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Masters/slideMaster1.xml" ContentType="application/vnd.openxmlformats-officedocument.presentationml.slideMaster+xml"/>
  <Override PartName="/ppt/notesSlides/notesSlide22.xml" ContentType="application/vnd.openxmlformats-officedocument.presentationml.notesSlide+xml"/>
  <Override PartName="/ppt/notesSlides/notesSlide43.xml" ContentType="application/vnd.openxmlformats-officedocument.presentationml.notesSlide+xml"/>
  <Override PartName="/ppt/notesSlides/notesSlide51.xml" ContentType="application/vnd.openxmlformats-officedocument.presentationml.notesSlide+xml"/>
  <Override PartName="/ppt/notesSlides/notesSlide50.xml" ContentType="application/vnd.openxmlformats-officedocument.presentationml.notesSlide+xml"/>
  <Override PartName="/ppt/notesSlides/notesSlide23.xml" ContentType="application/vnd.openxmlformats-officedocument.presentationml.notesSlide+xml"/>
  <Override PartName="/ppt/notesSlides/notesSlide49.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25.xml" ContentType="application/vnd.openxmlformats-officedocument.presentationml.notesSlide+xml"/>
  <Override PartName="/ppt/notesSlides/notesSlide36.xml" ContentType="application/vnd.openxmlformats-officedocument.presentationml.notesSlide+xml"/>
  <Override PartName="/ppt/notesSlides/notesSlide26.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37.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4.xml" ContentType="application/vnd.openxmlformats-officedocument.presentationml.notesSlide+xml"/>
  <Override PartName="/ppt/notesSlides/notesSlide38.xml" ContentType="application/vnd.openxmlformats-officedocument.presentationml.notesSlide+xml"/>
  <Override PartName="/ppt/notesSlides/notesSlide30.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39.xml" ContentType="application/vnd.openxmlformats-officedocument.presentationml.notesSlide+xml"/>
  <Override PartName="/ppt/notesSlides/notesSlide7.xml" ContentType="application/vnd.openxmlformats-officedocument.presentationml.notesSlide+xml"/>
  <Override PartName="/ppt/notesSlides/notesSlide31.xml" ContentType="application/vnd.openxmlformats-officedocument.presentationml.notesSlide+xml"/>
  <Override PartName="/ppt/notesSlides/notesSlide8.xml" ContentType="application/vnd.openxmlformats-officedocument.presentationml.notesSlide+xml"/>
  <Override PartName="/ppt/notesSlides/notesSlide44.xml" ContentType="application/vnd.openxmlformats-officedocument.presentationml.notesSlide+xml"/>
  <Override PartName="/ppt/notesSlides/notesSlide9.xml" ContentType="application/vnd.openxmlformats-officedocument.presentationml.notesSlide+xml"/>
  <Override PartName="/ppt/notesSlides/notesSlide40.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32.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41.xml" ContentType="application/vnd.openxmlformats-officedocument.presentationml.notesSlide+xml"/>
  <Override PartName="/ppt/notesSlides/notesSlide15.xml" ContentType="application/vnd.openxmlformats-officedocument.presentationml.notesSlide+xml"/>
  <Override PartName="/ppt/notesSlides/notesSlide48.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42.xml" ContentType="application/vnd.openxmlformats-officedocument.presentationml.notesSlide+xml"/>
  <Override PartName="/ppt/notesSlides/notesSlide20.xml" ContentType="application/vnd.openxmlformats-officedocument.presentationml.notesSlide+xml"/>
  <Override PartName="/ppt/notesSlides/notesSlide33.xml" ContentType="application/vnd.openxmlformats-officedocument.presentationml.notesSlide+xml"/>
  <Override PartName="/ppt/notesSlides/notesSlide21.xml" ContentType="application/vnd.openxmlformats-officedocument.presentationml.notesSlide+xml"/>
  <Override PartName="/ppt/notesSlides/notesSlide34.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45.xml" ContentType="application/vnd.openxmlformats-officedocument.presentationml.notesSlide+xml"/>
  <Override PartName="/ppt/notesSlides/notesSlide62.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handoutMasterIdLst>
    <p:handoutMasterId r:id="rId65"/>
  </p:handoutMasterIdLst>
  <p:sldIdLst>
    <p:sldId id="390" r:id="rId2"/>
    <p:sldId id="435" r:id="rId3"/>
    <p:sldId id="259" r:id="rId4"/>
    <p:sldId id="260" r:id="rId5"/>
    <p:sldId id="261" r:id="rId6"/>
    <p:sldId id="262" r:id="rId7"/>
    <p:sldId id="263" r:id="rId8"/>
    <p:sldId id="264" r:id="rId9"/>
    <p:sldId id="265" r:id="rId10"/>
    <p:sldId id="266" r:id="rId11"/>
    <p:sldId id="540" r:id="rId12"/>
    <p:sldId id="541" r:id="rId13"/>
    <p:sldId id="267" r:id="rId14"/>
    <p:sldId id="268" r:id="rId15"/>
    <p:sldId id="269" r:id="rId16"/>
    <p:sldId id="270" r:id="rId17"/>
    <p:sldId id="271" r:id="rId18"/>
    <p:sldId id="272" r:id="rId19"/>
    <p:sldId id="273" r:id="rId20"/>
    <p:sldId id="274" r:id="rId21"/>
    <p:sldId id="275" r:id="rId22"/>
    <p:sldId id="291" r:id="rId23"/>
    <p:sldId id="292" r:id="rId24"/>
    <p:sldId id="293" r:id="rId25"/>
    <p:sldId id="295" r:id="rId26"/>
    <p:sldId id="296" r:id="rId27"/>
    <p:sldId id="297" r:id="rId28"/>
    <p:sldId id="298" r:id="rId29"/>
    <p:sldId id="299" r:id="rId30"/>
    <p:sldId id="300" r:id="rId31"/>
    <p:sldId id="301" r:id="rId32"/>
    <p:sldId id="302" r:id="rId33"/>
    <p:sldId id="303" r:id="rId34"/>
    <p:sldId id="304" r:id="rId35"/>
    <p:sldId id="305" r:id="rId36"/>
    <p:sldId id="542" r:id="rId37"/>
    <p:sldId id="306" r:id="rId38"/>
    <p:sldId id="307" r:id="rId39"/>
    <p:sldId id="308" r:id="rId40"/>
    <p:sldId id="309" r:id="rId41"/>
    <p:sldId id="310" r:id="rId42"/>
    <p:sldId id="311" r:id="rId43"/>
    <p:sldId id="312" r:id="rId44"/>
    <p:sldId id="313" r:id="rId45"/>
    <p:sldId id="314" r:id="rId46"/>
    <p:sldId id="315" r:id="rId47"/>
    <p:sldId id="316" r:id="rId48"/>
    <p:sldId id="318" r:id="rId49"/>
    <p:sldId id="319" r:id="rId50"/>
    <p:sldId id="320" r:id="rId51"/>
    <p:sldId id="321" r:id="rId52"/>
    <p:sldId id="322" r:id="rId53"/>
    <p:sldId id="323" r:id="rId54"/>
    <p:sldId id="324" r:id="rId55"/>
    <p:sldId id="325" r:id="rId56"/>
    <p:sldId id="326" r:id="rId57"/>
    <p:sldId id="327" r:id="rId58"/>
    <p:sldId id="328" r:id="rId59"/>
    <p:sldId id="543" r:id="rId60"/>
    <p:sldId id="330" r:id="rId61"/>
    <p:sldId id="331" r:id="rId62"/>
    <p:sldId id="539" r:id="rId63"/>
  </p:sldIdLst>
  <p:sldSz cx="9144000" cy="6858000" type="screen4x3"/>
  <p:notesSz cx="6858000" cy="9144000"/>
  <p:defaultTextStyle>
    <a:defPPr>
      <a:defRPr lang="en-US"/>
    </a:defPPr>
    <a:lvl1pPr algn="l" rtl="0" fontAlgn="base">
      <a:spcBef>
        <a:spcPct val="0"/>
      </a:spcBef>
      <a:spcAft>
        <a:spcPct val="0"/>
      </a:spcAft>
      <a:defRPr sz="1600" kern="1200">
        <a:solidFill>
          <a:schemeClr val="tx1"/>
        </a:solidFill>
        <a:latin typeface="Verdana" pitchFamily="34" charset="0"/>
        <a:ea typeface="+mn-ea"/>
        <a:cs typeface="+mn-cs"/>
      </a:defRPr>
    </a:lvl1pPr>
    <a:lvl2pPr marL="457200" algn="l" rtl="0" fontAlgn="base">
      <a:spcBef>
        <a:spcPct val="0"/>
      </a:spcBef>
      <a:spcAft>
        <a:spcPct val="0"/>
      </a:spcAft>
      <a:defRPr sz="1600" kern="1200">
        <a:solidFill>
          <a:schemeClr val="tx1"/>
        </a:solidFill>
        <a:latin typeface="Verdana" pitchFamily="34" charset="0"/>
        <a:ea typeface="+mn-ea"/>
        <a:cs typeface="+mn-cs"/>
      </a:defRPr>
    </a:lvl2pPr>
    <a:lvl3pPr marL="914400" algn="l" rtl="0" fontAlgn="base">
      <a:spcBef>
        <a:spcPct val="0"/>
      </a:spcBef>
      <a:spcAft>
        <a:spcPct val="0"/>
      </a:spcAft>
      <a:defRPr sz="1600" kern="1200">
        <a:solidFill>
          <a:schemeClr val="tx1"/>
        </a:solidFill>
        <a:latin typeface="Verdana" pitchFamily="34" charset="0"/>
        <a:ea typeface="+mn-ea"/>
        <a:cs typeface="+mn-cs"/>
      </a:defRPr>
    </a:lvl3pPr>
    <a:lvl4pPr marL="1371600" algn="l" rtl="0" fontAlgn="base">
      <a:spcBef>
        <a:spcPct val="0"/>
      </a:spcBef>
      <a:spcAft>
        <a:spcPct val="0"/>
      </a:spcAft>
      <a:defRPr sz="1600" kern="1200">
        <a:solidFill>
          <a:schemeClr val="tx1"/>
        </a:solidFill>
        <a:latin typeface="Verdana" pitchFamily="34" charset="0"/>
        <a:ea typeface="+mn-ea"/>
        <a:cs typeface="+mn-cs"/>
      </a:defRPr>
    </a:lvl4pPr>
    <a:lvl5pPr marL="1828800" algn="l" rtl="0" fontAlgn="base">
      <a:spcBef>
        <a:spcPct val="0"/>
      </a:spcBef>
      <a:spcAft>
        <a:spcPct val="0"/>
      </a:spcAft>
      <a:defRPr sz="1600" kern="1200">
        <a:solidFill>
          <a:schemeClr val="tx1"/>
        </a:solidFill>
        <a:latin typeface="Verdana" pitchFamily="34" charset="0"/>
        <a:ea typeface="+mn-ea"/>
        <a:cs typeface="+mn-cs"/>
      </a:defRPr>
    </a:lvl5pPr>
    <a:lvl6pPr marL="2286000" algn="l" defTabSz="914400" rtl="0" eaLnBrk="1" latinLnBrk="0" hangingPunct="1">
      <a:defRPr sz="1600" kern="1200">
        <a:solidFill>
          <a:schemeClr val="tx1"/>
        </a:solidFill>
        <a:latin typeface="Verdana" pitchFamily="34" charset="0"/>
        <a:ea typeface="+mn-ea"/>
        <a:cs typeface="+mn-cs"/>
      </a:defRPr>
    </a:lvl6pPr>
    <a:lvl7pPr marL="2743200" algn="l" defTabSz="914400" rtl="0" eaLnBrk="1" latinLnBrk="0" hangingPunct="1">
      <a:defRPr sz="1600" kern="1200">
        <a:solidFill>
          <a:schemeClr val="tx1"/>
        </a:solidFill>
        <a:latin typeface="Verdana" pitchFamily="34" charset="0"/>
        <a:ea typeface="+mn-ea"/>
        <a:cs typeface="+mn-cs"/>
      </a:defRPr>
    </a:lvl7pPr>
    <a:lvl8pPr marL="3200400" algn="l" defTabSz="914400" rtl="0" eaLnBrk="1" latinLnBrk="0" hangingPunct="1">
      <a:defRPr sz="1600" kern="1200">
        <a:solidFill>
          <a:schemeClr val="tx1"/>
        </a:solidFill>
        <a:latin typeface="Verdana" pitchFamily="34" charset="0"/>
        <a:ea typeface="+mn-ea"/>
        <a:cs typeface="+mn-cs"/>
      </a:defRPr>
    </a:lvl8pPr>
    <a:lvl9pPr marL="3657600" algn="l" defTabSz="914400" rtl="0" eaLnBrk="1" latinLnBrk="0" hangingPunct="1">
      <a:defRPr sz="1600" kern="1200">
        <a:solidFill>
          <a:schemeClr val="tx1"/>
        </a:solidFill>
        <a:latin typeface="Verdana"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80"/>
    <a:srgbClr val="000066"/>
    <a:srgbClr val="000099"/>
    <a:srgbClr val="0000FF"/>
    <a:srgbClr val="FFFF00"/>
    <a:srgbClr val="FFCC66"/>
    <a:srgbClr val="FF9900"/>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885" autoAdjust="0"/>
  </p:normalViewPr>
  <p:slideViewPr>
    <p:cSldViewPr>
      <p:cViewPr varScale="1">
        <p:scale>
          <a:sx n="90" d="100"/>
          <a:sy n="90" d="100"/>
        </p:scale>
        <p:origin x="221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17838"/>
    </p:cViewPr>
  </p:sorterViewPr>
  <p:notesViewPr>
    <p:cSldViewPr>
      <p:cViewPr varScale="1">
        <p:scale>
          <a:sx n="62" d="100"/>
          <a:sy n="62" d="100"/>
        </p:scale>
        <p:origin x="2400" y="3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customXml" Target="../customXml/item3.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pPr>
              <a:defRPr/>
            </a:pPr>
            <a:endParaRPr lang="en-US" dirty="0">
              <a:latin typeface="Arial" panose="020B0604020202020204" pitchFamily="34" charset="0"/>
            </a:endParaRPr>
          </a:p>
        </p:txBody>
      </p:sp>
      <p:sp>
        <p:nvSpPr>
          <p:cNvPr id="31747"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pPr>
              <a:defRPr/>
            </a:pPr>
            <a:endParaRPr lang="en-US" dirty="0">
              <a:latin typeface="Arial" panose="020B0604020202020204" pitchFamily="34" charset="0"/>
            </a:endParaRPr>
          </a:p>
        </p:txBody>
      </p:sp>
      <p:sp>
        <p:nvSpPr>
          <p:cNvPr id="31748"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pPr>
              <a:defRPr/>
            </a:pPr>
            <a:endParaRPr lang="en-US" dirty="0">
              <a:latin typeface="Arial" panose="020B0604020202020204" pitchFamily="34" charset="0"/>
            </a:endParaRPr>
          </a:p>
        </p:txBody>
      </p:sp>
      <p:sp>
        <p:nvSpPr>
          <p:cNvPr id="31749"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pPr>
              <a:defRPr/>
            </a:pPr>
            <a:fld id="{37C27BC0-8C83-44A3-81E0-45528917B0E0}" type="slidenum">
              <a:rPr lang="en-US">
                <a:latin typeface="Arial" panose="020B0604020202020204" pitchFamily="34" charset="0"/>
              </a:rPr>
              <a:pPr>
                <a:defRPr/>
              </a:pPr>
              <a:t>‹#›</a:t>
            </a:fld>
            <a:endParaRPr lang="en-US" dirty="0">
              <a:latin typeface="Arial" panose="020B0604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096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dirty="0"/>
              <a:t>Key Message: </a:t>
            </a:r>
          </a:p>
          <a:p>
            <a:pPr lvl="0"/>
            <a:r>
              <a:rPr lang="en-US" noProof="0" dirty="0"/>
              <a:t>Est. Presentation Time:    minute(s)</a:t>
            </a:r>
          </a:p>
          <a:p>
            <a:pPr lvl="0"/>
            <a:r>
              <a:rPr lang="en-US" noProof="0" dirty="0"/>
              <a:t>Explanation of Cues/Builds: </a:t>
            </a:r>
          </a:p>
          <a:p>
            <a:pPr lvl="0"/>
            <a:r>
              <a:rPr lang="en-US" noProof="0" dirty="0"/>
              <a:t>Suggested Comments: </a:t>
            </a:r>
          </a:p>
          <a:p>
            <a:pPr lvl="0"/>
            <a:r>
              <a:rPr lang="en-US" noProof="0" dirty="0"/>
              <a:t>Suggested Questions: </a:t>
            </a:r>
          </a:p>
          <a:p>
            <a:pPr lvl="0"/>
            <a:r>
              <a:rPr lang="en-US" noProof="0" dirty="0"/>
              <a:t>Additional Information: </a:t>
            </a:r>
          </a:p>
          <a:p>
            <a:pPr lvl="0"/>
            <a:r>
              <a:rPr lang="en-US" noProof="0" dirty="0"/>
              <a:t>Possible Problems: None</a:t>
            </a:r>
          </a:p>
        </p:txBody>
      </p:sp>
      <p:sp>
        <p:nvSpPr>
          <p:cNvPr id="4096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anose="020B0604020202020204" pitchFamily="34" charset="0"/>
              </a:defRPr>
            </a:lvl1pPr>
          </a:lstStyle>
          <a:p>
            <a:pPr>
              <a:defRPr/>
            </a:pPr>
            <a:fld id="{D3AA1005-96A5-4CE0-97A3-E1B7A70FFA11}" type="slidenum">
              <a:rPr lang="en-US" smtClean="0"/>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742950" indent="-285750" algn="l" rtl="0" eaLnBrk="0" fontAlgn="base" hangingPunct="0">
      <a:spcBef>
        <a:spcPct val="30000"/>
      </a:spcBef>
      <a:spcAft>
        <a:spcPct val="0"/>
      </a:spcAft>
      <a:defRPr sz="1200" kern="1200">
        <a:solidFill>
          <a:schemeClr val="tx1"/>
        </a:solidFill>
        <a:latin typeface="Verdana" pitchFamily="34" charset="0"/>
        <a:ea typeface="+mn-ea"/>
        <a:cs typeface="+mn-cs"/>
      </a:defRPr>
    </a:lvl2pPr>
    <a:lvl3pPr marL="1143000" indent="-228600" algn="l" rtl="0" eaLnBrk="0" fontAlgn="base" hangingPunct="0">
      <a:spcBef>
        <a:spcPct val="30000"/>
      </a:spcBef>
      <a:spcAft>
        <a:spcPct val="0"/>
      </a:spcAft>
      <a:defRPr sz="1200" kern="1200">
        <a:solidFill>
          <a:schemeClr val="tx1"/>
        </a:solidFill>
        <a:latin typeface="Verdana" pitchFamily="34" charset="0"/>
        <a:ea typeface="+mn-ea"/>
        <a:cs typeface="+mn-cs"/>
      </a:defRPr>
    </a:lvl3pPr>
    <a:lvl4pPr marL="1600200" indent="-228600" algn="l" rtl="0" eaLnBrk="0" fontAlgn="base" hangingPunct="0">
      <a:spcBef>
        <a:spcPct val="30000"/>
      </a:spcBef>
      <a:spcAft>
        <a:spcPct val="0"/>
      </a:spcAft>
      <a:defRPr sz="1200" kern="1200">
        <a:solidFill>
          <a:schemeClr val="tx1"/>
        </a:solidFill>
        <a:latin typeface="Verdana" pitchFamily="34" charset="0"/>
        <a:ea typeface="+mn-ea"/>
        <a:cs typeface="+mn-cs"/>
      </a:defRPr>
    </a:lvl4pPr>
    <a:lvl5pPr marL="2057400" indent="-228600" algn="l" rtl="0" eaLnBrk="0" fontAlgn="base" hangingPunct="0">
      <a:spcBef>
        <a:spcPct val="30000"/>
      </a:spcBef>
      <a:spcAft>
        <a:spcPct val="0"/>
      </a:spcAft>
      <a:defRPr sz="1200" kern="1200">
        <a:solidFill>
          <a:schemeClr val="tx1"/>
        </a:solidFill>
        <a:latin typeface="Verdana"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4294967295"/>
          </p:nvPr>
        </p:nvSpPr>
        <p:spPr bwMode="auto">
          <a:xfrm>
            <a:off x="3884613" y="8685213"/>
            <a:ext cx="2971800" cy="457200"/>
          </a:xfrm>
          <a:prstGeom prst="rect">
            <a:avLst/>
          </a:prstGeom>
          <a:noFill/>
          <a:ln>
            <a:miter lim="800000"/>
            <a:headEnd/>
            <a:tailEnd/>
          </a:ln>
        </p:spPr>
        <p:txBody>
          <a:bodyPr/>
          <a:lstStyle/>
          <a:p>
            <a:fld id="{BDDB975D-CE38-4717-A7CB-ABB3FC5B4D69}" type="slidenum">
              <a:rPr lang="en-US"/>
              <a:pPr/>
              <a:t>1</a:t>
            </a:fld>
            <a:endParaRPr lang="en-US" dirty="0"/>
          </a:p>
        </p:txBody>
      </p:sp>
      <p:sp>
        <p:nvSpPr>
          <p:cNvPr id="139267" name="Rectangle 2"/>
          <p:cNvSpPr>
            <a:spLocks noGrp="1" noRot="1" noChangeAspect="1" noChangeArrowheads="1" noTextEdit="1"/>
          </p:cNvSpPr>
          <p:nvPr>
            <p:ph type="sldImg"/>
          </p:nvPr>
        </p:nvSpPr>
        <p:spPr>
          <a:xfrm>
            <a:off x="1108075" y="654050"/>
            <a:ext cx="4646613" cy="3484563"/>
          </a:xfrm>
          <a:ln/>
        </p:spPr>
      </p:sp>
      <p:sp>
        <p:nvSpPr>
          <p:cNvPr id="139268" name="Rectangle 3"/>
          <p:cNvSpPr>
            <a:spLocks noGrp="1" noChangeArrowheads="1"/>
          </p:cNvSpPr>
          <p:nvPr>
            <p:ph type="body" idx="1"/>
          </p:nvPr>
        </p:nvSpPr>
        <p:spPr>
          <a:xfrm>
            <a:off x="609600" y="4356100"/>
            <a:ext cx="5638800" cy="4138613"/>
          </a:xfrm>
          <a:noFill/>
          <a:ln/>
        </p:spPr>
        <p:txBody>
          <a:bodyPr/>
          <a:lstStyle/>
          <a:p>
            <a:r>
              <a:rPr lang="en-US" b="1" dirty="0"/>
              <a:t>Key Message: </a:t>
            </a:r>
            <a:r>
              <a:rPr lang="en-US" dirty="0"/>
              <a:t>Title slide</a:t>
            </a:r>
          </a:p>
          <a:p>
            <a:r>
              <a:rPr lang="en-US" b="1" dirty="0"/>
              <a:t>Background Information</a:t>
            </a:r>
            <a:r>
              <a:rPr lang="en-US" dirty="0"/>
              <a:t>: As time permits on day 1 cover as many examples as possible.  Note: the purpose of the examples is to illustrate</a:t>
            </a:r>
            <a:r>
              <a:rPr lang="en-US" baseline="0" dirty="0"/>
              <a:t> potential uses of ITS in the work zone area.</a:t>
            </a:r>
            <a:endParaRPr lang="en-US" dirty="0"/>
          </a:p>
          <a:p>
            <a:r>
              <a:rPr lang="en-US" b="1" dirty="0"/>
              <a:t>Interaction: </a:t>
            </a:r>
            <a:r>
              <a:rPr lang="en-US" dirty="0"/>
              <a:t>None</a:t>
            </a:r>
          </a:p>
          <a:p>
            <a:pPr defTabSz="966612">
              <a:defRPr/>
            </a:pPr>
            <a:r>
              <a:rPr lang="en-US" b="1" dirty="0"/>
              <a:t>Notes: </a:t>
            </a:r>
            <a:r>
              <a:rPr lang="en-US" dirty="0"/>
              <a:t>This module will provide examples of Smarter Work Zones that have used Technology applications on roadway construction projects to reduce </a:t>
            </a:r>
            <a:r>
              <a:rPr lang="en-US" baseline="0" dirty="0"/>
              <a:t>work zone conflicts. </a:t>
            </a:r>
            <a:r>
              <a:rPr lang="en-US" dirty="0"/>
              <a:t>This module is the third of six modules.</a:t>
            </a:r>
            <a:r>
              <a:rPr lang="en-US" baseline="0" dirty="0"/>
              <a:t> </a:t>
            </a:r>
            <a:endParaRPr lang="en-US" dirty="0"/>
          </a:p>
          <a:p>
            <a:pPr eaLnBrk="1" hangingPunct="1"/>
            <a:endParaRPr lang="en-US" sz="1800" dirty="0">
              <a:cs typeface="Arial" charset="0"/>
            </a:endParaRPr>
          </a:p>
        </p:txBody>
      </p:sp>
    </p:spTree>
    <p:extLst>
      <p:ext uri="{BB962C8B-B14F-4D97-AF65-F5344CB8AC3E}">
        <p14:creationId xmlns:p14="http://schemas.microsoft.com/office/powerpoint/2010/main" val="5417998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Review needs and wants in the VSL system</a:t>
            </a:r>
            <a:endParaRPr lang="en-US" b="1" dirty="0"/>
          </a:p>
          <a:p>
            <a:r>
              <a:rPr lang="en-US" b="1" dirty="0"/>
              <a:t>Background Information</a:t>
            </a:r>
            <a:r>
              <a:rPr lang="en-US" dirty="0"/>
              <a:t>: (Broken into 2 slides) The goals of the portable VSL system are to adjust the speed limits based on detected speeds and/or queue. The system</a:t>
            </a:r>
            <a:r>
              <a:rPr lang="en-US" baseline="0" dirty="0"/>
              <a:t> will provide real-time detection of traffic speed through the work space and advance notification to drivers about the VSL.  The system will provide monitoring of the work zone and real-time weather detection.</a:t>
            </a:r>
            <a:endParaRPr lang="en-US" b="1" dirty="0"/>
          </a:p>
          <a:p>
            <a:r>
              <a:rPr lang="en-US" b="1" dirty="0"/>
              <a:t>Interaction: </a:t>
            </a:r>
            <a:r>
              <a:rPr lang="en-US" b="0" dirty="0"/>
              <a:t>None</a:t>
            </a:r>
            <a:endParaRPr lang="en-US" b="1" dirty="0"/>
          </a:p>
          <a:p>
            <a:pPr defTabSz="966612">
              <a:defRPr/>
            </a:pPr>
            <a:r>
              <a:rPr lang="en-US" b="1" dirty="0"/>
              <a:t>Notes: </a:t>
            </a:r>
            <a:r>
              <a:rPr lang="en-US" b="0" dirty="0"/>
              <a:t>Go through the needs and wants on the slide, explain how the goals and objectives were identified and intended to be applied to a VSL system.</a:t>
            </a:r>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10</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Review needs and wants in the VSL system</a:t>
            </a:r>
            <a:endParaRPr lang="en-US" b="1" dirty="0"/>
          </a:p>
          <a:p>
            <a:r>
              <a:rPr lang="en-US" b="1" dirty="0"/>
              <a:t>Background Information</a:t>
            </a:r>
            <a:r>
              <a:rPr lang="en-US" dirty="0"/>
              <a:t>: The goals of the portable VSL system are to adjust the speed limits based on detected speeds and/or queue. The system</a:t>
            </a:r>
            <a:r>
              <a:rPr lang="en-US" baseline="0" dirty="0"/>
              <a:t> will provide real-time detection of traffic speed through the work space and advance notification to drivers about the VSL.  The system will provide monitoring of the work zone and real-time weather detection.</a:t>
            </a:r>
            <a:endParaRPr lang="en-US" b="1" dirty="0"/>
          </a:p>
          <a:p>
            <a:r>
              <a:rPr lang="en-US" b="1" dirty="0"/>
              <a:t>Interaction: </a:t>
            </a:r>
            <a:r>
              <a:rPr lang="en-US" b="0" dirty="0"/>
              <a:t>None</a:t>
            </a:r>
            <a:endParaRPr lang="en-US" b="1" dirty="0"/>
          </a:p>
          <a:p>
            <a:pPr defTabSz="966612">
              <a:defRPr/>
            </a:pPr>
            <a:r>
              <a:rPr lang="en-US" b="1" dirty="0"/>
              <a:t>Notes: </a:t>
            </a:r>
            <a:r>
              <a:rPr lang="en-US" b="0" dirty="0"/>
              <a:t>Go through the needs and wants on the slide, explain how the goals and objectives were identified and intended to be applied to a VSL system.</a:t>
            </a:r>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11</a:t>
            </a:fld>
            <a:endParaRPr lang="en-US" dirty="0"/>
          </a:p>
        </p:txBody>
      </p:sp>
    </p:spTree>
    <p:extLst>
      <p:ext uri="{BB962C8B-B14F-4D97-AF65-F5344CB8AC3E}">
        <p14:creationId xmlns:p14="http://schemas.microsoft.com/office/powerpoint/2010/main" val="40633571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Discuss parameters</a:t>
            </a:r>
            <a:r>
              <a:rPr lang="en-US" b="0" baseline="0" dirty="0"/>
              <a:t> and limits</a:t>
            </a:r>
            <a:endParaRPr lang="en-US" b="0" dirty="0"/>
          </a:p>
          <a:p>
            <a:r>
              <a:rPr lang="en-US" b="1" dirty="0"/>
              <a:t>Background Information</a:t>
            </a:r>
            <a:r>
              <a:rPr lang="en-US" dirty="0"/>
              <a:t>: (Broken into 2 slides) Things to be considered in using VSL are</a:t>
            </a:r>
            <a:r>
              <a:rPr lang="en-US" baseline="0" dirty="0"/>
              <a:t> the increments at which you would reduce the speed in using VSL ― typically 5 – 10 mph increments are used, and the frequency of the posted speed changes. </a:t>
            </a:r>
          </a:p>
          <a:p>
            <a:r>
              <a:rPr lang="en-US" b="0" dirty="0"/>
              <a:t>Consider the following</a:t>
            </a:r>
            <a:r>
              <a:rPr lang="en-US" b="0" baseline="0" dirty="0"/>
              <a:t> s</a:t>
            </a:r>
            <a:r>
              <a:rPr lang="en-US" b="0" dirty="0"/>
              <a:t>peed characteristics:</a:t>
            </a:r>
            <a:r>
              <a:rPr lang="en-US" b="1" dirty="0"/>
              <a:t> </a:t>
            </a:r>
            <a:r>
              <a:rPr lang="en-US" dirty="0"/>
              <a:t>increments, frequency of posted speed changes, and set work zone speed limit based on prevailing conditions.  </a:t>
            </a:r>
            <a:r>
              <a:rPr lang="en-US" b="0" dirty="0"/>
              <a:t>Consider the following spacing characteristics: </a:t>
            </a:r>
            <a:r>
              <a:rPr lang="en-US" dirty="0"/>
              <a:t>Between VSL signs and advanced warning signs, variable </a:t>
            </a:r>
            <a:r>
              <a:rPr lang="en-US" baseline="0" dirty="0"/>
              <a:t>message signs </a:t>
            </a:r>
            <a:r>
              <a:rPr lang="en-US" dirty="0"/>
              <a:t>(VMS) communications, and Maximum distance away from active work zone to display travel time? </a:t>
            </a:r>
          </a:p>
          <a:p>
            <a:pPr defTabSz="966612">
              <a:defRPr/>
            </a:pPr>
            <a:r>
              <a:rPr lang="en-US" b="1" dirty="0"/>
              <a:t>Interaction: </a:t>
            </a:r>
            <a:r>
              <a:rPr lang="en-US" u="sng" baseline="0" dirty="0"/>
              <a:t>Question</a:t>
            </a:r>
            <a:r>
              <a:rPr lang="en-US" baseline="0" dirty="0"/>
              <a:t>: What would you use to set the work zone speed limit? </a:t>
            </a:r>
            <a:r>
              <a:rPr lang="en-US" u="sng" baseline="0" dirty="0"/>
              <a:t>Answer</a:t>
            </a:r>
            <a:r>
              <a:rPr lang="en-US" baseline="0" dirty="0"/>
              <a:t>: motorist speed or speeds based on the work zone conditions. Other considerations include distance between VSL signs and advance warning signs, changeable message sign communications for motorists, and also the location of travel time signing.</a:t>
            </a:r>
            <a:endParaRPr lang="en-US" dirty="0"/>
          </a:p>
          <a:p>
            <a:pPr defTabSz="966612">
              <a:defRPr/>
            </a:pPr>
            <a:r>
              <a:rPr lang="en-US" b="1" dirty="0"/>
              <a:t>Notes: </a:t>
            </a:r>
            <a:r>
              <a:rPr lang="en-US" dirty="0"/>
              <a:t>None</a:t>
            </a:r>
          </a:p>
          <a:p>
            <a:endParaRPr lang="en-US" dirty="0">
              <a:solidFill>
                <a:srgbClr val="FFFF00"/>
              </a:solidFill>
            </a:endParaRPr>
          </a:p>
        </p:txBody>
      </p:sp>
      <p:sp>
        <p:nvSpPr>
          <p:cNvPr id="4" name="Slide Number Placeholder 3"/>
          <p:cNvSpPr>
            <a:spLocks noGrp="1"/>
          </p:cNvSpPr>
          <p:nvPr>
            <p:ph type="sldNum" sz="quarter" idx="10"/>
          </p:nvPr>
        </p:nvSpPr>
        <p:spPr/>
        <p:txBody>
          <a:bodyPr/>
          <a:lstStyle/>
          <a:p>
            <a:fld id="{B01421DD-8A0D-4472-908D-24EF1C081B18}" type="slidenum">
              <a:rPr lang="en-US" smtClean="0"/>
              <a:t>12</a:t>
            </a:fld>
            <a:endParaRPr lang="en-US" dirty="0"/>
          </a:p>
        </p:txBody>
      </p:sp>
    </p:spTree>
    <p:extLst>
      <p:ext uri="{BB962C8B-B14F-4D97-AF65-F5344CB8AC3E}">
        <p14:creationId xmlns:p14="http://schemas.microsoft.com/office/powerpoint/2010/main" val="34749833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Discuss parameters</a:t>
            </a:r>
            <a:r>
              <a:rPr lang="en-US" b="0" baseline="0" dirty="0"/>
              <a:t> and limits</a:t>
            </a:r>
            <a:endParaRPr lang="en-US" b="0" dirty="0"/>
          </a:p>
          <a:p>
            <a:r>
              <a:rPr lang="en-US" b="1" dirty="0"/>
              <a:t>Background Information</a:t>
            </a:r>
            <a:r>
              <a:rPr lang="en-US" dirty="0"/>
              <a:t>: (Broken into 2 slides) Things to be considered in using VSL are</a:t>
            </a:r>
            <a:r>
              <a:rPr lang="en-US" baseline="0" dirty="0"/>
              <a:t> the increments at which you would reduce the speed in using VSL ― typically 5 – 10 mph increments are used, and the frequency of the posted speed changes. </a:t>
            </a:r>
          </a:p>
          <a:p>
            <a:r>
              <a:rPr lang="en-US" b="0" dirty="0"/>
              <a:t>Consider the following</a:t>
            </a:r>
            <a:r>
              <a:rPr lang="en-US" b="0" baseline="0" dirty="0"/>
              <a:t> s</a:t>
            </a:r>
            <a:r>
              <a:rPr lang="en-US" b="0" dirty="0"/>
              <a:t>peed characteristics:</a:t>
            </a:r>
            <a:r>
              <a:rPr lang="en-US" b="1" dirty="0"/>
              <a:t> </a:t>
            </a:r>
            <a:r>
              <a:rPr lang="en-US" dirty="0"/>
              <a:t>increments, frequency of posted speed changes, and set work zone speed limit based on prevailing conditions.  </a:t>
            </a:r>
            <a:r>
              <a:rPr lang="en-US" b="0" dirty="0"/>
              <a:t>Consider the following spacing characteristics: </a:t>
            </a:r>
            <a:r>
              <a:rPr lang="en-US" dirty="0"/>
              <a:t>Between VSL signs and advanced warning signs, variable </a:t>
            </a:r>
            <a:r>
              <a:rPr lang="en-US" baseline="0" dirty="0"/>
              <a:t>message signs </a:t>
            </a:r>
            <a:r>
              <a:rPr lang="en-US" dirty="0"/>
              <a:t>(VMS) communications, and Maximum distance away from active work zone to display travel time? </a:t>
            </a:r>
          </a:p>
          <a:p>
            <a:pPr defTabSz="966612">
              <a:defRPr/>
            </a:pPr>
            <a:r>
              <a:rPr lang="en-US" b="1" dirty="0"/>
              <a:t>Interaction: </a:t>
            </a:r>
            <a:r>
              <a:rPr lang="en-US" u="sng" baseline="0" dirty="0"/>
              <a:t>Question</a:t>
            </a:r>
            <a:r>
              <a:rPr lang="en-US" baseline="0" dirty="0"/>
              <a:t>: What would you use to set the work zone speed limit? </a:t>
            </a:r>
            <a:r>
              <a:rPr lang="en-US" u="sng" baseline="0" dirty="0"/>
              <a:t>Answer</a:t>
            </a:r>
            <a:r>
              <a:rPr lang="en-US" baseline="0" dirty="0"/>
              <a:t>: motorist speed or speeds based on the work zone conditions. Other considerations include distance between VSL signs and advance warning signs, changeable message sign communications for motorists, and also the location of travel time signing.</a:t>
            </a:r>
            <a:endParaRPr lang="en-US" dirty="0"/>
          </a:p>
          <a:p>
            <a:pPr defTabSz="966612">
              <a:defRPr/>
            </a:pPr>
            <a:r>
              <a:rPr lang="en-US" b="1" dirty="0"/>
              <a:t>Notes: VMS = permanent CMS</a:t>
            </a:r>
            <a:endParaRPr lang="en-US" dirty="0"/>
          </a:p>
          <a:p>
            <a:endParaRPr lang="en-US" dirty="0">
              <a:solidFill>
                <a:srgbClr val="FFFF00"/>
              </a:solidFill>
            </a:endParaRPr>
          </a:p>
        </p:txBody>
      </p:sp>
      <p:sp>
        <p:nvSpPr>
          <p:cNvPr id="4" name="Slide Number Placeholder 3"/>
          <p:cNvSpPr>
            <a:spLocks noGrp="1"/>
          </p:cNvSpPr>
          <p:nvPr>
            <p:ph type="sldNum" sz="quarter" idx="10"/>
          </p:nvPr>
        </p:nvSpPr>
        <p:spPr/>
        <p:txBody>
          <a:bodyPr/>
          <a:lstStyle/>
          <a:p>
            <a:fld id="{B01421DD-8A0D-4472-908D-24EF1C081B18}" type="slidenum">
              <a:rPr lang="en-US" smtClean="0"/>
              <a:t>13</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Review</a:t>
            </a:r>
            <a:r>
              <a:rPr lang="en-US" b="0" baseline="0" dirty="0"/>
              <a:t> special provisions</a:t>
            </a:r>
            <a:endParaRPr lang="en-US" b="0" dirty="0"/>
          </a:p>
          <a:p>
            <a:r>
              <a:rPr lang="en-US" b="1" dirty="0"/>
              <a:t>Background Information</a:t>
            </a:r>
            <a:r>
              <a:rPr lang="en-US" dirty="0"/>
              <a:t>: This is a standard detail sheet that has been developed and used</a:t>
            </a:r>
            <a:r>
              <a:rPr lang="en-US" baseline="0" dirty="0"/>
              <a:t> for the VSL.</a:t>
            </a:r>
            <a:endParaRPr lang="en-US" dirty="0"/>
          </a:p>
          <a:p>
            <a:r>
              <a:rPr lang="en-US" b="1" dirty="0"/>
              <a:t>Interaction: </a:t>
            </a:r>
            <a:r>
              <a:rPr lang="en-US" b="0" dirty="0"/>
              <a:t>None</a:t>
            </a:r>
            <a:endParaRPr lang="en-US" dirty="0"/>
          </a:p>
          <a:p>
            <a:pPr defTabSz="966612">
              <a:defRPr/>
            </a:pPr>
            <a:r>
              <a:rPr lang="en-US" b="1" dirty="0"/>
              <a:t>Notes: </a:t>
            </a:r>
            <a:r>
              <a:rPr lang="en-US" b="0" dirty="0"/>
              <a:t>Need</a:t>
            </a:r>
            <a:r>
              <a:rPr lang="en-US" b="0" baseline="0" dirty="0"/>
              <a:t> printout of this sheet to add into the materials for participants to review.  Have student see sheets in the appendix.</a:t>
            </a:r>
            <a:endParaRPr lang="en-US" dirty="0"/>
          </a:p>
          <a:p>
            <a:endParaRPr lang="en-US" dirty="0"/>
          </a:p>
          <a:p>
            <a:pPr defTabSz="966612">
              <a:defRPr/>
            </a:pPr>
            <a:endParaRPr lang="en-US" dirty="0"/>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14</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Review special provisions</a:t>
            </a:r>
          </a:p>
          <a:p>
            <a:r>
              <a:rPr lang="en-US" b="1" dirty="0"/>
              <a:t>Background Information</a:t>
            </a:r>
            <a:r>
              <a:rPr lang="en-US" dirty="0"/>
              <a:t>: This is a supplemental detail</a:t>
            </a:r>
            <a:r>
              <a:rPr lang="en-US" baseline="0" dirty="0"/>
              <a:t> for a shorter term work zone.</a:t>
            </a:r>
            <a:endParaRPr lang="en-US" dirty="0"/>
          </a:p>
          <a:p>
            <a:r>
              <a:rPr lang="en-US" b="1" dirty="0"/>
              <a:t>Interaction:</a:t>
            </a:r>
            <a:r>
              <a:rPr lang="en-US" b="0" dirty="0"/>
              <a:t> None.</a:t>
            </a:r>
          </a:p>
          <a:p>
            <a:pPr defTabSz="966612">
              <a:defRPr/>
            </a:pPr>
            <a:r>
              <a:rPr lang="en-US" b="1" dirty="0"/>
              <a:t>Notes:  </a:t>
            </a:r>
            <a:r>
              <a:rPr lang="en-US" b="0" dirty="0"/>
              <a:t>Need</a:t>
            </a:r>
            <a:r>
              <a:rPr lang="en-US" b="0" baseline="0" dirty="0"/>
              <a:t> printout of this sheet to add into the materials for participants to review.  Have student see sheets in the appendix.</a:t>
            </a:r>
            <a:endParaRPr lang="en-US" dirty="0"/>
          </a:p>
          <a:p>
            <a:endParaRPr lang="en-US" dirty="0"/>
          </a:p>
          <a:p>
            <a:pPr defTabSz="966612">
              <a:defRPr/>
            </a:pPr>
            <a:endParaRPr lang="en-US" dirty="0"/>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15</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Characteristics of good candidate</a:t>
            </a:r>
            <a:r>
              <a:rPr lang="en-US" b="0" baseline="0" dirty="0"/>
              <a:t> projects for this type of solution.</a:t>
            </a:r>
            <a:endParaRPr lang="en-US" b="0" dirty="0"/>
          </a:p>
          <a:p>
            <a:r>
              <a:rPr lang="en-US" b="1" dirty="0"/>
              <a:t>Background Information</a:t>
            </a:r>
            <a:r>
              <a:rPr lang="en-US" dirty="0"/>
              <a:t>: Criteria for candidate projects for using a portable VSL system were </a:t>
            </a:r>
            <a:r>
              <a:rPr lang="en-US" baseline="0" dirty="0"/>
              <a:t> established which included:</a:t>
            </a:r>
          </a:p>
          <a:p>
            <a:pPr marL="664546" lvl="1" indent="-181240">
              <a:buFont typeface="Arial" panose="020B0604020202020204" pitchFamily="34" charset="0"/>
              <a:buChar char="•"/>
            </a:pPr>
            <a:r>
              <a:rPr lang="en-US" dirty="0"/>
              <a:t>Lane divided or three or four lane undivided roads</a:t>
            </a:r>
          </a:p>
          <a:p>
            <a:pPr marL="966612" lvl="2"/>
            <a:r>
              <a:rPr lang="en-US" dirty="0"/>
              <a:t>-Single or dual lane closure</a:t>
            </a:r>
          </a:p>
          <a:p>
            <a:pPr marL="664546" lvl="1" indent="-181240">
              <a:buFont typeface="Arial" panose="020B0604020202020204" pitchFamily="34" charset="0"/>
              <a:buChar char="•"/>
            </a:pPr>
            <a:r>
              <a:rPr lang="en-US" dirty="0"/>
              <a:t>High speed (50 mph +)</a:t>
            </a:r>
          </a:p>
          <a:p>
            <a:pPr marL="664546" lvl="1" indent="-181240">
              <a:buFont typeface="Arial" panose="020B0604020202020204" pitchFamily="34" charset="0"/>
              <a:buChar char="•"/>
            </a:pPr>
            <a:r>
              <a:rPr lang="en-US" dirty="0"/>
              <a:t>Project with simple geometries</a:t>
            </a:r>
          </a:p>
          <a:p>
            <a:pPr marL="664546" lvl="1" indent="-181240">
              <a:buFont typeface="Arial" panose="020B0604020202020204" pitchFamily="34" charset="0"/>
              <a:buChar char="•"/>
            </a:pPr>
            <a:r>
              <a:rPr lang="en-US" dirty="0"/>
              <a:t>Example</a:t>
            </a:r>
          </a:p>
          <a:p>
            <a:pPr lvl="2"/>
            <a:r>
              <a:rPr lang="en-US" dirty="0"/>
              <a:t>-Roadway resurfacing</a:t>
            </a:r>
          </a:p>
          <a:p>
            <a:pPr lvl="2"/>
            <a:r>
              <a:rPr lang="en-US" dirty="0"/>
              <a:t>-Slab replacement</a:t>
            </a:r>
          </a:p>
          <a:p>
            <a:pPr lvl="2"/>
            <a:r>
              <a:rPr lang="en-US" dirty="0"/>
              <a:t>-Patching</a:t>
            </a:r>
          </a:p>
          <a:p>
            <a:r>
              <a:rPr lang="en-US" b="1" dirty="0"/>
              <a:t>Interaction:  </a:t>
            </a:r>
            <a:r>
              <a:rPr lang="en-US" b="0" dirty="0"/>
              <a:t>Do you all have</a:t>
            </a:r>
            <a:r>
              <a:rPr lang="en-US" b="0" baseline="0" dirty="0"/>
              <a:t> any similar situation where you could use this solution?</a:t>
            </a:r>
            <a:r>
              <a:rPr lang="en-US" b="1" dirty="0"/>
              <a:t> </a:t>
            </a:r>
            <a:endParaRPr lang="en-US" dirty="0"/>
          </a:p>
          <a:p>
            <a:pPr defTabSz="966612">
              <a:defRPr/>
            </a:pPr>
            <a:r>
              <a:rPr lang="en-US" b="1" dirty="0"/>
              <a:t>Notes: </a:t>
            </a:r>
            <a:r>
              <a:rPr lang="en-US" b="0" dirty="0"/>
              <a:t>Go through the slide.</a:t>
            </a:r>
            <a:r>
              <a:rPr lang="en-US" b="1" dirty="0"/>
              <a:t> </a:t>
            </a:r>
            <a:endParaRPr lang="en-US" dirty="0"/>
          </a:p>
          <a:p>
            <a:endParaRPr lang="en-US" dirty="0"/>
          </a:p>
          <a:p>
            <a:pPr defTabSz="966612">
              <a:defRPr/>
            </a:pPr>
            <a:endParaRPr lang="en-US" dirty="0"/>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16</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discuss</a:t>
            </a:r>
            <a:r>
              <a:rPr lang="en-US" b="0" baseline="0" dirty="0"/>
              <a:t> the future portability of VSL and the considerations associated with VSL</a:t>
            </a:r>
            <a:endParaRPr lang="en-US" b="0" dirty="0"/>
          </a:p>
          <a:p>
            <a:r>
              <a:rPr lang="en-US" b="1" dirty="0"/>
              <a:t>Background Information</a:t>
            </a:r>
            <a:r>
              <a:rPr lang="en-US" dirty="0"/>
              <a:t>: VSL considerations</a:t>
            </a:r>
            <a:r>
              <a:rPr lang="en-US" baseline="0" dirty="0"/>
              <a:t> for future deployments would include broadening the circumstances where the system would be deployed, but for now would only use the previously listed type of projects. Future considerations would include higher volume roadways and higher profile roadways -- those which could draw political attention. Roadways with more geometric characteristics could also be considered. </a:t>
            </a:r>
            <a:endParaRPr lang="en-US" dirty="0"/>
          </a:p>
          <a:p>
            <a:r>
              <a:rPr lang="en-US" b="1" dirty="0"/>
              <a:t>Interaction: </a:t>
            </a:r>
            <a:r>
              <a:rPr lang="en-US" b="0" dirty="0"/>
              <a:t>None</a:t>
            </a:r>
            <a:endParaRPr lang="en-US" dirty="0"/>
          </a:p>
          <a:p>
            <a:pPr defTabSz="966612">
              <a:defRPr/>
            </a:pPr>
            <a:r>
              <a:rPr lang="en-US" b="1" dirty="0"/>
              <a:t>Notes: </a:t>
            </a:r>
            <a:r>
              <a:rPr lang="en-US" b="0" dirty="0"/>
              <a:t>None.</a:t>
            </a:r>
            <a:endParaRPr lang="en-US" dirty="0"/>
          </a:p>
          <a:p>
            <a:endParaRPr lang="en-US" dirty="0"/>
          </a:p>
          <a:p>
            <a:pPr defTabSz="966612">
              <a:defRPr/>
            </a:pPr>
            <a:endParaRPr lang="en-US" dirty="0"/>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17</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discuss the component parts that go into the system</a:t>
            </a:r>
          </a:p>
          <a:p>
            <a:r>
              <a:rPr lang="en-US" b="1" dirty="0"/>
              <a:t>Background Information</a:t>
            </a:r>
            <a:r>
              <a:rPr lang="en-US" dirty="0"/>
              <a:t>: VSL</a:t>
            </a:r>
            <a:r>
              <a:rPr lang="en-US" baseline="0" dirty="0"/>
              <a:t> systems use the listed technologies:</a:t>
            </a:r>
          </a:p>
          <a:p>
            <a:pPr marL="181240" indent="-181240">
              <a:buFont typeface="Arial" panose="020B0604020202020204" pitchFamily="34" charset="0"/>
              <a:buChar char="•"/>
            </a:pPr>
            <a:r>
              <a:rPr lang="en-US" dirty="0"/>
              <a:t>Portable VSL (PSVL) Signs</a:t>
            </a:r>
          </a:p>
          <a:p>
            <a:pPr marL="181240" indent="-181240">
              <a:buFont typeface="Arial" panose="020B0604020202020204" pitchFamily="34" charset="0"/>
              <a:buChar char="•"/>
            </a:pPr>
            <a:r>
              <a:rPr lang="en-US" dirty="0"/>
              <a:t>Portable Changeable Message Sign (PCMS) = PVMS for variable</a:t>
            </a:r>
          </a:p>
          <a:p>
            <a:pPr marL="181240" indent="-181240">
              <a:buFont typeface="Arial" panose="020B0604020202020204" pitchFamily="34" charset="0"/>
              <a:buChar char="•"/>
            </a:pPr>
            <a:r>
              <a:rPr lang="en-US" dirty="0"/>
              <a:t>Mainline detection by lane</a:t>
            </a:r>
          </a:p>
          <a:p>
            <a:pPr marL="181240" indent="-181240">
              <a:buFont typeface="Arial" panose="020B0604020202020204" pitchFamily="34" charset="0"/>
              <a:buChar char="•"/>
            </a:pPr>
            <a:r>
              <a:rPr lang="en-US" dirty="0"/>
              <a:t>Wireless communication</a:t>
            </a:r>
          </a:p>
          <a:p>
            <a:pPr marL="181240" indent="-181240">
              <a:buFont typeface="Arial" panose="020B0604020202020204" pitchFamily="34" charset="0"/>
              <a:buChar char="•"/>
            </a:pPr>
            <a:r>
              <a:rPr lang="en-US" dirty="0"/>
              <a:t>RWIS and CCTV –not included</a:t>
            </a:r>
          </a:p>
          <a:p>
            <a:r>
              <a:rPr lang="en-US" sz="1300" dirty="0"/>
              <a:t>For this test project we are going to rely on cellular communication through an off-site computer. </a:t>
            </a:r>
          </a:p>
          <a:p>
            <a:r>
              <a:rPr lang="en-US" b="1" dirty="0"/>
              <a:t>Interaction: </a:t>
            </a:r>
            <a:r>
              <a:rPr lang="en-US" b="0" dirty="0"/>
              <a:t>None</a:t>
            </a:r>
          </a:p>
          <a:p>
            <a:pPr defTabSz="966612">
              <a:defRPr/>
            </a:pPr>
            <a:r>
              <a:rPr lang="en-US" b="1" dirty="0"/>
              <a:t>Notes: </a:t>
            </a:r>
            <a:r>
              <a:rPr lang="en-US" b="0" dirty="0"/>
              <a:t>None</a:t>
            </a:r>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18</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Describe</a:t>
            </a:r>
            <a:r>
              <a:rPr lang="en-US" b="0" baseline="0" dirty="0"/>
              <a:t> the system architecture</a:t>
            </a:r>
            <a:endParaRPr lang="en-US" b="0" dirty="0"/>
          </a:p>
          <a:p>
            <a:r>
              <a:rPr lang="en-US" b="1" dirty="0"/>
              <a:t>Background Information</a:t>
            </a:r>
            <a:r>
              <a:rPr lang="en-US" dirty="0"/>
              <a:t>: This is a schematic of the site control system to be used. As a test project it goes through a human operator</a:t>
            </a:r>
            <a:r>
              <a:rPr lang="en-US" baseline="0" dirty="0"/>
              <a:t> considered as a safety net. In the future, with proven success in using the system, it would do everything for you.</a:t>
            </a:r>
            <a:endParaRPr lang="en-US" dirty="0"/>
          </a:p>
          <a:p>
            <a:r>
              <a:rPr lang="en-US" b="1" dirty="0"/>
              <a:t>Interaction: </a:t>
            </a:r>
            <a:r>
              <a:rPr lang="en-US" b="0" dirty="0"/>
              <a:t>None</a:t>
            </a:r>
          </a:p>
          <a:p>
            <a:pPr defTabSz="966612">
              <a:defRPr/>
            </a:pPr>
            <a:r>
              <a:rPr lang="en-US" b="1" dirty="0"/>
              <a:t>Notes: </a:t>
            </a:r>
            <a:r>
              <a:rPr lang="en-US" b="0" dirty="0"/>
              <a:t>None</a:t>
            </a:r>
            <a:endParaRPr lang="en-US" dirty="0"/>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19</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dirty="0"/>
              <a:t>Module Objectives</a:t>
            </a:r>
          </a:p>
          <a:p>
            <a:r>
              <a:rPr lang="en-US" b="1" dirty="0"/>
              <a:t>Background Information</a:t>
            </a:r>
            <a:r>
              <a:rPr lang="en-US" dirty="0"/>
              <a:t>:  We will provide examples of Smarter Work Zones that have used ITS applications on roadway construction projects to reduce work zone conflicts</a:t>
            </a:r>
          </a:p>
          <a:p>
            <a:pPr defTabSz="940273"/>
            <a:r>
              <a:rPr lang="en-US" b="1" dirty="0"/>
              <a:t>Interaction:</a:t>
            </a:r>
            <a:r>
              <a:rPr lang="en-US" b="1" baseline="0" dirty="0"/>
              <a:t> </a:t>
            </a:r>
            <a:r>
              <a:rPr lang="en-US" b="0" baseline="0" dirty="0"/>
              <a:t>N/A</a:t>
            </a:r>
            <a:endParaRPr lang="en-US" b="1" dirty="0"/>
          </a:p>
          <a:p>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D768D0A4-F1D1-4946-A709-F965416D6DE0}" type="slidenum">
              <a:rPr lang="en-US" smtClean="0"/>
              <a:t>2</a:t>
            </a:fld>
            <a:endParaRPr lang="en-US" dirty="0"/>
          </a:p>
        </p:txBody>
      </p:sp>
    </p:spTree>
    <p:extLst>
      <p:ext uri="{BB962C8B-B14F-4D97-AF65-F5344CB8AC3E}">
        <p14:creationId xmlns:p14="http://schemas.microsoft.com/office/powerpoint/2010/main" val="28242528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Introduce the typical</a:t>
            </a:r>
            <a:r>
              <a:rPr lang="en-US" b="0" baseline="0" dirty="0"/>
              <a:t> signage associated with VSL</a:t>
            </a:r>
            <a:endParaRPr lang="en-US" b="0" dirty="0"/>
          </a:p>
          <a:p>
            <a:r>
              <a:rPr lang="en-US" b="1" dirty="0"/>
              <a:t>Background Information</a:t>
            </a:r>
            <a:r>
              <a:rPr lang="en-US" dirty="0"/>
              <a:t>: This </a:t>
            </a:r>
            <a:r>
              <a:rPr lang="en-US" sz="1300" dirty="0"/>
              <a:t>is the schematic of the signs we would place. There may be a VSL sign upstream. If you're anticipating queuing within your project, you would repeat that regulatory sign and another sign upstream. </a:t>
            </a:r>
            <a:endParaRPr lang="en-US" dirty="0"/>
          </a:p>
          <a:p>
            <a:r>
              <a:rPr lang="en-US" b="1" dirty="0"/>
              <a:t>Interaction: </a:t>
            </a:r>
            <a:r>
              <a:rPr lang="en-US" b="0" dirty="0"/>
              <a:t>None</a:t>
            </a:r>
            <a:endParaRPr lang="en-US" dirty="0"/>
          </a:p>
          <a:p>
            <a:pPr defTabSz="966612">
              <a:defRPr/>
            </a:pPr>
            <a:r>
              <a:rPr lang="en-US" b="1" dirty="0"/>
              <a:t>Notes: </a:t>
            </a:r>
            <a:r>
              <a:rPr lang="en-US" b="0" dirty="0"/>
              <a:t>Provide</a:t>
            </a:r>
            <a:r>
              <a:rPr lang="en-US" b="0" baseline="0" dirty="0"/>
              <a:t> handout and review handout.</a:t>
            </a:r>
            <a:endParaRPr lang="en-US" dirty="0"/>
          </a:p>
          <a:p>
            <a:endParaRPr lang="en-US" dirty="0"/>
          </a:p>
          <a:p>
            <a:pPr defTabSz="966612">
              <a:defRPr/>
            </a:pPr>
            <a:endParaRPr lang="en-US" dirty="0"/>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20</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review typical setup</a:t>
            </a:r>
            <a:r>
              <a:rPr lang="en-US" b="1" dirty="0"/>
              <a:t> </a:t>
            </a:r>
          </a:p>
          <a:p>
            <a:r>
              <a:rPr lang="en-US" b="1" dirty="0"/>
              <a:t>Background Information</a:t>
            </a:r>
            <a:r>
              <a:rPr lang="en-US" dirty="0"/>
              <a:t>: This is a</a:t>
            </a:r>
            <a:r>
              <a:rPr lang="en-US" sz="1300" dirty="0"/>
              <a:t> downstream setup with a longer work zone.  Speed is reduced at the end of the taper.</a:t>
            </a:r>
          </a:p>
          <a:p>
            <a:r>
              <a:rPr lang="en-US" b="1" dirty="0"/>
              <a:t>Interaction: </a:t>
            </a:r>
            <a:r>
              <a:rPr lang="en-US" b="0" dirty="0"/>
              <a:t>None</a:t>
            </a:r>
          </a:p>
          <a:p>
            <a:pPr defTabSz="966612">
              <a:defRPr/>
            </a:pPr>
            <a:r>
              <a:rPr lang="en-US" b="1" dirty="0"/>
              <a:t>Notes: </a:t>
            </a:r>
            <a:r>
              <a:rPr lang="en-US" b="0" dirty="0"/>
              <a:t>Provide handout and review handout</a:t>
            </a:r>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21</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Introduce</a:t>
            </a:r>
            <a:r>
              <a:rPr lang="en-US" b="0" baseline="0" dirty="0"/>
              <a:t> Example from Maryland</a:t>
            </a:r>
            <a:endParaRPr lang="en-US" b="0" dirty="0"/>
          </a:p>
          <a:p>
            <a:r>
              <a:rPr lang="en-US" b="1" dirty="0"/>
              <a:t>Background Information</a:t>
            </a:r>
            <a:r>
              <a:rPr lang="en-US" dirty="0"/>
              <a:t>: </a:t>
            </a:r>
            <a:r>
              <a:rPr lang="en-US" sz="1300" dirty="0"/>
              <a:t>The Maryland Lane merge example is set up to be a dynamic system that alternates between the early merge and the late merge system. (The zipper merge is primarily a late merge example.)</a:t>
            </a:r>
            <a:endParaRPr lang="en-US" dirty="0"/>
          </a:p>
          <a:p>
            <a:r>
              <a:rPr lang="en-US" b="1" dirty="0"/>
              <a:t>Interaction: </a:t>
            </a:r>
            <a:r>
              <a:rPr lang="en-US" b="0" dirty="0"/>
              <a:t>None</a:t>
            </a:r>
          </a:p>
          <a:p>
            <a:pPr defTabSz="966612">
              <a:defRPr/>
            </a:pPr>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22</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describe case study</a:t>
            </a:r>
            <a:endParaRPr lang="en-US" b="1" dirty="0"/>
          </a:p>
          <a:p>
            <a:r>
              <a:rPr lang="en-US" b="1" dirty="0"/>
              <a:t>Background Information</a:t>
            </a:r>
            <a:r>
              <a:rPr lang="en-US" dirty="0"/>
              <a:t>: </a:t>
            </a:r>
            <a:r>
              <a:rPr lang="en-US" sz="1300" dirty="0"/>
              <a:t>The test section for this project was a segment of I-83, which is a north-south freeway out of Baltimore, Maryland. It is heavily traveled with solid traffic volume. It is a four-lane divided freeway. The traffic is very peaky in this area and as such warrants a dynamic system that was designed to handle both conditions.</a:t>
            </a:r>
          </a:p>
          <a:p>
            <a:r>
              <a:rPr lang="en-US" b="1" dirty="0"/>
              <a:t>Interaction: </a:t>
            </a:r>
            <a:r>
              <a:rPr lang="en-US" b="0" dirty="0"/>
              <a:t>None</a:t>
            </a:r>
          </a:p>
          <a:p>
            <a:pPr defTabSz="966612">
              <a:defRPr/>
            </a:pPr>
            <a:r>
              <a:rPr lang="en-US" b="1" dirty="0"/>
              <a:t>Notes: </a:t>
            </a:r>
            <a:r>
              <a:rPr lang="en-US" b="0" dirty="0"/>
              <a:t>SHA = Maryland State Highway Administration, ADT = Average daily traffic</a:t>
            </a:r>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23</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talk about system configuration</a:t>
            </a:r>
          </a:p>
          <a:p>
            <a:r>
              <a:rPr lang="en-US" b="1" dirty="0"/>
              <a:t>Background Information</a:t>
            </a:r>
            <a:r>
              <a:rPr lang="en-US" dirty="0"/>
              <a:t>: </a:t>
            </a:r>
            <a:r>
              <a:rPr lang="en-US" sz="1300" dirty="0"/>
              <a:t>This system was laid out to combine the standard signing required for a lane closure in a work zone that directs the driver to merge. The sign is designed to display a selected message depending on whether people are to merge early</a:t>
            </a:r>
            <a:r>
              <a:rPr lang="en-US" sz="1300" baseline="0" dirty="0"/>
              <a:t> </a:t>
            </a:r>
            <a:r>
              <a:rPr lang="en-US" sz="1300" dirty="0"/>
              <a:t>or merge late. This example is showing basically an extension of the late merge. </a:t>
            </a:r>
          </a:p>
          <a:p>
            <a:r>
              <a:rPr lang="en-US" b="1" dirty="0"/>
              <a:t>Interaction: </a:t>
            </a:r>
            <a:r>
              <a:rPr lang="en-US" b="0" dirty="0"/>
              <a:t>None</a:t>
            </a:r>
          </a:p>
          <a:p>
            <a:pPr defTabSz="966612">
              <a:defRPr/>
            </a:pPr>
            <a:r>
              <a:rPr lang="en-US" b="1" dirty="0"/>
              <a:t>Notes: </a:t>
            </a:r>
            <a:r>
              <a:rPr lang="en-US" b="0" dirty="0"/>
              <a:t>None. May need to have printout.</a:t>
            </a:r>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24</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Illustration of low</a:t>
            </a:r>
            <a:r>
              <a:rPr lang="en-US" b="0" baseline="0" dirty="0"/>
              <a:t> volume operations.</a:t>
            </a:r>
            <a:endParaRPr lang="en-US" b="0" dirty="0"/>
          </a:p>
          <a:p>
            <a:r>
              <a:rPr lang="en-US" b="1" dirty="0"/>
              <a:t>Background Information</a:t>
            </a:r>
            <a:r>
              <a:rPr lang="en-US" dirty="0"/>
              <a:t>: P</a:t>
            </a:r>
            <a:r>
              <a:rPr lang="en-US" sz="1300" dirty="0"/>
              <a:t>CMS boards should not conflict with the road signage but rather provide supplementary guidance. The system is designed to work with a series of different algorithms. It can be an “all on” or “all off” type of situation: using both lanes all the way up to the merge point, or encouraging an early merge. It can also be set to a dynamic reading telling people to use both lanes up to a certain point, and then encouraging a merge based on the volume. It could be set to be time based, so that at a certain time of day it switches from one mode of operation to another. It could also switch from an early merge to a late merge, as in the example. </a:t>
            </a:r>
          </a:p>
          <a:p>
            <a:r>
              <a:rPr lang="en-US" sz="1300" dirty="0"/>
              <a:t>The same pattern could be carried back as far as you need it, depending on the anticipated length of queue. The evaluation that Maryland did for this particular implementation uses both a manual data collection component and a simulated data component. </a:t>
            </a:r>
          </a:p>
          <a:p>
            <a:r>
              <a:rPr lang="en-US" b="1" dirty="0"/>
              <a:t>Interaction: </a:t>
            </a:r>
            <a:r>
              <a:rPr lang="en-US" b="0" dirty="0"/>
              <a:t>None</a:t>
            </a:r>
          </a:p>
          <a:p>
            <a:pPr defTabSz="966612">
              <a:defRPr/>
            </a:pPr>
            <a:r>
              <a:rPr lang="en-US" b="1" dirty="0"/>
              <a:t>Notes: </a:t>
            </a:r>
            <a:r>
              <a:rPr lang="en-US" sz="1300" dirty="0"/>
              <a:t>If occupancy is between 5% and 15%, are the sensors on or off?</a:t>
            </a:r>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25</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 Illustration of high </a:t>
            </a:r>
            <a:r>
              <a:rPr lang="en-US" b="0" baseline="0" dirty="0"/>
              <a:t>volume operations.</a:t>
            </a:r>
            <a:endParaRPr lang="en-US" b="1" dirty="0"/>
          </a:p>
          <a:p>
            <a:r>
              <a:rPr lang="en-US" b="1" dirty="0"/>
              <a:t>Background Information</a:t>
            </a:r>
            <a:r>
              <a:rPr lang="en-US" dirty="0"/>
              <a:t>: This shows how all the PCMS are activated when there is a high volume of traffic and the late merge is being used.</a:t>
            </a:r>
          </a:p>
          <a:p>
            <a:r>
              <a:rPr lang="en-US" b="1" dirty="0"/>
              <a:t>Interaction: </a:t>
            </a:r>
            <a:r>
              <a:rPr lang="en-US" b="0" dirty="0"/>
              <a:t>None</a:t>
            </a:r>
          </a:p>
          <a:p>
            <a:pPr defTabSz="966612">
              <a:defRPr/>
            </a:pPr>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26</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Discuss the methodology for evaluating the performance</a:t>
            </a:r>
            <a:r>
              <a:rPr lang="en-US" b="0" baseline="0" dirty="0"/>
              <a:t> of the Maryland DLM test deployment.</a:t>
            </a:r>
            <a:endParaRPr lang="en-US" b="0" dirty="0"/>
          </a:p>
          <a:p>
            <a:r>
              <a:rPr lang="en-US" b="1" dirty="0"/>
              <a:t>Background Information</a:t>
            </a:r>
            <a:r>
              <a:rPr lang="en-US" dirty="0"/>
              <a:t>: </a:t>
            </a:r>
            <a:r>
              <a:rPr lang="en-US" sz="1300" dirty="0"/>
              <a:t>The evaluation that Maryland performed for this particular implementation incorporated both a manual data collection component and a simulated data component. The reason for this is that the agency was able to collect manual data for a </a:t>
            </a:r>
            <a:r>
              <a:rPr lang="en-US" sz="1300" i="1" dirty="0"/>
              <a:t>no dynamic merge</a:t>
            </a:r>
            <a:r>
              <a:rPr lang="en-US" sz="1300" dirty="0"/>
              <a:t> condition as a </a:t>
            </a:r>
          </a:p>
          <a:p>
            <a:r>
              <a:rPr lang="en-US" sz="1300" dirty="0"/>
              <a:t>baseline. Once the dynamic merge system was in place, Maryland wanted to be able to compare the observed conditions using the dynamic merge to the condition without dynamic merge. They set up a simulation model based on the baseline conditions that incorporated manually collected data. The simulation could then be used to model what would have happened given the initial inputs of how much traffic was coming into the work zone. </a:t>
            </a:r>
          </a:p>
          <a:p>
            <a:r>
              <a:rPr lang="en-US" b="1" dirty="0"/>
              <a:t>Interaction: </a:t>
            </a:r>
            <a:r>
              <a:rPr lang="en-US" b="0" dirty="0"/>
              <a:t>None</a:t>
            </a:r>
          </a:p>
          <a:p>
            <a:pPr defTabSz="966612">
              <a:defRPr/>
            </a:pPr>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27</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discuss</a:t>
            </a:r>
            <a:r>
              <a:rPr lang="en-US" b="0" baseline="0" dirty="0"/>
              <a:t> increased throughput</a:t>
            </a:r>
            <a:endParaRPr lang="en-US" b="0" dirty="0"/>
          </a:p>
          <a:p>
            <a:r>
              <a:rPr lang="en-US" b="1" dirty="0"/>
              <a:t>Background Information</a:t>
            </a:r>
            <a:r>
              <a:rPr lang="en-US" dirty="0"/>
              <a:t>: </a:t>
            </a:r>
            <a:r>
              <a:rPr lang="en-US" sz="1300" dirty="0"/>
              <a:t>These results are fairly promising. Throughput increased significantly, from 9% to 34% depending on the day the system was used. These are based on the manual traffic count for the DLM throughput as compared to the simulated throughput based on the no control scenario. </a:t>
            </a:r>
          </a:p>
          <a:p>
            <a:r>
              <a:rPr lang="en-US" b="1" dirty="0"/>
              <a:t>Interaction: </a:t>
            </a:r>
            <a:r>
              <a:rPr lang="en-US" b="0" dirty="0"/>
              <a:t>None</a:t>
            </a:r>
          </a:p>
          <a:p>
            <a:pPr defTabSz="966612">
              <a:defRPr/>
            </a:pPr>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28</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talk about reduction</a:t>
            </a:r>
            <a:r>
              <a:rPr lang="en-US" b="0" baseline="0" dirty="0"/>
              <a:t> in queue length</a:t>
            </a:r>
            <a:endParaRPr lang="en-US" b="0" dirty="0"/>
          </a:p>
          <a:p>
            <a:r>
              <a:rPr lang="en-US" b="1" dirty="0"/>
              <a:t>Background Information</a:t>
            </a:r>
            <a:r>
              <a:rPr lang="en-US" dirty="0"/>
              <a:t>: </a:t>
            </a:r>
            <a:r>
              <a:rPr lang="en-US" sz="1300" dirty="0"/>
              <a:t>The maximum queue lengths show a similar promise. There is a significant reduction of the queue length. The typical cues without a dynamic merge run from 1.5 to 2 miles. These are reduce by 15% to 20% with the dynamic lane merge. </a:t>
            </a:r>
          </a:p>
          <a:p>
            <a:r>
              <a:rPr lang="en-US" b="1" dirty="0"/>
              <a:t>Interaction: </a:t>
            </a:r>
            <a:r>
              <a:rPr lang="en-US" b="0" dirty="0"/>
              <a:t>None</a:t>
            </a:r>
          </a:p>
          <a:p>
            <a:pPr defTabSz="966612">
              <a:defRPr/>
            </a:pPr>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29</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b="1" dirty="0"/>
              <a:t>Key Message: </a:t>
            </a:r>
            <a:r>
              <a:rPr lang="en-US" baseline="0" dirty="0"/>
              <a:t>This module will describe example applications of Smarter Work Zones. </a:t>
            </a:r>
            <a:r>
              <a:rPr lang="en-US" b="0" dirty="0"/>
              <a:t>It will provide</a:t>
            </a:r>
            <a:r>
              <a:rPr lang="en-US" b="0" baseline="0" dirty="0"/>
              <a:t> information regarding technology that have been used by various states regarding applications for:</a:t>
            </a:r>
          </a:p>
          <a:p>
            <a:pPr marL="483306" indent="-483306">
              <a:buFont typeface="+mj-lt"/>
              <a:buAutoNum type="arabicPeriod"/>
            </a:pPr>
            <a:r>
              <a:rPr lang="en-US" dirty="0"/>
              <a:t>Variable Speed Limits</a:t>
            </a:r>
          </a:p>
          <a:p>
            <a:pPr marL="483306" indent="-483306">
              <a:buFont typeface="+mj-lt"/>
              <a:buAutoNum type="arabicPeriod"/>
            </a:pPr>
            <a:r>
              <a:rPr lang="en-US" dirty="0"/>
              <a:t>Dynamic Merge</a:t>
            </a:r>
          </a:p>
          <a:p>
            <a:pPr marL="483306" indent="-483306">
              <a:buFont typeface="+mj-lt"/>
              <a:buAutoNum type="arabicPeriod"/>
            </a:pPr>
            <a:r>
              <a:rPr lang="en-US" dirty="0"/>
              <a:t>Queue Warning</a:t>
            </a:r>
          </a:p>
          <a:p>
            <a:pPr marL="483306" indent="-483306">
              <a:buFont typeface="+mj-lt"/>
              <a:buAutoNum type="arabicPeriod"/>
            </a:pPr>
            <a:r>
              <a:rPr lang="en-US" dirty="0"/>
              <a:t>Portable Changeable Message Signs (PCMS)</a:t>
            </a:r>
            <a:endParaRPr lang="en-US" b="0" dirty="0"/>
          </a:p>
          <a:p>
            <a:r>
              <a:rPr lang="en-US" b="1" dirty="0"/>
              <a:t>Background Information</a:t>
            </a:r>
            <a:r>
              <a:rPr lang="en-US" dirty="0"/>
              <a:t>: Briefly</a:t>
            </a:r>
            <a:r>
              <a:rPr lang="en-US" baseline="0" dirty="0"/>
              <a:t> introduce what will be discussed during this module. </a:t>
            </a:r>
          </a:p>
          <a:p>
            <a:r>
              <a:rPr lang="en-US" b="1" dirty="0"/>
              <a:t>Interaction: </a:t>
            </a:r>
            <a:r>
              <a:rPr lang="en-US" b="0" dirty="0"/>
              <a:t>N/A</a:t>
            </a:r>
          </a:p>
          <a:p>
            <a:pPr defTabSz="966612">
              <a:defRPr/>
            </a:pPr>
            <a:r>
              <a:rPr lang="en-US" b="1" dirty="0"/>
              <a:t>Notes: </a:t>
            </a:r>
            <a:r>
              <a:rPr lang="en-US" b="0" dirty="0"/>
              <a:t>None</a:t>
            </a:r>
            <a:endParaRPr lang="en-US" dirty="0"/>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3</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review the lane distribution</a:t>
            </a:r>
            <a:r>
              <a:rPr lang="en-US" b="0" baseline="0" dirty="0"/>
              <a:t> of two scenarios</a:t>
            </a:r>
            <a:endParaRPr lang="en-US" b="0" dirty="0"/>
          </a:p>
          <a:p>
            <a:r>
              <a:rPr lang="en-US" b="1" dirty="0"/>
              <a:t>Background Information</a:t>
            </a:r>
            <a:r>
              <a:rPr lang="en-US" dirty="0"/>
              <a:t>: T</a:t>
            </a:r>
            <a:r>
              <a:rPr lang="en-US" sz="1300" dirty="0"/>
              <a:t>he other important element is the uniformity of traffic conditions between the two lanes. It's the question of speed differential, if you have a lot of traffic traveling in one lane at a low speed, and another lane traveling at a high speed there are a lot of safety concerns. The dynamic Lane merge showed a significant improvement in uniform Lane distribution relative to the situation without the dynamic Lane merge. That was another positive finding of this experiment. </a:t>
            </a:r>
          </a:p>
          <a:p>
            <a:r>
              <a:rPr lang="en-US" b="1" dirty="0"/>
              <a:t>Interaction: </a:t>
            </a:r>
            <a:r>
              <a:rPr lang="en-US" b="0" dirty="0"/>
              <a:t>None</a:t>
            </a:r>
          </a:p>
          <a:p>
            <a:pPr defTabSz="966612">
              <a:defRPr/>
            </a:pPr>
            <a:r>
              <a:rPr lang="en-US" b="1" dirty="0"/>
              <a:t>Notes: </a:t>
            </a:r>
            <a:r>
              <a:rPr lang="en-US" b="0" dirty="0"/>
              <a:t>None</a:t>
            </a:r>
            <a:endParaRPr lang="en-US" dirty="0"/>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30</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sz="1300" dirty="0"/>
              <a:t>Innovative approaches to reducing crashes and congestion can include tools such as queue wrning systems.</a:t>
            </a:r>
            <a:endParaRPr lang="en-US" b="1" dirty="0"/>
          </a:p>
          <a:p>
            <a:r>
              <a:rPr lang="en-US" b="1" dirty="0"/>
              <a:t>Background Information</a:t>
            </a:r>
            <a:r>
              <a:rPr lang="en-US" dirty="0"/>
              <a:t>: </a:t>
            </a:r>
            <a:r>
              <a:rPr lang="en-US" sz="1300" dirty="0"/>
              <a:t>Queue warning systems (QWS) are one of the tools in the technology applications toolkit. QWS are geared towards alerting drivers about downstream reductions in speed when there</a:t>
            </a:r>
            <a:r>
              <a:rPr lang="en-US" sz="1300" baseline="0" dirty="0"/>
              <a:t> is a </a:t>
            </a:r>
            <a:r>
              <a:rPr lang="en-US" sz="1300" dirty="0"/>
              <a:t>work zone with a capacity constraint. In the worst case, you have a queue of traffic forming that can go beyond the initial warning signs. When that happens you have a dangerous condition where cars are traveling at freeway speed and all of a sudden they encounter a stopped or slowed queue of traffic with no warning. It's obviously a dangerous situation, particularly when large trucks are in the mix because truck take longer to come to a stop. The last thing you want is a car traveling at freeway speed or a truck traveling at freeway speed running into the back of a stopped queue. It is one of the more significant work zone safety issues that agencies face and try to mitigate.</a:t>
            </a:r>
            <a:r>
              <a:rPr lang="en-US" dirty="0"/>
              <a:t> </a:t>
            </a:r>
          </a:p>
          <a:p>
            <a:r>
              <a:rPr lang="en-US" b="1" dirty="0"/>
              <a:t>Interaction: </a:t>
            </a:r>
            <a:r>
              <a:rPr lang="en-US" b="0" dirty="0"/>
              <a:t>None</a:t>
            </a:r>
            <a:endParaRPr lang="en-US" dirty="0"/>
          </a:p>
          <a:p>
            <a:pPr defTabSz="966612">
              <a:defRPr/>
            </a:pPr>
            <a:r>
              <a:rPr lang="en-US" b="1" dirty="0"/>
              <a:t>Notes: </a:t>
            </a:r>
            <a:r>
              <a:rPr lang="en-US" b="0" dirty="0"/>
              <a:t>None</a:t>
            </a:r>
            <a:endParaRPr lang="en-US" dirty="0"/>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31</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 number of system components make up a </a:t>
            </a:r>
            <a:r>
              <a:rPr lang="en-US" sz="1300" dirty="0"/>
              <a:t>QWS</a:t>
            </a:r>
            <a:r>
              <a:rPr lang="en-US" b="0" dirty="0"/>
              <a:t>.</a:t>
            </a:r>
          </a:p>
          <a:p>
            <a:r>
              <a:rPr lang="en-US" b="1" dirty="0"/>
              <a:t>Background Information</a:t>
            </a:r>
            <a:r>
              <a:rPr lang="en-US" dirty="0"/>
              <a:t>: </a:t>
            </a:r>
            <a:r>
              <a:rPr lang="en-US" sz="1300" dirty="0"/>
              <a:t>QWS </a:t>
            </a:r>
            <a:r>
              <a:rPr lang="en-US" dirty="0"/>
              <a:t>components consist of:</a:t>
            </a:r>
          </a:p>
          <a:p>
            <a:pPr marL="181240" indent="-181240">
              <a:buFont typeface="Arial" panose="020B0604020202020204" pitchFamily="34" charset="0"/>
              <a:buChar char="•"/>
            </a:pPr>
            <a:r>
              <a:rPr lang="en-US" dirty="0"/>
              <a:t>Sensors</a:t>
            </a:r>
          </a:p>
          <a:p>
            <a:pPr marL="181240" indent="-181240">
              <a:buFont typeface="Arial" panose="020B0604020202020204" pitchFamily="34" charset="0"/>
              <a:buChar char="•"/>
            </a:pPr>
            <a:r>
              <a:rPr lang="en-US" dirty="0"/>
              <a:t>Portable </a:t>
            </a:r>
            <a:r>
              <a:rPr lang="en-US" baseline="0" dirty="0"/>
              <a:t>changeable message signs (PCMS)</a:t>
            </a:r>
          </a:p>
          <a:p>
            <a:pPr marL="181240" indent="-181240">
              <a:buFont typeface="Arial" panose="020B0604020202020204" pitchFamily="34" charset="0"/>
              <a:buChar char="•"/>
            </a:pPr>
            <a:r>
              <a:rPr lang="en-US" baseline="0" dirty="0"/>
              <a:t>Cameras</a:t>
            </a:r>
          </a:p>
          <a:p>
            <a:pPr marL="181240" indent="-181240">
              <a:buFont typeface="Arial" panose="020B0604020202020204" pitchFamily="34" charset="0"/>
              <a:buChar char="•"/>
            </a:pPr>
            <a:r>
              <a:rPr lang="en-US" baseline="0" dirty="0"/>
              <a:t>Rumble Strips</a:t>
            </a:r>
            <a:endParaRPr lang="en-US" dirty="0"/>
          </a:p>
          <a:p>
            <a:r>
              <a:rPr lang="en-US" b="1" dirty="0"/>
              <a:t>Interaction: </a:t>
            </a:r>
            <a:r>
              <a:rPr lang="en-US" b="0" dirty="0"/>
              <a:t>None</a:t>
            </a:r>
            <a:endParaRPr lang="en-US" dirty="0"/>
          </a:p>
          <a:p>
            <a:pPr defTabSz="966612">
              <a:defRPr/>
            </a:pPr>
            <a:r>
              <a:rPr lang="en-US" b="1" dirty="0"/>
              <a:t>Notes: </a:t>
            </a:r>
            <a:r>
              <a:rPr lang="en-US" b="0" dirty="0"/>
              <a:t>None</a:t>
            </a:r>
            <a:endParaRPr lang="en-US" dirty="0"/>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32</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Provide an overview of example</a:t>
            </a:r>
            <a:r>
              <a:rPr lang="en-US" b="0" baseline="0" dirty="0"/>
              <a:t> in Texas.</a:t>
            </a:r>
            <a:endParaRPr lang="en-US" b="0" dirty="0"/>
          </a:p>
          <a:p>
            <a:r>
              <a:rPr lang="en-US" b="1" dirty="0"/>
              <a:t>Background Information</a:t>
            </a:r>
            <a:r>
              <a:rPr lang="en-US" dirty="0"/>
              <a:t>: </a:t>
            </a:r>
          </a:p>
          <a:p>
            <a:pPr marL="181240" indent="-181240">
              <a:buFont typeface="Arial" panose="020B0604020202020204" pitchFamily="34" charset="0"/>
              <a:buChar char="•"/>
            </a:pPr>
            <a:r>
              <a:rPr lang="en-US" sz="1300" dirty="0"/>
              <a:t>An overview of the QWS planning, design, implementation and effectiveness on the I-35 project in central Texas. </a:t>
            </a:r>
          </a:p>
          <a:p>
            <a:pPr marL="181240" indent="-181240">
              <a:buFont typeface="Arial" panose="020B0604020202020204" pitchFamily="34" charset="0"/>
              <a:buChar char="•"/>
            </a:pPr>
            <a:r>
              <a:rPr lang="en-US" sz="1300" dirty="0"/>
              <a:t>Commitment to rebuild any remaining section of I-35 that is not at least three lanes in each direction around the Waco district. </a:t>
            </a:r>
          </a:p>
          <a:p>
            <a:pPr marL="181240" indent="-181240">
              <a:buFont typeface="Arial" panose="020B0604020202020204" pitchFamily="34" charset="0"/>
              <a:buChar char="•"/>
            </a:pPr>
            <a:r>
              <a:rPr lang="en-US" sz="1300" dirty="0"/>
              <a:t>Fairly rural part of the state, contains a lot of through traffic with large trucks. </a:t>
            </a:r>
            <a:endParaRPr lang="en-US" dirty="0"/>
          </a:p>
          <a:p>
            <a:r>
              <a:rPr lang="en-US" b="1" dirty="0"/>
              <a:t>Interaction: </a:t>
            </a:r>
            <a:r>
              <a:rPr lang="en-US" b="0" dirty="0"/>
              <a:t>None</a:t>
            </a:r>
            <a:endParaRPr lang="en-US" dirty="0"/>
          </a:p>
          <a:p>
            <a:pPr defTabSz="966612">
              <a:defRPr/>
            </a:pPr>
            <a:r>
              <a:rPr lang="en-US" b="1" dirty="0"/>
              <a:t>Notes: </a:t>
            </a:r>
            <a:r>
              <a:rPr lang="en-US" b="0" dirty="0"/>
              <a:t>None</a:t>
            </a:r>
            <a:endParaRPr lang="en-US" dirty="0"/>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33</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Summarize the traveler information system components of the Texas</a:t>
            </a:r>
            <a:r>
              <a:rPr lang="en-US" b="0" baseline="0" dirty="0"/>
              <a:t> QWS.</a:t>
            </a:r>
            <a:endParaRPr lang="en-US" b="0" dirty="0"/>
          </a:p>
          <a:p>
            <a:r>
              <a:rPr lang="en-US" b="1" dirty="0"/>
              <a:t>Background Information</a:t>
            </a:r>
            <a:r>
              <a:rPr lang="en-US" dirty="0"/>
              <a:t>: The I-35 project used numerous traveler information system components</a:t>
            </a:r>
            <a:r>
              <a:rPr lang="en-US" baseline="0" dirty="0"/>
              <a:t> which include:</a:t>
            </a:r>
          </a:p>
          <a:p>
            <a:pPr marL="181240" indent="-181240">
              <a:buFont typeface="Arial" panose="020B0604020202020204" pitchFamily="34" charset="0"/>
              <a:buChar char="•"/>
            </a:pPr>
            <a:r>
              <a:rPr lang="en-US" kern="0" dirty="0"/>
              <a:t>Real-time queue warning</a:t>
            </a:r>
          </a:p>
          <a:p>
            <a:pPr marL="181240" indent="-181240">
              <a:buFont typeface="Arial" panose="020B0604020202020204" pitchFamily="34" charset="0"/>
              <a:buChar char="•"/>
            </a:pPr>
            <a:r>
              <a:rPr lang="en-US" kern="0" dirty="0"/>
              <a:t>Lane and road closure information</a:t>
            </a:r>
          </a:p>
          <a:p>
            <a:pPr marL="181240" indent="-181240">
              <a:buFont typeface="Arial" panose="020B0604020202020204" pitchFamily="34" charset="0"/>
              <a:buChar char="•"/>
            </a:pPr>
            <a:r>
              <a:rPr lang="en-US" kern="0" dirty="0"/>
              <a:t>Current travel time information</a:t>
            </a:r>
          </a:p>
          <a:p>
            <a:pPr marL="181240" indent="-181240">
              <a:buFont typeface="Arial" panose="020B0604020202020204" pitchFamily="34" charset="0"/>
              <a:buChar char="•"/>
            </a:pPr>
            <a:r>
              <a:rPr lang="en-US" kern="0" dirty="0"/>
              <a:t>Expected construction delay information</a:t>
            </a:r>
          </a:p>
          <a:p>
            <a:pPr marL="181240" indent="-181240">
              <a:buFont typeface="Arial" panose="020B0604020202020204" pitchFamily="34" charset="0"/>
              <a:buChar char="•"/>
            </a:pPr>
            <a:r>
              <a:rPr lang="en-US" kern="0" dirty="0"/>
              <a:t>Volume and spot speed data</a:t>
            </a:r>
          </a:p>
          <a:p>
            <a:pPr marL="181240" indent="-181240">
              <a:buFont typeface="Arial" panose="020B0604020202020204" pitchFamily="34" charset="0"/>
              <a:buChar char="•"/>
            </a:pPr>
            <a:r>
              <a:rPr lang="en-US" kern="0" dirty="0"/>
              <a:t>Traffic cameras at high incident locations</a:t>
            </a:r>
          </a:p>
          <a:p>
            <a:pPr marL="181240" indent="-181240">
              <a:buFont typeface="Arial" panose="020B0604020202020204" pitchFamily="34" charset="0"/>
              <a:buChar char="•"/>
            </a:pPr>
            <a:r>
              <a:rPr lang="en-US" kern="0" dirty="0"/>
              <a:t>Dynamic message signs</a:t>
            </a:r>
          </a:p>
          <a:p>
            <a:r>
              <a:rPr lang="en-US" b="1" dirty="0"/>
              <a:t>Interaction: </a:t>
            </a:r>
            <a:r>
              <a:rPr lang="en-US" b="0" dirty="0"/>
              <a:t>None</a:t>
            </a:r>
            <a:endParaRPr lang="en-US" dirty="0"/>
          </a:p>
          <a:p>
            <a:pPr defTabSz="966612">
              <a:defRPr/>
            </a:pPr>
            <a:r>
              <a:rPr lang="en-US" b="1" dirty="0"/>
              <a:t>Notes: </a:t>
            </a:r>
            <a:r>
              <a:rPr lang="en-US" b="0" dirty="0"/>
              <a:t>None</a:t>
            </a:r>
            <a:endParaRPr lang="en-US" dirty="0"/>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34</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Summarize</a:t>
            </a:r>
            <a:r>
              <a:rPr lang="en-US" b="0" baseline="0" dirty="0"/>
              <a:t> findings of the user needs analysis.</a:t>
            </a:r>
            <a:endParaRPr lang="en-US" b="0" dirty="0"/>
          </a:p>
          <a:p>
            <a:r>
              <a:rPr lang="en-US" b="1" dirty="0"/>
              <a:t>Background Information</a:t>
            </a:r>
            <a:r>
              <a:rPr lang="en-US" dirty="0"/>
              <a:t>: (broken into 2 slides)</a:t>
            </a:r>
          </a:p>
          <a:p>
            <a:r>
              <a:rPr lang="en-US" dirty="0"/>
              <a:t>When assessing</a:t>
            </a:r>
            <a:r>
              <a:rPr lang="en-US" baseline="0" dirty="0"/>
              <a:t> </a:t>
            </a:r>
            <a:r>
              <a:rPr lang="en-US" sz="1300" dirty="0"/>
              <a:t>road users’ needs and expectations: </a:t>
            </a:r>
          </a:p>
          <a:p>
            <a:pPr marL="181240" indent="-181240">
              <a:buFont typeface="Arial" panose="020B0604020202020204" pitchFamily="34" charset="0"/>
              <a:buChar char="•"/>
            </a:pPr>
            <a:r>
              <a:rPr lang="en-US" sz="1300" dirty="0"/>
              <a:t>The first step is to understand the makeup of the traffic: there would be a lot of long-distance travelers traveling at high speeds. </a:t>
            </a:r>
          </a:p>
          <a:p>
            <a:pPr marL="181240" indent="-181240">
              <a:buFont typeface="Arial" panose="020B0604020202020204" pitchFamily="34" charset="0"/>
              <a:buChar char="•"/>
            </a:pPr>
            <a:r>
              <a:rPr lang="en-US" sz="1300" dirty="0"/>
              <a:t>Any lane closures would have to occur at night to mitigate the potential for significant delays, but there would still be some level of queuing, which the travelers would not expect. In some locations, the queuing would be more significant, lasting several hours and extending several miles. </a:t>
            </a:r>
          </a:p>
          <a:p>
            <a:r>
              <a:rPr lang="en-US" sz="1300" dirty="0"/>
              <a:t>The needs of the contractors and DOT include:</a:t>
            </a:r>
          </a:p>
          <a:p>
            <a:pPr marL="181240" indent="-181240">
              <a:buFont typeface="Arial" panose="020B0604020202020204" pitchFamily="34" charset="0"/>
              <a:buChar char="•"/>
            </a:pPr>
            <a:r>
              <a:rPr lang="en-US" sz="1300" dirty="0"/>
              <a:t>Meeting an aggressive contract schedule with work going on simultaneously throughout the project limits, including in the median and between frontage roads. </a:t>
            </a:r>
          </a:p>
          <a:p>
            <a:pPr marL="181240" indent="-181240">
              <a:buFont typeface="Arial" panose="020B0604020202020204" pitchFamily="34" charset="0"/>
              <a:buChar char="•"/>
            </a:pPr>
            <a:r>
              <a:rPr lang="en-US" sz="1300" dirty="0"/>
              <a:t>Being able to move equipment into and out of the work zone,</a:t>
            </a:r>
            <a:r>
              <a:rPr lang="en-US" sz="1300" baseline="0" dirty="0"/>
              <a:t> which </a:t>
            </a:r>
            <a:r>
              <a:rPr lang="en-US" sz="1300" dirty="0"/>
              <a:t>could be impacted by traffic and could be difficult at times. </a:t>
            </a:r>
          </a:p>
          <a:p>
            <a:pPr marL="181240" indent="-181240">
              <a:buFont typeface="Arial" panose="020B0604020202020204" pitchFamily="34" charset="0"/>
              <a:buChar char="•"/>
            </a:pPr>
            <a:r>
              <a:rPr lang="en-US" sz="1300" dirty="0"/>
              <a:t>Being able to vary lane closures based on time, location, and duration due to the work schedule. Lane closures could occur at one location nightly for a week and then be at another location for a few days. Predicting which lane closures would create queues would be difficult. </a:t>
            </a:r>
          </a:p>
          <a:p>
            <a:r>
              <a:rPr lang="en-US" b="1" dirty="0"/>
              <a:t>Interaction: </a:t>
            </a:r>
            <a:r>
              <a:rPr lang="en-US" b="0" dirty="0"/>
              <a:t>None</a:t>
            </a:r>
            <a:endParaRPr lang="en-US" dirty="0"/>
          </a:p>
          <a:p>
            <a:pPr defTabSz="966612">
              <a:defRPr/>
            </a:pPr>
            <a:r>
              <a:rPr lang="en-US" b="1" dirty="0"/>
              <a:t>Notes: </a:t>
            </a:r>
            <a:r>
              <a:rPr lang="en-US" b="0" dirty="0"/>
              <a:t>None</a:t>
            </a:r>
            <a:endParaRPr lang="en-US" dirty="0"/>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35</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Summarize</a:t>
            </a:r>
            <a:r>
              <a:rPr lang="en-US" b="0" baseline="0" dirty="0"/>
              <a:t> findings of the user needs analysis.</a:t>
            </a:r>
            <a:endParaRPr lang="en-US" b="0" dirty="0"/>
          </a:p>
          <a:p>
            <a:r>
              <a:rPr lang="en-US" b="1" dirty="0"/>
              <a:t>Background Information</a:t>
            </a:r>
            <a:r>
              <a:rPr lang="en-US" dirty="0"/>
              <a:t>: (broken into 2 slides)</a:t>
            </a:r>
          </a:p>
          <a:p>
            <a:r>
              <a:rPr lang="en-US" dirty="0"/>
              <a:t>When assessing</a:t>
            </a:r>
            <a:r>
              <a:rPr lang="en-US" baseline="0" dirty="0"/>
              <a:t> </a:t>
            </a:r>
            <a:r>
              <a:rPr lang="en-US" sz="1300" dirty="0"/>
              <a:t>road users’ needs and expectations: </a:t>
            </a:r>
          </a:p>
          <a:p>
            <a:pPr marL="181240" indent="-181240">
              <a:buFont typeface="Arial" panose="020B0604020202020204" pitchFamily="34" charset="0"/>
              <a:buChar char="•"/>
            </a:pPr>
            <a:r>
              <a:rPr lang="en-US" sz="1300" dirty="0"/>
              <a:t>The first step is to understand the makeup of the traffic: there would be a lot of long-distance travelers traveling at high speeds. </a:t>
            </a:r>
          </a:p>
          <a:p>
            <a:pPr marL="181240" indent="-181240">
              <a:buFont typeface="Arial" panose="020B0604020202020204" pitchFamily="34" charset="0"/>
              <a:buChar char="•"/>
            </a:pPr>
            <a:r>
              <a:rPr lang="en-US" sz="1300" dirty="0"/>
              <a:t>Any lane closures would have to occur at night to mitigate the potential for significant delays, but there would still be some level of queuing, which the travelers would not expect. In some locations, the queuing would be more significant, lasting several hours and extending several miles. </a:t>
            </a:r>
          </a:p>
          <a:p>
            <a:r>
              <a:rPr lang="en-US" sz="1300" dirty="0"/>
              <a:t>The needs of the contractors and DOT include:</a:t>
            </a:r>
          </a:p>
          <a:p>
            <a:pPr marL="181240" indent="-181240">
              <a:buFont typeface="Arial" panose="020B0604020202020204" pitchFamily="34" charset="0"/>
              <a:buChar char="•"/>
            </a:pPr>
            <a:r>
              <a:rPr lang="en-US" sz="1300" dirty="0"/>
              <a:t>Meeting an aggressive contract schedule with work going on simultaneously throughout the project limits, including in the median and between frontage roads. </a:t>
            </a:r>
          </a:p>
          <a:p>
            <a:pPr marL="181240" indent="-181240">
              <a:buFont typeface="Arial" panose="020B0604020202020204" pitchFamily="34" charset="0"/>
              <a:buChar char="•"/>
            </a:pPr>
            <a:r>
              <a:rPr lang="en-US" sz="1300" dirty="0"/>
              <a:t>Being able to move equipment into and out of the work zone,</a:t>
            </a:r>
            <a:r>
              <a:rPr lang="en-US" sz="1300" baseline="0" dirty="0"/>
              <a:t> which </a:t>
            </a:r>
            <a:r>
              <a:rPr lang="en-US" sz="1300" dirty="0"/>
              <a:t>could be impacted by traffic and could be difficult at times. </a:t>
            </a:r>
          </a:p>
          <a:p>
            <a:pPr marL="181240" indent="-181240">
              <a:buFont typeface="Arial" panose="020B0604020202020204" pitchFamily="34" charset="0"/>
              <a:buChar char="•"/>
            </a:pPr>
            <a:r>
              <a:rPr lang="en-US" sz="1300" dirty="0"/>
              <a:t>Being able to vary lane closures based on time, location, and duration due to the work schedule. Lane closures could occur at one location nightly for a week and then be at another location for a few days. Predicting which lane closures would create queues would be difficult. </a:t>
            </a:r>
          </a:p>
          <a:p>
            <a:r>
              <a:rPr lang="en-US" b="1" dirty="0"/>
              <a:t>Interaction: </a:t>
            </a:r>
            <a:r>
              <a:rPr lang="en-US" b="0" dirty="0"/>
              <a:t>None</a:t>
            </a:r>
            <a:endParaRPr lang="en-US" dirty="0"/>
          </a:p>
          <a:p>
            <a:pPr defTabSz="966612">
              <a:defRPr/>
            </a:pPr>
            <a:r>
              <a:rPr lang="en-US" b="1" dirty="0"/>
              <a:t>Notes: </a:t>
            </a:r>
            <a:r>
              <a:rPr lang="en-US" b="0" dirty="0"/>
              <a:t>None</a:t>
            </a:r>
            <a:endParaRPr lang="en-US" dirty="0"/>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36</a:t>
            </a:fld>
            <a:endParaRPr lang="en-US" dirty="0"/>
          </a:p>
        </p:txBody>
      </p:sp>
    </p:spTree>
    <p:extLst>
      <p:ext uri="{BB962C8B-B14F-4D97-AF65-F5344CB8AC3E}">
        <p14:creationId xmlns:p14="http://schemas.microsoft.com/office/powerpoint/2010/main" val="325531356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introduce</a:t>
            </a:r>
            <a:r>
              <a:rPr lang="en-US" b="0" baseline="0" dirty="0"/>
              <a:t> how system works</a:t>
            </a:r>
            <a:endParaRPr lang="en-US" b="0" dirty="0"/>
          </a:p>
          <a:p>
            <a:pPr marL="181240" indent="-181240">
              <a:buFont typeface="Arial" panose="020B0604020202020204" pitchFamily="34" charset="0"/>
              <a:buChar char="•"/>
            </a:pPr>
            <a:r>
              <a:rPr lang="en-US" sz="1300" dirty="0"/>
              <a:t>There would be quite a few lane closures distributed up and down the corridor.</a:t>
            </a:r>
          </a:p>
          <a:p>
            <a:pPr marL="181240" indent="-181240">
              <a:buFont typeface="Arial" panose="020B0604020202020204" pitchFamily="34" charset="0"/>
              <a:buChar char="•"/>
            </a:pPr>
            <a:r>
              <a:rPr lang="en-US" sz="1300" dirty="0"/>
              <a:t>As a result, placing a lot of ITS equipment to try to capture all of that in a stationary environment was not going to be feasible. The concept of operations was to try to deploy  something very portable. </a:t>
            </a:r>
          </a:p>
          <a:p>
            <a:r>
              <a:rPr lang="en-US" b="1" dirty="0"/>
              <a:t>Background Information</a:t>
            </a:r>
            <a:r>
              <a:rPr lang="en-US" dirty="0"/>
              <a:t>:</a:t>
            </a:r>
          </a:p>
          <a:p>
            <a:pPr marL="181240" indent="-181240">
              <a:buFont typeface="Arial" panose="020B0604020202020204" pitchFamily="34" charset="0"/>
              <a:buChar char="•"/>
            </a:pPr>
            <a:r>
              <a:rPr lang="en-US" dirty="0"/>
              <a:t>A </a:t>
            </a:r>
            <a:r>
              <a:rPr lang="en-US" sz="1300" dirty="0"/>
              <a:t>couple vendors had some equipment that could be deployed quickly and picked up equally quickly. </a:t>
            </a:r>
          </a:p>
          <a:p>
            <a:pPr marL="181240" indent="-181240">
              <a:buFont typeface="Arial" panose="020B0604020202020204" pitchFamily="34" charset="0"/>
              <a:buChar char="•"/>
            </a:pPr>
            <a:r>
              <a:rPr lang="en-US" sz="1300" dirty="0"/>
              <a:t>The queue warning system would provide a fairly accurate detection of queues and subsequent notification of the presence of the queue upstream. </a:t>
            </a:r>
          </a:p>
          <a:p>
            <a:pPr marL="181240" indent="-181240">
              <a:buFont typeface="Arial" panose="020B0604020202020204" pitchFamily="34" charset="0"/>
              <a:buChar char="•"/>
            </a:pPr>
            <a:r>
              <a:rPr lang="en-US" sz="1300" dirty="0"/>
              <a:t>DOT and contractor agreed to use a system that could be put out where and when it was needed and picked up when not in use.</a:t>
            </a:r>
            <a:endParaRPr lang="en-US" dirty="0"/>
          </a:p>
          <a:p>
            <a:r>
              <a:rPr lang="en-US" b="1" dirty="0"/>
              <a:t>Interaction: </a:t>
            </a:r>
            <a:r>
              <a:rPr lang="en-US" b="0" dirty="0"/>
              <a:t>None</a:t>
            </a:r>
            <a:endParaRPr lang="en-US" dirty="0"/>
          </a:p>
          <a:p>
            <a:pPr defTabSz="966612">
              <a:defRPr/>
            </a:pPr>
            <a:r>
              <a:rPr lang="en-US" b="1" dirty="0"/>
              <a:t>Notes: </a:t>
            </a:r>
            <a:r>
              <a:rPr lang="en-US" b="0" dirty="0"/>
              <a:t>None</a:t>
            </a:r>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37</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Discuss the four key system design needs identified.</a:t>
            </a:r>
          </a:p>
          <a:p>
            <a:r>
              <a:rPr lang="en-US" b="1" dirty="0"/>
              <a:t>Background Information</a:t>
            </a:r>
            <a:r>
              <a:rPr lang="en-US" dirty="0"/>
              <a:t>: </a:t>
            </a:r>
            <a:r>
              <a:rPr lang="en-US" sz="1300" dirty="0"/>
              <a:t>There are four key items that had to be addressed: </a:t>
            </a:r>
            <a:endParaRPr lang="en-US" dirty="0"/>
          </a:p>
          <a:p>
            <a:pPr marL="241653" indent="-241653">
              <a:buFont typeface="+mj-lt"/>
              <a:buAutoNum type="arabicPeriod"/>
            </a:pPr>
            <a:r>
              <a:rPr lang="en-US" sz="1300" dirty="0"/>
              <a:t>Needed to be able to determine when and where lane closures would occur given that there were multiple contractors working in multiple locations in the corridor. Needed a way to keep track of lane closures, a mechanism for notification, and information about when and where they're going to be. </a:t>
            </a:r>
          </a:p>
          <a:p>
            <a:pPr marL="241653" indent="-241653">
              <a:buFont typeface="+mj-lt"/>
              <a:buAutoNum type="arabicPeriod"/>
            </a:pPr>
            <a:r>
              <a:rPr lang="en-US" sz="1300" dirty="0"/>
              <a:t>Based on this information, needed to determine whether the planned closures would be locations where there might a chance that a queue would form. </a:t>
            </a:r>
          </a:p>
          <a:p>
            <a:pPr marL="241653" indent="-241653">
              <a:buFont typeface="+mj-lt"/>
              <a:buAutoNum type="arabicPeriod"/>
            </a:pPr>
            <a:r>
              <a:rPr lang="en-US" sz="1300" dirty="0"/>
              <a:t>Needed to determine a configuration for the actual system itself. How far back was system needed? What are the thresholds for activating? </a:t>
            </a:r>
          </a:p>
          <a:p>
            <a:pPr marL="241653" indent="-241653">
              <a:buFont typeface="+mj-lt"/>
              <a:buAutoNum type="arabicPeriod"/>
            </a:pPr>
            <a:r>
              <a:rPr lang="en-US" sz="1300" dirty="0"/>
              <a:t>Needed recognizing that people are very set in their driving mode and probably not paying attention. Need to make sure motorist see the messages and know that there is a queue ahead.  </a:t>
            </a:r>
          </a:p>
          <a:p>
            <a:r>
              <a:rPr lang="en-US" b="1" dirty="0"/>
              <a:t>Interaction: </a:t>
            </a:r>
            <a:r>
              <a:rPr lang="en-US" b="0" dirty="0"/>
              <a:t>None</a:t>
            </a:r>
            <a:endParaRPr lang="en-US" dirty="0"/>
          </a:p>
          <a:p>
            <a:pPr defTabSz="966612">
              <a:defRPr/>
            </a:pPr>
            <a:r>
              <a:rPr lang="en-US" b="1" dirty="0"/>
              <a:t>Notes: </a:t>
            </a:r>
            <a:r>
              <a:rPr lang="en-US" b="0" dirty="0"/>
              <a:t>None</a:t>
            </a:r>
            <a:endParaRPr lang="en-US" dirty="0"/>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38</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introduce</a:t>
            </a:r>
            <a:r>
              <a:rPr lang="en-US" b="0" baseline="0" dirty="0"/>
              <a:t> tool for how project identifies the need for a system</a:t>
            </a:r>
            <a:endParaRPr lang="en-US" b="0" dirty="0"/>
          </a:p>
          <a:p>
            <a:r>
              <a:rPr lang="en-US" b="1" dirty="0"/>
              <a:t>Background Information</a:t>
            </a:r>
            <a:r>
              <a:rPr lang="en-US" dirty="0"/>
              <a:t>: </a:t>
            </a:r>
            <a:r>
              <a:rPr lang="en-US" sz="1300" dirty="0"/>
              <a:t>As far as notifying or identifying when a where laying closures occur, a notification system was established. </a:t>
            </a:r>
          </a:p>
          <a:p>
            <a:r>
              <a:rPr lang="en-US" sz="1300" dirty="0"/>
              <a:t>Some of the coding was borrowed from the Houston district TxDOT operations had a module for keeping track of incidents and lane closures as part of their day-to-day traffic management capabilities. It was modified a little bit and used for the I-35 corridor as a way to track and identify precisely when, where, and in what direction the lane closures would occur.</a:t>
            </a:r>
          </a:p>
          <a:p>
            <a:r>
              <a:rPr lang="en-US" b="1" dirty="0"/>
              <a:t>Interaction: </a:t>
            </a:r>
            <a:r>
              <a:rPr lang="en-US" b="0" dirty="0"/>
              <a:t>None</a:t>
            </a:r>
            <a:endParaRPr lang="en-US" dirty="0"/>
          </a:p>
          <a:p>
            <a:pPr defTabSz="966612">
              <a:defRPr/>
            </a:pPr>
            <a:r>
              <a:rPr lang="en-US" b="1" dirty="0"/>
              <a:t>Notes: </a:t>
            </a:r>
            <a:r>
              <a:rPr lang="en-US" b="0" dirty="0"/>
              <a:t>None</a:t>
            </a:r>
            <a:endParaRPr lang="en-US" dirty="0"/>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39</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Introduce the first</a:t>
            </a:r>
            <a:r>
              <a:rPr lang="en-US" b="0" baseline="0" dirty="0"/>
              <a:t> example in Utah</a:t>
            </a:r>
            <a:endParaRPr lang="en-US" b="1" dirty="0"/>
          </a:p>
          <a:p>
            <a:pPr defTabSz="966612">
              <a:defRPr/>
            </a:pPr>
            <a:r>
              <a:rPr lang="en-US" b="1" dirty="0"/>
              <a:t>Background Information</a:t>
            </a:r>
            <a:r>
              <a:rPr lang="en-US" dirty="0"/>
              <a:t>: The first example is Utah’s use of variable speed limits in work zones. The</a:t>
            </a:r>
            <a:r>
              <a:rPr lang="en-US" baseline="0" dirty="0"/>
              <a:t> goal of the implementation was to</a:t>
            </a:r>
            <a:r>
              <a:rPr lang="en-US" dirty="0"/>
              <a:t> </a:t>
            </a:r>
            <a:r>
              <a:rPr lang="en-US" u="sng" dirty="0"/>
              <a:t>Improve safety for construction personnel and the </a:t>
            </a:r>
            <a:r>
              <a:rPr lang="en-US" sz="1300" u="sng" dirty="0"/>
              <a:t>traveling public within construction work zones through significant reductions in traveler speed within the boundaries of active work zones</a:t>
            </a:r>
            <a:r>
              <a:rPr lang="en-US" sz="1300" dirty="0"/>
              <a:t>. </a:t>
            </a:r>
            <a:r>
              <a:rPr lang="en-US" dirty="0"/>
              <a:t>Utah has a lot of 80mph roads, but </a:t>
            </a:r>
            <a:r>
              <a:rPr lang="en-US" sz="1300" dirty="0"/>
              <a:t>speed limits on these roads are typically reduced down to 45 or 50 miles an hour for work zones. While the MUTCD recommends no more than 10 mph reduction, a speed of 70 mph still makes for a fast-moving semi when you only have a drum between you and it! </a:t>
            </a:r>
          </a:p>
          <a:p>
            <a:r>
              <a:rPr lang="en-US" sz="1300" dirty="0"/>
              <a:t>In an active work zone it's the public’s understanding that you are reducing the speed for a reason. In a construction zone, it’s different. When the public drives through a 10-mile long project and only sees one crew working at mile nine, but the speed limit has been reduced from 80 to 50 for the entire 10-mile distance, they lose confidence in the transportation agency. Drivers need to see the reason why they should slowdown, and that the speed limit is actually reduced for a reason. That is why the words “significant” and “active” are critical in our goal.</a:t>
            </a:r>
          </a:p>
          <a:p>
            <a:r>
              <a:rPr lang="en-US" b="1" dirty="0"/>
              <a:t>Interaction: </a:t>
            </a:r>
            <a:r>
              <a:rPr lang="en-US" b="0" dirty="0"/>
              <a:t>None</a:t>
            </a:r>
            <a:endParaRPr lang="en-US" dirty="0"/>
          </a:p>
          <a:p>
            <a:pPr defTabSz="966612">
              <a:defRPr/>
            </a:pPr>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4</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introduce</a:t>
            </a:r>
            <a:r>
              <a:rPr lang="en-US" b="0" baseline="0" dirty="0"/>
              <a:t> the analysis for a potential of a queue</a:t>
            </a:r>
            <a:endParaRPr lang="en-US" b="0" dirty="0"/>
          </a:p>
          <a:p>
            <a:r>
              <a:rPr lang="en-US" b="1" dirty="0"/>
              <a:t>Background Information</a:t>
            </a:r>
            <a:r>
              <a:rPr lang="en-US" dirty="0"/>
              <a:t>: </a:t>
            </a:r>
          </a:p>
          <a:p>
            <a:pPr marL="181240" indent="-181240">
              <a:buFont typeface="Arial" panose="020B0604020202020204" pitchFamily="34" charset="0"/>
              <a:buChar char="•"/>
            </a:pPr>
            <a:r>
              <a:rPr lang="en-US" sz="1300" dirty="0"/>
              <a:t>As far as the assessment, the corridor does not have a lot of feasible alternative routes. Ramp spacing is far apart. The corridor operates almost like</a:t>
            </a:r>
            <a:r>
              <a:rPr lang="en-US" sz="1300" baseline="0" dirty="0"/>
              <a:t> </a:t>
            </a:r>
            <a:r>
              <a:rPr lang="en-US" sz="1300" dirty="0"/>
              <a:t>a pipeline. A very simple input-output analysis was used to decide whether or not a queue would form.</a:t>
            </a:r>
          </a:p>
          <a:p>
            <a:pPr marL="181240" indent="-181240">
              <a:buFont typeface="Arial" panose="020B0604020202020204" pitchFamily="34" charset="0"/>
              <a:buChar char="•"/>
            </a:pPr>
            <a:r>
              <a:rPr lang="en-US" sz="1300" dirty="0"/>
              <a:t>This process was integrated into the notification subsystem so that it could generate an estimate of whether a queue would occur and how far back.</a:t>
            </a:r>
            <a:endParaRPr lang="en-US" dirty="0"/>
          </a:p>
          <a:p>
            <a:r>
              <a:rPr lang="en-US" b="1" dirty="0"/>
              <a:t>Interaction: </a:t>
            </a:r>
            <a:r>
              <a:rPr lang="en-US" b="0" dirty="0"/>
              <a:t>None</a:t>
            </a:r>
            <a:endParaRPr lang="en-US" dirty="0"/>
          </a:p>
          <a:p>
            <a:pPr defTabSz="966612">
              <a:defRPr/>
            </a:pPr>
            <a:r>
              <a:rPr lang="en-US" b="1" dirty="0"/>
              <a:t>Notes: </a:t>
            </a:r>
            <a:r>
              <a:rPr lang="en-US" b="0" dirty="0"/>
              <a:t>None</a:t>
            </a:r>
            <a:endParaRPr lang="en-US" dirty="0"/>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40</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review output of</a:t>
            </a:r>
            <a:r>
              <a:rPr lang="en-US" b="0" baseline="0" dirty="0"/>
              <a:t> tool</a:t>
            </a:r>
            <a:endParaRPr lang="en-US" b="0" dirty="0"/>
          </a:p>
          <a:p>
            <a:r>
              <a:rPr lang="en-US" b="1" dirty="0"/>
              <a:t>Background Information</a:t>
            </a:r>
            <a:r>
              <a:rPr lang="en-US" dirty="0"/>
              <a:t>: </a:t>
            </a:r>
          </a:p>
          <a:p>
            <a:pPr marL="181240" indent="-181240">
              <a:buFont typeface="Arial" panose="020B0604020202020204" pitchFamily="34" charset="0"/>
              <a:buChar char="•"/>
            </a:pPr>
            <a:r>
              <a:rPr lang="en-US" sz="1300" dirty="0"/>
              <a:t>In addition to a best estimate, the analysis recognized that volumes fluctuate from night to night and factored in increased demand to create a greater cushion as a way of improving safety. This gave everyone a little bit more comfort level with being ready to deal with variations. </a:t>
            </a:r>
          </a:p>
          <a:p>
            <a:r>
              <a:rPr lang="en-US" b="1" dirty="0"/>
              <a:t>Interaction: </a:t>
            </a:r>
            <a:r>
              <a:rPr lang="en-US" b="0" dirty="0"/>
              <a:t>None</a:t>
            </a:r>
            <a:endParaRPr lang="en-US" dirty="0"/>
          </a:p>
          <a:p>
            <a:pPr defTabSz="966612">
              <a:defRPr/>
            </a:pPr>
            <a:r>
              <a:rPr lang="en-US" b="1" dirty="0"/>
              <a:t>Notes: </a:t>
            </a:r>
            <a:r>
              <a:rPr lang="en-US" b="0" dirty="0"/>
              <a:t>None</a:t>
            </a:r>
            <a:endParaRPr lang="en-US" dirty="0"/>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41</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introduce</a:t>
            </a:r>
            <a:r>
              <a:rPr lang="en-US" b="0" baseline="0" dirty="0"/>
              <a:t> system configuration</a:t>
            </a:r>
            <a:endParaRPr lang="en-US" b="0" dirty="0"/>
          </a:p>
          <a:p>
            <a:r>
              <a:rPr lang="en-US" b="1" dirty="0"/>
              <a:t>Background Information</a:t>
            </a:r>
            <a:r>
              <a:rPr lang="en-US" dirty="0"/>
              <a:t>:</a:t>
            </a:r>
          </a:p>
          <a:p>
            <a:r>
              <a:rPr lang="en-US" sz="1300" dirty="0"/>
              <a:t>Simulation analyses were performed to determine sensor spacing, sensor location, system frequency update and queue detection logic thresholds.</a:t>
            </a:r>
            <a:endParaRPr lang="en-US" dirty="0"/>
          </a:p>
          <a:p>
            <a:r>
              <a:rPr lang="en-US" b="1" dirty="0"/>
              <a:t>Interaction: </a:t>
            </a:r>
            <a:r>
              <a:rPr lang="en-US" b="0" dirty="0"/>
              <a:t>None</a:t>
            </a:r>
            <a:endParaRPr lang="en-US" dirty="0"/>
          </a:p>
          <a:p>
            <a:pPr defTabSz="966612">
              <a:defRPr/>
            </a:pPr>
            <a:r>
              <a:rPr lang="en-US" b="1" dirty="0"/>
              <a:t>Notes: </a:t>
            </a:r>
            <a:r>
              <a:rPr lang="en-US" b="0" dirty="0"/>
              <a:t>None</a:t>
            </a:r>
            <a:endParaRPr lang="en-US" dirty="0"/>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42</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This</a:t>
            </a:r>
            <a:r>
              <a:rPr lang="en-US" b="0" baseline="0" dirty="0"/>
              <a:t> slide summarizes the details on sensor spacing, etc.</a:t>
            </a:r>
            <a:endParaRPr lang="en-US" b="1" dirty="0"/>
          </a:p>
          <a:p>
            <a:r>
              <a:rPr lang="en-US" b="1" dirty="0"/>
              <a:t>Background Information</a:t>
            </a:r>
            <a:r>
              <a:rPr lang="en-US" dirty="0"/>
              <a:t>: </a:t>
            </a:r>
          </a:p>
          <a:p>
            <a:pPr marL="181240" indent="-181240">
              <a:buFont typeface="Arial" panose="020B0604020202020204" pitchFamily="34" charset="0"/>
              <a:buChar char="•"/>
            </a:pPr>
            <a:r>
              <a:rPr lang="en-US" sz="1300" dirty="0"/>
              <a:t>The configuration is like you see here, putting a sensor right at the lane closure bottleneck location. The beginning of the merge is very critical because that is where we expect a queue to start. Even for a very brief queue there would be a high probability of detecting it. Another sensor was needed to verify and check the potential for congestion. </a:t>
            </a:r>
          </a:p>
          <a:p>
            <a:pPr marL="181240" indent="-181240">
              <a:buFont typeface="Arial" panose="020B0604020202020204" pitchFamily="34" charset="0"/>
              <a:buChar char="•"/>
            </a:pPr>
            <a:r>
              <a:rPr lang="en-US" sz="1300" dirty="0"/>
              <a:t>Once a queue got beyond that sensor, </a:t>
            </a:r>
            <a:r>
              <a:rPr lang="en-US" sz="1300" u="sng" dirty="0"/>
              <a:t>increasing the spacing to about a mile apart </a:t>
            </a:r>
            <a:r>
              <a:rPr lang="en-US" sz="1300" dirty="0"/>
              <a:t>was deemed satisfactory for performance purposes. You probably can't read the table, but the table shows the spacing of sensors and what the appropriate traffic message would be on the warning message upstream. </a:t>
            </a:r>
          </a:p>
          <a:p>
            <a:pPr marL="181240" indent="-181240">
              <a:buFont typeface="Arial" panose="020B0604020202020204" pitchFamily="34" charset="0"/>
              <a:buChar char="•"/>
            </a:pPr>
            <a:r>
              <a:rPr lang="en-US" sz="1300" dirty="0"/>
              <a:t>One way to get people to wake up and see the warning message if it was active was the use of some rumble strips. </a:t>
            </a:r>
            <a:r>
              <a:rPr lang="en-US" dirty="0"/>
              <a:t>One set of rumbles was upstream of the sign, and the other was positioned where </a:t>
            </a:r>
            <a:r>
              <a:rPr lang="en-US" sz="1300" dirty="0"/>
              <a:t>it was expected that the farthest end of queue would occur, so that there would be auditory and vibratory alert to drivers in addition to the warning message displayed there. </a:t>
            </a:r>
          </a:p>
          <a:p>
            <a:r>
              <a:rPr lang="en-US" b="1" dirty="0"/>
              <a:t>Interaction: </a:t>
            </a:r>
            <a:r>
              <a:rPr lang="en-US" b="0" dirty="0"/>
              <a:t>None</a:t>
            </a:r>
            <a:endParaRPr lang="en-US" dirty="0"/>
          </a:p>
          <a:p>
            <a:pPr defTabSz="966612">
              <a:defRPr/>
            </a:pPr>
            <a:r>
              <a:rPr lang="en-US" b="1" dirty="0"/>
              <a:t>Notes: </a:t>
            </a:r>
            <a:r>
              <a:rPr lang="en-US" b="0" dirty="0"/>
              <a:t>None</a:t>
            </a:r>
            <a:endParaRPr lang="en-US" dirty="0"/>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43</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system configuration</a:t>
            </a:r>
          </a:p>
          <a:p>
            <a:r>
              <a:rPr lang="en-US" b="1" dirty="0"/>
              <a:t>Background Information</a:t>
            </a:r>
            <a:r>
              <a:rPr lang="en-US" dirty="0"/>
              <a:t>:</a:t>
            </a:r>
          </a:p>
          <a:p>
            <a:pPr marL="181240" indent="-181240">
              <a:buFont typeface="Arial" panose="020B0604020202020204" pitchFamily="34" charset="0"/>
              <a:buChar char="•"/>
            </a:pPr>
            <a:r>
              <a:rPr lang="en-US" sz="1300" dirty="0"/>
              <a:t>Ultimately went with a simple plan and then a more extensive plan in case the queues extended longer than anticipated.</a:t>
            </a:r>
          </a:p>
          <a:p>
            <a:pPr marL="181240" indent="-181240">
              <a:buFont typeface="Arial" panose="020B0604020202020204" pitchFamily="34" charset="0"/>
              <a:buChar char="•"/>
            </a:pPr>
            <a:r>
              <a:rPr lang="en-US" sz="1300" dirty="0"/>
              <a:t>This is often referred to as a plan one. It is basically something that will protect up to 3 ½ miles of queuing, but the idea is to keep it within 2 ½ miles. </a:t>
            </a:r>
          </a:p>
          <a:p>
            <a:pPr marL="181240" indent="-181240">
              <a:buFont typeface="Arial" panose="020B0604020202020204" pitchFamily="34" charset="0"/>
              <a:buChar char="•"/>
            </a:pPr>
            <a:r>
              <a:rPr lang="en-US" sz="1300" dirty="0"/>
              <a:t>If the maximum queue went beyond the 3 ½ miles, there would be a second message board with additional sensors, and this would be something that would provide queue warning all the way up to a queue that may grow to 7 ½ miles. Theoretically you could extend this in an incremental fashion even if you thought it would be a 13 mile queue by replicating and moving backwards.</a:t>
            </a:r>
          </a:p>
          <a:p>
            <a:r>
              <a:rPr lang="en-US" b="1" dirty="0"/>
              <a:t>Interaction: </a:t>
            </a:r>
            <a:r>
              <a:rPr lang="en-US" b="0" dirty="0"/>
              <a:t>None</a:t>
            </a:r>
            <a:endParaRPr lang="en-US" dirty="0"/>
          </a:p>
          <a:p>
            <a:pPr defTabSz="966612">
              <a:defRPr/>
            </a:pPr>
            <a:r>
              <a:rPr lang="en-US" b="1" dirty="0"/>
              <a:t>Notes: </a:t>
            </a:r>
            <a:r>
              <a:rPr lang="en-US" b="0" dirty="0"/>
              <a:t>None</a:t>
            </a:r>
            <a:endParaRPr lang="en-US" dirty="0"/>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44</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how the system was procured</a:t>
            </a:r>
          </a:p>
          <a:p>
            <a:r>
              <a:rPr lang="en-US" b="1" dirty="0"/>
              <a:t>Background Information</a:t>
            </a:r>
            <a:r>
              <a:rPr lang="en-US" dirty="0"/>
              <a:t>: </a:t>
            </a:r>
          </a:p>
          <a:p>
            <a:pPr marL="181240" indent="-181240">
              <a:buFont typeface="Arial" panose="020B0604020202020204" pitchFamily="34" charset="0"/>
              <a:buChar char="•"/>
            </a:pPr>
            <a:r>
              <a:rPr lang="en-US" sz="1300" dirty="0"/>
              <a:t>As far as a procurement, it was tied directly to contractor decisions on when and where they wanted to close lanes; i.e., they were deployed as an indirect procurement by the contractor through the construction contracts themselves. </a:t>
            </a:r>
          </a:p>
          <a:p>
            <a:pPr marL="181240" indent="-181240">
              <a:buFont typeface="Arial" panose="020B0604020202020204" pitchFamily="34" charset="0"/>
              <a:buChar char="•"/>
            </a:pPr>
            <a:r>
              <a:rPr lang="en-US" sz="1300" dirty="0"/>
              <a:t>The initial plan was to have the bids on a per night or per deployment basis, but when the agency found that the contractors were not comfortable and had not used the technology enough to be able to provide comparative bids, they went with the deployment or bid mechanism of a mobilization price for the equipment itself and then an each-per-deployment price for the additional time for taking out and bringing back. The original deployments had to be change ordered because a couple of contracts were already in place.</a:t>
            </a:r>
          </a:p>
          <a:p>
            <a:pPr marL="181240" indent="-181240">
              <a:buFont typeface="Arial" panose="020B0604020202020204" pitchFamily="34" charset="0"/>
              <a:buChar char="•"/>
            </a:pPr>
            <a:r>
              <a:rPr lang="en-US" sz="1300" dirty="0"/>
              <a:t>They were included as regular bid items in the latter projects that were left. </a:t>
            </a:r>
          </a:p>
          <a:p>
            <a:pPr marL="181240" indent="-181240">
              <a:buFont typeface="Arial" panose="020B0604020202020204" pitchFamily="34" charset="0"/>
              <a:buChar char="•"/>
            </a:pPr>
            <a:r>
              <a:rPr lang="en-US" b="1" dirty="0"/>
              <a:t>Interaction: </a:t>
            </a:r>
            <a:r>
              <a:rPr lang="en-US" b="0" dirty="0"/>
              <a:t>None</a:t>
            </a:r>
            <a:endParaRPr lang="en-US" dirty="0"/>
          </a:p>
          <a:p>
            <a:pPr marL="181240" indent="-181240" defTabSz="966612">
              <a:buFont typeface="Arial" panose="020B0604020202020204" pitchFamily="34" charset="0"/>
              <a:buChar char="•"/>
              <a:defRPr/>
            </a:pPr>
            <a:r>
              <a:rPr lang="en-US" b="1" dirty="0"/>
              <a:t>Notes: </a:t>
            </a:r>
            <a:r>
              <a:rPr lang="en-US" b="0" dirty="0"/>
              <a:t>None</a:t>
            </a:r>
            <a:endParaRPr lang="en-US" dirty="0"/>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45</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provide information</a:t>
            </a:r>
            <a:r>
              <a:rPr lang="en-US" b="0" baseline="0" dirty="0"/>
              <a:t> on the deployment of this system</a:t>
            </a:r>
            <a:endParaRPr lang="en-US" b="0" dirty="0"/>
          </a:p>
          <a:p>
            <a:pPr defTabSz="966612">
              <a:defRPr/>
            </a:pPr>
            <a:r>
              <a:rPr lang="en-US" b="1" dirty="0"/>
              <a:t>Background Information</a:t>
            </a:r>
            <a:r>
              <a:rPr lang="en-US" dirty="0"/>
              <a:t>:</a:t>
            </a:r>
            <a:endParaRPr lang="en-US" sz="1300" dirty="0"/>
          </a:p>
          <a:p>
            <a:pPr defTabSz="966612">
              <a:defRPr/>
            </a:pPr>
            <a:r>
              <a:rPr lang="en-US" sz="1300" dirty="0"/>
              <a:t>The same  subcontractor was used on many projects. Each contractor would bid their deployment night costs and then depending on whether they asked for a system or not they would provide the mobilization costs. They put out more than 300 lane closure nights to date.</a:t>
            </a:r>
          </a:p>
          <a:p>
            <a:r>
              <a:rPr lang="en-US" b="1" dirty="0"/>
              <a:t>Interaction: </a:t>
            </a:r>
            <a:r>
              <a:rPr lang="en-US" b="0" dirty="0"/>
              <a:t>None</a:t>
            </a:r>
            <a:endParaRPr lang="en-US" dirty="0"/>
          </a:p>
          <a:p>
            <a:pPr defTabSz="966612">
              <a:defRPr/>
            </a:pPr>
            <a:r>
              <a:rPr lang="en-US" b="1" dirty="0"/>
              <a:t>Notes: </a:t>
            </a:r>
            <a:r>
              <a:rPr lang="en-US" b="0" dirty="0"/>
              <a:t>None</a:t>
            </a:r>
            <a:endParaRPr lang="en-US" dirty="0"/>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46</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discuss</a:t>
            </a:r>
            <a:r>
              <a:rPr lang="en-US" b="0" baseline="0" dirty="0"/>
              <a:t> effectiveness of systems</a:t>
            </a:r>
            <a:endParaRPr lang="en-US" b="0" dirty="0"/>
          </a:p>
          <a:p>
            <a:r>
              <a:rPr lang="en-US" b="1" dirty="0"/>
              <a:t>Background Information</a:t>
            </a:r>
            <a:r>
              <a:rPr lang="en-US" dirty="0"/>
              <a:t>: </a:t>
            </a:r>
          </a:p>
          <a:p>
            <a:pPr marL="181240" indent="-181240">
              <a:buFont typeface="Arial" panose="020B0604020202020204" pitchFamily="34" charset="0"/>
              <a:buChar char="•"/>
            </a:pPr>
            <a:r>
              <a:rPr lang="en-US" dirty="0"/>
              <a:t>T</a:t>
            </a:r>
            <a:r>
              <a:rPr lang="en-US" sz="1300" dirty="0"/>
              <a:t>he results have been positive across 200 deployment nights, with less than one year’s worth of exposure.</a:t>
            </a:r>
          </a:p>
          <a:p>
            <a:pPr marL="181240" indent="-181240">
              <a:buFont typeface="Arial" panose="020B0604020202020204" pitchFamily="34" charset="0"/>
              <a:buChar char="•"/>
            </a:pPr>
            <a:r>
              <a:rPr lang="en-US" sz="1300" dirty="0"/>
              <a:t>Crash reductions from what was expected if a system was not deployed: total crashes reduced 18% to 45%. </a:t>
            </a:r>
          </a:p>
          <a:p>
            <a:pPr marL="181240" indent="-181240">
              <a:buFont typeface="Arial" panose="020B0604020202020204" pitchFamily="34" charset="0"/>
              <a:buChar char="•"/>
            </a:pPr>
            <a:r>
              <a:rPr lang="en-US" sz="1300" dirty="0"/>
              <a:t>The crashes that did occur were less severe. Also, fewer of them ended up being the rear-end crash type. </a:t>
            </a:r>
          </a:p>
          <a:p>
            <a:pPr marL="181240" indent="-181240">
              <a:buFont typeface="Arial" panose="020B0604020202020204" pitchFamily="34" charset="0"/>
              <a:buChar char="•"/>
            </a:pPr>
            <a:r>
              <a:rPr lang="en-US" sz="1300" dirty="0"/>
              <a:t>It does show that the systems are affecting driver behavior at least with the data so far and have had a positive effect. </a:t>
            </a:r>
          </a:p>
          <a:p>
            <a:pPr marL="181240" indent="-181240">
              <a:buFont typeface="Arial" panose="020B0604020202020204" pitchFamily="34" charset="0"/>
              <a:buChar char="•"/>
            </a:pPr>
            <a:r>
              <a:rPr lang="en-US" sz="1300" dirty="0"/>
              <a:t>Amortized the benefits show $6,600 to $10,000 in crash cost reductions per night.</a:t>
            </a:r>
            <a:endParaRPr lang="en-US" dirty="0"/>
          </a:p>
          <a:p>
            <a:r>
              <a:rPr lang="en-US" b="1" dirty="0"/>
              <a:t>Interaction: </a:t>
            </a:r>
            <a:r>
              <a:rPr lang="en-US" b="0" dirty="0"/>
              <a:t>None</a:t>
            </a:r>
            <a:endParaRPr lang="en-US" dirty="0"/>
          </a:p>
          <a:p>
            <a:pPr defTabSz="966612">
              <a:defRPr/>
            </a:pPr>
            <a:r>
              <a:rPr lang="en-US" b="1" dirty="0"/>
              <a:t>Notes: </a:t>
            </a:r>
            <a:r>
              <a:rPr lang="en-US" sz="1200" kern="1200" dirty="0">
                <a:solidFill>
                  <a:schemeClr val="tx1"/>
                </a:solidFill>
                <a:effectLst/>
                <a:ea typeface="+mn-ea"/>
                <a:cs typeface="+mn-cs"/>
              </a:rPr>
              <a:t>What are these percentages of in the chart? 58% of what?   Answer, Normal work zone measures in place without a End of Queue (EOQ)</a:t>
            </a:r>
            <a:r>
              <a:rPr lang="en-US" sz="1200" kern="1200" baseline="0" dirty="0">
                <a:solidFill>
                  <a:schemeClr val="tx1"/>
                </a:solidFill>
                <a:effectLst/>
                <a:ea typeface="+mn-ea"/>
                <a:cs typeface="+mn-cs"/>
              </a:rPr>
              <a:t> </a:t>
            </a:r>
            <a:r>
              <a:rPr lang="en-US" sz="1200" kern="1200" dirty="0">
                <a:solidFill>
                  <a:schemeClr val="tx1"/>
                </a:solidFill>
                <a:effectLst/>
                <a:ea typeface="+mn-ea"/>
                <a:cs typeface="+mn-cs"/>
              </a:rPr>
              <a:t>warning system.</a:t>
            </a:r>
            <a:endParaRPr lang="en-US" dirty="0"/>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47</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introduce example 3 in Illinois</a:t>
            </a:r>
          </a:p>
          <a:p>
            <a:r>
              <a:rPr lang="en-US" b="1" dirty="0"/>
              <a:t>Background Information</a:t>
            </a:r>
            <a:r>
              <a:rPr lang="en-US" dirty="0"/>
              <a:t>: </a:t>
            </a:r>
            <a:r>
              <a:rPr lang="en-US" sz="1300" dirty="0"/>
              <a:t>In July 2010, a seven-vehicle, multiple-fatality crash occurred in a very rural section of Illinois on I-57. This accident occurred in the queue of an Illinois DOT research project and involved four tractor trailers. </a:t>
            </a:r>
          </a:p>
          <a:p>
            <a:r>
              <a:rPr lang="en-US" b="1" dirty="0"/>
              <a:t>Interaction: </a:t>
            </a:r>
            <a:r>
              <a:rPr lang="en-US" b="0" dirty="0"/>
              <a:t>None</a:t>
            </a:r>
            <a:endParaRPr lang="en-US" dirty="0"/>
          </a:p>
          <a:p>
            <a:pPr defTabSz="966612">
              <a:defRPr/>
            </a:pPr>
            <a:r>
              <a:rPr lang="en-US" b="1" dirty="0"/>
              <a:t>Notes: </a:t>
            </a:r>
            <a:r>
              <a:rPr lang="en-US" b="0" dirty="0"/>
              <a:t>None</a:t>
            </a:r>
            <a:endParaRPr lang="en-US" dirty="0"/>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48</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provide background</a:t>
            </a:r>
            <a:r>
              <a:rPr lang="en-US" b="0" baseline="0" dirty="0"/>
              <a:t> of Illinois project</a:t>
            </a:r>
            <a:endParaRPr lang="en-US" b="0" dirty="0"/>
          </a:p>
          <a:p>
            <a:r>
              <a:rPr lang="en-US" b="1" dirty="0"/>
              <a:t>Background Information</a:t>
            </a:r>
            <a:r>
              <a:rPr lang="en-US" dirty="0"/>
              <a:t>: </a:t>
            </a:r>
            <a:r>
              <a:rPr lang="en-US" sz="1300" dirty="0"/>
              <a:t>At that same time the DOT was preparing plans for a rehabilitation project along a busy corridor of two lanes of I-55 between St. Louis and Chicago. It involved maintaining one lane of traffic and, due to the anticipated delays, it required the contractor to work 24/7. The agency also had two ongoing projects that involved significant lane closures along that same corridor.</a:t>
            </a:r>
          </a:p>
          <a:p>
            <a:r>
              <a:rPr lang="en-US" b="1" dirty="0"/>
              <a:t>Interaction: </a:t>
            </a:r>
            <a:r>
              <a:rPr lang="en-US" b="0" dirty="0"/>
              <a:t>None</a:t>
            </a:r>
            <a:endParaRPr lang="en-US" dirty="0"/>
          </a:p>
          <a:p>
            <a:pPr defTabSz="966612">
              <a:defRPr/>
            </a:pPr>
            <a:r>
              <a:rPr lang="en-US" b="1" dirty="0"/>
              <a:t>Notes: </a:t>
            </a:r>
            <a:r>
              <a:rPr lang="en-US" i="1" dirty="0"/>
              <a:t>Rubblization</a:t>
            </a:r>
            <a:r>
              <a:rPr lang="en-US" dirty="0"/>
              <a:t> is a construction and engineering technique that involves saving time and transportation costs by reducing existing concrete into rubble at its current location rather than hauling it to another location.</a:t>
            </a:r>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49</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b="1" dirty="0"/>
              <a:t>Key Message: </a:t>
            </a:r>
            <a:r>
              <a:rPr lang="en-US" b="0" dirty="0"/>
              <a:t>Talk about the concerns with this project.</a:t>
            </a:r>
          </a:p>
          <a:p>
            <a:pPr defTabSz="966612">
              <a:defRPr/>
            </a:pPr>
            <a:r>
              <a:rPr lang="en-US" b="1" dirty="0"/>
              <a:t>Background Information</a:t>
            </a:r>
            <a:r>
              <a:rPr lang="en-US" dirty="0"/>
              <a:t>: </a:t>
            </a:r>
            <a:r>
              <a:rPr lang="en-US" sz="1300" dirty="0"/>
              <a:t>We will first talk about </a:t>
            </a:r>
            <a:r>
              <a:rPr lang="en-US" sz="1300" u="sng" dirty="0"/>
              <a:t>static</a:t>
            </a:r>
            <a:r>
              <a:rPr lang="en-US" sz="1300" dirty="0"/>
              <a:t> variable speed limit signs and then we will be discussing </a:t>
            </a:r>
            <a:r>
              <a:rPr lang="en-US" sz="1300" u="sng" dirty="0"/>
              <a:t>dynamic</a:t>
            </a:r>
            <a:r>
              <a:rPr lang="en-US" sz="1300" dirty="0"/>
              <a:t> variable speed limit signs.</a:t>
            </a:r>
          </a:p>
          <a:p>
            <a:pPr defTabSz="966612">
              <a:defRPr/>
            </a:pPr>
            <a:r>
              <a:rPr lang="en-US" sz="1300" dirty="0"/>
              <a:t>One of the work zone issues we have looked at is queuing. In regard to variable speed limits, we are looking primarily at projects where queuing is not a risk.  If you have roughly 1800 vehicles per hour, per lane and no significant grades, you have a low risk of queuing. </a:t>
            </a:r>
          </a:p>
          <a:p>
            <a:pPr defTabSz="966612">
              <a:defRPr/>
            </a:pPr>
            <a:r>
              <a:rPr lang="en-US" sz="1300" dirty="0"/>
              <a:t>We have analyzed speed harmonization, so you know that we want all the vehicles going plus or minus 15 miles per hour from the 85</a:t>
            </a:r>
            <a:r>
              <a:rPr lang="en-US" sz="1300" baseline="30000" dirty="0"/>
              <a:t>th</a:t>
            </a:r>
            <a:r>
              <a:rPr lang="en-US" sz="1300" dirty="0"/>
              <a:t> percentile speed. Research shows that speed variations  plus and minus 15 mph is reasonably safe. </a:t>
            </a:r>
          </a:p>
          <a:p>
            <a:pPr defTabSz="966612">
              <a:defRPr/>
            </a:pPr>
            <a:r>
              <a:rPr lang="en-US" sz="1300" dirty="0"/>
              <a:t>But if we are changing the regulatory speed, then the speed needs to be enforceable. That means we need to know:</a:t>
            </a:r>
          </a:p>
          <a:p>
            <a:pPr marL="241653" indent="-241653" defTabSz="966612">
              <a:buFontTx/>
              <a:buAutoNum type="arabicPeriod"/>
              <a:defRPr/>
            </a:pPr>
            <a:r>
              <a:rPr lang="en-US" sz="1300" dirty="0"/>
              <a:t>Where the sign is located, </a:t>
            </a:r>
          </a:p>
          <a:p>
            <a:pPr marL="241653" indent="-241653" defTabSz="966612">
              <a:buFontTx/>
              <a:buAutoNum type="arabicPeriod"/>
              <a:defRPr/>
            </a:pPr>
            <a:r>
              <a:rPr lang="en-US" sz="1300" dirty="0"/>
              <a:t>What the sign is displaying at any given time, and </a:t>
            </a:r>
          </a:p>
          <a:p>
            <a:pPr marL="241653" indent="-241653" defTabSz="966612">
              <a:buFontTx/>
              <a:buAutoNum type="arabicPeriod"/>
              <a:defRPr/>
            </a:pPr>
            <a:r>
              <a:rPr lang="en-US" sz="1300" dirty="0"/>
              <a:t>When changes to the speed limit become are made. </a:t>
            </a:r>
          </a:p>
          <a:p>
            <a:pPr defTabSz="966612">
              <a:defRPr/>
            </a:pPr>
            <a:r>
              <a:rPr lang="en-US" sz="1300" dirty="0"/>
              <a:t>These are the three big concerns with portable variable speed limits because this information must be collected and maintained for court challenges.  </a:t>
            </a:r>
          </a:p>
          <a:p>
            <a:r>
              <a:rPr lang="en-US" b="1" dirty="0"/>
              <a:t>Interaction: </a:t>
            </a:r>
            <a:r>
              <a:rPr lang="en-US" b="0" dirty="0"/>
              <a:t>None</a:t>
            </a:r>
          </a:p>
          <a:p>
            <a:pPr defTabSz="966612">
              <a:defRPr/>
            </a:pPr>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5</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goal and reason for system</a:t>
            </a:r>
          </a:p>
          <a:p>
            <a:r>
              <a:rPr lang="en-US" b="1" dirty="0"/>
              <a:t>Background Information</a:t>
            </a:r>
            <a:r>
              <a:rPr lang="en-US" dirty="0"/>
              <a:t>: </a:t>
            </a:r>
          </a:p>
          <a:p>
            <a:r>
              <a:rPr lang="en-US" dirty="0"/>
              <a:t>Regional engineer provided design group with two directives:</a:t>
            </a:r>
          </a:p>
          <a:p>
            <a:pPr marL="181240" indent="-181240">
              <a:buFont typeface="Arial" panose="020B0604020202020204" pitchFamily="34" charset="0"/>
              <a:buChar char="•"/>
            </a:pPr>
            <a:r>
              <a:rPr lang="en-US" dirty="0"/>
              <a:t>Reduce risk of accident like on I-57.</a:t>
            </a:r>
          </a:p>
          <a:p>
            <a:pPr marL="181240" indent="-181240">
              <a:buFont typeface="Arial" panose="020B0604020202020204" pitchFamily="34" charset="0"/>
              <a:buChar char="•"/>
            </a:pPr>
            <a:r>
              <a:rPr lang="en-US" dirty="0"/>
              <a:t>Better inform traveling public about delays and help with options to minimize delays.</a:t>
            </a:r>
          </a:p>
          <a:p>
            <a:r>
              <a:rPr lang="en-US" b="1" dirty="0"/>
              <a:t>Interaction: </a:t>
            </a:r>
            <a:r>
              <a:rPr lang="en-US" b="0" dirty="0"/>
              <a:t>None</a:t>
            </a:r>
            <a:endParaRPr lang="en-US" dirty="0"/>
          </a:p>
          <a:p>
            <a:pPr defTabSz="966612">
              <a:defRPr/>
            </a:pPr>
            <a:r>
              <a:rPr lang="en-US" b="1" dirty="0"/>
              <a:t>Notes: </a:t>
            </a:r>
            <a:r>
              <a:rPr lang="en-US" b="0" dirty="0"/>
              <a:t>None</a:t>
            </a:r>
            <a:endParaRPr lang="en-US" dirty="0"/>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50</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review objectives of system</a:t>
            </a:r>
          </a:p>
          <a:p>
            <a:r>
              <a:rPr lang="en-US" b="1" dirty="0"/>
              <a:t>Background Information</a:t>
            </a:r>
            <a:r>
              <a:rPr lang="en-US" dirty="0"/>
              <a:t>: </a:t>
            </a:r>
            <a:r>
              <a:rPr lang="en-US" b="0" dirty="0"/>
              <a:t>For this project a </a:t>
            </a:r>
            <a:r>
              <a:rPr lang="en-US" b="0" baseline="0" dirty="0"/>
              <a:t>smart traffic monitoring special provision was developed that:</a:t>
            </a:r>
          </a:p>
          <a:p>
            <a:pPr marL="181240" indent="-181240">
              <a:buFont typeface="Arial" panose="020B0604020202020204" pitchFamily="34" charset="0"/>
              <a:buChar char="•"/>
            </a:pPr>
            <a:r>
              <a:rPr lang="en-US" dirty="0"/>
              <a:t>Collected real-time vehicle data</a:t>
            </a:r>
          </a:p>
          <a:p>
            <a:pPr marL="181240" indent="-181240">
              <a:buFont typeface="Arial" panose="020B0604020202020204" pitchFamily="34" charset="0"/>
              <a:buChar char="•"/>
            </a:pPr>
            <a:r>
              <a:rPr lang="en-US" dirty="0"/>
              <a:t>Analyzed data via control software</a:t>
            </a:r>
          </a:p>
          <a:p>
            <a:pPr marL="181240" indent="-181240">
              <a:buFont typeface="Arial" panose="020B0604020202020204" pitchFamily="34" charset="0"/>
              <a:buChar char="•"/>
            </a:pPr>
            <a:r>
              <a:rPr lang="en-US" dirty="0"/>
              <a:t>Alerted drivers of delay times, stopped traffic conditions, and alternate route options</a:t>
            </a:r>
          </a:p>
          <a:p>
            <a:r>
              <a:rPr lang="en-US" b="1" dirty="0"/>
              <a:t>Interaction: </a:t>
            </a:r>
            <a:r>
              <a:rPr lang="en-US" b="0" dirty="0"/>
              <a:t>None</a:t>
            </a:r>
            <a:endParaRPr lang="en-US" dirty="0"/>
          </a:p>
          <a:p>
            <a:pPr defTabSz="966612">
              <a:defRPr/>
            </a:pPr>
            <a:r>
              <a:rPr lang="en-US" b="1" dirty="0"/>
              <a:t>Notes: </a:t>
            </a:r>
            <a:r>
              <a:rPr lang="en-US" b="0" dirty="0"/>
              <a:t>None</a:t>
            </a:r>
            <a:endParaRPr lang="en-US" dirty="0"/>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51</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introduce how system was procured</a:t>
            </a:r>
          </a:p>
          <a:p>
            <a:r>
              <a:rPr lang="en-US" b="1" dirty="0"/>
              <a:t>Background Information</a:t>
            </a:r>
            <a:r>
              <a:rPr lang="en-US" dirty="0"/>
              <a:t>: T</a:t>
            </a:r>
            <a:r>
              <a:rPr lang="en-US" sz="1300" dirty="0"/>
              <a:t>he system included coverage of the contract project limits but also included smart zone coverage over all the projects shown on the earlier slide. To procure the equipment, the agency identified and interviewed several ITS Smart Work Zone companies. A contract Special Provision and Plan Sheet Addendum were developed for the projects, and at least two bidders were allowed to bid to meet the specifications.</a:t>
            </a:r>
            <a:endParaRPr lang="en-US" dirty="0"/>
          </a:p>
          <a:p>
            <a:r>
              <a:rPr lang="en-US" b="1" dirty="0"/>
              <a:t>Interaction: </a:t>
            </a:r>
            <a:r>
              <a:rPr lang="en-US" b="0" dirty="0"/>
              <a:t>None</a:t>
            </a:r>
            <a:endParaRPr lang="en-US" dirty="0"/>
          </a:p>
          <a:p>
            <a:pPr defTabSz="966612">
              <a:defRPr/>
            </a:pPr>
            <a:r>
              <a:rPr lang="en-US" b="1" dirty="0"/>
              <a:t>Notes: </a:t>
            </a:r>
            <a:r>
              <a:rPr lang="en-US" b="0" dirty="0"/>
              <a:t>None</a:t>
            </a:r>
            <a:endParaRPr lang="en-US" dirty="0"/>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52</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talk about system deployment</a:t>
            </a:r>
          </a:p>
          <a:p>
            <a:r>
              <a:rPr lang="en-US" b="1" dirty="0"/>
              <a:t>Background Information</a:t>
            </a:r>
            <a:r>
              <a:rPr lang="en-US" dirty="0"/>
              <a:t>:</a:t>
            </a:r>
            <a:r>
              <a:rPr lang="en-US" baseline="0" dirty="0"/>
              <a:t> The system</a:t>
            </a:r>
            <a:r>
              <a:rPr lang="en-US" sz="1300" dirty="0"/>
              <a:t> covered over 30 miles of interstate utilizing portable changeable message signs, one every mile in each direction, with several at every traffic decision point, (interchanges). This included 73 PCMS at 1 per mile in each direction and at cross roads, with 56 Doppler speed sensors with a 6 mile lead in each direction.</a:t>
            </a:r>
          </a:p>
          <a:p>
            <a:r>
              <a:rPr lang="en-US" b="1" dirty="0"/>
              <a:t>Interaction: </a:t>
            </a:r>
            <a:r>
              <a:rPr lang="en-US" b="0" dirty="0"/>
              <a:t>None</a:t>
            </a:r>
            <a:endParaRPr lang="en-US" dirty="0"/>
          </a:p>
          <a:p>
            <a:pPr defTabSz="966612">
              <a:defRPr/>
            </a:pPr>
            <a:r>
              <a:rPr lang="en-US" b="1" dirty="0"/>
              <a:t>Notes: </a:t>
            </a:r>
            <a:r>
              <a:rPr lang="en-US" b="0" dirty="0"/>
              <a:t>None</a:t>
            </a:r>
            <a:endParaRPr lang="en-US" dirty="0"/>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53</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system operation</a:t>
            </a:r>
          </a:p>
          <a:p>
            <a:r>
              <a:rPr lang="en-US" b="1" dirty="0"/>
              <a:t>Background Information</a:t>
            </a:r>
            <a:r>
              <a:rPr lang="en-US" dirty="0"/>
              <a:t>: For the system operation, drivers were alerted 1 to 2 miles upstream of any detected queue with alternating “stopped Traffic Ahead” and “Be Prepared to Stop” messages being displayed when traffic slowed below 40 mph. Anticipated delay times were provided at the approach and at every decision point.</a:t>
            </a:r>
          </a:p>
          <a:p>
            <a:r>
              <a:rPr lang="en-US" b="1" dirty="0"/>
              <a:t>Interaction: </a:t>
            </a:r>
            <a:r>
              <a:rPr lang="en-US" b="0" dirty="0"/>
              <a:t>None</a:t>
            </a:r>
            <a:endParaRPr lang="en-US" dirty="0"/>
          </a:p>
          <a:p>
            <a:pPr defTabSz="966612">
              <a:defRPr/>
            </a:pPr>
            <a:r>
              <a:rPr lang="en-US" b="1" dirty="0"/>
              <a:t>Notes: </a:t>
            </a:r>
            <a:r>
              <a:rPr lang="en-US" b="0" dirty="0"/>
              <a:t>None</a:t>
            </a:r>
            <a:endParaRPr lang="en-US" dirty="0"/>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54</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when and where system was</a:t>
            </a:r>
            <a:r>
              <a:rPr lang="en-US" b="0" baseline="0" dirty="0"/>
              <a:t> deployed</a:t>
            </a:r>
            <a:endParaRPr lang="en-US" b="0" dirty="0"/>
          </a:p>
          <a:p>
            <a:r>
              <a:rPr lang="en-US" b="1" dirty="0"/>
              <a:t>Background Information</a:t>
            </a:r>
            <a:r>
              <a:rPr lang="en-US" dirty="0"/>
              <a:t>: This</a:t>
            </a:r>
            <a:r>
              <a:rPr lang="en-US" baseline="0" dirty="0"/>
              <a:t> map shows the various projects. Note that the </a:t>
            </a:r>
            <a:r>
              <a:rPr lang="en-US" dirty="0"/>
              <a:t>2</a:t>
            </a:r>
            <a:r>
              <a:rPr lang="en-US" sz="1300" dirty="0"/>
              <a:t>010 season did not have a smart work zone in place. </a:t>
            </a:r>
            <a:r>
              <a:rPr lang="en-US" dirty="0"/>
              <a:t>During the 2011 season, </a:t>
            </a:r>
            <a:r>
              <a:rPr lang="en-US" sz="1300" dirty="0"/>
              <a:t>a smart work zone was in place and operational during the entire construction season.</a:t>
            </a:r>
            <a:endParaRPr lang="en-US" dirty="0"/>
          </a:p>
          <a:p>
            <a:r>
              <a:rPr lang="en-US" b="1" dirty="0"/>
              <a:t>Interaction: </a:t>
            </a:r>
            <a:r>
              <a:rPr lang="en-US" b="0" dirty="0"/>
              <a:t>None</a:t>
            </a:r>
            <a:endParaRPr lang="en-US" dirty="0"/>
          </a:p>
          <a:p>
            <a:pPr defTabSz="966612">
              <a:defRPr/>
            </a:pPr>
            <a:r>
              <a:rPr lang="en-US" b="1" dirty="0"/>
              <a:t>Notes: </a:t>
            </a:r>
            <a:r>
              <a:rPr lang="en-US" b="0" dirty="0"/>
              <a:t>None</a:t>
            </a:r>
            <a:endParaRPr lang="en-US" dirty="0"/>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55</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where the</a:t>
            </a:r>
            <a:r>
              <a:rPr lang="en-US" b="0" baseline="0" dirty="0"/>
              <a:t> system was used in 2010</a:t>
            </a:r>
            <a:endParaRPr lang="en-US" b="0" dirty="0"/>
          </a:p>
          <a:p>
            <a:r>
              <a:rPr lang="en-US" b="1" dirty="0"/>
              <a:t>Background Information</a:t>
            </a:r>
            <a:r>
              <a:rPr lang="en-US" dirty="0"/>
              <a:t>: Another map showing on only the 2010 construction season,</a:t>
            </a:r>
            <a:r>
              <a:rPr lang="en-US" baseline="0" dirty="0"/>
              <a:t> when no smart work zone technology was used.</a:t>
            </a:r>
            <a:endParaRPr lang="en-US" dirty="0"/>
          </a:p>
          <a:p>
            <a:r>
              <a:rPr lang="en-US" b="1" dirty="0"/>
              <a:t>Interaction: </a:t>
            </a:r>
            <a:r>
              <a:rPr lang="en-US" b="0" dirty="0"/>
              <a:t>None</a:t>
            </a:r>
            <a:endParaRPr lang="en-US" dirty="0"/>
          </a:p>
          <a:p>
            <a:pPr defTabSz="966612">
              <a:defRPr/>
            </a:pPr>
            <a:r>
              <a:rPr lang="en-US" b="1" dirty="0"/>
              <a:t>Notes: </a:t>
            </a:r>
            <a:r>
              <a:rPr lang="en-US" b="0" dirty="0"/>
              <a:t>None</a:t>
            </a:r>
            <a:endParaRPr lang="en-US" dirty="0"/>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56</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where the system</a:t>
            </a:r>
            <a:r>
              <a:rPr lang="en-US" b="0" baseline="0" dirty="0"/>
              <a:t> was deployed in 2011</a:t>
            </a:r>
            <a:endParaRPr lang="en-US" b="0" dirty="0"/>
          </a:p>
          <a:p>
            <a:r>
              <a:rPr lang="en-US" b="1" dirty="0"/>
              <a:t>Background Information</a:t>
            </a:r>
            <a:r>
              <a:rPr lang="en-US" dirty="0"/>
              <a:t>: The 2011 construction season with smart work zones used on all projects.</a:t>
            </a:r>
          </a:p>
          <a:p>
            <a:r>
              <a:rPr lang="en-US" b="1" dirty="0"/>
              <a:t>Interaction: </a:t>
            </a:r>
            <a:r>
              <a:rPr lang="en-US" b="0" dirty="0"/>
              <a:t>None</a:t>
            </a:r>
            <a:endParaRPr lang="en-US" dirty="0"/>
          </a:p>
          <a:p>
            <a:pPr defTabSz="966612">
              <a:defRPr/>
            </a:pPr>
            <a:r>
              <a:rPr lang="en-US" b="1" dirty="0"/>
              <a:t>Notes: </a:t>
            </a:r>
            <a:r>
              <a:rPr lang="en-US" b="0" dirty="0"/>
              <a:t>None</a:t>
            </a:r>
            <a:endParaRPr lang="en-US" dirty="0"/>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57</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review system evaluation</a:t>
            </a:r>
          </a:p>
          <a:p>
            <a:r>
              <a:rPr lang="en-US" b="1" dirty="0"/>
              <a:t>Background Information</a:t>
            </a:r>
            <a:r>
              <a:rPr lang="en-US" dirty="0"/>
              <a:t>: (Broken into 2 slides) This shows the difference in the accidents between the two years. If you notice there were 185 more lane closure days in 2011 (with increased vehicle exposure) than in 2010. There were decreases in various accident</a:t>
            </a:r>
            <a:r>
              <a:rPr lang="en-US" baseline="0" dirty="0"/>
              <a:t> types ranging from </a:t>
            </a:r>
            <a:r>
              <a:rPr lang="en-US" dirty="0"/>
              <a:t>11% to 15% for the year smart work zone technology was used. </a:t>
            </a:r>
          </a:p>
          <a:p>
            <a:r>
              <a:rPr lang="en-US" b="1" dirty="0"/>
              <a:t>Interaction: </a:t>
            </a:r>
            <a:r>
              <a:rPr lang="en-US" b="0" dirty="0"/>
              <a:t>None</a:t>
            </a:r>
            <a:endParaRPr lang="en-US" dirty="0"/>
          </a:p>
          <a:p>
            <a:pPr defTabSz="966612">
              <a:defRPr/>
            </a:pPr>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58</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review system evaluation</a:t>
            </a:r>
          </a:p>
          <a:p>
            <a:r>
              <a:rPr lang="en-US" b="1" dirty="0"/>
              <a:t>Background Information</a:t>
            </a:r>
            <a:r>
              <a:rPr lang="en-US" dirty="0"/>
              <a:t>: This shows the difference in the accidents between the two years. If you notice there were 185 more lane closure days in 2011 (with increased vehicle exposure) than in 2010. There were decreases in various accident</a:t>
            </a:r>
            <a:r>
              <a:rPr lang="en-US" baseline="0" dirty="0"/>
              <a:t> types ranging from </a:t>
            </a:r>
            <a:r>
              <a:rPr lang="en-US" dirty="0"/>
              <a:t>11% to 15% for the year smart work zone technology was used. </a:t>
            </a:r>
          </a:p>
          <a:p>
            <a:r>
              <a:rPr lang="en-US" b="1" dirty="0"/>
              <a:t>Interaction: </a:t>
            </a:r>
            <a:r>
              <a:rPr lang="en-US" b="0" dirty="0"/>
              <a:t>None</a:t>
            </a:r>
            <a:endParaRPr lang="en-US" dirty="0"/>
          </a:p>
          <a:p>
            <a:pPr defTabSz="966612">
              <a:defRPr/>
            </a:pPr>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59</a:t>
            </a:fld>
            <a:endParaRPr lang="en-US" dirty="0"/>
          </a:p>
        </p:txBody>
      </p:sp>
    </p:spTree>
    <p:extLst>
      <p:ext uri="{BB962C8B-B14F-4D97-AF65-F5344CB8AC3E}">
        <p14:creationId xmlns:p14="http://schemas.microsoft.com/office/powerpoint/2010/main" val="10215864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Talk about the successes and reduction</a:t>
            </a:r>
            <a:r>
              <a:rPr lang="en-US" b="0" baseline="0" dirty="0"/>
              <a:t> in speed</a:t>
            </a:r>
            <a:endParaRPr lang="en-US" b="0" dirty="0"/>
          </a:p>
          <a:p>
            <a:r>
              <a:rPr lang="en-US" b="1" dirty="0"/>
              <a:t>Background Information</a:t>
            </a:r>
            <a:r>
              <a:rPr lang="en-US" dirty="0"/>
              <a:t>: </a:t>
            </a:r>
            <a:r>
              <a:rPr lang="en-US" sz="1300" dirty="0"/>
              <a:t>This has been done successfully using static assembly on five different projects, primarily in southern Utah. On t</a:t>
            </a:r>
            <a:r>
              <a:rPr lang="en-US" b="0" i="0" dirty="0"/>
              <a:t>he Beaver Ridge project, where workers were working on a structure without positive protection. Speeds were reduced from 80 mph to 65 at the front of the work zone with a resulting</a:t>
            </a:r>
            <a:r>
              <a:rPr lang="en-US" b="0" i="0" baseline="0" dirty="0"/>
              <a:t> drop </a:t>
            </a:r>
            <a:r>
              <a:rPr lang="en-US" b="0" i="0" dirty="0"/>
              <a:t>to 70 mph. The </a:t>
            </a:r>
            <a:r>
              <a:rPr lang="en-US" b="0" i="0" baseline="0" dirty="0"/>
              <a:t>speed was then dropped to 45 mph with an 85</a:t>
            </a:r>
            <a:r>
              <a:rPr lang="en-US" b="0" i="0" baseline="30000" dirty="0"/>
              <a:t>th</a:t>
            </a:r>
            <a:r>
              <a:rPr lang="en-US" b="0" i="0" baseline="0" dirty="0"/>
              <a:t> percentile speed of 51 mph. These were good reductions with speed harmonization also. </a:t>
            </a:r>
            <a:endParaRPr lang="en-US" b="0" i="0" dirty="0"/>
          </a:p>
          <a:p>
            <a:r>
              <a:rPr lang="en-US" b="1" dirty="0"/>
              <a:t>Interaction: </a:t>
            </a:r>
            <a:r>
              <a:rPr lang="en-US" b="0" dirty="0"/>
              <a:t>None</a:t>
            </a:r>
            <a:endParaRPr lang="en-US" dirty="0"/>
          </a:p>
          <a:p>
            <a:pPr defTabSz="966612">
              <a:defRPr/>
            </a:pPr>
            <a:r>
              <a:rPr lang="en-US" b="1" dirty="0"/>
              <a:t>Notes: </a:t>
            </a:r>
            <a:r>
              <a:rPr lang="en-US" dirty="0"/>
              <a:t> I-15 / Start Milepost: 98 - End Milepost: 102.93</a:t>
            </a:r>
          </a:p>
          <a:p>
            <a:pPr defTabSz="966612">
              <a:defRPr/>
            </a:pPr>
            <a:r>
              <a:rPr lang="en-US" sz="1200" b="0" kern="1200" dirty="0">
                <a:solidFill>
                  <a:schemeClr val="tx1"/>
                </a:solidFill>
                <a:effectLst/>
                <a:latin typeface="Arial" panose="020B0604020202020204" pitchFamily="34" charset="0"/>
                <a:ea typeface="+mn-ea"/>
                <a:cs typeface="+mn-cs"/>
              </a:rPr>
              <a:t>Structure work refers to structural work on the climbing lane. </a:t>
            </a:r>
            <a:endParaRPr lang="en-US" b="0" dirty="0"/>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6</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review lessons learned from these</a:t>
            </a:r>
            <a:r>
              <a:rPr lang="en-US" b="0" baseline="0" dirty="0"/>
              <a:t> deployments</a:t>
            </a:r>
            <a:endParaRPr lang="en-US" b="0" dirty="0"/>
          </a:p>
          <a:p>
            <a:r>
              <a:rPr lang="en-US" b="1" dirty="0"/>
              <a:t>Background Information</a:t>
            </a:r>
            <a:r>
              <a:rPr lang="en-US" dirty="0"/>
              <a:t>: Lessons learned on this contract are:</a:t>
            </a:r>
          </a:p>
          <a:p>
            <a:pPr marL="181240" indent="-181240">
              <a:buFont typeface="Arial" panose="020B0604020202020204" pitchFamily="34" charset="0"/>
              <a:buChar char="•"/>
            </a:pPr>
            <a:r>
              <a:rPr lang="en-US" dirty="0"/>
              <a:t>Develop statewide tiered special provisions that will allow for competition between all SWZ systems</a:t>
            </a:r>
          </a:p>
          <a:p>
            <a:pPr marL="181240" indent="-181240">
              <a:buFont typeface="Arial" panose="020B0604020202020204" pitchFamily="34" charset="0"/>
              <a:buChar char="•"/>
            </a:pPr>
            <a:r>
              <a:rPr lang="en-US" dirty="0"/>
              <a:t>Establish guidelines for utilization of tiered SWZ systems</a:t>
            </a:r>
          </a:p>
          <a:p>
            <a:pPr marL="181240" indent="-181240">
              <a:buFont typeface="Arial" panose="020B0604020202020204" pitchFamily="34" charset="0"/>
              <a:buChar char="•"/>
            </a:pPr>
            <a:r>
              <a:rPr lang="en-US" dirty="0"/>
              <a:t>Recognize that no system is perfect at this point</a:t>
            </a:r>
          </a:p>
          <a:p>
            <a:pPr marL="181240" indent="-181240">
              <a:buFont typeface="Arial" panose="020B0604020202020204" pitchFamily="34" charset="0"/>
              <a:buChar char="•"/>
            </a:pPr>
            <a:r>
              <a:rPr lang="en-US" dirty="0"/>
              <a:t>Smart Work Zone costs average 2.5% of our contract costs</a:t>
            </a:r>
          </a:p>
          <a:p>
            <a:pPr marL="181240" indent="-181240">
              <a:buFont typeface="Arial" panose="020B0604020202020204" pitchFamily="34" charset="0"/>
              <a:buChar char="•"/>
            </a:pPr>
            <a:r>
              <a:rPr lang="en-US" dirty="0"/>
              <a:t>Smart Work Zones can reduce queuing type accidents</a:t>
            </a:r>
          </a:p>
          <a:p>
            <a:r>
              <a:rPr lang="en-US" b="1" dirty="0"/>
              <a:t>Interaction: </a:t>
            </a:r>
            <a:r>
              <a:rPr lang="en-US" b="0" dirty="0"/>
              <a:t>None</a:t>
            </a:r>
            <a:endParaRPr lang="en-US" dirty="0"/>
          </a:p>
          <a:p>
            <a:pPr defTabSz="966612">
              <a:defRPr/>
            </a:pPr>
            <a:r>
              <a:rPr lang="en-US" b="1" dirty="0"/>
              <a:t>Notes: </a:t>
            </a:r>
            <a:r>
              <a:rPr lang="en-US" b="0" dirty="0"/>
              <a:t>None</a:t>
            </a:r>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60</a:t>
            </a:fld>
            <a:endParaRPr lang="en-US" dirty="0"/>
          </a:p>
        </p:txBody>
      </p:sp>
    </p:spTree>
    <p:extLst>
      <p:ext uri="{BB962C8B-B14F-4D97-AF65-F5344CB8AC3E}">
        <p14:creationId xmlns:p14="http://schemas.microsoft.com/office/powerpoint/2010/main" val="293676416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61</a:t>
            </a:fld>
            <a:endParaRPr lang="en-US" dirty="0"/>
          </a:p>
        </p:txBody>
      </p:sp>
    </p:spTree>
    <p:extLst>
      <p:ext uri="{BB962C8B-B14F-4D97-AF65-F5344CB8AC3E}">
        <p14:creationId xmlns:p14="http://schemas.microsoft.com/office/powerpoint/2010/main" val="223313299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Slide Image Placeholder 1"/>
          <p:cNvSpPr>
            <a:spLocks noGrp="1" noRot="1" noChangeAspect="1" noTextEdit="1"/>
          </p:cNvSpPr>
          <p:nvPr>
            <p:ph type="sldImg"/>
          </p:nvPr>
        </p:nvSpPr>
        <p:spPr bwMode="auto">
          <a:noFill/>
          <a:ln>
            <a:solidFill>
              <a:srgbClr val="000000"/>
            </a:solidFill>
            <a:miter lim="800000"/>
            <a:headEnd/>
            <a:tailEnd/>
          </a:ln>
        </p:spPr>
      </p:sp>
      <p:sp>
        <p:nvSpPr>
          <p:cNvPr id="2928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b="1" dirty="0"/>
              <a:t>Key Message: </a:t>
            </a:r>
            <a:r>
              <a:rPr lang="en-US" dirty="0"/>
              <a:t>Questions</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pPr eaLnBrk="1" hangingPunct="1"/>
            <a:r>
              <a:rPr lang="en-US" b="1" dirty="0"/>
              <a:t>Suggested Comments: </a:t>
            </a:r>
            <a:r>
              <a:rPr lang="en-US" dirty="0"/>
              <a:t>Self explanatory</a:t>
            </a:r>
            <a:endParaRPr lang="en-US" b="1" dirty="0"/>
          </a:p>
          <a:p>
            <a:pPr eaLnBrk="1" hangingPunct="1"/>
            <a:r>
              <a:rPr lang="en-US" b="1" dirty="0"/>
              <a:t>Suggested Questions: </a:t>
            </a:r>
            <a:r>
              <a:rPr lang="en-US" dirty="0"/>
              <a:t>Any questions before we move on?</a:t>
            </a:r>
          </a:p>
          <a:p>
            <a:pPr eaLnBrk="1" hangingPunct="1"/>
            <a:r>
              <a:rPr lang="en-US" b="1" dirty="0"/>
              <a:t>Additional Information: </a:t>
            </a:r>
            <a:r>
              <a:rPr lang="en-US" dirty="0"/>
              <a:t>None</a:t>
            </a:r>
            <a:endParaRPr lang="en-US" b="1" dirty="0"/>
          </a:p>
          <a:p>
            <a:pPr eaLnBrk="1" hangingPunct="1"/>
            <a:r>
              <a:rPr lang="en-US" b="1" dirty="0"/>
              <a:t>Possible Problems: </a:t>
            </a:r>
            <a:r>
              <a:rPr lang="en-US" dirty="0"/>
              <a:t>If no questions, you may ask a few yourself.</a:t>
            </a:r>
          </a:p>
          <a:p>
            <a:endParaRPr lang="en-US" dirty="0"/>
          </a:p>
        </p:txBody>
      </p:sp>
      <p:sp>
        <p:nvSpPr>
          <p:cNvPr id="108548" name="Slide Number Placeholder 3"/>
          <p:cNvSpPr>
            <a:spLocks noGrp="1"/>
          </p:cNvSpPr>
          <p:nvPr>
            <p:ph type="sldNum" sz="quarter" idx="5"/>
          </p:nvPr>
        </p:nvSpPr>
        <p:spPr bwMode="auto">
          <a:ln>
            <a:miter lim="800000"/>
            <a:headEnd/>
            <a:tailEnd/>
          </a:ln>
        </p:spPr>
        <p:txBody>
          <a:bodyPr/>
          <a:lstStyle/>
          <a:p>
            <a:pPr>
              <a:defRPr/>
            </a:pPr>
            <a:fld id="{F73E7F64-9528-4068-BB5B-24DF576B05AE}" type="slidenum">
              <a:rPr lang="en-US"/>
              <a:pPr>
                <a:defRPr/>
              </a:pPr>
              <a:t>62</a:t>
            </a:fld>
            <a:endParaRPr lang="en-US" dirty="0"/>
          </a:p>
        </p:txBody>
      </p:sp>
    </p:spTree>
    <p:extLst>
      <p:ext uri="{BB962C8B-B14F-4D97-AF65-F5344CB8AC3E}">
        <p14:creationId xmlns:p14="http://schemas.microsoft.com/office/powerpoint/2010/main" val="30703442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Introduce concept of dynamic</a:t>
            </a:r>
            <a:r>
              <a:rPr lang="en-US" b="0" baseline="0" dirty="0"/>
              <a:t> variable speed limit</a:t>
            </a:r>
            <a:endParaRPr lang="en-US" b="0" dirty="0"/>
          </a:p>
          <a:p>
            <a:r>
              <a:rPr lang="en-US" b="1" dirty="0"/>
              <a:t>Background Information</a:t>
            </a:r>
            <a:r>
              <a:rPr lang="en-US" dirty="0"/>
              <a:t>: Consultant Developed from an FHWA Grant. </a:t>
            </a:r>
            <a:r>
              <a:rPr lang="en-US" b="0" dirty="0"/>
              <a:t>The results have talked about have been with a static sign system. Now the focus is on developing a dynamic speed sign system.  A consultant was used with funding from an FHWA Grant to study dynamic variable speed limits. The project objectives were:</a:t>
            </a:r>
          </a:p>
          <a:p>
            <a:pPr marL="664546" lvl="1" indent="-181240">
              <a:buFont typeface="Arial" panose="020B0604020202020204" pitchFamily="34" charset="0"/>
              <a:buChar char="•"/>
            </a:pPr>
            <a:r>
              <a:rPr lang="en-US" dirty="0"/>
              <a:t>Develop a portable and dynamic system</a:t>
            </a:r>
          </a:p>
          <a:p>
            <a:pPr marL="664546" lvl="1" indent="-181240">
              <a:buFont typeface="Arial" panose="020B0604020202020204" pitchFamily="34" charset="0"/>
              <a:buChar char="•"/>
            </a:pPr>
            <a:r>
              <a:rPr lang="en-US" dirty="0"/>
              <a:t>Test on two projects in 2016</a:t>
            </a:r>
          </a:p>
          <a:p>
            <a:pPr marL="664546" lvl="1" indent="-181240">
              <a:buFont typeface="Arial" panose="020B0604020202020204" pitchFamily="34" charset="0"/>
              <a:buChar char="•"/>
            </a:pPr>
            <a:r>
              <a:rPr lang="en-US" dirty="0"/>
              <a:t>Evaluate results and revise requirements</a:t>
            </a:r>
          </a:p>
          <a:p>
            <a:pPr marL="664546" lvl="1" indent="-181240">
              <a:buFont typeface="Arial" panose="020B0604020202020204" pitchFamily="34" charset="0"/>
              <a:buChar char="•"/>
            </a:pPr>
            <a:r>
              <a:rPr lang="en-US" dirty="0"/>
              <a:t>Test on two projects in 2017</a:t>
            </a:r>
          </a:p>
          <a:p>
            <a:pPr marL="664546" lvl="1" indent="-181240">
              <a:buFont typeface="Arial" panose="020B0604020202020204" pitchFamily="34" charset="0"/>
              <a:buChar char="•"/>
            </a:pPr>
            <a:r>
              <a:rPr lang="en-US" dirty="0"/>
              <a:t>Bid into future projects</a:t>
            </a:r>
          </a:p>
          <a:p>
            <a:r>
              <a:rPr lang="en-US" b="1" dirty="0"/>
              <a:t>Interaction: </a:t>
            </a:r>
            <a:r>
              <a:rPr lang="en-US" b="0" dirty="0"/>
              <a:t>None</a:t>
            </a:r>
            <a:endParaRPr lang="en-US" dirty="0"/>
          </a:p>
          <a:p>
            <a:pPr defTabSz="966612">
              <a:defRPr/>
            </a:pPr>
            <a:r>
              <a:rPr lang="en-US" b="1" dirty="0"/>
              <a:t>Notes: </a:t>
            </a:r>
            <a:r>
              <a:rPr lang="en-US" b="0" dirty="0"/>
              <a:t>None</a:t>
            </a:r>
            <a:endParaRPr lang="en-US" dirty="0"/>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7</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Talk about the end goal</a:t>
            </a:r>
          </a:p>
          <a:p>
            <a:r>
              <a:rPr lang="en-US" b="1" dirty="0"/>
              <a:t>Background Information</a:t>
            </a:r>
            <a:r>
              <a:rPr lang="en-US" dirty="0"/>
              <a:t>: These are the goals and performance measures set up for the variable dynamic speed system</a:t>
            </a:r>
            <a:r>
              <a:rPr lang="en-US" baseline="0" dirty="0"/>
              <a:t> for field or worker personnel.  The overriding goal is Zero Fatalities for the work zone, which includes the worker and the public. </a:t>
            </a:r>
          </a:p>
          <a:p>
            <a:r>
              <a:rPr lang="en-US" baseline="0" dirty="0"/>
              <a:t>The goals in the Field are safety for field personnel, and the secondary measure would be ease of deployment and operation. </a:t>
            </a:r>
          </a:p>
          <a:p>
            <a:r>
              <a:rPr lang="en-US" baseline="0" dirty="0"/>
              <a:t>For this study implementation, one of the performance measures would be whether the VSL can be adjusted without exposing workers but still work properly. It also must provide the correct speed in the work area, and there must be speed compliance when workers are present. The workers also need to see satisfactory results. </a:t>
            </a:r>
          </a:p>
          <a:p>
            <a:r>
              <a:rPr lang="en-US" baseline="0" dirty="0"/>
              <a:t>The performance measures for ease of deployment and operation would include the time it takes to set up, adjust, or shift the system in a work zone; the time it takes to learn how to operate the Portable VSL; and the cost of the system.</a:t>
            </a:r>
          </a:p>
          <a:p>
            <a:r>
              <a:rPr lang="en-US" b="1" dirty="0"/>
              <a:t>Interaction: </a:t>
            </a:r>
            <a:r>
              <a:rPr lang="en-US" b="0" dirty="0"/>
              <a:t>None</a:t>
            </a:r>
          </a:p>
          <a:p>
            <a:pPr defTabSz="966612">
              <a:defRPr/>
            </a:pPr>
            <a:r>
              <a:rPr lang="en-US" b="1" dirty="0"/>
              <a:t>Notes: </a:t>
            </a:r>
            <a:r>
              <a:rPr lang="en-US" b="0" dirty="0"/>
              <a:t>Go through the goals, objectives, and</a:t>
            </a:r>
            <a:r>
              <a:rPr lang="en-US" b="0" baseline="0" dirty="0"/>
              <a:t> performance measures on the slide.</a:t>
            </a:r>
            <a:endParaRPr lang="en-US" b="0" dirty="0"/>
          </a:p>
          <a:p>
            <a:endParaRPr lang="en-US" b="0" dirty="0"/>
          </a:p>
        </p:txBody>
      </p:sp>
      <p:sp>
        <p:nvSpPr>
          <p:cNvPr id="4" name="Slide Number Placeholder 3"/>
          <p:cNvSpPr>
            <a:spLocks noGrp="1"/>
          </p:cNvSpPr>
          <p:nvPr>
            <p:ph type="sldNum" sz="quarter" idx="10"/>
          </p:nvPr>
        </p:nvSpPr>
        <p:spPr/>
        <p:txBody>
          <a:bodyPr/>
          <a:lstStyle/>
          <a:p>
            <a:fld id="{B01421DD-8A0D-4472-908D-24EF1C081B18}" type="slidenum">
              <a:rPr lang="en-US" smtClean="0"/>
              <a:t>8</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Review page two of goals and objectives.</a:t>
            </a:r>
          </a:p>
          <a:p>
            <a:pPr defTabSz="966612">
              <a:defRPr/>
            </a:pPr>
            <a:r>
              <a:rPr lang="en-US" b="1" dirty="0"/>
              <a:t>Background Information</a:t>
            </a:r>
            <a:r>
              <a:rPr lang="en-US" dirty="0"/>
              <a:t>: These are the goals and performance measures set up for the variable dynamic speed system</a:t>
            </a:r>
            <a:r>
              <a:rPr lang="en-US" baseline="0" dirty="0"/>
              <a:t> for the motoring public. Again, safety is the overall goal and objective. The speeds should reflect the complexity of the project (type and extent of work), and the system should be easy for the public to understand. Again there are performance measures that will determine whether the system is satisfying the goal, which includes reduced crashes, better speed compliance, and fewer delays. </a:t>
            </a:r>
          </a:p>
          <a:p>
            <a:r>
              <a:rPr lang="en-US" b="1" dirty="0"/>
              <a:t>Interaction: </a:t>
            </a:r>
            <a:r>
              <a:rPr lang="en-US" b="0" dirty="0"/>
              <a:t>None</a:t>
            </a:r>
            <a:endParaRPr lang="en-US" dirty="0"/>
          </a:p>
          <a:p>
            <a:pPr defTabSz="966612">
              <a:defRPr/>
            </a:pPr>
            <a:r>
              <a:rPr lang="en-US" b="1" dirty="0"/>
              <a:t>Notes: </a:t>
            </a:r>
            <a:r>
              <a:rPr lang="en-US" b="0" dirty="0"/>
              <a:t>Go through the goals and objectives and</a:t>
            </a:r>
            <a:r>
              <a:rPr lang="en-US" b="0" baseline="0" dirty="0"/>
              <a:t> performance measures on the slide.</a:t>
            </a:r>
            <a:endParaRPr lang="en-US" b="0" dirty="0"/>
          </a:p>
          <a:p>
            <a:pPr defTabSz="966612">
              <a:defRPr/>
            </a:pPr>
            <a:endParaRPr lang="en-US" dirty="0"/>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9</a:t>
            </a:fld>
            <a:endParaRPr lang="en-US" dirty="0"/>
          </a:p>
        </p:txBody>
      </p:sp>
    </p:spTree>
    <p:extLst>
      <p:ext uri="{BB962C8B-B14F-4D97-AF65-F5344CB8AC3E}">
        <p14:creationId xmlns:p14="http://schemas.microsoft.com/office/powerpoint/2010/main" val="29688204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228600"/>
            <a:ext cx="2228850" cy="59436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228600"/>
            <a:ext cx="6534150" cy="5943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915400" cy="1096963"/>
          </a:xfrm>
        </p:spPr>
        <p:txBody>
          <a:bodyPr/>
          <a:lstStyle/>
          <a:p>
            <a:r>
              <a:rPr lang="en-US"/>
              <a:t>Click to edit Master title style</a:t>
            </a:r>
          </a:p>
        </p:txBody>
      </p:sp>
      <p:sp>
        <p:nvSpPr>
          <p:cNvPr id="3" name="Text Placeholder 2"/>
          <p:cNvSpPr>
            <a:spLocks noGrp="1"/>
          </p:cNvSpPr>
          <p:nvPr>
            <p:ph type="body" sz="half" idx="1"/>
          </p:nvPr>
        </p:nvSpPr>
        <p:spPr>
          <a:xfrm>
            <a:off x="381000" y="1828800"/>
            <a:ext cx="415290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828800"/>
            <a:ext cx="415290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915400" cy="1096963"/>
          </a:xfrm>
        </p:spPr>
        <p:txBody>
          <a:bodyPr/>
          <a:lstStyle/>
          <a:p>
            <a:r>
              <a:rPr lang="en-US"/>
              <a:t>Click to edit Master title style</a:t>
            </a:r>
          </a:p>
        </p:txBody>
      </p:sp>
      <p:sp>
        <p:nvSpPr>
          <p:cNvPr id="3" name="Table Placeholder 2"/>
          <p:cNvSpPr>
            <a:spLocks noGrp="1"/>
          </p:cNvSpPr>
          <p:nvPr>
            <p:ph type="tbl" idx="1"/>
          </p:nvPr>
        </p:nvSpPr>
        <p:spPr>
          <a:xfrm>
            <a:off x="381000" y="1828800"/>
            <a:ext cx="8458200" cy="4343400"/>
          </a:xfrm>
        </p:spPr>
        <p:txBody>
          <a:bodyPr/>
          <a:lstStyle/>
          <a:p>
            <a:pPr lvl="0"/>
            <a:endParaRPr lang="en-US" noProof="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1325563"/>
          </a:xfrm>
        </p:spPr>
        <p:txBody>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81000" y="1828800"/>
            <a:ext cx="41529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828800"/>
            <a:ext cx="41529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417638"/>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jpe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invGray">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81000" y="0"/>
            <a:ext cx="8763000" cy="1325563"/>
          </a:xfrm>
          <a:prstGeom prst="rect">
            <a:avLst/>
          </a:prstGeom>
          <a:ln>
            <a:headEnd/>
            <a:tailEnd/>
          </a:ln>
        </p:spPr>
        <p:style>
          <a:lnRef idx="2">
            <a:schemeClr val="accent3"/>
          </a:lnRef>
          <a:fillRef idx="1">
            <a:schemeClr val="lt1"/>
          </a:fillRef>
          <a:effectRef idx="0">
            <a:schemeClr val="accent3"/>
          </a:effectRef>
          <a:fontRef idx="none"/>
        </p:style>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3075" name="Rectangle 3"/>
          <p:cNvSpPr>
            <a:spLocks noGrp="1" noChangeArrowheads="1"/>
          </p:cNvSpPr>
          <p:nvPr>
            <p:ph type="body" idx="1"/>
          </p:nvPr>
        </p:nvSpPr>
        <p:spPr bwMode="auto">
          <a:xfrm>
            <a:off x="381000" y="1616229"/>
            <a:ext cx="84582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3076" name="Picture 44" descr="Border 483"/>
          <p:cNvPicPr>
            <a:picLocks noChangeAspect="1" noChangeArrowheads="1"/>
          </p:cNvPicPr>
          <p:nvPr userDrawn="1"/>
        </p:nvPicPr>
        <p:blipFill>
          <a:blip r:embed="rId15"/>
          <a:srcRect/>
          <a:stretch>
            <a:fillRect/>
          </a:stretch>
        </p:blipFill>
        <p:spPr bwMode="auto">
          <a:xfrm>
            <a:off x="0" y="1447800"/>
            <a:ext cx="9144000" cy="309563"/>
          </a:xfrm>
          <a:prstGeom prst="rect">
            <a:avLst/>
          </a:prstGeom>
          <a:noFill/>
          <a:ln w="9525">
            <a:noFill/>
            <a:miter lim="800000"/>
            <a:headEnd/>
            <a:tailEnd/>
          </a:ln>
        </p:spPr>
      </p:pic>
      <p:pic>
        <p:nvPicPr>
          <p:cNvPr id="2" name="Picture 1"/>
          <p:cNvPicPr>
            <a:picLocks noChangeAspect="1"/>
          </p:cNvPicPr>
          <p:nvPr userDrawn="1"/>
        </p:nvPicPr>
        <p:blipFill>
          <a:blip r:embed="rId16"/>
          <a:stretch>
            <a:fillRect/>
          </a:stretch>
        </p:blipFill>
        <p:spPr>
          <a:xfrm>
            <a:off x="7315200" y="6149667"/>
            <a:ext cx="1524000" cy="385542"/>
          </a:xfrm>
          <a:prstGeom prst="rect">
            <a:avLst/>
          </a:prstGeom>
        </p:spPr>
      </p:pic>
      <p:sp>
        <p:nvSpPr>
          <p:cNvPr id="3" name="TextBox 2">
            <a:extLst>
              <a:ext uri="{FF2B5EF4-FFF2-40B4-BE49-F238E27FC236}">
                <a16:creationId xmlns:a16="http://schemas.microsoft.com/office/drawing/2014/main" id="{3C1B83B1-16CE-45D0-9076-A01118F72984}"/>
              </a:ext>
            </a:extLst>
          </p:cNvPr>
          <p:cNvSpPr txBox="1"/>
          <p:nvPr userDrawn="1"/>
        </p:nvSpPr>
        <p:spPr>
          <a:xfrm>
            <a:off x="6477000" y="6222094"/>
            <a:ext cx="619080" cy="338554"/>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3-</a:t>
            </a:r>
            <a:fld id="{C6B9D227-E482-4AC8-97E6-2BCF10E1A64D}" type="slidenum">
              <a:rPr lang="en-US" smtClean="0">
                <a:latin typeface="Arial" panose="020B0604020202020204" pitchFamily="34" charset="0"/>
                <a:cs typeface="Arial" panose="020B0604020202020204" pitchFamily="34" charset="0"/>
              </a:rPr>
              <a:t>‹#›</a:t>
            </a:fld>
            <a:endParaRPr lang="en-US" dirty="0">
              <a:latin typeface="Arial" panose="020B0604020202020204" pitchFamily="34" charset="0"/>
              <a:cs typeface="Arial" panose="020B0604020202020204" pitchFamily="34" charset="0"/>
            </a:endParaRPr>
          </a:p>
        </p:txBody>
      </p:sp>
      <p:pic>
        <p:nvPicPr>
          <p:cNvPr id="4" name="Picture 3" descr="ATSSA logo showing a cone within the A and safer roads save lives">
            <a:extLst>
              <a:ext uri="{FF2B5EF4-FFF2-40B4-BE49-F238E27FC236}">
                <a16:creationId xmlns:a16="http://schemas.microsoft.com/office/drawing/2014/main" id="{16096B80-2D85-42C1-82F0-2F7FE60D2F19}"/>
              </a:ext>
            </a:extLst>
          </p:cNvPr>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381000" y="6149667"/>
            <a:ext cx="1179838" cy="357466"/>
          </a:xfrm>
          <a:prstGeom prst="rect">
            <a:avLst/>
          </a:prstGeom>
        </p:spPr>
      </p:pic>
    </p:spTree>
  </p:cSld>
  <p:clrMap bg1="lt1" tx1="dk1" bg2="lt2" tx2="dk2" accent1="accent1" accent2="accent2" accent3="accent3" accent4="accent4" accent5="accent5" accent6="accent6" hlink="hlink" folHlink="folHlink"/>
  <p:sldLayoutIdLst>
    <p:sldLayoutId id="2147483789" r:id="rId1"/>
    <p:sldLayoutId id="2147483801"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 id="2147483799" r:id="rId12"/>
    <p:sldLayoutId id="2147483800" r:id="rId13"/>
  </p:sldLayoutIdLst>
  <p:txStyles>
    <p:titleStyle>
      <a:lvl1pPr algn="l" rtl="0" eaLnBrk="0" fontAlgn="base" hangingPunct="0">
        <a:spcBef>
          <a:spcPct val="0"/>
        </a:spcBef>
        <a:spcAft>
          <a:spcPct val="0"/>
        </a:spcAft>
        <a:defRPr sz="32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p:titleStyle>
    <p:bodyStyle>
      <a:lvl1pPr marL="231775" indent="-23177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ea typeface="+mn-ea"/>
          <a:cs typeface="Arial" panose="020B0604020202020204" pitchFamily="34" charset="0"/>
        </a:defRPr>
      </a:lvl1pPr>
      <a:lvl2pPr marL="682625" indent="-22542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6175" indent="-23177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3pPr>
      <a:lvl4pPr marL="1597025" indent="-22542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4pPr>
      <a:lvl5pPr marL="2060575" indent="-23177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5pPr>
      <a:lvl6pPr marL="25146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6pPr>
      <a:lvl7pPr marL="29718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7pPr>
      <a:lvl8pPr marL="34290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8pPr>
      <a:lvl9pPr marL="38862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microsoft.com/office/2007/relationships/hdphoto" Target="../media/hdphoto4.wdp"/></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7" Type="http://schemas.microsoft.com/office/2007/relationships/hdphoto" Target="../media/hdphoto2.wdp"/><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7.jpeg"/><Relationship Id="rId5" Type="http://schemas.microsoft.com/office/2007/relationships/hdphoto" Target="../media/hdphoto1.wdp"/><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microsoft.com/office/2007/relationships/hdphoto" Target="../media/hdphoto5.wdp"/></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microsoft.com/office/2007/relationships/hdphoto" Target="../media/hdphoto3.wdp"/></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4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4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hyperlink" Target="https://www.workzonesafety.org/swz" TargetMode="External"/><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hyperlink" Target="https://www.workzonesafety.org/swz/webinars/" TargetMode="Externa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txBox="1">
            <a:spLocks noChangeArrowheads="1"/>
          </p:cNvSpPr>
          <p:nvPr/>
        </p:nvSpPr>
        <p:spPr bwMode="auto">
          <a:xfrm>
            <a:off x="0" y="0"/>
            <a:ext cx="9144000" cy="1295400"/>
          </a:xfrm>
          <a:prstGeom prst="rect">
            <a:avLst/>
          </a:prstGeom>
          <a:solidFill>
            <a:srgbClr val="008080"/>
          </a:solidFill>
          <a:ln w="9525">
            <a:noFill/>
            <a:miter lim="800000"/>
            <a:headEnd/>
            <a:tailEnd/>
          </a:ln>
        </p:spPr>
        <p:txBody>
          <a:bodyPr anchor="ctr"/>
          <a:lstStyle/>
          <a:p>
            <a:pPr algn="ctr">
              <a:defRPr/>
            </a:pPr>
            <a:r>
              <a:rPr lang="en-US" sz="3200" b="1" dirty="0">
                <a:solidFill>
                  <a:schemeClr val="bg1"/>
                </a:solidFill>
                <a:latin typeface="Arial" panose="020B0604020202020204" pitchFamily="34" charset="0"/>
                <a:ea typeface="+mj-ea"/>
                <a:cs typeface="+mj-cs"/>
              </a:rPr>
              <a:t>Smarter Work Zones</a:t>
            </a:r>
            <a:endParaRPr lang="en-US" sz="4000" b="1" dirty="0">
              <a:solidFill>
                <a:schemeClr val="bg1"/>
              </a:solidFill>
              <a:latin typeface="Arial" panose="020B0604020202020204" pitchFamily="34" charset="0"/>
              <a:ea typeface="+mj-ea"/>
              <a:cs typeface="+mj-cs"/>
            </a:endParaRPr>
          </a:p>
        </p:txBody>
      </p:sp>
      <p:sp>
        <p:nvSpPr>
          <p:cNvPr id="9" name="Rectangle 3"/>
          <p:cNvSpPr txBox="1">
            <a:spLocks noChangeArrowheads="1"/>
          </p:cNvSpPr>
          <p:nvPr/>
        </p:nvSpPr>
        <p:spPr bwMode="auto">
          <a:xfrm>
            <a:off x="5343525" y="1619930"/>
            <a:ext cx="2962275" cy="3618140"/>
          </a:xfrm>
          <a:prstGeom prst="rect">
            <a:avLst/>
          </a:prstGeom>
          <a:noFill/>
          <a:ln w="9525">
            <a:noFill/>
            <a:miter lim="800000"/>
            <a:headEnd/>
            <a:tailEnd/>
          </a:ln>
          <a:effectLst>
            <a:outerShdw dist="28398" dir="3806097" algn="ctr" rotWithShape="0">
              <a:schemeClr val="tx1"/>
            </a:outerShdw>
          </a:effectLst>
        </p:spPr>
        <p:txBody>
          <a:bodyPr vert="horz" wrap="square" lIns="91440" tIns="45720" rIns="91440" bIns="45720" numCol="1" anchor="ctr" anchorCtr="0" compatLnSpc="1">
            <a:prstTxWarp prst="textNoShape">
              <a:avLst/>
            </a:prstTxWarp>
            <a:noAutofit/>
          </a:bodyPr>
          <a:lstStyle/>
          <a:p>
            <a:pPr lvl="0" algn="ctr">
              <a:defRPr/>
            </a:pPr>
            <a:endParaRPr kumimoji="0" lang="en-US" sz="2800" b="0" u="none" strike="noStrike" kern="1200" cap="none" spc="0" normalizeH="0" baseline="0" noProof="0" dirty="0">
              <a:ln>
                <a:noFill/>
              </a:ln>
              <a:solidFill>
                <a:srgbClr val="008080"/>
              </a:solidFill>
              <a:effectLst/>
              <a:uLnTx/>
              <a:uFillTx/>
              <a:latin typeface="Arial" panose="020B0604020202020204" pitchFamily="34" charset="0"/>
              <a:ea typeface="+mj-ea"/>
              <a:cs typeface="+mj-cs"/>
            </a:endParaRPr>
          </a:p>
        </p:txBody>
      </p:sp>
      <p:sp>
        <p:nvSpPr>
          <p:cNvPr id="5" name="Rectangle 2">
            <a:extLst>
              <a:ext uri="{FF2B5EF4-FFF2-40B4-BE49-F238E27FC236}">
                <a16:creationId xmlns:a16="http://schemas.microsoft.com/office/drawing/2014/main" id="{1D5A2D45-23FE-4D74-A55C-555FCA4F4D85}"/>
              </a:ext>
            </a:extLst>
          </p:cNvPr>
          <p:cNvSpPr>
            <a:spLocks noGrp="1" noChangeArrowheads="1"/>
          </p:cNvSpPr>
          <p:nvPr>
            <p:ph type="title"/>
          </p:nvPr>
        </p:nvSpPr>
        <p:spPr>
          <a:xfrm>
            <a:off x="5562600" y="2667000"/>
            <a:ext cx="3124200" cy="980735"/>
          </a:xfrm>
        </p:spPr>
        <p:txBody>
          <a:bodyPr/>
          <a:lstStyle/>
          <a:p>
            <a:pPr algn="ctr" eaLnBrk="1" hangingPunct="1">
              <a:defRPr/>
            </a:pPr>
            <a:r>
              <a:rPr lang="en-US" dirty="0"/>
              <a:t>3. Examples of ITS Applications</a:t>
            </a:r>
          </a:p>
        </p:txBody>
      </p:sp>
      <p:pic>
        <p:nvPicPr>
          <p:cNvPr id="7" name="Picture 6" descr="Freeway with overhead variable speed limit signs with each showing speed limit 45 on regulatory electronic display">
            <a:extLst>
              <a:ext uri="{FF2B5EF4-FFF2-40B4-BE49-F238E27FC236}">
                <a16:creationId xmlns:a16="http://schemas.microsoft.com/office/drawing/2014/main" id="{F1D670C1-BF80-40DA-B6B2-998532BA9DA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266" t="27069" r="5808" b="15026"/>
          <a:stretch/>
        </p:blipFill>
        <p:spPr>
          <a:xfrm>
            <a:off x="222355" y="2130898"/>
            <a:ext cx="4959245" cy="2443803"/>
          </a:xfrm>
          <a:prstGeom prst="rect">
            <a:avLst/>
          </a:prstGeom>
        </p:spPr>
      </p:pic>
      <p:sp>
        <p:nvSpPr>
          <p:cNvPr id="6" name="TextBox 5">
            <a:extLst>
              <a:ext uri="{FF2B5EF4-FFF2-40B4-BE49-F238E27FC236}">
                <a16:creationId xmlns:a16="http://schemas.microsoft.com/office/drawing/2014/main" id="{6AC254E1-58D4-4AC2-8D08-E0692346D589}"/>
              </a:ext>
            </a:extLst>
          </p:cNvPr>
          <p:cNvSpPr txBox="1"/>
          <p:nvPr/>
        </p:nvSpPr>
        <p:spPr>
          <a:xfrm>
            <a:off x="222355" y="4573263"/>
            <a:ext cx="1184940"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Image: Utah DOT</a:t>
            </a:r>
          </a:p>
        </p:txBody>
      </p:sp>
    </p:spTree>
    <p:extLst>
      <p:ext uri="{BB962C8B-B14F-4D97-AF65-F5344CB8AC3E}">
        <p14:creationId xmlns:p14="http://schemas.microsoft.com/office/powerpoint/2010/main" val="1999439405"/>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398" y="304800"/>
            <a:ext cx="8153401" cy="914400"/>
          </a:xfrm>
        </p:spPr>
        <p:txBody>
          <a:bodyPr/>
          <a:lstStyle/>
          <a:p>
            <a:r>
              <a:rPr lang="en-US" dirty="0"/>
              <a:t>Implementing a Portable VSL System: Goal</a:t>
            </a:r>
          </a:p>
        </p:txBody>
      </p:sp>
      <p:sp>
        <p:nvSpPr>
          <p:cNvPr id="3" name="Content Placeholder 2"/>
          <p:cNvSpPr>
            <a:spLocks noGrp="1"/>
          </p:cNvSpPr>
          <p:nvPr>
            <p:ph idx="1"/>
          </p:nvPr>
        </p:nvSpPr>
        <p:spPr>
          <a:xfrm>
            <a:off x="500742" y="1485900"/>
            <a:ext cx="8643257" cy="4457700"/>
          </a:xfrm>
        </p:spPr>
        <p:txBody>
          <a:bodyPr/>
          <a:lstStyle/>
          <a:p>
            <a:r>
              <a:rPr lang="en-US" dirty="0"/>
              <a:t>Adjust speed limits based on detected speeds/queue</a:t>
            </a:r>
          </a:p>
          <a:p>
            <a:r>
              <a:rPr lang="en-US" dirty="0"/>
              <a:t>Provide real-time detection for traffic speed and occupancy (queue):</a:t>
            </a:r>
          </a:p>
          <a:p>
            <a:pPr lvl="1">
              <a:spcBef>
                <a:spcPts val="0"/>
              </a:spcBef>
            </a:pPr>
            <a:r>
              <a:rPr lang="en-US" dirty="0"/>
              <a:t>Through ACTIVE work space</a:t>
            </a:r>
          </a:p>
          <a:p>
            <a:pPr lvl="1">
              <a:spcBef>
                <a:spcPts val="0"/>
              </a:spcBef>
            </a:pPr>
            <a:r>
              <a:rPr lang="en-US" dirty="0"/>
              <a:t>In advance of the work space</a:t>
            </a:r>
          </a:p>
          <a:p>
            <a:pPr>
              <a:spcBef>
                <a:spcPts val="0"/>
              </a:spcBef>
            </a:pPr>
            <a:r>
              <a:rPr lang="en-US" dirty="0"/>
              <a:t>Provide advanced notification to drivers about variable speed limits</a:t>
            </a:r>
          </a:p>
          <a:p>
            <a:pPr>
              <a:spcBef>
                <a:spcPts val="0"/>
              </a:spcBef>
            </a:pPr>
            <a:r>
              <a:rPr lang="en-US" dirty="0"/>
              <a:t>Provide travel time or traffic delay through the work zone</a:t>
            </a:r>
          </a:p>
        </p:txBody>
      </p:sp>
    </p:spTree>
    <p:extLst>
      <p:ext uri="{BB962C8B-B14F-4D97-AF65-F5344CB8AC3E}">
        <p14:creationId xmlns:p14="http://schemas.microsoft.com/office/powerpoint/2010/main" val="36773348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451963"/>
            <a:ext cx="8458200" cy="685800"/>
          </a:xfrm>
        </p:spPr>
        <p:txBody>
          <a:bodyPr/>
          <a:lstStyle/>
          <a:p>
            <a:r>
              <a:rPr lang="en-US" dirty="0"/>
              <a:t>Implementing a Portable VSL System: Objective</a:t>
            </a:r>
          </a:p>
        </p:txBody>
      </p:sp>
      <p:sp>
        <p:nvSpPr>
          <p:cNvPr id="3" name="Content Placeholder 2"/>
          <p:cNvSpPr>
            <a:spLocks noGrp="1"/>
          </p:cNvSpPr>
          <p:nvPr>
            <p:ph idx="1"/>
          </p:nvPr>
        </p:nvSpPr>
        <p:spPr>
          <a:xfrm>
            <a:off x="457199" y="1815090"/>
            <a:ext cx="3581400" cy="3886200"/>
          </a:xfrm>
        </p:spPr>
        <p:txBody>
          <a:bodyPr/>
          <a:lstStyle/>
          <a:p>
            <a:pPr>
              <a:spcBef>
                <a:spcPts val="0"/>
              </a:spcBef>
            </a:pPr>
            <a:r>
              <a:rPr lang="en-US" dirty="0"/>
              <a:t>Provide surveillance/monitoring capability at the work zone</a:t>
            </a:r>
          </a:p>
          <a:p>
            <a:pPr>
              <a:spcBef>
                <a:spcPts val="0"/>
              </a:spcBef>
            </a:pPr>
            <a:r>
              <a:rPr lang="en-US" dirty="0"/>
              <a:t>Provide real-time weather detection</a:t>
            </a:r>
          </a:p>
          <a:p>
            <a:pPr lvl="1"/>
            <a:endParaRPr lang="en-US" dirty="0"/>
          </a:p>
        </p:txBody>
      </p:sp>
      <p:pic>
        <p:nvPicPr>
          <p:cNvPr id="4" name="Picture 3" descr="work zone speed limit 65 on trailer">
            <a:extLst>
              <a:ext uri="{FF2B5EF4-FFF2-40B4-BE49-F238E27FC236}">
                <a16:creationId xmlns:a16="http://schemas.microsoft.com/office/drawing/2014/main" id="{25309804-6C33-49CA-AEF6-1CBE666B66EA}"/>
              </a:ext>
            </a:extLst>
          </p:cNvPr>
          <p:cNvPicPr>
            <a:picLocks noChangeAspect="1"/>
          </p:cNvPicPr>
          <p:nvPr/>
        </p:nvPicPr>
        <p:blipFill rotWithShape="1">
          <a:blip r:embed="rId3"/>
          <a:srcRect l="56747"/>
          <a:stretch/>
        </p:blipFill>
        <p:spPr>
          <a:xfrm>
            <a:off x="5105402" y="1453243"/>
            <a:ext cx="2990848" cy="4609894"/>
          </a:xfrm>
          <a:prstGeom prst="rect">
            <a:avLst/>
          </a:prstGeom>
        </p:spPr>
      </p:pic>
      <p:sp>
        <p:nvSpPr>
          <p:cNvPr id="5" name="TextBox 4">
            <a:extLst>
              <a:ext uri="{FF2B5EF4-FFF2-40B4-BE49-F238E27FC236}">
                <a16:creationId xmlns:a16="http://schemas.microsoft.com/office/drawing/2014/main" id="{7A865408-4832-4ECB-9DB7-9ADEC1CF82C9}"/>
              </a:ext>
            </a:extLst>
          </p:cNvPr>
          <p:cNvSpPr txBox="1"/>
          <p:nvPr/>
        </p:nvSpPr>
        <p:spPr>
          <a:xfrm>
            <a:off x="4067354" y="6147784"/>
            <a:ext cx="1023037"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Source: UDOT</a:t>
            </a:r>
          </a:p>
        </p:txBody>
      </p:sp>
    </p:spTree>
    <p:extLst>
      <p:ext uri="{BB962C8B-B14F-4D97-AF65-F5344CB8AC3E}">
        <p14:creationId xmlns:p14="http://schemas.microsoft.com/office/powerpoint/2010/main" val="4918899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38125"/>
            <a:ext cx="8839200" cy="1047750"/>
          </a:xfrm>
        </p:spPr>
        <p:txBody>
          <a:bodyPr/>
          <a:lstStyle/>
          <a:p>
            <a:r>
              <a:rPr lang="en-US" dirty="0"/>
              <a:t> Parameters and Limits: Speeds</a:t>
            </a:r>
          </a:p>
        </p:txBody>
      </p:sp>
      <p:sp>
        <p:nvSpPr>
          <p:cNvPr id="3" name="Content Placeholder 2"/>
          <p:cNvSpPr>
            <a:spLocks noGrp="1"/>
          </p:cNvSpPr>
          <p:nvPr>
            <p:ph idx="1"/>
          </p:nvPr>
        </p:nvSpPr>
        <p:spPr>
          <a:xfrm>
            <a:off x="685800" y="1428750"/>
            <a:ext cx="3886200" cy="4667250"/>
          </a:xfrm>
        </p:spPr>
        <p:txBody>
          <a:bodyPr/>
          <a:lstStyle/>
          <a:p>
            <a:r>
              <a:rPr lang="en-US" dirty="0"/>
              <a:t>Increments</a:t>
            </a:r>
          </a:p>
          <a:p>
            <a:r>
              <a:rPr lang="en-US" dirty="0"/>
              <a:t>Frequency of posted speed changes</a:t>
            </a:r>
          </a:p>
          <a:p>
            <a:r>
              <a:rPr lang="en-US" dirty="0"/>
              <a:t>Set work zone speed limit based on prevailing conditions</a:t>
            </a:r>
          </a:p>
        </p:txBody>
      </p:sp>
      <p:pic>
        <p:nvPicPr>
          <p:cNvPr id="4" name="Picture 3" descr="work zone speed limit 65 on trailer">
            <a:extLst>
              <a:ext uri="{FF2B5EF4-FFF2-40B4-BE49-F238E27FC236}">
                <a16:creationId xmlns:a16="http://schemas.microsoft.com/office/drawing/2014/main" id="{337F675D-EE5A-40CD-982E-42604011A36E}"/>
              </a:ext>
            </a:extLst>
          </p:cNvPr>
          <p:cNvPicPr>
            <a:picLocks noChangeAspect="1"/>
          </p:cNvPicPr>
          <p:nvPr/>
        </p:nvPicPr>
        <p:blipFill rotWithShape="1">
          <a:blip r:embed="rId3"/>
          <a:srcRect l="56747"/>
          <a:stretch/>
        </p:blipFill>
        <p:spPr>
          <a:xfrm>
            <a:off x="5105402" y="1453243"/>
            <a:ext cx="2990848" cy="4609894"/>
          </a:xfrm>
          <a:prstGeom prst="rect">
            <a:avLst/>
          </a:prstGeom>
        </p:spPr>
      </p:pic>
      <p:sp>
        <p:nvSpPr>
          <p:cNvPr id="5" name="TextBox 4">
            <a:extLst>
              <a:ext uri="{FF2B5EF4-FFF2-40B4-BE49-F238E27FC236}">
                <a16:creationId xmlns:a16="http://schemas.microsoft.com/office/drawing/2014/main" id="{09D99918-867B-4F5C-BF3E-CFED237EE4A3}"/>
              </a:ext>
            </a:extLst>
          </p:cNvPr>
          <p:cNvSpPr txBox="1"/>
          <p:nvPr/>
        </p:nvSpPr>
        <p:spPr>
          <a:xfrm>
            <a:off x="3827855" y="6016000"/>
            <a:ext cx="1023037"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Source: UDOT</a:t>
            </a:r>
          </a:p>
        </p:txBody>
      </p:sp>
    </p:spTree>
    <p:extLst>
      <p:ext uri="{BB962C8B-B14F-4D97-AF65-F5344CB8AC3E}">
        <p14:creationId xmlns:p14="http://schemas.microsoft.com/office/powerpoint/2010/main" val="18927526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839200" cy="1047750"/>
          </a:xfrm>
        </p:spPr>
        <p:txBody>
          <a:bodyPr/>
          <a:lstStyle/>
          <a:p>
            <a:r>
              <a:rPr lang="en-US" dirty="0"/>
              <a:t> Parameters and Limits: Spacing</a:t>
            </a:r>
          </a:p>
        </p:txBody>
      </p:sp>
      <p:sp>
        <p:nvSpPr>
          <p:cNvPr id="3" name="Content Placeholder 2"/>
          <p:cNvSpPr>
            <a:spLocks noGrp="1"/>
          </p:cNvSpPr>
          <p:nvPr>
            <p:ph idx="1"/>
          </p:nvPr>
        </p:nvSpPr>
        <p:spPr>
          <a:xfrm>
            <a:off x="647700" y="1809750"/>
            <a:ext cx="8153400" cy="4667250"/>
          </a:xfrm>
        </p:spPr>
        <p:txBody>
          <a:bodyPr/>
          <a:lstStyle/>
          <a:p>
            <a:r>
              <a:rPr lang="en-US" dirty="0"/>
              <a:t>Between VSL signs and advance warning signs</a:t>
            </a:r>
          </a:p>
          <a:p>
            <a:r>
              <a:rPr lang="en-US" dirty="0"/>
              <a:t>Variable message signs (VMS) communications</a:t>
            </a:r>
          </a:p>
          <a:p>
            <a:r>
              <a:rPr lang="en-US" dirty="0"/>
              <a:t>Maximum distance away from active work zone to display the real-time speed limit</a:t>
            </a:r>
          </a:p>
        </p:txBody>
      </p:sp>
    </p:spTree>
    <p:extLst>
      <p:ext uri="{BB962C8B-B14F-4D97-AF65-F5344CB8AC3E}">
        <p14:creationId xmlns:p14="http://schemas.microsoft.com/office/powerpoint/2010/main" val="18069788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839200" cy="1200150"/>
          </a:xfrm>
        </p:spPr>
        <p:txBody>
          <a:bodyPr/>
          <a:lstStyle/>
          <a:p>
            <a:r>
              <a:rPr lang="en-US" dirty="0"/>
              <a:t> Special Provisions for VSL (1 of 2)</a:t>
            </a:r>
          </a:p>
        </p:txBody>
      </p:sp>
      <p:pic>
        <p:nvPicPr>
          <p:cNvPr id="3074" name="Picture 2">
            <a:extLst>
              <a:ext uri="{C183D7F6-B498-43B3-948B-1728B52AA6E4}">
                <adec:decorative xmlns:adec="http://schemas.microsoft.com/office/drawing/2017/decorative" val="1"/>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4324" y="1295400"/>
            <a:ext cx="9055351" cy="426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a:extLst>
              <a:ext uri="{FF2B5EF4-FFF2-40B4-BE49-F238E27FC236}">
                <a16:creationId xmlns:a16="http://schemas.microsoft.com/office/drawing/2014/main" id="{50C7F14D-E850-458D-A14D-DEBC243F1C9F}"/>
              </a:ext>
            </a:extLst>
          </p:cNvPr>
          <p:cNvSpPr txBox="1"/>
          <p:nvPr/>
        </p:nvSpPr>
        <p:spPr>
          <a:xfrm>
            <a:off x="6781800" y="5499630"/>
            <a:ext cx="2202847" cy="461665"/>
          </a:xfrm>
          <a:prstGeom prst="rect">
            <a:avLst/>
          </a:prstGeom>
          <a:noFill/>
        </p:spPr>
        <p:txBody>
          <a:bodyPr wrap="none" rtlCol="0">
            <a:spAutoFit/>
          </a:bodyPr>
          <a:lstStyle/>
          <a:p>
            <a:r>
              <a:rPr lang="en-US" sz="2400" dirty="0">
                <a:latin typeface="Arial" panose="020B0604020202020204" pitchFamily="34" charset="0"/>
                <a:cs typeface="Arial" panose="020B0604020202020204" pitchFamily="34" charset="0"/>
              </a:rPr>
              <a:t>Source: UDOT</a:t>
            </a:r>
          </a:p>
        </p:txBody>
      </p:sp>
    </p:spTree>
    <p:extLst>
      <p:ext uri="{BB962C8B-B14F-4D97-AF65-F5344CB8AC3E}">
        <p14:creationId xmlns:p14="http://schemas.microsoft.com/office/powerpoint/2010/main" val="36819393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a:extLst>
              <a:ext uri="{C183D7F6-B498-43B3-948B-1728B52AA6E4}">
                <adec:decorative xmlns:adec="http://schemas.microsoft.com/office/drawing/2017/decorative" val="1"/>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52400" y="1676400"/>
            <a:ext cx="8955386" cy="381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itle 1">
            <a:extLst>
              <a:ext uri="{FF2B5EF4-FFF2-40B4-BE49-F238E27FC236}">
                <a16:creationId xmlns:a16="http://schemas.microsoft.com/office/drawing/2014/main" id="{DB6362E0-F4C7-48B7-B4ED-A1D391D2EA81}"/>
              </a:ext>
            </a:extLst>
          </p:cNvPr>
          <p:cNvSpPr>
            <a:spLocks noGrp="1"/>
          </p:cNvSpPr>
          <p:nvPr>
            <p:ph type="title"/>
          </p:nvPr>
        </p:nvSpPr>
        <p:spPr>
          <a:xfrm>
            <a:off x="533400" y="228600"/>
            <a:ext cx="8610600" cy="1200150"/>
          </a:xfrm>
        </p:spPr>
        <p:txBody>
          <a:bodyPr/>
          <a:lstStyle/>
          <a:p>
            <a:r>
              <a:rPr lang="en-US" dirty="0"/>
              <a:t> Special Provisions for VSL (2 of 2)</a:t>
            </a:r>
          </a:p>
        </p:txBody>
      </p:sp>
      <p:sp>
        <p:nvSpPr>
          <p:cNvPr id="5" name="TextBox 4">
            <a:extLst>
              <a:ext uri="{FF2B5EF4-FFF2-40B4-BE49-F238E27FC236}">
                <a16:creationId xmlns:a16="http://schemas.microsoft.com/office/drawing/2014/main" id="{A47618C7-4773-44EE-9849-419D063A13AF}"/>
              </a:ext>
            </a:extLst>
          </p:cNvPr>
          <p:cNvSpPr txBox="1"/>
          <p:nvPr/>
        </p:nvSpPr>
        <p:spPr>
          <a:xfrm>
            <a:off x="6781800" y="5499630"/>
            <a:ext cx="2202847" cy="461665"/>
          </a:xfrm>
          <a:prstGeom prst="rect">
            <a:avLst/>
          </a:prstGeom>
          <a:noFill/>
        </p:spPr>
        <p:txBody>
          <a:bodyPr wrap="none" rtlCol="0">
            <a:spAutoFit/>
          </a:bodyPr>
          <a:lstStyle/>
          <a:p>
            <a:r>
              <a:rPr lang="en-US" sz="2400" dirty="0">
                <a:latin typeface="Arial" panose="020B0604020202020204" pitchFamily="34" charset="0"/>
                <a:cs typeface="Arial" panose="020B0604020202020204" pitchFamily="34" charset="0"/>
              </a:rPr>
              <a:t>Source: UDOT</a:t>
            </a:r>
          </a:p>
        </p:txBody>
      </p:sp>
    </p:spTree>
    <p:extLst>
      <p:ext uri="{BB962C8B-B14F-4D97-AF65-F5344CB8AC3E}">
        <p14:creationId xmlns:p14="http://schemas.microsoft.com/office/powerpoint/2010/main" val="3822683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80160"/>
            <a:ext cx="8458200" cy="666750"/>
          </a:xfrm>
        </p:spPr>
        <p:txBody>
          <a:bodyPr/>
          <a:lstStyle/>
          <a:p>
            <a:r>
              <a:rPr lang="en-US" dirty="0"/>
              <a:t>Portable VSL Primary Candidate Projects</a:t>
            </a:r>
          </a:p>
        </p:txBody>
      </p:sp>
      <p:sp>
        <p:nvSpPr>
          <p:cNvPr id="3" name="Content Placeholder 2"/>
          <p:cNvSpPr>
            <a:spLocks noGrp="1"/>
          </p:cNvSpPr>
          <p:nvPr>
            <p:ph idx="1"/>
          </p:nvPr>
        </p:nvSpPr>
        <p:spPr>
          <a:xfrm>
            <a:off x="685800" y="1635579"/>
            <a:ext cx="8458200" cy="4495800"/>
          </a:xfrm>
        </p:spPr>
        <p:txBody>
          <a:bodyPr/>
          <a:lstStyle/>
          <a:p>
            <a:r>
              <a:rPr lang="en-US" dirty="0"/>
              <a:t>Multilane divided or undivided highway</a:t>
            </a:r>
          </a:p>
          <a:p>
            <a:pPr lvl="1"/>
            <a:r>
              <a:rPr lang="en-US" dirty="0"/>
              <a:t>Single or dual lane closure</a:t>
            </a:r>
          </a:p>
          <a:p>
            <a:r>
              <a:rPr lang="en-US" dirty="0"/>
              <a:t>High speed (&gt; 50 mph)</a:t>
            </a:r>
          </a:p>
          <a:p>
            <a:r>
              <a:rPr lang="en-US" dirty="0"/>
              <a:t>Simple geometry</a:t>
            </a:r>
          </a:p>
          <a:p>
            <a:r>
              <a:rPr lang="en-US" b="1" dirty="0"/>
              <a:t>Example</a:t>
            </a:r>
          </a:p>
          <a:p>
            <a:pPr lvl="1"/>
            <a:r>
              <a:rPr lang="en-US" dirty="0"/>
              <a:t>Roadway resurfacing</a:t>
            </a:r>
          </a:p>
          <a:p>
            <a:pPr lvl="1"/>
            <a:r>
              <a:rPr lang="en-US" dirty="0"/>
              <a:t>Slab replacement</a:t>
            </a:r>
          </a:p>
          <a:p>
            <a:pPr lvl="1"/>
            <a:r>
              <a:rPr lang="en-US" dirty="0"/>
              <a:t>Patching</a:t>
            </a:r>
          </a:p>
          <a:p>
            <a:endParaRPr lang="en-US" dirty="0"/>
          </a:p>
        </p:txBody>
      </p:sp>
    </p:spTree>
    <p:extLst>
      <p:ext uri="{BB962C8B-B14F-4D97-AF65-F5344CB8AC3E}">
        <p14:creationId xmlns:p14="http://schemas.microsoft.com/office/powerpoint/2010/main" val="6414479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Future Portable VSL Considerations</a:t>
            </a:r>
          </a:p>
        </p:txBody>
      </p:sp>
      <p:sp>
        <p:nvSpPr>
          <p:cNvPr id="3" name="Content Placeholder 2"/>
          <p:cNvSpPr>
            <a:spLocks noGrp="1"/>
          </p:cNvSpPr>
          <p:nvPr>
            <p:ph idx="1"/>
          </p:nvPr>
        </p:nvSpPr>
        <p:spPr>
          <a:xfrm>
            <a:off x="381000" y="1325563"/>
            <a:ext cx="8763000" cy="4465637"/>
          </a:xfrm>
        </p:spPr>
        <p:txBody>
          <a:bodyPr/>
          <a:lstStyle/>
          <a:p>
            <a:r>
              <a:rPr lang="en-US" dirty="0"/>
              <a:t>Anticipate broadening the circumstances where the system will be deployed</a:t>
            </a:r>
          </a:p>
          <a:p>
            <a:pPr marL="457200" lvl="1"/>
            <a:r>
              <a:rPr lang="en-US" dirty="0"/>
              <a:t>Only doing the pilot on these “parameters” for now</a:t>
            </a:r>
          </a:p>
          <a:p>
            <a:r>
              <a:rPr lang="en-US" dirty="0"/>
              <a:t>Parameters not in 1</a:t>
            </a:r>
            <a:r>
              <a:rPr lang="en-US" baseline="30000" dirty="0"/>
              <a:t>st</a:t>
            </a:r>
            <a:r>
              <a:rPr lang="en-US" dirty="0"/>
              <a:t> deployment:</a:t>
            </a:r>
          </a:p>
          <a:p>
            <a:pPr marL="457200" lvl="1"/>
            <a:r>
              <a:rPr lang="en-US" dirty="0"/>
              <a:t>Higher-volume roadways  </a:t>
            </a:r>
          </a:p>
          <a:p>
            <a:pPr marL="457200" lvl="1"/>
            <a:r>
              <a:rPr lang="en-US" dirty="0"/>
              <a:t>Higher-profile roadways (political attention)</a:t>
            </a:r>
          </a:p>
          <a:p>
            <a:pPr marL="457200" lvl="1"/>
            <a:r>
              <a:rPr lang="en-US" dirty="0"/>
              <a:t>Variable characteristics</a:t>
            </a:r>
          </a:p>
          <a:p>
            <a:pPr marL="920750" lvl="2"/>
            <a:r>
              <a:rPr lang="en-US" dirty="0"/>
              <a:t>Curvature, sight distance,</a:t>
            </a:r>
          </a:p>
          <a:p>
            <a:pPr marL="920750" lvl="2"/>
            <a:r>
              <a:rPr lang="en-US" dirty="0"/>
              <a:t>Proximity to signals, access</a:t>
            </a:r>
          </a:p>
          <a:p>
            <a:pPr marL="920750" lvl="2"/>
            <a:r>
              <a:rPr lang="en-US" dirty="0"/>
              <a:t>Others</a:t>
            </a:r>
          </a:p>
          <a:p>
            <a:endParaRPr lang="en-US" dirty="0"/>
          </a:p>
        </p:txBody>
      </p:sp>
    </p:spTree>
    <p:extLst>
      <p:ext uri="{BB962C8B-B14F-4D97-AF65-F5344CB8AC3E}">
        <p14:creationId xmlns:p14="http://schemas.microsoft.com/office/powerpoint/2010/main" val="15892798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Component Parts</a:t>
            </a:r>
          </a:p>
        </p:txBody>
      </p:sp>
      <p:sp>
        <p:nvSpPr>
          <p:cNvPr id="3" name="Content Placeholder 2"/>
          <p:cNvSpPr>
            <a:spLocks noGrp="1"/>
          </p:cNvSpPr>
          <p:nvPr>
            <p:ph idx="1"/>
          </p:nvPr>
        </p:nvSpPr>
        <p:spPr>
          <a:xfrm>
            <a:off x="381000" y="1524000"/>
            <a:ext cx="7620000" cy="4343400"/>
          </a:xfrm>
        </p:spPr>
        <p:txBody>
          <a:bodyPr/>
          <a:lstStyle/>
          <a:p>
            <a:r>
              <a:rPr lang="en-US" dirty="0"/>
              <a:t>Portable VSL (PVSL) signs</a:t>
            </a:r>
          </a:p>
          <a:p>
            <a:r>
              <a:rPr lang="en-US" dirty="0"/>
              <a:t>Portable Changeable Message Sign (PCMS)</a:t>
            </a:r>
          </a:p>
          <a:p>
            <a:r>
              <a:rPr lang="en-US" dirty="0"/>
              <a:t>Mainline detection by lane</a:t>
            </a:r>
          </a:p>
          <a:p>
            <a:r>
              <a:rPr lang="en-US" dirty="0"/>
              <a:t>Wireless communication</a:t>
            </a:r>
          </a:p>
          <a:p>
            <a:r>
              <a:rPr lang="en-US" dirty="0"/>
              <a:t>Road weather information system (RWIS) and closed-circuit TV (CCTV) - not included</a:t>
            </a:r>
          </a:p>
          <a:p>
            <a:endParaRPr lang="en-US" dirty="0"/>
          </a:p>
        </p:txBody>
      </p:sp>
    </p:spTree>
    <p:extLst>
      <p:ext uri="{BB962C8B-B14F-4D97-AF65-F5344CB8AC3E}">
        <p14:creationId xmlns:p14="http://schemas.microsoft.com/office/powerpoint/2010/main" val="9623674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System Architecture Diagram</a:t>
            </a:r>
          </a:p>
        </p:txBody>
      </p:sp>
      <p:pic>
        <p:nvPicPr>
          <p:cNvPr id="5122" name="Picture 2" descr="middle - site control system; right - arrows to reports and central archive, left - arrows to and from static device/fixed cctv and variable device pvsl/pvms/ptz cctv"/>
          <p:cNvPicPr>
            <a:picLocks noGrp="1" noChangeAspect="1" noChangeArrowheads="1"/>
          </p:cNvPicPr>
          <p:nvPr>
            <p:ph idx="1"/>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3657" y="662781"/>
            <a:ext cx="7858734" cy="58223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a:extLst>
              <a:ext uri="{FF2B5EF4-FFF2-40B4-BE49-F238E27FC236}">
                <a16:creationId xmlns:a16="http://schemas.microsoft.com/office/drawing/2014/main" id="{C3F3F046-A4BB-418D-87CC-DAED05B57670}"/>
              </a:ext>
            </a:extLst>
          </p:cNvPr>
          <p:cNvSpPr txBox="1"/>
          <p:nvPr/>
        </p:nvSpPr>
        <p:spPr>
          <a:xfrm>
            <a:off x="1143000" y="6195219"/>
            <a:ext cx="1023037"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Source: UDOT</a:t>
            </a:r>
          </a:p>
        </p:txBody>
      </p:sp>
    </p:spTree>
    <p:extLst>
      <p:ext uri="{BB962C8B-B14F-4D97-AF65-F5344CB8AC3E}">
        <p14:creationId xmlns:p14="http://schemas.microsoft.com/office/powerpoint/2010/main" val="4101803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087" y="500270"/>
            <a:ext cx="8382000" cy="533400"/>
          </a:xfrm>
        </p:spPr>
        <p:txBody>
          <a:bodyPr/>
          <a:lstStyle/>
          <a:p>
            <a:r>
              <a:rPr lang="en-US" dirty="0"/>
              <a:t>Module Objectives</a:t>
            </a:r>
          </a:p>
        </p:txBody>
      </p:sp>
      <p:sp>
        <p:nvSpPr>
          <p:cNvPr id="3" name="Content Placeholder 2"/>
          <p:cNvSpPr>
            <a:spLocks noGrp="1"/>
          </p:cNvSpPr>
          <p:nvPr>
            <p:ph idx="1"/>
          </p:nvPr>
        </p:nvSpPr>
        <p:spPr>
          <a:xfrm>
            <a:off x="535166" y="1524000"/>
            <a:ext cx="8151633" cy="4495800"/>
          </a:xfrm>
        </p:spPr>
        <p:txBody>
          <a:bodyPr/>
          <a:lstStyle/>
          <a:p>
            <a:r>
              <a:rPr lang="en-US" dirty="0"/>
              <a:t>Provide examples of Smarter Work Zones that have used ITS applications on roadway construction projects to reduce work zone conflicts</a:t>
            </a:r>
          </a:p>
          <a:p>
            <a:pPr marL="457200" lvl="1" indent="0">
              <a:buNone/>
            </a:pPr>
            <a:endParaRPr lang="en-US" sz="2400" dirty="0"/>
          </a:p>
          <a:p>
            <a:endParaRPr lang="en-US" sz="2400" dirty="0"/>
          </a:p>
        </p:txBody>
      </p:sp>
    </p:spTree>
    <p:extLst>
      <p:ext uri="{BB962C8B-B14F-4D97-AF65-F5344CB8AC3E}">
        <p14:creationId xmlns:p14="http://schemas.microsoft.com/office/powerpoint/2010/main" val="1835719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
            <a:ext cx="8763000" cy="1199158"/>
          </a:xfrm>
        </p:spPr>
        <p:txBody>
          <a:bodyPr/>
          <a:lstStyle/>
          <a:p>
            <a:r>
              <a:rPr lang="en-US" dirty="0"/>
              <a:t> Typical VSL Signing</a:t>
            </a:r>
          </a:p>
        </p:txBody>
      </p:sp>
      <p:pic>
        <p:nvPicPr>
          <p:cNvPr id="6146" name="Picture 2">
            <a:extLst>
              <a:ext uri="{C183D7F6-B498-43B3-948B-1728B52AA6E4}">
                <adec:decorative xmlns:adec="http://schemas.microsoft.com/office/drawing/2017/decorative" val="1"/>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90500" y="914400"/>
            <a:ext cx="8763000" cy="47444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a:extLst>
              <a:ext uri="{FF2B5EF4-FFF2-40B4-BE49-F238E27FC236}">
                <a16:creationId xmlns:a16="http://schemas.microsoft.com/office/drawing/2014/main" id="{E14DD770-6B26-4B41-B5C1-B1216DF26A0F}"/>
              </a:ext>
            </a:extLst>
          </p:cNvPr>
          <p:cNvSpPr txBox="1"/>
          <p:nvPr/>
        </p:nvSpPr>
        <p:spPr>
          <a:xfrm>
            <a:off x="1905000" y="6111576"/>
            <a:ext cx="2202847" cy="461665"/>
          </a:xfrm>
          <a:prstGeom prst="rect">
            <a:avLst/>
          </a:prstGeom>
          <a:noFill/>
        </p:spPr>
        <p:txBody>
          <a:bodyPr wrap="none" rtlCol="0">
            <a:spAutoFit/>
          </a:bodyPr>
          <a:lstStyle/>
          <a:p>
            <a:r>
              <a:rPr lang="en-US" sz="2400" dirty="0">
                <a:latin typeface="Arial" panose="020B0604020202020204" pitchFamily="34" charset="0"/>
                <a:cs typeface="Arial" panose="020B0604020202020204" pitchFamily="34" charset="0"/>
              </a:rPr>
              <a:t>Source: UDOT</a:t>
            </a:r>
          </a:p>
        </p:txBody>
      </p:sp>
    </p:spTree>
    <p:extLst>
      <p:ext uri="{BB962C8B-B14F-4D97-AF65-F5344CB8AC3E}">
        <p14:creationId xmlns:p14="http://schemas.microsoft.com/office/powerpoint/2010/main" val="1813186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Typical VSL Downstream Set Up</a:t>
            </a:r>
          </a:p>
        </p:txBody>
      </p:sp>
      <p:pic>
        <p:nvPicPr>
          <p:cNvPr id="7170" name="Picture 2">
            <a:extLst>
              <a:ext uri="{C183D7F6-B498-43B3-948B-1728B52AA6E4}">
                <adec:decorative xmlns:adec="http://schemas.microsoft.com/office/drawing/2017/decorative" val="1"/>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0412" y="1600200"/>
            <a:ext cx="8945812" cy="3352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a:extLst>
              <a:ext uri="{FF2B5EF4-FFF2-40B4-BE49-F238E27FC236}">
                <a16:creationId xmlns:a16="http://schemas.microsoft.com/office/drawing/2014/main" id="{E34E8054-C904-4C6C-BD58-63B5CB7F256B}"/>
              </a:ext>
            </a:extLst>
          </p:cNvPr>
          <p:cNvSpPr txBox="1"/>
          <p:nvPr/>
        </p:nvSpPr>
        <p:spPr>
          <a:xfrm>
            <a:off x="1752600" y="6096000"/>
            <a:ext cx="2202847" cy="461665"/>
          </a:xfrm>
          <a:prstGeom prst="rect">
            <a:avLst/>
          </a:prstGeom>
          <a:noFill/>
        </p:spPr>
        <p:txBody>
          <a:bodyPr wrap="none" rtlCol="0">
            <a:spAutoFit/>
          </a:bodyPr>
          <a:lstStyle/>
          <a:p>
            <a:r>
              <a:rPr lang="en-US" sz="2400" dirty="0">
                <a:latin typeface="Arial" panose="020B0604020202020204" pitchFamily="34" charset="0"/>
                <a:cs typeface="Arial" panose="020B0604020202020204" pitchFamily="34" charset="0"/>
              </a:rPr>
              <a:t>Source: UDOT</a:t>
            </a:r>
          </a:p>
        </p:txBody>
      </p:sp>
    </p:spTree>
    <p:extLst>
      <p:ext uri="{BB962C8B-B14F-4D97-AF65-F5344CB8AC3E}">
        <p14:creationId xmlns:p14="http://schemas.microsoft.com/office/powerpoint/2010/main" val="9538668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57200"/>
            <a:ext cx="8839200" cy="971550"/>
          </a:xfrm>
        </p:spPr>
        <p:txBody>
          <a:bodyPr/>
          <a:lstStyle/>
          <a:p>
            <a:r>
              <a:rPr lang="en-US" i="0" dirty="0"/>
              <a:t>Example #2: Maryland Dynamic Lane Merge</a:t>
            </a:r>
            <a:r>
              <a:rPr lang="en-US" dirty="0"/>
              <a:t> (DLM)</a:t>
            </a:r>
          </a:p>
        </p:txBody>
      </p:sp>
      <p:pic>
        <p:nvPicPr>
          <p:cNvPr id="6" name="Picture 5" descr="message signs showing top left: use both lanes - top right: to merge point - bottom left: take your turn - bottom right - merge here"/>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603264" y="1752600"/>
            <a:ext cx="5937471" cy="4267200"/>
          </a:xfrm>
          <a:prstGeom prst="rect">
            <a:avLst/>
          </a:prstGeom>
        </p:spPr>
      </p:pic>
      <p:sp>
        <p:nvSpPr>
          <p:cNvPr id="3" name="TextBox 2">
            <a:extLst>
              <a:ext uri="{FF2B5EF4-FFF2-40B4-BE49-F238E27FC236}">
                <a16:creationId xmlns:a16="http://schemas.microsoft.com/office/drawing/2014/main" id="{D3B7C022-E6AA-9C68-14F5-ABBEE2F5E087}"/>
              </a:ext>
            </a:extLst>
          </p:cNvPr>
          <p:cNvSpPr txBox="1"/>
          <p:nvPr/>
        </p:nvSpPr>
        <p:spPr>
          <a:xfrm>
            <a:off x="5714842" y="5994400"/>
            <a:ext cx="1800493"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Source: workzonesafety.org </a:t>
            </a:r>
          </a:p>
        </p:txBody>
      </p:sp>
    </p:spTree>
    <p:extLst>
      <p:ext uri="{BB962C8B-B14F-4D97-AF65-F5344CB8AC3E}">
        <p14:creationId xmlns:p14="http://schemas.microsoft.com/office/powerpoint/2010/main" val="12169823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3657" y="400050"/>
            <a:ext cx="8458200" cy="666750"/>
          </a:xfrm>
        </p:spPr>
        <p:txBody>
          <a:bodyPr/>
          <a:lstStyle/>
          <a:p>
            <a:r>
              <a:rPr lang="en-US" dirty="0"/>
              <a:t>Maryland DLM Test Deployment </a:t>
            </a:r>
          </a:p>
        </p:txBody>
      </p:sp>
      <p:sp>
        <p:nvSpPr>
          <p:cNvPr id="3" name="Content Placeholder 2"/>
          <p:cNvSpPr>
            <a:spLocks noGrp="1"/>
          </p:cNvSpPr>
          <p:nvPr>
            <p:ph idx="1"/>
          </p:nvPr>
        </p:nvSpPr>
        <p:spPr>
          <a:xfrm>
            <a:off x="413656" y="1197429"/>
            <a:ext cx="8458201" cy="4667250"/>
          </a:xfrm>
        </p:spPr>
        <p:txBody>
          <a:bodyPr/>
          <a:lstStyle/>
          <a:p>
            <a:r>
              <a:rPr lang="en-US" dirty="0"/>
              <a:t>Maryland SHA and University of Maryland partnership</a:t>
            </a:r>
          </a:p>
          <a:p>
            <a:r>
              <a:rPr lang="en-US" dirty="0"/>
              <a:t>Test section on I-83 north of Baltimore</a:t>
            </a:r>
          </a:p>
          <a:p>
            <a:pPr marL="466725" lvl="1"/>
            <a:r>
              <a:rPr lang="en-US" dirty="0"/>
              <a:t>Four-lane divided freeway</a:t>
            </a:r>
          </a:p>
          <a:p>
            <a:pPr marL="466725" lvl="1"/>
            <a:r>
              <a:rPr lang="en-US" dirty="0"/>
              <a:t>Average Daily Traffic (ADT) of 61,140 vpd (2014)</a:t>
            </a:r>
          </a:p>
          <a:p>
            <a:pPr marL="466725" lvl="1"/>
            <a:r>
              <a:rPr lang="en-US" dirty="0"/>
              <a:t>Southbound only work zone</a:t>
            </a:r>
          </a:p>
          <a:p>
            <a:pPr marL="466725" lvl="1"/>
            <a:r>
              <a:rPr lang="en-US" dirty="0"/>
              <a:t>Right lane closure</a:t>
            </a:r>
          </a:p>
          <a:p>
            <a:pPr marL="0" indent="0">
              <a:buNone/>
            </a:pPr>
            <a:endParaRPr lang="en-US" dirty="0"/>
          </a:p>
        </p:txBody>
      </p:sp>
    </p:spTree>
    <p:extLst>
      <p:ext uri="{BB962C8B-B14F-4D97-AF65-F5344CB8AC3E}">
        <p14:creationId xmlns:p14="http://schemas.microsoft.com/office/powerpoint/2010/main" val="36305315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28600"/>
            <a:ext cx="8458200" cy="838200"/>
          </a:xfrm>
        </p:spPr>
        <p:txBody>
          <a:bodyPr/>
          <a:lstStyle/>
          <a:p>
            <a:r>
              <a:rPr lang="en-US" dirty="0"/>
              <a:t>System Configuration </a:t>
            </a:r>
          </a:p>
        </p:txBody>
      </p:sp>
      <p:pic>
        <p:nvPicPr>
          <p:cNvPr id="2050" name="Picture 2" descr="example late lane merge application showing merge here take your turn and use both lanes / traffic backup signs and their spacing between 0.5 miles and 1.5 miles for extent"/>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88876" y="1447800"/>
            <a:ext cx="8433995" cy="426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a:extLst>
              <a:ext uri="{FF2B5EF4-FFF2-40B4-BE49-F238E27FC236}">
                <a16:creationId xmlns:a16="http://schemas.microsoft.com/office/drawing/2014/main" id="{EAF64E40-6CD8-40B6-AB91-023948B7975E}"/>
              </a:ext>
            </a:extLst>
          </p:cNvPr>
          <p:cNvSpPr txBox="1"/>
          <p:nvPr/>
        </p:nvSpPr>
        <p:spPr>
          <a:xfrm>
            <a:off x="1981200" y="6096000"/>
            <a:ext cx="1122423"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Source: MDSHA</a:t>
            </a:r>
          </a:p>
        </p:txBody>
      </p:sp>
    </p:spTree>
    <p:extLst>
      <p:ext uri="{BB962C8B-B14F-4D97-AF65-F5344CB8AC3E}">
        <p14:creationId xmlns:p14="http://schemas.microsoft.com/office/powerpoint/2010/main" val="40720463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4564" y="428625"/>
            <a:ext cx="8458200" cy="666750"/>
          </a:xfrm>
        </p:spPr>
        <p:txBody>
          <a:bodyPr/>
          <a:lstStyle/>
          <a:p>
            <a:r>
              <a:rPr lang="en-US" dirty="0"/>
              <a:t> Operation – Low Volume</a:t>
            </a:r>
          </a:p>
        </p:txBody>
      </p:sp>
      <p:sp>
        <p:nvSpPr>
          <p:cNvPr id="3" name="Content Placeholder 2"/>
          <p:cNvSpPr>
            <a:spLocks noGrp="1"/>
          </p:cNvSpPr>
          <p:nvPr>
            <p:ph idx="1"/>
          </p:nvPr>
        </p:nvSpPr>
        <p:spPr>
          <a:xfrm>
            <a:off x="314079" y="1128032"/>
            <a:ext cx="8153400" cy="4667250"/>
          </a:xfrm>
        </p:spPr>
        <p:txBody>
          <a:bodyPr/>
          <a:lstStyle/>
          <a:p>
            <a:r>
              <a:rPr lang="en-US" dirty="0"/>
              <a:t>“All On - All Off” algorithm </a:t>
            </a:r>
          </a:p>
          <a:p>
            <a:r>
              <a:rPr lang="en-US" dirty="0"/>
              <a:t>If all occupancies are below 5%, all PCMS are deactivated</a:t>
            </a:r>
          </a:p>
          <a:p>
            <a:pPr marL="0" indent="0">
              <a:buNone/>
            </a:pPr>
            <a:endParaRPr lang="en-US" dirty="0"/>
          </a:p>
        </p:txBody>
      </p:sp>
      <p:pic>
        <p:nvPicPr>
          <p:cNvPr id="3074" name="Picture 2" descr="zoomed version of layout for dynamic merge system showing use both lanes when flashing ahead of left lane closu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6521" y="2743200"/>
            <a:ext cx="7906243" cy="3317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a:extLst>
              <a:ext uri="{FF2B5EF4-FFF2-40B4-BE49-F238E27FC236}">
                <a16:creationId xmlns:a16="http://schemas.microsoft.com/office/drawing/2014/main" id="{3A0093E3-D034-4091-9771-843D2E4F597F}"/>
              </a:ext>
            </a:extLst>
          </p:cNvPr>
          <p:cNvSpPr txBox="1"/>
          <p:nvPr/>
        </p:nvSpPr>
        <p:spPr>
          <a:xfrm>
            <a:off x="2057400" y="6119080"/>
            <a:ext cx="1122423"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Source: MDSHA</a:t>
            </a:r>
          </a:p>
        </p:txBody>
      </p:sp>
    </p:spTree>
    <p:extLst>
      <p:ext uri="{BB962C8B-B14F-4D97-AF65-F5344CB8AC3E}">
        <p14:creationId xmlns:p14="http://schemas.microsoft.com/office/powerpoint/2010/main" val="8999683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92740"/>
            <a:ext cx="8458200" cy="666750"/>
          </a:xfrm>
        </p:spPr>
        <p:txBody>
          <a:bodyPr/>
          <a:lstStyle/>
          <a:p>
            <a:r>
              <a:rPr lang="en-US" dirty="0"/>
              <a:t> Operation – High Volume</a:t>
            </a:r>
          </a:p>
        </p:txBody>
      </p:sp>
      <p:sp>
        <p:nvSpPr>
          <p:cNvPr id="3" name="Content Placeholder 2"/>
          <p:cNvSpPr>
            <a:spLocks noGrp="1"/>
          </p:cNvSpPr>
          <p:nvPr>
            <p:ph idx="1"/>
          </p:nvPr>
        </p:nvSpPr>
        <p:spPr>
          <a:xfrm>
            <a:off x="495300" y="1361889"/>
            <a:ext cx="8153400" cy="4667250"/>
          </a:xfrm>
        </p:spPr>
        <p:txBody>
          <a:bodyPr/>
          <a:lstStyle/>
          <a:p>
            <a:r>
              <a:rPr lang="en-US" dirty="0"/>
              <a:t>If any occupancy among the sensors is over 15 percent, all PCMS are activated</a:t>
            </a:r>
          </a:p>
          <a:p>
            <a:endParaRPr lang="en-US" dirty="0"/>
          </a:p>
        </p:txBody>
      </p:sp>
      <p:pic>
        <p:nvPicPr>
          <p:cNvPr id="4098" name="Picture 2" descr="zoomed version of layout for dynamic merge system showing use both lanes when flashing ahead of left lane closure with heavy traffic and system activated to engage late merge concep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004" y="2590800"/>
            <a:ext cx="7911438" cy="34383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a:extLst>
              <a:ext uri="{FF2B5EF4-FFF2-40B4-BE49-F238E27FC236}">
                <a16:creationId xmlns:a16="http://schemas.microsoft.com/office/drawing/2014/main" id="{53809A1E-71D1-4BDD-83EF-FEAB0EDDFBD7}"/>
              </a:ext>
            </a:extLst>
          </p:cNvPr>
          <p:cNvSpPr txBox="1"/>
          <p:nvPr/>
        </p:nvSpPr>
        <p:spPr>
          <a:xfrm>
            <a:off x="1828800" y="6185317"/>
            <a:ext cx="1122423"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Source: MDSHA</a:t>
            </a:r>
          </a:p>
        </p:txBody>
      </p:sp>
    </p:spTree>
    <p:extLst>
      <p:ext uri="{BB962C8B-B14F-4D97-AF65-F5344CB8AC3E}">
        <p14:creationId xmlns:p14="http://schemas.microsoft.com/office/powerpoint/2010/main" val="22867295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89855"/>
            <a:ext cx="8458200" cy="666750"/>
          </a:xfrm>
        </p:spPr>
        <p:txBody>
          <a:bodyPr/>
          <a:lstStyle/>
          <a:p>
            <a:r>
              <a:rPr lang="en-US" dirty="0"/>
              <a:t> Evaluation - Methodology</a:t>
            </a:r>
          </a:p>
        </p:txBody>
      </p:sp>
      <p:sp>
        <p:nvSpPr>
          <p:cNvPr id="3" name="Content Placeholder 2"/>
          <p:cNvSpPr>
            <a:spLocks noGrp="1"/>
          </p:cNvSpPr>
          <p:nvPr>
            <p:ph idx="1"/>
          </p:nvPr>
        </p:nvSpPr>
        <p:spPr>
          <a:xfrm>
            <a:off x="304800" y="1438970"/>
            <a:ext cx="8686800" cy="4495800"/>
          </a:xfrm>
        </p:spPr>
        <p:txBody>
          <a:bodyPr/>
          <a:lstStyle/>
          <a:p>
            <a:r>
              <a:rPr lang="en-US" dirty="0"/>
              <a:t>Manual data collection</a:t>
            </a:r>
          </a:p>
          <a:p>
            <a:pPr lvl="1"/>
            <a:r>
              <a:rPr lang="en-US" dirty="0"/>
              <a:t>Work zone throughputs, lane volume distributions, and queues</a:t>
            </a:r>
          </a:p>
          <a:p>
            <a:pPr lvl="1"/>
            <a:r>
              <a:rPr lang="en-US" dirty="0"/>
              <a:t>Obtained for no-control baseline and during DLM operation</a:t>
            </a:r>
          </a:p>
          <a:p>
            <a:r>
              <a:rPr lang="en-US" dirty="0"/>
              <a:t>Simulation calibrated to no-control baseline conditions</a:t>
            </a:r>
          </a:p>
          <a:p>
            <a:r>
              <a:rPr lang="en-US" dirty="0"/>
              <a:t>Simulated no-control throughput &amp; queues based on upstream volumes measures during DLM operation</a:t>
            </a:r>
          </a:p>
          <a:p>
            <a:pPr marL="0" indent="0">
              <a:buNone/>
            </a:pPr>
            <a:endParaRPr lang="en-US" dirty="0"/>
          </a:p>
        </p:txBody>
      </p:sp>
    </p:spTree>
    <p:extLst>
      <p:ext uri="{BB962C8B-B14F-4D97-AF65-F5344CB8AC3E}">
        <p14:creationId xmlns:p14="http://schemas.microsoft.com/office/powerpoint/2010/main" val="16502146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39448"/>
            <a:ext cx="8458200" cy="666750"/>
          </a:xfrm>
        </p:spPr>
        <p:txBody>
          <a:bodyPr/>
          <a:lstStyle/>
          <a:p>
            <a:r>
              <a:rPr lang="en-US" dirty="0"/>
              <a:t> Evaluation - Results</a:t>
            </a:r>
          </a:p>
        </p:txBody>
      </p:sp>
      <p:sp>
        <p:nvSpPr>
          <p:cNvPr id="3" name="Content Placeholder 2"/>
          <p:cNvSpPr>
            <a:spLocks noGrp="1"/>
          </p:cNvSpPr>
          <p:nvPr>
            <p:ph idx="1"/>
          </p:nvPr>
        </p:nvSpPr>
        <p:spPr>
          <a:xfrm>
            <a:off x="685800" y="1448665"/>
            <a:ext cx="8153400" cy="4495800"/>
          </a:xfrm>
        </p:spPr>
        <p:txBody>
          <a:bodyPr/>
          <a:lstStyle/>
          <a:p>
            <a:r>
              <a:rPr lang="en-US" dirty="0"/>
              <a:t>Throughput</a:t>
            </a:r>
          </a:p>
          <a:p>
            <a:pPr marL="0" indent="0">
              <a:buNone/>
            </a:pPr>
            <a:endParaRPr lang="en-US" dirty="0"/>
          </a:p>
        </p:txBody>
      </p:sp>
      <p:pic>
        <p:nvPicPr>
          <p:cNvPr id="5122" name="Picture 2" descr="four days of data collected on throughput with table ranging from 1375 to 1476 simulated throughput and 1814 through 1987 manual counted throughput, showing from 9 to 34 percent increase in throughpu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133599"/>
            <a:ext cx="9191731" cy="26695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a:extLst>
              <a:ext uri="{FF2B5EF4-FFF2-40B4-BE49-F238E27FC236}">
                <a16:creationId xmlns:a16="http://schemas.microsoft.com/office/drawing/2014/main" id="{24F55EFC-0AA3-4E80-9B46-2129F6ED8547}"/>
              </a:ext>
            </a:extLst>
          </p:cNvPr>
          <p:cNvSpPr txBox="1"/>
          <p:nvPr/>
        </p:nvSpPr>
        <p:spPr>
          <a:xfrm>
            <a:off x="1752600" y="6138722"/>
            <a:ext cx="1122423"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Source: MDSHA</a:t>
            </a:r>
          </a:p>
        </p:txBody>
      </p:sp>
    </p:spTree>
    <p:extLst>
      <p:ext uri="{BB962C8B-B14F-4D97-AF65-F5344CB8AC3E}">
        <p14:creationId xmlns:p14="http://schemas.microsoft.com/office/powerpoint/2010/main" val="41625703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25179"/>
            <a:ext cx="8458200" cy="666750"/>
          </a:xfrm>
        </p:spPr>
        <p:txBody>
          <a:bodyPr/>
          <a:lstStyle/>
          <a:p>
            <a:r>
              <a:rPr lang="en-US" dirty="0"/>
              <a:t> Evaluation - Results</a:t>
            </a:r>
          </a:p>
        </p:txBody>
      </p:sp>
      <p:sp>
        <p:nvSpPr>
          <p:cNvPr id="3" name="Content Placeholder 2"/>
          <p:cNvSpPr>
            <a:spLocks noGrp="1"/>
          </p:cNvSpPr>
          <p:nvPr>
            <p:ph idx="1"/>
          </p:nvPr>
        </p:nvSpPr>
        <p:spPr>
          <a:xfrm>
            <a:off x="685800" y="1429275"/>
            <a:ext cx="8153400" cy="4495800"/>
          </a:xfrm>
        </p:spPr>
        <p:txBody>
          <a:bodyPr/>
          <a:lstStyle/>
          <a:p>
            <a:r>
              <a:rPr lang="en-US" dirty="0"/>
              <a:t>Maximum Queue Lengths</a:t>
            </a:r>
          </a:p>
          <a:p>
            <a:pPr marL="0" indent="0">
              <a:buNone/>
            </a:pPr>
            <a:endParaRPr lang="en-US" b="1" dirty="0"/>
          </a:p>
        </p:txBody>
      </p:sp>
      <p:pic>
        <p:nvPicPr>
          <p:cNvPr id="6146" name="Picture 2" descr="table of four days of measurements for queue lengths with simulated versus actual and percent queue length reduced from 8 percent to 33 percen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648" y="2103967"/>
            <a:ext cx="9287320" cy="26966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a:extLst>
              <a:ext uri="{FF2B5EF4-FFF2-40B4-BE49-F238E27FC236}">
                <a16:creationId xmlns:a16="http://schemas.microsoft.com/office/drawing/2014/main" id="{FE605D65-EFC6-4DD2-BF19-4F66D47A6945}"/>
              </a:ext>
            </a:extLst>
          </p:cNvPr>
          <p:cNvSpPr txBox="1"/>
          <p:nvPr/>
        </p:nvSpPr>
        <p:spPr>
          <a:xfrm>
            <a:off x="1981200" y="6117981"/>
            <a:ext cx="1122423"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Source: MDSHA</a:t>
            </a:r>
          </a:p>
        </p:txBody>
      </p:sp>
    </p:spTree>
    <p:extLst>
      <p:ext uri="{BB962C8B-B14F-4D97-AF65-F5344CB8AC3E}">
        <p14:creationId xmlns:p14="http://schemas.microsoft.com/office/powerpoint/2010/main" val="19231904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Freeway with overhead variable speed limit signs with each showing speed limit 45 on regulatory electronic display"/>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14434" y="1454486"/>
            <a:ext cx="3048000" cy="2280671"/>
          </a:xfrm>
          <a:prstGeom prst="rect">
            <a:avLst/>
          </a:prstGeom>
        </p:spPr>
      </p:pic>
      <p:sp>
        <p:nvSpPr>
          <p:cNvPr id="2" name="Title 1"/>
          <p:cNvSpPr>
            <a:spLocks noGrp="1"/>
          </p:cNvSpPr>
          <p:nvPr>
            <p:ph type="title"/>
          </p:nvPr>
        </p:nvSpPr>
        <p:spPr>
          <a:xfrm>
            <a:off x="533400" y="600075"/>
            <a:ext cx="8458200" cy="666750"/>
          </a:xfrm>
        </p:spPr>
        <p:txBody>
          <a:bodyPr/>
          <a:lstStyle/>
          <a:p>
            <a:r>
              <a:rPr lang="en-US" dirty="0"/>
              <a:t>Smarter Work Zones Examples</a:t>
            </a:r>
          </a:p>
        </p:txBody>
      </p:sp>
      <p:sp>
        <p:nvSpPr>
          <p:cNvPr id="3" name="Content Placeholder 2"/>
          <p:cNvSpPr>
            <a:spLocks noGrp="1"/>
          </p:cNvSpPr>
          <p:nvPr>
            <p:ph idx="1"/>
          </p:nvPr>
        </p:nvSpPr>
        <p:spPr>
          <a:xfrm>
            <a:off x="565355" y="1487257"/>
            <a:ext cx="8153400" cy="4495800"/>
          </a:xfrm>
        </p:spPr>
        <p:txBody>
          <a:bodyPr/>
          <a:lstStyle/>
          <a:p>
            <a:pPr>
              <a:buFont typeface="Arial" panose="020B0604020202020204" pitchFamily="34" charset="0"/>
              <a:buChar char="•"/>
            </a:pPr>
            <a:r>
              <a:rPr lang="en-US" dirty="0"/>
              <a:t>Variable Speed Limits</a:t>
            </a:r>
          </a:p>
          <a:p>
            <a:pPr>
              <a:buFont typeface="Arial" panose="020B0604020202020204" pitchFamily="34" charset="0"/>
              <a:buChar char="•"/>
            </a:pPr>
            <a:r>
              <a:rPr lang="en-US" dirty="0"/>
              <a:t>Dynamic Merge</a:t>
            </a:r>
          </a:p>
          <a:p>
            <a:pPr>
              <a:buFont typeface="Arial" panose="020B0604020202020204" pitchFamily="34" charset="0"/>
              <a:buChar char="•"/>
            </a:pPr>
            <a:r>
              <a:rPr lang="en-US" dirty="0"/>
              <a:t>Queue Warning</a:t>
            </a:r>
          </a:p>
          <a:p>
            <a:pPr>
              <a:buFont typeface="Arial" panose="020B0604020202020204" pitchFamily="34" charset="0"/>
              <a:buChar char="•"/>
            </a:pPr>
            <a:r>
              <a:rPr lang="en-US" dirty="0"/>
              <a:t>Portable Changeable </a:t>
            </a:r>
            <a:br>
              <a:rPr lang="en-US" dirty="0"/>
            </a:br>
            <a:r>
              <a:rPr lang="en-US" dirty="0"/>
              <a:t>Message Signs (PCMS)</a:t>
            </a:r>
          </a:p>
        </p:txBody>
      </p:sp>
      <p:pic>
        <p:nvPicPr>
          <p:cNvPr id="6" name="Picture 3" descr="message board showing stopped traffic 2 miles and truck in background traveling by"/>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2651880" y="4493644"/>
            <a:ext cx="2904068" cy="1905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descr="left lane closure on a freeway looking from overpass with traffic congestion on roadway"/>
          <p:cNvPicPr>
            <a:picLocks noChangeAspect="1" noChangeArrowheads="1"/>
          </p:cNvPicPr>
          <p:nvPr/>
        </p:nvPicPr>
        <p:blipFill>
          <a:blip r:embed="rId6">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5715000" y="3329668"/>
            <a:ext cx="2743200" cy="21164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a:extLst>
              <a:ext uri="{FF2B5EF4-FFF2-40B4-BE49-F238E27FC236}">
                <a16:creationId xmlns:a16="http://schemas.microsoft.com/office/drawing/2014/main" id="{50EFA2ED-DCFD-8F98-4257-A4845096B47D}"/>
              </a:ext>
            </a:extLst>
          </p:cNvPr>
          <p:cNvSpPr txBox="1"/>
          <p:nvPr/>
        </p:nvSpPr>
        <p:spPr>
          <a:xfrm>
            <a:off x="7415828" y="1159406"/>
            <a:ext cx="1184940"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Image: Utah DOT</a:t>
            </a:r>
          </a:p>
        </p:txBody>
      </p:sp>
      <p:sp>
        <p:nvSpPr>
          <p:cNvPr id="8" name="TextBox 7">
            <a:extLst>
              <a:ext uri="{FF2B5EF4-FFF2-40B4-BE49-F238E27FC236}">
                <a16:creationId xmlns:a16="http://schemas.microsoft.com/office/drawing/2014/main" id="{B0E9C408-9FE7-C8E9-5C26-58861200E65F}"/>
              </a:ext>
            </a:extLst>
          </p:cNvPr>
          <p:cNvSpPr txBox="1"/>
          <p:nvPr/>
        </p:nvSpPr>
        <p:spPr>
          <a:xfrm>
            <a:off x="6309711" y="5281553"/>
            <a:ext cx="1503938" cy="246221"/>
          </a:xfrm>
          <a:prstGeom prst="rect">
            <a:avLst/>
          </a:prstGeom>
          <a:solidFill>
            <a:schemeClr val="bg1"/>
          </a:solidFill>
        </p:spPr>
        <p:txBody>
          <a:bodyPr wrap="none" rtlCol="0">
            <a:spAutoFit/>
          </a:bodyPr>
          <a:lstStyle/>
          <a:p>
            <a:r>
              <a:rPr lang="en-US" sz="1000" dirty="0">
                <a:latin typeface="Arial" panose="020B0604020202020204" pitchFamily="34" charset="0"/>
                <a:cs typeface="Arial" panose="020B0604020202020204" pitchFamily="34" charset="0"/>
              </a:rPr>
              <a:t>Image: Minnesota DOT</a:t>
            </a:r>
          </a:p>
        </p:txBody>
      </p:sp>
      <p:sp>
        <p:nvSpPr>
          <p:cNvPr id="9" name="TextBox 8">
            <a:extLst>
              <a:ext uri="{FF2B5EF4-FFF2-40B4-BE49-F238E27FC236}">
                <a16:creationId xmlns:a16="http://schemas.microsoft.com/office/drawing/2014/main" id="{4C46A250-20E8-B4C6-6C96-93229FB994EF}"/>
              </a:ext>
            </a:extLst>
          </p:cNvPr>
          <p:cNvSpPr txBox="1"/>
          <p:nvPr/>
        </p:nvSpPr>
        <p:spPr>
          <a:xfrm>
            <a:off x="4099883" y="6398644"/>
            <a:ext cx="987771" cy="246221"/>
          </a:xfrm>
          <a:prstGeom prst="rect">
            <a:avLst/>
          </a:prstGeom>
          <a:solidFill>
            <a:schemeClr val="bg1"/>
          </a:solidFill>
        </p:spPr>
        <p:txBody>
          <a:bodyPr wrap="none" rtlCol="0">
            <a:spAutoFit/>
          </a:bodyPr>
          <a:lstStyle/>
          <a:p>
            <a:r>
              <a:rPr lang="en-US" sz="1000" dirty="0">
                <a:latin typeface="Arial" panose="020B0604020202020204" pitchFamily="34" charset="0"/>
                <a:cs typeface="Arial" panose="020B0604020202020204" pitchFamily="34" charset="0"/>
              </a:rPr>
              <a:t>Image: FHWA</a:t>
            </a:r>
          </a:p>
        </p:txBody>
      </p:sp>
    </p:spTree>
    <p:extLst>
      <p:ext uri="{BB962C8B-B14F-4D97-AF65-F5344CB8AC3E}">
        <p14:creationId xmlns:p14="http://schemas.microsoft.com/office/powerpoint/2010/main" val="20582966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06400" y="1265464"/>
            <a:ext cx="8153400" cy="4667250"/>
          </a:xfrm>
        </p:spPr>
        <p:txBody>
          <a:bodyPr/>
          <a:lstStyle/>
          <a:p>
            <a:r>
              <a:rPr lang="en-US" dirty="0"/>
              <a:t>Lane Volume Distribution</a:t>
            </a:r>
          </a:p>
        </p:txBody>
      </p:sp>
      <p:pic>
        <p:nvPicPr>
          <p:cNvPr id="7170" name="Picture 2">
            <a:extLs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799" y="1996011"/>
            <a:ext cx="8813801" cy="46729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990600" y="5867400"/>
            <a:ext cx="990600" cy="152400"/>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Title 1"/>
          <p:cNvSpPr>
            <a:spLocks noGrp="1"/>
          </p:cNvSpPr>
          <p:nvPr>
            <p:ph type="title"/>
          </p:nvPr>
        </p:nvSpPr>
        <p:spPr>
          <a:xfrm>
            <a:off x="123371" y="428625"/>
            <a:ext cx="8458200" cy="666750"/>
          </a:xfrm>
        </p:spPr>
        <p:txBody>
          <a:bodyPr/>
          <a:lstStyle/>
          <a:p>
            <a:r>
              <a:rPr lang="en-US" dirty="0"/>
              <a:t> Evaluation - Results</a:t>
            </a:r>
          </a:p>
        </p:txBody>
      </p:sp>
      <p:sp>
        <p:nvSpPr>
          <p:cNvPr id="6" name="TextBox 5">
            <a:extLst>
              <a:ext uri="{FF2B5EF4-FFF2-40B4-BE49-F238E27FC236}">
                <a16:creationId xmlns:a16="http://schemas.microsoft.com/office/drawing/2014/main" id="{A38BEC0B-BFED-426C-A77D-3FF3986A31FC}"/>
              </a:ext>
            </a:extLst>
          </p:cNvPr>
          <p:cNvSpPr txBox="1"/>
          <p:nvPr/>
        </p:nvSpPr>
        <p:spPr>
          <a:xfrm>
            <a:off x="264251" y="4505099"/>
            <a:ext cx="1122423"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Source: MDSHA</a:t>
            </a:r>
          </a:p>
        </p:txBody>
      </p:sp>
    </p:spTree>
    <p:extLst>
      <p:ext uri="{BB962C8B-B14F-4D97-AF65-F5344CB8AC3E}">
        <p14:creationId xmlns:p14="http://schemas.microsoft.com/office/powerpoint/2010/main" val="33842880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763000" cy="1200150"/>
          </a:xfrm>
        </p:spPr>
        <p:txBody>
          <a:bodyPr/>
          <a:lstStyle/>
          <a:p>
            <a:r>
              <a:rPr lang="en-US" dirty="0"/>
              <a:t>Example #3: Queue Warning Systems</a:t>
            </a:r>
          </a:p>
        </p:txBody>
      </p:sp>
      <p:sp>
        <p:nvSpPr>
          <p:cNvPr id="3" name="Content Placeholder 2"/>
          <p:cNvSpPr>
            <a:spLocks noGrp="1"/>
          </p:cNvSpPr>
          <p:nvPr>
            <p:ph idx="1"/>
          </p:nvPr>
        </p:nvSpPr>
        <p:spPr>
          <a:xfrm>
            <a:off x="685800" y="1458360"/>
            <a:ext cx="4800600" cy="4495800"/>
          </a:xfrm>
        </p:spPr>
        <p:txBody>
          <a:bodyPr/>
          <a:lstStyle/>
          <a:p>
            <a:r>
              <a:rPr lang="en-US" dirty="0"/>
              <a:t>Used to alert drivers to traffic conditions (e.g., stopped traffic, slowing traffic) ahead </a:t>
            </a:r>
          </a:p>
          <a:p>
            <a:r>
              <a:rPr lang="en-US" dirty="0"/>
              <a:t>Reduce the number and severity of rear-end crashes</a:t>
            </a:r>
          </a:p>
          <a:p>
            <a:r>
              <a:rPr lang="en-US" dirty="0"/>
              <a:t>Avoid drivers being surprised by stopped or slowing traffic </a:t>
            </a:r>
          </a:p>
          <a:p>
            <a:endParaRPr lang="en-US" dirty="0"/>
          </a:p>
        </p:txBody>
      </p:sp>
      <p:pic>
        <p:nvPicPr>
          <p:cNvPr id="4" name="Picture 3" descr="speed reduced next 3 miles, workers present ahead signs on portable display on roadside"/>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5638800" y="1428749"/>
            <a:ext cx="2054938" cy="4553907"/>
          </a:xfrm>
          <a:prstGeom prst="rect">
            <a:avLst/>
          </a:prstGeom>
        </p:spPr>
      </p:pic>
      <p:sp>
        <p:nvSpPr>
          <p:cNvPr id="5" name="TextBox 4">
            <a:extLst>
              <a:ext uri="{FF2B5EF4-FFF2-40B4-BE49-F238E27FC236}">
                <a16:creationId xmlns:a16="http://schemas.microsoft.com/office/drawing/2014/main" id="{E5960D51-6301-2B5D-6407-B83D6D4C7B61}"/>
              </a:ext>
            </a:extLst>
          </p:cNvPr>
          <p:cNvSpPr txBox="1"/>
          <p:nvPr/>
        </p:nvSpPr>
        <p:spPr>
          <a:xfrm>
            <a:off x="7719138" y="5029200"/>
            <a:ext cx="987771"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Image: FHWA</a:t>
            </a:r>
          </a:p>
        </p:txBody>
      </p:sp>
    </p:spTree>
    <p:extLst>
      <p:ext uri="{BB962C8B-B14F-4D97-AF65-F5344CB8AC3E}">
        <p14:creationId xmlns:p14="http://schemas.microsoft.com/office/powerpoint/2010/main" val="778704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3696" y="160563"/>
            <a:ext cx="8655504" cy="1704975"/>
          </a:xfrm>
        </p:spPr>
        <p:txBody>
          <a:bodyPr/>
          <a:lstStyle/>
          <a:p>
            <a:r>
              <a:rPr lang="en-US" dirty="0"/>
              <a:t> Queue Warning System Components</a:t>
            </a:r>
          </a:p>
        </p:txBody>
      </p:sp>
      <p:sp>
        <p:nvSpPr>
          <p:cNvPr id="3" name="Content Placeholder 2"/>
          <p:cNvSpPr>
            <a:spLocks noGrp="1"/>
          </p:cNvSpPr>
          <p:nvPr>
            <p:ph idx="1"/>
          </p:nvPr>
        </p:nvSpPr>
        <p:spPr>
          <a:xfrm>
            <a:off x="466725" y="1654629"/>
            <a:ext cx="8153400" cy="4667250"/>
          </a:xfrm>
        </p:spPr>
        <p:txBody>
          <a:bodyPr/>
          <a:lstStyle/>
          <a:p>
            <a:r>
              <a:rPr lang="en-US" dirty="0"/>
              <a:t>Sensors</a:t>
            </a:r>
          </a:p>
          <a:p>
            <a:r>
              <a:rPr lang="en-US" dirty="0"/>
              <a:t>Portable changeable </a:t>
            </a:r>
            <a:br>
              <a:rPr lang="en-US" dirty="0"/>
            </a:br>
            <a:r>
              <a:rPr lang="en-US" dirty="0"/>
              <a:t>message signs (PCMS)</a:t>
            </a:r>
          </a:p>
          <a:p>
            <a:r>
              <a:rPr lang="en-US" dirty="0"/>
              <a:t>Cameras</a:t>
            </a:r>
          </a:p>
          <a:p>
            <a:r>
              <a:rPr lang="en-US" dirty="0"/>
              <a:t>Rumble strips </a:t>
            </a:r>
          </a:p>
          <a:p>
            <a:pPr marL="0" indent="0">
              <a:buNone/>
            </a:pPr>
            <a:endParaRPr lang="en-US" dirty="0"/>
          </a:p>
        </p:txBody>
      </p:sp>
      <p:pic>
        <p:nvPicPr>
          <p:cNvPr id="6" name="Picture 5" descr="five rumble strips in an array on a two-lane road"/>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82486" y="4346121"/>
            <a:ext cx="2286000" cy="1714500"/>
          </a:xfrm>
          <a:prstGeom prst="rect">
            <a:avLst/>
          </a:prstGeom>
        </p:spPr>
      </p:pic>
      <p:pic>
        <p:nvPicPr>
          <p:cNvPr id="7" name="Picture 6" descr="camera on post trailer on roadside with cones delineati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68389" y="3396343"/>
            <a:ext cx="2075916" cy="3048000"/>
          </a:xfrm>
          <a:prstGeom prst="rect">
            <a:avLst/>
          </a:prstGeom>
        </p:spPr>
      </p:pic>
      <p:pic>
        <p:nvPicPr>
          <p:cNvPr id="8" name="Picture 3" descr="stopped traffic next 2 miles message sign with truck passing and drum delineati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943600" y="1636940"/>
            <a:ext cx="2676525" cy="1704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a:extLst>
              <a:ext uri="{FF2B5EF4-FFF2-40B4-BE49-F238E27FC236}">
                <a16:creationId xmlns:a16="http://schemas.microsoft.com/office/drawing/2014/main" id="{8B8D5508-D936-C1E4-3A5B-5B736C8C70C0}"/>
              </a:ext>
            </a:extLst>
          </p:cNvPr>
          <p:cNvSpPr txBox="1"/>
          <p:nvPr/>
        </p:nvSpPr>
        <p:spPr>
          <a:xfrm>
            <a:off x="6544208" y="3700340"/>
            <a:ext cx="1051891"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Images: FHWA</a:t>
            </a:r>
          </a:p>
        </p:txBody>
      </p:sp>
      <p:sp>
        <p:nvSpPr>
          <p:cNvPr id="5" name="TextBox 4">
            <a:extLst>
              <a:ext uri="{FF2B5EF4-FFF2-40B4-BE49-F238E27FC236}">
                <a16:creationId xmlns:a16="http://schemas.microsoft.com/office/drawing/2014/main" id="{FE078613-78C6-1535-D2A9-615019574DD6}"/>
              </a:ext>
            </a:extLst>
          </p:cNvPr>
          <p:cNvSpPr txBox="1"/>
          <p:nvPr/>
        </p:nvSpPr>
        <p:spPr>
          <a:xfrm rot="5400000">
            <a:off x="7979165" y="2170344"/>
            <a:ext cx="1356691" cy="246221"/>
          </a:xfrm>
          <a:prstGeom prst="rect">
            <a:avLst/>
          </a:prstGeom>
          <a:solidFill>
            <a:schemeClr val="bg1"/>
          </a:solidFill>
        </p:spPr>
        <p:txBody>
          <a:bodyPr wrap="square" rtlCol="0">
            <a:spAutoFit/>
          </a:bodyPr>
          <a:lstStyle/>
          <a:p>
            <a:r>
              <a:rPr lang="en-US" sz="1000" dirty="0">
                <a:solidFill>
                  <a:schemeClr val="bg1"/>
                </a:solidFill>
                <a:latin typeface="Arial" panose="020B0604020202020204" pitchFamily="34" charset="0"/>
                <a:cs typeface="Arial" panose="020B0604020202020204" pitchFamily="34" charset="0"/>
              </a:rPr>
              <a:t>Images: FHWA</a:t>
            </a:r>
          </a:p>
        </p:txBody>
      </p:sp>
    </p:spTree>
    <p:extLst>
      <p:ext uri="{BB962C8B-B14F-4D97-AF65-F5344CB8AC3E}">
        <p14:creationId xmlns:p14="http://schemas.microsoft.com/office/powerpoint/2010/main" val="39934651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839200" cy="1047750"/>
          </a:xfrm>
        </p:spPr>
        <p:txBody>
          <a:bodyPr/>
          <a:lstStyle/>
          <a:p>
            <a:r>
              <a:rPr lang="en-US" dirty="0"/>
              <a:t> I-35 Construction Corridor, Central Texas</a:t>
            </a:r>
          </a:p>
        </p:txBody>
      </p:sp>
      <p:sp>
        <p:nvSpPr>
          <p:cNvPr id="3" name="Content Placeholder 2"/>
          <p:cNvSpPr>
            <a:spLocks noGrp="1"/>
          </p:cNvSpPr>
          <p:nvPr>
            <p:ph idx="1"/>
          </p:nvPr>
        </p:nvSpPr>
        <p:spPr>
          <a:xfrm>
            <a:off x="495300" y="1635124"/>
            <a:ext cx="8153400" cy="4667250"/>
          </a:xfrm>
        </p:spPr>
        <p:txBody>
          <a:bodyPr/>
          <a:lstStyle/>
          <a:p>
            <a:r>
              <a:rPr lang="en-US" dirty="0"/>
              <a:t>$2.1 billion effort</a:t>
            </a:r>
          </a:p>
          <a:p>
            <a:r>
              <a:rPr lang="en-US" dirty="0"/>
              <a:t>17 sections</a:t>
            </a:r>
          </a:p>
          <a:p>
            <a:r>
              <a:rPr lang="en-US" dirty="0"/>
              <a:t>96 miles</a:t>
            </a:r>
          </a:p>
          <a:p>
            <a:r>
              <a:rPr lang="en-US" dirty="0"/>
              <a:t>Multiple projects active at one time</a:t>
            </a:r>
          </a:p>
          <a:p>
            <a:r>
              <a:rPr lang="en-US" dirty="0"/>
              <a:t>ADT: 70K – 110K vpd</a:t>
            </a:r>
          </a:p>
          <a:p>
            <a:r>
              <a:rPr lang="en-US" dirty="0"/>
              <a:t>~ 66% through traffic</a:t>
            </a:r>
          </a:p>
          <a:p>
            <a:r>
              <a:rPr lang="en-US" dirty="0"/>
              <a:t>&gt; 75% trucks at night</a:t>
            </a:r>
          </a:p>
          <a:p>
            <a:endParaRPr lang="en-US" dirty="0"/>
          </a:p>
        </p:txBody>
      </p:sp>
    </p:spTree>
    <p:extLst>
      <p:ext uri="{BB962C8B-B14F-4D97-AF65-F5344CB8AC3E}">
        <p14:creationId xmlns:p14="http://schemas.microsoft.com/office/powerpoint/2010/main" val="16316511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14993"/>
            <a:ext cx="8458200" cy="1428750"/>
          </a:xfrm>
        </p:spPr>
        <p:txBody>
          <a:bodyPr/>
          <a:lstStyle/>
          <a:p>
            <a:r>
              <a:rPr lang="fr-FR" dirty="0"/>
              <a:t>I-35 Construction Traveler Information System Components</a:t>
            </a:r>
            <a:endParaRPr lang="en-US" dirty="0"/>
          </a:p>
        </p:txBody>
      </p:sp>
      <p:sp>
        <p:nvSpPr>
          <p:cNvPr id="4" name="Content Placeholder 2"/>
          <p:cNvSpPr txBox="1">
            <a:spLocks/>
          </p:cNvSpPr>
          <p:nvPr/>
        </p:nvSpPr>
        <p:spPr bwMode="auto">
          <a:xfrm>
            <a:off x="685800" y="1676400"/>
            <a:ext cx="8153400" cy="449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SzPct val="90000"/>
              <a:buBlip>
                <a:blip r:embed="rId3"/>
              </a:buBlip>
              <a:defRPr sz="2400">
                <a:solidFill>
                  <a:schemeClr val="tx1"/>
                </a:solidFill>
                <a:latin typeface="Calibri" pitchFamily="34" charset="0"/>
                <a:ea typeface="+mn-ea"/>
                <a:cs typeface="+mn-cs"/>
              </a:defRPr>
            </a:lvl1pPr>
            <a:lvl2pPr marL="742950" indent="-285750" algn="l" rtl="0" eaLnBrk="0" fontAlgn="base" hangingPunct="0">
              <a:spcBef>
                <a:spcPct val="20000"/>
              </a:spcBef>
              <a:spcAft>
                <a:spcPct val="0"/>
              </a:spcAft>
              <a:buSzPct val="90000"/>
              <a:buBlip>
                <a:blip r:embed="rId3"/>
              </a:buBlip>
              <a:defRPr sz="2000">
                <a:solidFill>
                  <a:schemeClr val="tx1"/>
                </a:solidFill>
                <a:latin typeface="Calibri" pitchFamily="34" charset="0"/>
              </a:defRPr>
            </a:lvl2pPr>
            <a:lvl3pPr marL="1143000" indent="-228600" algn="l" rtl="0" eaLnBrk="0" fontAlgn="base" hangingPunct="0">
              <a:spcBef>
                <a:spcPct val="20000"/>
              </a:spcBef>
              <a:spcAft>
                <a:spcPct val="0"/>
              </a:spcAft>
              <a:buSzPct val="90000"/>
              <a:buBlip>
                <a:blip r:embed="rId3"/>
              </a:buBlip>
              <a:defRPr sz="1800">
                <a:solidFill>
                  <a:schemeClr val="tx1"/>
                </a:solidFill>
                <a:latin typeface="Calibri" pitchFamily="34" charset="0"/>
              </a:defRPr>
            </a:lvl3pPr>
            <a:lvl4pPr marL="1600200" indent="-228600" algn="l" rtl="0" eaLnBrk="0" fontAlgn="base" hangingPunct="0">
              <a:spcBef>
                <a:spcPct val="20000"/>
              </a:spcBef>
              <a:spcAft>
                <a:spcPct val="0"/>
              </a:spcAft>
              <a:buSzPct val="90000"/>
              <a:buBlip>
                <a:blip r:embed="rId3"/>
              </a:buBlip>
              <a:defRPr sz="3200">
                <a:solidFill>
                  <a:schemeClr val="tx1"/>
                </a:solidFill>
                <a:latin typeface="Calibri" pitchFamily="34" charset="0"/>
              </a:defRPr>
            </a:lvl4pPr>
            <a:lvl5pPr marL="2057400" indent="-228600" algn="l" rtl="0" eaLnBrk="0" fontAlgn="base" hangingPunct="0">
              <a:spcBef>
                <a:spcPct val="20000"/>
              </a:spcBef>
              <a:spcAft>
                <a:spcPct val="0"/>
              </a:spcAft>
              <a:buSzPct val="90000"/>
              <a:buBlip>
                <a:blip r:embed="rId3"/>
              </a:buBlip>
              <a:defRPr sz="3200">
                <a:solidFill>
                  <a:schemeClr val="tx1"/>
                </a:solidFill>
                <a:latin typeface="Calibri" pitchFamily="34" charset="0"/>
              </a:defRPr>
            </a:lvl5pPr>
            <a:lvl6pPr marL="2514600" indent="-228600" algn="l" rtl="0" fontAlgn="base">
              <a:spcBef>
                <a:spcPct val="20000"/>
              </a:spcBef>
              <a:spcAft>
                <a:spcPct val="0"/>
              </a:spcAft>
              <a:buSzPct val="90000"/>
              <a:buBlip>
                <a:blip r:embed="rId3"/>
              </a:buBlip>
              <a:defRPr sz="3200">
                <a:solidFill>
                  <a:schemeClr val="tx1"/>
                </a:solidFill>
                <a:latin typeface="+mn-lt"/>
              </a:defRPr>
            </a:lvl6pPr>
            <a:lvl7pPr marL="2971800" indent="-228600" algn="l" rtl="0" fontAlgn="base">
              <a:spcBef>
                <a:spcPct val="20000"/>
              </a:spcBef>
              <a:spcAft>
                <a:spcPct val="0"/>
              </a:spcAft>
              <a:buSzPct val="90000"/>
              <a:buBlip>
                <a:blip r:embed="rId3"/>
              </a:buBlip>
              <a:defRPr sz="3200">
                <a:solidFill>
                  <a:schemeClr val="tx1"/>
                </a:solidFill>
                <a:latin typeface="+mn-lt"/>
              </a:defRPr>
            </a:lvl7pPr>
            <a:lvl8pPr marL="3429000" indent="-228600" algn="l" rtl="0" fontAlgn="base">
              <a:spcBef>
                <a:spcPct val="20000"/>
              </a:spcBef>
              <a:spcAft>
                <a:spcPct val="0"/>
              </a:spcAft>
              <a:buSzPct val="90000"/>
              <a:buBlip>
                <a:blip r:embed="rId3"/>
              </a:buBlip>
              <a:defRPr sz="3200">
                <a:solidFill>
                  <a:schemeClr val="tx1"/>
                </a:solidFill>
                <a:latin typeface="+mn-lt"/>
              </a:defRPr>
            </a:lvl8pPr>
            <a:lvl9pPr marL="3886200" indent="-228600" algn="l" rtl="0" fontAlgn="base">
              <a:spcBef>
                <a:spcPct val="20000"/>
              </a:spcBef>
              <a:spcAft>
                <a:spcPct val="0"/>
              </a:spcAft>
              <a:buSzPct val="90000"/>
              <a:buBlip>
                <a:blip r:embed="rId3"/>
              </a:buBlip>
              <a:defRPr sz="3200">
                <a:solidFill>
                  <a:schemeClr val="tx1"/>
                </a:solidFill>
                <a:latin typeface="+mn-lt"/>
              </a:defRPr>
            </a:lvl9pPr>
          </a:lstStyle>
          <a:p>
            <a:pPr>
              <a:buFont typeface="Wingdings" panose="05000000000000000000" pitchFamily="2" charset="2"/>
              <a:buChar char="§"/>
            </a:pPr>
            <a:r>
              <a:rPr lang="en-US" sz="2800" kern="0" dirty="0">
                <a:latin typeface="Arial" panose="020B0604020202020204" pitchFamily="34" charset="0"/>
              </a:rPr>
              <a:t>Real-time queue warning</a:t>
            </a:r>
          </a:p>
          <a:p>
            <a:pPr>
              <a:buFont typeface="Wingdings" panose="05000000000000000000" pitchFamily="2" charset="2"/>
              <a:buChar char="§"/>
            </a:pPr>
            <a:r>
              <a:rPr lang="en-US" sz="2800" kern="0" dirty="0">
                <a:latin typeface="Arial" panose="020B0604020202020204" pitchFamily="34" charset="0"/>
              </a:rPr>
              <a:t>Lane and road closure information</a:t>
            </a:r>
          </a:p>
          <a:p>
            <a:pPr>
              <a:buFont typeface="Wingdings" panose="05000000000000000000" pitchFamily="2" charset="2"/>
              <a:buChar char="§"/>
            </a:pPr>
            <a:r>
              <a:rPr lang="en-US" sz="2800" kern="0" dirty="0">
                <a:latin typeface="Arial" panose="020B0604020202020204" pitchFamily="34" charset="0"/>
              </a:rPr>
              <a:t>Current travel time information</a:t>
            </a:r>
          </a:p>
          <a:p>
            <a:pPr>
              <a:buFont typeface="Wingdings" panose="05000000000000000000" pitchFamily="2" charset="2"/>
              <a:buChar char="§"/>
            </a:pPr>
            <a:r>
              <a:rPr lang="en-US" sz="2800" kern="0" dirty="0">
                <a:latin typeface="Arial" panose="020B0604020202020204" pitchFamily="34" charset="0"/>
              </a:rPr>
              <a:t>Expected construction delay information</a:t>
            </a:r>
          </a:p>
          <a:p>
            <a:pPr>
              <a:buFont typeface="Wingdings" panose="05000000000000000000" pitchFamily="2" charset="2"/>
              <a:buChar char="§"/>
            </a:pPr>
            <a:r>
              <a:rPr lang="en-US" sz="2800" kern="0" dirty="0">
                <a:latin typeface="Arial" panose="020B0604020202020204" pitchFamily="34" charset="0"/>
              </a:rPr>
              <a:t>Volume and spot speed data</a:t>
            </a:r>
          </a:p>
          <a:p>
            <a:pPr>
              <a:buFont typeface="Wingdings" panose="05000000000000000000" pitchFamily="2" charset="2"/>
              <a:buChar char="§"/>
            </a:pPr>
            <a:r>
              <a:rPr lang="en-US" sz="2800" kern="0" dirty="0">
                <a:latin typeface="Arial" panose="020B0604020202020204" pitchFamily="34" charset="0"/>
              </a:rPr>
              <a:t>Traffic cameras at high incident locations</a:t>
            </a:r>
          </a:p>
          <a:p>
            <a:pPr>
              <a:buFont typeface="Wingdings" panose="05000000000000000000" pitchFamily="2" charset="2"/>
              <a:buChar char="§"/>
            </a:pPr>
            <a:r>
              <a:rPr lang="en-US" sz="2800" kern="0" dirty="0">
                <a:latin typeface="Arial" panose="020B0604020202020204" pitchFamily="34" charset="0"/>
              </a:rPr>
              <a:t>Dynamic message signs</a:t>
            </a:r>
          </a:p>
          <a:p>
            <a:endParaRPr lang="en-US" kern="0" dirty="0">
              <a:latin typeface="Arial" panose="020B0604020202020204" pitchFamily="34" charset="0"/>
            </a:endParaRPr>
          </a:p>
        </p:txBody>
      </p:sp>
    </p:spTree>
    <p:extLst>
      <p:ext uri="{BB962C8B-B14F-4D97-AF65-F5344CB8AC3E}">
        <p14:creationId xmlns:p14="http://schemas.microsoft.com/office/powerpoint/2010/main" val="13451178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28625"/>
            <a:ext cx="8458200" cy="666750"/>
          </a:xfrm>
        </p:spPr>
        <p:txBody>
          <a:bodyPr/>
          <a:lstStyle/>
          <a:p>
            <a:r>
              <a:rPr lang="en-US" dirty="0"/>
              <a:t>User Needs Analysis: Travelers</a:t>
            </a:r>
          </a:p>
        </p:txBody>
      </p:sp>
      <p:sp>
        <p:nvSpPr>
          <p:cNvPr id="3" name="Content Placeholder 2"/>
          <p:cNvSpPr>
            <a:spLocks noGrp="1"/>
          </p:cNvSpPr>
          <p:nvPr>
            <p:ph idx="1"/>
          </p:nvPr>
        </p:nvSpPr>
        <p:spPr>
          <a:xfrm>
            <a:off x="381000" y="1428750"/>
            <a:ext cx="7391400" cy="4667250"/>
          </a:xfrm>
        </p:spPr>
        <p:txBody>
          <a:bodyPr/>
          <a:lstStyle/>
          <a:p>
            <a:r>
              <a:rPr lang="en-US" dirty="0"/>
              <a:t>Many long-distance travelers</a:t>
            </a:r>
          </a:p>
          <a:p>
            <a:r>
              <a:rPr lang="en-US" dirty="0"/>
              <a:t>Normally uncongested, especially at night</a:t>
            </a:r>
          </a:p>
          <a:p>
            <a:r>
              <a:rPr lang="en-US" dirty="0"/>
              <a:t>Nighttime lane closures would create queues in some cases</a:t>
            </a:r>
          </a:p>
          <a:p>
            <a:r>
              <a:rPr lang="en-US" dirty="0"/>
              <a:t>Queues would be unexpected</a:t>
            </a:r>
          </a:p>
          <a:p>
            <a:pPr marL="0" indent="0">
              <a:buNone/>
            </a:pPr>
            <a:endParaRPr lang="en-US" dirty="0"/>
          </a:p>
        </p:txBody>
      </p:sp>
    </p:spTree>
    <p:extLst>
      <p:ext uri="{BB962C8B-B14F-4D97-AF65-F5344CB8AC3E}">
        <p14:creationId xmlns:p14="http://schemas.microsoft.com/office/powerpoint/2010/main" val="12131051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6402" y="718456"/>
            <a:ext cx="8458200" cy="892629"/>
          </a:xfrm>
        </p:spPr>
        <p:txBody>
          <a:bodyPr/>
          <a:lstStyle/>
          <a:p>
            <a:r>
              <a:rPr lang="en-US" dirty="0"/>
              <a:t>User Needs Analysis: TxDOT  and Contractors</a:t>
            </a:r>
            <a:br>
              <a:rPr lang="en-US" dirty="0"/>
            </a:br>
            <a:endParaRPr lang="en-US" dirty="0"/>
          </a:p>
        </p:txBody>
      </p:sp>
      <p:sp>
        <p:nvSpPr>
          <p:cNvPr id="3" name="Content Placeholder 2"/>
          <p:cNvSpPr>
            <a:spLocks noGrp="1"/>
          </p:cNvSpPr>
          <p:nvPr>
            <p:ph idx="1"/>
          </p:nvPr>
        </p:nvSpPr>
        <p:spPr>
          <a:xfrm>
            <a:off x="495300" y="1676400"/>
            <a:ext cx="7353300" cy="4667250"/>
          </a:xfrm>
        </p:spPr>
        <p:txBody>
          <a:bodyPr/>
          <a:lstStyle/>
          <a:p>
            <a:r>
              <a:rPr lang="en-US" dirty="0"/>
              <a:t>Aggressive construction schedule</a:t>
            </a:r>
          </a:p>
          <a:p>
            <a:r>
              <a:rPr lang="en-US" dirty="0"/>
              <a:t>Equipment in right-of-way (ROW) would adversely affect progress</a:t>
            </a:r>
          </a:p>
          <a:p>
            <a:r>
              <a:rPr lang="en-US" dirty="0"/>
              <a:t>Lane closures infrequent at any one location</a:t>
            </a:r>
          </a:p>
          <a:p>
            <a:r>
              <a:rPr lang="en-US" dirty="0"/>
              <a:t>Not all lane closures will create queues</a:t>
            </a:r>
          </a:p>
          <a:p>
            <a:endParaRPr lang="en-US" dirty="0"/>
          </a:p>
        </p:txBody>
      </p:sp>
    </p:spTree>
    <p:extLst>
      <p:ext uri="{BB962C8B-B14F-4D97-AF65-F5344CB8AC3E}">
        <p14:creationId xmlns:p14="http://schemas.microsoft.com/office/powerpoint/2010/main" val="17738157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439598"/>
            <a:ext cx="8458200" cy="666750"/>
          </a:xfrm>
        </p:spPr>
        <p:txBody>
          <a:bodyPr/>
          <a:lstStyle/>
          <a:p>
            <a:r>
              <a:rPr lang="en-US" dirty="0"/>
              <a:t> Concept of Operations</a:t>
            </a:r>
          </a:p>
        </p:txBody>
      </p:sp>
      <p:sp>
        <p:nvSpPr>
          <p:cNvPr id="3" name="Content Placeholder 2"/>
          <p:cNvSpPr>
            <a:spLocks noGrp="1"/>
          </p:cNvSpPr>
          <p:nvPr>
            <p:ph idx="1"/>
          </p:nvPr>
        </p:nvSpPr>
        <p:spPr>
          <a:xfrm>
            <a:off x="342900" y="1295400"/>
            <a:ext cx="8039100" cy="4800600"/>
          </a:xfrm>
        </p:spPr>
        <p:txBody>
          <a:bodyPr/>
          <a:lstStyle/>
          <a:p>
            <a:r>
              <a:rPr lang="en-US" dirty="0"/>
              <a:t>A highly-portable end-of-queue warning system</a:t>
            </a:r>
          </a:p>
          <a:p>
            <a:pPr lvl="1"/>
            <a:r>
              <a:rPr lang="en-US" dirty="0"/>
              <a:t>Deploy at each lane closure where queue is expected, remove devices when the need for the lane closure ends</a:t>
            </a:r>
          </a:p>
          <a:p>
            <a:pPr lvl="1"/>
            <a:r>
              <a:rPr lang="en-US" dirty="0"/>
              <a:t>Scale deployment to queue expectations</a:t>
            </a:r>
          </a:p>
          <a:p>
            <a:pPr marL="0" indent="0">
              <a:buNone/>
            </a:pPr>
            <a:endParaRPr lang="en-US" dirty="0"/>
          </a:p>
        </p:txBody>
      </p:sp>
      <p:pic>
        <p:nvPicPr>
          <p:cNvPr id="11266" name="Picture 2" descr="two lanes in one direction rendering depicting end of queue system with speed detectors and sign showing stopped traffic two miles with right lane closed"/>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43000" y="3695700"/>
            <a:ext cx="7130143" cy="27628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a:extLst>
              <a:ext uri="{FF2B5EF4-FFF2-40B4-BE49-F238E27FC236}">
                <a16:creationId xmlns:a16="http://schemas.microsoft.com/office/drawing/2014/main" id="{F8FBA9FB-061E-4785-A2E8-C41AC04CA773}"/>
              </a:ext>
            </a:extLst>
          </p:cNvPr>
          <p:cNvSpPr txBox="1"/>
          <p:nvPr/>
        </p:nvSpPr>
        <p:spPr>
          <a:xfrm>
            <a:off x="6167302" y="4038600"/>
            <a:ext cx="1072730"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Source: TxDOT</a:t>
            </a:r>
          </a:p>
        </p:txBody>
      </p:sp>
    </p:spTree>
    <p:extLst>
      <p:ext uri="{BB962C8B-B14F-4D97-AF65-F5344CB8AC3E}">
        <p14:creationId xmlns:p14="http://schemas.microsoft.com/office/powerpoint/2010/main" val="16772620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15329"/>
            <a:ext cx="8458200" cy="666750"/>
          </a:xfrm>
        </p:spPr>
        <p:txBody>
          <a:bodyPr/>
          <a:lstStyle/>
          <a:p>
            <a:r>
              <a:rPr lang="en-US" dirty="0"/>
              <a:t>System Design Needs</a:t>
            </a:r>
          </a:p>
        </p:txBody>
      </p:sp>
      <p:sp>
        <p:nvSpPr>
          <p:cNvPr id="3" name="Content Placeholder 2"/>
          <p:cNvSpPr>
            <a:spLocks noGrp="1"/>
          </p:cNvSpPr>
          <p:nvPr>
            <p:ph idx="1"/>
          </p:nvPr>
        </p:nvSpPr>
        <p:spPr>
          <a:xfrm>
            <a:off x="381000" y="1429275"/>
            <a:ext cx="8153400" cy="4495800"/>
          </a:xfrm>
        </p:spPr>
        <p:txBody>
          <a:bodyPr/>
          <a:lstStyle/>
          <a:p>
            <a:r>
              <a:rPr lang="en-US" dirty="0"/>
              <a:t>Method of identifying when and where lane closures will occur</a:t>
            </a:r>
          </a:p>
          <a:p>
            <a:r>
              <a:rPr lang="en-US" dirty="0"/>
              <a:t>Method for quickly assessing queue potential and expected maximum length</a:t>
            </a:r>
          </a:p>
          <a:p>
            <a:r>
              <a:rPr lang="en-US" dirty="0"/>
              <a:t>Determine optimum queue detection and warning configuration</a:t>
            </a:r>
          </a:p>
          <a:p>
            <a:r>
              <a:rPr lang="en-US" dirty="0"/>
              <a:t>Method for increasing likelihood of motorist receiving queue warning information</a:t>
            </a:r>
          </a:p>
          <a:p>
            <a:endParaRPr lang="en-US" dirty="0"/>
          </a:p>
        </p:txBody>
      </p:sp>
    </p:spTree>
    <p:extLst>
      <p:ext uri="{BB962C8B-B14F-4D97-AF65-F5344CB8AC3E}">
        <p14:creationId xmlns:p14="http://schemas.microsoft.com/office/powerpoint/2010/main" val="165875540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763000" cy="1200150"/>
          </a:xfrm>
        </p:spPr>
        <p:txBody>
          <a:bodyPr/>
          <a:lstStyle/>
          <a:p>
            <a:r>
              <a:rPr lang="en-US" dirty="0"/>
              <a:t>Identifying When and Where Lane Closures will Occur</a:t>
            </a:r>
          </a:p>
        </p:txBody>
      </p:sp>
      <p:pic>
        <p:nvPicPr>
          <p:cNvPr id="1026" name="Picture 2">
            <a:extLst>
              <a:ext uri="{C183D7F6-B498-43B3-948B-1728B52AA6E4}">
                <adec:decorative xmlns:adec="http://schemas.microsoft.com/office/drawing/2017/decorative" val="1"/>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 y="1809749"/>
            <a:ext cx="9106899" cy="48196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a:extLst>
              <a:ext uri="{FF2B5EF4-FFF2-40B4-BE49-F238E27FC236}">
                <a16:creationId xmlns:a16="http://schemas.microsoft.com/office/drawing/2014/main" id="{40877CE4-8B90-45DC-BD2D-97CD554138B1}"/>
              </a:ext>
            </a:extLst>
          </p:cNvPr>
          <p:cNvSpPr txBox="1"/>
          <p:nvPr/>
        </p:nvSpPr>
        <p:spPr>
          <a:xfrm>
            <a:off x="6477000" y="6422772"/>
            <a:ext cx="1072730"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Source: TxDOT</a:t>
            </a:r>
          </a:p>
        </p:txBody>
      </p:sp>
    </p:spTree>
    <p:extLst>
      <p:ext uri="{BB962C8B-B14F-4D97-AF65-F5344CB8AC3E}">
        <p14:creationId xmlns:p14="http://schemas.microsoft.com/office/powerpoint/2010/main" val="2157104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00743"/>
            <a:ext cx="8610600" cy="1295400"/>
          </a:xfrm>
        </p:spPr>
        <p:txBody>
          <a:bodyPr/>
          <a:lstStyle/>
          <a:p>
            <a:r>
              <a:rPr lang="en-US" dirty="0"/>
              <a:t>Example #1: Utah Variable Speed Limits in Work Zones </a:t>
            </a:r>
            <a:br>
              <a:rPr lang="en-US" dirty="0"/>
            </a:br>
            <a:endParaRPr lang="en-US" dirty="0"/>
          </a:p>
        </p:txBody>
      </p:sp>
      <p:sp>
        <p:nvSpPr>
          <p:cNvPr id="3" name="Content Placeholder 2"/>
          <p:cNvSpPr>
            <a:spLocks noGrp="1"/>
          </p:cNvSpPr>
          <p:nvPr>
            <p:ph idx="1"/>
          </p:nvPr>
        </p:nvSpPr>
        <p:spPr>
          <a:xfrm>
            <a:off x="381000" y="1763485"/>
            <a:ext cx="5029200" cy="3276600"/>
          </a:xfrm>
        </p:spPr>
        <p:txBody>
          <a:bodyPr/>
          <a:lstStyle/>
          <a:p>
            <a:r>
              <a:rPr lang="en-US" b="1" dirty="0"/>
              <a:t>Implementation Goal: </a:t>
            </a:r>
            <a:r>
              <a:rPr lang="en-US" dirty="0"/>
              <a:t>Improve safety for construction personnel and the traveling public within construction work zones through </a:t>
            </a:r>
            <a:r>
              <a:rPr lang="en-US" b="1" dirty="0"/>
              <a:t>significant</a:t>
            </a:r>
            <a:r>
              <a:rPr lang="en-US" dirty="0"/>
              <a:t> reductions in traveler speed within the boundaries of </a:t>
            </a:r>
            <a:r>
              <a:rPr lang="en-US" b="1" dirty="0"/>
              <a:t>active</a:t>
            </a:r>
            <a:r>
              <a:rPr lang="en-US" dirty="0"/>
              <a:t> work zones</a:t>
            </a:r>
          </a:p>
        </p:txBody>
      </p:sp>
      <p:pic>
        <p:nvPicPr>
          <p:cNvPr id="4" name="Picture 3" descr="work zone speed limit 55 showing on trailer for variable system"/>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5943600" y="1828800"/>
            <a:ext cx="2667000" cy="4089400"/>
          </a:xfrm>
          <a:prstGeom prst="rect">
            <a:avLst/>
          </a:prstGeom>
        </p:spPr>
      </p:pic>
      <p:sp>
        <p:nvSpPr>
          <p:cNvPr id="5" name="TextBox 4"/>
          <p:cNvSpPr txBox="1"/>
          <p:nvPr/>
        </p:nvSpPr>
        <p:spPr>
          <a:xfrm>
            <a:off x="5905500" y="5950857"/>
            <a:ext cx="1447800" cy="246221"/>
          </a:xfrm>
          <a:prstGeom prst="rect">
            <a:avLst/>
          </a:prstGeom>
          <a:noFill/>
        </p:spPr>
        <p:txBody>
          <a:bodyPr wrap="square" rtlCol="0">
            <a:spAutoFit/>
          </a:bodyPr>
          <a:lstStyle/>
          <a:p>
            <a:r>
              <a:rPr lang="en-US" sz="1000" dirty="0">
                <a:latin typeface="Arial" panose="020B0604020202020204" pitchFamily="34" charset="0"/>
                <a:cs typeface="Arial" panose="020B0604020202020204" pitchFamily="34" charset="0"/>
              </a:rPr>
              <a:t>Image: Utah DOT</a:t>
            </a:r>
          </a:p>
        </p:txBody>
      </p:sp>
    </p:spTree>
    <p:extLst>
      <p:ext uri="{BB962C8B-B14F-4D97-AF65-F5344CB8AC3E}">
        <p14:creationId xmlns:p14="http://schemas.microsoft.com/office/powerpoint/2010/main" val="19945060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763000" cy="1123950"/>
          </a:xfrm>
        </p:spPr>
        <p:txBody>
          <a:bodyPr/>
          <a:lstStyle/>
          <a:p>
            <a:r>
              <a:rPr lang="en-US" dirty="0"/>
              <a:t>Assessing Potential for Queues (1 of 2) </a:t>
            </a:r>
          </a:p>
        </p:txBody>
      </p:sp>
      <p:sp>
        <p:nvSpPr>
          <p:cNvPr id="3" name="Content Placeholder 2"/>
          <p:cNvSpPr>
            <a:spLocks noGrp="1"/>
          </p:cNvSpPr>
          <p:nvPr>
            <p:ph idx="1"/>
          </p:nvPr>
        </p:nvSpPr>
        <p:spPr>
          <a:xfrm>
            <a:off x="381000" y="1295400"/>
            <a:ext cx="8458200" cy="4639370"/>
          </a:xfrm>
        </p:spPr>
        <p:txBody>
          <a:bodyPr/>
          <a:lstStyle/>
          <a:p>
            <a:r>
              <a:rPr lang="en-US" dirty="0"/>
              <a:t>Simple input-output analysis used</a:t>
            </a:r>
          </a:p>
          <a:p>
            <a:pPr lvl="1"/>
            <a:r>
              <a:rPr lang="en-US" dirty="0"/>
              <a:t>Real-time volume data at some locations</a:t>
            </a:r>
          </a:p>
          <a:p>
            <a:pPr lvl="1"/>
            <a:r>
              <a:rPr lang="en-US" dirty="0"/>
              <a:t>Assumed hourly distributions of Average Annual Daily Traffic (AADT) values</a:t>
            </a:r>
          </a:p>
          <a:p>
            <a:pPr lvl="1"/>
            <a:r>
              <a:rPr lang="en-US" dirty="0"/>
              <a:t>Estimates of work zone capacity</a:t>
            </a:r>
          </a:p>
          <a:p>
            <a:pPr lvl="2"/>
            <a:r>
              <a:rPr lang="en-US" dirty="0"/>
              <a:t>Highway Capacity Manual (HCM)</a:t>
            </a:r>
          </a:p>
          <a:p>
            <a:pPr lvl="2"/>
            <a:r>
              <a:rPr lang="en-US" dirty="0"/>
              <a:t>Sample counts</a:t>
            </a:r>
          </a:p>
          <a:p>
            <a:r>
              <a:rPr lang="en-US" dirty="0"/>
              <a:t>Process automated to occur whenever a lane closure was entered or modified</a:t>
            </a:r>
          </a:p>
          <a:p>
            <a:endParaRPr lang="en-US" dirty="0"/>
          </a:p>
        </p:txBody>
      </p:sp>
    </p:spTree>
    <p:extLst>
      <p:ext uri="{BB962C8B-B14F-4D97-AF65-F5344CB8AC3E}">
        <p14:creationId xmlns:p14="http://schemas.microsoft.com/office/powerpoint/2010/main" val="263390615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839200" cy="1428750"/>
          </a:xfrm>
        </p:spPr>
        <p:txBody>
          <a:bodyPr/>
          <a:lstStyle/>
          <a:p>
            <a:r>
              <a:rPr lang="en-US" dirty="0"/>
              <a:t>Assessing Potential for Queues (2 of 2)</a:t>
            </a:r>
          </a:p>
        </p:txBody>
      </p:sp>
      <p:pic>
        <p:nvPicPr>
          <p:cNvPr id="2050" name="Picture 2" descr="table showing time periods and queues, delays, and worst cases for 7pm until 7am meant as image for discussion as noted in background text">
            <a:extLst>
              <a:ext uri="{C183D7F6-B498-43B3-948B-1728B52AA6E4}">
                <adec:decorative xmlns:adec="http://schemas.microsoft.com/office/drawing/2017/decorative" val="0"/>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85800" y="993522"/>
            <a:ext cx="7966283" cy="5429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685800" y="5638800"/>
            <a:ext cx="685800" cy="381000"/>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9A993F4B-493A-498E-BB0A-70D56614978A}"/>
              </a:ext>
            </a:extLst>
          </p:cNvPr>
          <p:cNvSpPr txBox="1"/>
          <p:nvPr/>
        </p:nvSpPr>
        <p:spPr>
          <a:xfrm>
            <a:off x="6477000" y="6422772"/>
            <a:ext cx="1072730"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Source: TxDOT</a:t>
            </a:r>
          </a:p>
        </p:txBody>
      </p:sp>
    </p:spTree>
    <p:extLst>
      <p:ext uri="{BB962C8B-B14F-4D97-AF65-F5344CB8AC3E}">
        <p14:creationId xmlns:p14="http://schemas.microsoft.com/office/powerpoint/2010/main" val="127203252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839200" cy="1123950"/>
          </a:xfrm>
        </p:spPr>
        <p:txBody>
          <a:bodyPr/>
          <a:lstStyle/>
          <a:p>
            <a:r>
              <a:rPr lang="en-US" dirty="0"/>
              <a:t>Queue Warning System Configuration (1 of 3)</a:t>
            </a:r>
          </a:p>
        </p:txBody>
      </p:sp>
      <p:sp>
        <p:nvSpPr>
          <p:cNvPr id="3" name="Content Placeholder 2"/>
          <p:cNvSpPr>
            <a:spLocks noGrp="1"/>
          </p:cNvSpPr>
          <p:nvPr>
            <p:ph idx="1"/>
          </p:nvPr>
        </p:nvSpPr>
        <p:spPr>
          <a:xfrm>
            <a:off x="495300" y="1600200"/>
            <a:ext cx="8153400" cy="4495800"/>
          </a:xfrm>
        </p:spPr>
        <p:txBody>
          <a:bodyPr/>
          <a:lstStyle/>
          <a:p>
            <a:r>
              <a:rPr lang="en-US" dirty="0"/>
              <a:t>Simulation analyses performed to evaluate:</a:t>
            </a:r>
          </a:p>
          <a:p>
            <a:pPr lvl="1"/>
            <a:r>
              <a:rPr lang="en-US" dirty="0"/>
              <a:t>Sensor spacing</a:t>
            </a:r>
          </a:p>
          <a:p>
            <a:pPr lvl="1"/>
            <a:r>
              <a:rPr lang="en-US" dirty="0"/>
              <a:t>Sensor location</a:t>
            </a:r>
          </a:p>
          <a:p>
            <a:pPr lvl="1"/>
            <a:r>
              <a:rPr lang="en-US" dirty="0"/>
              <a:t>System update frequency</a:t>
            </a:r>
          </a:p>
          <a:p>
            <a:pPr lvl="1"/>
            <a:r>
              <a:rPr lang="en-US" dirty="0"/>
              <a:t>Logic thresholds for queue detection</a:t>
            </a:r>
          </a:p>
          <a:p>
            <a:endParaRPr lang="en-US" dirty="0"/>
          </a:p>
        </p:txBody>
      </p:sp>
    </p:spTree>
    <p:extLst>
      <p:ext uri="{BB962C8B-B14F-4D97-AF65-F5344CB8AC3E}">
        <p14:creationId xmlns:p14="http://schemas.microsoft.com/office/powerpoint/2010/main" val="74567813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915400" cy="1428750"/>
          </a:xfrm>
        </p:spPr>
        <p:txBody>
          <a:bodyPr/>
          <a:lstStyle/>
          <a:p>
            <a:r>
              <a:rPr lang="en-US" dirty="0"/>
              <a:t>Queue Warning System Configuration (2 of 3) </a:t>
            </a:r>
          </a:p>
        </p:txBody>
      </p:sp>
      <p:pic>
        <p:nvPicPr>
          <p:cNvPr id="3074" name="Picture 2">
            <a:extLst>
              <a:ext uri="{C183D7F6-B498-43B3-948B-1728B52AA6E4}">
                <adec:decorative xmlns:adec="http://schemas.microsoft.com/office/drawing/2017/decorative" val="1"/>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38200" y="1428750"/>
            <a:ext cx="7192108" cy="46630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a:extLst>
              <a:ext uri="{FF2B5EF4-FFF2-40B4-BE49-F238E27FC236}">
                <a16:creationId xmlns:a16="http://schemas.microsoft.com/office/drawing/2014/main" id="{8AEF9E6B-3627-43B4-BF6D-C81D51166073}"/>
              </a:ext>
            </a:extLst>
          </p:cNvPr>
          <p:cNvSpPr txBox="1"/>
          <p:nvPr/>
        </p:nvSpPr>
        <p:spPr>
          <a:xfrm>
            <a:off x="1752600" y="6100625"/>
            <a:ext cx="1072730"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Source: TxDOT</a:t>
            </a:r>
          </a:p>
        </p:txBody>
      </p:sp>
    </p:spTree>
    <p:extLst>
      <p:ext uri="{BB962C8B-B14F-4D97-AF65-F5344CB8AC3E}">
        <p14:creationId xmlns:p14="http://schemas.microsoft.com/office/powerpoint/2010/main" val="41565516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839200" cy="1200150"/>
          </a:xfrm>
        </p:spPr>
        <p:txBody>
          <a:bodyPr/>
          <a:lstStyle/>
          <a:p>
            <a:r>
              <a:rPr lang="en-US" dirty="0"/>
              <a:t>Queue Warning System Configuration (3 of 3)</a:t>
            </a:r>
          </a:p>
        </p:txBody>
      </p:sp>
      <p:pic>
        <p:nvPicPr>
          <p:cNvPr id="4098" name="Picture 2">
            <a:extLst>
              <a:ext uri="{C183D7F6-B498-43B3-948B-1728B52AA6E4}">
                <adec:decorative xmlns:adec="http://schemas.microsoft.com/office/drawing/2017/decorative" val="1"/>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143000" y="1439636"/>
            <a:ext cx="6858000" cy="4495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a:extLst>
              <a:ext uri="{FF2B5EF4-FFF2-40B4-BE49-F238E27FC236}">
                <a16:creationId xmlns:a16="http://schemas.microsoft.com/office/drawing/2014/main" id="{44322D31-DD15-44E1-8712-2575FA4ACF3D}"/>
              </a:ext>
            </a:extLst>
          </p:cNvPr>
          <p:cNvSpPr txBox="1"/>
          <p:nvPr/>
        </p:nvSpPr>
        <p:spPr>
          <a:xfrm>
            <a:off x="1828800" y="6096000"/>
            <a:ext cx="2315890" cy="246221"/>
          </a:xfrm>
          <a:prstGeom prst="rect">
            <a:avLst/>
          </a:prstGeom>
          <a:noFill/>
        </p:spPr>
        <p:txBody>
          <a:bodyPr wrap="square" rtlCol="0">
            <a:spAutoFit/>
          </a:bodyPr>
          <a:lstStyle/>
          <a:p>
            <a:r>
              <a:rPr lang="en-US" sz="1000" dirty="0">
                <a:latin typeface="Arial" panose="020B0604020202020204" pitchFamily="34" charset="0"/>
                <a:cs typeface="Arial" panose="020B0604020202020204" pitchFamily="34" charset="0"/>
              </a:rPr>
              <a:t>Source: TxDOT</a:t>
            </a:r>
          </a:p>
        </p:txBody>
      </p:sp>
    </p:spTree>
    <p:extLst>
      <p:ext uri="{BB962C8B-B14F-4D97-AF65-F5344CB8AC3E}">
        <p14:creationId xmlns:p14="http://schemas.microsoft.com/office/powerpoint/2010/main" val="283696857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9100" y="599550"/>
            <a:ext cx="8458200" cy="666750"/>
          </a:xfrm>
        </p:spPr>
        <p:txBody>
          <a:bodyPr/>
          <a:lstStyle/>
          <a:p>
            <a:r>
              <a:rPr lang="en-US" dirty="0"/>
              <a:t>Procurement</a:t>
            </a:r>
          </a:p>
        </p:txBody>
      </p:sp>
      <p:sp>
        <p:nvSpPr>
          <p:cNvPr id="3" name="Content Placeholder 2"/>
          <p:cNvSpPr>
            <a:spLocks noGrp="1"/>
          </p:cNvSpPr>
          <p:nvPr>
            <p:ph idx="1"/>
          </p:nvPr>
        </p:nvSpPr>
        <p:spPr>
          <a:xfrm>
            <a:off x="419100" y="838200"/>
            <a:ext cx="8191500" cy="5086875"/>
          </a:xfrm>
        </p:spPr>
        <p:txBody>
          <a:bodyPr/>
          <a:lstStyle/>
          <a:p>
            <a:pPr marL="0" indent="0">
              <a:buNone/>
            </a:pPr>
            <a:endParaRPr lang="en-US" dirty="0"/>
          </a:p>
          <a:p>
            <a:r>
              <a:rPr lang="en-US" dirty="0"/>
              <a:t>Indirect purchase through construction contracts</a:t>
            </a:r>
          </a:p>
          <a:p>
            <a:r>
              <a:rPr lang="en-US" dirty="0"/>
              <a:t>Original plan: bid on a per-deployment basis</a:t>
            </a:r>
          </a:p>
          <a:p>
            <a:r>
              <a:rPr lang="en-US" dirty="0"/>
              <a:t>Switched to mobilization plus a per-night deployment bid</a:t>
            </a:r>
          </a:p>
          <a:p>
            <a:r>
              <a:rPr lang="en-US" dirty="0"/>
              <a:t>First systems change ordered into existing contracts, included in latter projects as bid items</a:t>
            </a:r>
          </a:p>
          <a:p>
            <a:endParaRPr lang="en-US" dirty="0"/>
          </a:p>
        </p:txBody>
      </p:sp>
    </p:spTree>
    <p:extLst>
      <p:ext uri="{BB962C8B-B14F-4D97-AF65-F5344CB8AC3E}">
        <p14:creationId xmlns:p14="http://schemas.microsoft.com/office/powerpoint/2010/main" val="337318846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2771" y="530225"/>
            <a:ext cx="7924800" cy="666750"/>
          </a:xfrm>
        </p:spPr>
        <p:txBody>
          <a:bodyPr/>
          <a:lstStyle/>
          <a:p>
            <a:r>
              <a:rPr lang="en-US" dirty="0"/>
              <a:t> Deployment</a:t>
            </a:r>
          </a:p>
        </p:txBody>
      </p:sp>
      <p:sp>
        <p:nvSpPr>
          <p:cNvPr id="3" name="Content Placeholder 2"/>
          <p:cNvSpPr>
            <a:spLocks noGrp="1"/>
          </p:cNvSpPr>
          <p:nvPr>
            <p:ph idx="1"/>
          </p:nvPr>
        </p:nvSpPr>
        <p:spPr/>
        <p:txBody>
          <a:bodyPr/>
          <a:lstStyle/>
          <a:p>
            <a:r>
              <a:rPr lang="en-US" dirty="0"/>
              <a:t>Began use in 2013 (300+ deployments to date)</a:t>
            </a:r>
          </a:p>
          <a:p>
            <a:r>
              <a:rPr lang="en-US" dirty="0"/>
              <a:t>Systems shared between contractors</a:t>
            </a:r>
          </a:p>
          <a:p>
            <a:pPr lvl="1"/>
            <a:r>
              <a:rPr lang="en-US" dirty="0"/>
              <a:t>Several used same TTC subcontractor</a:t>
            </a:r>
          </a:p>
          <a:p>
            <a:endParaRPr lang="en-US" dirty="0"/>
          </a:p>
        </p:txBody>
      </p:sp>
    </p:spTree>
    <p:extLst>
      <p:ext uri="{BB962C8B-B14F-4D97-AF65-F5344CB8AC3E}">
        <p14:creationId xmlns:p14="http://schemas.microsoft.com/office/powerpoint/2010/main" val="385280752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8685" y="457200"/>
            <a:ext cx="8458200" cy="666750"/>
          </a:xfrm>
        </p:spPr>
        <p:txBody>
          <a:bodyPr/>
          <a:lstStyle/>
          <a:p>
            <a:r>
              <a:rPr lang="en-US" dirty="0"/>
              <a:t>Effectiveness of System</a:t>
            </a:r>
          </a:p>
        </p:txBody>
      </p:sp>
      <p:pic>
        <p:nvPicPr>
          <p:cNvPr id="6146" name="Picture 2" descr="chart showing severe crashes with system at 41% and without system at 58%; rear-end crashes with system at 36% and without system at 58%"/>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l="49202" r="-1"/>
          <a:stretch/>
        </p:blipFill>
        <p:spPr bwMode="auto">
          <a:xfrm>
            <a:off x="4674559" y="1123950"/>
            <a:ext cx="4278798" cy="48496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Content Placeholder 2"/>
          <p:cNvSpPr txBox="1">
            <a:spLocks/>
          </p:cNvSpPr>
          <p:nvPr/>
        </p:nvSpPr>
        <p:spPr bwMode="auto">
          <a:xfrm>
            <a:off x="307103" y="1405279"/>
            <a:ext cx="4266115" cy="448817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SzPct val="90000"/>
              <a:buBlip>
                <a:blip r:embed="rId4"/>
              </a:buBlip>
              <a:defRPr sz="2400">
                <a:solidFill>
                  <a:schemeClr val="tx1"/>
                </a:solidFill>
                <a:latin typeface="Calibri" pitchFamily="34" charset="0"/>
                <a:ea typeface="+mn-ea"/>
                <a:cs typeface="+mn-cs"/>
              </a:defRPr>
            </a:lvl1pPr>
            <a:lvl2pPr marL="742950" indent="-285750" algn="l" rtl="0" eaLnBrk="0" fontAlgn="base" hangingPunct="0">
              <a:spcBef>
                <a:spcPct val="20000"/>
              </a:spcBef>
              <a:spcAft>
                <a:spcPct val="0"/>
              </a:spcAft>
              <a:buSzPct val="90000"/>
              <a:buFont typeface="Lucida Grande"/>
              <a:buChar char="–"/>
              <a:defRPr sz="2200">
                <a:solidFill>
                  <a:schemeClr val="tx1"/>
                </a:solidFill>
                <a:latin typeface="Calibri" pitchFamily="34" charset="0"/>
              </a:defRPr>
            </a:lvl2pPr>
            <a:lvl3pPr marL="1143000" indent="-228600" algn="l" rtl="0" eaLnBrk="0" fontAlgn="base" hangingPunct="0">
              <a:spcBef>
                <a:spcPct val="20000"/>
              </a:spcBef>
              <a:spcAft>
                <a:spcPct val="0"/>
              </a:spcAft>
              <a:buSzPct val="100000"/>
              <a:buFont typeface="Lucida Grande"/>
              <a:buChar char="•"/>
              <a:defRPr sz="2000">
                <a:solidFill>
                  <a:schemeClr val="tx1"/>
                </a:solidFill>
                <a:latin typeface="Calibri" pitchFamily="34" charset="0"/>
              </a:defRPr>
            </a:lvl3pPr>
            <a:lvl4pPr marL="1600200" indent="-228600" algn="l" rtl="0" eaLnBrk="0" fontAlgn="base" hangingPunct="0">
              <a:spcBef>
                <a:spcPct val="20000"/>
              </a:spcBef>
              <a:spcAft>
                <a:spcPct val="0"/>
              </a:spcAft>
              <a:buSzPct val="90000"/>
              <a:buBlip>
                <a:blip r:embed="rId4"/>
              </a:buBlip>
              <a:defRPr sz="3200">
                <a:solidFill>
                  <a:schemeClr val="tx1"/>
                </a:solidFill>
                <a:latin typeface="Calibri" pitchFamily="34" charset="0"/>
              </a:defRPr>
            </a:lvl4pPr>
            <a:lvl5pPr marL="2057400" indent="-228600" algn="l" rtl="0" eaLnBrk="0" fontAlgn="base" hangingPunct="0">
              <a:spcBef>
                <a:spcPct val="20000"/>
              </a:spcBef>
              <a:spcAft>
                <a:spcPct val="0"/>
              </a:spcAft>
              <a:buSzPct val="90000"/>
              <a:buBlip>
                <a:blip r:embed="rId4"/>
              </a:buBlip>
              <a:defRPr sz="3200">
                <a:solidFill>
                  <a:schemeClr val="tx1"/>
                </a:solidFill>
                <a:latin typeface="Calibri" pitchFamily="34" charset="0"/>
              </a:defRPr>
            </a:lvl5pPr>
            <a:lvl6pPr marL="2514600" indent="-228600" algn="l" rtl="0" fontAlgn="base">
              <a:spcBef>
                <a:spcPct val="20000"/>
              </a:spcBef>
              <a:spcAft>
                <a:spcPct val="0"/>
              </a:spcAft>
              <a:buSzPct val="90000"/>
              <a:buBlip>
                <a:blip r:embed="rId4"/>
              </a:buBlip>
              <a:defRPr sz="3200">
                <a:solidFill>
                  <a:schemeClr val="tx1"/>
                </a:solidFill>
                <a:latin typeface="+mn-lt"/>
              </a:defRPr>
            </a:lvl6pPr>
            <a:lvl7pPr marL="2971800" indent="-228600" algn="l" rtl="0" fontAlgn="base">
              <a:spcBef>
                <a:spcPct val="20000"/>
              </a:spcBef>
              <a:spcAft>
                <a:spcPct val="0"/>
              </a:spcAft>
              <a:buSzPct val="90000"/>
              <a:buBlip>
                <a:blip r:embed="rId4"/>
              </a:buBlip>
              <a:defRPr sz="3200">
                <a:solidFill>
                  <a:schemeClr val="tx1"/>
                </a:solidFill>
                <a:latin typeface="+mn-lt"/>
              </a:defRPr>
            </a:lvl7pPr>
            <a:lvl8pPr marL="3429000" indent="-228600" algn="l" rtl="0" fontAlgn="base">
              <a:spcBef>
                <a:spcPct val="20000"/>
              </a:spcBef>
              <a:spcAft>
                <a:spcPct val="0"/>
              </a:spcAft>
              <a:buSzPct val="90000"/>
              <a:buBlip>
                <a:blip r:embed="rId4"/>
              </a:buBlip>
              <a:defRPr sz="3200">
                <a:solidFill>
                  <a:schemeClr val="tx1"/>
                </a:solidFill>
                <a:latin typeface="+mn-lt"/>
              </a:defRPr>
            </a:lvl8pPr>
            <a:lvl9pPr marL="3886200" indent="-228600" algn="l" rtl="0" fontAlgn="base">
              <a:spcBef>
                <a:spcPct val="20000"/>
              </a:spcBef>
              <a:spcAft>
                <a:spcPct val="0"/>
              </a:spcAft>
              <a:buSzPct val="90000"/>
              <a:buBlip>
                <a:blip r:embed="rId4"/>
              </a:buBlip>
              <a:defRPr sz="3200">
                <a:solidFill>
                  <a:schemeClr val="tx1"/>
                </a:solidFill>
                <a:latin typeface="+mn-lt"/>
              </a:defRPr>
            </a:lvl9pPr>
          </a:lstStyle>
          <a:p>
            <a:pPr>
              <a:buFont typeface="Wingdings" panose="05000000000000000000" pitchFamily="2" charset="2"/>
              <a:buChar char="§"/>
            </a:pPr>
            <a:r>
              <a:rPr lang="en-US" sz="2800" kern="0" dirty="0">
                <a:latin typeface="Arial" panose="020B0604020202020204" pitchFamily="34" charset="0"/>
              </a:rPr>
              <a:t>Across approximately 200 deployment nights:</a:t>
            </a:r>
          </a:p>
          <a:p>
            <a:pPr lvl="1">
              <a:buFont typeface="Wingdings" panose="05000000000000000000" pitchFamily="2" charset="2"/>
              <a:buChar char="§"/>
            </a:pPr>
            <a:r>
              <a:rPr lang="en-US" sz="2800" kern="0" dirty="0">
                <a:latin typeface="Arial" panose="020B0604020202020204" pitchFamily="34" charset="0"/>
              </a:rPr>
              <a:t>Total crashes reduced by 18 to 45%</a:t>
            </a:r>
          </a:p>
          <a:p>
            <a:pPr lvl="1">
              <a:buFont typeface="Wingdings" panose="05000000000000000000" pitchFamily="2" charset="2"/>
              <a:buChar char="§"/>
            </a:pPr>
            <a:r>
              <a:rPr lang="en-US" sz="2800" kern="0" dirty="0">
                <a:latin typeface="Arial" panose="020B0604020202020204" pitchFamily="34" charset="0"/>
              </a:rPr>
              <a:t>Crash cost reduced between $6,600 and $10,000 per night</a:t>
            </a:r>
          </a:p>
        </p:txBody>
      </p:sp>
      <p:sp>
        <p:nvSpPr>
          <p:cNvPr id="5" name="TextBox 4">
            <a:extLst>
              <a:ext uri="{FF2B5EF4-FFF2-40B4-BE49-F238E27FC236}">
                <a16:creationId xmlns:a16="http://schemas.microsoft.com/office/drawing/2014/main" id="{EA1861E9-01B8-4187-8F0F-6F13FDD39A97}"/>
              </a:ext>
            </a:extLst>
          </p:cNvPr>
          <p:cNvSpPr txBox="1"/>
          <p:nvPr/>
        </p:nvSpPr>
        <p:spPr>
          <a:xfrm>
            <a:off x="1752600" y="6051676"/>
            <a:ext cx="2315890" cy="246221"/>
          </a:xfrm>
          <a:prstGeom prst="rect">
            <a:avLst/>
          </a:prstGeom>
          <a:noFill/>
        </p:spPr>
        <p:txBody>
          <a:bodyPr wrap="square" rtlCol="0">
            <a:spAutoFit/>
          </a:bodyPr>
          <a:lstStyle/>
          <a:p>
            <a:r>
              <a:rPr lang="en-US" sz="1000" dirty="0">
                <a:latin typeface="Arial" panose="020B0604020202020204" pitchFamily="34" charset="0"/>
                <a:cs typeface="Arial" panose="020B0604020202020204" pitchFamily="34" charset="0"/>
              </a:rPr>
              <a:t>Source: TxDOT</a:t>
            </a:r>
          </a:p>
        </p:txBody>
      </p:sp>
    </p:spTree>
    <p:extLst>
      <p:ext uri="{BB962C8B-B14F-4D97-AF65-F5344CB8AC3E}">
        <p14:creationId xmlns:p14="http://schemas.microsoft.com/office/powerpoint/2010/main" val="315726239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06332"/>
            <a:ext cx="8458200" cy="666750"/>
          </a:xfrm>
        </p:spPr>
        <p:txBody>
          <a:bodyPr/>
          <a:lstStyle/>
          <a:p>
            <a:r>
              <a:rPr lang="en-US" dirty="0"/>
              <a:t>Example 3 a: Queue Warning Systems- Illinois DOT</a:t>
            </a:r>
          </a:p>
        </p:txBody>
      </p:sp>
      <p:pic>
        <p:nvPicPr>
          <p:cNvPr id="7170" name="Picture 2" descr="newspaper headline: carnage on I-57 - at least two die in fiery seven vehicle crash"/>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200400" y="1475912"/>
            <a:ext cx="5791200" cy="5205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Content Placeholder 2"/>
          <p:cNvSpPr txBox="1">
            <a:spLocks/>
          </p:cNvSpPr>
          <p:nvPr/>
        </p:nvSpPr>
        <p:spPr bwMode="auto">
          <a:xfrm>
            <a:off x="381000" y="1752600"/>
            <a:ext cx="2688771" cy="2667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SzPct val="90000"/>
              <a:buBlip>
                <a:blip r:embed="rId4"/>
              </a:buBlip>
              <a:defRPr sz="2400">
                <a:solidFill>
                  <a:schemeClr val="tx1"/>
                </a:solidFill>
                <a:latin typeface="Calibri" pitchFamily="34" charset="0"/>
                <a:ea typeface="+mn-ea"/>
                <a:cs typeface="+mn-cs"/>
              </a:defRPr>
            </a:lvl1pPr>
            <a:lvl2pPr marL="742950" indent="-285750" algn="l" rtl="0" eaLnBrk="0" fontAlgn="base" hangingPunct="0">
              <a:spcBef>
                <a:spcPct val="20000"/>
              </a:spcBef>
              <a:spcAft>
                <a:spcPct val="0"/>
              </a:spcAft>
              <a:buSzPct val="90000"/>
              <a:buFont typeface="Lucida Grande"/>
              <a:buChar char="–"/>
              <a:defRPr sz="2200">
                <a:solidFill>
                  <a:schemeClr val="tx1"/>
                </a:solidFill>
                <a:latin typeface="Calibri" pitchFamily="34" charset="0"/>
              </a:defRPr>
            </a:lvl2pPr>
            <a:lvl3pPr marL="1143000" indent="-228600" algn="l" rtl="0" eaLnBrk="0" fontAlgn="base" hangingPunct="0">
              <a:spcBef>
                <a:spcPct val="20000"/>
              </a:spcBef>
              <a:spcAft>
                <a:spcPct val="0"/>
              </a:spcAft>
              <a:buSzPct val="100000"/>
              <a:buFont typeface="Lucida Grande"/>
              <a:buChar char="•"/>
              <a:defRPr sz="2000">
                <a:solidFill>
                  <a:schemeClr val="tx1"/>
                </a:solidFill>
                <a:latin typeface="Calibri" pitchFamily="34" charset="0"/>
              </a:defRPr>
            </a:lvl3pPr>
            <a:lvl4pPr marL="1600200" indent="-228600" algn="l" rtl="0" eaLnBrk="0" fontAlgn="base" hangingPunct="0">
              <a:spcBef>
                <a:spcPct val="20000"/>
              </a:spcBef>
              <a:spcAft>
                <a:spcPct val="0"/>
              </a:spcAft>
              <a:buSzPct val="90000"/>
              <a:buBlip>
                <a:blip r:embed="rId4"/>
              </a:buBlip>
              <a:defRPr sz="3200">
                <a:solidFill>
                  <a:schemeClr val="tx1"/>
                </a:solidFill>
                <a:latin typeface="Calibri" pitchFamily="34" charset="0"/>
              </a:defRPr>
            </a:lvl4pPr>
            <a:lvl5pPr marL="2057400" indent="-228600" algn="l" rtl="0" eaLnBrk="0" fontAlgn="base" hangingPunct="0">
              <a:spcBef>
                <a:spcPct val="20000"/>
              </a:spcBef>
              <a:spcAft>
                <a:spcPct val="0"/>
              </a:spcAft>
              <a:buSzPct val="90000"/>
              <a:buBlip>
                <a:blip r:embed="rId4"/>
              </a:buBlip>
              <a:defRPr sz="3200">
                <a:solidFill>
                  <a:schemeClr val="tx1"/>
                </a:solidFill>
                <a:latin typeface="Calibri" pitchFamily="34" charset="0"/>
              </a:defRPr>
            </a:lvl5pPr>
            <a:lvl6pPr marL="2514600" indent="-228600" algn="l" rtl="0" fontAlgn="base">
              <a:spcBef>
                <a:spcPct val="20000"/>
              </a:spcBef>
              <a:spcAft>
                <a:spcPct val="0"/>
              </a:spcAft>
              <a:buSzPct val="90000"/>
              <a:buBlip>
                <a:blip r:embed="rId4"/>
              </a:buBlip>
              <a:defRPr sz="3200">
                <a:solidFill>
                  <a:schemeClr val="tx1"/>
                </a:solidFill>
                <a:latin typeface="+mn-lt"/>
              </a:defRPr>
            </a:lvl6pPr>
            <a:lvl7pPr marL="2971800" indent="-228600" algn="l" rtl="0" fontAlgn="base">
              <a:spcBef>
                <a:spcPct val="20000"/>
              </a:spcBef>
              <a:spcAft>
                <a:spcPct val="0"/>
              </a:spcAft>
              <a:buSzPct val="90000"/>
              <a:buBlip>
                <a:blip r:embed="rId4"/>
              </a:buBlip>
              <a:defRPr sz="3200">
                <a:solidFill>
                  <a:schemeClr val="tx1"/>
                </a:solidFill>
                <a:latin typeface="+mn-lt"/>
              </a:defRPr>
            </a:lvl7pPr>
            <a:lvl8pPr marL="3429000" indent="-228600" algn="l" rtl="0" fontAlgn="base">
              <a:spcBef>
                <a:spcPct val="20000"/>
              </a:spcBef>
              <a:spcAft>
                <a:spcPct val="0"/>
              </a:spcAft>
              <a:buSzPct val="90000"/>
              <a:buBlip>
                <a:blip r:embed="rId4"/>
              </a:buBlip>
              <a:defRPr sz="3200">
                <a:solidFill>
                  <a:schemeClr val="tx1"/>
                </a:solidFill>
                <a:latin typeface="+mn-lt"/>
              </a:defRPr>
            </a:lvl8pPr>
            <a:lvl9pPr marL="3886200" indent="-228600" algn="l" rtl="0" fontAlgn="base">
              <a:spcBef>
                <a:spcPct val="20000"/>
              </a:spcBef>
              <a:spcAft>
                <a:spcPct val="0"/>
              </a:spcAft>
              <a:buSzPct val="90000"/>
              <a:buBlip>
                <a:blip r:embed="rId4"/>
              </a:buBlip>
              <a:defRPr sz="3200">
                <a:solidFill>
                  <a:schemeClr val="tx1"/>
                </a:solidFill>
                <a:latin typeface="+mn-lt"/>
              </a:defRPr>
            </a:lvl9pPr>
          </a:lstStyle>
          <a:p>
            <a:pPr marL="176213" indent="-176213">
              <a:buFont typeface="Wingdings" panose="05000000000000000000" pitchFamily="2" charset="2"/>
              <a:buChar char="§"/>
            </a:pPr>
            <a:r>
              <a:rPr lang="en-US" sz="2800" kern="0" dirty="0">
                <a:latin typeface="Arial" panose="020B0604020202020204" pitchFamily="34" charset="0"/>
              </a:rPr>
              <a:t>Background information:</a:t>
            </a:r>
          </a:p>
          <a:p>
            <a:endParaRPr lang="en-US" kern="0" dirty="0">
              <a:latin typeface="Arial" panose="020B0604020202020204" pitchFamily="34" charset="0"/>
            </a:endParaRPr>
          </a:p>
        </p:txBody>
      </p:sp>
      <p:sp>
        <p:nvSpPr>
          <p:cNvPr id="6" name="TextBox 5">
            <a:extLst>
              <a:ext uri="{FF2B5EF4-FFF2-40B4-BE49-F238E27FC236}">
                <a16:creationId xmlns:a16="http://schemas.microsoft.com/office/drawing/2014/main" id="{D7C608AA-E124-4758-AB77-97A5A76343F2}"/>
              </a:ext>
            </a:extLst>
          </p:cNvPr>
          <p:cNvSpPr txBox="1"/>
          <p:nvPr/>
        </p:nvSpPr>
        <p:spPr>
          <a:xfrm>
            <a:off x="1219200" y="5835350"/>
            <a:ext cx="2502331" cy="246221"/>
          </a:xfrm>
          <a:prstGeom prst="rect">
            <a:avLst/>
          </a:prstGeom>
          <a:noFill/>
        </p:spPr>
        <p:txBody>
          <a:bodyPr wrap="square" rtlCol="0">
            <a:spAutoFit/>
          </a:bodyPr>
          <a:lstStyle/>
          <a:p>
            <a:r>
              <a:rPr lang="en-US" sz="1000" dirty="0">
                <a:latin typeface="Arial" panose="020B0604020202020204" pitchFamily="34" charset="0"/>
                <a:cs typeface="Arial" panose="020B0604020202020204" pitchFamily="34" charset="0"/>
              </a:rPr>
              <a:t>Source: The Southern</a:t>
            </a:r>
          </a:p>
        </p:txBody>
      </p:sp>
    </p:spTree>
    <p:extLst>
      <p:ext uri="{BB962C8B-B14F-4D97-AF65-F5344CB8AC3E}">
        <p14:creationId xmlns:p14="http://schemas.microsoft.com/office/powerpoint/2010/main" val="402334262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a:extLs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2145" y="1095375"/>
            <a:ext cx="5411355" cy="46993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95300" y="428625"/>
            <a:ext cx="8458200" cy="666750"/>
          </a:xfrm>
        </p:spPr>
        <p:txBody>
          <a:bodyPr/>
          <a:lstStyle/>
          <a:p>
            <a:r>
              <a:rPr lang="en-US" dirty="0"/>
              <a:t> </a:t>
            </a:r>
            <a:r>
              <a:rPr lang="it-IT" dirty="0"/>
              <a:t>Illinois DOT - I-55  (I-70 to IL 140)</a:t>
            </a:r>
            <a:endParaRPr lang="en-US" dirty="0"/>
          </a:p>
        </p:txBody>
      </p:sp>
      <p:sp>
        <p:nvSpPr>
          <p:cNvPr id="3" name="Content Placeholder 2"/>
          <p:cNvSpPr>
            <a:spLocks noGrp="1"/>
          </p:cNvSpPr>
          <p:nvPr>
            <p:ph idx="1"/>
          </p:nvPr>
        </p:nvSpPr>
        <p:spPr>
          <a:xfrm>
            <a:off x="137886" y="1295400"/>
            <a:ext cx="3661228" cy="4927934"/>
          </a:xfrm>
        </p:spPr>
        <p:txBody>
          <a:bodyPr/>
          <a:lstStyle/>
          <a:p>
            <a:r>
              <a:rPr lang="en-US" dirty="0"/>
              <a:t>Madison County, IL</a:t>
            </a:r>
          </a:p>
          <a:p>
            <a:r>
              <a:rPr lang="en-US" dirty="0"/>
              <a:t>30 miles of bi-directional mainline interstate on I-55 </a:t>
            </a:r>
          </a:p>
          <a:p>
            <a:r>
              <a:rPr lang="en-US" dirty="0"/>
              <a:t>Rubblizing, resurfacing, </a:t>
            </a:r>
            <a:br>
              <a:rPr lang="en-US" dirty="0"/>
            </a:br>
            <a:r>
              <a:rPr lang="en-US" dirty="0"/>
              <a:t>and bridge work</a:t>
            </a:r>
          </a:p>
          <a:p>
            <a:r>
              <a:rPr lang="en-US" dirty="0"/>
              <a:t>Nov. 2010 – Jun. 2012</a:t>
            </a:r>
          </a:p>
        </p:txBody>
      </p:sp>
      <p:sp>
        <p:nvSpPr>
          <p:cNvPr id="5" name="TextBox 4">
            <a:extLst>
              <a:ext uri="{FF2B5EF4-FFF2-40B4-BE49-F238E27FC236}">
                <a16:creationId xmlns:a16="http://schemas.microsoft.com/office/drawing/2014/main" id="{04569FCC-0C9F-4740-A0F6-F0A220A064D8}"/>
              </a:ext>
            </a:extLst>
          </p:cNvPr>
          <p:cNvSpPr txBox="1"/>
          <p:nvPr/>
        </p:nvSpPr>
        <p:spPr>
          <a:xfrm>
            <a:off x="1968500" y="5994734"/>
            <a:ext cx="2502331" cy="246221"/>
          </a:xfrm>
          <a:prstGeom prst="rect">
            <a:avLst/>
          </a:prstGeom>
          <a:noFill/>
        </p:spPr>
        <p:txBody>
          <a:bodyPr wrap="square" rtlCol="0">
            <a:spAutoFit/>
          </a:bodyPr>
          <a:lstStyle/>
          <a:p>
            <a:r>
              <a:rPr lang="en-US" sz="1000" dirty="0">
                <a:latin typeface="Arial" panose="020B0604020202020204" pitchFamily="34" charset="0"/>
                <a:cs typeface="Arial" panose="020B0604020202020204" pitchFamily="34" charset="0"/>
              </a:rPr>
              <a:t>Source: IDOT</a:t>
            </a:r>
          </a:p>
        </p:txBody>
      </p:sp>
    </p:spTree>
    <p:extLst>
      <p:ext uri="{BB962C8B-B14F-4D97-AF65-F5344CB8AC3E}">
        <p14:creationId xmlns:p14="http://schemas.microsoft.com/office/powerpoint/2010/main" val="42825133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323850"/>
            <a:ext cx="8458200" cy="666750"/>
          </a:xfrm>
        </p:spPr>
        <p:txBody>
          <a:bodyPr/>
          <a:lstStyle/>
          <a:p>
            <a:r>
              <a:rPr lang="en-US" dirty="0"/>
              <a:t>Concerns</a:t>
            </a:r>
          </a:p>
        </p:txBody>
      </p:sp>
      <p:sp>
        <p:nvSpPr>
          <p:cNvPr id="3" name="Content Placeholder 2"/>
          <p:cNvSpPr>
            <a:spLocks noGrp="1"/>
          </p:cNvSpPr>
          <p:nvPr>
            <p:ph idx="1"/>
          </p:nvPr>
        </p:nvSpPr>
        <p:spPr>
          <a:xfrm>
            <a:off x="304800" y="1181100"/>
            <a:ext cx="8648700" cy="4495800"/>
          </a:xfrm>
        </p:spPr>
        <p:txBody>
          <a:bodyPr/>
          <a:lstStyle/>
          <a:p>
            <a:r>
              <a:rPr lang="en-US" b="1" dirty="0"/>
              <a:t>Traffic Queueing</a:t>
            </a:r>
          </a:p>
          <a:p>
            <a:pPr marL="457200" lvl="1"/>
            <a:r>
              <a:rPr lang="en-US" dirty="0"/>
              <a:t>Preliminary traffic modeling predicted no queueing</a:t>
            </a:r>
          </a:p>
          <a:p>
            <a:pPr marL="457200" lvl="1"/>
            <a:r>
              <a:rPr lang="en-US" dirty="0"/>
              <a:t>1,800 vehicle/hour/lane with small variance</a:t>
            </a:r>
          </a:p>
          <a:p>
            <a:pPr marL="6350"/>
            <a:r>
              <a:rPr lang="en-US" b="1" dirty="0"/>
              <a:t>Speed Harmonization</a:t>
            </a:r>
          </a:p>
          <a:p>
            <a:pPr marL="457200" lvl="1"/>
            <a:r>
              <a:rPr lang="en-US" dirty="0"/>
              <a:t>Little concern until deviation greater than 15 mph from median speed</a:t>
            </a:r>
          </a:p>
          <a:p>
            <a:r>
              <a:rPr lang="en-US" b="1" dirty="0"/>
              <a:t>Enforcement</a:t>
            </a:r>
          </a:p>
          <a:p>
            <a:pPr marL="457200" lvl="1"/>
            <a:r>
              <a:rPr lang="en-US" dirty="0"/>
              <a:t>System logs time that speed changed</a:t>
            </a:r>
          </a:p>
          <a:p>
            <a:pPr marL="457200" lvl="1"/>
            <a:r>
              <a:rPr lang="en-US" dirty="0"/>
              <a:t>Document location of device</a:t>
            </a:r>
          </a:p>
          <a:p>
            <a:endParaRPr lang="en-US" dirty="0"/>
          </a:p>
        </p:txBody>
      </p:sp>
    </p:spTree>
    <p:extLst>
      <p:ext uri="{BB962C8B-B14F-4D97-AF65-F5344CB8AC3E}">
        <p14:creationId xmlns:p14="http://schemas.microsoft.com/office/powerpoint/2010/main" val="5378767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2336" y="580160"/>
            <a:ext cx="8458200" cy="666750"/>
          </a:xfrm>
        </p:spPr>
        <p:txBody>
          <a:bodyPr/>
          <a:lstStyle/>
          <a:p>
            <a:r>
              <a:rPr lang="en-US" dirty="0"/>
              <a:t>Two Directives For This Project After End-of-Queue Crash</a:t>
            </a:r>
          </a:p>
        </p:txBody>
      </p:sp>
      <p:sp>
        <p:nvSpPr>
          <p:cNvPr id="3" name="Content Placeholder 2"/>
          <p:cNvSpPr>
            <a:spLocks noGrp="1"/>
          </p:cNvSpPr>
          <p:nvPr>
            <p:ph idx="1"/>
          </p:nvPr>
        </p:nvSpPr>
        <p:spPr>
          <a:xfrm>
            <a:off x="533400" y="1371600"/>
            <a:ext cx="8077200" cy="4572865"/>
          </a:xfrm>
        </p:spPr>
        <p:txBody>
          <a:bodyPr/>
          <a:lstStyle/>
          <a:p>
            <a:pPr marL="0" indent="0">
              <a:buNone/>
            </a:pPr>
            <a:endParaRPr lang="en-US" dirty="0"/>
          </a:p>
          <a:p>
            <a:r>
              <a:rPr lang="en-US" dirty="0"/>
              <a:t>Reduce risk of similar crashes</a:t>
            </a:r>
          </a:p>
          <a:p>
            <a:r>
              <a:rPr lang="en-US" dirty="0"/>
              <a:t>Better inform traveling public about delays and help with options to minimize delays</a:t>
            </a:r>
          </a:p>
          <a:p>
            <a:endParaRPr lang="en-US" dirty="0"/>
          </a:p>
        </p:txBody>
      </p:sp>
    </p:spTree>
    <p:extLst>
      <p:ext uri="{BB962C8B-B14F-4D97-AF65-F5344CB8AC3E}">
        <p14:creationId xmlns:p14="http://schemas.microsoft.com/office/powerpoint/2010/main" val="414355151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686800" cy="1200150"/>
          </a:xfrm>
        </p:spPr>
        <p:txBody>
          <a:bodyPr/>
          <a:lstStyle/>
          <a:p>
            <a:r>
              <a:rPr lang="en-US" dirty="0"/>
              <a:t>Smart Traffic Monitoring Special Provision Requirements</a:t>
            </a:r>
          </a:p>
        </p:txBody>
      </p:sp>
      <p:sp>
        <p:nvSpPr>
          <p:cNvPr id="3" name="Content Placeholder 2"/>
          <p:cNvSpPr>
            <a:spLocks noGrp="1"/>
          </p:cNvSpPr>
          <p:nvPr>
            <p:ph idx="1"/>
          </p:nvPr>
        </p:nvSpPr>
        <p:spPr>
          <a:xfrm>
            <a:off x="457200" y="1676400"/>
            <a:ext cx="3886200" cy="4495800"/>
          </a:xfrm>
        </p:spPr>
        <p:txBody>
          <a:bodyPr/>
          <a:lstStyle/>
          <a:p>
            <a:r>
              <a:rPr lang="en-US" dirty="0"/>
              <a:t>Collect real-time traffic data</a:t>
            </a:r>
          </a:p>
          <a:p>
            <a:r>
              <a:rPr lang="en-US" dirty="0"/>
              <a:t>Analyze data via control software</a:t>
            </a:r>
          </a:p>
          <a:p>
            <a:r>
              <a:rPr lang="en-US" dirty="0"/>
              <a:t>Alert drivers of:</a:t>
            </a:r>
          </a:p>
          <a:p>
            <a:pPr lvl="1"/>
            <a:r>
              <a:rPr lang="en-US" dirty="0"/>
              <a:t>Magnitude of delay</a:t>
            </a:r>
          </a:p>
          <a:p>
            <a:pPr lvl="1"/>
            <a:r>
              <a:rPr lang="en-US" dirty="0"/>
              <a:t>Stopped traffic conditions and</a:t>
            </a:r>
          </a:p>
          <a:p>
            <a:pPr lvl="1"/>
            <a:r>
              <a:rPr lang="en-US" dirty="0"/>
              <a:t>Alternate route options</a:t>
            </a:r>
          </a:p>
          <a:p>
            <a:endParaRPr lang="en-US" dirty="0"/>
          </a:p>
        </p:txBody>
      </p:sp>
      <p:pic>
        <p:nvPicPr>
          <p:cNvPr id="4" name="Picture 3">
            <a:extLst>
              <a:ext uri="{FF2B5EF4-FFF2-40B4-BE49-F238E27FC236}">
                <a16:creationId xmlns:a16="http://schemas.microsoft.com/office/drawing/2014/main" id="{8EB6928A-08CC-49F4-A58B-8334671EBA25}"/>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599432" y="1905000"/>
            <a:ext cx="4133277" cy="2304930"/>
          </a:xfrm>
          <a:prstGeom prst="rect">
            <a:avLst/>
          </a:prstGeom>
        </p:spPr>
      </p:pic>
      <p:sp>
        <p:nvSpPr>
          <p:cNvPr id="5" name="TextBox 4">
            <a:extLst>
              <a:ext uri="{FF2B5EF4-FFF2-40B4-BE49-F238E27FC236}">
                <a16:creationId xmlns:a16="http://schemas.microsoft.com/office/drawing/2014/main" id="{DA7C6C7C-7CA5-4C1C-BF7C-D58AF15BD98D}"/>
              </a:ext>
            </a:extLst>
          </p:cNvPr>
          <p:cNvSpPr txBox="1"/>
          <p:nvPr/>
        </p:nvSpPr>
        <p:spPr>
          <a:xfrm>
            <a:off x="6641669" y="4191642"/>
            <a:ext cx="2502331" cy="246221"/>
          </a:xfrm>
          <a:prstGeom prst="rect">
            <a:avLst/>
          </a:prstGeom>
          <a:noFill/>
        </p:spPr>
        <p:txBody>
          <a:bodyPr wrap="square" rtlCol="0">
            <a:spAutoFit/>
          </a:bodyPr>
          <a:lstStyle/>
          <a:p>
            <a:r>
              <a:rPr lang="en-US" sz="1000" dirty="0">
                <a:latin typeface="Arial" panose="020B0604020202020204" pitchFamily="34" charset="0"/>
                <a:cs typeface="Arial" panose="020B0604020202020204" pitchFamily="34" charset="0"/>
              </a:rPr>
              <a:t>Source: IDOT</a:t>
            </a:r>
          </a:p>
        </p:txBody>
      </p:sp>
    </p:spTree>
    <p:extLst>
      <p:ext uri="{BB962C8B-B14F-4D97-AF65-F5344CB8AC3E}">
        <p14:creationId xmlns:p14="http://schemas.microsoft.com/office/powerpoint/2010/main" val="400048417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458200" cy="666750"/>
          </a:xfrm>
        </p:spPr>
        <p:txBody>
          <a:bodyPr/>
          <a:lstStyle/>
          <a:p>
            <a:r>
              <a:rPr lang="en-US" dirty="0"/>
              <a:t> Equipment Procurement</a:t>
            </a:r>
          </a:p>
        </p:txBody>
      </p:sp>
      <p:sp>
        <p:nvSpPr>
          <p:cNvPr id="3" name="Content Placeholder 2"/>
          <p:cNvSpPr>
            <a:spLocks noGrp="1"/>
          </p:cNvSpPr>
          <p:nvPr>
            <p:ph idx="1"/>
          </p:nvPr>
        </p:nvSpPr>
        <p:spPr>
          <a:xfrm>
            <a:off x="685800" y="1458360"/>
            <a:ext cx="8153400" cy="4495800"/>
          </a:xfrm>
        </p:spPr>
        <p:txBody>
          <a:bodyPr/>
          <a:lstStyle/>
          <a:p>
            <a:r>
              <a:rPr lang="en-US" dirty="0"/>
              <a:t>Researched and interviewed several ITS Smart Work Zone companies</a:t>
            </a:r>
          </a:p>
          <a:p>
            <a:r>
              <a:rPr lang="en-US" dirty="0"/>
              <a:t>Developed a Contract Special Provision and Plan Sheet Addendum</a:t>
            </a:r>
          </a:p>
          <a:p>
            <a:r>
              <a:rPr lang="en-US" dirty="0"/>
              <a:t>Allowed at least 2 bidders to meet the specification</a:t>
            </a:r>
          </a:p>
        </p:txBody>
      </p:sp>
    </p:spTree>
    <p:extLst>
      <p:ext uri="{BB962C8B-B14F-4D97-AF65-F5344CB8AC3E}">
        <p14:creationId xmlns:p14="http://schemas.microsoft.com/office/powerpoint/2010/main" val="374530357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a:extLst>
              <a:ext uri="{C183D7F6-B498-43B3-948B-1728B52AA6E4}">
                <adec:decorative xmlns:adec="http://schemas.microsoft.com/office/drawing/2017/decorative" val="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404" t="2160" r="2447" b="1026"/>
          <a:stretch/>
        </p:blipFill>
        <p:spPr bwMode="auto">
          <a:xfrm>
            <a:off x="4572000" y="354661"/>
            <a:ext cx="3581400" cy="56664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342900" y="542925"/>
            <a:ext cx="5067300" cy="666750"/>
          </a:xfrm>
        </p:spPr>
        <p:txBody>
          <a:bodyPr/>
          <a:lstStyle/>
          <a:p>
            <a:r>
              <a:rPr lang="en-US" dirty="0"/>
              <a:t> Deployment</a:t>
            </a:r>
          </a:p>
        </p:txBody>
      </p:sp>
      <p:sp>
        <p:nvSpPr>
          <p:cNvPr id="3" name="Content Placeholder 2"/>
          <p:cNvSpPr>
            <a:spLocks noGrp="1"/>
          </p:cNvSpPr>
          <p:nvPr>
            <p:ph idx="1"/>
          </p:nvPr>
        </p:nvSpPr>
        <p:spPr>
          <a:xfrm>
            <a:off x="348996" y="1406653"/>
            <a:ext cx="3994404" cy="4495800"/>
          </a:xfrm>
        </p:spPr>
        <p:txBody>
          <a:bodyPr/>
          <a:lstStyle/>
          <a:p>
            <a:r>
              <a:rPr lang="en-US" dirty="0"/>
              <a:t>73 PCMS (One per mile each direction and at crossroads)</a:t>
            </a:r>
          </a:p>
          <a:p>
            <a:r>
              <a:rPr lang="en-US" dirty="0"/>
              <a:t>56 Doppler speed sensors</a:t>
            </a:r>
          </a:p>
          <a:p>
            <a:r>
              <a:rPr lang="en-US" dirty="0"/>
              <a:t>6-mile lead in each direction</a:t>
            </a:r>
          </a:p>
          <a:p>
            <a:endParaRPr lang="en-US" dirty="0"/>
          </a:p>
        </p:txBody>
      </p:sp>
      <p:sp>
        <p:nvSpPr>
          <p:cNvPr id="5" name="TextBox 4">
            <a:extLst>
              <a:ext uri="{FF2B5EF4-FFF2-40B4-BE49-F238E27FC236}">
                <a16:creationId xmlns:a16="http://schemas.microsoft.com/office/drawing/2014/main" id="{61AEF1FD-9041-40DB-A958-1C4AB62912D1}"/>
              </a:ext>
            </a:extLst>
          </p:cNvPr>
          <p:cNvSpPr txBox="1"/>
          <p:nvPr/>
        </p:nvSpPr>
        <p:spPr>
          <a:xfrm>
            <a:off x="4325112" y="6084242"/>
            <a:ext cx="2502331" cy="246221"/>
          </a:xfrm>
          <a:prstGeom prst="rect">
            <a:avLst/>
          </a:prstGeom>
          <a:noFill/>
        </p:spPr>
        <p:txBody>
          <a:bodyPr wrap="square" rtlCol="0">
            <a:spAutoFit/>
          </a:bodyPr>
          <a:lstStyle/>
          <a:p>
            <a:r>
              <a:rPr lang="en-US" sz="1000" dirty="0">
                <a:latin typeface="Arial" panose="020B0604020202020204" pitchFamily="34" charset="0"/>
                <a:cs typeface="Arial" panose="020B0604020202020204" pitchFamily="34" charset="0"/>
              </a:rPr>
              <a:t>Source: IDOT</a:t>
            </a:r>
          </a:p>
        </p:txBody>
      </p:sp>
    </p:spTree>
    <p:extLst>
      <p:ext uri="{BB962C8B-B14F-4D97-AF65-F5344CB8AC3E}">
        <p14:creationId xmlns:p14="http://schemas.microsoft.com/office/powerpoint/2010/main" val="246675223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0999" y="287655"/>
            <a:ext cx="8458200" cy="666750"/>
          </a:xfrm>
        </p:spPr>
        <p:txBody>
          <a:bodyPr/>
          <a:lstStyle/>
          <a:p>
            <a:r>
              <a:rPr lang="en-US" dirty="0"/>
              <a:t> System Operation</a:t>
            </a:r>
          </a:p>
        </p:txBody>
      </p:sp>
      <p:sp>
        <p:nvSpPr>
          <p:cNvPr id="3" name="Content Placeholder 2"/>
          <p:cNvSpPr>
            <a:spLocks noGrp="1"/>
          </p:cNvSpPr>
          <p:nvPr>
            <p:ph idx="1"/>
          </p:nvPr>
        </p:nvSpPr>
        <p:spPr>
          <a:xfrm>
            <a:off x="405383" y="1280160"/>
            <a:ext cx="5995417" cy="4644915"/>
          </a:xfrm>
        </p:spPr>
        <p:txBody>
          <a:bodyPr/>
          <a:lstStyle/>
          <a:p>
            <a:r>
              <a:rPr lang="en-US" dirty="0"/>
              <a:t>Drivers alerted 1 and 2 miles upstream of any detected queue</a:t>
            </a:r>
          </a:p>
          <a:p>
            <a:r>
              <a:rPr lang="en-US" dirty="0"/>
              <a:t>If below 40 mph, alternating</a:t>
            </a:r>
          </a:p>
          <a:p>
            <a:pPr lvl="1"/>
            <a:r>
              <a:rPr lang="en-US" dirty="0"/>
              <a:t>“STOPPED TRAFFIC AHEAD” and</a:t>
            </a:r>
          </a:p>
          <a:p>
            <a:pPr lvl="1"/>
            <a:r>
              <a:rPr lang="en-US" dirty="0"/>
              <a:t>“BE PREPARED TO STOP”</a:t>
            </a:r>
          </a:p>
          <a:p>
            <a:r>
              <a:rPr lang="en-US" dirty="0"/>
              <a:t>Provided anticipated magnitude of delay at the approach to each work zone and every traffic decision point</a:t>
            </a:r>
          </a:p>
          <a:p>
            <a:endParaRPr lang="en-US" dirty="0"/>
          </a:p>
        </p:txBody>
      </p:sp>
    </p:spTree>
    <p:extLst>
      <p:ext uri="{BB962C8B-B14F-4D97-AF65-F5344CB8AC3E}">
        <p14:creationId xmlns:p14="http://schemas.microsoft.com/office/powerpoint/2010/main" val="293868122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215" y="600075"/>
            <a:ext cx="8458200" cy="666750"/>
          </a:xfrm>
        </p:spPr>
        <p:txBody>
          <a:bodyPr/>
          <a:lstStyle/>
          <a:p>
            <a:r>
              <a:rPr lang="en-US" dirty="0"/>
              <a:t> 2010 and 2011 Construction Seasons</a:t>
            </a:r>
          </a:p>
        </p:txBody>
      </p:sp>
      <p:pic>
        <p:nvPicPr>
          <p:cNvPr id="10242" name="Picture 2">
            <a:extLst>
              <a:ext uri="{C183D7F6-B498-43B3-948B-1728B52AA6E4}">
                <adec:decorative xmlns:adec="http://schemas.microsoft.com/office/drawing/2017/decorative" val="1"/>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676400" y="1428750"/>
            <a:ext cx="5533831" cy="4495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a:extLst>
              <a:ext uri="{FF2B5EF4-FFF2-40B4-BE49-F238E27FC236}">
                <a16:creationId xmlns:a16="http://schemas.microsoft.com/office/drawing/2014/main" id="{9A21C0CE-2621-46F0-8257-06020F9C3772}"/>
              </a:ext>
            </a:extLst>
          </p:cNvPr>
          <p:cNvSpPr txBox="1"/>
          <p:nvPr/>
        </p:nvSpPr>
        <p:spPr>
          <a:xfrm>
            <a:off x="1752600" y="6043717"/>
            <a:ext cx="2502331" cy="246221"/>
          </a:xfrm>
          <a:prstGeom prst="rect">
            <a:avLst/>
          </a:prstGeom>
          <a:noFill/>
        </p:spPr>
        <p:txBody>
          <a:bodyPr wrap="square" rtlCol="0">
            <a:spAutoFit/>
          </a:bodyPr>
          <a:lstStyle/>
          <a:p>
            <a:r>
              <a:rPr lang="en-US" sz="1000" dirty="0">
                <a:latin typeface="Arial" panose="020B0604020202020204" pitchFamily="34" charset="0"/>
                <a:cs typeface="Arial" panose="020B0604020202020204" pitchFamily="34" charset="0"/>
              </a:rPr>
              <a:t>Source: IDOT</a:t>
            </a:r>
          </a:p>
        </p:txBody>
      </p:sp>
    </p:spTree>
    <p:extLst>
      <p:ext uri="{BB962C8B-B14F-4D97-AF65-F5344CB8AC3E}">
        <p14:creationId xmlns:p14="http://schemas.microsoft.com/office/powerpoint/2010/main" val="373755530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0658" y="399788"/>
            <a:ext cx="8458200" cy="666750"/>
          </a:xfrm>
        </p:spPr>
        <p:txBody>
          <a:bodyPr/>
          <a:lstStyle/>
          <a:p>
            <a:r>
              <a:rPr lang="en-US" dirty="0"/>
              <a:t> 2010 Construction Season</a:t>
            </a:r>
          </a:p>
        </p:txBody>
      </p:sp>
      <p:cxnSp>
        <p:nvCxnSpPr>
          <p:cNvPr id="4" name="Straight Connector 3"/>
          <p:cNvCxnSpPr/>
          <p:nvPr/>
        </p:nvCxnSpPr>
        <p:spPr>
          <a:xfrm flipV="1">
            <a:off x="7284720" y="4840224"/>
            <a:ext cx="198120" cy="249936"/>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1026" name="Picture 2" descr="map with smart work zone not utilized during 2010 shown in red text"/>
          <p:cNvPicPr>
            <a:picLocks noChangeAspect="1" noChangeArrowheads="1"/>
          </p:cNvPicPr>
          <p:nvPr/>
        </p:nvPicPr>
        <p:blipFill rotWithShape="1">
          <a:blip r:embed="rId3">
            <a:extLst>
              <a:ext uri="{28A0092B-C50C-407E-A947-70E740481C1C}">
                <a14:useLocalDpi xmlns:a14="http://schemas.microsoft.com/office/drawing/2010/main" val="0"/>
              </a:ext>
            </a:extLst>
          </a:blip>
          <a:srcRect b="25917"/>
          <a:stretch/>
        </p:blipFill>
        <p:spPr bwMode="auto">
          <a:xfrm>
            <a:off x="708903" y="1596330"/>
            <a:ext cx="7841710" cy="4356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a:extLst>
              <a:ext uri="{FF2B5EF4-FFF2-40B4-BE49-F238E27FC236}">
                <a16:creationId xmlns:a16="http://schemas.microsoft.com/office/drawing/2014/main" id="{4C7E21ED-7744-40CD-9EEB-1B5CB58820AA}"/>
              </a:ext>
            </a:extLst>
          </p:cNvPr>
          <p:cNvSpPr txBox="1"/>
          <p:nvPr/>
        </p:nvSpPr>
        <p:spPr>
          <a:xfrm>
            <a:off x="1828800" y="6017238"/>
            <a:ext cx="2502331" cy="246221"/>
          </a:xfrm>
          <a:prstGeom prst="rect">
            <a:avLst/>
          </a:prstGeom>
          <a:noFill/>
        </p:spPr>
        <p:txBody>
          <a:bodyPr wrap="square" rtlCol="0">
            <a:spAutoFit/>
          </a:bodyPr>
          <a:lstStyle/>
          <a:p>
            <a:r>
              <a:rPr lang="en-US" sz="1000" dirty="0">
                <a:latin typeface="Arial" panose="020B0604020202020204" pitchFamily="34" charset="0"/>
                <a:cs typeface="Arial" panose="020B0604020202020204" pitchFamily="34" charset="0"/>
              </a:rPr>
              <a:t>Source: IDOT</a:t>
            </a:r>
          </a:p>
        </p:txBody>
      </p:sp>
    </p:spTree>
    <p:extLst>
      <p:ext uri="{BB962C8B-B14F-4D97-AF65-F5344CB8AC3E}">
        <p14:creationId xmlns:p14="http://schemas.microsoft.com/office/powerpoint/2010/main" val="98161403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457200"/>
            <a:ext cx="8458200" cy="666750"/>
          </a:xfrm>
        </p:spPr>
        <p:txBody>
          <a:bodyPr/>
          <a:lstStyle/>
          <a:p>
            <a:r>
              <a:rPr lang="en-US" dirty="0"/>
              <a:t> 2011 Construction Season</a:t>
            </a:r>
          </a:p>
        </p:txBody>
      </p:sp>
      <p:pic>
        <p:nvPicPr>
          <p:cNvPr id="12290" name="Picture 2" descr="map with smart work zone utilized on all 3 contracts in 2011 in red text"/>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b="875"/>
          <a:stretch/>
        </p:blipFill>
        <p:spPr bwMode="auto">
          <a:xfrm>
            <a:off x="838200" y="1592431"/>
            <a:ext cx="7696199" cy="43511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a:extLst>
              <a:ext uri="{FF2B5EF4-FFF2-40B4-BE49-F238E27FC236}">
                <a16:creationId xmlns:a16="http://schemas.microsoft.com/office/drawing/2014/main" id="{CB3C4D78-2595-4EFE-985A-F4347D6E43DD}"/>
              </a:ext>
            </a:extLst>
          </p:cNvPr>
          <p:cNvSpPr txBox="1"/>
          <p:nvPr/>
        </p:nvSpPr>
        <p:spPr>
          <a:xfrm>
            <a:off x="1828800" y="5986245"/>
            <a:ext cx="2502331" cy="246221"/>
          </a:xfrm>
          <a:prstGeom prst="rect">
            <a:avLst/>
          </a:prstGeom>
          <a:noFill/>
        </p:spPr>
        <p:txBody>
          <a:bodyPr wrap="square" rtlCol="0">
            <a:spAutoFit/>
          </a:bodyPr>
          <a:lstStyle/>
          <a:p>
            <a:r>
              <a:rPr lang="en-US" sz="1000" dirty="0">
                <a:latin typeface="Arial" panose="020B0604020202020204" pitchFamily="34" charset="0"/>
                <a:cs typeface="Arial" panose="020B0604020202020204" pitchFamily="34" charset="0"/>
              </a:rPr>
              <a:t>Source: IDOT</a:t>
            </a:r>
          </a:p>
        </p:txBody>
      </p:sp>
    </p:spTree>
    <p:extLst>
      <p:ext uri="{BB962C8B-B14F-4D97-AF65-F5344CB8AC3E}">
        <p14:creationId xmlns:p14="http://schemas.microsoft.com/office/powerpoint/2010/main" val="129399789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97010"/>
            <a:ext cx="8458200" cy="666750"/>
          </a:xfrm>
        </p:spPr>
        <p:txBody>
          <a:bodyPr/>
          <a:lstStyle/>
          <a:p>
            <a:r>
              <a:rPr lang="en-US" dirty="0"/>
              <a:t> System Evaluation</a:t>
            </a:r>
          </a:p>
        </p:txBody>
      </p:sp>
      <p:sp>
        <p:nvSpPr>
          <p:cNvPr id="3" name="Content Placeholder 2"/>
          <p:cNvSpPr>
            <a:spLocks noGrp="1"/>
          </p:cNvSpPr>
          <p:nvPr>
            <p:ph idx="1"/>
          </p:nvPr>
        </p:nvSpPr>
        <p:spPr>
          <a:xfrm>
            <a:off x="315468" y="1181100"/>
            <a:ext cx="7228332" cy="4495800"/>
          </a:xfrm>
        </p:spPr>
        <p:txBody>
          <a:bodyPr/>
          <a:lstStyle/>
          <a:p>
            <a:r>
              <a:rPr lang="en-US" dirty="0"/>
              <a:t>Compared 2010 and 2011 construction years for 5 projects along I-55</a:t>
            </a:r>
          </a:p>
          <a:p>
            <a:r>
              <a:rPr lang="en-US" dirty="0"/>
              <a:t>Only looked at rear-end accidents because that is what system was setup to reduce</a:t>
            </a:r>
          </a:p>
          <a:p>
            <a:pPr marL="0" indent="0">
              <a:buNone/>
            </a:pPr>
            <a:endParaRPr lang="en-US" dirty="0"/>
          </a:p>
        </p:txBody>
      </p:sp>
    </p:spTree>
    <p:extLst>
      <p:ext uri="{BB962C8B-B14F-4D97-AF65-F5344CB8AC3E}">
        <p14:creationId xmlns:p14="http://schemas.microsoft.com/office/powerpoint/2010/main" val="305826214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97010"/>
            <a:ext cx="8458200" cy="666750"/>
          </a:xfrm>
        </p:spPr>
        <p:txBody>
          <a:bodyPr/>
          <a:lstStyle/>
          <a:p>
            <a:r>
              <a:rPr lang="en-US" dirty="0"/>
              <a:t> System Evaluation</a:t>
            </a:r>
          </a:p>
        </p:txBody>
      </p:sp>
      <p:pic>
        <p:nvPicPr>
          <p:cNvPr id="13314" name="Picture 2" descr="accidents by type for I-55 from 2010 to 2011 with mostly positive results and decreases in crashes from 11 percent to 15 percent, with no increase in fatalities between the two year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615" y="1093757"/>
            <a:ext cx="8869763" cy="48498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5" name="Picture 3" descr="does not account for ADT using Alt Rout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81701" y="126513"/>
            <a:ext cx="2819399" cy="9402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a:extLst>
              <a:ext uri="{FF2B5EF4-FFF2-40B4-BE49-F238E27FC236}">
                <a16:creationId xmlns:a16="http://schemas.microsoft.com/office/drawing/2014/main" id="{47381896-0A53-4F16-A2D3-88CD2154CDCA}"/>
              </a:ext>
            </a:extLst>
          </p:cNvPr>
          <p:cNvSpPr txBox="1"/>
          <p:nvPr/>
        </p:nvSpPr>
        <p:spPr>
          <a:xfrm>
            <a:off x="1676400" y="6073598"/>
            <a:ext cx="2502331" cy="246221"/>
          </a:xfrm>
          <a:prstGeom prst="rect">
            <a:avLst/>
          </a:prstGeom>
          <a:noFill/>
        </p:spPr>
        <p:txBody>
          <a:bodyPr wrap="square" rtlCol="0">
            <a:spAutoFit/>
          </a:bodyPr>
          <a:lstStyle/>
          <a:p>
            <a:r>
              <a:rPr lang="en-US" sz="1000" dirty="0">
                <a:latin typeface="Arial" panose="020B0604020202020204" pitchFamily="34" charset="0"/>
                <a:cs typeface="Arial" panose="020B0604020202020204" pitchFamily="34" charset="0"/>
              </a:rPr>
              <a:t>Source: IDOT</a:t>
            </a:r>
          </a:p>
        </p:txBody>
      </p:sp>
    </p:spTree>
    <p:extLst>
      <p:ext uri="{BB962C8B-B14F-4D97-AF65-F5344CB8AC3E}">
        <p14:creationId xmlns:p14="http://schemas.microsoft.com/office/powerpoint/2010/main" val="39528133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55835"/>
            <a:ext cx="8458200" cy="666750"/>
          </a:xfrm>
        </p:spPr>
        <p:txBody>
          <a:bodyPr/>
          <a:lstStyle/>
          <a:p>
            <a:r>
              <a:rPr lang="en-US" dirty="0"/>
              <a:t>Success Stories: Beaver Ridge Climbing Lane, Beaver, Utah</a:t>
            </a:r>
            <a:br>
              <a:rPr lang="en-US" dirty="0"/>
            </a:br>
            <a:endParaRPr lang="en-US" dirty="0"/>
          </a:p>
        </p:txBody>
      </p:sp>
      <p:sp>
        <p:nvSpPr>
          <p:cNvPr id="3" name="Content Placeholder 2"/>
          <p:cNvSpPr>
            <a:spLocks noGrp="1"/>
          </p:cNvSpPr>
          <p:nvPr>
            <p:ph idx="1"/>
          </p:nvPr>
        </p:nvSpPr>
        <p:spPr>
          <a:xfrm>
            <a:off x="380999" y="1524000"/>
            <a:ext cx="5472223" cy="4678165"/>
          </a:xfrm>
        </p:spPr>
        <p:txBody>
          <a:bodyPr/>
          <a:lstStyle/>
          <a:p>
            <a:pPr marL="236538"/>
            <a:r>
              <a:rPr lang="en-US" dirty="0"/>
              <a:t>I-15 posted speed limit:</a:t>
            </a:r>
          </a:p>
          <a:p>
            <a:pPr marL="465138" lvl="1"/>
            <a:r>
              <a:rPr lang="en-US" dirty="0"/>
              <a:t>80 mph originally</a:t>
            </a:r>
          </a:p>
          <a:p>
            <a:pPr marL="465138" lvl="1"/>
            <a:r>
              <a:rPr lang="en-US" dirty="0"/>
              <a:t>Dropped to 65 mph at work zone</a:t>
            </a:r>
          </a:p>
          <a:p>
            <a:pPr marL="465138" lvl="4" indent="-225425"/>
            <a:r>
              <a:rPr lang="en-US" dirty="0"/>
              <a:t>85</a:t>
            </a:r>
            <a:r>
              <a:rPr lang="en-US" baseline="30000" dirty="0"/>
              <a:t>th</a:t>
            </a:r>
            <a:r>
              <a:rPr lang="en-US" dirty="0"/>
              <a:t> percentile: 70 mph</a:t>
            </a:r>
          </a:p>
          <a:p>
            <a:pPr marL="465138" lvl="1"/>
            <a:r>
              <a:rPr lang="en-US" dirty="0"/>
              <a:t>45 mph allowed during structure work</a:t>
            </a:r>
          </a:p>
          <a:p>
            <a:pPr marL="465138" lvl="4" indent="-225425"/>
            <a:r>
              <a:rPr lang="en-US" dirty="0"/>
              <a:t>85</a:t>
            </a:r>
            <a:r>
              <a:rPr lang="en-US" baseline="30000" dirty="0"/>
              <a:t>th</a:t>
            </a:r>
            <a:r>
              <a:rPr lang="en-US" dirty="0"/>
              <a:t> percentile: 51 mph</a:t>
            </a:r>
          </a:p>
          <a:p>
            <a:pPr marL="465138" lvl="1"/>
            <a:r>
              <a:rPr lang="en-US" dirty="0"/>
              <a:t>Speed harmonization +/- 12 mph</a:t>
            </a:r>
          </a:p>
          <a:p>
            <a:endParaRPr lang="en-US" dirty="0"/>
          </a:p>
        </p:txBody>
      </p:sp>
      <p:pic>
        <p:nvPicPr>
          <p:cNvPr id="4" name="Picture 3" descr="car on two-lanes (one direction) freeway section with green hills in background">
            <a:extLst>
              <a:ext uri="{FF2B5EF4-FFF2-40B4-BE49-F238E27FC236}">
                <a16:creationId xmlns:a16="http://schemas.microsoft.com/office/drawing/2014/main" id="{878F5A81-ECC5-4455-8F4D-377395D0D59B}"/>
              </a:ext>
            </a:extLst>
          </p:cNvPr>
          <p:cNvPicPr>
            <a:picLocks noChangeAspect="1"/>
          </p:cNvPicPr>
          <p:nvPr/>
        </p:nvPicPr>
        <p:blipFill>
          <a:blip r:embed="rId3"/>
          <a:stretch>
            <a:fillRect/>
          </a:stretch>
        </p:blipFill>
        <p:spPr>
          <a:xfrm>
            <a:off x="5486401" y="1981200"/>
            <a:ext cx="3276600" cy="3139120"/>
          </a:xfrm>
          <a:prstGeom prst="rect">
            <a:avLst/>
          </a:prstGeom>
        </p:spPr>
      </p:pic>
      <p:sp>
        <p:nvSpPr>
          <p:cNvPr id="5" name="TextBox 4">
            <a:extLst>
              <a:ext uri="{FF2B5EF4-FFF2-40B4-BE49-F238E27FC236}">
                <a16:creationId xmlns:a16="http://schemas.microsoft.com/office/drawing/2014/main" id="{3F613323-1C60-4646-A21E-83607C20357F}"/>
              </a:ext>
            </a:extLst>
          </p:cNvPr>
          <p:cNvSpPr txBox="1"/>
          <p:nvPr/>
        </p:nvSpPr>
        <p:spPr>
          <a:xfrm>
            <a:off x="7765364" y="5253811"/>
            <a:ext cx="1184940"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Image: Utah DOT</a:t>
            </a:r>
          </a:p>
        </p:txBody>
      </p:sp>
    </p:spTree>
    <p:extLst>
      <p:ext uri="{BB962C8B-B14F-4D97-AF65-F5344CB8AC3E}">
        <p14:creationId xmlns:p14="http://schemas.microsoft.com/office/powerpoint/2010/main" val="146553494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83912"/>
            <a:ext cx="8458200" cy="666750"/>
          </a:xfrm>
        </p:spPr>
        <p:txBody>
          <a:bodyPr/>
          <a:lstStyle/>
          <a:p>
            <a:r>
              <a:rPr lang="en-US" dirty="0"/>
              <a:t>Lessons Learned</a:t>
            </a:r>
          </a:p>
        </p:txBody>
      </p:sp>
      <p:sp>
        <p:nvSpPr>
          <p:cNvPr id="3" name="Content Placeholder 2"/>
          <p:cNvSpPr>
            <a:spLocks noGrp="1"/>
          </p:cNvSpPr>
          <p:nvPr>
            <p:ph idx="1"/>
          </p:nvPr>
        </p:nvSpPr>
        <p:spPr>
          <a:xfrm>
            <a:off x="342900" y="1371600"/>
            <a:ext cx="8458200" cy="4715570"/>
          </a:xfrm>
        </p:spPr>
        <p:txBody>
          <a:bodyPr/>
          <a:lstStyle/>
          <a:p>
            <a:r>
              <a:rPr lang="en-US" dirty="0"/>
              <a:t>Develop statewide tiered special provisions that will allow for competition between all SWZ systems</a:t>
            </a:r>
          </a:p>
          <a:p>
            <a:r>
              <a:rPr lang="en-US" dirty="0"/>
              <a:t>Establish guidelines for utilization of tiered SWZ systems</a:t>
            </a:r>
          </a:p>
          <a:p>
            <a:r>
              <a:rPr lang="en-US" dirty="0"/>
              <a:t>Recognize that no system is perfect at this point</a:t>
            </a:r>
          </a:p>
          <a:p>
            <a:r>
              <a:rPr lang="en-US" dirty="0"/>
              <a:t>SWZ costs average 2.5% of our contract costs</a:t>
            </a:r>
          </a:p>
          <a:p>
            <a:r>
              <a:rPr lang="en-US" dirty="0"/>
              <a:t>SWZ can reduce queuing type crashes</a:t>
            </a:r>
          </a:p>
          <a:p>
            <a:endParaRPr lang="en-US" dirty="0"/>
          </a:p>
        </p:txBody>
      </p:sp>
    </p:spTree>
    <p:extLst>
      <p:ext uri="{BB962C8B-B14F-4D97-AF65-F5344CB8AC3E}">
        <p14:creationId xmlns:p14="http://schemas.microsoft.com/office/powerpoint/2010/main" val="307460089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 Further Information</a:t>
            </a:r>
          </a:p>
        </p:txBody>
      </p:sp>
      <p:sp>
        <p:nvSpPr>
          <p:cNvPr id="3" name="Content Placeholder 2"/>
          <p:cNvSpPr>
            <a:spLocks noGrp="1"/>
          </p:cNvSpPr>
          <p:nvPr>
            <p:ph idx="1"/>
          </p:nvPr>
        </p:nvSpPr>
        <p:spPr>
          <a:xfrm>
            <a:off x="396240" y="1325563"/>
            <a:ext cx="8458200" cy="4343400"/>
          </a:xfrm>
        </p:spPr>
        <p:txBody>
          <a:bodyPr/>
          <a:lstStyle/>
          <a:p>
            <a:pPr marL="0" indent="0">
              <a:buNone/>
            </a:pPr>
            <a:r>
              <a:rPr lang="en-US" dirty="0"/>
              <a:t>To look at other SWZ technology that has been used by other states, go the National Work Zone Clearinghouse at:</a:t>
            </a:r>
          </a:p>
          <a:p>
            <a:pPr marL="0" indent="0">
              <a:buNone/>
            </a:pPr>
            <a:r>
              <a:rPr lang="en-US" dirty="0">
                <a:hlinkClick r:id="rId3"/>
              </a:rPr>
              <a:t>https://www.workzonesafety.org/swz</a:t>
            </a:r>
            <a:endParaRPr lang="en-US" dirty="0"/>
          </a:p>
          <a:p>
            <a:pPr marL="0" indent="0">
              <a:buNone/>
            </a:pPr>
            <a:endParaRPr lang="en-US" dirty="0"/>
          </a:p>
          <a:p>
            <a:pPr marL="0" indent="0">
              <a:buNone/>
            </a:pPr>
            <a:r>
              <a:rPr lang="en-US" dirty="0">
                <a:hlinkClick r:id="rId4"/>
              </a:rPr>
              <a:t>https://www.workzonesafety.org/swz/webinars/</a:t>
            </a:r>
            <a:endParaRPr lang="en-US" dirty="0"/>
          </a:p>
          <a:p>
            <a:pPr marL="0" indent="0">
              <a:buNone/>
            </a:pPr>
            <a:endParaRPr lang="en-US" dirty="0"/>
          </a:p>
          <a:p>
            <a:pPr marL="0" indent="0">
              <a:buNone/>
            </a:pPr>
            <a:endParaRPr lang="en-US" dirty="0"/>
          </a:p>
        </p:txBody>
      </p:sp>
    </p:spTree>
    <p:extLst>
      <p:ext uri="{BB962C8B-B14F-4D97-AF65-F5344CB8AC3E}">
        <p14:creationId xmlns:p14="http://schemas.microsoft.com/office/powerpoint/2010/main" val="248217825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Title 1"/>
          <p:cNvSpPr>
            <a:spLocks noGrp="1"/>
          </p:cNvSpPr>
          <p:nvPr>
            <p:ph type="title"/>
          </p:nvPr>
        </p:nvSpPr>
        <p:spPr>
          <a:xfrm>
            <a:off x="457200" y="0"/>
            <a:ext cx="8229600" cy="1417638"/>
          </a:xfrm>
        </p:spPr>
        <p:txBody>
          <a:bodyPr/>
          <a:lstStyle/>
          <a:p>
            <a:r>
              <a:rPr lang="en-US" dirty="0"/>
              <a:t>Questions</a:t>
            </a:r>
          </a:p>
        </p:txBody>
      </p:sp>
    </p:spTree>
    <p:extLst>
      <p:ext uri="{BB962C8B-B14F-4D97-AF65-F5344CB8AC3E}">
        <p14:creationId xmlns:p14="http://schemas.microsoft.com/office/powerpoint/2010/main" val="39193099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71475"/>
            <a:ext cx="8458200" cy="666750"/>
          </a:xfrm>
        </p:spPr>
        <p:txBody>
          <a:bodyPr/>
          <a:lstStyle/>
          <a:p>
            <a:r>
              <a:rPr lang="en-US" dirty="0"/>
              <a:t> Dynamic Variable Speed Limit (VSL):</a:t>
            </a:r>
          </a:p>
        </p:txBody>
      </p:sp>
      <p:sp>
        <p:nvSpPr>
          <p:cNvPr id="3" name="Content Placeholder 2"/>
          <p:cNvSpPr>
            <a:spLocks noGrp="1"/>
          </p:cNvSpPr>
          <p:nvPr>
            <p:ph idx="1"/>
          </p:nvPr>
        </p:nvSpPr>
        <p:spPr>
          <a:xfrm>
            <a:off x="342900" y="1181100"/>
            <a:ext cx="4249425" cy="4495800"/>
          </a:xfrm>
        </p:spPr>
        <p:txBody>
          <a:bodyPr/>
          <a:lstStyle/>
          <a:p>
            <a:r>
              <a:rPr lang="en-US" dirty="0"/>
              <a:t>Project objectives</a:t>
            </a:r>
          </a:p>
          <a:p>
            <a:pPr marL="457200" lvl="1"/>
            <a:r>
              <a:rPr lang="en-US" dirty="0"/>
              <a:t>Develop a portable and dynamic system</a:t>
            </a:r>
          </a:p>
          <a:p>
            <a:pPr marL="457200" lvl="1"/>
            <a:r>
              <a:rPr lang="en-US" dirty="0"/>
              <a:t>Test on two projects </a:t>
            </a:r>
            <a:br>
              <a:rPr lang="en-US" dirty="0"/>
            </a:br>
            <a:r>
              <a:rPr lang="en-US" dirty="0"/>
              <a:t>in 2016</a:t>
            </a:r>
          </a:p>
          <a:p>
            <a:pPr marL="457200" lvl="1"/>
            <a:r>
              <a:rPr lang="en-US" dirty="0"/>
              <a:t>Evaluate results and </a:t>
            </a:r>
            <a:br>
              <a:rPr lang="en-US" dirty="0"/>
            </a:br>
            <a:r>
              <a:rPr lang="en-US" dirty="0"/>
              <a:t>revise requirements</a:t>
            </a:r>
          </a:p>
          <a:p>
            <a:pPr marL="457200" lvl="1"/>
            <a:r>
              <a:rPr lang="en-US" dirty="0"/>
              <a:t>Test on two projects in 2017</a:t>
            </a:r>
          </a:p>
          <a:p>
            <a:pPr marL="457200" lvl="1"/>
            <a:r>
              <a:rPr lang="en-US" dirty="0"/>
              <a:t>Bid into future projects</a:t>
            </a:r>
          </a:p>
          <a:p>
            <a:pPr lvl="1"/>
            <a:endParaRPr lang="en-US" dirty="0"/>
          </a:p>
        </p:txBody>
      </p:sp>
      <p:pic>
        <p:nvPicPr>
          <p:cNvPr id="4" name="Picture 3" descr="Freeway with overhead variable speed limit signs with each showing speed limit 45 on regulatory electronic display"/>
          <p:cNvPicPr>
            <a:picLocks noChangeAspect="1"/>
          </p:cNvPicPr>
          <p:nvPr/>
        </p:nvPicPr>
        <p:blipFill rotWithShape="1">
          <a:blip r:embed="rId3" cstate="print">
            <a:extLst>
              <a:ext uri="{28A0092B-C50C-407E-A947-70E740481C1C}">
                <a14:useLocalDpi xmlns:a14="http://schemas.microsoft.com/office/drawing/2010/main" val="0"/>
              </a:ext>
            </a:extLst>
          </a:blip>
          <a:srcRect l="22381" t="37012" r="31147" b="33123"/>
          <a:stretch/>
        </p:blipFill>
        <p:spPr>
          <a:xfrm>
            <a:off x="4592325" y="2133600"/>
            <a:ext cx="4249425" cy="2043316"/>
          </a:xfrm>
          <a:prstGeom prst="rect">
            <a:avLst/>
          </a:prstGeom>
        </p:spPr>
      </p:pic>
      <p:sp>
        <p:nvSpPr>
          <p:cNvPr id="5" name="TextBox 4">
            <a:extLst>
              <a:ext uri="{FF2B5EF4-FFF2-40B4-BE49-F238E27FC236}">
                <a16:creationId xmlns:a16="http://schemas.microsoft.com/office/drawing/2014/main" id="{34349E97-18DF-4E11-956D-568469106F86}"/>
              </a:ext>
            </a:extLst>
          </p:cNvPr>
          <p:cNvSpPr txBox="1"/>
          <p:nvPr/>
        </p:nvSpPr>
        <p:spPr>
          <a:xfrm>
            <a:off x="7752663" y="4267200"/>
            <a:ext cx="1184940"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Image: Utah DOT</a:t>
            </a:r>
          </a:p>
        </p:txBody>
      </p:sp>
    </p:spTree>
    <p:extLst>
      <p:ext uri="{BB962C8B-B14F-4D97-AF65-F5344CB8AC3E}">
        <p14:creationId xmlns:p14="http://schemas.microsoft.com/office/powerpoint/2010/main" val="36052617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305800" cy="971550"/>
          </a:xfrm>
        </p:spPr>
        <p:txBody>
          <a:bodyPr/>
          <a:lstStyle/>
          <a:p>
            <a:r>
              <a:rPr lang="en-US" dirty="0"/>
              <a:t>Goals, Objectives, and Performance Measures (1 of 2)</a:t>
            </a:r>
          </a:p>
        </p:txBody>
      </p:sp>
      <p:pic>
        <p:nvPicPr>
          <p:cNvPr id="1026" name="Picture 2" descr="table showing category (field), goal (safety, ease of use), objective (safer for field personnel, ease of deployment and operation), and measure (e.g. limits exposure to workers, speed, worker satisfaction, time it takes to set up, cost)"/>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4059" y="1658037"/>
            <a:ext cx="9332109" cy="38431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a:extLst>
              <a:ext uri="{FF2B5EF4-FFF2-40B4-BE49-F238E27FC236}">
                <a16:creationId xmlns:a16="http://schemas.microsoft.com/office/drawing/2014/main" id="{26889466-9F36-4C43-B177-0681D3DAF526}"/>
              </a:ext>
            </a:extLst>
          </p:cNvPr>
          <p:cNvSpPr txBox="1"/>
          <p:nvPr/>
        </p:nvSpPr>
        <p:spPr>
          <a:xfrm>
            <a:off x="6781800" y="5499630"/>
            <a:ext cx="1234633"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Source: Utah DOT</a:t>
            </a:r>
          </a:p>
        </p:txBody>
      </p:sp>
    </p:spTree>
    <p:extLst>
      <p:ext uri="{BB962C8B-B14F-4D97-AF65-F5344CB8AC3E}">
        <p14:creationId xmlns:p14="http://schemas.microsoft.com/office/powerpoint/2010/main" val="38090201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table with category (public), goal (safety, public trust, easy to use), objective (safer for public, posted speeds comply with work activity, increased and reliable information, easy to understand), measure (number of crashes, customer satisfaction, all measures such as speed compliance, length of speed reduction, delay are measured), travel time, uptime for system, speed variation"/>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2657" y="1428750"/>
            <a:ext cx="9122229" cy="51647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itle 1"/>
          <p:cNvSpPr>
            <a:spLocks noGrp="1"/>
          </p:cNvSpPr>
          <p:nvPr>
            <p:ph type="title"/>
          </p:nvPr>
        </p:nvSpPr>
        <p:spPr>
          <a:xfrm>
            <a:off x="228600" y="0"/>
            <a:ext cx="8458200" cy="1428750"/>
          </a:xfrm>
        </p:spPr>
        <p:txBody>
          <a:bodyPr/>
          <a:lstStyle/>
          <a:p>
            <a:r>
              <a:rPr lang="en-US" dirty="0"/>
              <a:t>Goals, Objectives, and Performance Measures (cont.)</a:t>
            </a:r>
          </a:p>
        </p:txBody>
      </p:sp>
      <p:sp>
        <p:nvSpPr>
          <p:cNvPr id="4" name="TextBox 3">
            <a:extLst>
              <a:ext uri="{FF2B5EF4-FFF2-40B4-BE49-F238E27FC236}">
                <a16:creationId xmlns:a16="http://schemas.microsoft.com/office/drawing/2014/main" id="{426E61AA-8E91-433B-9D22-E8ECBC9A75DD}"/>
              </a:ext>
            </a:extLst>
          </p:cNvPr>
          <p:cNvSpPr txBox="1"/>
          <p:nvPr/>
        </p:nvSpPr>
        <p:spPr>
          <a:xfrm>
            <a:off x="6886725" y="6154289"/>
            <a:ext cx="1234633"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Source: Utah DOT</a:t>
            </a:r>
          </a:p>
        </p:txBody>
      </p:sp>
    </p:spTree>
    <p:extLst>
      <p:ext uri="{BB962C8B-B14F-4D97-AF65-F5344CB8AC3E}">
        <p14:creationId xmlns:p14="http://schemas.microsoft.com/office/powerpoint/2010/main" val="2102665249"/>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F1D8726CCB35046823CD2208737B298" ma:contentTypeVersion="17" ma:contentTypeDescription="Create a new document." ma:contentTypeScope="" ma:versionID="a1dfcc3812e8eda223e4bbc003fc5805">
  <xsd:schema xmlns:xsd="http://www.w3.org/2001/XMLSchema" xmlns:xs="http://www.w3.org/2001/XMLSchema" xmlns:p="http://schemas.microsoft.com/office/2006/metadata/properties" xmlns:ns2="f5270e54-c8a0-4b22-84cc-0e31eb95d21e" xmlns:ns3="32c1465c-eec5-42df-ba25-e7b3dc5efb78" targetNamespace="http://schemas.microsoft.com/office/2006/metadata/properties" ma:root="true" ma:fieldsID="ea3ce69e8d0753bef4c975463d142391" ns2:_="" ns3:_="">
    <xsd:import namespace="f5270e54-c8a0-4b22-84cc-0e31eb95d21e"/>
    <xsd:import namespace="32c1465c-eec5-42df-ba25-e7b3dc5efb7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5270e54-c8a0-4b22-84cc-0e31eb95d21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a752f70-6a13-4c50-9a09-ea54223a0fa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2c1465c-eec5-42df-ba25-e7b3dc5efb78"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5f90fc8-047a-47db-90e2-1028f76883af}" ma:internalName="TaxCatchAll" ma:showField="CatchAllData" ma:web="32c1465c-eec5-42df-ba25-e7b3dc5efb7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5270e54-c8a0-4b22-84cc-0e31eb95d21e">
      <Terms xmlns="http://schemas.microsoft.com/office/infopath/2007/PartnerControls"/>
    </lcf76f155ced4ddcb4097134ff3c332f>
    <TaxCatchAll xmlns="32c1465c-eec5-42df-ba25-e7b3dc5efb78" xsi:nil="true"/>
  </documentManagement>
</p:properties>
</file>

<file path=customXml/itemProps1.xml><?xml version="1.0" encoding="utf-8"?>
<ds:datastoreItem xmlns:ds="http://schemas.openxmlformats.org/officeDocument/2006/customXml" ds:itemID="{DC662630-A6CD-4309-95A5-0894777BC7F2}"/>
</file>

<file path=customXml/itemProps2.xml><?xml version="1.0" encoding="utf-8"?>
<ds:datastoreItem xmlns:ds="http://schemas.openxmlformats.org/officeDocument/2006/customXml" ds:itemID="{61528D20-3CB2-484B-94A0-E3FCF195C84B}"/>
</file>

<file path=customXml/itemProps3.xml><?xml version="1.0" encoding="utf-8"?>
<ds:datastoreItem xmlns:ds="http://schemas.openxmlformats.org/officeDocument/2006/customXml" ds:itemID="{4447EF38-A2A1-467C-BF50-1DE879E63EAD}"/>
</file>

<file path=docProps/app.xml><?xml version="1.0" encoding="utf-8"?>
<Properties xmlns="http://schemas.openxmlformats.org/officeDocument/2006/extended-properties" xmlns:vt="http://schemas.openxmlformats.org/officeDocument/2006/docPropsVTypes">
  <TotalTime>15397</TotalTime>
  <Words>7936</Words>
  <Application>Microsoft Office PowerPoint</Application>
  <PresentationFormat>On-screen Show (4:3)</PresentationFormat>
  <Paragraphs>699</Paragraphs>
  <Slides>62</Slides>
  <Notes>62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62</vt:i4>
      </vt:variant>
    </vt:vector>
  </HeadingPairs>
  <TitlesOfParts>
    <vt:vector size="67" baseType="lpstr">
      <vt:lpstr>Arial</vt:lpstr>
      <vt:lpstr>Calibri</vt:lpstr>
      <vt:lpstr>Verdana</vt:lpstr>
      <vt:lpstr>Wingdings</vt:lpstr>
      <vt:lpstr>Default Design</vt:lpstr>
      <vt:lpstr>3. Examples of ITS Applications</vt:lpstr>
      <vt:lpstr>Module Objectives</vt:lpstr>
      <vt:lpstr>Smarter Work Zones Examples</vt:lpstr>
      <vt:lpstr>Example #1: Utah Variable Speed Limits in Work Zones  </vt:lpstr>
      <vt:lpstr>Concerns</vt:lpstr>
      <vt:lpstr>Success Stories: Beaver Ridge Climbing Lane, Beaver, Utah </vt:lpstr>
      <vt:lpstr> Dynamic Variable Speed Limit (VSL):</vt:lpstr>
      <vt:lpstr>Goals, Objectives, and Performance Measures (1 of 2)</vt:lpstr>
      <vt:lpstr>Goals, Objectives, and Performance Measures (cont.)</vt:lpstr>
      <vt:lpstr>Implementing a Portable VSL System: Goal</vt:lpstr>
      <vt:lpstr>Implementing a Portable VSL System: Objective</vt:lpstr>
      <vt:lpstr> Parameters and Limits: Speeds</vt:lpstr>
      <vt:lpstr> Parameters and Limits: Spacing</vt:lpstr>
      <vt:lpstr> Special Provisions for VSL (1 of 2)</vt:lpstr>
      <vt:lpstr> Special Provisions for VSL (2 of 2)</vt:lpstr>
      <vt:lpstr>Portable VSL Primary Candidate Projects</vt:lpstr>
      <vt:lpstr> Future Portable VSL Considerations</vt:lpstr>
      <vt:lpstr>Component Parts</vt:lpstr>
      <vt:lpstr> System Architecture Diagram</vt:lpstr>
      <vt:lpstr> Typical VSL Signing</vt:lpstr>
      <vt:lpstr> Typical VSL Downstream Set Up</vt:lpstr>
      <vt:lpstr>Example #2: Maryland Dynamic Lane Merge (DLM)</vt:lpstr>
      <vt:lpstr>Maryland DLM Test Deployment </vt:lpstr>
      <vt:lpstr>System Configuration </vt:lpstr>
      <vt:lpstr> Operation – Low Volume</vt:lpstr>
      <vt:lpstr> Operation – High Volume</vt:lpstr>
      <vt:lpstr> Evaluation - Methodology</vt:lpstr>
      <vt:lpstr> Evaluation - Results</vt:lpstr>
      <vt:lpstr> Evaluation - Results</vt:lpstr>
      <vt:lpstr> Evaluation - Results</vt:lpstr>
      <vt:lpstr>Example #3: Queue Warning Systems</vt:lpstr>
      <vt:lpstr> Queue Warning System Components</vt:lpstr>
      <vt:lpstr> I-35 Construction Corridor, Central Texas</vt:lpstr>
      <vt:lpstr>I-35 Construction Traveler Information System Components</vt:lpstr>
      <vt:lpstr>User Needs Analysis: Travelers</vt:lpstr>
      <vt:lpstr>User Needs Analysis: TxDOT  and Contractors </vt:lpstr>
      <vt:lpstr> Concept of Operations</vt:lpstr>
      <vt:lpstr>System Design Needs</vt:lpstr>
      <vt:lpstr>Identifying When and Where Lane Closures will Occur</vt:lpstr>
      <vt:lpstr>Assessing Potential for Queues (1 of 2) </vt:lpstr>
      <vt:lpstr>Assessing Potential for Queues (2 of 2)</vt:lpstr>
      <vt:lpstr>Queue Warning System Configuration (1 of 3)</vt:lpstr>
      <vt:lpstr>Queue Warning System Configuration (2 of 3) </vt:lpstr>
      <vt:lpstr>Queue Warning System Configuration (3 of 3)</vt:lpstr>
      <vt:lpstr>Procurement</vt:lpstr>
      <vt:lpstr> Deployment</vt:lpstr>
      <vt:lpstr>Effectiveness of System</vt:lpstr>
      <vt:lpstr>Example 3 a: Queue Warning Systems- Illinois DOT</vt:lpstr>
      <vt:lpstr> Illinois DOT - I-55  (I-70 to IL 140)</vt:lpstr>
      <vt:lpstr>Two Directives For This Project After End-of-Queue Crash</vt:lpstr>
      <vt:lpstr>Smart Traffic Monitoring Special Provision Requirements</vt:lpstr>
      <vt:lpstr> Equipment Procurement</vt:lpstr>
      <vt:lpstr> Deployment</vt:lpstr>
      <vt:lpstr> System Operation</vt:lpstr>
      <vt:lpstr> 2010 and 2011 Construction Seasons</vt:lpstr>
      <vt:lpstr> 2010 Construction Season</vt:lpstr>
      <vt:lpstr> 2011 Construction Season</vt:lpstr>
      <vt:lpstr> System Evaluation</vt:lpstr>
      <vt:lpstr> System Evaluation</vt:lpstr>
      <vt:lpstr>Lessons Learned</vt:lpstr>
      <vt:lpstr>For Further Information</vt:lpstr>
      <vt:lpstr>Questions</vt:lpstr>
    </vt:vector>
  </TitlesOfParts>
  <Company>HOME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Traffic Control Technician Course</dc:title>
  <dc:subject>File 1 of 3</dc:subject>
  <dc:creator>Juan M Morales, P.E</dc:creator>
  <dc:description>JM Morales &amp; Associates, 407-674-7007, www.jmmassoc.com</dc:description>
  <cp:lastModifiedBy>Tim Luttrell</cp:lastModifiedBy>
  <cp:revision>714</cp:revision>
  <dcterms:created xsi:type="dcterms:W3CDTF">2003-08-18T20:36:41Z</dcterms:created>
  <dcterms:modified xsi:type="dcterms:W3CDTF">2025-04-09T14:32:32Z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0x0101000F1D8726CCB35046823CD2208737B298</vt:lpwstr>
  </property>
</Properties>
</file>