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diagrams/data3.xml" ContentType="application/vnd.openxmlformats-officedocument.drawingml.diagramData+xml"/>
  <Override PartName="/ppt/diagrams/data4.xml" ContentType="application/vnd.openxmlformats-officedocument.drawingml.diagramData+xml"/>
  <Override PartName="/ppt/diagrams/data1.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80.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79.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4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9"/>
  </p:notesMasterIdLst>
  <p:handoutMasterIdLst>
    <p:handoutMasterId r:id="rId110"/>
  </p:handoutMasterIdLst>
  <p:sldIdLst>
    <p:sldId id="390" r:id="rId2"/>
    <p:sldId id="435" r:id="rId3"/>
    <p:sldId id="356" r:id="rId4"/>
    <p:sldId id="542" r:id="rId5"/>
    <p:sldId id="541" r:id="rId6"/>
    <p:sldId id="336" r:id="rId7"/>
    <p:sldId id="543" r:id="rId8"/>
    <p:sldId id="337" r:id="rId9"/>
    <p:sldId id="339" r:id="rId10"/>
    <p:sldId id="343" r:id="rId11"/>
    <p:sldId id="345" r:id="rId12"/>
    <p:sldId id="344" r:id="rId13"/>
    <p:sldId id="346" r:id="rId14"/>
    <p:sldId id="347" r:id="rId15"/>
    <p:sldId id="388" r:id="rId16"/>
    <p:sldId id="550" r:id="rId17"/>
    <p:sldId id="348" r:id="rId18"/>
    <p:sldId id="361" r:id="rId19"/>
    <p:sldId id="545" r:id="rId20"/>
    <p:sldId id="364" r:id="rId21"/>
    <p:sldId id="546" r:id="rId22"/>
    <p:sldId id="365" r:id="rId23"/>
    <p:sldId id="349" r:id="rId24"/>
    <p:sldId id="547" r:id="rId25"/>
    <p:sldId id="430" r:id="rId26"/>
    <p:sldId id="357" r:id="rId27"/>
    <p:sldId id="350" r:id="rId28"/>
    <p:sldId id="431" r:id="rId29"/>
    <p:sldId id="358" r:id="rId30"/>
    <p:sldId id="351" r:id="rId31"/>
    <p:sldId id="548" r:id="rId32"/>
    <p:sldId id="354" r:id="rId33"/>
    <p:sldId id="385" r:id="rId34"/>
    <p:sldId id="355" r:id="rId35"/>
    <p:sldId id="549" r:id="rId36"/>
    <p:sldId id="373" r:id="rId37"/>
    <p:sldId id="375" r:id="rId38"/>
    <p:sldId id="377" r:id="rId39"/>
    <p:sldId id="429" r:id="rId40"/>
    <p:sldId id="379" r:id="rId41"/>
    <p:sldId id="381" r:id="rId42"/>
    <p:sldId id="276" r:id="rId43"/>
    <p:sldId id="278" r:id="rId44"/>
    <p:sldId id="553" r:id="rId45"/>
    <p:sldId id="552" r:id="rId46"/>
    <p:sldId id="551" r:id="rId47"/>
    <p:sldId id="281" r:id="rId48"/>
    <p:sldId id="283" r:id="rId49"/>
    <p:sldId id="285" r:id="rId50"/>
    <p:sldId id="286" r:id="rId51"/>
    <p:sldId id="288" r:id="rId52"/>
    <p:sldId id="289" r:id="rId53"/>
    <p:sldId id="291" r:id="rId54"/>
    <p:sldId id="417" r:id="rId55"/>
    <p:sldId id="419" r:id="rId56"/>
    <p:sldId id="418" r:id="rId57"/>
    <p:sldId id="438" r:id="rId58"/>
    <p:sldId id="294" r:id="rId59"/>
    <p:sldId id="554" r:id="rId60"/>
    <p:sldId id="295" r:id="rId61"/>
    <p:sldId id="296" r:id="rId62"/>
    <p:sldId id="297" r:id="rId63"/>
    <p:sldId id="555" r:id="rId64"/>
    <p:sldId id="556" r:id="rId65"/>
    <p:sldId id="298" r:id="rId66"/>
    <p:sldId id="422" r:id="rId67"/>
    <p:sldId id="423" r:id="rId68"/>
    <p:sldId id="299" r:id="rId69"/>
    <p:sldId id="300" r:id="rId70"/>
    <p:sldId id="382" r:id="rId71"/>
    <p:sldId id="425" r:id="rId72"/>
    <p:sldId id="564" r:id="rId73"/>
    <p:sldId id="558" r:id="rId74"/>
    <p:sldId id="557" r:id="rId75"/>
    <p:sldId id="384" r:id="rId76"/>
    <p:sldId id="301" r:id="rId77"/>
    <p:sldId id="439" r:id="rId78"/>
    <p:sldId id="302" r:id="rId79"/>
    <p:sldId id="303" r:id="rId80"/>
    <p:sldId id="304" r:id="rId81"/>
    <p:sldId id="305" r:id="rId82"/>
    <p:sldId id="307" r:id="rId83"/>
    <p:sldId id="308" r:id="rId84"/>
    <p:sldId id="312" r:id="rId85"/>
    <p:sldId id="314" r:id="rId86"/>
    <p:sldId id="316" r:id="rId87"/>
    <p:sldId id="317" r:id="rId88"/>
    <p:sldId id="559" r:id="rId89"/>
    <p:sldId id="318" r:id="rId90"/>
    <p:sldId id="440" r:id="rId91"/>
    <p:sldId id="432" r:id="rId92"/>
    <p:sldId id="433" r:id="rId93"/>
    <p:sldId id="560" r:id="rId94"/>
    <p:sldId id="320" r:id="rId95"/>
    <p:sldId id="329" r:id="rId96"/>
    <p:sldId id="441" r:id="rId97"/>
    <p:sldId id="387" r:id="rId98"/>
    <p:sldId id="434" r:id="rId99"/>
    <p:sldId id="442" r:id="rId100"/>
    <p:sldId id="540" r:id="rId101"/>
    <p:sldId id="562" r:id="rId102"/>
    <p:sldId id="561" r:id="rId103"/>
    <p:sldId id="330" r:id="rId104"/>
    <p:sldId id="415" r:id="rId105"/>
    <p:sldId id="563" r:id="rId106"/>
    <p:sldId id="436" r:id="rId107"/>
    <p:sldId id="539" r:id="rId108"/>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80"/>
    <a:srgbClr val="000066"/>
    <a:srgbClr val="000099"/>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95" autoAdjust="0"/>
  </p:normalViewPr>
  <p:slideViewPr>
    <p:cSldViewPr>
      <p:cViewPr varScale="1">
        <p:scale>
          <a:sx n="85" d="100"/>
          <a:sy n="85" d="100"/>
        </p:scale>
        <p:origin x="236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7208"/>
    </p:cViewPr>
  </p:sorterViewPr>
  <p:notesViewPr>
    <p:cSldViewPr>
      <p:cViewPr varScale="1">
        <p:scale>
          <a:sx n="62" d="100"/>
          <a:sy n="62" d="100"/>
        </p:scale>
        <p:origin x="2400" y="3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customXml" Target="../customXml/item3.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handoutMaster" Target="handoutMasters/handoutMaster1.xml"/><Relationship Id="rId115" Type="http://schemas.openxmlformats.org/officeDocument/2006/relationships/customXml" Target="../customXml/item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B5EB88-C385-493D-8A13-A73A0839085A}" type="doc">
      <dgm:prSet loTypeId="urn:microsoft.com/office/officeart/2005/8/layout/hList1" loCatId="list" qsTypeId="urn:microsoft.com/office/officeart/2005/8/quickstyle/simple1" qsCatId="simple" csTypeId="urn:microsoft.com/office/officeart/2005/8/colors/accent5_2" csCatId="accent5" phldr="1"/>
      <dgm:spPr/>
      <dgm:t>
        <a:bodyPr/>
        <a:lstStyle/>
        <a:p>
          <a:endParaRPr lang="en-US"/>
        </a:p>
      </dgm:t>
    </dgm:pt>
    <dgm:pt modelId="{9CA89F42-165C-44EB-BCD3-38E5729C434D}">
      <dgm:prSet custT="1"/>
      <dgm:spPr/>
      <dgm:t>
        <a:bodyPr/>
        <a:lstStyle/>
        <a:p>
          <a:pPr rtl="0"/>
          <a:r>
            <a:rPr lang="en-US" sz="2800" b="0" dirty="0">
              <a:latin typeface="Arial" panose="020B0604020202020204" pitchFamily="34" charset="0"/>
              <a:cs typeface="Arial" panose="020B0604020202020204" pitchFamily="34" charset="0"/>
            </a:rPr>
            <a:t>Toll Authorities</a:t>
          </a:r>
          <a:endParaRPr lang="en-US" sz="2800" dirty="0">
            <a:latin typeface="Arial" panose="020B0604020202020204" pitchFamily="34" charset="0"/>
            <a:cs typeface="Arial" panose="020B0604020202020204" pitchFamily="34" charset="0"/>
          </a:endParaRPr>
        </a:p>
      </dgm:t>
    </dgm:pt>
    <dgm:pt modelId="{5818F539-6863-4E6B-B5D1-7E4C5316C668}" type="parTrans" cxnId="{37274ED4-6822-4DBE-B038-19D4456D3FBD}">
      <dgm:prSet/>
      <dgm:spPr/>
      <dgm:t>
        <a:bodyPr/>
        <a:lstStyle/>
        <a:p>
          <a:endParaRPr lang="en-US"/>
        </a:p>
      </dgm:t>
    </dgm:pt>
    <dgm:pt modelId="{9A55857C-9567-45E3-B5EA-501200EED798}" type="sibTrans" cxnId="{37274ED4-6822-4DBE-B038-19D4456D3FBD}">
      <dgm:prSet/>
      <dgm:spPr/>
      <dgm:t>
        <a:bodyPr/>
        <a:lstStyle/>
        <a:p>
          <a:endParaRPr lang="en-US"/>
        </a:p>
      </dgm:t>
    </dgm:pt>
    <dgm:pt modelId="{99D5CE12-A127-45E5-9CFE-ABC1E39F6FAF}">
      <dgm:prSet custT="1"/>
      <dgm:spPr/>
      <dgm:t>
        <a:bodyPr/>
        <a:lstStyle/>
        <a:p>
          <a:pPr rtl="0"/>
          <a:r>
            <a:rPr lang="en-US" sz="2800" b="0" dirty="0">
              <a:latin typeface="Arial" panose="020B0604020202020204" pitchFamily="34" charset="0"/>
              <a:cs typeface="Arial" panose="020B0604020202020204" pitchFamily="34" charset="0"/>
            </a:rPr>
            <a:t>FHWA Division Office</a:t>
          </a:r>
          <a:endParaRPr lang="en-US" sz="2800" dirty="0">
            <a:latin typeface="Arial" panose="020B0604020202020204" pitchFamily="34" charset="0"/>
            <a:cs typeface="Arial" panose="020B0604020202020204" pitchFamily="34" charset="0"/>
          </a:endParaRPr>
        </a:p>
      </dgm:t>
    </dgm:pt>
    <dgm:pt modelId="{ABAFFFF3-69A4-42DF-9AAA-14B540FD7649}" type="parTrans" cxnId="{C40F7C47-9D14-44F0-B99C-7B49458EA0CE}">
      <dgm:prSet/>
      <dgm:spPr/>
      <dgm:t>
        <a:bodyPr/>
        <a:lstStyle/>
        <a:p>
          <a:endParaRPr lang="en-US"/>
        </a:p>
      </dgm:t>
    </dgm:pt>
    <dgm:pt modelId="{1B27B3DD-5F3E-4723-BED0-3B7A10EDD9E2}" type="sibTrans" cxnId="{C40F7C47-9D14-44F0-B99C-7B49458EA0CE}">
      <dgm:prSet/>
      <dgm:spPr/>
      <dgm:t>
        <a:bodyPr/>
        <a:lstStyle/>
        <a:p>
          <a:endParaRPr lang="en-US"/>
        </a:p>
      </dgm:t>
    </dgm:pt>
    <dgm:pt modelId="{B4B84EA7-19B5-4CAA-BA96-354E618E9703}">
      <dgm:prSet custT="1"/>
      <dgm:spPr/>
      <dgm:t>
        <a:bodyPr/>
        <a:lstStyle/>
        <a:p>
          <a:pPr rtl="0"/>
          <a:r>
            <a:rPr lang="en-US" sz="2800" b="0" dirty="0">
              <a:latin typeface="Arial" panose="020B0604020202020204" pitchFamily="34" charset="0"/>
              <a:cs typeface="Arial" panose="020B0604020202020204" pitchFamily="34" charset="0"/>
            </a:rPr>
            <a:t>Construction contractors</a:t>
          </a:r>
          <a:endParaRPr lang="en-US" sz="2800" dirty="0">
            <a:latin typeface="Arial" panose="020B0604020202020204" pitchFamily="34" charset="0"/>
            <a:cs typeface="Arial" panose="020B0604020202020204" pitchFamily="34" charset="0"/>
          </a:endParaRPr>
        </a:p>
      </dgm:t>
    </dgm:pt>
    <dgm:pt modelId="{C2483721-D381-402B-8A1E-6EFBBEF050EB}" type="parTrans" cxnId="{F6C3BC0C-9DC8-4814-9BD4-BDF2CF264EB8}">
      <dgm:prSet/>
      <dgm:spPr/>
      <dgm:t>
        <a:bodyPr/>
        <a:lstStyle/>
        <a:p>
          <a:endParaRPr lang="en-US"/>
        </a:p>
      </dgm:t>
    </dgm:pt>
    <dgm:pt modelId="{8339B6D0-639E-4544-B635-BFDC9A45405D}" type="sibTrans" cxnId="{F6C3BC0C-9DC8-4814-9BD4-BDF2CF264EB8}">
      <dgm:prSet/>
      <dgm:spPr/>
      <dgm:t>
        <a:bodyPr/>
        <a:lstStyle/>
        <a:p>
          <a:endParaRPr lang="en-US"/>
        </a:p>
      </dgm:t>
    </dgm:pt>
    <dgm:pt modelId="{9967E169-4430-4BD8-9F4C-33D804A44592}">
      <dgm:prSet custT="1"/>
      <dgm:spPr/>
      <dgm:t>
        <a:bodyPr/>
        <a:lstStyle/>
        <a:p>
          <a:pPr rtl="0"/>
          <a:r>
            <a:rPr lang="en-US" sz="2800" b="0" dirty="0">
              <a:latin typeface="Arial" panose="020B0604020202020204" pitchFamily="34" charset="0"/>
              <a:cs typeface="Arial" panose="020B0604020202020204" pitchFamily="34" charset="0"/>
            </a:rPr>
            <a:t>Departments of Transportation</a:t>
          </a:r>
          <a:endParaRPr lang="en-US" sz="2800" dirty="0">
            <a:latin typeface="Arial" panose="020B0604020202020204" pitchFamily="34" charset="0"/>
            <a:cs typeface="Arial" panose="020B0604020202020204" pitchFamily="34" charset="0"/>
          </a:endParaRPr>
        </a:p>
      </dgm:t>
    </dgm:pt>
    <dgm:pt modelId="{1AB2686A-F301-4EF0-9AD3-DF10B7C74168}" type="parTrans" cxnId="{5C4A0900-75D4-4464-A52E-A95D2C1EA428}">
      <dgm:prSet/>
      <dgm:spPr/>
      <dgm:t>
        <a:bodyPr/>
        <a:lstStyle/>
        <a:p>
          <a:endParaRPr lang="en-US"/>
        </a:p>
      </dgm:t>
    </dgm:pt>
    <dgm:pt modelId="{7C090AE6-CBD6-4F90-BBFC-A0FCEA924902}" type="sibTrans" cxnId="{5C4A0900-75D4-4464-A52E-A95D2C1EA428}">
      <dgm:prSet/>
      <dgm:spPr/>
      <dgm:t>
        <a:bodyPr/>
        <a:lstStyle/>
        <a:p>
          <a:endParaRPr lang="en-US"/>
        </a:p>
      </dgm:t>
    </dgm:pt>
    <dgm:pt modelId="{41D3C85A-721F-4683-A829-22CDDECC9DBF}">
      <dgm:prSet custT="1"/>
      <dgm:spPr/>
      <dgm:t>
        <a:bodyPr/>
        <a:lstStyle/>
        <a:p>
          <a:pPr rtl="0"/>
          <a:r>
            <a:rPr lang="en-US" sz="2800" b="0" dirty="0">
              <a:latin typeface="Arial" panose="020B0604020202020204" pitchFamily="34" charset="0"/>
              <a:cs typeface="Arial" panose="020B0604020202020204" pitchFamily="34" charset="0"/>
            </a:rPr>
            <a:t>Metropolitan Planning Organizations</a:t>
          </a:r>
          <a:endParaRPr lang="en-US" sz="1600" dirty="0">
            <a:latin typeface="Arial" panose="020B0604020202020204" pitchFamily="34" charset="0"/>
            <a:cs typeface="Arial" panose="020B0604020202020204" pitchFamily="34" charset="0"/>
          </a:endParaRPr>
        </a:p>
      </dgm:t>
    </dgm:pt>
    <dgm:pt modelId="{487CF6B9-A3B5-4B06-BC99-4B5C97E5CC6D}" type="parTrans" cxnId="{08288745-574A-4616-8F6F-372AE347EEC0}">
      <dgm:prSet/>
      <dgm:spPr/>
      <dgm:t>
        <a:bodyPr/>
        <a:lstStyle/>
        <a:p>
          <a:endParaRPr lang="en-US"/>
        </a:p>
      </dgm:t>
    </dgm:pt>
    <dgm:pt modelId="{276B4A40-C568-46E3-822C-E76BC491B7C5}" type="sibTrans" cxnId="{08288745-574A-4616-8F6F-372AE347EEC0}">
      <dgm:prSet/>
      <dgm:spPr/>
      <dgm:t>
        <a:bodyPr/>
        <a:lstStyle/>
        <a:p>
          <a:endParaRPr lang="en-US"/>
        </a:p>
      </dgm:t>
    </dgm:pt>
    <dgm:pt modelId="{0D7E84EA-CF06-45B9-A159-2950D146BBDB}">
      <dgm:prSet custT="1"/>
      <dgm:spPr/>
      <dgm:t>
        <a:bodyPr/>
        <a:lstStyle/>
        <a:p>
          <a:pPr rtl="0"/>
          <a:endParaRPr lang="en-US" sz="1600" b="1" dirty="0"/>
        </a:p>
      </dgm:t>
    </dgm:pt>
    <dgm:pt modelId="{507C52A3-BFE7-4971-8FD7-A2B786B0503F}" type="sibTrans" cxnId="{8F7877BE-58F1-4E13-8493-1DD6397EB7EB}">
      <dgm:prSet/>
      <dgm:spPr/>
      <dgm:t>
        <a:bodyPr/>
        <a:lstStyle/>
        <a:p>
          <a:endParaRPr lang="en-US"/>
        </a:p>
      </dgm:t>
    </dgm:pt>
    <dgm:pt modelId="{B8DF9BB2-D9BF-4C85-ABC2-D8F143C9548D}" type="parTrans" cxnId="{8F7877BE-58F1-4E13-8493-1DD6397EB7EB}">
      <dgm:prSet/>
      <dgm:spPr/>
      <dgm:t>
        <a:bodyPr/>
        <a:lstStyle/>
        <a:p>
          <a:endParaRPr lang="en-US"/>
        </a:p>
      </dgm:t>
    </dgm:pt>
    <dgm:pt modelId="{16B37B1B-FEFB-4FEB-8F5E-B34029CCA5FD}" type="pres">
      <dgm:prSet presAssocID="{8FB5EB88-C385-493D-8A13-A73A0839085A}" presName="Name0" presStyleCnt="0">
        <dgm:presLayoutVars>
          <dgm:dir/>
          <dgm:animLvl val="lvl"/>
          <dgm:resizeHandles val="exact"/>
        </dgm:presLayoutVars>
      </dgm:prSet>
      <dgm:spPr/>
    </dgm:pt>
    <dgm:pt modelId="{F7B16AF6-2378-455D-988D-C1D0AEBFB0C1}" type="pres">
      <dgm:prSet presAssocID="{0D7E84EA-CF06-45B9-A159-2950D146BBDB}" presName="composite" presStyleCnt="0"/>
      <dgm:spPr/>
    </dgm:pt>
    <dgm:pt modelId="{1CA97C8A-F0FA-4E5D-9E82-2965F94AF2E8}" type="pres">
      <dgm:prSet presAssocID="{0D7E84EA-CF06-45B9-A159-2950D146BBDB}" presName="parTx" presStyleLbl="alignNode1" presStyleIdx="0" presStyleCnt="1" custScaleX="110033" custScaleY="92757" custLinFactNeighborX="1230" custLinFactNeighborY="-7036">
        <dgm:presLayoutVars>
          <dgm:chMax val="0"/>
          <dgm:chPref val="0"/>
          <dgm:bulletEnabled val="1"/>
        </dgm:presLayoutVars>
      </dgm:prSet>
      <dgm:spPr/>
    </dgm:pt>
    <dgm:pt modelId="{9836F984-C182-4338-B867-FDC7598E9D40}" type="pres">
      <dgm:prSet presAssocID="{0D7E84EA-CF06-45B9-A159-2950D146BBDB}" presName="desTx" presStyleLbl="alignAccFollowNode1" presStyleIdx="0" presStyleCnt="1" custScaleX="110101" custLinFactNeighborX="1435">
        <dgm:presLayoutVars>
          <dgm:bulletEnabled val="1"/>
        </dgm:presLayoutVars>
      </dgm:prSet>
      <dgm:spPr/>
    </dgm:pt>
  </dgm:ptLst>
  <dgm:cxnLst>
    <dgm:cxn modelId="{5C4A0900-75D4-4464-A52E-A95D2C1EA428}" srcId="{0D7E84EA-CF06-45B9-A159-2950D146BBDB}" destId="{9967E169-4430-4BD8-9F4C-33D804A44592}" srcOrd="0" destOrd="0" parTransId="{1AB2686A-F301-4EF0-9AD3-DF10B7C74168}" sibTransId="{7C090AE6-CBD6-4F90-BBFC-A0FCEA924902}"/>
    <dgm:cxn modelId="{F6C3BC0C-9DC8-4814-9BD4-BDF2CF264EB8}" srcId="{0D7E84EA-CF06-45B9-A159-2950D146BBDB}" destId="{B4B84EA7-19B5-4CAA-BA96-354E618E9703}" srcOrd="3" destOrd="0" parTransId="{C2483721-D381-402B-8A1E-6EFBBEF050EB}" sibTransId="{8339B6D0-639E-4544-B635-BFDC9A45405D}"/>
    <dgm:cxn modelId="{5620D50E-F21C-4CB3-BCE8-E7716E4D0DC3}" type="presOf" srcId="{B4B84EA7-19B5-4CAA-BA96-354E618E9703}" destId="{9836F984-C182-4338-B867-FDC7598E9D40}" srcOrd="0" destOrd="3" presId="urn:microsoft.com/office/officeart/2005/8/layout/hList1"/>
    <dgm:cxn modelId="{6E740C17-5F03-498B-A480-11F339983340}" type="presOf" srcId="{8FB5EB88-C385-493D-8A13-A73A0839085A}" destId="{16B37B1B-FEFB-4FEB-8F5E-B34029CCA5FD}" srcOrd="0" destOrd="0" presId="urn:microsoft.com/office/officeart/2005/8/layout/hList1"/>
    <dgm:cxn modelId="{1A73831A-24C8-49AB-B621-D5695890598C}" type="presOf" srcId="{99D5CE12-A127-45E5-9CFE-ABC1E39F6FAF}" destId="{9836F984-C182-4338-B867-FDC7598E9D40}" srcOrd="0" destOrd="2" presId="urn:microsoft.com/office/officeart/2005/8/layout/hList1"/>
    <dgm:cxn modelId="{D7F1591C-CB61-4287-BEB0-906FE5E288FC}" type="presOf" srcId="{41D3C85A-721F-4683-A829-22CDDECC9DBF}" destId="{9836F984-C182-4338-B867-FDC7598E9D40}" srcOrd="0" destOrd="4" presId="urn:microsoft.com/office/officeart/2005/8/layout/hList1"/>
    <dgm:cxn modelId="{08288745-574A-4616-8F6F-372AE347EEC0}" srcId="{0D7E84EA-CF06-45B9-A159-2950D146BBDB}" destId="{41D3C85A-721F-4683-A829-22CDDECC9DBF}" srcOrd="4" destOrd="0" parTransId="{487CF6B9-A3B5-4B06-BC99-4B5C97E5CC6D}" sibTransId="{276B4A40-C568-46E3-822C-E76BC491B7C5}"/>
    <dgm:cxn modelId="{C40F7C47-9D14-44F0-B99C-7B49458EA0CE}" srcId="{0D7E84EA-CF06-45B9-A159-2950D146BBDB}" destId="{99D5CE12-A127-45E5-9CFE-ABC1E39F6FAF}" srcOrd="2" destOrd="0" parTransId="{ABAFFFF3-69A4-42DF-9AAA-14B540FD7649}" sibTransId="{1B27B3DD-5F3E-4723-BED0-3B7A10EDD9E2}"/>
    <dgm:cxn modelId="{8F7877BE-58F1-4E13-8493-1DD6397EB7EB}" srcId="{8FB5EB88-C385-493D-8A13-A73A0839085A}" destId="{0D7E84EA-CF06-45B9-A159-2950D146BBDB}" srcOrd="0" destOrd="0" parTransId="{B8DF9BB2-D9BF-4C85-ABC2-D8F143C9548D}" sibTransId="{507C52A3-BFE7-4971-8FD7-A2B786B0503F}"/>
    <dgm:cxn modelId="{01A624C5-2A90-42BD-9071-4614018A0376}" type="presOf" srcId="{9967E169-4430-4BD8-9F4C-33D804A44592}" destId="{9836F984-C182-4338-B867-FDC7598E9D40}" srcOrd="0" destOrd="0" presId="urn:microsoft.com/office/officeart/2005/8/layout/hList1"/>
    <dgm:cxn modelId="{37274ED4-6822-4DBE-B038-19D4456D3FBD}" srcId="{0D7E84EA-CF06-45B9-A159-2950D146BBDB}" destId="{9CA89F42-165C-44EB-BCD3-38E5729C434D}" srcOrd="1" destOrd="0" parTransId="{5818F539-6863-4E6B-B5D1-7E4C5316C668}" sibTransId="{9A55857C-9567-45E3-B5EA-501200EED798}"/>
    <dgm:cxn modelId="{DA4841EB-5181-41EF-BEBD-3E758ADB9EC1}" type="presOf" srcId="{9CA89F42-165C-44EB-BCD3-38E5729C434D}" destId="{9836F984-C182-4338-B867-FDC7598E9D40}" srcOrd="0" destOrd="1" presId="urn:microsoft.com/office/officeart/2005/8/layout/hList1"/>
    <dgm:cxn modelId="{D6BA71EF-0609-4DBE-872D-7B6907E04517}" type="presOf" srcId="{0D7E84EA-CF06-45B9-A159-2950D146BBDB}" destId="{1CA97C8A-F0FA-4E5D-9E82-2965F94AF2E8}" srcOrd="0" destOrd="0" presId="urn:microsoft.com/office/officeart/2005/8/layout/hList1"/>
    <dgm:cxn modelId="{F84BCC92-227B-450A-AFD2-97B78977E65A}" type="presParOf" srcId="{16B37B1B-FEFB-4FEB-8F5E-B34029CCA5FD}" destId="{F7B16AF6-2378-455D-988D-C1D0AEBFB0C1}" srcOrd="0" destOrd="0" presId="urn:microsoft.com/office/officeart/2005/8/layout/hList1"/>
    <dgm:cxn modelId="{35173153-26BE-4079-81B1-467F1A464FB7}" type="presParOf" srcId="{F7B16AF6-2378-455D-988D-C1D0AEBFB0C1}" destId="{1CA97C8A-F0FA-4E5D-9E82-2965F94AF2E8}" srcOrd="0" destOrd="0" presId="urn:microsoft.com/office/officeart/2005/8/layout/hList1"/>
    <dgm:cxn modelId="{6A1C193F-A88F-456A-AA50-3B69B3FDA19D}" type="presParOf" srcId="{F7B16AF6-2378-455D-988D-C1D0AEBFB0C1}" destId="{9836F984-C182-4338-B867-FDC7598E9D40}"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8FB5EB88-C385-493D-8A13-A73A0839085A}" type="doc">
      <dgm:prSet loTypeId="urn:microsoft.com/office/officeart/2005/8/layout/hList1" loCatId="list" qsTypeId="urn:microsoft.com/office/officeart/2005/8/quickstyle/simple1" qsCatId="simple" csTypeId="urn:microsoft.com/office/officeart/2005/8/colors/accent5_2" csCatId="accent5" phldr="1"/>
      <dgm:spPr/>
      <dgm:t>
        <a:bodyPr/>
        <a:lstStyle/>
        <a:p>
          <a:endParaRPr lang="en-US"/>
        </a:p>
      </dgm:t>
    </dgm:pt>
    <dgm:pt modelId="{EC7D22BA-D050-4DDA-BA95-903BC40B3B5E}">
      <dgm:prSet custT="1"/>
      <dgm:spPr/>
      <dgm:t>
        <a:bodyPr/>
        <a:lstStyle/>
        <a:p>
          <a:pPr rtl="0"/>
          <a:r>
            <a:rPr lang="en-US" sz="2800" b="0" dirty="0">
              <a:latin typeface="Arial" panose="020B0604020202020204" pitchFamily="34" charset="0"/>
              <a:cs typeface="Arial" panose="020B0604020202020204" pitchFamily="34" charset="0"/>
            </a:rPr>
            <a:t>Fire departments</a:t>
          </a:r>
          <a:endParaRPr lang="en-US" sz="2800" dirty="0">
            <a:latin typeface="Arial" panose="020B0604020202020204" pitchFamily="34" charset="0"/>
            <a:cs typeface="Arial" panose="020B0604020202020204" pitchFamily="34" charset="0"/>
          </a:endParaRPr>
        </a:p>
      </dgm:t>
    </dgm:pt>
    <dgm:pt modelId="{3F0F6DB9-40A6-4C30-8444-6F111B69D402}" type="parTrans" cxnId="{3B595EAC-BB53-435D-A4CF-CB17E7E20EBE}">
      <dgm:prSet/>
      <dgm:spPr/>
      <dgm:t>
        <a:bodyPr/>
        <a:lstStyle/>
        <a:p>
          <a:endParaRPr lang="en-US"/>
        </a:p>
      </dgm:t>
    </dgm:pt>
    <dgm:pt modelId="{77B343ED-9C66-488D-8934-A60BABA7BDF2}" type="sibTrans" cxnId="{3B595EAC-BB53-435D-A4CF-CB17E7E20EBE}">
      <dgm:prSet/>
      <dgm:spPr/>
      <dgm:t>
        <a:bodyPr/>
        <a:lstStyle/>
        <a:p>
          <a:endParaRPr lang="en-US"/>
        </a:p>
      </dgm:t>
    </dgm:pt>
    <dgm:pt modelId="{DB48D9BD-4BDD-488F-8783-980F7C287F12}">
      <dgm:prSet custT="1"/>
      <dgm:spPr/>
      <dgm:t>
        <a:bodyPr/>
        <a:lstStyle/>
        <a:p>
          <a:pPr rtl="0"/>
          <a:r>
            <a:rPr lang="en-US" sz="2800" b="0" dirty="0">
              <a:latin typeface="Arial" panose="020B0604020202020204" pitchFamily="34" charset="0"/>
              <a:cs typeface="Arial" panose="020B0604020202020204" pitchFamily="34" charset="0"/>
            </a:rPr>
            <a:t>Emergency medical services</a:t>
          </a:r>
          <a:endParaRPr lang="en-US" sz="2800" dirty="0">
            <a:latin typeface="Arial" panose="020B0604020202020204" pitchFamily="34" charset="0"/>
            <a:cs typeface="Arial" panose="020B0604020202020204" pitchFamily="34" charset="0"/>
          </a:endParaRPr>
        </a:p>
      </dgm:t>
    </dgm:pt>
    <dgm:pt modelId="{1D887C01-3979-4F42-AA64-9561ABAC2FFA}" type="parTrans" cxnId="{8B0144ED-4850-4E19-BB92-0F0F48CFEADB}">
      <dgm:prSet/>
      <dgm:spPr/>
      <dgm:t>
        <a:bodyPr/>
        <a:lstStyle/>
        <a:p>
          <a:endParaRPr lang="en-US"/>
        </a:p>
      </dgm:t>
    </dgm:pt>
    <dgm:pt modelId="{5ECE312B-C9EF-4064-84EB-85A5634FA99C}" type="sibTrans" cxnId="{8B0144ED-4850-4E19-BB92-0F0F48CFEADB}">
      <dgm:prSet/>
      <dgm:spPr/>
      <dgm:t>
        <a:bodyPr/>
        <a:lstStyle/>
        <a:p>
          <a:endParaRPr lang="en-US"/>
        </a:p>
      </dgm:t>
    </dgm:pt>
    <dgm:pt modelId="{5C69F1F6-CA9B-413E-B673-C4AF39E1F08A}">
      <dgm:prSet custT="1"/>
      <dgm:spPr/>
      <dgm:t>
        <a:bodyPr/>
        <a:lstStyle/>
        <a:p>
          <a:pPr rtl="0"/>
          <a:r>
            <a:rPr lang="en-US" sz="2800" b="0" dirty="0">
              <a:latin typeface="Arial" panose="020B0604020202020204" pitchFamily="34" charset="0"/>
              <a:cs typeface="Arial" panose="020B0604020202020204" pitchFamily="34" charset="0"/>
            </a:rPr>
            <a:t>State and local police departments</a:t>
          </a:r>
          <a:endParaRPr lang="en-US" sz="2800" dirty="0">
            <a:latin typeface="Arial" panose="020B0604020202020204" pitchFamily="34" charset="0"/>
            <a:cs typeface="Arial" panose="020B0604020202020204" pitchFamily="34" charset="0"/>
          </a:endParaRPr>
        </a:p>
      </dgm:t>
    </dgm:pt>
    <dgm:pt modelId="{6562E5C5-B2D5-4BC3-9455-6F321294EF01}" type="parTrans" cxnId="{3A87D6B7-8ABF-47DF-A3AA-66C32156923D}">
      <dgm:prSet/>
      <dgm:spPr/>
      <dgm:t>
        <a:bodyPr/>
        <a:lstStyle/>
        <a:p>
          <a:endParaRPr lang="en-US"/>
        </a:p>
      </dgm:t>
    </dgm:pt>
    <dgm:pt modelId="{DC8671F1-13D2-4116-8980-10339A6274D3}" type="sibTrans" cxnId="{3A87D6B7-8ABF-47DF-A3AA-66C32156923D}">
      <dgm:prSet/>
      <dgm:spPr/>
      <dgm:t>
        <a:bodyPr/>
        <a:lstStyle/>
        <a:p>
          <a:endParaRPr lang="en-US"/>
        </a:p>
      </dgm:t>
    </dgm:pt>
    <dgm:pt modelId="{ADD308C3-2B67-41AE-898D-C3E8A411A5AB}">
      <dgm:prSet custT="1"/>
      <dgm:spPr/>
      <dgm:t>
        <a:bodyPr/>
        <a:lstStyle/>
        <a:p>
          <a:pPr rtl="0"/>
          <a:endParaRPr lang="en-US" sz="1600" b="1" dirty="0"/>
        </a:p>
      </dgm:t>
    </dgm:pt>
    <dgm:pt modelId="{F3036EF7-FB50-4BF2-90B8-1AD036917DFE}" type="sibTrans" cxnId="{653A6349-8D25-4290-B74C-32508C987BA7}">
      <dgm:prSet/>
      <dgm:spPr/>
      <dgm:t>
        <a:bodyPr/>
        <a:lstStyle/>
        <a:p>
          <a:endParaRPr lang="en-US"/>
        </a:p>
      </dgm:t>
    </dgm:pt>
    <dgm:pt modelId="{E694A49C-B0F3-4EF2-A066-7465F295B98E}" type="parTrans" cxnId="{653A6349-8D25-4290-B74C-32508C987BA7}">
      <dgm:prSet/>
      <dgm:spPr/>
      <dgm:t>
        <a:bodyPr/>
        <a:lstStyle/>
        <a:p>
          <a:endParaRPr lang="en-US"/>
        </a:p>
      </dgm:t>
    </dgm:pt>
    <dgm:pt modelId="{16B37B1B-FEFB-4FEB-8F5E-B34029CCA5FD}" type="pres">
      <dgm:prSet presAssocID="{8FB5EB88-C385-493D-8A13-A73A0839085A}" presName="Name0" presStyleCnt="0">
        <dgm:presLayoutVars>
          <dgm:dir/>
          <dgm:animLvl val="lvl"/>
          <dgm:resizeHandles val="exact"/>
        </dgm:presLayoutVars>
      </dgm:prSet>
      <dgm:spPr/>
    </dgm:pt>
    <dgm:pt modelId="{24400DBC-2F41-40F1-8146-3D1C014D6B65}" type="pres">
      <dgm:prSet presAssocID="{ADD308C3-2B67-41AE-898D-C3E8A411A5AB}" presName="composite" presStyleCnt="0"/>
      <dgm:spPr/>
    </dgm:pt>
    <dgm:pt modelId="{6CF3B302-CFF6-4235-BC02-4BB637B86083}" type="pres">
      <dgm:prSet presAssocID="{ADD308C3-2B67-41AE-898D-C3E8A411A5AB}" presName="parTx" presStyleLbl="alignNode1" presStyleIdx="0" presStyleCnt="1" custFlipVert="1" custScaleY="27416">
        <dgm:presLayoutVars>
          <dgm:chMax val="0"/>
          <dgm:chPref val="0"/>
          <dgm:bulletEnabled val="1"/>
        </dgm:presLayoutVars>
      </dgm:prSet>
      <dgm:spPr/>
    </dgm:pt>
    <dgm:pt modelId="{9998D280-4BE3-407B-BD4A-CA30261C4A3F}" type="pres">
      <dgm:prSet presAssocID="{ADD308C3-2B67-41AE-898D-C3E8A411A5AB}" presName="desTx" presStyleLbl="alignAccFollowNode1" presStyleIdx="0" presStyleCnt="1" custScaleY="100000">
        <dgm:presLayoutVars>
          <dgm:bulletEnabled val="1"/>
        </dgm:presLayoutVars>
      </dgm:prSet>
      <dgm:spPr/>
    </dgm:pt>
  </dgm:ptLst>
  <dgm:cxnLst>
    <dgm:cxn modelId="{6E740C17-5F03-498B-A480-11F339983340}" type="presOf" srcId="{8FB5EB88-C385-493D-8A13-A73A0839085A}" destId="{16B37B1B-FEFB-4FEB-8F5E-B34029CCA5FD}" srcOrd="0" destOrd="0" presId="urn:microsoft.com/office/officeart/2005/8/layout/hList1"/>
    <dgm:cxn modelId="{690D0119-4F8E-41CE-8974-CC9BE2F1511F}" type="presOf" srcId="{EC7D22BA-D050-4DDA-BA95-903BC40B3B5E}" destId="{9998D280-4BE3-407B-BD4A-CA30261C4A3F}" srcOrd="0" destOrd="1" presId="urn:microsoft.com/office/officeart/2005/8/layout/hList1"/>
    <dgm:cxn modelId="{653A6349-8D25-4290-B74C-32508C987BA7}" srcId="{8FB5EB88-C385-493D-8A13-A73A0839085A}" destId="{ADD308C3-2B67-41AE-898D-C3E8A411A5AB}" srcOrd="0" destOrd="0" parTransId="{E694A49C-B0F3-4EF2-A066-7465F295B98E}" sibTransId="{F3036EF7-FB50-4BF2-90B8-1AD036917DFE}"/>
    <dgm:cxn modelId="{DCFB006C-DDC7-4084-B840-B450C00C1E19}" type="presOf" srcId="{ADD308C3-2B67-41AE-898D-C3E8A411A5AB}" destId="{6CF3B302-CFF6-4235-BC02-4BB637B86083}" srcOrd="0" destOrd="0" presId="urn:microsoft.com/office/officeart/2005/8/layout/hList1"/>
    <dgm:cxn modelId="{B5D46E73-A5B1-44A0-B55C-8A795C53FC83}" type="presOf" srcId="{5C69F1F6-CA9B-413E-B673-C4AF39E1F08A}" destId="{9998D280-4BE3-407B-BD4A-CA30261C4A3F}" srcOrd="0" destOrd="0" presId="urn:microsoft.com/office/officeart/2005/8/layout/hList1"/>
    <dgm:cxn modelId="{3B595EAC-BB53-435D-A4CF-CB17E7E20EBE}" srcId="{ADD308C3-2B67-41AE-898D-C3E8A411A5AB}" destId="{EC7D22BA-D050-4DDA-BA95-903BC40B3B5E}" srcOrd="1" destOrd="0" parTransId="{3F0F6DB9-40A6-4C30-8444-6F111B69D402}" sibTransId="{77B343ED-9C66-488D-8934-A60BABA7BDF2}"/>
    <dgm:cxn modelId="{3A87D6B7-8ABF-47DF-A3AA-66C32156923D}" srcId="{ADD308C3-2B67-41AE-898D-C3E8A411A5AB}" destId="{5C69F1F6-CA9B-413E-B673-C4AF39E1F08A}" srcOrd="0" destOrd="0" parTransId="{6562E5C5-B2D5-4BC3-9455-6F321294EF01}" sibTransId="{DC8671F1-13D2-4116-8980-10339A6274D3}"/>
    <dgm:cxn modelId="{553F12E0-AB74-41C8-AD11-B4DEB2789F08}" type="presOf" srcId="{DB48D9BD-4BDD-488F-8783-980F7C287F12}" destId="{9998D280-4BE3-407B-BD4A-CA30261C4A3F}" srcOrd="0" destOrd="2" presId="urn:microsoft.com/office/officeart/2005/8/layout/hList1"/>
    <dgm:cxn modelId="{8B0144ED-4850-4E19-BB92-0F0F48CFEADB}" srcId="{ADD308C3-2B67-41AE-898D-C3E8A411A5AB}" destId="{DB48D9BD-4BDD-488F-8783-980F7C287F12}" srcOrd="2" destOrd="0" parTransId="{1D887C01-3979-4F42-AA64-9561ABAC2FFA}" sibTransId="{5ECE312B-C9EF-4064-84EB-85A5634FA99C}"/>
    <dgm:cxn modelId="{8DB13E07-A39F-4422-B93C-27FAD04301DE}" type="presParOf" srcId="{16B37B1B-FEFB-4FEB-8F5E-B34029CCA5FD}" destId="{24400DBC-2F41-40F1-8146-3D1C014D6B65}" srcOrd="0" destOrd="0" presId="urn:microsoft.com/office/officeart/2005/8/layout/hList1"/>
    <dgm:cxn modelId="{61977051-A73B-4060-B528-4C326289C952}" type="presParOf" srcId="{24400DBC-2F41-40F1-8146-3D1C014D6B65}" destId="{6CF3B302-CFF6-4235-BC02-4BB637B86083}" srcOrd="0" destOrd="0" presId="urn:microsoft.com/office/officeart/2005/8/layout/hList1"/>
    <dgm:cxn modelId="{8D4B6DC2-4E1E-434D-BFC8-50BE374D7891}" type="presParOf" srcId="{24400DBC-2F41-40F1-8146-3D1C014D6B65}" destId="{9998D280-4BE3-407B-BD4A-CA30261C4A3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8FB5EB88-C385-493D-8A13-A73A0839085A}" type="doc">
      <dgm:prSet loTypeId="urn:microsoft.com/office/officeart/2005/8/layout/hList1" loCatId="list" qsTypeId="urn:microsoft.com/office/officeart/2005/8/quickstyle/simple1" qsCatId="simple" csTypeId="urn:microsoft.com/office/officeart/2005/8/colors/accent5_2" csCatId="accent5" phldr="1"/>
      <dgm:spPr/>
      <dgm:t>
        <a:bodyPr/>
        <a:lstStyle/>
        <a:p>
          <a:endParaRPr lang="en-US"/>
        </a:p>
      </dgm:t>
    </dgm:pt>
    <dgm:pt modelId="{F8E1399E-4D55-4AB2-8833-A809894CC337}">
      <dgm:prSet custT="1"/>
      <dgm:spPr/>
      <dgm:t>
        <a:bodyPr/>
        <a:lstStyle/>
        <a:p>
          <a:pPr rtl="0"/>
          <a:r>
            <a:rPr lang="en-US" sz="2800" b="0" dirty="0">
              <a:latin typeface="Arial" panose="020B0604020202020204" pitchFamily="34" charset="0"/>
              <a:cs typeface="Arial" panose="020B0604020202020204" pitchFamily="34" charset="0"/>
            </a:rPr>
            <a:t>Shopping centers and other major traffic generators</a:t>
          </a:r>
          <a:endParaRPr lang="en-US" sz="2800" dirty="0">
            <a:latin typeface="Arial" panose="020B0604020202020204" pitchFamily="34" charset="0"/>
            <a:cs typeface="Arial" panose="020B0604020202020204" pitchFamily="34" charset="0"/>
          </a:endParaRPr>
        </a:p>
      </dgm:t>
    </dgm:pt>
    <dgm:pt modelId="{591536CD-8960-42C9-B834-16F8C48D490C}" type="parTrans" cxnId="{FCC26775-B60A-4CF4-AF3E-0FAE4E9C000F}">
      <dgm:prSet/>
      <dgm:spPr/>
      <dgm:t>
        <a:bodyPr/>
        <a:lstStyle/>
        <a:p>
          <a:endParaRPr lang="en-US"/>
        </a:p>
      </dgm:t>
    </dgm:pt>
    <dgm:pt modelId="{57A81CB0-D66C-44C1-931A-BA697389AF4A}" type="sibTrans" cxnId="{FCC26775-B60A-4CF4-AF3E-0FAE4E9C000F}">
      <dgm:prSet/>
      <dgm:spPr/>
      <dgm:t>
        <a:bodyPr/>
        <a:lstStyle/>
        <a:p>
          <a:endParaRPr lang="en-US"/>
        </a:p>
      </dgm:t>
    </dgm:pt>
    <dgm:pt modelId="{E1027F0B-F1DB-4C52-8592-2803242E1F76}">
      <dgm:prSet custT="1"/>
      <dgm:spPr/>
      <dgm:t>
        <a:bodyPr/>
        <a:lstStyle/>
        <a:p>
          <a:pPr rtl="0"/>
          <a:r>
            <a:rPr lang="en-US" sz="2800" b="0" dirty="0">
              <a:latin typeface="Arial" panose="020B0604020202020204" pitchFamily="34" charset="0"/>
              <a:cs typeface="Arial" panose="020B0604020202020204" pitchFamily="34" charset="0"/>
            </a:rPr>
            <a:t>Major commercial trucking companies</a:t>
          </a:r>
          <a:endParaRPr lang="en-US" sz="2800" dirty="0">
            <a:latin typeface="Arial" panose="020B0604020202020204" pitchFamily="34" charset="0"/>
            <a:cs typeface="Arial" panose="020B0604020202020204" pitchFamily="34" charset="0"/>
          </a:endParaRPr>
        </a:p>
      </dgm:t>
    </dgm:pt>
    <dgm:pt modelId="{9A725FDC-E582-4205-9B86-E22D307F6460}" type="parTrans" cxnId="{7409A725-E4C7-4420-9771-4B48E317448F}">
      <dgm:prSet/>
      <dgm:spPr/>
      <dgm:t>
        <a:bodyPr/>
        <a:lstStyle/>
        <a:p>
          <a:endParaRPr lang="en-US"/>
        </a:p>
      </dgm:t>
    </dgm:pt>
    <dgm:pt modelId="{45DB47D5-C30A-4BF9-88FD-66AFA80DD79A}" type="sibTrans" cxnId="{7409A725-E4C7-4420-9771-4B48E317448F}">
      <dgm:prSet/>
      <dgm:spPr/>
      <dgm:t>
        <a:bodyPr/>
        <a:lstStyle/>
        <a:p>
          <a:endParaRPr lang="en-US"/>
        </a:p>
      </dgm:t>
    </dgm:pt>
    <dgm:pt modelId="{348163CC-C772-44D0-8345-E0E7EDCA222F}">
      <dgm:prSet custT="1"/>
      <dgm:spPr/>
      <dgm:t>
        <a:bodyPr/>
        <a:lstStyle/>
        <a:p>
          <a:pPr rtl="0"/>
          <a:r>
            <a:rPr lang="en-US" sz="2800" b="0" dirty="0">
              <a:latin typeface="Arial" panose="020B0604020202020204" pitchFamily="34" charset="0"/>
              <a:cs typeface="Arial" panose="020B0604020202020204" pitchFamily="34" charset="0"/>
            </a:rPr>
            <a:t>Motorists</a:t>
          </a:r>
          <a:endParaRPr lang="en-US" sz="2800" dirty="0">
            <a:latin typeface="Arial" panose="020B0604020202020204" pitchFamily="34" charset="0"/>
            <a:cs typeface="Arial" panose="020B0604020202020204" pitchFamily="34" charset="0"/>
          </a:endParaRPr>
        </a:p>
      </dgm:t>
    </dgm:pt>
    <dgm:pt modelId="{D1529DB3-E1B4-43E1-9EDE-40201F70C1F5}" type="parTrans" cxnId="{F5B0688B-9A39-4D1F-BE8E-C171A14A38EE}">
      <dgm:prSet/>
      <dgm:spPr/>
      <dgm:t>
        <a:bodyPr/>
        <a:lstStyle/>
        <a:p>
          <a:endParaRPr lang="en-US"/>
        </a:p>
      </dgm:t>
    </dgm:pt>
    <dgm:pt modelId="{ED55C5B9-BD68-46A9-8B31-C86758DAD0EF}" type="sibTrans" cxnId="{F5B0688B-9A39-4D1F-BE8E-C171A14A38EE}">
      <dgm:prSet/>
      <dgm:spPr/>
      <dgm:t>
        <a:bodyPr/>
        <a:lstStyle/>
        <a:p>
          <a:endParaRPr lang="en-US"/>
        </a:p>
      </dgm:t>
    </dgm:pt>
    <dgm:pt modelId="{CBFD0C63-3C68-400A-9587-A431DA3B2A67}">
      <dgm:prSet custT="1"/>
      <dgm:spPr/>
      <dgm:t>
        <a:bodyPr/>
        <a:lstStyle/>
        <a:p>
          <a:pPr rtl="0"/>
          <a:r>
            <a:rPr lang="en-US" sz="2800" b="0" dirty="0">
              <a:latin typeface="Arial" panose="020B0604020202020204" pitchFamily="34" charset="0"/>
              <a:cs typeface="Arial" panose="020B0604020202020204" pitchFamily="34" charset="0"/>
            </a:rPr>
            <a:t>Media</a:t>
          </a:r>
          <a:endParaRPr lang="en-US" sz="2800" dirty="0">
            <a:latin typeface="Arial" panose="020B0604020202020204" pitchFamily="34" charset="0"/>
            <a:cs typeface="Arial" panose="020B0604020202020204" pitchFamily="34" charset="0"/>
          </a:endParaRPr>
        </a:p>
      </dgm:t>
    </dgm:pt>
    <dgm:pt modelId="{62EA7EA6-24D2-4DC2-82B7-80EC4F428916}" type="parTrans" cxnId="{E0C20B5F-EB43-49D0-8243-30D3530680BE}">
      <dgm:prSet/>
      <dgm:spPr/>
      <dgm:t>
        <a:bodyPr/>
        <a:lstStyle/>
        <a:p>
          <a:endParaRPr lang="en-US"/>
        </a:p>
      </dgm:t>
    </dgm:pt>
    <dgm:pt modelId="{593E6AE0-2B0F-4C2C-9746-2D3B84011891}" type="sibTrans" cxnId="{E0C20B5F-EB43-49D0-8243-30D3530680BE}">
      <dgm:prSet/>
      <dgm:spPr/>
      <dgm:t>
        <a:bodyPr/>
        <a:lstStyle/>
        <a:p>
          <a:endParaRPr lang="en-US"/>
        </a:p>
      </dgm:t>
    </dgm:pt>
    <dgm:pt modelId="{E3C9582A-2ED3-4619-99CF-F0AD4463CCD0}">
      <dgm:prSet custT="1"/>
      <dgm:spPr/>
      <dgm:t>
        <a:bodyPr/>
        <a:lstStyle/>
        <a:p>
          <a:pPr rtl="0"/>
          <a:r>
            <a:rPr lang="en-US" sz="2800" b="0" dirty="0">
              <a:latin typeface="Arial" panose="020B0604020202020204" pitchFamily="34" charset="0"/>
              <a:cs typeface="Arial" panose="020B0604020202020204" pitchFamily="34" charset="0"/>
            </a:rPr>
            <a:t>Local residents</a:t>
          </a:r>
          <a:endParaRPr lang="en-US" sz="2800" dirty="0">
            <a:latin typeface="Arial" panose="020B0604020202020204" pitchFamily="34" charset="0"/>
            <a:cs typeface="Arial" panose="020B0604020202020204" pitchFamily="34" charset="0"/>
          </a:endParaRPr>
        </a:p>
      </dgm:t>
    </dgm:pt>
    <dgm:pt modelId="{CC6625A2-F2AD-41DD-969A-838DCD81F30A}" type="parTrans" cxnId="{0EA098E2-B6AC-4C81-8786-A9E2B1247D07}">
      <dgm:prSet/>
      <dgm:spPr/>
      <dgm:t>
        <a:bodyPr/>
        <a:lstStyle/>
        <a:p>
          <a:endParaRPr lang="en-US"/>
        </a:p>
      </dgm:t>
    </dgm:pt>
    <dgm:pt modelId="{AA93F6C0-BA1F-475D-AE13-21B1ACE73B2E}" type="sibTrans" cxnId="{0EA098E2-B6AC-4C81-8786-A9E2B1247D07}">
      <dgm:prSet/>
      <dgm:spPr/>
      <dgm:t>
        <a:bodyPr/>
        <a:lstStyle/>
        <a:p>
          <a:endParaRPr lang="en-US"/>
        </a:p>
      </dgm:t>
    </dgm:pt>
    <dgm:pt modelId="{320359CA-5351-4009-8899-69CEE856CB55}">
      <dgm:prSet custT="1"/>
      <dgm:spPr/>
      <dgm:t>
        <a:bodyPr/>
        <a:lstStyle/>
        <a:p>
          <a:pPr rtl="0"/>
          <a:r>
            <a:rPr lang="en-US" sz="2800" b="0" dirty="0">
              <a:latin typeface="Arial" panose="020B0604020202020204" pitchFamily="34" charset="0"/>
              <a:cs typeface="Arial" panose="020B0604020202020204" pitchFamily="34" charset="0"/>
            </a:rPr>
            <a:t>Public officials</a:t>
          </a:r>
          <a:endParaRPr lang="en-US" sz="2800" dirty="0">
            <a:latin typeface="Arial" panose="020B0604020202020204" pitchFamily="34" charset="0"/>
            <a:cs typeface="Arial" panose="020B0604020202020204" pitchFamily="34" charset="0"/>
          </a:endParaRPr>
        </a:p>
      </dgm:t>
    </dgm:pt>
    <dgm:pt modelId="{BEBFFD04-0A42-42C1-BFC1-1D2663A55534}" type="parTrans" cxnId="{7680017F-F563-4621-8595-775FA384FD4A}">
      <dgm:prSet/>
      <dgm:spPr/>
      <dgm:t>
        <a:bodyPr/>
        <a:lstStyle/>
        <a:p>
          <a:endParaRPr lang="en-US"/>
        </a:p>
      </dgm:t>
    </dgm:pt>
    <dgm:pt modelId="{ECD3CF08-50FB-4F87-A02F-6FCA2DE70CD8}" type="sibTrans" cxnId="{7680017F-F563-4621-8595-775FA384FD4A}">
      <dgm:prSet/>
      <dgm:spPr/>
      <dgm:t>
        <a:bodyPr/>
        <a:lstStyle/>
        <a:p>
          <a:endParaRPr lang="en-US"/>
        </a:p>
      </dgm:t>
    </dgm:pt>
    <dgm:pt modelId="{3DE069E5-9552-4038-8666-83ED1A87A622}">
      <dgm:prSet custT="1"/>
      <dgm:spPr/>
      <dgm:t>
        <a:bodyPr/>
        <a:lstStyle/>
        <a:p>
          <a:pPr rtl="0"/>
          <a:r>
            <a:rPr lang="en-US" sz="2800" b="0" dirty="0">
              <a:latin typeface="Arial" panose="020B0604020202020204" pitchFamily="34" charset="0"/>
              <a:cs typeface="Arial" panose="020B0604020202020204" pitchFamily="34" charset="0"/>
            </a:rPr>
            <a:t>Local businesses</a:t>
          </a:r>
          <a:endParaRPr lang="en-US" sz="2800" dirty="0">
            <a:latin typeface="Arial" panose="020B0604020202020204" pitchFamily="34" charset="0"/>
            <a:cs typeface="Arial" panose="020B0604020202020204" pitchFamily="34" charset="0"/>
          </a:endParaRPr>
        </a:p>
      </dgm:t>
    </dgm:pt>
    <dgm:pt modelId="{0292EE79-6B90-4A27-A2D0-37F0163198A5}" type="parTrans" cxnId="{A5C9B365-03C0-4846-A438-D1667AAF350E}">
      <dgm:prSet/>
      <dgm:spPr/>
      <dgm:t>
        <a:bodyPr/>
        <a:lstStyle/>
        <a:p>
          <a:endParaRPr lang="en-US"/>
        </a:p>
      </dgm:t>
    </dgm:pt>
    <dgm:pt modelId="{8F2B7DAA-6A7F-4BCF-8E16-7F7701225094}" type="sibTrans" cxnId="{A5C9B365-03C0-4846-A438-D1667AAF350E}">
      <dgm:prSet/>
      <dgm:spPr/>
      <dgm:t>
        <a:bodyPr/>
        <a:lstStyle/>
        <a:p>
          <a:endParaRPr lang="en-US"/>
        </a:p>
      </dgm:t>
    </dgm:pt>
    <dgm:pt modelId="{51B9A27E-B662-4DDA-8B44-81B2773E24F7}">
      <dgm:prSet custT="1"/>
      <dgm:spPr/>
      <dgm:t>
        <a:bodyPr/>
        <a:lstStyle/>
        <a:p>
          <a:pPr rtl="0"/>
          <a:endParaRPr lang="en-US" sz="1600" b="1" dirty="0"/>
        </a:p>
      </dgm:t>
    </dgm:pt>
    <dgm:pt modelId="{6ADA65D9-9A65-4501-888E-1DA10E35F8A5}" type="sibTrans" cxnId="{DF77B440-D01C-431A-AF80-04621894E17B}">
      <dgm:prSet/>
      <dgm:spPr/>
      <dgm:t>
        <a:bodyPr/>
        <a:lstStyle/>
        <a:p>
          <a:endParaRPr lang="en-US"/>
        </a:p>
      </dgm:t>
    </dgm:pt>
    <dgm:pt modelId="{62724931-D534-469E-B939-4CA64D09E2BC}" type="parTrans" cxnId="{DF77B440-D01C-431A-AF80-04621894E17B}">
      <dgm:prSet/>
      <dgm:spPr/>
      <dgm:t>
        <a:bodyPr/>
        <a:lstStyle/>
        <a:p>
          <a:endParaRPr lang="en-US"/>
        </a:p>
      </dgm:t>
    </dgm:pt>
    <dgm:pt modelId="{16B37B1B-FEFB-4FEB-8F5E-B34029CCA5FD}" type="pres">
      <dgm:prSet presAssocID="{8FB5EB88-C385-493D-8A13-A73A0839085A}" presName="Name0" presStyleCnt="0">
        <dgm:presLayoutVars>
          <dgm:dir/>
          <dgm:animLvl val="lvl"/>
          <dgm:resizeHandles val="exact"/>
        </dgm:presLayoutVars>
      </dgm:prSet>
      <dgm:spPr/>
    </dgm:pt>
    <dgm:pt modelId="{8FEEA2DB-5D33-4D4B-B4C9-AF9938B10379}" type="pres">
      <dgm:prSet presAssocID="{51B9A27E-B662-4DDA-8B44-81B2773E24F7}" presName="composite" presStyleCnt="0"/>
      <dgm:spPr/>
    </dgm:pt>
    <dgm:pt modelId="{582DA6D5-90EA-4025-8C63-AA3A7FBF2E3D}" type="pres">
      <dgm:prSet presAssocID="{51B9A27E-B662-4DDA-8B44-81B2773E24F7}" presName="parTx" presStyleLbl="alignNode1" presStyleIdx="0" presStyleCnt="1" custFlipVert="1" custScaleY="59167">
        <dgm:presLayoutVars>
          <dgm:chMax val="0"/>
          <dgm:chPref val="0"/>
          <dgm:bulletEnabled val="1"/>
        </dgm:presLayoutVars>
      </dgm:prSet>
      <dgm:spPr/>
    </dgm:pt>
    <dgm:pt modelId="{9EEFF58E-BD0B-4E98-99C4-910E0C224BC2}" type="pres">
      <dgm:prSet presAssocID="{51B9A27E-B662-4DDA-8B44-81B2773E24F7}" presName="desTx" presStyleLbl="alignAccFollowNode1" presStyleIdx="0" presStyleCnt="1" custLinFactNeighborX="1241" custLinFactNeighborY="-29727">
        <dgm:presLayoutVars>
          <dgm:bulletEnabled val="1"/>
        </dgm:presLayoutVars>
      </dgm:prSet>
      <dgm:spPr/>
    </dgm:pt>
  </dgm:ptLst>
  <dgm:cxnLst>
    <dgm:cxn modelId="{259EBA05-8C53-4736-B446-C4189083816F}" type="presOf" srcId="{3DE069E5-9552-4038-8666-83ED1A87A622}" destId="{9EEFF58E-BD0B-4E98-99C4-910E0C224BC2}" srcOrd="0" destOrd="0" presId="urn:microsoft.com/office/officeart/2005/8/layout/hList1"/>
    <dgm:cxn modelId="{0BD51B06-52B8-428B-82B9-91C7E2D3CF97}" type="presOf" srcId="{CBFD0C63-3C68-400A-9587-A431DA3B2A67}" destId="{9EEFF58E-BD0B-4E98-99C4-910E0C224BC2}" srcOrd="0" destOrd="4" presId="urn:microsoft.com/office/officeart/2005/8/layout/hList1"/>
    <dgm:cxn modelId="{6E740C17-5F03-498B-A480-11F339983340}" type="presOf" srcId="{8FB5EB88-C385-493D-8A13-A73A0839085A}" destId="{16B37B1B-FEFB-4FEB-8F5E-B34029CCA5FD}" srcOrd="0" destOrd="0" presId="urn:microsoft.com/office/officeart/2005/8/layout/hList1"/>
    <dgm:cxn modelId="{7409A725-E4C7-4420-9771-4B48E317448F}" srcId="{51B9A27E-B662-4DDA-8B44-81B2773E24F7}" destId="{E1027F0B-F1DB-4C52-8592-2803242E1F76}" srcOrd="2" destOrd="0" parTransId="{9A725FDC-E582-4205-9B86-E22D307F6460}" sibTransId="{45DB47D5-C30A-4BF9-88FD-66AFA80DD79A}"/>
    <dgm:cxn modelId="{DF77B440-D01C-431A-AF80-04621894E17B}" srcId="{8FB5EB88-C385-493D-8A13-A73A0839085A}" destId="{51B9A27E-B662-4DDA-8B44-81B2773E24F7}" srcOrd="0" destOrd="0" parTransId="{62724931-D534-469E-B939-4CA64D09E2BC}" sibTransId="{6ADA65D9-9A65-4501-888E-1DA10E35F8A5}"/>
    <dgm:cxn modelId="{E0C20B5F-EB43-49D0-8243-30D3530680BE}" srcId="{51B9A27E-B662-4DDA-8B44-81B2773E24F7}" destId="{CBFD0C63-3C68-400A-9587-A431DA3B2A67}" srcOrd="4" destOrd="0" parTransId="{62EA7EA6-24D2-4DC2-82B7-80EC4F428916}" sibTransId="{593E6AE0-2B0F-4C2C-9746-2D3B84011891}"/>
    <dgm:cxn modelId="{6FEC3144-8512-45B6-895A-BBFBB57110E9}" type="presOf" srcId="{51B9A27E-B662-4DDA-8B44-81B2773E24F7}" destId="{582DA6D5-90EA-4025-8C63-AA3A7FBF2E3D}" srcOrd="0" destOrd="0" presId="urn:microsoft.com/office/officeart/2005/8/layout/hList1"/>
    <dgm:cxn modelId="{A5C9B365-03C0-4846-A438-D1667AAF350E}" srcId="{51B9A27E-B662-4DDA-8B44-81B2773E24F7}" destId="{3DE069E5-9552-4038-8666-83ED1A87A622}" srcOrd="0" destOrd="0" parTransId="{0292EE79-6B90-4A27-A2D0-37F0163198A5}" sibTransId="{8F2B7DAA-6A7F-4BCF-8E16-7F7701225094}"/>
    <dgm:cxn modelId="{6380A052-1E9C-4246-A197-9B86F58DE9B2}" type="presOf" srcId="{F8E1399E-4D55-4AB2-8833-A809894CC337}" destId="{9EEFF58E-BD0B-4E98-99C4-910E0C224BC2}" srcOrd="0" destOrd="1" presId="urn:microsoft.com/office/officeart/2005/8/layout/hList1"/>
    <dgm:cxn modelId="{FCC26775-B60A-4CF4-AF3E-0FAE4E9C000F}" srcId="{51B9A27E-B662-4DDA-8B44-81B2773E24F7}" destId="{F8E1399E-4D55-4AB2-8833-A809894CC337}" srcOrd="1" destOrd="0" parTransId="{591536CD-8960-42C9-B834-16F8C48D490C}" sibTransId="{57A81CB0-D66C-44C1-931A-BA697389AF4A}"/>
    <dgm:cxn modelId="{7680017F-F563-4621-8595-775FA384FD4A}" srcId="{51B9A27E-B662-4DDA-8B44-81B2773E24F7}" destId="{320359CA-5351-4009-8899-69CEE856CB55}" srcOrd="6" destOrd="0" parTransId="{BEBFFD04-0A42-42C1-BFC1-1D2663A55534}" sibTransId="{ECD3CF08-50FB-4F87-A02F-6FCA2DE70CD8}"/>
    <dgm:cxn modelId="{A7052688-3716-4CAE-BF29-64DA96D6C7C4}" type="presOf" srcId="{320359CA-5351-4009-8899-69CEE856CB55}" destId="{9EEFF58E-BD0B-4E98-99C4-910E0C224BC2}" srcOrd="0" destOrd="6" presId="urn:microsoft.com/office/officeart/2005/8/layout/hList1"/>
    <dgm:cxn modelId="{F5B0688B-9A39-4D1F-BE8E-C171A14A38EE}" srcId="{51B9A27E-B662-4DDA-8B44-81B2773E24F7}" destId="{348163CC-C772-44D0-8345-E0E7EDCA222F}" srcOrd="3" destOrd="0" parTransId="{D1529DB3-E1B4-43E1-9EDE-40201F70C1F5}" sibTransId="{ED55C5B9-BD68-46A9-8B31-C86758DAD0EF}"/>
    <dgm:cxn modelId="{28B7D8A0-F4AE-47BF-AF66-DF239454A0F2}" type="presOf" srcId="{E1027F0B-F1DB-4C52-8592-2803242E1F76}" destId="{9EEFF58E-BD0B-4E98-99C4-910E0C224BC2}" srcOrd="0" destOrd="2" presId="urn:microsoft.com/office/officeart/2005/8/layout/hList1"/>
    <dgm:cxn modelId="{B1B18BB1-3B79-4D7A-A861-3A6D67258C6D}" type="presOf" srcId="{E3C9582A-2ED3-4619-99CF-F0AD4463CCD0}" destId="{9EEFF58E-BD0B-4E98-99C4-910E0C224BC2}" srcOrd="0" destOrd="5" presId="urn:microsoft.com/office/officeart/2005/8/layout/hList1"/>
    <dgm:cxn modelId="{08EFDBC7-2D0E-48C6-8D8B-41E8B47553C4}" type="presOf" srcId="{348163CC-C772-44D0-8345-E0E7EDCA222F}" destId="{9EEFF58E-BD0B-4E98-99C4-910E0C224BC2}" srcOrd="0" destOrd="3" presId="urn:microsoft.com/office/officeart/2005/8/layout/hList1"/>
    <dgm:cxn modelId="{0EA098E2-B6AC-4C81-8786-A9E2B1247D07}" srcId="{51B9A27E-B662-4DDA-8B44-81B2773E24F7}" destId="{E3C9582A-2ED3-4619-99CF-F0AD4463CCD0}" srcOrd="5" destOrd="0" parTransId="{CC6625A2-F2AD-41DD-969A-838DCD81F30A}" sibTransId="{AA93F6C0-BA1F-475D-AE13-21B1ACE73B2E}"/>
    <dgm:cxn modelId="{9FCCDD33-48BA-40C0-B707-694C89324CC8}" type="presParOf" srcId="{16B37B1B-FEFB-4FEB-8F5E-B34029CCA5FD}" destId="{8FEEA2DB-5D33-4D4B-B4C9-AF9938B10379}" srcOrd="0" destOrd="0" presId="urn:microsoft.com/office/officeart/2005/8/layout/hList1"/>
    <dgm:cxn modelId="{0BC28890-D72A-4EA7-9D77-035568C8D51B}" type="presParOf" srcId="{8FEEA2DB-5D33-4D4B-B4C9-AF9938B10379}" destId="{582DA6D5-90EA-4025-8C63-AA3A7FBF2E3D}" srcOrd="0" destOrd="0" presId="urn:microsoft.com/office/officeart/2005/8/layout/hList1"/>
    <dgm:cxn modelId="{AD18D57A-FA40-4A39-8AFF-3EBC4352756E}" type="presParOf" srcId="{8FEEA2DB-5D33-4D4B-B4C9-AF9938B10379}" destId="{9EEFF58E-BD0B-4E98-99C4-910E0C224BC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D1798AE7-0192-44A0-AA44-73D072FBFF17}" type="doc">
      <dgm:prSet loTypeId="urn:microsoft.com/office/officeart/2005/8/layout/chart3" loCatId="cycle" qsTypeId="urn:microsoft.com/office/officeart/2005/8/quickstyle/simple1" qsCatId="simple" csTypeId="urn:microsoft.com/office/officeart/2005/8/colors/accent1_2" csCatId="accent1" phldr="1"/>
      <dgm:spPr/>
    </dgm:pt>
    <dgm:pt modelId="{4596BE76-89AF-4540-B1B4-4218FF013E1D}">
      <dgm:prSet phldrT="[Text]" custT="1"/>
      <dgm:spPr/>
      <dgm:t>
        <a:bodyPr/>
        <a:lstStyle/>
        <a:p>
          <a:r>
            <a:rPr lang="en-US" sz="2800" dirty="0">
              <a:solidFill>
                <a:schemeClr val="tx1"/>
              </a:solidFill>
              <a:latin typeface="Arial" panose="020B0604020202020204" pitchFamily="34" charset="0"/>
              <a:cs typeface="Arial" panose="020B0604020202020204" pitchFamily="34" charset="0"/>
            </a:rPr>
            <a:t>Owners / Opera-tors</a:t>
          </a:r>
        </a:p>
      </dgm:t>
    </dgm:pt>
    <dgm:pt modelId="{066786C2-0B6D-4AA4-A4DF-5C465CE44CE8}" type="parTrans" cxnId="{1EBC3DBD-C241-4F4E-AB40-FDD0A8C791F0}">
      <dgm:prSet/>
      <dgm:spPr/>
      <dgm:t>
        <a:bodyPr/>
        <a:lstStyle/>
        <a:p>
          <a:endParaRPr lang="en-US" sz="2800">
            <a:solidFill>
              <a:schemeClr val="tx1"/>
            </a:solidFill>
            <a:latin typeface="Arial" panose="020B0604020202020204" pitchFamily="34" charset="0"/>
            <a:cs typeface="Arial" panose="020B0604020202020204" pitchFamily="34" charset="0"/>
          </a:endParaRPr>
        </a:p>
      </dgm:t>
    </dgm:pt>
    <dgm:pt modelId="{0A5FE5AF-4DEF-4A7B-B93C-A9D1CDB9F7C3}" type="sibTrans" cxnId="{1EBC3DBD-C241-4F4E-AB40-FDD0A8C791F0}">
      <dgm:prSet/>
      <dgm:spPr/>
      <dgm:t>
        <a:bodyPr/>
        <a:lstStyle/>
        <a:p>
          <a:endParaRPr lang="en-US" sz="2800">
            <a:solidFill>
              <a:schemeClr val="tx1"/>
            </a:solidFill>
            <a:latin typeface="Arial" panose="020B0604020202020204" pitchFamily="34" charset="0"/>
            <a:cs typeface="Arial" panose="020B0604020202020204" pitchFamily="34" charset="0"/>
          </a:endParaRPr>
        </a:p>
      </dgm:t>
    </dgm:pt>
    <dgm:pt modelId="{B2B23F94-3B7E-4CB9-BA52-0ECE48F72B33}">
      <dgm:prSet phldrT="[Text]" custT="1"/>
      <dgm:spPr/>
      <dgm:t>
        <a:bodyPr/>
        <a:lstStyle/>
        <a:p>
          <a:r>
            <a:rPr lang="en-US" sz="2800" dirty="0">
              <a:solidFill>
                <a:schemeClr val="tx1"/>
              </a:solidFill>
              <a:latin typeface="Arial" panose="020B0604020202020204" pitchFamily="34" charset="0"/>
              <a:cs typeface="Arial" panose="020B0604020202020204" pitchFamily="34" charset="0"/>
            </a:rPr>
            <a:t>First Responders</a:t>
          </a:r>
        </a:p>
      </dgm:t>
    </dgm:pt>
    <dgm:pt modelId="{B166878D-2508-46FE-A82F-CBDD3C4E0B4C}" type="parTrans" cxnId="{5224784F-0BE3-442F-A594-CDA73B382743}">
      <dgm:prSet/>
      <dgm:spPr/>
      <dgm:t>
        <a:bodyPr/>
        <a:lstStyle/>
        <a:p>
          <a:endParaRPr lang="en-US" sz="2800">
            <a:solidFill>
              <a:schemeClr val="tx1"/>
            </a:solidFill>
            <a:latin typeface="Arial" panose="020B0604020202020204" pitchFamily="34" charset="0"/>
            <a:cs typeface="Arial" panose="020B0604020202020204" pitchFamily="34" charset="0"/>
          </a:endParaRPr>
        </a:p>
      </dgm:t>
    </dgm:pt>
    <dgm:pt modelId="{49FB71CF-4246-4149-8F4A-0D3A9872744F}" type="sibTrans" cxnId="{5224784F-0BE3-442F-A594-CDA73B382743}">
      <dgm:prSet/>
      <dgm:spPr/>
      <dgm:t>
        <a:bodyPr/>
        <a:lstStyle/>
        <a:p>
          <a:endParaRPr lang="en-US" sz="2800">
            <a:solidFill>
              <a:schemeClr val="tx1"/>
            </a:solidFill>
            <a:latin typeface="Arial" panose="020B0604020202020204" pitchFamily="34" charset="0"/>
            <a:cs typeface="Arial" panose="020B0604020202020204" pitchFamily="34" charset="0"/>
          </a:endParaRPr>
        </a:p>
      </dgm:t>
    </dgm:pt>
    <dgm:pt modelId="{658C8DC2-9F59-485E-8B34-CCE70600A049}">
      <dgm:prSet phldrT="[Text]" custT="1"/>
      <dgm:spPr/>
      <dgm:t>
        <a:bodyPr/>
        <a:lstStyle/>
        <a:p>
          <a:r>
            <a:rPr lang="en-US" sz="2800" dirty="0">
              <a:solidFill>
                <a:schemeClr val="tx1"/>
              </a:solidFill>
              <a:latin typeface="Arial" panose="020B0604020202020204" pitchFamily="34" charset="0"/>
              <a:cs typeface="Arial" panose="020B0604020202020204" pitchFamily="34" charset="0"/>
            </a:rPr>
            <a:t>Public</a:t>
          </a:r>
        </a:p>
      </dgm:t>
    </dgm:pt>
    <dgm:pt modelId="{BA3BAFB4-01AD-4E06-861D-28AE987DC4E1}" type="parTrans" cxnId="{D93DC0FC-73AA-47B5-9B25-0CD6766332E8}">
      <dgm:prSet/>
      <dgm:spPr/>
      <dgm:t>
        <a:bodyPr/>
        <a:lstStyle/>
        <a:p>
          <a:endParaRPr lang="en-US" sz="2800">
            <a:solidFill>
              <a:schemeClr val="tx1"/>
            </a:solidFill>
            <a:latin typeface="Arial" panose="020B0604020202020204" pitchFamily="34" charset="0"/>
            <a:cs typeface="Arial" panose="020B0604020202020204" pitchFamily="34" charset="0"/>
          </a:endParaRPr>
        </a:p>
      </dgm:t>
    </dgm:pt>
    <dgm:pt modelId="{4E666B4F-FE2C-43F9-BD6A-12D17211B9A2}" type="sibTrans" cxnId="{D93DC0FC-73AA-47B5-9B25-0CD6766332E8}">
      <dgm:prSet/>
      <dgm:spPr/>
      <dgm:t>
        <a:bodyPr/>
        <a:lstStyle/>
        <a:p>
          <a:endParaRPr lang="en-US" sz="2800">
            <a:solidFill>
              <a:schemeClr val="tx1"/>
            </a:solidFill>
            <a:latin typeface="Arial" panose="020B0604020202020204" pitchFamily="34" charset="0"/>
            <a:cs typeface="Arial" panose="020B0604020202020204" pitchFamily="34" charset="0"/>
          </a:endParaRPr>
        </a:p>
      </dgm:t>
    </dgm:pt>
    <dgm:pt modelId="{93355BC5-C51A-453D-8946-16A8645B422F}" type="pres">
      <dgm:prSet presAssocID="{D1798AE7-0192-44A0-AA44-73D072FBFF17}" presName="compositeShape" presStyleCnt="0">
        <dgm:presLayoutVars>
          <dgm:chMax val="7"/>
          <dgm:dir/>
          <dgm:resizeHandles val="exact"/>
        </dgm:presLayoutVars>
      </dgm:prSet>
      <dgm:spPr/>
    </dgm:pt>
    <dgm:pt modelId="{ED5664AE-5F69-4900-BD3F-F5BF24D51ACC}" type="pres">
      <dgm:prSet presAssocID="{D1798AE7-0192-44A0-AA44-73D072FBFF17}" presName="wedge1" presStyleLbl="node1" presStyleIdx="0" presStyleCnt="3" custScaleX="186718" custScaleY="132440" custLinFactNeighborX="5189" custLinFactNeighborY="2976"/>
      <dgm:spPr/>
    </dgm:pt>
    <dgm:pt modelId="{28651F1C-A9D8-4DA6-9D0B-DAF7C0C5C222}" type="pres">
      <dgm:prSet presAssocID="{D1798AE7-0192-44A0-AA44-73D072FBFF17}" presName="wedge1Tx" presStyleLbl="node1" presStyleIdx="0" presStyleCnt="3">
        <dgm:presLayoutVars>
          <dgm:chMax val="0"/>
          <dgm:chPref val="0"/>
          <dgm:bulletEnabled val="1"/>
        </dgm:presLayoutVars>
      </dgm:prSet>
      <dgm:spPr/>
    </dgm:pt>
    <dgm:pt modelId="{9A26EA2C-3D67-4149-AA07-86F7D2323803}" type="pres">
      <dgm:prSet presAssocID="{D1798AE7-0192-44A0-AA44-73D072FBFF17}" presName="wedge2" presStyleLbl="node1" presStyleIdx="1" presStyleCnt="3" custScaleX="155053" custScaleY="133929" custLinFactNeighborX="3440" custLinFactNeighborY="8929"/>
      <dgm:spPr/>
    </dgm:pt>
    <dgm:pt modelId="{BD959CB3-9253-4CB0-881E-63B9AD4A7852}" type="pres">
      <dgm:prSet presAssocID="{D1798AE7-0192-44A0-AA44-73D072FBFF17}" presName="wedge2Tx" presStyleLbl="node1" presStyleIdx="1" presStyleCnt="3">
        <dgm:presLayoutVars>
          <dgm:chMax val="0"/>
          <dgm:chPref val="0"/>
          <dgm:bulletEnabled val="1"/>
        </dgm:presLayoutVars>
      </dgm:prSet>
      <dgm:spPr/>
    </dgm:pt>
    <dgm:pt modelId="{B6CF3C1C-9149-4220-9C4D-F9355ECC7325}" type="pres">
      <dgm:prSet presAssocID="{D1798AE7-0192-44A0-AA44-73D072FBFF17}" presName="wedge3" presStyleLbl="node1" presStyleIdx="2" presStyleCnt="3" custScaleX="137012" custScaleY="139881" custLinFactNeighborX="-5155" custLinFactNeighborY="0"/>
      <dgm:spPr/>
    </dgm:pt>
    <dgm:pt modelId="{91B5DF73-F4D9-4907-8141-C1C0942AD27A}" type="pres">
      <dgm:prSet presAssocID="{D1798AE7-0192-44A0-AA44-73D072FBFF17}" presName="wedge3Tx" presStyleLbl="node1" presStyleIdx="2" presStyleCnt="3">
        <dgm:presLayoutVars>
          <dgm:chMax val="0"/>
          <dgm:chPref val="0"/>
          <dgm:bulletEnabled val="1"/>
        </dgm:presLayoutVars>
      </dgm:prSet>
      <dgm:spPr/>
    </dgm:pt>
  </dgm:ptLst>
  <dgm:cxnLst>
    <dgm:cxn modelId="{32B4AE0A-82E0-41C8-A112-4F5D21BE5EC6}" type="presOf" srcId="{4596BE76-89AF-4540-B1B4-4218FF013E1D}" destId="{ED5664AE-5F69-4900-BD3F-F5BF24D51ACC}" srcOrd="0" destOrd="0" presId="urn:microsoft.com/office/officeart/2005/8/layout/chart3"/>
    <dgm:cxn modelId="{5224784F-0BE3-442F-A594-CDA73B382743}" srcId="{D1798AE7-0192-44A0-AA44-73D072FBFF17}" destId="{B2B23F94-3B7E-4CB9-BA52-0ECE48F72B33}" srcOrd="1" destOrd="0" parTransId="{B166878D-2508-46FE-A82F-CBDD3C4E0B4C}" sibTransId="{49FB71CF-4246-4149-8F4A-0D3A9872744F}"/>
    <dgm:cxn modelId="{0A240174-03BB-4635-95F9-32E8416C0959}" type="presOf" srcId="{4596BE76-89AF-4540-B1B4-4218FF013E1D}" destId="{28651F1C-A9D8-4DA6-9D0B-DAF7C0C5C222}" srcOrd="1" destOrd="0" presId="urn:microsoft.com/office/officeart/2005/8/layout/chart3"/>
    <dgm:cxn modelId="{1EBC3DBD-C241-4F4E-AB40-FDD0A8C791F0}" srcId="{D1798AE7-0192-44A0-AA44-73D072FBFF17}" destId="{4596BE76-89AF-4540-B1B4-4218FF013E1D}" srcOrd="0" destOrd="0" parTransId="{066786C2-0B6D-4AA4-A4DF-5C465CE44CE8}" sibTransId="{0A5FE5AF-4DEF-4A7B-B93C-A9D1CDB9F7C3}"/>
    <dgm:cxn modelId="{990139C1-0C92-4F8F-8CD3-67295D3B33EB}" type="presOf" srcId="{D1798AE7-0192-44A0-AA44-73D072FBFF17}" destId="{93355BC5-C51A-453D-8946-16A8645B422F}" srcOrd="0" destOrd="0" presId="urn:microsoft.com/office/officeart/2005/8/layout/chart3"/>
    <dgm:cxn modelId="{C41BB4C7-41EF-4DD1-B1ED-D0490C3C0D31}" type="presOf" srcId="{B2B23F94-3B7E-4CB9-BA52-0ECE48F72B33}" destId="{BD959CB3-9253-4CB0-881E-63B9AD4A7852}" srcOrd="1" destOrd="0" presId="urn:microsoft.com/office/officeart/2005/8/layout/chart3"/>
    <dgm:cxn modelId="{53DC98CB-D012-4642-A5BD-74460D324B56}" type="presOf" srcId="{658C8DC2-9F59-485E-8B34-CCE70600A049}" destId="{B6CF3C1C-9149-4220-9C4D-F9355ECC7325}" srcOrd="0" destOrd="0" presId="urn:microsoft.com/office/officeart/2005/8/layout/chart3"/>
    <dgm:cxn modelId="{DC4B15EA-478F-45D5-A0B3-EF021F8BAD18}" type="presOf" srcId="{B2B23F94-3B7E-4CB9-BA52-0ECE48F72B33}" destId="{9A26EA2C-3D67-4149-AA07-86F7D2323803}" srcOrd="0" destOrd="0" presId="urn:microsoft.com/office/officeart/2005/8/layout/chart3"/>
    <dgm:cxn modelId="{473276F1-5DDB-4434-A7C2-FC05E0233478}" type="presOf" srcId="{658C8DC2-9F59-485E-8B34-CCE70600A049}" destId="{91B5DF73-F4D9-4907-8141-C1C0942AD27A}" srcOrd="1" destOrd="0" presId="urn:microsoft.com/office/officeart/2005/8/layout/chart3"/>
    <dgm:cxn modelId="{D93DC0FC-73AA-47B5-9B25-0CD6766332E8}" srcId="{D1798AE7-0192-44A0-AA44-73D072FBFF17}" destId="{658C8DC2-9F59-485E-8B34-CCE70600A049}" srcOrd="2" destOrd="0" parTransId="{BA3BAFB4-01AD-4E06-861D-28AE987DC4E1}" sibTransId="{4E666B4F-FE2C-43F9-BD6A-12D17211B9A2}"/>
    <dgm:cxn modelId="{A49769F4-7392-4830-912E-9018189BBADA}" type="presParOf" srcId="{93355BC5-C51A-453D-8946-16A8645B422F}" destId="{ED5664AE-5F69-4900-BD3F-F5BF24D51ACC}" srcOrd="0" destOrd="0" presId="urn:microsoft.com/office/officeart/2005/8/layout/chart3"/>
    <dgm:cxn modelId="{360722B1-6977-4FDF-9EF2-62AAF081976E}" type="presParOf" srcId="{93355BC5-C51A-453D-8946-16A8645B422F}" destId="{28651F1C-A9D8-4DA6-9D0B-DAF7C0C5C222}" srcOrd="1" destOrd="0" presId="urn:microsoft.com/office/officeart/2005/8/layout/chart3"/>
    <dgm:cxn modelId="{C5ED773F-F88C-405F-AF5F-954AC0D6A67C}" type="presParOf" srcId="{93355BC5-C51A-453D-8946-16A8645B422F}" destId="{9A26EA2C-3D67-4149-AA07-86F7D2323803}" srcOrd="2" destOrd="0" presId="urn:microsoft.com/office/officeart/2005/8/layout/chart3"/>
    <dgm:cxn modelId="{07E84A14-EC6C-4FB1-8EAA-D931716CC7EB}" type="presParOf" srcId="{93355BC5-C51A-453D-8946-16A8645B422F}" destId="{BD959CB3-9253-4CB0-881E-63B9AD4A7852}" srcOrd="3" destOrd="0" presId="urn:microsoft.com/office/officeart/2005/8/layout/chart3"/>
    <dgm:cxn modelId="{13051997-C91C-45D4-A4E9-3E454DA619C9}" type="presParOf" srcId="{93355BC5-C51A-453D-8946-16A8645B422F}" destId="{B6CF3C1C-9149-4220-9C4D-F9355ECC7325}" srcOrd="4" destOrd="0" presId="urn:microsoft.com/office/officeart/2005/8/layout/chart3"/>
    <dgm:cxn modelId="{77D48BC9-D8A2-4E0C-8F85-4B671192B5C2}" type="presParOf" srcId="{93355BC5-C51A-453D-8946-16A8645B422F}" destId="{91B5DF73-F4D9-4907-8141-C1C0942AD27A}"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A97C8A-F0FA-4E5D-9E82-2965F94AF2E8}">
      <dsp:nvSpPr>
        <dsp:cNvPr id="0" name=""/>
        <dsp:cNvSpPr/>
      </dsp:nvSpPr>
      <dsp:spPr>
        <a:xfrm>
          <a:off x="5415" y="90950"/>
          <a:ext cx="7995584" cy="521434"/>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rtl="0">
            <a:lnSpc>
              <a:spcPct val="90000"/>
            </a:lnSpc>
            <a:spcBef>
              <a:spcPct val="0"/>
            </a:spcBef>
            <a:spcAft>
              <a:spcPct val="35000"/>
            </a:spcAft>
            <a:buNone/>
          </a:pPr>
          <a:endParaRPr lang="en-US" sz="1600" b="1" kern="1200" dirty="0"/>
        </a:p>
      </dsp:txBody>
      <dsp:txXfrm>
        <a:off x="5415" y="90950"/>
        <a:ext cx="7995584" cy="521434"/>
      </dsp:txXfrm>
    </dsp:sp>
    <dsp:sp modelId="{9836F984-C182-4338-B867-FDC7598E9D40}">
      <dsp:nvSpPr>
        <dsp:cNvPr id="0" name=""/>
        <dsp:cNvSpPr/>
      </dsp:nvSpPr>
      <dsp:spPr>
        <a:xfrm>
          <a:off x="474" y="672296"/>
          <a:ext cx="8000525" cy="2854800"/>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Departments of Transportation</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Toll Authorities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FHWA Division Office</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Construction contractors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Metropolitan Planning Organizations</a:t>
          </a:r>
          <a:endParaRPr lang="en-US" sz="1600" kern="1200" dirty="0">
            <a:latin typeface="Arial" panose="020B0604020202020204" pitchFamily="34" charset="0"/>
            <a:cs typeface="Arial" panose="020B0604020202020204" pitchFamily="34" charset="0"/>
          </a:endParaRPr>
        </a:p>
      </dsp:txBody>
      <dsp:txXfrm>
        <a:off x="474" y="672296"/>
        <a:ext cx="8000525"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F3B302-CFF6-4235-BC02-4BB637B86083}">
      <dsp:nvSpPr>
        <dsp:cNvPr id="0" name=""/>
        <dsp:cNvSpPr/>
      </dsp:nvSpPr>
      <dsp:spPr>
        <a:xfrm flipV="1">
          <a:off x="0" y="401399"/>
          <a:ext cx="7848600" cy="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rtl="0">
            <a:lnSpc>
              <a:spcPct val="90000"/>
            </a:lnSpc>
            <a:spcBef>
              <a:spcPct val="0"/>
            </a:spcBef>
            <a:spcAft>
              <a:spcPct val="35000"/>
            </a:spcAft>
            <a:buNone/>
          </a:pPr>
          <a:endParaRPr lang="en-US" sz="1600" b="1" kern="1200" dirty="0"/>
        </a:p>
      </dsp:txBody>
      <dsp:txXfrm rot="10800000">
        <a:off x="0" y="401398"/>
        <a:ext cx="7848600" cy="1"/>
      </dsp:txXfrm>
    </dsp:sp>
    <dsp:sp modelId="{9998D280-4BE3-407B-BD4A-CA30261C4A3F}">
      <dsp:nvSpPr>
        <dsp:cNvPr id="0" name=""/>
        <dsp:cNvSpPr/>
      </dsp:nvSpPr>
      <dsp:spPr>
        <a:xfrm>
          <a:off x="0" y="401400"/>
          <a:ext cx="7848600" cy="2854800"/>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State and local police departments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Fire departments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Emergency medical services</a:t>
          </a:r>
          <a:endParaRPr lang="en-US" sz="2800" kern="1200" dirty="0">
            <a:latin typeface="Arial" panose="020B0604020202020204" pitchFamily="34" charset="0"/>
            <a:cs typeface="Arial" panose="020B0604020202020204" pitchFamily="34" charset="0"/>
          </a:endParaRPr>
        </a:p>
      </dsp:txBody>
      <dsp:txXfrm>
        <a:off x="0" y="401400"/>
        <a:ext cx="7848600" cy="2854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DA6D5-90EA-4025-8C63-AA3A7FBF2E3D}">
      <dsp:nvSpPr>
        <dsp:cNvPr id="0" name=""/>
        <dsp:cNvSpPr/>
      </dsp:nvSpPr>
      <dsp:spPr>
        <a:xfrm flipV="1">
          <a:off x="0" y="36567"/>
          <a:ext cx="4457700" cy="14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rtl="0">
            <a:lnSpc>
              <a:spcPct val="90000"/>
            </a:lnSpc>
            <a:spcBef>
              <a:spcPct val="0"/>
            </a:spcBef>
            <a:spcAft>
              <a:spcPct val="35000"/>
            </a:spcAft>
            <a:buNone/>
          </a:pPr>
          <a:endParaRPr lang="en-US" sz="1600" b="1" kern="1200" dirty="0"/>
        </a:p>
      </dsp:txBody>
      <dsp:txXfrm rot="10800000">
        <a:off x="0" y="36567"/>
        <a:ext cx="4457700" cy="140"/>
      </dsp:txXfrm>
    </dsp:sp>
    <dsp:sp modelId="{9EEFF58E-BD0B-4E98-99C4-910E0C224BC2}">
      <dsp:nvSpPr>
        <dsp:cNvPr id="0" name=""/>
        <dsp:cNvSpPr/>
      </dsp:nvSpPr>
      <dsp:spPr>
        <a:xfrm>
          <a:off x="0" y="0"/>
          <a:ext cx="4457700" cy="4460624"/>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Local businesses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Shopping centers and other major traffic generators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Major commercial trucking companies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Motorists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Media</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Local residents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US" sz="2800" b="0" kern="1200" dirty="0">
              <a:latin typeface="Arial" panose="020B0604020202020204" pitchFamily="34" charset="0"/>
              <a:cs typeface="Arial" panose="020B0604020202020204" pitchFamily="34" charset="0"/>
            </a:rPr>
            <a:t>Public officials</a:t>
          </a:r>
          <a:endParaRPr lang="en-US" sz="2800" kern="1200" dirty="0">
            <a:latin typeface="Arial" panose="020B0604020202020204" pitchFamily="34" charset="0"/>
            <a:cs typeface="Arial" panose="020B0604020202020204" pitchFamily="34" charset="0"/>
          </a:endParaRPr>
        </a:p>
      </dsp:txBody>
      <dsp:txXfrm>
        <a:off x="0" y="0"/>
        <a:ext cx="4457700" cy="44606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5664AE-5F69-4900-BD3F-F5BF24D51ACC}">
      <dsp:nvSpPr>
        <dsp:cNvPr id="0" name=""/>
        <dsp:cNvSpPr/>
      </dsp:nvSpPr>
      <dsp:spPr>
        <a:xfrm>
          <a:off x="-381012" y="-228598"/>
          <a:ext cx="6374104" cy="4521183"/>
        </a:xfrm>
        <a:prstGeom prst="pie">
          <a:avLst>
            <a:gd name="adj1" fmla="val 16200000"/>
            <a:gd name="adj2" fmla="val 1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tx1"/>
              </a:solidFill>
              <a:latin typeface="Arial" panose="020B0604020202020204" pitchFamily="34" charset="0"/>
              <a:cs typeface="Arial" panose="020B0604020202020204" pitchFamily="34" charset="0"/>
            </a:rPr>
            <a:t>Owners / Opera-tors</a:t>
          </a:r>
        </a:p>
      </dsp:txBody>
      <dsp:txXfrm>
        <a:off x="3084527" y="605667"/>
        <a:ext cx="2162642" cy="1507061"/>
      </dsp:txXfrm>
    </dsp:sp>
    <dsp:sp modelId="{9A26EA2C-3D67-4149-AA07-86F7D2323803}">
      <dsp:nvSpPr>
        <dsp:cNvPr id="0" name=""/>
        <dsp:cNvSpPr/>
      </dsp:nvSpPr>
      <dsp:spPr>
        <a:xfrm>
          <a:off x="-76206" y="50807"/>
          <a:ext cx="5293137" cy="4572014"/>
        </a:xfrm>
        <a:prstGeom prst="pie">
          <a:avLst>
            <a:gd name="adj1" fmla="val 1800000"/>
            <a:gd name="adj2" fmla="val 90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tx1"/>
              </a:solidFill>
              <a:latin typeface="Arial" panose="020B0604020202020204" pitchFamily="34" charset="0"/>
              <a:cs typeface="Arial" panose="020B0604020202020204" pitchFamily="34" charset="0"/>
            </a:rPr>
            <a:t>First Responders</a:t>
          </a:r>
        </a:p>
      </dsp:txBody>
      <dsp:txXfrm>
        <a:off x="1373104" y="2935530"/>
        <a:ext cx="2394514" cy="1415147"/>
      </dsp:txXfrm>
    </dsp:sp>
    <dsp:sp modelId="{B6CF3C1C-9149-4220-9C4D-F9355ECC7325}">
      <dsp:nvSpPr>
        <dsp:cNvPr id="0" name=""/>
        <dsp:cNvSpPr/>
      </dsp:nvSpPr>
      <dsp:spPr>
        <a:xfrm>
          <a:off x="-61680" y="-355600"/>
          <a:ext cx="4677260" cy="4775201"/>
        </a:xfrm>
        <a:prstGeom prst="pie">
          <a:avLst>
            <a:gd name="adj1" fmla="val 90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tx1"/>
              </a:solidFill>
              <a:latin typeface="Arial" panose="020B0604020202020204" pitchFamily="34" charset="0"/>
              <a:cs typeface="Arial" panose="020B0604020202020204" pitchFamily="34" charset="0"/>
            </a:rPr>
            <a:t>Public</a:t>
          </a:r>
        </a:p>
      </dsp:txBody>
      <dsp:txXfrm>
        <a:off x="439454" y="582385"/>
        <a:ext cx="1586927" cy="1591733"/>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ops.fhwa.gov/plulications/fhwahop14008/index.ht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r>
              <a:rPr lang="en-US" b="1" dirty="0"/>
              <a:t>Key Message: </a:t>
            </a:r>
            <a:r>
              <a:rPr lang="en-US" b="0" dirty="0"/>
              <a:t>We</a:t>
            </a:r>
            <a:r>
              <a:rPr lang="en-US" b="0" baseline="0" dirty="0"/>
              <a:t> will begin by looking at Technology applications and the work zone ITS Implementation </a:t>
            </a:r>
          </a:p>
          <a:p>
            <a:r>
              <a:rPr lang="en-US" b="0" baseline="0" dirty="0"/>
              <a:t>Guide.</a:t>
            </a:r>
            <a:endParaRPr lang="en-US" b="0" dirty="0"/>
          </a:p>
          <a:p>
            <a:r>
              <a:rPr lang="en-US" b="1" dirty="0"/>
              <a:t>Background Information</a:t>
            </a:r>
            <a:r>
              <a:rPr lang="en-US" dirty="0"/>
              <a:t>: This module is schedule</a:t>
            </a:r>
            <a:r>
              <a:rPr lang="en-US" baseline="0" dirty="0"/>
              <a:t>d to last a few hours and there will be intermittent breaks during this module.</a:t>
            </a:r>
            <a:endParaRPr lang="en-US" dirty="0"/>
          </a:p>
          <a:p>
            <a:r>
              <a:rPr lang="en-US" b="1" dirty="0"/>
              <a:t>Interaction: </a:t>
            </a:r>
            <a:r>
              <a:rPr lang="en-US" b="0" dirty="0"/>
              <a:t>None</a:t>
            </a:r>
          </a:p>
          <a:p>
            <a:r>
              <a:rPr lang="en-US" b="1" dirty="0"/>
              <a:t>Notes: </a:t>
            </a:r>
            <a:r>
              <a:rPr lang="en-US" b="0" dirty="0"/>
              <a:t>This module walks participants through</a:t>
            </a:r>
            <a:r>
              <a:rPr lang="en-US" b="0" baseline="0" dirty="0"/>
              <a:t> the </a:t>
            </a:r>
            <a:r>
              <a:rPr lang="en-US" b="0" i="1" baseline="0" dirty="0"/>
              <a:t>Work Zone Intelligent Transportation Systems Implementation Guide, </a:t>
            </a:r>
            <a:r>
              <a:rPr lang="en-US" b="0" i="0" baseline="0" dirty="0"/>
              <a:t>FHWA 2014 on how to select and maintain ITS solutions in work zones.</a:t>
            </a:r>
            <a:endParaRPr lang="en-US" b="0" i="1" dirty="0"/>
          </a:p>
          <a:p>
            <a:pPr eaLnBrk="1" hangingPunct="1"/>
            <a:endParaRPr lang="en-US" sz="1800" dirty="0">
              <a:cs typeface="Arial" charset="0"/>
            </a:endParaRPr>
          </a:p>
        </p:txBody>
      </p:sp>
    </p:spTree>
    <p:extLst>
      <p:ext uri="{BB962C8B-B14F-4D97-AF65-F5344CB8AC3E}">
        <p14:creationId xmlns:p14="http://schemas.microsoft.com/office/powerpoint/2010/main" val="541799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Provide an overview of some of the capabilities</a:t>
            </a:r>
            <a:r>
              <a:rPr lang="en-US" b="0" baseline="0" dirty="0"/>
              <a:t> of work zone ITS applications</a:t>
            </a:r>
            <a:endParaRPr lang="en-US" b="0" dirty="0"/>
          </a:p>
          <a:p>
            <a:r>
              <a:rPr lang="en-US" b="1" dirty="0"/>
              <a:t>Background Information</a:t>
            </a:r>
            <a:r>
              <a:rPr lang="en-US" dirty="0"/>
              <a:t>: </a:t>
            </a:r>
          </a:p>
          <a:p>
            <a:pPr marL="177571" indent="-177571">
              <a:buFont typeface="Arial" panose="020B0604020202020204" pitchFamily="34" charset="0"/>
              <a:buChar char="•"/>
            </a:pPr>
            <a:r>
              <a:rPr lang="en-US" dirty="0"/>
              <a:t>Improve driver awareness during complex</a:t>
            </a:r>
            <a:r>
              <a:rPr lang="en-US" baseline="0" dirty="0"/>
              <a:t> situations including c</a:t>
            </a:r>
            <a:r>
              <a:rPr lang="en-US" dirty="0"/>
              <a:t>hanging traffic patterns, downstream congestion, construction vehicle ingress/egress, and expected delay and possibly travel times</a:t>
            </a:r>
          </a:p>
          <a:p>
            <a:pPr marL="177571" indent="-177571">
              <a:buFont typeface="Arial" panose="020B0604020202020204" pitchFamily="34" charset="0"/>
              <a:buChar char="•"/>
            </a:pPr>
            <a:r>
              <a:rPr lang="en-US" dirty="0"/>
              <a:t>Provide real</a:t>
            </a:r>
            <a:r>
              <a:rPr lang="en-US" baseline="0" dirty="0"/>
              <a:t> time d</a:t>
            </a:r>
            <a:r>
              <a:rPr lang="en-US" dirty="0"/>
              <a:t>ynamic and actionable guidance to drivers, for example “Road work ahead” vs “Traffic Stopped 1 mile ahead” or “Road work – expect delays” vs. “Road Work I-95 past Exit 52”</a:t>
            </a:r>
          </a:p>
          <a:p>
            <a:pPr marL="177571" indent="-177571">
              <a:buFont typeface="Arial" panose="020B0604020202020204" pitchFamily="34" charset="0"/>
              <a:buChar char="•"/>
            </a:pPr>
            <a:r>
              <a:rPr lang="en-US" baseline="0" dirty="0"/>
              <a:t>Utilizing tools that are available to</a:t>
            </a:r>
            <a:r>
              <a:rPr lang="en-US" dirty="0"/>
              <a:t> enhance</a:t>
            </a:r>
            <a:r>
              <a:rPr lang="en-US" baseline="0" dirty="0"/>
              <a:t> information to DOT staff to make informed decisions based on data</a:t>
            </a:r>
            <a:endParaRPr lang="en-US" dirty="0"/>
          </a:p>
          <a:p>
            <a:r>
              <a:rPr lang="en-US" b="1" dirty="0"/>
              <a:t>Interaction: </a:t>
            </a:r>
            <a:r>
              <a:rPr lang="en-US" b="0" dirty="0"/>
              <a:t>None</a:t>
            </a:r>
          </a:p>
          <a:p>
            <a:pPr defTabSz="966464"/>
            <a:r>
              <a:rPr lang="en-US" b="1" dirty="0"/>
              <a:t>Notes: </a:t>
            </a:r>
            <a:r>
              <a:rPr lang="en-US" b="0" dirty="0"/>
              <a:t>None</a:t>
            </a:r>
          </a:p>
          <a:p>
            <a:endParaRPr lang="en-US"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10</a:t>
            </a:fld>
            <a:endParaRPr lang="en-US" dirty="0"/>
          </a:p>
        </p:txBody>
      </p:sp>
    </p:spTree>
    <p:extLst>
      <p:ext uri="{BB962C8B-B14F-4D97-AF65-F5344CB8AC3E}">
        <p14:creationId xmlns:p14="http://schemas.microsoft.com/office/powerpoint/2010/main" val="227819958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Monitoring and Evaluation</a:t>
            </a:r>
          </a:p>
          <a:p>
            <a:r>
              <a:rPr lang="en-US" b="1" dirty="0"/>
              <a:t>Background Information</a:t>
            </a:r>
            <a:r>
              <a:rPr lang="en-US" dirty="0"/>
              <a:t>:  (Broken into 3 slides) It is important to monitor the work zone ITS during its operation to ensure that it is working correctly and meeting the needs of its users, and that the vendor is meeting contract obligations. The data collected and analyzed over the course of the project can then be used as part of a more comprehensive evaluation at the conclusion of the project. In some instances, it may be necessary to modify the deployment to improve</a:t>
            </a:r>
            <a:r>
              <a:rPr lang="en-US" baseline="0" dirty="0"/>
              <a:t> </a:t>
            </a:r>
            <a:r>
              <a:rPr lang="en-US" dirty="0"/>
              <a:t>operations based on the results from system monitoring. System monitoring and evaluation will be conducted based on the evaluation plan from Step 3. Data should be collected throughout the course of the ITS deployment according to the plan. Various data elements can be analyzed periodically throughout the course of the project to assess the system performance. Data alone will not be able to address all aspects of the ITS deployment that need to be monitored. Agency staff also need to make observations in the field, which can be logged as qualitative data. Together, the quantitative data and qualitative observations will help ensure that the system is working correctly or identify any changes that may need to be made.</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100</a:t>
            </a:fld>
            <a:endParaRPr lang="en-US" dirty="0"/>
          </a:p>
        </p:txBody>
      </p:sp>
    </p:spTree>
    <p:extLst>
      <p:ext uri="{BB962C8B-B14F-4D97-AF65-F5344CB8AC3E}">
        <p14:creationId xmlns:p14="http://schemas.microsoft.com/office/powerpoint/2010/main" val="248021018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Monitoring and Evaluation</a:t>
            </a:r>
          </a:p>
          <a:p>
            <a:r>
              <a:rPr lang="en-US" b="1" dirty="0"/>
              <a:t>Background Information</a:t>
            </a:r>
            <a:r>
              <a:rPr lang="en-US" dirty="0"/>
              <a:t>:  (Broken into 3 slides) It is important to monitor the work zone ITS during its operation to ensure that it is working correctly and meeting the needs of its users, and that the vendor is meeting contract obligations. The data collected and analyzed over the course of the project can then be used as part of a more comprehensive evaluation at the conclusion of the project. In some instances, it may be necessary to modify the deployment to improve</a:t>
            </a:r>
            <a:r>
              <a:rPr lang="en-US" baseline="0" dirty="0"/>
              <a:t> </a:t>
            </a:r>
            <a:r>
              <a:rPr lang="en-US" dirty="0"/>
              <a:t>operations based on the results from system monitoring. System monitoring and evaluation will be conducted based on the evaluation plan from Step 3. Data should be collected throughout the course of the ITS deployment according to the plan. Various data elements can be analyzed periodically throughout the course of the project to assess the system performance. Data alone will not be able to address all aspects of the ITS deployment that need to be monitored. Agency staff also need to make observations in the field, which can be logged as qualitative data. Together, the quantitative data and qualitative observations will help ensure that the system is working correctly or identify any changes that may need to be made.</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101</a:t>
            </a:fld>
            <a:endParaRPr lang="en-US" dirty="0"/>
          </a:p>
        </p:txBody>
      </p:sp>
    </p:spTree>
    <p:extLst>
      <p:ext uri="{BB962C8B-B14F-4D97-AF65-F5344CB8AC3E}">
        <p14:creationId xmlns:p14="http://schemas.microsoft.com/office/powerpoint/2010/main" val="274907031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Monitoring and Evaluation</a:t>
            </a:r>
          </a:p>
          <a:p>
            <a:r>
              <a:rPr lang="en-US" b="1" dirty="0"/>
              <a:t>Background Information</a:t>
            </a:r>
            <a:r>
              <a:rPr lang="en-US" dirty="0"/>
              <a:t>:  (Broken into 3 slides) It is important to monitor the work zone ITS during its operation to ensure that it is working correctly and meeting the needs of its users, and that the vendor is meeting contract obligations. The data collected and analyzed over the course of the project can then be used as part of a more comprehensive evaluation at the conclusion of the project. In some instances, it may be necessary to modify the deployment to improve</a:t>
            </a:r>
            <a:r>
              <a:rPr lang="en-US" baseline="0" dirty="0"/>
              <a:t> </a:t>
            </a:r>
            <a:r>
              <a:rPr lang="en-US" dirty="0"/>
              <a:t>operations based on the results from system monitoring. System monitoring and evaluation will be conducted based on the evaluation plan from Step 3. Data should be collected throughout the course of the ITS deployment according to the plan. Various data elements can be analyzed periodically throughout the course of the project to assess the system performance. Data alone will not be able to address all aspects of the ITS deployment that need to be monitored. Agency staff also need to make observations in the field, which can be logged as qualitative data. Together, the quantitative data and qualitative observations will help ensure that the system is working correctly or identify any changes that may need to be made.</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102</a:t>
            </a:fld>
            <a:endParaRPr lang="en-US" dirty="0"/>
          </a:p>
        </p:txBody>
      </p:sp>
    </p:spTree>
    <p:extLst>
      <p:ext uri="{BB962C8B-B14F-4D97-AF65-F5344CB8AC3E}">
        <p14:creationId xmlns:p14="http://schemas.microsoft.com/office/powerpoint/2010/main" val="29147076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Evaluation</a:t>
            </a:r>
          </a:p>
          <a:p>
            <a:r>
              <a:rPr lang="en-US" b="1" dirty="0"/>
              <a:t>Background Information</a:t>
            </a:r>
            <a:r>
              <a:rPr lang="en-US" dirty="0"/>
              <a:t>: A major objective of the final evaluation is to document lessons learned and benefits of the ITS deployment. This might include the collection of some final qualitative data from stakeholders, e.g., surveys or interviews. Analysis of all collected quantitative and qualitative data that has been collected over the course of the project should be conducted as described by the evaluation plan. The results, conclusions, and recommendations of the evaluation should be documented in a final report. These results can be used not only by the project</a:t>
            </a:r>
            <a:r>
              <a:rPr lang="en-US" baseline="0" dirty="0"/>
              <a:t> </a:t>
            </a:r>
            <a:r>
              <a:rPr lang="en-US" dirty="0"/>
              <a:t>partners for continual refinement of similar systems at other locations, but also by others wanting to implement similar systems in the future.</a:t>
            </a:r>
          </a:p>
          <a:p>
            <a:r>
              <a:rPr lang="en-US" b="1" dirty="0"/>
              <a:t>Interaction: </a:t>
            </a:r>
            <a:r>
              <a:rPr lang="en-US" b="0" dirty="0"/>
              <a:t>None</a:t>
            </a:r>
          </a:p>
          <a:p>
            <a:r>
              <a:rPr lang="en-US" b="1" dirty="0"/>
              <a:t>Notes: </a:t>
            </a:r>
            <a:r>
              <a:rPr lang="en-US" b="0"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103</a:t>
            </a:fld>
            <a:endParaRPr lang="en-US" dirty="0"/>
          </a:p>
        </p:txBody>
      </p:sp>
    </p:spTree>
    <p:extLst>
      <p:ext uri="{BB962C8B-B14F-4D97-AF65-F5344CB8AC3E}">
        <p14:creationId xmlns:p14="http://schemas.microsoft.com/office/powerpoint/2010/main" val="186531021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a:t>
            </a:r>
            <a:r>
              <a:rPr lang="en-US" b="0" baseline="0" dirty="0"/>
              <a:t> tips and takeaways</a:t>
            </a:r>
            <a:endParaRPr lang="en-US" b="0" dirty="0"/>
          </a:p>
          <a:p>
            <a:pPr eaLnBrk="1" hangingPunct="1">
              <a:defRPr/>
            </a:pPr>
            <a:r>
              <a:rPr lang="en-US" b="1" dirty="0"/>
              <a:t>Background Information</a:t>
            </a:r>
            <a:r>
              <a:rPr lang="en-US" dirty="0"/>
              <a:t>: Flexibility is important; field conditions may differ significantly from what was expected in system planning and design</a:t>
            </a:r>
          </a:p>
          <a:p>
            <a:pPr eaLnBrk="1" hangingPunct="1">
              <a:defRPr/>
            </a:pPr>
            <a:r>
              <a:rPr lang="en-US" dirty="0"/>
              <a:t>Managing expectations for the system continues to be important</a:t>
            </a:r>
          </a:p>
          <a:p>
            <a:pPr eaLnBrk="1" hangingPunct="1">
              <a:defRPr/>
            </a:pPr>
            <a:r>
              <a:rPr lang="en-US" dirty="0"/>
              <a:t>Verification of information being disseminated to the public is critical</a:t>
            </a:r>
          </a:p>
          <a:p>
            <a:pPr eaLnBrk="1" hangingPunct="1">
              <a:defRPr/>
            </a:pPr>
            <a:r>
              <a:rPr lang="en-US" dirty="0"/>
              <a:t>A final evaluation that identifies and documents key findings, lessons learned, etc. is a valuable learning tool for future efforts</a:t>
            </a:r>
          </a:p>
          <a:p>
            <a:r>
              <a:rPr lang="en-US" b="1" dirty="0"/>
              <a:t>Interaction: </a:t>
            </a:r>
            <a:r>
              <a:rPr lang="en-US" b="0" dirty="0"/>
              <a:t>None</a:t>
            </a:r>
          </a:p>
          <a:p>
            <a:r>
              <a:rPr lang="en-US" b="1" dirty="0"/>
              <a:t>Notes: </a:t>
            </a:r>
            <a:r>
              <a:rPr lang="en-US" b="0"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104</a:t>
            </a:fld>
            <a:endParaRPr lang="en-US" dirty="0"/>
          </a:p>
        </p:txBody>
      </p:sp>
    </p:spTree>
    <p:extLst>
      <p:ext uri="{BB962C8B-B14F-4D97-AF65-F5344CB8AC3E}">
        <p14:creationId xmlns:p14="http://schemas.microsoft.com/office/powerpoint/2010/main" val="374514342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a:t>
            </a:r>
            <a:r>
              <a:rPr lang="en-US" b="0" baseline="0" dirty="0"/>
              <a:t> tips and takeaways</a:t>
            </a:r>
            <a:endParaRPr lang="en-US" b="0" dirty="0"/>
          </a:p>
          <a:p>
            <a:pPr eaLnBrk="1" hangingPunct="1">
              <a:defRPr/>
            </a:pPr>
            <a:r>
              <a:rPr lang="en-US" b="1" dirty="0"/>
              <a:t>Background Information</a:t>
            </a:r>
            <a:r>
              <a:rPr lang="en-US" dirty="0"/>
              <a:t>: Flexibility is important; field conditions may differ significantly from what was expected in system planning and design</a:t>
            </a:r>
          </a:p>
          <a:p>
            <a:pPr eaLnBrk="1" hangingPunct="1">
              <a:defRPr/>
            </a:pPr>
            <a:r>
              <a:rPr lang="en-US" dirty="0"/>
              <a:t>Managing expectations for the system continues to be important</a:t>
            </a:r>
          </a:p>
          <a:p>
            <a:pPr eaLnBrk="1" hangingPunct="1">
              <a:defRPr/>
            </a:pPr>
            <a:r>
              <a:rPr lang="en-US" dirty="0"/>
              <a:t>Verification of information being disseminated to the public is critical</a:t>
            </a:r>
          </a:p>
          <a:p>
            <a:pPr eaLnBrk="1" hangingPunct="1">
              <a:defRPr/>
            </a:pPr>
            <a:r>
              <a:rPr lang="en-US" dirty="0"/>
              <a:t>A final evaluation that identifies and documents key findings, lessons learned, etc. is a valuable learning tool for future efforts</a:t>
            </a:r>
          </a:p>
          <a:p>
            <a:r>
              <a:rPr lang="en-US" b="1" dirty="0"/>
              <a:t>Interaction: </a:t>
            </a:r>
            <a:r>
              <a:rPr lang="en-US" b="0" dirty="0"/>
              <a:t>None</a:t>
            </a:r>
          </a:p>
          <a:p>
            <a:r>
              <a:rPr lang="en-US" b="1" dirty="0"/>
              <a:t>Notes: </a:t>
            </a:r>
            <a:r>
              <a:rPr lang="en-US" b="0"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105</a:t>
            </a:fld>
            <a:endParaRPr lang="en-US" dirty="0"/>
          </a:p>
        </p:txBody>
      </p:sp>
    </p:spTree>
    <p:extLst>
      <p:ext uri="{BB962C8B-B14F-4D97-AF65-F5344CB8AC3E}">
        <p14:creationId xmlns:p14="http://schemas.microsoft.com/office/powerpoint/2010/main" val="318456766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module objectives</a:t>
            </a:r>
          </a:p>
          <a:p>
            <a:pPr defTabSz="940273"/>
            <a:r>
              <a:rPr lang="en-US" b="1" dirty="0"/>
              <a:t>Background Information</a:t>
            </a:r>
            <a:r>
              <a:rPr lang="en-US" dirty="0"/>
              <a:t>:  </a:t>
            </a:r>
          </a:p>
          <a:p>
            <a:r>
              <a:rPr lang="en-US" dirty="0"/>
              <a:t>What are the two strategies for managing Smarter Work Zones?  Project Coordination and Technology Applications</a:t>
            </a:r>
          </a:p>
          <a:p>
            <a:r>
              <a:rPr lang="en-US" dirty="0"/>
              <a:t>List some potential ITS technologies to mitigate work zone impacts? Traffic monitoring and management, Traveler information, Queue detection and warning, Incident detection and management, Dynamic Lane Merge, Queue Warning Systems, Variable Speed Limits (VSL), Traffic Management/Route Choice, Automated Speed Enforcement, and Performance Monitoring/Management</a:t>
            </a:r>
          </a:p>
          <a:p>
            <a:pPr defTabSz="947044">
              <a:defRPr/>
            </a:pPr>
            <a:r>
              <a:rPr lang="en-US" dirty="0"/>
              <a:t>List the six step within the ITS Implementation Guide?</a:t>
            </a:r>
            <a:endParaRPr lang="en-US" sz="1100" dirty="0"/>
          </a:p>
          <a:p>
            <a:pPr marL="236761" indent="-236761">
              <a:buFont typeface="+mj-lt"/>
              <a:buAutoNum type="arabicPeriod"/>
            </a:pPr>
            <a:r>
              <a:rPr lang="en-US" dirty="0"/>
              <a:t>Assessment of Needs</a:t>
            </a:r>
          </a:p>
          <a:p>
            <a:pPr marL="236761" indent="-236761">
              <a:buFont typeface="+mj-lt"/>
              <a:buAutoNum type="arabicPeriod"/>
            </a:pPr>
            <a:r>
              <a:rPr lang="en-US" dirty="0"/>
              <a:t>Concept Development and Feasibility</a:t>
            </a:r>
          </a:p>
          <a:p>
            <a:pPr marL="236761" indent="-236761">
              <a:buFont typeface="+mj-lt"/>
              <a:buAutoNum type="arabicPeriod"/>
            </a:pPr>
            <a:r>
              <a:rPr lang="en-US" dirty="0"/>
              <a:t>Detailed System Planning and Design</a:t>
            </a:r>
          </a:p>
          <a:p>
            <a:pPr marL="236761" indent="-236761">
              <a:buFont typeface="+mj-lt"/>
              <a:buAutoNum type="arabicPeriod"/>
            </a:pPr>
            <a:r>
              <a:rPr lang="en-US" dirty="0"/>
              <a:t>Procurement</a:t>
            </a:r>
          </a:p>
          <a:p>
            <a:pPr marL="236761" indent="-236761">
              <a:buFont typeface="+mj-lt"/>
              <a:buAutoNum type="arabicPeriod"/>
            </a:pPr>
            <a:r>
              <a:rPr lang="en-US" dirty="0"/>
              <a:t>System Deployment</a:t>
            </a:r>
          </a:p>
          <a:p>
            <a:pPr marL="236761" indent="-236761">
              <a:buFont typeface="+mj-lt"/>
              <a:buAutoNum type="arabicPeriod"/>
            </a:pPr>
            <a:r>
              <a:rPr lang="en-US" dirty="0"/>
              <a:t>System, Operation, Maintenance, and Evaluation</a:t>
            </a:r>
          </a:p>
          <a:p>
            <a:pPr defTabSz="940273"/>
            <a:r>
              <a:rPr lang="en-US" b="1" dirty="0"/>
              <a:t>Interaction:</a:t>
            </a:r>
            <a:r>
              <a:rPr lang="en-US" b="1" baseline="0" dirty="0"/>
              <a:t> </a:t>
            </a:r>
            <a:r>
              <a:rPr lang="en-US" b="0" baseline="0" dirty="0"/>
              <a:t>Ask students questions and allow them time to respond.  Do not answer the questions for the students</a:t>
            </a:r>
            <a:endParaRPr lang="en-US" b="0" dirty="0"/>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106</a:t>
            </a:fld>
            <a:endParaRPr lang="en-US" dirty="0"/>
          </a:p>
        </p:txBody>
      </p:sp>
    </p:spTree>
    <p:extLst>
      <p:ext uri="{BB962C8B-B14F-4D97-AF65-F5344CB8AC3E}">
        <p14:creationId xmlns:p14="http://schemas.microsoft.com/office/powerpoint/2010/main" val="28242528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dirty="0"/>
              <a:t>If no questions, you may ask a few yourself.</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107</a:t>
            </a:fld>
            <a:endParaRPr lang="en-US" dirty="0"/>
          </a:p>
        </p:txBody>
      </p:sp>
    </p:spTree>
    <p:extLst>
      <p:ext uri="{BB962C8B-B14F-4D97-AF65-F5344CB8AC3E}">
        <p14:creationId xmlns:p14="http://schemas.microsoft.com/office/powerpoint/2010/main" val="3070344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some potential benefits of work zone ITS</a:t>
            </a:r>
            <a:endParaRPr lang="en-US" b="0" dirty="0"/>
          </a:p>
          <a:p>
            <a:r>
              <a:rPr lang="en-US" b="1" dirty="0"/>
              <a:t>Background Information</a:t>
            </a:r>
            <a:r>
              <a:rPr lang="en-US" dirty="0"/>
              <a:t>: </a:t>
            </a:r>
          </a:p>
          <a:p>
            <a:r>
              <a:rPr lang="en-US" dirty="0"/>
              <a:t>Benefits</a:t>
            </a:r>
            <a:r>
              <a:rPr lang="en-US" baseline="0" dirty="0"/>
              <a:t> from ITS implementation guide on page 4:</a:t>
            </a:r>
          </a:p>
          <a:p>
            <a:pPr marL="177571" indent="-177571">
              <a:buFont typeface="Arial" panose="020B0604020202020204" pitchFamily="34" charset="0"/>
              <a:buChar char="•"/>
            </a:pPr>
            <a:r>
              <a:rPr lang="en-US" baseline="0" dirty="0"/>
              <a:t>The use of an incident management system in New Mexico work zone reduced average incident clearance time by 20 minutes and is believed to have reduced frequency of secondary crashes</a:t>
            </a:r>
          </a:p>
          <a:p>
            <a:pPr marL="177571" indent="-177571">
              <a:buFont typeface="Arial" panose="020B0604020202020204" pitchFamily="34" charset="0"/>
              <a:buChar char="•"/>
            </a:pPr>
            <a:r>
              <a:rPr lang="en-US" baseline="0" dirty="0"/>
              <a:t>Real-time traveler information induced up to 19% diversion away from a route with a work zone in California</a:t>
            </a:r>
          </a:p>
          <a:p>
            <a:pPr marL="177571" indent="-177571">
              <a:buFont typeface="Arial" panose="020B0604020202020204" pitchFamily="34" charset="0"/>
              <a:buChar char="•"/>
            </a:pPr>
            <a:r>
              <a:rPr lang="en-US" baseline="0" dirty="0"/>
              <a:t>Work zone ITS can be deployed to monitor and archive traffic conditions continuously, and the resulting data can assist agencies in imposing penalties on contractors for creating excessive delays or queues during a project.</a:t>
            </a:r>
          </a:p>
          <a:p>
            <a:pPr marL="177571" indent="-177571">
              <a:buFont typeface="Arial" panose="020B0604020202020204" pitchFamily="34" charset="0"/>
              <a:buChar char="•"/>
            </a:pPr>
            <a:r>
              <a:rPr lang="en-US" baseline="0" dirty="0"/>
              <a:t>In Little Rock Arkansas, 82% of drivers surveyed agreed that an Automated Work Zone Information System improved their ability to react to slow or stopped traffic.</a:t>
            </a:r>
            <a:endParaRPr lang="en-US" dirty="0"/>
          </a:p>
          <a:p>
            <a:r>
              <a:rPr lang="en-US" b="1" dirty="0"/>
              <a:t>Interaction: </a:t>
            </a:r>
            <a:r>
              <a:rPr lang="en-US" b="0" dirty="0"/>
              <a:t>None</a:t>
            </a:r>
          </a:p>
          <a:p>
            <a:pPr defTabSz="966464"/>
            <a:r>
              <a:rPr lang="en-US" b="1" dirty="0"/>
              <a:t>Notes:</a:t>
            </a:r>
            <a:r>
              <a:rPr lang="en-US" b="0" dirty="0"/>
              <a:t> Source for crash reduction statistic:</a:t>
            </a:r>
            <a:r>
              <a:rPr lang="en-US" b="0" baseline="0" dirty="0"/>
              <a:t> </a:t>
            </a:r>
            <a:r>
              <a:rPr lang="en-US" dirty="0"/>
              <a:t>https://www.workzonesafety.org/files/documents/training/courses_programs/rsa_program/RSP_Guidance_Documents_Download/RSP_EndOfQueueWarning_Guidance_Download.pdf  </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11</a:t>
            </a:fld>
            <a:endParaRPr lang="en-US" dirty="0"/>
          </a:p>
        </p:txBody>
      </p:sp>
    </p:spTree>
    <p:extLst>
      <p:ext uri="{BB962C8B-B14F-4D97-AF65-F5344CB8AC3E}">
        <p14:creationId xmlns:p14="http://schemas.microsoft.com/office/powerpoint/2010/main" val="590298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 </a:t>
            </a:r>
            <a:r>
              <a:rPr lang="en-US" sz="1100" b="0" dirty="0"/>
              <a:t>Continue covering</a:t>
            </a:r>
            <a:r>
              <a:rPr lang="en-US" sz="1100" b="0" baseline="0" dirty="0"/>
              <a:t> benefits of ITS</a:t>
            </a:r>
            <a:endParaRPr lang="en-US" sz="1100" b="0" dirty="0"/>
          </a:p>
          <a:p>
            <a:r>
              <a:rPr lang="en-US" sz="1100" b="1" dirty="0"/>
              <a:t>Background Information</a:t>
            </a:r>
            <a:r>
              <a:rPr lang="en-US" sz="1100" dirty="0"/>
              <a:t>: </a:t>
            </a:r>
          </a:p>
          <a:p>
            <a:pPr marL="355142" indent="-355142">
              <a:buFont typeface="Arial" panose="020B0604020202020204" pitchFamily="34" charset="0"/>
              <a:buChar char="•"/>
            </a:pPr>
            <a:r>
              <a:rPr lang="en-US" sz="1100" dirty="0"/>
              <a:t>Empowers drivers to be proactive in responding to work zones by providing awareness to motorists of downstream hazards and facilitates real-time decision-making and trip planning to allow drivers to divert from their original path and save time.</a:t>
            </a:r>
          </a:p>
          <a:p>
            <a:pPr marL="355142" indent="-355142">
              <a:buFont typeface="Arial" panose="020B0604020202020204" pitchFamily="34" charset="0"/>
              <a:buChar char="•"/>
            </a:pPr>
            <a:r>
              <a:rPr lang="en-US" sz="1100" dirty="0"/>
              <a:t>Streamlines traffic management functions through partial automation of speed enforcement, data collection, and performance measurement</a:t>
            </a:r>
          </a:p>
          <a:p>
            <a:pPr marL="355142" indent="-355142">
              <a:buFont typeface="Arial" panose="020B0604020202020204" pitchFamily="34" charset="0"/>
              <a:buChar char="•"/>
            </a:pPr>
            <a:r>
              <a:rPr lang="en-US" sz="1100" dirty="0"/>
              <a:t>Information increases customer satisfaction by allowing them to make their own informed decisions.</a:t>
            </a:r>
          </a:p>
          <a:p>
            <a:r>
              <a:rPr lang="en-US" sz="1100" b="1" dirty="0"/>
              <a:t>Interaction: </a:t>
            </a:r>
            <a:r>
              <a:rPr lang="en-US" sz="1100" b="0" dirty="0"/>
              <a:t>None</a:t>
            </a:r>
          </a:p>
          <a:p>
            <a:pPr defTabSz="966464"/>
            <a:r>
              <a:rPr lang="en-US" sz="1100" b="1" dirty="0"/>
              <a:t>Notes: </a:t>
            </a:r>
            <a:r>
              <a:rPr lang="en-US" sz="1100" b="0" dirty="0"/>
              <a:t>None</a:t>
            </a:r>
          </a:p>
          <a:p>
            <a:endParaRPr lang="en-US" sz="1100" dirty="0"/>
          </a:p>
          <a:p>
            <a:endParaRPr lang="en-US" sz="1100" dirty="0"/>
          </a:p>
        </p:txBody>
      </p:sp>
      <p:sp>
        <p:nvSpPr>
          <p:cNvPr id="4" name="Slide Number Placeholder 3"/>
          <p:cNvSpPr>
            <a:spLocks noGrp="1"/>
          </p:cNvSpPr>
          <p:nvPr>
            <p:ph type="sldNum" sz="quarter" idx="10"/>
          </p:nvPr>
        </p:nvSpPr>
        <p:spPr/>
        <p:txBody>
          <a:bodyPr/>
          <a:lstStyle/>
          <a:p>
            <a:fld id="{D768D0A4-F1D1-4946-A709-F965416D6DE0}" type="slidenum">
              <a:rPr lang="en-US" smtClean="0"/>
              <a:t>12</a:t>
            </a:fld>
            <a:endParaRPr lang="en-US" dirty="0"/>
          </a:p>
        </p:txBody>
      </p:sp>
    </p:spTree>
    <p:extLst>
      <p:ext uri="{BB962C8B-B14F-4D97-AF65-F5344CB8AC3E}">
        <p14:creationId xmlns:p14="http://schemas.microsoft.com/office/powerpoint/2010/main" val="2357058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ITS Applications in work zones</a:t>
            </a:r>
          </a:p>
          <a:p>
            <a:r>
              <a:rPr lang="en-US" b="1" dirty="0"/>
              <a:t>Background Information</a:t>
            </a:r>
            <a:r>
              <a:rPr lang="en-US" dirty="0"/>
              <a:t>: ITS is being used in work zones for these applications. </a:t>
            </a:r>
          </a:p>
          <a:p>
            <a:r>
              <a:rPr lang="en-US" b="1" dirty="0"/>
              <a:t>Interaction: </a:t>
            </a:r>
            <a:r>
              <a:rPr lang="en-US" b="0" dirty="0"/>
              <a:t>Ask</a:t>
            </a:r>
            <a:r>
              <a:rPr lang="en-US" b="0" baseline="0" dirty="0"/>
              <a:t> audience which types of ITS they have used.</a:t>
            </a:r>
            <a:r>
              <a:rPr lang="en-US" b="1" dirty="0"/>
              <a:t> </a:t>
            </a:r>
          </a:p>
          <a:p>
            <a:pPr defTabSz="966464"/>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13</a:t>
            </a:fld>
            <a:endParaRPr lang="en-US" dirty="0"/>
          </a:p>
        </p:txBody>
      </p:sp>
    </p:spTree>
    <p:extLst>
      <p:ext uri="{BB962C8B-B14F-4D97-AF65-F5344CB8AC3E}">
        <p14:creationId xmlns:p14="http://schemas.microsoft.com/office/powerpoint/2010/main" val="794204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Cover</a:t>
            </a:r>
            <a:r>
              <a:rPr lang="en-US" b="0" baseline="0" dirty="0"/>
              <a:t> the typical components to an ITS system</a:t>
            </a:r>
            <a:endParaRPr lang="en-US" b="0" dirty="0"/>
          </a:p>
          <a:p>
            <a:r>
              <a:rPr lang="en-US" b="1" dirty="0"/>
              <a:t>Background Information</a:t>
            </a:r>
            <a:r>
              <a:rPr lang="en-US" dirty="0"/>
              <a:t>: </a:t>
            </a:r>
          </a:p>
          <a:p>
            <a:r>
              <a:rPr lang="en-US" dirty="0"/>
              <a:t>Work Zone ITS components perform the following functions: Collect data such as vehicle speeds and vehicle presence, Verify the accuracy of data, Transmit the data to other system components, Store and manage data for other contract performance requirements, Analyze the data to provide the proper instructions or information to give road users, and Provide real-time video of the work zone to aid decision making regarding lane closures or incident management response</a:t>
            </a:r>
          </a:p>
          <a:p>
            <a:r>
              <a:rPr lang="en-US" dirty="0"/>
              <a:t>These systems generally include:</a:t>
            </a:r>
          </a:p>
          <a:p>
            <a:r>
              <a:rPr lang="en-US" dirty="0"/>
              <a:t>• Detection</a:t>
            </a:r>
            <a:r>
              <a:rPr lang="en-US" baseline="0" dirty="0"/>
              <a:t> components used to collect roadway data, which may include </a:t>
            </a:r>
            <a:r>
              <a:rPr lang="en-US" dirty="0"/>
              <a:t>Acoustic, Global Position Systems (GPS), Infrared, Magnetic, Microwave, Piezo-electric, Pneumatic road tubes, Radar, Ultrasonic, and or Video.</a:t>
            </a:r>
            <a:endParaRPr lang="en-US" baseline="0" dirty="0"/>
          </a:p>
          <a:p>
            <a:pPr marL="177571" indent="-177571">
              <a:buFont typeface="Arial" panose="020B0604020202020204" pitchFamily="34" charset="0"/>
              <a:buChar char="•"/>
            </a:pPr>
            <a:r>
              <a:rPr lang="en-US" dirty="0"/>
              <a:t>Data exchange between components may be transmitted using: Cellular telephone, Hard wired cable, Optical, radio frequencies, satellite, and or wireless access points.</a:t>
            </a:r>
          </a:p>
          <a:p>
            <a:r>
              <a:rPr lang="en-US" dirty="0"/>
              <a:t>• Software that processes and analyzes the data, converting it to information that can be used by other components and various users of the information</a:t>
            </a:r>
          </a:p>
          <a:p>
            <a:r>
              <a:rPr lang="en-US" dirty="0"/>
              <a:t>• Electronic equipment to disseminate the processed information to end users of the information, such as motorists and transportation agencies</a:t>
            </a:r>
          </a:p>
          <a:p>
            <a:r>
              <a:rPr lang="en-US" b="1" dirty="0"/>
              <a:t>Interaction: </a:t>
            </a:r>
            <a:r>
              <a:rPr lang="en-US" b="0" dirty="0"/>
              <a:t>None</a:t>
            </a:r>
            <a:r>
              <a:rPr lang="en-US" b="1" dirty="0"/>
              <a:t> </a:t>
            </a:r>
          </a:p>
          <a:p>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14</a:t>
            </a:fld>
            <a:endParaRPr lang="en-US" dirty="0"/>
          </a:p>
        </p:txBody>
      </p:sp>
    </p:spTree>
    <p:extLst>
      <p:ext uri="{BB962C8B-B14F-4D97-AF65-F5344CB8AC3E}">
        <p14:creationId xmlns:p14="http://schemas.microsoft.com/office/powerpoint/2010/main" val="3381118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students to some of the applications</a:t>
            </a:r>
            <a:endParaRPr lang="en-US" b="1" dirty="0"/>
          </a:p>
          <a:p>
            <a:r>
              <a:rPr lang="en-US" b="1" dirty="0"/>
              <a:t>Background Information</a:t>
            </a:r>
            <a:r>
              <a:rPr lang="en-US" dirty="0"/>
              <a:t>: Mention each</a:t>
            </a:r>
            <a:r>
              <a:rPr lang="en-US" baseline="0" dirty="0"/>
              <a:t> one and ask which ones have the audience used to better gauge how much to dive into each topic.  Do not cover each one here, wait for each slide to further expand on these topics.</a:t>
            </a:r>
            <a:endParaRPr lang="en-US" dirty="0"/>
          </a:p>
          <a:p>
            <a:r>
              <a:rPr lang="en-US" b="1" dirty="0"/>
              <a:t>Interaction: </a:t>
            </a:r>
            <a:r>
              <a:rPr lang="en-US" b="0" dirty="0"/>
              <a:t>Ask audience which ones</a:t>
            </a:r>
            <a:r>
              <a:rPr lang="en-US" b="0" baseline="0" dirty="0"/>
              <a:t> they have used.</a:t>
            </a:r>
            <a:endParaRPr lang="en-US" b="0" dirty="0"/>
          </a:p>
          <a:p>
            <a:pPr defTabSz="966464"/>
            <a:r>
              <a:rPr lang="en-US" b="1" dirty="0"/>
              <a:t>Notes: </a:t>
            </a:r>
            <a:r>
              <a:rPr lang="en-US" b="0" dirty="0"/>
              <a:t>Introduction</a:t>
            </a:r>
            <a:r>
              <a:rPr lang="en-US" b="0" baseline="0" dirty="0"/>
              <a:t> to types of applications.  Table 1 on page 3 in the guide goes through each one.</a:t>
            </a:r>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15</a:t>
            </a:fld>
            <a:endParaRPr lang="en-US" dirty="0"/>
          </a:p>
        </p:txBody>
      </p:sp>
    </p:spTree>
    <p:extLst>
      <p:ext uri="{BB962C8B-B14F-4D97-AF65-F5344CB8AC3E}">
        <p14:creationId xmlns:p14="http://schemas.microsoft.com/office/powerpoint/2010/main" val="965087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Key Message: </a:t>
            </a:r>
            <a:r>
              <a:rPr lang="en-US" sz="1000" b="0" dirty="0"/>
              <a:t>Provide background information on the dynamic lane merge concept</a:t>
            </a:r>
          </a:p>
          <a:p>
            <a:r>
              <a:rPr lang="en-US" sz="1000" b="1" dirty="0"/>
              <a:t>Background Information</a:t>
            </a:r>
            <a:r>
              <a:rPr lang="en-US" sz="1000" dirty="0"/>
              <a:t>: (Broken into two slides) Dynamic Lane merge is a strategy to smooth down the interaction of traffic on the approach to capacity constraint conditions, it encourages traffic to either merge early or merge late. In a low-volume high-speed situation if you have capacity constraint, then traffic needs to move into a single lane upstream of a work zone, and you want to encourage those merges to happen early. If you have the high-speed traffic coming right up to the merge point, they have to make a high-speed, last-minute lane change without any time to react. </a:t>
            </a:r>
          </a:p>
          <a:p>
            <a:r>
              <a:rPr lang="en-US" sz="1000" dirty="0"/>
              <a:t>The traditional merging lane closure method is well understood by road users. This operation normally works well during most of the day when traffic demand is less than the capacity of the open lane. How­ever, when the demand exceeds the capacity, congestion develops and road rage intensifies. Aggressive drivers remain in the closed lane up to the actual merge point. In response, sign-abiding drivers do not let the aggressive drivers merge. The resulting traffic backup continues to grow and typically will extend upstream beyond the advance lane closure signs. When this happens, drivers unfamiliar with the lane closure approach the end of the queue at high speed. This increases the likelihood of rear-end crashes.</a:t>
            </a:r>
          </a:p>
          <a:p>
            <a:r>
              <a:rPr lang="en-US" sz="1000" dirty="0"/>
              <a:t>There are two new work zone techniques that use Work Zone ITS technology to address these problems. The first is the early merge, which is intended to encourage the aggressive drivers to merge into the open lane sooner than they would with the traditional merging lane closure. The second method is the late merge, which encourages all drivers to remain in their lanes until they reach the merge point. Dynamic merge control systems aim to improve driver behavior by providing a clear way to understand the traffic control method. This concept ensures that some vehicles are not waiting for a long time while others, fa­miliar with the lane closure, find a way to get in front to reduce their delay. The “fairness” of the systems has been found to reduce road rage or other aggressive driving actions.</a:t>
            </a:r>
          </a:p>
          <a:p>
            <a:r>
              <a:rPr lang="en-US" sz="1000" b="1" dirty="0"/>
              <a:t>Interaction: </a:t>
            </a:r>
            <a:r>
              <a:rPr lang="en-US" sz="1000" b="0" dirty="0"/>
              <a:t>Show</a:t>
            </a:r>
            <a:r>
              <a:rPr lang="en-US" sz="1000" b="0" baseline="0" dirty="0"/>
              <a:t> video and asks questions about video</a:t>
            </a:r>
            <a:r>
              <a:rPr lang="en-US" sz="1000" b="1" dirty="0"/>
              <a:t> </a:t>
            </a:r>
            <a:r>
              <a:rPr lang="en-US" sz="1000" b="0" dirty="0"/>
              <a:t>If access to internet, consider showing a couple of YouTube</a:t>
            </a:r>
            <a:r>
              <a:rPr lang="en-US" sz="1000" b="0" baseline="0" dirty="0"/>
              <a:t> videos from MnDOT</a:t>
            </a:r>
          </a:p>
          <a:p>
            <a:r>
              <a:rPr lang="en-US" sz="1000" b="0" dirty="0"/>
              <a:t>https://www.youtube.com/watch?v=vLVMW8KnfBE; https://www.youtube.com/watch?v=FCLF2tyW0TU.</a:t>
            </a:r>
          </a:p>
          <a:p>
            <a:r>
              <a:rPr lang="en-US" sz="1000" b="0" dirty="0"/>
              <a:t>Another</a:t>
            </a:r>
            <a:r>
              <a:rPr lang="en-US" sz="1000" b="0" baseline="0" dirty="0"/>
              <a:t> video from Kansas DOT: https://www.youtube.com/watch?v=8wgSjstvsPc </a:t>
            </a:r>
            <a:endParaRPr lang="en-US" sz="1000" b="0" dirty="0"/>
          </a:p>
          <a:p>
            <a:r>
              <a:rPr lang="en-US" sz="1000" b="1" dirty="0"/>
              <a:t>Notes: </a:t>
            </a:r>
            <a:r>
              <a:rPr lang="en-US" sz="1000" b="0" dirty="0"/>
              <a:t>Consider reviewing ATSSA’s </a:t>
            </a:r>
            <a:r>
              <a:rPr lang="en-US" sz="1000" b="0" i="1" dirty="0"/>
              <a:t>ITS</a:t>
            </a:r>
            <a:r>
              <a:rPr lang="en-US" sz="1000" b="0" i="1" baseline="0" dirty="0"/>
              <a:t> Safety and Mobility Solutions, </a:t>
            </a:r>
            <a:r>
              <a:rPr lang="en-US" sz="1000" b="0" i="0" baseline="0" dirty="0"/>
              <a:t>2008, ATSSA</a:t>
            </a:r>
            <a:endParaRPr lang="en-US" sz="1000" b="0" i="0" dirty="0"/>
          </a:p>
        </p:txBody>
      </p:sp>
      <p:sp>
        <p:nvSpPr>
          <p:cNvPr id="4" name="Slide Number Placeholder 3"/>
          <p:cNvSpPr>
            <a:spLocks noGrp="1"/>
          </p:cNvSpPr>
          <p:nvPr>
            <p:ph type="sldNum" sz="quarter" idx="10"/>
          </p:nvPr>
        </p:nvSpPr>
        <p:spPr/>
        <p:txBody>
          <a:bodyPr/>
          <a:lstStyle/>
          <a:p>
            <a:fld id="{D768D0A4-F1D1-4946-A709-F965416D6DE0}" type="slidenum">
              <a:rPr lang="en-US" smtClean="0"/>
              <a:t>16</a:t>
            </a:fld>
            <a:endParaRPr lang="en-US" dirty="0"/>
          </a:p>
        </p:txBody>
      </p:sp>
    </p:spTree>
    <p:extLst>
      <p:ext uri="{BB962C8B-B14F-4D97-AF65-F5344CB8AC3E}">
        <p14:creationId xmlns:p14="http://schemas.microsoft.com/office/powerpoint/2010/main" val="2627851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Key Message: </a:t>
            </a:r>
            <a:r>
              <a:rPr lang="en-US" sz="1000" b="0" dirty="0"/>
              <a:t>Provide background information on the dynamic lane merge concept</a:t>
            </a:r>
          </a:p>
          <a:p>
            <a:r>
              <a:rPr lang="en-US" sz="1000" b="1" dirty="0"/>
              <a:t>Background Information</a:t>
            </a:r>
            <a:r>
              <a:rPr lang="en-US" sz="1000" dirty="0"/>
              <a:t>: Dynamic Lane merge is a tactic to smooth down the interaction of traffic on the approach to capacity constraint conditions, it encourages traffic to either merge early or merge late. In a low-volume high-speed situation if you have capacity constraint, then traffic needs to move into a single lane upstream of a work zone, and you want to encourage those merges to happen early. If you have the high-speed traffic coming right up to the merge point, they have to make a high-speed, last-minute lane change without any time to react. </a:t>
            </a:r>
          </a:p>
          <a:p>
            <a:r>
              <a:rPr lang="en-US" sz="1000" dirty="0"/>
              <a:t>The traditional merging lane closure method is well understood by road users. This operation normally works well during most of the day when traffic demand is less than the capacity of the open lane. How­ever, when the demand exceeds the capacity, congestion develops and road rage intensifies. Aggressive drivers remain in the closed lane up to the actual merge point. In response, sign-abiding drivers do not let the aggressive drivers merge. The resulting traffic backup continues to grow and typically will extend upstream beyond the advance lane closure signs. When this happens, drivers unfamiliar with the lane closure approach the end of the queue at high speed. This increases the likelihood of rear-end crashes.</a:t>
            </a:r>
          </a:p>
          <a:p>
            <a:r>
              <a:rPr lang="en-US" sz="1000" dirty="0"/>
              <a:t>There are two new work zone techniques that use Work Zone ITS technology to address these problems. The first is the early merge, which is intended to encourage the aggressive drivers to merge into the open lane sooner than they would with the traditional merging lane closure. The second method is the late merge, which encourages all drivers to remain in their lanes until they reach the merge point. Dynamic merge control systems aim to improve driver behavior by providing a clear way to understand the traffic control method. This concept ensures that some vehicles are not waiting for a long time while others, fa­miliar with the lane closure, find a way to get in front to reduce their delay. The “fairness” of the systems has been found to reduce road rage or other aggressive driving actions.</a:t>
            </a:r>
          </a:p>
          <a:p>
            <a:r>
              <a:rPr lang="en-US" sz="1000" b="1" dirty="0"/>
              <a:t>Interaction: </a:t>
            </a:r>
            <a:r>
              <a:rPr lang="en-US" sz="1000" b="0" dirty="0"/>
              <a:t>Show</a:t>
            </a:r>
            <a:r>
              <a:rPr lang="en-US" sz="1000" b="0" baseline="0" dirty="0"/>
              <a:t> video and asks questions about video</a:t>
            </a:r>
            <a:r>
              <a:rPr lang="en-US" sz="1000" b="1" dirty="0"/>
              <a:t> </a:t>
            </a:r>
            <a:r>
              <a:rPr lang="en-US" sz="1000" b="0" dirty="0"/>
              <a:t>If access to internet, consider showing a couple of YouTube</a:t>
            </a:r>
            <a:r>
              <a:rPr lang="en-US" sz="1000" b="0" baseline="0" dirty="0"/>
              <a:t> videos from MnDOT</a:t>
            </a:r>
          </a:p>
          <a:p>
            <a:r>
              <a:rPr lang="en-US" sz="1000" b="0" dirty="0"/>
              <a:t>https://www.youtube.com/watch?v=vLVMW8KnfBE; https://www.youtube.com/watch?v=FCLF2tyW0TU.</a:t>
            </a:r>
          </a:p>
          <a:p>
            <a:r>
              <a:rPr lang="en-US" sz="1000" b="0" dirty="0"/>
              <a:t>Another</a:t>
            </a:r>
            <a:r>
              <a:rPr lang="en-US" sz="1000" b="0" baseline="0" dirty="0"/>
              <a:t> video from Kansas DOT: https://www.youtube.com/watch?v=8wgSjstvsPc </a:t>
            </a:r>
            <a:endParaRPr lang="en-US" sz="1000" b="0" dirty="0"/>
          </a:p>
          <a:p>
            <a:r>
              <a:rPr lang="en-US" sz="1000" b="1" dirty="0"/>
              <a:t>Notes: </a:t>
            </a:r>
            <a:r>
              <a:rPr lang="en-US" sz="1000" b="0" dirty="0"/>
              <a:t>Consider reviewing ATSSA’s </a:t>
            </a:r>
            <a:r>
              <a:rPr lang="en-US" sz="1000" b="0" i="1" dirty="0"/>
              <a:t>ITS</a:t>
            </a:r>
            <a:r>
              <a:rPr lang="en-US" sz="1000" b="0" i="1" baseline="0" dirty="0"/>
              <a:t> Safety and Mobility Solutions, </a:t>
            </a:r>
            <a:r>
              <a:rPr lang="en-US" sz="1000" b="0" i="0" baseline="0" dirty="0"/>
              <a:t>2008, ATSSA</a:t>
            </a:r>
            <a:endParaRPr lang="en-US" sz="1000" b="0" i="0" dirty="0"/>
          </a:p>
        </p:txBody>
      </p:sp>
      <p:sp>
        <p:nvSpPr>
          <p:cNvPr id="4" name="Slide Number Placeholder 3"/>
          <p:cNvSpPr>
            <a:spLocks noGrp="1"/>
          </p:cNvSpPr>
          <p:nvPr>
            <p:ph type="sldNum" sz="quarter" idx="10"/>
          </p:nvPr>
        </p:nvSpPr>
        <p:spPr/>
        <p:txBody>
          <a:bodyPr/>
          <a:lstStyle/>
          <a:p>
            <a:fld id="{D768D0A4-F1D1-4946-A709-F965416D6DE0}" type="slidenum">
              <a:rPr lang="en-US" smtClean="0"/>
              <a:t>17</a:t>
            </a:fld>
            <a:endParaRPr lang="en-US" dirty="0"/>
          </a:p>
        </p:txBody>
      </p:sp>
    </p:spTree>
    <p:extLst>
      <p:ext uri="{BB962C8B-B14F-4D97-AF65-F5344CB8AC3E}">
        <p14:creationId xmlns:p14="http://schemas.microsoft.com/office/powerpoint/2010/main" val="335852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early merge and benefits</a:t>
            </a:r>
            <a:endParaRPr lang="en-US" b="1" dirty="0"/>
          </a:p>
          <a:p>
            <a:r>
              <a:rPr lang="en-US" b="1" dirty="0"/>
              <a:t>Background Information</a:t>
            </a:r>
            <a:r>
              <a:rPr lang="en-US" dirty="0"/>
              <a:t>: (Broken into two slides) The objective of the early merge is to move vehicles out of the closed lane upstream as soon as possible. The dynamic early merge system uses ITS sensors to monitor traffic in the open lane on the approach to a work area. As vehicles begin to slow down and queues start to develop, advance warning signs with the message “Do Not Pass When Flashing” are activated. These signs are installed adjacent to the closed lane at ¼ to ½ mile intervals in advance of the lane closure. When slow or stopped vehicles are detected in the open lane next to the sign, a wireless signal is transmitted to activate the next sign upstream.</a:t>
            </a:r>
          </a:p>
          <a:p>
            <a:r>
              <a:rPr lang="en-US" dirty="0"/>
              <a:t>Benefits:</a:t>
            </a:r>
          </a:p>
          <a:p>
            <a:r>
              <a:rPr lang="en-US" dirty="0"/>
              <a:t>• Matches the length of the Early Merge System application to the upstream roadway demand.</a:t>
            </a:r>
          </a:p>
          <a:p>
            <a:r>
              <a:rPr lang="en-US" dirty="0"/>
              <a:t>• Reduces aggressive driving and unsafe merge maneuvers.</a:t>
            </a:r>
          </a:p>
          <a:p>
            <a:r>
              <a:rPr lang="en-US" dirty="0"/>
              <a:t>• Provides significant advanced warning so drivers have adequate distance to merge.</a:t>
            </a:r>
          </a:p>
          <a:p>
            <a:r>
              <a:rPr lang="en-US" dirty="0"/>
              <a:t>• Gives drivers guidance on lane usage and merging points, which helps reduce road rage and misunderstandings between drivers.</a:t>
            </a:r>
          </a:p>
          <a:p>
            <a:r>
              <a:rPr lang="en-US" dirty="0"/>
              <a:t>• Compliance to lane assignment may be enforceable by law enforcement.</a:t>
            </a:r>
          </a:p>
          <a:p>
            <a:r>
              <a:rPr lang="en-US" b="1" dirty="0"/>
              <a:t>Interaction: </a:t>
            </a:r>
            <a:r>
              <a:rPr lang="en-US" b="0" dirty="0"/>
              <a:t>None</a:t>
            </a:r>
          </a:p>
          <a:p>
            <a:r>
              <a:rPr lang="en-US" b="1" dirty="0"/>
              <a:t>Notes: </a:t>
            </a:r>
            <a:r>
              <a:rPr lang="en-US" b="0" dirty="0"/>
              <a:t>Consider reviewing ATSSA’s </a:t>
            </a:r>
            <a:r>
              <a:rPr lang="en-US" b="0" i="1" dirty="0"/>
              <a:t>ITS</a:t>
            </a:r>
            <a:r>
              <a:rPr lang="en-US" b="0" i="1" baseline="0" dirty="0"/>
              <a:t> Safety and Mobility Solutions, </a:t>
            </a:r>
            <a:r>
              <a:rPr lang="en-US" b="0" i="0" baseline="0" dirty="0"/>
              <a:t>2008, ATSSA</a:t>
            </a:r>
            <a:endParaRPr lang="en-US" b="0" i="0"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18</a:t>
            </a:fld>
            <a:endParaRPr lang="en-US" dirty="0"/>
          </a:p>
        </p:txBody>
      </p:sp>
    </p:spTree>
    <p:extLst>
      <p:ext uri="{BB962C8B-B14F-4D97-AF65-F5344CB8AC3E}">
        <p14:creationId xmlns:p14="http://schemas.microsoft.com/office/powerpoint/2010/main" val="8909515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early merge and benefits</a:t>
            </a:r>
            <a:endParaRPr lang="en-US" b="1" dirty="0"/>
          </a:p>
          <a:p>
            <a:r>
              <a:rPr lang="en-US" b="1" dirty="0"/>
              <a:t>Background Information</a:t>
            </a:r>
            <a:r>
              <a:rPr lang="en-US" dirty="0"/>
              <a:t>: The objective of the early merge is to move vehicles out of the closed lane upstream as soon as possible. The dynamic early merge system uses ITS sensors to monitor traffic in the open lane on the approach to a work area. As vehicles begin to slow down and queues start to develop, advance warning signs with the message “Do Not Pass When Flashing” are activated. These signs are installed adjacent to the closed lane at ¼ to ½ mile intervals in advance of the lane closure. When slow or stopped vehicles are detected in the open lane next to the sign, a wireless signal is transmitted to activate the next sign upstream.</a:t>
            </a:r>
          </a:p>
          <a:p>
            <a:r>
              <a:rPr lang="en-US" dirty="0"/>
              <a:t>Benefits:</a:t>
            </a:r>
          </a:p>
          <a:p>
            <a:r>
              <a:rPr lang="en-US" dirty="0"/>
              <a:t>• Matches the length of the Early Merge System application to the upstream roadway demand.</a:t>
            </a:r>
          </a:p>
          <a:p>
            <a:r>
              <a:rPr lang="en-US" dirty="0"/>
              <a:t>• Reduces aggressive driving and unsafe merge maneuvers.</a:t>
            </a:r>
          </a:p>
          <a:p>
            <a:r>
              <a:rPr lang="en-US" dirty="0"/>
              <a:t>• Provides significant advanced warning so drivers have adequate distance to merge.</a:t>
            </a:r>
          </a:p>
          <a:p>
            <a:r>
              <a:rPr lang="en-US" dirty="0"/>
              <a:t>• Gives drivers positive guidance on lane usage and merging points, which helps reduce road rage and misunderstandings between drivers.</a:t>
            </a:r>
          </a:p>
          <a:p>
            <a:r>
              <a:rPr lang="en-US" dirty="0"/>
              <a:t>• Compliance to lane assignment may be enforceable by law enforcement.</a:t>
            </a:r>
          </a:p>
          <a:p>
            <a:r>
              <a:rPr lang="en-US" b="1" dirty="0"/>
              <a:t>Interaction: </a:t>
            </a:r>
            <a:r>
              <a:rPr lang="en-US" b="0" dirty="0"/>
              <a:t>None</a:t>
            </a:r>
          </a:p>
          <a:p>
            <a:r>
              <a:rPr lang="en-US" b="1" dirty="0"/>
              <a:t>Notes: </a:t>
            </a:r>
            <a:r>
              <a:rPr lang="en-US" b="0" dirty="0"/>
              <a:t>Consider reviewing ATSSA’s </a:t>
            </a:r>
            <a:r>
              <a:rPr lang="en-US" b="0" i="1" dirty="0"/>
              <a:t>ITS</a:t>
            </a:r>
            <a:r>
              <a:rPr lang="en-US" b="0" i="1" baseline="0" dirty="0"/>
              <a:t> Safety and Mobility Solutions, </a:t>
            </a:r>
            <a:r>
              <a:rPr lang="en-US" b="0" i="0" baseline="0" dirty="0"/>
              <a:t>2008, ATSSA</a:t>
            </a:r>
            <a:endParaRPr lang="en-US" b="0" i="0"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19</a:t>
            </a:fld>
            <a:endParaRPr lang="en-US" dirty="0"/>
          </a:p>
        </p:txBody>
      </p:sp>
    </p:spTree>
    <p:extLst>
      <p:ext uri="{BB962C8B-B14F-4D97-AF65-F5344CB8AC3E}">
        <p14:creationId xmlns:p14="http://schemas.microsoft.com/office/powerpoint/2010/main" val="708589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the FHWA SWZ Initiatives</a:t>
            </a:r>
          </a:p>
          <a:p>
            <a:pPr defTabSz="940273"/>
            <a:r>
              <a:rPr lang="en-US" b="1" dirty="0"/>
              <a:t>Background Information</a:t>
            </a:r>
            <a:r>
              <a:rPr lang="en-US" dirty="0"/>
              <a:t>:  In 2015, FHWA selected</a:t>
            </a:r>
            <a:r>
              <a:rPr lang="en-US" baseline="0" dirty="0"/>
              <a:t> Smarter Work Zones as a topic for the Every Day Counts Initiative.  Through this initiative, t</a:t>
            </a:r>
            <a:r>
              <a:rPr lang="en-US" dirty="0">
                <a:effectLst/>
              </a:rPr>
              <a:t>wo strategies were identified with the first being project coordination.  Project</a:t>
            </a:r>
            <a:r>
              <a:rPr lang="en-US" baseline="0" dirty="0">
                <a:effectLst/>
              </a:rPr>
              <a:t> coordination is </a:t>
            </a:r>
            <a:r>
              <a:rPr lang="en-US" dirty="0">
                <a:effectLst/>
              </a:rPr>
              <a:t>defined as coordination within a single project and among multiple projects within a corridor, network or region </a:t>
            </a:r>
            <a:r>
              <a:rPr lang="en-US" i="1" dirty="0"/>
              <a:t>to minimize the collective impact of work zone congestion. </a:t>
            </a:r>
            <a:r>
              <a:rPr lang="en-US" i="0" dirty="0"/>
              <a:t>This coordination could </a:t>
            </a:r>
            <a:r>
              <a:rPr lang="en-US" dirty="0">
                <a:effectLst/>
              </a:rPr>
              <a:t>cross agency jurisdictions. This will be dis</a:t>
            </a:r>
            <a:r>
              <a:rPr lang="en-US" baseline="0" dirty="0">
                <a:effectLst/>
              </a:rPr>
              <a:t>cussed</a:t>
            </a:r>
            <a:r>
              <a:rPr lang="en-US" dirty="0">
                <a:effectLst/>
              </a:rPr>
              <a:t> in</a:t>
            </a:r>
            <a:r>
              <a:rPr lang="en-US" baseline="0" dirty="0">
                <a:effectLst/>
              </a:rPr>
              <a:t> future modules.</a:t>
            </a:r>
            <a:endParaRPr lang="en-US" dirty="0">
              <a:effectLst/>
            </a:endParaRPr>
          </a:p>
          <a:p>
            <a:pPr defTabSz="940273"/>
            <a:r>
              <a:rPr lang="en-US" dirty="0">
                <a:effectLst/>
              </a:rPr>
              <a:t>The second strategy is</a:t>
            </a:r>
            <a:r>
              <a:rPr lang="en-US" baseline="0" dirty="0">
                <a:effectLst/>
              </a:rPr>
              <a:t> </a:t>
            </a:r>
            <a:r>
              <a:rPr lang="en-US" dirty="0">
                <a:effectLst/>
              </a:rPr>
              <a:t>technology application, specifically, the use of </a:t>
            </a:r>
            <a:r>
              <a:rPr lang="en-US" baseline="0" dirty="0">
                <a:effectLst/>
              </a:rPr>
              <a:t>Intelligent Transportation Systems (ITS) to enable dynamic </a:t>
            </a:r>
            <a:r>
              <a:rPr lang="en-US" dirty="0">
                <a:effectLst/>
              </a:rPr>
              <a:t>management of work zone traffic impacts, such as queue and speed management.</a:t>
            </a:r>
            <a:r>
              <a:rPr lang="en-US" baseline="0" dirty="0">
                <a:effectLst/>
              </a:rPr>
              <a:t> </a:t>
            </a:r>
          </a:p>
          <a:p>
            <a:pPr defTabSz="940273"/>
            <a:r>
              <a:rPr lang="en-US" b="1" dirty="0"/>
              <a:t>Interaction:</a:t>
            </a:r>
            <a:r>
              <a:rPr lang="en-US" b="1" baseline="0" dirty="0"/>
              <a:t> </a:t>
            </a:r>
            <a:r>
              <a:rPr lang="en-US" b="0" baseline="0" dirty="0"/>
              <a:t>N/A</a:t>
            </a:r>
            <a:endParaRPr lang="en-US" b="1" dirty="0"/>
          </a:p>
          <a:p>
            <a:r>
              <a:rPr lang="en-US" b="1" dirty="0"/>
              <a:t>Notes: </a:t>
            </a:r>
            <a:r>
              <a:rPr lang="en-US" b="0" dirty="0"/>
              <a:t>We</a:t>
            </a:r>
            <a:r>
              <a:rPr lang="en-US" b="0" baseline="0" dirty="0"/>
              <a:t> will now discuss the Technology Application initiative goals and strategies.</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2</a:t>
            </a:fld>
            <a:endParaRPr lang="en-US" dirty="0"/>
          </a:p>
        </p:txBody>
      </p:sp>
    </p:spTree>
    <p:extLst>
      <p:ext uri="{BB962C8B-B14F-4D97-AF65-F5344CB8AC3E}">
        <p14:creationId xmlns:p14="http://schemas.microsoft.com/office/powerpoint/2010/main" val="28242528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Late Merge and benefits</a:t>
            </a:r>
          </a:p>
          <a:p>
            <a:r>
              <a:rPr lang="en-US" b="1" dirty="0"/>
              <a:t>Background Information</a:t>
            </a:r>
            <a:r>
              <a:rPr lang="en-US" dirty="0"/>
              <a:t>: The dynamic late merge is the opposite of the early merge. It is intended to encourage drivers to use all available lanes until they reach the beginning of the merging taper. When congestion forms, changeable message signs are activated to provide the following lane use instruction:</a:t>
            </a:r>
            <a:endParaRPr lang="en-US" sz="1400" dirty="0"/>
          </a:p>
          <a:p>
            <a:r>
              <a:rPr lang="en-US" dirty="0"/>
              <a:t>• Located upstream of the taper beyond the estimated maximum queue length: “Stopped Traffic Ahead” alternating with “Use Both Lanes”.</a:t>
            </a:r>
            <a:endParaRPr lang="en-US" sz="1400" dirty="0"/>
          </a:p>
          <a:p>
            <a:r>
              <a:rPr lang="en-US" dirty="0"/>
              <a:t>• Located upstream of the taper at the estimated queue length when the dynamic late</a:t>
            </a:r>
            <a:r>
              <a:rPr lang="en-US" sz="1400" dirty="0"/>
              <a:t> </a:t>
            </a:r>
            <a:r>
              <a:rPr lang="en-US" dirty="0"/>
              <a:t>merge will be activated: “Merge Ahead” alternating with “Use Both Lanes”.</a:t>
            </a:r>
            <a:endParaRPr lang="en-US" sz="1400" dirty="0"/>
          </a:p>
          <a:p>
            <a:r>
              <a:rPr lang="en-US" dirty="0"/>
              <a:t>• Located at the desired point of merge: “Take Turns” alternating with “Merge Here”.</a:t>
            </a:r>
            <a:endParaRPr lang="en-US" sz="1400" dirty="0"/>
          </a:p>
          <a:p>
            <a:r>
              <a:rPr lang="en-US" dirty="0"/>
              <a:t>Using ITS technology, the safest and most efficient merging operation can be implemented by switch­ing between the conventional merge and the late merge when congestion is detected.</a:t>
            </a:r>
            <a:endParaRPr lang="en-US" sz="1400" dirty="0"/>
          </a:p>
          <a:p>
            <a:r>
              <a:rPr lang="en-US" dirty="0"/>
              <a:t>Benefits include: </a:t>
            </a:r>
            <a:endParaRPr lang="en-US" sz="1000" dirty="0"/>
          </a:p>
          <a:p>
            <a:r>
              <a:rPr lang="en-US" dirty="0"/>
              <a:t>• Alerts drivers that they are approaching slow or stopped traffic.</a:t>
            </a:r>
            <a:endParaRPr lang="en-US" sz="1400" dirty="0"/>
          </a:p>
          <a:p>
            <a:r>
              <a:rPr lang="en-US" dirty="0"/>
              <a:t>• Allows queue to “stack” in multiple lanes, which reduces the overall queue length by approximately half.</a:t>
            </a:r>
          </a:p>
          <a:p>
            <a:r>
              <a:rPr lang="en-US" dirty="0"/>
              <a:t>• Reduces the differential in speed between lanes, providing for safer lane changes.</a:t>
            </a:r>
          </a:p>
          <a:p>
            <a:r>
              <a:rPr lang="en-US" dirty="0"/>
              <a:t>• Gives drivers positive guidance on lane usage and merging points, which helps reduce road rage and misunderstandings between drivers.</a:t>
            </a:r>
            <a:endParaRPr lang="en-US" sz="1400" dirty="0"/>
          </a:p>
          <a:p>
            <a:r>
              <a:rPr lang="en-US" b="1" dirty="0"/>
              <a:t>Interaction: </a:t>
            </a:r>
            <a:r>
              <a:rPr lang="en-US" b="0" dirty="0"/>
              <a:t>None</a:t>
            </a:r>
          </a:p>
          <a:p>
            <a:pPr defTabSz="947044">
              <a:defRPr/>
            </a:pPr>
            <a:r>
              <a:rPr lang="en-US" b="1" dirty="0"/>
              <a:t>Notes: </a:t>
            </a:r>
            <a:r>
              <a:rPr lang="en-US" b="0" dirty="0"/>
              <a:t>Consider reviewing ATSSA’s </a:t>
            </a:r>
            <a:r>
              <a:rPr lang="en-US" b="0" i="1" dirty="0"/>
              <a:t>ITS</a:t>
            </a:r>
            <a:r>
              <a:rPr lang="en-US" b="0" i="1" baseline="0" dirty="0"/>
              <a:t> Safety and Mobility Solutions, </a:t>
            </a:r>
            <a:r>
              <a:rPr lang="en-US" b="0" i="0" baseline="0" dirty="0"/>
              <a:t>2008, ATSSA</a:t>
            </a:r>
            <a:endParaRPr lang="en-US" b="0" i="0" dirty="0"/>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20</a:t>
            </a:fld>
            <a:endParaRPr lang="en-US" dirty="0"/>
          </a:p>
        </p:txBody>
      </p:sp>
    </p:spTree>
    <p:extLst>
      <p:ext uri="{BB962C8B-B14F-4D97-AF65-F5344CB8AC3E}">
        <p14:creationId xmlns:p14="http://schemas.microsoft.com/office/powerpoint/2010/main" val="3585492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Late Merge and benefits</a:t>
            </a:r>
          </a:p>
          <a:p>
            <a:r>
              <a:rPr lang="en-US" b="1" dirty="0"/>
              <a:t>Background Information</a:t>
            </a:r>
            <a:r>
              <a:rPr lang="en-US" dirty="0"/>
              <a:t>: The dynamic late merge is the opposite of the early merge. It is intended to encourage drivers to use all available lanes until they reach the beginning of the merging taper. When congestion forms, changeable message signs are activated to provide the following lane use instruction:</a:t>
            </a:r>
            <a:endParaRPr lang="en-US" sz="1400" dirty="0"/>
          </a:p>
          <a:p>
            <a:r>
              <a:rPr lang="en-US" dirty="0"/>
              <a:t>• Located upstream of the taper beyond the estimated maximum queue length: “Stopped Traffic Ahead” alternating with “Use Both Lanes”.</a:t>
            </a:r>
            <a:endParaRPr lang="en-US" sz="1400" dirty="0"/>
          </a:p>
          <a:p>
            <a:r>
              <a:rPr lang="en-US" dirty="0"/>
              <a:t>• Located upstream of the taper at the estimated queue length when the dynamic late</a:t>
            </a:r>
            <a:r>
              <a:rPr lang="en-US" sz="1400" dirty="0"/>
              <a:t> </a:t>
            </a:r>
            <a:r>
              <a:rPr lang="en-US" dirty="0"/>
              <a:t>merge will be activated: “Merge Ahead” alternating with “Use Both Lanes”.</a:t>
            </a:r>
            <a:endParaRPr lang="en-US" sz="1400" dirty="0"/>
          </a:p>
          <a:p>
            <a:r>
              <a:rPr lang="en-US" dirty="0"/>
              <a:t>• Located at the desired point of merge: “Take Turns” alternating with “Merge Here”.</a:t>
            </a:r>
            <a:endParaRPr lang="en-US" sz="1400" dirty="0"/>
          </a:p>
          <a:p>
            <a:r>
              <a:rPr lang="en-US" dirty="0"/>
              <a:t>Using ITS technology, the safest and most efficient merging operation can be implemented by switch­ing between the conventional merge and the late merge when congestion is detected.</a:t>
            </a:r>
            <a:endParaRPr lang="en-US" sz="1400" dirty="0"/>
          </a:p>
          <a:p>
            <a:r>
              <a:rPr lang="en-US" dirty="0"/>
              <a:t>Benefits include: </a:t>
            </a:r>
            <a:endParaRPr lang="en-US" sz="1000" dirty="0"/>
          </a:p>
          <a:p>
            <a:r>
              <a:rPr lang="en-US" dirty="0"/>
              <a:t>• Alerts drivers that they are approaching slow or stopped traffic.</a:t>
            </a:r>
            <a:endParaRPr lang="en-US" sz="1400" dirty="0"/>
          </a:p>
          <a:p>
            <a:r>
              <a:rPr lang="en-US" dirty="0"/>
              <a:t>• Allows queue to “stack” in multiple lanes, which reduces the overall queue length by approximately half.</a:t>
            </a:r>
          </a:p>
          <a:p>
            <a:r>
              <a:rPr lang="en-US" dirty="0"/>
              <a:t>• Reduces the differential in speed between lanes, providing for safer lane changes.</a:t>
            </a:r>
          </a:p>
          <a:p>
            <a:r>
              <a:rPr lang="en-US" dirty="0"/>
              <a:t>• Gives drivers positive guidance on lane usage and merging points, which helps reduce road rage and misunderstandings between drivers.</a:t>
            </a:r>
            <a:endParaRPr lang="en-US" sz="1400" dirty="0"/>
          </a:p>
          <a:p>
            <a:r>
              <a:rPr lang="en-US" b="1" dirty="0"/>
              <a:t>Interaction: </a:t>
            </a:r>
            <a:r>
              <a:rPr lang="en-US" b="0" dirty="0"/>
              <a:t>None</a:t>
            </a:r>
          </a:p>
          <a:p>
            <a:pPr defTabSz="947044">
              <a:defRPr/>
            </a:pPr>
            <a:r>
              <a:rPr lang="en-US" b="1" dirty="0"/>
              <a:t>Notes: </a:t>
            </a:r>
            <a:r>
              <a:rPr lang="en-US" b="0" dirty="0"/>
              <a:t>Consider reviewing ATSSA’s </a:t>
            </a:r>
            <a:r>
              <a:rPr lang="en-US" b="0" i="1" dirty="0"/>
              <a:t>ITS</a:t>
            </a:r>
            <a:r>
              <a:rPr lang="en-US" b="0" i="1" baseline="0" dirty="0"/>
              <a:t> Safety and Mobility Solutions, </a:t>
            </a:r>
            <a:r>
              <a:rPr lang="en-US" b="0" i="0" baseline="0" dirty="0"/>
              <a:t>2008, ATSSA</a:t>
            </a:r>
            <a:endParaRPr lang="en-US" b="0" i="0" dirty="0"/>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21</a:t>
            </a:fld>
            <a:endParaRPr lang="en-US" dirty="0"/>
          </a:p>
        </p:txBody>
      </p:sp>
    </p:spTree>
    <p:extLst>
      <p:ext uri="{BB962C8B-B14F-4D97-AF65-F5344CB8AC3E}">
        <p14:creationId xmlns:p14="http://schemas.microsoft.com/office/powerpoint/2010/main" val="22204738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Briefly</a:t>
            </a:r>
            <a:r>
              <a:rPr lang="en-US" b="0" baseline="0" dirty="0"/>
              <a:t> describe the component parts of the system</a:t>
            </a:r>
            <a:endParaRPr lang="en-US" b="1" baseline="0" dirty="0"/>
          </a:p>
          <a:p>
            <a:r>
              <a:rPr lang="en-US" b="1" dirty="0"/>
              <a:t>Background Information</a:t>
            </a:r>
            <a:r>
              <a:rPr lang="en-US" dirty="0"/>
              <a:t>: Non-intrusive vehicle presence detectors, which could include Microwave signals to identify traffic volume; video analysis to track traffic volume, lane occupancy, and queue;  Doppler radar to determine average speed; Pneumatic tubes to calculate traffic volume; or</a:t>
            </a:r>
            <a:r>
              <a:rPr lang="en-US" baseline="0" dirty="0"/>
              <a:t> c</a:t>
            </a:r>
            <a:r>
              <a:rPr lang="en-US" dirty="0"/>
              <a:t>omputer simulations to optimize dynamic merging algorithms.  Using this data,</a:t>
            </a:r>
            <a:r>
              <a:rPr lang="en-US" baseline="0" dirty="0"/>
              <a:t> the information would then be fed by data exchange between components may be transmitted using cellular telephone, hard wired cable, or  optical to the </a:t>
            </a:r>
            <a:r>
              <a:rPr lang="en-US" dirty="0"/>
              <a:t>portable</a:t>
            </a:r>
            <a:r>
              <a:rPr lang="en-US" baseline="0" dirty="0"/>
              <a:t> changeable message signs to determine which sign message to display.</a:t>
            </a:r>
            <a:endParaRPr lang="en-US" dirty="0"/>
          </a:p>
          <a:p>
            <a:pPr defTabSz="966464"/>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22</a:t>
            </a:fld>
            <a:endParaRPr lang="en-US" dirty="0"/>
          </a:p>
        </p:txBody>
      </p:sp>
    </p:spTree>
    <p:extLst>
      <p:ext uri="{BB962C8B-B14F-4D97-AF65-F5344CB8AC3E}">
        <p14:creationId xmlns:p14="http://schemas.microsoft.com/office/powerpoint/2010/main" val="5060374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Describe the queue warning</a:t>
            </a:r>
            <a:r>
              <a:rPr lang="en-US" b="0" baseline="0" dirty="0"/>
              <a:t> system</a:t>
            </a:r>
            <a:endParaRPr lang="en-US" b="0" dirty="0"/>
          </a:p>
          <a:p>
            <a:r>
              <a:rPr lang="en-US" b="1" dirty="0"/>
              <a:t>Background Information</a:t>
            </a:r>
            <a:r>
              <a:rPr lang="en-US" dirty="0"/>
              <a:t>: Queue Warning Systems are one of the tools in the technology applications toolkit. They are geared toward alerting drivers about stopped traffic</a:t>
            </a:r>
            <a:r>
              <a:rPr lang="en-US" baseline="0" dirty="0"/>
              <a:t> or </a:t>
            </a:r>
            <a:r>
              <a:rPr lang="en-US" dirty="0"/>
              <a:t>reductions in speed downstream. Typically, if you have a work zone with a capacity constraint, there will be some kind of backup. In the worst case, what you can see is a queue that gets so long it goes back past the initial warning signs. When that happens, you have a dangerous condition where cars are traveling at freeway speed then suddenly encounter the stopped traffic or slowed queue of traffic with no warning. This is an even more dangerous situation when large trucks are in the mix due to the distance they must brake before coming to a stop. The last thing you want is a car or a truck traveling at freeway speed running into the back of a stopped queue. It is one of the more significant work zone safety issues that agencies face, but queue warning systems can help to mitigate it. </a:t>
            </a:r>
          </a:p>
          <a:p>
            <a:r>
              <a:rPr lang="en-US" b="1" dirty="0"/>
              <a:t>Interaction: </a:t>
            </a:r>
            <a:r>
              <a:rPr lang="en-US" b="0" dirty="0"/>
              <a:t>None </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23</a:t>
            </a:fld>
            <a:endParaRPr lang="en-US" dirty="0"/>
          </a:p>
        </p:txBody>
      </p:sp>
    </p:spTree>
    <p:extLst>
      <p:ext uri="{BB962C8B-B14F-4D97-AF65-F5344CB8AC3E}">
        <p14:creationId xmlns:p14="http://schemas.microsoft.com/office/powerpoint/2010/main" val="1070359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Describe the queue warning</a:t>
            </a:r>
            <a:r>
              <a:rPr lang="en-US" b="0" baseline="0" dirty="0"/>
              <a:t> system</a:t>
            </a:r>
            <a:endParaRPr lang="en-US" b="0" dirty="0"/>
          </a:p>
          <a:p>
            <a:r>
              <a:rPr lang="en-US" b="1" dirty="0"/>
              <a:t>Background Information</a:t>
            </a:r>
            <a:r>
              <a:rPr lang="en-US" dirty="0"/>
              <a:t>: Queue Warning Systems are one of the tools in the technology applications toolkit. They are geared toward alerting drivers about stopped traffic</a:t>
            </a:r>
            <a:r>
              <a:rPr lang="en-US" baseline="0" dirty="0"/>
              <a:t> or </a:t>
            </a:r>
            <a:r>
              <a:rPr lang="en-US" dirty="0"/>
              <a:t>reductions in speed downstream. Typically, if you have a work zone with a capacity constraint, there will be some kind of backup. In the worst case, what you can see is a queue that gets so long it goes back past the initial warning signs. When that happens, you have a dangerous condition where cars are traveling at freeway speed then suddenly encounter the stopped traffic or slowed queue of traffic with no warning. This is an even more dangerous situation when large trucks are in the mix due to the distance they must brake before coming to a stop. The last thing you want is a car or a truck traveling at freeway speed running into the back of a stopped queue. It is one of the more significant work zone safety issues that agencies face, but queue warning systems can help to mitigate it. </a:t>
            </a:r>
          </a:p>
          <a:p>
            <a:r>
              <a:rPr lang="en-US" b="1" dirty="0"/>
              <a:t>Interaction: </a:t>
            </a:r>
            <a:r>
              <a:rPr lang="en-US" b="0" dirty="0"/>
              <a:t>None </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24</a:t>
            </a:fld>
            <a:endParaRPr lang="en-US" dirty="0"/>
          </a:p>
        </p:txBody>
      </p:sp>
    </p:spTree>
    <p:extLst>
      <p:ext uri="{BB962C8B-B14F-4D97-AF65-F5344CB8AC3E}">
        <p14:creationId xmlns:p14="http://schemas.microsoft.com/office/powerpoint/2010/main" val="2840281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how end of queue system works</a:t>
            </a:r>
          </a:p>
          <a:p>
            <a:r>
              <a:rPr lang="en-US" b="1" dirty="0"/>
              <a:t>Background Information: </a:t>
            </a:r>
            <a:r>
              <a:rPr lang="en-US" dirty="0"/>
              <a:t>Work Zone ITS queue detection tools monitor the speed of vehicles within and upstream of the work zone. When reduction in travel speed is detected, changeable message signs or other warning systems are activated to warn approaching drivers that they should be prepared to stop.</a:t>
            </a:r>
          </a:p>
          <a:p>
            <a:r>
              <a:rPr lang="en-US" dirty="0"/>
              <a:t> The upstream effects of slowed or stopped traffic vary day to day and hour by hour. However, Work Zone ITS tools allow real-time collection of data, resulting in current messages being displayed</a:t>
            </a:r>
          </a:p>
          <a:p>
            <a:r>
              <a:rPr lang="en-US" dirty="0"/>
              <a:t>to drivers.</a:t>
            </a:r>
          </a:p>
          <a:p>
            <a:r>
              <a:rPr lang="en-US" dirty="0"/>
              <a:t>Benefits: </a:t>
            </a:r>
          </a:p>
          <a:p>
            <a:r>
              <a:rPr lang="en-US" dirty="0"/>
              <a:t>• Alerts drivers of slowing or stopped traffic so they can safely stop.</a:t>
            </a:r>
          </a:p>
          <a:p>
            <a:r>
              <a:rPr lang="en-US" dirty="0"/>
              <a:t>• Reduces rear-end and secondary crashes.</a:t>
            </a:r>
          </a:p>
          <a:p>
            <a:r>
              <a:rPr lang="en-US" dirty="0"/>
              <a:t>• Helps reduce driver anxiety by giving advanced warning of stopped or slowed traffic, reducing the need to apply the brakes.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Example: </a:t>
            </a:r>
            <a:r>
              <a:rPr lang="en-US" sz="1200" dirty="0"/>
              <a:t>Scale deployment to queue expectations (Modify location of advance warning signs)</a:t>
            </a:r>
            <a:endParaRPr lang="en-US" dirty="0"/>
          </a:p>
          <a:p>
            <a:r>
              <a:rPr lang="en-US" b="1" dirty="0"/>
              <a:t>Interaction: </a:t>
            </a:r>
            <a:r>
              <a:rPr lang="en-US" b="0" dirty="0"/>
              <a:t>None</a:t>
            </a:r>
          </a:p>
          <a:p>
            <a:pPr defTabSz="966464">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B01421DD-8A0D-4472-908D-24EF1C081B18}" type="slidenum">
              <a:rPr lang="en-US" smtClean="0"/>
              <a:t>25</a:t>
            </a:fld>
            <a:endParaRPr lang="en-US" dirty="0"/>
          </a:p>
        </p:txBody>
      </p:sp>
    </p:spTree>
    <p:extLst>
      <p:ext uri="{BB962C8B-B14F-4D97-AF65-F5344CB8AC3E}">
        <p14:creationId xmlns:p14="http://schemas.microsoft.com/office/powerpoint/2010/main" val="29688204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a:t>
            </a:r>
            <a:r>
              <a:rPr lang="en-US" b="0" baseline="0" dirty="0"/>
              <a:t> types of components for this system</a:t>
            </a:r>
            <a:endParaRPr lang="en-US" b="0" dirty="0"/>
          </a:p>
          <a:p>
            <a:r>
              <a:rPr lang="en-US" b="1" dirty="0"/>
              <a:t>Background Information</a:t>
            </a:r>
            <a:r>
              <a:rPr lang="en-US" dirty="0"/>
              <a:t>: The components of a Queue Warning Systems:</a:t>
            </a:r>
          </a:p>
          <a:p>
            <a:r>
              <a:rPr lang="en-US" b="1" dirty="0"/>
              <a:t>Sensors</a:t>
            </a:r>
            <a:r>
              <a:rPr lang="en-US" dirty="0"/>
              <a:t> to measure the speed of traffic on the approach to the work zone. You may have several sensor devices spaced starting back at the capacity constraint where the lane merges for example  extending back to the limits of where anticipated cues will be. So the system can pick up not only that there's a slowdown in traffic occurring but where that slowdown is happening. It can relay that information back upstream where it is important for a driver to know the traffic is slowing down 3 miles ahead or if it's slowing down over the next hill. The more sensors you have out there, the more detail and better accuracy in conveying that information to drivers.</a:t>
            </a:r>
          </a:p>
          <a:p>
            <a:r>
              <a:rPr lang="en-US" dirty="0"/>
              <a:t>That information is typically </a:t>
            </a:r>
            <a:r>
              <a:rPr lang="en-US" b="0" dirty="0"/>
              <a:t>conveyed by portable changeable message signs. To aid in speed detection and traffic management, an agency might place cameras in the field out there to make sure that the placement of the sensors is picking up the limits of the queue. Rumble strips have </a:t>
            </a:r>
            <a:r>
              <a:rPr lang="en-US" dirty="0"/>
              <a:t>also</a:t>
            </a:r>
            <a:r>
              <a:rPr lang="en-US" baseline="0" dirty="0"/>
              <a:t> </a:t>
            </a:r>
            <a:r>
              <a:rPr lang="en-US" dirty="0"/>
              <a:t>been used upstream of the work zone as a means of improving driver awareness. </a:t>
            </a:r>
            <a:r>
              <a:rPr lang="en-US" baseline="0" dirty="0"/>
              <a:t>They are t</a:t>
            </a:r>
            <a:r>
              <a:rPr lang="en-US" dirty="0"/>
              <a:t>ypically placed in the same location as the PCMS. </a:t>
            </a:r>
          </a:p>
          <a:p>
            <a:r>
              <a:rPr lang="en-US" b="1" dirty="0"/>
              <a:t>Interaction: </a:t>
            </a:r>
            <a:r>
              <a:rPr lang="en-US" b="0" dirty="0"/>
              <a:t>None</a:t>
            </a:r>
          </a:p>
          <a:p>
            <a:r>
              <a:rPr lang="en-US" b="1" dirty="0"/>
              <a:t>Notes: </a:t>
            </a:r>
            <a:r>
              <a:rPr lang="en-US" b="0"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26</a:t>
            </a:fld>
            <a:endParaRPr lang="en-US" dirty="0"/>
          </a:p>
        </p:txBody>
      </p:sp>
    </p:spTree>
    <p:extLst>
      <p:ext uri="{BB962C8B-B14F-4D97-AF65-F5344CB8AC3E}">
        <p14:creationId xmlns:p14="http://schemas.microsoft.com/office/powerpoint/2010/main" val="1992062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a:t>
            </a:r>
            <a:r>
              <a:rPr lang="en-US" b="0" baseline="0" dirty="0"/>
              <a:t> variable speed limit concept</a:t>
            </a:r>
            <a:endParaRPr lang="en-US" b="0" dirty="0"/>
          </a:p>
          <a:p>
            <a:r>
              <a:rPr lang="en-US" b="1" dirty="0"/>
              <a:t>Background Information</a:t>
            </a:r>
            <a:r>
              <a:rPr lang="en-US" dirty="0"/>
              <a:t>: Selecting the appropriate work zone speed limit for a work zone is a challenge. For driver compli­ance, the posted speed limit needs to be reasonable, and if drivers do not see a need to reduce their speed, they will not. This is especially true for long-term work zones with commuter drivers.</a:t>
            </a:r>
          </a:p>
          <a:p>
            <a:r>
              <a:rPr lang="en-US" dirty="0"/>
              <a:t> When activities require workers to be near open lanes of traffic and unprotected by a barrier, when lane closures are required, or when geometric conditions of the open roadway change, reductions in work zone speed should be considered.</a:t>
            </a:r>
          </a:p>
          <a:p>
            <a:r>
              <a:rPr lang="en-US" dirty="0"/>
              <a:t> The Work Zone ITS system allows the posted speed limit value to be changed to an appropriate, en­forceable “work zone speed limit” during the work activity. When the activity stops, the speed limit is changed back to the normal posted speed for the roadway. During a 24-hour period, the speed limit may change several times.</a:t>
            </a:r>
          </a:p>
          <a:p>
            <a:r>
              <a:rPr lang="en-US" dirty="0"/>
              <a:t> Before implementing changeable speed limits, check state and/or municipal speed limit administra­tive procedures.</a:t>
            </a:r>
          </a:p>
          <a:p>
            <a:r>
              <a:rPr lang="en-US" dirty="0"/>
              <a:t>The typical application of a variable speed limit is time-based. We use the systems both to measure the speeds that of downstream traffic and to relay that information upstream to warn drivers to adjust their speed either with a VSL sign like this one, or with a PCMS. </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27</a:t>
            </a:fld>
            <a:endParaRPr lang="en-US" dirty="0"/>
          </a:p>
        </p:txBody>
      </p:sp>
    </p:spTree>
    <p:extLst>
      <p:ext uri="{BB962C8B-B14F-4D97-AF65-F5344CB8AC3E}">
        <p14:creationId xmlns:p14="http://schemas.microsoft.com/office/powerpoint/2010/main" val="950014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a:t>
            </a:r>
            <a:r>
              <a:rPr lang="en-US" b="0" baseline="0" dirty="0"/>
              <a:t> variable speed limit concept</a:t>
            </a:r>
            <a:endParaRPr lang="en-US" b="0" dirty="0"/>
          </a:p>
          <a:p>
            <a:r>
              <a:rPr lang="en-US" b="1" dirty="0"/>
              <a:t>Background Information</a:t>
            </a:r>
            <a:r>
              <a:rPr lang="en-US" dirty="0"/>
              <a:t>: </a:t>
            </a:r>
          </a:p>
          <a:p>
            <a:r>
              <a:rPr lang="en-US" dirty="0"/>
              <a:t>Benefits</a:t>
            </a:r>
          </a:p>
          <a:p>
            <a:r>
              <a:rPr lang="en-US" dirty="0"/>
              <a:t>• Allows speed limits to be changed quickly using wireless technology to match the requirements of the work activity</a:t>
            </a:r>
          </a:p>
          <a:p>
            <a:r>
              <a:rPr lang="en-US" dirty="0"/>
              <a:t>• Are portable and can be moved to new areas were speed management is needed.</a:t>
            </a:r>
          </a:p>
          <a:p>
            <a:r>
              <a:rPr lang="en-US" dirty="0"/>
              <a:t>• Are often recognized better by drivers than static regulatory speed limit signs due to the use of modern electronic displays. Drivers must see the speed limit in order to comply.</a:t>
            </a:r>
          </a:p>
          <a:p>
            <a:r>
              <a:rPr lang="en-US" dirty="0"/>
              <a:t>• Encourages compliance of the speed limit. This reduces variations in speeds, which increases roadway capacity and may reduce crashes within the work zone.</a:t>
            </a:r>
          </a:p>
          <a:p>
            <a:r>
              <a:rPr lang="en-US" b="1" dirty="0"/>
              <a:t>Interaction: </a:t>
            </a:r>
            <a:r>
              <a:rPr lang="en-US" b="0" dirty="0"/>
              <a:t>None</a:t>
            </a:r>
          </a:p>
          <a:p>
            <a:r>
              <a:rPr lang="en-US" b="1" dirty="0"/>
              <a:t>Notes: </a:t>
            </a:r>
            <a:r>
              <a:rPr lang="en-US" b="0" dirty="0"/>
              <a:t>For</a:t>
            </a:r>
            <a:r>
              <a:rPr lang="en-US" b="0" baseline="0" dirty="0"/>
              <a:t> more information see ATSSA </a:t>
            </a:r>
            <a:r>
              <a:rPr lang="en-US" b="0" i="1" baseline="0" dirty="0"/>
              <a:t>ITS Safety and Mobility Solutions. </a:t>
            </a:r>
            <a:r>
              <a:rPr lang="en-US" b="0" dirty="0"/>
              <a:t>Photograph</a:t>
            </a:r>
            <a:r>
              <a:rPr lang="en-US" b="0" baseline="0" dirty="0"/>
              <a:t> from ATSSA </a:t>
            </a:r>
            <a:r>
              <a:rPr lang="en-US" b="0" i="1" baseline="0" dirty="0"/>
              <a:t>ITS Safety and Mobility Solutions.</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28</a:t>
            </a:fld>
            <a:endParaRPr lang="en-US" dirty="0"/>
          </a:p>
        </p:txBody>
      </p:sp>
    </p:spTree>
    <p:extLst>
      <p:ext uri="{BB962C8B-B14F-4D97-AF65-F5344CB8AC3E}">
        <p14:creationId xmlns:p14="http://schemas.microsoft.com/office/powerpoint/2010/main" val="950014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a:t>
            </a:r>
            <a:r>
              <a:rPr lang="en-US" sz="1100" b="0" dirty="0"/>
              <a:t> Considerations when deploying VSL</a:t>
            </a:r>
          </a:p>
          <a:p>
            <a:pPr defTabSz="966464"/>
            <a:r>
              <a:rPr lang="en-US" sz="1100" b="1" dirty="0"/>
              <a:t>Background Information</a:t>
            </a:r>
            <a:r>
              <a:rPr lang="en-US" sz="1100" dirty="0"/>
              <a:t>: There are two different kinds of VSL’s you can have. Advisory versus enforceable. Which you use depends on the local regulations and whether a state has provisions in its legislation for enforcement of variable speed limits. What you use and what is appropriate might just depend on the law in your area. </a:t>
            </a:r>
          </a:p>
          <a:p>
            <a:pPr defTabSz="966464"/>
            <a:r>
              <a:rPr lang="en-US" sz="1100" dirty="0"/>
              <a:t>There are both dynamic VSL</a:t>
            </a:r>
            <a:r>
              <a:rPr lang="en-US" sz="1100" baseline="0" dirty="0"/>
              <a:t>s,</a:t>
            </a:r>
            <a:r>
              <a:rPr lang="en-US" sz="1100" dirty="0"/>
              <a:t> which vary based on the information collected in the field, and those that are set on a fixed time base. </a:t>
            </a:r>
          </a:p>
          <a:p>
            <a:r>
              <a:rPr lang="en-US" sz="1100" dirty="0"/>
              <a:t>Some of the benefits of variable speed limits include crash reductions. One of the biggest contribution to crashes is speed differential,</a:t>
            </a:r>
            <a:r>
              <a:rPr lang="en-US" sz="1100" baseline="0" dirty="0"/>
              <a:t> so</a:t>
            </a:r>
            <a:r>
              <a:rPr lang="en-US" sz="1100" dirty="0"/>
              <a:t> if you can target what is causing differences in speed and encourage the harmonization of speeds from a higher speed condition to a lower speed condition, you will reduce those local speed differentials and thereby improve safety. </a:t>
            </a:r>
          </a:p>
          <a:p>
            <a:r>
              <a:rPr lang="en-US" sz="1100" dirty="0"/>
              <a:t>We are trying to anticipate where the congestion is going to be downstream and to provide guidance and enforceable speed limits to drivers. That is the basic concept behind variable speed limits. </a:t>
            </a:r>
          </a:p>
          <a:p>
            <a:r>
              <a:rPr lang="en-US" sz="1100" dirty="0"/>
              <a:t>Consider for Use </a:t>
            </a:r>
          </a:p>
          <a:p>
            <a:pPr marL="177571" indent="-177571">
              <a:buFont typeface="Arial" panose="020B0604020202020204" pitchFamily="34" charset="0"/>
              <a:buChar char="•"/>
            </a:pPr>
            <a:r>
              <a:rPr lang="en-US" sz="1100" dirty="0"/>
              <a:t>When the project is long term in duration, requiring multiple phases, with each having variable affects on the travel way.</a:t>
            </a:r>
          </a:p>
          <a:p>
            <a:r>
              <a:rPr lang="en-US" sz="1100" dirty="0"/>
              <a:t>• When closed lanes are reopened at the end of the work day with no lasting effects on the travel way.</a:t>
            </a:r>
          </a:p>
          <a:p>
            <a:r>
              <a:rPr lang="en-US" sz="1100" dirty="0"/>
              <a:t>• When the location of the day’s work activities do not always require a reduction in speed.</a:t>
            </a:r>
          </a:p>
          <a:p>
            <a:r>
              <a:rPr lang="en-US" sz="1100" dirty="0"/>
              <a:t>• When manually covering or removing speed limit signs is unsafe.</a:t>
            </a:r>
          </a:p>
          <a:p>
            <a:r>
              <a:rPr lang="en-US" sz="1100" b="1" dirty="0"/>
              <a:t>Interaction: </a:t>
            </a:r>
            <a:r>
              <a:rPr lang="en-US" sz="1100" b="0" dirty="0"/>
              <a:t>None</a:t>
            </a:r>
            <a:endParaRPr lang="en-US" sz="1100" b="1" dirty="0"/>
          </a:p>
          <a:p>
            <a:r>
              <a:rPr lang="en-US" sz="1100" b="1" dirty="0"/>
              <a:t>Notes: </a:t>
            </a:r>
            <a:r>
              <a:rPr lang="en-US" sz="1100" b="0" dirty="0"/>
              <a:t>None</a:t>
            </a:r>
          </a:p>
          <a:p>
            <a:endParaRPr lang="en-US" sz="1100" dirty="0"/>
          </a:p>
        </p:txBody>
      </p:sp>
      <p:sp>
        <p:nvSpPr>
          <p:cNvPr id="4" name="Slide Number Placeholder 3"/>
          <p:cNvSpPr>
            <a:spLocks noGrp="1"/>
          </p:cNvSpPr>
          <p:nvPr>
            <p:ph type="sldNum" sz="quarter" idx="10"/>
          </p:nvPr>
        </p:nvSpPr>
        <p:spPr/>
        <p:txBody>
          <a:bodyPr/>
          <a:lstStyle/>
          <a:p>
            <a:fld id="{07841C46-73D1-4B74-8CA3-6792AF13BDE3}" type="slidenum">
              <a:rPr lang="en-US" smtClean="0"/>
              <a:t>29</a:t>
            </a:fld>
            <a:endParaRPr lang="en-US" dirty="0"/>
          </a:p>
        </p:txBody>
      </p:sp>
    </p:spTree>
    <p:extLst>
      <p:ext uri="{BB962C8B-B14F-4D97-AF65-F5344CB8AC3E}">
        <p14:creationId xmlns:p14="http://schemas.microsoft.com/office/powerpoint/2010/main" val="675291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the FHWA SWZ Initiatives</a:t>
            </a:r>
          </a:p>
          <a:p>
            <a:pPr defTabSz="940273"/>
            <a:r>
              <a:rPr lang="en-US" b="1" dirty="0"/>
              <a:t>Background Information</a:t>
            </a:r>
            <a:r>
              <a:rPr lang="en-US" dirty="0"/>
              <a:t>:  (Intro slide broken into the following two slides) In 2015, FHWA selected</a:t>
            </a:r>
            <a:r>
              <a:rPr lang="en-US" baseline="0" dirty="0"/>
              <a:t> Smarter Work Zones as a topic for the Every Day Counts Initiative.  Through this initiative, t</a:t>
            </a:r>
            <a:r>
              <a:rPr lang="en-US" dirty="0">
                <a:effectLst/>
              </a:rPr>
              <a:t>wo strategies were identified with the first being project coordination.  Project</a:t>
            </a:r>
            <a:r>
              <a:rPr lang="en-US" baseline="0" dirty="0">
                <a:effectLst/>
              </a:rPr>
              <a:t> coordination and </a:t>
            </a:r>
            <a:r>
              <a:rPr lang="en-US" dirty="0">
                <a:effectLst/>
              </a:rPr>
              <a:t>technology application. Let’s look at them.</a:t>
            </a:r>
          </a:p>
          <a:p>
            <a:pPr defTabSz="940273"/>
            <a:r>
              <a:rPr lang="en-US" b="1" dirty="0"/>
              <a:t>Interaction:</a:t>
            </a:r>
            <a:r>
              <a:rPr lang="en-US" b="1" baseline="0" dirty="0"/>
              <a:t> </a:t>
            </a:r>
            <a:r>
              <a:rPr lang="en-US" b="0" baseline="0" dirty="0"/>
              <a:t>N/A</a:t>
            </a:r>
            <a:endParaRPr lang="en-US" b="1" dirty="0"/>
          </a:p>
          <a:p>
            <a:r>
              <a:rPr lang="en-US" b="1" dirty="0"/>
              <a:t>Notes: </a:t>
            </a:r>
            <a:r>
              <a:rPr lang="en-US" b="0" dirty="0"/>
              <a:t>We</a:t>
            </a:r>
            <a:r>
              <a:rPr lang="en-US" b="0" baseline="0" dirty="0"/>
              <a:t> will now discuss the Technology Application initiative goals and strategies.</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3</a:t>
            </a:fld>
            <a:endParaRPr lang="en-US" dirty="0"/>
          </a:p>
        </p:txBody>
      </p:sp>
    </p:spTree>
    <p:extLst>
      <p:ext uri="{BB962C8B-B14F-4D97-AF65-F5344CB8AC3E}">
        <p14:creationId xmlns:p14="http://schemas.microsoft.com/office/powerpoint/2010/main" val="28242528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Key Message: </a:t>
            </a:r>
            <a:r>
              <a:rPr lang="en-US" sz="800" b="0" dirty="0"/>
              <a:t>Describe Traffic</a:t>
            </a:r>
            <a:r>
              <a:rPr lang="en-US" sz="800" b="0" baseline="0" dirty="0"/>
              <a:t> Management/Route Choice system to students</a:t>
            </a:r>
            <a:endParaRPr lang="en-US" sz="800" b="0" dirty="0"/>
          </a:p>
          <a:p>
            <a:r>
              <a:rPr lang="en-US" sz="800" b="1" dirty="0"/>
              <a:t>Background Information</a:t>
            </a:r>
            <a:r>
              <a:rPr lang="en-US" sz="800" dirty="0"/>
              <a:t>: (broken into two slides) </a:t>
            </a:r>
            <a:r>
              <a:rPr lang="en-US" sz="800" b="0" dirty="0"/>
              <a:t>Drivers</a:t>
            </a:r>
            <a:r>
              <a:rPr lang="en-US" sz="800" b="0" baseline="0" dirty="0"/>
              <a:t> are provided information about current travel conditions and that information can be used by the driver to encourage diversion.</a:t>
            </a:r>
          </a:p>
          <a:p>
            <a:r>
              <a:rPr lang="en-US" sz="800" dirty="0"/>
              <a:t>Work Zone ITS systems that monitor delay through a work zone can provide valuable trip planning information on a regional basis.</a:t>
            </a:r>
          </a:p>
          <a:p>
            <a:r>
              <a:rPr lang="en-US" sz="800" dirty="0"/>
              <a:t> Good communication along a particular roadway corridor can help drivers make informed deci­sions about their travel plans. To do this, the cities and transportation districts inform each other when lane closures are planned, and then share this information with roadway users by way of internet web sites, 511 traveler informational systems, public media announcements, highway advi­sory radio (HAR), and permanent ITS systems.</a:t>
            </a:r>
          </a:p>
          <a:p>
            <a:r>
              <a:rPr lang="en-US" sz="800" dirty="0"/>
              <a:t> It is common that a work zone, using traditional work zone applications, on a major roadway link­ing two major destinations, can result in lengthy delays upwards of one or two hours. Queue build­ups can result in rear-end and secondary crashes, which can cripple the roadway corridor. Wasted fuel, excessive emissions, and unproductive driver time add to this inefficient equation.</a:t>
            </a:r>
          </a:p>
          <a:p>
            <a:r>
              <a:rPr lang="en-US" sz="800" dirty="0"/>
              <a:t> A Work Zone ITS system’s software can monitor queue length and process speed detection data along the roadway corridor. Various types of communication technology can be used to distribute real-time information that can be displayed on permanent ITS message boards or portable change­able message boards. The information can also be broadcast on HAR along the route. This traveler information can be included on many GPS systems, including those used by interstate trucking companies. Messages may include the location of the expected delay, anticipated delay time, and/or possible alternate routes.</a:t>
            </a:r>
          </a:p>
          <a:p>
            <a:r>
              <a:rPr lang="en-US" sz="800" dirty="0"/>
              <a:t>Benefits</a:t>
            </a:r>
          </a:p>
          <a:p>
            <a:r>
              <a:rPr lang="en-US" sz="800" dirty="0"/>
              <a:t>• Provides real-time information so road users can better plan their routes and travel times.</a:t>
            </a:r>
          </a:p>
          <a:p>
            <a:r>
              <a:rPr lang="en-US" sz="800" dirty="0"/>
              <a:t>• Advises drivers to seek alternate routes.</a:t>
            </a:r>
          </a:p>
          <a:p>
            <a:r>
              <a:rPr lang="en-US" sz="800" dirty="0"/>
              <a:t>• Reroutes traffic in order to:</a:t>
            </a:r>
          </a:p>
          <a:p>
            <a:r>
              <a:rPr lang="en-US" sz="800" dirty="0"/>
              <a:t>	• Reduce work zone traffic congestion, which decreases fuel consumption and emissions.</a:t>
            </a:r>
          </a:p>
          <a:p>
            <a:r>
              <a:rPr lang="en-US" sz="800" dirty="0"/>
              <a:t>	• Reduce traffic demands on roadway sections under construction.</a:t>
            </a:r>
          </a:p>
          <a:p>
            <a:r>
              <a:rPr lang="en-US" sz="800" dirty="0"/>
              <a:t>	• Allow for more efficient material delivery, which expedites work progress.</a:t>
            </a:r>
          </a:p>
          <a:p>
            <a:r>
              <a:rPr lang="en-US" sz="800" dirty="0"/>
              <a:t>• Reduce the potential for work zone crashes.</a:t>
            </a:r>
          </a:p>
          <a:p>
            <a:r>
              <a:rPr lang="en-US" sz="800" dirty="0"/>
              <a:t>• Helps relieve driver anxiety by providing increased knowledge of the situation.</a:t>
            </a:r>
          </a:p>
          <a:p>
            <a:r>
              <a:rPr lang="en-US" sz="800" dirty="0"/>
              <a:t>Consider for Use </a:t>
            </a:r>
          </a:p>
          <a:p>
            <a:r>
              <a:rPr lang="en-US" sz="800" dirty="0"/>
              <a:t>• When roadway accommodates long-distance, regional travelers who desire an alternate route that provides the lowest travel time to the next major populated area or major roadway interchange.</a:t>
            </a:r>
          </a:p>
          <a:p>
            <a:r>
              <a:rPr lang="en-US" sz="800" dirty="0"/>
              <a:t>• When a viable alternate route exist that can help absorb travel demand through the work zone.</a:t>
            </a:r>
          </a:p>
          <a:p>
            <a:r>
              <a:rPr lang="en-US" sz="800" b="1" dirty="0"/>
              <a:t>Interaction: </a:t>
            </a:r>
            <a:r>
              <a:rPr lang="en-US" sz="800" b="0" dirty="0"/>
              <a:t>None</a:t>
            </a:r>
          </a:p>
          <a:p>
            <a:r>
              <a:rPr lang="en-US" sz="800" b="1" dirty="0"/>
              <a:t>Notes: </a:t>
            </a:r>
            <a:r>
              <a:rPr lang="en-US" sz="800" b="0" dirty="0"/>
              <a:t>For</a:t>
            </a:r>
            <a:r>
              <a:rPr lang="en-US" sz="800" b="0" baseline="0" dirty="0"/>
              <a:t> more information see ATSSA </a:t>
            </a:r>
            <a:r>
              <a:rPr lang="en-US" sz="800" b="0" i="1" baseline="0" dirty="0"/>
              <a:t>ITS Safety and Mobility Solutions</a:t>
            </a:r>
            <a:endParaRPr lang="en-US" sz="800" dirty="0"/>
          </a:p>
          <a:p>
            <a:endParaRPr lang="en-US" sz="800" dirty="0"/>
          </a:p>
        </p:txBody>
      </p:sp>
      <p:sp>
        <p:nvSpPr>
          <p:cNvPr id="4" name="Slide Number Placeholder 3"/>
          <p:cNvSpPr>
            <a:spLocks noGrp="1"/>
          </p:cNvSpPr>
          <p:nvPr>
            <p:ph type="sldNum" sz="quarter" idx="10"/>
          </p:nvPr>
        </p:nvSpPr>
        <p:spPr/>
        <p:txBody>
          <a:bodyPr/>
          <a:lstStyle/>
          <a:p>
            <a:fld id="{D768D0A4-F1D1-4946-A709-F965416D6DE0}" type="slidenum">
              <a:rPr lang="en-US" smtClean="0"/>
              <a:t>30</a:t>
            </a:fld>
            <a:endParaRPr lang="en-US" dirty="0"/>
          </a:p>
        </p:txBody>
      </p:sp>
    </p:spTree>
    <p:extLst>
      <p:ext uri="{BB962C8B-B14F-4D97-AF65-F5344CB8AC3E}">
        <p14:creationId xmlns:p14="http://schemas.microsoft.com/office/powerpoint/2010/main" val="38524958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Key Message: </a:t>
            </a:r>
            <a:r>
              <a:rPr lang="en-US" sz="800" b="0" dirty="0"/>
              <a:t>Describe Traffic</a:t>
            </a:r>
            <a:r>
              <a:rPr lang="en-US" sz="800" b="0" baseline="0" dirty="0"/>
              <a:t> Management/Route Choice system to students</a:t>
            </a:r>
            <a:endParaRPr lang="en-US" sz="800" b="0" dirty="0"/>
          </a:p>
          <a:p>
            <a:r>
              <a:rPr lang="en-US" sz="800" b="1" dirty="0"/>
              <a:t>Background Information</a:t>
            </a:r>
            <a:r>
              <a:rPr lang="en-US" sz="800" dirty="0"/>
              <a:t>: </a:t>
            </a:r>
            <a:r>
              <a:rPr lang="en-US" sz="800" b="0" dirty="0"/>
              <a:t>Drivers</a:t>
            </a:r>
            <a:r>
              <a:rPr lang="en-US" sz="800" b="0" baseline="0" dirty="0"/>
              <a:t> are provided information about current travel conditions and that information can be used by the driver to encourage diversion.</a:t>
            </a:r>
          </a:p>
          <a:p>
            <a:r>
              <a:rPr lang="en-US" sz="800" dirty="0"/>
              <a:t>Work Zone ITS systems that monitor delay through a work zone can provide valuable trip planning information on a regional basis.</a:t>
            </a:r>
          </a:p>
          <a:p>
            <a:r>
              <a:rPr lang="en-US" sz="800" dirty="0"/>
              <a:t> Good communication along a particular roadway corridor can help drivers make informed deci­sions about their travel plans. To do this, the cities and transportation districts inform each other when lane closures are planned, and then share this information with roadway users by way of internet web sites, 511 traveler informational systems, public media announcements, highway advi­sory radio (HAR), and permanent ITS systems.</a:t>
            </a:r>
          </a:p>
          <a:p>
            <a:r>
              <a:rPr lang="en-US" sz="800" dirty="0"/>
              <a:t> It is common that a work zone, using traditional work zone applications, on a major roadway link­ing two major destinations, can result in lengthy delays upwards of one or two hours. Queue build­ups can result in rear-end and secondary crashes, which can cripple the roadway corridor. Wasted fuel, excessive emissions, and unproductive driver time add to this inefficient equation.</a:t>
            </a:r>
          </a:p>
          <a:p>
            <a:r>
              <a:rPr lang="en-US" sz="800" dirty="0"/>
              <a:t> A Work Zone ITS system’s software can monitor queue length and process speed detection data along the roadway corridor. Various types of communication technology can be used to distribute real-time information that can be displayed on permanent ITS message boards or portable change­able message boards. The information can also be broadcast on HAR along the route. This traveler information can be included on many GPS systems, including those used by interstate trucking companies. Messages may include the location of the expected delay, anticipated delay time, and/or possible alternate routes.</a:t>
            </a:r>
          </a:p>
          <a:p>
            <a:r>
              <a:rPr lang="en-US" sz="800" dirty="0"/>
              <a:t>Benefits</a:t>
            </a:r>
          </a:p>
          <a:p>
            <a:r>
              <a:rPr lang="en-US" sz="800" dirty="0"/>
              <a:t>• Provides real-time information so road users can better plan their routes and travel times.</a:t>
            </a:r>
          </a:p>
          <a:p>
            <a:r>
              <a:rPr lang="en-US" sz="800" dirty="0"/>
              <a:t>• Advises drivers to seek alternate routes.</a:t>
            </a:r>
          </a:p>
          <a:p>
            <a:r>
              <a:rPr lang="en-US" sz="800" dirty="0"/>
              <a:t>• Reroutes traffic in order to:</a:t>
            </a:r>
          </a:p>
          <a:p>
            <a:r>
              <a:rPr lang="en-US" sz="800" dirty="0"/>
              <a:t>	• Reduce work zone traffic congestion, which decreases fuel consumption and emissions.</a:t>
            </a:r>
          </a:p>
          <a:p>
            <a:r>
              <a:rPr lang="en-US" sz="800" dirty="0"/>
              <a:t>	• Reduce traffic demands on roadway sections under construction.</a:t>
            </a:r>
          </a:p>
          <a:p>
            <a:r>
              <a:rPr lang="en-US" sz="800" dirty="0"/>
              <a:t>	• Allow for more efficient material delivery, which expedites work progress.</a:t>
            </a:r>
          </a:p>
          <a:p>
            <a:r>
              <a:rPr lang="en-US" sz="800" dirty="0"/>
              <a:t>• Reduce the potential for work zone crashes.</a:t>
            </a:r>
          </a:p>
          <a:p>
            <a:r>
              <a:rPr lang="en-US" sz="800" dirty="0"/>
              <a:t>• Helps relieve driver anxiety by providing increased knowledge of the situation.</a:t>
            </a:r>
          </a:p>
          <a:p>
            <a:r>
              <a:rPr lang="en-US" sz="800" dirty="0"/>
              <a:t>Consider for Use </a:t>
            </a:r>
          </a:p>
          <a:p>
            <a:r>
              <a:rPr lang="en-US" sz="800" dirty="0"/>
              <a:t>• When roadway accommodates long-distance, regional travelers who desire an alternate route that provides the lowest travel time to the next major populated area or major roadway interchange.</a:t>
            </a:r>
          </a:p>
          <a:p>
            <a:r>
              <a:rPr lang="en-US" sz="800" dirty="0"/>
              <a:t>• When a viable alternate route exist that can help absorb travel demand through the work zone.</a:t>
            </a:r>
          </a:p>
          <a:p>
            <a:r>
              <a:rPr lang="en-US" sz="800" b="1" dirty="0"/>
              <a:t>Interaction: </a:t>
            </a:r>
            <a:r>
              <a:rPr lang="en-US" sz="800" b="0" dirty="0"/>
              <a:t>None</a:t>
            </a:r>
          </a:p>
          <a:p>
            <a:r>
              <a:rPr lang="en-US" sz="800" b="1" dirty="0"/>
              <a:t>Notes: </a:t>
            </a:r>
            <a:r>
              <a:rPr lang="en-US" sz="800" b="0" dirty="0"/>
              <a:t>For</a:t>
            </a:r>
            <a:r>
              <a:rPr lang="en-US" sz="800" b="0" baseline="0" dirty="0"/>
              <a:t> more information see ATSSA </a:t>
            </a:r>
            <a:r>
              <a:rPr lang="en-US" sz="800" b="0" i="1" baseline="0" dirty="0"/>
              <a:t>ITS Safety and Mobility Solutions</a:t>
            </a:r>
            <a:endParaRPr lang="en-US" sz="800" dirty="0"/>
          </a:p>
          <a:p>
            <a:endParaRPr lang="en-US" sz="800" dirty="0"/>
          </a:p>
        </p:txBody>
      </p:sp>
      <p:sp>
        <p:nvSpPr>
          <p:cNvPr id="4" name="Slide Number Placeholder 3"/>
          <p:cNvSpPr>
            <a:spLocks noGrp="1"/>
          </p:cNvSpPr>
          <p:nvPr>
            <p:ph type="sldNum" sz="quarter" idx="10"/>
          </p:nvPr>
        </p:nvSpPr>
        <p:spPr/>
        <p:txBody>
          <a:bodyPr/>
          <a:lstStyle/>
          <a:p>
            <a:fld id="{D768D0A4-F1D1-4946-A709-F965416D6DE0}" type="slidenum">
              <a:rPr lang="en-US" smtClean="0"/>
              <a:t>31</a:t>
            </a:fld>
            <a:endParaRPr lang="en-US" dirty="0"/>
          </a:p>
        </p:txBody>
      </p:sp>
    </p:spTree>
    <p:extLst>
      <p:ext uri="{BB962C8B-B14F-4D97-AF65-F5344CB8AC3E}">
        <p14:creationId xmlns:p14="http://schemas.microsoft.com/office/powerpoint/2010/main" val="2461162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 </a:t>
            </a:r>
            <a:r>
              <a:rPr lang="en-US" sz="1100" b="0" dirty="0"/>
              <a:t>Introduce</a:t>
            </a:r>
            <a:r>
              <a:rPr lang="en-US" sz="1100" b="0" baseline="0" dirty="0"/>
              <a:t> Automate Enforcement application</a:t>
            </a:r>
            <a:endParaRPr lang="en-US" sz="1100" b="0" dirty="0"/>
          </a:p>
          <a:p>
            <a:r>
              <a:rPr lang="en-US" sz="1100" b="1" dirty="0"/>
              <a:t>Background Information</a:t>
            </a:r>
            <a:r>
              <a:rPr lang="en-US" sz="1100" dirty="0"/>
              <a:t>: Excessive speed through roadway work zones continues to be a safety concern for workers, trans­portation agencies, and law enforcement agencies. Over the last decade, in an attempt to increase awareness of speed limits within roadway construction projects, many states have enacted “Double Fines in Work Zones” laws. Yet, without enforcement, these laws did little good. Enforcement that is evident to the driver allows them to realize that speed limit signs are important and must be obeyed.</a:t>
            </a:r>
          </a:p>
          <a:p>
            <a:r>
              <a:rPr lang="en-US" sz="1100" dirty="0"/>
              <a:t> While traditional speed enforcement can be effective, it can be dangerous to both road users and law enforcement officers. Work zone environments may restrict the ability of officers to set up radar. Violators may have difficulty finding a safe place to pull over, since work zone environments sometimes have limited shoulder space. Additionally, speed enforcement may create traffic conges­tion and increase the potential for work zone crashes.</a:t>
            </a:r>
          </a:p>
          <a:p>
            <a:r>
              <a:rPr lang="en-US" sz="1100" dirty="0"/>
              <a:t> Automated speed enforcement using ITS technology is one tool that can be used to reduce work zone speeds and crashes. These systems combine radar and image-capturing technologies to de­tect speeding vehicles and collect digital photographic evidence. The owner of the vehicle is then mailed a citation including a photo of the vehicle, vehicle license plate, and the detected vehicle speed. The process is similar to systems that catch road users running red lights. ITS automated speed enforcement systems are being used in several states. Prior to installing any automated en­forcement system, be sure to check local statutes to see if they are allowed.</a:t>
            </a:r>
          </a:p>
          <a:p>
            <a:r>
              <a:rPr lang="en-US" sz="1100" dirty="0"/>
              <a:t>Some states utilize speed-radar photo enforcement in work zones, including Illinois, which uses van with</a:t>
            </a:r>
            <a:r>
              <a:rPr lang="en-US" sz="1100" baseline="0" dirty="0"/>
              <a:t> retrofitted equipment to reduce speeds through work zones and work zone fatalities.</a:t>
            </a:r>
            <a:endParaRPr lang="en-US" sz="1100" dirty="0"/>
          </a:p>
          <a:p>
            <a:r>
              <a:rPr lang="en-US" sz="1100" b="1" dirty="0"/>
              <a:t>Interaction: </a:t>
            </a:r>
            <a:r>
              <a:rPr lang="en-US" sz="1100" b="0" dirty="0"/>
              <a:t>None</a:t>
            </a:r>
          </a:p>
          <a:p>
            <a:r>
              <a:rPr lang="en-US" sz="1100" b="1" dirty="0"/>
              <a:t>Notes: </a:t>
            </a:r>
            <a:r>
              <a:rPr lang="en-US" sz="1100" b="0" dirty="0"/>
              <a:t>None</a:t>
            </a:r>
          </a:p>
        </p:txBody>
      </p:sp>
      <p:sp>
        <p:nvSpPr>
          <p:cNvPr id="4" name="Slide Number Placeholder 3"/>
          <p:cNvSpPr>
            <a:spLocks noGrp="1"/>
          </p:cNvSpPr>
          <p:nvPr>
            <p:ph type="sldNum" sz="quarter" idx="10"/>
          </p:nvPr>
        </p:nvSpPr>
        <p:spPr/>
        <p:txBody>
          <a:bodyPr/>
          <a:lstStyle/>
          <a:p>
            <a:fld id="{D768D0A4-F1D1-4946-A709-F965416D6DE0}" type="slidenum">
              <a:rPr lang="en-US" smtClean="0"/>
              <a:t>32</a:t>
            </a:fld>
            <a:endParaRPr lang="en-US" dirty="0"/>
          </a:p>
        </p:txBody>
      </p:sp>
    </p:spTree>
    <p:extLst>
      <p:ext uri="{BB962C8B-B14F-4D97-AF65-F5344CB8AC3E}">
        <p14:creationId xmlns:p14="http://schemas.microsoft.com/office/powerpoint/2010/main" val="23793247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Key Message: </a:t>
            </a:r>
            <a:r>
              <a:rPr lang="en-US" sz="1000" b="0" dirty="0"/>
              <a:t>Talk about deployment issues with Automated</a:t>
            </a:r>
            <a:r>
              <a:rPr lang="en-US" sz="1000" b="0" baseline="0" dirty="0"/>
              <a:t> Enforcement</a:t>
            </a:r>
            <a:endParaRPr lang="en-US" sz="1000" b="0" dirty="0"/>
          </a:p>
          <a:p>
            <a:r>
              <a:rPr lang="en-US" sz="1000" b="1" dirty="0"/>
              <a:t>Background Information</a:t>
            </a:r>
            <a:r>
              <a:rPr lang="en-US" sz="1000" dirty="0"/>
              <a:t>: In order to use automated enforcement the issues</a:t>
            </a:r>
            <a:r>
              <a:rPr lang="en-US" sz="1000" baseline="0" dirty="0"/>
              <a:t> </a:t>
            </a:r>
            <a:r>
              <a:rPr lang="en-US" sz="1000" dirty="0"/>
              <a:t>listed have to be considered and overcome depending on the state.</a:t>
            </a:r>
          </a:p>
          <a:p>
            <a:r>
              <a:rPr lang="en-US" sz="1000" dirty="0"/>
              <a:t>May require legislative approval</a:t>
            </a:r>
          </a:p>
          <a:p>
            <a:pPr lvl="2"/>
            <a:r>
              <a:rPr lang="en-US" sz="1000" dirty="0"/>
              <a:t>Minimum speeds for which it would be issued</a:t>
            </a:r>
          </a:p>
          <a:p>
            <a:r>
              <a:rPr lang="en-US" sz="1000" dirty="0"/>
              <a:t>	Advance signing required for the system to be used for a work zone</a:t>
            </a:r>
          </a:p>
          <a:p>
            <a:pPr lvl="2"/>
            <a:r>
              <a:rPr lang="en-US" sz="1000" dirty="0"/>
              <a:t>Use of revenues and fines assessed</a:t>
            </a:r>
          </a:p>
          <a:p>
            <a:pPr lvl="0"/>
            <a:r>
              <a:rPr lang="en-US" sz="1000" dirty="0"/>
              <a:t>Coordination required with law enforcement officers and court systems </a:t>
            </a:r>
          </a:p>
          <a:p>
            <a:pPr lvl="0"/>
            <a:r>
              <a:rPr lang="en-US" sz="1000" dirty="0"/>
              <a:t>Locations of  deployments as not to interfere with the work zone</a:t>
            </a:r>
          </a:p>
          <a:p>
            <a:r>
              <a:rPr lang="en-US" sz="1000" dirty="0"/>
              <a:t>Benefits</a:t>
            </a:r>
          </a:p>
          <a:p>
            <a:r>
              <a:rPr lang="en-US" sz="1000" dirty="0"/>
              <a:t>• Increases driver awareness of the work zone.</a:t>
            </a:r>
          </a:p>
          <a:p>
            <a:r>
              <a:rPr lang="en-US" sz="1000" dirty="0"/>
              <a:t>• May increase 24-hour compliance to work zone speed limits without law enforcement officers present.</a:t>
            </a:r>
          </a:p>
          <a:p>
            <a:r>
              <a:rPr lang="en-US" sz="1000" dirty="0"/>
              <a:t>• Allows law enforcement officers to focus on other job duties.</a:t>
            </a:r>
          </a:p>
          <a:p>
            <a:r>
              <a:rPr lang="en-US" sz="1000" dirty="0"/>
              <a:t>• Eliminates officer’s exposure to hazardous roadside traffic stops.</a:t>
            </a:r>
          </a:p>
          <a:p>
            <a:r>
              <a:rPr lang="en-US" sz="1000" dirty="0"/>
              <a:t>Consider for Use</a:t>
            </a:r>
          </a:p>
          <a:p>
            <a:r>
              <a:rPr lang="en-US" sz="1000" dirty="0"/>
              <a:t>• On roadways where the temporary traffic control zone has narrowed shoulders and limited roadway exit points for speed violators and law enforcement to safely exit the travel way.</a:t>
            </a:r>
          </a:p>
          <a:p>
            <a:r>
              <a:rPr lang="en-US" sz="1000" dirty="0"/>
              <a:t>• When 24-hour speed enforcement is desired.</a:t>
            </a:r>
          </a:p>
          <a:p>
            <a:r>
              <a:rPr lang="en-US" sz="1000" dirty="0"/>
              <a:t>• On projects where law enforcement availability is limited.</a:t>
            </a:r>
          </a:p>
          <a:p>
            <a:r>
              <a:rPr lang="en-US" sz="1000" b="1" dirty="0"/>
              <a:t>Interaction: </a:t>
            </a:r>
            <a:r>
              <a:rPr lang="en-US" sz="1000" b="0" dirty="0"/>
              <a:t>None</a:t>
            </a:r>
          </a:p>
          <a:p>
            <a:r>
              <a:rPr lang="en-US" sz="1000" b="1" dirty="0"/>
              <a:t>Notes: </a:t>
            </a:r>
            <a:r>
              <a:rPr lang="en-US" sz="1000" b="0" dirty="0"/>
              <a:t>None</a:t>
            </a:r>
          </a:p>
          <a:p>
            <a:endParaRPr lang="en-US" sz="1000" dirty="0"/>
          </a:p>
        </p:txBody>
      </p:sp>
      <p:sp>
        <p:nvSpPr>
          <p:cNvPr id="4" name="Slide Number Placeholder 3"/>
          <p:cNvSpPr>
            <a:spLocks noGrp="1"/>
          </p:cNvSpPr>
          <p:nvPr>
            <p:ph type="sldNum" sz="quarter" idx="10"/>
          </p:nvPr>
        </p:nvSpPr>
        <p:spPr/>
        <p:txBody>
          <a:bodyPr/>
          <a:lstStyle/>
          <a:p>
            <a:fld id="{07841C46-73D1-4B74-8CA3-6792AF13BDE3}" type="slidenum">
              <a:rPr lang="en-US" smtClean="0"/>
              <a:t>33</a:t>
            </a:fld>
            <a:endParaRPr lang="en-US" dirty="0"/>
          </a:p>
        </p:txBody>
      </p:sp>
    </p:spTree>
    <p:extLst>
      <p:ext uri="{BB962C8B-B14F-4D97-AF65-F5344CB8AC3E}">
        <p14:creationId xmlns:p14="http://schemas.microsoft.com/office/powerpoint/2010/main" val="1940620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performance monitoring/management.</a:t>
            </a:r>
            <a:endParaRPr lang="en-US" b="1" dirty="0"/>
          </a:p>
          <a:p>
            <a:r>
              <a:rPr lang="en-US" b="1" dirty="0"/>
              <a:t>Background Information</a:t>
            </a:r>
            <a:r>
              <a:rPr lang="en-US" dirty="0"/>
              <a:t>: (Broken into two slides) Monitor</a:t>
            </a:r>
            <a:r>
              <a:rPr lang="en-US" baseline="0" dirty="0"/>
              <a:t> and archive traffic conditions data to support real-time traveler information, modify operations, and support evaluation.  Both Ohio and Indiana DOT have established policies on acceptable work zone queue length and duration.  Work zone ITS can monitor and archive traffic data that can be used to evaluate performance measures, including those used in performance-based contracting.</a:t>
            </a:r>
            <a:endParaRPr lang="en-US" dirty="0"/>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34</a:t>
            </a:fld>
            <a:endParaRPr lang="en-US" dirty="0"/>
          </a:p>
        </p:txBody>
      </p:sp>
    </p:spTree>
    <p:extLst>
      <p:ext uri="{BB962C8B-B14F-4D97-AF65-F5344CB8AC3E}">
        <p14:creationId xmlns:p14="http://schemas.microsoft.com/office/powerpoint/2010/main" val="2442679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performance monitoring/management.</a:t>
            </a:r>
            <a:endParaRPr lang="en-US" b="1" dirty="0"/>
          </a:p>
          <a:p>
            <a:r>
              <a:rPr lang="en-US" b="1" dirty="0"/>
              <a:t>Background Information</a:t>
            </a:r>
            <a:r>
              <a:rPr lang="en-US" dirty="0"/>
              <a:t>: Monitor</a:t>
            </a:r>
            <a:r>
              <a:rPr lang="en-US" baseline="0" dirty="0"/>
              <a:t> and archive traffic conditions data to support real-time traveler information, modify operations, and support evaluation.  Both Ohio and Indiana DOT have established policies on acceptable work zone queue length and duration.  Work zone ITS can monitor and archive traffic data that can be used to evaluate performance measures, including those used in performance-based contracting.</a:t>
            </a:r>
            <a:endParaRPr lang="en-US" dirty="0"/>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35</a:t>
            </a:fld>
            <a:endParaRPr lang="en-US" dirty="0"/>
          </a:p>
        </p:txBody>
      </p:sp>
    </p:spTree>
    <p:extLst>
      <p:ext uri="{BB962C8B-B14F-4D97-AF65-F5344CB8AC3E}">
        <p14:creationId xmlns:p14="http://schemas.microsoft.com/office/powerpoint/2010/main" val="2136769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Begin presenting the Work Zone Intelligent Transportation Systems Implementation</a:t>
            </a:r>
            <a:r>
              <a:rPr lang="en-US" b="0" baseline="0" dirty="0"/>
              <a:t> Guide.</a:t>
            </a:r>
            <a:endParaRPr lang="en-US" b="0" dirty="0"/>
          </a:p>
          <a:p>
            <a:r>
              <a:rPr lang="en-US" b="1" dirty="0"/>
              <a:t>Background Information</a:t>
            </a:r>
            <a:r>
              <a:rPr lang="en-US" dirty="0"/>
              <a:t>: The guide is intended to provide users, state DOTs and agencies, contractors, and other industry stakeholders a basic map for how to go about implementing smarter work zones. It was developed around a six step process</a:t>
            </a:r>
            <a:r>
              <a:rPr lang="en-US" baseline="0" dirty="0"/>
              <a:t> that uses a</a:t>
            </a:r>
            <a:r>
              <a:rPr lang="en-US" dirty="0"/>
              <a:t> systems engineering approach, which is basically engineering a solution to a</a:t>
            </a:r>
            <a:r>
              <a:rPr lang="en-US" baseline="0" dirty="0"/>
              <a:t> problem. </a:t>
            </a:r>
            <a:endParaRPr lang="en-US" dirty="0"/>
          </a:p>
          <a:p>
            <a:r>
              <a:rPr lang="en-US" b="1" dirty="0"/>
              <a:t>Interaction: </a:t>
            </a:r>
            <a:r>
              <a:rPr lang="en-US" b="0" dirty="0"/>
              <a:t>None</a:t>
            </a:r>
          </a:p>
          <a:p>
            <a:r>
              <a:rPr lang="en-US" b="1" dirty="0"/>
              <a:t>Notes: </a:t>
            </a:r>
            <a:r>
              <a:rPr lang="en-US" sz="1200" dirty="0"/>
              <a:t>Available at: </a:t>
            </a:r>
          </a:p>
          <a:p>
            <a:r>
              <a:rPr lang="en-US" sz="1200" dirty="0">
                <a:hlinkClick r:id="rId3"/>
              </a:rPr>
              <a:t>http://ops.fhwa.gov/plulications/fhwahop14008/index.htm</a:t>
            </a:r>
            <a:r>
              <a:rPr lang="en-US" sz="1200" dirty="0"/>
              <a:t> </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36</a:t>
            </a:fld>
            <a:endParaRPr lang="en-US" dirty="0"/>
          </a:p>
        </p:txBody>
      </p:sp>
    </p:spTree>
    <p:extLst>
      <p:ext uri="{BB962C8B-B14F-4D97-AF65-F5344CB8AC3E}">
        <p14:creationId xmlns:p14="http://schemas.microsoft.com/office/powerpoint/2010/main" val="34136898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Briefly</a:t>
            </a:r>
            <a:r>
              <a:rPr lang="en-US" b="0" baseline="0" dirty="0"/>
              <a:t> introduce them to 6 step process</a:t>
            </a:r>
            <a:endParaRPr lang="en-US" b="0" dirty="0"/>
          </a:p>
          <a:p>
            <a:r>
              <a:rPr lang="en-US" b="1" dirty="0"/>
              <a:t>Background Information</a:t>
            </a:r>
            <a:r>
              <a:rPr lang="en-US" dirty="0"/>
              <a:t>:</a:t>
            </a:r>
          </a:p>
          <a:p>
            <a:r>
              <a:rPr lang="en-US" dirty="0"/>
              <a:t>The engineering approach to ITS implementation is a fairly straightforward process that consist of six basic steps. The level of effort required in each of these steps is going to depend on each agency’s needs and deployment processes. For smaller applications, some steps might be fairly simple and straightforward. In other cases, a more complex regional, customized design might require more</a:t>
            </a:r>
            <a:r>
              <a:rPr lang="en-US" baseline="0" dirty="0"/>
              <a:t> effort in </a:t>
            </a:r>
            <a:r>
              <a:rPr lang="en-US" dirty="0"/>
              <a:t>one or more of these steps. </a:t>
            </a:r>
          </a:p>
          <a:p>
            <a:r>
              <a:rPr lang="en-US" b="1" dirty="0"/>
              <a:t>Interaction: </a:t>
            </a:r>
            <a:r>
              <a:rPr lang="en-US" b="0" dirty="0"/>
              <a:t>None</a:t>
            </a:r>
          </a:p>
          <a:p>
            <a:r>
              <a:rPr lang="en-US" b="1" dirty="0"/>
              <a:t>Notes: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37</a:t>
            </a:fld>
            <a:endParaRPr lang="en-US" dirty="0"/>
          </a:p>
        </p:txBody>
      </p:sp>
    </p:spTree>
    <p:extLst>
      <p:ext uri="{BB962C8B-B14F-4D97-AF65-F5344CB8AC3E}">
        <p14:creationId xmlns:p14="http://schemas.microsoft.com/office/powerpoint/2010/main" val="255527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Step 1- assessment of Needs.</a:t>
            </a:r>
            <a:endParaRPr lang="en-US" b="1" dirty="0"/>
          </a:p>
          <a:p>
            <a:pPr defTabSz="940415">
              <a:defRPr/>
            </a:pPr>
            <a:r>
              <a:rPr lang="en-US" b="1" dirty="0"/>
              <a:t>Background Information</a:t>
            </a:r>
            <a:r>
              <a:rPr lang="en-US" dirty="0"/>
              <a:t>: The first thing to do is to look at what the needs are for a particular project. This actually should be done as part of the overall transportation management planning process.  You should not be just now identifying X product, smart work zone product A, just because it is a cool product. Step back and look at what's really going to be the expected impact of using the ITS</a:t>
            </a:r>
            <a:r>
              <a:rPr lang="en-US" baseline="0" dirty="0"/>
              <a:t> you’ve identified</a:t>
            </a:r>
            <a:r>
              <a:rPr lang="en-US" dirty="0"/>
              <a:t>.  Look at the when, where, and how the situation is going to develop. Ask yourself, what kinds of things are going to be going on in my work zones that will lead to safety and mobility concerns that I need or want to address in some part. Also at this point, you are looking what are other special regulatory requirements or restrictions you can or can't do as an agency or contractor. Look at the physical limitations of the project itself. Ask yourself, am I going to have space</a:t>
            </a:r>
            <a:r>
              <a:rPr lang="en-US" baseline="0" dirty="0"/>
              <a:t> </a:t>
            </a:r>
            <a:r>
              <a:rPr lang="en-US" dirty="0"/>
              <a:t>to work, or is this going to be a project where I have limited right-of-way and my contractor's equipment is going to be constantly in and out, moving around? From a user needs standpoint, is there working space available?</a:t>
            </a:r>
          </a:p>
          <a:p>
            <a:r>
              <a:rPr lang="en-US" b="1" dirty="0"/>
              <a:t>Interaction: </a:t>
            </a:r>
            <a:r>
              <a:rPr lang="en-US" b="0" dirty="0"/>
              <a:t>None</a:t>
            </a:r>
          </a:p>
          <a:p>
            <a:r>
              <a:rPr lang="en-US" b="1" dirty="0"/>
              <a:t>Notes: </a:t>
            </a:r>
            <a:r>
              <a:rPr lang="en-US" b="0"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38</a:t>
            </a:fld>
            <a:endParaRPr lang="en-US" dirty="0"/>
          </a:p>
        </p:txBody>
      </p:sp>
    </p:spTree>
    <p:extLst>
      <p:ext uri="{BB962C8B-B14F-4D97-AF65-F5344CB8AC3E}">
        <p14:creationId xmlns:p14="http://schemas.microsoft.com/office/powerpoint/2010/main" val="939463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Step 1 has 5 sub steps, each step  will be</a:t>
            </a:r>
            <a:r>
              <a:rPr lang="en-US" b="0" baseline="0" dirty="0"/>
              <a:t> discussed in detail. Read the list of sub steps for the class.</a:t>
            </a:r>
          </a:p>
          <a:p>
            <a:r>
              <a:rPr lang="en-US" b="1" dirty="0"/>
              <a:t>Background Information</a:t>
            </a:r>
            <a:r>
              <a:rPr lang="en-US" dirty="0"/>
              <a:t>: There are five key things to keep in mind when looking at needs assessment or user needs. Let’s look at each one of these. </a:t>
            </a:r>
          </a:p>
          <a:p>
            <a:r>
              <a:rPr lang="en-US" dirty="0"/>
              <a:t>1.5 Finally, one of the key things in the early steps is recognizing and identifying what do I have already within the area, maybe not within my project but possibly adjacent to it, from an existing ITS resource standpoint. Many urban transportation centers operating in covering a significant portion of the transportation network. A project might be not on one of the routes under surveillance, but adjacent to it and it would be an opportunity to leverage what kind of capabilities that system has in terms of operating stuff and such things that leaking those, or considering that in the ultimate design, might be a good idea.</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39</a:t>
            </a:fld>
            <a:endParaRPr lang="en-US" dirty="0"/>
          </a:p>
        </p:txBody>
      </p:sp>
    </p:spTree>
    <p:extLst>
      <p:ext uri="{BB962C8B-B14F-4D97-AF65-F5344CB8AC3E}">
        <p14:creationId xmlns:p14="http://schemas.microsoft.com/office/powerpoint/2010/main" val="1754670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the FHWA SWZ Initiatives</a:t>
            </a:r>
          </a:p>
          <a:p>
            <a:pPr defTabSz="940273"/>
            <a:r>
              <a:rPr lang="en-US" b="1" dirty="0"/>
              <a:t>Background Information</a:t>
            </a:r>
            <a:r>
              <a:rPr lang="en-US" dirty="0"/>
              <a:t>:  </a:t>
            </a:r>
            <a:r>
              <a:rPr lang="en-US" dirty="0">
                <a:effectLst/>
              </a:rPr>
              <a:t>Project</a:t>
            </a:r>
            <a:r>
              <a:rPr lang="en-US" baseline="0" dirty="0">
                <a:effectLst/>
              </a:rPr>
              <a:t> coordination is </a:t>
            </a:r>
            <a:r>
              <a:rPr lang="en-US" dirty="0">
                <a:effectLst/>
              </a:rPr>
              <a:t>defined as coordination within a single project and among multiple projects within a corridor, network or region </a:t>
            </a:r>
            <a:r>
              <a:rPr lang="en-US" i="1" dirty="0"/>
              <a:t>to minimize the collective impact of work zone congestion. </a:t>
            </a:r>
            <a:r>
              <a:rPr lang="en-US" i="0" dirty="0"/>
              <a:t>This coordination could </a:t>
            </a:r>
            <a:r>
              <a:rPr lang="en-US" dirty="0">
                <a:effectLst/>
              </a:rPr>
              <a:t>cross agency jurisdictions. This will be dis</a:t>
            </a:r>
            <a:r>
              <a:rPr lang="en-US" baseline="0" dirty="0">
                <a:effectLst/>
              </a:rPr>
              <a:t>cussed</a:t>
            </a:r>
            <a:r>
              <a:rPr lang="en-US" dirty="0">
                <a:effectLst/>
              </a:rPr>
              <a:t> in</a:t>
            </a:r>
            <a:r>
              <a:rPr lang="en-US" baseline="0" dirty="0">
                <a:effectLst/>
              </a:rPr>
              <a:t> future modules.</a:t>
            </a:r>
            <a:endParaRPr lang="en-US" dirty="0">
              <a:effectLst/>
            </a:endParaRPr>
          </a:p>
          <a:p>
            <a:pPr defTabSz="940273"/>
            <a:r>
              <a:rPr lang="en-US" b="1" dirty="0"/>
              <a:t>Interaction:</a:t>
            </a:r>
            <a:r>
              <a:rPr lang="en-US" b="1" baseline="0" dirty="0"/>
              <a:t> </a:t>
            </a:r>
            <a:r>
              <a:rPr lang="en-US" b="0" baseline="0" dirty="0"/>
              <a:t>N/A</a:t>
            </a:r>
            <a:endParaRPr lang="en-US" b="1" dirty="0"/>
          </a:p>
          <a:p>
            <a:r>
              <a:rPr lang="en-US" b="1" dirty="0"/>
              <a:t>Notes: </a:t>
            </a:r>
            <a:r>
              <a:rPr lang="en-US" b="0" dirty="0"/>
              <a:t>We</a:t>
            </a:r>
            <a:r>
              <a:rPr lang="en-US" b="0" baseline="0" dirty="0"/>
              <a:t> will now discuss the Technology Application initiative goals and strategies.</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4</a:t>
            </a:fld>
            <a:endParaRPr lang="en-US" dirty="0"/>
          </a:p>
        </p:txBody>
      </p:sp>
    </p:spTree>
    <p:extLst>
      <p:ext uri="{BB962C8B-B14F-4D97-AF65-F5344CB8AC3E}">
        <p14:creationId xmlns:p14="http://schemas.microsoft.com/office/powerpoint/2010/main" val="7873821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a:t>
            </a:r>
            <a:r>
              <a:rPr lang="en-US" b="0" baseline="0" dirty="0"/>
              <a:t> in broad terms what the needs are for the work zone</a:t>
            </a:r>
            <a:endParaRPr lang="en-US" b="0" dirty="0"/>
          </a:p>
          <a:p>
            <a:r>
              <a:rPr lang="en-US" b="1" dirty="0"/>
              <a:t>Background Information</a:t>
            </a:r>
            <a:r>
              <a:rPr lang="en-US" dirty="0"/>
              <a:t>: </a:t>
            </a:r>
          </a:p>
          <a:p>
            <a:pPr defTabSz="947044">
              <a:defRPr/>
            </a:pPr>
            <a:r>
              <a:rPr lang="en-US" dirty="0"/>
              <a:t>WHO will be affected by these issues?</a:t>
            </a:r>
          </a:p>
          <a:p>
            <a:r>
              <a:rPr lang="en-US" dirty="0"/>
              <a:t>WHAT real-time work zone-induced traffic issues or problems will exist? </a:t>
            </a:r>
          </a:p>
          <a:p>
            <a:r>
              <a:rPr lang="en-US" dirty="0"/>
              <a:t>WHEN will these issues occur?</a:t>
            </a:r>
          </a:p>
          <a:p>
            <a:r>
              <a:rPr lang="en-US" dirty="0"/>
              <a:t>WHERE will they occur?</a:t>
            </a:r>
          </a:p>
          <a:p>
            <a:r>
              <a:rPr lang="en-US" dirty="0"/>
              <a:t>WHY will they occur?</a:t>
            </a:r>
          </a:p>
          <a:p>
            <a:r>
              <a:rPr lang="en-US" dirty="0"/>
              <a:t>HOW often will they occur?</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40</a:t>
            </a:fld>
            <a:endParaRPr lang="en-US" dirty="0"/>
          </a:p>
        </p:txBody>
      </p:sp>
    </p:spTree>
    <p:extLst>
      <p:ext uri="{BB962C8B-B14F-4D97-AF65-F5344CB8AC3E}">
        <p14:creationId xmlns:p14="http://schemas.microsoft.com/office/powerpoint/2010/main" val="18572108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Identify the users of the system</a:t>
            </a:r>
          </a:p>
          <a:p>
            <a:r>
              <a:rPr lang="en-US" b="1" dirty="0"/>
              <a:t>Background Information</a:t>
            </a:r>
            <a:r>
              <a:rPr lang="en-US" dirty="0"/>
              <a:t>: </a:t>
            </a:r>
          </a:p>
          <a:p>
            <a:r>
              <a:rPr lang="en-US" dirty="0"/>
              <a:t>Examples of work zone-induced traffic issues or problems:</a:t>
            </a:r>
          </a:p>
          <a:p>
            <a:r>
              <a:rPr lang="en-US" dirty="0"/>
              <a:t>New or worsened peak-period congestion due to long-term road capacity loss</a:t>
            </a:r>
          </a:p>
          <a:p>
            <a:r>
              <a:rPr lang="en-US" dirty="0"/>
              <a:t>Creation of unexpected queues when lanes are temporarily closed</a:t>
            </a:r>
          </a:p>
          <a:p>
            <a:r>
              <a:rPr lang="en-US" dirty="0"/>
              <a:t>Creation of queues and/or increased congestion when a vehicle stalls or a crash occurs</a:t>
            </a:r>
          </a:p>
          <a:p>
            <a:r>
              <a:rPr lang="en-US" dirty="0"/>
              <a:t>Development of bottlenecks at entrance ramps just upstream of lane closures</a:t>
            </a:r>
          </a:p>
          <a:p>
            <a:r>
              <a:rPr lang="en-US" dirty="0"/>
              <a:t>Need for truck deliveries in and out of a median work space</a:t>
            </a:r>
          </a:p>
          <a:p>
            <a:r>
              <a:rPr lang="en-US" dirty="0"/>
              <a:t>Need to dynamically adjust the posted speed limit when workers are out next to traffic</a:t>
            </a:r>
          </a:p>
          <a:p>
            <a:r>
              <a:rPr lang="en-US" dirty="0"/>
              <a:t>Altered traffic patterns at multiple signalized intersections in corridor due to temporary closure of cross-streets in work </a:t>
            </a:r>
            <a:br>
              <a:rPr lang="en-US" dirty="0"/>
            </a:br>
            <a:r>
              <a:rPr lang="en-US" dirty="0"/>
              <a:t>zone </a:t>
            </a:r>
          </a:p>
          <a:p>
            <a:r>
              <a:rPr lang="en-US" dirty="0"/>
              <a:t>The first step</a:t>
            </a:r>
            <a:r>
              <a:rPr lang="en-US" baseline="0" dirty="0"/>
              <a:t> in identifying user needs is identifying the users. “Drivers” is the most obvious one, but who are the others?</a:t>
            </a:r>
            <a:endParaRPr lang="en-US" dirty="0"/>
          </a:p>
          <a:p>
            <a:r>
              <a:rPr lang="en-US" baseline="0" dirty="0"/>
              <a:t>Public – people who might be planning a trip, wondering how long congestion in their area will last</a:t>
            </a:r>
          </a:p>
          <a:p>
            <a:r>
              <a:rPr lang="en-US" baseline="0" dirty="0"/>
              <a:t>DOT – could be a TMC, could be a District Construction division, many possible “users”</a:t>
            </a:r>
          </a:p>
          <a:p>
            <a:r>
              <a:rPr lang="en-US" dirty="0"/>
              <a:t>Police – can use the output</a:t>
            </a:r>
            <a:r>
              <a:rPr lang="en-US" baseline="0" dirty="0"/>
              <a:t> for enforcement purposes, but also need to be involved in messaging delivered to the public</a:t>
            </a:r>
          </a:p>
          <a:p>
            <a:r>
              <a:rPr lang="en-US" baseline="0" dirty="0"/>
              <a:t>Researchers </a:t>
            </a:r>
          </a:p>
          <a:p>
            <a:r>
              <a:rPr lang="en-US" baseline="0" dirty="0"/>
              <a:t>Localities</a:t>
            </a:r>
          </a:p>
          <a:p>
            <a:r>
              <a:rPr lang="en-US" b="1" dirty="0"/>
              <a:t>Interaction: </a:t>
            </a:r>
            <a:r>
              <a:rPr lang="en-US" b="0" dirty="0"/>
              <a:t>None</a:t>
            </a:r>
            <a:endParaRPr lang="en-US" b="1" dirty="0"/>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41</a:t>
            </a:fld>
            <a:endParaRPr lang="en-US" dirty="0"/>
          </a:p>
        </p:txBody>
      </p:sp>
    </p:spTree>
    <p:extLst>
      <p:ext uri="{BB962C8B-B14F-4D97-AF65-F5344CB8AC3E}">
        <p14:creationId xmlns:p14="http://schemas.microsoft.com/office/powerpoint/2010/main" val="3487871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system goals and objectives</a:t>
            </a:r>
          </a:p>
          <a:p>
            <a:pPr defTabSz="947044">
              <a:defRPr/>
            </a:pPr>
            <a:r>
              <a:rPr lang="en-US" b="1" dirty="0"/>
              <a:t>Background Information</a:t>
            </a:r>
            <a:r>
              <a:rPr lang="en-US" dirty="0"/>
              <a:t>: Next is to try and define, again technology independent, what would I want to do from a goals and objective standpoint to address those user needs. For example, I would like to reduce the frequency of crashes because I think I am going to see a spike in, or I would like to get some drivers to change when and where they are going to travel, move away from my project limits. Or, if it is simply I want to make motorist more aware, or aware of upcoming slowdowns and delays so they can decide whether they want to stop for gas or a break prior to entering my work zone. All those things come in to there. </a:t>
            </a:r>
          </a:p>
          <a:p>
            <a:r>
              <a:rPr lang="en-US" dirty="0"/>
              <a:t>The goals and objectives should then address the user needs, and be aligned with the overall Transportation Management Plan (TMP) development and execution effort. System goals and objectives should follow SMART criteria, meaning that they are Specific, Measurable, Attainable, Relevant, and Time-bound. It is critical at this point to set realistic objectives for the system and avoid the creation of unrealistic expectations that result in diminished </a:t>
            </a:r>
          </a:p>
          <a:p>
            <a:r>
              <a:rPr lang="en-US" dirty="0"/>
              <a:t>credibility in the system’s outputs</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42</a:t>
            </a:fld>
            <a:endParaRPr lang="en-US" dirty="0"/>
          </a:p>
        </p:txBody>
      </p:sp>
    </p:spTree>
    <p:extLst>
      <p:ext uri="{BB962C8B-B14F-4D97-AF65-F5344CB8AC3E}">
        <p14:creationId xmlns:p14="http://schemas.microsoft.com/office/powerpoint/2010/main" val="36058429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Key Message: </a:t>
            </a:r>
            <a:r>
              <a:rPr lang="en-US" sz="800" b="0" dirty="0"/>
              <a:t>Talk</a:t>
            </a:r>
            <a:r>
              <a:rPr lang="en-US" sz="800" b="0" baseline="0" dirty="0"/>
              <a:t> about goals and objectives as this is a critical step.</a:t>
            </a:r>
            <a:endParaRPr lang="en-US" sz="800" b="0" dirty="0"/>
          </a:p>
          <a:p>
            <a:r>
              <a:rPr lang="en-US" sz="800" b="1" dirty="0"/>
              <a:t>Background Information</a:t>
            </a:r>
            <a:r>
              <a:rPr lang="en-US" sz="800" dirty="0"/>
              <a:t>: The system should be adequately robust to consider the full impact of the work zone.  </a:t>
            </a:r>
          </a:p>
          <a:p>
            <a:r>
              <a:rPr lang="en-US" sz="800" dirty="0"/>
              <a:t> The area of ITS influence due to a work zone may include adjacent routes. It is likely that at least some drivers will divert, regardless of whether messages encourage taking an alternate route. This additional traffic may cause congestion on those adjacent routes and should be considered when planning for the ITS. If diversion is expected, ITS devices may be required on alternate routes as well as the mainline. These alternate routes will need to be monitored and managed in order for benefits to be achieved.</a:t>
            </a:r>
          </a:p>
          <a:p>
            <a:r>
              <a:rPr lang="en-US" sz="800" dirty="0"/>
              <a:t>Goals:</a:t>
            </a:r>
          </a:p>
          <a:p>
            <a:r>
              <a:rPr lang="en-US" sz="800" dirty="0"/>
              <a:t>“Minimize work zone delay”</a:t>
            </a:r>
          </a:p>
          <a:p>
            <a:r>
              <a:rPr lang="en-US" sz="800" dirty="0"/>
              <a:t>“Enhance safety”</a:t>
            </a:r>
          </a:p>
          <a:p>
            <a:r>
              <a:rPr lang="en-US" sz="800" dirty="0"/>
              <a:t>“Maintain positive public outlook on project”</a:t>
            </a:r>
          </a:p>
          <a:p>
            <a:r>
              <a:rPr lang="en-US" sz="800" dirty="0"/>
              <a:t>Objectives:</a:t>
            </a:r>
          </a:p>
          <a:p>
            <a:r>
              <a:rPr lang="en-US" sz="800" dirty="0"/>
              <a:t>“Maintain average peak hour travel time of 5 min from Exit 75 to Exit 80”</a:t>
            </a:r>
          </a:p>
          <a:p>
            <a:r>
              <a:rPr lang="en-US" sz="800" dirty="0"/>
              <a:t>“No queues longer than 500 ft. at ramp terminal”</a:t>
            </a:r>
          </a:p>
          <a:p>
            <a:r>
              <a:rPr lang="en-US" sz="800" dirty="0"/>
              <a:t>“Maintain minimum public feedback score of 3 out of 5”</a:t>
            </a:r>
          </a:p>
          <a:p>
            <a:pPr marL="176328" indent="-176328">
              <a:buFont typeface="Arial" panose="020B0604020202020204" pitchFamily="34" charset="0"/>
              <a:buChar char="•"/>
            </a:pPr>
            <a:r>
              <a:rPr lang="en-US" sz="800" dirty="0"/>
              <a:t>A </a:t>
            </a:r>
            <a:r>
              <a:rPr lang="en-US" sz="800" b="1" dirty="0"/>
              <a:t>goal</a:t>
            </a:r>
            <a:r>
              <a:rPr lang="en-US" sz="800" dirty="0"/>
              <a:t> is a broad statement that describes a desired end state. It is the "what" an agency is trying to achieve. Goals can address different aspects of the work zone: delay, crash</a:t>
            </a:r>
            <a:r>
              <a:rPr lang="en-US" sz="800" baseline="0" dirty="0"/>
              <a:t> reduction</a:t>
            </a:r>
            <a:r>
              <a:rPr lang="en-US" sz="800" dirty="0"/>
              <a:t>, speed management, etc.</a:t>
            </a:r>
          </a:p>
          <a:p>
            <a:pPr marL="176328" indent="-176328">
              <a:buFont typeface="Arial" panose="020B0604020202020204" pitchFamily="34" charset="0"/>
              <a:buChar char="•"/>
            </a:pPr>
            <a:r>
              <a:rPr lang="en-US" sz="800" dirty="0"/>
              <a:t>An </a:t>
            </a:r>
            <a:r>
              <a:rPr lang="en-US" sz="800" b="1" dirty="0"/>
              <a:t>objective</a:t>
            </a:r>
            <a:r>
              <a:rPr lang="en-US" sz="800" dirty="0"/>
              <a:t> is more specific and measurable and is defined as "what" needs to be done in order to achieve the goals</a:t>
            </a:r>
            <a:r>
              <a:rPr lang="en-US" sz="800" baseline="0" dirty="0"/>
              <a:t> you’ve established</a:t>
            </a:r>
            <a:r>
              <a:rPr lang="en-US" sz="800" dirty="0"/>
              <a:t>. Although developing these aims is usually discussed together with goals (e.g., "developing goals and objectives"), it’s important to understand the distinction between goals and objectives within the systems engineering approach. While goals relate to the "big picture" or desired end-result, objectives should be </a:t>
            </a:r>
            <a:r>
              <a:rPr lang="en-US" sz="800" u="sng" dirty="0"/>
              <a:t>specific</a:t>
            </a:r>
            <a:r>
              <a:rPr lang="en-US" sz="800" u="none" dirty="0"/>
              <a:t> </a:t>
            </a:r>
            <a:r>
              <a:rPr lang="en-US" sz="800" dirty="0"/>
              <a:t>and </a:t>
            </a:r>
            <a:r>
              <a:rPr lang="en-US" sz="800" u="sng" dirty="0"/>
              <a:t>measurable</a:t>
            </a:r>
            <a:r>
              <a:rPr lang="en-US" sz="800" dirty="0"/>
              <a:t> and support the achievement of a goal. For example, “Limit delay in the</a:t>
            </a:r>
            <a:r>
              <a:rPr lang="en-US" sz="800" baseline="0" dirty="0"/>
              <a:t> work zone area to a maximum of 15 minutes.”</a:t>
            </a:r>
            <a:endParaRPr lang="en-US" sz="800" dirty="0"/>
          </a:p>
          <a:p>
            <a:pPr marL="176328" indent="-176328">
              <a:buFont typeface="Arial" panose="020B0604020202020204" pitchFamily="34" charset="0"/>
              <a:buChar char="•"/>
            </a:pPr>
            <a:r>
              <a:rPr lang="en-US" sz="800" dirty="0"/>
              <a:t>A </a:t>
            </a:r>
            <a:r>
              <a:rPr lang="en-US" sz="800" b="1" dirty="0"/>
              <a:t>strategy</a:t>
            </a:r>
            <a:r>
              <a:rPr lang="en-US" sz="800" dirty="0"/>
              <a:t> is defined as a capability put in place to achieve an objective. This is where you have the opportunity to be innovative, and also identify strategies that are achievable and sustained within your agency’s existing level of capability. For example,</a:t>
            </a:r>
            <a:r>
              <a:rPr lang="en-US" sz="800" baseline="0" dirty="0"/>
              <a:t> “Develop an outreach and communication strategy to maximize the traveler information available to users.”</a:t>
            </a:r>
          </a:p>
          <a:p>
            <a:pPr marL="176328" indent="-176328">
              <a:buFont typeface="Arial" panose="020B0604020202020204" pitchFamily="34" charset="0"/>
              <a:buChar char="•"/>
            </a:pPr>
            <a:r>
              <a:rPr lang="en-US" sz="800" baseline="0" dirty="0"/>
              <a:t>A </a:t>
            </a:r>
            <a:r>
              <a:rPr lang="en-US" sz="800" b="1" baseline="0" dirty="0"/>
              <a:t>tactic </a:t>
            </a:r>
            <a:r>
              <a:rPr lang="en-US" sz="800" baseline="0" dirty="0"/>
              <a:t>is the specific method to implement a strategy. It is an action taken (activities) or tool used to help implement the strategies in order to achieve objectives and attain goals. For example, in response to the objective of limiting delay, one tactic may be to implement a variable speed limit in the work zone. Another tactic may be to utilize local media, the internet, and the 511 system to advise travelers of the active work zone and when lane closures are planned to occur.</a:t>
            </a:r>
            <a:endParaRPr lang="en-US" sz="800" dirty="0"/>
          </a:p>
          <a:p>
            <a:r>
              <a:rPr lang="en-US" sz="800" dirty="0"/>
              <a:t>Strategies and Tactics are then used to satisfy the Goal and Objectives.</a:t>
            </a:r>
          </a:p>
          <a:p>
            <a:r>
              <a:rPr lang="en-US" sz="800" b="1" dirty="0"/>
              <a:t>Interaction: </a:t>
            </a:r>
            <a:r>
              <a:rPr lang="en-US" sz="800" b="0" dirty="0"/>
              <a:t>None</a:t>
            </a:r>
          </a:p>
          <a:p>
            <a:r>
              <a:rPr lang="en-US" sz="800" b="1" dirty="0"/>
              <a:t>Notes: </a:t>
            </a:r>
            <a:r>
              <a:rPr lang="en-US" sz="800" b="0" dirty="0"/>
              <a:t>None</a:t>
            </a:r>
          </a:p>
          <a:p>
            <a:endParaRPr lang="en-US" sz="800" dirty="0"/>
          </a:p>
        </p:txBody>
      </p:sp>
      <p:sp>
        <p:nvSpPr>
          <p:cNvPr id="4" name="Slide Number Placeholder 3"/>
          <p:cNvSpPr>
            <a:spLocks noGrp="1"/>
          </p:cNvSpPr>
          <p:nvPr>
            <p:ph type="sldNum" sz="quarter" idx="10"/>
          </p:nvPr>
        </p:nvSpPr>
        <p:spPr/>
        <p:txBody>
          <a:bodyPr/>
          <a:lstStyle/>
          <a:p>
            <a:fld id="{07841C46-73D1-4B74-8CA3-6792AF13BDE3}" type="slidenum">
              <a:rPr lang="en-US" smtClean="0"/>
              <a:t>43</a:t>
            </a:fld>
            <a:endParaRPr lang="en-US" dirty="0"/>
          </a:p>
        </p:txBody>
      </p:sp>
    </p:spTree>
    <p:extLst>
      <p:ext uri="{BB962C8B-B14F-4D97-AF65-F5344CB8AC3E}">
        <p14:creationId xmlns:p14="http://schemas.microsoft.com/office/powerpoint/2010/main" val="10627861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Go to page 11 of the guide and look at their list.</a:t>
            </a:r>
          </a:p>
          <a:p>
            <a:r>
              <a:rPr lang="en-US" b="1" dirty="0"/>
              <a:t>Background Information</a:t>
            </a:r>
            <a:r>
              <a:rPr lang="en-US" dirty="0"/>
              <a:t>: Another key group that should be considered during system planning is stakeholders. Stakeholders include any person or organization that may be affected by construction, and all agencies that are directly involved with motorist assistance, law enforcement, and providing traveler information. Stakeholders are a broader group than users, and include those who are not intended to be primary users of an ITS deployment. Stakeholders must be involved early on for a successful ITS implementation. </a:t>
            </a:r>
          </a:p>
          <a:p>
            <a:r>
              <a:rPr lang="en-US" b="1" dirty="0"/>
              <a:t>Interaction: </a:t>
            </a:r>
            <a:r>
              <a:rPr lang="en-US" b="0" dirty="0"/>
              <a:t>Can you think of any stakeholders?</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44</a:t>
            </a:fld>
            <a:endParaRPr lang="en-US" dirty="0"/>
          </a:p>
        </p:txBody>
      </p:sp>
    </p:spTree>
    <p:extLst>
      <p:ext uri="{BB962C8B-B14F-4D97-AF65-F5344CB8AC3E}">
        <p14:creationId xmlns:p14="http://schemas.microsoft.com/office/powerpoint/2010/main" val="39146577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Go to page 11 of the guide and look at their list.</a:t>
            </a:r>
          </a:p>
          <a:p>
            <a:r>
              <a:rPr lang="en-US" b="1" dirty="0"/>
              <a:t>Background Information</a:t>
            </a:r>
            <a:r>
              <a:rPr lang="en-US" dirty="0"/>
              <a:t>: Another key group that should be considered during system planning is stakeholders. Stakeholders include any person or organization that may be affected by construction, and all agencies that are directly involved with motorist assistance, law enforcement, and providing traveler information. Stakeholders are a broader group than users, and include those who are not intended to be primary users of an ITS deployment. Stakeholders must be involved early on for a successful ITS implementation. </a:t>
            </a:r>
          </a:p>
          <a:p>
            <a:r>
              <a:rPr lang="en-US" b="1" dirty="0"/>
              <a:t>Interaction: </a:t>
            </a:r>
            <a:r>
              <a:rPr lang="en-US" b="0" dirty="0"/>
              <a:t>Can you think of any others?</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45</a:t>
            </a:fld>
            <a:endParaRPr lang="en-US" dirty="0"/>
          </a:p>
        </p:txBody>
      </p:sp>
    </p:spTree>
    <p:extLst>
      <p:ext uri="{BB962C8B-B14F-4D97-AF65-F5344CB8AC3E}">
        <p14:creationId xmlns:p14="http://schemas.microsoft.com/office/powerpoint/2010/main" val="9145685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Go to page 11 of the guide and look at their list.</a:t>
            </a:r>
          </a:p>
          <a:p>
            <a:r>
              <a:rPr lang="en-US" b="1" dirty="0"/>
              <a:t>Background Information</a:t>
            </a:r>
            <a:r>
              <a:rPr lang="en-US" dirty="0"/>
              <a:t>: Another key group that should be considered during system planning is stakeholders. Stakeholders include any person or organization that may be affected by construction, and all agencies that are directly involved with motorist assistance, law enforcement, and providing traveler information. Stakeholders are a broader group than users, and include those who are not intended to be primary users of an ITS deployment. Stakeholders must be involved early on for a successful ITS implementation. </a:t>
            </a:r>
          </a:p>
          <a:p>
            <a:r>
              <a:rPr lang="en-US" b="1" dirty="0"/>
              <a:t>Interaction: </a:t>
            </a:r>
            <a:r>
              <a:rPr lang="en-US" b="0" dirty="0"/>
              <a:t>Can you think of any others?</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46</a:t>
            </a:fld>
            <a:endParaRPr lang="en-US" dirty="0"/>
          </a:p>
        </p:txBody>
      </p:sp>
    </p:spTree>
    <p:extLst>
      <p:ext uri="{BB962C8B-B14F-4D97-AF65-F5344CB8AC3E}">
        <p14:creationId xmlns:p14="http://schemas.microsoft.com/office/powerpoint/2010/main" val="28314558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Go to page 11 of the guide and look at their list.</a:t>
            </a:r>
          </a:p>
          <a:p>
            <a:r>
              <a:rPr lang="en-US" b="1" dirty="0"/>
              <a:t>Background Information</a:t>
            </a:r>
            <a:r>
              <a:rPr lang="en-US" dirty="0"/>
              <a:t>: Another key group that should be considered during system planning is stakeholders. Stakeholders include any person or organization that may be affected by construction, and all agencies that are directly involved with motorist assistance, law enforcement, and providing traveler information. Stakeholders are a broader group than users, and include those who are not intended to be primary users of an ITS deployment. Stakeholders must be involved early on for a successful ITS implementation. </a:t>
            </a:r>
          </a:p>
          <a:p>
            <a:r>
              <a:rPr lang="en-US" b="1" dirty="0"/>
              <a:t>Interaction: </a:t>
            </a:r>
            <a:r>
              <a:rPr lang="en-US" b="0" dirty="0"/>
              <a:t>Can you think of any others?</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47</a:t>
            </a:fld>
            <a:endParaRPr lang="en-US" dirty="0"/>
          </a:p>
        </p:txBody>
      </p:sp>
    </p:spTree>
    <p:extLst>
      <p:ext uri="{BB962C8B-B14F-4D97-AF65-F5344CB8AC3E}">
        <p14:creationId xmlns:p14="http://schemas.microsoft.com/office/powerpoint/2010/main" val="37516971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Describe who could</a:t>
            </a:r>
            <a:r>
              <a:rPr lang="en-US" b="0" baseline="0" dirty="0"/>
              <a:t> be on project team</a:t>
            </a:r>
            <a:endParaRPr lang="en-US" b="0" dirty="0"/>
          </a:p>
          <a:p>
            <a:pPr defTabSz="940415">
              <a:defRPr/>
            </a:pPr>
            <a:r>
              <a:rPr lang="en-US" b="1" dirty="0"/>
              <a:t>Background Information</a:t>
            </a:r>
            <a:r>
              <a:rPr lang="en-US" dirty="0"/>
              <a:t>: You might want to start to make decisions about who would be on your project team to help make decisions and assess options.</a:t>
            </a:r>
          </a:p>
          <a:p>
            <a:r>
              <a:rPr lang="en-US" dirty="0"/>
              <a:t>The project team is the actual working group whose members are drawn from the stakeholder organizations identified in the previous step. It is recommended that the number of people on this team be small because this team will be conceptualizing and planning the project. </a:t>
            </a:r>
          </a:p>
          <a:p>
            <a:pPr defTabSz="947044">
              <a:defRPr/>
            </a:pPr>
            <a:r>
              <a:rPr lang="en-US" b="1" dirty="0"/>
              <a:t>Interaction: </a:t>
            </a:r>
            <a:r>
              <a:rPr lang="en-US" b="0" dirty="0"/>
              <a:t>Can you think of any others?</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48</a:t>
            </a:fld>
            <a:endParaRPr lang="en-US" dirty="0"/>
          </a:p>
        </p:txBody>
      </p:sp>
    </p:spTree>
    <p:extLst>
      <p:ext uri="{BB962C8B-B14F-4D97-AF65-F5344CB8AC3E}">
        <p14:creationId xmlns:p14="http://schemas.microsoft.com/office/powerpoint/2010/main" val="15233869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Identify</a:t>
            </a:r>
            <a:r>
              <a:rPr lang="en-US" b="0" baseline="0" dirty="0"/>
              <a:t> and u</a:t>
            </a:r>
            <a:r>
              <a:rPr lang="en-US" b="0" dirty="0"/>
              <a:t>tilize</a:t>
            </a:r>
            <a:r>
              <a:rPr lang="en-US" b="0" baseline="0" dirty="0"/>
              <a:t> existing resource</a:t>
            </a:r>
            <a:endParaRPr lang="en-US" b="0" dirty="0"/>
          </a:p>
          <a:p>
            <a:r>
              <a:rPr lang="en-US" b="1" dirty="0"/>
              <a:t>Background Information</a:t>
            </a:r>
            <a:r>
              <a:rPr lang="en-US" dirty="0"/>
              <a:t>: </a:t>
            </a:r>
          </a:p>
          <a:p>
            <a:pPr defTabSz="940415">
              <a:defRPr/>
            </a:pPr>
            <a:r>
              <a:rPr lang="en-US" dirty="0"/>
              <a:t>Finally, one of the key things in the early steps is recognizing and identifying what you have already within the area, maybe not within my project but possibly adjacent to it, from an existing ITS resource standpoint. Many urban transportation centers may cover a significant portion of the transportation network. A project might be not be on one of the routes under surveillance but there could be surveillance</a:t>
            </a:r>
            <a:r>
              <a:rPr lang="en-US" baseline="0" dirty="0"/>
              <a:t> on an adjacent route, </a:t>
            </a:r>
            <a:r>
              <a:rPr lang="en-US" dirty="0"/>
              <a:t>and this</a:t>
            </a:r>
            <a:r>
              <a:rPr lang="en-US" baseline="0" dirty="0"/>
              <a:t> could provide</a:t>
            </a:r>
            <a:r>
              <a:rPr lang="en-US" dirty="0"/>
              <a:t> an opportunity to leverage that system’s capabilities in terms of operations</a:t>
            </a:r>
            <a:r>
              <a:rPr lang="en-US" baseline="0" dirty="0"/>
              <a:t> during the active work zone </a:t>
            </a:r>
            <a:r>
              <a:rPr lang="en-US" dirty="0"/>
              <a:t>period or even after work is complete, during normal roadway operations. </a:t>
            </a:r>
          </a:p>
          <a:p>
            <a:r>
              <a:rPr lang="en-US" dirty="0"/>
              <a:t>Taking an inventory of existing ITS resources in the corridor or region that can be applied to help manage the work zone can help to control system acquisition and deployment costs. For example, there may be a permanent traffic detector within or adjacent to the work zone that can provide archived or real-time data to help predict and/or monitor traffic conditions leading up to and throughout the work zone. There may be permanent CMS upstream of the work zone that can display warnings of stopped or slow traffic ahead or encourage diversion to alternate routes.</a:t>
            </a:r>
          </a:p>
          <a:p>
            <a:r>
              <a:rPr lang="en-US" dirty="0"/>
              <a:t>Can</a:t>
            </a:r>
            <a:r>
              <a:rPr lang="en-US" baseline="0" dirty="0"/>
              <a:t> temporary equipment be tied into permanent systems to provide additional information to traffic managers?</a:t>
            </a:r>
            <a:endParaRPr lang="en-US" dirty="0"/>
          </a:p>
          <a:p>
            <a:r>
              <a:rPr lang="en-US" b="1" dirty="0"/>
              <a:t>Interaction: </a:t>
            </a:r>
            <a:r>
              <a:rPr lang="en-US" b="0" dirty="0"/>
              <a:t>None</a:t>
            </a:r>
          </a:p>
          <a:p>
            <a:r>
              <a:rPr lang="en-US" b="1" dirty="0"/>
              <a:t>Notes: </a:t>
            </a:r>
            <a:r>
              <a:rPr lang="en-US" b="0"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49</a:t>
            </a:fld>
            <a:endParaRPr lang="en-US" dirty="0"/>
          </a:p>
        </p:txBody>
      </p:sp>
    </p:spTree>
    <p:extLst>
      <p:ext uri="{BB962C8B-B14F-4D97-AF65-F5344CB8AC3E}">
        <p14:creationId xmlns:p14="http://schemas.microsoft.com/office/powerpoint/2010/main" val="13103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the FHWA SWZ Initiatives</a:t>
            </a:r>
          </a:p>
          <a:p>
            <a:pPr defTabSz="940273"/>
            <a:r>
              <a:rPr lang="en-US" b="1" dirty="0"/>
              <a:t>Background Information</a:t>
            </a:r>
            <a:r>
              <a:rPr lang="en-US" dirty="0"/>
              <a:t>: </a:t>
            </a:r>
            <a:r>
              <a:rPr lang="en-US" dirty="0">
                <a:effectLst/>
              </a:rPr>
              <a:t>The second strategy is</a:t>
            </a:r>
            <a:r>
              <a:rPr lang="en-US" baseline="0" dirty="0">
                <a:effectLst/>
              </a:rPr>
              <a:t> </a:t>
            </a:r>
            <a:r>
              <a:rPr lang="en-US" dirty="0">
                <a:effectLst/>
              </a:rPr>
              <a:t>technology application, specifically, the use of </a:t>
            </a:r>
            <a:r>
              <a:rPr lang="en-US" baseline="0" dirty="0">
                <a:effectLst/>
              </a:rPr>
              <a:t>Intelligent Transportation Systems (ITS) to enable dynamic </a:t>
            </a:r>
            <a:r>
              <a:rPr lang="en-US" dirty="0">
                <a:effectLst/>
              </a:rPr>
              <a:t>management of work zone traffic impacts, such as queue and speed management.</a:t>
            </a:r>
            <a:r>
              <a:rPr lang="en-US" baseline="0" dirty="0">
                <a:effectLst/>
              </a:rPr>
              <a:t> </a:t>
            </a:r>
          </a:p>
          <a:p>
            <a:pPr defTabSz="940273"/>
            <a:r>
              <a:rPr lang="en-US" b="1" dirty="0"/>
              <a:t>Interaction:</a:t>
            </a:r>
            <a:r>
              <a:rPr lang="en-US" b="1" baseline="0" dirty="0"/>
              <a:t> </a:t>
            </a:r>
            <a:r>
              <a:rPr lang="en-US" b="0" baseline="0" dirty="0"/>
              <a:t>N/A</a:t>
            </a:r>
            <a:endParaRPr lang="en-US" b="1" dirty="0"/>
          </a:p>
          <a:p>
            <a:r>
              <a:rPr lang="en-US" b="1" dirty="0"/>
              <a:t>Notes: </a:t>
            </a:r>
            <a:r>
              <a:rPr lang="en-US" b="0" dirty="0"/>
              <a:t>We</a:t>
            </a:r>
            <a:r>
              <a:rPr lang="en-US" b="0" baseline="0" dirty="0"/>
              <a:t> will now discuss the Technology Application initiative goals and strategies.</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5</a:t>
            </a:fld>
            <a:endParaRPr lang="en-US" dirty="0"/>
          </a:p>
        </p:txBody>
      </p:sp>
    </p:spTree>
    <p:extLst>
      <p:ext uri="{BB962C8B-B14F-4D97-AF65-F5344CB8AC3E}">
        <p14:creationId xmlns:p14="http://schemas.microsoft.com/office/powerpoint/2010/main" val="13454408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Show example</a:t>
            </a:r>
            <a:r>
              <a:rPr lang="en-US" b="0" baseline="0" dirty="0"/>
              <a:t> of an available set of resources that potentially could be used for a work zone</a:t>
            </a:r>
            <a:endParaRPr lang="en-US" b="0" dirty="0"/>
          </a:p>
          <a:p>
            <a:r>
              <a:rPr lang="en-US" b="1" dirty="0"/>
              <a:t>Background Information</a:t>
            </a:r>
            <a:r>
              <a:rPr lang="en-US" dirty="0"/>
              <a:t>: See the picture</a:t>
            </a:r>
            <a:r>
              <a:rPr lang="en-US" baseline="0" dirty="0"/>
              <a:t> on the right shows lots of resources that potentially could be tied into the work zone ITS system</a:t>
            </a:r>
            <a:endParaRPr lang="en-US" dirty="0"/>
          </a:p>
          <a:p>
            <a:r>
              <a:rPr lang="en-US" b="1" dirty="0"/>
              <a:t>Interaction: </a:t>
            </a:r>
            <a:r>
              <a:rPr lang="en-US" b="0" dirty="0"/>
              <a:t>None</a:t>
            </a:r>
          </a:p>
          <a:p>
            <a:r>
              <a:rPr lang="en-US" b="1" dirty="0"/>
              <a:t>Notes: </a:t>
            </a:r>
            <a:r>
              <a:rPr lang="en-US" b="0" dirty="0"/>
              <a:t>None</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91F984E1-542F-4F77-B897-ED44EF286F98}" type="slidenum">
              <a:rPr lang="en-US" smtClean="0"/>
              <a:pPr>
                <a:defRPr/>
              </a:pPr>
              <a:t>50</a:t>
            </a:fld>
            <a:endParaRPr lang="en-US" dirty="0"/>
          </a:p>
        </p:txBody>
      </p:sp>
    </p:spTree>
    <p:extLst>
      <p:ext uri="{BB962C8B-B14F-4D97-AF65-F5344CB8AC3E}">
        <p14:creationId xmlns:p14="http://schemas.microsoft.com/office/powerpoint/2010/main" val="39444327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step 1, this</a:t>
            </a:r>
            <a:r>
              <a:rPr lang="en-US" b="0" baseline="0" dirty="0"/>
              <a:t> is a critical step in getting started correctly</a:t>
            </a:r>
            <a:endParaRPr lang="en-US" b="0" dirty="0"/>
          </a:p>
          <a:p>
            <a:r>
              <a:rPr lang="en-US" b="1" dirty="0"/>
              <a:t>Background Information</a:t>
            </a:r>
            <a:r>
              <a:rPr lang="en-US" dirty="0"/>
              <a:t>: In summary, step one should not be thought of as the end of the project so much as the end of where you want to get with respect to your transportation management solution to address the mobility</a:t>
            </a:r>
            <a:r>
              <a:rPr lang="en-US" baseline="0" dirty="0"/>
              <a:t> and</a:t>
            </a:r>
            <a:r>
              <a:rPr lang="en-US" dirty="0"/>
              <a:t> safety impacts of the work zone. It is the process for creating a kind of a vision of what we want to accomplish. At this point you should also start to have some thoughts and expectations about your how you’re going to move toward a more coordinated approach that is connected to the overall transportation management planning process for the project or set of projects you are looking at. </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51</a:t>
            </a:fld>
            <a:endParaRPr lang="en-US" dirty="0"/>
          </a:p>
        </p:txBody>
      </p:sp>
    </p:spTree>
    <p:extLst>
      <p:ext uri="{BB962C8B-B14F-4D97-AF65-F5344CB8AC3E}">
        <p14:creationId xmlns:p14="http://schemas.microsoft.com/office/powerpoint/2010/main" val="3942033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step 2</a:t>
            </a:r>
          </a:p>
          <a:p>
            <a:r>
              <a:rPr lang="en-US" b="1" dirty="0"/>
              <a:t>Background Information</a:t>
            </a:r>
            <a:r>
              <a:rPr lang="en-US" dirty="0"/>
              <a:t>: Step two is the concept development and feasibility assessment</a:t>
            </a:r>
          </a:p>
          <a:p>
            <a:r>
              <a:rPr lang="en-US" dirty="0"/>
              <a:t>This step essentially answers the question, “How does the agency envision that the system will operate within WZ?”</a:t>
            </a:r>
          </a:p>
          <a:p>
            <a:r>
              <a:rPr lang="en-US" dirty="0"/>
              <a:t>• May include multiple sub-systems </a:t>
            </a:r>
          </a:p>
          <a:p>
            <a:r>
              <a:rPr lang="en-US" dirty="0"/>
              <a:t>• Solution</a:t>
            </a:r>
            <a:r>
              <a:rPr lang="en-US" baseline="0" dirty="0"/>
              <a:t> considerations</a:t>
            </a:r>
            <a:endParaRPr lang="en-US" dirty="0"/>
          </a:p>
          <a:p>
            <a:pPr marL="181212" indent="-181212">
              <a:buFont typeface="Arial" panose="020B0604020202020204" pitchFamily="34" charset="0"/>
              <a:buChar char="•"/>
            </a:pPr>
            <a:r>
              <a:rPr lang="en-US" dirty="0"/>
              <a:t>Is the system permitted in the current laws and regulations?</a:t>
            </a:r>
          </a:p>
          <a:p>
            <a:r>
              <a:rPr lang="en-US" dirty="0"/>
              <a:t>• What is the potential increased liability for placing ITS equipment in the work zone? </a:t>
            </a:r>
          </a:p>
          <a:p>
            <a:r>
              <a:rPr lang="en-US" dirty="0"/>
              <a:t>• What are possible liability issues regarding how warnings and messages are given?</a:t>
            </a:r>
          </a:p>
          <a:p>
            <a:r>
              <a:rPr lang="en-US" b="1" dirty="0"/>
              <a:t>Interaction: </a:t>
            </a:r>
            <a:r>
              <a:rPr lang="en-US" b="0" dirty="0"/>
              <a:t>have students turn</a:t>
            </a:r>
            <a:r>
              <a:rPr lang="en-US" b="0" baseline="0" dirty="0"/>
              <a:t> in the guide to the correct page.</a:t>
            </a:r>
            <a:endParaRPr lang="en-US" b="1" dirty="0"/>
          </a:p>
          <a:p>
            <a:r>
              <a:rPr lang="en-US" b="1" dirty="0"/>
              <a:t>Notes:  </a:t>
            </a:r>
            <a:r>
              <a:rPr lang="en-US" b="0" dirty="0"/>
              <a:t>Starting on page 15 in guide</a:t>
            </a:r>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52</a:t>
            </a:fld>
            <a:endParaRPr lang="en-US" dirty="0"/>
          </a:p>
        </p:txBody>
      </p:sp>
    </p:spTree>
    <p:extLst>
      <p:ext uri="{BB962C8B-B14F-4D97-AF65-F5344CB8AC3E}">
        <p14:creationId xmlns:p14="http://schemas.microsoft.com/office/powerpoint/2010/main" val="15112782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 </a:t>
            </a:r>
            <a:r>
              <a:rPr lang="en-US" sz="1100" b="0" dirty="0"/>
              <a:t>Briefly review the options of work zone ITS</a:t>
            </a:r>
          </a:p>
          <a:p>
            <a:r>
              <a:rPr lang="en-US" sz="1100" b="1" dirty="0"/>
              <a:t>Background Information</a:t>
            </a:r>
            <a:r>
              <a:rPr lang="en-US" sz="1100" dirty="0"/>
              <a:t>: At this point, you start to look at what solutions are available.  There are a number of standalone, commercial off-the-shelf products―what I call the communication system engineering aspects of a particular solution. They are pretty much a product that</a:t>
            </a:r>
            <a:r>
              <a:rPr lang="en-US" sz="1100" baseline="0" dirty="0"/>
              <a:t> you set up</a:t>
            </a:r>
            <a:r>
              <a:rPr lang="en-US" sz="1100" dirty="0"/>
              <a:t>, configure a little bit, and they start to do what they are intended to do. There are also customized software</a:t>
            </a:r>
            <a:r>
              <a:rPr lang="en-US" sz="1100" baseline="0" dirty="0"/>
              <a:t> </a:t>
            </a:r>
            <a:r>
              <a:rPr lang="en-US" sz="1100" dirty="0"/>
              <a:t>solutions</a:t>
            </a:r>
            <a:r>
              <a:rPr lang="en-US" sz="1100" baseline="0" dirty="0"/>
              <a:t> that involve </a:t>
            </a:r>
            <a:r>
              <a:rPr lang="en-US" sz="1100" dirty="0"/>
              <a:t>developing a concept of operation. We’re also starting to see more and more in terms of third-party services, either for data or for the development and implementation of a system, that are available on an on-demand basis. </a:t>
            </a:r>
          </a:p>
          <a:p>
            <a:r>
              <a:rPr lang="en-US" sz="1100" dirty="0"/>
              <a:t>You start to look at the feasibility of an ITS solution at this point. You need</a:t>
            </a:r>
            <a:r>
              <a:rPr lang="en-US" sz="1100" baseline="0" dirty="0"/>
              <a:t> to ask if </a:t>
            </a:r>
            <a:r>
              <a:rPr lang="en-US" sz="1100" dirty="0"/>
              <a:t>the expected benefit you might be able to achieve by using an ITS system is great enough to offset the cost.  You also need to look at the legal and policy issues that are involved or potentially involved by your solution. Look at the choices you have for various ITS products. Some of them are fairly similar in terms of the types of issues being addressed. But if they are applied in different ways, you can see that there is evidence in most cases of a work zone solution having real, measurable effects on motoring traffic or other aspects of a benefit analysis. </a:t>
            </a:r>
          </a:p>
          <a:p>
            <a:r>
              <a:rPr lang="en-US" sz="1100" dirty="0"/>
              <a:t>Key takeaways under step two, this is the point where you have reached the point of yes, we need a work zone ITS solution here. At this point one of the key things is recognition that it may be good to make sure that your ITS staff is</a:t>
            </a:r>
            <a:r>
              <a:rPr lang="en-US" sz="1100" baseline="0" dirty="0"/>
              <a:t> </a:t>
            </a:r>
            <a:r>
              <a:rPr lang="en-US" sz="1100" dirty="0"/>
              <a:t>involved in your work zone ITS planning, because of the  potential leveraging of permanent infrastructure you have as well as awareness and knowledge of current data in terms of technologies and systems already in place.</a:t>
            </a:r>
          </a:p>
          <a:p>
            <a:r>
              <a:rPr lang="en-US" sz="1100" b="1" dirty="0"/>
              <a:t>Interaction:  </a:t>
            </a:r>
            <a:r>
              <a:rPr lang="en-US" sz="1100" b="0" dirty="0"/>
              <a:t>None</a:t>
            </a:r>
          </a:p>
          <a:p>
            <a:r>
              <a:rPr lang="en-US" sz="1100" b="1" dirty="0"/>
              <a:t>Notes: </a:t>
            </a:r>
            <a:r>
              <a:rPr lang="en-US" sz="1100" b="0" dirty="0"/>
              <a:t>None</a:t>
            </a:r>
          </a:p>
          <a:p>
            <a:endParaRPr lang="en-US" sz="1100" dirty="0"/>
          </a:p>
        </p:txBody>
      </p:sp>
      <p:sp>
        <p:nvSpPr>
          <p:cNvPr id="4" name="Slide Number Placeholder 3"/>
          <p:cNvSpPr>
            <a:spLocks noGrp="1"/>
          </p:cNvSpPr>
          <p:nvPr>
            <p:ph type="sldNum" sz="quarter" idx="10"/>
          </p:nvPr>
        </p:nvSpPr>
        <p:spPr/>
        <p:txBody>
          <a:bodyPr/>
          <a:lstStyle/>
          <a:p>
            <a:fld id="{07841C46-73D1-4B74-8CA3-6792AF13BDE3}" type="slidenum">
              <a:rPr lang="en-US" smtClean="0"/>
              <a:t>53</a:t>
            </a:fld>
            <a:endParaRPr lang="en-US" dirty="0"/>
          </a:p>
        </p:txBody>
      </p:sp>
    </p:spTree>
    <p:extLst>
      <p:ext uri="{BB962C8B-B14F-4D97-AF65-F5344CB8AC3E}">
        <p14:creationId xmlns:p14="http://schemas.microsoft.com/office/powerpoint/2010/main" val="21866336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Talk about the feasibility</a:t>
            </a:r>
            <a:r>
              <a:rPr lang="en-US" b="0" baseline="0" dirty="0"/>
              <a:t> of using ITS</a:t>
            </a:r>
            <a:endParaRPr lang="en-US" b="0" dirty="0"/>
          </a:p>
          <a:p>
            <a:r>
              <a:rPr lang="en-US" b="1" dirty="0"/>
              <a:t>Background Information</a:t>
            </a:r>
            <a:r>
              <a:rPr lang="en-US" dirty="0"/>
              <a:t>: The overall feasibility of the original approach should be revisited to determine if it meets the overall objectives for the system. Another key consideration in assessing project feasibility is whether ITS is the best TMP strategy to deploy to address the identified needs, or if other non-ITS options may be better for the given situation.</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54</a:t>
            </a:fld>
            <a:endParaRPr lang="en-US" dirty="0"/>
          </a:p>
        </p:txBody>
      </p:sp>
    </p:spTree>
    <p:extLst>
      <p:ext uri="{BB962C8B-B14F-4D97-AF65-F5344CB8AC3E}">
        <p14:creationId xmlns:p14="http://schemas.microsoft.com/office/powerpoint/2010/main" val="26972863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guide page 25 and walk students through</a:t>
            </a:r>
            <a:r>
              <a:rPr lang="en-US" b="0" baseline="0" dirty="0"/>
              <a:t> assessment</a:t>
            </a:r>
            <a:endParaRPr lang="en-US" b="0" dirty="0"/>
          </a:p>
          <a:p>
            <a:r>
              <a:rPr lang="en-US" b="1" dirty="0"/>
              <a:t>Background Information</a:t>
            </a:r>
            <a:r>
              <a:rPr lang="en-US" dirty="0"/>
              <a:t>: A general set of scoring criteria was developed that agencies can tailor as desired for their use as one possible way to assess the feasibility for ITS (see Table 6, page 25 of the guide). The intent for these criteria was to assist decision makers by providing a structured approach to considering the need for work zone ITS on specific projects. For each result, other mitigation treatments should be considered, as applicable, in addition to work zone ITS since ITS is only one possible solution for stakeholders to use to address a given issue in a work zone and may not be the best alternative.</a:t>
            </a:r>
          </a:p>
          <a:p>
            <a:r>
              <a:rPr lang="en-US" b="1" dirty="0"/>
              <a:t>Interaction: </a:t>
            </a:r>
            <a:r>
              <a:rPr lang="en-US" b="0" dirty="0"/>
              <a:t>None</a:t>
            </a:r>
          </a:p>
          <a:p>
            <a:r>
              <a:rPr lang="en-US" b="1" dirty="0"/>
              <a:t>Notes: </a:t>
            </a:r>
            <a:r>
              <a:rPr lang="en-US" b="0" dirty="0"/>
              <a:t>Have students turn to page 25 of the guide.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55</a:t>
            </a:fld>
            <a:endParaRPr lang="en-US" dirty="0"/>
          </a:p>
        </p:txBody>
      </p:sp>
    </p:spTree>
    <p:extLst>
      <p:ext uri="{BB962C8B-B14F-4D97-AF65-F5344CB8AC3E}">
        <p14:creationId xmlns:p14="http://schemas.microsoft.com/office/powerpoint/2010/main" val="3205468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guide page 25 and walk students through</a:t>
            </a:r>
            <a:r>
              <a:rPr lang="en-US" b="0" baseline="0" dirty="0"/>
              <a:t> assessment</a:t>
            </a:r>
            <a:endParaRPr lang="en-US" b="1" dirty="0"/>
          </a:p>
          <a:p>
            <a:r>
              <a:rPr lang="en-US" b="1" dirty="0"/>
              <a:t>Background Information</a:t>
            </a:r>
            <a:r>
              <a:rPr lang="en-US" dirty="0"/>
              <a:t>: Table 7 from page 26 of the guide presents another possible way to consider when to use work zone ITS. It can be used as a general application guide to assess the characteristics and conditions existing or anticipated in a given work zone that would help justify implementation of one or more of the systems.</a:t>
            </a:r>
          </a:p>
          <a:p>
            <a:r>
              <a:rPr lang="en-US" b="1" dirty="0"/>
              <a:t>Interaction: </a:t>
            </a:r>
            <a:r>
              <a:rPr lang="en-US" b="0" dirty="0"/>
              <a:t>None</a:t>
            </a:r>
          </a:p>
          <a:p>
            <a:r>
              <a:rPr lang="en-US" b="1" dirty="0"/>
              <a:t>Notes: </a:t>
            </a:r>
            <a:r>
              <a:rPr lang="en-US" b="0" dirty="0"/>
              <a:t>Have students turn to page 26 of the guide.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56</a:t>
            </a:fld>
            <a:endParaRPr lang="en-US" dirty="0"/>
          </a:p>
        </p:txBody>
      </p:sp>
    </p:spTree>
    <p:extLst>
      <p:ext uri="{BB962C8B-B14F-4D97-AF65-F5344CB8AC3E}">
        <p14:creationId xmlns:p14="http://schemas.microsoft.com/office/powerpoint/2010/main" val="38436220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p>
          <a:p>
            <a:r>
              <a:rPr lang="en-US" b="1" dirty="0"/>
              <a:t>Background Information</a:t>
            </a:r>
            <a:r>
              <a:rPr lang="en-US" dirty="0"/>
              <a:t>: </a:t>
            </a:r>
          </a:p>
          <a:p>
            <a:r>
              <a:rPr lang="en-US" b="1" dirty="0"/>
              <a:t>Interaction: </a:t>
            </a:r>
            <a:endParaRPr lang="en-US" dirty="0"/>
          </a:p>
          <a:p>
            <a:r>
              <a:rPr lang="en-US" b="1" dirty="0"/>
              <a:t>Notes:</a:t>
            </a:r>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57</a:t>
            </a:fld>
            <a:endParaRPr lang="en-US" dirty="0"/>
          </a:p>
        </p:txBody>
      </p:sp>
    </p:spTree>
    <p:extLst>
      <p:ext uri="{BB962C8B-B14F-4D97-AF65-F5344CB8AC3E}">
        <p14:creationId xmlns:p14="http://schemas.microsoft.com/office/powerpoint/2010/main" val="31485855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Step 3</a:t>
            </a:r>
            <a:endParaRPr lang="en-US" b="0" dirty="0"/>
          </a:p>
          <a:p>
            <a:r>
              <a:rPr lang="en-US" b="1" dirty="0"/>
              <a:t>Background Information</a:t>
            </a:r>
            <a:r>
              <a:rPr lang="en-US" dirty="0"/>
              <a:t>: (Broken into two slides) Step three is where it gets into actual nuts and bolts. Again depending on the system solution. A lot of this may be done in large case for you. As you can see here, this step includes defining system requirements and specifications, what specifically does the system need to do and how precisely, how accurately you require it to do that. Those kinds of things. Testing strategies. How are you going to ensure whether your system requirements and specs are going to be met by a solution and verifying, figuring out how to verify if the solution you have selected is meeting your requirements. At this step you start thinking about what it is going to take for it the operation and maintenance over the life of the project and start planning for that. Staffing, ability to move it to another project. Of those things start to be thought about here. Training, if there is going to be out right -- outreach or a public relations standpoint consideration or recognition of system security and those things planning for evaluation is very important as well as getting more finite testaments of both the benefits and costs you anticipate from the specific design being considered at this point. </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58</a:t>
            </a:fld>
            <a:endParaRPr lang="en-US" dirty="0"/>
          </a:p>
        </p:txBody>
      </p:sp>
    </p:spTree>
    <p:extLst>
      <p:ext uri="{BB962C8B-B14F-4D97-AF65-F5344CB8AC3E}">
        <p14:creationId xmlns:p14="http://schemas.microsoft.com/office/powerpoint/2010/main" val="17830839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Step 3</a:t>
            </a:r>
            <a:endParaRPr lang="en-US" b="0" dirty="0"/>
          </a:p>
          <a:p>
            <a:r>
              <a:rPr lang="en-US" b="1" dirty="0"/>
              <a:t>Background Information</a:t>
            </a:r>
            <a:r>
              <a:rPr lang="en-US" dirty="0"/>
              <a:t>: (Broken into two slides) Step three is where it gets into actual nuts and bolts. Again depending on the system solution. A lot of this may be done in large case for you. As you can see here, this step includes defining system requirements and specifications, what specifically does the system need to do and how precisely, how accurately you require it to do that. Those kinds of things. Testing strategies. How are you going to ensure whether your system requirements and specs are going to be met by a solution and verifying, figuring out how to verify if the solution you have selected is meeting your requirements. At this step you start thinking about what it is going to take for it the operation and maintenance over the life of the project and start planning for that. Staffing, ability to move it to another project. Of those things start to be thought about here. Training, if there is going to be out right -- outreach or a public relations standpoint consideration or recognition of system security and those things planning for evaluation is very important as well as getting more finite testaments of both the benefits and costs you anticipate from the specific design being considered at this point. </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59</a:t>
            </a:fld>
            <a:endParaRPr lang="en-US" dirty="0"/>
          </a:p>
        </p:txBody>
      </p:sp>
    </p:spTree>
    <p:extLst>
      <p:ext uri="{BB962C8B-B14F-4D97-AF65-F5344CB8AC3E}">
        <p14:creationId xmlns:p14="http://schemas.microsoft.com/office/powerpoint/2010/main" val="2641578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Define Work Zone ITS</a:t>
            </a:r>
            <a:endParaRPr lang="en-US" b="1" dirty="0"/>
          </a:p>
          <a:p>
            <a:pPr defTabSz="940273"/>
            <a:r>
              <a:rPr lang="en-US" b="1" dirty="0"/>
              <a:t>Background Information</a:t>
            </a:r>
            <a:r>
              <a:rPr lang="en-US" dirty="0"/>
              <a:t>: (broken onto two slides) What are ITS technology applications? Lets expand on what we mean by that. Everybody is familiar with ITS and we have all used ITS to some degree on works on projects. But, for the smarter work zone initiative, we are thinking of ITS as moving beyond dragging out a PCMS to a work zone and flashing “roadwork ahead” out there. The idea is to use data from the field to generate actionable information that can actually guide driver behavior so they can react better to work zone-related congestion. This also gives traffic managers a tool to help them better understand what is happening in the field and what they can do to better manage the work zone or measure the performance of the work zone as</a:t>
            </a:r>
            <a:r>
              <a:rPr lang="en-US" baseline="0" dirty="0"/>
              <a:t> a lesson for future deployments</a:t>
            </a:r>
            <a:r>
              <a:rPr lang="en-US" dirty="0"/>
              <a:t>. The concept of technology application is more of a data- focused strategy for</a:t>
            </a:r>
            <a:r>
              <a:rPr lang="en-US" baseline="0" dirty="0"/>
              <a:t> </a:t>
            </a:r>
            <a:r>
              <a:rPr lang="en-US" dirty="0"/>
              <a:t>managing work zones and congestion. </a:t>
            </a:r>
          </a:p>
          <a:p>
            <a:r>
              <a:rPr lang="en-US" b="1" dirty="0"/>
              <a:t>Interaction: </a:t>
            </a:r>
            <a:r>
              <a:rPr lang="en-US" b="0" dirty="0"/>
              <a:t>Ask</a:t>
            </a:r>
            <a:r>
              <a:rPr lang="en-US" b="0" baseline="0" dirty="0"/>
              <a:t> the audience what types of ITS they have used.  Dig in and ask why did they use ITS, did it work, would they use it in the future.</a:t>
            </a:r>
            <a:endParaRPr lang="en-US" b="0" dirty="0"/>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6</a:t>
            </a:fld>
            <a:endParaRPr lang="en-US" dirty="0"/>
          </a:p>
        </p:txBody>
      </p:sp>
    </p:spTree>
    <p:extLst>
      <p:ext uri="{BB962C8B-B14F-4D97-AF65-F5344CB8AC3E}">
        <p14:creationId xmlns:p14="http://schemas.microsoft.com/office/powerpoint/2010/main" val="7287739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System Requirements and Specs</a:t>
            </a:r>
          </a:p>
          <a:p>
            <a:r>
              <a:rPr lang="en-US" b="1" dirty="0"/>
              <a:t>Background Information</a:t>
            </a:r>
            <a:r>
              <a:rPr lang="en-US" dirty="0"/>
              <a:t>: How are you going to ensure whether your system requirements and specs are going to be met by a solution? How will you verify if the solution you have selected is meeting your requirements?</a:t>
            </a:r>
          </a:p>
          <a:p>
            <a:pPr marL="181212" indent="-181212">
              <a:buFont typeface="Arial" panose="020B0604020202020204" pitchFamily="34" charset="0"/>
              <a:buChar char="•"/>
            </a:pPr>
            <a:r>
              <a:rPr lang="en-US" dirty="0"/>
              <a:t>Effective requirements define performance requirements and targets rather than design features</a:t>
            </a:r>
          </a:p>
          <a:p>
            <a:pPr marL="181212" indent="-181212">
              <a:buFont typeface="Arial" panose="020B0604020202020204" pitchFamily="34" charset="0"/>
              <a:buChar char="•"/>
            </a:pPr>
            <a:r>
              <a:rPr lang="en-US" dirty="0"/>
              <a:t>Requirements should link to a user need</a:t>
            </a:r>
          </a:p>
          <a:p>
            <a:pPr marL="181212" indent="-181212">
              <a:buFont typeface="Arial" panose="020B0604020202020204" pitchFamily="34" charset="0"/>
              <a:buChar char="•"/>
            </a:pPr>
            <a:r>
              <a:rPr lang="en-US" dirty="0"/>
              <a:t>Requirements should be verifiable and monitored for compliance</a:t>
            </a:r>
          </a:p>
          <a:p>
            <a:r>
              <a:rPr lang="en-US" dirty="0"/>
              <a:t>By conducting a thorough and well-focused requirements generation process, agency staff will better manage stakeholder expectations, ensure that the key needs identified earlier are addressed, and gain consistent understanding of and buy-in for the system, and will be able to develop a more realistic estimate of the project deployment schedule and cost.</a:t>
            </a:r>
            <a:endParaRPr lang="en-US" b="0" dirty="0"/>
          </a:p>
          <a:p>
            <a:r>
              <a:rPr lang="en-US" b="1" dirty="0"/>
              <a:t>Interaction: </a:t>
            </a:r>
            <a:r>
              <a:rPr lang="en-US" b="0" dirty="0"/>
              <a:t>None</a:t>
            </a:r>
            <a:r>
              <a:rPr lang="en-US" b="1" dirty="0"/>
              <a:t> </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60</a:t>
            </a:fld>
            <a:endParaRPr lang="en-US" dirty="0"/>
          </a:p>
        </p:txBody>
      </p:sp>
    </p:spTree>
    <p:extLst>
      <p:ext uri="{BB962C8B-B14F-4D97-AF65-F5344CB8AC3E}">
        <p14:creationId xmlns:p14="http://schemas.microsoft.com/office/powerpoint/2010/main" val="2712849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System Design</a:t>
            </a:r>
          </a:p>
          <a:p>
            <a:r>
              <a:rPr lang="en-US" b="1" dirty="0"/>
              <a:t>Background Information</a:t>
            </a:r>
            <a:r>
              <a:rPr lang="en-US" dirty="0"/>
              <a:t>: This step includes defining system requirements and specifications, what specifically does the system need to do and how precisely, how accurately you require it to do that. Make sure the</a:t>
            </a:r>
            <a:r>
              <a:rPr lang="en-US" baseline="0" dirty="0"/>
              <a:t> system design meets the requirements needed and will actually work for the site conditions in the field.</a:t>
            </a:r>
            <a:endParaRPr lang="en-US" dirty="0"/>
          </a:p>
          <a:p>
            <a:r>
              <a:rPr lang="en-US" b="1" dirty="0"/>
              <a:t>Interaction: </a:t>
            </a:r>
            <a:r>
              <a:rPr lang="en-US" dirty="0"/>
              <a:t>None</a:t>
            </a:r>
          </a:p>
          <a:p>
            <a:r>
              <a:rPr lang="en-US" b="1" dirty="0"/>
              <a:t>Notes:</a:t>
            </a:r>
            <a:r>
              <a:rPr lang="en-US" dirty="0"/>
              <a:t> 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61</a:t>
            </a:fld>
            <a:endParaRPr lang="en-US" dirty="0"/>
          </a:p>
        </p:txBody>
      </p:sp>
    </p:spTree>
    <p:extLst>
      <p:ext uri="{BB962C8B-B14F-4D97-AF65-F5344CB8AC3E}">
        <p14:creationId xmlns:p14="http://schemas.microsoft.com/office/powerpoint/2010/main" val="19850413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Testing Strategy</a:t>
            </a:r>
          </a:p>
          <a:p>
            <a:r>
              <a:rPr lang="en-US" b="1" dirty="0"/>
              <a:t>Background Information</a:t>
            </a:r>
            <a:r>
              <a:rPr lang="en-US" dirty="0"/>
              <a:t>: (Broken into two slides) Testing strategies. How are you going to ensure whether your system requirements and specs are going to be met by a solution and verifying, figuring out how to verify if the solution you have selected is meeting your requirements. At this step you start thinking about what it is going to take for it the operation and maintenance over the life of the project and start planning for that.</a:t>
            </a:r>
          </a:p>
          <a:p>
            <a:r>
              <a:rPr lang="en-US" b="1" dirty="0"/>
              <a:t>Interaction: </a:t>
            </a:r>
            <a:r>
              <a:rPr lang="en-US" dirty="0"/>
              <a:t>None</a:t>
            </a:r>
            <a:endParaRPr lang="en-US" b="1" dirty="0"/>
          </a:p>
          <a:p>
            <a:r>
              <a:rPr lang="en-US" b="1" dirty="0"/>
              <a:t>Notes: </a:t>
            </a:r>
            <a:r>
              <a:rPr lang="en-US" dirty="0"/>
              <a:t>Step two is the concept, development and feasibility assessment</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62</a:t>
            </a:fld>
            <a:endParaRPr lang="en-US" dirty="0"/>
          </a:p>
        </p:txBody>
      </p:sp>
    </p:spTree>
    <p:extLst>
      <p:ext uri="{BB962C8B-B14F-4D97-AF65-F5344CB8AC3E}">
        <p14:creationId xmlns:p14="http://schemas.microsoft.com/office/powerpoint/2010/main" val="3890870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Testing Strategy</a:t>
            </a:r>
          </a:p>
          <a:p>
            <a:r>
              <a:rPr lang="en-US" b="1" dirty="0"/>
              <a:t>Background Information</a:t>
            </a:r>
            <a:r>
              <a:rPr lang="en-US" dirty="0"/>
              <a:t>: Testing strategies. How are you going to ensure whether your system requirements and specs are going to be met by a solution and verifying, figuring out how to verify if the solution you have selected is meeting your requirements. At this step you start thinking about what it is going to take for it the operation and maintenance over the life of the project and start planning for that.</a:t>
            </a:r>
          </a:p>
          <a:p>
            <a:r>
              <a:rPr lang="en-US" b="1" dirty="0"/>
              <a:t>Interaction: </a:t>
            </a:r>
            <a:r>
              <a:rPr lang="en-US" dirty="0"/>
              <a:t>None</a:t>
            </a:r>
            <a:endParaRPr lang="en-US" b="1" dirty="0"/>
          </a:p>
          <a:p>
            <a:r>
              <a:rPr lang="en-US" b="1" dirty="0"/>
              <a:t>Notes: </a:t>
            </a:r>
            <a:r>
              <a:rPr lang="en-US" dirty="0"/>
              <a:t>Step two is the concept, development and feasibility assessment</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63</a:t>
            </a:fld>
            <a:endParaRPr lang="en-US" dirty="0"/>
          </a:p>
        </p:txBody>
      </p:sp>
    </p:spTree>
    <p:extLst>
      <p:ext uri="{BB962C8B-B14F-4D97-AF65-F5344CB8AC3E}">
        <p14:creationId xmlns:p14="http://schemas.microsoft.com/office/powerpoint/2010/main" val="34048098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Planning</a:t>
            </a:r>
          </a:p>
          <a:p>
            <a:r>
              <a:rPr lang="en-US" b="1" dirty="0"/>
              <a:t>Background Information</a:t>
            </a:r>
            <a:r>
              <a:rPr lang="en-US" dirty="0"/>
              <a:t>: (Broken into two slides) We bring a planning early in step three here, because it's one of the aspects of a deployment that typically unfortunately gets overlooked. One wants to think, know how their system performed and what benefits they have got out of the system, lessons they learn so they can turn around and learn and do a better job next time. Lets you start thinking about it early in the process and figure out what you will be -- what you will evaluate how you will integrate lessons once you are finished, the efforts to get something out and working you get to the end of the project and realize you have not got what you wanted in terms of information and your ability to translate the information to the next -- essentially learned from your experience is hampered. </a:t>
            </a:r>
          </a:p>
          <a:p>
            <a:r>
              <a:rPr lang="en-US" dirty="0"/>
              <a:t>Criteria, an example here when looking at evaluation plans or planning for evaluation, basically what is your objective for the evaluation you want to do, generating a hypothesis for that objective, identifying what measure of effectiveness would be useful to test your hypothesis and figuring out if I want this measure of effectiveness, what data do I need to have to test that hypothesis or hypotheses. </a:t>
            </a:r>
          </a:p>
          <a:p>
            <a:r>
              <a:rPr lang="en-US" b="1" dirty="0"/>
              <a:t>Interaction: </a:t>
            </a:r>
            <a:r>
              <a:rPr lang="en-US" b="0" dirty="0"/>
              <a:t>None</a:t>
            </a:r>
          </a:p>
          <a:p>
            <a:r>
              <a:rPr lang="en-US" b="1" dirty="0"/>
              <a:t>Notes: </a:t>
            </a:r>
            <a:r>
              <a:rPr lang="en-US" b="0" dirty="0"/>
              <a:t>None</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64</a:t>
            </a:fld>
            <a:endParaRPr lang="en-US" dirty="0"/>
          </a:p>
        </p:txBody>
      </p:sp>
    </p:spTree>
    <p:extLst>
      <p:ext uri="{BB962C8B-B14F-4D97-AF65-F5344CB8AC3E}">
        <p14:creationId xmlns:p14="http://schemas.microsoft.com/office/powerpoint/2010/main" val="8384827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Planning</a:t>
            </a:r>
          </a:p>
          <a:p>
            <a:r>
              <a:rPr lang="en-US" b="1" dirty="0"/>
              <a:t>Background Information</a:t>
            </a:r>
            <a:r>
              <a:rPr lang="en-US" dirty="0"/>
              <a:t>: (Broken into two slides) We bring a planning early in step three here, because it's one of the aspects of a deployment that typically unfortunately gets overlooked. One wants to think, know how their system performed and what benefits they have got out of the system, lessons they learn so they can turn around and learn and do a better job next time. Lets you start thinking about it early in the process and figure out what you will be -- what you will evaluate how you will integrate lessons once you are finished, the efforts to get something out and working you get to the end of the project and realize you have not got what you wanted in terms of information and your ability to translate the information to the next -- essentially learned from your experience is hampered. </a:t>
            </a:r>
          </a:p>
          <a:p>
            <a:r>
              <a:rPr lang="en-US" dirty="0"/>
              <a:t>Criteria, an example here when looking at evaluation plans or planning for evaluation, basically what is your objective for the evaluation you want to do, generating a hypothesis for that objective, identifying what measure of effectiveness would be useful to test your hypothesis and figuring out if I want this measure of effectiveness, what data do I need to have to test that hypothesis or hypotheses. </a:t>
            </a:r>
          </a:p>
          <a:p>
            <a:r>
              <a:rPr lang="en-US" b="1" dirty="0"/>
              <a:t>Interaction: </a:t>
            </a:r>
            <a:r>
              <a:rPr lang="en-US" b="0" dirty="0"/>
              <a:t>None</a:t>
            </a:r>
          </a:p>
          <a:p>
            <a:r>
              <a:rPr lang="en-US" b="1" dirty="0"/>
              <a:t>Notes: </a:t>
            </a:r>
            <a:r>
              <a:rPr lang="en-US" b="0" dirty="0"/>
              <a:t>None</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65</a:t>
            </a:fld>
            <a:endParaRPr lang="en-US" dirty="0"/>
          </a:p>
        </p:txBody>
      </p:sp>
    </p:spTree>
    <p:extLst>
      <p:ext uri="{BB962C8B-B14F-4D97-AF65-F5344CB8AC3E}">
        <p14:creationId xmlns:p14="http://schemas.microsoft.com/office/powerpoint/2010/main" val="8216616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Staffing</a:t>
            </a:r>
          </a:p>
          <a:p>
            <a:pPr defTabSz="947044">
              <a:defRPr/>
            </a:pPr>
            <a:r>
              <a:rPr lang="en-US" b="1" dirty="0"/>
              <a:t>Background Information</a:t>
            </a:r>
            <a:r>
              <a:rPr lang="en-US" dirty="0"/>
              <a:t>: Staffing, ability to move it to another project. Training, if there is going to be out right -- outreach or a public relations standpoint consideration or recognition of system security and those things planning for evaluation is very important as well as getting more finite testaments of both the benefits and costs you anticipate from the specific design being considered at this point.</a:t>
            </a:r>
          </a:p>
          <a:p>
            <a:r>
              <a:rPr lang="en-US" dirty="0"/>
              <a:t>The amount of training needed will be determined by the approach that will be taken to procure, operate, and maintain the system. If the system will be leased, operated, and maintained by the vendor or a contractor, training of agency staff will focus primarily on operational aspects of the system. </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66</a:t>
            </a:fld>
            <a:endParaRPr lang="en-US" dirty="0"/>
          </a:p>
        </p:txBody>
      </p:sp>
    </p:spTree>
    <p:extLst>
      <p:ext uri="{BB962C8B-B14F-4D97-AF65-F5344CB8AC3E}">
        <p14:creationId xmlns:p14="http://schemas.microsoft.com/office/powerpoint/2010/main" val="15094900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Public Outreach</a:t>
            </a:r>
          </a:p>
          <a:p>
            <a:r>
              <a:rPr lang="en-US" b="1" dirty="0"/>
              <a:t>Background Information</a:t>
            </a:r>
            <a:r>
              <a:rPr lang="en-US" dirty="0"/>
              <a:t>: An important step in the planning process is to determine the amount and type of public outreach that the agency wants to pursue to alert local residents and businesses to the system and its capabilities, including web-based information. For example, how useful would it be to display real-time traffic information on a website if nobody knew that the website existed or how to access it? Carefully prepared press releases and involvement in community meetings are some of the strategies employed with success by state agencies.</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67</a:t>
            </a:fld>
            <a:endParaRPr lang="en-US" dirty="0"/>
          </a:p>
        </p:txBody>
      </p:sp>
    </p:spTree>
    <p:extLst>
      <p:ext uri="{BB962C8B-B14F-4D97-AF65-F5344CB8AC3E}">
        <p14:creationId xmlns:p14="http://schemas.microsoft.com/office/powerpoint/2010/main" val="19647026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Example of a PCMS being hacked</a:t>
            </a:r>
          </a:p>
          <a:p>
            <a:r>
              <a:rPr lang="en-US" b="1" dirty="0"/>
              <a:t>Background Information</a:t>
            </a:r>
            <a:r>
              <a:rPr lang="en-US" dirty="0"/>
              <a:t>: Show an example</a:t>
            </a:r>
            <a:r>
              <a:rPr lang="en-US" baseline="0" dirty="0"/>
              <a:t> of someone hacking into system.</a:t>
            </a:r>
            <a:endParaRPr lang="en-US" dirty="0"/>
          </a:p>
          <a:p>
            <a:r>
              <a:rPr lang="en-US" b="1" dirty="0"/>
              <a:t>Interaction: </a:t>
            </a:r>
            <a:r>
              <a:rPr lang="en-US" b="0" dirty="0"/>
              <a:t>None</a:t>
            </a:r>
          </a:p>
          <a:p>
            <a:pPr defTabSz="940415">
              <a:defRPr/>
            </a:pPr>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68</a:t>
            </a:fld>
            <a:endParaRPr lang="en-US" dirty="0"/>
          </a:p>
        </p:txBody>
      </p:sp>
    </p:spTree>
    <p:extLst>
      <p:ext uri="{BB962C8B-B14F-4D97-AF65-F5344CB8AC3E}">
        <p14:creationId xmlns:p14="http://schemas.microsoft.com/office/powerpoint/2010/main" val="30452687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Security</a:t>
            </a:r>
            <a:endParaRPr lang="en-US" b="1" dirty="0"/>
          </a:p>
          <a:p>
            <a:r>
              <a:rPr lang="en-US" b="1" dirty="0"/>
              <a:t>Background Information</a:t>
            </a:r>
            <a:r>
              <a:rPr lang="en-US" dirty="0"/>
              <a:t>: Agency staff need to take system security into consideration to ensure that access to the ITS application is protected from unauthorized intrusion. System security is especially critical for systems </a:t>
            </a:r>
          </a:p>
          <a:p>
            <a:r>
              <a:rPr lang="en-US" dirty="0"/>
              <a:t>providing traveler information. </a:t>
            </a:r>
          </a:p>
          <a:p>
            <a:r>
              <a:rPr lang="en-US" b="1" dirty="0"/>
              <a:t>Interaction: </a:t>
            </a:r>
            <a:r>
              <a:rPr lang="en-US" b="0" dirty="0"/>
              <a:t>None</a:t>
            </a:r>
          </a:p>
          <a:p>
            <a:r>
              <a:rPr lang="en-US" b="1" dirty="0"/>
              <a:t>Notes: </a:t>
            </a:r>
            <a:r>
              <a:rPr lang="en-US" b="0" dirty="0"/>
              <a:t>None </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69</a:t>
            </a:fld>
            <a:endParaRPr lang="en-US" dirty="0"/>
          </a:p>
        </p:txBody>
      </p:sp>
    </p:spTree>
    <p:extLst>
      <p:ext uri="{BB962C8B-B14F-4D97-AF65-F5344CB8AC3E}">
        <p14:creationId xmlns:p14="http://schemas.microsoft.com/office/powerpoint/2010/main" val="101420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Define Work Zone ITS</a:t>
            </a:r>
            <a:endParaRPr lang="en-US" b="1" dirty="0"/>
          </a:p>
          <a:p>
            <a:pPr defTabSz="940273"/>
            <a:r>
              <a:rPr lang="en-US" b="1" dirty="0"/>
              <a:t>Background Information</a:t>
            </a:r>
            <a:r>
              <a:rPr lang="en-US" dirty="0"/>
              <a:t>: (broken onto two slides) What are ITS technology applications? Lets expand on what we mean by that. Everybody is familiar with ITS and we have all used ITS to some degree on works on projects. But, for the smarter work zone initiative, we are thinking of ITS as moving beyond dragging out a PCMS to a work zone and flashing “roadwork ahead” out there. The idea is to use data from the field to generate actionable information that can actually guide driver behavior so they can react better to work zone-related congestion. This also gives traffic managers a tool to help them better understand what is happening in the field and what they can do to better manage the work zone or measure the performance of the work zone as</a:t>
            </a:r>
            <a:r>
              <a:rPr lang="en-US" baseline="0" dirty="0"/>
              <a:t> a lesson for future deployments</a:t>
            </a:r>
            <a:r>
              <a:rPr lang="en-US" dirty="0"/>
              <a:t>. The concept of technology application is more of a data- focused strategy for</a:t>
            </a:r>
            <a:r>
              <a:rPr lang="en-US" baseline="0" dirty="0"/>
              <a:t> </a:t>
            </a:r>
            <a:r>
              <a:rPr lang="en-US" dirty="0"/>
              <a:t>managing work zones and congestion.  Example of other components and users include for instance queue detection software.</a:t>
            </a:r>
          </a:p>
          <a:p>
            <a:r>
              <a:rPr lang="en-US" b="1" dirty="0"/>
              <a:t>Interaction: </a:t>
            </a:r>
            <a:r>
              <a:rPr lang="en-US" b="0" dirty="0"/>
              <a:t>Ask</a:t>
            </a:r>
            <a:r>
              <a:rPr lang="en-US" b="0" baseline="0" dirty="0"/>
              <a:t> the audience what types of ITS they have used.  Dig in and ask why did they use ITS, did it work, would they use it in the future.</a:t>
            </a:r>
            <a:endParaRPr lang="en-US" b="0" dirty="0"/>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7</a:t>
            </a:fld>
            <a:endParaRPr lang="en-US" dirty="0"/>
          </a:p>
        </p:txBody>
      </p:sp>
    </p:spTree>
    <p:extLst>
      <p:ext uri="{BB962C8B-B14F-4D97-AF65-F5344CB8AC3E}">
        <p14:creationId xmlns:p14="http://schemas.microsoft.com/office/powerpoint/2010/main" val="6232355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Evaluation</a:t>
            </a:r>
          </a:p>
          <a:p>
            <a:r>
              <a:rPr lang="en-US" b="1" dirty="0"/>
              <a:t>Background Information</a:t>
            </a:r>
            <a:r>
              <a:rPr lang="en-US" dirty="0"/>
              <a:t>: Criteria, an example here when looking at evaluation plans or planning for evaluation, basically what is your objective for the evaluation you want to do, generating a hypothesis for that objective, identifying what measure of effectiveness would be useful to test your hypothesis and figuring out if I want this measure of effectiveness, what data do I need to have to test that hypothesis or hypotheses. Key takeaways. A good set of documents in respect to what you are going to do for system testing, how this will operate, what the design looks like, what kind of public outreach if anything is going to be accomplished and so on. The effective system plans that are most effective occur when the goals and objectives are measured and stated explicitly early on and what was used to drive the system design itself. </a:t>
            </a:r>
          </a:p>
          <a:p>
            <a:pPr defTabSz="947044">
              <a:defRPr/>
            </a:pPr>
            <a:r>
              <a:rPr lang="en-US" b="0" dirty="0"/>
              <a:t>See page 38 of the guide. A six step process</a:t>
            </a:r>
            <a:r>
              <a:rPr lang="en-US" b="0" baseline="0" dirty="0"/>
              <a:t> for evaluating ITS projects is shown.  </a:t>
            </a:r>
            <a:r>
              <a:rPr lang="en-US" dirty="0"/>
              <a:t>The ITS Evaluation Resource Guide contains a more detailed explanation of this six-step process, as well as a discussion of evaluation measures that correspond to overall ITS goal areas – safety, mobility, efficiency, productivity, environmental impacts, and customer satisfaction. Sample evaluation strategies, evaluation plans, test plans, and final reports are also available for downloading from the website. </a:t>
            </a:r>
          </a:p>
          <a:p>
            <a:r>
              <a:rPr lang="en-US" b="0" dirty="0"/>
              <a:t>Page 39  of the guide.</a:t>
            </a:r>
            <a:r>
              <a:rPr lang="en-US" dirty="0"/>
              <a:t>  Table 8 presents some example criteria that might be used for a work zone ITS evaluation.</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70</a:t>
            </a:fld>
            <a:endParaRPr lang="en-US" dirty="0"/>
          </a:p>
        </p:txBody>
      </p:sp>
    </p:spTree>
    <p:extLst>
      <p:ext uri="{BB962C8B-B14F-4D97-AF65-F5344CB8AC3E}">
        <p14:creationId xmlns:p14="http://schemas.microsoft.com/office/powerpoint/2010/main" val="34597082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Benefits and Costs</a:t>
            </a:r>
          </a:p>
          <a:p>
            <a:r>
              <a:rPr lang="en-US" b="1" dirty="0"/>
              <a:t>Background Information</a:t>
            </a:r>
            <a:r>
              <a:rPr lang="en-US" dirty="0"/>
              <a:t>: A key part of system planning is estimating system benefits and costs. In estimating the benefits that the system will have on traffic, mobility and safety are both key factors to consider. Estimation of these impacts will become easier as results become available from more ITS in work zone deployments. At present, traffic modeling and traffic flow theory can be used to estimate impacts on delay through factors such as diversion of traffic around the work zone. The level of effort spent to evaluate potential system impacts should be proportional to the size, duration, and complexity of the work zone.</a:t>
            </a:r>
          </a:p>
          <a:p>
            <a:r>
              <a:rPr lang="en-US" dirty="0"/>
              <a:t>When refining cost estimates, agencies should be sure to consider ancillary costs such as</a:t>
            </a:r>
          </a:p>
          <a:p>
            <a:r>
              <a:rPr lang="en-US" dirty="0"/>
              <a:t>required training, agency labor, outreach activities, and system maintenance. It is also recommended that agencies include a reserve or contingency fund to pay for unexpected items, such as fixing system integration and communications problems (e.g., costs for  cellular modems and pagers, etc.).</a:t>
            </a:r>
          </a:p>
          <a:p>
            <a:r>
              <a:rPr lang="en-US" dirty="0"/>
              <a:t>System costs will vary widely depending on whether the system is purchased or leased, and whether labor associated with operating and maintaining the system is provided internally by agency staff or by an outside contractor.</a:t>
            </a:r>
          </a:p>
          <a:p>
            <a:r>
              <a:rPr lang="en-US" b="1" dirty="0"/>
              <a:t>Interaction: </a:t>
            </a:r>
            <a:r>
              <a:rPr lang="en-US" dirty="0"/>
              <a:t>None</a:t>
            </a:r>
          </a:p>
          <a:p>
            <a:r>
              <a:rPr lang="en-US" b="1" dirty="0"/>
              <a:t>Notes: </a:t>
            </a:r>
            <a:r>
              <a:rPr lang="en-US" dirty="0"/>
              <a:t>None </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71</a:t>
            </a:fld>
            <a:endParaRPr lang="en-US" dirty="0"/>
          </a:p>
        </p:txBody>
      </p:sp>
    </p:spTree>
    <p:extLst>
      <p:ext uri="{BB962C8B-B14F-4D97-AF65-F5344CB8AC3E}">
        <p14:creationId xmlns:p14="http://schemas.microsoft.com/office/powerpoint/2010/main" val="21060473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Benefits and Costs</a:t>
            </a:r>
          </a:p>
          <a:p>
            <a:r>
              <a:rPr lang="en-US" b="1" dirty="0"/>
              <a:t>Background Information</a:t>
            </a:r>
            <a:r>
              <a:rPr lang="en-US" dirty="0"/>
              <a:t>: A key part of system planning is estimating system benefits and costs. In estimating the benefits that the system will have on traffic, mobility and safety are both key factors to consider. Estimation of these impacts will become easier as results become available from more ITS in work zone deployments. At present, traffic modeling and traffic flow theory can be used to estimate impacts on delay through factors such as diversion of traffic around the work zone. The level of effort spent to evaluate potential system impacts should be proportional to the size, duration, and complexity of the work zone.</a:t>
            </a:r>
          </a:p>
          <a:p>
            <a:r>
              <a:rPr lang="en-US" dirty="0"/>
              <a:t>When refining cost estimates, agencies should be sure to consider ancillary costs such as</a:t>
            </a:r>
          </a:p>
          <a:p>
            <a:r>
              <a:rPr lang="en-US" dirty="0"/>
              <a:t>required training, agency labor, outreach activities, and system maintenance. It is also recommended that agencies include a reserve or contingency fund to pay for unexpected items, such as fixing system integration and communications problems (e.g., costs for  cellular modems and pagers, etc.).</a:t>
            </a:r>
          </a:p>
          <a:p>
            <a:r>
              <a:rPr lang="en-US" dirty="0"/>
              <a:t>System costs will vary widely depending on whether the system is purchased or leased, and whether labor associated with operating and maintaining the system is provided internally by agency staff or by an outside contractor.</a:t>
            </a:r>
          </a:p>
          <a:p>
            <a:r>
              <a:rPr lang="en-US" b="1" dirty="0"/>
              <a:t>Interaction: </a:t>
            </a:r>
            <a:r>
              <a:rPr lang="en-US" dirty="0"/>
              <a:t>None</a:t>
            </a:r>
          </a:p>
          <a:p>
            <a:r>
              <a:rPr lang="en-US" b="1" dirty="0"/>
              <a:t>Notes: </a:t>
            </a:r>
            <a:r>
              <a:rPr lang="en-US" dirty="0"/>
              <a:t>None </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72</a:t>
            </a:fld>
            <a:endParaRPr lang="en-US" dirty="0"/>
          </a:p>
        </p:txBody>
      </p:sp>
    </p:spTree>
    <p:extLst>
      <p:ext uri="{BB962C8B-B14F-4D97-AF65-F5344CB8AC3E}">
        <p14:creationId xmlns:p14="http://schemas.microsoft.com/office/powerpoint/2010/main" val="10685204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Key</a:t>
            </a:r>
            <a:r>
              <a:rPr lang="en-US" b="0" baseline="0" dirty="0"/>
              <a:t> takeaways for step 3</a:t>
            </a:r>
            <a:endParaRPr lang="en-US" b="0" dirty="0"/>
          </a:p>
          <a:p>
            <a:r>
              <a:rPr lang="en-US" b="1" dirty="0"/>
              <a:t>Background Information</a:t>
            </a:r>
            <a:r>
              <a:rPr lang="en-US" dirty="0"/>
              <a:t>: (broken into 3 slides) The main products of Step 3 are detailed system plans that build on the concept of operations from Step 2. The concept of operations describes the objectives of the system and how it would operate to achieve the objectives. Step 3 develops the system requirements and specifications that define what the system will do and ideally include performance targets.</a:t>
            </a:r>
          </a:p>
          <a:p>
            <a:r>
              <a:rPr lang="en-US" dirty="0"/>
              <a:t>Documentation should include plans for system testing, operating the deployed system, the staffing approach, any necessary public outreach, system security considerations, and evaluation throughout and at the conclusion of the project. It is important to plan for each of these aspects to avoid issues later with system deployment and to ensure that data will be available for system evaluation.</a:t>
            </a:r>
          </a:p>
          <a:p>
            <a:r>
              <a:rPr lang="en-US" dirty="0"/>
              <a:t>The most effective evaluations occur when the goals and objectives for a work zone ITS are explicitly stated, measurable, and agreed to by all stakeholders. Then it is much easier to pick appropriate performance measures for evaluation and to know what data to collect to best determine system success and value.</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73</a:t>
            </a:fld>
            <a:endParaRPr lang="en-US" dirty="0"/>
          </a:p>
        </p:txBody>
      </p:sp>
    </p:spTree>
    <p:extLst>
      <p:ext uri="{BB962C8B-B14F-4D97-AF65-F5344CB8AC3E}">
        <p14:creationId xmlns:p14="http://schemas.microsoft.com/office/powerpoint/2010/main" val="11306141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Key</a:t>
            </a:r>
            <a:r>
              <a:rPr lang="en-US" b="0" baseline="0" dirty="0"/>
              <a:t> takeaways for step 3</a:t>
            </a:r>
            <a:endParaRPr lang="en-US" b="0" dirty="0"/>
          </a:p>
          <a:p>
            <a:r>
              <a:rPr lang="en-US" b="1" dirty="0"/>
              <a:t>Background Information</a:t>
            </a:r>
            <a:r>
              <a:rPr lang="en-US" dirty="0"/>
              <a:t>: (broken into 3 slides) The main products of Step 3 are detailed system plans that build on the concept of operations from Step 2. The concept of operations describes the objectives of the system and how it would operate to achieve the objectives. Step 3 develops the system requirements and specifications that define what the system will do and ideally include performance targets.</a:t>
            </a:r>
          </a:p>
          <a:p>
            <a:r>
              <a:rPr lang="en-US" dirty="0"/>
              <a:t>Documentation should include plans for system testing, operating the deployed system, the staffing approach, any necessary public outreach, system security considerations, and evaluation throughout and at the conclusion of the project. It is important to plan for each of these aspects to avoid issues later with system deployment and to ensure that data will be available for system evaluation.</a:t>
            </a:r>
          </a:p>
          <a:p>
            <a:r>
              <a:rPr lang="en-US" dirty="0"/>
              <a:t>The most effective evaluations occur when the goals and objectives for a work zone ITS are explicitly stated, measurable, and agreed to by all stakeholders. Then it is much easier to pick appropriate performance measures for evaluation and to know what data to collect to best determine system success and value.</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74</a:t>
            </a:fld>
            <a:endParaRPr lang="en-US" dirty="0"/>
          </a:p>
        </p:txBody>
      </p:sp>
    </p:spTree>
    <p:extLst>
      <p:ext uri="{BB962C8B-B14F-4D97-AF65-F5344CB8AC3E}">
        <p14:creationId xmlns:p14="http://schemas.microsoft.com/office/powerpoint/2010/main" val="10082334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Key</a:t>
            </a:r>
            <a:r>
              <a:rPr lang="en-US" b="0" baseline="0" dirty="0"/>
              <a:t> takeaways for step 3</a:t>
            </a:r>
            <a:endParaRPr lang="en-US" b="0" dirty="0"/>
          </a:p>
          <a:p>
            <a:r>
              <a:rPr lang="en-US" b="1" dirty="0"/>
              <a:t>Background Information</a:t>
            </a:r>
            <a:r>
              <a:rPr lang="en-US" dirty="0"/>
              <a:t>: (broken into 3 slides) The main products of Step 3 are detailed system plans that build on the concept of operations from Step 2. The concept of operations describes the objectives of the system and how it would operate to achieve the objectives. Step 3 develops the system requirements and specifications that define what the system will do and ideally include performance targets.</a:t>
            </a:r>
          </a:p>
          <a:p>
            <a:r>
              <a:rPr lang="en-US" dirty="0"/>
              <a:t>Documentation should include plans for system testing, operating the deployed system, the staffing approach, any necessary public outreach, system security considerations, and evaluation throughout and at the conclusion of the project. It is important to plan for each of these aspects to avoid issues later with system deployment and to ensure that data will be available for system evaluation.</a:t>
            </a:r>
          </a:p>
          <a:p>
            <a:r>
              <a:rPr lang="en-US" dirty="0"/>
              <a:t>The most effective evaluations occur when the goals and objectives for a work zone ITS are explicitly stated, measurable, and agreed to by all stakeholders. Then it is much easier to pick appropriate performance measures for evaluation and to know what data to collect to best determine system success and value.</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75</a:t>
            </a:fld>
            <a:endParaRPr lang="en-US" dirty="0"/>
          </a:p>
        </p:txBody>
      </p:sp>
    </p:spTree>
    <p:extLst>
      <p:ext uri="{BB962C8B-B14F-4D97-AF65-F5344CB8AC3E}">
        <p14:creationId xmlns:p14="http://schemas.microsoft.com/office/powerpoint/2010/main" val="39131005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Procurement</a:t>
            </a:r>
            <a:endParaRPr lang="en-US" b="0" dirty="0"/>
          </a:p>
          <a:p>
            <a:r>
              <a:rPr lang="en-US" b="1" dirty="0"/>
              <a:t>Background Information</a:t>
            </a:r>
            <a:r>
              <a:rPr lang="en-US" dirty="0"/>
              <a:t>: You can see the basic steps in this -- particular sub steps, assessing what your options are based on your particular situation. Figuring out the type of procurement, mechanism and so on. Basically, the procurement approach is possible. </a:t>
            </a:r>
            <a:r>
              <a:rPr lang="en-US" b="1" dirty="0"/>
              <a:t>Interaction: </a:t>
            </a:r>
            <a:r>
              <a:rPr lang="en-US" dirty="0"/>
              <a:t>None</a:t>
            </a:r>
          </a:p>
          <a:p>
            <a:r>
              <a:rPr lang="en-US" b="1" dirty="0"/>
              <a:t>Notes: </a:t>
            </a:r>
            <a:r>
              <a:rPr lang="en-US"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76</a:t>
            </a:fld>
            <a:endParaRPr lang="en-US" dirty="0"/>
          </a:p>
        </p:txBody>
      </p:sp>
    </p:spTree>
    <p:extLst>
      <p:ext uri="{BB962C8B-B14F-4D97-AF65-F5344CB8AC3E}">
        <p14:creationId xmlns:p14="http://schemas.microsoft.com/office/powerpoint/2010/main" val="5628261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p>
          <a:p>
            <a:r>
              <a:rPr lang="en-US" b="1" dirty="0"/>
              <a:t>Background Information</a:t>
            </a:r>
            <a:r>
              <a:rPr lang="en-US" dirty="0"/>
              <a:t>: </a:t>
            </a:r>
          </a:p>
          <a:p>
            <a:r>
              <a:rPr lang="en-US" b="1" dirty="0"/>
              <a:t>Interaction: </a:t>
            </a:r>
            <a:endParaRPr lang="en-US" dirty="0"/>
          </a:p>
          <a:p>
            <a:r>
              <a:rPr lang="en-US" b="1" dirty="0"/>
              <a:t>Notes:</a:t>
            </a:r>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77</a:t>
            </a:fld>
            <a:endParaRPr lang="en-US" dirty="0"/>
          </a:p>
        </p:txBody>
      </p:sp>
    </p:spTree>
    <p:extLst>
      <p:ext uri="{BB962C8B-B14F-4D97-AF65-F5344CB8AC3E}">
        <p14:creationId xmlns:p14="http://schemas.microsoft.com/office/powerpoint/2010/main" val="129600785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dirty="0"/>
              <a:t>Key Message: </a:t>
            </a:r>
            <a:r>
              <a:rPr lang="en-US" sz="900" b="0" dirty="0"/>
              <a:t>There are multiple options</a:t>
            </a:r>
            <a:r>
              <a:rPr lang="en-US" sz="900" b="0" baseline="0" dirty="0"/>
              <a:t> available – See page 42 of the guide.</a:t>
            </a:r>
            <a:endParaRPr lang="en-US" sz="900" b="1" dirty="0"/>
          </a:p>
          <a:p>
            <a:r>
              <a:rPr lang="en-US" sz="900" b="1" dirty="0"/>
              <a:t>Background Information</a:t>
            </a:r>
            <a:r>
              <a:rPr lang="en-US" sz="900" dirty="0"/>
              <a:t>: The key here is that there are a lot of options available for agencies to consider, and some may work better than others depending on the contracting mechanisms and funding available.</a:t>
            </a:r>
          </a:p>
          <a:p>
            <a:pPr marL="181212" indent="-181212">
              <a:buFont typeface="Arial" panose="020B0604020202020204" pitchFamily="34" charset="0"/>
              <a:buChar char="•"/>
            </a:pPr>
            <a:r>
              <a:rPr lang="en-US" sz="900" dirty="0"/>
              <a:t>Procurement options depend on the characteristics of the ITS</a:t>
            </a:r>
          </a:p>
          <a:p>
            <a:pPr marL="181212" indent="-181212">
              <a:buFont typeface="Arial" panose="020B0604020202020204" pitchFamily="34" charset="0"/>
              <a:buChar char="•"/>
            </a:pPr>
            <a:r>
              <a:rPr lang="en-US" sz="900" dirty="0"/>
              <a:t>Traditionally, WZ ITS procurement has primarily been for customized ITS solutions</a:t>
            </a:r>
          </a:p>
          <a:p>
            <a:pPr marL="181212" indent="-181212">
              <a:buFont typeface="Arial" panose="020B0604020202020204" pitchFamily="34" charset="0"/>
              <a:buChar char="•"/>
            </a:pPr>
            <a:r>
              <a:rPr lang="en-US" sz="900" dirty="0">
                <a:effectLst/>
                <a:latin typeface="Arial"/>
              </a:rPr>
              <a:t>The Potential now exists for agencies and contractors to purchase data collected by private-sector data providers for similar purposes</a:t>
            </a:r>
          </a:p>
          <a:p>
            <a:r>
              <a:rPr lang="en-US" sz="900" b="1" dirty="0"/>
              <a:t>Interaction: </a:t>
            </a:r>
            <a:r>
              <a:rPr lang="en-US" sz="900" b="0" dirty="0"/>
              <a:t>None</a:t>
            </a:r>
          </a:p>
          <a:p>
            <a:r>
              <a:rPr lang="en-US" sz="900" b="1" dirty="0"/>
              <a:t>Notes: </a:t>
            </a:r>
            <a:r>
              <a:rPr lang="en-US" sz="900" dirty="0"/>
              <a:t>Procure the work zone ITS by first considering a number of options, based on the type of deployment being procured.</a:t>
            </a:r>
          </a:p>
          <a:p>
            <a:r>
              <a:rPr lang="en-US" sz="900" dirty="0"/>
              <a:t>Steps include:</a:t>
            </a:r>
          </a:p>
          <a:p>
            <a:r>
              <a:rPr lang="en-US" sz="900" dirty="0"/>
              <a:t>•Assessing procurement options</a:t>
            </a:r>
          </a:p>
          <a:p>
            <a:r>
              <a:rPr lang="en-US" sz="900" dirty="0"/>
              <a:t>•Deciding direct or indirect procurement</a:t>
            </a:r>
          </a:p>
          <a:p>
            <a:r>
              <a:rPr lang="en-US" sz="900" dirty="0"/>
              <a:t>•Determining the procurement award mechanism</a:t>
            </a:r>
          </a:p>
          <a:p>
            <a:r>
              <a:rPr lang="en-US" sz="900" dirty="0"/>
              <a:t>•Issuing a request for proposals</a:t>
            </a:r>
          </a:p>
          <a:p>
            <a:r>
              <a:rPr lang="en-US" sz="900" dirty="0"/>
              <a:t>•Selecting the preferred vendor, consultant, or contractor</a:t>
            </a:r>
          </a:p>
          <a:p>
            <a:r>
              <a:rPr lang="en-US" sz="900" dirty="0"/>
              <a:t>One of the key factors in</a:t>
            </a:r>
            <a:r>
              <a:rPr lang="en-US" sz="900" baseline="0" dirty="0"/>
              <a:t> selecting a procurement approach </a:t>
            </a:r>
            <a:r>
              <a:rPr lang="en-US" sz="900" dirty="0"/>
              <a:t>is the type of ITS you are looking at deploying. If the system is a commercial off-the-shelf product, and you have written a good set of functional requirements and specifications, and plans are in place that are pretty solid, a low-bid mechanism might work well. Then there are more customized solutions where the goals and objectives may be well-defined, but the system components and how they are going to work and how they are going to interface may be a little tougher to realize strictly on a low bid approach. But again, it depends on each agency</a:t>
            </a:r>
            <a:r>
              <a:rPr lang="en-US" sz="900" baseline="0" dirty="0"/>
              <a:t> and</a:t>
            </a:r>
            <a:r>
              <a:rPr lang="en-US" sz="900" dirty="0"/>
              <a:t> the laws and regulations that govern the agency’s contracting mechanisms. </a:t>
            </a:r>
          </a:p>
          <a:p>
            <a:r>
              <a:rPr lang="en-US" sz="900" dirty="0"/>
              <a:t>You typically see two general types of procurement methods in place: one that I would call “direct,” which where the agency itself either owns the equipment or leases it.  It can be a method where they are paying someone else to put the equipment out there as part of a construction contract and the contractor either installs it or gets a subcontractor to do the work.  You can also have an on-call arrangement where the consultant has the equipment and gets paid to use it on an on-call basis at locations that the agency identifies.</a:t>
            </a:r>
          </a:p>
          <a:p>
            <a:r>
              <a:rPr lang="en-US" sz="900" dirty="0"/>
              <a:t> </a:t>
            </a:r>
          </a:p>
          <a:p>
            <a:endParaRPr lang="en-US" sz="900" dirty="0"/>
          </a:p>
          <a:p>
            <a:endParaRPr lang="en-US" sz="900" dirty="0"/>
          </a:p>
        </p:txBody>
      </p:sp>
      <p:sp>
        <p:nvSpPr>
          <p:cNvPr id="4" name="Slide Number Placeholder 3"/>
          <p:cNvSpPr>
            <a:spLocks noGrp="1"/>
          </p:cNvSpPr>
          <p:nvPr>
            <p:ph type="sldNum" sz="quarter" idx="10"/>
          </p:nvPr>
        </p:nvSpPr>
        <p:spPr/>
        <p:txBody>
          <a:bodyPr/>
          <a:lstStyle/>
          <a:p>
            <a:fld id="{07841C46-73D1-4B74-8CA3-6792AF13BDE3}" type="slidenum">
              <a:rPr lang="en-US" smtClean="0"/>
              <a:t>78</a:t>
            </a:fld>
            <a:endParaRPr lang="en-US" dirty="0"/>
          </a:p>
        </p:txBody>
      </p:sp>
    </p:spTree>
    <p:extLst>
      <p:ext uri="{BB962C8B-B14F-4D97-AF65-F5344CB8AC3E}">
        <p14:creationId xmlns:p14="http://schemas.microsoft.com/office/powerpoint/2010/main" val="17642715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Contracting Options</a:t>
            </a:r>
          </a:p>
          <a:p>
            <a:r>
              <a:rPr lang="en-US" b="1" dirty="0"/>
              <a:t>Background Information</a:t>
            </a:r>
            <a:r>
              <a:rPr lang="en-US" dirty="0"/>
              <a:t>: </a:t>
            </a:r>
          </a:p>
          <a:p>
            <a:pPr>
              <a:spcBef>
                <a:spcPct val="0"/>
              </a:spcBef>
            </a:pPr>
            <a:r>
              <a:rPr lang="en-US" dirty="0"/>
              <a:t>Really you can blend, in a number of different ways, one of the key factors is the type of work on ITS if you are looking at deploying. If it is a commercial off-the-shelf product, and you have written a good set of functional requirements and specifications, and plans are in place that are pretty solid, a low bid mechanism might work well. You get into more customized solutions where the goals and objectives may be well-defined, but the system components and how they are going to work and how they are going to interface may be a little tougher to realize strictly on a low bid situation but again it depends on each agency, the laws and regulations that govern each agency in a contracting mechanisms there. You typically see two general types of procurement methods in place. What I would call direct which is one where the agency itself either owns equipment, buys it or release it and they own it, if you will or in a method where they are paying someone else to put the equipment out there whether as part of a construction contract and the contractor either does it itself or gets a subcontractor or perhaps an on-call arrangement where the consultant has equipment and obtained equipment and gets paid to address, on an on-call basis, the locations and work zone situations that the agency calls for. </a:t>
            </a:r>
          </a:p>
          <a:p>
            <a:r>
              <a:rPr lang="en-US" b="1" dirty="0"/>
              <a:t>Interaction: </a:t>
            </a:r>
            <a:r>
              <a:rPr lang="en-US" dirty="0"/>
              <a:t>None</a:t>
            </a:r>
          </a:p>
          <a:p>
            <a:r>
              <a:rPr lang="en-US" b="1" dirty="0"/>
              <a:t>Notes: </a:t>
            </a:r>
            <a:r>
              <a:rPr lang="en-US" dirty="0"/>
              <a:t>None</a:t>
            </a:r>
          </a:p>
          <a:p>
            <a:pPr>
              <a:spcBef>
                <a:spcPct val="0"/>
              </a:spcBef>
            </a:pPr>
            <a:endParaRPr lang="en-US" alt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6D398F0A-6A83-4C10-A374-1A533A5ABA58}" type="slidenum">
              <a:rPr lang="en-US" altLang="en-US">
                <a:latin typeface="Arial" panose="020B0604020202020204" pitchFamily="34" charset="0"/>
              </a:rPr>
              <a:pPr fontAlgn="base">
                <a:spcBef>
                  <a:spcPct val="0"/>
                </a:spcBef>
                <a:spcAft>
                  <a:spcPct val="0"/>
                </a:spcAft>
              </a:pPr>
              <a:t>79</a:t>
            </a:fld>
            <a:endParaRPr lang="en-US" altLang="en-US" dirty="0">
              <a:latin typeface="Arial" panose="020B0604020202020204" pitchFamily="34" charset="0"/>
            </a:endParaRPr>
          </a:p>
        </p:txBody>
      </p:sp>
    </p:spTree>
    <p:extLst>
      <p:ext uri="{BB962C8B-B14F-4D97-AF65-F5344CB8AC3E}">
        <p14:creationId xmlns:p14="http://schemas.microsoft.com/office/powerpoint/2010/main" val="1920214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were we have come</a:t>
            </a:r>
            <a:r>
              <a:rPr lang="en-US" b="0" baseline="0" dirty="0"/>
              <a:t> from</a:t>
            </a:r>
            <a:endParaRPr lang="en-US" b="1" baseline="0" dirty="0"/>
          </a:p>
          <a:p>
            <a:r>
              <a:rPr lang="en-US" b="1" dirty="0"/>
              <a:t>Background Information</a:t>
            </a:r>
            <a:r>
              <a:rPr lang="en-US" dirty="0"/>
              <a:t>: Historically there have been a handful of companies could supply a “system” to do something.  Typically, the systems were not very flexible and solution driven. Throughout the years, there were many prototypes.  Each deployment was an adventure that led to unsatisfactory results, which may have</a:t>
            </a:r>
            <a:r>
              <a:rPr lang="en-US" baseline="0" dirty="0"/>
              <a:t> created a bad impression to management.  In the end, ITS may not have provided a big bang for the buck.</a:t>
            </a:r>
            <a:endParaRPr lang="en-US" dirty="0"/>
          </a:p>
          <a:p>
            <a:r>
              <a:rPr lang="en-US" dirty="0"/>
              <a:t>Today, determine what you want the system to do and it can basically do it. The industry</a:t>
            </a:r>
            <a:r>
              <a:rPr lang="en-US" baseline="0" dirty="0"/>
              <a:t> overall has matured and learned from their mistakes.  The components are more reliable and flexible depending the application, which can also link to existing infrastructure and permanent ITS. Greater system capability leading to more successful deployments which have been Tested, refined, and proven systems with documented </a:t>
            </a:r>
            <a:br>
              <a:rPr lang="en-US" baseline="0" dirty="0"/>
            </a:br>
            <a:r>
              <a:rPr lang="en-US" baseline="0" dirty="0"/>
              <a:t>benefits exist that show positive results.</a:t>
            </a:r>
          </a:p>
          <a:p>
            <a:r>
              <a:rPr lang="en-US" b="1" dirty="0"/>
              <a:t>Interaction: </a:t>
            </a:r>
            <a:r>
              <a:rPr lang="en-US" b="0" dirty="0"/>
              <a:t>Has</a:t>
            </a:r>
            <a:r>
              <a:rPr lang="en-US" b="0" baseline="0" dirty="0"/>
              <a:t> your state had any work zone ITS that didn’t work as anticipated?</a:t>
            </a:r>
            <a:endParaRPr lang="en-US" b="1" dirty="0"/>
          </a:p>
          <a:p>
            <a:r>
              <a:rPr lang="en-US" b="1" dirty="0"/>
              <a:t>Notes:</a:t>
            </a:r>
            <a:r>
              <a:rPr lang="en-US" b="0" dirty="0"/>
              <a:t> Briefly,</a:t>
            </a:r>
            <a:r>
              <a:rPr lang="en-US" b="0" baseline="0" dirty="0"/>
              <a:t> g</a:t>
            </a:r>
            <a:r>
              <a:rPr lang="en-US" b="0" dirty="0"/>
              <a:t>o </a:t>
            </a:r>
            <a:r>
              <a:rPr lang="en-US" b="0" baseline="0" dirty="0"/>
              <a:t>over the history and where the industry stands now</a:t>
            </a:r>
            <a:endParaRPr lang="en-US" b="0"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8</a:t>
            </a:fld>
            <a:endParaRPr lang="en-US" dirty="0"/>
          </a:p>
        </p:txBody>
      </p:sp>
    </p:spTree>
    <p:extLst>
      <p:ext uri="{BB962C8B-B14F-4D97-AF65-F5344CB8AC3E}">
        <p14:creationId xmlns:p14="http://schemas.microsoft.com/office/powerpoint/2010/main" val="24891600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Discussing four methods for purchasing ITS.</a:t>
            </a:r>
          </a:p>
          <a:p>
            <a:r>
              <a:rPr lang="en-US" b="1" dirty="0"/>
              <a:t>Background Information</a:t>
            </a:r>
            <a:r>
              <a:rPr lang="en-US" dirty="0"/>
              <a:t>: An agency can </a:t>
            </a:r>
            <a:r>
              <a:rPr lang="en-US" i="1" dirty="0"/>
              <a:t>directly </a:t>
            </a:r>
            <a:r>
              <a:rPr lang="en-US" dirty="0"/>
              <a:t>procure ITS equipment, services,</a:t>
            </a:r>
          </a:p>
          <a:p>
            <a:r>
              <a:rPr lang="en-US" dirty="0"/>
              <a:t>and/or data for its own use and dissemination as part of work zone safety and mobility management efforts. </a:t>
            </a:r>
          </a:p>
          <a:p>
            <a:r>
              <a:rPr lang="en-US" dirty="0"/>
              <a:t>Method 1- Include in Main</a:t>
            </a:r>
            <a:r>
              <a:rPr lang="en-US" baseline="0" dirty="0"/>
              <a:t> Construction Contract: </a:t>
            </a:r>
            <a:r>
              <a:rPr lang="en-US" altLang="en-US" dirty="0"/>
              <a:t>It’s Easy, It’s what we do, and</a:t>
            </a:r>
            <a:r>
              <a:rPr lang="en-US" altLang="en-US" baseline="0" dirty="0"/>
              <a:t> </a:t>
            </a:r>
            <a:r>
              <a:rPr lang="en-US" altLang="en-US" dirty="0"/>
              <a:t>Contract people like this method.  This is typically lump sum bid item.  Some of the characteristics</a:t>
            </a:r>
            <a:r>
              <a:rPr lang="en-US" altLang="en-US" baseline="0" dirty="0"/>
              <a:t> include: </a:t>
            </a:r>
          </a:p>
          <a:p>
            <a:pPr marL="177571" indent="-177571">
              <a:buFont typeface="Arial" panose="020B0604020202020204" pitchFamily="34" charset="0"/>
              <a:buChar char="•"/>
            </a:pPr>
            <a:r>
              <a:rPr lang="en-US" dirty="0"/>
              <a:t>Agency not required to maintain expertise on staff for set up, troubleshooting, maintaining, and updating equipment</a:t>
            </a:r>
          </a:p>
          <a:p>
            <a:pPr marL="177571" indent="-177571">
              <a:buFont typeface="Arial" panose="020B0604020202020204" pitchFamily="34" charset="0"/>
              <a:buChar char="•"/>
            </a:pPr>
            <a:r>
              <a:rPr lang="en-US" dirty="0"/>
              <a:t> Maintenance and removal by vendor allows them to ensure proper operation, quality control over equipment used, and up-to-date equipment</a:t>
            </a:r>
          </a:p>
          <a:p>
            <a:pPr marL="177571" indent="-177571">
              <a:buFont typeface="Arial" panose="020B0604020202020204" pitchFamily="34" charset="0"/>
              <a:buChar char="•"/>
            </a:pPr>
            <a:r>
              <a:rPr lang="en-US" dirty="0"/>
              <a:t> A preferred method by vendors and agencies for commercial off the shelf (COTS) deployments</a:t>
            </a:r>
          </a:p>
          <a:p>
            <a:pPr marL="177571" indent="-177571">
              <a:buFont typeface="Arial" panose="020B0604020202020204" pitchFamily="34" charset="0"/>
              <a:buChar char="•"/>
            </a:pPr>
            <a:r>
              <a:rPr lang="en-US" dirty="0"/>
              <a:t> Direct engagement with vendor keeps high focus on work zone ITS</a:t>
            </a:r>
            <a:endParaRPr lang="en-US" altLang="en-US" dirty="0"/>
          </a:p>
          <a:p>
            <a:r>
              <a:rPr lang="en-US" b="1" dirty="0"/>
              <a:t>Interaction: </a:t>
            </a:r>
            <a:r>
              <a:rPr lang="en-US" b="0" dirty="0"/>
              <a:t>None</a:t>
            </a:r>
          </a:p>
          <a:p>
            <a:r>
              <a:rPr lang="en-US" b="1" dirty="0"/>
              <a:t>Notes: </a:t>
            </a:r>
            <a:r>
              <a:rPr lang="en-US" b="0" dirty="0"/>
              <a:t>None</a:t>
            </a:r>
          </a:p>
          <a:p>
            <a:pPr>
              <a:spcBef>
                <a:spcPct val="0"/>
              </a:spcBef>
            </a:pPr>
            <a:endParaRPr lang="en-US" altLang="en-US" dirty="0"/>
          </a:p>
          <a:p>
            <a:pPr>
              <a:spcBef>
                <a:spcPct val="0"/>
              </a:spcBef>
            </a:pPr>
            <a:endParaRPr lang="en-US" altLang="en-US" dirty="0"/>
          </a:p>
          <a:p>
            <a:pPr>
              <a:spcBef>
                <a:spcPct val="0"/>
              </a:spcBef>
            </a:pPr>
            <a:endParaRPr lang="en-US" altLang="en-US" dirty="0"/>
          </a:p>
          <a:p>
            <a:pPr>
              <a:spcBef>
                <a:spcPct val="0"/>
              </a:spcBef>
            </a:pPr>
            <a:endParaRPr lang="en-US" altLang="en-US" dirty="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30275AC5-EC05-428A-BF3A-0DE4FD148A64}" type="slidenum">
              <a:rPr lang="en-US" altLang="en-US">
                <a:latin typeface="Arial" panose="020B0604020202020204" pitchFamily="34" charset="0"/>
              </a:rPr>
              <a:pPr fontAlgn="base">
                <a:spcBef>
                  <a:spcPct val="0"/>
                </a:spcBef>
                <a:spcAft>
                  <a:spcPct val="0"/>
                </a:spcAft>
              </a:pPr>
              <a:t>80</a:t>
            </a:fld>
            <a:endParaRPr lang="en-US" altLang="en-US" dirty="0">
              <a:latin typeface="Arial" panose="020B0604020202020204" pitchFamily="34" charset="0"/>
            </a:endParaRPr>
          </a:p>
        </p:txBody>
      </p:sp>
    </p:spTree>
    <p:extLst>
      <p:ext uri="{BB962C8B-B14F-4D97-AF65-F5344CB8AC3E}">
        <p14:creationId xmlns:p14="http://schemas.microsoft.com/office/powerpoint/2010/main" val="17233551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Discuss</a:t>
            </a:r>
            <a:r>
              <a:rPr lang="en-US" b="0" baseline="0" dirty="0"/>
              <a:t> potential issues with this method</a:t>
            </a:r>
            <a:endParaRPr lang="en-US" b="0" dirty="0"/>
          </a:p>
          <a:p>
            <a:pPr defTabSz="965322">
              <a:spcBef>
                <a:spcPct val="0"/>
              </a:spcBef>
            </a:pPr>
            <a:r>
              <a:rPr lang="en-US" b="1" dirty="0"/>
              <a:t>Background Information</a:t>
            </a:r>
            <a:r>
              <a:rPr lang="en-US" dirty="0"/>
              <a:t>: </a:t>
            </a:r>
            <a:r>
              <a:rPr lang="en-US" altLang="en-US" dirty="0"/>
              <a:t>ITS is a low priority for the prime because of the cost. </a:t>
            </a:r>
          </a:p>
          <a:p>
            <a:pPr defTabSz="965322">
              <a:spcBef>
                <a:spcPct val="0"/>
              </a:spcBef>
            </a:pPr>
            <a:r>
              <a:rPr lang="en-US" altLang="en-US" dirty="0"/>
              <a:t>Timing is problematic at best.</a:t>
            </a:r>
          </a:p>
          <a:p>
            <a:pPr defTabSz="965322">
              <a:spcBef>
                <a:spcPct val="0"/>
              </a:spcBef>
            </a:pPr>
            <a:r>
              <a:rPr lang="en-US" altLang="en-US" dirty="0"/>
              <a:t>Need systems online at start of lane restrictions; integration takes time.</a:t>
            </a:r>
          </a:p>
          <a:p>
            <a:pPr defTabSz="965322">
              <a:spcBef>
                <a:spcPct val="0"/>
              </a:spcBef>
            </a:pPr>
            <a:r>
              <a:rPr lang="en-US" altLang="en-US" dirty="0"/>
              <a:t>Deductions can’t give drivers back the time they lost.</a:t>
            </a:r>
          </a:p>
          <a:p>
            <a:pPr defTabSz="965322">
              <a:spcBef>
                <a:spcPct val="0"/>
              </a:spcBef>
            </a:pPr>
            <a:r>
              <a:rPr lang="en-US" altLang="en-US" dirty="0"/>
              <a:t>Very inflexible, and allows</a:t>
            </a:r>
            <a:r>
              <a:rPr lang="en-US" altLang="en-US" baseline="0" dirty="0"/>
              <a:t> </a:t>
            </a:r>
            <a:r>
              <a:rPr lang="en-US" altLang="en-US" dirty="0"/>
              <a:t>limited control.</a:t>
            </a:r>
          </a:p>
          <a:p>
            <a:r>
              <a:rPr lang="en-US" b="1" dirty="0"/>
              <a:t>Interaction: </a:t>
            </a:r>
            <a:r>
              <a:rPr lang="en-US" b="0" dirty="0"/>
              <a:t>None</a:t>
            </a:r>
          </a:p>
          <a:p>
            <a:r>
              <a:rPr lang="en-US" b="1" dirty="0"/>
              <a:t>Notes: </a:t>
            </a:r>
            <a:r>
              <a:rPr lang="en-US" altLang="en-US" dirty="0"/>
              <a:t>None</a:t>
            </a:r>
          </a:p>
          <a:p>
            <a:pPr defTabSz="965322">
              <a:spcBef>
                <a:spcPct val="0"/>
              </a:spcBef>
            </a:pPr>
            <a:endParaRPr lang="en-US" altLang="en-US" dirty="0"/>
          </a:p>
          <a:p>
            <a:pPr defTabSz="965322">
              <a:spcBef>
                <a:spcPct val="0"/>
              </a:spcBef>
            </a:pPr>
            <a:endParaRPr lang="en-US" altLang="en-US" dirty="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270D80C2-F88C-445E-A688-F181CDBF73CE}" type="slidenum">
              <a:rPr lang="en-US" altLang="en-US">
                <a:latin typeface="Arial" panose="020B0604020202020204" pitchFamily="34" charset="0"/>
              </a:rPr>
              <a:pPr fontAlgn="base">
                <a:spcBef>
                  <a:spcPct val="0"/>
                </a:spcBef>
                <a:spcAft>
                  <a:spcPct val="0"/>
                </a:spcAft>
              </a:pPr>
              <a:t>81</a:t>
            </a:fld>
            <a:endParaRPr lang="en-US" altLang="en-US" dirty="0">
              <a:latin typeface="Arial" panose="020B0604020202020204" pitchFamily="34" charset="0"/>
            </a:endParaRPr>
          </a:p>
        </p:txBody>
      </p:sp>
    </p:spTree>
    <p:extLst>
      <p:ext uri="{BB962C8B-B14F-4D97-AF65-F5344CB8AC3E}">
        <p14:creationId xmlns:p14="http://schemas.microsoft.com/office/powerpoint/2010/main" val="13909690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Method 2</a:t>
            </a:r>
          </a:p>
          <a:p>
            <a:pPr>
              <a:spcBef>
                <a:spcPct val="0"/>
              </a:spcBef>
            </a:pPr>
            <a:r>
              <a:rPr lang="en-US" b="1" dirty="0"/>
              <a:t>Background Information</a:t>
            </a:r>
            <a:r>
              <a:rPr lang="en-US" dirty="0"/>
              <a:t>: </a:t>
            </a:r>
            <a:r>
              <a:rPr lang="en-US" altLang="en-US" dirty="0"/>
              <a:t>Prime Contractor is focused on ITS</a:t>
            </a:r>
          </a:p>
          <a:p>
            <a:pPr>
              <a:spcBef>
                <a:spcPct val="0"/>
              </a:spcBef>
            </a:pPr>
            <a:r>
              <a:rPr lang="en-US" altLang="en-US" dirty="0"/>
              <a:t>Better control for both Contractor and DOT</a:t>
            </a:r>
          </a:p>
          <a:p>
            <a:pPr>
              <a:spcBef>
                <a:spcPct val="0"/>
              </a:spcBef>
            </a:pPr>
            <a:r>
              <a:rPr lang="en-US" altLang="en-US" dirty="0"/>
              <a:t>Leads to better timeline, lets</a:t>
            </a:r>
            <a:r>
              <a:rPr lang="en-US" altLang="en-US" baseline="0" dirty="0"/>
              <a:t> you </a:t>
            </a:r>
            <a:r>
              <a:rPr lang="en-US" altLang="en-US" dirty="0"/>
              <a:t>get started early, which helps integration </a:t>
            </a:r>
          </a:p>
          <a:p>
            <a:r>
              <a:rPr lang="en-US" b="0" dirty="0"/>
              <a:t>Characteristics</a:t>
            </a:r>
            <a:r>
              <a:rPr lang="en-US" b="0" baseline="0" dirty="0"/>
              <a:t> include: </a:t>
            </a:r>
          </a:p>
          <a:p>
            <a:pPr marL="177571" indent="-177571">
              <a:buFont typeface="Arial" panose="020B0604020202020204" pitchFamily="34" charset="0"/>
              <a:buChar char="•"/>
            </a:pPr>
            <a:r>
              <a:rPr lang="en-US" dirty="0"/>
              <a:t>Contractor has responsibility for determining and selecting a vendor (agency does not make vendor selection)</a:t>
            </a:r>
          </a:p>
          <a:p>
            <a:pPr marL="177571" indent="-177571">
              <a:buFont typeface="Arial" panose="020B0604020202020204" pitchFamily="34" charset="0"/>
              <a:buChar char="•"/>
            </a:pPr>
            <a:r>
              <a:rPr lang="en-US" dirty="0"/>
              <a:t>Contractor determines whether to purchase or lease the system</a:t>
            </a:r>
          </a:p>
          <a:p>
            <a:pPr marL="177571" indent="-177571">
              <a:buFont typeface="Arial" panose="020B0604020202020204" pitchFamily="34" charset="0"/>
              <a:buChar char="•"/>
            </a:pPr>
            <a:r>
              <a:rPr lang="en-US" dirty="0"/>
              <a:t>Agency can retain ability to negotiate with the contractor regarding pricing and other aspects of the ITS deployment</a:t>
            </a:r>
          </a:p>
          <a:p>
            <a:pPr marL="177571" indent="-177571">
              <a:buFont typeface="Arial" panose="020B0604020202020204" pitchFamily="34" charset="0"/>
              <a:buChar char="•"/>
            </a:pPr>
            <a:r>
              <a:rPr lang="en-US" dirty="0"/>
              <a:t>Agency does not have direct link to vendor to provide input on set-up and adjustments during operation</a:t>
            </a:r>
            <a:endParaRPr lang="en-US" b="1" dirty="0"/>
          </a:p>
          <a:p>
            <a:r>
              <a:rPr lang="en-US" b="1" dirty="0"/>
              <a:t>Interaction: </a:t>
            </a:r>
            <a:r>
              <a:rPr lang="en-US" b="0" dirty="0"/>
              <a:t>None</a:t>
            </a:r>
          </a:p>
          <a:p>
            <a:r>
              <a:rPr lang="en-US" b="1" dirty="0"/>
              <a:t>Notes: </a:t>
            </a:r>
            <a:r>
              <a:rPr lang="en-US" b="0" dirty="0"/>
              <a:t>None</a:t>
            </a:r>
            <a:endParaRPr lang="en-US" altLang="en-US" b="0" dirty="0"/>
          </a:p>
          <a:p>
            <a:pPr>
              <a:spcBef>
                <a:spcPct val="0"/>
              </a:spcBef>
            </a:pP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D4DA720C-8B3A-407B-88B4-5AF1077AF18A}" type="slidenum">
              <a:rPr lang="en-US" altLang="en-US">
                <a:latin typeface="Arial" panose="020B0604020202020204" pitchFamily="34" charset="0"/>
              </a:rPr>
              <a:pPr fontAlgn="base">
                <a:spcBef>
                  <a:spcPct val="0"/>
                </a:spcBef>
                <a:spcAft>
                  <a:spcPct val="0"/>
                </a:spcAft>
              </a:pPr>
              <a:t>82</a:t>
            </a:fld>
            <a:endParaRPr lang="en-US" altLang="en-US" dirty="0">
              <a:latin typeface="Arial" panose="020B0604020202020204" pitchFamily="34" charset="0"/>
            </a:endParaRPr>
          </a:p>
        </p:txBody>
      </p:sp>
    </p:spTree>
    <p:extLst>
      <p:ext uri="{BB962C8B-B14F-4D97-AF65-F5344CB8AC3E}">
        <p14:creationId xmlns:p14="http://schemas.microsoft.com/office/powerpoint/2010/main" val="38746963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Issues with Method 2</a:t>
            </a:r>
          </a:p>
          <a:p>
            <a:pPr>
              <a:spcBef>
                <a:spcPct val="0"/>
              </a:spcBef>
            </a:pPr>
            <a:r>
              <a:rPr lang="en-US" b="1" dirty="0"/>
              <a:t>Background Information</a:t>
            </a:r>
            <a:r>
              <a:rPr lang="en-US" dirty="0"/>
              <a:t>: </a:t>
            </a:r>
            <a:r>
              <a:rPr lang="en-US" altLang="en-US" dirty="0"/>
              <a:t>Lead time is sometimes more than the project</a:t>
            </a:r>
          </a:p>
          <a:p>
            <a:pPr>
              <a:spcBef>
                <a:spcPct val="0"/>
              </a:spcBef>
            </a:pPr>
            <a:r>
              <a:rPr lang="en-US" altLang="en-US" dirty="0"/>
              <a:t>i.e. canned project on the shelf moved up</a:t>
            </a:r>
          </a:p>
          <a:p>
            <a:r>
              <a:rPr lang="en-US" b="1" dirty="0"/>
              <a:t>Interaction: </a:t>
            </a:r>
            <a:r>
              <a:rPr lang="en-US" dirty="0"/>
              <a:t>None</a:t>
            </a:r>
          </a:p>
          <a:p>
            <a:r>
              <a:rPr lang="en-US" b="1" dirty="0"/>
              <a:t>Notes: </a:t>
            </a:r>
            <a:r>
              <a:rPr lang="en-US" dirty="0"/>
              <a:t>None</a:t>
            </a:r>
          </a:p>
          <a:p>
            <a:pPr>
              <a:spcBef>
                <a:spcPct val="0"/>
              </a:spcBef>
            </a:pPr>
            <a:endParaRPr lang="en-US" altLang="en-US" dirty="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5A82BFEA-E449-4CE6-A5C4-5BEA43454EF4}" type="slidenum">
              <a:rPr lang="en-US" altLang="en-US">
                <a:latin typeface="Arial" panose="020B0604020202020204" pitchFamily="34" charset="0"/>
              </a:rPr>
              <a:pPr fontAlgn="base">
                <a:spcBef>
                  <a:spcPct val="0"/>
                </a:spcBef>
                <a:spcAft>
                  <a:spcPct val="0"/>
                </a:spcAft>
              </a:pPr>
              <a:t>83</a:t>
            </a:fld>
            <a:endParaRPr lang="en-US" altLang="en-US" dirty="0">
              <a:latin typeface="Arial" panose="020B0604020202020204" pitchFamily="34" charset="0"/>
            </a:endParaRPr>
          </a:p>
        </p:txBody>
      </p:sp>
    </p:spTree>
    <p:extLst>
      <p:ext uri="{BB962C8B-B14F-4D97-AF65-F5344CB8AC3E}">
        <p14:creationId xmlns:p14="http://schemas.microsoft.com/office/powerpoint/2010/main" val="25384983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Review method 3</a:t>
            </a:r>
          </a:p>
          <a:p>
            <a:pPr>
              <a:spcAft>
                <a:spcPts val="621"/>
              </a:spcAft>
            </a:pPr>
            <a:r>
              <a:rPr lang="en-US" b="1" dirty="0"/>
              <a:t>Background Information</a:t>
            </a:r>
            <a:r>
              <a:rPr lang="en-US" dirty="0"/>
              <a:t>: </a:t>
            </a:r>
            <a:r>
              <a:rPr lang="en-US" altLang="en-US" dirty="0"/>
              <a:t>All the benefits of stand alone ITS project that has increased flexibility and reduced management costs and configuration and integration time.</a:t>
            </a:r>
          </a:p>
          <a:p>
            <a:r>
              <a:rPr lang="en-US" b="1" dirty="0"/>
              <a:t>Interaction:  </a:t>
            </a:r>
            <a:r>
              <a:rPr lang="en-US" b="0" dirty="0"/>
              <a:t>None</a:t>
            </a:r>
          </a:p>
          <a:p>
            <a:r>
              <a:rPr lang="en-US" b="1" dirty="0"/>
              <a:t>Notes: </a:t>
            </a:r>
            <a:r>
              <a:rPr lang="en-US" b="0" dirty="0"/>
              <a:t>None</a:t>
            </a:r>
          </a:p>
          <a:p>
            <a:pPr>
              <a:spcBef>
                <a:spcPct val="0"/>
              </a:spcBef>
            </a:pPr>
            <a:endParaRPr lang="en-US" altLang="en-US" dirty="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40E054D1-D74B-4583-8A8C-27878F6802B6}" type="slidenum">
              <a:rPr lang="en-US" altLang="en-US">
                <a:latin typeface="Arial" panose="020B0604020202020204" pitchFamily="34" charset="0"/>
              </a:rPr>
              <a:pPr fontAlgn="base">
                <a:spcBef>
                  <a:spcPct val="0"/>
                </a:spcBef>
                <a:spcAft>
                  <a:spcPct val="0"/>
                </a:spcAft>
              </a:pPr>
              <a:t>84</a:t>
            </a:fld>
            <a:endParaRPr lang="en-US" altLang="en-US" dirty="0">
              <a:latin typeface="Arial" panose="020B0604020202020204" pitchFamily="34" charset="0"/>
            </a:endParaRPr>
          </a:p>
        </p:txBody>
      </p:sp>
    </p:spTree>
    <p:extLst>
      <p:ext uri="{BB962C8B-B14F-4D97-AF65-F5344CB8AC3E}">
        <p14:creationId xmlns:p14="http://schemas.microsoft.com/office/powerpoint/2010/main" val="257247589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Message: </a:t>
            </a:r>
            <a:r>
              <a:rPr lang="en-US" b="0" dirty="0"/>
              <a:t>Method 4,</a:t>
            </a:r>
            <a:r>
              <a:rPr lang="en-US" b="0" baseline="0" dirty="0"/>
              <a:t> on-call annual contract</a:t>
            </a:r>
            <a:endParaRPr lang="en-US" b="0" dirty="0"/>
          </a:p>
          <a:p>
            <a:r>
              <a:rPr lang="en-US" b="1" dirty="0"/>
              <a:t>Background Information</a:t>
            </a:r>
            <a:r>
              <a:rPr lang="en-US" dirty="0"/>
              <a:t>: Have an a</a:t>
            </a:r>
            <a:r>
              <a:rPr lang="en-US" altLang="en-US" b="0" dirty="0"/>
              <a:t>nnual contract with a specific vendor, which has the most flexibility and provides options for smaller maintenance projects as well as rapidly changing construction program. </a:t>
            </a:r>
            <a:r>
              <a:rPr lang="en-US" dirty="0"/>
              <a:t>Bid system components only to be installed and operated via work order – Agency determines need.  Bid for consultant services/supplier. Determine need and install and maintain system via work order </a:t>
            </a:r>
          </a:p>
          <a:p>
            <a:r>
              <a:rPr lang="en-US" b="1" dirty="0"/>
              <a:t>Interaction: </a:t>
            </a:r>
            <a:r>
              <a:rPr lang="en-US" b="0" dirty="0"/>
              <a:t>None</a:t>
            </a:r>
          </a:p>
          <a:p>
            <a:r>
              <a:rPr lang="en-US" b="1" dirty="0"/>
              <a:t>Notes: </a:t>
            </a:r>
            <a:r>
              <a:rPr lang="en-US" b="0" dirty="0"/>
              <a:t>None</a:t>
            </a:r>
          </a:p>
          <a:p>
            <a:pPr>
              <a:spcBef>
                <a:spcPct val="0"/>
              </a:spcBef>
            </a:pPr>
            <a:endParaRPr lang="en-US" altLang="en-US" dirty="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defRPr>
            </a:lvl1pPr>
            <a:lvl2pPr marL="769626" indent="-296010">
              <a:defRPr>
                <a:solidFill>
                  <a:schemeClr val="tx1"/>
                </a:solidFill>
                <a:latin typeface="Lucida Sans Unicode" pitchFamily="34" charset="0"/>
              </a:defRPr>
            </a:lvl2pPr>
            <a:lvl3pPr marL="1184039" indent="-236808">
              <a:defRPr>
                <a:solidFill>
                  <a:schemeClr val="tx1"/>
                </a:solidFill>
                <a:latin typeface="Lucida Sans Unicode" pitchFamily="34" charset="0"/>
              </a:defRPr>
            </a:lvl3pPr>
            <a:lvl4pPr marL="1657654" indent="-236808">
              <a:defRPr>
                <a:solidFill>
                  <a:schemeClr val="tx1"/>
                </a:solidFill>
                <a:latin typeface="Lucida Sans Unicode" pitchFamily="34" charset="0"/>
              </a:defRPr>
            </a:lvl4pPr>
            <a:lvl5pPr marL="2131272" indent="-236808">
              <a:defRPr>
                <a:solidFill>
                  <a:schemeClr val="tx1"/>
                </a:solidFill>
                <a:latin typeface="Lucida Sans Unicode" pitchFamily="34" charset="0"/>
              </a:defRPr>
            </a:lvl5pPr>
            <a:lvl6pPr marL="2604886" indent="-236808" fontAlgn="base">
              <a:spcBef>
                <a:spcPct val="0"/>
              </a:spcBef>
              <a:spcAft>
                <a:spcPct val="0"/>
              </a:spcAft>
              <a:defRPr>
                <a:solidFill>
                  <a:schemeClr val="tx1"/>
                </a:solidFill>
                <a:latin typeface="Lucida Sans Unicode" pitchFamily="34" charset="0"/>
              </a:defRPr>
            </a:lvl6pPr>
            <a:lvl7pPr marL="3078503" indent="-236808" fontAlgn="base">
              <a:spcBef>
                <a:spcPct val="0"/>
              </a:spcBef>
              <a:spcAft>
                <a:spcPct val="0"/>
              </a:spcAft>
              <a:defRPr>
                <a:solidFill>
                  <a:schemeClr val="tx1"/>
                </a:solidFill>
                <a:latin typeface="Lucida Sans Unicode" pitchFamily="34" charset="0"/>
              </a:defRPr>
            </a:lvl7pPr>
            <a:lvl8pPr marL="3552119" indent="-236808" fontAlgn="base">
              <a:spcBef>
                <a:spcPct val="0"/>
              </a:spcBef>
              <a:spcAft>
                <a:spcPct val="0"/>
              </a:spcAft>
              <a:defRPr>
                <a:solidFill>
                  <a:schemeClr val="tx1"/>
                </a:solidFill>
                <a:latin typeface="Lucida Sans Unicode" pitchFamily="34" charset="0"/>
              </a:defRPr>
            </a:lvl8pPr>
            <a:lvl9pPr marL="4025735" indent="-236808" fontAlgn="base">
              <a:spcBef>
                <a:spcPct val="0"/>
              </a:spcBef>
              <a:spcAft>
                <a:spcPct val="0"/>
              </a:spcAft>
              <a:defRPr>
                <a:solidFill>
                  <a:schemeClr val="tx1"/>
                </a:solidFill>
                <a:latin typeface="Lucida Sans Unicode" pitchFamily="34" charset="0"/>
              </a:defRPr>
            </a:lvl9pPr>
          </a:lstStyle>
          <a:p>
            <a:pPr fontAlgn="base">
              <a:spcBef>
                <a:spcPct val="0"/>
              </a:spcBef>
              <a:spcAft>
                <a:spcPct val="0"/>
              </a:spcAft>
            </a:pPr>
            <a:fld id="{AE988EAD-19DE-48D8-8E3C-26D3A81396F7}" type="slidenum">
              <a:rPr lang="en-US" altLang="en-US">
                <a:latin typeface="Arial" panose="020B0604020202020204" pitchFamily="34" charset="0"/>
              </a:rPr>
              <a:pPr fontAlgn="base">
                <a:spcBef>
                  <a:spcPct val="0"/>
                </a:spcBef>
                <a:spcAft>
                  <a:spcPct val="0"/>
                </a:spcAft>
              </a:pPr>
              <a:t>85</a:t>
            </a:fld>
            <a:endParaRPr lang="en-US" altLang="en-US" dirty="0">
              <a:latin typeface="Arial" panose="020B0604020202020204" pitchFamily="34" charset="0"/>
            </a:endParaRPr>
          </a:p>
        </p:txBody>
      </p:sp>
    </p:spTree>
    <p:extLst>
      <p:ext uri="{BB962C8B-B14F-4D97-AF65-F5344CB8AC3E}">
        <p14:creationId xmlns:p14="http://schemas.microsoft.com/office/powerpoint/2010/main" val="288598123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Purchase</a:t>
            </a:r>
            <a:r>
              <a:rPr lang="en-US" b="0" baseline="0" dirty="0"/>
              <a:t> 3</a:t>
            </a:r>
            <a:r>
              <a:rPr lang="en-US" b="0" baseline="30000" dirty="0"/>
              <a:t>rd</a:t>
            </a:r>
            <a:r>
              <a:rPr lang="en-US" b="0" baseline="0" dirty="0"/>
              <a:t> party data</a:t>
            </a:r>
            <a:endParaRPr lang="en-US" b="0" dirty="0"/>
          </a:p>
          <a:p>
            <a:r>
              <a:rPr lang="en-US" b="1" dirty="0"/>
              <a:t>Background Information</a:t>
            </a:r>
            <a:r>
              <a:rPr lang="en-US" dirty="0"/>
              <a:t>: </a:t>
            </a:r>
          </a:p>
          <a:p>
            <a:r>
              <a:rPr lang="en-US" dirty="0"/>
              <a:t>We are seeing increased examples where agencies and contractors are actually able to purchase data from a third party, private-sector data provider for what they are trying to accomplish and use that for works and purposes as well. </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86</a:t>
            </a:fld>
            <a:endParaRPr lang="en-US" dirty="0"/>
          </a:p>
        </p:txBody>
      </p:sp>
    </p:spTree>
    <p:extLst>
      <p:ext uri="{BB962C8B-B14F-4D97-AF65-F5344CB8AC3E}">
        <p14:creationId xmlns:p14="http://schemas.microsoft.com/office/powerpoint/2010/main" val="20085977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key takeaways</a:t>
            </a:r>
          </a:p>
          <a:p>
            <a:r>
              <a:rPr lang="en-US" b="1" dirty="0"/>
              <a:t>Background Information: (Broken into 2 slides) I</a:t>
            </a:r>
            <a:r>
              <a:rPr lang="en-US" dirty="0"/>
              <a:t>n this step, the procurement type and mechanism is determined, an RFP is issued, and a proposal is selected.</a:t>
            </a:r>
          </a:p>
          <a:p>
            <a:r>
              <a:rPr lang="en-US" dirty="0"/>
              <a:t>In procuring work zone ITS, there are three different perspectives: the contracting agency that desires work zone ITS, the contractor responsible for the overall construction project, and the vendor who supplies work zone ITS. Lessons learned from each of these perspectives were gathered from five FHWA-sponsored case studies that examined deployments of ITS in work zones in Effingham, Illinois; Mount Vernon, Illinois; Salt Lake City, Utah; Orem/Provo, Utah; and Las Vegas, Nevada in 2012; interviews with agency officials from five States that are active in work zone ITS; and interviews with four experienced work zone ITS vendors. </a:t>
            </a:r>
          </a:p>
          <a:p>
            <a:r>
              <a:rPr lang="en-US" dirty="0"/>
              <a:t>Agencies need to consider the necessary personnel experience for operating and maintaining work zone ITS before deciding</a:t>
            </a:r>
          </a:p>
          <a:p>
            <a:r>
              <a:rPr lang="en-US" dirty="0"/>
              <a:t>whether to purchase or lease work zone ITS, so that the procured system can be effectively operated and maintained.</a:t>
            </a:r>
          </a:p>
          <a:p>
            <a:r>
              <a:rPr lang="en-US" dirty="0"/>
              <a:t>Regardless of whether ITS is procured directly by an agency or indirectly through a construction contract, it is important</a:t>
            </a:r>
          </a:p>
          <a:p>
            <a:r>
              <a:rPr lang="en-US" dirty="0"/>
              <a:t>that there be expertise available locally (either on agency, contractor, or vendor staff) who are tasked with day-to-day</a:t>
            </a:r>
          </a:p>
          <a:p>
            <a:r>
              <a:rPr lang="en-US" dirty="0"/>
              <a:t>responsibility for operations and maintenance of the system to enable quick response and resolution of issues.</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87</a:t>
            </a:fld>
            <a:endParaRPr lang="en-US" dirty="0"/>
          </a:p>
        </p:txBody>
      </p:sp>
    </p:spTree>
    <p:extLst>
      <p:ext uri="{BB962C8B-B14F-4D97-AF65-F5344CB8AC3E}">
        <p14:creationId xmlns:p14="http://schemas.microsoft.com/office/powerpoint/2010/main" val="358503557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key takeaways</a:t>
            </a:r>
          </a:p>
          <a:p>
            <a:r>
              <a:rPr lang="en-US" b="1" dirty="0"/>
              <a:t>Background Information: (Broken into 2 slides) I</a:t>
            </a:r>
            <a:r>
              <a:rPr lang="en-US" dirty="0"/>
              <a:t>n this step, the procurement type and mechanism is determined, an RFP is issued, and a proposal is selected.</a:t>
            </a:r>
          </a:p>
          <a:p>
            <a:r>
              <a:rPr lang="en-US" dirty="0"/>
              <a:t>In procuring work zone ITS, there are three different perspectives: the contracting agency that desires work zone ITS, the contractor responsible for the overall construction project, and the vendor who supplies work zone ITS. Lessons learned from each of these perspectives were gathered from five FHWA-sponsored case studies that examined deployments of ITS in work zones in Effingham, Illinois; Mount Vernon, Illinois; Salt Lake City, Utah; Orem/Provo, Utah; and Las Vegas, Nevada in 2012; interviews with agency officials from five States that are active in work zone ITS; and interviews with four experienced work zone ITS vendors. </a:t>
            </a:r>
          </a:p>
          <a:p>
            <a:r>
              <a:rPr lang="en-US" dirty="0"/>
              <a:t>Agencies need to consider the necessary personnel experience for operating and maintaining work zone ITS before deciding</a:t>
            </a:r>
          </a:p>
          <a:p>
            <a:r>
              <a:rPr lang="en-US" dirty="0"/>
              <a:t>whether to purchase or lease work zone ITS, so that the procured system can be effectively operated and maintained.</a:t>
            </a:r>
          </a:p>
          <a:p>
            <a:r>
              <a:rPr lang="en-US" dirty="0"/>
              <a:t>Regardless of whether ITS is procured directly by an agency or indirectly through a construction contract, it is important</a:t>
            </a:r>
          </a:p>
          <a:p>
            <a:r>
              <a:rPr lang="en-US" dirty="0"/>
              <a:t>that there be expertise available locally (either on agency, contractor, or vendor staff) who are tasked with day-to-day</a:t>
            </a:r>
          </a:p>
          <a:p>
            <a:r>
              <a:rPr lang="en-US" dirty="0"/>
              <a:t>responsibility for operations and maintenance of the system to enable quick response and resolution of issues.</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88</a:t>
            </a:fld>
            <a:endParaRPr lang="en-US" dirty="0"/>
          </a:p>
        </p:txBody>
      </p:sp>
    </p:spTree>
    <p:extLst>
      <p:ext uri="{BB962C8B-B14F-4D97-AF65-F5344CB8AC3E}">
        <p14:creationId xmlns:p14="http://schemas.microsoft.com/office/powerpoint/2010/main" val="71058353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Step 5</a:t>
            </a:r>
          </a:p>
          <a:p>
            <a:r>
              <a:rPr lang="en-US" b="1" dirty="0"/>
              <a:t>Background Information</a:t>
            </a:r>
            <a:r>
              <a:rPr lang="en-US" dirty="0"/>
              <a:t>: Quickly introduce this step and review four sub steps</a:t>
            </a:r>
          </a:p>
          <a:p>
            <a:r>
              <a:rPr lang="en-US" b="1" dirty="0"/>
              <a:t>Interaction: </a:t>
            </a:r>
            <a:r>
              <a:rPr lang="en-US" dirty="0"/>
              <a:t>None</a:t>
            </a:r>
          </a:p>
          <a:p>
            <a:r>
              <a:rPr lang="en-US" b="1" dirty="0"/>
              <a:t>Notes: </a:t>
            </a:r>
            <a:r>
              <a:rPr lang="en-US" dirty="0"/>
              <a:t>None</a:t>
            </a:r>
          </a:p>
        </p:txBody>
      </p:sp>
      <p:sp>
        <p:nvSpPr>
          <p:cNvPr id="4" name="Slide Number Placeholder 3"/>
          <p:cNvSpPr>
            <a:spLocks noGrp="1"/>
          </p:cNvSpPr>
          <p:nvPr>
            <p:ph type="sldNum" sz="quarter" idx="10"/>
          </p:nvPr>
        </p:nvSpPr>
        <p:spPr/>
        <p:txBody>
          <a:bodyPr/>
          <a:lstStyle/>
          <a:p>
            <a:fld id="{07841C46-73D1-4B74-8CA3-6792AF13BDE3}" type="slidenum">
              <a:rPr lang="en-US" smtClean="0"/>
              <a:t>89</a:t>
            </a:fld>
            <a:endParaRPr lang="en-US" dirty="0"/>
          </a:p>
        </p:txBody>
      </p:sp>
    </p:spTree>
    <p:extLst>
      <p:ext uri="{BB962C8B-B14F-4D97-AF65-F5344CB8AC3E}">
        <p14:creationId xmlns:p14="http://schemas.microsoft.com/office/powerpoint/2010/main" val="399822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List the work zone challenges</a:t>
            </a:r>
          </a:p>
          <a:p>
            <a:r>
              <a:rPr lang="en-US" b="1" dirty="0"/>
              <a:t>Background Information</a:t>
            </a:r>
            <a:r>
              <a:rPr lang="en-US" dirty="0"/>
              <a:t>: </a:t>
            </a:r>
          </a:p>
          <a:p>
            <a:pPr marL="177571" indent="-177571">
              <a:buFont typeface="Arial" panose="020B0604020202020204" pitchFamily="34" charset="0"/>
              <a:buChar char="•"/>
            </a:pPr>
            <a:r>
              <a:rPr lang="en-US" dirty="0"/>
              <a:t>Congestion and delay: excess</a:t>
            </a:r>
            <a:r>
              <a:rPr lang="en-US" baseline="0" dirty="0"/>
              <a:t> capacity is disappearing as more volumes are on the roadway and as the work zone takes away lanes the overall capacity of the roadway is reduced, but the demand is typically the same. Lane closures and lane restrictions reduce the overall capacity which recreates congestion and delay.  This congestion creates queues that have to be estimated to ensure adequate warning is provided to oncoming traffic.</a:t>
            </a:r>
          </a:p>
          <a:p>
            <a:pPr marL="177571" lvl="1" indent="-177571" defTabSz="947044">
              <a:buFont typeface="Arial" panose="020B0604020202020204" pitchFamily="34" charset="0"/>
              <a:buChar char="•"/>
              <a:defRPr/>
            </a:pPr>
            <a:r>
              <a:rPr lang="en-US" baseline="0" dirty="0"/>
              <a:t>Safety: Safety is a concern for both the worker and the motorists.  The safety challenge encompasses the overall safe speed of motorist and determining the appropriate speed limit, incorporating elements within your work zone to manage the overall speeds of motorists, </a:t>
            </a:r>
            <a:r>
              <a:rPr lang="en-US" dirty="0"/>
              <a:t>incident detection and response as well as secondary crashes </a:t>
            </a:r>
            <a:r>
              <a:rPr lang="en-US" baseline="0" dirty="0"/>
              <a:t>and notifying motorists of slow moving construction vehicles entering and existing the work space.</a:t>
            </a:r>
          </a:p>
          <a:p>
            <a:pPr marL="177571" lvl="1" indent="-177571" defTabSz="947044">
              <a:buFont typeface="Arial" panose="020B0604020202020204" pitchFamily="34" charset="0"/>
              <a:buChar char="•"/>
              <a:defRPr/>
            </a:pPr>
            <a:r>
              <a:rPr lang="en-US" baseline="0" dirty="0"/>
              <a:t>Customer Dissatisfaction: unhappy motorist because of l</a:t>
            </a:r>
            <a:r>
              <a:rPr lang="en-US" dirty="0"/>
              <a:t>engthy queues, unexpected detours, and unreliable travel times due to lane closures, other construction-related delays.</a:t>
            </a:r>
          </a:p>
          <a:p>
            <a:pPr marL="177571" lvl="1" indent="-177571" defTabSz="947044">
              <a:buFont typeface="Arial" panose="020B0604020202020204" pitchFamily="34" charset="0"/>
              <a:buChar char="•"/>
              <a:defRPr/>
            </a:pPr>
            <a:r>
              <a:rPr lang="en-US" dirty="0"/>
              <a:t>Contractor performance: agencies may impose penalties to contractors for creating excessive delays or queues</a:t>
            </a:r>
            <a:r>
              <a:rPr lang="en-US" baseline="0" dirty="0"/>
              <a:t> during a project, but may not have the personnel available to monitor work zone activities continuously to verify compliance.</a:t>
            </a:r>
            <a:endParaRPr lang="en-US" dirty="0"/>
          </a:p>
          <a:p>
            <a:r>
              <a:rPr lang="en-US" b="1" dirty="0"/>
              <a:t>Interaction: </a:t>
            </a:r>
            <a:r>
              <a:rPr lang="en-US" b="0" dirty="0"/>
              <a:t>none.</a:t>
            </a:r>
            <a:endParaRPr lang="en-US" b="1" dirty="0"/>
          </a:p>
          <a:p>
            <a:pPr defTabSz="966464"/>
            <a:r>
              <a:rPr lang="en-US" b="1" dirty="0"/>
              <a:t>Notes: </a:t>
            </a:r>
            <a:r>
              <a:rPr lang="en-US" dirty="0">
                <a:solidFill>
                  <a:prstClr val="black"/>
                </a:solidFill>
              </a:rPr>
              <a:t>Go over each point.</a:t>
            </a:r>
          </a:p>
          <a:p>
            <a:endParaRPr lang="en-US" dirty="0"/>
          </a:p>
          <a:p>
            <a:endParaRPr lang="en-US" dirty="0"/>
          </a:p>
        </p:txBody>
      </p:sp>
      <p:sp>
        <p:nvSpPr>
          <p:cNvPr id="4" name="Slide Number Placeholder 3"/>
          <p:cNvSpPr>
            <a:spLocks noGrp="1"/>
          </p:cNvSpPr>
          <p:nvPr>
            <p:ph type="sldNum" sz="quarter" idx="10"/>
          </p:nvPr>
        </p:nvSpPr>
        <p:spPr/>
        <p:txBody>
          <a:bodyPr/>
          <a:lstStyle/>
          <a:p>
            <a:fld id="{D768D0A4-F1D1-4946-A709-F965416D6DE0}" type="slidenum">
              <a:rPr lang="en-US" smtClean="0"/>
              <a:t>9</a:t>
            </a:fld>
            <a:endParaRPr lang="en-US" dirty="0"/>
          </a:p>
        </p:txBody>
      </p:sp>
    </p:spTree>
    <p:extLst>
      <p:ext uri="{BB962C8B-B14F-4D97-AF65-F5344CB8AC3E}">
        <p14:creationId xmlns:p14="http://schemas.microsoft.com/office/powerpoint/2010/main" val="6167174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Step 5- System Deployment</a:t>
            </a:r>
            <a:endParaRPr lang="en-US" b="1" dirty="0"/>
          </a:p>
          <a:p>
            <a:pPr marL="0" indent="0">
              <a:buNone/>
            </a:pPr>
            <a:r>
              <a:rPr lang="en-US" b="1" dirty="0"/>
              <a:t>Background Information</a:t>
            </a:r>
            <a:r>
              <a:rPr lang="en-US" dirty="0"/>
              <a:t>:</a:t>
            </a:r>
          </a:p>
          <a:p>
            <a:pPr marL="0" indent="0">
              <a:buNone/>
            </a:pPr>
            <a:r>
              <a:rPr lang="en-US" sz="1200" b="0" dirty="0"/>
              <a:t>5.1 Implementing the system</a:t>
            </a:r>
          </a:p>
          <a:p>
            <a:pPr marL="0" indent="0">
              <a:buNone/>
            </a:pPr>
            <a:r>
              <a:rPr lang="en-US" sz="1200" b="0" dirty="0"/>
              <a:t>5.2 Scheduling decisions</a:t>
            </a:r>
          </a:p>
          <a:p>
            <a:pPr marL="0" indent="0">
              <a:buNone/>
            </a:pPr>
            <a:r>
              <a:rPr lang="en-US" sz="1200" b="0" dirty="0"/>
              <a:t>5.3 Systems acceptance testing</a:t>
            </a:r>
          </a:p>
          <a:p>
            <a:pPr marL="0" indent="0">
              <a:buNone/>
            </a:pPr>
            <a:r>
              <a:rPr lang="en-US" sz="1200" b="0" dirty="0"/>
              <a:t>5.4 Handling major deployment issues</a:t>
            </a:r>
            <a:endParaRPr lang="en-US" dirty="0"/>
          </a:p>
          <a:p>
            <a:r>
              <a:rPr lang="en-US" b="1" dirty="0"/>
              <a:t>Interaction: </a:t>
            </a:r>
            <a:endParaRPr lang="en-US" dirty="0"/>
          </a:p>
          <a:p>
            <a:r>
              <a:rPr lang="en-US" b="1" dirty="0"/>
              <a:t>Notes:</a:t>
            </a:r>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90</a:t>
            </a:fld>
            <a:endParaRPr lang="en-US" dirty="0"/>
          </a:p>
        </p:txBody>
      </p:sp>
    </p:spTree>
    <p:extLst>
      <p:ext uri="{BB962C8B-B14F-4D97-AF65-F5344CB8AC3E}">
        <p14:creationId xmlns:p14="http://schemas.microsoft.com/office/powerpoint/2010/main" val="12517835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Implementing system plans</a:t>
            </a:r>
          </a:p>
          <a:p>
            <a:r>
              <a:rPr lang="en-US" b="1" dirty="0"/>
              <a:t>Background Information</a:t>
            </a:r>
            <a:r>
              <a:rPr lang="en-US" dirty="0"/>
              <a:t>: For small, COTS systems that are intended to operate independently, agency involvement during deployment may consist of the project engineer and inspectors keeping track of the system and monitoring and validating the information being collected and</a:t>
            </a:r>
          </a:p>
          <a:p>
            <a:r>
              <a:rPr lang="en-US" dirty="0"/>
              <a:t>disseminated. For larger and/or more novel or complex deployments and deployments that involve integration with existing ITS components, the level of agency involvement may span across several offices and divisions, and require significant staff time to test, troubleshoot, validate, monitor, and maintain the system.</a:t>
            </a:r>
          </a:p>
          <a:p>
            <a:r>
              <a:rPr lang="en-US" b="1" dirty="0"/>
              <a:t>Interaction: </a:t>
            </a:r>
            <a:r>
              <a:rPr lang="en-US" b="0" dirty="0"/>
              <a:t>None</a:t>
            </a:r>
          </a:p>
          <a:p>
            <a:r>
              <a:rPr lang="en-US" b="1" dirty="0"/>
              <a:t>Notes: </a:t>
            </a:r>
            <a:r>
              <a:rPr lang="en-US" b="0" dirty="0"/>
              <a:t>None</a:t>
            </a:r>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91</a:t>
            </a:fld>
            <a:endParaRPr lang="en-US" dirty="0"/>
          </a:p>
        </p:txBody>
      </p:sp>
    </p:spTree>
    <p:extLst>
      <p:ext uri="{BB962C8B-B14F-4D97-AF65-F5344CB8AC3E}">
        <p14:creationId xmlns:p14="http://schemas.microsoft.com/office/powerpoint/2010/main" val="201027724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 </a:t>
            </a:r>
            <a:r>
              <a:rPr lang="en-US" sz="1100" b="0" dirty="0"/>
              <a:t>Scheduling</a:t>
            </a:r>
          </a:p>
          <a:p>
            <a:r>
              <a:rPr lang="en-US" sz="1100" b="1" dirty="0"/>
              <a:t>Background Information</a:t>
            </a:r>
            <a:r>
              <a:rPr lang="en-US" sz="1100" dirty="0"/>
              <a:t>:</a:t>
            </a:r>
          </a:p>
          <a:p>
            <a:r>
              <a:rPr lang="en-US" sz="1100" dirty="0"/>
              <a:t>Some agencies that are incorporating work zone ITS deployments into their construction contracts require that the system be operating before actual construction work starts. Contractors need to allow sufficient time for this requirement in their overall project scheduling. Agencies or their consultants who are deploying work zone ITS themselves to support a particular project need to plan sufficient lead time as well.</a:t>
            </a:r>
          </a:p>
          <a:p>
            <a:r>
              <a:rPr lang="en-US" sz="1100" dirty="0"/>
              <a:t>Systems that provide real-time travel time and delay information to motorists typically require some level of calibration to fine tune the values presented. Normally, this will need to occur after work and its associated congestion have begun. Efforts should be taken to ensure the availability of staff to assist during the calibration process very early in the project. Continued display of inaccurate travel times or delays will significantly erode credibility of the system with drivers, and make it more difficult to get drivers to react to the real-time information.</a:t>
            </a:r>
          </a:p>
          <a:p>
            <a:r>
              <a:rPr lang="en-US" sz="1100" dirty="0"/>
              <a:t>It can be difficult to predict in advance the traffic impacts that a work zone might generate, and thus the amount of coverage needed for a work zone ITS deployment. It can be beneficial for agencies to have contingency plans, or at least have options available to them, with regards to modifying the system slightly. For example, an agency can designate that the contractor obtain an initial work zone COTS system meeting a set of specifications and equipment requirements as part of the original bid process. However, if additional equipment or functionalities are later found to be required, the potential implications for using a change order process to obtain that additional equipment or functionality should be thought through.</a:t>
            </a:r>
          </a:p>
          <a:p>
            <a:r>
              <a:rPr lang="en-US" sz="1100" b="1" dirty="0"/>
              <a:t>Interaction: </a:t>
            </a:r>
            <a:r>
              <a:rPr lang="en-US" sz="1100" b="0" dirty="0"/>
              <a:t>None</a:t>
            </a:r>
          </a:p>
          <a:p>
            <a:r>
              <a:rPr lang="en-US" sz="1100" b="1" dirty="0"/>
              <a:t>Notes: </a:t>
            </a:r>
            <a:r>
              <a:rPr lang="en-US" sz="1100" b="0" dirty="0"/>
              <a:t>None</a:t>
            </a:r>
          </a:p>
          <a:p>
            <a:endParaRPr lang="en-US" sz="1100" dirty="0"/>
          </a:p>
          <a:p>
            <a:endParaRPr lang="en-US" sz="1100" dirty="0"/>
          </a:p>
        </p:txBody>
      </p:sp>
      <p:sp>
        <p:nvSpPr>
          <p:cNvPr id="4" name="Slide Number Placeholder 3"/>
          <p:cNvSpPr>
            <a:spLocks noGrp="1"/>
          </p:cNvSpPr>
          <p:nvPr>
            <p:ph type="sldNum" sz="quarter" idx="10"/>
          </p:nvPr>
        </p:nvSpPr>
        <p:spPr/>
        <p:txBody>
          <a:bodyPr/>
          <a:lstStyle/>
          <a:p>
            <a:fld id="{07841C46-73D1-4B74-8CA3-6792AF13BDE3}" type="slidenum">
              <a:rPr lang="en-US" smtClean="0"/>
              <a:t>92</a:t>
            </a:fld>
            <a:endParaRPr lang="en-US" dirty="0"/>
          </a:p>
        </p:txBody>
      </p:sp>
    </p:spTree>
    <p:extLst>
      <p:ext uri="{BB962C8B-B14F-4D97-AF65-F5344CB8AC3E}">
        <p14:creationId xmlns:p14="http://schemas.microsoft.com/office/powerpoint/2010/main" val="20102772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a:t>
            </a:r>
            <a:r>
              <a:rPr lang="en-US" b="0" baseline="0" dirty="0"/>
              <a:t> contract coordination as this relates to system deployment</a:t>
            </a:r>
            <a:endParaRPr lang="en-US" b="0" dirty="0"/>
          </a:p>
          <a:p>
            <a:r>
              <a:rPr lang="en-US" b="1" dirty="0"/>
              <a:t>Background Information</a:t>
            </a:r>
            <a:r>
              <a:rPr lang="en-US" dirty="0"/>
              <a:t>:  At this point efforts have been focused on procurement of the system based on the planning and system design. We will now look at deployment efforts. The deployment could be pretty straightforward, depending on the project and the system used. The contracting agency may be doing some oversight and most of the deployment occurs within the contracting consultant or vendor area of responsibility.  If it is a more customized solution, the contracting agency might be much more heavily involved in the implementation.</a:t>
            </a:r>
          </a:p>
          <a:p>
            <a:r>
              <a:rPr lang="en-US" dirty="0"/>
              <a:t>One of the key factors to successful</a:t>
            </a:r>
            <a:r>
              <a:rPr lang="en-US" baseline="0" dirty="0"/>
              <a:t> </a:t>
            </a:r>
            <a:r>
              <a:rPr lang="en-US" dirty="0"/>
              <a:t>deployment is scheduling the equipment and system. In most cases you need to make sure that you've got adequate time first to test the system and make sure it is performing in the desired way and also to calibrate and make adjustments. As projects move, along there are field changes that can influence a work zone ITS deployment. Adjustment</a:t>
            </a:r>
            <a:r>
              <a:rPr lang="en-US" baseline="0" dirty="0"/>
              <a:t> may need to be made </a:t>
            </a:r>
            <a:r>
              <a:rPr lang="en-US" dirty="0"/>
              <a:t>in terms of scheduling due to changing needs as the project moves forward.</a:t>
            </a:r>
          </a:p>
          <a:p>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93</a:t>
            </a:fld>
            <a:endParaRPr lang="en-US" dirty="0"/>
          </a:p>
        </p:txBody>
      </p:sp>
    </p:spTree>
    <p:extLst>
      <p:ext uri="{BB962C8B-B14F-4D97-AF65-F5344CB8AC3E}">
        <p14:creationId xmlns:p14="http://schemas.microsoft.com/office/powerpoint/2010/main" val="22191096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 </a:t>
            </a:r>
            <a:r>
              <a:rPr lang="en-US" sz="1100" b="0" dirty="0"/>
              <a:t>review</a:t>
            </a:r>
            <a:r>
              <a:rPr lang="en-US" sz="1100" b="0" baseline="0" dirty="0"/>
              <a:t> tip and takeaways</a:t>
            </a:r>
            <a:endParaRPr lang="en-US" sz="1100" b="0" dirty="0"/>
          </a:p>
          <a:p>
            <a:r>
              <a:rPr lang="en-US" sz="1100" b="1" dirty="0"/>
              <a:t>Background Information</a:t>
            </a:r>
            <a:r>
              <a:rPr lang="en-US" sz="1100" dirty="0"/>
              <a:t>: Coordinating the deployment of the work zone ITS needs to occur in conjunction with other aspects of the project, including phasing and any other TMP strategies being implemented for the project. </a:t>
            </a:r>
          </a:p>
          <a:p>
            <a:r>
              <a:rPr lang="en-US" sz="1100" dirty="0"/>
              <a:t>There should be a solid plan, but recognize that ITS integration is a process and should include the ability to be flexible, depending on what other changes have occurred between the time when the planning process started  and when deployment actually occurs. Planning is everything, but plans themselves are often less valuable because of the fact you have always got to be flexible and constantly adjusting.</a:t>
            </a:r>
          </a:p>
          <a:p>
            <a:r>
              <a:rPr lang="en-US" sz="1100" dirty="0"/>
              <a:t>Problems will arise—such as the operation of sensors, communications (wireless or wired), calibration, or software—and will take time to address. These “bugs” require time to locate and address. Failure to allow for sufficient start-up time can lead to less than optimal performance of the system during the initial days of the project. Unfortunately, this is often the time at which the system is most needed, as drivers are encountering unexpected conditions due to the capacity and operational constraints imposed by the MOT plan, are surprised, and need and would benefit significantly from having improved information and guidance in how to best accommodate the work zone.</a:t>
            </a:r>
          </a:p>
          <a:p>
            <a:r>
              <a:rPr lang="en-US" sz="1100" dirty="0"/>
              <a:t>Although it is desirable to begin the process for considering, planning, designing, and deploying a work zone ITS early in the overall project development process, circumstances sometimes dictate that an accelerated timeline be followed. It is important to recognize when such circumstances arise and to dedicate enough resources to be successful in meeting that timeline.</a:t>
            </a:r>
          </a:p>
          <a:p>
            <a:r>
              <a:rPr lang="en-US" sz="1100" b="1" dirty="0"/>
              <a:t>Interaction: </a:t>
            </a:r>
            <a:r>
              <a:rPr lang="en-US" sz="1100" b="0" dirty="0"/>
              <a:t>None</a:t>
            </a:r>
          </a:p>
          <a:p>
            <a:r>
              <a:rPr lang="en-US" sz="1100" b="1" dirty="0"/>
              <a:t>Notes: </a:t>
            </a:r>
            <a:r>
              <a:rPr lang="en-US" sz="1100" b="0" dirty="0"/>
              <a:t>None</a:t>
            </a:r>
          </a:p>
          <a:p>
            <a:endParaRPr lang="en-US" sz="1100" dirty="0"/>
          </a:p>
        </p:txBody>
      </p:sp>
      <p:sp>
        <p:nvSpPr>
          <p:cNvPr id="4" name="Slide Number Placeholder 3"/>
          <p:cNvSpPr>
            <a:spLocks noGrp="1"/>
          </p:cNvSpPr>
          <p:nvPr>
            <p:ph type="sldNum" sz="quarter" idx="10"/>
          </p:nvPr>
        </p:nvSpPr>
        <p:spPr/>
        <p:txBody>
          <a:bodyPr/>
          <a:lstStyle/>
          <a:p>
            <a:fld id="{07841C46-73D1-4B74-8CA3-6792AF13BDE3}" type="slidenum">
              <a:rPr lang="en-US" smtClean="0"/>
              <a:t>94</a:t>
            </a:fld>
            <a:endParaRPr lang="en-US" dirty="0"/>
          </a:p>
        </p:txBody>
      </p:sp>
    </p:spTree>
    <p:extLst>
      <p:ext uri="{BB962C8B-B14F-4D97-AF65-F5344CB8AC3E}">
        <p14:creationId xmlns:p14="http://schemas.microsoft.com/office/powerpoint/2010/main" val="24822104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p>
          <a:p>
            <a:r>
              <a:rPr lang="en-US" b="1" dirty="0"/>
              <a:t>Background Information</a:t>
            </a:r>
            <a:r>
              <a:rPr lang="en-US" dirty="0"/>
              <a:t>: The last step is system operation, maintenance, and evaluation. Hopefully by this time the ITS system had been set up and tested, calibrated, doing what it is intended to do, having the positive impacts that all the stakeholders had anticipated.  At this point monitoring and dealing with changing conditions with continued monitoring of the system is required. There are a lot of cases where systems go in and it works great initially but then not enough attention is given to monitor the functioning of the system, and then components start to fail or need to be recalibrated due to changing conditions. Suddenly without warning, system performance is decreases or fails and the level of accuracy or system benefits are not being achieved.</a:t>
            </a:r>
          </a:p>
          <a:p>
            <a:r>
              <a:rPr lang="en-US" b="1" dirty="0"/>
              <a:t>Interaction: </a:t>
            </a:r>
            <a:r>
              <a:rPr lang="en-US" dirty="0"/>
              <a:t>None</a:t>
            </a:r>
          </a:p>
          <a:p>
            <a:r>
              <a:rPr lang="en-US" b="1" dirty="0"/>
              <a:t>Notes: </a:t>
            </a:r>
            <a:r>
              <a:rPr lang="en-US" b="0" dirty="0"/>
              <a:t>Read each</a:t>
            </a:r>
            <a:r>
              <a:rPr lang="en-US" b="0" baseline="0" dirty="0"/>
              <a:t> step included here.</a:t>
            </a:r>
            <a:endParaRPr lang="en-US" b="0"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95</a:t>
            </a:fld>
            <a:endParaRPr lang="en-US" dirty="0"/>
          </a:p>
        </p:txBody>
      </p:sp>
    </p:spTree>
    <p:extLst>
      <p:ext uri="{BB962C8B-B14F-4D97-AF65-F5344CB8AC3E}">
        <p14:creationId xmlns:p14="http://schemas.microsoft.com/office/powerpoint/2010/main" val="2576768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p>
          <a:p>
            <a:r>
              <a:rPr lang="en-US" b="1" dirty="0"/>
              <a:t>Background Information</a:t>
            </a:r>
            <a:r>
              <a:rPr lang="en-US" dirty="0"/>
              <a:t>: </a:t>
            </a:r>
          </a:p>
          <a:p>
            <a:r>
              <a:rPr lang="en-US" b="1" dirty="0"/>
              <a:t>Interaction: </a:t>
            </a:r>
            <a:endParaRPr lang="en-US" dirty="0"/>
          </a:p>
          <a:p>
            <a:r>
              <a:rPr lang="en-US" b="1" dirty="0"/>
              <a:t>Notes:</a:t>
            </a:r>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96</a:t>
            </a:fld>
            <a:endParaRPr lang="en-US" dirty="0"/>
          </a:p>
        </p:txBody>
      </p:sp>
    </p:spTree>
    <p:extLst>
      <p:ext uri="{BB962C8B-B14F-4D97-AF65-F5344CB8AC3E}">
        <p14:creationId xmlns:p14="http://schemas.microsoft.com/office/powerpoint/2010/main" val="364826429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Changing</a:t>
            </a:r>
            <a:r>
              <a:rPr lang="en-US" b="0" baseline="0" dirty="0"/>
              <a:t> conditions</a:t>
            </a:r>
            <a:endParaRPr lang="en-US" b="0" dirty="0"/>
          </a:p>
          <a:p>
            <a:pPr defTabSz="947044">
              <a:defRPr/>
            </a:pPr>
            <a:r>
              <a:rPr lang="en-US" b="1" dirty="0"/>
              <a:t>Background Information</a:t>
            </a:r>
            <a:r>
              <a:rPr lang="en-US" dirty="0"/>
              <a:t>: </a:t>
            </a:r>
            <a:r>
              <a:rPr lang="en-US" sz="1100" dirty="0"/>
              <a:t>Flexible and proven work zone ITS that can be dynamic or react in real-time is important for meeting real-time conditions. Not surprisingly, most agencies select highly portable systems built around proven technologies and wireless communications. Some systems have capabilities to communicate via cellular network or satellite depending on whether or not cellular communication is available in an area. Sometimes conditions in the field may differ from what was expected during systems planning and design, and adjustments may be needed. For example, queues may be longer or shorter than what was estimated before construction actually started. Personnel should monitor conditions in the field such that if queues regularly extend beyond the system signs (or detectors), the agency/contractor can consider adjusting the placement of the system components to make the most effective use of the system or adding additional devices to extend coverage.</a:t>
            </a:r>
            <a:r>
              <a:rPr lang="en-US" dirty="0"/>
              <a:t> </a:t>
            </a:r>
          </a:p>
          <a:p>
            <a:pPr defTabSz="947044">
              <a:defRPr/>
            </a:pPr>
            <a:r>
              <a:rPr lang="en-US" b="1" dirty="0"/>
              <a:t>Interaction: </a:t>
            </a:r>
            <a:r>
              <a:rPr lang="en-US" b="0" dirty="0"/>
              <a:t>None</a:t>
            </a:r>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97</a:t>
            </a:fld>
            <a:endParaRPr lang="en-US" dirty="0"/>
          </a:p>
        </p:txBody>
      </p:sp>
    </p:spTree>
    <p:extLst>
      <p:ext uri="{BB962C8B-B14F-4D97-AF65-F5344CB8AC3E}">
        <p14:creationId xmlns:p14="http://schemas.microsoft.com/office/powerpoint/2010/main" val="5819078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Sharing ITS information</a:t>
            </a:r>
          </a:p>
          <a:p>
            <a:r>
              <a:rPr lang="en-US" b="1" dirty="0"/>
              <a:t>Background Information</a:t>
            </a:r>
            <a:r>
              <a:rPr lang="en-US" dirty="0"/>
              <a:t>:</a:t>
            </a:r>
            <a:endParaRPr lang="en-US" sz="1100" dirty="0"/>
          </a:p>
          <a:p>
            <a:r>
              <a:rPr lang="en-US" sz="1100" dirty="0"/>
              <a:t>Information gathered from the work zone ITS might be used internally for traffic management purposes and to inform the use of other TMP strategies. Information about the work zone may provide insights about adjusting work zone hours, the lane closure schedule, the procedure to identify incidents, or fine tuning of alternate routes, diversion messages, or public outreach efforts. Information gathered from the work zone ITS might be used internally for traffic management purposes and to inform the use of other TMP strategies. Information about the work zone may provide insights about adjusting work zone hours, the lane closure schedule, the procedure to identify incidents, or fine tuning of alternate routes, diversion messages, or public outreach efforts. </a:t>
            </a:r>
            <a:r>
              <a:rPr lang="en-US" dirty="0"/>
              <a:t>It is important to assess and update expectations based on true experiences of the deployment in the work zone. The deployment may have greater or lesser impacts than originally anticipated, and it is important for stakeholders to understand why that is the case. One of the most valuable products of ITS work zone applications is the development of real-time information</a:t>
            </a:r>
          </a:p>
          <a:p>
            <a:r>
              <a:rPr lang="en-US" dirty="0"/>
              <a:t>that can be disseminated to a wide variety of users. ITS work zone systems collect data from several different types of roadside systems, process the data, and – with minimal human interaction – translate those data into valuable information for facility operators, emergency responders, and the traveling public.</a:t>
            </a:r>
            <a:endParaRPr lang="en-US" sz="1100" dirty="0"/>
          </a:p>
          <a:p>
            <a:r>
              <a:rPr lang="en-US" b="1" dirty="0"/>
              <a:t>Interaction: </a:t>
            </a:r>
            <a:r>
              <a:rPr lang="en-US" b="0" dirty="0"/>
              <a:t>None</a:t>
            </a:r>
            <a:endParaRPr lang="en-US" b="1" dirty="0"/>
          </a:p>
          <a:p>
            <a:r>
              <a:rPr lang="en-US" b="1" dirty="0"/>
              <a:t>Notes: </a:t>
            </a:r>
            <a:r>
              <a:rPr lang="en-US" b="0" dirty="0"/>
              <a:t>None</a:t>
            </a:r>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98</a:t>
            </a:fld>
            <a:endParaRPr lang="en-US" dirty="0"/>
          </a:p>
        </p:txBody>
      </p:sp>
    </p:spTree>
    <p:extLst>
      <p:ext uri="{BB962C8B-B14F-4D97-AF65-F5344CB8AC3E}">
        <p14:creationId xmlns:p14="http://schemas.microsoft.com/office/powerpoint/2010/main" val="5819078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Staffing</a:t>
            </a:r>
            <a:r>
              <a:rPr lang="en-US" b="0" baseline="0" dirty="0"/>
              <a:t> and Public Support</a:t>
            </a:r>
            <a:endParaRPr lang="en-US" b="0" dirty="0"/>
          </a:p>
          <a:p>
            <a:r>
              <a:rPr lang="en-US" b="1" dirty="0"/>
              <a:t>Background Information</a:t>
            </a:r>
            <a:r>
              <a:rPr lang="en-US" dirty="0"/>
              <a:t>: If operations and maintenance are contracted out, it is the contractor’s responsibility to ensure that adequate, trained staff is available. However, if in-house staff are engaged, the agency must take steps to ensure that it has multiple staff members trained in system operations, maintenance, and troubleshooting. It is in the agency’s best interest to select a set of project personnel who are expected to be available for the duration of the project.</a:t>
            </a:r>
          </a:p>
          <a:p>
            <a:r>
              <a:rPr lang="en-US" dirty="0"/>
              <a:t>Publicizing the advanced features of the work zone system and the type of information that will be available to the public is the first stage in developing public support for these systems. In this early stage, while it is important to share potential system benefits with the public, it is likewise important to temper expectations of the system, in case any of the benefits do not ultimately develop. Support from the public and elected officials combined with quantified benefits will help to ensure long-term funding availability for appropriate applications of ITS in future work zones.</a:t>
            </a:r>
          </a:p>
          <a:p>
            <a:r>
              <a:rPr lang="en-US" b="1" dirty="0"/>
              <a:t>Interaction: </a:t>
            </a:r>
            <a:r>
              <a:rPr lang="en-US" b="0" dirty="0"/>
              <a:t>None</a:t>
            </a:r>
          </a:p>
          <a:p>
            <a:r>
              <a:rPr lang="en-US" b="1" dirty="0"/>
              <a:t>Notes: </a:t>
            </a:r>
            <a:r>
              <a:rPr lang="en-US" b="0" dirty="0"/>
              <a:t>None</a:t>
            </a:r>
          </a:p>
          <a:p>
            <a:endParaRPr lang="en-US" dirty="0"/>
          </a:p>
          <a:p>
            <a:endParaRPr lang="en-US" dirty="0"/>
          </a:p>
        </p:txBody>
      </p:sp>
      <p:sp>
        <p:nvSpPr>
          <p:cNvPr id="4" name="Slide Number Placeholder 3"/>
          <p:cNvSpPr>
            <a:spLocks noGrp="1"/>
          </p:cNvSpPr>
          <p:nvPr>
            <p:ph type="sldNum" sz="quarter" idx="10"/>
          </p:nvPr>
        </p:nvSpPr>
        <p:spPr/>
        <p:txBody>
          <a:bodyPr/>
          <a:lstStyle/>
          <a:p>
            <a:fld id="{07841C46-73D1-4B74-8CA3-6792AF13BDE3}" type="slidenum">
              <a:rPr lang="en-US" smtClean="0"/>
              <a:t>99</a:t>
            </a:fld>
            <a:endParaRPr lang="en-US" dirty="0"/>
          </a:p>
        </p:txBody>
      </p:sp>
    </p:spTree>
    <p:extLst>
      <p:ext uri="{BB962C8B-B14F-4D97-AF65-F5344CB8AC3E}">
        <p14:creationId xmlns:p14="http://schemas.microsoft.com/office/powerpoint/2010/main" val="3216941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76400"/>
            <a:ext cx="8610600" cy="4724400"/>
          </a:xfrm>
          <a:prstGeom prst="rect">
            <a:avLst/>
          </a:prstGeom>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2590800" y="6646382"/>
            <a:ext cx="5486400" cy="177890"/>
          </a:xfrm>
          <a:prstGeom prst="rect">
            <a:avLst/>
          </a:prstGeom>
        </p:spPr>
        <p:txBody>
          <a:bodyPr/>
          <a:lstStyle>
            <a:lvl1pPr>
              <a:defRPr sz="1000">
                <a:solidFill>
                  <a:schemeClr val="tx1"/>
                </a:solidFill>
                <a:latin typeface="Century Gothic" panose="020B0502020202020204" pitchFamily="34" charset="0"/>
              </a:defRPr>
            </a:lvl1pPr>
          </a:lstStyle>
          <a:p>
            <a:endParaRPr lang="en-US" dirty="0"/>
          </a:p>
        </p:txBody>
      </p:sp>
      <p:sp>
        <p:nvSpPr>
          <p:cNvPr id="5" name="Footer Placeholder 4"/>
          <p:cNvSpPr>
            <a:spLocks noGrp="1"/>
          </p:cNvSpPr>
          <p:nvPr>
            <p:ph type="ftr" sz="quarter" idx="11"/>
          </p:nvPr>
        </p:nvSpPr>
        <p:spPr>
          <a:xfrm>
            <a:off x="2590800" y="6463821"/>
            <a:ext cx="5486400" cy="182562"/>
          </a:xfrm>
          <a:prstGeom prst="rect">
            <a:avLst/>
          </a:prstGeom>
        </p:spPr>
        <p:txBody>
          <a:bodyPr/>
          <a:lstStyle>
            <a:lvl1pPr>
              <a:defRPr sz="1000">
                <a:solidFill>
                  <a:schemeClr val="tx1"/>
                </a:solidFill>
                <a:latin typeface="Century Gothic" panose="020B0502020202020204" pitchFamily="34" charset="0"/>
              </a:defRPr>
            </a:lvl1pPr>
          </a:lstStyle>
          <a:p>
            <a:endParaRPr lang="en-US" dirty="0"/>
          </a:p>
        </p:txBody>
      </p:sp>
      <p:sp>
        <p:nvSpPr>
          <p:cNvPr id="7" name="Title Placeholder 1"/>
          <p:cNvSpPr>
            <a:spLocks noGrp="1"/>
          </p:cNvSpPr>
          <p:nvPr>
            <p:ph type="title"/>
          </p:nvPr>
        </p:nvSpPr>
        <p:spPr>
          <a:xfrm>
            <a:off x="228600" y="685800"/>
            <a:ext cx="8534400" cy="685800"/>
          </a:xfrm>
          <a:prstGeom prst="rect">
            <a:avLst/>
          </a:prstGeom>
        </p:spPr>
        <p:txBody>
          <a:bodyPr vert="horz" lIns="91440" tIns="45720" rIns="91440" bIns="45720" rtlCol="0" anchor="ctr">
            <a:normAutofit/>
          </a:bodyPr>
          <a:lstStyle>
            <a:lvl1pPr>
              <a:defRPr>
                <a:solidFill>
                  <a:schemeClr val="tx1"/>
                </a:solidFill>
              </a:defRPr>
            </a:lvl1pPr>
          </a:lstStyle>
          <a:p>
            <a:r>
              <a:rPr lang="en-US" dirty="0"/>
              <a:t>Click to edit Master title style</a:t>
            </a:r>
          </a:p>
        </p:txBody>
      </p:sp>
      <p:sp>
        <p:nvSpPr>
          <p:cNvPr id="12" name="Slide Number Placeholder 6"/>
          <p:cNvSpPr>
            <a:spLocks noGrp="1"/>
          </p:cNvSpPr>
          <p:nvPr>
            <p:ph type="sldNum" sz="quarter" idx="12"/>
          </p:nvPr>
        </p:nvSpPr>
        <p:spPr>
          <a:xfrm>
            <a:off x="6553200" y="6356350"/>
            <a:ext cx="2133600" cy="365125"/>
          </a:xfrm>
          <a:prstGeom prst="rect">
            <a:avLst/>
          </a:prstGeom>
        </p:spPr>
        <p:txBody>
          <a:bodyPr/>
          <a:lstStyle>
            <a:lvl1pPr algn="ctr">
              <a:defRPr/>
            </a:lvl1pPr>
          </a:lstStyle>
          <a:p>
            <a:fld id="{4A02E86C-3FF4-4713-B485-980BFA8B1FCF}" type="slidenum">
              <a:rPr lang="en-US" smtClean="0"/>
              <a:pPr/>
              <a:t>‹#›</a:t>
            </a:fld>
            <a:endParaRPr lang="en-US" dirty="0"/>
          </a:p>
        </p:txBody>
      </p:sp>
    </p:spTree>
    <p:extLst>
      <p:ext uri="{BB962C8B-B14F-4D97-AF65-F5344CB8AC3E}">
        <p14:creationId xmlns:p14="http://schemas.microsoft.com/office/powerpoint/2010/main" val="1510233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6"/>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7"/>
          <a:stretch>
            <a:fillRect/>
          </a:stretch>
        </p:blipFill>
        <p:spPr>
          <a:xfrm>
            <a:off x="7315200" y="6149667"/>
            <a:ext cx="1524000" cy="385542"/>
          </a:xfrm>
          <a:prstGeom prst="rect">
            <a:avLst/>
          </a:prstGeom>
        </p:spPr>
      </p:pic>
      <p:sp>
        <p:nvSpPr>
          <p:cNvPr id="3" name="TextBox 2">
            <a:extLst>
              <a:ext uri="{FF2B5EF4-FFF2-40B4-BE49-F238E27FC236}">
                <a16:creationId xmlns:a16="http://schemas.microsoft.com/office/drawing/2014/main" id="{3C1B83B1-16CE-45D0-9076-A01118F72984}"/>
              </a:ext>
            </a:extLst>
          </p:cNvPr>
          <p:cNvSpPr txBox="1"/>
          <p:nvPr userDrawn="1"/>
        </p:nvSpPr>
        <p:spPr>
          <a:xfrm>
            <a:off x="6477000" y="6222094"/>
            <a:ext cx="619080" cy="338554"/>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2-</a:t>
            </a:r>
            <a:fld id="{C6B9D227-E482-4AC8-97E6-2BCF10E1A64D}"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pic>
        <p:nvPicPr>
          <p:cNvPr id="4" name="Picture 3" descr="ATSSA logo showing a cone within the A and safer roads save lives">
            <a:extLst>
              <a:ext uri="{FF2B5EF4-FFF2-40B4-BE49-F238E27FC236}">
                <a16:creationId xmlns:a16="http://schemas.microsoft.com/office/drawing/2014/main" id="{0A2EA9CC-1CE3-7C87-8728-08F1643B94B9}"/>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Lst>
  <p:txStyles>
    <p:title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03.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Smarter Work Zones</a:t>
            </a:r>
            <a:endParaRPr lang="en-US" sz="4000" b="1" dirty="0">
              <a:solidFill>
                <a:schemeClr val="bg1"/>
              </a:solidFill>
              <a:latin typeface="Arial" panose="020B0604020202020204" pitchFamily="34" charset="0"/>
              <a:ea typeface="+mj-ea"/>
              <a:cs typeface="+mj-cs"/>
            </a:endParaRPr>
          </a:p>
        </p:txBody>
      </p:sp>
      <p:sp>
        <p:nvSpPr>
          <p:cNvPr id="9" name="Rectangle 3"/>
          <p:cNvSpPr txBox="1">
            <a:spLocks noChangeArrowheads="1"/>
          </p:cNvSpPr>
          <p:nvPr/>
        </p:nvSpPr>
        <p:spPr bwMode="auto">
          <a:xfrm>
            <a:off x="5257800" y="1543730"/>
            <a:ext cx="3663845" cy="3618140"/>
          </a:xfrm>
          <a:prstGeom prst="rect">
            <a:avLst/>
          </a:prstGeom>
          <a:noFill/>
          <a:ln w="9525">
            <a:noFill/>
            <a:miter lim="800000"/>
            <a:headEnd/>
            <a:tailEnd/>
          </a:ln>
          <a:effectLst>
            <a:outerShdw dist="28398" dir="3806097" algn="ctr" rotWithShape="0">
              <a:schemeClr val="tx1"/>
            </a:outerShdw>
          </a:effectLst>
        </p:spPr>
        <p:txBody>
          <a:bodyPr vert="horz" wrap="square" lIns="91440" tIns="45720" rIns="91440" bIns="45720" numCol="1" anchor="ctr" anchorCtr="0" compatLnSpc="1">
            <a:prstTxWarp prst="textNoShape">
              <a:avLst/>
            </a:prstTxWarp>
            <a:noAutofit/>
          </a:bodyPr>
          <a:lstStyle/>
          <a:p>
            <a:pPr lvl="0" algn="ctr">
              <a:defRPr/>
            </a:pPr>
            <a:endParaRPr kumimoji="0" lang="en-US" sz="2800" b="0" u="none" strike="noStrike" kern="120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4724401" y="2981665"/>
            <a:ext cx="4419600" cy="742270"/>
          </a:xfrm>
        </p:spPr>
        <p:txBody>
          <a:bodyPr/>
          <a:lstStyle/>
          <a:p>
            <a:pPr algn="ctr" eaLnBrk="1" hangingPunct="1">
              <a:defRPr/>
            </a:pPr>
            <a:r>
              <a:rPr lang="en-US" dirty="0"/>
              <a:t>2. Technology Applications and</a:t>
            </a:r>
            <a:br>
              <a:rPr lang="en-US" dirty="0"/>
            </a:br>
            <a:r>
              <a:rPr lang="en-US" dirty="0"/>
              <a:t>Work Zone ITS Implementation Guide</a:t>
            </a:r>
          </a:p>
        </p:txBody>
      </p:sp>
      <p:pic>
        <p:nvPicPr>
          <p:cNvPr id="6" name="Picture 5" descr="View looking down on a traffic management center with workstations and large screens at front of room showing roadway images from cameras">
            <a:extLst>
              <a:ext uri="{FF2B5EF4-FFF2-40B4-BE49-F238E27FC236}">
                <a16:creationId xmlns:a16="http://schemas.microsoft.com/office/drawing/2014/main" id="{B003C2C3-3632-44DC-953A-C6685B79934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2690" y="2334341"/>
            <a:ext cx="4736078" cy="2189318"/>
          </a:xfrm>
          <a:prstGeom prst="rect">
            <a:avLst/>
          </a:prstGeom>
        </p:spPr>
      </p:pic>
      <p:sp>
        <p:nvSpPr>
          <p:cNvPr id="2" name="TextBox 4">
            <a:extLst>
              <a:ext uri="{FF2B5EF4-FFF2-40B4-BE49-F238E27FC236}">
                <a16:creationId xmlns:a16="http://schemas.microsoft.com/office/drawing/2014/main" id="{6882F240-E18D-56BF-79E9-89C767A1788A}"/>
              </a:ext>
            </a:extLst>
          </p:cNvPr>
          <p:cNvSpPr txBox="1"/>
          <p:nvPr/>
        </p:nvSpPr>
        <p:spPr>
          <a:xfrm>
            <a:off x="4016245" y="4554189"/>
            <a:ext cx="1082039" cy="246221"/>
          </a:xfrm>
          <a:prstGeom prst="rect">
            <a:avLst/>
          </a:prstGeom>
          <a:noFill/>
        </p:spPr>
        <p:txBody>
          <a:bodyPr wrap="squar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199943940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32618"/>
            <a:ext cx="8458200" cy="563563"/>
          </a:xfrm>
        </p:spPr>
        <p:txBody>
          <a:bodyPr/>
          <a:lstStyle/>
          <a:p>
            <a:r>
              <a:rPr lang="en-US" dirty="0"/>
              <a:t>Capabilities of Work Zone ITS Applications </a:t>
            </a:r>
          </a:p>
        </p:txBody>
      </p:sp>
      <p:sp>
        <p:nvSpPr>
          <p:cNvPr id="3" name="Content Placeholder 2"/>
          <p:cNvSpPr>
            <a:spLocks noGrp="1"/>
          </p:cNvSpPr>
          <p:nvPr>
            <p:ph idx="1"/>
          </p:nvPr>
        </p:nvSpPr>
        <p:spPr>
          <a:xfrm>
            <a:off x="533400" y="1691482"/>
            <a:ext cx="4572000" cy="4572000"/>
          </a:xfrm>
        </p:spPr>
        <p:txBody>
          <a:bodyPr/>
          <a:lstStyle/>
          <a:p>
            <a:r>
              <a:rPr lang="en-US" sz="2800" b="0" dirty="0"/>
              <a:t>Improve driver awareness</a:t>
            </a:r>
          </a:p>
          <a:p>
            <a:r>
              <a:rPr lang="en-US" sz="2800" b="0" dirty="0"/>
              <a:t>Dynamic and actionable guidance to drivers</a:t>
            </a:r>
          </a:p>
          <a:p>
            <a:r>
              <a:rPr lang="en-US" sz="2800" b="0" dirty="0"/>
              <a:t>Tools for on-site traffic management</a:t>
            </a:r>
          </a:p>
          <a:p>
            <a:pPr lvl="1">
              <a:spcBef>
                <a:spcPts val="200"/>
              </a:spcBef>
            </a:pPr>
            <a:r>
              <a:rPr lang="en-US" sz="2800" dirty="0"/>
              <a:t>Speed monitoring</a:t>
            </a:r>
          </a:p>
          <a:p>
            <a:pPr lvl="1">
              <a:spcBef>
                <a:spcPts val="200"/>
              </a:spcBef>
            </a:pPr>
            <a:r>
              <a:rPr lang="en-US" sz="2800" dirty="0"/>
              <a:t>Automated speed enforcement</a:t>
            </a:r>
          </a:p>
          <a:p>
            <a:pPr lvl="1">
              <a:spcBef>
                <a:spcPts val="200"/>
              </a:spcBef>
            </a:pPr>
            <a:r>
              <a:rPr lang="en-US" sz="2800" dirty="0"/>
              <a:t>Queue formation</a:t>
            </a:r>
          </a:p>
          <a:p>
            <a:pPr marL="0" indent="0">
              <a:buNone/>
            </a:pPr>
            <a:endParaRPr lang="en-US" dirty="0"/>
          </a:p>
        </p:txBody>
      </p:sp>
      <p:pic>
        <p:nvPicPr>
          <p:cNvPr id="4" name="Picture 3" descr="Congested highway with four lanes in one direction and ramp merging into mainline">
            <a:extLst>
              <a:ext uri="{FF2B5EF4-FFF2-40B4-BE49-F238E27FC236}">
                <a16:creationId xmlns:a16="http://schemas.microsoft.com/office/drawing/2014/main" id="{3999636C-6867-4BF3-B7EC-F819199BEFFB}"/>
              </a:ext>
            </a:extLst>
          </p:cNvPr>
          <p:cNvPicPr>
            <a:picLocks noChangeAspect="1"/>
          </p:cNvPicPr>
          <p:nvPr/>
        </p:nvPicPr>
        <p:blipFill rotWithShape="1">
          <a:blip r:embed="rId3"/>
          <a:srcRect l="41667"/>
          <a:stretch/>
        </p:blipFill>
        <p:spPr>
          <a:xfrm>
            <a:off x="5334000" y="1905000"/>
            <a:ext cx="3133725" cy="3581400"/>
          </a:xfrm>
          <a:prstGeom prst="rect">
            <a:avLst/>
          </a:prstGeom>
        </p:spPr>
      </p:pic>
      <p:sp>
        <p:nvSpPr>
          <p:cNvPr id="5" name="TextBox 4">
            <a:extLst>
              <a:ext uri="{FF2B5EF4-FFF2-40B4-BE49-F238E27FC236}">
                <a16:creationId xmlns:a16="http://schemas.microsoft.com/office/drawing/2014/main" id="{F6FF3E7E-A2F7-EE0B-3374-61EA843BABA3}"/>
              </a:ext>
            </a:extLst>
          </p:cNvPr>
          <p:cNvSpPr txBox="1"/>
          <p:nvPr/>
        </p:nvSpPr>
        <p:spPr>
          <a:xfrm>
            <a:off x="7542093" y="5486400"/>
            <a:ext cx="1027845"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310013251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5589"/>
            <a:ext cx="8763000" cy="1325563"/>
          </a:xfrm>
        </p:spPr>
        <p:txBody>
          <a:bodyPr/>
          <a:lstStyle/>
          <a:p>
            <a:r>
              <a:rPr lang="en-US" dirty="0"/>
              <a:t>System Monitoring </a:t>
            </a:r>
          </a:p>
        </p:txBody>
      </p:sp>
      <p:sp>
        <p:nvSpPr>
          <p:cNvPr id="3" name="Content Placeholder 2"/>
          <p:cNvSpPr>
            <a:spLocks noGrp="1"/>
          </p:cNvSpPr>
          <p:nvPr>
            <p:ph idx="1"/>
          </p:nvPr>
        </p:nvSpPr>
        <p:spPr>
          <a:xfrm>
            <a:off x="381000" y="1616229"/>
            <a:ext cx="7467600" cy="4343400"/>
          </a:xfrm>
        </p:spPr>
        <p:txBody>
          <a:bodyPr/>
          <a:lstStyle/>
          <a:p>
            <a:r>
              <a:rPr lang="en-US" dirty="0"/>
              <a:t>Based on the evaluation plan from Step 3</a:t>
            </a:r>
          </a:p>
          <a:p>
            <a:r>
              <a:rPr lang="en-US" dirty="0"/>
              <a:t>Collected data and field observations should be analyzed</a:t>
            </a:r>
          </a:p>
          <a:p>
            <a:r>
              <a:rPr lang="en-US" dirty="0"/>
              <a:t>Monitor over multiple phases of the project</a:t>
            </a:r>
          </a:p>
          <a:p>
            <a:endParaRPr lang="en-US" sz="2400" dirty="0"/>
          </a:p>
        </p:txBody>
      </p:sp>
    </p:spTree>
    <p:extLst>
      <p:ext uri="{BB962C8B-B14F-4D97-AF65-F5344CB8AC3E}">
        <p14:creationId xmlns:p14="http://schemas.microsoft.com/office/powerpoint/2010/main" val="37518635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5589"/>
            <a:ext cx="8763000" cy="1325563"/>
          </a:xfrm>
        </p:spPr>
        <p:txBody>
          <a:bodyPr/>
          <a:lstStyle/>
          <a:p>
            <a:r>
              <a:rPr lang="en-US" dirty="0"/>
              <a:t>System Modifications</a:t>
            </a:r>
          </a:p>
        </p:txBody>
      </p:sp>
      <p:sp>
        <p:nvSpPr>
          <p:cNvPr id="3" name="Content Placeholder 2"/>
          <p:cNvSpPr>
            <a:spLocks noGrp="1"/>
          </p:cNvSpPr>
          <p:nvPr>
            <p:ph idx="1"/>
          </p:nvPr>
        </p:nvSpPr>
        <p:spPr>
          <a:xfrm>
            <a:off x="381000" y="1616229"/>
            <a:ext cx="3352800" cy="4343400"/>
          </a:xfrm>
        </p:spPr>
        <p:txBody>
          <a:bodyPr/>
          <a:lstStyle/>
          <a:p>
            <a:r>
              <a:rPr lang="en-US" dirty="0"/>
              <a:t>Identify modifications for improvement</a:t>
            </a:r>
          </a:p>
          <a:p>
            <a:r>
              <a:rPr lang="en-US" dirty="0"/>
              <a:t>Modifications may require change orders</a:t>
            </a:r>
          </a:p>
          <a:p>
            <a:endParaRPr lang="en-US" sz="2400" dirty="0"/>
          </a:p>
        </p:txBody>
      </p:sp>
      <p:pic>
        <p:nvPicPr>
          <p:cNvPr id="5" name="Picture 4">
            <a:extLst>
              <a:ext uri="{FF2B5EF4-FFF2-40B4-BE49-F238E27FC236}">
                <a16:creationId xmlns:a16="http://schemas.microsoft.com/office/drawing/2014/main" id="{7483C6EA-2FE0-4135-8C1C-5427BDD7DC4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33900" y="1306435"/>
            <a:ext cx="3396103" cy="4245129"/>
          </a:xfrm>
          <a:prstGeom prst="rect">
            <a:avLst/>
          </a:prstGeom>
        </p:spPr>
      </p:pic>
      <p:sp>
        <p:nvSpPr>
          <p:cNvPr id="4" name="TextBox 3">
            <a:extLst>
              <a:ext uri="{FF2B5EF4-FFF2-40B4-BE49-F238E27FC236}">
                <a16:creationId xmlns:a16="http://schemas.microsoft.com/office/drawing/2014/main" id="{6426B109-9378-1CF2-7D3F-CB3449778E56}"/>
              </a:ext>
            </a:extLst>
          </p:cNvPr>
          <p:cNvSpPr txBox="1"/>
          <p:nvPr/>
        </p:nvSpPr>
        <p:spPr>
          <a:xfrm>
            <a:off x="6945054" y="5568497"/>
            <a:ext cx="1027845"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11270192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5589"/>
            <a:ext cx="8763000" cy="1325563"/>
          </a:xfrm>
        </p:spPr>
        <p:txBody>
          <a:bodyPr/>
          <a:lstStyle/>
          <a:p>
            <a:r>
              <a:rPr lang="en-US" dirty="0"/>
              <a:t>System Evaluation</a:t>
            </a:r>
          </a:p>
        </p:txBody>
      </p:sp>
      <p:sp>
        <p:nvSpPr>
          <p:cNvPr id="3" name="Content Placeholder 2"/>
          <p:cNvSpPr>
            <a:spLocks noGrp="1"/>
          </p:cNvSpPr>
          <p:nvPr>
            <p:ph idx="1"/>
          </p:nvPr>
        </p:nvSpPr>
        <p:spPr>
          <a:xfrm>
            <a:off x="381000" y="1616229"/>
            <a:ext cx="4191000" cy="4343400"/>
          </a:xfrm>
        </p:spPr>
        <p:txBody>
          <a:bodyPr/>
          <a:lstStyle/>
          <a:p>
            <a:r>
              <a:rPr lang="en-US" dirty="0"/>
              <a:t>Document</a:t>
            </a:r>
          </a:p>
          <a:p>
            <a:pPr lvl="1"/>
            <a:r>
              <a:rPr lang="en-US" dirty="0"/>
              <a:t>Lessons learned</a:t>
            </a:r>
          </a:p>
          <a:p>
            <a:pPr lvl="1"/>
            <a:r>
              <a:rPr lang="en-US" dirty="0"/>
              <a:t>Benefits</a:t>
            </a:r>
          </a:p>
          <a:p>
            <a:endParaRPr lang="en-US" sz="2400" dirty="0"/>
          </a:p>
        </p:txBody>
      </p:sp>
      <p:pic>
        <p:nvPicPr>
          <p:cNvPr id="4" name="Picture 3">
            <a:extLst>
              <a:ext uri="{FF2B5EF4-FFF2-40B4-BE49-F238E27FC236}">
                <a16:creationId xmlns:a16="http://schemas.microsoft.com/office/drawing/2014/main" id="{B9E76969-9CB6-4CB6-9529-6087AF92C8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410200" y="837594"/>
            <a:ext cx="2576513" cy="5182812"/>
          </a:xfrm>
          <a:prstGeom prst="rect">
            <a:avLst/>
          </a:prstGeom>
        </p:spPr>
      </p:pic>
      <p:sp>
        <p:nvSpPr>
          <p:cNvPr id="5" name="TextBox 4">
            <a:extLst>
              <a:ext uri="{FF2B5EF4-FFF2-40B4-BE49-F238E27FC236}">
                <a16:creationId xmlns:a16="http://schemas.microsoft.com/office/drawing/2014/main" id="{22E390F2-9529-B95A-BC1B-E27E6224B8AF}"/>
              </a:ext>
            </a:extLst>
          </p:cNvPr>
          <p:cNvSpPr txBox="1"/>
          <p:nvPr/>
        </p:nvSpPr>
        <p:spPr>
          <a:xfrm>
            <a:off x="6998942" y="5965273"/>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193381455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09600" y="304800"/>
            <a:ext cx="8001000" cy="1173163"/>
          </a:xfrm>
        </p:spPr>
        <p:txBody>
          <a:bodyPr/>
          <a:lstStyle/>
          <a:p>
            <a:pPr eaLnBrk="1" hangingPunct="1"/>
            <a:r>
              <a:rPr lang="en-US" altLang="en-US" sz="3600" dirty="0"/>
              <a:t>Evaluation</a:t>
            </a:r>
          </a:p>
        </p:txBody>
      </p:sp>
      <p:sp>
        <p:nvSpPr>
          <p:cNvPr id="13316" name="Text Box 6"/>
          <p:cNvSpPr txBox="1">
            <a:spLocks noChangeArrowheads="1"/>
          </p:cNvSpPr>
          <p:nvPr/>
        </p:nvSpPr>
        <p:spPr bwMode="auto">
          <a:xfrm>
            <a:off x="381000" y="1477963"/>
            <a:ext cx="8686800" cy="954107"/>
          </a:xfrm>
          <a:prstGeom prst="rect">
            <a:avLst/>
          </a:prstGeom>
          <a:noFill/>
          <a:ln w="381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folHlink"/>
              </a:buClr>
              <a:buSzPct val="65000"/>
              <a:buFont typeface="Wingdings" pitchFamily="2" charset="2"/>
              <a:buChar char="§"/>
              <a:defRPr sz="2800">
                <a:solidFill>
                  <a:srgbClr val="000066"/>
                </a:solidFill>
                <a:latin typeface="Verdana" pitchFamily="34" charset="0"/>
              </a:defRPr>
            </a:lvl1pPr>
            <a:lvl2pPr marL="742950" indent="-285750" eaLnBrk="0" hangingPunct="0">
              <a:spcBef>
                <a:spcPct val="20000"/>
              </a:spcBef>
              <a:buClr>
                <a:schemeClr val="folHlink"/>
              </a:buClr>
              <a:buSzPct val="65000"/>
              <a:buFont typeface="Wingdings" pitchFamily="2" charset="2"/>
              <a:buChar char="§"/>
              <a:defRPr sz="2800">
                <a:solidFill>
                  <a:srgbClr val="000066"/>
                </a:solidFill>
                <a:latin typeface="Verdana" pitchFamily="34" charset="0"/>
              </a:defRPr>
            </a:lvl2pPr>
            <a:lvl3pPr marL="1143000" indent="-228600" eaLnBrk="0" hangingPunct="0">
              <a:spcBef>
                <a:spcPct val="20000"/>
              </a:spcBef>
              <a:buClr>
                <a:schemeClr val="folHlink"/>
              </a:buClr>
              <a:buSzPct val="65000"/>
              <a:buFont typeface="Wingdings" pitchFamily="2" charset="2"/>
              <a:buChar char="§"/>
              <a:defRPr sz="2800">
                <a:solidFill>
                  <a:srgbClr val="000066"/>
                </a:solidFill>
                <a:latin typeface="Verdana" pitchFamily="34" charset="0"/>
              </a:defRPr>
            </a:lvl3pPr>
            <a:lvl4pPr marL="1600200" indent="-228600" eaLnBrk="0" hangingPunct="0">
              <a:spcBef>
                <a:spcPct val="20000"/>
              </a:spcBef>
              <a:buClr>
                <a:schemeClr val="folHlink"/>
              </a:buClr>
              <a:buSzPct val="65000"/>
              <a:buFont typeface="Wingdings" pitchFamily="2" charset="2"/>
              <a:buChar char="§"/>
              <a:defRPr sz="2800">
                <a:solidFill>
                  <a:srgbClr val="000066"/>
                </a:solidFill>
                <a:latin typeface="Verdana" pitchFamily="34" charset="0"/>
              </a:defRPr>
            </a:lvl4pPr>
            <a:lvl5pPr marL="2057400" indent="-228600" eaLnBrk="0" hangingPunct="0">
              <a:spcBef>
                <a:spcPct val="20000"/>
              </a:spcBef>
              <a:buClr>
                <a:schemeClr val="folHlink"/>
              </a:buClr>
              <a:buSzPct val="65000"/>
              <a:buFont typeface="Wingdings" pitchFamily="2" charset="2"/>
              <a:buChar char="§"/>
              <a:defRPr sz="2800">
                <a:solidFill>
                  <a:srgbClr val="000066"/>
                </a:solidFill>
                <a:latin typeface="Verdana" pitchFamily="34" charset="0"/>
              </a:defRPr>
            </a:lvl5pPr>
            <a:lvl6pPr marL="2514600" indent="-228600" eaLnBrk="0" fontAlgn="base" hangingPunct="0">
              <a:spcBef>
                <a:spcPct val="20000"/>
              </a:spcBef>
              <a:spcAft>
                <a:spcPct val="0"/>
              </a:spcAft>
              <a:buClr>
                <a:schemeClr val="folHlink"/>
              </a:buClr>
              <a:buSzPct val="65000"/>
              <a:buFont typeface="Wingdings" pitchFamily="2" charset="2"/>
              <a:buChar char="§"/>
              <a:defRPr sz="2800">
                <a:solidFill>
                  <a:srgbClr val="000066"/>
                </a:solidFill>
                <a:latin typeface="Verdana" pitchFamily="34" charset="0"/>
              </a:defRPr>
            </a:lvl6pPr>
            <a:lvl7pPr marL="2971800" indent="-228600" eaLnBrk="0" fontAlgn="base" hangingPunct="0">
              <a:spcBef>
                <a:spcPct val="20000"/>
              </a:spcBef>
              <a:spcAft>
                <a:spcPct val="0"/>
              </a:spcAft>
              <a:buClr>
                <a:schemeClr val="folHlink"/>
              </a:buClr>
              <a:buSzPct val="65000"/>
              <a:buFont typeface="Wingdings" pitchFamily="2" charset="2"/>
              <a:buChar char="§"/>
              <a:defRPr sz="2800">
                <a:solidFill>
                  <a:srgbClr val="000066"/>
                </a:solidFill>
                <a:latin typeface="Verdana" pitchFamily="34" charset="0"/>
              </a:defRPr>
            </a:lvl7pPr>
            <a:lvl8pPr marL="3429000" indent="-228600" eaLnBrk="0" fontAlgn="base" hangingPunct="0">
              <a:spcBef>
                <a:spcPct val="20000"/>
              </a:spcBef>
              <a:spcAft>
                <a:spcPct val="0"/>
              </a:spcAft>
              <a:buClr>
                <a:schemeClr val="folHlink"/>
              </a:buClr>
              <a:buSzPct val="65000"/>
              <a:buFont typeface="Wingdings" pitchFamily="2" charset="2"/>
              <a:buChar char="§"/>
              <a:defRPr sz="2800">
                <a:solidFill>
                  <a:srgbClr val="000066"/>
                </a:solidFill>
                <a:latin typeface="Verdana" pitchFamily="34" charset="0"/>
              </a:defRPr>
            </a:lvl8pPr>
            <a:lvl9pPr marL="3886200" indent="-228600" eaLnBrk="0" fontAlgn="base" hangingPunct="0">
              <a:spcBef>
                <a:spcPct val="20000"/>
              </a:spcBef>
              <a:spcAft>
                <a:spcPct val="0"/>
              </a:spcAft>
              <a:buClr>
                <a:schemeClr val="folHlink"/>
              </a:buClr>
              <a:buSzPct val="65000"/>
              <a:buFont typeface="Wingdings" pitchFamily="2" charset="2"/>
              <a:buChar char="§"/>
              <a:defRPr sz="2800">
                <a:solidFill>
                  <a:srgbClr val="000066"/>
                </a:solidFill>
                <a:latin typeface="Verdana" pitchFamily="34" charset="0"/>
              </a:defRPr>
            </a:lvl9pPr>
          </a:lstStyle>
          <a:p>
            <a:pPr marL="336550" indent="-336550" eaLnBrk="1" hangingPunct="1">
              <a:spcBef>
                <a:spcPct val="50000"/>
              </a:spcBef>
              <a:buClrTx/>
              <a:buSzTx/>
            </a:pPr>
            <a:r>
              <a:rPr lang="en-US" altLang="en-US" b="0" dirty="0">
                <a:solidFill>
                  <a:schemeClr val="tx1"/>
                </a:solidFill>
                <a:latin typeface="Arial" panose="020B0604020202020204" pitchFamily="34" charset="0"/>
                <a:cs typeface="Arial" panose="020B0604020202020204" pitchFamily="34" charset="0"/>
              </a:rPr>
              <a:t>The rational assessment of how well project goals and objectives are being achieved</a:t>
            </a:r>
          </a:p>
        </p:txBody>
      </p:sp>
      <p:pic>
        <p:nvPicPr>
          <p:cNvPr id="13317" name="Picture 9" descr="chart showing time versus speed where large dips in curves show congestion and delay conditions from a work zone ITS detecto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0600" y="2652712"/>
            <a:ext cx="4267200" cy="290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11" descr="chart plotting speed versus occupancy for an early merge control system and line sloping down and to the right where occupancy decreases as speed increas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0" y="2957512"/>
            <a:ext cx="4114800" cy="2050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C37D9ABF-307F-4595-AB44-FE96CA114AEA}"/>
              </a:ext>
            </a:extLst>
          </p:cNvPr>
          <p:cNvSpPr txBox="1"/>
          <p:nvPr/>
        </p:nvSpPr>
        <p:spPr>
          <a:xfrm>
            <a:off x="1143000" y="6075045"/>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2" name="TextBox 1">
            <a:extLst>
              <a:ext uri="{FF2B5EF4-FFF2-40B4-BE49-F238E27FC236}">
                <a16:creationId xmlns:a16="http://schemas.microsoft.com/office/drawing/2014/main" id="{6638999D-6792-9020-7EAC-83FF7F065510}"/>
              </a:ext>
            </a:extLst>
          </p:cNvPr>
          <p:cNvSpPr txBox="1"/>
          <p:nvPr/>
        </p:nvSpPr>
        <p:spPr>
          <a:xfrm>
            <a:off x="7622829" y="5562600"/>
            <a:ext cx="105189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Images: FHWA</a:t>
            </a:r>
          </a:p>
        </p:txBody>
      </p:sp>
    </p:spTree>
    <p:extLst>
      <p:ext uri="{BB962C8B-B14F-4D97-AF65-F5344CB8AC3E}">
        <p14:creationId xmlns:p14="http://schemas.microsoft.com/office/powerpoint/2010/main" val="29219905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399" y="1676400"/>
            <a:ext cx="8349343" cy="4381500"/>
          </a:xfrm>
        </p:spPr>
        <p:txBody>
          <a:bodyPr>
            <a:normAutofit/>
          </a:bodyPr>
          <a:lstStyle/>
          <a:p>
            <a:pPr eaLnBrk="1" hangingPunct="1">
              <a:defRPr/>
            </a:pPr>
            <a:r>
              <a:rPr lang="en-US" b="0" dirty="0"/>
              <a:t>Flexibility is important</a:t>
            </a:r>
            <a:endParaRPr lang="en-US" dirty="0"/>
          </a:p>
          <a:p>
            <a:pPr eaLnBrk="1" hangingPunct="1">
              <a:defRPr/>
            </a:pPr>
            <a:r>
              <a:rPr lang="en-US" b="0" dirty="0"/>
              <a:t>Field conditions may differ significantly from what was expected in system planning and design</a:t>
            </a:r>
          </a:p>
          <a:p>
            <a:pPr eaLnBrk="1" hangingPunct="1">
              <a:defRPr/>
            </a:pPr>
            <a:r>
              <a:rPr lang="en-US" b="0" dirty="0"/>
              <a:t>Managing expectations for the system continues to be important</a:t>
            </a:r>
          </a:p>
        </p:txBody>
      </p:sp>
      <p:sp>
        <p:nvSpPr>
          <p:cNvPr id="38914" name="Title 1"/>
          <p:cNvSpPr>
            <a:spLocks noGrp="1"/>
          </p:cNvSpPr>
          <p:nvPr>
            <p:ph type="title"/>
          </p:nvPr>
        </p:nvSpPr>
        <p:spPr>
          <a:xfrm>
            <a:off x="533400" y="457200"/>
            <a:ext cx="8229600" cy="914400"/>
          </a:xfrm>
        </p:spPr>
        <p:txBody>
          <a:bodyPr>
            <a:normAutofit/>
          </a:bodyPr>
          <a:lstStyle/>
          <a:p>
            <a:pPr eaLnBrk="1" hangingPunct="1"/>
            <a:r>
              <a:rPr lang="en-US" altLang="en-US" sz="3600" b="1" dirty="0">
                <a:solidFill>
                  <a:srgbClr val="008080"/>
                </a:solidFill>
              </a:rPr>
              <a:t>Key Tips and Takeaways</a:t>
            </a:r>
          </a:p>
        </p:txBody>
      </p:sp>
    </p:spTree>
    <p:extLst>
      <p:ext uri="{BB962C8B-B14F-4D97-AF65-F5344CB8AC3E}">
        <p14:creationId xmlns:p14="http://schemas.microsoft.com/office/powerpoint/2010/main" val="10493106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00200"/>
            <a:ext cx="8305800" cy="4800600"/>
          </a:xfrm>
        </p:spPr>
        <p:txBody>
          <a:bodyPr>
            <a:normAutofit/>
          </a:bodyPr>
          <a:lstStyle/>
          <a:p>
            <a:pPr eaLnBrk="1" hangingPunct="1">
              <a:defRPr/>
            </a:pPr>
            <a:r>
              <a:rPr lang="en-US" b="0" dirty="0"/>
              <a:t>Verification of information being disseminated to the public is critical</a:t>
            </a:r>
          </a:p>
          <a:p>
            <a:pPr eaLnBrk="1" hangingPunct="1">
              <a:defRPr/>
            </a:pPr>
            <a:r>
              <a:rPr lang="en-US" b="0" dirty="0"/>
              <a:t>A final evaluation </a:t>
            </a:r>
            <a:r>
              <a:rPr lang="en-US" dirty="0"/>
              <a:t>is a valuable learning tool for future efforts, to </a:t>
            </a:r>
            <a:r>
              <a:rPr lang="en-US" b="0" dirty="0"/>
              <a:t>identify and document:</a:t>
            </a:r>
          </a:p>
          <a:p>
            <a:pPr lvl="1" eaLnBrk="1" hangingPunct="1">
              <a:defRPr/>
            </a:pPr>
            <a:r>
              <a:rPr lang="en-US" b="0" dirty="0"/>
              <a:t>Key findings</a:t>
            </a:r>
            <a:endParaRPr lang="en-US" dirty="0"/>
          </a:p>
          <a:p>
            <a:pPr lvl="1" eaLnBrk="1" hangingPunct="1">
              <a:defRPr/>
            </a:pPr>
            <a:r>
              <a:rPr lang="en-US" b="0" dirty="0"/>
              <a:t>Lessons learned</a:t>
            </a:r>
            <a:endParaRPr lang="en-US" dirty="0"/>
          </a:p>
        </p:txBody>
      </p:sp>
      <p:sp>
        <p:nvSpPr>
          <p:cNvPr id="38914" name="Title 1"/>
          <p:cNvSpPr>
            <a:spLocks noGrp="1"/>
          </p:cNvSpPr>
          <p:nvPr>
            <p:ph type="title"/>
          </p:nvPr>
        </p:nvSpPr>
        <p:spPr>
          <a:xfrm>
            <a:off x="533400" y="457200"/>
            <a:ext cx="8229600" cy="914400"/>
          </a:xfrm>
        </p:spPr>
        <p:txBody>
          <a:bodyPr>
            <a:normAutofit/>
          </a:bodyPr>
          <a:lstStyle/>
          <a:p>
            <a:pPr eaLnBrk="1" hangingPunct="1"/>
            <a:r>
              <a:rPr lang="en-US" altLang="en-US" sz="3600" b="1" dirty="0">
                <a:solidFill>
                  <a:srgbClr val="008080"/>
                </a:solidFill>
              </a:rPr>
              <a:t>Key Tips and Takeaways (cont.)</a:t>
            </a:r>
          </a:p>
        </p:txBody>
      </p:sp>
    </p:spTree>
    <p:extLst>
      <p:ext uri="{BB962C8B-B14F-4D97-AF65-F5344CB8AC3E}">
        <p14:creationId xmlns:p14="http://schemas.microsoft.com/office/powerpoint/2010/main" val="267887636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2450" y="514350"/>
            <a:ext cx="8382000" cy="533400"/>
          </a:xfrm>
        </p:spPr>
        <p:txBody>
          <a:bodyPr/>
          <a:lstStyle/>
          <a:p>
            <a:r>
              <a:rPr lang="en-US" dirty="0"/>
              <a:t>Knowledge Check</a:t>
            </a:r>
          </a:p>
        </p:txBody>
      </p:sp>
      <p:sp>
        <p:nvSpPr>
          <p:cNvPr id="3" name="Content Placeholder 2"/>
          <p:cNvSpPr>
            <a:spLocks noGrp="1"/>
          </p:cNvSpPr>
          <p:nvPr>
            <p:ph idx="1"/>
          </p:nvPr>
        </p:nvSpPr>
        <p:spPr>
          <a:xfrm>
            <a:off x="524458" y="1600200"/>
            <a:ext cx="8382000" cy="4495800"/>
          </a:xfrm>
        </p:spPr>
        <p:txBody>
          <a:bodyPr/>
          <a:lstStyle/>
          <a:p>
            <a:r>
              <a:rPr lang="en-US" sz="2800" b="0" dirty="0"/>
              <a:t>What are the two strategies for managing Smarter Work Zones?</a:t>
            </a:r>
          </a:p>
          <a:p>
            <a:r>
              <a:rPr lang="en-US" sz="2800" b="0" dirty="0"/>
              <a:t>List some potential ITS technologies to mitigate work zone impacts?</a:t>
            </a:r>
          </a:p>
          <a:p>
            <a:r>
              <a:rPr lang="en-US" dirty="0"/>
              <a:t>What are the </a:t>
            </a:r>
            <a:r>
              <a:rPr lang="en-US" sz="2800" b="0" dirty="0"/>
              <a:t>six steps within the ITS Implementation Guide?</a:t>
            </a:r>
            <a:endParaRPr lang="en-US" sz="2800" dirty="0"/>
          </a:p>
          <a:p>
            <a:pPr marL="457200" lvl="1" indent="0">
              <a:buNone/>
            </a:pPr>
            <a:endParaRPr lang="en-US" sz="2800" dirty="0"/>
          </a:p>
          <a:p>
            <a:endParaRPr lang="en-US" sz="2800" dirty="0"/>
          </a:p>
        </p:txBody>
      </p:sp>
    </p:spTree>
    <p:extLst>
      <p:ext uri="{BB962C8B-B14F-4D97-AF65-F5344CB8AC3E}">
        <p14:creationId xmlns:p14="http://schemas.microsoft.com/office/powerpoint/2010/main" val="20254757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39193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80218"/>
            <a:ext cx="8458200" cy="563563"/>
          </a:xfrm>
        </p:spPr>
        <p:txBody>
          <a:bodyPr/>
          <a:lstStyle/>
          <a:p>
            <a:r>
              <a:rPr lang="en-US" dirty="0"/>
              <a:t>Benefits of Using Work Zone ITS</a:t>
            </a:r>
          </a:p>
        </p:txBody>
      </p:sp>
      <p:sp>
        <p:nvSpPr>
          <p:cNvPr id="3" name="Content Placeholder 2"/>
          <p:cNvSpPr>
            <a:spLocks noGrp="1"/>
          </p:cNvSpPr>
          <p:nvPr>
            <p:ph idx="1"/>
          </p:nvPr>
        </p:nvSpPr>
        <p:spPr>
          <a:xfrm>
            <a:off x="361950" y="1447800"/>
            <a:ext cx="8629650" cy="4495800"/>
          </a:xfrm>
        </p:spPr>
        <p:txBody>
          <a:bodyPr/>
          <a:lstStyle/>
          <a:p>
            <a:r>
              <a:rPr lang="en-US" sz="2800" b="0" dirty="0"/>
              <a:t>A study of successful deployments showed that:</a:t>
            </a:r>
          </a:p>
          <a:p>
            <a:pPr marL="457200" lvl="1">
              <a:spcBef>
                <a:spcPts val="1080"/>
              </a:spcBef>
            </a:pPr>
            <a:r>
              <a:rPr lang="en-US" sz="2800" dirty="0"/>
              <a:t>50% to 85% of drivers surveyed said they changed their route in response to the info provided by the work zone ITS</a:t>
            </a:r>
          </a:p>
          <a:p>
            <a:pPr marL="457200" lvl="1">
              <a:spcBef>
                <a:spcPts val="1080"/>
              </a:spcBef>
            </a:pPr>
            <a:r>
              <a:rPr lang="en-US" sz="2800" dirty="0"/>
              <a:t>Queue length reductions up to 50% are possible</a:t>
            </a:r>
          </a:p>
          <a:p>
            <a:pPr marL="457200" lvl="1">
              <a:spcBef>
                <a:spcPts val="1080"/>
              </a:spcBef>
            </a:pPr>
            <a:r>
              <a:rPr lang="en-US" sz="2800" dirty="0"/>
              <a:t>There have been up to 45% fewer crashes than expected at work zones with nighttime lane closures where queues were expected </a:t>
            </a:r>
          </a:p>
        </p:txBody>
      </p:sp>
      <p:sp>
        <p:nvSpPr>
          <p:cNvPr id="4" name="TextBox 3">
            <a:extLst>
              <a:ext uri="{FF2B5EF4-FFF2-40B4-BE49-F238E27FC236}">
                <a16:creationId xmlns:a16="http://schemas.microsoft.com/office/drawing/2014/main" id="{FC9AA838-9B6A-4ACD-AF1C-E395437E8A60}"/>
              </a:ext>
            </a:extLst>
          </p:cNvPr>
          <p:cNvSpPr txBox="1"/>
          <p:nvPr/>
        </p:nvSpPr>
        <p:spPr>
          <a:xfrm>
            <a:off x="1295400" y="5943600"/>
            <a:ext cx="4063548"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workzonesafety.org </a:t>
            </a:r>
          </a:p>
        </p:txBody>
      </p:sp>
    </p:spTree>
    <p:extLst>
      <p:ext uri="{BB962C8B-B14F-4D97-AF65-F5344CB8AC3E}">
        <p14:creationId xmlns:p14="http://schemas.microsoft.com/office/powerpoint/2010/main" val="221678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56418"/>
            <a:ext cx="8305800" cy="563563"/>
          </a:xfrm>
        </p:spPr>
        <p:txBody>
          <a:bodyPr/>
          <a:lstStyle/>
          <a:p>
            <a:r>
              <a:rPr lang="en-US" dirty="0"/>
              <a:t>Benefits of Technology Applications </a:t>
            </a:r>
          </a:p>
        </p:txBody>
      </p:sp>
      <p:sp>
        <p:nvSpPr>
          <p:cNvPr id="3" name="Content Placeholder 2"/>
          <p:cNvSpPr>
            <a:spLocks noGrp="1"/>
          </p:cNvSpPr>
          <p:nvPr>
            <p:ph idx="1"/>
          </p:nvPr>
        </p:nvSpPr>
        <p:spPr>
          <a:xfrm>
            <a:off x="533400" y="1524000"/>
            <a:ext cx="6553200" cy="4495800"/>
          </a:xfrm>
        </p:spPr>
        <p:txBody>
          <a:bodyPr/>
          <a:lstStyle/>
          <a:p>
            <a:r>
              <a:rPr lang="en-US" sz="2800" b="0" dirty="0"/>
              <a:t>Empowers drivers to be proactive</a:t>
            </a:r>
          </a:p>
          <a:p>
            <a:r>
              <a:rPr lang="en-US" sz="2800" b="0" dirty="0"/>
              <a:t>Streamlines traffic management functions through partial automation</a:t>
            </a:r>
          </a:p>
          <a:p>
            <a:r>
              <a:rPr lang="en-US" sz="2800" b="0" dirty="0"/>
              <a:t>Information increases customer satisfaction</a:t>
            </a:r>
          </a:p>
          <a:p>
            <a:pPr marL="0" indent="0">
              <a:buNone/>
            </a:pPr>
            <a:endParaRPr lang="en-US" sz="2000" dirty="0"/>
          </a:p>
        </p:txBody>
      </p:sp>
    </p:spTree>
    <p:extLst>
      <p:ext uri="{BB962C8B-B14F-4D97-AF65-F5344CB8AC3E}">
        <p14:creationId xmlns:p14="http://schemas.microsoft.com/office/powerpoint/2010/main" val="2971430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56418"/>
            <a:ext cx="8458200" cy="563563"/>
          </a:xfrm>
        </p:spPr>
        <p:txBody>
          <a:bodyPr/>
          <a:lstStyle/>
          <a:p>
            <a:r>
              <a:rPr lang="en-US" dirty="0"/>
              <a:t>ITS Applications in Work Zones</a:t>
            </a:r>
          </a:p>
        </p:txBody>
      </p:sp>
      <p:sp>
        <p:nvSpPr>
          <p:cNvPr id="3" name="Content Placeholder 2"/>
          <p:cNvSpPr>
            <a:spLocks noGrp="1"/>
          </p:cNvSpPr>
          <p:nvPr>
            <p:ph idx="1"/>
          </p:nvPr>
        </p:nvSpPr>
        <p:spPr>
          <a:xfrm>
            <a:off x="533400" y="1676400"/>
            <a:ext cx="4267200" cy="4419600"/>
          </a:xfrm>
        </p:spPr>
        <p:txBody>
          <a:bodyPr/>
          <a:lstStyle/>
          <a:p>
            <a:r>
              <a:rPr lang="en-US" sz="2800" b="0" dirty="0"/>
              <a:t>Traffic monitoring and</a:t>
            </a:r>
            <a:br>
              <a:rPr lang="en-US" sz="2800" b="0" dirty="0"/>
            </a:br>
            <a:r>
              <a:rPr lang="en-US" sz="2800" b="0" dirty="0"/>
              <a:t>management</a:t>
            </a:r>
          </a:p>
          <a:p>
            <a:r>
              <a:rPr lang="en-US" sz="2800" b="0" dirty="0"/>
              <a:t>Traveler information</a:t>
            </a:r>
          </a:p>
          <a:p>
            <a:r>
              <a:rPr lang="en-US" sz="2800" b="0" dirty="0"/>
              <a:t>Queue detection and</a:t>
            </a:r>
            <a:br>
              <a:rPr lang="en-US" sz="2800" b="0" dirty="0"/>
            </a:br>
            <a:r>
              <a:rPr lang="en-US" sz="2800" b="0" dirty="0"/>
              <a:t>warning</a:t>
            </a:r>
          </a:p>
          <a:p>
            <a:r>
              <a:rPr lang="en-US" sz="2800" b="0" dirty="0"/>
              <a:t>Incident detection and</a:t>
            </a:r>
            <a:br>
              <a:rPr lang="en-US" sz="2800" b="0" dirty="0"/>
            </a:br>
            <a:r>
              <a:rPr lang="en-US" sz="2800" b="0" dirty="0"/>
              <a:t>management</a:t>
            </a:r>
          </a:p>
        </p:txBody>
      </p:sp>
      <p:sp>
        <p:nvSpPr>
          <p:cNvPr id="5" name="Content Placeholder 2"/>
          <p:cNvSpPr txBox="1">
            <a:spLocks/>
          </p:cNvSpPr>
          <p:nvPr/>
        </p:nvSpPr>
        <p:spPr bwMode="auto">
          <a:xfrm>
            <a:off x="5029200" y="1676400"/>
            <a:ext cx="38100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90000"/>
              <a:buBlip>
                <a:blip r:embed="rId3"/>
              </a:buBlip>
              <a:defRPr sz="2200" b="1">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Blip>
                <a:blip r:embed="rId3"/>
              </a:buBlip>
              <a:defRPr sz="2000">
                <a:solidFill>
                  <a:schemeClr val="tx1"/>
                </a:solidFill>
                <a:latin typeface="Calibri" pitchFamily="34" charset="0"/>
              </a:defRPr>
            </a:lvl2pPr>
            <a:lvl3pPr marL="1143000" indent="-228600" algn="l" rtl="0" eaLnBrk="0" fontAlgn="base" hangingPunct="0">
              <a:spcBef>
                <a:spcPct val="20000"/>
              </a:spcBef>
              <a:spcAft>
                <a:spcPct val="0"/>
              </a:spcAft>
              <a:buSzPct val="90000"/>
              <a:buBlip>
                <a:blip r:embed="rId3"/>
              </a:buBlip>
              <a:defRPr sz="18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3"/>
              </a:buBlip>
              <a:defRPr sz="3200">
                <a:solidFill>
                  <a:schemeClr val="tx1"/>
                </a:solidFill>
                <a:latin typeface="+mn-lt"/>
              </a:defRPr>
            </a:lvl6pPr>
            <a:lvl7pPr marL="2971800" indent="-228600" algn="l" rtl="0" fontAlgn="base">
              <a:spcBef>
                <a:spcPct val="20000"/>
              </a:spcBef>
              <a:spcAft>
                <a:spcPct val="0"/>
              </a:spcAft>
              <a:buSzPct val="90000"/>
              <a:buBlip>
                <a:blip r:embed="rId3"/>
              </a:buBlip>
              <a:defRPr sz="3200">
                <a:solidFill>
                  <a:schemeClr val="tx1"/>
                </a:solidFill>
                <a:latin typeface="+mn-lt"/>
              </a:defRPr>
            </a:lvl7pPr>
            <a:lvl8pPr marL="3429000" indent="-228600" algn="l" rtl="0" fontAlgn="base">
              <a:spcBef>
                <a:spcPct val="20000"/>
              </a:spcBef>
              <a:spcAft>
                <a:spcPct val="0"/>
              </a:spcAft>
              <a:buSzPct val="90000"/>
              <a:buBlip>
                <a:blip r:embed="rId3"/>
              </a:buBlip>
              <a:defRPr sz="3200">
                <a:solidFill>
                  <a:schemeClr val="tx1"/>
                </a:solidFill>
                <a:latin typeface="+mn-lt"/>
              </a:defRPr>
            </a:lvl8pPr>
            <a:lvl9pPr marL="3886200" indent="-228600" algn="l" rtl="0" fontAlgn="base">
              <a:spcBef>
                <a:spcPct val="20000"/>
              </a:spcBef>
              <a:spcAft>
                <a:spcPct val="0"/>
              </a:spcAft>
              <a:buSzPct val="90000"/>
              <a:buBlip>
                <a:blip r:embed="rId3"/>
              </a:buBlip>
              <a:defRPr sz="3200">
                <a:solidFill>
                  <a:schemeClr val="tx1"/>
                </a:solidFill>
                <a:latin typeface="+mn-lt"/>
              </a:defRPr>
            </a:lvl9pPr>
          </a:lstStyle>
          <a:p>
            <a:pPr marL="228600" indent="-228600">
              <a:buClr>
                <a:srgbClr val="C00000"/>
              </a:buClr>
              <a:buSzPct val="65000"/>
              <a:buFont typeface="Wingdings" panose="05000000000000000000" pitchFamily="2" charset="2"/>
              <a:buChar char="§"/>
            </a:pPr>
            <a:r>
              <a:rPr lang="en-US" sz="2800" b="0" kern="0" dirty="0">
                <a:latin typeface="Arial" panose="020B0604020202020204" pitchFamily="34" charset="0"/>
                <a:cs typeface="Arial" panose="020B0604020202020204" pitchFamily="34" charset="0"/>
              </a:rPr>
              <a:t>Speed management and enforcement</a:t>
            </a:r>
          </a:p>
          <a:p>
            <a:pPr marL="228600" indent="-228600">
              <a:buClr>
                <a:srgbClr val="C00000"/>
              </a:buClr>
              <a:buSzPct val="65000"/>
              <a:buFont typeface="Wingdings" panose="05000000000000000000" pitchFamily="2" charset="2"/>
              <a:buChar char="§"/>
            </a:pPr>
            <a:r>
              <a:rPr lang="en-US" sz="2800" b="0" kern="0" dirty="0">
                <a:latin typeface="Arial" panose="020B0604020202020204" pitchFamily="34" charset="0"/>
                <a:cs typeface="Arial" panose="020B0604020202020204" pitchFamily="34" charset="0"/>
              </a:rPr>
              <a:t>Worker safety</a:t>
            </a:r>
          </a:p>
          <a:p>
            <a:pPr marL="228600" indent="-228600">
              <a:buClr>
                <a:srgbClr val="C00000"/>
              </a:buClr>
              <a:buSzPct val="65000"/>
              <a:buFont typeface="Wingdings" panose="05000000000000000000" pitchFamily="2" charset="2"/>
              <a:buChar char="§"/>
            </a:pPr>
            <a:r>
              <a:rPr lang="en-US" sz="2800" b="0" kern="0" dirty="0">
                <a:latin typeface="Arial" panose="020B0604020202020204" pitchFamily="34" charset="0"/>
                <a:cs typeface="Arial" panose="020B0604020202020204" pitchFamily="34" charset="0"/>
              </a:rPr>
              <a:t>Performance monitoring</a:t>
            </a:r>
          </a:p>
          <a:p>
            <a:pPr marL="0" indent="0">
              <a:buFontTx/>
              <a:buNone/>
            </a:pPr>
            <a:endParaRPr lang="en-US" sz="2800" kern="0" dirty="0">
              <a:latin typeface="Arial" panose="020B0604020202020204" pitchFamily="34" charset="0"/>
            </a:endParaRPr>
          </a:p>
        </p:txBody>
      </p:sp>
      <p:sp>
        <p:nvSpPr>
          <p:cNvPr id="4" name="Rectangle: Rounded Corners 3">
            <a:extLst>
              <a:ext uri="{FF2B5EF4-FFF2-40B4-BE49-F238E27FC236}">
                <a16:creationId xmlns:a16="http://schemas.microsoft.com/office/drawing/2014/main" id="{604BA196-EC0F-44F0-B4AC-133C814167CE}"/>
              </a:ext>
            </a:extLst>
          </p:cNvPr>
          <p:cNvSpPr/>
          <p:nvPr/>
        </p:nvSpPr>
        <p:spPr>
          <a:xfrm>
            <a:off x="4735831" y="1371600"/>
            <a:ext cx="45719" cy="510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4218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80218"/>
            <a:ext cx="8458200" cy="563563"/>
          </a:xfrm>
        </p:spPr>
        <p:txBody>
          <a:bodyPr/>
          <a:lstStyle/>
          <a:p>
            <a:r>
              <a:rPr lang="en-US" dirty="0"/>
              <a:t>Work Zone ITS Components</a:t>
            </a:r>
          </a:p>
        </p:txBody>
      </p:sp>
      <p:sp>
        <p:nvSpPr>
          <p:cNvPr id="3" name="Content Placeholder 2"/>
          <p:cNvSpPr>
            <a:spLocks noGrp="1"/>
          </p:cNvSpPr>
          <p:nvPr>
            <p:ph idx="1"/>
          </p:nvPr>
        </p:nvSpPr>
        <p:spPr>
          <a:xfrm>
            <a:off x="381000" y="1181100"/>
            <a:ext cx="8648700" cy="4495800"/>
          </a:xfrm>
        </p:spPr>
        <p:txBody>
          <a:bodyPr/>
          <a:lstStyle/>
          <a:p>
            <a:r>
              <a:rPr lang="en-US" sz="2800" b="0" dirty="0"/>
              <a:t>Sensors for real-time data collection</a:t>
            </a:r>
          </a:p>
          <a:p>
            <a:r>
              <a:rPr lang="en-US" sz="2800" b="0" dirty="0"/>
              <a:t>Communications equipment</a:t>
            </a:r>
          </a:p>
          <a:p>
            <a:r>
              <a:rPr lang="en-US" sz="2800" b="0" dirty="0"/>
              <a:t>Software to process and analyze data</a:t>
            </a:r>
          </a:p>
          <a:p>
            <a:r>
              <a:rPr lang="en-US" sz="2800" b="0" dirty="0"/>
              <a:t>Equipment </a:t>
            </a:r>
            <a:r>
              <a:rPr lang="en-US" dirty="0"/>
              <a:t>that uses data to:</a:t>
            </a:r>
            <a:endParaRPr lang="en-US" sz="2800" b="0" dirty="0"/>
          </a:p>
          <a:p>
            <a:pPr lvl="1"/>
            <a:r>
              <a:rPr lang="en-US" sz="2800" dirty="0"/>
              <a:t>Provide real time information to road users</a:t>
            </a:r>
          </a:p>
          <a:p>
            <a:pPr lvl="1"/>
            <a:r>
              <a:rPr lang="en-US" sz="2800" dirty="0"/>
              <a:t>Implement work zone management decisions</a:t>
            </a:r>
          </a:p>
          <a:p>
            <a:pPr marL="0" indent="0">
              <a:buNone/>
            </a:pPr>
            <a:endParaRPr lang="en-US" sz="2800" dirty="0"/>
          </a:p>
        </p:txBody>
      </p:sp>
    </p:spTree>
    <p:extLst>
      <p:ext uri="{BB962C8B-B14F-4D97-AF65-F5344CB8AC3E}">
        <p14:creationId xmlns:p14="http://schemas.microsoft.com/office/powerpoint/2010/main" val="961603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ITS Application Examples</a:t>
            </a:r>
          </a:p>
        </p:txBody>
      </p:sp>
      <p:sp>
        <p:nvSpPr>
          <p:cNvPr id="6" name="Content Placeholder 5"/>
          <p:cNvSpPr>
            <a:spLocks noGrp="1"/>
          </p:cNvSpPr>
          <p:nvPr>
            <p:ph idx="1"/>
          </p:nvPr>
        </p:nvSpPr>
        <p:spPr>
          <a:xfrm>
            <a:off x="533400" y="1325563"/>
            <a:ext cx="8458200" cy="4343400"/>
          </a:xfrm>
        </p:spPr>
        <p:txBody>
          <a:bodyPr/>
          <a:lstStyle/>
          <a:p>
            <a:pPr marL="514350" indent="-514350">
              <a:buSzPct val="100000"/>
              <a:buFont typeface="+mj-lt"/>
              <a:buAutoNum type="arabicPeriod"/>
            </a:pPr>
            <a:r>
              <a:rPr lang="en-US" sz="2800" b="0" dirty="0"/>
              <a:t>Dynamic Lane Merge</a:t>
            </a:r>
          </a:p>
          <a:p>
            <a:pPr marL="514350" indent="-514350">
              <a:buSzPct val="100000"/>
              <a:buFont typeface="+mj-lt"/>
              <a:buAutoNum type="arabicPeriod"/>
            </a:pPr>
            <a:r>
              <a:rPr lang="en-US" sz="2800" b="0" dirty="0"/>
              <a:t>Queue Warning Systems</a:t>
            </a:r>
          </a:p>
          <a:p>
            <a:pPr marL="514350" indent="-514350">
              <a:buSzPct val="100000"/>
              <a:buFont typeface="+mj-lt"/>
              <a:buAutoNum type="arabicPeriod"/>
            </a:pPr>
            <a:r>
              <a:rPr lang="en-US" sz="2800" b="0" dirty="0"/>
              <a:t>Variable Speed Limits (VSL)</a:t>
            </a:r>
          </a:p>
          <a:p>
            <a:pPr marL="514350" indent="-514350">
              <a:buSzPct val="100000"/>
              <a:buFont typeface="+mj-lt"/>
              <a:buAutoNum type="arabicPeriod"/>
            </a:pPr>
            <a:r>
              <a:rPr lang="en-US" sz="2800" b="0" dirty="0"/>
              <a:t>Traffic Management/Route Choice</a:t>
            </a:r>
          </a:p>
          <a:p>
            <a:pPr marL="514350" indent="-514350">
              <a:buSzPct val="100000"/>
              <a:buFont typeface="+mj-lt"/>
              <a:buAutoNum type="arabicPeriod"/>
            </a:pPr>
            <a:r>
              <a:rPr lang="en-US" sz="2800" b="0" dirty="0"/>
              <a:t>Automated Speed Enforcement</a:t>
            </a:r>
          </a:p>
          <a:p>
            <a:pPr marL="514350" indent="-514350">
              <a:buSzPct val="100000"/>
              <a:buFont typeface="+mj-lt"/>
              <a:buAutoNum type="arabicPeriod"/>
            </a:pPr>
            <a:r>
              <a:rPr lang="en-US" sz="2800" b="0" dirty="0"/>
              <a:t>Performance Monitoring/Management</a:t>
            </a:r>
          </a:p>
        </p:txBody>
      </p:sp>
      <p:sp>
        <p:nvSpPr>
          <p:cNvPr id="4" name="Title 4">
            <a:extLst>
              <a:ext uri="{FF2B5EF4-FFF2-40B4-BE49-F238E27FC236}">
                <a16:creationId xmlns:a16="http://schemas.microsoft.com/office/drawing/2014/main" id="{0706F6FA-3B35-48FC-BAA7-80FFDC11A583}"/>
              </a:ext>
            </a:extLst>
          </p:cNvPr>
          <p:cNvSpPr txBox="1">
            <a:spLocks/>
          </p:cNvSpPr>
          <p:nvPr/>
        </p:nvSpPr>
        <p:spPr bwMode="auto">
          <a:xfrm>
            <a:off x="533400" y="4846637"/>
            <a:ext cx="8077200" cy="6858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lgn="ctr"/>
            <a:r>
              <a:rPr lang="en-US" kern="0" dirty="0"/>
              <a:t>Let’s discuss…</a:t>
            </a:r>
          </a:p>
        </p:txBody>
      </p:sp>
    </p:spTree>
    <p:extLst>
      <p:ext uri="{BB962C8B-B14F-4D97-AF65-F5344CB8AC3E}">
        <p14:creationId xmlns:p14="http://schemas.microsoft.com/office/powerpoint/2010/main" val="926152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848600" cy="563563"/>
          </a:xfrm>
        </p:spPr>
        <p:txBody>
          <a:bodyPr/>
          <a:lstStyle/>
          <a:p>
            <a:r>
              <a:rPr lang="en-US" dirty="0"/>
              <a:t>1. Dynamic Lane Merge</a:t>
            </a:r>
          </a:p>
        </p:txBody>
      </p:sp>
      <p:sp>
        <p:nvSpPr>
          <p:cNvPr id="3" name="Content Placeholder 2"/>
          <p:cNvSpPr>
            <a:spLocks noGrp="1"/>
          </p:cNvSpPr>
          <p:nvPr>
            <p:ph idx="1"/>
          </p:nvPr>
        </p:nvSpPr>
        <p:spPr>
          <a:xfrm>
            <a:off x="476250" y="1371600"/>
            <a:ext cx="3105150" cy="4419600"/>
          </a:xfrm>
        </p:spPr>
        <p:txBody>
          <a:bodyPr/>
          <a:lstStyle/>
          <a:p>
            <a:r>
              <a:rPr lang="en-US" sz="2800" b="0" dirty="0"/>
              <a:t>Signs that encourage drivers to merge at a point based on current conditions</a:t>
            </a:r>
          </a:p>
          <a:p>
            <a:r>
              <a:rPr lang="en-US" sz="2800" b="0" dirty="0"/>
              <a:t>Regulates merging (early or late) based on traffic data</a:t>
            </a:r>
          </a:p>
          <a:p>
            <a:endParaRPr lang="en-US" b="0" dirty="0"/>
          </a:p>
          <a:p>
            <a:pPr marL="0" indent="0">
              <a:buNone/>
            </a:pPr>
            <a:endParaRPr lang="en-US" b="0" dirty="0"/>
          </a:p>
        </p:txBody>
      </p:sp>
      <p:pic>
        <p:nvPicPr>
          <p:cNvPr id="4" name="Picture 3" descr="message signs showing top left: use both lanes - top right: to merge point - bottom left: take your turn - bottom right - merge here">
            <a:extLst>
              <a:ext uri="{FF2B5EF4-FFF2-40B4-BE49-F238E27FC236}">
                <a16:creationId xmlns:a16="http://schemas.microsoft.com/office/drawing/2014/main" id="{412226C5-7B3F-4448-B6A1-1E05AB9CA483}"/>
              </a:ext>
            </a:extLst>
          </p:cNvPr>
          <p:cNvPicPr>
            <a:picLocks noChangeAspect="1"/>
          </p:cNvPicPr>
          <p:nvPr/>
        </p:nvPicPr>
        <p:blipFill>
          <a:blip r:embed="rId3"/>
          <a:stretch>
            <a:fillRect/>
          </a:stretch>
        </p:blipFill>
        <p:spPr>
          <a:xfrm>
            <a:off x="3962400" y="1652587"/>
            <a:ext cx="4943475" cy="3552825"/>
          </a:xfrm>
          <a:prstGeom prst="rect">
            <a:avLst/>
          </a:prstGeom>
        </p:spPr>
      </p:pic>
      <p:sp>
        <p:nvSpPr>
          <p:cNvPr id="5" name="TextBox 4">
            <a:extLst>
              <a:ext uri="{FF2B5EF4-FFF2-40B4-BE49-F238E27FC236}">
                <a16:creationId xmlns:a16="http://schemas.microsoft.com/office/drawing/2014/main" id="{7CEA8CA1-D227-43B9-B7D0-D311464B480F}"/>
              </a:ext>
            </a:extLst>
          </p:cNvPr>
          <p:cNvSpPr txBox="1"/>
          <p:nvPr/>
        </p:nvSpPr>
        <p:spPr>
          <a:xfrm>
            <a:off x="7105382" y="5205412"/>
            <a:ext cx="1800493"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 workzonesafety.org </a:t>
            </a:r>
          </a:p>
        </p:txBody>
      </p:sp>
    </p:spTree>
    <p:extLst>
      <p:ext uri="{BB962C8B-B14F-4D97-AF65-F5344CB8AC3E}">
        <p14:creationId xmlns:p14="http://schemas.microsoft.com/office/powerpoint/2010/main" val="4028288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848600" cy="563563"/>
          </a:xfrm>
        </p:spPr>
        <p:txBody>
          <a:bodyPr/>
          <a:lstStyle/>
          <a:p>
            <a:r>
              <a:rPr lang="en-US" dirty="0"/>
              <a:t>Dynamic Lane Merge (cont.)</a:t>
            </a:r>
          </a:p>
        </p:txBody>
      </p:sp>
      <p:sp>
        <p:nvSpPr>
          <p:cNvPr id="3" name="Content Placeholder 2"/>
          <p:cNvSpPr>
            <a:spLocks noGrp="1"/>
          </p:cNvSpPr>
          <p:nvPr>
            <p:ph idx="1"/>
          </p:nvPr>
        </p:nvSpPr>
        <p:spPr>
          <a:xfrm>
            <a:off x="457200" y="1219200"/>
            <a:ext cx="7239000" cy="4419600"/>
          </a:xfrm>
        </p:spPr>
        <p:txBody>
          <a:bodyPr/>
          <a:lstStyle/>
          <a:p>
            <a:r>
              <a:rPr lang="en-US" dirty="0"/>
              <a:t>Leads to </a:t>
            </a:r>
            <a:r>
              <a:rPr lang="en-US" b="0" dirty="0"/>
              <a:t>“smooth” merging and improves safety </a:t>
            </a:r>
          </a:p>
          <a:p>
            <a:r>
              <a:rPr lang="en-US" dirty="0"/>
              <a:t>Encourages early merge during free flow conditions and late merge during congestion</a:t>
            </a:r>
          </a:p>
          <a:p>
            <a:r>
              <a:rPr lang="en-US" dirty="0"/>
              <a:t>Provides </a:t>
            </a:r>
            <a:r>
              <a:rPr lang="en-US" b="0" dirty="0"/>
              <a:t>lane use instructions to </a:t>
            </a:r>
            <a:r>
              <a:rPr lang="en-US" dirty="0"/>
              <a:t>motorists</a:t>
            </a:r>
            <a:r>
              <a:rPr lang="en-US" b="0" dirty="0"/>
              <a:t> </a:t>
            </a:r>
          </a:p>
          <a:p>
            <a:pPr lvl="1"/>
            <a:r>
              <a:rPr lang="en-US" b="1" dirty="0"/>
              <a:t>USE BOTH LANES or</a:t>
            </a:r>
          </a:p>
          <a:p>
            <a:pPr lvl="1"/>
            <a:r>
              <a:rPr lang="en-US" b="1" dirty="0"/>
              <a:t>TAKE YOUR TURN-MERGE HERE</a:t>
            </a:r>
          </a:p>
        </p:txBody>
      </p:sp>
    </p:spTree>
    <p:extLst>
      <p:ext uri="{BB962C8B-B14F-4D97-AF65-F5344CB8AC3E}">
        <p14:creationId xmlns:p14="http://schemas.microsoft.com/office/powerpoint/2010/main" val="1465764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60" y="290988"/>
            <a:ext cx="8458200" cy="563563"/>
          </a:xfrm>
        </p:spPr>
        <p:txBody>
          <a:bodyPr/>
          <a:lstStyle/>
          <a:p>
            <a:r>
              <a:rPr lang="en-US" dirty="0"/>
              <a:t>Early Lane Merge</a:t>
            </a:r>
          </a:p>
        </p:txBody>
      </p:sp>
      <p:sp>
        <p:nvSpPr>
          <p:cNvPr id="3" name="Content Placeholder 2"/>
          <p:cNvSpPr>
            <a:spLocks noGrp="1"/>
          </p:cNvSpPr>
          <p:nvPr>
            <p:ph idx="1"/>
          </p:nvPr>
        </p:nvSpPr>
        <p:spPr>
          <a:xfrm>
            <a:off x="645160" y="1219200"/>
            <a:ext cx="7965440" cy="4495800"/>
          </a:xfrm>
        </p:spPr>
        <p:txBody>
          <a:bodyPr/>
          <a:lstStyle/>
          <a:p>
            <a:pPr>
              <a:spcBef>
                <a:spcPts val="400"/>
              </a:spcBef>
            </a:pPr>
            <a:r>
              <a:rPr lang="en-US" dirty="0"/>
              <a:t>Advises drivers to move out of the closed lane well before the forced merge point</a:t>
            </a:r>
          </a:p>
          <a:p>
            <a:pPr>
              <a:spcBef>
                <a:spcPts val="400"/>
              </a:spcBef>
            </a:pPr>
            <a:r>
              <a:rPr lang="en-US" dirty="0"/>
              <a:t>Works best when there is a low traffic volume combined with high average speeds </a:t>
            </a:r>
          </a:p>
          <a:p>
            <a:pPr lvl="1"/>
            <a:endParaRPr lang="en-US" dirty="0"/>
          </a:p>
          <a:p>
            <a:pPr marL="0" indent="0">
              <a:buNone/>
            </a:pPr>
            <a:r>
              <a:rPr lang="en-US" dirty="0"/>
              <a:t> </a:t>
            </a:r>
          </a:p>
        </p:txBody>
      </p:sp>
      <p:pic>
        <p:nvPicPr>
          <p:cNvPr id="5" name="Picture 2" descr="Rendering of a lane closure with boxes for vehicles and orange squares for channelizing devices and two lanes in one directio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6890" y="3581400"/>
            <a:ext cx="8001000" cy="88773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DFEA73F4-6A8C-9AA5-0254-300833DB2819}"/>
              </a:ext>
            </a:extLst>
          </p:cNvPr>
          <p:cNvSpPr txBox="1"/>
          <p:nvPr/>
        </p:nvSpPr>
        <p:spPr>
          <a:xfrm>
            <a:off x="7391400" y="4587558"/>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42099332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60" y="290988"/>
            <a:ext cx="8458200" cy="563563"/>
          </a:xfrm>
        </p:spPr>
        <p:txBody>
          <a:bodyPr/>
          <a:lstStyle/>
          <a:p>
            <a:r>
              <a:rPr lang="en-US" dirty="0"/>
              <a:t>Early Lane Merge Benefits</a:t>
            </a:r>
          </a:p>
        </p:txBody>
      </p:sp>
      <p:sp>
        <p:nvSpPr>
          <p:cNvPr id="3" name="Content Placeholder 2"/>
          <p:cNvSpPr>
            <a:spLocks noGrp="1"/>
          </p:cNvSpPr>
          <p:nvPr>
            <p:ph idx="1"/>
          </p:nvPr>
        </p:nvSpPr>
        <p:spPr>
          <a:xfrm>
            <a:off x="645160" y="1219200"/>
            <a:ext cx="7965440" cy="4495800"/>
          </a:xfrm>
        </p:spPr>
        <p:txBody>
          <a:bodyPr/>
          <a:lstStyle/>
          <a:p>
            <a:pPr>
              <a:spcBef>
                <a:spcPts val="400"/>
              </a:spcBef>
            </a:pPr>
            <a:r>
              <a:rPr lang="en-US" dirty="0"/>
              <a:t>Reduces aggressive driving and unsafe merge maneuvers </a:t>
            </a:r>
          </a:p>
          <a:p>
            <a:pPr>
              <a:spcBef>
                <a:spcPts val="400"/>
              </a:spcBef>
            </a:pPr>
            <a:r>
              <a:rPr lang="en-US" dirty="0"/>
              <a:t>Provides significant advanced warning to allow drivers adequate distance to merge</a:t>
            </a:r>
          </a:p>
          <a:p>
            <a:pPr>
              <a:spcBef>
                <a:spcPts val="400"/>
              </a:spcBef>
            </a:pPr>
            <a:r>
              <a:rPr lang="fr-FR" dirty="0"/>
              <a:t>Gives positive guidance on lane usage</a:t>
            </a:r>
            <a:r>
              <a:rPr lang="en-US" dirty="0"/>
              <a:t> </a:t>
            </a:r>
          </a:p>
          <a:p>
            <a:pPr lvl="1"/>
            <a:endParaRPr lang="en-US" dirty="0"/>
          </a:p>
          <a:p>
            <a:pPr marL="0" indent="0">
              <a:buNone/>
            </a:pPr>
            <a:r>
              <a:rPr lang="en-US" dirty="0"/>
              <a:t> </a:t>
            </a:r>
          </a:p>
        </p:txBody>
      </p:sp>
      <p:pic>
        <p:nvPicPr>
          <p:cNvPr id="5" name="Picture 2" descr="Rendering of a lane closure with boxes for vehicles and orange squares for channelizing devices and two lanes in one direction - lighter traffic show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 y="4038600"/>
            <a:ext cx="8001000" cy="88773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36564627-F3B7-7191-1196-B21C66E4DE99}"/>
              </a:ext>
            </a:extLst>
          </p:cNvPr>
          <p:cNvSpPr txBox="1"/>
          <p:nvPr/>
        </p:nvSpPr>
        <p:spPr>
          <a:xfrm>
            <a:off x="7470995" y="4951333"/>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559996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087" y="500270"/>
            <a:ext cx="8382000" cy="533400"/>
          </a:xfrm>
        </p:spPr>
        <p:txBody>
          <a:bodyPr/>
          <a:lstStyle/>
          <a:p>
            <a:r>
              <a:rPr lang="en-US" dirty="0"/>
              <a:t>Module Objectives</a:t>
            </a:r>
          </a:p>
        </p:txBody>
      </p:sp>
      <p:sp>
        <p:nvSpPr>
          <p:cNvPr id="3" name="Content Placeholder 2"/>
          <p:cNvSpPr>
            <a:spLocks noGrp="1"/>
          </p:cNvSpPr>
          <p:nvPr>
            <p:ph idx="1"/>
          </p:nvPr>
        </p:nvSpPr>
        <p:spPr>
          <a:xfrm>
            <a:off x="530087" y="1447800"/>
            <a:ext cx="8001000" cy="4495800"/>
          </a:xfrm>
        </p:spPr>
        <p:txBody>
          <a:bodyPr/>
          <a:lstStyle/>
          <a:p>
            <a:r>
              <a:rPr lang="en-US" sz="2800" b="0" dirty="0"/>
              <a:t>Define Smarter Work Zones</a:t>
            </a:r>
          </a:p>
          <a:p>
            <a:r>
              <a:rPr lang="en-US" sz="2800" b="0" dirty="0"/>
              <a:t>Discuss the technologies used for work zone ITS</a:t>
            </a:r>
          </a:p>
          <a:p>
            <a:r>
              <a:rPr lang="en-US" sz="2800" b="0" dirty="0"/>
              <a:t>List the six steps within the ITS Implementation Guide</a:t>
            </a:r>
            <a:endParaRPr lang="en-US" sz="2400" dirty="0"/>
          </a:p>
          <a:p>
            <a:pPr marL="457200" lvl="1" indent="0">
              <a:buNone/>
            </a:pPr>
            <a:endParaRPr lang="en-US" sz="2400" dirty="0"/>
          </a:p>
          <a:p>
            <a:endParaRPr lang="en-US" sz="2400" dirty="0"/>
          </a:p>
        </p:txBody>
      </p:sp>
    </p:spTree>
    <p:extLst>
      <p:ext uri="{BB962C8B-B14F-4D97-AF65-F5344CB8AC3E}">
        <p14:creationId xmlns:p14="http://schemas.microsoft.com/office/powerpoint/2010/main" val="183571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47837"/>
            <a:ext cx="8458200" cy="563563"/>
          </a:xfrm>
        </p:spPr>
        <p:txBody>
          <a:bodyPr/>
          <a:lstStyle/>
          <a:p>
            <a:r>
              <a:rPr lang="en-US" dirty="0"/>
              <a:t>Late Lane Merge</a:t>
            </a:r>
          </a:p>
        </p:txBody>
      </p:sp>
      <p:sp>
        <p:nvSpPr>
          <p:cNvPr id="3" name="Content Placeholder 2"/>
          <p:cNvSpPr>
            <a:spLocks noGrp="1"/>
          </p:cNvSpPr>
          <p:nvPr>
            <p:ph idx="1"/>
          </p:nvPr>
        </p:nvSpPr>
        <p:spPr>
          <a:xfrm>
            <a:off x="594360" y="1371600"/>
            <a:ext cx="8077200" cy="4648200"/>
          </a:xfrm>
        </p:spPr>
        <p:txBody>
          <a:bodyPr/>
          <a:lstStyle/>
          <a:p>
            <a:r>
              <a:rPr lang="en-US" b="0" dirty="0"/>
              <a:t>Advises drivers to use both lanes up to the merge point</a:t>
            </a:r>
          </a:p>
          <a:p>
            <a:r>
              <a:rPr lang="en-US" b="0" dirty="0"/>
              <a:t>Works better for high traffic volumes</a:t>
            </a:r>
          </a:p>
        </p:txBody>
      </p:sp>
      <p:pic>
        <p:nvPicPr>
          <p:cNvPr id="5122" name="Picture 2" descr="Rendering of a lane closure with boxes for vehicles and orange squares for channelizing devices and two lanes in one direction - this image shows traffic congestion and late merge with vehicles taking turn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4360" y="3409950"/>
            <a:ext cx="7955280" cy="909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BC6AE56B-3C79-600C-AC4E-C97BE7BBFC5A}"/>
              </a:ext>
            </a:extLst>
          </p:cNvPr>
          <p:cNvSpPr txBox="1"/>
          <p:nvPr/>
        </p:nvSpPr>
        <p:spPr>
          <a:xfrm>
            <a:off x="7541551" y="4319913"/>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507758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47837"/>
            <a:ext cx="8458200" cy="563563"/>
          </a:xfrm>
        </p:spPr>
        <p:txBody>
          <a:bodyPr/>
          <a:lstStyle/>
          <a:p>
            <a:r>
              <a:rPr lang="en-US" dirty="0"/>
              <a:t>Late Lane Merge Benefits</a:t>
            </a:r>
          </a:p>
        </p:txBody>
      </p:sp>
      <p:sp>
        <p:nvSpPr>
          <p:cNvPr id="3" name="Content Placeholder 2"/>
          <p:cNvSpPr>
            <a:spLocks noGrp="1"/>
          </p:cNvSpPr>
          <p:nvPr>
            <p:ph idx="1"/>
          </p:nvPr>
        </p:nvSpPr>
        <p:spPr>
          <a:xfrm>
            <a:off x="594360" y="1295400"/>
            <a:ext cx="8244840" cy="4648200"/>
          </a:xfrm>
        </p:spPr>
        <p:txBody>
          <a:bodyPr/>
          <a:lstStyle/>
          <a:p>
            <a:r>
              <a:rPr lang="en-US" b="0" dirty="0"/>
              <a:t>Maximize available storage upstream of work zone </a:t>
            </a:r>
          </a:p>
          <a:p>
            <a:r>
              <a:rPr lang="en-US" b="0" dirty="0"/>
              <a:t>Reduces confusion between drivers who think they should merge early vs. drivers that use open lanes as far as possible</a:t>
            </a:r>
          </a:p>
          <a:p>
            <a:r>
              <a:rPr lang="en-US" b="0" dirty="0"/>
              <a:t>Clarifies right-of-way at merge point (“alternate merge”)</a:t>
            </a:r>
            <a:endParaRPr lang="en-US" dirty="0"/>
          </a:p>
        </p:txBody>
      </p:sp>
      <p:pic>
        <p:nvPicPr>
          <p:cNvPr id="5122" name="Picture 2" descr="Rendering of a lane closure with boxes for vehicles and orange squares for channelizing devices and two lanes in one direction - this image shows traffic congestion and late merge with vehicles taking turn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4360" y="4800600"/>
            <a:ext cx="7955280" cy="909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67133EA1-552E-7D6F-F280-C689B743846B}"/>
              </a:ext>
            </a:extLst>
          </p:cNvPr>
          <p:cNvSpPr txBox="1"/>
          <p:nvPr/>
        </p:nvSpPr>
        <p:spPr>
          <a:xfrm>
            <a:off x="7696200" y="5730319"/>
            <a:ext cx="987771" cy="246221"/>
          </a:xfrm>
          <a:prstGeom prst="rect">
            <a:avLst/>
          </a:prstGeom>
          <a:noFill/>
        </p:spPr>
        <p:txBody>
          <a:bodyPr wrap="none" rtlCol="0">
            <a:spAutoFit/>
          </a:bodyPr>
          <a:lstStyle/>
          <a:p>
            <a:r>
              <a:rPr lang="en-US" sz="1000">
                <a:latin typeface="Arial" panose="020B0604020202020204" pitchFamily="34" charset="0"/>
                <a:cs typeface="Arial" panose="020B0604020202020204" pitchFamily="34" charset="0"/>
              </a:rPr>
              <a:t>Image: FHWA</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47061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86770"/>
            <a:ext cx="8458200" cy="563563"/>
          </a:xfrm>
        </p:spPr>
        <p:txBody>
          <a:bodyPr/>
          <a:lstStyle/>
          <a:p>
            <a:r>
              <a:rPr lang="en-US" dirty="0"/>
              <a:t>Dynamic Lane Merge Components</a:t>
            </a:r>
          </a:p>
        </p:txBody>
      </p:sp>
      <p:sp>
        <p:nvSpPr>
          <p:cNvPr id="7" name="Content Placeholder 2"/>
          <p:cNvSpPr>
            <a:spLocks noGrp="1"/>
          </p:cNvSpPr>
          <p:nvPr>
            <p:ph idx="1"/>
          </p:nvPr>
        </p:nvSpPr>
        <p:spPr>
          <a:xfrm>
            <a:off x="458842" y="1466850"/>
            <a:ext cx="5016900" cy="2190750"/>
          </a:xfrm>
        </p:spPr>
        <p:txBody>
          <a:bodyPr/>
          <a:lstStyle/>
          <a:p>
            <a:r>
              <a:rPr lang="en-US" sz="2800" b="0" dirty="0"/>
              <a:t>Sensors</a:t>
            </a:r>
          </a:p>
          <a:p>
            <a:r>
              <a:rPr lang="en-US" sz="2800" b="0" dirty="0"/>
              <a:t>Portable Changeable Message Signs (PCMS) in advance of a lane closure</a:t>
            </a:r>
          </a:p>
          <a:p>
            <a:pPr lvl="0"/>
            <a:endParaRPr lang="en-US" b="0" dirty="0"/>
          </a:p>
        </p:txBody>
      </p:sp>
      <p:pic>
        <p:nvPicPr>
          <p:cNvPr id="10" name="Picture 2" descr="trailer mounted camera and communications and sensor system "/>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38800" y="1466850"/>
            <a:ext cx="3046358" cy="392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message signs showing top left: use both lanes - top right: to merge point - bottom left: take your turn - bottom right - merge here">
            <a:extLst>
              <a:ext uri="{FF2B5EF4-FFF2-40B4-BE49-F238E27FC236}">
                <a16:creationId xmlns:a16="http://schemas.microsoft.com/office/drawing/2014/main" id="{7728076C-F7B8-418B-9620-C1FAEE379421}"/>
              </a:ext>
            </a:extLst>
          </p:cNvPr>
          <p:cNvPicPr>
            <a:picLocks noChangeAspect="1"/>
          </p:cNvPicPr>
          <p:nvPr/>
        </p:nvPicPr>
        <p:blipFill>
          <a:blip r:embed="rId4"/>
          <a:stretch>
            <a:fillRect/>
          </a:stretch>
        </p:blipFill>
        <p:spPr>
          <a:xfrm>
            <a:off x="1371600" y="3730983"/>
            <a:ext cx="3886516" cy="2805248"/>
          </a:xfrm>
          <a:prstGeom prst="rect">
            <a:avLst/>
          </a:prstGeom>
        </p:spPr>
      </p:pic>
      <p:sp>
        <p:nvSpPr>
          <p:cNvPr id="8" name="TextBox 7">
            <a:extLst>
              <a:ext uri="{FF2B5EF4-FFF2-40B4-BE49-F238E27FC236}">
                <a16:creationId xmlns:a16="http://schemas.microsoft.com/office/drawing/2014/main" id="{D55748E5-F071-4979-A161-AA73F62F83D8}"/>
              </a:ext>
            </a:extLst>
          </p:cNvPr>
          <p:cNvSpPr txBox="1"/>
          <p:nvPr/>
        </p:nvSpPr>
        <p:spPr>
          <a:xfrm>
            <a:off x="5638800" y="5391150"/>
            <a:ext cx="1326004" cy="400110"/>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a:t>
            </a:r>
          </a:p>
          <a:p>
            <a:r>
              <a:rPr lang="en-US" sz="1000" dirty="0">
                <a:latin typeface="Arial" panose="020B0604020202020204" pitchFamily="34" charset="0"/>
                <a:cs typeface="Arial" panose="020B0604020202020204" pitchFamily="34" charset="0"/>
              </a:rPr>
              <a:t>workzonesafety.org </a:t>
            </a:r>
          </a:p>
        </p:txBody>
      </p:sp>
    </p:spTree>
    <p:extLst>
      <p:ext uri="{BB962C8B-B14F-4D97-AF65-F5344CB8AC3E}">
        <p14:creationId xmlns:p14="http://schemas.microsoft.com/office/powerpoint/2010/main" val="31091749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383751"/>
            <a:ext cx="8610600" cy="563563"/>
          </a:xfrm>
        </p:spPr>
        <p:txBody>
          <a:bodyPr/>
          <a:lstStyle/>
          <a:p>
            <a:r>
              <a:rPr lang="en-US" dirty="0"/>
              <a:t>2. Queue Warning System (QWS) </a:t>
            </a:r>
          </a:p>
        </p:txBody>
      </p:sp>
      <p:sp>
        <p:nvSpPr>
          <p:cNvPr id="5" name="Content Placeholder 2"/>
          <p:cNvSpPr txBox="1">
            <a:spLocks/>
          </p:cNvSpPr>
          <p:nvPr/>
        </p:nvSpPr>
        <p:spPr bwMode="auto">
          <a:xfrm>
            <a:off x="546020" y="1295400"/>
            <a:ext cx="440698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90000"/>
              <a:buBlip>
                <a:blip r:embed="rId3"/>
              </a:buBlip>
              <a:defRPr sz="2200" b="1">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Blip>
                <a:blip r:embed="rId3"/>
              </a:buBlip>
              <a:defRPr sz="2000">
                <a:solidFill>
                  <a:schemeClr val="tx1"/>
                </a:solidFill>
                <a:latin typeface="Calibri" pitchFamily="34" charset="0"/>
              </a:defRPr>
            </a:lvl2pPr>
            <a:lvl3pPr marL="1143000" indent="-228600" algn="l" rtl="0" eaLnBrk="0" fontAlgn="base" hangingPunct="0">
              <a:spcBef>
                <a:spcPct val="20000"/>
              </a:spcBef>
              <a:spcAft>
                <a:spcPct val="0"/>
              </a:spcAft>
              <a:buSzPct val="90000"/>
              <a:buBlip>
                <a:blip r:embed="rId3"/>
              </a:buBlip>
              <a:defRPr sz="18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3"/>
              </a:buBlip>
              <a:defRPr sz="3200">
                <a:solidFill>
                  <a:schemeClr val="tx1"/>
                </a:solidFill>
                <a:latin typeface="+mn-lt"/>
              </a:defRPr>
            </a:lvl6pPr>
            <a:lvl7pPr marL="2971800" indent="-228600" algn="l" rtl="0" fontAlgn="base">
              <a:spcBef>
                <a:spcPct val="20000"/>
              </a:spcBef>
              <a:spcAft>
                <a:spcPct val="0"/>
              </a:spcAft>
              <a:buSzPct val="90000"/>
              <a:buBlip>
                <a:blip r:embed="rId3"/>
              </a:buBlip>
              <a:defRPr sz="3200">
                <a:solidFill>
                  <a:schemeClr val="tx1"/>
                </a:solidFill>
                <a:latin typeface="+mn-lt"/>
              </a:defRPr>
            </a:lvl7pPr>
            <a:lvl8pPr marL="3429000" indent="-228600" algn="l" rtl="0" fontAlgn="base">
              <a:spcBef>
                <a:spcPct val="20000"/>
              </a:spcBef>
              <a:spcAft>
                <a:spcPct val="0"/>
              </a:spcAft>
              <a:buSzPct val="90000"/>
              <a:buBlip>
                <a:blip r:embed="rId3"/>
              </a:buBlip>
              <a:defRPr sz="3200">
                <a:solidFill>
                  <a:schemeClr val="tx1"/>
                </a:solidFill>
                <a:latin typeface="+mn-lt"/>
              </a:defRPr>
            </a:lvl8pPr>
            <a:lvl9pPr marL="3886200" indent="-228600" algn="l" rtl="0" fontAlgn="base">
              <a:spcBef>
                <a:spcPct val="20000"/>
              </a:spcBef>
              <a:spcAft>
                <a:spcPct val="0"/>
              </a:spcAft>
              <a:buSzPct val="90000"/>
              <a:buBlip>
                <a:blip r:embed="rId3"/>
              </a:buBlip>
              <a:defRPr sz="3200">
                <a:solidFill>
                  <a:schemeClr val="tx1"/>
                </a:solidFill>
                <a:latin typeface="+mn-lt"/>
              </a:defRPr>
            </a:lvl9pPr>
          </a:lstStyle>
          <a:p>
            <a:pPr marL="228600" indent="-228600">
              <a:buFont typeface="Wingdings" panose="05000000000000000000" pitchFamily="2" charset="2"/>
              <a:buChar char="§"/>
            </a:pPr>
            <a:r>
              <a:rPr lang="en-US" sz="2800" b="0" kern="0" dirty="0">
                <a:latin typeface="Arial" panose="020B0604020202020204" pitchFamily="34" charset="0"/>
              </a:rPr>
              <a:t>Used to alert drivers to traffic conditions ahead:</a:t>
            </a:r>
          </a:p>
          <a:p>
            <a:pPr marL="628650" lvl="1" indent="-228600">
              <a:buFont typeface="Wingdings" panose="05000000000000000000" pitchFamily="2" charset="2"/>
              <a:buChar char="§"/>
            </a:pPr>
            <a:r>
              <a:rPr lang="en-US" sz="2800" b="0" kern="0" dirty="0">
                <a:latin typeface="Arial" panose="020B0604020202020204" pitchFamily="34" charset="0"/>
              </a:rPr>
              <a:t>Stopped traffic</a:t>
            </a:r>
            <a:endParaRPr lang="en-US" sz="2800" kern="0" dirty="0">
              <a:latin typeface="Arial" panose="020B0604020202020204" pitchFamily="34" charset="0"/>
            </a:endParaRPr>
          </a:p>
          <a:p>
            <a:pPr marL="628650" lvl="1" indent="-228600">
              <a:buFont typeface="Wingdings" panose="05000000000000000000" pitchFamily="2" charset="2"/>
              <a:buChar char="§"/>
            </a:pPr>
            <a:r>
              <a:rPr lang="en-US" sz="2800" b="0" kern="0" dirty="0">
                <a:latin typeface="Arial" panose="020B0604020202020204" pitchFamily="34" charset="0"/>
              </a:rPr>
              <a:t>Slowing traffic</a:t>
            </a:r>
            <a:endParaRPr lang="en-US" sz="2800" kern="0" dirty="0">
              <a:latin typeface="Arial" panose="020B0604020202020204" pitchFamily="34" charset="0"/>
            </a:endParaRPr>
          </a:p>
          <a:p>
            <a:pPr marL="628650" lvl="1" indent="-228600">
              <a:buFont typeface="Wingdings" panose="05000000000000000000" pitchFamily="2" charset="2"/>
              <a:buChar char="§"/>
            </a:pPr>
            <a:r>
              <a:rPr lang="en-US" sz="2800" b="0" kern="0" dirty="0">
                <a:latin typeface="Arial" panose="020B0604020202020204" pitchFamily="34" charset="0"/>
              </a:rPr>
              <a:t>Others </a:t>
            </a:r>
          </a:p>
          <a:p>
            <a:pPr marL="0" indent="0">
              <a:buNone/>
            </a:pPr>
            <a:endParaRPr lang="en-US" kern="0" dirty="0">
              <a:latin typeface="Arial" panose="020B0604020202020204" pitchFamily="34" charset="0"/>
            </a:endParaRPr>
          </a:p>
        </p:txBody>
      </p:sp>
      <p:pic>
        <p:nvPicPr>
          <p:cNvPr id="6" name="Picture 2" descr="rendering of a queue warning system with sensors spaced evenly and stopped traffic ahead - be prepared to stop wording on message board or static orange advance warning signs with flashing lights on top"/>
          <p:cNvPicPr>
            <a:picLocks noGrp="1" noChangeAspect="1" noChangeArrowheads="1"/>
          </p:cNvPicPr>
          <p:nvPr>
            <p:ph idx="1"/>
          </p:nvPr>
        </p:nvPicPr>
        <p:blipFill>
          <a:blip r:embed="rId4">
            <a:extLst>
              <a:ext uri="{28A0092B-C50C-407E-A947-70E740481C1C}">
                <a14:useLocalDpi xmlns:a14="http://schemas.microsoft.com/office/drawing/2010/main" val="0"/>
              </a:ext>
            </a:extLst>
          </a:blip>
          <a:stretch>
            <a:fillRect/>
          </a:stretch>
        </p:blipFill>
        <p:spPr bwMode="auto">
          <a:xfrm>
            <a:off x="4953000" y="864182"/>
            <a:ext cx="4095750" cy="577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D3A91C3B-12D0-A1EF-26E6-F20AD421E204}"/>
              </a:ext>
            </a:extLst>
          </p:cNvPr>
          <p:cNvSpPr txBox="1"/>
          <p:nvPr/>
        </p:nvSpPr>
        <p:spPr>
          <a:xfrm>
            <a:off x="4078114" y="5935787"/>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4218043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81000"/>
            <a:ext cx="8610600" cy="563563"/>
          </a:xfrm>
        </p:spPr>
        <p:txBody>
          <a:bodyPr/>
          <a:lstStyle/>
          <a:p>
            <a:r>
              <a:rPr lang="en-US" dirty="0"/>
              <a:t>Queue Warning System Benefits </a:t>
            </a:r>
          </a:p>
        </p:txBody>
      </p:sp>
      <p:sp>
        <p:nvSpPr>
          <p:cNvPr id="5" name="Content Placeholder 2"/>
          <p:cNvSpPr txBox="1">
            <a:spLocks/>
          </p:cNvSpPr>
          <p:nvPr/>
        </p:nvSpPr>
        <p:spPr bwMode="auto">
          <a:xfrm>
            <a:off x="670560" y="1295400"/>
            <a:ext cx="352044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90000"/>
              <a:buBlip>
                <a:blip r:embed="rId3"/>
              </a:buBlip>
              <a:defRPr sz="2200" b="1">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Blip>
                <a:blip r:embed="rId3"/>
              </a:buBlip>
              <a:defRPr sz="2000">
                <a:solidFill>
                  <a:schemeClr val="tx1"/>
                </a:solidFill>
                <a:latin typeface="Calibri" pitchFamily="34" charset="0"/>
              </a:defRPr>
            </a:lvl2pPr>
            <a:lvl3pPr marL="1143000" indent="-228600" algn="l" rtl="0" eaLnBrk="0" fontAlgn="base" hangingPunct="0">
              <a:spcBef>
                <a:spcPct val="20000"/>
              </a:spcBef>
              <a:spcAft>
                <a:spcPct val="0"/>
              </a:spcAft>
              <a:buSzPct val="90000"/>
              <a:buBlip>
                <a:blip r:embed="rId3"/>
              </a:buBlip>
              <a:defRPr sz="18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3"/>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3"/>
              </a:buBlip>
              <a:defRPr sz="3200">
                <a:solidFill>
                  <a:schemeClr val="tx1"/>
                </a:solidFill>
                <a:latin typeface="+mn-lt"/>
              </a:defRPr>
            </a:lvl6pPr>
            <a:lvl7pPr marL="2971800" indent="-228600" algn="l" rtl="0" fontAlgn="base">
              <a:spcBef>
                <a:spcPct val="20000"/>
              </a:spcBef>
              <a:spcAft>
                <a:spcPct val="0"/>
              </a:spcAft>
              <a:buSzPct val="90000"/>
              <a:buBlip>
                <a:blip r:embed="rId3"/>
              </a:buBlip>
              <a:defRPr sz="3200">
                <a:solidFill>
                  <a:schemeClr val="tx1"/>
                </a:solidFill>
                <a:latin typeface="+mn-lt"/>
              </a:defRPr>
            </a:lvl7pPr>
            <a:lvl8pPr marL="3429000" indent="-228600" algn="l" rtl="0" fontAlgn="base">
              <a:spcBef>
                <a:spcPct val="20000"/>
              </a:spcBef>
              <a:spcAft>
                <a:spcPct val="0"/>
              </a:spcAft>
              <a:buSzPct val="90000"/>
              <a:buBlip>
                <a:blip r:embed="rId3"/>
              </a:buBlip>
              <a:defRPr sz="3200">
                <a:solidFill>
                  <a:schemeClr val="tx1"/>
                </a:solidFill>
                <a:latin typeface="+mn-lt"/>
              </a:defRPr>
            </a:lvl8pPr>
            <a:lvl9pPr marL="3886200" indent="-228600" algn="l" rtl="0" fontAlgn="base">
              <a:spcBef>
                <a:spcPct val="20000"/>
              </a:spcBef>
              <a:spcAft>
                <a:spcPct val="0"/>
              </a:spcAft>
              <a:buSzPct val="90000"/>
              <a:buBlip>
                <a:blip r:embed="rId3"/>
              </a:buBlip>
              <a:defRPr sz="3200">
                <a:solidFill>
                  <a:schemeClr val="tx1"/>
                </a:solidFill>
                <a:latin typeface="+mn-lt"/>
              </a:defRPr>
            </a:lvl9pPr>
          </a:lstStyle>
          <a:p>
            <a:pPr marL="285750" indent="-285750">
              <a:buFont typeface="Wingdings" panose="05000000000000000000" pitchFamily="2" charset="2"/>
              <a:buChar char="§"/>
            </a:pPr>
            <a:r>
              <a:rPr lang="en-US" sz="2800" b="0" kern="0" dirty="0">
                <a:latin typeface="Arial" panose="020B0604020202020204" pitchFamily="34" charset="0"/>
              </a:rPr>
              <a:t>Reduces the number and severity of rear-end crashes</a:t>
            </a:r>
          </a:p>
          <a:p>
            <a:pPr marL="285750" indent="-285750">
              <a:buFont typeface="Wingdings" panose="05000000000000000000" pitchFamily="2" charset="2"/>
              <a:buChar char="§"/>
            </a:pPr>
            <a:r>
              <a:rPr lang="en-US" sz="2800" b="0" kern="0" dirty="0">
                <a:latin typeface="Arial" panose="020B0604020202020204" pitchFamily="34" charset="0"/>
              </a:rPr>
              <a:t>Helps prevent drivers from being surprised by stopped or suddenly slowed traffic </a:t>
            </a:r>
          </a:p>
          <a:p>
            <a:pPr marL="0" indent="0">
              <a:buNone/>
            </a:pPr>
            <a:r>
              <a:rPr lang="en-US" kern="0" dirty="0">
                <a:latin typeface="Arial" panose="020B0604020202020204" pitchFamily="34" charset="0"/>
              </a:rPr>
              <a:t> </a:t>
            </a:r>
          </a:p>
        </p:txBody>
      </p:sp>
      <p:pic>
        <p:nvPicPr>
          <p:cNvPr id="7" name="Picture 6" descr="Congested highway with four lanes in one direction and ramp merging into mainline">
            <a:extLst>
              <a:ext uri="{FF2B5EF4-FFF2-40B4-BE49-F238E27FC236}">
                <a16:creationId xmlns:a16="http://schemas.microsoft.com/office/drawing/2014/main" id="{89336E41-43FB-4134-963A-9FBF33FE84C4}"/>
              </a:ext>
            </a:extLst>
          </p:cNvPr>
          <p:cNvPicPr>
            <a:picLocks noChangeAspect="1"/>
          </p:cNvPicPr>
          <p:nvPr/>
        </p:nvPicPr>
        <p:blipFill rotWithShape="1">
          <a:blip r:embed="rId4"/>
          <a:srcRect l="41667"/>
          <a:stretch/>
        </p:blipFill>
        <p:spPr>
          <a:xfrm>
            <a:off x="4724400" y="1463042"/>
            <a:ext cx="3520438" cy="4023358"/>
          </a:xfrm>
          <a:prstGeom prst="rect">
            <a:avLst/>
          </a:prstGeom>
        </p:spPr>
      </p:pic>
      <p:sp>
        <p:nvSpPr>
          <p:cNvPr id="3" name="TextBox 2">
            <a:extLst>
              <a:ext uri="{FF2B5EF4-FFF2-40B4-BE49-F238E27FC236}">
                <a16:creationId xmlns:a16="http://schemas.microsoft.com/office/drawing/2014/main" id="{9AB52776-90B9-C9AE-F426-662EEDE8AB70}"/>
              </a:ext>
            </a:extLst>
          </p:cNvPr>
          <p:cNvSpPr txBox="1"/>
          <p:nvPr/>
        </p:nvSpPr>
        <p:spPr>
          <a:xfrm>
            <a:off x="7257067" y="5486400"/>
            <a:ext cx="1027845"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4084479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25"/>
            <a:ext cx="8458200" cy="666750"/>
          </a:xfrm>
        </p:spPr>
        <p:txBody>
          <a:bodyPr/>
          <a:lstStyle/>
          <a:p>
            <a:r>
              <a:rPr lang="en-US" dirty="0"/>
              <a:t> Concept of Operations</a:t>
            </a:r>
          </a:p>
        </p:txBody>
      </p:sp>
      <p:sp>
        <p:nvSpPr>
          <p:cNvPr id="3" name="Content Placeholder 2"/>
          <p:cNvSpPr>
            <a:spLocks noGrp="1"/>
          </p:cNvSpPr>
          <p:nvPr>
            <p:ph idx="1"/>
          </p:nvPr>
        </p:nvSpPr>
        <p:spPr>
          <a:xfrm>
            <a:off x="457199" y="1295400"/>
            <a:ext cx="8229600" cy="4800600"/>
          </a:xfrm>
        </p:spPr>
        <p:txBody>
          <a:bodyPr/>
          <a:lstStyle/>
          <a:p>
            <a:r>
              <a:rPr lang="en-US" sz="2800" dirty="0"/>
              <a:t>A highly-portable end-of-queue warning system</a:t>
            </a:r>
          </a:p>
          <a:p>
            <a:pPr lvl="1"/>
            <a:r>
              <a:rPr lang="en-US" sz="2800" dirty="0"/>
              <a:t>Deploy at each lane closure where queue is expected, pick up when lane is no longer closed</a:t>
            </a:r>
          </a:p>
          <a:p>
            <a:pPr lvl="1"/>
            <a:r>
              <a:rPr lang="en-US" sz="2800" dirty="0"/>
              <a:t>Scale deployment to queue expectations</a:t>
            </a:r>
          </a:p>
          <a:p>
            <a:pPr marL="0" indent="0">
              <a:buNone/>
            </a:pPr>
            <a:endParaRPr lang="en-US" dirty="0"/>
          </a:p>
        </p:txBody>
      </p:sp>
      <p:pic>
        <p:nvPicPr>
          <p:cNvPr id="11266" name="Picture 2" descr="Example rendering of a queue warning system layout with detectors showing speeds at four locations and message board showing stopped traffic 2 miles on the appro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5881" y="3695700"/>
            <a:ext cx="6472237" cy="2507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0AA1A20A-CFBD-97C8-4259-8D78E73B2007}"/>
              </a:ext>
            </a:extLst>
          </p:cNvPr>
          <p:cNvSpPr txBox="1"/>
          <p:nvPr/>
        </p:nvSpPr>
        <p:spPr>
          <a:xfrm>
            <a:off x="7616261" y="5638800"/>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77784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ive rumble strips in an array in one direction on a two-lane roadway"/>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5071" y="4379902"/>
            <a:ext cx="2850077" cy="2137558"/>
          </a:xfrm>
          <a:prstGeom prst="rect">
            <a:avLst/>
          </a:prstGeom>
        </p:spPr>
      </p:pic>
      <p:sp>
        <p:nvSpPr>
          <p:cNvPr id="2" name="Title 1"/>
          <p:cNvSpPr>
            <a:spLocks noGrp="1"/>
          </p:cNvSpPr>
          <p:nvPr>
            <p:ph type="title"/>
          </p:nvPr>
        </p:nvSpPr>
        <p:spPr>
          <a:xfrm>
            <a:off x="506941" y="556418"/>
            <a:ext cx="5579534" cy="563563"/>
          </a:xfrm>
        </p:spPr>
        <p:txBody>
          <a:bodyPr/>
          <a:lstStyle/>
          <a:p>
            <a:r>
              <a:rPr lang="en-US" dirty="0"/>
              <a:t>Queue Warning System Components</a:t>
            </a:r>
          </a:p>
        </p:txBody>
      </p:sp>
      <p:sp>
        <p:nvSpPr>
          <p:cNvPr id="3" name="Content Placeholder 2"/>
          <p:cNvSpPr>
            <a:spLocks noGrp="1"/>
          </p:cNvSpPr>
          <p:nvPr>
            <p:ph idx="1"/>
          </p:nvPr>
        </p:nvSpPr>
        <p:spPr>
          <a:xfrm>
            <a:off x="506941" y="1636712"/>
            <a:ext cx="5284259" cy="2819400"/>
          </a:xfrm>
        </p:spPr>
        <p:txBody>
          <a:bodyPr/>
          <a:lstStyle/>
          <a:p>
            <a:r>
              <a:rPr lang="en-US" sz="2800" b="0" dirty="0"/>
              <a:t>Sensors</a:t>
            </a:r>
          </a:p>
          <a:p>
            <a:r>
              <a:rPr lang="fr-FR" sz="2800" b="0" dirty="0"/>
              <a:t>Portable Changeable Message Boards (PCMS)</a:t>
            </a:r>
          </a:p>
          <a:p>
            <a:r>
              <a:rPr lang="en-US" sz="2800" b="0" dirty="0"/>
              <a:t>Cameras (optional)</a:t>
            </a:r>
          </a:p>
          <a:p>
            <a:r>
              <a:rPr lang="en-US" sz="2800" b="0" dirty="0"/>
              <a:t>Rumble strips (optional) </a:t>
            </a:r>
          </a:p>
          <a:p>
            <a:pPr marL="0" indent="0">
              <a:buNone/>
            </a:pPr>
            <a:endParaRPr lang="en-US" b="0" dirty="0"/>
          </a:p>
        </p:txBody>
      </p:sp>
      <p:pic>
        <p:nvPicPr>
          <p:cNvPr id="1027" name="Picture 3" descr="message board with stopped traffic 2 miles and truck in background"/>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86475" y="784225"/>
            <a:ext cx="2676525"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trailer mounted camera and communications and sensor system "/>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33891" y="2884085"/>
            <a:ext cx="1990846" cy="2564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D32CF59B-9E66-6E80-64A6-20EF46FB8A26}"/>
              </a:ext>
            </a:extLst>
          </p:cNvPr>
          <p:cNvSpPr txBox="1"/>
          <p:nvPr/>
        </p:nvSpPr>
        <p:spPr>
          <a:xfrm>
            <a:off x="5638800" y="5391150"/>
            <a:ext cx="1326004" cy="400110"/>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Source:</a:t>
            </a:r>
          </a:p>
          <a:p>
            <a:r>
              <a:rPr lang="en-US" sz="1000" dirty="0">
                <a:latin typeface="Arial" panose="020B0604020202020204" pitchFamily="34" charset="0"/>
                <a:cs typeface="Arial" panose="020B0604020202020204" pitchFamily="34" charset="0"/>
              </a:rPr>
              <a:t>workzonesafety.org </a:t>
            </a:r>
          </a:p>
        </p:txBody>
      </p:sp>
    </p:spTree>
    <p:extLst>
      <p:ext uri="{BB962C8B-B14F-4D97-AF65-F5344CB8AC3E}">
        <p14:creationId xmlns:p14="http://schemas.microsoft.com/office/powerpoint/2010/main" val="425293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8059"/>
            <a:ext cx="7535333" cy="563563"/>
          </a:xfrm>
        </p:spPr>
        <p:txBody>
          <a:bodyPr/>
          <a:lstStyle/>
          <a:p>
            <a:r>
              <a:rPr lang="en-US" dirty="0"/>
              <a:t>3. Variable Speed Limits (VSL)</a:t>
            </a:r>
          </a:p>
        </p:txBody>
      </p:sp>
      <p:sp>
        <p:nvSpPr>
          <p:cNvPr id="3" name="Content Placeholder 2"/>
          <p:cNvSpPr>
            <a:spLocks noGrp="1"/>
          </p:cNvSpPr>
          <p:nvPr>
            <p:ph idx="1"/>
          </p:nvPr>
        </p:nvSpPr>
        <p:spPr>
          <a:xfrm>
            <a:off x="304801" y="1371600"/>
            <a:ext cx="5486400" cy="4800600"/>
          </a:xfrm>
        </p:spPr>
        <p:txBody>
          <a:bodyPr/>
          <a:lstStyle/>
          <a:p>
            <a:pPr>
              <a:spcBef>
                <a:spcPts val="400"/>
              </a:spcBef>
            </a:pPr>
            <a:r>
              <a:rPr lang="en-US" sz="2800" b="0" dirty="0"/>
              <a:t>Multiple speed trailers in and on the approach to a work zone</a:t>
            </a:r>
          </a:p>
          <a:p>
            <a:pPr>
              <a:spcBef>
                <a:spcPts val="400"/>
              </a:spcBef>
            </a:pPr>
            <a:r>
              <a:rPr lang="en-US" sz="2800" b="0" dirty="0"/>
              <a:t>Each unit</a:t>
            </a:r>
          </a:p>
          <a:p>
            <a:pPr lvl="1">
              <a:spcBef>
                <a:spcPts val="400"/>
              </a:spcBef>
            </a:pPr>
            <a:r>
              <a:rPr lang="en-US" dirty="0"/>
              <a:t>M</a:t>
            </a:r>
            <a:r>
              <a:rPr lang="en-US" b="0" dirty="0"/>
              <a:t>onitors prevailing speed</a:t>
            </a:r>
          </a:p>
          <a:p>
            <a:pPr lvl="1">
              <a:spcBef>
                <a:spcPts val="400"/>
              </a:spcBef>
            </a:pPr>
            <a:r>
              <a:rPr lang="en-US" dirty="0"/>
              <a:t>R</a:t>
            </a:r>
            <a:r>
              <a:rPr lang="en-US" b="0" dirty="0"/>
              <a:t>elays information to upstream units</a:t>
            </a:r>
          </a:p>
          <a:p>
            <a:pPr>
              <a:spcBef>
                <a:spcPts val="400"/>
              </a:spcBef>
            </a:pPr>
            <a:r>
              <a:rPr lang="en-US" sz="2800" b="0" dirty="0"/>
              <a:t>Posted speed limit is dynamically adjusted to reduce the downstream speed differential </a:t>
            </a:r>
          </a:p>
          <a:p>
            <a:pPr marL="0" indent="0">
              <a:buNone/>
            </a:pPr>
            <a:endParaRPr lang="en-US" sz="2800" b="0" dirty="0"/>
          </a:p>
        </p:txBody>
      </p:sp>
      <p:pic>
        <p:nvPicPr>
          <p:cNvPr id="2050" name="Picture 2" descr="Work zone variable speed limit system trailer with orange work zone sign and while with black letters and border speed limit sign with electronic display unli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56300" y="1507067"/>
            <a:ext cx="2882899" cy="38438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69FABF7B-D850-995D-3D47-4F013C5B439F}"/>
              </a:ext>
            </a:extLst>
          </p:cNvPr>
          <p:cNvSpPr txBox="1"/>
          <p:nvPr/>
        </p:nvSpPr>
        <p:spPr>
          <a:xfrm>
            <a:off x="7851428" y="5379154"/>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27607088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7535333" cy="563563"/>
          </a:xfrm>
        </p:spPr>
        <p:txBody>
          <a:bodyPr/>
          <a:lstStyle/>
          <a:p>
            <a:r>
              <a:rPr lang="en-US" dirty="0"/>
              <a:t>Variable Speed Limits Benefits</a:t>
            </a:r>
          </a:p>
        </p:txBody>
      </p:sp>
      <p:sp>
        <p:nvSpPr>
          <p:cNvPr id="3" name="Content Placeholder 2"/>
          <p:cNvSpPr>
            <a:spLocks noGrp="1"/>
          </p:cNvSpPr>
          <p:nvPr>
            <p:ph idx="1"/>
          </p:nvPr>
        </p:nvSpPr>
        <p:spPr>
          <a:xfrm>
            <a:off x="304801" y="1371600"/>
            <a:ext cx="5105400" cy="4800600"/>
          </a:xfrm>
        </p:spPr>
        <p:txBody>
          <a:bodyPr/>
          <a:lstStyle/>
          <a:p>
            <a:pPr>
              <a:spcBef>
                <a:spcPts val="400"/>
              </a:spcBef>
            </a:pPr>
            <a:r>
              <a:rPr lang="en-US" sz="2800" b="0" dirty="0"/>
              <a:t>Reduction of potential crashes as drivers approach back of queue </a:t>
            </a:r>
          </a:p>
          <a:p>
            <a:pPr>
              <a:spcBef>
                <a:spcPts val="400"/>
              </a:spcBef>
            </a:pPr>
            <a:r>
              <a:rPr lang="en-US" sz="2800" b="0" dirty="0"/>
              <a:t>Reduction of congestion and ease traffic through work zone depending on current conditions </a:t>
            </a:r>
          </a:p>
          <a:p>
            <a:pPr>
              <a:spcBef>
                <a:spcPts val="400"/>
              </a:spcBef>
            </a:pPr>
            <a:r>
              <a:rPr lang="en-US" sz="2800" b="0" dirty="0"/>
              <a:t>Reduction in travel time </a:t>
            </a:r>
            <a:r>
              <a:rPr lang="en-US" dirty="0"/>
              <a:t>through speed harmonization</a:t>
            </a:r>
            <a:endParaRPr lang="en-US" sz="2800" b="0" dirty="0"/>
          </a:p>
          <a:p>
            <a:endParaRPr lang="en-US" sz="2800" b="0" dirty="0"/>
          </a:p>
        </p:txBody>
      </p:sp>
      <p:pic>
        <p:nvPicPr>
          <p:cNvPr id="5" name="Picture 2" descr="Work zone variable speed limit system trailer with orange work zone sign and while with black letters and border speed limit sign with electronic display showing 60 as the speed li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524000"/>
            <a:ext cx="2803387" cy="4274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057D6C93-23B3-C698-E9ED-DC17DE962A15}"/>
              </a:ext>
            </a:extLst>
          </p:cNvPr>
          <p:cNvSpPr txBox="1"/>
          <p:nvPr/>
        </p:nvSpPr>
        <p:spPr>
          <a:xfrm>
            <a:off x="7606816" y="5770556"/>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683589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686800" cy="609600"/>
          </a:xfrm>
        </p:spPr>
        <p:txBody>
          <a:bodyPr/>
          <a:lstStyle/>
          <a:p>
            <a:r>
              <a:rPr lang="en-US" dirty="0"/>
              <a:t>Variable Speed Limits Considerations</a:t>
            </a:r>
          </a:p>
        </p:txBody>
      </p:sp>
      <p:sp>
        <p:nvSpPr>
          <p:cNvPr id="3" name="Content Placeholder 2"/>
          <p:cNvSpPr>
            <a:spLocks noGrp="1"/>
          </p:cNvSpPr>
          <p:nvPr>
            <p:ph idx="1"/>
          </p:nvPr>
        </p:nvSpPr>
        <p:spPr>
          <a:xfrm>
            <a:off x="304800" y="1358900"/>
            <a:ext cx="8153400" cy="4140200"/>
          </a:xfrm>
        </p:spPr>
        <p:txBody>
          <a:bodyPr/>
          <a:lstStyle/>
          <a:p>
            <a:r>
              <a:rPr lang="en-US" dirty="0"/>
              <a:t>Advisory versus Enforceable </a:t>
            </a:r>
          </a:p>
          <a:p>
            <a:pPr marL="457200" lvl="1"/>
            <a:r>
              <a:rPr lang="en-US" dirty="0"/>
              <a:t>Legislative policy (allowing enforceable VSLs) </a:t>
            </a:r>
          </a:p>
          <a:p>
            <a:pPr marL="457200" lvl="1"/>
            <a:r>
              <a:rPr lang="en-US" dirty="0"/>
              <a:t>Law Enforcement involvement</a:t>
            </a:r>
          </a:p>
          <a:p>
            <a:pPr marL="920750" lvl="2"/>
            <a:r>
              <a:rPr lang="en-US" dirty="0"/>
              <a:t>Enforcement</a:t>
            </a:r>
          </a:p>
          <a:p>
            <a:pPr marL="920750" lvl="2"/>
            <a:r>
              <a:rPr lang="en-US" dirty="0"/>
              <a:t>Presence</a:t>
            </a:r>
          </a:p>
          <a:p>
            <a:r>
              <a:rPr lang="en-US" sz="2800" dirty="0"/>
              <a:t>Pre-determined, fixed time VSL versus fully automated VSL </a:t>
            </a:r>
          </a:p>
          <a:p>
            <a:pPr lvl="1"/>
            <a:r>
              <a:rPr lang="en-US" sz="2800" dirty="0"/>
              <a:t> During active work zone (workers present)</a:t>
            </a:r>
          </a:p>
          <a:p>
            <a:pPr lvl="1"/>
            <a:r>
              <a:rPr lang="en-US" sz="2800" dirty="0"/>
              <a:t> Changing congestion conditions </a:t>
            </a:r>
          </a:p>
          <a:p>
            <a:pPr marL="0" indent="0">
              <a:buNone/>
            </a:pPr>
            <a:endParaRPr lang="en-US" sz="2800" dirty="0"/>
          </a:p>
        </p:txBody>
      </p:sp>
    </p:spTree>
    <p:extLst>
      <p:ext uri="{BB962C8B-B14F-4D97-AF65-F5344CB8AC3E}">
        <p14:creationId xmlns:p14="http://schemas.microsoft.com/office/powerpoint/2010/main" val="2251188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963" y="447092"/>
            <a:ext cx="8610600" cy="990600"/>
          </a:xfrm>
        </p:spPr>
        <p:txBody>
          <a:bodyPr/>
          <a:lstStyle/>
          <a:p>
            <a:r>
              <a:rPr lang="en-US" dirty="0"/>
              <a:t>Every Day Counts Initiative Identified Two Smarter Work Zone Initiatives:</a:t>
            </a:r>
          </a:p>
        </p:txBody>
      </p:sp>
      <p:sp>
        <p:nvSpPr>
          <p:cNvPr id="3" name="Content Placeholder 2"/>
          <p:cNvSpPr>
            <a:spLocks noGrp="1"/>
          </p:cNvSpPr>
          <p:nvPr>
            <p:ph idx="1"/>
          </p:nvPr>
        </p:nvSpPr>
        <p:spPr>
          <a:xfrm>
            <a:off x="533400" y="1752600"/>
            <a:ext cx="7696200" cy="4495800"/>
          </a:xfrm>
        </p:spPr>
        <p:txBody>
          <a:bodyPr/>
          <a:lstStyle/>
          <a:p>
            <a:r>
              <a:rPr lang="en-US" dirty="0"/>
              <a:t>Project Coordination </a:t>
            </a:r>
          </a:p>
          <a:p>
            <a:r>
              <a:rPr lang="en-US" dirty="0"/>
              <a:t>Technology Application (focus of this module)</a:t>
            </a:r>
            <a:endParaRPr lang="en-US" b="0" dirty="0"/>
          </a:p>
          <a:p>
            <a:pPr marL="457200" lvl="1" indent="0">
              <a:buNone/>
            </a:pPr>
            <a:endParaRPr lang="en-US" dirty="0"/>
          </a:p>
          <a:p>
            <a:endParaRPr lang="en-US" dirty="0"/>
          </a:p>
        </p:txBody>
      </p:sp>
      <p:pic>
        <p:nvPicPr>
          <p:cNvPr id="4" name="Picture 3" descr="Smarter Work Zones Every Day Counts logo showing construction, traffic, meeting, and lane closure images across a ribbon at the bottom">
            <a:extLst>
              <a:ext uri="{FF2B5EF4-FFF2-40B4-BE49-F238E27FC236}">
                <a16:creationId xmlns:a16="http://schemas.microsoft.com/office/drawing/2014/main" id="{936F3441-9C7D-47C2-A419-1347A906235F}"/>
              </a:ext>
            </a:extLst>
          </p:cNvPr>
          <p:cNvPicPr>
            <a:picLocks noChangeAspect="1"/>
          </p:cNvPicPr>
          <p:nvPr/>
        </p:nvPicPr>
        <p:blipFill>
          <a:blip r:embed="rId3"/>
          <a:stretch>
            <a:fillRect/>
          </a:stretch>
        </p:blipFill>
        <p:spPr>
          <a:xfrm>
            <a:off x="1164687" y="3200400"/>
            <a:ext cx="6814625" cy="2689984"/>
          </a:xfrm>
          <a:prstGeom prst="rect">
            <a:avLst/>
          </a:prstGeom>
        </p:spPr>
      </p:pic>
      <p:sp>
        <p:nvSpPr>
          <p:cNvPr id="5" name="TextBox 4">
            <a:extLst>
              <a:ext uri="{FF2B5EF4-FFF2-40B4-BE49-F238E27FC236}">
                <a16:creationId xmlns:a16="http://schemas.microsoft.com/office/drawing/2014/main" id="{934F1DC2-4E30-439F-8F5A-34257AFDAB2A}"/>
              </a:ext>
            </a:extLst>
          </p:cNvPr>
          <p:cNvSpPr txBox="1"/>
          <p:nvPr/>
        </p:nvSpPr>
        <p:spPr>
          <a:xfrm>
            <a:off x="1295400" y="5950604"/>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16820156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564356"/>
            <a:ext cx="8458200" cy="563563"/>
          </a:xfrm>
        </p:spPr>
        <p:txBody>
          <a:bodyPr/>
          <a:lstStyle/>
          <a:p>
            <a:r>
              <a:rPr lang="en-US" dirty="0"/>
              <a:t>4. Traffic Management/Route Choice</a:t>
            </a:r>
          </a:p>
        </p:txBody>
      </p:sp>
      <p:sp>
        <p:nvSpPr>
          <p:cNvPr id="3" name="Content Placeholder 2"/>
          <p:cNvSpPr>
            <a:spLocks noGrp="1"/>
          </p:cNvSpPr>
          <p:nvPr>
            <p:ph idx="1"/>
          </p:nvPr>
        </p:nvSpPr>
        <p:spPr>
          <a:xfrm>
            <a:off x="419100" y="1447800"/>
            <a:ext cx="3771900" cy="4495800"/>
          </a:xfrm>
        </p:spPr>
        <p:txBody>
          <a:bodyPr/>
          <a:lstStyle/>
          <a:p>
            <a:r>
              <a:rPr lang="en-US" sz="2800" dirty="0"/>
              <a:t>Provides additional information to motorist</a:t>
            </a:r>
          </a:p>
          <a:p>
            <a:pPr lvl="1"/>
            <a:r>
              <a:rPr lang="en-US" sz="2800" dirty="0"/>
              <a:t>Trip planning information</a:t>
            </a:r>
          </a:p>
          <a:p>
            <a:pPr lvl="1"/>
            <a:r>
              <a:rPr lang="en-US" sz="2800" dirty="0"/>
              <a:t>Travel times along route</a:t>
            </a:r>
          </a:p>
          <a:p>
            <a:pPr lvl="1"/>
            <a:r>
              <a:rPr lang="en-US" sz="2800" dirty="0"/>
              <a:t>Speeds along route</a:t>
            </a:r>
          </a:p>
          <a:p>
            <a:pPr marL="0" indent="0">
              <a:buNone/>
            </a:pPr>
            <a:endParaRPr lang="en-US" dirty="0"/>
          </a:p>
        </p:txBody>
      </p:sp>
      <p:pic>
        <p:nvPicPr>
          <p:cNvPr id="6146" name="Picture 2" descr="Orange sign showing travel times to downtown on I-75 and I-96 of 29 minutes e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828800"/>
            <a:ext cx="4497295"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ED5B66BC-CE4A-4264-81E1-A88896105C51}"/>
              </a:ext>
            </a:extLst>
          </p:cNvPr>
          <p:cNvSpPr txBox="1"/>
          <p:nvPr/>
        </p:nvSpPr>
        <p:spPr>
          <a:xfrm>
            <a:off x="7754062" y="5080379"/>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14140258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564356"/>
            <a:ext cx="8458200" cy="563563"/>
          </a:xfrm>
        </p:spPr>
        <p:txBody>
          <a:bodyPr/>
          <a:lstStyle/>
          <a:p>
            <a:r>
              <a:rPr lang="en-US" dirty="0"/>
              <a:t>4. Traffic Management/Route Choice Benefits</a:t>
            </a:r>
          </a:p>
        </p:txBody>
      </p:sp>
      <p:sp>
        <p:nvSpPr>
          <p:cNvPr id="3" name="Content Placeholder 2"/>
          <p:cNvSpPr>
            <a:spLocks noGrp="1"/>
          </p:cNvSpPr>
          <p:nvPr>
            <p:ph idx="1"/>
          </p:nvPr>
        </p:nvSpPr>
        <p:spPr>
          <a:xfrm>
            <a:off x="419100" y="1797844"/>
            <a:ext cx="3695700" cy="4495800"/>
          </a:xfrm>
        </p:spPr>
        <p:txBody>
          <a:bodyPr/>
          <a:lstStyle/>
          <a:p>
            <a:r>
              <a:rPr lang="en-US" dirty="0"/>
              <a:t>Provides real-time information</a:t>
            </a:r>
          </a:p>
          <a:p>
            <a:r>
              <a:rPr lang="en-US" dirty="0"/>
              <a:t>Enables drivers to make informed route choices </a:t>
            </a:r>
          </a:p>
          <a:p>
            <a:r>
              <a:rPr lang="en-US" dirty="0"/>
              <a:t>Potentially diverts motorists</a:t>
            </a:r>
          </a:p>
          <a:p>
            <a:pPr marL="0" indent="0">
              <a:buNone/>
            </a:pPr>
            <a:endParaRPr lang="en-US" dirty="0"/>
          </a:p>
        </p:txBody>
      </p:sp>
      <p:pic>
        <p:nvPicPr>
          <p:cNvPr id="6146" name="Picture 2" descr="Orange sign showing travel times to downtown on I-75 and I-96 of 29 minutes e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358" y="1901031"/>
            <a:ext cx="4058942" cy="2888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D092211C-658C-4BF8-8B5C-F12B76351023}"/>
              </a:ext>
            </a:extLst>
          </p:cNvPr>
          <p:cNvSpPr txBox="1"/>
          <p:nvPr/>
        </p:nvSpPr>
        <p:spPr>
          <a:xfrm>
            <a:off x="7508529" y="4814887"/>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9235307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42900"/>
            <a:ext cx="8458200" cy="563563"/>
          </a:xfrm>
        </p:spPr>
        <p:txBody>
          <a:bodyPr/>
          <a:lstStyle/>
          <a:p>
            <a:r>
              <a:rPr lang="en-US" dirty="0"/>
              <a:t>5. Automated Speed Enforcement</a:t>
            </a:r>
          </a:p>
        </p:txBody>
      </p:sp>
      <p:sp>
        <p:nvSpPr>
          <p:cNvPr id="3" name="Content Placeholder 2"/>
          <p:cNvSpPr>
            <a:spLocks noGrp="1"/>
          </p:cNvSpPr>
          <p:nvPr>
            <p:ph idx="1"/>
          </p:nvPr>
        </p:nvSpPr>
        <p:spPr>
          <a:xfrm>
            <a:off x="591312" y="1333500"/>
            <a:ext cx="4876800" cy="4191000"/>
          </a:xfrm>
        </p:spPr>
        <p:txBody>
          <a:bodyPr/>
          <a:lstStyle/>
          <a:p>
            <a:r>
              <a:rPr lang="en-US" sz="2800" b="0" dirty="0"/>
              <a:t>Illinois</a:t>
            </a:r>
          </a:p>
          <a:p>
            <a:r>
              <a:rPr lang="en-US" sz="2800" b="0" dirty="0"/>
              <a:t>Maryland</a:t>
            </a:r>
          </a:p>
          <a:p>
            <a:r>
              <a:rPr lang="en-US" sz="2800" b="0" dirty="0"/>
              <a:t>Oregon</a:t>
            </a:r>
          </a:p>
          <a:p>
            <a:r>
              <a:rPr lang="en-US" sz="2800" b="0" dirty="0"/>
              <a:t>Washington State</a:t>
            </a:r>
          </a:p>
          <a:p>
            <a:r>
              <a:rPr lang="en-US" sz="2800" dirty="0"/>
              <a:t>Pennsylvania</a:t>
            </a:r>
            <a:endParaRPr lang="en-US" dirty="0"/>
          </a:p>
          <a:p>
            <a:r>
              <a:rPr lang="en-US" sz="2800" dirty="0"/>
              <a:t>California</a:t>
            </a:r>
          </a:p>
          <a:p>
            <a:pPr marL="0" indent="0">
              <a:buNone/>
            </a:pPr>
            <a:endParaRPr lang="en-US" sz="2400" dirty="0"/>
          </a:p>
        </p:txBody>
      </p:sp>
      <p:pic>
        <p:nvPicPr>
          <p:cNvPr id="4" name="Picture 7" descr="Speed enforcement van with display and camera system on back and identification markings on the sid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86400" y="1133164"/>
            <a:ext cx="2985483" cy="243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Maryland safe zones automated speed enforcement sign and logo"/>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5292"/>
          <a:stretch/>
        </p:blipFill>
        <p:spPr bwMode="auto">
          <a:xfrm>
            <a:off x="4419600" y="3775264"/>
            <a:ext cx="2995479" cy="211928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B7C1F509-64D0-427F-523B-F46F6EFC4B31}"/>
              </a:ext>
            </a:extLst>
          </p:cNvPr>
          <p:cNvSpPr txBox="1"/>
          <p:nvPr/>
        </p:nvSpPr>
        <p:spPr>
          <a:xfrm>
            <a:off x="7508529" y="4814887"/>
            <a:ext cx="105189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Images: FHWA</a:t>
            </a:r>
          </a:p>
        </p:txBody>
      </p:sp>
    </p:spTree>
    <p:extLst>
      <p:ext uri="{BB962C8B-B14F-4D97-AF65-F5344CB8AC3E}">
        <p14:creationId xmlns:p14="http://schemas.microsoft.com/office/powerpoint/2010/main" val="2220065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198437"/>
            <a:ext cx="8763000" cy="1325563"/>
          </a:xfrm>
        </p:spPr>
        <p:txBody>
          <a:bodyPr/>
          <a:lstStyle/>
          <a:p>
            <a:r>
              <a:rPr lang="en-US" dirty="0"/>
              <a:t>Automated Speed Enforcement Legal and Deployment Issues</a:t>
            </a:r>
          </a:p>
        </p:txBody>
      </p:sp>
      <p:sp>
        <p:nvSpPr>
          <p:cNvPr id="6" name="Content Placeholder 5"/>
          <p:cNvSpPr>
            <a:spLocks noGrp="1"/>
          </p:cNvSpPr>
          <p:nvPr>
            <p:ph idx="1"/>
          </p:nvPr>
        </p:nvSpPr>
        <p:spPr>
          <a:xfrm>
            <a:off x="400050" y="1524000"/>
            <a:ext cx="8591550" cy="4343400"/>
          </a:xfrm>
        </p:spPr>
        <p:txBody>
          <a:bodyPr/>
          <a:lstStyle/>
          <a:p>
            <a:r>
              <a:rPr lang="en-US" dirty="0"/>
              <a:t>May require legislative approval</a:t>
            </a:r>
          </a:p>
          <a:p>
            <a:r>
              <a:rPr lang="en-US" dirty="0"/>
              <a:t>Coordination required with</a:t>
            </a:r>
          </a:p>
          <a:p>
            <a:pPr lvl="1"/>
            <a:r>
              <a:rPr lang="en-US" dirty="0"/>
              <a:t>Law enforcement</a:t>
            </a:r>
          </a:p>
          <a:p>
            <a:pPr lvl="1"/>
            <a:r>
              <a:rPr lang="en-US" dirty="0"/>
              <a:t>Court systems </a:t>
            </a:r>
          </a:p>
          <a:p>
            <a:r>
              <a:rPr lang="en-US" dirty="0"/>
              <a:t>Locations of  deployments as not to interfere with the work zone</a:t>
            </a:r>
          </a:p>
          <a:p>
            <a:pPr lvl="1"/>
            <a:endParaRPr lang="en-US" sz="2800" dirty="0"/>
          </a:p>
          <a:p>
            <a:pPr lvl="1"/>
            <a:endParaRPr lang="en-US" sz="2800" dirty="0"/>
          </a:p>
          <a:p>
            <a:pPr lvl="1"/>
            <a:endParaRPr lang="en-US" sz="2800" dirty="0"/>
          </a:p>
          <a:p>
            <a:pPr lvl="1"/>
            <a:endParaRPr lang="en-US" sz="2800" dirty="0"/>
          </a:p>
        </p:txBody>
      </p:sp>
    </p:spTree>
    <p:extLst>
      <p:ext uri="{BB962C8B-B14F-4D97-AF65-F5344CB8AC3E}">
        <p14:creationId xmlns:p14="http://schemas.microsoft.com/office/powerpoint/2010/main" val="13450115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3270"/>
            <a:ext cx="9144000" cy="990600"/>
          </a:xfrm>
        </p:spPr>
        <p:txBody>
          <a:bodyPr/>
          <a:lstStyle/>
          <a:p>
            <a:r>
              <a:rPr lang="en-US" dirty="0"/>
              <a:t>6. Performance Monitoring/Management</a:t>
            </a:r>
          </a:p>
        </p:txBody>
      </p:sp>
      <p:sp>
        <p:nvSpPr>
          <p:cNvPr id="3" name="Content Placeholder 2"/>
          <p:cNvSpPr>
            <a:spLocks noGrp="1"/>
          </p:cNvSpPr>
          <p:nvPr>
            <p:ph idx="1"/>
          </p:nvPr>
        </p:nvSpPr>
        <p:spPr>
          <a:xfrm>
            <a:off x="533400" y="1371600"/>
            <a:ext cx="4191000" cy="4800600"/>
          </a:xfrm>
        </p:spPr>
        <p:txBody>
          <a:bodyPr/>
          <a:lstStyle/>
          <a:p>
            <a:r>
              <a:rPr lang="en-US" sz="2800" dirty="0"/>
              <a:t>Evaluates effectiveness of each strategy</a:t>
            </a:r>
          </a:p>
          <a:p>
            <a:pPr lvl="1"/>
            <a:r>
              <a:rPr lang="en-US" sz="2800" dirty="0"/>
              <a:t>Queue detection</a:t>
            </a:r>
          </a:p>
          <a:p>
            <a:pPr lvl="1"/>
            <a:r>
              <a:rPr lang="en-US" sz="2800" dirty="0"/>
              <a:t>Lane rental </a:t>
            </a:r>
          </a:p>
          <a:p>
            <a:pPr lvl="1"/>
            <a:r>
              <a:rPr lang="en-US" sz="2800" dirty="0"/>
              <a:t>Night work</a:t>
            </a:r>
          </a:p>
          <a:p>
            <a:pPr marL="0" indent="0">
              <a:buNone/>
            </a:pPr>
            <a:endParaRPr lang="en-US" sz="2400" dirty="0"/>
          </a:p>
        </p:txBody>
      </p:sp>
      <p:pic>
        <p:nvPicPr>
          <p:cNvPr id="4" name="Picture 2" descr="Trailer system with radar detector on top of boom above roadway and in work zo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81600" y="1523999"/>
            <a:ext cx="2971800" cy="397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6D325F89-9CA6-112D-8208-15A104DDC2AC}"/>
              </a:ext>
            </a:extLst>
          </p:cNvPr>
          <p:cNvSpPr txBox="1"/>
          <p:nvPr/>
        </p:nvSpPr>
        <p:spPr>
          <a:xfrm>
            <a:off x="7239000" y="5502608"/>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7770160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3270"/>
            <a:ext cx="9144000" cy="990600"/>
          </a:xfrm>
        </p:spPr>
        <p:txBody>
          <a:bodyPr/>
          <a:lstStyle/>
          <a:p>
            <a:r>
              <a:rPr lang="en-US" dirty="0"/>
              <a:t>6. Performance Monitoring/Management</a:t>
            </a:r>
          </a:p>
        </p:txBody>
      </p:sp>
      <p:sp>
        <p:nvSpPr>
          <p:cNvPr id="3" name="Content Placeholder 2"/>
          <p:cNvSpPr>
            <a:spLocks noGrp="1"/>
          </p:cNvSpPr>
          <p:nvPr>
            <p:ph idx="1"/>
          </p:nvPr>
        </p:nvSpPr>
        <p:spPr>
          <a:xfrm>
            <a:off x="533400" y="1371600"/>
            <a:ext cx="5105400" cy="5173130"/>
          </a:xfrm>
        </p:spPr>
        <p:txBody>
          <a:bodyPr/>
          <a:lstStyle/>
          <a:p>
            <a:r>
              <a:rPr lang="en-US" sz="2800" dirty="0"/>
              <a:t>Expands to other forms of work zones</a:t>
            </a:r>
          </a:p>
          <a:p>
            <a:pPr lvl="1"/>
            <a:r>
              <a:rPr lang="en-US" sz="2800" dirty="0"/>
              <a:t>Travel times</a:t>
            </a:r>
          </a:p>
          <a:p>
            <a:pPr lvl="1"/>
            <a:r>
              <a:rPr lang="en-US" sz="2800" dirty="0"/>
              <a:t>Sensors</a:t>
            </a:r>
          </a:p>
          <a:p>
            <a:pPr lvl="1"/>
            <a:r>
              <a:rPr lang="en-US" sz="2800" dirty="0"/>
              <a:t>Countdown timers</a:t>
            </a:r>
          </a:p>
          <a:p>
            <a:r>
              <a:rPr lang="en-US" sz="2800" dirty="0"/>
              <a:t>Provides information by project type</a:t>
            </a:r>
          </a:p>
          <a:p>
            <a:pPr lvl="1"/>
            <a:r>
              <a:rPr lang="en-US" dirty="0"/>
              <a:t>Data collection</a:t>
            </a:r>
            <a:r>
              <a:rPr lang="en-US" sz="2800" dirty="0"/>
              <a:t> to make informed decisions</a:t>
            </a:r>
          </a:p>
          <a:p>
            <a:pPr marL="0" indent="0">
              <a:buNone/>
            </a:pPr>
            <a:endParaRPr lang="en-US" sz="2400" dirty="0"/>
          </a:p>
        </p:txBody>
      </p:sp>
      <p:pic>
        <p:nvPicPr>
          <p:cNvPr id="4" name="Picture 2" descr="Trailer system with radar detector on top of boom above roadway and in work zo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486400" y="1600200"/>
            <a:ext cx="3004512" cy="401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0A6061D0-26E1-DBCD-724D-53066D200E90}"/>
              </a:ext>
            </a:extLst>
          </p:cNvPr>
          <p:cNvSpPr txBox="1"/>
          <p:nvPr/>
        </p:nvSpPr>
        <p:spPr>
          <a:xfrm>
            <a:off x="7622829" y="5631039"/>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221780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358" y="427037"/>
            <a:ext cx="8382000" cy="563563"/>
          </a:xfrm>
        </p:spPr>
        <p:txBody>
          <a:bodyPr/>
          <a:lstStyle/>
          <a:p>
            <a:r>
              <a:rPr lang="en-US" dirty="0"/>
              <a:t>Work Zone ITS Implementation Guide</a:t>
            </a:r>
          </a:p>
        </p:txBody>
      </p:sp>
      <p:sp>
        <p:nvSpPr>
          <p:cNvPr id="3" name="Content Placeholder 2"/>
          <p:cNvSpPr>
            <a:spLocks noGrp="1"/>
          </p:cNvSpPr>
          <p:nvPr>
            <p:ph idx="1"/>
          </p:nvPr>
        </p:nvSpPr>
        <p:spPr>
          <a:xfrm>
            <a:off x="361950" y="1219200"/>
            <a:ext cx="5200650" cy="4876800"/>
          </a:xfrm>
        </p:spPr>
        <p:txBody>
          <a:bodyPr/>
          <a:lstStyle/>
          <a:p>
            <a:r>
              <a:rPr lang="en-US" sz="2800" b="0" dirty="0"/>
              <a:t>Provides guidance</a:t>
            </a:r>
          </a:p>
          <a:p>
            <a:r>
              <a:rPr lang="en-US" sz="2800" b="0" dirty="0"/>
              <a:t>Designed to assist:</a:t>
            </a:r>
          </a:p>
          <a:p>
            <a:pPr lvl="1"/>
            <a:r>
              <a:rPr lang="en-US" dirty="0"/>
              <a:t>P</a:t>
            </a:r>
            <a:r>
              <a:rPr lang="en-US" b="0" dirty="0"/>
              <a:t>ublic agencies,</a:t>
            </a:r>
          </a:p>
          <a:p>
            <a:pPr lvl="1"/>
            <a:r>
              <a:rPr lang="en-US" dirty="0"/>
              <a:t>D</a:t>
            </a:r>
            <a:r>
              <a:rPr lang="en-US" b="0" dirty="0"/>
              <a:t>esign and construction firms, and</a:t>
            </a:r>
          </a:p>
          <a:p>
            <a:pPr lvl="1"/>
            <a:r>
              <a:rPr lang="en-US" dirty="0"/>
              <a:t>I</a:t>
            </a:r>
            <a:r>
              <a:rPr lang="en-US" b="0" dirty="0"/>
              <a:t>ndustry stakeholders</a:t>
            </a:r>
          </a:p>
          <a:p>
            <a:r>
              <a:rPr lang="en-US" sz="2800" b="0" dirty="0"/>
              <a:t>Provides a six-step systems engineering approach to </a:t>
            </a:r>
            <a:r>
              <a:rPr lang="en-US" dirty="0"/>
              <a:t>work zone</a:t>
            </a:r>
            <a:r>
              <a:rPr lang="en-US" sz="2800" b="0" dirty="0"/>
              <a:t> ITS implementation</a:t>
            </a:r>
          </a:p>
          <a:p>
            <a:r>
              <a:rPr lang="en-US" dirty="0"/>
              <a:t>Available online</a:t>
            </a:r>
            <a:endParaRPr lang="en-US" sz="2800" b="0" dirty="0"/>
          </a:p>
          <a:p>
            <a:pPr marL="0" indent="0">
              <a:buNone/>
            </a:pPr>
            <a:endParaRPr lang="en-US" sz="2400" dirty="0"/>
          </a:p>
        </p:txBody>
      </p:sp>
      <p:pic>
        <p:nvPicPr>
          <p:cNvPr id="5" name="Picture 4" descr="Work Zone Intelligent Transportation Systems Implementation Guide cover image">
            <a:extLst>
              <a:ext uri="{FF2B5EF4-FFF2-40B4-BE49-F238E27FC236}">
                <a16:creationId xmlns:a16="http://schemas.microsoft.com/office/drawing/2014/main" id="{010635FC-446E-4855-A609-958C7E4DD379}"/>
              </a:ext>
            </a:extLst>
          </p:cNvPr>
          <p:cNvPicPr>
            <a:picLocks noChangeAspect="1"/>
          </p:cNvPicPr>
          <p:nvPr/>
        </p:nvPicPr>
        <p:blipFill>
          <a:blip r:embed="rId3"/>
          <a:stretch>
            <a:fillRect/>
          </a:stretch>
        </p:blipFill>
        <p:spPr>
          <a:xfrm>
            <a:off x="5715000" y="1447800"/>
            <a:ext cx="2837361" cy="3962400"/>
          </a:xfrm>
          <a:prstGeom prst="rect">
            <a:avLst/>
          </a:prstGeom>
          <a:ln>
            <a:solidFill>
              <a:schemeClr val="tx1"/>
            </a:solidFill>
          </a:ln>
        </p:spPr>
      </p:pic>
      <p:sp>
        <p:nvSpPr>
          <p:cNvPr id="6" name="TextBox 5">
            <a:extLst>
              <a:ext uri="{FF2B5EF4-FFF2-40B4-BE49-F238E27FC236}">
                <a16:creationId xmlns:a16="http://schemas.microsoft.com/office/drawing/2014/main" id="{E039EF2F-4EF2-4E2F-ACF5-6A12D08CEEAB}"/>
              </a:ext>
            </a:extLst>
          </p:cNvPr>
          <p:cNvSpPr txBox="1"/>
          <p:nvPr/>
        </p:nvSpPr>
        <p:spPr>
          <a:xfrm>
            <a:off x="7514898" y="5435600"/>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470977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694015"/>
            <a:ext cx="8458200" cy="609600"/>
          </a:xfrm>
        </p:spPr>
        <p:txBody>
          <a:bodyPr/>
          <a:lstStyle/>
          <a:p>
            <a:r>
              <a:rPr lang="en-US" dirty="0"/>
              <a:t>Six-step Systems Engineering Approach to WZ ITS Implementation</a:t>
            </a:r>
            <a:br>
              <a:rPr lang="en-US" dirty="0"/>
            </a:br>
            <a:endParaRPr lang="en-US" dirty="0"/>
          </a:p>
        </p:txBody>
      </p:sp>
      <p:pic>
        <p:nvPicPr>
          <p:cNvPr id="8194" name="Picture 2" descr="arrows facing down with 1 through 6 from top to bottom"/>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1524000"/>
            <a:ext cx="928232"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descr="applies to any wz its deployment regardless of scal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28800" y="5673447"/>
            <a:ext cx="4286250"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85800" y="1810702"/>
            <a:ext cx="8229600" cy="3447098"/>
          </a:xfrm>
          <a:prstGeom prst="rect">
            <a:avLst/>
          </a:prstGeom>
          <a:noFill/>
        </p:spPr>
        <p:txBody>
          <a:bodyPr wrap="square" rtlCol="0">
            <a:spAutoFit/>
          </a:bodyPr>
          <a:lstStyle/>
          <a:p>
            <a:pPr>
              <a:spcAft>
                <a:spcPts val="1200"/>
              </a:spcAft>
            </a:pPr>
            <a:r>
              <a:rPr lang="en-US" sz="2800" dirty="0">
                <a:latin typeface="Arial" panose="020B0604020202020204" pitchFamily="34" charset="0"/>
              </a:rPr>
              <a:t>--Assessment of Needs</a:t>
            </a:r>
          </a:p>
          <a:p>
            <a:pPr>
              <a:spcAft>
                <a:spcPts val="1200"/>
              </a:spcAft>
            </a:pPr>
            <a:r>
              <a:rPr lang="en-US" sz="2800" dirty="0">
                <a:latin typeface="Arial" panose="020B0604020202020204" pitchFamily="34" charset="0"/>
              </a:rPr>
              <a:t>--Concept Development &amp; Feasibility</a:t>
            </a:r>
          </a:p>
          <a:p>
            <a:pPr>
              <a:spcAft>
                <a:spcPts val="1200"/>
              </a:spcAft>
            </a:pPr>
            <a:r>
              <a:rPr lang="en-US" sz="2800" dirty="0">
                <a:latin typeface="Arial" panose="020B0604020202020204" pitchFamily="34" charset="0"/>
              </a:rPr>
              <a:t>--Detailed System Planning &amp; Design</a:t>
            </a:r>
          </a:p>
          <a:p>
            <a:pPr>
              <a:spcAft>
                <a:spcPts val="1200"/>
              </a:spcAft>
            </a:pPr>
            <a:r>
              <a:rPr lang="en-US" sz="2800" dirty="0">
                <a:latin typeface="Arial" panose="020B0604020202020204" pitchFamily="34" charset="0"/>
              </a:rPr>
              <a:t>--Procurement</a:t>
            </a:r>
          </a:p>
          <a:p>
            <a:pPr>
              <a:spcAft>
                <a:spcPts val="1200"/>
              </a:spcAft>
            </a:pPr>
            <a:r>
              <a:rPr lang="en-US" sz="2800" dirty="0">
                <a:latin typeface="Arial" panose="020B0604020202020204" pitchFamily="34" charset="0"/>
              </a:rPr>
              <a:t>--System Deployment</a:t>
            </a:r>
          </a:p>
          <a:p>
            <a:pPr>
              <a:spcAft>
                <a:spcPts val="1200"/>
              </a:spcAft>
            </a:pPr>
            <a:r>
              <a:rPr lang="en-US" sz="2800" dirty="0">
                <a:latin typeface="Arial" panose="020B0604020202020204" pitchFamily="34" charset="0"/>
              </a:rPr>
              <a:t>--System Operation, Maintenance, and Evaluation</a:t>
            </a:r>
          </a:p>
        </p:txBody>
      </p:sp>
    </p:spTree>
    <p:extLst>
      <p:ext uri="{BB962C8B-B14F-4D97-AF65-F5344CB8AC3E}">
        <p14:creationId xmlns:p14="http://schemas.microsoft.com/office/powerpoint/2010/main" val="973009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150" y="470999"/>
            <a:ext cx="8229600" cy="487363"/>
          </a:xfrm>
        </p:spPr>
        <p:txBody>
          <a:bodyPr/>
          <a:lstStyle/>
          <a:p>
            <a:r>
              <a:rPr lang="en-US" dirty="0"/>
              <a:t>Step 1 – Assessment of Needs</a:t>
            </a:r>
          </a:p>
        </p:txBody>
      </p:sp>
      <p:pic>
        <p:nvPicPr>
          <p:cNvPr id="4" name="Picture 2" descr="construction in background with label step 1 - assessment of needs"/>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914400" y="1600200"/>
            <a:ext cx="7299960" cy="2339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4200" y="4114800"/>
            <a:ext cx="7912100" cy="1825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DF9DF83B-5FB8-499B-9567-12A559AF12E0}"/>
              </a:ext>
            </a:extLst>
          </p:cNvPr>
          <p:cNvSpPr txBox="1"/>
          <p:nvPr/>
        </p:nvSpPr>
        <p:spPr>
          <a:xfrm>
            <a:off x="1143000" y="6115929"/>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3" name="TextBox 2">
            <a:extLst>
              <a:ext uri="{FF2B5EF4-FFF2-40B4-BE49-F238E27FC236}">
                <a16:creationId xmlns:a16="http://schemas.microsoft.com/office/drawing/2014/main" id="{7FF7D1E3-D9C5-C225-370F-E05CADB53200}"/>
              </a:ext>
            </a:extLst>
          </p:cNvPr>
          <p:cNvSpPr txBox="1"/>
          <p:nvPr/>
        </p:nvSpPr>
        <p:spPr>
          <a:xfrm>
            <a:off x="7806979" y="5782078"/>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41242142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2900" y="381000"/>
            <a:ext cx="8458200" cy="563563"/>
          </a:xfrm>
        </p:spPr>
        <p:txBody>
          <a:bodyPr>
            <a:noAutofit/>
          </a:bodyPr>
          <a:lstStyle/>
          <a:p>
            <a:pPr>
              <a:defRPr/>
            </a:pPr>
            <a:r>
              <a:rPr lang="en-US" dirty="0"/>
              <a:t>Step 1 – Assessment of Needs</a:t>
            </a:r>
          </a:p>
        </p:txBody>
      </p:sp>
      <p:sp>
        <p:nvSpPr>
          <p:cNvPr id="2" name="Content Placeholder 1"/>
          <p:cNvSpPr>
            <a:spLocks noGrp="1"/>
          </p:cNvSpPr>
          <p:nvPr>
            <p:ph idx="1"/>
          </p:nvPr>
        </p:nvSpPr>
        <p:spPr>
          <a:xfrm>
            <a:off x="342900" y="1409700"/>
            <a:ext cx="8782050" cy="4038600"/>
          </a:xfrm>
        </p:spPr>
        <p:txBody>
          <a:bodyPr/>
          <a:lstStyle/>
          <a:p>
            <a:pPr marL="0" indent="0" rtl="0" eaLnBrk="1" latinLnBrk="0" hangingPunct="1">
              <a:spcBef>
                <a:spcPts val="1080"/>
              </a:spcBef>
              <a:buNone/>
              <a:tabLst>
                <a:tab pos="744538" algn="l"/>
              </a:tabLst>
            </a:pPr>
            <a:r>
              <a:rPr lang="en-US" sz="2800" b="0" kern="1200" dirty="0">
                <a:effectLst/>
              </a:rPr>
              <a:t>1.1 What are the user needs?</a:t>
            </a:r>
            <a:endParaRPr lang="en-US" sz="2800" b="0" dirty="0">
              <a:effectLst/>
            </a:endParaRPr>
          </a:p>
          <a:p>
            <a:pPr marL="0" indent="0" rtl="0" eaLnBrk="1" latinLnBrk="0" hangingPunct="1">
              <a:spcBef>
                <a:spcPts val="1080"/>
              </a:spcBef>
              <a:buNone/>
              <a:tabLst>
                <a:tab pos="744538" algn="l"/>
              </a:tabLst>
            </a:pPr>
            <a:r>
              <a:rPr lang="en-US" sz="2800" b="0" kern="1200" dirty="0">
                <a:effectLst/>
              </a:rPr>
              <a:t>1.2 What are the systems goals and objectives?</a:t>
            </a:r>
            <a:endParaRPr lang="en-US" sz="2800" b="0" dirty="0">
              <a:effectLst/>
            </a:endParaRPr>
          </a:p>
          <a:p>
            <a:pPr marL="0" indent="0" rtl="0" eaLnBrk="1" latinLnBrk="0" hangingPunct="1">
              <a:spcBef>
                <a:spcPts val="1080"/>
              </a:spcBef>
              <a:buNone/>
              <a:tabLst>
                <a:tab pos="744538" algn="l"/>
              </a:tabLst>
            </a:pPr>
            <a:r>
              <a:rPr lang="en-US" sz="2800" b="0" kern="1200" dirty="0">
                <a:effectLst/>
              </a:rPr>
              <a:t>1.3 Who are the stakeholders?</a:t>
            </a:r>
            <a:endParaRPr lang="en-US" sz="2800" b="0" dirty="0">
              <a:effectLst/>
            </a:endParaRPr>
          </a:p>
          <a:p>
            <a:pPr marL="0" indent="0" rtl="0" eaLnBrk="1" latinLnBrk="0" hangingPunct="1">
              <a:spcBef>
                <a:spcPts val="1080"/>
              </a:spcBef>
              <a:buNone/>
              <a:tabLst>
                <a:tab pos="744538" algn="l"/>
              </a:tabLst>
            </a:pPr>
            <a:r>
              <a:rPr lang="en-US" sz="2800" b="0" kern="1200" dirty="0">
                <a:effectLst/>
              </a:rPr>
              <a:t>1.4 Who should be on the project team?</a:t>
            </a:r>
            <a:endParaRPr lang="en-US" sz="2800" b="0" dirty="0">
              <a:effectLst/>
            </a:endParaRPr>
          </a:p>
          <a:p>
            <a:pPr marL="0" indent="0" rtl="0" eaLnBrk="1" latinLnBrk="0" hangingPunct="1">
              <a:spcBef>
                <a:spcPts val="1080"/>
              </a:spcBef>
              <a:buNone/>
              <a:tabLst>
                <a:tab pos="744538" algn="l"/>
              </a:tabLst>
            </a:pPr>
            <a:r>
              <a:rPr lang="en-US" sz="2800" b="0" kern="1200" dirty="0">
                <a:effectLst/>
              </a:rPr>
              <a:t>1.5 What, if any, existing ITS resources are available?</a:t>
            </a:r>
            <a:endParaRPr lang="en-US" sz="2800" b="0" dirty="0">
              <a:effectLst/>
            </a:endParaRPr>
          </a:p>
          <a:p>
            <a:pPr marL="0" indent="0" rtl="0" eaLnBrk="1" latinLnBrk="0" hangingPunct="1">
              <a:spcBef>
                <a:spcPts val="1080"/>
              </a:spcBef>
              <a:buNone/>
              <a:tabLst>
                <a:tab pos="744538" algn="l"/>
              </a:tabLst>
            </a:pPr>
            <a:br>
              <a:rPr lang="en-US" sz="2800" b="0" dirty="0">
                <a:effectLst/>
              </a:rPr>
            </a:br>
            <a:endParaRPr lang="en-US" sz="2800" b="0" dirty="0">
              <a:effectLst/>
            </a:endParaRPr>
          </a:p>
        </p:txBody>
      </p:sp>
    </p:spTree>
    <p:extLst>
      <p:ext uri="{BB962C8B-B14F-4D97-AF65-F5344CB8AC3E}">
        <p14:creationId xmlns:p14="http://schemas.microsoft.com/office/powerpoint/2010/main" val="3748648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76200"/>
            <a:ext cx="8610600" cy="990600"/>
          </a:xfrm>
        </p:spPr>
        <p:txBody>
          <a:bodyPr/>
          <a:lstStyle/>
          <a:p>
            <a:r>
              <a:rPr lang="en-US" dirty="0"/>
              <a:t>Project Coordination</a:t>
            </a:r>
          </a:p>
        </p:txBody>
      </p:sp>
      <p:sp>
        <p:nvSpPr>
          <p:cNvPr id="3" name="Content Placeholder 2"/>
          <p:cNvSpPr>
            <a:spLocks noGrp="1"/>
          </p:cNvSpPr>
          <p:nvPr>
            <p:ph idx="1"/>
          </p:nvPr>
        </p:nvSpPr>
        <p:spPr>
          <a:xfrm>
            <a:off x="533400" y="1295400"/>
            <a:ext cx="3564497" cy="4495800"/>
          </a:xfrm>
        </p:spPr>
        <p:txBody>
          <a:bodyPr/>
          <a:lstStyle/>
          <a:p>
            <a:r>
              <a:rPr lang="en-US" dirty="0"/>
              <a:t>Coordination within a single project and among multiple projects within:</a:t>
            </a:r>
          </a:p>
          <a:p>
            <a:pPr lvl="1"/>
            <a:r>
              <a:rPr lang="en-US" dirty="0"/>
              <a:t>A corridor</a:t>
            </a:r>
          </a:p>
          <a:p>
            <a:pPr lvl="1"/>
            <a:r>
              <a:rPr lang="en-US" dirty="0"/>
              <a:t>A network, or</a:t>
            </a:r>
          </a:p>
          <a:p>
            <a:pPr lvl="1"/>
            <a:r>
              <a:rPr lang="en-US" dirty="0"/>
              <a:t>A region and</a:t>
            </a:r>
          </a:p>
          <a:p>
            <a:pPr lvl="1"/>
            <a:r>
              <a:rPr lang="en-US" dirty="0"/>
              <a:t>Possibly across agency jurisdictions</a:t>
            </a:r>
            <a:endParaRPr lang="en-US" sz="3200" dirty="0"/>
          </a:p>
          <a:p>
            <a:pPr marL="457200" lvl="1" indent="0">
              <a:buNone/>
            </a:pPr>
            <a:endParaRPr lang="en-US" dirty="0"/>
          </a:p>
          <a:p>
            <a:endParaRPr lang="en-US" dirty="0"/>
          </a:p>
        </p:txBody>
      </p:sp>
      <p:pic>
        <p:nvPicPr>
          <p:cNvPr id="4" name="Picture 3" descr="Congested Freeway with ramp to the right and elevated mainline structure with triple lane shift sign mounted on concrete barrier">
            <a:extLst>
              <a:ext uri="{FF2B5EF4-FFF2-40B4-BE49-F238E27FC236}">
                <a16:creationId xmlns:a16="http://schemas.microsoft.com/office/drawing/2014/main" id="{B8A464F7-B336-419B-A5B2-AF29CB2B4A15}"/>
              </a:ext>
            </a:extLst>
          </p:cNvPr>
          <p:cNvPicPr>
            <a:picLocks noChangeAspect="1"/>
          </p:cNvPicPr>
          <p:nvPr/>
        </p:nvPicPr>
        <p:blipFill>
          <a:blip r:embed="rId3"/>
          <a:stretch>
            <a:fillRect/>
          </a:stretch>
        </p:blipFill>
        <p:spPr>
          <a:xfrm>
            <a:off x="4419600" y="1361717"/>
            <a:ext cx="3979910" cy="4487309"/>
          </a:xfrm>
          <a:prstGeom prst="rect">
            <a:avLst/>
          </a:prstGeom>
        </p:spPr>
      </p:pic>
      <p:sp>
        <p:nvSpPr>
          <p:cNvPr id="5" name="TextBox 4">
            <a:extLst>
              <a:ext uri="{FF2B5EF4-FFF2-40B4-BE49-F238E27FC236}">
                <a16:creationId xmlns:a16="http://schemas.microsoft.com/office/drawing/2014/main" id="{A39BA430-063F-9EB7-E4B1-90DACA4D4A53}"/>
              </a:ext>
            </a:extLst>
          </p:cNvPr>
          <p:cNvSpPr txBox="1"/>
          <p:nvPr/>
        </p:nvSpPr>
        <p:spPr>
          <a:xfrm>
            <a:off x="7467600" y="5849026"/>
            <a:ext cx="1027845"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1621471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518239"/>
            <a:ext cx="8458200" cy="563563"/>
          </a:xfrm>
        </p:spPr>
        <p:txBody>
          <a:bodyPr/>
          <a:lstStyle/>
          <a:p>
            <a:r>
              <a:rPr lang="en-US" dirty="0"/>
              <a:t>Step 1 – Assessment of Needs</a:t>
            </a:r>
          </a:p>
        </p:txBody>
      </p:sp>
      <p:sp>
        <p:nvSpPr>
          <p:cNvPr id="3" name="Content Placeholder 2"/>
          <p:cNvSpPr>
            <a:spLocks noGrp="1"/>
          </p:cNvSpPr>
          <p:nvPr>
            <p:ph idx="1"/>
          </p:nvPr>
        </p:nvSpPr>
        <p:spPr>
          <a:xfrm>
            <a:off x="457200" y="1371600"/>
            <a:ext cx="5638800" cy="4419600"/>
          </a:xfrm>
        </p:spPr>
        <p:txBody>
          <a:bodyPr/>
          <a:lstStyle/>
          <a:p>
            <a:pPr marL="0" indent="0">
              <a:buNone/>
            </a:pPr>
            <a:r>
              <a:rPr lang="en-US" sz="2800" b="1" dirty="0"/>
              <a:t>Think as News Reporters…</a:t>
            </a:r>
          </a:p>
          <a:p>
            <a:r>
              <a:rPr lang="en-US" sz="2800" b="0" dirty="0"/>
              <a:t>WHO needs to know?</a:t>
            </a:r>
          </a:p>
          <a:p>
            <a:r>
              <a:rPr lang="en-US" sz="2800" b="0" dirty="0"/>
              <a:t>WHAT do they need to know?</a:t>
            </a:r>
          </a:p>
          <a:p>
            <a:r>
              <a:rPr lang="en-US" sz="2800" b="0" dirty="0"/>
              <a:t>WHEN will these issues occur?</a:t>
            </a:r>
          </a:p>
          <a:p>
            <a:r>
              <a:rPr lang="en-US" sz="2800" b="0" dirty="0"/>
              <a:t>WHERE will they occur?</a:t>
            </a:r>
          </a:p>
          <a:p>
            <a:r>
              <a:rPr lang="en-US" sz="2800" b="0" dirty="0"/>
              <a:t>WHY will they occur?</a:t>
            </a:r>
          </a:p>
          <a:p>
            <a:r>
              <a:rPr lang="en-US" sz="2800" b="0" dirty="0"/>
              <a:t>HOW often will they occur?</a:t>
            </a:r>
          </a:p>
          <a:p>
            <a:pPr marL="0" indent="0">
              <a:buNone/>
            </a:pPr>
            <a:endParaRPr lang="en-US" sz="2800" dirty="0"/>
          </a:p>
        </p:txBody>
      </p:sp>
    </p:spTree>
    <p:extLst>
      <p:ext uri="{BB962C8B-B14F-4D97-AF65-F5344CB8AC3E}">
        <p14:creationId xmlns:p14="http://schemas.microsoft.com/office/powerpoint/2010/main" val="18168350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1155"/>
            <a:ext cx="8458200" cy="563563"/>
          </a:xfrm>
        </p:spPr>
        <p:txBody>
          <a:bodyPr/>
          <a:lstStyle/>
          <a:p>
            <a:r>
              <a:rPr lang="en-US" dirty="0"/>
              <a:t>1.1 What are the user needs?</a:t>
            </a:r>
          </a:p>
        </p:txBody>
      </p:sp>
      <p:sp>
        <p:nvSpPr>
          <p:cNvPr id="3" name="Content Placeholder 2"/>
          <p:cNvSpPr>
            <a:spLocks noGrp="1"/>
          </p:cNvSpPr>
          <p:nvPr>
            <p:ph idx="1"/>
          </p:nvPr>
        </p:nvSpPr>
        <p:spPr>
          <a:xfrm>
            <a:off x="444500" y="1295400"/>
            <a:ext cx="8851900" cy="4495800"/>
          </a:xfrm>
        </p:spPr>
        <p:txBody>
          <a:bodyPr/>
          <a:lstStyle/>
          <a:p>
            <a:pPr marL="0" indent="0">
              <a:buNone/>
            </a:pPr>
            <a:r>
              <a:rPr lang="en-US" sz="2800" dirty="0"/>
              <a:t>Who are the users of a Work Zone ITS system?</a:t>
            </a:r>
          </a:p>
          <a:p>
            <a:r>
              <a:rPr lang="en-US" sz="2800" b="0" dirty="0"/>
              <a:t>Motorists</a:t>
            </a:r>
          </a:p>
          <a:p>
            <a:r>
              <a:rPr lang="en-US" sz="2800" b="0" dirty="0"/>
              <a:t>Public</a:t>
            </a:r>
          </a:p>
          <a:p>
            <a:r>
              <a:rPr lang="en-US" sz="2800" b="0" dirty="0"/>
              <a:t>Contractor</a:t>
            </a:r>
          </a:p>
          <a:p>
            <a:r>
              <a:rPr lang="en-US" sz="2800" b="0" dirty="0"/>
              <a:t>DOT</a:t>
            </a:r>
          </a:p>
          <a:p>
            <a:r>
              <a:rPr lang="en-US" sz="2800" b="0" dirty="0"/>
              <a:t>Law enforcement</a:t>
            </a:r>
          </a:p>
          <a:p>
            <a:r>
              <a:rPr lang="en-US" sz="2800" b="0" dirty="0"/>
              <a:t>Localities</a:t>
            </a:r>
          </a:p>
          <a:p>
            <a:pPr marL="0" indent="0">
              <a:buNone/>
            </a:pPr>
            <a:endParaRPr lang="en-US" sz="2800" dirty="0"/>
          </a:p>
        </p:txBody>
      </p:sp>
      <p:pic>
        <p:nvPicPr>
          <p:cNvPr id="5" name="Content Placeholder 3" descr="camera system on trailer above roadway with cars passi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21584" y="2702475"/>
            <a:ext cx="2850589" cy="3459407"/>
          </a:xfrm>
          <a:prstGeom prst="rect">
            <a:avLst/>
          </a:prstGeom>
        </p:spPr>
      </p:pic>
      <p:pic>
        <p:nvPicPr>
          <p:cNvPr id="4" name="Picture 3" descr="three monitors side by side in computer workstati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18710" y="2057400"/>
            <a:ext cx="2850589" cy="1900392"/>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6E9DC619-DD84-AC2C-9C97-CAF922B487CA}"/>
              </a:ext>
            </a:extLst>
          </p:cNvPr>
          <p:cNvSpPr txBox="1"/>
          <p:nvPr/>
        </p:nvSpPr>
        <p:spPr>
          <a:xfrm>
            <a:off x="7381528" y="4211357"/>
            <a:ext cx="105189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Images: FHWA</a:t>
            </a:r>
          </a:p>
        </p:txBody>
      </p:sp>
    </p:spTree>
    <p:extLst>
      <p:ext uri="{BB962C8B-B14F-4D97-AF65-F5344CB8AC3E}">
        <p14:creationId xmlns:p14="http://schemas.microsoft.com/office/powerpoint/2010/main" val="11957562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752600"/>
            <a:ext cx="7620000" cy="4191000"/>
          </a:xfrm>
        </p:spPr>
        <p:txBody>
          <a:bodyPr/>
          <a:lstStyle/>
          <a:p>
            <a:r>
              <a:rPr lang="en-US" sz="2800" dirty="0"/>
              <a:t>Be SMART…</a:t>
            </a:r>
          </a:p>
          <a:p>
            <a:pPr lvl="1"/>
            <a:r>
              <a:rPr lang="en-US" sz="2800" b="1" dirty="0"/>
              <a:t>S</a:t>
            </a:r>
            <a:r>
              <a:rPr lang="en-US" sz="2800" dirty="0"/>
              <a:t>pecific</a:t>
            </a:r>
          </a:p>
          <a:p>
            <a:pPr lvl="1"/>
            <a:r>
              <a:rPr lang="en-US" sz="2800" b="1" dirty="0"/>
              <a:t>M</a:t>
            </a:r>
            <a:r>
              <a:rPr lang="en-US" sz="2800" dirty="0"/>
              <a:t>easurable</a:t>
            </a:r>
          </a:p>
          <a:p>
            <a:pPr lvl="1"/>
            <a:r>
              <a:rPr lang="en-US" sz="2800" b="1" dirty="0"/>
              <a:t>A</a:t>
            </a:r>
            <a:r>
              <a:rPr lang="en-US" sz="2800" dirty="0"/>
              <a:t>ttainable</a:t>
            </a:r>
          </a:p>
          <a:p>
            <a:pPr lvl="1"/>
            <a:r>
              <a:rPr lang="en-US" sz="2800" b="1" dirty="0"/>
              <a:t>R</a:t>
            </a:r>
            <a:r>
              <a:rPr lang="en-US" sz="2800" dirty="0"/>
              <a:t>elevant</a:t>
            </a:r>
          </a:p>
          <a:p>
            <a:pPr lvl="1"/>
            <a:r>
              <a:rPr lang="en-US" sz="2800" b="1" dirty="0"/>
              <a:t>T</a:t>
            </a:r>
            <a:r>
              <a:rPr lang="en-US" sz="2800" dirty="0"/>
              <a:t>ime-bound</a:t>
            </a:r>
          </a:p>
        </p:txBody>
      </p:sp>
      <p:sp>
        <p:nvSpPr>
          <p:cNvPr id="4" name="Title 1">
            <a:extLst>
              <a:ext uri="{FF2B5EF4-FFF2-40B4-BE49-F238E27FC236}">
                <a16:creationId xmlns:a16="http://schemas.microsoft.com/office/drawing/2014/main" id="{664341C4-0A66-4A02-9FAF-250D4180FFA2}"/>
              </a:ext>
            </a:extLst>
          </p:cNvPr>
          <p:cNvSpPr txBox="1">
            <a:spLocks/>
          </p:cNvSpPr>
          <p:nvPr/>
        </p:nvSpPr>
        <p:spPr bwMode="auto">
          <a:xfrm>
            <a:off x="342900" y="361155"/>
            <a:ext cx="8420100" cy="1086645"/>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rtlCol="0" anchor="ctr" anchorCtr="0" compatLnSpc="1">
            <a:prstTxWarp prst="textNoShape">
              <a:avLst/>
            </a:prstTxWarp>
            <a:normAutofit lnSpcReduction="10000"/>
          </a:bodyPr>
          <a:lstStyle>
            <a:lvl1pPr algn="l" rtl="0" eaLnBrk="0" fontAlgn="base" hangingPunct="0">
              <a:spcBef>
                <a:spcPct val="0"/>
              </a:spcBef>
              <a:spcAft>
                <a:spcPct val="0"/>
              </a:spcAft>
              <a:defRPr sz="3200" b="1" i="0" baseline="0">
                <a:solidFill>
                  <a:schemeClr val="tx1"/>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marL="857250" indent="-857250"/>
            <a:r>
              <a:rPr lang="en-US" sz="3600" kern="0" dirty="0">
                <a:solidFill>
                  <a:srgbClr val="008080"/>
                </a:solidFill>
              </a:rPr>
              <a:t>1.2 What are the Systems Goals and Objectives?</a:t>
            </a:r>
          </a:p>
        </p:txBody>
      </p:sp>
    </p:spTree>
    <p:extLst>
      <p:ext uri="{BB962C8B-B14F-4D97-AF65-F5344CB8AC3E}">
        <p14:creationId xmlns:p14="http://schemas.microsoft.com/office/powerpoint/2010/main" val="8320889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prstGeom prst="rect">
            <a:avLst/>
          </a:prstGeom>
        </p:spPr>
        <p:txBody>
          <a:bodyPr anchor="ctr"/>
          <a:lstStyle/>
          <a:p>
            <a:pPr marL="0" indent="0">
              <a:buNone/>
            </a:pPr>
            <a:endParaRPr lang="en-US" dirty="0"/>
          </a:p>
          <a:p>
            <a:endParaRPr lang="en-US" dirty="0"/>
          </a:p>
        </p:txBody>
      </p:sp>
      <p:sp>
        <p:nvSpPr>
          <p:cNvPr id="6" name="Title 5"/>
          <p:cNvSpPr>
            <a:spLocks noGrp="1"/>
          </p:cNvSpPr>
          <p:nvPr>
            <p:ph type="title"/>
          </p:nvPr>
        </p:nvSpPr>
        <p:spPr>
          <a:xfrm>
            <a:off x="228600" y="304801"/>
            <a:ext cx="8458200" cy="1066800"/>
          </a:xfrm>
        </p:spPr>
        <p:txBody>
          <a:bodyPr>
            <a:normAutofit/>
          </a:bodyPr>
          <a:lstStyle/>
          <a:p>
            <a:pPr lvl="0"/>
            <a:r>
              <a:rPr lang="en-US" sz="3600" b="1" dirty="0">
                <a:solidFill>
                  <a:srgbClr val="008080"/>
                </a:solidFill>
              </a:rPr>
              <a:t>1.2 Systems Goals and Objectives</a:t>
            </a:r>
          </a:p>
        </p:txBody>
      </p:sp>
      <p:pic>
        <p:nvPicPr>
          <p:cNvPr id="1026" name="Picture 2" descr="rendering of a roadway network with work zone labeled and alternate route and locations of expected impacts">
            <a:extLst>
              <a:ext uri="{C183D7F6-B498-43B3-948B-1728B52AA6E4}">
                <adec:decorative xmlns:adec="http://schemas.microsoft.com/office/drawing/2017/decorative" val="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9939" y="1654629"/>
            <a:ext cx="8663273" cy="5029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64B78447-B2C6-4EBF-994A-B1CD3D085278}"/>
              </a:ext>
            </a:extLst>
          </p:cNvPr>
          <p:cNvSpPr txBox="1"/>
          <p:nvPr/>
        </p:nvSpPr>
        <p:spPr>
          <a:xfrm>
            <a:off x="305805" y="5929804"/>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20736598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0500" y="1"/>
            <a:ext cx="8458200" cy="1524000"/>
          </a:xfrm>
        </p:spPr>
        <p:txBody>
          <a:bodyPr>
            <a:normAutofit/>
          </a:bodyPr>
          <a:lstStyle/>
          <a:p>
            <a:r>
              <a:rPr lang="en-US" dirty="0"/>
              <a:t>1.3 Who are the Stakeholders?</a:t>
            </a:r>
          </a:p>
        </p:txBody>
      </p:sp>
      <p:sp>
        <p:nvSpPr>
          <p:cNvPr id="2" name="Content Placeholder 1"/>
          <p:cNvSpPr>
            <a:spLocks noGrp="1"/>
          </p:cNvSpPr>
          <p:nvPr>
            <p:ph idx="1"/>
          </p:nvPr>
        </p:nvSpPr>
        <p:spPr>
          <a:xfrm>
            <a:off x="685800" y="1524000"/>
            <a:ext cx="5257800" cy="4495800"/>
          </a:xfrm>
        </p:spPr>
        <p:txBody>
          <a:bodyPr numCol="1"/>
          <a:lstStyle/>
          <a:p>
            <a:pPr marL="0" indent="0">
              <a:buNone/>
            </a:pPr>
            <a:r>
              <a:rPr lang="en-US" dirty="0"/>
              <a:t>Those actively involved in planning and implementing work zone ITS solutions</a:t>
            </a:r>
            <a:endParaRPr lang="en-US" sz="1600" dirty="0"/>
          </a:p>
        </p:txBody>
      </p:sp>
    </p:spTree>
    <p:extLst>
      <p:ext uri="{BB962C8B-B14F-4D97-AF65-F5344CB8AC3E}">
        <p14:creationId xmlns:p14="http://schemas.microsoft.com/office/powerpoint/2010/main" val="34623033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0500" y="1"/>
            <a:ext cx="8458200" cy="1504949"/>
          </a:xfrm>
        </p:spPr>
        <p:txBody>
          <a:bodyPr>
            <a:normAutofit/>
          </a:bodyPr>
          <a:lstStyle/>
          <a:p>
            <a:r>
              <a:rPr lang="en-US" dirty="0"/>
              <a:t>Stakeholders: Owners / Operators</a:t>
            </a:r>
          </a:p>
        </p:txBody>
      </p:sp>
      <p:graphicFrame>
        <p:nvGraphicFramePr>
          <p:cNvPr id="8" name="Diagram 7"/>
          <p:cNvGraphicFramePr/>
          <p:nvPr>
            <p:extLst>
              <p:ext uri="{D42A27DB-BD31-4B8C-83A1-F6EECF244321}">
                <p14:modId xmlns:p14="http://schemas.microsoft.com/office/powerpoint/2010/main" val="2229344838"/>
              </p:ext>
            </p:extLst>
          </p:nvPr>
        </p:nvGraphicFramePr>
        <p:xfrm>
          <a:off x="495300" y="1295400"/>
          <a:ext cx="8001000"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38102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939061962"/>
              </p:ext>
            </p:extLst>
          </p:nvPr>
        </p:nvGraphicFramePr>
        <p:xfrm>
          <a:off x="428625" y="1082395"/>
          <a:ext cx="7848600"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5">
            <a:extLst>
              <a:ext uri="{FF2B5EF4-FFF2-40B4-BE49-F238E27FC236}">
                <a16:creationId xmlns:a16="http://schemas.microsoft.com/office/drawing/2014/main" id="{9713E790-9F4F-41D6-81C1-8533ABB7ACE0}"/>
              </a:ext>
            </a:extLst>
          </p:cNvPr>
          <p:cNvSpPr>
            <a:spLocks noGrp="1"/>
          </p:cNvSpPr>
          <p:nvPr>
            <p:ph type="title"/>
          </p:nvPr>
        </p:nvSpPr>
        <p:spPr>
          <a:xfrm>
            <a:off x="381000" y="0"/>
            <a:ext cx="8763000" cy="1325563"/>
          </a:xfrm>
        </p:spPr>
        <p:txBody>
          <a:bodyPr>
            <a:normAutofit/>
          </a:bodyPr>
          <a:lstStyle/>
          <a:p>
            <a:r>
              <a:rPr lang="en-US" dirty="0"/>
              <a:t>Stakeholders: First Responders</a:t>
            </a:r>
          </a:p>
        </p:txBody>
      </p:sp>
    </p:spTree>
    <p:extLst>
      <p:ext uri="{BB962C8B-B14F-4D97-AF65-F5344CB8AC3E}">
        <p14:creationId xmlns:p14="http://schemas.microsoft.com/office/powerpoint/2010/main" val="8121624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0500" y="1"/>
            <a:ext cx="8458200" cy="1524000"/>
          </a:xfrm>
        </p:spPr>
        <p:txBody>
          <a:bodyPr>
            <a:normAutofit/>
          </a:bodyPr>
          <a:lstStyle/>
          <a:p>
            <a:r>
              <a:rPr lang="en-US" dirty="0"/>
              <a:t>1.3 Who are the Stakeholders?</a:t>
            </a:r>
          </a:p>
        </p:txBody>
      </p:sp>
      <p:graphicFrame>
        <p:nvGraphicFramePr>
          <p:cNvPr id="8" name="Diagram 7"/>
          <p:cNvGraphicFramePr/>
          <p:nvPr>
            <p:extLst>
              <p:ext uri="{D42A27DB-BD31-4B8C-83A1-F6EECF244321}">
                <p14:modId xmlns:p14="http://schemas.microsoft.com/office/powerpoint/2010/main" val="2925815915"/>
              </p:ext>
            </p:extLst>
          </p:nvPr>
        </p:nvGraphicFramePr>
        <p:xfrm>
          <a:off x="495300" y="1485900"/>
          <a:ext cx="4457700" cy="453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5">
            <a:extLst>
              <a:ext uri="{FF2B5EF4-FFF2-40B4-BE49-F238E27FC236}">
                <a16:creationId xmlns:a16="http://schemas.microsoft.com/office/drawing/2014/main" id="{E8281BB7-3359-4078-A864-8FD684609A43}"/>
              </a:ext>
            </a:extLst>
          </p:cNvPr>
          <p:cNvSpPr txBox="1">
            <a:spLocks/>
          </p:cNvSpPr>
          <p:nvPr/>
        </p:nvSpPr>
        <p:spPr bwMode="auto">
          <a:xfrm>
            <a:off x="190500" y="1"/>
            <a:ext cx="8458200" cy="1504949"/>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normAutofit/>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r>
              <a:rPr lang="en-US" kern="0" dirty="0"/>
              <a:t>Stakeholders: The Public</a:t>
            </a:r>
          </a:p>
        </p:txBody>
      </p:sp>
    </p:spTree>
    <p:extLst>
      <p:ext uri="{BB962C8B-B14F-4D97-AF65-F5344CB8AC3E}">
        <p14:creationId xmlns:p14="http://schemas.microsoft.com/office/powerpoint/2010/main" val="652900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76200"/>
            <a:ext cx="8610600" cy="1600200"/>
          </a:xfrm>
        </p:spPr>
        <p:txBody>
          <a:bodyPr>
            <a:normAutofit/>
          </a:bodyPr>
          <a:lstStyle/>
          <a:p>
            <a:pPr marL="742950" indent="-742950"/>
            <a:r>
              <a:rPr lang="en-US" sz="3600" dirty="0">
                <a:solidFill>
                  <a:srgbClr val="008080"/>
                </a:solidFill>
              </a:rPr>
              <a:t>1.4 Who should be on the Project Team?</a:t>
            </a:r>
          </a:p>
        </p:txBody>
      </p:sp>
      <p:graphicFrame>
        <p:nvGraphicFramePr>
          <p:cNvPr id="7" name="Diagram 6" descr="public, owners/operators, first responders">
            <a:extLst>
              <a:ext uri="{FF2B5EF4-FFF2-40B4-BE49-F238E27FC236}">
                <a16:creationId xmlns:a16="http://schemas.microsoft.com/office/drawing/2014/main" id="{4058E747-B414-4BED-9155-74A3A2434BB6}"/>
              </a:ext>
            </a:extLst>
          </p:cNvPr>
          <p:cNvGraphicFramePr/>
          <p:nvPr>
            <p:extLst>
              <p:ext uri="{D42A27DB-BD31-4B8C-83A1-F6EECF244321}">
                <p14:modId xmlns:p14="http://schemas.microsoft.com/office/powerpoint/2010/main" val="1368286817"/>
              </p:ext>
            </p:extLst>
          </p:nvPr>
        </p:nvGraphicFramePr>
        <p:xfrm>
          <a:off x="1524000" y="1397000"/>
          <a:ext cx="52578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89073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752600"/>
            <a:ext cx="8534400" cy="3962400"/>
          </a:xfrm>
        </p:spPr>
        <p:txBody>
          <a:bodyPr anchor="ctr"/>
          <a:lstStyle/>
          <a:p>
            <a:r>
              <a:rPr lang="en-US" b="0" dirty="0">
                <a:effectLst/>
              </a:rPr>
              <a:t>What potential equipment do you have in your state or locality that could be leveraged for use with Smart Work Zones?</a:t>
            </a:r>
          </a:p>
          <a:p>
            <a:endParaRPr lang="en-US" sz="3200" b="0" dirty="0">
              <a:effectLst/>
            </a:endParaRPr>
          </a:p>
          <a:p>
            <a:r>
              <a:rPr lang="en-US" b="0" dirty="0"/>
              <a:t>Can temporary equipment be tied into permanent ITS systems for further monitoring by managers?</a:t>
            </a:r>
            <a:endParaRPr lang="en-US" b="0" dirty="0">
              <a:effectLst/>
            </a:endParaRPr>
          </a:p>
          <a:p>
            <a:endParaRPr lang="en-US" dirty="0">
              <a:effectLst/>
            </a:endParaRPr>
          </a:p>
        </p:txBody>
      </p:sp>
      <p:sp>
        <p:nvSpPr>
          <p:cNvPr id="7" name="Title 6"/>
          <p:cNvSpPr>
            <a:spLocks noGrp="1"/>
          </p:cNvSpPr>
          <p:nvPr>
            <p:ph type="title"/>
          </p:nvPr>
        </p:nvSpPr>
        <p:spPr>
          <a:xfrm>
            <a:off x="304800" y="609600"/>
            <a:ext cx="8839200" cy="685800"/>
          </a:xfrm>
        </p:spPr>
        <p:txBody>
          <a:bodyPr>
            <a:noAutofit/>
          </a:bodyPr>
          <a:lstStyle/>
          <a:p>
            <a:pPr marL="914400" indent="-914400"/>
            <a:r>
              <a:rPr lang="en-US" sz="4000" dirty="0">
                <a:solidFill>
                  <a:srgbClr val="008080"/>
                </a:solidFill>
              </a:rPr>
              <a:t>1.5 What, if any, existing ITS resources are available? </a:t>
            </a:r>
          </a:p>
        </p:txBody>
      </p:sp>
    </p:spTree>
    <p:extLst>
      <p:ext uri="{BB962C8B-B14F-4D97-AF65-F5344CB8AC3E}">
        <p14:creationId xmlns:p14="http://schemas.microsoft.com/office/powerpoint/2010/main" val="1638702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533400"/>
            <a:ext cx="8610600" cy="990600"/>
          </a:xfrm>
        </p:spPr>
        <p:txBody>
          <a:bodyPr/>
          <a:lstStyle/>
          <a:p>
            <a:r>
              <a:rPr lang="en-US" dirty="0"/>
              <a:t>Technology Application</a:t>
            </a:r>
            <a:br>
              <a:rPr lang="en-US" dirty="0"/>
            </a:br>
            <a:r>
              <a:rPr lang="en-US" dirty="0"/>
              <a:t>(focus of this module)</a:t>
            </a:r>
          </a:p>
        </p:txBody>
      </p:sp>
      <p:sp>
        <p:nvSpPr>
          <p:cNvPr id="3" name="Content Placeholder 2"/>
          <p:cNvSpPr>
            <a:spLocks noGrp="1"/>
          </p:cNvSpPr>
          <p:nvPr>
            <p:ph idx="1"/>
          </p:nvPr>
        </p:nvSpPr>
        <p:spPr>
          <a:xfrm>
            <a:off x="514350" y="1981200"/>
            <a:ext cx="8248650" cy="4495800"/>
          </a:xfrm>
        </p:spPr>
        <p:txBody>
          <a:bodyPr/>
          <a:lstStyle/>
          <a:p>
            <a:r>
              <a:rPr lang="en-US" dirty="0"/>
              <a:t>Deployment of ITS for dynamic management of work zone traffic impacts, such as:</a:t>
            </a:r>
          </a:p>
          <a:p>
            <a:pPr lvl="1"/>
            <a:r>
              <a:rPr lang="en-US" dirty="0"/>
              <a:t>Queue and </a:t>
            </a:r>
          </a:p>
          <a:p>
            <a:pPr lvl="1"/>
            <a:r>
              <a:rPr lang="en-US" dirty="0"/>
              <a:t>Speed management to provide actionable information  to drivers and traffic managers</a:t>
            </a:r>
          </a:p>
          <a:p>
            <a:pPr marL="457200" lvl="1" indent="0">
              <a:buNone/>
            </a:pPr>
            <a:endParaRPr lang="en-US" dirty="0"/>
          </a:p>
          <a:p>
            <a:endParaRPr lang="en-US" dirty="0"/>
          </a:p>
        </p:txBody>
      </p:sp>
    </p:spTree>
    <p:extLst>
      <p:ext uri="{BB962C8B-B14F-4D97-AF65-F5344CB8AC3E}">
        <p14:creationId xmlns:p14="http://schemas.microsoft.com/office/powerpoint/2010/main" val="36652446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2900" y="127015"/>
            <a:ext cx="8801100" cy="1169978"/>
          </a:xfrm>
        </p:spPr>
        <p:txBody>
          <a:bodyPr>
            <a:normAutofit fontScale="90000"/>
          </a:bodyPr>
          <a:lstStyle/>
          <a:p>
            <a:r>
              <a:rPr lang="en-US" sz="4000" b="1" dirty="0"/>
              <a:t>1.5  Existing ITS Resources (Equipment</a:t>
            </a:r>
            <a:r>
              <a:rPr lang="en-US" sz="3600" b="1" dirty="0"/>
              <a:t>)</a:t>
            </a:r>
          </a:p>
        </p:txBody>
      </p:sp>
      <p:sp>
        <p:nvSpPr>
          <p:cNvPr id="2" name="Content Placeholder 1"/>
          <p:cNvSpPr>
            <a:spLocks noGrp="1"/>
          </p:cNvSpPr>
          <p:nvPr>
            <p:ph sz="half" idx="1"/>
          </p:nvPr>
        </p:nvSpPr>
        <p:spPr>
          <a:xfrm>
            <a:off x="285750" y="1669246"/>
            <a:ext cx="7410450" cy="4799007"/>
          </a:xfrm>
        </p:spPr>
        <p:txBody>
          <a:bodyPr/>
          <a:lstStyle/>
          <a:p>
            <a:r>
              <a:rPr lang="en-US" b="0" dirty="0"/>
              <a:t>Permanent CMS</a:t>
            </a:r>
          </a:p>
          <a:p>
            <a:r>
              <a:rPr lang="en-US" b="0" dirty="0"/>
              <a:t>Traffic cameras</a:t>
            </a:r>
          </a:p>
          <a:p>
            <a:r>
              <a:rPr lang="en-US" b="0" dirty="0"/>
              <a:t>Permanently installed count stations / speed sensors</a:t>
            </a:r>
          </a:p>
          <a:p>
            <a:r>
              <a:rPr lang="en-US" b="0" dirty="0"/>
              <a:t>Telecom infrastructure</a:t>
            </a:r>
          </a:p>
          <a:p>
            <a:r>
              <a:rPr lang="en-US" b="0" dirty="0"/>
              <a:t>Adaptive signal systems</a:t>
            </a:r>
          </a:p>
          <a:p>
            <a:endParaRPr lang="en-US" sz="3200" dirty="0"/>
          </a:p>
          <a:p>
            <a:endParaRPr lang="en-US" sz="3200" dirty="0"/>
          </a:p>
          <a:p>
            <a:endParaRPr lang="en-US" sz="3200" dirty="0"/>
          </a:p>
          <a:p>
            <a:endParaRPr lang="en-US" sz="3200" dirty="0"/>
          </a:p>
          <a:p>
            <a:pPr marL="0" indent="0">
              <a:buNone/>
            </a:pPr>
            <a:endParaRPr lang="en-US" sz="3200" dirty="0"/>
          </a:p>
          <a:p>
            <a:endParaRPr lang="en-US" sz="3200" dirty="0"/>
          </a:p>
        </p:txBody>
      </p:sp>
    </p:spTree>
    <p:extLst>
      <p:ext uri="{BB962C8B-B14F-4D97-AF65-F5344CB8AC3E}">
        <p14:creationId xmlns:p14="http://schemas.microsoft.com/office/powerpoint/2010/main" val="16813934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42900" y="228600"/>
            <a:ext cx="8458200" cy="1066800"/>
          </a:xfrm>
        </p:spPr>
        <p:txBody>
          <a:bodyPr>
            <a:normAutofit/>
          </a:bodyPr>
          <a:lstStyle/>
          <a:p>
            <a:r>
              <a:rPr lang="en-US" b="1" dirty="0"/>
              <a:t>Step 1 - Overview</a:t>
            </a:r>
          </a:p>
        </p:txBody>
      </p:sp>
      <p:sp>
        <p:nvSpPr>
          <p:cNvPr id="2" name="Content Placeholder 1"/>
          <p:cNvSpPr>
            <a:spLocks noGrp="1"/>
          </p:cNvSpPr>
          <p:nvPr>
            <p:ph idx="1"/>
          </p:nvPr>
        </p:nvSpPr>
        <p:spPr>
          <a:xfrm>
            <a:off x="381000" y="1219200"/>
            <a:ext cx="8458200" cy="4114800"/>
          </a:xfrm>
        </p:spPr>
        <p:txBody>
          <a:bodyPr anchor="ctr"/>
          <a:lstStyle/>
          <a:p>
            <a:r>
              <a:rPr lang="en-US" sz="2800" b="0" dirty="0">
                <a:effectLst/>
              </a:rPr>
              <a:t>Who are the users?</a:t>
            </a:r>
          </a:p>
          <a:p>
            <a:r>
              <a:rPr lang="en-US" sz="2800" b="0" dirty="0">
                <a:effectLst/>
              </a:rPr>
              <a:t>What are the objectives?</a:t>
            </a:r>
          </a:p>
          <a:p>
            <a:r>
              <a:rPr lang="en-US" sz="2800" b="0" dirty="0"/>
              <a:t>Who are the stakeholders?        </a:t>
            </a:r>
            <a:endParaRPr lang="en-US" sz="2800" b="0" dirty="0">
              <a:effectLst/>
            </a:endParaRPr>
          </a:p>
          <a:p>
            <a:r>
              <a:rPr lang="en-US" sz="2800" b="0" dirty="0">
                <a:effectLst/>
              </a:rPr>
              <a:t>Who should be on the project team?</a:t>
            </a:r>
          </a:p>
          <a:p>
            <a:r>
              <a:rPr lang="en-US" sz="2800" b="0" dirty="0">
                <a:effectLst/>
              </a:rPr>
              <a:t>What existing ITS assets can be utilized? </a:t>
            </a:r>
          </a:p>
        </p:txBody>
      </p:sp>
    </p:spTree>
    <p:extLst>
      <p:ext uri="{BB962C8B-B14F-4D97-AF65-F5344CB8AC3E}">
        <p14:creationId xmlns:p14="http://schemas.microsoft.com/office/powerpoint/2010/main" val="39271906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304800"/>
            <a:ext cx="8458200" cy="1219200"/>
          </a:xfrm>
        </p:spPr>
        <p:txBody>
          <a:bodyPr/>
          <a:lstStyle/>
          <a:p>
            <a:r>
              <a:rPr lang="en-US" b="1" dirty="0"/>
              <a:t>Step 2 - Concept Development &amp; Feasibility</a:t>
            </a:r>
          </a:p>
        </p:txBody>
      </p:sp>
      <p:pic>
        <p:nvPicPr>
          <p:cNvPr id="7" name="Picture 2" descr="construction in background and image showing step 2 - concept development and feasibilit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0100" y="2114550"/>
            <a:ext cx="7543800" cy="2441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C183D7F6-B498-43B3-948B-1728B52AA6E4}">
                <adec:decorative xmlns:adec="http://schemas.microsoft.com/office/drawing/2017/decorative" val="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5800" y="4724400"/>
            <a:ext cx="7889462"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E08518B2-7837-487D-A9FD-04DDF0B3A4C9}"/>
              </a:ext>
            </a:extLst>
          </p:cNvPr>
          <p:cNvSpPr txBox="1"/>
          <p:nvPr/>
        </p:nvSpPr>
        <p:spPr>
          <a:xfrm>
            <a:off x="1219200" y="6123002"/>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2" name="TextBox 1">
            <a:extLst>
              <a:ext uri="{FF2B5EF4-FFF2-40B4-BE49-F238E27FC236}">
                <a16:creationId xmlns:a16="http://schemas.microsoft.com/office/drawing/2014/main" id="{CFE1D0F6-EEA6-97E7-2BF5-9062978D1F2E}"/>
              </a:ext>
            </a:extLst>
          </p:cNvPr>
          <p:cNvSpPr txBox="1"/>
          <p:nvPr/>
        </p:nvSpPr>
        <p:spPr>
          <a:xfrm>
            <a:off x="7964314" y="4601289"/>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3623746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30200" y="140624"/>
            <a:ext cx="8458200" cy="1001449"/>
          </a:xfrm>
        </p:spPr>
        <p:txBody>
          <a:bodyPr>
            <a:normAutofit/>
          </a:bodyPr>
          <a:lstStyle/>
          <a:p>
            <a:pPr marL="0" indent="0">
              <a:buNone/>
            </a:pPr>
            <a:r>
              <a:rPr lang="en-US" dirty="0"/>
              <a:t>Work Zone ITS Options</a:t>
            </a:r>
          </a:p>
        </p:txBody>
      </p:sp>
      <p:sp>
        <p:nvSpPr>
          <p:cNvPr id="2" name="Content Placeholder 1"/>
          <p:cNvSpPr>
            <a:spLocks noGrp="1"/>
          </p:cNvSpPr>
          <p:nvPr>
            <p:ph idx="1"/>
          </p:nvPr>
        </p:nvSpPr>
        <p:spPr>
          <a:xfrm>
            <a:off x="330200" y="1219464"/>
            <a:ext cx="8509000" cy="4724136"/>
          </a:xfrm>
        </p:spPr>
        <p:txBody>
          <a:bodyPr/>
          <a:lstStyle/>
          <a:p>
            <a:pPr>
              <a:spcBef>
                <a:spcPts val="600"/>
              </a:spcBef>
            </a:pPr>
            <a:r>
              <a:rPr lang="en-US" b="0" dirty="0">
                <a:effectLst/>
              </a:rPr>
              <a:t>Traffic monitoring/management </a:t>
            </a:r>
          </a:p>
          <a:p>
            <a:pPr>
              <a:spcBef>
                <a:spcPts val="600"/>
              </a:spcBef>
            </a:pPr>
            <a:r>
              <a:rPr lang="en-US" b="0" dirty="0">
                <a:effectLst/>
              </a:rPr>
              <a:t>Traveler information </a:t>
            </a:r>
          </a:p>
          <a:p>
            <a:pPr>
              <a:spcBef>
                <a:spcPts val="600"/>
              </a:spcBef>
            </a:pPr>
            <a:r>
              <a:rPr lang="en-US" b="0" dirty="0">
                <a:effectLst/>
              </a:rPr>
              <a:t>Queue detection/warning </a:t>
            </a:r>
          </a:p>
          <a:p>
            <a:pPr>
              <a:spcBef>
                <a:spcPts val="600"/>
              </a:spcBef>
            </a:pPr>
            <a:r>
              <a:rPr lang="en-US" b="0" dirty="0">
                <a:effectLst/>
              </a:rPr>
              <a:t>Incident detection/management </a:t>
            </a:r>
          </a:p>
          <a:p>
            <a:pPr>
              <a:spcBef>
                <a:spcPts val="600"/>
              </a:spcBef>
            </a:pPr>
            <a:r>
              <a:rPr lang="en-US" b="0" dirty="0">
                <a:effectLst/>
              </a:rPr>
              <a:t>Worker safety/protection </a:t>
            </a:r>
          </a:p>
          <a:p>
            <a:pPr>
              <a:spcBef>
                <a:spcPts val="600"/>
              </a:spcBef>
            </a:pPr>
            <a:r>
              <a:rPr lang="en-US" b="0" dirty="0">
                <a:effectLst/>
              </a:rPr>
              <a:t>Speed management/enforcement </a:t>
            </a:r>
          </a:p>
          <a:p>
            <a:pPr>
              <a:spcBef>
                <a:spcPts val="600"/>
              </a:spcBef>
            </a:pPr>
            <a:r>
              <a:rPr lang="en-US" b="0" dirty="0">
                <a:effectLst/>
              </a:rPr>
              <a:t>Performance monitoring </a:t>
            </a:r>
          </a:p>
          <a:p>
            <a:pPr>
              <a:spcBef>
                <a:spcPts val="600"/>
              </a:spcBef>
            </a:pPr>
            <a:r>
              <a:rPr lang="en-US" b="0" dirty="0">
                <a:effectLst/>
              </a:rPr>
              <a:t>Assessing/setting work hours </a:t>
            </a:r>
          </a:p>
          <a:p>
            <a:pPr>
              <a:spcBef>
                <a:spcPts val="600"/>
              </a:spcBef>
            </a:pPr>
            <a:r>
              <a:rPr lang="en-US" b="0" dirty="0">
                <a:effectLst/>
              </a:rPr>
              <a:t>Tracking contract incentives/disincentives </a:t>
            </a:r>
          </a:p>
        </p:txBody>
      </p:sp>
    </p:spTree>
    <p:extLst>
      <p:ext uri="{BB962C8B-B14F-4D97-AF65-F5344CB8AC3E}">
        <p14:creationId xmlns:p14="http://schemas.microsoft.com/office/powerpoint/2010/main" val="26863143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418"/>
            <a:ext cx="8763000" cy="1325563"/>
          </a:xfrm>
        </p:spPr>
        <p:txBody>
          <a:bodyPr/>
          <a:lstStyle/>
          <a:p>
            <a:r>
              <a:rPr lang="en-US" dirty="0"/>
              <a:t>Step 2 - Concept Development &amp; Feasibility Assessment</a:t>
            </a:r>
          </a:p>
        </p:txBody>
      </p:sp>
      <p:sp>
        <p:nvSpPr>
          <p:cNvPr id="3" name="Content Placeholder 2"/>
          <p:cNvSpPr>
            <a:spLocks noGrp="1"/>
          </p:cNvSpPr>
          <p:nvPr>
            <p:ph idx="1"/>
          </p:nvPr>
        </p:nvSpPr>
        <p:spPr>
          <a:xfrm>
            <a:off x="381000" y="1676400"/>
            <a:ext cx="8458200" cy="4343400"/>
          </a:xfrm>
        </p:spPr>
        <p:txBody>
          <a:bodyPr/>
          <a:lstStyle/>
          <a:p>
            <a:r>
              <a:rPr lang="en-US" sz="2800" dirty="0"/>
              <a:t>Is ITS Feasible? When should ITS be Used?</a:t>
            </a:r>
          </a:p>
          <a:p>
            <a:pPr lvl="1"/>
            <a:r>
              <a:rPr lang="en-US" sz="2800" dirty="0"/>
              <a:t>Does it fulfill the overall objectives?</a:t>
            </a:r>
          </a:p>
          <a:p>
            <a:pPr lvl="1"/>
            <a:r>
              <a:rPr lang="en-US" sz="2800" dirty="0"/>
              <a:t>Is general cost reasonable for benefits?</a:t>
            </a:r>
          </a:p>
          <a:p>
            <a:pPr lvl="1"/>
            <a:r>
              <a:rPr lang="en-US" sz="2800" dirty="0"/>
              <a:t>Is ITS the best </a:t>
            </a:r>
            <a:r>
              <a:rPr lang="en-US" dirty="0"/>
              <a:t>Transportation Management Plan (</a:t>
            </a:r>
            <a:r>
              <a:rPr lang="en-US" sz="2800" dirty="0"/>
              <a:t>TMP) strategy?</a:t>
            </a:r>
          </a:p>
          <a:p>
            <a:pPr lvl="1"/>
            <a:r>
              <a:rPr lang="en-US" dirty="0"/>
              <a:t>Was a s</a:t>
            </a:r>
            <a:r>
              <a:rPr lang="en-US" sz="2800" dirty="0"/>
              <a:t>coring criteria developed</a:t>
            </a:r>
          </a:p>
          <a:p>
            <a:pPr lvl="1"/>
            <a:r>
              <a:rPr lang="en-US" dirty="0"/>
              <a:t>Is there a g</a:t>
            </a:r>
            <a:r>
              <a:rPr lang="en-US" sz="2800" dirty="0"/>
              <a:t>eneral ITS application guide</a:t>
            </a:r>
          </a:p>
          <a:p>
            <a:pPr lvl="1"/>
            <a:endParaRPr lang="en-US" sz="2800" dirty="0"/>
          </a:p>
          <a:p>
            <a:pPr marL="457200" lvl="1" indent="0">
              <a:buNone/>
            </a:pPr>
            <a:endParaRPr lang="en-US" sz="2800" dirty="0"/>
          </a:p>
          <a:p>
            <a:pPr lvl="1"/>
            <a:endParaRPr lang="en-US" sz="2800" dirty="0"/>
          </a:p>
        </p:txBody>
      </p:sp>
    </p:spTree>
    <p:extLst>
      <p:ext uri="{BB962C8B-B14F-4D97-AF65-F5344CB8AC3E}">
        <p14:creationId xmlns:p14="http://schemas.microsoft.com/office/powerpoint/2010/main" val="36311822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Example Set of Scoring Criteria to Establish Feasibility of Work Zone ITS</a:t>
            </a:r>
          </a:p>
        </p:txBody>
      </p:sp>
      <p:sp>
        <p:nvSpPr>
          <p:cNvPr id="6" name="Content Placeholder 5"/>
          <p:cNvSpPr>
            <a:spLocks noGrp="1"/>
          </p:cNvSpPr>
          <p:nvPr>
            <p:ph idx="1"/>
          </p:nvPr>
        </p:nvSpPr>
        <p:spPr>
          <a:xfrm>
            <a:off x="381000" y="4836477"/>
            <a:ext cx="7696200" cy="726123"/>
          </a:xfrm>
        </p:spPr>
        <p:txBody>
          <a:bodyPr/>
          <a:lstStyle/>
          <a:p>
            <a:pPr lvl="1"/>
            <a:r>
              <a:rPr lang="en-US" dirty="0"/>
              <a:t>Page 25 of the guide</a:t>
            </a:r>
          </a:p>
        </p:txBody>
      </p:sp>
      <p:graphicFrame>
        <p:nvGraphicFramePr>
          <p:cNvPr id="2" name="Table 1">
            <a:extLst>
              <a:ext uri="{FF2B5EF4-FFF2-40B4-BE49-F238E27FC236}">
                <a16:creationId xmlns:a16="http://schemas.microsoft.com/office/drawing/2014/main" id="{386429CE-C9C4-46FF-9454-A7AD66CAFA60}"/>
              </a:ext>
            </a:extLst>
          </p:cNvPr>
          <p:cNvGraphicFramePr>
            <a:graphicFrameLocks noGrp="1"/>
          </p:cNvGraphicFramePr>
          <p:nvPr>
            <p:extLst>
              <p:ext uri="{D42A27DB-BD31-4B8C-83A1-F6EECF244321}">
                <p14:modId xmlns:p14="http://schemas.microsoft.com/office/powerpoint/2010/main" val="2668935941"/>
              </p:ext>
            </p:extLst>
          </p:nvPr>
        </p:nvGraphicFramePr>
        <p:xfrm>
          <a:off x="647700" y="1524000"/>
          <a:ext cx="7848600" cy="3418840"/>
        </p:xfrm>
        <a:graphic>
          <a:graphicData uri="http://schemas.openxmlformats.org/drawingml/2006/table">
            <a:tbl>
              <a:tblPr firstRow="1" bandRow="1">
                <a:tableStyleId>{5C22544A-7EE6-4342-B048-85BDC9FD1C3A}</a:tableStyleId>
              </a:tblPr>
              <a:tblGrid>
                <a:gridCol w="7848600">
                  <a:extLst>
                    <a:ext uri="{9D8B030D-6E8A-4147-A177-3AD203B41FA5}">
                      <a16:colId xmlns:a16="http://schemas.microsoft.com/office/drawing/2014/main" val="1346183137"/>
                    </a:ext>
                  </a:extLst>
                </a:gridCol>
              </a:tblGrid>
              <a:tr h="370840">
                <a:tc>
                  <a:txBody>
                    <a:bodyPr/>
                    <a:lstStyle/>
                    <a:p>
                      <a:endParaRPr lang="en-US" sz="2400" dirty="0"/>
                    </a:p>
                  </a:txBody>
                  <a:tcPr/>
                </a:tc>
                <a:extLst>
                  <a:ext uri="{0D108BD9-81ED-4DB2-BD59-A6C34878D82A}">
                    <a16:rowId xmlns:a16="http://schemas.microsoft.com/office/drawing/2014/main" val="1095402494"/>
                  </a:ext>
                </a:extLst>
              </a:tr>
              <a:tr h="370840">
                <a:tc>
                  <a:txBody>
                    <a:bodyPr/>
                    <a:lstStyle/>
                    <a:p>
                      <a:r>
                        <a:rPr lang="en-US" sz="2800" b="0" i="0" u="none" strike="noStrike" kern="1200" baseline="0" dirty="0">
                          <a:solidFill>
                            <a:schemeClr val="dk1"/>
                          </a:solidFill>
                          <a:latin typeface="Arial" panose="020B0604020202020204" pitchFamily="34" charset="0"/>
                          <a:ea typeface="+mn-ea"/>
                          <a:cs typeface="Arial" panose="020B0604020202020204" pitchFamily="34" charset="0"/>
                        </a:rPr>
                        <a:t>Factor 1 – Duration of work zone</a:t>
                      </a:r>
                      <a:endParaRPr lang="en-US" sz="2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633709801"/>
                  </a:ext>
                </a:extLst>
              </a:tr>
              <a:tr h="370840">
                <a:tc>
                  <a:txBody>
                    <a:bodyPr/>
                    <a:lstStyle/>
                    <a:p>
                      <a:r>
                        <a:rPr lang="en-US" sz="2800" b="0" i="0" u="none" strike="noStrike" kern="1200" baseline="0" dirty="0">
                          <a:solidFill>
                            <a:schemeClr val="dk1"/>
                          </a:solidFill>
                          <a:latin typeface="Arial" panose="020B0604020202020204" pitchFamily="34" charset="0"/>
                          <a:ea typeface="+mn-ea"/>
                          <a:cs typeface="Arial" panose="020B0604020202020204" pitchFamily="34" charset="0"/>
                        </a:rPr>
                        <a:t>Factor 2 – Impact</a:t>
                      </a:r>
                      <a:endParaRPr lang="en-US" sz="2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10348846"/>
                  </a:ext>
                </a:extLst>
              </a:tr>
              <a:tr h="370840">
                <a:tc>
                  <a:txBody>
                    <a:bodyPr/>
                    <a:lstStyle/>
                    <a:p>
                      <a:r>
                        <a:rPr lang="en-US" sz="2800" b="0" i="0" u="none" strike="noStrike" kern="1200" baseline="0" dirty="0">
                          <a:solidFill>
                            <a:schemeClr val="dk1"/>
                          </a:solidFill>
                          <a:latin typeface="Arial" panose="020B0604020202020204" pitchFamily="34" charset="0"/>
                          <a:ea typeface="+mn-ea"/>
                          <a:cs typeface="Arial" panose="020B0604020202020204" pitchFamily="34" charset="0"/>
                        </a:rPr>
                        <a:t>Factor 3 – Queuing and Delay</a:t>
                      </a:r>
                      <a:endParaRPr lang="en-US" sz="2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5607608"/>
                  </a:ext>
                </a:extLst>
              </a:tr>
              <a:tr h="0">
                <a:tc>
                  <a:txBody>
                    <a:bodyPr/>
                    <a:lstStyle/>
                    <a:p>
                      <a:r>
                        <a:rPr lang="en-US" sz="2800" b="0" i="0" u="none" strike="noStrike" kern="1200" baseline="0" dirty="0">
                          <a:solidFill>
                            <a:schemeClr val="dk1"/>
                          </a:solidFill>
                          <a:latin typeface="Arial" panose="020B0604020202020204" pitchFamily="34" charset="0"/>
                          <a:ea typeface="+mn-ea"/>
                          <a:cs typeface="Arial" panose="020B0604020202020204" pitchFamily="34" charset="0"/>
                        </a:rPr>
                        <a:t>Factor 4 – Temporal Aspects</a:t>
                      </a:r>
                      <a:endParaRPr lang="en-US" sz="2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5081280"/>
                  </a:ext>
                </a:extLst>
              </a:tr>
              <a:tr h="370840">
                <a:tc>
                  <a:txBody>
                    <a:bodyPr/>
                    <a:lstStyle/>
                    <a:p>
                      <a:r>
                        <a:rPr lang="en-US" sz="2800" b="0" i="0" u="none" strike="noStrike" kern="1200" baseline="0" dirty="0">
                          <a:solidFill>
                            <a:schemeClr val="dk1"/>
                          </a:solidFill>
                          <a:latin typeface="Arial" panose="020B0604020202020204" pitchFamily="34" charset="0"/>
                          <a:ea typeface="+mn-ea"/>
                          <a:cs typeface="Arial" panose="020B0604020202020204" pitchFamily="34" charset="0"/>
                        </a:rPr>
                        <a:t>Factor 5 – Specific Issues Expected</a:t>
                      </a:r>
                      <a:endParaRPr lang="en-US" sz="2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54610814"/>
                  </a:ext>
                </a:extLst>
              </a:tr>
              <a:tr h="370840">
                <a:tc>
                  <a:txBody>
                    <a:bodyPr/>
                    <a:lstStyle/>
                    <a:p>
                      <a:pPr algn="r"/>
                      <a:r>
                        <a:rPr lang="en-US" sz="1800" b="1" i="0" u="none" strike="noStrike" kern="1200" baseline="0" dirty="0">
                          <a:solidFill>
                            <a:schemeClr val="dk1"/>
                          </a:solidFill>
                          <a:latin typeface="+mn-lt"/>
                          <a:ea typeface="+mn-ea"/>
                          <a:cs typeface="+mn-cs"/>
                        </a:rPr>
                        <a:t>Total Score</a:t>
                      </a:r>
                      <a:endParaRPr lang="en-US" b="1" dirty="0"/>
                    </a:p>
                  </a:txBody>
                  <a:tcPr/>
                </a:tc>
                <a:extLst>
                  <a:ext uri="{0D108BD9-81ED-4DB2-BD59-A6C34878D82A}">
                    <a16:rowId xmlns:a16="http://schemas.microsoft.com/office/drawing/2014/main" val="304535505"/>
                  </a:ext>
                </a:extLst>
              </a:tr>
            </a:tbl>
          </a:graphicData>
        </a:graphic>
      </p:graphicFrame>
    </p:spTree>
    <p:extLst>
      <p:ext uri="{BB962C8B-B14F-4D97-AF65-F5344CB8AC3E}">
        <p14:creationId xmlns:p14="http://schemas.microsoft.com/office/powerpoint/2010/main" val="10469819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350837"/>
            <a:ext cx="8763000" cy="1325563"/>
          </a:xfrm>
        </p:spPr>
        <p:txBody>
          <a:bodyPr/>
          <a:lstStyle/>
          <a:p>
            <a:r>
              <a:rPr lang="en-US" dirty="0"/>
              <a:t>Possible Work Zone ITS Applications To Consider For Various Critical Project Characteristics.</a:t>
            </a:r>
          </a:p>
        </p:txBody>
      </p:sp>
      <p:sp>
        <p:nvSpPr>
          <p:cNvPr id="7" name="Content Placeholder 6"/>
          <p:cNvSpPr>
            <a:spLocks noGrp="1"/>
          </p:cNvSpPr>
          <p:nvPr>
            <p:ph idx="1"/>
          </p:nvPr>
        </p:nvSpPr>
        <p:spPr>
          <a:xfrm>
            <a:off x="381000" y="2209800"/>
            <a:ext cx="1524000" cy="4876800"/>
          </a:xfrm>
        </p:spPr>
        <p:txBody>
          <a:bodyPr/>
          <a:lstStyle/>
          <a:p>
            <a:r>
              <a:rPr lang="en-US" dirty="0"/>
              <a:t>Page 26 of the guide</a:t>
            </a:r>
          </a:p>
          <a:p>
            <a:endParaRPr lang="en-US" dirty="0"/>
          </a:p>
        </p:txBody>
      </p:sp>
      <p:pic>
        <p:nvPicPr>
          <p:cNvPr id="2" name="Picture 1" descr="work zone ITS applications at the top with sub columns queue warning, real-time traveler information, incident management, dynamic lane merge, variable speed limit, automated enforcement, construction vehicle entrance and exit warning, temporary ramp metering, and performance measurement">
            <a:extLst>
              <a:ext uri="{FF2B5EF4-FFF2-40B4-BE49-F238E27FC236}">
                <a16:creationId xmlns:a16="http://schemas.microsoft.com/office/drawing/2014/main" id="{0DFDE7AA-D1A1-4839-BE7F-1C24A14E9DAD}"/>
              </a:ext>
            </a:extLst>
          </p:cNvPr>
          <p:cNvPicPr>
            <a:picLocks noChangeAspect="1"/>
          </p:cNvPicPr>
          <p:nvPr/>
        </p:nvPicPr>
        <p:blipFill>
          <a:blip r:embed="rId3"/>
          <a:stretch>
            <a:fillRect/>
          </a:stretch>
        </p:blipFill>
        <p:spPr>
          <a:xfrm>
            <a:off x="2133600" y="1981200"/>
            <a:ext cx="6525638" cy="3810000"/>
          </a:xfrm>
          <a:prstGeom prst="rect">
            <a:avLst/>
          </a:prstGeom>
        </p:spPr>
      </p:pic>
      <p:sp>
        <p:nvSpPr>
          <p:cNvPr id="6" name="TextBox 5">
            <a:extLst>
              <a:ext uri="{FF2B5EF4-FFF2-40B4-BE49-F238E27FC236}">
                <a16:creationId xmlns:a16="http://schemas.microsoft.com/office/drawing/2014/main" id="{FBEA6FF0-0E1F-4872-BC6C-303002C36133}"/>
              </a:ext>
            </a:extLst>
          </p:cNvPr>
          <p:cNvSpPr txBox="1"/>
          <p:nvPr/>
        </p:nvSpPr>
        <p:spPr>
          <a:xfrm>
            <a:off x="1143000" y="6075045"/>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3" name="TextBox 2">
            <a:extLst>
              <a:ext uri="{FF2B5EF4-FFF2-40B4-BE49-F238E27FC236}">
                <a16:creationId xmlns:a16="http://schemas.microsoft.com/office/drawing/2014/main" id="{2B5037C2-ACF1-593D-72B1-254F4BBAA028}"/>
              </a:ext>
            </a:extLst>
          </p:cNvPr>
          <p:cNvSpPr txBox="1"/>
          <p:nvPr/>
        </p:nvSpPr>
        <p:spPr>
          <a:xfrm>
            <a:off x="7530403" y="5797780"/>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5739969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6257" y="304800"/>
            <a:ext cx="7696202" cy="1295400"/>
          </a:xfrm>
        </p:spPr>
        <p:txBody>
          <a:bodyPr>
            <a:normAutofit/>
          </a:bodyPr>
          <a:lstStyle/>
          <a:p>
            <a:r>
              <a:rPr lang="en-US" sz="3600" b="1" dirty="0">
                <a:solidFill>
                  <a:srgbClr val="008080"/>
                </a:solidFill>
              </a:rPr>
              <a:t>Step 3 - Detailed System Planning and Design</a:t>
            </a:r>
          </a:p>
        </p:txBody>
      </p:sp>
      <p:pic>
        <p:nvPicPr>
          <p:cNvPr id="7" name="Picture 2" descr="construction in background with step 3 - detailed system planning and design imag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67739" y="1905000"/>
            <a:ext cx="7284720" cy="2026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199" y="4123128"/>
            <a:ext cx="7543801" cy="1134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1A2341DF-C352-466A-8076-F88104891435}"/>
              </a:ext>
            </a:extLst>
          </p:cNvPr>
          <p:cNvSpPr txBox="1"/>
          <p:nvPr/>
        </p:nvSpPr>
        <p:spPr>
          <a:xfrm>
            <a:off x="1219200" y="6102421"/>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2" name="TextBox 1">
            <a:extLst>
              <a:ext uri="{FF2B5EF4-FFF2-40B4-BE49-F238E27FC236}">
                <a16:creationId xmlns:a16="http://schemas.microsoft.com/office/drawing/2014/main" id="{A6E480E3-6DA5-F874-0520-660147C80DE0}"/>
              </a:ext>
            </a:extLst>
          </p:cNvPr>
          <p:cNvSpPr txBox="1"/>
          <p:nvPr/>
        </p:nvSpPr>
        <p:spPr>
          <a:xfrm>
            <a:off x="7888114" y="3984899"/>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8439010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2900" y="32543"/>
            <a:ext cx="8458200" cy="1611313"/>
          </a:xfrm>
          <a:effectLst/>
        </p:spPr>
        <p:txBody>
          <a:bodyPr>
            <a:normAutofit/>
          </a:bodyPr>
          <a:lstStyle/>
          <a:p>
            <a:r>
              <a:rPr lang="en-US" dirty="0"/>
              <a:t>Step 3 - Detailed System Planning and Design</a:t>
            </a:r>
          </a:p>
        </p:txBody>
      </p:sp>
      <p:sp>
        <p:nvSpPr>
          <p:cNvPr id="2" name="Content Placeholder 1"/>
          <p:cNvSpPr>
            <a:spLocks noGrp="1"/>
          </p:cNvSpPr>
          <p:nvPr>
            <p:ph idx="1"/>
          </p:nvPr>
        </p:nvSpPr>
        <p:spPr>
          <a:xfrm>
            <a:off x="358140" y="1643856"/>
            <a:ext cx="8442960" cy="4495800"/>
          </a:xfrm>
        </p:spPr>
        <p:txBody>
          <a:bodyPr/>
          <a:lstStyle/>
          <a:p>
            <a:pPr marL="639763" indent="-639763">
              <a:spcBef>
                <a:spcPts val="1080"/>
              </a:spcBef>
              <a:buNone/>
            </a:pPr>
            <a:r>
              <a:rPr lang="en-US" b="0" dirty="0">
                <a:effectLst/>
              </a:rPr>
              <a:t>3.1 Determining system requirements and specifications</a:t>
            </a:r>
          </a:p>
          <a:p>
            <a:pPr marL="639763" indent="-639763">
              <a:spcBef>
                <a:spcPts val="1080"/>
              </a:spcBef>
              <a:buNone/>
            </a:pPr>
            <a:r>
              <a:rPr lang="en-US" b="0" dirty="0">
                <a:effectLst/>
              </a:rPr>
              <a:t>3.2 Developing the system design</a:t>
            </a:r>
          </a:p>
          <a:p>
            <a:pPr marL="639763" indent="-639763">
              <a:spcBef>
                <a:spcPts val="1080"/>
              </a:spcBef>
              <a:buNone/>
            </a:pPr>
            <a:r>
              <a:rPr lang="en-US" b="0" dirty="0">
                <a:effectLst/>
              </a:rPr>
              <a:t>3.3 Developing a testing strategy</a:t>
            </a:r>
          </a:p>
          <a:p>
            <a:pPr marL="639763" indent="-639763">
              <a:spcBef>
                <a:spcPts val="1080"/>
              </a:spcBef>
              <a:buNone/>
            </a:pPr>
            <a:r>
              <a:rPr lang="en-US" b="0" dirty="0">
                <a:effectLst/>
              </a:rPr>
              <a:t>3.4 Planning for operations and maintenance</a:t>
            </a:r>
          </a:p>
          <a:p>
            <a:endParaRPr lang="en-US" sz="2400" dirty="0">
              <a:effectLst/>
            </a:endParaRPr>
          </a:p>
        </p:txBody>
      </p:sp>
    </p:spTree>
    <p:extLst>
      <p:ext uri="{BB962C8B-B14F-4D97-AF65-F5344CB8AC3E}">
        <p14:creationId xmlns:p14="http://schemas.microsoft.com/office/powerpoint/2010/main" val="29087885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2900" y="32543"/>
            <a:ext cx="8458200" cy="1611313"/>
          </a:xfrm>
          <a:effectLst/>
        </p:spPr>
        <p:txBody>
          <a:bodyPr>
            <a:normAutofit/>
          </a:bodyPr>
          <a:lstStyle/>
          <a:p>
            <a:r>
              <a:rPr lang="en-US" dirty="0"/>
              <a:t>Step 3 - Detailed System Planning and Design (cont.)</a:t>
            </a:r>
          </a:p>
        </p:txBody>
      </p:sp>
      <p:sp>
        <p:nvSpPr>
          <p:cNvPr id="2" name="Content Placeholder 1"/>
          <p:cNvSpPr>
            <a:spLocks noGrp="1"/>
          </p:cNvSpPr>
          <p:nvPr>
            <p:ph idx="1"/>
          </p:nvPr>
        </p:nvSpPr>
        <p:spPr>
          <a:xfrm>
            <a:off x="609600" y="1828800"/>
            <a:ext cx="7467600" cy="4495800"/>
          </a:xfrm>
        </p:spPr>
        <p:txBody>
          <a:bodyPr/>
          <a:lstStyle/>
          <a:p>
            <a:pPr marL="639763" indent="-639763">
              <a:spcBef>
                <a:spcPts val="1080"/>
              </a:spcBef>
              <a:buNone/>
            </a:pPr>
            <a:r>
              <a:rPr lang="en-US" b="0" dirty="0">
                <a:effectLst/>
              </a:rPr>
              <a:t>3.5 Determining staff training needs for those using and operating the work zone ITS</a:t>
            </a:r>
          </a:p>
          <a:p>
            <a:pPr marL="639763" indent="-639763">
              <a:spcBef>
                <a:spcPts val="1080"/>
              </a:spcBef>
              <a:buNone/>
            </a:pPr>
            <a:r>
              <a:rPr lang="en-US" b="0" dirty="0">
                <a:effectLst/>
              </a:rPr>
              <a:t>3.6 Planning for public outreach</a:t>
            </a:r>
          </a:p>
          <a:p>
            <a:pPr marL="639763" indent="-639763">
              <a:spcBef>
                <a:spcPts val="1080"/>
              </a:spcBef>
              <a:buNone/>
            </a:pPr>
            <a:r>
              <a:rPr lang="en-US" b="0" dirty="0">
                <a:effectLst/>
              </a:rPr>
              <a:t>3.7 Investigating system security</a:t>
            </a:r>
          </a:p>
          <a:p>
            <a:pPr marL="639763" indent="-639763">
              <a:spcBef>
                <a:spcPts val="1080"/>
              </a:spcBef>
              <a:buNone/>
            </a:pPr>
            <a:r>
              <a:rPr lang="en-US" b="0" dirty="0">
                <a:effectLst/>
              </a:rPr>
              <a:t>3.8 Planning for evaluation</a:t>
            </a:r>
          </a:p>
          <a:p>
            <a:pPr marL="639763" indent="-639763">
              <a:spcBef>
                <a:spcPts val="1080"/>
              </a:spcBef>
              <a:buNone/>
            </a:pPr>
            <a:r>
              <a:rPr lang="en-US" b="0" dirty="0">
                <a:effectLst/>
              </a:rPr>
              <a:t>3.9 Estimating system benefits and costs</a:t>
            </a:r>
          </a:p>
          <a:p>
            <a:endParaRPr lang="en-US" sz="2400" dirty="0">
              <a:effectLst/>
            </a:endParaRPr>
          </a:p>
        </p:txBody>
      </p:sp>
    </p:spTree>
    <p:extLst>
      <p:ext uri="{BB962C8B-B14F-4D97-AF65-F5344CB8AC3E}">
        <p14:creationId xmlns:p14="http://schemas.microsoft.com/office/powerpoint/2010/main" val="4236283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480218"/>
            <a:ext cx="8382000" cy="563563"/>
          </a:xfrm>
        </p:spPr>
        <p:txBody>
          <a:bodyPr/>
          <a:lstStyle/>
          <a:p>
            <a:r>
              <a:rPr lang="en-US" dirty="0"/>
              <a:t>What is Work Zone ITS?</a:t>
            </a:r>
          </a:p>
        </p:txBody>
      </p:sp>
      <p:sp>
        <p:nvSpPr>
          <p:cNvPr id="4" name="Content Placeholder 3"/>
          <p:cNvSpPr>
            <a:spLocks noGrp="1"/>
          </p:cNvSpPr>
          <p:nvPr>
            <p:ph idx="1"/>
          </p:nvPr>
        </p:nvSpPr>
        <p:spPr>
          <a:xfrm>
            <a:off x="381000" y="1524000"/>
            <a:ext cx="8382000" cy="4572000"/>
          </a:xfrm>
        </p:spPr>
        <p:txBody>
          <a:bodyPr/>
          <a:lstStyle/>
          <a:p>
            <a:r>
              <a:rPr lang="en-US" b="0" dirty="0"/>
              <a:t>Using technology to support effective work zone management and operations</a:t>
            </a:r>
          </a:p>
          <a:p>
            <a:r>
              <a:rPr lang="en-US" b="0" dirty="0"/>
              <a:t>Use of communications-based information and electronics technologies for work zones</a:t>
            </a:r>
          </a:p>
          <a:p>
            <a:pPr lvl="1"/>
            <a:r>
              <a:rPr lang="en-US" dirty="0"/>
              <a:t>With portable and temporary components that may be combined with permanent ITS </a:t>
            </a:r>
          </a:p>
          <a:p>
            <a:pPr marL="0" indent="0">
              <a:buNone/>
            </a:pPr>
            <a:endParaRPr lang="en-US" dirty="0"/>
          </a:p>
          <a:p>
            <a:endParaRPr lang="en-US" dirty="0"/>
          </a:p>
        </p:txBody>
      </p:sp>
      <p:pic>
        <p:nvPicPr>
          <p:cNvPr id="2" name="Picture 1" descr="message sign on highway under construction and showing 40 minutes to end of work zone">
            <a:extLst>
              <a:ext uri="{FF2B5EF4-FFF2-40B4-BE49-F238E27FC236}">
                <a16:creationId xmlns:a16="http://schemas.microsoft.com/office/drawing/2014/main" id="{93E72483-5D29-4995-834B-66CEBBA635E9}"/>
              </a:ext>
            </a:extLst>
          </p:cNvPr>
          <p:cNvPicPr>
            <a:picLocks noChangeAspect="1"/>
          </p:cNvPicPr>
          <p:nvPr/>
        </p:nvPicPr>
        <p:blipFill>
          <a:blip r:embed="rId3"/>
          <a:stretch>
            <a:fillRect/>
          </a:stretch>
        </p:blipFill>
        <p:spPr>
          <a:xfrm>
            <a:off x="2209800" y="4622800"/>
            <a:ext cx="4419600" cy="1473200"/>
          </a:xfrm>
          <a:prstGeom prst="rect">
            <a:avLst/>
          </a:prstGeom>
        </p:spPr>
      </p:pic>
      <p:sp>
        <p:nvSpPr>
          <p:cNvPr id="5" name="TextBox 4">
            <a:extLst>
              <a:ext uri="{FF2B5EF4-FFF2-40B4-BE49-F238E27FC236}">
                <a16:creationId xmlns:a16="http://schemas.microsoft.com/office/drawing/2014/main" id="{5C6C146B-717F-0904-BEB0-96FF1C8ACE7E}"/>
              </a:ext>
            </a:extLst>
          </p:cNvPr>
          <p:cNvSpPr txBox="1"/>
          <p:nvPr/>
        </p:nvSpPr>
        <p:spPr>
          <a:xfrm>
            <a:off x="5410200" y="6124222"/>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40494789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0"/>
            <a:ext cx="8991600" cy="1477963"/>
          </a:xfrm>
        </p:spPr>
        <p:txBody>
          <a:bodyPr>
            <a:normAutofit/>
          </a:bodyPr>
          <a:lstStyle/>
          <a:p>
            <a:r>
              <a:rPr lang="en-US" dirty="0"/>
              <a:t>3.1 Determining System Requirements and Specifications</a:t>
            </a:r>
          </a:p>
        </p:txBody>
      </p:sp>
      <p:sp>
        <p:nvSpPr>
          <p:cNvPr id="2" name="Content Placeholder 1"/>
          <p:cNvSpPr>
            <a:spLocks noGrp="1"/>
          </p:cNvSpPr>
          <p:nvPr>
            <p:ph idx="1"/>
          </p:nvPr>
        </p:nvSpPr>
        <p:spPr>
          <a:xfrm>
            <a:off x="228600" y="1600200"/>
            <a:ext cx="8610600" cy="4495800"/>
          </a:xfrm>
        </p:spPr>
        <p:txBody>
          <a:bodyPr/>
          <a:lstStyle/>
          <a:p>
            <a:r>
              <a:rPr lang="en-US" dirty="0"/>
              <a:t>Concept of operations- describe how it work </a:t>
            </a:r>
          </a:p>
          <a:p>
            <a:pPr lvl="1"/>
            <a:r>
              <a:rPr lang="en-US" dirty="0"/>
              <a:t>Design system to assure it will accomplish goals</a:t>
            </a:r>
          </a:p>
          <a:p>
            <a:r>
              <a:rPr lang="en-US" dirty="0"/>
              <a:t>Performance specifications  (Function requirements) </a:t>
            </a:r>
          </a:p>
          <a:p>
            <a:r>
              <a:rPr lang="en-US" dirty="0"/>
              <a:t>Physical requirements (self-contained trailer, etc.)</a:t>
            </a:r>
          </a:p>
          <a:p>
            <a:r>
              <a:rPr lang="en-US" dirty="0"/>
              <a:t>System requirements </a:t>
            </a:r>
          </a:p>
          <a:p>
            <a:pPr lvl="1"/>
            <a:r>
              <a:rPr lang="en-US" dirty="0"/>
              <a:t>Data – type, availability, etc.</a:t>
            </a:r>
          </a:p>
          <a:p>
            <a:pPr lvl="1"/>
            <a:r>
              <a:rPr lang="en-US" dirty="0"/>
              <a:t>Website</a:t>
            </a:r>
          </a:p>
          <a:p>
            <a:pPr lvl="1"/>
            <a:endParaRPr lang="en-US" sz="2800" dirty="0"/>
          </a:p>
          <a:p>
            <a:endParaRPr lang="en-US" sz="2800" dirty="0"/>
          </a:p>
          <a:p>
            <a:endParaRPr lang="en-US" sz="2800" dirty="0"/>
          </a:p>
        </p:txBody>
      </p:sp>
    </p:spTree>
    <p:extLst>
      <p:ext uri="{BB962C8B-B14F-4D97-AF65-F5344CB8AC3E}">
        <p14:creationId xmlns:p14="http://schemas.microsoft.com/office/powerpoint/2010/main" val="10177249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763000" cy="1477963"/>
          </a:xfrm>
        </p:spPr>
        <p:txBody>
          <a:bodyPr>
            <a:normAutofit/>
          </a:bodyPr>
          <a:lstStyle/>
          <a:p>
            <a:r>
              <a:rPr lang="en-US" dirty="0"/>
              <a:t>3.2 Developing the System Design </a:t>
            </a:r>
          </a:p>
        </p:txBody>
      </p:sp>
      <p:sp>
        <p:nvSpPr>
          <p:cNvPr id="2" name="Content Placeholder 1"/>
          <p:cNvSpPr>
            <a:spLocks noGrp="1"/>
          </p:cNvSpPr>
          <p:nvPr>
            <p:ph idx="1"/>
          </p:nvPr>
        </p:nvSpPr>
        <p:spPr>
          <a:xfrm>
            <a:off x="457200" y="1374776"/>
            <a:ext cx="8077200" cy="4495800"/>
          </a:xfrm>
        </p:spPr>
        <p:txBody>
          <a:bodyPr/>
          <a:lstStyle/>
          <a:p>
            <a:r>
              <a:rPr lang="en-US" dirty="0"/>
              <a:t>Define what the system will do</a:t>
            </a:r>
          </a:p>
          <a:p>
            <a:pPr lvl="1"/>
            <a:r>
              <a:rPr lang="en-US" dirty="0"/>
              <a:t>Know the limitations of the components</a:t>
            </a:r>
          </a:p>
          <a:p>
            <a:pPr lvl="1"/>
            <a:r>
              <a:rPr lang="en-US" dirty="0"/>
              <a:t>Understand the site conditions</a:t>
            </a:r>
          </a:p>
          <a:p>
            <a:pPr lvl="2"/>
            <a:r>
              <a:rPr lang="en-US" dirty="0"/>
              <a:t>Terrain</a:t>
            </a:r>
          </a:p>
          <a:p>
            <a:pPr lvl="2"/>
            <a:r>
              <a:rPr lang="en-US" dirty="0"/>
              <a:t>Other obstacles that could affect placement of devices</a:t>
            </a:r>
          </a:p>
          <a:p>
            <a:pPr lvl="1"/>
            <a:r>
              <a:rPr lang="en-US" dirty="0"/>
              <a:t>Understand the communications systems</a:t>
            </a:r>
          </a:p>
          <a:p>
            <a:endParaRPr lang="en-US" sz="3200" dirty="0"/>
          </a:p>
        </p:txBody>
      </p:sp>
    </p:spTree>
    <p:extLst>
      <p:ext uri="{BB962C8B-B14F-4D97-AF65-F5344CB8AC3E}">
        <p14:creationId xmlns:p14="http://schemas.microsoft.com/office/powerpoint/2010/main" val="15121679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02009"/>
            <a:ext cx="8267700" cy="1119982"/>
          </a:xfrm>
        </p:spPr>
        <p:txBody>
          <a:bodyPr>
            <a:normAutofit/>
          </a:bodyPr>
          <a:lstStyle/>
          <a:p>
            <a:r>
              <a:rPr lang="en-US" dirty="0"/>
              <a:t>3.3 Developing a Testing Strategy</a:t>
            </a:r>
          </a:p>
        </p:txBody>
      </p:sp>
      <p:sp>
        <p:nvSpPr>
          <p:cNvPr id="2" name="Content Placeholder 1"/>
          <p:cNvSpPr>
            <a:spLocks noGrp="1"/>
          </p:cNvSpPr>
          <p:nvPr>
            <p:ph idx="1"/>
          </p:nvPr>
        </p:nvSpPr>
        <p:spPr>
          <a:xfrm>
            <a:off x="571500" y="1321991"/>
            <a:ext cx="7124700" cy="4774009"/>
          </a:xfrm>
        </p:spPr>
        <p:txBody>
          <a:bodyPr/>
          <a:lstStyle/>
          <a:p>
            <a:r>
              <a:rPr lang="en-US" dirty="0"/>
              <a:t>Develop a strategy to validate system operations</a:t>
            </a:r>
          </a:p>
          <a:p>
            <a:r>
              <a:rPr lang="en-US" dirty="0"/>
              <a:t>Schedule in advance of “going live” to enable any issues to be resolved prior to the critical date</a:t>
            </a:r>
          </a:p>
          <a:p>
            <a:r>
              <a:rPr lang="en-US" dirty="0"/>
              <a:t>Document testing results </a:t>
            </a:r>
          </a:p>
          <a:p>
            <a:endParaRPr lang="en-US" sz="2400" dirty="0"/>
          </a:p>
        </p:txBody>
      </p:sp>
    </p:spTree>
    <p:extLst>
      <p:ext uri="{BB962C8B-B14F-4D97-AF65-F5344CB8AC3E}">
        <p14:creationId xmlns:p14="http://schemas.microsoft.com/office/powerpoint/2010/main" val="24327978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02009"/>
            <a:ext cx="8267700" cy="1119982"/>
          </a:xfrm>
        </p:spPr>
        <p:txBody>
          <a:bodyPr>
            <a:normAutofit/>
          </a:bodyPr>
          <a:lstStyle/>
          <a:p>
            <a:r>
              <a:rPr lang="en-US" dirty="0"/>
              <a:t>A Strategy Should Include:</a:t>
            </a:r>
          </a:p>
        </p:txBody>
      </p:sp>
      <p:sp>
        <p:nvSpPr>
          <p:cNvPr id="2" name="Content Placeholder 1"/>
          <p:cNvSpPr>
            <a:spLocks noGrp="1"/>
          </p:cNvSpPr>
          <p:nvPr>
            <p:ph idx="1"/>
          </p:nvPr>
        </p:nvSpPr>
        <p:spPr>
          <a:xfrm>
            <a:off x="571500" y="1321991"/>
            <a:ext cx="3390900" cy="4774009"/>
          </a:xfrm>
        </p:spPr>
        <p:txBody>
          <a:bodyPr/>
          <a:lstStyle/>
          <a:p>
            <a:r>
              <a:rPr lang="en-US" dirty="0"/>
              <a:t>Functional testing</a:t>
            </a:r>
          </a:p>
          <a:p>
            <a:r>
              <a:rPr lang="en-US" dirty="0"/>
              <a:t>Performance testing</a:t>
            </a:r>
          </a:p>
          <a:p>
            <a:r>
              <a:rPr lang="en-US" dirty="0"/>
              <a:t>Storage testing (data)</a:t>
            </a:r>
          </a:p>
          <a:p>
            <a:r>
              <a:rPr lang="en-US" dirty="0"/>
              <a:t>Failure testing</a:t>
            </a:r>
          </a:p>
          <a:p>
            <a:endParaRPr lang="en-US" sz="2400" dirty="0"/>
          </a:p>
        </p:txBody>
      </p:sp>
    </p:spTree>
    <p:extLst>
      <p:ext uri="{BB962C8B-B14F-4D97-AF65-F5344CB8AC3E}">
        <p14:creationId xmlns:p14="http://schemas.microsoft.com/office/powerpoint/2010/main" val="16101529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1"/>
            <a:ext cx="8991600" cy="1164696"/>
          </a:xfrm>
        </p:spPr>
        <p:txBody>
          <a:bodyPr>
            <a:noAutofit/>
          </a:bodyPr>
          <a:lstStyle/>
          <a:p>
            <a:pPr marL="742950" indent="-742950"/>
            <a:r>
              <a:rPr lang="en-US" dirty="0"/>
              <a:t>3.4 Planning for Operations and Maintenance	</a:t>
            </a:r>
          </a:p>
        </p:txBody>
      </p:sp>
      <p:sp>
        <p:nvSpPr>
          <p:cNvPr id="2" name="Content Placeholder 1"/>
          <p:cNvSpPr>
            <a:spLocks noGrp="1"/>
          </p:cNvSpPr>
          <p:nvPr>
            <p:ph idx="1"/>
          </p:nvPr>
        </p:nvSpPr>
        <p:spPr>
          <a:xfrm>
            <a:off x="457200" y="1676400"/>
            <a:ext cx="7086600" cy="4495800"/>
          </a:xfrm>
        </p:spPr>
        <p:txBody>
          <a:bodyPr/>
          <a:lstStyle/>
          <a:p>
            <a:r>
              <a:rPr lang="en-US" dirty="0"/>
              <a:t>Timeliness of maintenance/repair of work zone ITS is critical for system credibility </a:t>
            </a:r>
          </a:p>
          <a:p>
            <a:pPr lvl="1"/>
            <a:r>
              <a:rPr lang="en-US" dirty="0"/>
              <a:t>Who is responsible for various aspects of system?</a:t>
            </a:r>
          </a:p>
          <a:p>
            <a:pPr lvl="1"/>
            <a:r>
              <a:rPr lang="en-US" dirty="0"/>
              <a:t>Contractor or agency (and who within each)</a:t>
            </a:r>
          </a:p>
        </p:txBody>
      </p:sp>
    </p:spTree>
    <p:extLst>
      <p:ext uri="{BB962C8B-B14F-4D97-AF65-F5344CB8AC3E}">
        <p14:creationId xmlns:p14="http://schemas.microsoft.com/office/powerpoint/2010/main" val="29268646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1"/>
            <a:ext cx="8991600" cy="1164696"/>
          </a:xfrm>
        </p:spPr>
        <p:txBody>
          <a:bodyPr>
            <a:noAutofit/>
          </a:bodyPr>
          <a:lstStyle/>
          <a:p>
            <a:pPr marL="742950" indent="-742950"/>
            <a:r>
              <a:rPr lang="en-US" dirty="0"/>
              <a:t>3.4 Planning for Operations and Maintenance	</a:t>
            </a:r>
          </a:p>
        </p:txBody>
      </p:sp>
      <p:sp>
        <p:nvSpPr>
          <p:cNvPr id="2" name="Content Placeholder 1"/>
          <p:cNvSpPr>
            <a:spLocks noGrp="1"/>
          </p:cNvSpPr>
          <p:nvPr>
            <p:ph idx="1"/>
          </p:nvPr>
        </p:nvSpPr>
        <p:spPr>
          <a:xfrm>
            <a:off x="457200" y="1676400"/>
            <a:ext cx="8077200" cy="4495800"/>
          </a:xfrm>
        </p:spPr>
        <p:txBody>
          <a:bodyPr/>
          <a:lstStyle/>
          <a:p>
            <a:r>
              <a:rPr lang="en-US" sz="2800" dirty="0"/>
              <a:t>It is critical to identify needs beyond end of contract if components will be incorporated into the permanent system</a:t>
            </a:r>
          </a:p>
          <a:p>
            <a:r>
              <a:rPr lang="en-US" dirty="0"/>
              <a:t>Determine staffing needs to operate system</a:t>
            </a:r>
          </a:p>
          <a:p>
            <a:pPr lvl="1"/>
            <a:r>
              <a:rPr lang="en-US" dirty="0"/>
              <a:t>Trained on system</a:t>
            </a:r>
          </a:p>
          <a:p>
            <a:pPr lvl="1"/>
            <a:r>
              <a:rPr lang="en-US" dirty="0"/>
              <a:t>Understand goal of system (problem being addressed)</a:t>
            </a:r>
          </a:p>
        </p:txBody>
      </p:sp>
    </p:spTree>
    <p:extLst>
      <p:ext uri="{BB962C8B-B14F-4D97-AF65-F5344CB8AC3E}">
        <p14:creationId xmlns:p14="http://schemas.microsoft.com/office/powerpoint/2010/main" val="5990988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95300" y="1333500"/>
            <a:ext cx="6667500" cy="4724400"/>
          </a:xfrm>
        </p:spPr>
        <p:txBody>
          <a:bodyPr/>
          <a:lstStyle/>
          <a:p>
            <a:r>
              <a:rPr lang="en-US" dirty="0"/>
              <a:t>In-depth training required to operate and maintain the system</a:t>
            </a:r>
          </a:p>
          <a:p>
            <a:r>
              <a:rPr lang="en-US" dirty="0"/>
              <a:t>Training required of:</a:t>
            </a:r>
          </a:p>
          <a:p>
            <a:pPr lvl="1"/>
            <a:r>
              <a:rPr lang="en-US" dirty="0"/>
              <a:t>In-house staff by</a:t>
            </a:r>
          </a:p>
          <a:p>
            <a:pPr lvl="2"/>
            <a:r>
              <a:rPr lang="en-US" dirty="0"/>
              <a:t>Vendor</a:t>
            </a:r>
          </a:p>
          <a:p>
            <a:pPr lvl="2"/>
            <a:r>
              <a:rPr lang="en-US" dirty="0"/>
              <a:t>Contractor </a:t>
            </a:r>
          </a:p>
        </p:txBody>
      </p:sp>
      <p:sp>
        <p:nvSpPr>
          <p:cNvPr id="5" name="Title 4"/>
          <p:cNvSpPr>
            <a:spLocks noGrp="1"/>
          </p:cNvSpPr>
          <p:nvPr>
            <p:ph type="title"/>
          </p:nvPr>
        </p:nvSpPr>
        <p:spPr>
          <a:xfrm>
            <a:off x="304800" y="19050"/>
            <a:ext cx="8839200" cy="1276350"/>
          </a:xfrm>
        </p:spPr>
        <p:txBody>
          <a:bodyPr>
            <a:normAutofit/>
          </a:bodyPr>
          <a:lstStyle/>
          <a:p>
            <a:r>
              <a:rPr lang="en-US" sz="3600" b="1" dirty="0">
                <a:solidFill>
                  <a:srgbClr val="008080"/>
                </a:solidFill>
              </a:rPr>
              <a:t>3.5 Determining Staff Training Needs</a:t>
            </a:r>
          </a:p>
        </p:txBody>
      </p:sp>
    </p:spTree>
    <p:extLst>
      <p:ext uri="{BB962C8B-B14F-4D97-AF65-F5344CB8AC3E}">
        <p14:creationId xmlns:p14="http://schemas.microsoft.com/office/powerpoint/2010/main" val="41441150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905000"/>
            <a:ext cx="8382000" cy="4724400"/>
          </a:xfrm>
        </p:spPr>
        <p:txBody>
          <a:bodyPr/>
          <a:lstStyle/>
          <a:p>
            <a:r>
              <a:rPr lang="en-US" sz="2800" dirty="0"/>
              <a:t>Determine the </a:t>
            </a:r>
            <a:r>
              <a:rPr lang="en-US" dirty="0"/>
              <a:t>level</a:t>
            </a:r>
            <a:r>
              <a:rPr lang="en-US" sz="2800" dirty="0"/>
              <a:t> of public outreach and types</a:t>
            </a:r>
          </a:p>
          <a:p>
            <a:pPr lvl="1"/>
            <a:r>
              <a:rPr lang="en-US" sz="2800" dirty="0"/>
              <a:t>Web-based</a:t>
            </a:r>
          </a:p>
          <a:p>
            <a:pPr lvl="1"/>
            <a:r>
              <a:rPr lang="en-US" sz="2800" dirty="0"/>
              <a:t>Press releases</a:t>
            </a:r>
          </a:p>
          <a:p>
            <a:pPr lvl="1"/>
            <a:r>
              <a:rPr lang="en-US" sz="2800" dirty="0"/>
              <a:t>Media </a:t>
            </a:r>
          </a:p>
        </p:txBody>
      </p:sp>
      <p:sp>
        <p:nvSpPr>
          <p:cNvPr id="3" name="Title 2"/>
          <p:cNvSpPr>
            <a:spLocks noGrp="1"/>
          </p:cNvSpPr>
          <p:nvPr>
            <p:ph type="title"/>
          </p:nvPr>
        </p:nvSpPr>
        <p:spPr>
          <a:xfrm>
            <a:off x="152400" y="457200"/>
            <a:ext cx="8534400" cy="1219200"/>
          </a:xfrm>
        </p:spPr>
        <p:txBody>
          <a:bodyPr>
            <a:normAutofit/>
          </a:bodyPr>
          <a:lstStyle/>
          <a:p>
            <a:r>
              <a:rPr lang="en-US" sz="3600" dirty="0">
                <a:solidFill>
                  <a:srgbClr val="008080"/>
                </a:solidFill>
              </a:rPr>
              <a:t>   </a:t>
            </a:r>
            <a:r>
              <a:rPr lang="en-US" sz="3600" b="1" dirty="0">
                <a:solidFill>
                  <a:srgbClr val="008080"/>
                </a:solidFill>
              </a:rPr>
              <a:t>3.6 Planning for Public Outreach</a:t>
            </a:r>
          </a:p>
        </p:txBody>
      </p:sp>
    </p:spTree>
    <p:extLst>
      <p:ext uri="{BB962C8B-B14F-4D97-AF65-F5344CB8AC3E}">
        <p14:creationId xmlns:p14="http://schemas.microsoft.com/office/powerpoint/2010/main" val="25917794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8233" y="19050"/>
            <a:ext cx="8627533" cy="1020763"/>
          </a:xfrm>
        </p:spPr>
        <p:txBody>
          <a:bodyPr>
            <a:normAutofit/>
          </a:bodyPr>
          <a:lstStyle/>
          <a:p>
            <a:r>
              <a:rPr lang="en-US" dirty="0"/>
              <a:t>3.7 Investigating System Security</a:t>
            </a:r>
          </a:p>
        </p:txBody>
      </p:sp>
      <p:pic>
        <p:nvPicPr>
          <p:cNvPr id="7" name="Picture 6" descr="message sign showing caution! zombies! ahead!!! on roadside to show hacking into messages">
            <a:extLst>
              <a:ext uri="{FF2B5EF4-FFF2-40B4-BE49-F238E27FC236}">
                <a16:creationId xmlns:a16="http://schemas.microsoft.com/office/drawing/2014/main" id="{241B851A-20A0-4846-B114-6C04F222EFD6}"/>
              </a:ext>
            </a:extLst>
          </p:cNvPr>
          <p:cNvPicPr>
            <a:picLocks noChangeAspect="1"/>
          </p:cNvPicPr>
          <p:nvPr/>
        </p:nvPicPr>
        <p:blipFill>
          <a:blip r:embed="rId3"/>
          <a:stretch>
            <a:fillRect/>
          </a:stretch>
        </p:blipFill>
        <p:spPr>
          <a:xfrm>
            <a:off x="990600" y="1676400"/>
            <a:ext cx="6645781" cy="4160837"/>
          </a:xfrm>
          <a:prstGeom prst="rect">
            <a:avLst/>
          </a:prstGeom>
        </p:spPr>
      </p:pic>
      <p:sp>
        <p:nvSpPr>
          <p:cNvPr id="2" name="TextBox 1">
            <a:extLst>
              <a:ext uri="{FF2B5EF4-FFF2-40B4-BE49-F238E27FC236}">
                <a16:creationId xmlns:a16="http://schemas.microsoft.com/office/drawing/2014/main" id="{EA615615-F193-157A-531F-4533BD10D1E7}"/>
              </a:ext>
            </a:extLst>
          </p:cNvPr>
          <p:cNvSpPr txBox="1"/>
          <p:nvPr/>
        </p:nvSpPr>
        <p:spPr>
          <a:xfrm>
            <a:off x="6781800" y="5837237"/>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2103132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381000"/>
            <a:ext cx="8458200" cy="1371600"/>
          </a:xfrm>
        </p:spPr>
        <p:txBody>
          <a:bodyPr>
            <a:normAutofit/>
          </a:bodyPr>
          <a:lstStyle/>
          <a:p>
            <a:r>
              <a:rPr lang="en-US" dirty="0"/>
              <a:t>3.7 Investigating System Security (cont.)</a:t>
            </a:r>
            <a:r>
              <a:rPr lang="en-US" sz="2800" dirty="0"/>
              <a:t>	</a:t>
            </a:r>
          </a:p>
        </p:txBody>
      </p:sp>
      <p:sp>
        <p:nvSpPr>
          <p:cNvPr id="2" name="Content Placeholder 1"/>
          <p:cNvSpPr>
            <a:spLocks noGrp="1"/>
          </p:cNvSpPr>
          <p:nvPr>
            <p:ph idx="1"/>
          </p:nvPr>
        </p:nvSpPr>
        <p:spPr>
          <a:xfrm>
            <a:off x="342900" y="1752600"/>
            <a:ext cx="6591300" cy="4743450"/>
          </a:xfrm>
        </p:spPr>
        <p:txBody>
          <a:bodyPr/>
          <a:lstStyle/>
          <a:p>
            <a:r>
              <a:rPr lang="en-US" dirty="0">
                <a:effectLst/>
              </a:rPr>
              <a:t>Password security	</a:t>
            </a:r>
          </a:p>
          <a:p>
            <a:r>
              <a:rPr lang="en-US" dirty="0">
                <a:effectLst/>
              </a:rPr>
              <a:t>Vulnerability of components</a:t>
            </a:r>
          </a:p>
          <a:p>
            <a:pPr lvl="1"/>
            <a:r>
              <a:rPr lang="en-US" dirty="0"/>
              <a:t>Remote locations</a:t>
            </a:r>
          </a:p>
          <a:p>
            <a:pPr lvl="2"/>
            <a:r>
              <a:rPr lang="en-US" dirty="0"/>
              <a:t>Easy vandalism targets</a:t>
            </a:r>
          </a:p>
          <a:p>
            <a:pPr lvl="1"/>
            <a:r>
              <a:rPr lang="en-US" dirty="0"/>
              <a:t>Physical security of equipment</a:t>
            </a:r>
          </a:p>
          <a:p>
            <a:pPr lvl="1"/>
            <a:endParaRPr lang="en-US" sz="2800" dirty="0"/>
          </a:p>
        </p:txBody>
      </p:sp>
    </p:spTree>
    <p:extLst>
      <p:ext uri="{BB962C8B-B14F-4D97-AF65-F5344CB8AC3E}">
        <p14:creationId xmlns:p14="http://schemas.microsoft.com/office/powerpoint/2010/main" val="4094371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762000"/>
            <a:ext cx="8382000" cy="563563"/>
          </a:xfrm>
        </p:spPr>
        <p:txBody>
          <a:bodyPr/>
          <a:lstStyle/>
          <a:p>
            <a:r>
              <a:rPr lang="en-US" dirty="0"/>
              <a:t>What is Work Zone ITS? (cont.)</a:t>
            </a:r>
          </a:p>
        </p:txBody>
      </p:sp>
      <p:sp>
        <p:nvSpPr>
          <p:cNvPr id="4" name="Content Placeholder 3"/>
          <p:cNvSpPr>
            <a:spLocks noGrp="1"/>
          </p:cNvSpPr>
          <p:nvPr>
            <p:ph idx="1"/>
          </p:nvPr>
        </p:nvSpPr>
        <p:spPr>
          <a:xfrm>
            <a:off x="381000" y="1524000"/>
            <a:ext cx="4191000" cy="4572000"/>
          </a:xfrm>
        </p:spPr>
        <p:txBody>
          <a:bodyPr/>
          <a:lstStyle/>
          <a:p>
            <a:r>
              <a:rPr lang="en-US" b="0" dirty="0"/>
              <a:t>Using real-time data for traffic managers and drivers regarding work zone traffic conditions</a:t>
            </a:r>
          </a:p>
          <a:p>
            <a:r>
              <a:rPr lang="en-US" b="0" dirty="0"/>
              <a:t>Software that processes and analyzes data to be used by other components and users </a:t>
            </a:r>
          </a:p>
          <a:p>
            <a:pPr marL="0" indent="0">
              <a:buNone/>
            </a:pPr>
            <a:endParaRPr lang="en-US" dirty="0"/>
          </a:p>
          <a:p>
            <a:endParaRPr lang="en-US" dirty="0"/>
          </a:p>
        </p:txBody>
      </p:sp>
      <p:pic>
        <p:nvPicPr>
          <p:cNvPr id="5" name="Picture 4" descr="message sign near concrete barrier on roadway under construction showing use caution 40 mph on trailer-device">
            <a:extLst>
              <a:ext uri="{FF2B5EF4-FFF2-40B4-BE49-F238E27FC236}">
                <a16:creationId xmlns:a16="http://schemas.microsoft.com/office/drawing/2014/main" id="{22ABCCB5-DC04-483D-B6F2-F506FFE84CEA}"/>
              </a:ext>
            </a:extLst>
          </p:cNvPr>
          <p:cNvPicPr>
            <a:picLocks noChangeAspect="1"/>
          </p:cNvPicPr>
          <p:nvPr/>
        </p:nvPicPr>
        <p:blipFill>
          <a:blip r:embed="rId3"/>
          <a:stretch>
            <a:fillRect/>
          </a:stretch>
        </p:blipFill>
        <p:spPr>
          <a:xfrm>
            <a:off x="4953000" y="1919287"/>
            <a:ext cx="3514725" cy="3019425"/>
          </a:xfrm>
          <a:prstGeom prst="rect">
            <a:avLst/>
          </a:prstGeom>
        </p:spPr>
      </p:pic>
      <p:sp>
        <p:nvSpPr>
          <p:cNvPr id="2" name="TextBox 1">
            <a:extLst>
              <a:ext uri="{FF2B5EF4-FFF2-40B4-BE49-F238E27FC236}">
                <a16:creationId xmlns:a16="http://schemas.microsoft.com/office/drawing/2014/main" id="{2A8E752D-DC55-0772-E60E-F0967C8A3E8F}"/>
              </a:ext>
            </a:extLst>
          </p:cNvPr>
          <p:cNvSpPr txBox="1"/>
          <p:nvPr/>
        </p:nvSpPr>
        <p:spPr>
          <a:xfrm>
            <a:off x="7470924" y="4938712"/>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12194971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57200"/>
            <a:ext cx="8458200" cy="563563"/>
          </a:xfrm>
        </p:spPr>
        <p:txBody>
          <a:bodyPr/>
          <a:lstStyle/>
          <a:p>
            <a:r>
              <a:rPr lang="en-US" dirty="0"/>
              <a:t>3.8 Planning for Evaluation</a:t>
            </a:r>
          </a:p>
        </p:txBody>
      </p:sp>
      <p:sp>
        <p:nvSpPr>
          <p:cNvPr id="3" name="Content Placeholder 2"/>
          <p:cNvSpPr>
            <a:spLocks noGrp="1"/>
          </p:cNvSpPr>
          <p:nvPr>
            <p:ph idx="1"/>
          </p:nvPr>
        </p:nvSpPr>
        <p:spPr>
          <a:xfrm>
            <a:off x="228600" y="1447800"/>
            <a:ext cx="8572500" cy="3276600"/>
          </a:xfrm>
        </p:spPr>
        <p:txBody>
          <a:bodyPr/>
          <a:lstStyle/>
          <a:p>
            <a:r>
              <a:rPr lang="en-US" sz="2800" dirty="0"/>
              <a:t>The primary purpose:</a:t>
            </a:r>
          </a:p>
          <a:p>
            <a:pPr lvl="1"/>
            <a:r>
              <a:rPr lang="en-US" sz="2800" dirty="0"/>
              <a:t>Identify changes needed to optimize operation and improve performance</a:t>
            </a:r>
          </a:p>
          <a:p>
            <a:pPr lvl="1"/>
            <a:r>
              <a:rPr lang="en-US" sz="2800" dirty="0"/>
              <a:t>Understand and quantify benefits of the system </a:t>
            </a:r>
          </a:p>
          <a:p>
            <a:pPr lvl="1"/>
            <a:r>
              <a:rPr lang="en-US" sz="2800" dirty="0"/>
              <a:t>Document lessons learned</a:t>
            </a:r>
          </a:p>
          <a:p>
            <a:pPr lvl="2"/>
            <a:r>
              <a:rPr lang="en-US" dirty="0"/>
              <a:t>Issues identified may not be easily fixed for the existing deployment, but,</a:t>
            </a:r>
          </a:p>
          <a:p>
            <a:pPr lvl="2"/>
            <a:r>
              <a:rPr lang="en-US" dirty="0"/>
              <a:t>Could improve a future deployment</a:t>
            </a:r>
          </a:p>
          <a:p>
            <a:pPr lvl="2"/>
            <a:endParaRPr lang="en-US" sz="2400" dirty="0"/>
          </a:p>
          <a:p>
            <a:endParaRPr lang="en-US" sz="2800" dirty="0"/>
          </a:p>
        </p:txBody>
      </p:sp>
    </p:spTree>
    <p:extLst>
      <p:ext uri="{BB962C8B-B14F-4D97-AF65-F5344CB8AC3E}">
        <p14:creationId xmlns:p14="http://schemas.microsoft.com/office/powerpoint/2010/main" val="22670669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61924"/>
            <a:ext cx="6858000" cy="4914900"/>
          </a:xfrm>
        </p:spPr>
        <p:txBody>
          <a:bodyPr/>
          <a:lstStyle/>
          <a:p>
            <a:r>
              <a:rPr lang="en-US" sz="2800" dirty="0"/>
              <a:t>Benefits include</a:t>
            </a:r>
          </a:p>
          <a:p>
            <a:pPr lvl="1"/>
            <a:r>
              <a:rPr lang="en-US" dirty="0"/>
              <a:t>Improved safety</a:t>
            </a:r>
          </a:p>
          <a:p>
            <a:pPr lvl="1"/>
            <a:r>
              <a:rPr lang="en-US" dirty="0"/>
              <a:t>Improved mobility</a:t>
            </a:r>
          </a:p>
          <a:p>
            <a:pPr lvl="1"/>
            <a:r>
              <a:rPr lang="en-US" dirty="0"/>
              <a:t>Reduced cost and duration of work zone activities</a:t>
            </a:r>
          </a:p>
          <a:p>
            <a:pPr marL="457200" lvl="1" indent="0">
              <a:buNone/>
            </a:pPr>
            <a:endParaRPr lang="en-US" sz="2800" dirty="0"/>
          </a:p>
        </p:txBody>
      </p:sp>
      <p:sp>
        <p:nvSpPr>
          <p:cNvPr id="3" name="Title 2"/>
          <p:cNvSpPr>
            <a:spLocks noGrp="1"/>
          </p:cNvSpPr>
          <p:nvPr>
            <p:ph type="title"/>
          </p:nvPr>
        </p:nvSpPr>
        <p:spPr>
          <a:xfrm>
            <a:off x="304800" y="243840"/>
            <a:ext cx="8534400" cy="1447800"/>
          </a:xfrm>
        </p:spPr>
        <p:txBody>
          <a:bodyPr>
            <a:normAutofit/>
          </a:bodyPr>
          <a:lstStyle/>
          <a:p>
            <a:pPr marL="800100" indent="-800100"/>
            <a:r>
              <a:rPr lang="en-US" sz="3600" b="1" dirty="0">
                <a:solidFill>
                  <a:srgbClr val="008080"/>
                </a:solidFill>
              </a:rPr>
              <a:t>3.9 Estimating System Benefits and Costs</a:t>
            </a:r>
          </a:p>
        </p:txBody>
      </p:sp>
    </p:spTree>
    <p:extLst>
      <p:ext uri="{BB962C8B-B14F-4D97-AF65-F5344CB8AC3E}">
        <p14:creationId xmlns:p14="http://schemas.microsoft.com/office/powerpoint/2010/main" val="22155131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1980" y="1943100"/>
            <a:ext cx="8534400" cy="4914900"/>
          </a:xfrm>
        </p:spPr>
        <p:txBody>
          <a:bodyPr/>
          <a:lstStyle/>
          <a:p>
            <a:r>
              <a:rPr lang="en-US" sz="2800" dirty="0"/>
              <a:t>Costs include</a:t>
            </a:r>
          </a:p>
          <a:p>
            <a:pPr lvl="1"/>
            <a:r>
              <a:rPr lang="en-US" sz="2800" dirty="0"/>
              <a:t>Training</a:t>
            </a:r>
          </a:p>
          <a:p>
            <a:pPr lvl="1"/>
            <a:r>
              <a:rPr lang="en-US" sz="2800" dirty="0"/>
              <a:t>Agency labor</a:t>
            </a:r>
          </a:p>
          <a:p>
            <a:pPr lvl="1"/>
            <a:r>
              <a:rPr lang="en-US" sz="2800" dirty="0"/>
              <a:t>Outreach activities</a:t>
            </a:r>
          </a:p>
          <a:p>
            <a:pPr lvl="1"/>
            <a:r>
              <a:rPr lang="en-US" sz="2800" dirty="0"/>
              <a:t>System maintenance</a:t>
            </a:r>
          </a:p>
          <a:p>
            <a:pPr lvl="1"/>
            <a:r>
              <a:rPr lang="en-US" dirty="0"/>
              <a:t>Materials</a:t>
            </a:r>
          </a:p>
          <a:p>
            <a:pPr lvl="1"/>
            <a:r>
              <a:rPr lang="en-US" sz="2800" dirty="0"/>
              <a:t>Installation</a:t>
            </a:r>
          </a:p>
          <a:p>
            <a:pPr marL="457200" lvl="1" indent="0">
              <a:buNone/>
            </a:pPr>
            <a:endParaRPr lang="en-US" sz="2800" dirty="0"/>
          </a:p>
        </p:txBody>
      </p:sp>
      <p:sp>
        <p:nvSpPr>
          <p:cNvPr id="3" name="Title 2"/>
          <p:cNvSpPr>
            <a:spLocks noGrp="1"/>
          </p:cNvSpPr>
          <p:nvPr>
            <p:ph type="title"/>
          </p:nvPr>
        </p:nvSpPr>
        <p:spPr>
          <a:xfrm>
            <a:off x="304800" y="243840"/>
            <a:ext cx="8534400" cy="1447800"/>
          </a:xfrm>
        </p:spPr>
        <p:txBody>
          <a:bodyPr>
            <a:normAutofit/>
          </a:bodyPr>
          <a:lstStyle/>
          <a:p>
            <a:pPr marL="800100" indent="-800100"/>
            <a:r>
              <a:rPr lang="en-US" sz="3600" b="1" dirty="0">
                <a:solidFill>
                  <a:srgbClr val="008080"/>
                </a:solidFill>
              </a:rPr>
              <a:t>3.9 Estimating System Benefits and Costs (cont.)</a:t>
            </a:r>
          </a:p>
        </p:txBody>
      </p:sp>
    </p:spTree>
    <p:extLst>
      <p:ext uri="{BB962C8B-B14F-4D97-AF65-F5344CB8AC3E}">
        <p14:creationId xmlns:p14="http://schemas.microsoft.com/office/powerpoint/2010/main" val="9534238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0" y="533400"/>
            <a:ext cx="8458200" cy="563563"/>
          </a:xfrm>
        </p:spPr>
        <p:txBody>
          <a:bodyPr/>
          <a:lstStyle/>
          <a:p>
            <a:r>
              <a:rPr lang="en-US" dirty="0"/>
              <a:t>Step 3: Key Takeaway No. 1</a:t>
            </a:r>
          </a:p>
        </p:txBody>
      </p:sp>
      <p:sp>
        <p:nvSpPr>
          <p:cNvPr id="3" name="Content Placeholder 2"/>
          <p:cNvSpPr>
            <a:spLocks noGrp="1"/>
          </p:cNvSpPr>
          <p:nvPr>
            <p:ph idx="1"/>
          </p:nvPr>
        </p:nvSpPr>
        <p:spPr>
          <a:xfrm>
            <a:off x="514350" y="1600200"/>
            <a:ext cx="8115300" cy="4343400"/>
          </a:xfrm>
        </p:spPr>
        <p:txBody>
          <a:bodyPr/>
          <a:lstStyle/>
          <a:p>
            <a:r>
              <a:rPr lang="en-US" sz="2800" b="0" dirty="0"/>
              <a:t>Documentation should include plans for:</a:t>
            </a:r>
          </a:p>
          <a:p>
            <a:pPr marL="742950" lvl="1" indent="-292100"/>
            <a:r>
              <a:rPr lang="en-US" dirty="0"/>
              <a:t>S</a:t>
            </a:r>
            <a:r>
              <a:rPr lang="en-US" b="0" dirty="0"/>
              <a:t>ystem testing</a:t>
            </a:r>
          </a:p>
          <a:p>
            <a:pPr marL="742950" lvl="1" indent="-292100"/>
            <a:r>
              <a:rPr lang="en-US" dirty="0"/>
              <a:t>O</a:t>
            </a:r>
            <a:r>
              <a:rPr lang="en-US" b="0" dirty="0"/>
              <a:t>peration</a:t>
            </a:r>
          </a:p>
          <a:p>
            <a:pPr marL="742950" lvl="1" indent="-292100"/>
            <a:r>
              <a:rPr lang="en-US" dirty="0"/>
              <a:t>S</a:t>
            </a:r>
            <a:r>
              <a:rPr lang="en-US" b="0" dirty="0"/>
              <a:t>taffing</a:t>
            </a:r>
          </a:p>
          <a:p>
            <a:pPr marL="742950" lvl="1" indent="-292100"/>
            <a:r>
              <a:rPr lang="en-US" dirty="0"/>
              <a:t>P</a:t>
            </a:r>
            <a:r>
              <a:rPr lang="en-US" b="0" dirty="0"/>
              <a:t>ublic </a:t>
            </a:r>
            <a:r>
              <a:rPr lang="en-US" dirty="0"/>
              <a:t>O</a:t>
            </a:r>
            <a:r>
              <a:rPr lang="en-US" b="0" dirty="0"/>
              <a:t>utreach</a:t>
            </a:r>
          </a:p>
          <a:p>
            <a:pPr marL="742950" lvl="1" indent="-292100"/>
            <a:r>
              <a:rPr lang="en-US" dirty="0"/>
              <a:t>S</a:t>
            </a:r>
            <a:r>
              <a:rPr lang="en-US" b="0" dirty="0"/>
              <a:t>ecurity, and</a:t>
            </a:r>
          </a:p>
          <a:p>
            <a:pPr marL="742950" lvl="1" indent="-292100"/>
            <a:r>
              <a:rPr lang="en-US" dirty="0"/>
              <a:t>E</a:t>
            </a:r>
            <a:r>
              <a:rPr lang="en-US" b="0" dirty="0"/>
              <a:t>valuation throughout the duration of the system’s life</a:t>
            </a:r>
          </a:p>
          <a:p>
            <a:endParaRPr lang="en-US" sz="2800" dirty="0"/>
          </a:p>
        </p:txBody>
      </p:sp>
    </p:spTree>
    <p:extLst>
      <p:ext uri="{BB962C8B-B14F-4D97-AF65-F5344CB8AC3E}">
        <p14:creationId xmlns:p14="http://schemas.microsoft.com/office/powerpoint/2010/main" val="26624881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0" y="533400"/>
            <a:ext cx="8458200" cy="563563"/>
          </a:xfrm>
        </p:spPr>
        <p:txBody>
          <a:bodyPr/>
          <a:lstStyle/>
          <a:p>
            <a:r>
              <a:rPr lang="en-US" dirty="0"/>
              <a:t>Step 3: Key Takeaway No. 2</a:t>
            </a:r>
          </a:p>
        </p:txBody>
      </p:sp>
      <p:sp>
        <p:nvSpPr>
          <p:cNvPr id="3" name="Content Placeholder 2"/>
          <p:cNvSpPr>
            <a:spLocks noGrp="1"/>
          </p:cNvSpPr>
          <p:nvPr>
            <p:ph idx="1"/>
          </p:nvPr>
        </p:nvSpPr>
        <p:spPr>
          <a:xfrm>
            <a:off x="381000" y="1447800"/>
            <a:ext cx="8458200" cy="4572000"/>
          </a:xfrm>
        </p:spPr>
        <p:txBody>
          <a:bodyPr/>
          <a:lstStyle/>
          <a:p>
            <a:r>
              <a:rPr lang="en-US" sz="2800" b="0" dirty="0"/>
              <a:t>Must plan for each of these aspects to avoid issues with system deployment and ensure data will be available for system evaluation</a:t>
            </a:r>
          </a:p>
          <a:p>
            <a:endParaRPr lang="en-US" sz="2800" dirty="0"/>
          </a:p>
        </p:txBody>
      </p:sp>
    </p:spTree>
    <p:extLst>
      <p:ext uri="{BB962C8B-B14F-4D97-AF65-F5344CB8AC3E}">
        <p14:creationId xmlns:p14="http://schemas.microsoft.com/office/powerpoint/2010/main" val="30314281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0" y="533400"/>
            <a:ext cx="8458200" cy="563563"/>
          </a:xfrm>
        </p:spPr>
        <p:txBody>
          <a:bodyPr/>
          <a:lstStyle/>
          <a:p>
            <a:r>
              <a:rPr lang="en-US" dirty="0"/>
              <a:t>Step 3: Key Takeaway No. 3</a:t>
            </a:r>
          </a:p>
        </p:txBody>
      </p:sp>
      <p:sp>
        <p:nvSpPr>
          <p:cNvPr id="3" name="Content Placeholder 2"/>
          <p:cNvSpPr>
            <a:spLocks noGrp="1"/>
          </p:cNvSpPr>
          <p:nvPr>
            <p:ph idx="1"/>
          </p:nvPr>
        </p:nvSpPr>
        <p:spPr>
          <a:xfrm>
            <a:off x="381000" y="1447800"/>
            <a:ext cx="4724400" cy="3276600"/>
          </a:xfrm>
        </p:spPr>
        <p:txBody>
          <a:bodyPr/>
          <a:lstStyle/>
          <a:p>
            <a:r>
              <a:rPr lang="en-US" sz="2800" b="0" dirty="0"/>
              <a:t>Most effective evaluations occur when the goals and objectives are:</a:t>
            </a:r>
          </a:p>
          <a:p>
            <a:pPr lvl="1"/>
            <a:r>
              <a:rPr lang="en-US" dirty="0"/>
              <a:t>E</a:t>
            </a:r>
            <a:r>
              <a:rPr lang="en-US" b="0" dirty="0"/>
              <a:t>xplicitly stated</a:t>
            </a:r>
            <a:endParaRPr lang="en-US" dirty="0"/>
          </a:p>
          <a:p>
            <a:pPr lvl="1"/>
            <a:r>
              <a:rPr lang="en-US" b="0" dirty="0"/>
              <a:t>Measurable, and</a:t>
            </a:r>
          </a:p>
          <a:p>
            <a:pPr lvl="1"/>
            <a:r>
              <a:rPr lang="en-US" dirty="0"/>
              <a:t>A</a:t>
            </a:r>
            <a:r>
              <a:rPr lang="en-US" b="0" dirty="0"/>
              <a:t>greed to by all stakeholders</a:t>
            </a:r>
          </a:p>
          <a:p>
            <a:endParaRPr lang="en-US" sz="2800" dirty="0"/>
          </a:p>
        </p:txBody>
      </p:sp>
    </p:spTree>
    <p:extLst>
      <p:ext uri="{BB962C8B-B14F-4D97-AF65-F5344CB8AC3E}">
        <p14:creationId xmlns:p14="http://schemas.microsoft.com/office/powerpoint/2010/main" val="2196432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3353" y="598753"/>
            <a:ext cx="8458200" cy="563563"/>
          </a:xfrm>
        </p:spPr>
        <p:txBody>
          <a:bodyPr/>
          <a:lstStyle/>
          <a:p>
            <a:r>
              <a:rPr lang="en-US" dirty="0"/>
              <a:t>Step 4 - Procurement</a:t>
            </a:r>
          </a:p>
        </p:txBody>
      </p:sp>
      <p:pic>
        <p:nvPicPr>
          <p:cNvPr id="5123" name="Picture 3" descr="hand writing with a pen in background and showing step 4 - procurement"/>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62000" y="2082995"/>
            <a:ext cx="7679267" cy="2031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a:extLst>
              <a:ext uri="{C183D7F6-B498-43B3-948B-1728B52AA6E4}">
                <adec:decorative xmlns:adec="http://schemas.microsoft.com/office/drawing/2017/decorative" val="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2403" y="4149761"/>
            <a:ext cx="7871997" cy="182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C782A5FF-B678-4921-A7E4-361BB3E128F9}"/>
              </a:ext>
            </a:extLst>
          </p:cNvPr>
          <p:cNvSpPr txBox="1"/>
          <p:nvPr/>
        </p:nvSpPr>
        <p:spPr>
          <a:xfrm>
            <a:off x="1143000" y="6075045"/>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3" name="TextBox 2">
            <a:extLst>
              <a:ext uri="{FF2B5EF4-FFF2-40B4-BE49-F238E27FC236}">
                <a16:creationId xmlns:a16="http://schemas.microsoft.com/office/drawing/2014/main" id="{2AE4870D-029A-00EF-5708-68CAF5EB4206}"/>
              </a:ext>
            </a:extLst>
          </p:cNvPr>
          <p:cNvSpPr txBox="1"/>
          <p:nvPr/>
        </p:nvSpPr>
        <p:spPr>
          <a:xfrm>
            <a:off x="7696200" y="4200559"/>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3359871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Step 4 - Procurement</a:t>
            </a:r>
          </a:p>
        </p:txBody>
      </p:sp>
      <p:sp>
        <p:nvSpPr>
          <p:cNvPr id="6" name="Content Placeholder 5"/>
          <p:cNvSpPr>
            <a:spLocks noGrp="1"/>
          </p:cNvSpPr>
          <p:nvPr>
            <p:ph idx="1"/>
          </p:nvPr>
        </p:nvSpPr>
        <p:spPr/>
        <p:txBody>
          <a:bodyPr/>
          <a:lstStyle/>
          <a:p>
            <a:pPr marL="571500" indent="-571500">
              <a:buNone/>
            </a:pPr>
            <a:r>
              <a:rPr lang="en-US" sz="2800" b="0" dirty="0"/>
              <a:t>4.1 Assessing procurement options</a:t>
            </a:r>
          </a:p>
          <a:p>
            <a:pPr marL="571500" indent="-571500">
              <a:buNone/>
            </a:pPr>
            <a:r>
              <a:rPr lang="en-US" sz="2800" b="0" dirty="0"/>
              <a:t>4.2 Deciding direct or indirect procurement </a:t>
            </a:r>
          </a:p>
          <a:p>
            <a:pPr marL="571500" indent="-571500">
              <a:buNone/>
            </a:pPr>
            <a:r>
              <a:rPr lang="en-US" sz="2800" b="0" dirty="0"/>
              <a:t>4.3 Determining the procurement award mechanism</a:t>
            </a:r>
          </a:p>
          <a:p>
            <a:pPr marL="571500" indent="-571500">
              <a:buNone/>
            </a:pPr>
            <a:r>
              <a:rPr lang="en-US" sz="2800" b="0" dirty="0"/>
              <a:t>4.4 Issuing a request for proposals</a:t>
            </a:r>
          </a:p>
          <a:p>
            <a:pPr marL="571500" indent="-571500">
              <a:buNone/>
            </a:pPr>
            <a:r>
              <a:rPr lang="en-US" sz="2800" b="0" dirty="0"/>
              <a:t>4.5 Selecting the preferred vendor, consultant, or contractor</a:t>
            </a:r>
          </a:p>
        </p:txBody>
      </p:sp>
    </p:spTree>
    <p:extLst>
      <p:ext uri="{BB962C8B-B14F-4D97-AF65-F5344CB8AC3E}">
        <p14:creationId xmlns:p14="http://schemas.microsoft.com/office/powerpoint/2010/main" val="38004018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304800"/>
            <a:ext cx="8286750" cy="944563"/>
          </a:xfrm>
        </p:spPr>
        <p:txBody>
          <a:bodyPr>
            <a:normAutofit/>
          </a:bodyPr>
          <a:lstStyle/>
          <a:p>
            <a:r>
              <a:rPr lang="en-US" dirty="0"/>
              <a:t>Procurement Overview (Page 42)</a:t>
            </a:r>
          </a:p>
        </p:txBody>
      </p:sp>
      <p:pic>
        <p:nvPicPr>
          <p:cNvPr id="2" name="Picture 1" descr="three columns - left, select work zone ITS type (commercial, customized or third party) - middle, select procurement method (direct, purchase, lease, indirect, bid item, change order, value-add, or measure performance) - right, select award mechanism (low bid, negotiated, sole-source, best value)">
            <a:extLst>
              <a:ext uri="{FF2B5EF4-FFF2-40B4-BE49-F238E27FC236}">
                <a16:creationId xmlns:a16="http://schemas.microsoft.com/office/drawing/2014/main" id="{D6795168-0AB4-4E40-8D54-C44596D18240}"/>
              </a:ext>
            </a:extLst>
          </p:cNvPr>
          <p:cNvPicPr>
            <a:picLocks noChangeAspect="1"/>
          </p:cNvPicPr>
          <p:nvPr/>
        </p:nvPicPr>
        <p:blipFill>
          <a:blip r:embed="rId3"/>
          <a:stretch>
            <a:fillRect/>
          </a:stretch>
        </p:blipFill>
        <p:spPr>
          <a:xfrm>
            <a:off x="0" y="1339273"/>
            <a:ext cx="9144000" cy="4756727"/>
          </a:xfrm>
          <a:prstGeom prst="rect">
            <a:avLst/>
          </a:prstGeom>
        </p:spPr>
      </p:pic>
      <p:sp>
        <p:nvSpPr>
          <p:cNvPr id="4" name="TextBox 3">
            <a:extLst>
              <a:ext uri="{FF2B5EF4-FFF2-40B4-BE49-F238E27FC236}">
                <a16:creationId xmlns:a16="http://schemas.microsoft.com/office/drawing/2014/main" id="{9FCC8858-D516-4517-969C-8C2EB79A1C19}"/>
              </a:ext>
            </a:extLst>
          </p:cNvPr>
          <p:cNvSpPr txBox="1"/>
          <p:nvPr/>
        </p:nvSpPr>
        <p:spPr>
          <a:xfrm>
            <a:off x="8106537" y="4267200"/>
            <a:ext cx="1037463" cy="246221"/>
          </a:xfrm>
          <a:prstGeom prst="rect">
            <a:avLst/>
          </a:prstGeom>
          <a:solidFill>
            <a:schemeClr val="bg1"/>
          </a:solidFill>
        </p:spPr>
        <p:txBody>
          <a:bodyPr wrap="none" rtlCol="0">
            <a:spAutoFit/>
          </a:bodyPr>
          <a:lstStyle/>
          <a:p>
            <a:r>
              <a:rPr lang="en-US" sz="1000" dirty="0">
                <a:latin typeface="Arial" panose="020B0604020202020204" pitchFamily="34" charset="0"/>
                <a:cs typeface="Arial" panose="020B0604020202020204" pitchFamily="34" charset="0"/>
              </a:rPr>
              <a:t>Source: FHWA</a:t>
            </a:r>
          </a:p>
        </p:txBody>
      </p:sp>
    </p:spTree>
    <p:extLst>
      <p:ext uri="{BB962C8B-B14F-4D97-AF65-F5344CB8AC3E}">
        <p14:creationId xmlns:p14="http://schemas.microsoft.com/office/powerpoint/2010/main" val="4665958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9100" y="457200"/>
            <a:ext cx="8305800" cy="914400"/>
          </a:xfrm>
        </p:spPr>
        <p:txBody>
          <a:bodyPr>
            <a:normAutofit/>
          </a:bodyPr>
          <a:lstStyle/>
          <a:p>
            <a:pPr fontAlgn="auto">
              <a:spcAft>
                <a:spcPts val="0"/>
              </a:spcAft>
              <a:defRPr/>
            </a:pPr>
            <a:r>
              <a:rPr lang="en-US" sz="3600" b="1" dirty="0"/>
              <a:t>Contracting Options</a:t>
            </a:r>
          </a:p>
        </p:txBody>
      </p:sp>
      <p:sp>
        <p:nvSpPr>
          <p:cNvPr id="18434" name="Content Placeholder 1"/>
          <p:cNvSpPr>
            <a:spLocks noGrp="1"/>
          </p:cNvSpPr>
          <p:nvPr>
            <p:ph sz="half" idx="1"/>
          </p:nvPr>
        </p:nvSpPr>
        <p:spPr>
          <a:xfrm>
            <a:off x="390174" y="1295400"/>
            <a:ext cx="8753826" cy="4267200"/>
          </a:xfrm>
        </p:spPr>
        <p:txBody>
          <a:bodyPr>
            <a:normAutofit/>
          </a:bodyPr>
          <a:lstStyle/>
          <a:p>
            <a:pPr marL="0" indent="0">
              <a:spcBef>
                <a:spcPts val="600"/>
              </a:spcBef>
              <a:buNone/>
            </a:pPr>
            <a:endParaRPr lang="en-US" altLang="en-US" dirty="0"/>
          </a:p>
          <a:p>
            <a:pPr>
              <a:spcBef>
                <a:spcPts val="600"/>
              </a:spcBef>
            </a:pPr>
            <a:r>
              <a:rPr lang="en-US" altLang="en-US" b="0" dirty="0"/>
              <a:t>Traditional sub-contract </a:t>
            </a:r>
            <a:br>
              <a:rPr lang="en-US" altLang="en-US" b="0" dirty="0"/>
            </a:br>
            <a:r>
              <a:rPr lang="en-US" altLang="en-US" b="0" dirty="0"/>
              <a:t>to main project</a:t>
            </a:r>
          </a:p>
          <a:p>
            <a:pPr>
              <a:spcBef>
                <a:spcPts val="600"/>
              </a:spcBef>
            </a:pPr>
            <a:r>
              <a:rPr lang="en-US" altLang="en-US" b="0" dirty="0"/>
              <a:t>Stand alone for a single construction project</a:t>
            </a:r>
          </a:p>
          <a:p>
            <a:pPr>
              <a:spcBef>
                <a:spcPts val="600"/>
              </a:spcBef>
            </a:pPr>
            <a:r>
              <a:rPr lang="en-US" altLang="en-US" b="0" dirty="0"/>
              <a:t>Stand alone for multiple construction projects</a:t>
            </a:r>
          </a:p>
          <a:p>
            <a:endParaRPr lang="en-US" altLang="en-US" dirty="0"/>
          </a:p>
        </p:txBody>
      </p:sp>
    </p:spTree>
    <p:extLst>
      <p:ext uri="{BB962C8B-B14F-4D97-AF65-F5344CB8AC3E}">
        <p14:creationId xmlns:p14="http://schemas.microsoft.com/office/powerpoint/2010/main" val="4219922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33401"/>
            <a:ext cx="8458200" cy="457199"/>
          </a:xfrm>
        </p:spPr>
        <p:txBody>
          <a:bodyPr/>
          <a:lstStyle/>
          <a:p>
            <a:r>
              <a:rPr lang="en-US" dirty="0"/>
              <a:t>Work Zone ITS Has Evolved</a:t>
            </a:r>
          </a:p>
        </p:txBody>
      </p:sp>
      <p:sp>
        <p:nvSpPr>
          <p:cNvPr id="3" name="Content Placeholder 2"/>
          <p:cNvSpPr>
            <a:spLocks noGrp="1"/>
          </p:cNvSpPr>
          <p:nvPr>
            <p:ph idx="1"/>
          </p:nvPr>
        </p:nvSpPr>
        <p:spPr>
          <a:xfrm>
            <a:off x="381000" y="1181100"/>
            <a:ext cx="8382000" cy="4495800"/>
          </a:xfrm>
        </p:spPr>
        <p:txBody>
          <a:bodyPr/>
          <a:lstStyle/>
          <a:p>
            <a:r>
              <a:rPr lang="en-US" sz="2800" b="0" dirty="0"/>
              <a:t>Historically</a:t>
            </a:r>
          </a:p>
          <a:p>
            <a:pPr lvl="1"/>
            <a:r>
              <a:rPr lang="en-US" sz="2800" dirty="0"/>
              <a:t>Handful of companies </a:t>
            </a:r>
          </a:p>
          <a:p>
            <a:pPr lvl="1"/>
            <a:r>
              <a:rPr lang="en-US" sz="2800" dirty="0"/>
              <a:t>Many were first time deployments and prototypes   </a:t>
            </a:r>
          </a:p>
          <a:p>
            <a:r>
              <a:rPr lang="en-US" sz="2800" b="0" dirty="0"/>
              <a:t>Today</a:t>
            </a:r>
          </a:p>
          <a:p>
            <a:pPr lvl="1"/>
            <a:r>
              <a:rPr lang="en-US" sz="2800" dirty="0"/>
              <a:t>Mature industry </a:t>
            </a:r>
          </a:p>
          <a:p>
            <a:pPr lvl="1"/>
            <a:r>
              <a:rPr lang="en-US" sz="2800" dirty="0"/>
              <a:t>More reliable ITS components and ability to leverage permanent ITS </a:t>
            </a:r>
          </a:p>
          <a:p>
            <a:pPr lvl="1"/>
            <a:r>
              <a:rPr lang="en-US" sz="2800" dirty="0"/>
              <a:t>More successful deployments with documented results</a:t>
            </a:r>
          </a:p>
          <a:p>
            <a:endParaRPr lang="en-US" sz="2400" dirty="0"/>
          </a:p>
        </p:txBody>
      </p:sp>
    </p:spTree>
    <p:extLst>
      <p:ext uri="{BB962C8B-B14F-4D97-AF65-F5344CB8AC3E}">
        <p14:creationId xmlns:p14="http://schemas.microsoft.com/office/powerpoint/2010/main" val="31243144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7350" y="304800"/>
            <a:ext cx="8305800" cy="1447800"/>
          </a:xfrm>
        </p:spPr>
        <p:txBody>
          <a:bodyPr>
            <a:noAutofit/>
          </a:bodyPr>
          <a:lstStyle/>
          <a:p>
            <a:pPr fontAlgn="auto">
              <a:spcAft>
                <a:spcPts val="0"/>
              </a:spcAft>
              <a:defRPr/>
            </a:pPr>
            <a:r>
              <a:rPr lang="en-US" sz="3600" b="1" dirty="0"/>
              <a:t>Method 1: Include in Main Construction Contract</a:t>
            </a:r>
          </a:p>
        </p:txBody>
      </p:sp>
      <p:sp>
        <p:nvSpPr>
          <p:cNvPr id="20482" name="Content Placeholder 1"/>
          <p:cNvSpPr>
            <a:spLocks noGrp="1"/>
          </p:cNvSpPr>
          <p:nvPr>
            <p:ph sz="half" idx="1"/>
          </p:nvPr>
        </p:nvSpPr>
        <p:spPr>
          <a:xfrm>
            <a:off x="410210" y="1981200"/>
            <a:ext cx="7696200" cy="4267200"/>
          </a:xfrm>
        </p:spPr>
        <p:txBody>
          <a:bodyPr/>
          <a:lstStyle/>
          <a:p>
            <a:pPr marL="457200" lvl="1"/>
            <a:r>
              <a:rPr lang="en-US" altLang="en-US" sz="2800" b="0" dirty="0"/>
              <a:t>Fits normal low-bid contracting </a:t>
            </a:r>
            <a:r>
              <a:rPr lang="en-US" altLang="en-US" sz="2800" dirty="0"/>
              <a:t>p</a:t>
            </a:r>
            <a:r>
              <a:rPr lang="en-US" altLang="en-US" sz="2800" b="0" dirty="0"/>
              <a:t>rocess</a:t>
            </a:r>
          </a:p>
          <a:p>
            <a:pPr marL="457200" lvl="1"/>
            <a:r>
              <a:rPr lang="en-US" altLang="en-US" sz="2800" b="0" dirty="0"/>
              <a:t>Typically lump sum</a:t>
            </a:r>
          </a:p>
          <a:p>
            <a:pPr marL="457200" lvl="1"/>
            <a:r>
              <a:rPr lang="en-US" altLang="en-US" sz="2800" dirty="0"/>
              <a:t>Contractor responsible for product</a:t>
            </a:r>
          </a:p>
          <a:p>
            <a:pPr marL="457200" lvl="1" indent="0">
              <a:buNone/>
            </a:pPr>
            <a:endParaRPr lang="en-US" altLang="en-US" dirty="0"/>
          </a:p>
          <a:p>
            <a:pPr lvl="1"/>
            <a:endParaRPr lang="en-US" altLang="en-US" b="0" dirty="0"/>
          </a:p>
        </p:txBody>
      </p:sp>
    </p:spTree>
    <p:extLst>
      <p:ext uri="{BB962C8B-B14F-4D97-AF65-F5344CB8AC3E}">
        <p14:creationId xmlns:p14="http://schemas.microsoft.com/office/powerpoint/2010/main" val="34365798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76200"/>
            <a:ext cx="8458200" cy="1219200"/>
          </a:xfrm>
        </p:spPr>
        <p:txBody>
          <a:bodyPr>
            <a:noAutofit/>
          </a:bodyPr>
          <a:lstStyle/>
          <a:p>
            <a:pPr fontAlgn="auto">
              <a:spcAft>
                <a:spcPts val="0"/>
              </a:spcAft>
              <a:defRPr/>
            </a:pPr>
            <a:r>
              <a:rPr lang="en-US" sz="3600" b="1" dirty="0"/>
              <a:t>Issues</a:t>
            </a:r>
            <a:r>
              <a:rPr lang="en-US" b="1" dirty="0"/>
              <a:t> </a:t>
            </a:r>
          </a:p>
        </p:txBody>
      </p:sp>
      <p:sp>
        <p:nvSpPr>
          <p:cNvPr id="6" name="Content Placeholder 5"/>
          <p:cNvSpPr>
            <a:spLocks noGrp="1"/>
          </p:cNvSpPr>
          <p:nvPr>
            <p:ph sz="half" idx="1"/>
          </p:nvPr>
        </p:nvSpPr>
        <p:spPr>
          <a:xfrm>
            <a:off x="486860" y="1295400"/>
            <a:ext cx="8314240" cy="4267200"/>
          </a:xfrm>
        </p:spPr>
        <p:txBody>
          <a:bodyPr/>
          <a:lstStyle/>
          <a:p>
            <a:r>
              <a:rPr lang="en-US" b="0" dirty="0"/>
              <a:t>Low priority to </a:t>
            </a:r>
            <a:r>
              <a:rPr lang="en-US" dirty="0"/>
              <a:t>p</a:t>
            </a:r>
            <a:r>
              <a:rPr lang="en-US" b="0" dirty="0"/>
              <a:t>rime  contractor</a:t>
            </a:r>
          </a:p>
          <a:p>
            <a:r>
              <a:rPr lang="en-US" b="0" dirty="0"/>
              <a:t>Timing startup is even  more important with existing system integration</a:t>
            </a:r>
          </a:p>
          <a:p>
            <a:r>
              <a:rPr lang="en-US" b="0" dirty="0"/>
              <a:t>Lack of communications about traffic switches</a:t>
            </a:r>
          </a:p>
          <a:p>
            <a:r>
              <a:rPr lang="en-US" b="0" dirty="0"/>
              <a:t>Lack of appropriate expertise</a:t>
            </a:r>
          </a:p>
          <a:p>
            <a:r>
              <a:rPr lang="en-US" b="0" dirty="0"/>
              <a:t>Cost </a:t>
            </a:r>
          </a:p>
          <a:p>
            <a:endParaRPr lang="en-US" sz="2400" b="0" dirty="0"/>
          </a:p>
        </p:txBody>
      </p:sp>
    </p:spTree>
    <p:extLst>
      <p:ext uri="{BB962C8B-B14F-4D97-AF65-F5344CB8AC3E}">
        <p14:creationId xmlns:p14="http://schemas.microsoft.com/office/powerpoint/2010/main" val="18225044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228600"/>
            <a:ext cx="8458200" cy="1219200"/>
          </a:xfrm>
        </p:spPr>
        <p:txBody>
          <a:bodyPr>
            <a:normAutofit/>
          </a:bodyPr>
          <a:lstStyle/>
          <a:p>
            <a:pPr fontAlgn="auto">
              <a:spcAft>
                <a:spcPts val="0"/>
              </a:spcAft>
              <a:defRPr/>
            </a:pPr>
            <a:r>
              <a:rPr lang="en-US" sz="3600" dirty="0"/>
              <a:t>Method 2: Stand-Alone per Project</a:t>
            </a:r>
          </a:p>
        </p:txBody>
      </p:sp>
      <p:sp>
        <p:nvSpPr>
          <p:cNvPr id="23554" name="Content Placeholder 1"/>
          <p:cNvSpPr>
            <a:spLocks noGrp="1"/>
          </p:cNvSpPr>
          <p:nvPr>
            <p:ph sz="half" idx="1"/>
          </p:nvPr>
        </p:nvSpPr>
        <p:spPr>
          <a:xfrm>
            <a:off x="342900" y="1600200"/>
            <a:ext cx="8458200" cy="3276600"/>
          </a:xfrm>
        </p:spPr>
        <p:txBody>
          <a:bodyPr/>
          <a:lstStyle/>
          <a:p>
            <a:pPr>
              <a:spcAft>
                <a:spcPts val="600"/>
              </a:spcAft>
            </a:pPr>
            <a:r>
              <a:rPr lang="en-US" altLang="en-US" b="0" dirty="0"/>
              <a:t>Allows ITS focus</a:t>
            </a:r>
          </a:p>
          <a:p>
            <a:pPr>
              <a:spcAft>
                <a:spcPts val="600"/>
              </a:spcAft>
            </a:pPr>
            <a:r>
              <a:rPr lang="en-US" altLang="en-US" b="0" dirty="0"/>
              <a:t>More control for contractor</a:t>
            </a:r>
          </a:p>
          <a:p>
            <a:pPr>
              <a:spcAft>
                <a:spcPts val="600"/>
              </a:spcAft>
            </a:pPr>
            <a:r>
              <a:rPr lang="en-US" altLang="en-US" b="0" dirty="0"/>
              <a:t>More direct oversight by DOT</a:t>
            </a:r>
          </a:p>
          <a:p>
            <a:pPr>
              <a:spcAft>
                <a:spcPts val="600"/>
              </a:spcAft>
            </a:pPr>
            <a:r>
              <a:rPr lang="en-US" altLang="en-US" b="0" dirty="0"/>
              <a:t>Better timeline</a:t>
            </a:r>
          </a:p>
          <a:p>
            <a:endParaRPr lang="en-US" altLang="en-US" sz="2400" dirty="0"/>
          </a:p>
        </p:txBody>
      </p:sp>
    </p:spTree>
    <p:extLst>
      <p:ext uri="{BB962C8B-B14F-4D97-AF65-F5344CB8AC3E}">
        <p14:creationId xmlns:p14="http://schemas.microsoft.com/office/powerpoint/2010/main" val="37752691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81000"/>
            <a:ext cx="8458200" cy="1219200"/>
          </a:xfrm>
        </p:spPr>
        <p:txBody>
          <a:bodyPr>
            <a:normAutofit/>
          </a:bodyPr>
          <a:lstStyle/>
          <a:p>
            <a:pPr fontAlgn="auto">
              <a:spcAft>
                <a:spcPts val="0"/>
              </a:spcAft>
              <a:defRPr/>
            </a:pPr>
            <a:r>
              <a:rPr lang="en-US" sz="3600" dirty="0"/>
              <a:t>Issues with Method 2 </a:t>
            </a:r>
          </a:p>
        </p:txBody>
      </p:sp>
      <p:sp>
        <p:nvSpPr>
          <p:cNvPr id="24578" name="Content Placeholder 1"/>
          <p:cNvSpPr>
            <a:spLocks noGrp="1"/>
          </p:cNvSpPr>
          <p:nvPr>
            <p:ph sz="half" idx="1"/>
          </p:nvPr>
        </p:nvSpPr>
        <p:spPr>
          <a:xfrm>
            <a:off x="533400" y="1828800"/>
            <a:ext cx="8305800" cy="4114800"/>
          </a:xfrm>
        </p:spPr>
        <p:txBody>
          <a:bodyPr/>
          <a:lstStyle/>
          <a:p>
            <a:pPr>
              <a:spcBef>
                <a:spcPts val="0"/>
              </a:spcBef>
              <a:spcAft>
                <a:spcPts val="600"/>
              </a:spcAft>
            </a:pPr>
            <a:r>
              <a:rPr lang="en-US" altLang="en-US" b="0" dirty="0"/>
              <a:t>Still cannot address rapidly changing construction </a:t>
            </a:r>
            <a:r>
              <a:rPr lang="en-US" altLang="en-US" dirty="0"/>
              <a:t>s</a:t>
            </a:r>
            <a:r>
              <a:rPr lang="en-US" altLang="en-US" b="0" dirty="0"/>
              <a:t>taging</a:t>
            </a:r>
          </a:p>
          <a:p>
            <a:pPr>
              <a:spcBef>
                <a:spcPts val="0"/>
              </a:spcBef>
              <a:spcAft>
                <a:spcPts val="600"/>
              </a:spcAft>
            </a:pPr>
            <a:r>
              <a:rPr lang="en-US" altLang="en-US" b="0" dirty="0"/>
              <a:t>Susceptible to multiple integration needs</a:t>
            </a:r>
          </a:p>
          <a:p>
            <a:pPr>
              <a:spcBef>
                <a:spcPts val="0"/>
              </a:spcBef>
              <a:spcAft>
                <a:spcPts val="600"/>
              </a:spcAft>
            </a:pPr>
            <a:r>
              <a:rPr lang="en-US" altLang="en-US" b="0" dirty="0"/>
              <a:t>Adds contract management challenges </a:t>
            </a:r>
          </a:p>
          <a:p>
            <a:pPr>
              <a:spcBef>
                <a:spcPts val="0"/>
              </a:spcBef>
              <a:spcAft>
                <a:spcPts val="600"/>
              </a:spcAft>
            </a:pPr>
            <a:r>
              <a:rPr lang="en-US" altLang="en-US" b="0" dirty="0"/>
              <a:t>Cost </a:t>
            </a:r>
          </a:p>
          <a:p>
            <a:pPr>
              <a:spcAft>
                <a:spcPts val="1200"/>
              </a:spcAft>
            </a:pPr>
            <a:endParaRPr lang="en-US" altLang="en-US" sz="2400" b="0" dirty="0"/>
          </a:p>
        </p:txBody>
      </p:sp>
    </p:spTree>
    <p:extLst>
      <p:ext uri="{BB962C8B-B14F-4D97-AF65-F5344CB8AC3E}">
        <p14:creationId xmlns:p14="http://schemas.microsoft.com/office/powerpoint/2010/main" val="5602668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0"/>
            <a:ext cx="8915400" cy="1477963"/>
          </a:xfrm>
        </p:spPr>
        <p:txBody>
          <a:bodyPr>
            <a:normAutofit/>
          </a:bodyPr>
          <a:lstStyle/>
          <a:p>
            <a:pPr fontAlgn="auto">
              <a:spcAft>
                <a:spcPts val="0"/>
              </a:spcAft>
              <a:defRPr/>
            </a:pPr>
            <a:r>
              <a:rPr lang="en-US" dirty="0"/>
              <a:t>Method 3: Stand-Alone for Multiple Projects</a:t>
            </a:r>
          </a:p>
        </p:txBody>
      </p:sp>
      <p:sp>
        <p:nvSpPr>
          <p:cNvPr id="28674" name="Content Placeholder 1"/>
          <p:cNvSpPr>
            <a:spLocks noGrp="1"/>
          </p:cNvSpPr>
          <p:nvPr>
            <p:ph idx="1"/>
          </p:nvPr>
        </p:nvSpPr>
        <p:spPr>
          <a:xfrm>
            <a:off x="285750" y="1477962"/>
            <a:ext cx="8248650" cy="4618037"/>
          </a:xfrm>
        </p:spPr>
        <p:txBody>
          <a:bodyPr/>
          <a:lstStyle/>
          <a:p>
            <a:pPr>
              <a:spcAft>
                <a:spcPts val="600"/>
              </a:spcAft>
            </a:pPr>
            <a:r>
              <a:rPr lang="en-US" altLang="en-US" sz="2800" b="0" dirty="0"/>
              <a:t>All the benefits of stand alone ITS project</a:t>
            </a:r>
          </a:p>
          <a:p>
            <a:pPr>
              <a:spcAft>
                <a:spcPts val="600"/>
              </a:spcAft>
            </a:pPr>
            <a:r>
              <a:rPr lang="en-US" altLang="en-US" dirty="0"/>
              <a:t>Offers increased flexibility</a:t>
            </a:r>
          </a:p>
          <a:p>
            <a:pPr>
              <a:spcAft>
                <a:spcPts val="600"/>
              </a:spcAft>
            </a:pPr>
            <a:r>
              <a:rPr lang="en-US" altLang="en-US" dirty="0"/>
              <a:t>Not time and resources intensive</a:t>
            </a:r>
            <a:endParaRPr lang="en-US" altLang="en-US" sz="2800" dirty="0"/>
          </a:p>
        </p:txBody>
      </p:sp>
    </p:spTree>
    <p:extLst>
      <p:ext uri="{BB962C8B-B14F-4D97-AF65-F5344CB8AC3E}">
        <p14:creationId xmlns:p14="http://schemas.microsoft.com/office/powerpoint/2010/main" val="3072348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2447" y="457200"/>
            <a:ext cx="8458200" cy="563563"/>
          </a:xfrm>
        </p:spPr>
        <p:txBody>
          <a:bodyPr/>
          <a:lstStyle/>
          <a:p>
            <a:pPr fontAlgn="auto">
              <a:spcBef>
                <a:spcPts val="1200"/>
              </a:spcBef>
              <a:spcAft>
                <a:spcPts val="0"/>
              </a:spcAft>
              <a:defRPr/>
            </a:pPr>
            <a:r>
              <a:rPr lang="en-US" sz="900" dirty="0"/>
              <a:t> </a:t>
            </a:r>
            <a:br>
              <a:rPr lang="en-US" sz="5400" dirty="0"/>
            </a:br>
            <a:r>
              <a:rPr lang="en-US" sz="3600" dirty="0"/>
              <a:t>Method 4: On-Call Annual Contract</a:t>
            </a:r>
            <a:endParaRPr lang="en-US" dirty="0"/>
          </a:p>
        </p:txBody>
      </p:sp>
      <p:sp>
        <p:nvSpPr>
          <p:cNvPr id="30722" name="Content Placeholder 1"/>
          <p:cNvSpPr>
            <a:spLocks noGrp="1"/>
          </p:cNvSpPr>
          <p:nvPr>
            <p:ph sz="half" idx="1"/>
          </p:nvPr>
        </p:nvSpPr>
        <p:spPr>
          <a:xfrm>
            <a:off x="372446" y="1447800"/>
            <a:ext cx="6637953" cy="4267200"/>
          </a:xfrm>
        </p:spPr>
        <p:txBody>
          <a:bodyPr/>
          <a:lstStyle/>
          <a:p>
            <a:pPr>
              <a:spcAft>
                <a:spcPts val="600"/>
              </a:spcAft>
            </a:pPr>
            <a:r>
              <a:rPr lang="en-US" altLang="en-US" b="0" dirty="0"/>
              <a:t>Annual contract</a:t>
            </a:r>
          </a:p>
          <a:p>
            <a:pPr>
              <a:spcAft>
                <a:spcPts val="600"/>
              </a:spcAft>
            </a:pPr>
            <a:r>
              <a:rPr lang="en-US" altLang="en-US" dirty="0"/>
              <a:t>Offers the m</a:t>
            </a:r>
            <a:r>
              <a:rPr lang="en-US" altLang="en-US" b="0" dirty="0"/>
              <a:t>ost flexibility</a:t>
            </a:r>
          </a:p>
          <a:p>
            <a:pPr>
              <a:spcAft>
                <a:spcPts val="600"/>
              </a:spcAft>
            </a:pPr>
            <a:r>
              <a:rPr lang="en-US" altLang="en-US" b="0" dirty="0"/>
              <a:t>Provides options for smaller maintenance projects </a:t>
            </a:r>
          </a:p>
          <a:p>
            <a:pPr>
              <a:spcAft>
                <a:spcPts val="600"/>
              </a:spcAft>
            </a:pPr>
            <a:r>
              <a:rPr lang="en-US" altLang="en-US" dirty="0"/>
              <a:t>Provide options for rapidly changing construction program</a:t>
            </a:r>
            <a:endParaRPr lang="en-US" altLang="en-US" b="0" dirty="0"/>
          </a:p>
        </p:txBody>
      </p:sp>
    </p:spTree>
    <p:extLst>
      <p:ext uri="{BB962C8B-B14F-4D97-AF65-F5344CB8AC3E}">
        <p14:creationId xmlns:p14="http://schemas.microsoft.com/office/powerpoint/2010/main" val="13102084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931" y="347291"/>
            <a:ext cx="8229600" cy="443345"/>
          </a:xfrm>
        </p:spPr>
        <p:txBody>
          <a:bodyPr/>
          <a:lstStyle/>
          <a:p>
            <a:r>
              <a:rPr lang="en-US" dirty="0"/>
              <a:t>Purchase of Third-Party Data</a:t>
            </a:r>
          </a:p>
        </p:txBody>
      </p:sp>
      <p:sp>
        <p:nvSpPr>
          <p:cNvPr id="3" name="Content Placeholder 2"/>
          <p:cNvSpPr>
            <a:spLocks noGrp="1"/>
          </p:cNvSpPr>
          <p:nvPr>
            <p:ph idx="1"/>
          </p:nvPr>
        </p:nvSpPr>
        <p:spPr>
          <a:xfrm>
            <a:off x="432143" y="1295400"/>
            <a:ext cx="6883057" cy="4648200"/>
          </a:xfrm>
        </p:spPr>
        <p:txBody>
          <a:bodyPr/>
          <a:lstStyle/>
          <a:p>
            <a:r>
              <a:rPr lang="en-US" b="0" dirty="0"/>
              <a:t>Obtain data for performance monitoring</a:t>
            </a:r>
          </a:p>
          <a:p>
            <a:r>
              <a:rPr lang="en-US" b="0" dirty="0"/>
              <a:t>Evaluation of operations </a:t>
            </a:r>
          </a:p>
          <a:p>
            <a:r>
              <a:rPr lang="en-US" b="0" dirty="0"/>
              <a:t>Possibly use for decisions on </a:t>
            </a:r>
            <a:r>
              <a:rPr lang="en-US" dirty="0"/>
              <a:t>work zone </a:t>
            </a:r>
            <a:r>
              <a:rPr lang="en-US" b="0" dirty="0"/>
              <a:t>ITS components</a:t>
            </a:r>
          </a:p>
          <a:p>
            <a:pPr lvl="1"/>
            <a:r>
              <a:rPr lang="en-US" dirty="0"/>
              <a:t>INDOT working on using INRIX HD data</a:t>
            </a:r>
          </a:p>
          <a:p>
            <a:pPr marL="457200" lvl="1" indent="0">
              <a:buNone/>
            </a:pPr>
            <a:endParaRPr lang="en-US" dirty="0"/>
          </a:p>
        </p:txBody>
      </p:sp>
    </p:spTree>
    <p:extLst>
      <p:ext uri="{BB962C8B-B14F-4D97-AF65-F5344CB8AC3E}">
        <p14:creationId xmlns:p14="http://schemas.microsoft.com/office/powerpoint/2010/main" val="33787776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58200" cy="1600200"/>
          </a:xfrm>
        </p:spPr>
        <p:txBody>
          <a:bodyPr>
            <a:normAutofit/>
          </a:bodyPr>
          <a:lstStyle/>
          <a:p>
            <a:r>
              <a:rPr lang="en-US" dirty="0"/>
              <a:t>Key Tips and Takeaways</a:t>
            </a:r>
          </a:p>
        </p:txBody>
      </p:sp>
      <p:sp>
        <p:nvSpPr>
          <p:cNvPr id="3" name="Content Placeholder 2"/>
          <p:cNvSpPr>
            <a:spLocks noGrp="1"/>
          </p:cNvSpPr>
          <p:nvPr>
            <p:ph idx="1"/>
          </p:nvPr>
        </p:nvSpPr>
        <p:spPr>
          <a:xfrm>
            <a:off x="466531" y="1600200"/>
            <a:ext cx="8458200" cy="4495800"/>
          </a:xfrm>
        </p:spPr>
        <p:txBody>
          <a:bodyPr>
            <a:normAutofit/>
          </a:bodyPr>
          <a:lstStyle/>
          <a:p>
            <a:pPr>
              <a:spcBef>
                <a:spcPts val="1200"/>
              </a:spcBef>
            </a:pPr>
            <a:r>
              <a:rPr lang="en-US" b="0" dirty="0"/>
              <a:t>Work zone ITS does not need to follow the traditional procurement approach</a:t>
            </a:r>
            <a:endParaRPr lang="en-US" dirty="0"/>
          </a:p>
          <a:p>
            <a:pPr lvl="1">
              <a:spcBef>
                <a:spcPts val="1200"/>
              </a:spcBef>
            </a:pPr>
            <a:r>
              <a:rPr lang="en-US" dirty="0"/>
              <a:t>H</a:t>
            </a:r>
            <a:r>
              <a:rPr lang="en-US" b="0" dirty="0"/>
              <a:t>ybrid approaches are possible</a:t>
            </a:r>
          </a:p>
          <a:p>
            <a:pPr>
              <a:spcBef>
                <a:spcPts val="1200"/>
              </a:spcBef>
            </a:pPr>
            <a:r>
              <a:rPr lang="en-US" b="0" dirty="0"/>
              <a:t>Agency personnel experiences and capabilities with work zone ITS should be consulted before selecting a procurement method</a:t>
            </a:r>
          </a:p>
        </p:txBody>
      </p:sp>
    </p:spTree>
    <p:extLst>
      <p:ext uri="{BB962C8B-B14F-4D97-AF65-F5344CB8AC3E}">
        <p14:creationId xmlns:p14="http://schemas.microsoft.com/office/powerpoint/2010/main" val="21076594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58200" cy="1600200"/>
          </a:xfrm>
        </p:spPr>
        <p:txBody>
          <a:bodyPr>
            <a:normAutofit/>
          </a:bodyPr>
          <a:lstStyle/>
          <a:p>
            <a:r>
              <a:rPr lang="en-US" dirty="0"/>
              <a:t>Key Tips and Takeaways</a:t>
            </a:r>
          </a:p>
        </p:txBody>
      </p:sp>
      <p:sp>
        <p:nvSpPr>
          <p:cNvPr id="3" name="Content Placeholder 2"/>
          <p:cNvSpPr>
            <a:spLocks noGrp="1"/>
          </p:cNvSpPr>
          <p:nvPr>
            <p:ph idx="1"/>
          </p:nvPr>
        </p:nvSpPr>
        <p:spPr>
          <a:xfrm>
            <a:off x="476250" y="1619250"/>
            <a:ext cx="7848600" cy="4495800"/>
          </a:xfrm>
        </p:spPr>
        <p:txBody>
          <a:bodyPr>
            <a:normAutofit/>
          </a:bodyPr>
          <a:lstStyle/>
          <a:p>
            <a:pPr>
              <a:spcBef>
                <a:spcPts val="1200"/>
              </a:spcBef>
            </a:pPr>
            <a:r>
              <a:rPr lang="en-US" b="0" dirty="0"/>
              <a:t>Including ITS procurement as part of the initial contracting process is usually preferable to change-order additions</a:t>
            </a:r>
          </a:p>
          <a:p>
            <a:pPr>
              <a:spcBef>
                <a:spcPts val="1200"/>
              </a:spcBef>
            </a:pPr>
            <a:r>
              <a:rPr lang="en-US" b="0" dirty="0"/>
              <a:t>Procuring private-sector mobility data may be the simplest approach in certain cases, but</a:t>
            </a:r>
          </a:p>
          <a:p>
            <a:pPr lvl="1">
              <a:spcBef>
                <a:spcPts val="1200"/>
              </a:spcBef>
            </a:pPr>
            <a:r>
              <a:rPr lang="en-US" dirty="0"/>
              <a:t>T</a:t>
            </a:r>
            <a:r>
              <a:rPr lang="en-US" b="0" dirty="0"/>
              <a:t>he type of data procured should match overall system goals and objectives</a:t>
            </a:r>
          </a:p>
        </p:txBody>
      </p:sp>
    </p:spTree>
    <p:extLst>
      <p:ext uri="{BB962C8B-B14F-4D97-AF65-F5344CB8AC3E}">
        <p14:creationId xmlns:p14="http://schemas.microsoft.com/office/powerpoint/2010/main" val="327785293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427" y="331787"/>
            <a:ext cx="7840133" cy="1116013"/>
          </a:xfrm>
        </p:spPr>
        <p:txBody>
          <a:bodyPr/>
          <a:lstStyle/>
          <a:p>
            <a:r>
              <a:rPr lang="en-US" dirty="0"/>
              <a:t>Step 5 - System Deployment</a:t>
            </a:r>
          </a:p>
        </p:txBody>
      </p:sp>
      <p:pic>
        <p:nvPicPr>
          <p:cNvPr id="7" name="Picture 3">
            <a:extLst>
              <a:ext uri="{C183D7F6-B498-43B3-948B-1728B52AA6E4}">
                <adec:decorative xmlns:adec="http://schemas.microsoft.com/office/drawing/2017/decorative" val="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9667" y="3983942"/>
            <a:ext cx="7814733" cy="1959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calendar with push pins and label: step 5 - system deployment"/>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61999" y="1905000"/>
            <a:ext cx="758299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A3A26C17-8CF5-4CE1-9A14-2BC3686283EE}"/>
              </a:ext>
            </a:extLst>
          </p:cNvPr>
          <p:cNvSpPr txBox="1"/>
          <p:nvPr/>
        </p:nvSpPr>
        <p:spPr>
          <a:xfrm>
            <a:off x="1143000" y="6075045"/>
            <a:ext cx="222509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Source: FHWA</a:t>
            </a:r>
          </a:p>
        </p:txBody>
      </p:sp>
      <p:sp>
        <p:nvSpPr>
          <p:cNvPr id="3" name="TextBox 2">
            <a:extLst>
              <a:ext uri="{FF2B5EF4-FFF2-40B4-BE49-F238E27FC236}">
                <a16:creationId xmlns:a16="http://schemas.microsoft.com/office/drawing/2014/main" id="{28E358F1-A8D1-5ADC-8207-34DDA7CD3E7B}"/>
              </a:ext>
            </a:extLst>
          </p:cNvPr>
          <p:cNvSpPr txBox="1"/>
          <p:nvPr/>
        </p:nvSpPr>
        <p:spPr>
          <a:xfrm>
            <a:off x="7560740" y="3852497"/>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2575130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458200" cy="563563"/>
          </a:xfrm>
        </p:spPr>
        <p:txBody>
          <a:bodyPr/>
          <a:lstStyle/>
          <a:p>
            <a:r>
              <a:rPr lang="en-US" dirty="0"/>
              <a:t>Work Zone Challenges</a:t>
            </a:r>
          </a:p>
        </p:txBody>
      </p:sp>
      <p:sp>
        <p:nvSpPr>
          <p:cNvPr id="3" name="Content Placeholder 2"/>
          <p:cNvSpPr>
            <a:spLocks noGrp="1"/>
          </p:cNvSpPr>
          <p:nvPr>
            <p:ph idx="1"/>
          </p:nvPr>
        </p:nvSpPr>
        <p:spPr>
          <a:xfrm>
            <a:off x="381000" y="1295400"/>
            <a:ext cx="8610600" cy="3810000"/>
          </a:xfrm>
        </p:spPr>
        <p:txBody>
          <a:bodyPr/>
          <a:lstStyle/>
          <a:p>
            <a:r>
              <a:rPr lang="en-US" b="0" dirty="0"/>
              <a:t>Congestion and delay</a:t>
            </a:r>
          </a:p>
          <a:p>
            <a:r>
              <a:rPr lang="en-US" b="0" dirty="0"/>
              <a:t>Safety</a:t>
            </a:r>
          </a:p>
          <a:p>
            <a:pPr lvl="1"/>
            <a:r>
              <a:rPr lang="en-US" dirty="0"/>
              <a:t>Speed management</a:t>
            </a:r>
          </a:p>
          <a:p>
            <a:pPr lvl="1"/>
            <a:r>
              <a:rPr lang="en-US" dirty="0"/>
              <a:t>Crashes</a:t>
            </a:r>
          </a:p>
          <a:p>
            <a:pPr lvl="1"/>
            <a:r>
              <a:rPr lang="en-US" dirty="0"/>
              <a:t>Ingress and egress of construction vehicles</a:t>
            </a:r>
          </a:p>
          <a:p>
            <a:pPr lvl="1"/>
            <a:r>
              <a:rPr lang="en-US" dirty="0"/>
              <a:t>Incident detection and response including secondary incidents</a:t>
            </a:r>
          </a:p>
          <a:p>
            <a:r>
              <a:rPr lang="en-US" b="0" dirty="0"/>
              <a:t>Customer dissatisfaction</a:t>
            </a:r>
          </a:p>
          <a:p>
            <a:r>
              <a:rPr lang="en-US" b="0" dirty="0"/>
              <a:t>Contractor performance</a:t>
            </a:r>
          </a:p>
          <a:p>
            <a:endParaRPr lang="en-US" dirty="0"/>
          </a:p>
        </p:txBody>
      </p:sp>
    </p:spTree>
    <p:extLst>
      <p:ext uri="{BB962C8B-B14F-4D97-AF65-F5344CB8AC3E}">
        <p14:creationId xmlns:p14="http://schemas.microsoft.com/office/powerpoint/2010/main" val="8756491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Step 5 - System Deployment</a:t>
            </a:r>
          </a:p>
        </p:txBody>
      </p:sp>
      <p:sp>
        <p:nvSpPr>
          <p:cNvPr id="6" name="Content Placeholder 5"/>
          <p:cNvSpPr>
            <a:spLocks noGrp="1"/>
          </p:cNvSpPr>
          <p:nvPr>
            <p:ph idx="1"/>
          </p:nvPr>
        </p:nvSpPr>
        <p:spPr>
          <a:xfrm>
            <a:off x="400050" y="1257300"/>
            <a:ext cx="8743950" cy="4343400"/>
          </a:xfrm>
        </p:spPr>
        <p:txBody>
          <a:bodyPr/>
          <a:lstStyle/>
          <a:p>
            <a:pPr marL="0" indent="0">
              <a:buNone/>
            </a:pPr>
            <a:r>
              <a:rPr lang="en-US" sz="2800" b="0" dirty="0"/>
              <a:t>5.1 Implementing the system</a:t>
            </a:r>
          </a:p>
          <a:p>
            <a:pPr marL="0" indent="0">
              <a:buNone/>
            </a:pPr>
            <a:r>
              <a:rPr lang="en-US" sz="2800" b="0" dirty="0"/>
              <a:t>5.2 Scheduling decisions</a:t>
            </a:r>
          </a:p>
          <a:p>
            <a:pPr marL="0" indent="0">
              <a:buNone/>
            </a:pPr>
            <a:r>
              <a:rPr lang="en-US" sz="2800" b="0" dirty="0"/>
              <a:t>5.3 Systems acceptance testing</a:t>
            </a:r>
          </a:p>
          <a:p>
            <a:pPr marL="0" indent="0">
              <a:buNone/>
            </a:pPr>
            <a:r>
              <a:rPr lang="en-US" sz="2800" b="0" dirty="0"/>
              <a:t>5.4 Handling major deployment issues</a:t>
            </a:r>
          </a:p>
        </p:txBody>
      </p:sp>
      <p:pic>
        <p:nvPicPr>
          <p:cNvPr id="2" name="Picture 1" descr="congestion in work zone with drums and cones delineating">
            <a:extLst>
              <a:ext uri="{FF2B5EF4-FFF2-40B4-BE49-F238E27FC236}">
                <a16:creationId xmlns:a16="http://schemas.microsoft.com/office/drawing/2014/main" id="{F435F88A-3BFF-4E6A-97FD-428C81170E71}"/>
              </a:ext>
            </a:extLst>
          </p:cNvPr>
          <p:cNvPicPr>
            <a:picLocks noChangeAspect="1"/>
          </p:cNvPicPr>
          <p:nvPr/>
        </p:nvPicPr>
        <p:blipFill>
          <a:blip r:embed="rId3"/>
          <a:stretch>
            <a:fillRect/>
          </a:stretch>
        </p:blipFill>
        <p:spPr>
          <a:xfrm>
            <a:off x="1676400" y="3581400"/>
            <a:ext cx="4695825" cy="2869671"/>
          </a:xfrm>
          <a:prstGeom prst="rect">
            <a:avLst/>
          </a:prstGeom>
        </p:spPr>
      </p:pic>
      <p:sp>
        <p:nvSpPr>
          <p:cNvPr id="3" name="TextBox 2">
            <a:extLst>
              <a:ext uri="{FF2B5EF4-FFF2-40B4-BE49-F238E27FC236}">
                <a16:creationId xmlns:a16="http://schemas.microsoft.com/office/drawing/2014/main" id="{4FA2C05D-D385-BDF2-3CCD-7ECA176D5F10}"/>
              </a:ext>
            </a:extLst>
          </p:cNvPr>
          <p:cNvSpPr txBox="1"/>
          <p:nvPr/>
        </p:nvSpPr>
        <p:spPr>
          <a:xfrm>
            <a:off x="6474185" y="5631154"/>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22852205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System Plans</a:t>
            </a:r>
          </a:p>
        </p:txBody>
      </p:sp>
      <p:sp>
        <p:nvSpPr>
          <p:cNvPr id="5" name="Content Placeholder 4"/>
          <p:cNvSpPr>
            <a:spLocks noGrp="1"/>
          </p:cNvSpPr>
          <p:nvPr>
            <p:ph idx="1"/>
          </p:nvPr>
        </p:nvSpPr>
        <p:spPr>
          <a:xfrm>
            <a:off x="533400" y="1325563"/>
            <a:ext cx="8305800" cy="4634066"/>
          </a:xfrm>
        </p:spPr>
        <p:txBody>
          <a:bodyPr/>
          <a:lstStyle/>
          <a:p>
            <a:r>
              <a:rPr lang="en-US" sz="2800" dirty="0"/>
              <a:t>Small projects</a:t>
            </a:r>
          </a:p>
          <a:p>
            <a:pPr lvl="1"/>
            <a:r>
              <a:rPr lang="en-US" sz="2800" dirty="0"/>
              <a:t>Track system deployment, monitoring, and system validation</a:t>
            </a:r>
          </a:p>
          <a:p>
            <a:r>
              <a:rPr lang="en-US" sz="2800" dirty="0"/>
              <a:t>Large project</a:t>
            </a:r>
          </a:p>
          <a:p>
            <a:pPr lvl="1"/>
            <a:r>
              <a:rPr lang="en-US" sz="2800" dirty="0"/>
              <a:t>Requires significant  staff time for testing, troubleshooting, validating, monitoring, and system maintenance</a:t>
            </a:r>
          </a:p>
          <a:p>
            <a:r>
              <a:rPr lang="en-US" sz="2800" dirty="0"/>
              <a:t>Staff needs expertise with ITS deployment</a:t>
            </a:r>
          </a:p>
        </p:txBody>
      </p:sp>
    </p:spTree>
    <p:extLst>
      <p:ext uri="{BB962C8B-B14F-4D97-AF65-F5344CB8AC3E}">
        <p14:creationId xmlns:p14="http://schemas.microsoft.com/office/powerpoint/2010/main" val="148189496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a:t>
            </a:r>
          </a:p>
        </p:txBody>
      </p:sp>
      <p:sp>
        <p:nvSpPr>
          <p:cNvPr id="5" name="Content Placeholder 4"/>
          <p:cNvSpPr>
            <a:spLocks noGrp="1"/>
          </p:cNvSpPr>
          <p:nvPr>
            <p:ph idx="1"/>
          </p:nvPr>
        </p:nvSpPr>
        <p:spPr>
          <a:xfrm>
            <a:off x="381000" y="1325563"/>
            <a:ext cx="6477000" cy="4343400"/>
          </a:xfrm>
        </p:spPr>
        <p:txBody>
          <a:bodyPr/>
          <a:lstStyle/>
          <a:p>
            <a:r>
              <a:rPr lang="en-US" b="0" dirty="0"/>
              <a:t>Schedule lead time to deploy system</a:t>
            </a:r>
          </a:p>
          <a:p>
            <a:r>
              <a:rPr lang="en-US" b="0" dirty="0"/>
              <a:t>Incorporate calibration time into schedule</a:t>
            </a:r>
          </a:p>
          <a:p>
            <a:r>
              <a:rPr lang="en-US" b="0" dirty="0"/>
              <a:t>Plan for the unexpected</a:t>
            </a:r>
          </a:p>
          <a:p>
            <a:pPr lvl="1"/>
            <a:r>
              <a:rPr lang="en-US" dirty="0"/>
              <a:t>i.e., weather</a:t>
            </a:r>
            <a:endParaRPr lang="en-US" b="0" dirty="0"/>
          </a:p>
        </p:txBody>
      </p:sp>
    </p:spTree>
    <p:extLst>
      <p:ext uri="{BB962C8B-B14F-4D97-AF65-F5344CB8AC3E}">
        <p14:creationId xmlns:p14="http://schemas.microsoft.com/office/powerpoint/2010/main" val="25456803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75443"/>
            <a:ext cx="8458200" cy="1077913"/>
          </a:xfrm>
        </p:spPr>
        <p:txBody>
          <a:bodyPr/>
          <a:lstStyle/>
          <a:p>
            <a:r>
              <a:rPr lang="en-US" dirty="0"/>
              <a:t>Contract Coordination</a:t>
            </a:r>
          </a:p>
        </p:txBody>
      </p:sp>
      <p:sp>
        <p:nvSpPr>
          <p:cNvPr id="3" name="Content Placeholder 2"/>
          <p:cNvSpPr>
            <a:spLocks noGrp="1"/>
          </p:cNvSpPr>
          <p:nvPr>
            <p:ph idx="1"/>
          </p:nvPr>
        </p:nvSpPr>
        <p:spPr>
          <a:xfrm>
            <a:off x="533399" y="1453356"/>
            <a:ext cx="8229601" cy="4871244"/>
          </a:xfrm>
        </p:spPr>
        <p:txBody>
          <a:bodyPr/>
          <a:lstStyle/>
          <a:p>
            <a:r>
              <a:rPr lang="en-US" dirty="0"/>
              <a:t>Could be critical, depending on procurement method</a:t>
            </a:r>
          </a:p>
          <a:p>
            <a:pPr lvl="1"/>
            <a:r>
              <a:rPr lang="en-US" dirty="0"/>
              <a:t>System required prior to work beginning?</a:t>
            </a:r>
          </a:p>
          <a:p>
            <a:pPr lvl="1"/>
            <a:r>
              <a:rPr lang="en-US" dirty="0"/>
              <a:t>Allow time for validation testing and system calibration</a:t>
            </a:r>
          </a:p>
          <a:p>
            <a:pPr lvl="1"/>
            <a:r>
              <a:rPr lang="en-US" dirty="0"/>
              <a:t>Will system components have to be relocated during construction?</a:t>
            </a:r>
          </a:p>
          <a:p>
            <a:pPr lvl="1"/>
            <a:endParaRPr lang="en-US" sz="2400" dirty="0"/>
          </a:p>
          <a:p>
            <a:pPr lvl="2"/>
            <a:endParaRPr lang="en-US" sz="2000" dirty="0"/>
          </a:p>
        </p:txBody>
      </p:sp>
    </p:spTree>
    <p:extLst>
      <p:ext uri="{BB962C8B-B14F-4D97-AF65-F5344CB8AC3E}">
        <p14:creationId xmlns:p14="http://schemas.microsoft.com/office/powerpoint/2010/main" val="19878173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0218"/>
            <a:ext cx="8458200" cy="563563"/>
          </a:xfrm>
        </p:spPr>
        <p:txBody>
          <a:bodyPr/>
          <a:lstStyle/>
          <a:p>
            <a:r>
              <a:rPr lang="en-US" dirty="0"/>
              <a:t>Key Tips and Takeaways</a:t>
            </a:r>
          </a:p>
        </p:txBody>
      </p:sp>
      <p:sp>
        <p:nvSpPr>
          <p:cNvPr id="3" name="Content Placeholder 2"/>
          <p:cNvSpPr>
            <a:spLocks noGrp="1"/>
          </p:cNvSpPr>
          <p:nvPr>
            <p:ph idx="1"/>
          </p:nvPr>
        </p:nvSpPr>
        <p:spPr>
          <a:xfrm>
            <a:off x="457200" y="1600200"/>
            <a:ext cx="8458200" cy="4495800"/>
          </a:xfrm>
        </p:spPr>
        <p:txBody>
          <a:bodyPr/>
          <a:lstStyle/>
          <a:p>
            <a:r>
              <a:rPr lang="en-US" sz="2800" b="0" dirty="0"/>
              <a:t>Allow for adequate start-up and calibration time</a:t>
            </a:r>
          </a:p>
          <a:p>
            <a:r>
              <a:rPr lang="en-US" sz="2800" b="0" dirty="0"/>
              <a:t>Significant resources may be required to remain on schedule</a:t>
            </a:r>
            <a:endParaRPr lang="en-US" dirty="0"/>
          </a:p>
          <a:p>
            <a:pPr lvl="1"/>
            <a:r>
              <a:rPr lang="en-US" b="0" dirty="0"/>
              <a:t>Consider the potential for the unexpected to occur</a:t>
            </a:r>
          </a:p>
          <a:p>
            <a:r>
              <a:rPr lang="en-US" sz="2800" b="0" dirty="0"/>
              <a:t>New technologies may require longer testing times to achieve acceptable performance levels</a:t>
            </a:r>
          </a:p>
        </p:txBody>
      </p:sp>
    </p:spTree>
    <p:extLst>
      <p:ext uri="{BB962C8B-B14F-4D97-AF65-F5344CB8AC3E}">
        <p14:creationId xmlns:p14="http://schemas.microsoft.com/office/powerpoint/2010/main" val="12947728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560603"/>
            <a:ext cx="8458200" cy="762000"/>
          </a:xfrm>
        </p:spPr>
        <p:txBody>
          <a:bodyPr/>
          <a:lstStyle/>
          <a:p>
            <a:r>
              <a:rPr lang="en-US" dirty="0"/>
              <a:t> Step 6 - System Operation, Maintenance, and Evaluation</a:t>
            </a:r>
          </a:p>
        </p:txBody>
      </p:sp>
      <p:pic>
        <p:nvPicPr>
          <p:cNvPr id="8" name="Picture 2">
            <a:extLst>
              <a:ext uri="{C183D7F6-B498-43B3-948B-1728B52AA6E4}">
                <adec:decorative xmlns:adec="http://schemas.microsoft.com/office/drawing/2017/decorative" val="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6598" y="4114801"/>
            <a:ext cx="7747000" cy="1801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descr="arrow board in left chevron mode in background and step 6 - system operation, maintenance, and evaluation"/>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69958" y="2132119"/>
            <a:ext cx="7682888" cy="1906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D1F4F20-1B89-97D7-E587-23706D799349}"/>
              </a:ext>
            </a:extLst>
          </p:cNvPr>
          <p:cNvSpPr txBox="1"/>
          <p:nvPr/>
        </p:nvSpPr>
        <p:spPr>
          <a:xfrm>
            <a:off x="7696200" y="4115820"/>
            <a:ext cx="987771" cy="246221"/>
          </a:xfrm>
          <a:prstGeom prst="rect">
            <a:avLst/>
          </a:prstGeom>
          <a:noFill/>
        </p:spPr>
        <p:txBody>
          <a:bodyPr wrap="none" rtlCol="0">
            <a:spAutoFit/>
          </a:bodyPr>
          <a:lstStyle/>
          <a:p>
            <a:r>
              <a:rPr lang="en-US" sz="1000" dirty="0">
                <a:latin typeface="Arial" panose="020B0604020202020204" pitchFamily="34" charset="0"/>
                <a:cs typeface="Arial" panose="020B0604020202020204" pitchFamily="34" charset="0"/>
              </a:rPr>
              <a:t>Image: FHWA</a:t>
            </a:r>
          </a:p>
        </p:txBody>
      </p:sp>
    </p:spTree>
    <p:extLst>
      <p:ext uri="{BB962C8B-B14F-4D97-AF65-F5344CB8AC3E}">
        <p14:creationId xmlns:p14="http://schemas.microsoft.com/office/powerpoint/2010/main" val="157895021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38200"/>
            <a:ext cx="8458200" cy="563563"/>
          </a:xfrm>
        </p:spPr>
        <p:txBody>
          <a:bodyPr/>
          <a:lstStyle/>
          <a:p>
            <a:r>
              <a:rPr lang="en-US" dirty="0"/>
              <a:t>Step 6 - System Operation, Maintenance, and Evaluation</a:t>
            </a:r>
          </a:p>
        </p:txBody>
      </p:sp>
      <p:sp>
        <p:nvSpPr>
          <p:cNvPr id="6" name="Content Placeholder 5"/>
          <p:cNvSpPr>
            <a:spLocks noGrp="1"/>
          </p:cNvSpPr>
          <p:nvPr>
            <p:ph idx="1"/>
          </p:nvPr>
        </p:nvSpPr>
        <p:spPr>
          <a:xfrm>
            <a:off x="457200" y="2057400"/>
            <a:ext cx="8458200" cy="4343400"/>
          </a:xfrm>
        </p:spPr>
        <p:txBody>
          <a:bodyPr/>
          <a:lstStyle/>
          <a:p>
            <a:pPr marL="0" indent="0">
              <a:buNone/>
            </a:pPr>
            <a:r>
              <a:rPr lang="en-US" sz="2800" b="0" dirty="0"/>
              <a:t>6.1 Dealing with changing work zone conditions</a:t>
            </a:r>
          </a:p>
          <a:p>
            <a:pPr marL="0" indent="0">
              <a:buNone/>
            </a:pPr>
            <a:r>
              <a:rPr lang="en-US" sz="2800" b="0" dirty="0"/>
              <a:t>6.2 Using and sharing ITS information</a:t>
            </a:r>
          </a:p>
          <a:p>
            <a:pPr marL="0" indent="0">
              <a:buNone/>
            </a:pPr>
            <a:r>
              <a:rPr lang="en-US" sz="2800" b="0" dirty="0"/>
              <a:t>6.3 Maintaining adequate staffing</a:t>
            </a:r>
          </a:p>
          <a:p>
            <a:pPr marL="0" indent="0">
              <a:buNone/>
            </a:pPr>
            <a:r>
              <a:rPr lang="en-US" sz="2800" b="0" dirty="0"/>
              <a:t>6.4 Leveraging public support</a:t>
            </a:r>
          </a:p>
          <a:p>
            <a:pPr marL="0" indent="0">
              <a:buNone/>
            </a:pPr>
            <a:r>
              <a:rPr lang="en-US" sz="2800" b="0" dirty="0"/>
              <a:t>6.5 Conducting system monitoring and evaluation</a:t>
            </a:r>
          </a:p>
        </p:txBody>
      </p:sp>
    </p:spTree>
    <p:extLst>
      <p:ext uri="{BB962C8B-B14F-4D97-AF65-F5344CB8AC3E}">
        <p14:creationId xmlns:p14="http://schemas.microsoft.com/office/powerpoint/2010/main" val="29655329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220" y="1828800"/>
            <a:ext cx="7842380" cy="4343400"/>
          </a:xfrm>
        </p:spPr>
        <p:txBody>
          <a:bodyPr/>
          <a:lstStyle/>
          <a:p>
            <a:r>
              <a:rPr lang="en-US" dirty="0"/>
              <a:t>Changing work zone conditions during various times of the day, or staging changes</a:t>
            </a:r>
          </a:p>
          <a:p>
            <a:r>
              <a:rPr lang="en-US" dirty="0"/>
              <a:t>Field conditions may differ from what was expected</a:t>
            </a:r>
          </a:p>
          <a:p>
            <a:pPr marL="0" indent="0">
              <a:buNone/>
            </a:pPr>
            <a:endParaRPr lang="en-US" dirty="0"/>
          </a:p>
        </p:txBody>
      </p:sp>
      <p:sp>
        <p:nvSpPr>
          <p:cNvPr id="4" name="Title 3"/>
          <p:cNvSpPr>
            <a:spLocks noGrp="1"/>
          </p:cNvSpPr>
          <p:nvPr>
            <p:ph type="title"/>
          </p:nvPr>
        </p:nvSpPr>
        <p:spPr>
          <a:xfrm>
            <a:off x="360784" y="304800"/>
            <a:ext cx="8763000" cy="1325563"/>
          </a:xfrm>
        </p:spPr>
        <p:txBody>
          <a:bodyPr/>
          <a:lstStyle/>
          <a:p>
            <a:r>
              <a:rPr lang="en-US" dirty="0"/>
              <a:t>Flexibility is Key Under Changing Conditions</a:t>
            </a:r>
          </a:p>
        </p:txBody>
      </p:sp>
    </p:spTree>
    <p:extLst>
      <p:ext uri="{BB962C8B-B14F-4D97-AF65-F5344CB8AC3E}">
        <p14:creationId xmlns:p14="http://schemas.microsoft.com/office/powerpoint/2010/main" val="9688761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0706"/>
            <a:ext cx="4381500" cy="4343400"/>
          </a:xfrm>
        </p:spPr>
        <p:txBody>
          <a:bodyPr/>
          <a:lstStyle/>
          <a:p>
            <a:r>
              <a:rPr lang="en-US" sz="2400" dirty="0"/>
              <a:t>Traffic management</a:t>
            </a:r>
          </a:p>
          <a:p>
            <a:r>
              <a:rPr lang="en-US" sz="2400" dirty="0"/>
              <a:t>Work zone hours</a:t>
            </a:r>
          </a:p>
          <a:p>
            <a:r>
              <a:rPr lang="en-US" sz="2400" dirty="0"/>
              <a:t>Lane closure schedules</a:t>
            </a:r>
          </a:p>
          <a:p>
            <a:r>
              <a:rPr lang="en-US" sz="2400" dirty="0"/>
              <a:t>Alternate routes</a:t>
            </a:r>
          </a:p>
          <a:p>
            <a:r>
              <a:rPr lang="en-US" sz="2400" dirty="0"/>
              <a:t>Diversions messages or</a:t>
            </a:r>
          </a:p>
          <a:p>
            <a:r>
              <a:rPr lang="en-US" sz="2400" dirty="0"/>
              <a:t>Public outreach</a:t>
            </a:r>
          </a:p>
          <a:p>
            <a:endParaRPr lang="en-US" sz="2800" dirty="0"/>
          </a:p>
        </p:txBody>
      </p:sp>
      <p:sp>
        <p:nvSpPr>
          <p:cNvPr id="4" name="Title 3"/>
          <p:cNvSpPr>
            <a:spLocks noGrp="1"/>
          </p:cNvSpPr>
          <p:nvPr>
            <p:ph type="title"/>
          </p:nvPr>
        </p:nvSpPr>
        <p:spPr>
          <a:xfrm>
            <a:off x="381000" y="0"/>
            <a:ext cx="8763000" cy="1616229"/>
          </a:xfrm>
        </p:spPr>
        <p:txBody>
          <a:bodyPr/>
          <a:lstStyle/>
          <a:p>
            <a:r>
              <a:rPr lang="en-US" dirty="0"/>
              <a:t>Information From The Work Zone ITS Should Be Used and Shared</a:t>
            </a:r>
          </a:p>
        </p:txBody>
      </p:sp>
    </p:spTree>
    <p:extLst>
      <p:ext uri="{BB962C8B-B14F-4D97-AF65-F5344CB8AC3E}">
        <p14:creationId xmlns:p14="http://schemas.microsoft.com/office/powerpoint/2010/main" val="377014243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0"/>
            <a:ext cx="8763000" cy="1752600"/>
          </a:xfrm>
        </p:spPr>
        <p:txBody>
          <a:bodyPr/>
          <a:lstStyle/>
          <a:p>
            <a:r>
              <a:rPr lang="en-US" dirty="0"/>
              <a:t>Staffing and Public Support</a:t>
            </a:r>
          </a:p>
        </p:txBody>
      </p:sp>
      <p:sp>
        <p:nvSpPr>
          <p:cNvPr id="6" name="Content Placeholder 5"/>
          <p:cNvSpPr>
            <a:spLocks noGrp="1"/>
          </p:cNvSpPr>
          <p:nvPr>
            <p:ph idx="1"/>
          </p:nvPr>
        </p:nvSpPr>
        <p:spPr>
          <a:xfrm>
            <a:off x="411480" y="1447800"/>
            <a:ext cx="8458200" cy="4634066"/>
          </a:xfrm>
        </p:spPr>
        <p:txBody>
          <a:bodyPr/>
          <a:lstStyle/>
          <a:p>
            <a:pPr marL="0" indent="0">
              <a:buNone/>
            </a:pPr>
            <a:r>
              <a:rPr lang="en-US" dirty="0"/>
              <a:t>6.3 Maintaining adequate staffing</a:t>
            </a:r>
          </a:p>
          <a:p>
            <a:pPr lvl="1"/>
            <a:r>
              <a:rPr lang="en-US" dirty="0"/>
              <a:t>Contractor</a:t>
            </a:r>
          </a:p>
          <a:p>
            <a:pPr lvl="1"/>
            <a:r>
              <a:rPr lang="en-US" dirty="0"/>
              <a:t>In-house</a:t>
            </a:r>
          </a:p>
          <a:p>
            <a:pPr marL="0" indent="0">
              <a:buNone/>
            </a:pPr>
            <a:r>
              <a:rPr lang="en-US" dirty="0"/>
              <a:t>6.4 Leveraging public support</a:t>
            </a:r>
          </a:p>
          <a:p>
            <a:pPr lvl="1"/>
            <a:r>
              <a:rPr lang="en-US" dirty="0"/>
              <a:t>Keep public informed regarding ITS usage</a:t>
            </a:r>
          </a:p>
          <a:p>
            <a:pPr lvl="1"/>
            <a:r>
              <a:rPr lang="en-US" dirty="0"/>
              <a:t>Information on intended benefits, temper expectations</a:t>
            </a:r>
          </a:p>
          <a:p>
            <a:pPr lvl="1"/>
            <a:r>
              <a:rPr lang="en-US" dirty="0"/>
              <a:t>Update on actual benefits</a:t>
            </a:r>
          </a:p>
          <a:p>
            <a:pPr marL="0" indent="0">
              <a:buNone/>
            </a:pPr>
            <a:endParaRPr lang="en-US" sz="2400" dirty="0"/>
          </a:p>
          <a:p>
            <a:endParaRPr lang="en-US" sz="2400" dirty="0"/>
          </a:p>
          <a:p>
            <a:endParaRPr lang="en-US" dirty="0"/>
          </a:p>
        </p:txBody>
      </p:sp>
    </p:spTree>
    <p:extLst>
      <p:ext uri="{BB962C8B-B14F-4D97-AF65-F5344CB8AC3E}">
        <p14:creationId xmlns:p14="http://schemas.microsoft.com/office/powerpoint/2010/main" val="1762185496"/>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A2F7279E-57E8-42B6-97DA-C858B40DE971}"/>
</file>

<file path=customXml/itemProps2.xml><?xml version="1.0" encoding="utf-8"?>
<ds:datastoreItem xmlns:ds="http://schemas.openxmlformats.org/officeDocument/2006/customXml" ds:itemID="{5036CE55-5FD0-4E7C-937A-53D5B4C2CC71}"/>
</file>

<file path=customXml/itemProps3.xml><?xml version="1.0" encoding="utf-8"?>
<ds:datastoreItem xmlns:ds="http://schemas.openxmlformats.org/officeDocument/2006/customXml" ds:itemID="{9016567F-757A-4C72-AAF3-A797FE38A467}"/>
</file>

<file path=docProps/app.xml><?xml version="1.0" encoding="utf-8"?>
<Properties xmlns="http://schemas.openxmlformats.org/officeDocument/2006/extended-properties" xmlns:vt="http://schemas.openxmlformats.org/officeDocument/2006/docPropsVTypes">
  <TotalTime>15432</TotalTime>
  <Words>21422</Words>
  <Application>Microsoft Office PowerPoint</Application>
  <PresentationFormat>On-screen Show (4:3)</PresentationFormat>
  <Paragraphs>1415</Paragraphs>
  <Slides>107</Slides>
  <Notes>107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107</vt:i4>
      </vt:variant>
    </vt:vector>
  </HeadingPairs>
  <TitlesOfParts>
    <vt:vector size="113" baseType="lpstr">
      <vt:lpstr>Arial</vt:lpstr>
      <vt:lpstr>Calibri</vt:lpstr>
      <vt:lpstr>Century Gothic</vt:lpstr>
      <vt:lpstr>Verdana</vt:lpstr>
      <vt:lpstr>Wingdings</vt:lpstr>
      <vt:lpstr>Default Design</vt:lpstr>
      <vt:lpstr>2. Technology Applications and Work Zone ITS Implementation Guide</vt:lpstr>
      <vt:lpstr>Module Objectives</vt:lpstr>
      <vt:lpstr>Every Day Counts Initiative Identified Two Smarter Work Zone Initiatives:</vt:lpstr>
      <vt:lpstr>Project Coordination</vt:lpstr>
      <vt:lpstr>Technology Application (focus of this module)</vt:lpstr>
      <vt:lpstr>What is Work Zone ITS?</vt:lpstr>
      <vt:lpstr>What is Work Zone ITS? (cont.)</vt:lpstr>
      <vt:lpstr>Work Zone ITS Has Evolved</vt:lpstr>
      <vt:lpstr>Work Zone Challenges</vt:lpstr>
      <vt:lpstr>Capabilities of Work Zone ITS Applications </vt:lpstr>
      <vt:lpstr>Benefits of Using Work Zone ITS</vt:lpstr>
      <vt:lpstr>Benefits of Technology Applications </vt:lpstr>
      <vt:lpstr>ITS Applications in Work Zones</vt:lpstr>
      <vt:lpstr>Work Zone ITS Components</vt:lpstr>
      <vt:lpstr>ITS Application Examples</vt:lpstr>
      <vt:lpstr>1. Dynamic Lane Merge</vt:lpstr>
      <vt:lpstr>Dynamic Lane Merge (cont.)</vt:lpstr>
      <vt:lpstr>Early Lane Merge</vt:lpstr>
      <vt:lpstr>Early Lane Merge Benefits</vt:lpstr>
      <vt:lpstr>Late Lane Merge</vt:lpstr>
      <vt:lpstr>Late Lane Merge Benefits</vt:lpstr>
      <vt:lpstr>Dynamic Lane Merge Components</vt:lpstr>
      <vt:lpstr>2. Queue Warning System (QWS) </vt:lpstr>
      <vt:lpstr>Queue Warning System Benefits </vt:lpstr>
      <vt:lpstr> Concept of Operations</vt:lpstr>
      <vt:lpstr>Queue Warning System Components</vt:lpstr>
      <vt:lpstr>3. Variable Speed Limits (VSL)</vt:lpstr>
      <vt:lpstr>Variable Speed Limits Benefits</vt:lpstr>
      <vt:lpstr>Variable Speed Limits Considerations</vt:lpstr>
      <vt:lpstr>4. Traffic Management/Route Choice</vt:lpstr>
      <vt:lpstr>4. Traffic Management/Route Choice Benefits</vt:lpstr>
      <vt:lpstr>5. Automated Speed Enforcement</vt:lpstr>
      <vt:lpstr>Automated Speed Enforcement Legal and Deployment Issues</vt:lpstr>
      <vt:lpstr>6. Performance Monitoring/Management</vt:lpstr>
      <vt:lpstr>6. Performance Monitoring/Management</vt:lpstr>
      <vt:lpstr>Work Zone ITS Implementation Guide</vt:lpstr>
      <vt:lpstr>Six-step Systems Engineering Approach to WZ ITS Implementation </vt:lpstr>
      <vt:lpstr>Step 1 – Assessment of Needs</vt:lpstr>
      <vt:lpstr>Step 1 – Assessment of Needs</vt:lpstr>
      <vt:lpstr>Step 1 – Assessment of Needs</vt:lpstr>
      <vt:lpstr>1.1 What are the user needs?</vt:lpstr>
      <vt:lpstr>PowerPoint Presentation</vt:lpstr>
      <vt:lpstr>1.2 Systems Goals and Objectives</vt:lpstr>
      <vt:lpstr>1.3 Who are the Stakeholders?</vt:lpstr>
      <vt:lpstr>Stakeholders: Owners / Operators</vt:lpstr>
      <vt:lpstr>Stakeholders: First Responders</vt:lpstr>
      <vt:lpstr>1.3 Who are the Stakeholders?</vt:lpstr>
      <vt:lpstr>1.4 Who should be on the Project Team?</vt:lpstr>
      <vt:lpstr>1.5 What, if any, existing ITS resources are available? </vt:lpstr>
      <vt:lpstr>1.5  Existing ITS Resources (Equipment)</vt:lpstr>
      <vt:lpstr>Step 1 - Overview</vt:lpstr>
      <vt:lpstr>Step 2 - Concept Development &amp; Feasibility</vt:lpstr>
      <vt:lpstr>Work Zone ITS Options</vt:lpstr>
      <vt:lpstr>Step 2 - Concept Development &amp; Feasibility Assessment</vt:lpstr>
      <vt:lpstr>Example Set of Scoring Criteria to Establish Feasibility of Work Zone ITS</vt:lpstr>
      <vt:lpstr>Possible Work Zone ITS Applications To Consider For Various Critical Project Characteristics.</vt:lpstr>
      <vt:lpstr>Step 3 - Detailed System Planning and Design</vt:lpstr>
      <vt:lpstr>Step 3 - Detailed System Planning and Design</vt:lpstr>
      <vt:lpstr>Step 3 - Detailed System Planning and Design (cont.)</vt:lpstr>
      <vt:lpstr>3.1 Determining System Requirements and Specifications</vt:lpstr>
      <vt:lpstr>3.2 Developing the System Design </vt:lpstr>
      <vt:lpstr>3.3 Developing a Testing Strategy</vt:lpstr>
      <vt:lpstr>A Strategy Should Include:</vt:lpstr>
      <vt:lpstr>3.4 Planning for Operations and Maintenance </vt:lpstr>
      <vt:lpstr>3.4 Planning for Operations and Maintenance </vt:lpstr>
      <vt:lpstr>3.5 Determining Staff Training Needs</vt:lpstr>
      <vt:lpstr>   3.6 Planning for Public Outreach</vt:lpstr>
      <vt:lpstr>3.7 Investigating System Security</vt:lpstr>
      <vt:lpstr>3.7 Investigating System Security (cont.) </vt:lpstr>
      <vt:lpstr>3.8 Planning for Evaluation</vt:lpstr>
      <vt:lpstr>3.9 Estimating System Benefits and Costs</vt:lpstr>
      <vt:lpstr>3.9 Estimating System Benefits and Costs (cont.)</vt:lpstr>
      <vt:lpstr>Step 3: Key Takeaway No. 1</vt:lpstr>
      <vt:lpstr>Step 3: Key Takeaway No. 2</vt:lpstr>
      <vt:lpstr>Step 3: Key Takeaway No. 3</vt:lpstr>
      <vt:lpstr>Step 4 - Procurement</vt:lpstr>
      <vt:lpstr>Step 4 - Procurement</vt:lpstr>
      <vt:lpstr>Procurement Overview (Page 42)</vt:lpstr>
      <vt:lpstr>Contracting Options</vt:lpstr>
      <vt:lpstr>Method 1: Include in Main Construction Contract</vt:lpstr>
      <vt:lpstr>Issues </vt:lpstr>
      <vt:lpstr>Method 2: Stand-Alone per Project</vt:lpstr>
      <vt:lpstr>Issues with Method 2 </vt:lpstr>
      <vt:lpstr>Method 3: Stand-Alone for Multiple Projects</vt:lpstr>
      <vt:lpstr>  Method 4: On-Call Annual Contract</vt:lpstr>
      <vt:lpstr>Purchase of Third-Party Data</vt:lpstr>
      <vt:lpstr>Key Tips and Takeaways</vt:lpstr>
      <vt:lpstr>Key Tips and Takeaways</vt:lpstr>
      <vt:lpstr>Step 5 - System Deployment</vt:lpstr>
      <vt:lpstr>Step 5 - System Deployment</vt:lpstr>
      <vt:lpstr>Implementing System Plans</vt:lpstr>
      <vt:lpstr>Scheduling</vt:lpstr>
      <vt:lpstr>Contract Coordination</vt:lpstr>
      <vt:lpstr>Key Tips and Takeaways</vt:lpstr>
      <vt:lpstr> Step 6 - System Operation, Maintenance, and Evaluation</vt:lpstr>
      <vt:lpstr>Step 6 - System Operation, Maintenance, and Evaluation</vt:lpstr>
      <vt:lpstr>Flexibility is Key Under Changing Conditions</vt:lpstr>
      <vt:lpstr>Information From The Work Zone ITS Should Be Used and Shared</vt:lpstr>
      <vt:lpstr>Staffing and Public Support</vt:lpstr>
      <vt:lpstr>System Monitoring </vt:lpstr>
      <vt:lpstr>System Modifications</vt:lpstr>
      <vt:lpstr>System Evaluation</vt:lpstr>
      <vt:lpstr>Evaluation</vt:lpstr>
      <vt:lpstr>Key Tips and Takeaways</vt:lpstr>
      <vt:lpstr>Key Tips and Takeaways (cont.)</vt:lpstr>
      <vt:lpstr>Knowledge Check</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707</cp:revision>
  <dcterms:created xsi:type="dcterms:W3CDTF">2003-08-18T20:36:41Z</dcterms:created>
  <dcterms:modified xsi:type="dcterms:W3CDTF">2025-04-09T14:28:29Z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