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notesSlides/notesSlide15.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handoutMasterIdLst>
    <p:handoutMasterId r:id="rId57"/>
  </p:handoutMasterIdLst>
  <p:sldIdLst>
    <p:sldId id="390" r:id="rId2"/>
    <p:sldId id="289" r:id="rId3"/>
    <p:sldId id="286" r:id="rId4"/>
    <p:sldId id="260" r:id="rId5"/>
    <p:sldId id="261" r:id="rId6"/>
    <p:sldId id="540" r:id="rId7"/>
    <p:sldId id="262" r:id="rId8"/>
    <p:sldId id="541" r:id="rId9"/>
    <p:sldId id="263" r:id="rId10"/>
    <p:sldId id="264" r:id="rId11"/>
    <p:sldId id="542" r:id="rId12"/>
    <p:sldId id="543" r:id="rId13"/>
    <p:sldId id="265" r:id="rId14"/>
    <p:sldId id="266" r:id="rId15"/>
    <p:sldId id="544" r:id="rId16"/>
    <p:sldId id="546" r:id="rId17"/>
    <p:sldId id="545" r:id="rId18"/>
    <p:sldId id="272" r:id="rId19"/>
    <p:sldId id="547" r:id="rId20"/>
    <p:sldId id="548" r:id="rId21"/>
    <p:sldId id="268" r:id="rId22"/>
    <p:sldId id="269" r:id="rId23"/>
    <p:sldId id="285" r:id="rId24"/>
    <p:sldId id="549" r:id="rId25"/>
    <p:sldId id="270" r:id="rId26"/>
    <p:sldId id="273" r:id="rId27"/>
    <p:sldId id="551" r:id="rId28"/>
    <p:sldId id="550" r:id="rId29"/>
    <p:sldId id="274" r:id="rId30"/>
    <p:sldId id="552" r:id="rId31"/>
    <p:sldId id="275" r:id="rId32"/>
    <p:sldId id="553" r:id="rId33"/>
    <p:sldId id="276" r:id="rId34"/>
    <p:sldId id="277" r:id="rId35"/>
    <p:sldId id="554" r:id="rId36"/>
    <p:sldId id="555" r:id="rId37"/>
    <p:sldId id="278" r:id="rId38"/>
    <p:sldId id="279" r:id="rId39"/>
    <p:sldId id="558" r:id="rId40"/>
    <p:sldId id="557" r:id="rId41"/>
    <p:sldId id="556" r:id="rId42"/>
    <p:sldId id="280" r:id="rId43"/>
    <p:sldId id="284" r:id="rId44"/>
    <p:sldId id="559" r:id="rId45"/>
    <p:sldId id="281" r:id="rId46"/>
    <p:sldId id="282" r:id="rId47"/>
    <p:sldId id="560" r:id="rId48"/>
    <p:sldId id="561" r:id="rId49"/>
    <p:sldId id="283" r:id="rId50"/>
    <p:sldId id="563" r:id="rId51"/>
    <p:sldId id="562" r:id="rId52"/>
    <p:sldId id="288" r:id="rId53"/>
    <p:sldId id="564" r:id="rId54"/>
    <p:sldId id="539" r:id="rId55"/>
  </p:sldIdLst>
  <p:sldSz cx="9144000" cy="6858000" type="screen4x3"/>
  <p:notesSz cx="6858000" cy="9144000"/>
  <p:defaultTex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000066"/>
    <a:srgbClr val="000099"/>
    <a:srgbClr val="0000FF"/>
    <a:srgbClr val="FFFF00"/>
    <a:srgbClr val="FFCC66"/>
    <a:srgbClr val="FF99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079" autoAdjust="0"/>
  </p:normalViewPr>
  <p:slideViewPr>
    <p:cSldViewPr>
      <p:cViewPr varScale="1">
        <p:scale>
          <a:sx n="85" d="100"/>
          <a:sy n="85" d="100"/>
        </p:scale>
        <p:origin x="236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15006"/>
    </p:cViewPr>
  </p:sorterViewPr>
  <p:notesViewPr>
    <p:cSldViewPr>
      <p:cViewPr varScale="1">
        <p:scale>
          <a:sx n="84" d="100"/>
          <a:sy n="84" d="100"/>
        </p:scale>
        <p:origin x="313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64" Type="http://schemas.openxmlformats.org/officeDocument/2006/relationships/customXml" Target="../customXml/item3.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dirty="0">
              <a:latin typeface="Arial" panose="020B0604020202020204" pitchFamily="34" charset="0"/>
            </a:endParaRPr>
          </a:p>
        </p:txBody>
      </p:sp>
      <p:sp>
        <p:nvSpPr>
          <p:cNvPr id="317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endParaRPr lang="en-US" dirty="0">
              <a:latin typeface="Arial" panose="020B0604020202020204" pitchFamily="34" charset="0"/>
            </a:endParaRPr>
          </a:p>
        </p:txBody>
      </p:sp>
      <p:sp>
        <p:nvSpPr>
          <p:cNvPr id="317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dirty="0">
              <a:latin typeface="Arial" panose="020B0604020202020204" pitchFamily="34" charset="0"/>
            </a:endParaRPr>
          </a:p>
        </p:txBody>
      </p:sp>
      <p:sp>
        <p:nvSpPr>
          <p:cNvPr id="317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37C27BC0-8C83-44A3-81E0-45528917B0E0}" type="slidenum">
              <a:rPr lang="en-US">
                <a:latin typeface="Arial" panose="020B0604020202020204" pitchFamily="34" charset="0"/>
              </a:rPr>
              <a:pPr>
                <a:defRPr/>
              </a:pPr>
              <a:t>‹#›</a:t>
            </a:fld>
            <a:endParaRPr lang="en-US" dirty="0">
              <a:latin typeface="Arial" panose="020B0604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a:t>Key Message: </a:t>
            </a:r>
          </a:p>
          <a:p>
            <a:pPr lvl="0"/>
            <a:r>
              <a:rPr lang="en-US" noProof="0" dirty="0"/>
              <a:t>Est. Presentation Time:    minute(s)</a:t>
            </a:r>
          </a:p>
          <a:p>
            <a:pPr lvl="0"/>
            <a:r>
              <a:rPr lang="en-US" noProof="0" dirty="0"/>
              <a:t>Explanation of Cues/Builds: </a:t>
            </a:r>
          </a:p>
          <a:p>
            <a:pPr lvl="0"/>
            <a:r>
              <a:rPr lang="en-US" noProof="0" dirty="0"/>
              <a:t>Suggested Comments: </a:t>
            </a:r>
          </a:p>
          <a:p>
            <a:pPr lvl="0"/>
            <a:r>
              <a:rPr lang="en-US" noProof="0" dirty="0"/>
              <a:t>Suggested Questions: </a:t>
            </a:r>
          </a:p>
          <a:p>
            <a:pPr lvl="0"/>
            <a:r>
              <a:rPr lang="en-US" noProof="0" dirty="0"/>
              <a:t>Additional Information: </a:t>
            </a:r>
          </a:p>
          <a:p>
            <a:pPr lvl="0"/>
            <a:r>
              <a:rPr lang="en-US" noProof="0" dirty="0"/>
              <a:t>Possible Problems: None</a:t>
            </a:r>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pPr>
              <a:defRPr/>
            </a:pPr>
            <a:fld id="{D3AA1005-96A5-4CE0-97A3-E1B7A70FFA11}" type="slidenum">
              <a:rPr lang="en-US" smtClean="0"/>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742950" indent="-285750" algn="l" rtl="0" eaLnBrk="0" fontAlgn="base" hangingPunct="0">
      <a:spcBef>
        <a:spcPct val="30000"/>
      </a:spcBef>
      <a:spcAft>
        <a:spcPct val="0"/>
      </a:spcAft>
      <a:defRPr sz="1200" kern="1200">
        <a:solidFill>
          <a:schemeClr val="tx1"/>
        </a:solidFill>
        <a:latin typeface="Verdana" pitchFamily="34" charset="0"/>
        <a:ea typeface="+mn-ea"/>
        <a:cs typeface="+mn-cs"/>
      </a:defRPr>
    </a:lvl2pPr>
    <a:lvl3pPr marL="11430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3pPr>
    <a:lvl4pPr marL="16002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4pPr>
    <a:lvl5pPr marL="20574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BDDB975D-CE38-4717-A7CB-ABB3FC5B4D69}" type="slidenum">
              <a:rPr lang="en-US"/>
              <a:pPr/>
              <a:t>1</a:t>
            </a:fld>
            <a:endParaRPr lang="en-US" dirty="0"/>
          </a:p>
        </p:txBody>
      </p:sp>
      <p:sp>
        <p:nvSpPr>
          <p:cNvPr id="139267" name="Rectangle 2"/>
          <p:cNvSpPr>
            <a:spLocks noGrp="1" noRot="1" noChangeAspect="1" noChangeArrowheads="1" noTextEdit="1"/>
          </p:cNvSpPr>
          <p:nvPr>
            <p:ph type="sldImg"/>
          </p:nvPr>
        </p:nvSpPr>
        <p:spPr>
          <a:xfrm>
            <a:off x="1108075" y="654050"/>
            <a:ext cx="4646613" cy="3484563"/>
          </a:xfrm>
          <a:ln/>
        </p:spPr>
      </p:sp>
      <p:sp>
        <p:nvSpPr>
          <p:cNvPr id="139268" name="Rectangle 3"/>
          <p:cNvSpPr>
            <a:spLocks noGrp="1" noChangeArrowheads="1"/>
          </p:cNvSpPr>
          <p:nvPr>
            <p:ph type="body" idx="1"/>
          </p:nvPr>
        </p:nvSpPr>
        <p:spPr>
          <a:xfrm>
            <a:off x="609600" y="4356100"/>
            <a:ext cx="5638800" cy="4138613"/>
          </a:xfrm>
          <a:noFill/>
          <a:ln/>
        </p:spPr>
        <p:txBody>
          <a:bodyPr/>
          <a:lstStyle/>
          <a:p>
            <a:r>
              <a:rPr lang="en-US" b="1" dirty="0"/>
              <a:t>Key Message: </a:t>
            </a:r>
            <a:r>
              <a:rPr lang="en-US" dirty="0"/>
              <a:t>Title slide</a:t>
            </a:r>
          </a:p>
          <a:p>
            <a:r>
              <a:rPr lang="en-US" b="1" dirty="0"/>
              <a:t>Background Information</a:t>
            </a:r>
            <a:r>
              <a:rPr lang="en-US" dirty="0"/>
              <a:t>: None</a:t>
            </a:r>
          </a:p>
          <a:p>
            <a:r>
              <a:rPr lang="en-US" b="1" dirty="0"/>
              <a:t>Interaction: </a:t>
            </a:r>
            <a:r>
              <a:rPr lang="en-US" dirty="0"/>
              <a:t>None</a:t>
            </a:r>
          </a:p>
          <a:p>
            <a:pPr defTabSz="966612">
              <a:defRPr/>
            </a:pPr>
            <a:r>
              <a:rPr lang="en-US" b="1" dirty="0"/>
              <a:t>Notes: </a:t>
            </a:r>
            <a:r>
              <a:rPr lang="en-US" dirty="0"/>
              <a:t>This module will provide examples of Smarter Work Zones that have used coordination of roadway construction projects to reduce </a:t>
            </a:r>
            <a:r>
              <a:rPr lang="en-US" baseline="0" dirty="0"/>
              <a:t>work zone conflicts. As time permits, cover several examples and discuss various ways the host agency could follow the examples provided in this module.  </a:t>
            </a:r>
            <a:r>
              <a:rPr lang="en-US" dirty="0"/>
              <a:t>This module is the fifth module of seven modules.</a:t>
            </a:r>
            <a:r>
              <a:rPr lang="en-US" baseline="0" dirty="0"/>
              <a:t> </a:t>
            </a:r>
            <a:endParaRPr lang="en-US" dirty="0"/>
          </a:p>
          <a:p>
            <a:pPr eaLnBrk="1" hangingPunct="1"/>
            <a:endParaRPr lang="en-US" sz="1800" dirty="0">
              <a:cs typeface="Arial" charset="0"/>
            </a:endParaRPr>
          </a:p>
        </p:txBody>
      </p:sp>
    </p:spTree>
    <p:extLst>
      <p:ext uri="{BB962C8B-B14F-4D97-AF65-F5344CB8AC3E}">
        <p14:creationId xmlns:p14="http://schemas.microsoft.com/office/powerpoint/2010/main" val="5417998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discuss tools they used</a:t>
            </a:r>
          </a:p>
          <a:p>
            <a:r>
              <a:rPr lang="en-US" b="1" dirty="0"/>
              <a:t>Background Information</a:t>
            </a:r>
            <a:r>
              <a:rPr lang="en-US" dirty="0"/>
              <a:t>: (broken into 2 slides)</a:t>
            </a:r>
          </a:p>
          <a:p>
            <a:r>
              <a:rPr lang="en-US" dirty="0"/>
              <a:t>A</a:t>
            </a:r>
            <a:r>
              <a:rPr lang="en-US" baseline="0" dirty="0"/>
              <a:t> Construction I</a:t>
            </a:r>
            <a:r>
              <a:rPr lang="en-US" dirty="0"/>
              <a:t>mpact Analysis (CIA) Tool was developed. It was developed with two components, a mapping tool and a database. Some people like a map while others like a chart. </a:t>
            </a:r>
            <a:r>
              <a:rPr lang="en-US" sz="1300" dirty="0"/>
              <a:t>The use of the tool allows you to change the parameters of time and geography so that you can zoom in, zoom out, look at a week, a day, a month.  You can easily manipulate the data to look at it in different ways, </a:t>
            </a:r>
            <a:r>
              <a:rPr lang="en-US" dirty="0"/>
              <a:t>trying to identify those conflicts between projects</a:t>
            </a:r>
            <a:r>
              <a:rPr lang="en-US" baseline="0" dirty="0"/>
              <a:t> in the mid to long term. It also helped to coordinate maintenance  and utility activities and special events that create traffic congestion problems. </a:t>
            </a:r>
            <a:endParaRPr lang="en-US" sz="1300" dirty="0"/>
          </a:p>
          <a:p>
            <a:r>
              <a:rPr lang="en-US" b="1" dirty="0"/>
              <a:t>Interaction: </a:t>
            </a:r>
            <a:r>
              <a:rPr lang="en-US" b="0" dirty="0"/>
              <a:t>None</a:t>
            </a:r>
          </a:p>
          <a:p>
            <a:pPr defTabSz="966612">
              <a:defRPr/>
            </a:pPr>
            <a:r>
              <a:rPr lang="en-US" b="1" dirty="0"/>
              <a:t>Notes: </a:t>
            </a:r>
            <a:r>
              <a:rPr lang="en-US" dirty="0"/>
              <a:t>Examples of a map created with the CIA tool for the Seattle region is shown. </a:t>
            </a:r>
            <a:endParaRPr lang="en-US" b="0" dirty="0"/>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10</a:t>
            </a:fld>
            <a:endParaRPr lang="en-US" dirty="0"/>
          </a:p>
        </p:txBody>
      </p:sp>
    </p:spTree>
    <p:extLst>
      <p:ext uri="{BB962C8B-B14F-4D97-AF65-F5344CB8AC3E}">
        <p14:creationId xmlns:p14="http://schemas.microsoft.com/office/powerpoint/2010/main" val="29377546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discuss tools they used</a:t>
            </a:r>
          </a:p>
          <a:p>
            <a:r>
              <a:rPr lang="en-US" b="1" dirty="0"/>
              <a:t>Background Information</a:t>
            </a:r>
            <a:r>
              <a:rPr lang="en-US" dirty="0"/>
              <a:t>: (broken into 2 slides)</a:t>
            </a:r>
          </a:p>
          <a:p>
            <a:r>
              <a:rPr lang="en-US" dirty="0"/>
              <a:t>A</a:t>
            </a:r>
            <a:r>
              <a:rPr lang="en-US" baseline="0" dirty="0"/>
              <a:t> Construction I</a:t>
            </a:r>
            <a:r>
              <a:rPr lang="en-US" dirty="0"/>
              <a:t>mpact Analysis (CIA) Tool was developed. It was developed with two components, a mapping tool and a database. Some people like a map while others like a chart. </a:t>
            </a:r>
            <a:r>
              <a:rPr lang="en-US" sz="1300" dirty="0"/>
              <a:t>The use of the tool allows you to change the parameters of time and geography so that you can zoom in, zoom out, look at a week, a day, a month.  You can easily manipulate the data to look at it in different ways, </a:t>
            </a:r>
            <a:r>
              <a:rPr lang="en-US" dirty="0"/>
              <a:t>trying to identify those conflicts between projects</a:t>
            </a:r>
            <a:r>
              <a:rPr lang="en-US" baseline="0" dirty="0"/>
              <a:t> in the mid to long term. It also helped to coordinate maintenance  and utility activities and special events that create traffic congestion problems. </a:t>
            </a:r>
            <a:endParaRPr lang="en-US" sz="1300" dirty="0"/>
          </a:p>
          <a:p>
            <a:r>
              <a:rPr lang="en-US" b="1" dirty="0"/>
              <a:t>Interaction: </a:t>
            </a:r>
            <a:r>
              <a:rPr lang="en-US" b="0" dirty="0"/>
              <a:t>None</a:t>
            </a:r>
          </a:p>
          <a:p>
            <a:pPr defTabSz="966612">
              <a:defRPr/>
            </a:pPr>
            <a:r>
              <a:rPr lang="en-US" b="1" dirty="0"/>
              <a:t>Notes: </a:t>
            </a:r>
            <a:r>
              <a:rPr lang="en-US" dirty="0"/>
              <a:t>Examples of a map created with the CIA tool for the Seattle region is shown. </a:t>
            </a:r>
            <a:endParaRPr lang="en-US" b="0" dirty="0"/>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11</a:t>
            </a:fld>
            <a:endParaRPr lang="en-US" dirty="0"/>
          </a:p>
        </p:txBody>
      </p:sp>
    </p:spTree>
    <p:extLst>
      <p:ext uri="{BB962C8B-B14F-4D97-AF65-F5344CB8AC3E}">
        <p14:creationId xmlns:p14="http://schemas.microsoft.com/office/powerpoint/2010/main" val="4504988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review CIA </a:t>
            </a:r>
            <a:r>
              <a:rPr lang="en-US" b="0" baseline="0" dirty="0"/>
              <a:t>inputs on the slide.</a:t>
            </a:r>
            <a:endParaRPr 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Background Information</a:t>
            </a:r>
            <a:r>
              <a:rPr lang="en-US" dirty="0"/>
              <a:t>: </a:t>
            </a:r>
            <a:r>
              <a:rPr lang="en-US" sz="1400" dirty="0"/>
              <a:t>(broken into 2 slides)</a:t>
            </a:r>
          </a:p>
          <a:p>
            <a:r>
              <a:rPr lang="en-US" sz="1300" dirty="0"/>
              <a:t>On a quarterly basis, agency solicits emails from project teams and makes phone calls. </a:t>
            </a:r>
          </a:p>
          <a:p>
            <a:r>
              <a:rPr lang="en-US" sz="1300" dirty="0"/>
              <a:t>The folks who gather the data really work hard to figure out who is the right person on each project team to build a relationship with, to get the needed information. As to who does the information gathering, it varies; sometimes it is the engineering managers, sometimes it is a technician, it really varies as a team. Agency looks at longer term projects, but concentrates on the upcoming 24 months. This includes maintenance and utility projects. </a:t>
            </a:r>
          </a:p>
          <a:p>
            <a:r>
              <a:rPr lang="en-US" sz="1500" dirty="0"/>
              <a:t>Example Input:</a:t>
            </a:r>
          </a:p>
          <a:p>
            <a:pPr marL="599099" indent="-233263"/>
            <a:r>
              <a:rPr lang="en-US" sz="1300" dirty="0"/>
              <a:t>– 	Location: I-5 from NE 117</a:t>
            </a:r>
            <a:r>
              <a:rPr lang="en-US" sz="1300" baseline="30000" dirty="0"/>
              <a:t>th</a:t>
            </a:r>
            <a:r>
              <a:rPr lang="en-US" sz="1300" dirty="0"/>
              <a:t> St to SR 104 </a:t>
            </a:r>
            <a:br>
              <a:rPr lang="en-US" sz="1300" dirty="0"/>
            </a:br>
            <a:r>
              <a:rPr lang="en-US" sz="1300" dirty="0"/>
              <a:t>(Milepost 173.14  to 177.75) </a:t>
            </a:r>
          </a:p>
          <a:p>
            <a:pPr marL="599099" indent="-233263"/>
            <a:r>
              <a:rPr lang="en-US" sz="1300" dirty="0"/>
              <a:t>– 	Pavement Repair–Date: 8/1/2014 –10/5/2014</a:t>
            </a:r>
          </a:p>
          <a:p>
            <a:pPr marL="599099" indent="-233263"/>
            <a:r>
              <a:rPr lang="en-US" sz="1300" dirty="0"/>
              <a:t>– 	Impacts: Planned partial closure, nighttime, Sun-Thu; </a:t>
            </a:r>
          </a:p>
          <a:p>
            <a:pPr marL="599099" indent="-233263"/>
            <a:r>
              <a:rPr lang="en-US" sz="1300" dirty="0"/>
              <a:t>	Possible partial closure daytime Sun. </a:t>
            </a:r>
          </a:p>
          <a:p>
            <a:r>
              <a:rPr lang="en-US" b="1" dirty="0"/>
              <a:t>Interaction: </a:t>
            </a:r>
            <a:r>
              <a:rPr lang="en-US" b="0" dirty="0"/>
              <a:t>None</a:t>
            </a:r>
          </a:p>
          <a:p>
            <a:pPr defTabSz="966612">
              <a:defRPr/>
            </a:pPr>
            <a:r>
              <a:rPr lang="en-US" b="1" dirty="0"/>
              <a:t>Notes: </a:t>
            </a:r>
            <a:r>
              <a:rPr lang="en-US" b="0" dirty="0"/>
              <a:t>None </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12</a:t>
            </a:fld>
            <a:endParaRPr lang="en-US" dirty="0"/>
          </a:p>
        </p:txBody>
      </p:sp>
    </p:spTree>
    <p:extLst>
      <p:ext uri="{BB962C8B-B14F-4D97-AF65-F5344CB8AC3E}">
        <p14:creationId xmlns:p14="http://schemas.microsoft.com/office/powerpoint/2010/main" val="5542374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review CIA </a:t>
            </a:r>
            <a:r>
              <a:rPr lang="en-US" b="0" baseline="0" dirty="0"/>
              <a:t>inputs on the slide.</a:t>
            </a:r>
            <a:endParaRPr 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Background Information</a:t>
            </a:r>
            <a:r>
              <a:rPr lang="en-US" dirty="0"/>
              <a:t>: </a:t>
            </a:r>
            <a:r>
              <a:rPr lang="en-US" sz="1400" dirty="0"/>
              <a:t>(broken into 2 slides)</a:t>
            </a:r>
          </a:p>
          <a:p>
            <a:r>
              <a:rPr lang="en-US" sz="1300" dirty="0"/>
              <a:t>On a quarterly basis, agency solicits emails from project teams and makes phone calls. </a:t>
            </a:r>
          </a:p>
          <a:p>
            <a:r>
              <a:rPr lang="en-US" sz="1300" dirty="0"/>
              <a:t>The folks who gather the data really work hard to figure out who is the right person on each project team to build a relationship with, to get the needed information. As to who does the information gathering, it varies; sometimes it is the engineering managers, sometimes it is a technician, it really varies as a team. Agency looks at longer term projects, but concentrates on the upcoming 24 months. This includes maintenance and utility projects. </a:t>
            </a:r>
          </a:p>
          <a:p>
            <a:r>
              <a:rPr lang="en-US" sz="1500" dirty="0"/>
              <a:t>Example Input:</a:t>
            </a:r>
          </a:p>
          <a:p>
            <a:pPr marL="599099" indent="-233263"/>
            <a:r>
              <a:rPr lang="en-US" sz="1300" dirty="0"/>
              <a:t>– 	Location: I-5 from NE 117</a:t>
            </a:r>
            <a:r>
              <a:rPr lang="en-US" sz="1300" baseline="30000" dirty="0"/>
              <a:t>th</a:t>
            </a:r>
            <a:r>
              <a:rPr lang="en-US" sz="1300" dirty="0"/>
              <a:t> St to SR 104 </a:t>
            </a:r>
            <a:br>
              <a:rPr lang="en-US" sz="1300" dirty="0"/>
            </a:br>
            <a:r>
              <a:rPr lang="en-US" sz="1300" dirty="0"/>
              <a:t>(Milepost 173.14  to 177.75) </a:t>
            </a:r>
          </a:p>
          <a:p>
            <a:pPr marL="599099" indent="-233263"/>
            <a:r>
              <a:rPr lang="en-US" sz="1300" dirty="0"/>
              <a:t>– 	Pavement Repair–Date: 8/1/2014 –10/5/2014</a:t>
            </a:r>
          </a:p>
          <a:p>
            <a:pPr marL="599099" indent="-233263"/>
            <a:r>
              <a:rPr lang="en-US" sz="1300" dirty="0"/>
              <a:t>– 	Impacts: Planned partial closure, nighttime, Sun-Thu; </a:t>
            </a:r>
          </a:p>
          <a:p>
            <a:pPr marL="599099" indent="-233263"/>
            <a:r>
              <a:rPr lang="en-US" sz="1300" dirty="0"/>
              <a:t>	Possible partial closure daytime Sun. </a:t>
            </a:r>
          </a:p>
          <a:p>
            <a:r>
              <a:rPr lang="en-US" b="1" dirty="0"/>
              <a:t>Interaction: </a:t>
            </a:r>
            <a:r>
              <a:rPr lang="en-US" b="0" dirty="0"/>
              <a:t>None</a:t>
            </a:r>
          </a:p>
          <a:p>
            <a:pPr defTabSz="966612">
              <a:defRPr/>
            </a:pPr>
            <a:r>
              <a:rPr lang="en-US" b="1" dirty="0"/>
              <a:t>Notes: </a:t>
            </a:r>
            <a:r>
              <a:rPr lang="en-US" b="0" dirty="0"/>
              <a:t>None </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13</a:t>
            </a:fld>
            <a:endParaRPr lang="en-US" dirty="0"/>
          </a:p>
        </p:txBody>
      </p:sp>
    </p:spTree>
    <p:extLst>
      <p:ext uri="{BB962C8B-B14F-4D97-AF65-F5344CB8AC3E}">
        <p14:creationId xmlns:p14="http://schemas.microsoft.com/office/powerpoint/2010/main" val="35225101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talk about some of</a:t>
            </a:r>
            <a:r>
              <a:rPr lang="en-US" b="0" baseline="0" dirty="0"/>
              <a:t> the results of the tool</a:t>
            </a:r>
            <a:endParaRPr lang="en-US" b="0" dirty="0"/>
          </a:p>
          <a:p>
            <a:r>
              <a:rPr lang="en-US" b="1" dirty="0"/>
              <a:t>Background Information</a:t>
            </a:r>
            <a:r>
              <a:rPr lang="en-US" dirty="0"/>
              <a:t>: Construction</a:t>
            </a:r>
            <a:r>
              <a:rPr lang="en-US" baseline="0" dirty="0"/>
              <a:t> Impacts Analysis (CIA) tool outputs include detailed maps and Gantt charts outlining the specifics of upcoming projects. These are distributed on a quarterly basis to approximately 400 stakeholders. </a:t>
            </a:r>
            <a:endParaRPr lang="en-US" dirty="0"/>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14</a:t>
            </a:fld>
            <a:endParaRPr lang="en-US" dirty="0"/>
          </a:p>
        </p:txBody>
      </p:sp>
    </p:spTree>
    <p:extLst>
      <p:ext uri="{BB962C8B-B14F-4D97-AF65-F5344CB8AC3E}">
        <p14:creationId xmlns:p14="http://schemas.microsoft.com/office/powerpoint/2010/main" val="10938940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talk about some of</a:t>
            </a:r>
            <a:r>
              <a:rPr lang="en-US" b="0" baseline="0" dirty="0"/>
              <a:t> the results of the tool</a:t>
            </a:r>
            <a:endParaRPr lang="en-US" b="0" dirty="0"/>
          </a:p>
          <a:p>
            <a:r>
              <a:rPr lang="en-US" b="1" dirty="0"/>
              <a:t>Background Information</a:t>
            </a:r>
            <a:r>
              <a:rPr lang="en-US" dirty="0"/>
              <a:t>: Construction</a:t>
            </a:r>
            <a:r>
              <a:rPr lang="en-US" baseline="0" dirty="0"/>
              <a:t> Impacts Analysis (CIA) tool outputs include detailed maps and Gantt charts outlining the specifics of upcoming projects. These are distributed on a quarterly basis to approximately 400 stakeholders. </a:t>
            </a:r>
            <a:endParaRPr lang="en-US" dirty="0"/>
          </a:p>
          <a:p>
            <a:r>
              <a:rPr lang="en-US" b="1" dirty="0"/>
              <a:t>Interaction: </a:t>
            </a:r>
            <a:r>
              <a:rPr lang="en-US" b="0" dirty="0"/>
              <a:t>None</a:t>
            </a:r>
          </a:p>
          <a:p>
            <a:pPr defTabSz="966612">
              <a:defRPr/>
            </a:pPr>
            <a:r>
              <a:rPr lang="en-US" b="1" dirty="0"/>
              <a:t>Notes: </a:t>
            </a:r>
            <a:r>
              <a:rPr lang="en-US" b="0" dirty="0"/>
              <a:t>May not be legible. Describe in generic terms. </a:t>
            </a:r>
            <a:r>
              <a:rPr lang="en-US" dirty="0"/>
              <a:t>A </a:t>
            </a:r>
            <a:r>
              <a:rPr lang="en-US" b="1" dirty="0"/>
              <a:t>Gantt chart</a:t>
            </a:r>
            <a:r>
              <a:rPr lang="en-US" dirty="0"/>
              <a:t> is a type of bar </a:t>
            </a:r>
            <a:r>
              <a:rPr lang="en-US" b="1" dirty="0"/>
              <a:t>chart</a:t>
            </a:r>
            <a:r>
              <a:rPr lang="en-US" dirty="0"/>
              <a:t> that illustrates a project schedule. This </a:t>
            </a:r>
            <a:r>
              <a:rPr lang="en-US" b="1" dirty="0"/>
              <a:t>chart</a:t>
            </a:r>
            <a:r>
              <a:rPr lang="en-US" dirty="0"/>
              <a:t> lists the tasks to be performed on the vertical axis, and time intervals on the horizontal axis. The width of the horizontal bars in the graph shows the duration of each activity.</a:t>
            </a:r>
            <a:endParaRPr lang="en-US" b="0" dirty="0"/>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15</a:t>
            </a:fld>
            <a:endParaRPr lang="en-US" dirty="0"/>
          </a:p>
        </p:txBody>
      </p:sp>
    </p:spTree>
    <p:extLst>
      <p:ext uri="{BB962C8B-B14F-4D97-AF65-F5344CB8AC3E}">
        <p14:creationId xmlns:p14="http://schemas.microsoft.com/office/powerpoint/2010/main" val="37868997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b="1" dirty="0"/>
              <a:t>Key Message: </a:t>
            </a:r>
            <a:r>
              <a:rPr lang="en-US" b="0" dirty="0"/>
              <a:t>talk about more </a:t>
            </a:r>
            <a:r>
              <a:rPr lang="en-US" b="0" baseline="0" dirty="0"/>
              <a:t>results of the tool</a:t>
            </a:r>
            <a:endParaRPr lang="en-US" b="0" dirty="0"/>
          </a:p>
          <a:p>
            <a:r>
              <a:rPr lang="en-US" b="1" dirty="0"/>
              <a:t>Background Information</a:t>
            </a:r>
            <a:r>
              <a:rPr lang="en-US" dirty="0"/>
              <a:t>: (Broken onto 2 slides)</a:t>
            </a:r>
          </a:p>
          <a:p>
            <a:r>
              <a:rPr lang="en-US" sz="1300" dirty="0"/>
              <a:t>A Hotspot is an area with a high number of projects in close proximity. This is where the agency will engage teams. The</a:t>
            </a:r>
            <a:r>
              <a:rPr lang="en-US" sz="1300" baseline="0" dirty="0"/>
              <a:t> agency has </a:t>
            </a:r>
            <a:r>
              <a:rPr lang="en-US" sz="1300" dirty="0"/>
              <a:t>had hotspots go away because, as teams coordinate to figure out schedules</a:t>
            </a:r>
            <a:r>
              <a:rPr lang="en-US" sz="1300" baseline="0" dirty="0"/>
              <a:t> and</a:t>
            </a:r>
            <a:r>
              <a:rPr lang="en-US" sz="1300" dirty="0"/>
              <a:t> work out contracts, congestion is mitigated and it is no longer a hotspot. You will notice in the example of Redmond, there were multiple projects affecting every major roadway. Redmond is home to Microsoft, for those of you who do not know. This is a huge suburban employment location. Numerous projects were planned, but nobody realized  they were happening at the same time. They caught it early and got other cities, transit agencies, and utilities talking early to eliminate and coordinate the projects.</a:t>
            </a:r>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16</a:t>
            </a:fld>
            <a:endParaRPr lang="en-US" dirty="0"/>
          </a:p>
        </p:txBody>
      </p:sp>
    </p:spTree>
    <p:extLst>
      <p:ext uri="{BB962C8B-B14F-4D97-AF65-F5344CB8AC3E}">
        <p14:creationId xmlns:p14="http://schemas.microsoft.com/office/powerpoint/2010/main" val="18191580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b="1" dirty="0"/>
              <a:t>Key Message: </a:t>
            </a:r>
            <a:r>
              <a:rPr lang="en-US" b="0" dirty="0"/>
              <a:t>talk about more </a:t>
            </a:r>
            <a:r>
              <a:rPr lang="en-US" b="0" baseline="0" dirty="0"/>
              <a:t>results of the tool</a:t>
            </a:r>
            <a:endParaRPr lang="en-US" b="0" dirty="0"/>
          </a:p>
          <a:p>
            <a:r>
              <a:rPr lang="en-US" b="1" dirty="0"/>
              <a:t>Background Information</a:t>
            </a:r>
            <a:r>
              <a:rPr lang="en-US" dirty="0"/>
              <a:t>: (Broken onto 2 slides)</a:t>
            </a:r>
          </a:p>
          <a:p>
            <a:r>
              <a:rPr lang="en-US" sz="1300" dirty="0"/>
              <a:t>A Hotspot is an area with a high number of projects in close proximity. This is where the agency will engage teams. The</a:t>
            </a:r>
            <a:r>
              <a:rPr lang="en-US" sz="1300" baseline="0" dirty="0"/>
              <a:t> agency has </a:t>
            </a:r>
            <a:r>
              <a:rPr lang="en-US" sz="1300" dirty="0"/>
              <a:t>had hotspots go away because, as teams coordinate to figure out schedules</a:t>
            </a:r>
            <a:r>
              <a:rPr lang="en-US" sz="1300" baseline="0" dirty="0"/>
              <a:t> and</a:t>
            </a:r>
            <a:r>
              <a:rPr lang="en-US" sz="1300" dirty="0"/>
              <a:t> work out contracts, congestion is mitigated and it is no longer a hotspot. You will notice in the example of Redmond, there were multiple projects affecting every major roadway. Redmond is home to Microsoft, for those of you who do not know. This is a huge suburban employment location. Numerous projects were planned, but nobody realized  they were happening at the same time. They caught it early and got other cities, transit agencies, and utilities talking early to eliminate and coordinate the projects.</a:t>
            </a:r>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17</a:t>
            </a:fld>
            <a:endParaRPr lang="en-US" dirty="0"/>
          </a:p>
        </p:txBody>
      </p:sp>
    </p:spTree>
    <p:extLst>
      <p:ext uri="{BB962C8B-B14F-4D97-AF65-F5344CB8AC3E}">
        <p14:creationId xmlns:p14="http://schemas.microsoft.com/office/powerpoint/2010/main" val="39536315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provide background on coordination</a:t>
            </a:r>
            <a:r>
              <a:rPr lang="en-US" b="0" baseline="0" dirty="0"/>
              <a:t> meetings</a:t>
            </a:r>
            <a:endParaRPr lang="en-US" b="0" dirty="0"/>
          </a:p>
          <a:p>
            <a:r>
              <a:rPr lang="en-US" b="1" dirty="0"/>
              <a:t>Background Information</a:t>
            </a:r>
            <a:r>
              <a:rPr lang="en-US" dirty="0"/>
              <a:t>: (Broken onto 2 slides)</a:t>
            </a:r>
          </a:p>
          <a:p>
            <a:r>
              <a:rPr lang="en-US" sz="1300" dirty="0"/>
              <a:t>Agency promotes annual meetings as a part of the kickoff of construction season. Occurs</a:t>
            </a:r>
            <a:r>
              <a:rPr lang="en-US" sz="1300" baseline="0" dirty="0"/>
              <a:t> in </a:t>
            </a:r>
            <a:r>
              <a:rPr lang="en-US" sz="1300" dirty="0"/>
              <a:t>February or early March. Projects for the next couple of construction seasons are discussed.  People in attendance include people from traffic offices and city folks who are doing transit planning. The event planners for Seattle Mariners, the Seahawks, the universities, those are engaged in the transportation for those websites. </a:t>
            </a:r>
            <a:r>
              <a:rPr lang="en-US" dirty="0"/>
              <a:t>More frequent meetings are held for local agencies</a:t>
            </a:r>
            <a:r>
              <a:rPr lang="en-US" baseline="0" dirty="0"/>
              <a:t> i</a:t>
            </a:r>
            <a:r>
              <a:rPr lang="en-US" sz="1300" dirty="0"/>
              <a:t>mpacted for downtown Seattle hotspots meet every 2 months. Weekly meetings are conducted to coordinate maintenance activities like cleaning out storm drains or inspecting bridges. </a:t>
            </a:r>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18</a:t>
            </a:fld>
            <a:endParaRPr lang="en-US" dirty="0"/>
          </a:p>
        </p:txBody>
      </p:sp>
    </p:spTree>
    <p:extLst>
      <p:ext uri="{BB962C8B-B14F-4D97-AF65-F5344CB8AC3E}">
        <p14:creationId xmlns:p14="http://schemas.microsoft.com/office/powerpoint/2010/main" val="30728056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provide background on coordination</a:t>
            </a:r>
            <a:r>
              <a:rPr lang="en-US" b="0" baseline="0" dirty="0"/>
              <a:t> meetings</a:t>
            </a:r>
            <a:endParaRPr lang="en-US" b="0" dirty="0"/>
          </a:p>
          <a:p>
            <a:r>
              <a:rPr lang="en-US" b="1" dirty="0"/>
              <a:t>Background Information</a:t>
            </a:r>
            <a:r>
              <a:rPr lang="en-US" dirty="0"/>
              <a:t>: (Broken onto 2 slides)</a:t>
            </a:r>
          </a:p>
          <a:p>
            <a:r>
              <a:rPr lang="en-US" sz="1300" dirty="0"/>
              <a:t>Agency promotes annual meetings as a part of the kickoff of construction season. Occurs</a:t>
            </a:r>
            <a:r>
              <a:rPr lang="en-US" sz="1300" baseline="0" dirty="0"/>
              <a:t> in </a:t>
            </a:r>
            <a:r>
              <a:rPr lang="en-US" sz="1300" dirty="0"/>
              <a:t>February or early March. Projects for the next couple of construction seasons are discussed.  People in attendance include people from traffic offices and city folks who are doing transit planning. The event planners for Seattle Mariners, the Seahawks, the universities, those are engaged in the transportation for those websites. </a:t>
            </a:r>
            <a:r>
              <a:rPr lang="en-US" dirty="0"/>
              <a:t>More frequent meetings are held for local agencies</a:t>
            </a:r>
            <a:r>
              <a:rPr lang="en-US" baseline="0" dirty="0"/>
              <a:t> i</a:t>
            </a:r>
            <a:r>
              <a:rPr lang="en-US" sz="1300" dirty="0"/>
              <a:t>mpacted for downtown Seattle hotspots meet every 2 months. Weekly meetings are conducted to coordinate maintenance activities like cleaning out storm drains or inspecting bridges. </a:t>
            </a:r>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19</a:t>
            </a:fld>
            <a:endParaRPr lang="en-US" dirty="0"/>
          </a:p>
        </p:txBody>
      </p:sp>
    </p:spTree>
    <p:extLst>
      <p:ext uri="{BB962C8B-B14F-4D97-AF65-F5344CB8AC3E}">
        <p14:creationId xmlns:p14="http://schemas.microsoft.com/office/powerpoint/2010/main" val="1313495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review module objectives</a:t>
            </a:r>
          </a:p>
          <a:p>
            <a:pPr defTabSz="966612">
              <a:defRPr/>
            </a:pPr>
            <a:r>
              <a:rPr lang="en-US" b="1" dirty="0"/>
              <a:t>Background: </a:t>
            </a:r>
            <a:r>
              <a:rPr lang="en-US" sz="1300" dirty="0"/>
              <a:t>Coordination is required within a single project but is also needed among multiple projects within a corridor, network, or region, and possibly across agency jurisdictions to minimize work zone traffic impacts.  Project coordination has been part of the Transportation Management Plan (TMP) for quite a while now, but many times did not consider the impacts of other projects within a region or along a corridor. </a:t>
            </a:r>
          </a:p>
          <a:p>
            <a:r>
              <a:rPr lang="en-US" b="1" dirty="0"/>
              <a:t>Interaction: </a:t>
            </a:r>
            <a:r>
              <a:rPr lang="en-US" b="0" dirty="0"/>
              <a:t>none</a:t>
            </a:r>
            <a:endParaRPr lang="en-US" b="1" dirty="0"/>
          </a:p>
          <a:p>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2</a:t>
            </a:fld>
            <a:endParaRPr lang="en-US" dirty="0"/>
          </a:p>
        </p:txBody>
      </p:sp>
    </p:spTree>
    <p:extLst>
      <p:ext uri="{BB962C8B-B14F-4D97-AF65-F5344CB8AC3E}">
        <p14:creationId xmlns:p14="http://schemas.microsoft.com/office/powerpoint/2010/main" val="27403571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discuss how to institutionalize project coordination</a:t>
            </a:r>
          </a:p>
          <a:p>
            <a:r>
              <a:rPr lang="en-US" b="1" dirty="0"/>
              <a:t>Background Information</a:t>
            </a:r>
            <a:r>
              <a:rPr lang="en-US" dirty="0"/>
              <a:t>: (broken into 2 slides)</a:t>
            </a:r>
          </a:p>
          <a:p>
            <a:r>
              <a:rPr lang="en-US" sz="1300" dirty="0"/>
              <a:t>In addition to the annual meetings, the agency does hold more frequent</a:t>
            </a:r>
            <a:r>
              <a:rPr lang="en-US" sz="1300" baseline="0" dirty="0"/>
              <a:t> </a:t>
            </a:r>
            <a:r>
              <a:rPr lang="en-US" sz="1300" dirty="0"/>
              <a:t>meetings, particularly for downtown Seattle. There are weekly meetings held by a different groups who are focused on the short-term impacts. They use some of the data from the tools for that meeting. They separate the kind of mid-term to long-term planning, which has worked well, having enough overlap so that projects are smoothed out.  Taking advantage of these opportunities, institutionalizing coordination. We have not written a bunch of requirements, it has not been necessary, we have been getting the information we need.  Others are more willing to share as a service rather than as requirement.</a:t>
            </a:r>
          </a:p>
          <a:p>
            <a:r>
              <a:rPr lang="en-US" b="1" dirty="0"/>
              <a:t>Interaction: </a:t>
            </a:r>
            <a:r>
              <a:rPr lang="en-US" b="0" dirty="0"/>
              <a:t>is this possible at your agency?</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20</a:t>
            </a:fld>
            <a:endParaRPr lang="en-US" dirty="0"/>
          </a:p>
        </p:txBody>
      </p:sp>
    </p:spTree>
    <p:extLst>
      <p:ext uri="{BB962C8B-B14F-4D97-AF65-F5344CB8AC3E}">
        <p14:creationId xmlns:p14="http://schemas.microsoft.com/office/powerpoint/2010/main" val="23236263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discuss how to institutionalize project coordination</a:t>
            </a:r>
          </a:p>
          <a:p>
            <a:r>
              <a:rPr lang="en-US" b="1" dirty="0"/>
              <a:t>Background Information</a:t>
            </a:r>
            <a:r>
              <a:rPr lang="en-US" dirty="0"/>
              <a:t>: (broken into 2 slides)</a:t>
            </a:r>
          </a:p>
          <a:p>
            <a:r>
              <a:rPr lang="en-US" sz="1300" dirty="0"/>
              <a:t>In addition to the annual meetings, the agency does hold more frequent</a:t>
            </a:r>
            <a:r>
              <a:rPr lang="en-US" sz="1300" baseline="0" dirty="0"/>
              <a:t> </a:t>
            </a:r>
            <a:r>
              <a:rPr lang="en-US" sz="1300" dirty="0"/>
              <a:t>meetings, particularly for downtown Seattle. There are weekly meetings held by a different groups who are focused on the short-term impacts. They use some of the data from the tools for that meeting. They separate the kind of mid-term to long-term planning, which has worked well, having enough overlap so that projects are smoothed out.  Taking advantage of these opportunities, institutionalizing coordination. We have not written a bunch of requirements, it has not been necessary, we have been getting the information we need.  Others are more willing to share as a service rather than as requirement.</a:t>
            </a:r>
          </a:p>
          <a:p>
            <a:r>
              <a:rPr lang="en-US" b="1" dirty="0"/>
              <a:t>Interaction: </a:t>
            </a:r>
            <a:r>
              <a:rPr lang="en-US" b="0" dirty="0"/>
              <a:t>is this possible at your agency?</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21</a:t>
            </a:fld>
            <a:endParaRPr lang="en-US" dirty="0"/>
          </a:p>
        </p:txBody>
      </p:sp>
    </p:spTree>
    <p:extLst>
      <p:ext uri="{BB962C8B-B14F-4D97-AF65-F5344CB8AC3E}">
        <p14:creationId xmlns:p14="http://schemas.microsoft.com/office/powerpoint/2010/main" val="29461173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review lessons learned from the project.</a:t>
            </a:r>
          </a:p>
          <a:p>
            <a:r>
              <a:rPr lang="en-US" b="1" dirty="0"/>
              <a:t>Background Information</a:t>
            </a:r>
            <a:r>
              <a:rPr lang="en-US" dirty="0"/>
              <a:t>: Multi-agency communications and culture change is important to collaboratively shift the focus from individual projects to network performance</a:t>
            </a:r>
          </a:p>
          <a:p>
            <a:r>
              <a:rPr lang="en-US" dirty="0"/>
              <a:t>Internal marketing helps demonstrate the value of project coordination and encourages stakeholder involvement</a:t>
            </a:r>
          </a:p>
          <a:p>
            <a:r>
              <a:rPr lang="en-US" dirty="0"/>
              <a:t>Buy-in from management to support the potential need for additional staff and resources is important</a:t>
            </a:r>
          </a:p>
          <a:p>
            <a:r>
              <a:rPr lang="en-US" dirty="0"/>
              <a:t>Project coordination can help plan future work zone impacts with all affected regions</a:t>
            </a:r>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22</a:t>
            </a:fld>
            <a:endParaRPr lang="en-US" dirty="0"/>
          </a:p>
        </p:txBody>
      </p:sp>
    </p:spTree>
    <p:extLst>
      <p:ext uri="{BB962C8B-B14F-4D97-AF65-F5344CB8AC3E}">
        <p14:creationId xmlns:p14="http://schemas.microsoft.com/office/powerpoint/2010/main" val="34577227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introduce next example</a:t>
            </a:r>
          </a:p>
          <a:p>
            <a:r>
              <a:rPr lang="en-US" b="1" dirty="0"/>
              <a:t>Background Information</a:t>
            </a:r>
            <a:r>
              <a:rPr lang="en-US" dirty="0"/>
              <a:t>: The next example will be </a:t>
            </a:r>
            <a:r>
              <a:rPr lang="pt-BR" i="0" dirty="0"/>
              <a:t> Michigan’s I-94 Corridor. </a:t>
            </a:r>
            <a:endParaRPr lang="en-US" dirty="0"/>
          </a:p>
          <a:p>
            <a:r>
              <a:rPr lang="en-US" b="1" dirty="0"/>
              <a:t>Interaction: </a:t>
            </a:r>
            <a:r>
              <a:rPr lang="en-US" b="0" dirty="0"/>
              <a:t>None</a:t>
            </a:r>
          </a:p>
          <a:p>
            <a:pPr defTabSz="966612">
              <a:defRPr/>
            </a:pPr>
            <a:r>
              <a:rPr lang="en-US" b="1" dirty="0"/>
              <a:t>Notes: </a:t>
            </a:r>
            <a:r>
              <a:rPr lang="en-US" b="0" dirty="0"/>
              <a:t>None</a:t>
            </a:r>
          </a:p>
        </p:txBody>
      </p:sp>
      <p:sp>
        <p:nvSpPr>
          <p:cNvPr id="4" name="Slide Number Placeholder 3"/>
          <p:cNvSpPr>
            <a:spLocks noGrp="1"/>
          </p:cNvSpPr>
          <p:nvPr>
            <p:ph type="sldNum" sz="quarter" idx="10"/>
          </p:nvPr>
        </p:nvSpPr>
        <p:spPr/>
        <p:txBody>
          <a:bodyPr/>
          <a:lstStyle/>
          <a:p>
            <a:fld id="{2590D320-9F49-49CF-B370-3FED5DFA908C}" type="slidenum">
              <a:rPr lang="en-US" smtClean="0"/>
              <a:t>23</a:t>
            </a:fld>
            <a:endParaRPr lang="en-US" dirty="0"/>
          </a:p>
        </p:txBody>
      </p:sp>
    </p:spTree>
    <p:extLst>
      <p:ext uri="{BB962C8B-B14F-4D97-AF65-F5344CB8AC3E}">
        <p14:creationId xmlns:p14="http://schemas.microsoft.com/office/powerpoint/2010/main" val="6385591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provide</a:t>
            </a:r>
            <a:r>
              <a:rPr lang="en-US" b="0" baseline="0" dirty="0"/>
              <a:t> background on project</a:t>
            </a:r>
            <a:endParaRPr lang="en-US" b="0" dirty="0"/>
          </a:p>
          <a:p>
            <a:r>
              <a:rPr lang="en-US" b="1" dirty="0"/>
              <a:t>Background Information</a:t>
            </a:r>
            <a:r>
              <a:rPr lang="en-US" dirty="0"/>
              <a:t>: (broken into 2 slides)</a:t>
            </a:r>
          </a:p>
          <a:p>
            <a:pPr defTabSz="966612">
              <a:defRPr/>
            </a:pPr>
            <a:r>
              <a:rPr lang="en-US" dirty="0"/>
              <a:t>Michigan’s I-94 Corridor is a major thoroughfare stretching 271 miles across the state from Indiana to Canada:</a:t>
            </a:r>
          </a:p>
          <a:p>
            <a:pPr marL="181240" indent="-181240">
              <a:buFont typeface="Arial" panose="020B0604020202020204" pitchFamily="34" charset="0"/>
              <a:buChar char="•"/>
            </a:pPr>
            <a:r>
              <a:rPr lang="en-US" sz="1300" dirty="0"/>
              <a:t>primary connection between Detroit and Chicago.</a:t>
            </a:r>
          </a:p>
          <a:p>
            <a:pPr marL="181240" indent="-181240">
              <a:buFont typeface="Arial" panose="020B0604020202020204" pitchFamily="34" charset="0"/>
              <a:buChar char="•"/>
            </a:pPr>
            <a:r>
              <a:rPr lang="en-US" sz="1300" dirty="0"/>
              <a:t>varies from three lanes to two lanes in lower rural areas. </a:t>
            </a:r>
          </a:p>
          <a:p>
            <a:r>
              <a:rPr lang="en-US" dirty="0"/>
              <a:t>In 2010, 19 consecutive construction projects on the corridor led to lengthy delays resulting in creation of “One Corridor Focus” initiative</a:t>
            </a:r>
            <a:r>
              <a:rPr lang="en-US" baseline="0" dirty="0"/>
              <a:t> which required </a:t>
            </a:r>
            <a:r>
              <a:rPr lang="en-US" dirty="0"/>
              <a:t>I-94 be managed as one single unit with one overall travel time delay (TTD). Effort led by Corridor Operations Partnership (COP) </a:t>
            </a:r>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24</a:t>
            </a:fld>
            <a:endParaRPr lang="en-US" dirty="0"/>
          </a:p>
        </p:txBody>
      </p:sp>
    </p:spTree>
    <p:extLst>
      <p:ext uri="{BB962C8B-B14F-4D97-AF65-F5344CB8AC3E}">
        <p14:creationId xmlns:p14="http://schemas.microsoft.com/office/powerpoint/2010/main" val="35026276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provide</a:t>
            </a:r>
            <a:r>
              <a:rPr lang="en-US" b="0" baseline="0" dirty="0"/>
              <a:t> background on project</a:t>
            </a:r>
            <a:endParaRPr lang="en-US" b="0" dirty="0"/>
          </a:p>
          <a:p>
            <a:r>
              <a:rPr lang="en-US" b="1" dirty="0"/>
              <a:t>Background Information</a:t>
            </a:r>
            <a:r>
              <a:rPr lang="en-US" dirty="0"/>
              <a:t>: (broken into 2 slides)</a:t>
            </a:r>
          </a:p>
          <a:p>
            <a:pPr defTabSz="966612">
              <a:defRPr/>
            </a:pPr>
            <a:r>
              <a:rPr lang="en-US" dirty="0"/>
              <a:t>Michigan’s I-94 Corridor is a major thoroughfare stretching 271 miles across the state from Indiana to Canada:</a:t>
            </a:r>
          </a:p>
          <a:p>
            <a:pPr marL="181240" indent="-181240">
              <a:buFont typeface="Arial" panose="020B0604020202020204" pitchFamily="34" charset="0"/>
              <a:buChar char="•"/>
            </a:pPr>
            <a:r>
              <a:rPr lang="en-US" sz="1300" dirty="0"/>
              <a:t>primary connection between Detroit and Chicago.</a:t>
            </a:r>
          </a:p>
          <a:p>
            <a:pPr marL="181240" indent="-181240">
              <a:buFont typeface="Arial" panose="020B0604020202020204" pitchFamily="34" charset="0"/>
              <a:buChar char="•"/>
            </a:pPr>
            <a:r>
              <a:rPr lang="en-US" sz="1300" dirty="0"/>
              <a:t>varies from three lanes to two lanes in lower rural areas. </a:t>
            </a:r>
          </a:p>
          <a:p>
            <a:r>
              <a:rPr lang="en-US" dirty="0"/>
              <a:t>In 2010, 19 consecutive construction projects on the corridor led to lengthy delays resulting in creation of “One Corridor Focus” initiative</a:t>
            </a:r>
            <a:r>
              <a:rPr lang="en-US" baseline="0" dirty="0"/>
              <a:t> which required </a:t>
            </a:r>
            <a:r>
              <a:rPr lang="en-US" dirty="0"/>
              <a:t>I-94 be managed as one single unit with one overall travel time delay (TTD). Effort led by Corridor Operations Partnership (COP) </a:t>
            </a:r>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25</a:t>
            </a:fld>
            <a:endParaRPr lang="en-US" dirty="0"/>
          </a:p>
        </p:txBody>
      </p:sp>
    </p:spTree>
    <p:extLst>
      <p:ext uri="{BB962C8B-B14F-4D97-AF65-F5344CB8AC3E}">
        <p14:creationId xmlns:p14="http://schemas.microsoft.com/office/powerpoint/2010/main" val="120067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discuss</a:t>
            </a:r>
            <a:r>
              <a:rPr lang="en-US" b="0" baseline="0" dirty="0"/>
              <a:t> the partnership</a:t>
            </a:r>
            <a:endParaRPr lang="en-US" b="0" dirty="0"/>
          </a:p>
          <a:p>
            <a:r>
              <a:rPr lang="en-US" b="1" dirty="0"/>
              <a:t>Background Information</a:t>
            </a:r>
            <a:r>
              <a:rPr lang="en-US" dirty="0"/>
              <a:t>: (Broken into 3 slides) A t</a:t>
            </a:r>
            <a:r>
              <a:rPr lang="en-US" sz="1300" dirty="0"/>
              <a:t>eam from the three regions and service center was created to develop ideas to move traffic through the corridor faster. It was titled the I-94 </a:t>
            </a:r>
            <a:r>
              <a:rPr lang="en-US" sz="1300" u="sng" dirty="0"/>
              <a:t>Corridor Operations Partnership </a:t>
            </a:r>
            <a:r>
              <a:rPr lang="en-US" sz="1300" dirty="0"/>
              <a:t>(COP).</a:t>
            </a:r>
          </a:p>
          <a:p>
            <a:r>
              <a:rPr lang="en-US" dirty="0"/>
              <a:t>COP Mission: </a:t>
            </a:r>
          </a:p>
          <a:p>
            <a:pPr marL="422893" lvl="1"/>
            <a:r>
              <a:rPr lang="en-US" dirty="0"/>
              <a:t>– Improve traffic operations and system reliability along the I‐94 corridor statewide </a:t>
            </a:r>
          </a:p>
          <a:p>
            <a:r>
              <a:rPr lang="en-US" dirty="0"/>
              <a:t>COP Objectives:</a:t>
            </a:r>
          </a:p>
          <a:p>
            <a:pPr marL="422893" lvl="1"/>
            <a:r>
              <a:rPr lang="en-US" dirty="0"/>
              <a:t>– Unification of the I-94 corridor with one focus</a:t>
            </a:r>
          </a:p>
          <a:p>
            <a:pPr marL="422893" lvl="1"/>
            <a:r>
              <a:rPr lang="en-US" dirty="0"/>
              <a:t>– Travel Reliability –40 min delay max for entire corridor( about  15%</a:t>
            </a:r>
            <a:r>
              <a:rPr lang="en-US" baseline="0" dirty="0"/>
              <a:t> increase in normal travel time)</a:t>
            </a:r>
            <a:endParaRPr lang="en-US" dirty="0"/>
          </a:p>
          <a:p>
            <a:r>
              <a:rPr lang="en-US" dirty="0"/>
              <a:t>COP Sub-teams:</a:t>
            </a:r>
          </a:p>
          <a:p>
            <a:pPr lvl="1"/>
            <a:r>
              <a:rPr lang="en-US" dirty="0"/>
              <a:t>– Corridor Performance Team - </a:t>
            </a:r>
            <a:r>
              <a:rPr lang="en-US" sz="1300" dirty="0"/>
              <a:t>had the task of developing goals, setting up performance standards and actions to achieve them in the planning and design stages of the project. </a:t>
            </a:r>
          </a:p>
          <a:p>
            <a:pPr lvl="1"/>
            <a:r>
              <a:rPr lang="en-US" dirty="0"/>
              <a:t>– Active Corridor Management Team - i</a:t>
            </a:r>
            <a:r>
              <a:rPr lang="en-US" sz="1300" dirty="0"/>
              <a:t>nvolved with improving management of active works owns along the corridor.</a:t>
            </a:r>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26</a:t>
            </a:fld>
            <a:endParaRPr lang="en-US" dirty="0"/>
          </a:p>
        </p:txBody>
      </p:sp>
    </p:spTree>
    <p:extLst>
      <p:ext uri="{BB962C8B-B14F-4D97-AF65-F5344CB8AC3E}">
        <p14:creationId xmlns:p14="http://schemas.microsoft.com/office/powerpoint/2010/main" val="37311063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discuss</a:t>
            </a:r>
            <a:r>
              <a:rPr lang="en-US" b="0" baseline="0" dirty="0"/>
              <a:t> the partnership</a:t>
            </a:r>
            <a:endParaRPr lang="en-US" b="0" dirty="0"/>
          </a:p>
          <a:p>
            <a:r>
              <a:rPr lang="en-US" b="1" dirty="0"/>
              <a:t>Background Information</a:t>
            </a:r>
            <a:r>
              <a:rPr lang="en-US" dirty="0"/>
              <a:t>: (Broken into 3 slides) A t</a:t>
            </a:r>
            <a:r>
              <a:rPr lang="en-US" sz="1300" dirty="0"/>
              <a:t>eam from the three regions and service center was created to develop ideas to move traffic through the corridor faster. It was titled the I-94 </a:t>
            </a:r>
            <a:r>
              <a:rPr lang="en-US" sz="1300" u="sng" dirty="0"/>
              <a:t>Corridor Operations Partnership </a:t>
            </a:r>
            <a:r>
              <a:rPr lang="en-US" sz="1300" dirty="0"/>
              <a:t>(COP).</a:t>
            </a:r>
          </a:p>
          <a:p>
            <a:r>
              <a:rPr lang="en-US" dirty="0"/>
              <a:t>COP Mission: </a:t>
            </a:r>
          </a:p>
          <a:p>
            <a:pPr marL="422893" lvl="1"/>
            <a:r>
              <a:rPr lang="en-US" dirty="0"/>
              <a:t>– Improve traffic operations and system reliability along the I‐94 corridor statewide </a:t>
            </a:r>
          </a:p>
          <a:p>
            <a:r>
              <a:rPr lang="en-US" dirty="0"/>
              <a:t>COP Objectives:</a:t>
            </a:r>
          </a:p>
          <a:p>
            <a:pPr marL="422893" lvl="1"/>
            <a:r>
              <a:rPr lang="en-US" dirty="0"/>
              <a:t>– Unification of the I-94 corridor with one focus</a:t>
            </a:r>
          </a:p>
          <a:p>
            <a:pPr marL="422893" lvl="1"/>
            <a:r>
              <a:rPr lang="en-US" dirty="0"/>
              <a:t>– Travel Reliability –40 min delay max for entire corridor( about  15%</a:t>
            </a:r>
            <a:r>
              <a:rPr lang="en-US" baseline="0" dirty="0"/>
              <a:t> increase in normal travel time)</a:t>
            </a:r>
            <a:endParaRPr lang="en-US" dirty="0"/>
          </a:p>
          <a:p>
            <a:r>
              <a:rPr lang="en-US" dirty="0"/>
              <a:t>COP Sub-teams:</a:t>
            </a:r>
          </a:p>
          <a:p>
            <a:pPr lvl="1"/>
            <a:r>
              <a:rPr lang="en-US" dirty="0"/>
              <a:t>– Corridor Performance Team - </a:t>
            </a:r>
            <a:r>
              <a:rPr lang="en-US" sz="1300" dirty="0"/>
              <a:t>had the task of developing goals, setting up performance standards and actions to achieve them in the planning and design stages of the project. </a:t>
            </a:r>
          </a:p>
          <a:p>
            <a:pPr lvl="1"/>
            <a:r>
              <a:rPr lang="en-US" dirty="0"/>
              <a:t>– Active Corridor Management Team - i</a:t>
            </a:r>
            <a:r>
              <a:rPr lang="en-US" sz="1300" dirty="0"/>
              <a:t>nvolved with improving management of active works owns along the corridor.</a:t>
            </a:r>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27</a:t>
            </a:fld>
            <a:endParaRPr lang="en-US" dirty="0"/>
          </a:p>
        </p:txBody>
      </p:sp>
    </p:spTree>
    <p:extLst>
      <p:ext uri="{BB962C8B-B14F-4D97-AF65-F5344CB8AC3E}">
        <p14:creationId xmlns:p14="http://schemas.microsoft.com/office/powerpoint/2010/main" val="23104576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discuss</a:t>
            </a:r>
            <a:r>
              <a:rPr lang="en-US" b="0" baseline="0" dirty="0"/>
              <a:t> the partnership</a:t>
            </a:r>
            <a:endParaRPr lang="en-US" b="0" dirty="0"/>
          </a:p>
          <a:p>
            <a:r>
              <a:rPr lang="en-US" b="1" dirty="0"/>
              <a:t>Background Information</a:t>
            </a:r>
            <a:r>
              <a:rPr lang="en-US" dirty="0"/>
              <a:t>: (Broken into 3 slides) A t</a:t>
            </a:r>
            <a:r>
              <a:rPr lang="en-US" sz="1300" dirty="0"/>
              <a:t>eam from the three regions and service center was created to develop ideas to move traffic through the corridor faster. It was titled the I-94 </a:t>
            </a:r>
            <a:r>
              <a:rPr lang="en-US" sz="1300" u="sng" dirty="0"/>
              <a:t>Corridor Operations Partnership </a:t>
            </a:r>
            <a:r>
              <a:rPr lang="en-US" sz="1300" dirty="0"/>
              <a:t>(COP).</a:t>
            </a:r>
          </a:p>
          <a:p>
            <a:r>
              <a:rPr lang="en-US" dirty="0"/>
              <a:t>COP Mission: </a:t>
            </a:r>
          </a:p>
          <a:p>
            <a:pPr marL="422893" lvl="1"/>
            <a:r>
              <a:rPr lang="en-US" dirty="0"/>
              <a:t>– Improve traffic operations and system reliability along the I‐94 corridor statewide </a:t>
            </a:r>
          </a:p>
          <a:p>
            <a:r>
              <a:rPr lang="en-US" dirty="0"/>
              <a:t>COP Objectives:</a:t>
            </a:r>
          </a:p>
          <a:p>
            <a:pPr marL="422893" lvl="1"/>
            <a:r>
              <a:rPr lang="en-US" dirty="0"/>
              <a:t>– Unification of the I-94 corridor with one focus</a:t>
            </a:r>
          </a:p>
          <a:p>
            <a:pPr marL="422893" lvl="1"/>
            <a:r>
              <a:rPr lang="en-US" dirty="0"/>
              <a:t>– Travel Reliability –40 min delay max for entire corridor( about  15%</a:t>
            </a:r>
            <a:r>
              <a:rPr lang="en-US" baseline="0" dirty="0"/>
              <a:t> increase in normal travel time)</a:t>
            </a:r>
            <a:endParaRPr lang="en-US" dirty="0"/>
          </a:p>
          <a:p>
            <a:r>
              <a:rPr lang="en-US" dirty="0"/>
              <a:t>COP Sub-teams:</a:t>
            </a:r>
          </a:p>
          <a:p>
            <a:pPr lvl="1"/>
            <a:r>
              <a:rPr lang="en-US" dirty="0"/>
              <a:t>– Corridor Performance Team - </a:t>
            </a:r>
            <a:r>
              <a:rPr lang="en-US" sz="1300" dirty="0"/>
              <a:t>had the task of developing goals, setting up performance standards and actions to achieve them in the planning and design stages of the project. </a:t>
            </a:r>
          </a:p>
          <a:p>
            <a:pPr lvl="1"/>
            <a:r>
              <a:rPr lang="en-US" dirty="0"/>
              <a:t>– Active Corridor Management Team - i</a:t>
            </a:r>
            <a:r>
              <a:rPr lang="en-US" sz="1300" dirty="0"/>
              <a:t>nvolved with improving management of active works owns along the corridor.</a:t>
            </a:r>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28</a:t>
            </a:fld>
            <a:endParaRPr lang="en-US" dirty="0"/>
          </a:p>
        </p:txBody>
      </p:sp>
    </p:spTree>
    <p:extLst>
      <p:ext uri="{BB962C8B-B14F-4D97-AF65-F5344CB8AC3E}">
        <p14:creationId xmlns:p14="http://schemas.microsoft.com/office/powerpoint/2010/main" val="3636953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talk</a:t>
            </a:r>
            <a:r>
              <a:rPr lang="en-US" b="0" baseline="0" dirty="0"/>
              <a:t> about performance measures for corridor</a:t>
            </a:r>
            <a:endParaRPr lang="en-US" b="0" dirty="0"/>
          </a:p>
          <a:p>
            <a:r>
              <a:rPr lang="en-US" b="1" dirty="0"/>
              <a:t>Background Information</a:t>
            </a:r>
            <a:r>
              <a:rPr lang="en-US" dirty="0"/>
              <a:t>: </a:t>
            </a:r>
            <a:r>
              <a:rPr lang="en-US" sz="1300" dirty="0"/>
              <a:t>The team divided up I-94 into three sections, which did not match regional boundaries, forcing the teams to be more active in their coordination.</a:t>
            </a:r>
          </a:p>
          <a:p>
            <a:r>
              <a:rPr lang="en-US" sz="1300" dirty="0"/>
              <a:t>To fix the three segments along I-94 any colors on the map represent works zones that were active. </a:t>
            </a:r>
          </a:p>
          <a:p>
            <a:pPr marL="181240" indent="-181240">
              <a:buFont typeface="Arial" panose="020B0604020202020204" pitchFamily="34" charset="0"/>
              <a:buChar char="•"/>
            </a:pPr>
            <a:r>
              <a:rPr lang="en-US" sz="1300" dirty="0"/>
              <a:t> green, were no lane closures, traffic moving at or near posted speed.</a:t>
            </a:r>
          </a:p>
          <a:p>
            <a:pPr marL="181240" indent="-181240">
              <a:buFont typeface="Arial" panose="020B0604020202020204" pitchFamily="34" charset="0"/>
              <a:buChar char="•"/>
            </a:pPr>
            <a:r>
              <a:rPr lang="en-US" sz="1300" dirty="0"/>
              <a:t> yellow were reduced capacity during non-peak travel periods.</a:t>
            </a:r>
          </a:p>
          <a:p>
            <a:pPr marL="181240" indent="-181240">
              <a:buFont typeface="Arial" panose="020B0604020202020204" pitchFamily="34" charset="0"/>
              <a:buChar char="•"/>
            </a:pPr>
            <a:r>
              <a:rPr lang="en-US" sz="1300" dirty="0"/>
              <a:t> red were the ones that were going to happen during peak travel times. </a:t>
            </a:r>
          </a:p>
          <a:p>
            <a:r>
              <a:rPr lang="en-US" b="1" dirty="0"/>
              <a:t>Interaction: </a:t>
            </a:r>
            <a:r>
              <a:rPr lang="en-US" b="0" dirty="0"/>
              <a:t>None</a:t>
            </a:r>
          </a:p>
          <a:p>
            <a:pPr defTabSz="966612">
              <a:defRPr/>
            </a:pPr>
            <a:r>
              <a:rPr lang="en-US" b="1" dirty="0"/>
              <a:t>Notes: </a:t>
            </a:r>
            <a:r>
              <a:rPr lang="en-US" b="0" dirty="0"/>
              <a:t>Describe</a:t>
            </a:r>
            <a:r>
              <a:rPr lang="en-US" b="0" baseline="0" dirty="0"/>
              <a:t> the segments and the travel time delay for each segment from the slide.</a:t>
            </a:r>
            <a:endParaRPr lang="en-US" b="0" dirty="0"/>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29</a:t>
            </a:fld>
            <a:endParaRPr lang="en-US" dirty="0"/>
          </a:p>
        </p:txBody>
      </p:sp>
    </p:spTree>
    <p:extLst>
      <p:ext uri="{BB962C8B-B14F-4D97-AF65-F5344CB8AC3E}">
        <p14:creationId xmlns:p14="http://schemas.microsoft.com/office/powerpoint/2010/main" val="2211415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introduce</a:t>
            </a:r>
            <a:r>
              <a:rPr lang="en-US" b="0" baseline="0" dirty="0"/>
              <a:t> two project coordination examples</a:t>
            </a:r>
            <a:endParaRPr lang="en-US" b="0" dirty="0"/>
          </a:p>
          <a:p>
            <a:r>
              <a:rPr lang="en-US" b="1" dirty="0"/>
              <a:t>Background Information</a:t>
            </a:r>
            <a:r>
              <a:rPr lang="en-US" dirty="0"/>
              <a:t>: This module will be looking at two coordination examples.</a:t>
            </a:r>
            <a:r>
              <a:rPr lang="en-US" baseline="0" dirty="0"/>
              <a:t> The first is WSDOT’s (Washington States DOT) Regional Project Coordination and the next is Michigan’s I-94 Corridor coordination effort.</a:t>
            </a:r>
            <a:endParaRPr lang="en-US" dirty="0"/>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3</a:t>
            </a:fld>
            <a:endParaRPr lang="en-US" dirty="0"/>
          </a:p>
        </p:txBody>
      </p:sp>
    </p:spTree>
    <p:extLst>
      <p:ext uri="{BB962C8B-B14F-4D97-AF65-F5344CB8AC3E}">
        <p14:creationId xmlns:p14="http://schemas.microsoft.com/office/powerpoint/2010/main" val="835119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talk</a:t>
            </a:r>
            <a:r>
              <a:rPr lang="en-US" b="0" baseline="0" dirty="0"/>
              <a:t> about performance measures for corridor</a:t>
            </a:r>
            <a:endParaRPr lang="en-US" b="0" dirty="0"/>
          </a:p>
          <a:p>
            <a:r>
              <a:rPr lang="en-US" b="1" dirty="0"/>
              <a:t>Background Information</a:t>
            </a:r>
            <a:r>
              <a:rPr lang="en-US" dirty="0"/>
              <a:t>: </a:t>
            </a:r>
            <a:r>
              <a:rPr lang="en-US" sz="1300" dirty="0"/>
              <a:t>The team divided up I-94 into three sections, which did not match regional boundaries, forcing the teams to be more active in their coordination.</a:t>
            </a:r>
          </a:p>
          <a:p>
            <a:r>
              <a:rPr lang="en-US" sz="1300" dirty="0"/>
              <a:t>To fix the three segments along I-94 any colors on the map represent works zones that were active. </a:t>
            </a:r>
          </a:p>
          <a:p>
            <a:pPr marL="181240" indent="-181240">
              <a:buFont typeface="Arial" panose="020B0604020202020204" pitchFamily="34" charset="0"/>
              <a:buChar char="•"/>
            </a:pPr>
            <a:r>
              <a:rPr lang="en-US" sz="1300" dirty="0"/>
              <a:t> green, were no lane closures, traffic moving at or near posted speed.</a:t>
            </a:r>
          </a:p>
          <a:p>
            <a:pPr marL="181240" indent="-181240">
              <a:buFont typeface="Arial" panose="020B0604020202020204" pitchFamily="34" charset="0"/>
              <a:buChar char="•"/>
            </a:pPr>
            <a:r>
              <a:rPr lang="en-US" sz="1300" dirty="0"/>
              <a:t> yellow were reduced capacity during non-peak travel periods.</a:t>
            </a:r>
          </a:p>
          <a:p>
            <a:pPr marL="181240" indent="-181240">
              <a:buFont typeface="Arial" panose="020B0604020202020204" pitchFamily="34" charset="0"/>
              <a:buChar char="•"/>
            </a:pPr>
            <a:r>
              <a:rPr lang="en-US" sz="1300" dirty="0"/>
              <a:t> red were the ones that were going to happen during peak travel times. </a:t>
            </a:r>
          </a:p>
          <a:p>
            <a:r>
              <a:rPr lang="en-US" b="1" dirty="0"/>
              <a:t>Interaction: </a:t>
            </a:r>
            <a:r>
              <a:rPr lang="en-US" b="0" dirty="0"/>
              <a:t>None</a:t>
            </a:r>
          </a:p>
          <a:p>
            <a:pPr defTabSz="966612">
              <a:defRPr/>
            </a:pPr>
            <a:r>
              <a:rPr lang="en-US" b="1" dirty="0"/>
              <a:t>Notes: </a:t>
            </a:r>
            <a:r>
              <a:rPr lang="en-US" b="0" dirty="0"/>
              <a:t>Describe</a:t>
            </a:r>
            <a:r>
              <a:rPr lang="en-US" b="0" baseline="0" dirty="0"/>
              <a:t> the segments and the travel time delay for each segment from the slide.</a:t>
            </a:r>
            <a:endParaRPr lang="en-US" b="0" dirty="0"/>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30</a:t>
            </a:fld>
            <a:endParaRPr lang="en-US" dirty="0"/>
          </a:p>
        </p:txBody>
      </p:sp>
    </p:spTree>
    <p:extLst>
      <p:ext uri="{BB962C8B-B14F-4D97-AF65-F5344CB8AC3E}">
        <p14:creationId xmlns:p14="http://schemas.microsoft.com/office/powerpoint/2010/main" val="16018587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talk</a:t>
            </a:r>
            <a:r>
              <a:rPr lang="en-US" b="0" baseline="0" dirty="0"/>
              <a:t> about how performance measures were measured</a:t>
            </a:r>
            <a:endParaRPr lang="en-US" b="0" dirty="0"/>
          </a:p>
          <a:p>
            <a:r>
              <a:rPr lang="en-US" b="1" dirty="0"/>
              <a:t>Background Information</a:t>
            </a:r>
            <a:r>
              <a:rPr lang="en-US" dirty="0"/>
              <a:t>: A list of each project was </a:t>
            </a:r>
            <a:r>
              <a:rPr lang="en-US" sz="1300" dirty="0"/>
              <a:t>compiled the with calculated delays during peak and off-peak times to see if delay goals could be met. Each project is charted to provide a week by week summary of which projects are active. The rows on the bottom show estimated delays to provide a snapshot if goals are met or not. This data can then be used to adjust projects and/or dates, if possible. </a:t>
            </a:r>
          </a:p>
          <a:p>
            <a:r>
              <a:rPr lang="en-US" b="1" dirty="0"/>
              <a:t>Interaction: </a:t>
            </a:r>
            <a:r>
              <a:rPr lang="en-US" b="0" dirty="0"/>
              <a:t>None</a:t>
            </a:r>
          </a:p>
          <a:p>
            <a:pPr defTabSz="966612">
              <a:defRPr/>
            </a:pPr>
            <a:r>
              <a:rPr lang="en-US" b="1" dirty="0"/>
              <a:t>Notes: Not legible. </a:t>
            </a:r>
            <a:r>
              <a:rPr lang="en-US" b="0" dirty="0"/>
              <a:t>Provide</a:t>
            </a:r>
            <a:r>
              <a:rPr lang="en-US" b="0" baseline="0" dirty="0"/>
              <a:t> handout</a:t>
            </a:r>
            <a:endParaRPr lang="en-US" b="0" dirty="0"/>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31</a:t>
            </a:fld>
            <a:endParaRPr lang="en-US" dirty="0"/>
          </a:p>
        </p:txBody>
      </p:sp>
    </p:spTree>
    <p:extLst>
      <p:ext uri="{BB962C8B-B14F-4D97-AF65-F5344CB8AC3E}">
        <p14:creationId xmlns:p14="http://schemas.microsoft.com/office/powerpoint/2010/main" val="6130923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introduce</a:t>
            </a:r>
            <a:r>
              <a:rPr lang="en-US" b="0" baseline="0" dirty="0"/>
              <a:t> corridor standards</a:t>
            </a:r>
            <a:endParaRPr lang="en-US" b="0" dirty="0"/>
          </a:p>
          <a:p>
            <a:r>
              <a:rPr lang="en-US" b="1" dirty="0"/>
              <a:t>Background Information</a:t>
            </a:r>
            <a:r>
              <a:rPr lang="en-US" dirty="0"/>
              <a:t>: (broken into 2 slides)</a:t>
            </a:r>
          </a:p>
          <a:p>
            <a:r>
              <a:rPr lang="en-US" dirty="0"/>
              <a:t>Corridor level standards were developed</a:t>
            </a:r>
            <a:r>
              <a:rPr lang="en-US" baseline="0" dirty="0"/>
              <a:t> to:</a:t>
            </a:r>
          </a:p>
          <a:p>
            <a:pPr marL="599099" lvl="1" indent="-233263">
              <a:buFont typeface="Arial" panose="020B0604020202020204" pitchFamily="34" charset="0"/>
              <a:buChar char="•"/>
            </a:pPr>
            <a:r>
              <a:rPr lang="en-US" dirty="0"/>
              <a:t>Ensure customer experience from one work zone to another is consistent and reliable</a:t>
            </a:r>
          </a:p>
          <a:p>
            <a:pPr marL="599099" lvl="1" indent="-233263">
              <a:buFont typeface="Arial" panose="020B0604020202020204" pitchFamily="34" charset="0"/>
              <a:buChar char="•"/>
            </a:pPr>
            <a:r>
              <a:rPr lang="en-US" dirty="0"/>
              <a:t>Reduce confusion and driver frustration</a:t>
            </a:r>
          </a:p>
          <a:p>
            <a:pPr marL="599099" lvl="1" indent="-233263">
              <a:buFont typeface="Arial" panose="020B0604020202020204" pitchFamily="34" charset="0"/>
              <a:buChar char="•"/>
            </a:pPr>
            <a:r>
              <a:rPr lang="en-US" dirty="0"/>
              <a:t>Improve compliance with work zone signage, thus improving safety and reducing crashes</a:t>
            </a:r>
          </a:p>
          <a:p>
            <a:r>
              <a:rPr lang="en-US" dirty="0"/>
              <a:t>Standards include:</a:t>
            </a:r>
          </a:p>
          <a:p>
            <a:pPr marL="599099" lvl="1" indent="-233263"/>
            <a:r>
              <a:rPr lang="en-US" dirty="0"/>
              <a:t>–	Left lanes will be closed first</a:t>
            </a:r>
          </a:p>
          <a:p>
            <a:pPr marL="599099" lvl="1" indent="-233263"/>
            <a:r>
              <a:rPr lang="en-US" dirty="0"/>
              <a:t>–	Minimum 11’ work zone lane width (12’ preferred)</a:t>
            </a:r>
          </a:p>
          <a:p>
            <a:pPr marL="599099" lvl="1" indent="-233263"/>
            <a:r>
              <a:rPr lang="en-US" dirty="0"/>
              <a:t>–	2’ minimum paved shoulder</a:t>
            </a:r>
          </a:p>
          <a:p>
            <a:pPr marL="599099" lvl="1" indent="-233263"/>
            <a:r>
              <a:rPr lang="en-US" dirty="0"/>
              <a:t>–	Emergency pull-outs where no refuge </a:t>
            </a:r>
          </a:p>
          <a:p>
            <a:r>
              <a:rPr lang="en-US" b="1" dirty="0"/>
              <a:t>Interaction: </a:t>
            </a:r>
            <a:r>
              <a:rPr lang="en-US" b="0" dirty="0"/>
              <a:t>none</a:t>
            </a:r>
            <a:endParaRPr lang="en-US" dirty="0"/>
          </a:p>
          <a:p>
            <a:pPr defTabSz="966612">
              <a:defRPr/>
            </a:pPr>
            <a:r>
              <a:rPr lang="en-US" b="1" dirty="0"/>
              <a:t>Notes: </a:t>
            </a:r>
            <a:r>
              <a:rPr lang="en-US" b="0" dirty="0"/>
              <a:t>Go through the list on the slide.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32</a:t>
            </a:fld>
            <a:endParaRPr lang="en-US" dirty="0"/>
          </a:p>
        </p:txBody>
      </p:sp>
    </p:spTree>
    <p:extLst>
      <p:ext uri="{BB962C8B-B14F-4D97-AF65-F5344CB8AC3E}">
        <p14:creationId xmlns:p14="http://schemas.microsoft.com/office/powerpoint/2010/main" val="10692179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introduce</a:t>
            </a:r>
            <a:r>
              <a:rPr lang="en-US" b="0" baseline="0" dirty="0"/>
              <a:t> corridor standards</a:t>
            </a:r>
            <a:endParaRPr lang="en-US" b="0" dirty="0"/>
          </a:p>
          <a:p>
            <a:r>
              <a:rPr lang="en-US" b="1" dirty="0"/>
              <a:t>Background Information</a:t>
            </a:r>
            <a:r>
              <a:rPr lang="en-US" dirty="0"/>
              <a:t>: (broken into 2 slides)</a:t>
            </a:r>
          </a:p>
          <a:p>
            <a:r>
              <a:rPr lang="en-US" dirty="0"/>
              <a:t>Corridor level standards were developed</a:t>
            </a:r>
            <a:r>
              <a:rPr lang="en-US" baseline="0" dirty="0"/>
              <a:t> to:</a:t>
            </a:r>
          </a:p>
          <a:p>
            <a:pPr marL="599099" lvl="1" indent="-233263">
              <a:buFont typeface="Arial" panose="020B0604020202020204" pitchFamily="34" charset="0"/>
              <a:buChar char="•"/>
            </a:pPr>
            <a:r>
              <a:rPr lang="en-US" dirty="0"/>
              <a:t>Ensure customer experience from one work zone to another is consistent and reliable</a:t>
            </a:r>
          </a:p>
          <a:p>
            <a:pPr marL="599099" lvl="1" indent="-233263">
              <a:buFont typeface="Arial" panose="020B0604020202020204" pitchFamily="34" charset="0"/>
              <a:buChar char="•"/>
            </a:pPr>
            <a:r>
              <a:rPr lang="en-US" dirty="0"/>
              <a:t>Reduce confusion and driver frustration</a:t>
            </a:r>
          </a:p>
          <a:p>
            <a:pPr marL="599099" lvl="1" indent="-233263">
              <a:buFont typeface="Arial" panose="020B0604020202020204" pitchFamily="34" charset="0"/>
              <a:buChar char="•"/>
            </a:pPr>
            <a:r>
              <a:rPr lang="en-US" dirty="0"/>
              <a:t>Improve compliance with work zone signage, thus improving safety and reducing crashes</a:t>
            </a:r>
          </a:p>
          <a:p>
            <a:r>
              <a:rPr lang="en-US" dirty="0"/>
              <a:t>Standards include:</a:t>
            </a:r>
          </a:p>
          <a:p>
            <a:pPr marL="599099" lvl="1" indent="-233263"/>
            <a:r>
              <a:rPr lang="en-US" dirty="0"/>
              <a:t>–	Left lanes will be closed first</a:t>
            </a:r>
          </a:p>
          <a:p>
            <a:pPr marL="599099" lvl="1" indent="-233263"/>
            <a:r>
              <a:rPr lang="en-US" dirty="0"/>
              <a:t>–	Minimum 11’ work zone lane width (12’ preferred)</a:t>
            </a:r>
          </a:p>
          <a:p>
            <a:pPr marL="599099" lvl="1" indent="-233263"/>
            <a:r>
              <a:rPr lang="en-US" dirty="0"/>
              <a:t>–	2’ minimum paved shoulder</a:t>
            </a:r>
          </a:p>
          <a:p>
            <a:pPr marL="599099" lvl="1" indent="-233263"/>
            <a:r>
              <a:rPr lang="en-US" dirty="0"/>
              <a:t>–	Emergency pull-outs where no refuge </a:t>
            </a:r>
          </a:p>
          <a:p>
            <a:r>
              <a:rPr lang="en-US" b="1" dirty="0"/>
              <a:t>Interaction: </a:t>
            </a:r>
            <a:r>
              <a:rPr lang="en-US" b="0" dirty="0"/>
              <a:t>none</a:t>
            </a:r>
            <a:endParaRPr lang="en-US" dirty="0"/>
          </a:p>
          <a:p>
            <a:pPr defTabSz="966612">
              <a:defRPr/>
            </a:pPr>
            <a:r>
              <a:rPr lang="en-US" b="1" dirty="0"/>
              <a:t>Notes: </a:t>
            </a:r>
            <a:r>
              <a:rPr lang="en-US" b="0" dirty="0"/>
              <a:t>Go through the list on the slide.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33</a:t>
            </a:fld>
            <a:endParaRPr lang="en-US" dirty="0"/>
          </a:p>
        </p:txBody>
      </p:sp>
    </p:spTree>
    <p:extLst>
      <p:ext uri="{BB962C8B-B14F-4D97-AF65-F5344CB8AC3E}">
        <p14:creationId xmlns:p14="http://schemas.microsoft.com/office/powerpoint/2010/main" val="4831164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Discuss how they managed the corridor</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Background Information</a:t>
            </a:r>
            <a:r>
              <a:rPr lang="en-US" dirty="0"/>
              <a:t>: (broken into 2 slides)</a:t>
            </a:r>
          </a:p>
          <a:p>
            <a:r>
              <a:rPr lang="en-US" dirty="0"/>
              <a:t>Active corridor management teams were set up with goals for active work zones established, which include:</a:t>
            </a:r>
          </a:p>
          <a:p>
            <a:pPr marL="422893" lvl="1"/>
            <a:r>
              <a:rPr lang="en-US" dirty="0"/>
              <a:t>–Improved performance of individual work zones</a:t>
            </a:r>
          </a:p>
          <a:p>
            <a:pPr marL="422893" lvl="1"/>
            <a:r>
              <a:rPr lang="en-US" dirty="0"/>
              <a:t>–Coordinated effort for corridor projects</a:t>
            </a:r>
          </a:p>
          <a:p>
            <a:pPr marL="422893" lvl="1"/>
            <a:r>
              <a:rPr lang="en-US" dirty="0"/>
              <a:t>–Sharing of challenges, solutions and best practices </a:t>
            </a:r>
          </a:p>
          <a:p>
            <a:r>
              <a:rPr lang="en-US" dirty="0"/>
              <a:t>Actions include:</a:t>
            </a:r>
          </a:p>
          <a:p>
            <a:pPr marL="422893" lvl="1"/>
            <a:r>
              <a:rPr lang="en-US" dirty="0"/>
              <a:t>–Work zone delay measurement</a:t>
            </a:r>
          </a:p>
          <a:p>
            <a:pPr marL="422893" lvl="1"/>
            <a:r>
              <a:rPr lang="en-US" dirty="0"/>
              <a:t>–Bi-weekly corridor work zone meeting</a:t>
            </a:r>
          </a:p>
          <a:p>
            <a:pPr marL="845786" lvl="2"/>
            <a:r>
              <a:rPr lang="en-US" dirty="0"/>
              <a:t>•Incident and messaging coordination</a:t>
            </a:r>
          </a:p>
          <a:p>
            <a:pPr marL="845786" lvl="2"/>
            <a:r>
              <a:rPr lang="en-US" dirty="0"/>
              <a:t>•Discuss performance results and determining actions to reduce impacts if necessary </a:t>
            </a:r>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34</a:t>
            </a:fld>
            <a:endParaRPr lang="en-US" dirty="0"/>
          </a:p>
        </p:txBody>
      </p:sp>
    </p:spTree>
    <p:extLst>
      <p:ext uri="{BB962C8B-B14F-4D97-AF65-F5344CB8AC3E}">
        <p14:creationId xmlns:p14="http://schemas.microsoft.com/office/powerpoint/2010/main" val="38057650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Discuss how they managed the corridor</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Background Information</a:t>
            </a:r>
            <a:r>
              <a:rPr lang="en-US" dirty="0"/>
              <a:t>: (broken into 2 slides)</a:t>
            </a:r>
          </a:p>
          <a:p>
            <a:r>
              <a:rPr lang="en-US" dirty="0"/>
              <a:t>Active corridor management teams were set up with goals for active work zones established, which include:</a:t>
            </a:r>
          </a:p>
          <a:p>
            <a:pPr marL="422893" lvl="1"/>
            <a:r>
              <a:rPr lang="en-US" dirty="0"/>
              <a:t>–Improved performance of individual work zones</a:t>
            </a:r>
          </a:p>
          <a:p>
            <a:pPr marL="422893" lvl="1"/>
            <a:r>
              <a:rPr lang="en-US" dirty="0"/>
              <a:t>–Coordinated effort for corridor projects</a:t>
            </a:r>
          </a:p>
          <a:p>
            <a:pPr marL="422893" lvl="1"/>
            <a:r>
              <a:rPr lang="en-US" dirty="0"/>
              <a:t>–Sharing of challenges, solutions and best practices </a:t>
            </a:r>
          </a:p>
          <a:p>
            <a:r>
              <a:rPr lang="en-US" dirty="0"/>
              <a:t>Actions include:</a:t>
            </a:r>
          </a:p>
          <a:p>
            <a:pPr marL="422893" lvl="1"/>
            <a:r>
              <a:rPr lang="en-US" dirty="0"/>
              <a:t>–Work zone delay measurement</a:t>
            </a:r>
          </a:p>
          <a:p>
            <a:pPr marL="422893" lvl="1"/>
            <a:r>
              <a:rPr lang="en-US" dirty="0"/>
              <a:t>–Bi-weekly corridor work zone meeting</a:t>
            </a:r>
          </a:p>
          <a:p>
            <a:pPr marL="845786" lvl="2"/>
            <a:r>
              <a:rPr lang="en-US" dirty="0"/>
              <a:t>•Incident and messaging coordination</a:t>
            </a:r>
          </a:p>
          <a:p>
            <a:pPr marL="845786" lvl="2"/>
            <a:r>
              <a:rPr lang="en-US" dirty="0"/>
              <a:t>•Discuss performance results and determining actions to reduce impacts if necessary </a:t>
            </a:r>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35</a:t>
            </a:fld>
            <a:endParaRPr lang="en-US" dirty="0"/>
          </a:p>
        </p:txBody>
      </p:sp>
    </p:spTree>
    <p:extLst>
      <p:ext uri="{BB962C8B-B14F-4D97-AF65-F5344CB8AC3E}">
        <p14:creationId xmlns:p14="http://schemas.microsoft.com/office/powerpoint/2010/main" val="122116079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User delay cost</a:t>
            </a:r>
          </a:p>
          <a:p>
            <a:r>
              <a:rPr lang="en-US" b="1" dirty="0"/>
              <a:t>Background Information</a:t>
            </a:r>
            <a:r>
              <a:rPr lang="en-US" dirty="0"/>
              <a:t>: User delay cost was used as the performance measure. Mainly it was thought to be more easily understood by the public  and other partners in highway operations. Travel</a:t>
            </a:r>
            <a:r>
              <a:rPr lang="en-US" baseline="0" dirty="0"/>
              <a:t> time reliability was considered, but is more complex to understand.</a:t>
            </a:r>
            <a:endParaRPr lang="en-US" dirty="0"/>
          </a:p>
          <a:p>
            <a:r>
              <a:rPr lang="en-US" b="1" dirty="0"/>
              <a:t>Interaction: </a:t>
            </a:r>
            <a:r>
              <a:rPr lang="en-US" b="0" dirty="0"/>
              <a:t>None</a:t>
            </a:r>
          </a:p>
          <a:p>
            <a:pPr defTabSz="966612">
              <a:defRPr/>
            </a:pPr>
            <a:r>
              <a:rPr lang="en-US" b="1" dirty="0"/>
              <a:t>Notes: </a:t>
            </a:r>
            <a:r>
              <a:rPr lang="en-US" b="0" dirty="0"/>
              <a:t>Go through the slide.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36</a:t>
            </a:fld>
            <a:endParaRPr lang="en-US" dirty="0"/>
          </a:p>
        </p:txBody>
      </p:sp>
    </p:spTree>
    <p:extLst>
      <p:ext uri="{BB962C8B-B14F-4D97-AF65-F5344CB8AC3E}">
        <p14:creationId xmlns:p14="http://schemas.microsoft.com/office/powerpoint/2010/main" val="42354147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User delay cost</a:t>
            </a:r>
          </a:p>
          <a:p>
            <a:r>
              <a:rPr lang="en-US" b="1" dirty="0"/>
              <a:t>Background Information</a:t>
            </a:r>
            <a:r>
              <a:rPr lang="en-US" dirty="0"/>
              <a:t>: User delay cost was used as the performance measure. Mainly it was thought to be more easily understood by the public  and other partners in highway operations. Travel</a:t>
            </a:r>
            <a:r>
              <a:rPr lang="en-US" baseline="0" dirty="0"/>
              <a:t> time reliability was considered, but is more complex to understand.</a:t>
            </a:r>
            <a:endParaRPr lang="en-US" dirty="0"/>
          </a:p>
          <a:p>
            <a:r>
              <a:rPr lang="en-US" b="1" dirty="0"/>
              <a:t>Interaction: </a:t>
            </a:r>
            <a:r>
              <a:rPr lang="en-US" b="0" dirty="0"/>
              <a:t>None</a:t>
            </a:r>
          </a:p>
          <a:p>
            <a:pPr defTabSz="966612">
              <a:defRPr/>
            </a:pPr>
            <a:r>
              <a:rPr lang="en-US" b="1" dirty="0"/>
              <a:t>Notes: </a:t>
            </a:r>
            <a:r>
              <a:rPr lang="en-US" b="0" dirty="0"/>
              <a:t>Go through the slide.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37</a:t>
            </a:fld>
            <a:endParaRPr lang="en-US" dirty="0"/>
          </a:p>
        </p:txBody>
      </p:sp>
    </p:spTree>
    <p:extLst>
      <p:ext uri="{BB962C8B-B14F-4D97-AF65-F5344CB8AC3E}">
        <p14:creationId xmlns:p14="http://schemas.microsoft.com/office/powerpoint/2010/main" val="272930237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talk about</a:t>
            </a:r>
            <a:r>
              <a:rPr lang="en-US" b="1" baseline="0" dirty="0"/>
              <a:t> the customers</a:t>
            </a:r>
            <a:endParaRPr lang="en-US" b="1" dirty="0"/>
          </a:p>
          <a:p>
            <a:r>
              <a:rPr lang="en-US" b="1" dirty="0"/>
              <a:t>Background Information</a:t>
            </a:r>
            <a:r>
              <a:rPr lang="en-US" dirty="0"/>
              <a:t>: Three customer causes of</a:t>
            </a:r>
            <a:r>
              <a:rPr lang="en-US" baseline="0" dirty="0"/>
              <a:t> </a:t>
            </a:r>
            <a:r>
              <a:rPr lang="en-US" dirty="0"/>
              <a:t>non-recurring congestion  were considered,</a:t>
            </a:r>
            <a:r>
              <a:rPr lang="en-US" baseline="0" dirty="0"/>
              <a:t> these were:</a:t>
            </a:r>
          </a:p>
          <a:p>
            <a:pPr marL="666225" indent="-300389">
              <a:buFont typeface="Arial" panose="020B0604020202020204" pitchFamily="34" charset="0"/>
              <a:buChar char="•"/>
            </a:pPr>
            <a:r>
              <a:rPr lang="en-US" sz="1300" dirty="0"/>
              <a:t>Work Zones</a:t>
            </a:r>
          </a:p>
          <a:p>
            <a:pPr marL="666225" indent="-300389">
              <a:buFont typeface="Arial" panose="020B0604020202020204" pitchFamily="34" charset="0"/>
              <a:buChar char="•"/>
            </a:pPr>
            <a:r>
              <a:rPr lang="en-US" sz="1300" dirty="0"/>
              <a:t>Emergency responders along the corridor</a:t>
            </a:r>
          </a:p>
          <a:p>
            <a:pPr marL="666225" indent="-300389">
              <a:buFont typeface="Arial" panose="020B0604020202020204" pitchFamily="34" charset="0"/>
              <a:buChar char="•"/>
            </a:pPr>
            <a:r>
              <a:rPr lang="en-US" sz="1300" dirty="0"/>
              <a:t>Winter operations along I-94 </a:t>
            </a:r>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38</a:t>
            </a:fld>
            <a:endParaRPr lang="en-US" dirty="0"/>
          </a:p>
        </p:txBody>
      </p:sp>
    </p:spTree>
    <p:extLst>
      <p:ext uri="{BB962C8B-B14F-4D97-AF65-F5344CB8AC3E}">
        <p14:creationId xmlns:p14="http://schemas.microsoft.com/office/powerpoint/2010/main" val="331570498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review the various</a:t>
            </a:r>
            <a:r>
              <a:rPr lang="en-US" b="0" baseline="0" dirty="0"/>
              <a:t> figure for user delay costs</a:t>
            </a:r>
            <a:endParaRPr lang="en-US" b="0" dirty="0"/>
          </a:p>
          <a:p>
            <a:r>
              <a:rPr lang="en-US" b="1" dirty="0"/>
              <a:t>Background Information</a:t>
            </a:r>
            <a:r>
              <a:rPr lang="en-US" dirty="0"/>
              <a:t>: (Broken into 4 slides) Various user delay cost have been used on I-94.</a:t>
            </a:r>
            <a:r>
              <a:rPr lang="en-US" baseline="0" dirty="0"/>
              <a:t> These are shown on the slide for the various years. In 2013 changed to University of Maryland RITIS software to calculate UDC for speeds under 60 MPH. It was a fairly good system and easier to use than previous attempts.</a:t>
            </a:r>
            <a:endParaRPr lang="en-US" dirty="0"/>
          </a:p>
          <a:p>
            <a:r>
              <a:rPr lang="en-US" b="1" dirty="0"/>
              <a:t>Interaction: </a:t>
            </a:r>
            <a:r>
              <a:rPr lang="en-US" b="0" dirty="0"/>
              <a:t>None</a:t>
            </a:r>
          </a:p>
          <a:p>
            <a:pPr defTabSz="966612">
              <a:defRPr/>
            </a:pPr>
            <a:r>
              <a:rPr lang="en-US" b="1" dirty="0"/>
              <a:t>Notes: </a:t>
            </a:r>
            <a:r>
              <a:rPr lang="en-US" b="0" dirty="0"/>
              <a:t>WIG,</a:t>
            </a:r>
            <a:r>
              <a:rPr lang="en-US" b="0" baseline="0" dirty="0"/>
              <a:t> Wildly Important Goal.  Good opportunity to explain MDOT philosophy. </a:t>
            </a:r>
            <a:endParaRPr lang="en-US" b="0" dirty="0"/>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39</a:t>
            </a:fld>
            <a:endParaRPr lang="en-US" dirty="0"/>
          </a:p>
        </p:txBody>
      </p:sp>
    </p:spTree>
    <p:extLst>
      <p:ext uri="{BB962C8B-B14F-4D97-AF65-F5344CB8AC3E}">
        <p14:creationId xmlns:p14="http://schemas.microsoft.com/office/powerpoint/2010/main" val="157129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The first coordination</a:t>
            </a:r>
            <a:r>
              <a:rPr lang="en-US" b="0" baseline="0" dirty="0"/>
              <a:t> project we will look at is Washington (WS) States regional project coordination effort in the Seattle area, which was headed up by WS DOT’s regional office in Seattle.</a:t>
            </a:r>
            <a:endParaRPr lang="en-US" b="0" dirty="0"/>
          </a:p>
          <a:p>
            <a:r>
              <a:rPr lang="en-US" b="1" dirty="0"/>
              <a:t>Background Information</a:t>
            </a:r>
            <a:r>
              <a:rPr lang="en-US" dirty="0"/>
              <a:t>: </a:t>
            </a:r>
          </a:p>
          <a:p>
            <a:pPr marL="181240" indent="-181240">
              <a:buFont typeface="Arial" panose="020B0604020202020204" pitchFamily="34" charset="0"/>
              <a:buChar char="•"/>
            </a:pPr>
            <a:r>
              <a:rPr lang="en-US" sz="1300" dirty="0"/>
              <a:t>Seattle, one of the largest metropolitan cities in the Northwest, </a:t>
            </a:r>
          </a:p>
          <a:p>
            <a:pPr marL="181240" indent="-181240">
              <a:buFont typeface="Arial" panose="020B0604020202020204" pitchFamily="34" charset="0"/>
              <a:buChar char="•"/>
            </a:pPr>
            <a:r>
              <a:rPr lang="en-US" dirty="0"/>
              <a:t>Located</a:t>
            </a:r>
            <a:r>
              <a:rPr lang="en-US" baseline="0" dirty="0"/>
              <a:t> b</a:t>
            </a:r>
            <a:r>
              <a:rPr lang="en-US" dirty="0"/>
              <a:t>etween the ocean and the cascade Mountains, has a north- south orientation.</a:t>
            </a:r>
          </a:p>
          <a:p>
            <a:r>
              <a:rPr lang="en-US" sz="1300" dirty="0"/>
              <a:t>Seattle has lots of congestion</a:t>
            </a:r>
            <a:r>
              <a:rPr lang="en-US" sz="1300" baseline="0" dirty="0"/>
              <a:t> due to </a:t>
            </a:r>
            <a:r>
              <a:rPr lang="en-US" sz="1300" dirty="0"/>
              <a:t>incredibly fast growth. One of the fastest growing cities, which led to the need</a:t>
            </a:r>
            <a:r>
              <a:rPr lang="en-US" sz="1300" baseline="0" dirty="0"/>
              <a:t> </a:t>
            </a:r>
            <a:r>
              <a:rPr lang="en-US" sz="1300" dirty="0"/>
              <a:t>to do better with traffic coordination.</a:t>
            </a:r>
          </a:p>
          <a:p>
            <a:r>
              <a:rPr lang="en-US" sz="1300" dirty="0"/>
              <a:t>Within the region there is the worlds largest ferry organization along with numerous other agencies and transit systems. Within these systems any one project can impact the operation of the other systems.</a:t>
            </a:r>
          </a:p>
          <a:p>
            <a:r>
              <a:rPr lang="en-US" b="1" dirty="0"/>
              <a:t>Interaction: </a:t>
            </a:r>
            <a:r>
              <a:rPr lang="en-US" b="0" dirty="0"/>
              <a:t>None</a:t>
            </a:r>
          </a:p>
          <a:p>
            <a:pPr defTabSz="966612">
              <a:defRPr/>
            </a:pPr>
            <a:r>
              <a:rPr lang="en-US" b="1" dirty="0"/>
              <a:t>Notes: </a:t>
            </a:r>
            <a:r>
              <a:rPr lang="en-US" b="0" dirty="0"/>
              <a:t>None</a:t>
            </a:r>
          </a:p>
        </p:txBody>
      </p:sp>
      <p:sp>
        <p:nvSpPr>
          <p:cNvPr id="4" name="Slide Number Placeholder 3"/>
          <p:cNvSpPr>
            <a:spLocks noGrp="1"/>
          </p:cNvSpPr>
          <p:nvPr>
            <p:ph type="sldNum" sz="quarter" idx="10"/>
          </p:nvPr>
        </p:nvSpPr>
        <p:spPr/>
        <p:txBody>
          <a:bodyPr/>
          <a:lstStyle/>
          <a:p>
            <a:fld id="{2590D320-9F49-49CF-B370-3FED5DFA908C}" type="slidenum">
              <a:rPr lang="en-US" smtClean="0"/>
              <a:t>4</a:t>
            </a:fld>
            <a:endParaRPr lang="en-US" dirty="0"/>
          </a:p>
        </p:txBody>
      </p:sp>
    </p:spTree>
    <p:extLst>
      <p:ext uri="{BB962C8B-B14F-4D97-AF65-F5344CB8AC3E}">
        <p14:creationId xmlns:p14="http://schemas.microsoft.com/office/powerpoint/2010/main" val="407255765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review the various</a:t>
            </a:r>
            <a:r>
              <a:rPr lang="en-US" b="0" baseline="0" dirty="0"/>
              <a:t> figure for user delay costs</a:t>
            </a:r>
            <a:endParaRPr lang="en-US" b="0" dirty="0"/>
          </a:p>
          <a:p>
            <a:r>
              <a:rPr lang="en-US" b="1" dirty="0"/>
              <a:t>Background Information</a:t>
            </a:r>
            <a:r>
              <a:rPr lang="en-US" dirty="0"/>
              <a:t>: (Broken into 4 slides) Various user delay cost have been used on I-94.</a:t>
            </a:r>
            <a:r>
              <a:rPr lang="en-US" baseline="0" dirty="0"/>
              <a:t> These are shown on the slide for the various years. In 2013 changed to University of Maryland RITIS software to calculate UDC for speeds under 60 MPH. It was a fairly good system and easier to use than previous attempts.</a:t>
            </a:r>
            <a:endParaRPr lang="en-US" dirty="0"/>
          </a:p>
          <a:p>
            <a:r>
              <a:rPr lang="en-US" b="1" dirty="0"/>
              <a:t>Interaction: </a:t>
            </a:r>
            <a:r>
              <a:rPr lang="en-US" b="0" dirty="0"/>
              <a:t>None</a:t>
            </a:r>
          </a:p>
          <a:p>
            <a:pPr defTabSz="966612">
              <a:defRPr/>
            </a:pPr>
            <a:r>
              <a:rPr lang="en-US" b="1" dirty="0"/>
              <a:t>Notes: </a:t>
            </a:r>
            <a:r>
              <a:rPr lang="en-US" b="0" dirty="0"/>
              <a:t>WIG,</a:t>
            </a:r>
            <a:r>
              <a:rPr lang="en-US" b="0" baseline="0" dirty="0"/>
              <a:t> Wildly Important Goal.  Good opportunity to explain MDOT philosophy. </a:t>
            </a:r>
            <a:endParaRPr lang="en-US" b="0" dirty="0"/>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40</a:t>
            </a:fld>
            <a:endParaRPr lang="en-US" dirty="0"/>
          </a:p>
        </p:txBody>
      </p:sp>
    </p:spTree>
    <p:extLst>
      <p:ext uri="{BB962C8B-B14F-4D97-AF65-F5344CB8AC3E}">
        <p14:creationId xmlns:p14="http://schemas.microsoft.com/office/powerpoint/2010/main" val="188542673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review the various</a:t>
            </a:r>
            <a:r>
              <a:rPr lang="en-US" b="0" baseline="0" dirty="0"/>
              <a:t> figure for user delay costs</a:t>
            </a:r>
            <a:endParaRPr lang="en-US" b="0" dirty="0"/>
          </a:p>
          <a:p>
            <a:r>
              <a:rPr lang="en-US" b="1" dirty="0"/>
              <a:t>Background Information</a:t>
            </a:r>
            <a:r>
              <a:rPr lang="en-US" dirty="0"/>
              <a:t>: (Broken into 4 slides) Various user delay cost have been used on I-94.</a:t>
            </a:r>
            <a:r>
              <a:rPr lang="en-US" baseline="0" dirty="0"/>
              <a:t> These are shown on the slide for the various years. In 2013 changed to University of Maryland RITIS software to calculate UDC for speeds under 60 MPH. It was a fairly good system and easier to use than previous attempts.</a:t>
            </a:r>
            <a:endParaRPr lang="en-US" dirty="0"/>
          </a:p>
          <a:p>
            <a:r>
              <a:rPr lang="en-US" b="1" dirty="0"/>
              <a:t>Interaction: </a:t>
            </a:r>
            <a:r>
              <a:rPr lang="en-US" b="0" dirty="0"/>
              <a:t>None</a:t>
            </a:r>
          </a:p>
          <a:p>
            <a:pPr defTabSz="966612">
              <a:defRPr/>
            </a:pPr>
            <a:r>
              <a:rPr lang="en-US" b="1" dirty="0"/>
              <a:t>Notes: </a:t>
            </a:r>
            <a:r>
              <a:rPr lang="en-US" b="0" dirty="0"/>
              <a:t>WIG,</a:t>
            </a:r>
            <a:r>
              <a:rPr lang="en-US" b="0" baseline="0" dirty="0"/>
              <a:t> Wildly Important Goal.  Good opportunity to explain MDOT philosophy. </a:t>
            </a:r>
          </a:p>
          <a:p>
            <a:pPr defTabSz="966612">
              <a:defRPr/>
            </a:pPr>
            <a:r>
              <a:rPr lang="en-US" dirty="0"/>
              <a:t>The Regional Integrated Transportation Information System (RITIS) is an automated data sharing, dissemination, and archiving system that includes many performance measure, dashboard, and visual analytics tools that help agencies to gain situational awareness, measure performance, and communicate information between agencies and to the public.</a:t>
            </a:r>
            <a:endParaRPr lang="en-US" b="0" dirty="0"/>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41</a:t>
            </a:fld>
            <a:endParaRPr lang="en-US" dirty="0"/>
          </a:p>
        </p:txBody>
      </p:sp>
    </p:spTree>
    <p:extLst>
      <p:ext uri="{BB962C8B-B14F-4D97-AF65-F5344CB8AC3E}">
        <p14:creationId xmlns:p14="http://schemas.microsoft.com/office/powerpoint/2010/main" val="190626033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review the various</a:t>
            </a:r>
            <a:r>
              <a:rPr lang="en-US" b="0" baseline="0" dirty="0"/>
              <a:t> figure for user delay costs</a:t>
            </a:r>
            <a:endParaRPr lang="en-US" b="0" dirty="0"/>
          </a:p>
          <a:p>
            <a:r>
              <a:rPr lang="en-US" b="1" dirty="0"/>
              <a:t>Background Information</a:t>
            </a:r>
            <a:r>
              <a:rPr lang="en-US" dirty="0"/>
              <a:t>: (Broken into 4 slides) Various user delay cost have been used on I-94.</a:t>
            </a:r>
            <a:r>
              <a:rPr lang="en-US" baseline="0" dirty="0"/>
              <a:t> These are shown on the slide for the various years. In 2013 changed to University of Maryland RITIS software to calculate UDC for speeds under 60 MPH. It was a fairly good system and easier to use than previous attempts.</a:t>
            </a:r>
            <a:endParaRPr lang="en-US" dirty="0"/>
          </a:p>
          <a:p>
            <a:r>
              <a:rPr lang="en-US" b="1" dirty="0"/>
              <a:t>Interaction: </a:t>
            </a:r>
            <a:r>
              <a:rPr lang="en-US" b="0" dirty="0"/>
              <a:t>None</a:t>
            </a:r>
          </a:p>
          <a:p>
            <a:pPr defTabSz="966612">
              <a:defRPr/>
            </a:pPr>
            <a:r>
              <a:rPr lang="en-US" b="1" dirty="0"/>
              <a:t>Notes: </a:t>
            </a:r>
            <a:r>
              <a:rPr lang="en-US" b="0" dirty="0"/>
              <a:t>WIG,</a:t>
            </a:r>
            <a:r>
              <a:rPr lang="en-US" b="0" baseline="0" dirty="0"/>
              <a:t> Wildly Important Goal.  Good opportunity to explain MDOT philosophy. </a:t>
            </a:r>
            <a:endParaRPr lang="en-US" b="0" dirty="0"/>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42</a:t>
            </a:fld>
            <a:endParaRPr lang="en-US" dirty="0"/>
          </a:p>
        </p:txBody>
      </p:sp>
    </p:spTree>
    <p:extLst>
      <p:ext uri="{BB962C8B-B14F-4D97-AF65-F5344CB8AC3E}">
        <p14:creationId xmlns:p14="http://schemas.microsoft.com/office/powerpoint/2010/main" val="287767492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discuss tool Michigan uses</a:t>
            </a:r>
          </a:p>
          <a:p>
            <a:r>
              <a:rPr lang="en-US" b="1" dirty="0"/>
              <a:t>Background Information</a:t>
            </a:r>
            <a:r>
              <a:rPr lang="en-US" dirty="0"/>
              <a:t>: (broken into 2 slides) The Regional Integrated Transportation Information System</a:t>
            </a:r>
            <a:r>
              <a:rPr lang="en-US" baseline="0" dirty="0"/>
              <a:t> can provide some information to engineers fairly quickly. </a:t>
            </a:r>
            <a:r>
              <a:rPr lang="en-US" dirty="0"/>
              <a:t>The Regional Integrated Transportation Information System (RITIS) is an automated data sharing, dissemination, and archiving system that includes many performance measures, a dashboard, and visual analytics tools that help agencies to gain situational awareness, measure performance, and communicate information between agencies and to the public.</a:t>
            </a:r>
            <a:r>
              <a:rPr lang="en-US" dirty="0">
                <a:effectLst/>
              </a:rPr>
              <a:t> RITIS automatically fuses, translates, and standardizes data obtained from multiple agencies in order to provide an enhanced overall view of the transportation network. Participating agencies are able to view transportation and related emergency management information through innovative visualizations and use it to improve their operations and emergency preparedness. RITIS also uses regional standardized data to provide information to third parties, the media, and other traveler information resources including web sites, paging systems, and 511. There are three main RITIS components including: </a:t>
            </a:r>
            <a:r>
              <a:rPr lang="en-US" dirty="0"/>
              <a:t>real-time data feeds, real-time situational awareness tools, and archived data analysis tools.</a:t>
            </a:r>
          </a:p>
          <a:p>
            <a:r>
              <a:rPr lang="en-US" b="1" dirty="0"/>
              <a:t>Interaction: </a:t>
            </a:r>
            <a:r>
              <a:rPr lang="en-US" b="0" dirty="0"/>
              <a:t>None</a:t>
            </a:r>
          </a:p>
          <a:p>
            <a:pPr defTabSz="966612">
              <a:defRPr/>
            </a:pPr>
            <a:r>
              <a:rPr lang="en-US" b="1" dirty="0"/>
              <a:t>Notes: </a:t>
            </a:r>
            <a:r>
              <a:rPr lang="en-US" b="0" dirty="0"/>
              <a:t>Explain</a:t>
            </a:r>
            <a:r>
              <a:rPr lang="en-US" b="0" baseline="0" dirty="0"/>
              <a:t> the Manual Calculation of Delay bullet to the class along with the other bullets.  (see MDOT report)</a:t>
            </a:r>
            <a:endParaRPr lang="en-US" b="0" dirty="0"/>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43</a:t>
            </a:fld>
            <a:endParaRPr lang="en-US" dirty="0"/>
          </a:p>
        </p:txBody>
      </p:sp>
    </p:spTree>
    <p:extLst>
      <p:ext uri="{BB962C8B-B14F-4D97-AF65-F5344CB8AC3E}">
        <p14:creationId xmlns:p14="http://schemas.microsoft.com/office/powerpoint/2010/main" val="428252330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discuss tool Michigan uses</a:t>
            </a:r>
          </a:p>
          <a:p>
            <a:r>
              <a:rPr lang="en-US" b="1" dirty="0"/>
              <a:t>Background Information</a:t>
            </a:r>
            <a:r>
              <a:rPr lang="en-US" dirty="0"/>
              <a:t>: (broken into 2 slides) The Regional Integrated Transportation Information System</a:t>
            </a:r>
            <a:r>
              <a:rPr lang="en-US" baseline="0" dirty="0"/>
              <a:t> can provide some information to engineers fairly quickly. </a:t>
            </a:r>
            <a:r>
              <a:rPr lang="en-US" dirty="0"/>
              <a:t>The Regional Integrated Transportation Information System (RITIS) is an automated data sharing, dissemination, and archiving system that includes many performance measures, a dashboard, and visual analytics tools that help agencies to gain situational awareness, measure performance, and communicate information between agencies and to the public.</a:t>
            </a:r>
            <a:r>
              <a:rPr lang="en-US" dirty="0">
                <a:effectLst/>
              </a:rPr>
              <a:t> RITIS automatically fuses, translates, and standardizes data obtained from multiple agencies in order to provide an enhanced overall view of the transportation network. Participating agencies are able to view transportation and related emergency management information through innovative visualizations and use it to improve their operations and emergency preparedness. RITIS also uses regional standardized data to provide information to third parties, the media, and other traveler information resources including web sites, paging systems, and 511. There are three main RITIS components including: </a:t>
            </a:r>
            <a:r>
              <a:rPr lang="en-US" dirty="0"/>
              <a:t>real-time data feeds, real-time situational awareness tools, and archived data analysis tools.</a:t>
            </a:r>
          </a:p>
          <a:p>
            <a:r>
              <a:rPr lang="en-US" b="1" dirty="0"/>
              <a:t>Interaction: </a:t>
            </a:r>
            <a:r>
              <a:rPr lang="en-US" b="0" dirty="0"/>
              <a:t>None</a:t>
            </a:r>
          </a:p>
          <a:p>
            <a:pPr defTabSz="966612">
              <a:defRPr/>
            </a:pPr>
            <a:r>
              <a:rPr lang="en-US" b="1" dirty="0"/>
              <a:t>Notes: </a:t>
            </a:r>
            <a:r>
              <a:rPr lang="en-US" b="0" dirty="0"/>
              <a:t>Explain</a:t>
            </a:r>
            <a:r>
              <a:rPr lang="en-US" b="0" baseline="0" dirty="0"/>
              <a:t> the Manual Calculation of Delay bullet to the class along with the other bullets.  (see MDOT report)</a:t>
            </a:r>
            <a:endParaRPr lang="en-US" b="0" dirty="0"/>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44</a:t>
            </a:fld>
            <a:endParaRPr lang="en-US" dirty="0"/>
          </a:p>
        </p:txBody>
      </p:sp>
    </p:spTree>
    <p:extLst>
      <p:ext uri="{BB962C8B-B14F-4D97-AF65-F5344CB8AC3E}">
        <p14:creationId xmlns:p14="http://schemas.microsoft.com/office/powerpoint/2010/main" val="165935751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Review performance</a:t>
            </a:r>
            <a:r>
              <a:rPr lang="en-US" b="0" baseline="0" dirty="0"/>
              <a:t> measure MDOT used</a:t>
            </a:r>
            <a:endParaRPr lang="en-US" b="0" dirty="0"/>
          </a:p>
          <a:p>
            <a:r>
              <a:rPr lang="en-US" b="1" dirty="0"/>
              <a:t>Background Information</a:t>
            </a:r>
            <a:r>
              <a:rPr lang="en-US" dirty="0"/>
              <a:t>: this shows some of the various performance measures that have been used.</a:t>
            </a:r>
          </a:p>
          <a:p>
            <a:r>
              <a:rPr lang="en-US" b="1" dirty="0"/>
              <a:t>Interaction: </a:t>
            </a:r>
            <a:r>
              <a:rPr lang="en-US" b="0" dirty="0"/>
              <a:t>None</a:t>
            </a:r>
          </a:p>
          <a:p>
            <a:pPr defTabSz="966612">
              <a:defRPr/>
            </a:pPr>
            <a:r>
              <a:rPr lang="en-US" b="1" dirty="0"/>
              <a:t>Notes: </a:t>
            </a:r>
            <a:r>
              <a:rPr lang="en-US" b="0" dirty="0"/>
              <a:t>MOT is Maintenance of Traffic</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45</a:t>
            </a:fld>
            <a:endParaRPr lang="en-US" dirty="0"/>
          </a:p>
        </p:txBody>
      </p:sp>
    </p:spTree>
    <p:extLst>
      <p:ext uri="{BB962C8B-B14F-4D97-AF65-F5344CB8AC3E}">
        <p14:creationId xmlns:p14="http://schemas.microsoft.com/office/powerpoint/2010/main" val="314581795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talk</a:t>
            </a:r>
            <a:r>
              <a:rPr lang="en-US" b="0" baseline="0" dirty="0"/>
              <a:t> about performance measure</a:t>
            </a:r>
            <a:endParaRPr lang="en-US" b="0" dirty="0"/>
          </a:p>
          <a:p>
            <a:r>
              <a:rPr lang="en-US" b="1" dirty="0"/>
              <a:t>Background Information</a:t>
            </a:r>
            <a:r>
              <a:rPr lang="en-US" dirty="0"/>
              <a:t>: (broken into 2 slides) Current performance measures are</a:t>
            </a:r>
            <a:r>
              <a:rPr lang="en-US" baseline="0" dirty="0"/>
              <a:t> to limit delays through all work zones to less than 10 minutes for 90% of days each work zone is in place. Weekly meetings are held to discuss upcoming impacts of work zones and to coordinate messaging. </a:t>
            </a:r>
            <a:endParaRPr lang="en-US" dirty="0"/>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46</a:t>
            </a:fld>
            <a:endParaRPr lang="en-US" dirty="0"/>
          </a:p>
        </p:txBody>
      </p:sp>
    </p:spTree>
    <p:extLst>
      <p:ext uri="{BB962C8B-B14F-4D97-AF65-F5344CB8AC3E}">
        <p14:creationId xmlns:p14="http://schemas.microsoft.com/office/powerpoint/2010/main" val="126156600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talk</a:t>
            </a:r>
            <a:r>
              <a:rPr lang="en-US" b="0" baseline="0" dirty="0"/>
              <a:t> about performance measure</a:t>
            </a:r>
            <a:endParaRPr lang="en-US" b="0" dirty="0"/>
          </a:p>
          <a:p>
            <a:r>
              <a:rPr lang="en-US" b="1" dirty="0"/>
              <a:t>Background Information</a:t>
            </a:r>
            <a:r>
              <a:rPr lang="en-US" dirty="0"/>
              <a:t>: (broken into 2 slides) Current performance measures are</a:t>
            </a:r>
            <a:r>
              <a:rPr lang="en-US" baseline="0" dirty="0"/>
              <a:t> to limit delays through all work zones to less than 10 minutes for 90% of days each work zone is in place. Weekly meetings are held to discuss upcoming impacts of work zones and to coordinate messaging. </a:t>
            </a:r>
            <a:endParaRPr lang="en-US" dirty="0"/>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47</a:t>
            </a:fld>
            <a:endParaRPr lang="en-US" dirty="0"/>
          </a:p>
        </p:txBody>
      </p:sp>
    </p:spTree>
    <p:extLst>
      <p:ext uri="{BB962C8B-B14F-4D97-AF65-F5344CB8AC3E}">
        <p14:creationId xmlns:p14="http://schemas.microsoft.com/office/powerpoint/2010/main" val="313833136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review findings</a:t>
            </a:r>
          </a:p>
          <a:p>
            <a:r>
              <a:rPr lang="en-US" b="1" dirty="0"/>
              <a:t>Background Information</a:t>
            </a:r>
            <a:r>
              <a:rPr lang="en-US" dirty="0"/>
              <a:t>: (Broken into 4 slides) Findings</a:t>
            </a:r>
            <a:r>
              <a:rPr lang="en-US" baseline="0" dirty="0"/>
              <a:t> for the Program include:</a:t>
            </a:r>
          </a:p>
          <a:p>
            <a:pPr marL="181240" indent="-181240">
              <a:buFont typeface="Arial" panose="020B0604020202020204" pitchFamily="34" charset="0"/>
              <a:buChar char="•"/>
            </a:pPr>
            <a:r>
              <a:rPr lang="en-US" dirty="0"/>
              <a:t>Performance metrics are necessary to find if your program is successful.</a:t>
            </a:r>
          </a:p>
          <a:p>
            <a:pPr marL="666225" lvl="1" indent="-300389"/>
            <a:r>
              <a:rPr lang="en-US" dirty="0"/>
              <a:t>–	Are we measuring the right things? Choosing the right measures and thresholds takes time. </a:t>
            </a:r>
          </a:p>
          <a:p>
            <a:pPr marL="181240" indent="-181240">
              <a:buFont typeface="Arial" panose="020B0604020202020204" pitchFamily="34" charset="0"/>
              <a:buChar char="•"/>
            </a:pPr>
            <a:r>
              <a:rPr lang="en-US" dirty="0"/>
              <a:t>Tracking a project’s 24-7 performance maintains staff focus on mobility and improves decision making toward operations. </a:t>
            </a:r>
          </a:p>
          <a:p>
            <a:pPr marL="181240" indent="-181240">
              <a:buFont typeface="Arial" panose="020B0604020202020204" pitchFamily="34" charset="0"/>
              <a:buChar char="•"/>
            </a:pPr>
            <a:r>
              <a:rPr lang="en-US" dirty="0"/>
              <a:t>Process requires full support from top management. </a:t>
            </a:r>
          </a:p>
          <a:p>
            <a:pPr marL="181240" indent="-181240">
              <a:buFont typeface="Arial" panose="020B0604020202020204" pitchFamily="34" charset="0"/>
              <a:buChar char="•"/>
            </a:pPr>
            <a:r>
              <a:rPr lang="en-US" dirty="0"/>
              <a:t>User Delay Cost has a relationship to actual contract bid cost. Finding appropriate balance isn’t easy, but measuring it provides a better end result for motorists. </a:t>
            </a:r>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48</a:t>
            </a:fld>
            <a:endParaRPr lang="en-US" dirty="0"/>
          </a:p>
        </p:txBody>
      </p:sp>
    </p:spTree>
    <p:extLst>
      <p:ext uri="{BB962C8B-B14F-4D97-AF65-F5344CB8AC3E}">
        <p14:creationId xmlns:p14="http://schemas.microsoft.com/office/powerpoint/2010/main" val="361954043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review findings</a:t>
            </a:r>
          </a:p>
          <a:p>
            <a:r>
              <a:rPr lang="en-US" b="1" dirty="0"/>
              <a:t>Background Information</a:t>
            </a:r>
            <a:r>
              <a:rPr lang="en-US" dirty="0"/>
              <a:t>: (Broken into 4 slides) Findings</a:t>
            </a:r>
            <a:r>
              <a:rPr lang="en-US" baseline="0" dirty="0"/>
              <a:t> for the Program include:</a:t>
            </a:r>
          </a:p>
          <a:p>
            <a:pPr marL="181240" indent="-181240">
              <a:buFont typeface="Arial" panose="020B0604020202020204" pitchFamily="34" charset="0"/>
              <a:buChar char="•"/>
            </a:pPr>
            <a:r>
              <a:rPr lang="en-US" dirty="0"/>
              <a:t>Performance metrics are necessary to find if your program is successful.</a:t>
            </a:r>
          </a:p>
          <a:p>
            <a:pPr marL="666225" lvl="1" indent="-300389"/>
            <a:r>
              <a:rPr lang="en-US" dirty="0"/>
              <a:t>–	Are we measuring the right things? Choosing the right measures and thresholds takes time. </a:t>
            </a:r>
          </a:p>
          <a:p>
            <a:pPr marL="181240" indent="-181240">
              <a:buFont typeface="Arial" panose="020B0604020202020204" pitchFamily="34" charset="0"/>
              <a:buChar char="•"/>
            </a:pPr>
            <a:r>
              <a:rPr lang="en-US" dirty="0"/>
              <a:t>Tracking a project’s 24-7 performance maintains staff focus on mobility and improves decision making toward operations. </a:t>
            </a:r>
          </a:p>
          <a:p>
            <a:pPr marL="181240" indent="-181240">
              <a:buFont typeface="Arial" panose="020B0604020202020204" pitchFamily="34" charset="0"/>
              <a:buChar char="•"/>
            </a:pPr>
            <a:r>
              <a:rPr lang="en-US" dirty="0"/>
              <a:t>Process requires full support from top management. </a:t>
            </a:r>
          </a:p>
          <a:p>
            <a:pPr marL="181240" indent="-181240">
              <a:buFont typeface="Arial" panose="020B0604020202020204" pitchFamily="34" charset="0"/>
              <a:buChar char="•"/>
            </a:pPr>
            <a:r>
              <a:rPr lang="en-US" dirty="0"/>
              <a:t>User Delay Cost has a relationship to actual contract bid cost. Finding appropriate balance isn’t easy, but measuring it provides a better end result for motorists. </a:t>
            </a:r>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49</a:t>
            </a:fld>
            <a:endParaRPr lang="en-US" dirty="0"/>
          </a:p>
        </p:txBody>
      </p:sp>
    </p:spTree>
    <p:extLst>
      <p:ext uri="{BB962C8B-B14F-4D97-AF65-F5344CB8AC3E}">
        <p14:creationId xmlns:p14="http://schemas.microsoft.com/office/powerpoint/2010/main" val="3069935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 Key Message: </a:t>
            </a:r>
            <a:r>
              <a:rPr lang="en-US" b="0" dirty="0"/>
              <a:t>provide</a:t>
            </a:r>
            <a:r>
              <a:rPr lang="en-US" b="0" baseline="0" dirty="0"/>
              <a:t> overview of Washington DOT regional project coordination</a:t>
            </a:r>
            <a:endParaRPr lang="en-US" b="0" dirty="0"/>
          </a:p>
          <a:p>
            <a:r>
              <a:rPr lang="en-US" b="1" dirty="0"/>
              <a:t>Background Information</a:t>
            </a:r>
            <a:r>
              <a:rPr lang="en-US" dirty="0"/>
              <a:t>:  (Broken into 2 slides)</a:t>
            </a:r>
          </a:p>
          <a:p>
            <a:r>
              <a:rPr lang="en-US" dirty="0"/>
              <a:t>Problems needed to solve-</a:t>
            </a:r>
          </a:p>
          <a:p>
            <a:pPr marL="181240" indent="-181240">
              <a:buFont typeface="Arial" panose="020B0604020202020204" pitchFamily="34" charset="0"/>
              <a:buChar char="•"/>
            </a:pPr>
            <a:r>
              <a:rPr lang="en-US" dirty="0">
                <a:effectLst/>
                <a:latin typeface="Times New Roman"/>
              </a:rPr>
              <a:t>The legislature, as well as local governing bodies, tend to set funding for a project. Once that funding is in place they just</a:t>
            </a:r>
            <a:r>
              <a:rPr lang="en-US" baseline="0" dirty="0">
                <a:effectLst/>
                <a:latin typeface="Times New Roman"/>
              </a:rPr>
              <a:t> want to</a:t>
            </a:r>
            <a:r>
              <a:rPr lang="en-US" dirty="0">
                <a:effectLst/>
                <a:latin typeface="Times New Roman"/>
              </a:rPr>
              <a:t> make it happen. They are not thinking about construction traffic they are thinking about how to get this urban project done.</a:t>
            </a:r>
          </a:p>
          <a:p>
            <a:pPr marL="181240" indent="-181240">
              <a:buFont typeface="Arial" panose="020B0604020202020204" pitchFamily="34" charset="0"/>
              <a:buChar char="•"/>
            </a:pPr>
            <a:r>
              <a:rPr lang="en-US" dirty="0">
                <a:effectLst/>
                <a:latin typeface="Times New Roman"/>
              </a:rPr>
              <a:t>Need to move schedules around to make project teams aware that they should not do major closures during certain windows of time. </a:t>
            </a:r>
          </a:p>
          <a:p>
            <a:pPr marL="181240" indent="-181240">
              <a:buFont typeface="Arial" panose="020B0604020202020204" pitchFamily="34" charset="0"/>
              <a:buChar char="•"/>
            </a:pPr>
            <a:r>
              <a:rPr lang="en-US" dirty="0"/>
              <a:t>Difficult to prevent conflicting lane or road closures on parallel</a:t>
            </a:r>
            <a:r>
              <a:rPr lang="en-US" baseline="0" dirty="0"/>
              <a:t> routes.</a:t>
            </a:r>
            <a:endParaRPr lang="en-US" dirty="0"/>
          </a:p>
          <a:p>
            <a:pPr marL="628650" lvl="1" indent="-171450">
              <a:buFont typeface="Wingdings" panose="05000000000000000000" pitchFamily="2" charset="2"/>
              <a:buChar char="§"/>
            </a:pPr>
            <a:r>
              <a:rPr lang="en-US" dirty="0">
                <a:effectLst/>
                <a:latin typeface="Times New Roman"/>
              </a:rPr>
              <a:t>Example:</a:t>
            </a:r>
            <a:r>
              <a:rPr lang="en-US" baseline="0" dirty="0">
                <a:effectLst/>
                <a:latin typeface="Times New Roman"/>
              </a:rPr>
              <a:t> </a:t>
            </a:r>
            <a:r>
              <a:rPr lang="en-US" dirty="0">
                <a:effectLst/>
                <a:latin typeface="Times New Roman"/>
              </a:rPr>
              <a:t>During</a:t>
            </a:r>
            <a:r>
              <a:rPr lang="en-US" baseline="0" dirty="0">
                <a:effectLst/>
                <a:latin typeface="Times New Roman"/>
              </a:rPr>
              <a:t> a</a:t>
            </a:r>
            <a:r>
              <a:rPr lang="en-US" dirty="0">
                <a:effectLst/>
                <a:latin typeface="Times New Roman"/>
              </a:rPr>
              <a:t> </a:t>
            </a:r>
            <a:r>
              <a:rPr lang="en-US" dirty="0"/>
              <a:t>University of Washington graduation, there were</a:t>
            </a:r>
            <a:r>
              <a:rPr lang="en-US" baseline="0" dirty="0"/>
              <a:t> multiple closures with bad timing, which caused extreme traffic problems with out of towners, resulting in very upset travelers.</a:t>
            </a:r>
            <a:endParaRPr lang="en-US" dirty="0">
              <a:effectLst/>
              <a:latin typeface="Times New Roman"/>
            </a:endParaRPr>
          </a:p>
          <a:p>
            <a:pPr marL="181240" indent="-181240">
              <a:buFont typeface="Arial" panose="020B0604020202020204" pitchFamily="34" charset="0"/>
              <a:buChar char="•"/>
            </a:pPr>
            <a:r>
              <a:rPr lang="en-US" dirty="0">
                <a:effectLst/>
                <a:latin typeface="Times New Roman"/>
              </a:rPr>
              <a:t>Better coordination of planned construction is needed.</a:t>
            </a:r>
          </a:p>
          <a:p>
            <a:r>
              <a:rPr lang="en-US" b="1" dirty="0"/>
              <a:t>Interaction: </a:t>
            </a:r>
            <a:r>
              <a:rPr lang="en-US" b="0" dirty="0"/>
              <a:t>None</a:t>
            </a:r>
            <a:endParaRPr lang="en-US" dirty="0"/>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5</a:t>
            </a:fld>
            <a:endParaRPr lang="en-US" dirty="0"/>
          </a:p>
        </p:txBody>
      </p:sp>
    </p:spTree>
    <p:extLst>
      <p:ext uri="{BB962C8B-B14F-4D97-AF65-F5344CB8AC3E}">
        <p14:creationId xmlns:p14="http://schemas.microsoft.com/office/powerpoint/2010/main" val="83647788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review findings</a:t>
            </a:r>
          </a:p>
          <a:p>
            <a:r>
              <a:rPr lang="en-US" b="1" dirty="0"/>
              <a:t>Background Information</a:t>
            </a:r>
            <a:r>
              <a:rPr lang="en-US" dirty="0"/>
              <a:t>: (Broken into 4 slides) Findings</a:t>
            </a:r>
            <a:r>
              <a:rPr lang="en-US" baseline="0" dirty="0"/>
              <a:t> for the Program include:</a:t>
            </a:r>
          </a:p>
          <a:p>
            <a:pPr marL="181240" indent="-181240">
              <a:buFont typeface="Arial" panose="020B0604020202020204" pitchFamily="34" charset="0"/>
              <a:buChar char="•"/>
            </a:pPr>
            <a:r>
              <a:rPr lang="en-US" dirty="0"/>
              <a:t>Performance metrics are necessary to find if your program is successful.</a:t>
            </a:r>
          </a:p>
          <a:p>
            <a:pPr marL="666225" lvl="1" indent="-300389"/>
            <a:r>
              <a:rPr lang="en-US" dirty="0"/>
              <a:t>–	Are we measuring the right things? Choosing the right measures and thresholds takes time. </a:t>
            </a:r>
          </a:p>
          <a:p>
            <a:pPr marL="181240" indent="-181240">
              <a:buFont typeface="Arial" panose="020B0604020202020204" pitchFamily="34" charset="0"/>
              <a:buChar char="•"/>
            </a:pPr>
            <a:r>
              <a:rPr lang="en-US" dirty="0"/>
              <a:t>Tracking a project’s 24-7 performance maintains staff focus on mobility and improves decision making toward operations. </a:t>
            </a:r>
          </a:p>
          <a:p>
            <a:pPr marL="181240" indent="-181240">
              <a:buFont typeface="Arial" panose="020B0604020202020204" pitchFamily="34" charset="0"/>
              <a:buChar char="•"/>
            </a:pPr>
            <a:r>
              <a:rPr lang="en-US" dirty="0"/>
              <a:t>Process requires full support from top management. </a:t>
            </a:r>
          </a:p>
          <a:p>
            <a:pPr marL="181240" indent="-181240">
              <a:buFont typeface="Arial" panose="020B0604020202020204" pitchFamily="34" charset="0"/>
              <a:buChar char="•"/>
            </a:pPr>
            <a:r>
              <a:rPr lang="en-US" dirty="0"/>
              <a:t>User Delay Cost has a relationship to actual contract bid cost. Finding appropriate balance isn’t easy, but measuring it provides a better end result for motorists. </a:t>
            </a:r>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50</a:t>
            </a:fld>
            <a:endParaRPr lang="en-US" dirty="0"/>
          </a:p>
        </p:txBody>
      </p:sp>
    </p:spTree>
    <p:extLst>
      <p:ext uri="{BB962C8B-B14F-4D97-AF65-F5344CB8AC3E}">
        <p14:creationId xmlns:p14="http://schemas.microsoft.com/office/powerpoint/2010/main" val="18166035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review findings</a:t>
            </a:r>
          </a:p>
          <a:p>
            <a:r>
              <a:rPr lang="en-US" b="1" dirty="0"/>
              <a:t>Background Information</a:t>
            </a:r>
            <a:r>
              <a:rPr lang="en-US" dirty="0"/>
              <a:t>: (Broken into 4 slides) Findings</a:t>
            </a:r>
            <a:r>
              <a:rPr lang="en-US" baseline="0" dirty="0"/>
              <a:t> for the Program include:</a:t>
            </a:r>
          </a:p>
          <a:p>
            <a:pPr marL="181240" indent="-181240">
              <a:buFont typeface="Arial" panose="020B0604020202020204" pitchFamily="34" charset="0"/>
              <a:buChar char="•"/>
            </a:pPr>
            <a:r>
              <a:rPr lang="en-US" dirty="0"/>
              <a:t>Performance metrics are necessary to find if your program is successful.</a:t>
            </a:r>
          </a:p>
          <a:p>
            <a:pPr marL="666225" lvl="1" indent="-300389"/>
            <a:r>
              <a:rPr lang="en-US" dirty="0"/>
              <a:t>–	Are we measuring the right things? Choosing the right measures and thresholds takes time. </a:t>
            </a:r>
          </a:p>
          <a:p>
            <a:pPr marL="181240" indent="-181240">
              <a:buFont typeface="Arial" panose="020B0604020202020204" pitchFamily="34" charset="0"/>
              <a:buChar char="•"/>
            </a:pPr>
            <a:r>
              <a:rPr lang="en-US" dirty="0"/>
              <a:t>Tracking a project’s 24-7 performance maintains staff focus on mobility and improves decision making toward operations. </a:t>
            </a:r>
          </a:p>
          <a:p>
            <a:pPr marL="181240" indent="-181240">
              <a:buFont typeface="Arial" panose="020B0604020202020204" pitchFamily="34" charset="0"/>
              <a:buChar char="•"/>
            </a:pPr>
            <a:r>
              <a:rPr lang="en-US" dirty="0"/>
              <a:t>Process requires full support from top management. </a:t>
            </a:r>
          </a:p>
          <a:p>
            <a:pPr marL="181240" indent="-181240">
              <a:buFont typeface="Arial" panose="020B0604020202020204" pitchFamily="34" charset="0"/>
              <a:buChar char="•"/>
            </a:pPr>
            <a:r>
              <a:rPr lang="en-US" dirty="0"/>
              <a:t>User Delay Cost has a relationship to actual contract bid cost. Finding appropriate balance isn’t easy, but measuring it provides a better end result for motorists. </a:t>
            </a:r>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51</a:t>
            </a:fld>
            <a:endParaRPr lang="en-US" dirty="0"/>
          </a:p>
        </p:txBody>
      </p:sp>
    </p:spTree>
    <p:extLst>
      <p:ext uri="{BB962C8B-B14F-4D97-AF65-F5344CB8AC3E}">
        <p14:creationId xmlns:p14="http://schemas.microsoft.com/office/powerpoint/2010/main" val="270946153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provide information of where student</a:t>
            </a:r>
            <a:r>
              <a:rPr lang="en-US" b="0" baseline="0" dirty="0"/>
              <a:t> can go to find out more</a:t>
            </a:r>
            <a:endParaRPr lang="en-US" b="0" dirty="0"/>
          </a:p>
          <a:p>
            <a:r>
              <a:rPr lang="en-US" b="1" dirty="0"/>
              <a:t>Background Information</a:t>
            </a:r>
            <a:r>
              <a:rPr lang="en-US" dirty="0"/>
              <a:t>: work zone safety clearinghouse has a copy of the webinars</a:t>
            </a:r>
            <a:r>
              <a:rPr lang="en-US" baseline="0" dirty="0"/>
              <a:t> and links to case studies to find out more information.</a:t>
            </a:r>
            <a:endParaRPr lang="en-US" dirty="0"/>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52</a:t>
            </a:fld>
            <a:endParaRPr lang="en-US" dirty="0"/>
          </a:p>
        </p:txBody>
      </p:sp>
    </p:spTree>
    <p:extLst>
      <p:ext uri="{BB962C8B-B14F-4D97-AF65-F5344CB8AC3E}">
        <p14:creationId xmlns:p14="http://schemas.microsoft.com/office/powerpoint/2010/main" val="198907486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Recap</a:t>
            </a:r>
          </a:p>
          <a:p>
            <a:r>
              <a:rPr lang="en-US" b="1" dirty="0"/>
              <a:t>Background Information</a:t>
            </a:r>
            <a:r>
              <a:rPr lang="en-US" dirty="0"/>
              <a:t>: To gauge student understanding</a:t>
            </a:r>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5"/>
          </p:nvPr>
        </p:nvSpPr>
        <p:spPr/>
        <p:txBody>
          <a:bodyPr/>
          <a:lstStyle/>
          <a:p>
            <a:pPr>
              <a:defRPr/>
            </a:pPr>
            <a:fld id="{D3AA1005-96A5-4CE0-97A3-E1B7A70FFA11}" type="slidenum">
              <a:rPr lang="en-US" smtClean="0"/>
              <a:pPr>
                <a:defRPr/>
              </a:pPr>
              <a:t>53</a:t>
            </a:fld>
            <a:endParaRPr lang="en-US" dirty="0"/>
          </a:p>
        </p:txBody>
      </p:sp>
    </p:spTree>
    <p:extLst>
      <p:ext uri="{BB962C8B-B14F-4D97-AF65-F5344CB8AC3E}">
        <p14:creationId xmlns:p14="http://schemas.microsoft.com/office/powerpoint/2010/main" val="42964098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ide Image Placeholder 1"/>
          <p:cNvSpPr>
            <a:spLocks noGrp="1" noRot="1" noChangeAspect="1" noTextEdit="1"/>
          </p:cNvSpPr>
          <p:nvPr>
            <p:ph type="sldImg"/>
          </p:nvPr>
        </p:nvSpPr>
        <p:spPr bwMode="auto">
          <a:noFill/>
          <a:ln>
            <a:solidFill>
              <a:srgbClr val="000000"/>
            </a:solidFill>
            <a:miter lim="800000"/>
            <a:headEnd/>
            <a:tailEnd/>
          </a:ln>
        </p:spPr>
      </p:sp>
      <p:sp>
        <p:nvSpPr>
          <p:cNvPr id="292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Questions</a:t>
            </a:r>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dirty="0"/>
              <a:t>Self explanatory</a:t>
            </a:r>
            <a:endParaRPr lang="en-US" b="1" dirty="0"/>
          </a:p>
          <a:p>
            <a:pPr eaLnBrk="1" hangingPunct="1"/>
            <a:r>
              <a:rPr lang="en-US" b="1" dirty="0"/>
              <a:t>Suggested Questions: </a:t>
            </a:r>
            <a:r>
              <a:rPr lang="en-US" dirty="0"/>
              <a:t>Any questions before we move on?</a:t>
            </a:r>
          </a:p>
          <a:p>
            <a:pPr eaLnBrk="1" hangingPunct="1"/>
            <a:r>
              <a:rPr lang="en-US" b="1" dirty="0"/>
              <a:t>Additional Information: </a:t>
            </a:r>
            <a:r>
              <a:rPr lang="en-US" dirty="0"/>
              <a:t>None</a:t>
            </a:r>
            <a:endParaRPr lang="en-US" b="1" dirty="0"/>
          </a:p>
          <a:p>
            <a:pPr eaLnBrk="1" hangingPunct="1"/>
            <a:r>
              <a:rPr lang="en-US" b="1" dirty="0"/>
              <a:t>Possible Problems: </a:t>
            </a:r>
            <a:r>
              <a:rPr lang="en-US" dirty="0"/>
              <a:t>If no questions, you may ask a few yourself.</a:t>
            </a:r>
          </a:p>
          <a:p>
            <a:endParaRPr lang="en-US" dirty="0"/>
          </a:p>
        </p:txBody>
      </p:sp>
      <p:sp>
        <p:nvSpPr>
          <p:cNvPr id="108548" name="Slide Number Placeholder 3"/>
          <p:cNvSpPr>
            <a:spLocks noGrp="1"/>
          </p:cNvSpPr>
          <p:nvPr>
            <p:ph type="sldNum" sz="quarter" idx="5"/>
          </p:nvPr>
        </p:nvSpPr>
        <p:spPr bwMode="auto">
          <a:ln>
            <a:miter lim="800000"/>
            <a:headEnd/>
            <a:tailEnd/>
          </a:ln>
        </p:spPr>
        <p:txBody>
          <a:bodyPr/>
          <a:lstStyle/>
          <a:p>
            <a:pPr>
              <a:defRPr/>
            </a:pPr>
            <a:fld id="{F73E7F64-9528-4068-BB5B-24DF576B05AE}" type="slidenum">
              <a:rPr lang="en-US"/>
              <a:pPr>
                <a:defRPr/>
              </a:pPr>
              <a:t>54</a:t>
            </a:fld>
            <a:endParaRPr lang="en-US" dirty="0"/>
          </a:p>
        </p:txBody>
      </p:sp>
    </p:spTree>
    <p:extLst>
      <p:ext uri="{BB962C8B-B14F-4D97-AF65-F5344CB8AC3E}">
        <p14:creationId xmlns:p14="http://schemas.microsoft.com/office/powerpoint/2010/main" val="30703442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 Key Message: </a:t>
            </a:r>
            <a:r>
              <a:rPr lang="en-US" b="0" dirty="0"/>
              <a:t>provide</a:t>
            </a:r>
            <a:r>
              <a:rPr lang="en-US" b="0" baseline="0" dirty="0"/>
              <a:t> overview of Washington DOT regional project coordination</a:t>
            </a:r>
            <a:endParaRPr lang="en-US" b="0" dirty="0"/>
          </a:p>
          <a:p>
            <a:r>
              <a:rPr lang="en-US" b="1" dirty="0"/>
              <a:t>Background Information</a:t>
            </a:r>
            <a:r>
              <a:rPr lang="en-US" dirty="0"/>
              <a:t>:  (Broken into 2 slides)</a:t>
            </a:r>
          </a:p>
          <a:p>
            <a:r>
              <a:rPr lang="en-US" dirty="0"/>
              <a:t>Problems needed to solve-</a:t>
            </a:r>
          </a:p>
          <a:p>
            <a:pPr marL="181240" indent="-181240">
              <a:buFont typeface="Arial" panose="020B0604020202020204" pitchFamily="34" charset="0"/>
              <a:buChar char="•"/>
            </a:pPr>
            <a:r>
              <a:rPr lang="en-US" dirty="0">
                <a:effectLst/>
                <a:latin typeface="Times New Roman"/>
              </a:rPr>
              <a:t>The legislature, as well as local governing bodies, tend to set funding for a project. Once that funding is in place they just</a:t>
            </a:r>
            <a:r>
              <a:rPr lang="en-US" baseline="0" dirty="0">
                <a:effectLst/>
                <a:latin typeface="Times New Roman"/>
              </a:rPr>
              <a:t> want to</a:t>
            </a:r>
            <a:r>
              <a:rPr lang="en-US" dirty="0">
                <a:effectLst/>
                <a:latin typeface="Times New Roman"/>
              </a:rPr>
              <a:t> make it happen. They are not thinking about construction traffic they are thinking about how to get this urban project done.</a:t>
            </a:r>
          </a:p>
          <a:p>
            <a:pPr marL="181240" indent="-181240">
              <a:buFont typeface="Arial" panose="020B0604020202020204" pitchFamily="34" charset="0"/>
              <a:buChar char="•"/>
            </a:pPr>
            <a:r>
              <a:rPr lang="en-US" dirty="0">
                <a:effectLst/>
                <a:latin typeface="Times New Roman"/>
              </a:rPr>
              <a:t>Need to move schedules around to make project teams aware that they should not do major closures during certain windows of time. </a:t>
            </a:r>
          </a:p>
          <a:p>
            <a:pPr marL="181240" indent="-181240">
              <a:buFont typeface="Arial" panose="020B0604020202020204" pitchFamily="34" charset="0"/>
              <a:buChar char="•"/>
            </a:pPr>
            <a:r>
              <a:rPr lang="en-US" dirty="0"/>
              <a:t>Difficult to prevent conflicting lane or road closures on parallel</a:t>
            </a:r>
            <a:r>
              <a:rPr lang="en-US" baseline="0" dirty="0"/>
              <a:t> routes.</a:t>
            </a:r>
            <a:endParaRPr lang="en-US" dirty="0"/>
          </a:p>
          <a:p>
            <a:pPr marL="628650" lvl="1" indent="-171450">
              <a:buFont typeface="Wingdings" panose="05000000000000000000" pitchFamily="2" charset="2"/>
              <a:buChar char="§"/>
            </a:pPr>
            <a:r>
              <a:rPr lang="en-US" dirty="0">
                <a:effectLst/>
                <a:latin typeface="Times New Roman"/>
              </a:rPr>
              <a:t>Example:</a:t>
            </a:r>
            <a:r>
              <a:rPr lang="en-US" baseline="0" dirty="0">
                <a:effectLst/>
                <a:latin typeface="Times New Roman"/>
              </a:rPr>
              <a:t> </a:t>
            </a:r>
            <a:r>
              <a:rPr lang="en-US" dirty="0">
                <a:effectLst/>
                <a:latin typeface="Times New Roman"/>
              </a:rPr>
              <a:t>During</a:t>
            </a:r>
            <a:r>
              <a:rPr lang="en-US" baseline="0" dirty="0">
                <a:effectLst/>
                <a:latin typeface="Times New Roman"/>
              </a:rPr>
              <a:t> a</a:t>
            </a:r>
            <a:r>
              <a:rPr lang="en-US" dirty="0">
                <a:effectLst/>
                <a:latin typeface="Times New Roman"/>
              </a:rPr>
              <a:t> </a:t>
            </a:r>
            <a:r>
              <a:rPr lang="en-US" dirty="0"/>
              <a:t>University of Washington graduation, there were</a:t>
            </a:r>
            <a:r>
              <a:rPr lang="en-US" baseline="0" dirty="0"/>
              <a:t> multiple closures with bad timing, which caused extreme traffic problems with out of towners, resulting in very upset travelers.</a:t>
            </a:r>
            <a:endParaRPr lang="en-US" dirty="0">
              <a:effectLst/>
              <a:latin typeface="Times New Roman"/>
            </a:endParaRPr>
          </a:p>
          <a:p>
            <a:pPr marL="181240" indent="-181240">
              <a:buFont typeface="Arial" panose="020B0604020202020204" pitchFamily="34" charset="0"/>
              <a:buChar char="•"/>
            </a:pPr>
            <a:r>
              <a:rPr lang="en-US" dirty="0">
                <a:effectLst/>
                <a:latin typeface="Times New Roman"/>
              </a:rPr>
              <a:t>Better coordination of planned construction is needed.</a:t>
            </a:r>
          </a:p>
          <a:p>
            <a:r>
              <a:rPr lang="en-US" b="1" dirty="0"/>
              <a:t>Interaction: </a:t>
            </a:r>
            <a:r>
              <a:rPr lang="en-US" b="0" dirty="0"/>
              <a:t>None</a:t>
            </a:r>
            <a:endParaRPr lang="en-US" dirty="0"/>
          </a:p>
          <a:p>
            <a:r>
              <a:rPr lang="en-US" b="1" dirty="0"/>
              <a:t>Notes: </a:t>
            </a:r>
            <a:r>
              <a:rPr lang="en-US" dirty="0"/>
              <a:t>The Washington State Department of Transportation (WSDOT) facilitates a collaborative, multi-agency construction traffic planning effort focused on communication and coordination amongst projects and agencies in the state. These coordination efforts include long-term, mid-term, and short-term information sharing, supported by tools developed by WSDOT. s a result of work zone coordination efforts, WSDOT and the local and regional agencies involved recognize benefits:</a:t>
            </a:r>
          </a:p>
          <a:p>
            <a:r>
              <a:rPr lang="en-US" dirty="0"/>
              <a:t>Reduced potential for conflicting lane/road closures.</a:t>
            </a:r>
          </a:p>
          <a:p>
            <a:r>
              <a:rPr lang="en-US" dirty="0"/>
              <a:t>Regularly scheduled meeting time for key personnel to discuss closures.</a:t>
            </a:r>
          </a:p>
          <a:p>
            <a:r>
              <a:rPr lang="en-US" dirty="0"/>
              <a:t>Enhanced public information resources, such as maps posted to the WSDOT Web site, that provide a big picture of the coordinated closures.</a:t>
            </a:r>
          </a:p>
          <a:p>
            <a:r>
              <a:rPr lang="en-US" dirty="0"/>
              <a:t>Enhanced public information dissemination, reaching a greater number of stakeholders across multiple affected locations.</a:t>
            </a:r>
          </a:p>
          <a:p>
            <a:pPr defTabSz="966612">
              <a:defRPr/>
            </a:pPr>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6</a:t>
            </a:fld>
            <a:endParaRPr lang="en-US" dirty="0"/>
          </a:p>
        </p:txBody>
      </p:sp>
    </p:spTree>
    <p:extLst>
      <p:ext uri="{BB962C8B-B14F-4D97-AF65-F5344CB8AC3E}">
        <p14:creationId xmlns:p14="http://schemas.microsoft.com/office/powerpoint/2010/main" val="3429231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must have support from key leadership</a:t>
            </a:r>
          </a:p>
          <a:p>
            <a:r>
              <a:rPr lang="en-US" b="1" dirty="0"/>
              <a:t>Background Information</a:t>
            </a:r>
            <a:r>
              <a:rPr lang="en-US" dirty="0"/>
              <a:t>: (Broken into 2 slides)</a:t>
            </a:r>
          </a:p>
          <a:p>
            <a:r>
              <a:rPr lang="en-US" dirty="0"/>
              <a:t>Need support from leadership,</a:t>
            </a:r>
            <a:r>
              <a:rPr lang="en-US" baseline="0" dirty="0"/>
              <a:t> </a:t>
            </a:r>
            <a:r>
              <a:rPr lang="en-US" sz="1300" dirty="0"/>
              <a:t>executives in traffic and all the agencies, who take a big hit from the traveling public when “traffic nightmares” happen, especially from construction and/or maintenance projects.</a:t>
            </a:r>
          </a:p>
          <a:p>
            <a:r>
              <a:rPr lang="en-US" sz="1300" dirty="0"/>
              <a:t>Need the staff resources and executive leadership to provide a culture shift and project teams, from being focused on time and on budget and then dealing with traffic issues after the fact. </a:t>
            </a:r>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7</a:t>
            </a:fld>
            <a:endParaRPr lang="en-US" dirty="0"/>
          </a:p>
        </p:txBody>
      </p:sp>
    </p:spTree>
    <p:extLst>
      <p:ext uri="{BB962C8B-B14F-4D97-AF65-F5344CB8AC3E}">
        <p14:creationId xmlns:p14="http://schemas.microsoft.com/office/powerpoint/2010/main" val="6070113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must have support from key leadership</a:t>
            </a:r>
          </a:p>
          <a:p>
            <a:r>
              <a:rPr lang="en-US" b="1" dirty="0"/>
              <a:t>Background Information</a:t>
            </a:r>
            <a:r>
              <a:rPr lang="en-US" dirty="0"/>
              <a:t>: (Broken into 2 slides)</a:t>
            </a:r>
          </a:p>
          <a:p>
            <a:r>
              <a:rPr lang="en-US" dirty="0"/>
              <a:t>Need support from leadership,</a:t>
            </a:r>
            <a:r>
              <a:rPr lang="en-US" baseline="0" dirty="0"/>
              <a:t> </a:t>
            </a:r>
            <a:r>
              <a:rPr lang="en-US" sz="1300" dirty="0"/>
              <a:t>executives in traffic and all the agencies, who take a big hit from the traveling public when “traffic nightmares” happen, especially from construction and/or maintenance projects.</a:t>
            </a:r>
          </a:p>
          <a:p>
            <a:r>
              <a:rPr lang="en-US" sz="1300" dirty="0"/>
              <a:t>Need the staff resources and executive leadership to provide a culture shift and project teams, from being focused on time and on budget and then dealing with traffic issues after the fact. </a:t>
            </a:r>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8</a:t>
            </a:fld>
            <a:endParaRPr lang="en-US" dirty="0"/>
          </a:p>
        </p:txBody>
      </p:sp>
    </p:spTree>
    <p:extLst>
      <p:ext uri="{BB962C8B-B14F-4D97-AF65-F5344CB8AC3E}">
        <p14:creationId xmlns:p14="http://schemas.microsoft.com/office/powerpoint/2010/main" val="9996194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review projec</a:t>
            </a:r>
            <a:r>
              <a:rPr lang="en-US" b="0" baseline="0" dirty="0"/>
              <a:t>t goals</a:t>
            </a:r>
            <a:endParaRPr lang="en-US" b="0" dirty="0"/>
          </a:p>
          <a:p>
            <a:r>
              <a:rPr lang="en-US" b="1" dirty="0"/>
              <a:t>Background Information</a:t>
            </a:r>
            <a:r>
              <a:rPr lang="en-US" dirty="0"/>
              <a:t>: </a:t>
            </a:r>
          </a:p>
          <a:p>
            <a:r>
              <a:rPr lang="en-US" sz="1300" dirty="0"/>
              <a:t>There was duplication of effort with project teams calling each other over and over again. There is only so much engagement one project team can have with other organizations, there is a little bit of a challenge with thinking not about just the other project teams around you, but other agencies and the transit system. T</a:t>
            </a:r>
            <a:r>
              <a:rPr lang="en-US" dirty="0"/>
              <a:t>here was not a central place for information. Maintenance work needed to be scheduled also. There were </a:t>
            </a:r>
            <a:r>
              <a:rPr lang="en-US" sz="1300" dirty="0"/>
              <a:t>missed </a:t>
            </a:r>
          </a:p>
          <a:p>
            <a:r>
              <a:rPr lang="en-US" sz="1300" dirty="0"/>
              <a:t>opportunities, where maintenance work could have shared a Work Zone instead of digging up the street twice.</a:t>
            </a:r>
          </a:p>
          <a:p>
            <a:r>
              <a:rPr lang="en-US" sz="1300" dirty="0"/>
              <a:t>Goal was to establish relationship with transit and other agencies within the region to look at projects to see how to coordinate these projects to lessen the impacts to traffic. </a:t>
            </a:r>
          </a:p>
          <a:p>
            <a:r>
              <a:rPr lang="en-US" b="1" dirty="0"/>
              <a:t>Interaction: </a:t>
            </a:r>
            <a:r>
              <a:rPr lang="en-US" b="0" dirty="0"/>
              <a:t>None</a:t>
            </a:r>
          </a:p>
          <a:p>
            <a:pPr defTabSz="966612">
              <a:defRPr/>
            </a:pPr>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2590D320-9F49-49CF-B370-3FED5DFA908C}" type="slidenum">
              <a:rPr lang="en-US" smtClean="0"/>
              <a:t>9</a:t>
            </a:fld>
            <a:endParaRPr lang="en-US" dirty="0"/>
          </a:p>
        </p:txBody>
      </p:sp>
    </p:spTree>
    <p:extLst>
      <p:ext uri="{BB962C8B-B14F-4D97-AF65-F5344CB8AC3E}">
        <p14:creationId xmlns:p14="http://schemas.microsoft.com/office/powerpoint/2010/main" val="3010559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28600"/>
            <a:ext cx="222885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228600"/>
            <a:ext cx="653415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096963"/>
          </a:xfrm>
        </p:spPr>
        <p:txBody>
          <a:bodyPr/>
          <a:lstStyle/>
          <a:p>
            <a:r>
              <a:rPr lang="en-US"/>
              <a:t>Click to edit Master title style</a:t>
            </a:r>
          </a:p>
        </p:txBody>
      </p:sp>
      <p:sp>
        <p:nvSpPr>
          <p:cNvPr id="3" name="Text Placeholder 2"/>
          <p:cNvSpPr>
            <a:spLocks noGrp="1"/>
          </p:cNvSpPr>
          <p:nvPr>
            <p:ph type="body" sz="half" idx="1"/>
          </p:nvPr>
        </p:nvSpPr>
        <p:spPr>
          <a:xfrm>
            <a:off x="381000" y="1828800"/>
            <a:ext cx="41529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1529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096963"/>
          </a:xfrm>
        </p:spPr>
        <p:txBody>
          <a:bodyPr/>
          <a:lstStyle/>
          <a:p>
            <a:r>
              <a:rPr lang="en-US"/>
              <a:t>Click to edit Master title style</a:t>
            </a:r>
          </a:p>
        </p:txBody>
      </p:sp>
      <p:sp>
        <p:nvSpPr>
          <p:cNvPr id="3" name="Table Placeholder 2"/>
          <p:cNvSpPr>
            <a:spLocks noGrp="1"/>
          </p:cNvSpPr>
          <p:nvPr>
            <p:ph type="tbl" idx="1"/>
          </p:nvPr>
        </p:nvSpPr>
        <p:spPr>
          <a:xfrm>
            <a:off x="381000" y="1828800"/>
            <a:ext cx="8458200" cy="4343400"/>
          </a:xfrm>
        </p:spPr>
        <p:txBody>
          <a:bodyPr/>
          <a:lstStyle/>
          <a:p>
            <a:pPr lvl="0"/>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763000" cy="1325563"/>
          </a:xfrm>
        </p:spPr>
        <p:txBody>
          <a:bodyPr/>
          <a:lstStyle>
            <a:lvl1pPr>
              <a:defRPr sz="3600"/>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000" y="1828800"/>
            <a:ext cx="41529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1529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0"/>
            <a:ext cx="8763000" cy="1325563"/>
          </a:xfrm>
          <a:prstGeom prst="rect">
            <a:avLst/>
          </a:prstGeom>
          <a:ln>
            <a:headEnd/>
            <a:tailEnd/>
          </a:ln>
        </p:spPr>
        <p:style>
          <a:lnRef idx="2">
            <a:schemeClr val="accent3"/>
          </a:lnRef>
          <a:fillRef idx="1">
            <a:schemeClr val="lt1"/>
          </a:fillRef>
          <a:effectRef idx="0">
            <a:schemeClr val="accent3"/>
          </a:effectRef>
          <a:fontRef idx="none"/>
        </p:style>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3075" name="Rectangle 3"/>
          <p:cNvSpPr>
            <a:spLocks noGrp="1" noChangeArrowheads="1"/>
          </p:cNvSpPr>
          <p:nvPr>
            <p:ph type="body" idx="1"/>
          </p:nvPr>
        </p:nvSpPr>
        <p:spPr bwMode="auto">
          <a:xfrm>
            <a:off x="381000" y="1616229"/>
            <a:ext cx="84582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3076" name="Picture 44" descr="Border 483"/>
          <p:cNvPicPr>
            <a:picLocks noChangeAspect="1" noChangeArrowheads="1"/>
          </p:cNvPicPr>
          <p:nvPr userDrawn="1"/>
        </p:nvPicPr>
        <p:blipFill>
          <a:blip r:embed="rId15"/>
          <a:srcRect/>
          <a:stretch>
            <a:fillRect/>
          </a:stretch>
        </p:blipFill>
        <p:spPr bwMode="auto">
          <a:xfrm>
            <a:off x="0" y="1447800"/>
            <a:ext cx="9144000" cy="309563"/>
          </a:xfrm>
          <a:prstGeom prst="rect">
            <a:avLst/>
          </a:prstGeom>
          <a:noFill/>
          <a:ln w="9525">
            <a:noFill/>
            <a:miter lim="800000"/>
            <a:headEnd/>
            <a:tailEnd/>
          </a:ln>
        </p:spPr>
      </p:pic>
      <p:pic>
        <p:nvPicPr>
          <p:cNvPr id="2" name="Picture 1"/>
          <p:cNvPicPr>
            <a:picLocks noChangeAspect="1"/>
          </p:cNvPicPr>
          <p:nvPr userDrawn="1"/>
        </p:nvPicPr>
        <p:blipFill>
          <a:blip r:embed="rId16"/>
          <a:stretch>
            <a:fillRect/>
          </a:stretch>
        </p:blipFill>
        <p:spPr>
          <a:xfrm>
            <a:off x="7315200" y="6149667"/>
            <a:ext cx="1524000" cy="385542"/>
          </a:xfrm>
          <a:prstGeom prst="rect">
            <a:avLst/>
          </a:prstGeom>
        </p:spPr>
      </p:pic>
      <p:sp>
        <p:nvSpPr>
          <p:cNvPr id="3" name="TextBox 2">
            <a:extLst>
              <a:ext uri="{FF2B5EF4-FFF2-40B4-BE49-F238E27FC236}">
                <a16:creationId xmlns:a16="http://schemas.microsoft.com/office/drawing/2014/main" id="{3C1B83B1-16CE-45D0-9076-A01118F72984}"/>
              </a:ext>
            </a:extLst>
          </p:cNvPr>
          <p:cNvSpPr txBox="1"/>
          <p:nvPr userDrawn="1"/>
        </p:nvSpPr>
        <p:spPr>
          <a:xfrm>
            <a:off x="6477000" y="6222094"/>
            <a:ext cx="619080" cy="338554"/>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5-</a:t>
            </a:r>
            <a:fld id="{C6B9D227-E482-4AC8-97E6-2BCF10E1A64D}" type="slidenum">
              <a:rPr lang="en-US" smtClean="0">
                <a:latin typeface="Arial" panose="020B0604020202020204" pitchFamily="34" charset="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pic>
        <p:nvPicPr>
          <p:cNvPr id="4" name="Picture 3" descr="ATSSA logo showing a cone within the A and safer roads save lives">
            <a:extLst>
              <a:ext uri="{FF2B5EF4-FFF2-40B4-BE49-F238E27FC236}">
                <a16:creationId xmlns:a16="http://schemas.microsoft.com/office/drawing/2014/main" id="{1AA102F9-0D11-70EB-1C1D-26149DCD67CA}"/>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381000" y="6149667"/>
            <a:ext cx="1179838" cy="357466"/>
          </a:xfrm>
          <a:prstGeom prst="rect">
            <a:avLst/>
          </a:prstGeom>
        </p:spPr>
      </p:pic>
    </p:spTree>
  </p:cSld>
  <p:clrMap bg1="lt1" tx1="dk1" bg2="lt2" tx2="dk2" accent1="accent1" accent2="accent2" accent3="accent3" accent4="accent4" accent5="accent5" accent6="accent6" hlink="hlink" folHlink="folHlink"/>
  <p:sldLayoutIdLst>
    <p:sldLayoutId id="2147483789" r:id="rId1"/>
    <p:sldLayoutId id="2147483801"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Lst>
  <p:txStyles>
    <p:titleStyle>
      <a:lvl1pPr algn="l" rtl="0" eaLnBrk="0" fontAlgn="base" hangingPunct="0">
        <a:spcBef>
          <a:spcPct val="0"/>
        </a:spcBef>
        <a:spcAft>
          <a:spcPct val="0"/>
        </a:spcAft>
        <a:defRPr sz="3200" b="1" i="0" baseline="0">
          <a:solidFill>
            <a:srgbClr val="008080"/>
          </a:solidFill>
          <a:effectLst/>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4000" b="1" i="1">
          <a:solidFill>
            <a:srgbClr val="CC3300"/>
          </a:solidFill>
          <a:latin typeface="Calibri" pitchFamily="34" charset="0"/>
        </a:defRPr>
      </a:lvl2pPr>
      <a:lvl3pPr algn="ctr" rtl="0" eaLnBrk="0" fontAlgn="base" hangingPunct="0">
        <a:spcBef>
          <a:spcPct val="0"/>
        </a:spcBef>
        <a:spcAft>
          <a:spcPct val="0"/>
        </a:spcAft>
        <a:defRPr sz="4000" b="1" i="1">
          <a:solidFill>
            <a:srgbClr val="CC3300"/>
          </a:solidFill>
          <a:latin typeface="Calibri" pitchFamily="34" charset="0"/>
        </a:defRPr>
      </a:lvl3pPr>
      <a:lvl4pPr algn="ctr" rtl="0" eaLnBrk="0" fontAlgn="base" hangingPunct="0">
        <a:spcBef>
          <a:spcPct val="0"/>
        </a:spcBef>
        <a:spcAft>
          <a:spcPct val="0"/>
        </a:spcAft>
        <a:defRPr sz="4000" b="1" i="1">
          <a:solidFill>
            <a:srgbClr val="CC3300"/>
          </a:solidFill>
          <a:latin typeface="Calibri" pitchFamily="34" charset="0"/>
        </a:defRPr>
      </a:lvl4pPr>
      <a:lvl5pPr algn="ctr" rtl="0" eaLnBrk="0" fontAlgn="base" hangingPunct="0">
        <a:spcBef>
          <a:spcPct val="0"/>
        </a:spcBef>
        <a:spcAft>
          <a:spcPct val="0"/>
        </a:spcAft>
        <a:defRPr sz="4000" b="1" i="1">
          <a:solidFill>
            <a:srgbClr val="CC3300"/>
          </a:solidFill>
          <a:latin typeface="Calibri" pitchFamily="34" charset="0"/>
        </a:defRPr>
      </a:lvl5pPr>
      <a:lvl6pPr marL="457200" algn="ctr" rtl="0" fontAlgn="base">
        <a:spcBef>
          <a:spcPct val="0"/>
        </a:spcBef>
        <a:spcAft>
          <a:spcPct val="0"/>
        </a:spcAft>
        <a:defRPr sz="4000" b="1" i="1">
          <a:solidFill>
            <a:srgbClr val="CC3300"/>
          </a:solidFill>
          <a:latin typeface="Verdana" pitchFamily="34" charset="0"/>
        </a:defRPr>
      </a:lvl6pPr>
      <a:lvl7pPr marL="914400" algn="ctr" rtl="0" fontAlgn="base">
        <a:spcBef>
          <a:spcPct val="0"/>
        </a:spcBef>
        <a:spcAft>
          <a:spcPct val="0"/>
        </a:spcAft>
        <a:defRPr sz="4000" b="1" i="1">
          <a:solidFill>
            <a:srgbClr val="CC3300"/>
          </a:solidFill>
          <a:latin typeface="Verdana" pitchFamily="34" charset="0"/>
        </a:defRPr>
      </a:lvl7pPr>
      <a:lvl8pPr marL="1371600" algn="ctr" rtl="0" fontAlgn="base">
        <a:spcBef>
          <a:spcPct val="0"/>
        </a:spcBef>
        <a:spcAft>
          <a:spcPct val="0"/>
        </a:spcAft>
        <a:defRPr sz="4000" b="1" i="1">
          <a:solidFill>
            <a:srgbClr val="CC3300"/>
          </a:solidFill>
          <a:latin typeface="Verdana" pitchFamily="34" charset="0"/>
        </a:defRPr>
      </a:lvl8pPr>
      <a:lvl9pPr marL="1828800" algn="ctr" rtl="0" fontAlgn="base">
        <a:spcBef>
          <a:spcPct val="0"/>
        </a:spcBef>
        <a:spcAft>
          <a:spcPct val="0"/>
        </a:spcAft>
        <a:defRPr sz="4000" b="1" i="1">
          <a:solidFill>
            <a:srgbClr val="CC3300"/>
          </a:solidFill>
          <a:latin typeface="Verdana" pitchFamily="34" charset="0"/>
        </a:defRPr>
      </a:lvl9pPr>
    </p:titleStyle>
    <p:bodyStyle>
      <a:lvl1pPr marL="2317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ea typeface="+mn-ea"/>
          <a:cs typeface="Arial" panose="020B0604020202020204" pitchFamily="34" charset="0"/>
        </a:defRPr>
      </a:lvl1pPr>
      <a:lvl2pPr marL="6826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61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3pPr>
      <a:lvl4pPr marL="15970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4pPr>
      <a:lvl5pPr marL="20605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5pPr>
      <a:lvl6pPr marL="25146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6pPr>
      <a:lvl7pPr marL="29718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7pPr>
      <a:lvl8pPr marL="34290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8pPr>
      <a:lvl9pPr marL="38862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s://www.workzonesafety.org/swz" TargetMode="External"/><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hyperlink" Target="https://www.workzonesafety.org/swz/webinars/" TargetMode="Externa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bwMode="auto">
          <a:xfrm>
            <a:off x="0" y="0"/>
            <a:ext cx="9144000" cy="1295400"/>
          </a:xfrm>
          <a:prstGeom prst="rect">
            <a:avLst/>
          </a:prstGeom>
          <a:solidFill>
            <a:srgbClr val="008080"/>
          </a:solidFill>
          <a:ln w="9525">
            <a:noFill/>
            <a:miter lim="800000"/>
            <a:headEnd/>
            <a:tailEnd/>
          </a:ln>
        </p:spPr>
        <p:txBody>
          <a:bodyPr anchor="ctr"/>
          <a:lstStyle/>
          <a:p>
            <a:pPr algn="ctr">
              <a:defRPr/>
            </a:pPr>
            <a:r>
              <a:rPr lang="en-US" sz="3200" b="1" dirty="0">
                <a:solidFill>
                  <a:schemeClr val="bg1"/>
                </a:solidFill>
                <a:latin typeface="Arial" panose="020B0604020202020204" pitchFamily="34" charset="0"/>
                <a:ea typeface="+mj-ea"/>
                <a:cs typeface="+mj-cs"/>
              </a:rPr>
              <a:t>Smarter Work Zones</a:t>
            </a:r>
            <a:endParaRPr lang="en-US" sz="4000" b="1" dirty="0">
              <a:solidFill>
                <a:schemeClr val="bg1"/>
              </a:solidFill>
              <a:latin typeface="Arial" panose="020B0604020202020204" pitchFamily="34" charset="0"/>
              <a:ea typeface="+mj-ea"/>
              <a:cs typeface="+mj-cs"/>
            </a:endParaRPr>
          </a:p>
        </p:txBody>
      </p:sp>
      <p:sp>
        <p:nvSpPr>
          <p:cNvPr id="9" name="Rectangle 3"/>
          <p:cNvSpPr txBox="1">
            <a:spLocks noChangeArrowheads="1"/>
          </p:cNvSpPr>
          <p:nvPr/>
        </p:nvSpPr>
        <p:spPr bwMode="auto">
          <a:xfrm>
            <a:off x="5305398" y="1905000"/>
            <a:ext cx="3663845" cy="3618140"/>
          </a:xfrm>
          <a:prstGeom prst="rect">
            <a:avLst/>
          </a:prstGeom>
          <a:noFill/>
          <a:ln w="9525">
            <a:noFill/>
            <a:miter lim="800000"/>
            <a:headEnd/>
            <a:tailEnd/>
          </a:ln>
          <a:effectLst>
            <a:outerShdw dist="28398" dir="3806097" algn="ctr" rotWithShape="0">
              <a:schemeClr val="tx1"/>
            </a:outerShdw>
          </a:effectLst>
        </p:spPr>
        <p:txBody>
          <a:bodyPr vert="horz" wrap="square" lIns="91440" tIns="45720" rIns="91440" bIns="45720" numCol="1" anchor="ctr" anchorCtr="0" compatLnSpc="1">
            <a:prstTxWarp prst="textNoShape">
              <a:avLst/>
            </a:prstTxWarp>
            <a:noAutofit/>
          </a:bodyPr>
          <a:lstStyle/>
          <a:p>
            <a:pPr lvl="0" algn="ctr">
              <a:defRPr/>
            </a:pPr>
            <a:endParaRPr kumimoji="0" lang="en-US" sz="2800" b="0" u="none" strike="noStrike" kern="1200" cap="none" spc="0" normalizeH="0" baseline="0" noProof="0" dirty="0">
              <a:ln>
                <a:noFill/>
              </a:ln>
              <a:solidFill>
                <a:srgbClr val="008080"/>
              </a:solidFill>
              <a:effectLst/>
              <a:uLnTx/>
              <a:uFillTx/>
              <a:latin typeface="Arial" panose="020B0604020202020204" pitchFamily="34" charset="0"/>
              <a:ea typeface="+mj-ea"/>
              <a:cs typeface="+mj-cs"/>
            </a:endParaRPr>
          </a:p>
        </p:txBody>
      </p:sp>
      <p:sp>
        <p:nvSpPr>
          <p:cNvPr id="5" name="Rectangle 2">
            <a:extLst>
              <a:ext uri="{FF2B5EF4-FFF2-40B4-BE49-F238E27FC236}">
                <a16:creationId xmlns:a16="http://schemas.microsoft.com/office/drawing/2014/main" id="{1D5A2D45-23FE-4D74-A55C-555FCA4F4D85}"/>
              </a:ext>
            </a:extLst>
          </p:cNvPr>
          <p:cNvSpPr>
            <a:spLocks noGrp="1" noChangeArrowheads="1"/>
          </p:cNvSpPr>
          <p:nvPr>
            <p:ph type="title"/>
          </p:nvPr>
        </p:nvSpPr>
        <p:spPr>
          <a:xfrm>
            <a:off x="5480155" y="2610528"/>
            <a:ext cx="3663845" cy="1428071"/>
          </a:xfrm>
        </p:spPr>
        <p:txBody>
          <a:bodyPr/>
          <a:lstStyle/>
          <a:p>
            <a:pPr algn="ctr" eaLnBrk="1" hangingPunct="1">
              <a:defRPr/>
            </a:pPr>
            <a:r>
              <a:rPr lang="en-US" dirty="0"/>
              <a:t>5.  Project Coordination Examples</a:t>
            </a:r>
          </a:p>
        </p:txBody>
      </p:sp>
      <p:pic>
        <p:nvPicPr>
          <p:cNvPr id="7" name="Picture 6" descr="Three computer monitors at a work station in a room">
            <a:extLst>
              <a:ext uri="{FF2B5EF4-FFF2-40B4-BE49-F238E27FC236}">
                <a16:creationId xmlns:a16="http://schemas.microsoft.com/office/drawing/2014/main" id="{4AADF1DC-D458-440D-80E5-D48F5A2023E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3334"/>
          <a:stretch/>
        </p:blipFill>
        <p:spPr>
          <a:xfrm>
            <a:off x="329061" y="2240274"/>
            <a:ext cx="5158505" cy="2636526"/>
          </a:xfrm>
          <a:prstGeom prst="rect">
            <a:avLst/>
          </a:prstGeom>
        </p:spPr>
      </p:pic>
      <p:sp>
        <p:nvSpPr>
          <p:cNvPr id="6" name="TextBox 5">
            <a:extLst>
              <a:ext uri="{FF2B5EF4-FFF2-40B4-BE49-F238E27FC236}">
                <a16:creationId xmlns:a16="http://schemas.microsoft.com/office/drawing/2014/main" id="{F30BCB03-022B-4C8E-A8F9-B21BCFBA344D}"/>
              </a:ext>
            </a:extLst>
          </p:cNvPr>
          <p:cNvSpPr txBox="1"/>
          <p:nvPr/>
        </p:nvSpPr>
        <p:spPr>
          <a:xfrm>
            <a:off x="296404" y="4876800"/>
            <a:ext cx="329183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Image: FHWA</a:t>
            </a:r>
          </a:p>
        </p:txBody>
      </p:sp>
    </p:spTree>
    <p:extLst>
      <p:ext uri="{BB962C8B-B14F-4D97-AF65-F5344CB8AC3E}">
        <p14:creationId xmlns:p14="http://schemas.microsoft.com/office/powerpoint/2010/main" val="1999439405"/>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078" y="9993"/>
            <a:ext cx="8394492" cy="1325563"/>
          </a:xfrm>
        </p:spPr>
        <p:txBody>
          <a:bodyPr/>
          <a:lstStyle/>
          <a:p>
            <a:r>
              <a:rPr lang="en-US" dirty="0"/>
              <a:t>Construction Impact Analysis Tool</a:t>
            </a:r>
          </a:p>
        </p:txBody>
      </p:sp>
      <p:sp>
        <p:nvSpPr>
          <p:cNvPr id="3" name="Content Placeholder 2"/>
          <p:cNvSpPr>
            <a:spLocks noGrp="1"/>
          </p:cNvSpPr>
          <p:nvPr>
            <p:ph idx="1"/>
          </p:nvPr>
        </p:nvSpPr>
        <p:spPr>
          <a:xfrm>
            <a:off x="304800" y="1752600"/>
            <a:ext cx="4118524" cy="4671219"/>
          </a:xfrm>
        </p:spPr>
        <p:txBody>
          <a:bodyPr/>
          <a:lstStyle/>
          <a:p>
            <a:r>
              <a:rPr lang="en-US" dirty="0"/>
              <a:t>WSDOT-developed tool </a:t>
            </a:r>
          </a:p>
          <a:p>
            <a:r>
              <a:rPr lang="en-US" dirty="0"/>
              <a:t>Has two components:</a:t>
            </a:r>
          </a:p>
          <a:p>
            <a:pPr marL="400050" lvl="1" indent="0">
              <a:buNone/>
            </a:pPr>
            <a:r>
              <a:rPr lang="en-US" dirty="0"/>
              <a:t> – Mapping tool</a:t>
            </a:r>
          </a:p>
          <a:p>
            <a:pPr marL="400050" lvl="1" indent="0">
              <a:buNone/>
            </a:pPr>
            <a:r>
              <a:rPr lang="en-US" dirty="0"/>
              <a:t> – Database </a:t>
            </a:r>
          </a:p>
          <a:p>
            <a:endParaRPr lang="en-US" dirty="0"/>
          </a:p>
        </p:txBody>
      </p:sp>
    </p:spTree>
    <p:extLst>
      <p:ext uri="{BB962C8B-B14F-4D97-AF65-F5344CB8AC3E}">
        <p14:creationId xmlns:p14="http://schemas.microsoft.com/office/powerpoint/2010/main" val="19282234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 y="99218"/>
            <a:ext cx="7124700" cy="1325563"/>
          </a:xfrm>
        </p:spPr>
        <p:txBody>
          <a:bodyPr/>
          <a:lstStyle/>
          <a:p>
            <a:r>
              <a:rPr lang="en-US" dirty="0"/>
              <a:t>Construction Impact Analysis (CIA) Tool (cont.)</a:t>
            </a:r>
          </a:p>
        </p:txBody>
      </p:sp>
      <p:sp>
        <p:nvSpPr>
          <p:cNvPr id="3" name="Content Placeholder 2"/>
          <p:cNvSpPr>
            <a:spLocks noGrp="1"/>
          </p:cNvSpPr>
          <p:nvPr>
            <p:ph idx="1"/>
          </p:nvPr>
        </p:nvSpPr>
        <p:spPr>
          <a:xfrm>
            <a:off x="378461" y="1828800"/>
            <a:ext cx="4686300" cy="4671219"/>
          </a:xfrm>
        </p:spPr>
        <p:txBody>
          <a:bodyPr/>
          <a:lstStyle/>
          <a:p>
            <a:r>
              <a:rPr lang="en-US" dirty="0"/>
              <a:t>Identifies conflicts between projects</a:t>
            </a:r>
          </a:p>
          <a:p>
            <a:r>
              <a:rPr lang="en-US" dirty="0"/>
              <a:t>Helped to formalize and facilitate mid to long-term activities</a:t>
            </a:r>
          </a:p>
          <a:p>
            <a:r>
              <a:rPr lang="en-US" dirty="0"/>
              <a:t>Coordinates maintenance or utility activities or special events </a:t>
            </a:r>
          </a:p>
          <a:p>
            <a:endParaRPr lang="en-US" dirty="0"/>
          </a:p>
        </p:txBody>
      </p:sp>
      <p:pic>
        <p:nvPicPr>
          <p:cNvPr id="4" name="Picture 3" descr="Map of Seattle aerial view with roadways and waterways but little detail">
            <a:extLst>
              <a:ext uri="{FF2B5EF4-FFF2-40B4-BE49-F238E27FC236}">
                <a16:creationId xmlns:a16="http://schemas.microsoft.com/office/drawing/2014/main" id="{0F8532A3-49D4-4549-8C41-D49E62C70BB5}"/>
              </a:ext>
            </a:extLst>
          </p:cNvPr>
          <p:cNvPicPr>
            <a:picLocks noChangeAspect="1"/>
          </p:cNvPicPr>
          <p:nvPr/>
        </p:nvPicPr>
        <p:blipFill>
          <a:blip r:embed="rId3"/>
          <a:stretch>
            <a:fillRect/>
          </a:stretch>
        </p:blipFill>
        <p:spPr>
          <a:xfrm>
            <a:off x="5638800" y="1828800"/>
            <a:ext cx="2857500" cy="3886200"/>
          </a:xfrm>
          <a:prstGeom prst="rect">
            <a:avLst/>
          </a:prstGeom>
        </p:spPr>
      </p:pic>
      <p:sp>
        <p:nvSpPr>
          <p:cNvPr id="5" name="TextBox 4">
            <a:extLst>
              <a:ext uri="{FF2B5EF4-FFF2-40B4-BE49-F238E27FC236}">
                <a16:creationId xmlns:a16="http://schemas.microsoft.com/office/drawing/2014/main" id="{C59D776A-F94C-4972-A0DC-04E45F57BA41}"/>
              </a:ext>
            </a:extLst>
          </p:cNvPr>
          <p:cNvSpPr txBox="1"/>
          <p:nvPr/>
        </p:nvSpPr>
        <p:spPr>
          <a:xfrm>
            <a:off x="5631024" y="5715000"/>
            <a:ext cx="329183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Source: WSDOT</a:t>
            </a:r>
          </a:p>
        </p:txBody>
      </p:sp>
    </p:spTree>
    <p:extLst>
      <p:ext uri="{BB962C8B-B14F-4D97-AF65-F5344CB8AC3E}">
        <p14:creationId xmlns:p14="http://schemas.microsoft.com/office/powerpoint/2010/main" val="25807326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381000"/>
            <a:ext cx="8801100" cy="800100"/>
          </a:xfrm>
        </p:spPr>
        <p:txBody>
          <a:bodyPr/>
          <a:lstStyle/>
          <a:p>
            <a:r>
              <a:rPr lang="en-US" dirty="0"/>
              <a:t>CIA Inputs</a:t>
            </a:r>
          </a:p>
        </p:txBody>
      </p:sp>
      <p:sp>
        <p:nvSpPr>
          <p:cNvPr id="3" name="Content Placeholder 2"/>
          <p:cNvSpPr>
            <a:spLocks noGrp="1"/>
          </p:cNvSpPr>
          <p:nvPr>
            <p:ph idx="1"/>
          </p:nvPr>
        </p:nvSpPr>
        <p:spPr>
          <a:xfrm>
            <a:off x="342900" y="1188595"/>
            <a:ext cx="8458200" cy="4724400"/>
          </a:xfrm>
        </p:spPr>
        <p:txBody>
          <a:bodyPr/>
          <a:lstStyle/>
          <a:p>
            <a:r>
              <a:rPr lang="en-US" dirty="0"/>
              <a:t>Updated on a quarterly basis</a:t>
            </a:r>
          </a:p>
          <a:p>
            <a:r>
              <a:rPr lang="en-US" dirty="0"/>
              <a:t>Inputs are solicited via an email to project teams in 8 counties within Olympic and Northwest regions and local jurisdictions </a:t>
            </a:r>
          </a:p>
          <a:p>
            <a:r>
              <a:rPr lang="en-US" dirty="0"/>
              <a:t>Longer-term projects planned for up to 2 years into the future</a:t>
            </a:r>
          </a:p>
          <a:p>
            <a:r>
              <a:rPr lang="en-US" dirty="0"/>
              <a:t>Maintenance and utility projects </a:t>
            </a:r>
          </a:p>
        </p:txBody>
      </p:sp>
      <p:sp>
        <p:nvSpPr>
          <p:cNvPr id="5" name="TextBox 4">
            <a:extLst>
              <a:ext uri="{FF2B5EF4-FFF2-40B4-BE49-F238E27FC236}">
                <a16:creationId xmlns:a16="http://schemas.microsoft.com/office/drawing/2014/main" id="{9D5790CC-D6EF-468D-8F49-2E3F1CAFB995}"/>
              </a:ext>
            </a:extLst>
          </p:cNvPr>
          <p:cNvSpPr txBox="1"/>
          <p:nvPr/>
        </p:nvSpPr>
        <p:spPr>
          <a:xfrm>
            <a:off x="1828800" y="5920490"/>
            <a:ext cx="3291839" cy="400110"/>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Source: WSDOT</a:t>
            </a:r>
          </a:p>
        </p:txBody>
      </p:sp>
    </p:spTree>
    <p:extLst>
      <p:ext uri="{BB962C8B-B14F-4D97-AF65-F5344CB8AC3E}">
        <p14:creationId xmlns:p14="http://schemas.microsoft.com/office/powerpoint/2010/main" val="2022922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457200"/>
            <a:ext cx="8458200" cy="838200"/>
          </a:xfrm>
        </p:spPr>
        <p:txBody>
          <a:bodyPr/>
          <a:lstStyle/>
          <a:p>
            <a:r>
              <a:rPr lang="en-US" dirty="0"/>
              <a:t>CIA Example Input</a:t>
            </a:r>
          </a:p>
        </p:txBody>
      </p:sp>
      <p:sp>
        <p:nvSpPr>
          <p:cNvPr id="3" name="Content Placeholder 2"/>
          <p:cNvSpPr>
            <a:spLocks noGrp="1"/>
          </p:cNvSpPr>
          <p:nvPr>
            <p:ph idx="1"/>
          </p:nvPr>
        </p:nvSpPr>
        <p:spPr>
          <a:xfrm>
            <a:off x="304800" y="1447800"/>
            <a:ext cx="8458200" cy="4648200"/>
          </a:xfrm>
        </p:spPr>
        <p:txBody>
          <a:bodyPr/>
          <a:lstStyle/>
          <a:p>
            <a:pPr marL="457200" indent="-228600"/>
            <a:r>
              <a:rPr lang="en-US" dirty="0"/>
              <a:t>Location: I-5 from NE 117</a:t>
            </a:r>
            <a:r>
              <a:rPr lang="en-US" baseline="30000" dirty="0"/>
              <a:t>th</a:t>
            </a:r>
            <a:r>
              <a:rPr lang="en-US" dirty="0"/>
              <a:t> St to SR 104</a:t>
            </a:r>
          </a:p>
          <a:p>
            <a:pPr marL="908050" lvl="1" indent="-228600"/>
            <a:r>
              <a:rPr lang="en-US" dirty="0"/>
              <a:t>Milepost 173.14 to 177.75 </a:t>
            </a:r>
          </a:p>
          <a:p>
            <a:pPr marL="457200" indent="-228600"/>
            <a:r>
              <a:rPr lang="en-US" dirty="0"/>
              <a:t>Pavement repair dates: 8/1/2014 - 10/5/2014</a:t>
            </a:r>
          </a:p>
          <a:p>
            <a:pPr marL="457200" indent="-228600"/>
            <a:r>
              <a:rPr lang="en-US" dirty="0"/>
              <a:t>Impacts:</a:t>
            </a:r>
          </a:p>
          <a:p>
            <a:pPr marL="908050" lvl="1" indent="-228600"/>
            <a:r>
              <a:rPr lang="en-US" dirty="0"/>
              <a:t>Planned partial closure</a:t>
            </a:r>
          </a:p>
          <a:p>
            <a:pPr marL="908050" lvl="1" indent="-228600"/>
            <a:r>
              <a:rPr lang="en-US" dirty="0"/>
              <a:t>Nighttime</a:t>
            </a:r>
          </a:p>
          <a:p>
            <a:pPr marL="908050" lvl="1" indent="-228600"/>
            <a:r>
              <a:rPr lang="en-US" dirty="0"/>
              <a:t>Sunday-Thursday</a:t>
            </a:r>
          </a:p>
          <a:p>
            <a:pPr marL="457200" indent="-228600"/>
            <a:r>
              <a:rPr lang="en-US" dirty="0"/>
              <a:t>Possible partial closure daytime on Sundays </a:t>
            </a:r>
          </a:p>
          <a:p>
            <a:pPr marL="514350" indent="-168275"/>
            <a:endParaRPr lang="en-US" dirty="0"/>
          </a:p>
        </p:txBody>
      </p:sp>
    </p:spTree>
    <p:extLst>
      <p:ext uri="{BB962C8B-B14F-4D97-AF65-F5344CB8AC3E}">
        <p14:creationId xmlns:p14="http://schemas.microsoft.com/office/powerpoint/2010/main" val="16423956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30968"/>
            <a:ext cx="8458200" cy="838200"/>
          </a:xfrm>
        </p:spPr>
        <p:txBody>
          <a:bodyPr/>
          <a:lstStyle/>
          <a:p>
            <a:r>
              <a:rPr lang="en-US" dirty="0"/>
              <a:t>CIA Outputs</a:t>
            </a:r>
          </a:p>
        </p:txBody>
      </p:sp>
      <p:sp>
        <p:nvSpPr>
          <p:cNvPr id="3" name="Content Placeholder 2"/>
          <p:cNvSpPr>
            <a:spLocks noGrp="1"/>
          </p:cNvSpPr>
          <p:nvPr>
            <p:ph idx="1"/>
          </p:nvPr>
        </p:nvSpPr>
        <p:spPr>
          <a:xfrm>
            <a:off x="564449" y="1295400"/>
            <a:ext cx="4464751" cy="4724400"/>
          </a:xfrm>
        </p:spPr>
        <p:txBody>
          <a:bodyPr/>
          <a:lstStyle/>
          <a:p>
            <a:pPr marL="293688" indent="-293688"/>
            <a:r>
              <a:rPr lang="en-US" dirty="0"/>
              <a:t>Distributed on a quarterly basis to approximately 400 stakeholders</a:t>
            </a:r>
          </a:p>
          <a:p>
            <a:pPr marL="293688" indent="-293688"/>
            <a:r>
              <a:rPr lang="en-US" dirty="0"/>
              <a:t>Outputs include:</a:t>
            </a:r>
          </a:p>
          <a:p>
            <a:pPr marL="744538" lvl="1" indent="-293688"/>
            <a:r>
              <a:rPr lang="en-US" dirty="0"/>
              <a:t>Detailed maps of scheduled projects</a:t>
            </a:r>
          </a:p>
          <a:p>
            <a:pPr marL="744538" lvl="1" indent="-293688"/>
            <a:r>
              <a:rPr lang="en-US" dirty="0"/>
              <a:t>Gantt charts </a:t>
            </a:r>
            <a:br>
              <a:rPr lang="en-US" dirty="0"/>
            </a:br>
            <a:r>
              <a:rPr lang="en-US" dirty="0"/>
              <a:t>detailing the specifics of upcoming projects </a:t>
            </a:r>
          </a:p>
          <a:p>
            <a:pPr marL="0" indent="0">
              <a:buNone/>
            </a:pPr>
            <a:endParaRPr lang="en-US" dirty="0"/>
          </a:p>
          <a:p>
            <a:pPr marL="0" indent="0">
              <a:buNone/>
            </a:pPr>
            <a:endParaRPr lang="en-US" dirty="0"/>
          </a:p>
          <a:p>
            <a:endParaRPr lang="en-US" dirty="0"/>
          </a:p>
        </p:txBody>
      </p:sp>
      <p:pic>
        <p:nvPicPr>
          <p:cNvPr id="2051" name="Picture 3" descr="More detail on map for Seattle with project location information but meant for visu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1345277"/>
            <a:ext cx="3321751" cy="4167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E49373F9-2A86-427B-A8BA-2676AEB585B0}"/>
              </a:ext>
            </a:extLst>
          </p:cNvPr>
          <p:cNvSpPr txBox="1"/>
          <p:nvPr/>
        </p:nvSpPr>
        <p:spPr>
          <a:xfrm>
            <a:off x="5272755" y="5488777"/>
            <a:ext cx="329183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Source: WSDOT</a:t>
            </a:r>
          </a:p>
        </p:txBody>
      </p:sp>
    </p:spTree>
    <p:extLst>
      <p:ext uri="{BB962C8B-B14F-4D97-AF65-F5344CB8AC3E}">
        <p14:creationId xmlns:p14="http://schemas.microsoft.com/office/powerpoint/2010/main" val="28118293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839200" cy="1016768"/>
          </a:xfrm>
        </p:spPr>
        <p:txBody>
          <a:bodyPr/>
          <a:lstStyle/>
          <a:p>
            <a:r>
              <a:rPr lang="en-US" dirty="0"/>
              <a:t>CIA Gantt Charts Output Example</a:t>
            </a:r>
          </a:p>
        </p:txBody>
      </p:sp>
      <p:pic>
        <p:nvPicPr>
          <p:cNvPr id="2050" name="Picture 2">
            <a:extLs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340" b="2695"/>
          <a:stretch/>
        </p:blipFill>
        <p:spPr bwMode="auto">
          <a:xfrm>
            <a:off x="-41872" y="1169168"/>
            <a:ext cx="9185872" cy="5063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a:extLst>
              <a:ext uri="{FF2B5EF4-FFF2-40B4-BE49-F238E27FC236}">
                <a16:creationId xmlns:a16="http://schemas.microsoft.com/office/drawing/2014/main" id="{8FB48E69-49CA-425B-B39C-01E1022B8C6A}"/>
              </a:ext>
            </a:extLst>
          </p:cNvPr>
          <p:cNvSpPr txBox="1"/>
          <p:nvPr/>
        </p:nvSpPr>
        <p:spPr>
          <a:xfrm>
            <a:off x="1676400" y="6232840"/>
            <a:ext cx="5181600"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Source: Construction Impact Analysis Tool</a:t>
            </a:r>
          </a:p>
        </p:txBody>
      </p:sp>
    </p:spTree>
    <p:extLst>
      <p:ext uri="{BB962C8B-B14F-4D97-AF65-F5344CB8AC3E}">
        <p14:creationId xmlns:p14="http://schemas.microsoft.com/office/powerpoint/2010/main" val="36308154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0" y="304800"/>
            <a:ext cx="8629650" cy="1295400"/>
          </a:xfrm>
        </p:spPr>
        <p:txBody>
          <a:bodyPr/>
          <a:lstStyle/>
          <a:p>
            <a:r>
              <a:rPr lang="en-US" dirty="0"/>
              <a:t>CIA Outputs (cont.)</a:t>
            </a:r>
          </a:p>
        </p:txBody>
      </p:sp>
      <p:sp>
        <p:nvSpPr>
          <p:cNvPr id="3" name="Content Placeholder 2"/>
          <p:cNvSpPr>
            <a:spLocks noGrp="1"/>
          </p:cNvSpPr>
          <p:nvPr>
            <p:ph idx="1"/>
          </p:nvPr>
        </p:nvSpPr>
        <p:spPr>
          <a:xfrm>
            <a:off x="585535" y="1519884"/>
            <a:ext cx="4924931" cy="4495800"/>
          </a:xfrm>
        </p:spPr>
        <p:txBody>
          <a:bodyPr/>
          <a:lstStyle/>
          <a:p>
            <a:pPr marL="225425" indent="-225425">
              <a:tabLst>
                <a:tab pos="566738" algn="l"/>
              </a:tabLst>
            </a:pPr>
            <a:r>
              <a:rPr lang="en-US" dirty="0"/>
              <a:t>Hot spot and watch list areas are identified prior to the summer construction season</a:t>
            </a:r>
          </a:p>
          <a:p>
            <a:pPr marL="225425" indent="-225425">
              <a:tabLst>
                <a:tab pos="566738" algn="l"/>
              </a:tabLst>
            </a:pPr>
            <a:r>
              <a:rPr lang="en-US" dirty="0"/>
              <a:t>Based on:</a:t>
            </a:r>
          </a:p>
          <a:p>
            <a:pPr marL="676275" lvl="1">
              <a:tabLst>
                <a:tab pos="566738" algn="l"/>
              </a:tabLst>
            </a:pPr>
            <a:r>
              <a:rPr lang="en-US" dirty="0"/>
              <a:t>The number of projects in close proximity and</a:t>
            </a:r>
          </a:p>
          <a:p>
            <a:pPr marL="676275" lvl="1">
              <a:tabLst>
                <a:tab pos="566738" algn="l"/>
              </a:tabLst>
            </a:pPr>
            <a:r>
              <a:rPr lang="en-US" dirty="0"/>
              <a:t>Other types of impacts</a:t>
            </a:r>
            <a:br>
              <a:rPr lang="en-US" dirty="0"/>
            </a:br>
            <a:r>
              <a:rPr lang="en-US" dirty="0"/>
              <a:t>that could cause traffic impacts</a:t>
            </a:r>
          </a:p>
          <a:p>
            <a:pPr marL="346075" indent="-346075">
              <a:tabLst>
                <a:tab pos="566738" algn="l"/>
              </a:tabLst>
            </a:pPr>
            <a:endParaRPr lang="en-US" dirty="0"/>
          </a:p>
        </p:txBody>
      </p:sp>
      <p:pic>
        <p:nvPicPr>
          <p:cNvPr id="3074" name="Picture 2" descr="Seattle hot spot, north lake washington hot spot, south king north pierce county hot spot all shown on same high level ma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3346" y="971161"/>
            <a:ext cx="2533650" cy="44875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a:extLst>
              <a:ext uri="{FF2B5EF4-FFF2-40B4-BE49-F238E27FC236}">
                <a16:creationId xmlns:a16="http://schemas.microsoft.com/office/drawing/2014/main" id="{D4A1D753-A5AD-4349-ACDE-2814E9741EB3}"/>
              </a:ext>
            </a:extLst>
          </p:cNvPr>
          <p:cNvSpPr txBox="1"/>
          <p:nvPr/>
        </p:nvSpPr>
        <p:spPr>
          <a:xfrm>
            <a:off x="5853346" y="5422961"/>
            <a:ext cx="329183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Source: WSDOT</a:t>
            </a:r>
          </a:p>
        </p:txBody>
      </p:sp>
    </p:spTree>
    <p:extLst>
      <p:ext uri="{BB962C8B-B14F-4D97-AF65-F5344CB8AC3E}">
        <p14:creationId xmlns:p14="http://schemas.microsoft.com/office/powerpoint/2010/main" val="11231960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0" y="114300"/>
            <a:ext cx="8629650" cy="1295400"/>
          </a:xfrm>
        </p:spPr>
        <p:txBody>
          <a:bodyPr/>
          <a:lstStyle/>
          <a:p>
            <a:r>
              <a:rPr lang="en-US" dirty="0"/>
              <a:t>CIA Outputs Example</a:t>
            </a:r>
          </a:p>
        </p:txBody>
      </p:sp>
      <p:sp>
        <p:nvSpPr>
          <p:cNvPr id="3" name="Content Placeholder 2"/>
          <p:cNvSpPr>
            <a:spLocks noGrp="1"/>
          </p:cNvSpPr>
          <p:nvPr>
            <p:ph idx="1"/>
          </p:nvPr>
        </p:nvSpPr>
        <p:spPr>
          <a:xfrm>
            <a:off x="514350" y="1275806"/>
            <a:ext cx="4819650" cy="4495800"/>
          </a:xfrm>
        </p:spPr>
        <p:txBody>
          <a:bodyPr/>
          <a:lstStyle/>
          <a:p>
            <a:pPr marL="346075" indent="-346075">
              <a:tabLst>
                <a:tab pos="566738" algn="l"/>
              </a:tabLst>
            </a:pPr>
            <a:r>
              <a:rPr lang="en-US" dirty="0"/>
              <a:t>Redmond Hotspot</a:t>
            </a:r>
          </a:p>
          <a:p>
            <a:pPr marL="627063" lvl="1" indent="-346075">
              <a:tabLst>
                <a:tab pos="566738" algn="l"/>
              </a:tabLst>
            </a:pPr>
            <a:r>
              <a:rPr lang="en-US" dirty="0"/>
              <a:t>Multiple projects affecting every major roadway  into city</a:t>
            </a:r>
          </a:p>
          <a:p>
            <a:pPr marL="627063" lvl="1" indent="-346075">
              <a:tabLst>
                <a:tab pos="566738" algn="l"/>
              </a:tabLst>
            </a:pPr>
            <a:r>
              <a:rPr lang="en-US" dirty="0"/>
              <a:t>Only 1 WSDOT project, but many local projects</a:t>
            </a:r>
          </a:p>
          <a:p>
            <a:pPr marL="627063" lvl="1" indent="-346075">
              <a:tabLst>
                <a:tab pos="566738" algn="l"/>
              </a:tabLst>
            </a:pPr>
            <a:r>
              <a:rPr lang="en-US" dirty="0"/>
              <a:t>Minimize impacts to local community</a:t>
            </a:r>
          </a:p>
          <a:p>
            <a:pPr marL="346075" indent="-346075">
              <a:tabLst>
                <a:tab pos="566738" algn="l"/>
              </a:tabLst>
            </a:pPr>
            <a:endParaRPr lang="en-US" dirty="0"/>
          </a:p>
        </p:txBody>
      </p:sp>
      <p:pic>
        <p:nvPicPr>
          <p:cNvPr id="3074" name="Picture 2" descr="Seattle hot spot, north lake washington hot spot, south king north pierce county hot spot all shown on same high level ma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1314213"/>
            <a:ext cx="2533650" cy="44875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a:extLst>
              <a:ext uri="{FF2B5EF4-FFF2-40B4-BE49-F238E27FC236}">
                <a16:creationId xmlns:a16="http://schemas.microsoft.com/office/drawing/2014/main" id="{CB1F5E1B-38BC-4CA7-91DE-6192FE73172F}"/>
              </a:ext>
            </a:extLst>
          </p:cNvPr>
          <p:cNvSpPr txBox="1"/>
          <p:nvPr/>
        </p:nvSpPr>
        <p:spPr>
          <a:xfrm>
            <a:off x="5719665" y="5771606"/>
            <a:ext cx="329183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Source: WSDOT</a:t>
            </a:r>
          </a:p>
        </p:txBody>
      </p:sp>
    </p:spTree>
    <p:extLst>
      <p:ext uri="{BB962C8B-B14F-4D97-AF65-F5344CB8AC3E}">
        <p14:creationId xmlns:p14="http://schemas.microsoft.com/office/powerpoint/2010/main" val="36150469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Coordination Meetings</a:t>
            </a:r>
          </a:p>
        </p:txBody>
      </p:sp>
      <p:sp>
        <p:nvSpPr>
          <p:cNvPr id="3" name="Content Placeholder 2"/>
          <p:cNvSpPr>
            <a:spLocks noGrp="1"/>
          </p:cNvSpPr>
          <p:nvPr>
            <p:ph idx="1"/>
          </p:nvPr>
        </p:nvSpPr>
        <p:spPr>
          <a:xfrm>
            <a:off x="381000" y="1143000"/>
            <a:ext cx="5486400" cy="4963627"/>
          </a:xfrm>
        </p:spPr>
        <p:txBody>
          <a:bodyPr/>
          <a:lstStyle/>
          <a:p>
            <a:pPr marL="346075" indent="-346075"/>
            <a:r>
              <a:rPr lang="en-US" dirty="0"/>
              <a:t>Annually</a:t>
            </a:r>
          </a:p>
          <a:p>
            <a:pPr marL="346075" indent="-346075"/>
            <a:r>
              <a:rPr lang="en-US" dirty="0"/>
              <a:t>Discuss upcoming projects for couple of construction seasons</a:t>
            </a:r>
          </a:p>
          <a:p>
            <a:pPr marL="346075" indent="-346075"/>
            <a:r>
              <a:rPr lang="en-US" dirty="0"/>
              <a:t>Attendees include:</a:t>
            </a:r>
          </a:p>
          <a:p>
            <a:pPr marL="796925" lvl="1" indent="-346075"/>
            <a:r>
              <a:rPr lang="en-US" dirty="0"/>
              <a:t>WSDOT</a:t>
            </a:r>
          </a:p>
          <a:p>
            <a:pPr marL="796925" lvl="1" indent="-346075"/>
            <a:r>
              <a:rPr lang="en-US" dirty="0"/>
              <a:t>Local road</a:t>
            </a:r>
          </a:p>
          <a:p>
            <a:pPr marL="796925" lvl="1" indent="-346075"/>
            <a:r>
              <a:rPr lang="en-US" dirty="0"/>
              <a:t>Transit agencies</a:t>
            </a:r>
          </a:p>
          <a:p>
            <a:pPr marL="796925" lvl="1" indent="-346075"/>
            <a:r>
              <a:rPr lang="en-US" dirty="0"/>
              <a:t>Private freight representatives</a:t>
            </a:r>
          </a:p>
          <a:p>
            <a:pPr marL="796925" lvl="1" indent="-346075"/>
            <a:r>
              <a:rPr lang="en-US" dirty="0"/>
              <a:t>Port representatives</a:t>
            </a:r>
          </a:p>
          <a:p>
            <a:endParaRPr lang="en-US" dirty="0"/>
          </a:p>
        </p:txBody>
      </p:sp>
    </p:spTree>
    <p:extLst>
      <p:ext uri="{BB962C8B-B14F-4D97-AF65-F5344CB8AC3E}">
        <p14:creationId xmlns:p14="http://schemas.microsoft.com/office/powerpoint/2010/main" val="14356822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Coordination Meetings</a:t>
            </a:r>
          </a:p>
        </p:txBody>
      </p:sp>
      <p:sp>
        <p:nvSpPr>
          <p:cNvPr id="3" name="Content Placeholder 2"/>
          <p:cNvSpPr>
            <a:spLocks noGrp="1"/>
          </p:cNvSpPr>
          <p:nvPr>
            <p:ph idx="1"/>
          </p:nvPr>
        </p:nvSpPr>
        <p:spPr>
          <a:xfrm>
            <a:off x="381000" y="1325563"/>
            <a:ext cx="6705600" cy="4781064"/>
          </a:xfrm>
        </p:spPr>
        <p:txBody>
          <a:bodyPr/>
          <a:lstStyle/>
          <a:p>
            <a:pPr marL="346075" indent="-346075"/>
            <a:r>
              <a:rPr lang="en-US" dirty="0"/>
              <a:t>More frequent meetings are held for local agencies</a:t>
            </a:r>
          </a:p>
          <a:p>
            <a:pPr marL="796925" lvl="1" indent="-346075"/>
            <a:r>
              <a:rPr lang="en-US" dirty="0"/>
              <a:t>Every 2 months for Seattle hotspots</a:t>
            </a:r>
          </a:p>
          <a:p>
            <a:pPr marL="796925" lvl="1" indent="-346075"/>
            <a:r>
              <a:rPr lang="en-US" dirty="0"/>
              <a:t>Weekly to coordinate maintenance activities:</a:t>
            </a:r>
          </a:p>
          <a:p>
            <a:pPr marL="1019175" lvl="1" indent="-222250">
              <a:tabLst>
                <a:tab pos="744538" algn="l"/>
              </a:tabLst>
            </a:pPr>
            <a:r>
              <a:rPr lang="en-US" dirty="0"/>
              <a:t>Cleaning out storm drains or</a:t>
            </a:r>
          </a:p>
          <a:p>
            <a:pPr marL="1019175" lvl="1" indent="-222250">
              <a:tabLst>
                <a:tab pos="744538" algn="l"/>
              </a:tabLst>
            </a:pPr>
            <a:r>
              <a:rPr lang="en-US" dirty="0"/>
              <a:t>Inspecting bridges </a:t>
            </a:r>
          </a:p>
          <a:p>
            <a:endParaRPr lang="en-US" dirty="0"/>
          </a:p>
        </p:txBody>
      </p:sp>
    </p:spTree>
    <p:extLst>
      <p:ext uri="{BB962C8B-B14F-4D97-AF65-F5344CB8AC3E}">
        <p14:creationId xmlns:p14="http://schemas.microsoft.com/office/powerpoint/2010/main" val="3804184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524000"/>
            <a:ext cx="8305800" cy="3657600"/>
          </a:xfrm>
        </p:spPr>
        <p:txBody>
          <a:bodyPr/>
          <a:lstStyle/>
          <a:p>
            <a:r>
              <a:rPr lang="en-US" dirty="0"/>
              <a:t>Review project coordination examples</a:t>
            </a:r>
          </a:p>
          <a:p>
            <a:pPr lvl="1">
              <a:buFont typeface="Lucida Grande"/>
              <a:buChar char="–"/>
            </a:pPr>
            <a:r>
              <a:rPr lang="en-US" dirty="0"/>
              <a:t>Single project</a:t>
            </a:r>
          </a:p>
          <a:p>
            <a:r>
              <a:rPr lang="en-US" dirty="0"/>
              <a:t>Corridor Coordination (Focus of Examples)</a:t>
            </a:r>
          </a:p>
          <a:p>
            <a:pPr lvl="1">
              <a:buFont typeface="Lucida Grande"/>
              <a:buChar char="–"/>
            </a:pPr>
            <a:r>
              <a:rPr lang="en-US" dirty="0"/>
              <a:t>Multiple projects</a:t>
            </a:r>
          </a:p>
          <a:p>
            <a:pPr lvl="1">
              <a:buFont typeface="Lucida Grande"/>
              <a:buChar char="–"/>
            </a:pPr>
            <a:r>
              <a:rPr lang="en-US" dirty="0"/>
              <a:t>Network and regional consideration</a:t>
            </a:r>
          </a:p>
          <a:p>
            <a:pPr lvl="1">
              <a:buFont typeface="Lucida Grande"/>
              <a:buChar char="–"/>
            </a:pPr>
            <a:r>
              <a:rPr lang="en-US" dirty="0"/>
              <a:t>Agency jurisdictions</a:t>
            </a:r>
          </a:p>
          <a:p>
            <a:pPr marL="0" indent="0">
              <a:buNone/>
            </a:pPr>
            <a:endParaRPr lang="en-US" sz="3200" dirty="0"/>
          </a:p>
          <a:p>
            <a:endParaRPr lang="en-US" sz="3200" dirty="0"/>
          </a:p>
        </p:txBody>
      </p:sp>
      <p:sp>
        <p:nvSpPr>
          <p:cNvPr id="4" name="Title 1">
            <a:extLst>
              <a:ext uri="{FF2B5EF4-FFF2-40B4-BE49-F238E27FC236}">
                <a16:creationId xmlns:a16="http://schemas.microsoft.com/office/drawing/2014/main" id="{D5D707FD-402E-448F-AEF7-134A3B20B6E4}"/>
              </a:ext>
            </a:extLst>
          </p:cNvPr>
          <p:cNvSpPr>
            <a:spLocks noGrp="1"/>
          </p:cNvSpPr>
          <p:nvPr>
            <p:ph type="title"/>
          </p:nvPr>
        </p:nvSpPr>
        <p:spPr>
          <a:xfrm>
            <a:off x="381000" y="0"/>
            <a:ext cx="8763000" cy="1325563"/>
          </a:xfrm>
        </p:spPr>
        <p:txBody>
          <a:bodyPr/>
          <a:lstStyle/>
          <a:p>
            <a:br>
              <a:rPr lang="en-US" dirty="0"/>
            </a:br>
            <a:br>
              <a:rPr lang="en-US" dirty="0"/>
            </a:br>
            <a:r>
              <a:rPr lang="en-US" sz="3600" dirty="0"/>
              <a:t>Module Objectives</a:t>
            </a:r>
            <a:br>
              <a:rPr lang="en-US" dirty="0"/>
            </a:br>
            <a:endParaRPr lang="en-US" dirty="0"/>
          </a:p>
        </p:txBody>
      </p:sp>
    </p:spTree>
    <p:extLst>
      <p:ext uri="{BB962C8B-B14F-4D97-AF65-F5344CB8AC3E}">
        <p14:creationId xmlns:p14="http://schemas.microsoft.com/office/powerpoint/2010/main" val="13053981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Institutionalizing Project Coordination</a:t>
            </a:r>
          </a:p>
        </p:txBody>
      </p:sp>
      <p:sp>
        <p:nvSpPr>
          <p:cNvPr id="3" name="Content Placeholder 2"/>
          <p:cNvSpPr>
            <a:spLocks noGrp="1"/>
          </p:cNvSpPr>
          <p:nvPr>
            <p:ph idx="1"/>
          </p:nvPr>
        </p:nvSpPr>
        <p:spPr>
          <a:xfrm>
            <a:off x="381000" y="1334272"/>
            <a:ext cx="6705600" cy="4343400"/>
          </a:xfrm>
        </p:spPr>
        <p:txBody>
          <a:bodyPr/>
          <a:lstStyle/>
          <a:p>
            <a:r>
              <a:rPr lang="en-US" dirty="0"/>
              <a:t>Stakeholders see the value of using the CIA tool</a:t>
            </a:r>
          </a:p>
          <a:p>
            <a:r>
              <a:rPr lang="en-US" dirty="0"/>
              <a:t>No requirements to submit project inputs, but understand the benefits of coordinating projects to minimize congestion impacts on local jurisdictions</a:t>
            </a:r>
          </a:p>
          <a:p>
            <a:endParaRPr lang="en-US" dirty="0"/>
          </a:p>
        </p:txBody>
      </p:sp>
    </p:spTree>
    <p:extLst>
      <p:ext uri="{BB962C8B-B14F-4D97-AF65-F5344CB8AC3E}">
        <p14:creationId xmlns:p14="http://schemas.microsoft.com/office/powerpoint/2010/main" val="35905098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CIA Outputs are Routinely Used For…</a:t>
            </a:r>
          </a:p>
        </p:txBody>
      </p:sp>
      <p:sp>
        <p:nvSpPr>
          <p:cNvPr id="3" name="Content Placeholder 2"/>
          <p:cNvSpPr>
            <a:spLocks noGrp="1"/>
          </p:cNvSpPr>
          <p:nvPr>
            <p:ph idx="1"/>
          </p:nvPr>
        </p:nvSpPr>
        <p:spPr>
          <a:xfrm>
            <a:off x="381000" y="1325563"/>
            <a:ext cx="5257800" cy="4634066"/>
          </a:xfrm>
        </p:spPr>
        <p:txBody>
          <a:bodyPr/>
          <a:lstStyle/>
          <a:p>
            <a:r>
              <a:rPr lang="en-US" dirty="0"/>
              <a:t>Approval of state road closures by WSDOT regions</a:t>
            </a:r>
          </a:p>
          <a:p>
            <a:r>
              <a:rPr lang="en-US" dirty="0"/>
              <a:t>Revision of bus routes and schedules</a:t>
            </a:r>
          </a:p>
          <a:p>
            <a:r>
              <a:rPr lang="en-US" dirty="0"/>
              <a:t>Development of schedules by project teams </a:t>
            </a:r>
          </a:p>
          <a:p>
            <a:r>
              <a:rPr lang="en-US" dirty="0"/>
              <a:t>Development of special provisions in contracts</a:t>
            </a:r>
          </a:p>
          <a:p>
            <a:pPr lvl="1"/>
            <a:r>
              <a:rPr lang="en-US" dirty="0"/>
              <a:t>Lists projects that must be coordinated using the CIA tool</a:t>
            </a:r>
          </a:p>
          <a:p>
            <a:endParaRPr lang="en-US" dirty="0"/>
          </a:p>
        </p:txBody>
      </p:sp>
      <p:pic>
        <p:nvPicPr>
          <p:cNvPr id="4" name="Picture 3" descr="High level map of Seattle for illustration only">
            <a:extLst>
              <a:ext uri="{FF2B5EF4-FFF2-40B4-BE49-F238E27FC236}">
                <a16:creationId xmlns:a16="http://schemas.microsoft.com/office/drawing/2014/main" id="{053A949E-4868-4546-A52F-363C6F260A42}"/>
              </a:ext>
            </a:extLst>
          </p:cNvPr>
          <p:cNvPicPr>
            <a:picLocks noChangeAspect="1"/>
          </p:cNvPicPr>
          <p:nvPr/>
        </p:nvPicPr>
        <p:blipFill>
          <a:blip r:embed="rId3"/>
          <a:stretch>
            <a:fillRect/>
          </a:stretch>
        </p:blipFill>
        <p:spPr>
          <a:xfrm>
            <a:off x="5638800" y="1731331"/>
            <a:ext cx="2853175" cy="3883489"/>
          </a:xfrm>
          <a:prstGeom prst="rect">
            <a:avLst/>
          </a:prstGeom>
        </p:spPr>
      </p:pic>
      <p:sp>
        <p:nvSpPr>
          <p:cNvPr id="5" name="TextBox 4">
            <a:extLst>
              <a:ext uri="{FF2B5EF4-FFF2-40B4-BE49-F238E27FC236}">
                <a16:creationId xmlns:a16="http://schemas.microsoft.com/office/drawing/2014/main" id="{94CEB0DC-4A85-4F85-A561-FC78529133B7}"/>
              </a:ext>
            </a:extLst>
          </p:cNvPr>
          <p:cNvSpPr txBox="1"/>
          <p:nvPr/>
        </p:nvSpPr>
        <p:spPr>
          <a:xfrm>
            <a:off x="6629400" y="5604873"/>
            <a:ext cx="329183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Source: WSDOT</a:t>
            </a:r>
          </a:p>
        </p:txBody>
      </p:sp>
    </p:spTree>
    <p:extLst>
      <p:ext uri="{BB962C8B-B14F-4D97-AF65-F5344CB8AC3E}">
        <p14:creationId xmlns:p14="http://schemas.microsoft.com/office/powerpoint/2010/main" val="41609856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Lessons Learned</a:t>
            </a:r>
          </a:p>
        </p:txBody>
      </p:sp>
      <p:sp>
        <p:nvSpPr>
          <p:cNvPr id="3" name="Content Placeholder 2"/>
          <p:cNvSpPr>
            <a:spLocks noGrp="1"/>
          </p:cNvSpPr>
          <p:nvPr>
            <p:ph idx="1"/>
          </p:nvPr>
        </p:nvSpPr>
        <p:spPr>
          <a:xfrm>
            <a:off x="381000" y="1325563"/>
            <a:ext cx="8382000" cy="4770437"/>
          </a:xfrm>
        </p:spPr>
        <p:txBody>
          <a:bodyPr/>
          <a:lstStyle/>
          <a:p>
            <a:r>
              <a:rPr lang="en-US" dirty="0"/>
              <a:t>Shifting focus from individual projects to network performance is important</a:t>
            </a:r>
          </a:p>
          <a:p>
            <a:r>
              <a:rPr lang="en-US" dirty="0"/>
              <a:t>Internal marketing helps demonstrate the value</a:t>
            </a:r>
          </a:p>
          <a:p>
            <a:r>
              <a:rPr lang="en-US" dirty="0"/>
              <a:t>Buy-in from management is important</a:t>
            </a:r>
          </a:p>
          <a:p>
            <a:r>
              <a:rPr lang="en-US" dirty="0"/>
              <a:t>Project coordination helps plan future work zone impacts with affected regions</a:t>
            </a:r>
          </a:p>
          <a:p>
            <a:endParaRPr lang="en-US" sz="3200" dirty="0"/>
          </a:p>
        </p:txBody>
      </p:sp>
    </p:spTree>
    <p:extLst>
      <p:ext uri="{BB962C8B-B14F-4D97-AF65-F5344CB8AC3E}">
        <p14:creationId xmlns:p14="http://schemas.microsoft.com/office/powerpoint/2010/main" val="16589513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I-94 Corridor Management</a:t>
            </a:r>
          </a:p>
        </p:txBody>
      </p:sp>
      <p:pic>
        <p:nvPicPr>
          <p:cNvPr id="8" name="Content Placeholder 7" descr="Screens showing traffic video monitoring in a TMC from overhead with workstations below"/>
          <p:cNvPicPr>
            <a:picLocks noGrp="1" noChangeAspect="1"/>
          </p:cNvPicPr>
          <p:nvPr>
            <p:ph idx="1"/>
          </p:nvPr>
        </p:nvPicPr>
        <p:blipFill>
          <a:blip r:embed="rId3" cstate="print">
            <a:extLst>
              <a:ext uri="{28A0092B-C50C-407E-A947-70E740481C1C}">
                <a14:useLocalDpi xmlns:a14="http://schemas.microsoft.com/office/drawing/2010/main" val="0"/>
              </a:ext>
            </a:extLst>
          </a:blip>
          <a:srcRect t="8645" b="8645"/>
          <a:stretch>
            <a:fillRect/>
          </a:stretch>
        </p:blipFill>
        <p:spPr>
          <a:xfrm>
            <a:off x="655320" y="1320483"/>
            <a:ext cx="8077200" cy="4453783"/>
          </a:xfrm>
        </p:spPr>
      </p:pic>
      <p:sp>
        <p:nvSpPr>
          <p:cNvPr id="4" name="TextBox 3">
            <a:extLst>
              <a:ext uri="{FF2B5EF4-FFF2-40B4-BE49-F238E27FC236}">
                <a16:creationId xmlns:a16="http://schemas.microsoft.com/office/drawing/2014/main" id="{3C826EC8-E62C-4388-A7DF-9C98F1238889}"/>
              </a:ext>
            </a:extLst>
          </p:cNvPr>
          <p:cNvSpPr txBox="1"/>
          <p:nvPr/>
        </p:nvSpPr>
        <p:spPr>
          <a:xfrm>
            <a:off x="6096000" y="5800875"/>
            <a:ext cx="329183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Source: FHWA</a:t>
            </a:r>
          </a:p>
        </p:txBody>
      </p:sp>
    </p:spTree>
    <p:extLst>
      <p:ext uri="{BB962C8B-B14F-4D97-AF65-F5344CB8AC3E}">
        <p14:creationId xmlns:p14="http://schemas.microsoft.com/office/powerpoint/2010/main" val="30094580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5320" y="342900"/>
            <a:ext cx="8458200" cy="838200"/>
          </a:xfrm>
        </p:spPr>
        <p:txBody>
          <a:bodyPr/>
          <a:lstStyle/>
          <a:p>
            <a:r>
              <a:rPr lang="pt-BR" i="0" dirty="0"/>
              <a:t>Michigan’s I-94 Corridor</a:t>
            </a:r>
            <a:endParaRPr lang="en-US" dirty="0"/>
          </a:p>
        </p:txBody>
      </p:sp>
      <p:sp>
        <p:nvSpPr>
          <p:cNvPr id="3" name="Content Placeholder 2"/>
          <p:cNvSpPr>
            <a:spLocks noGrp="1"/>
          </p:cNvSpPr>
          <p:nvPr>
            <p:ph idx="1"/>
          </p:nvPr>
        </p:nvSpPr>
        <p:spPr>
          <a:xfrm>
            <a:off x="685800" y="1600200"/>
            <a:ext cx="2971800" cy="4495800"/>
          </a:xfrm>
        </p:spPr>
        <p:txBody>
          <a:bodyPr/>
          <a:lstStyle/>
          <a:p>
            <a:r>
              <a:rPr lang="en-US" dirty="0"/>
              <a:t>A major thoroughfare</a:t>
            </a:r>
          </a:p>
          <a:p>
            <a:r>
              <a:rPr lang="en-US" dirty="0"/>
              <a:t>271 miles across the state from Indiana to Canada</a:t>
            </a:r>
          </a:p>
          <a:p>
            <a:pPr marL="0" indent="0">
              <a:buNone/>
            </a:pPr>
            <a:endParaRPr lang="en-US" dirty="0"/>
          </a:p>
        </p:txBody>
      </p:sp>
      <p:pic>
        <p:nvPicPr>
          <p:cNvPr id="4" name="Picture 3" descr="High level map showing route from Chicago to Detroit">
            <a:extLst>
              <a:ext uri="{FF2B5EF4-FFF2-40B4-BE49-F238E27FC236}">
                <a16:creationId xmlns:a16="http://schemas.microsoft.com/office/drawing/2014/main" id="{CA2D291B-94B9-49F7-B506-8036C6A0712B}"/>
              </a:ext>
            </a:extLst>
          </p:cNvPr>
          <p:cNvPicPr>
            <a:picLocks noChangeAspect="1"/>
          </p:cNvPicPr>
          <p:nvPr/>
        </p:nvPicPr>
        <p:blipFill>
          <a:blip r:embed="rId3"/>
          <a:stretch>
            <a:fillRect/>
          </a:stretch>
        </p:blipFill>
        <p:spPr>
          <a:xfrm>
            <a:off x="4572000" y="1606731"/>
            <a:ext cx="3291840" cy="4114800"/>
          </a:xfrm>
          <a:prstGeom prst="rect">
            <a:avLst/>
          </a:prstGeom>
        </p:spPr>
      </p:pic>
      <p:sp>
        <p:nvSpPr>
          <p:cNvPr id="5" name="TextBox 4">
            <a:extLst>
              <a:ext uri="{FF2B5EF4-FFF2-40B4-BE49-F238E27FC236}">
                <a16:creationId xmlns:a16="http://schemas.microsoft.com/office/drawing/2014/main" id="{E95DBB11-37D7-4D5F-B04C-A7FE30D31F4A}"/>
              </a:ext>
            </a:extLst>
          </p:cNvPr>
          <p:cNvSpPr txBox="1"/>
          <p:nvPr/>
        </p:nvSpPr>
        <p:spPr>
          <a:xfrm>
            <a:off x="4562006" y="5793672"/>
            <a:ext cx="329183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Source: Michigan DOT</a:t>
            </a:r>
          </a:p>
        </p:txBody>
      </p:sp>
    </p:spTree>
    <p:extLst>
      <p:ext uri="{BB962C8B-B14F-4D97-AF65-F5344CB8AC3E}">
        <p14:creationId xmlns:p14="http://schemas.microsoft.com/office/powerpoint/2010/main" val="6609290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419100"/>
            <a:ext cx="8458200" cy="838200"/>
          </a:xfrm>
        </p:spPr>
        <p:txBody>
          <a:bodyPr/>
          <a:lstStyle/>
          <a:p>
            <a:r>
              <a:rPr lang="pt-BR" i="0" dirty="0"/>
              <a:t>Michigan’s I-94 Corridor</a:t>
            </a:r>
            <a:endParaRPr lang="en-US" dirty="0"/>
          </a:p>
        </p:txBody>
      </p:sp>
      <p:sp>
        <p:nvSpPr>
          <p:cNvPr id="3" name="Content Placeholder 2"/>
          <p:cNvSpPr>
            <a:spLocks noGrp="1"/>
          </p:cNvSpPr>
          <p:nvPr>
            <p:ph idx="1"/>
          </p:nvPr>
        </p:nvSpPr>
        <p:spPr>
          <a:xfrm>
            <a:off x="457200" y="1600200"/>
            <a:ext cx="8229600" cy="4495800"/>
          </a:xfrm>
        </p:spPr>
        <p:txBody>
          <a:bodyPr/>
          <a:lstStyle/>
          <a:p>
            <a:pPr marL="339725" lvl="1" indent="-339725"/>
            <a:r>
              <a:rPr lang="en-US" dirty="0"/>
              <a:t>3 Regions</a:t>
            </a:r>
          </a:p>
          <a:p>
            <a:pPr marL="577850" lvl="2" indent="-209550"/>
            <a:r>
              <a:rPr lang="en-US" dirty="0"/>
              <a:t>Southwest</a:t>
            </a:r>
          </a:p>
          <a:p>
            <a:pPr marL="577850" lvl="2" indent="-209550"/>
            <a:r>
              <a:rPr lang="en-US" dirty="0"/>
              <a:t>Metro</a:t>
            </a:r>
          </a:p>
          <a:p>
            <a:pPr marL="577850" lvl="2" indent="-209550"/>
            <a:r>
              <a:rPr lang="en-US" dirty="0"/>
              <a:t>University</a:t>
            </a:r>
          </a:p>
          <a:p>
            <a:pPr marL="339725" lvl="1" indent="-339725"/>
            <a:r>
              <a:rPr lang="en-US" dirty="0"/>
              <a:t>8 Transportation Service Centers</a:t>
            </a:r>
          </a:p>
          <a:p>
            <a:pPr marL="339725" lvl="1" indent="-339725"/>
            <a:r>
              <a:rPr lang="en-US" dirty="0"/>
              <a:t>9 Counties</a:t>
            </a:r>
          </a:p>
          <a:p>
            <a:pPr marL="342900" lvl="1" indent="-342900"/>
            <a:r>
              <a:rPr lang="en-US" dirty="0">
                <a:ea typeface="+mn-ea"/>
                <a:cs typeface="+mn-cs"/>
              </a:rPr>
              <a:t>Creation of “One Corridor Focus” initiative</a:t>
            </a:r>
          </a:p>
          <a:p>
            <a:pPr marL="0" indent="0">
              <a:buNone/>
            </a:pPr>
            <a:endParaRPr lang="en-US" dirty="0"/>
          </a:p>
        </p:txBody>
      </p:sp>
      <p:pic>
        <p:nvPicPr>
          <p:cNvPr id="4" name="Picture 3">
            <a:extLst>
              <a:ext uri="{FF2B5EF4-FFF2-40B4-BE49-F238E27FC236}">
                <a16:creationId xmlns:a16="http://schemas.microsoft.com/office/drawing/2014/main" id="{638E661F-760E-40A9-AF93-6886DBBEC42E}"/>
              </a:ext>
              <a:ext uri="{C183D7F6-B498-43B3-948B-1728B52AA6E4}">
                <adec:decorative xmlns:adec="http://schemas.microsoft.com/office/drawing/2017/decorative" val="1"/>
              </a:ext>
            </a:extLst>
          </p:cNvPr>
          <p:cNvPicPr>
            <a:picLocks noChangeAspect="1"/>
          </p:cNvPicPr>
          <p:nvPr/>
        </p:nvPicPr>
        <p:blipFill rotWithShape="1">
          <a:blip r:embed="rId3"/>
          <a:srcRect t="20000"/>
          <a:stretch/>
        </p:blipFill>
        <p:spPr>
          <a:xfrm>
            <a:off x="3733800" y="1447800"/>
            <a:ext cx="5022273" cy="2133600"/>
          </a:xfrm>
          <a:prstGeom prst="rect">
            <a:avLst/>
          </a:prstGeom>
        </p:spPr>
      </p:pic>
      <p:sp>
        <p:nvSpPr>
          <p:cNvPr id="6" name="TextBox 5">
            <a:extLst>
              <a:ext uri="{FF2B5EF4-FFF2-40B4-BE49-F238E27FC236}">
                <a16:creationId xmlns:a16="http://schemas.microsoft.com/office/drawing/2014/main" id="{855D2D5E-DECE-4751-BAE0-38547E706593}"/>
              </a:ext>
            </a:extLst>
          </p:cNvPr>
          <p:cNvSpPr txBox="1"/>
          <p:nvPr/>
        </p:nvSpPr>
        <p:spPr>
          <a:xfrm>
            <a:off x="6096000" y="1123890"/>
            <a:ext cx="329183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Source: Michigan DOT</a:t>
            </a:r>
          </a:p>
        </p:txBody>
      </p:sp>
    </p:spTree>
    <p:extLst>
      <p:ext uri="{BB962C8B-B14F-4D97-AF65-F5344CB8AC3E}">
        <p14:creationId xmlns:p14="http://schemas.microsoft.com/office/powerpoint/2010/main" val="28545557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5589"/>
            <a:ext cx="8763000" cy="1325563"/>
          </a:xfrm>
        </p:spPr>
        <p:txBody>
          <a:bodyPr/>
          <a:lstStyle/>
          <a:p>
            <a:r>
              <a:rPr lang="en-US" i="0" dirty="0"/>
              <a:t>I-94 Corridor Operations Partnership Mission:</a:t>
            </a:r>
            <a:endParaRPr lang="en-US" dirty="0"/>
          </a:p>
        </p:txBody>
      </p:sp>
      <p:sp>
        <p:nvSpPr>
          <p:cNvPr id="3" name="Content Placeholder 2"/>
          <p:cNvSpPr>
            <a:spLocks noGrp="1"/>
          </p:cNvSpPr>
          <p:nvPr>
            <p:ph idx="1"/>
          </p:nvPr>
        </p:nvSpPr>
        <p:spPr>
          <a:xfrm>
            <a:off x="357050" y="1959050"/>
            <a:ext cx="6043749" cy="4343400"/>
          </a:xfrm>
        </p:spPr>
        <p:txBody>
          <a:bodyPr/>
          <a:lstStyle/>
          <a:p>
            <a:pPr marL="392113" lvl="1" indent="-331788"/>
            <a:r>
              <a:rPr lang="en-US" dirty="0"/>
              <a:t>Improve traffic operations and system reliability along the I‐94 corridor statewide </a:t>
            </a:r>
          </a:p>
          <a:p>
            <a:pPr marL="0" indent="0">
              <a:buNone/>
            </a:pPr>
            <a:endParaRPr lang="en-US" sz="2800" dirty="0"/>
          </a:p>
        </p:txBody>
      </p:sp>
    </p:spTree>
    <p:extLst>
      <p:ext uri="{BB962C8B-B14F-4D97-AF65-F5344CB8AC3E}">
        <p14:creationId xmlns:p14="http://schemas.microsoft.com/office/powerpoint/2010/main" val="21337981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5589"/>
            <a:ext cx="8763000" cy="1325563"/>
          </a:xfrm>
        </p:spPr>
        <p:txBody>
          <a:bodyPr/>
          <a:lstStyle/>
          <a:p>
            <a:r>
              <a:rPr lang="en-US" i="0" dirty="0"/>
              <a:t>I-94 Corridor Operations Partnership Objectives:</a:t>
            </a:r>
            <a:endParaRPr lang="en-US" dirty="0"/>
          </a:p>
        </p:txBody>
      </p:sp>
      <p:sp>
        <p:nvSpPr>
          <p:cNvPr id="3" name="Content Placeholder 2"/>
          <p:cNvSpPr>
            <a:spLocks noGrp="1"/>
          </p:cNvSpPr>
          <p:nvPr>
            <p:ph idx="1"/>
          </p:nvPr>
        </p:nvSpPr>
        <p:spPr>
          <a:xfrm>
            <a:off x="381000" y="1616229"/>
            <a:ext cx="6248400" cy="4327371"/>
          </a:xfrm>
        </p:spPr>
        <p:txBody>
          <a:bodyPr/>
          <a:lstStyle/>
          <a:p>
            <a:r>
              <a:rPr lang="en-US" dirty="0"/>
              <a:t>Unification of the I-94 corridor with one focus:</a:t>
            </a:r>
          </a:p>
          <a:p>
            <a:pPr lvl="1"/>
            <a:r>
              <a:rPr lang="en-US" dirty="0"/>
              <a:t>Travel reliability –40 minimum delay maximum for the entire corridor</a:t>
            </a:r>
          </a:p>
          <a:p>
            <a:pPr marL="0" indent="0">
              <a:buNone/>
            </a:pPr>
            <a:endParaRPr lang="en-US" sz="2800" dirty="0"/>
          </a:p>
        </p:txBody>
      </p:sp>
    </p:spTree>
    <p:extLst>
      <p:ext uri="{BB962C8B-B14F-4D97-AF65-F5344CB8AC3E}">
        <p14:creationId xmlns:p14="http://schemas.microsoft.com/office/powerpoint/2010/main" val="23535648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22237"/>
            <a:ext cx="8763000" cy="1325563"/>
          </a:xfrm>
        </p:spPr>
        <p:txBody>
          <a:bodyPr/>
          <a:lstStyle/>
          <a:p>
            <a:r>
              <a:rPr lang="en-US" i="0" dirty="0"/>
              <a:t>I-94 Corridor Operations Partnership Sub-Teams:</a:t>
            </a:r>
            <a:endParaRPr lang="en-US" dirty="0"/>
          </a:p>
        </p:txBody>
      </p:sp>
      <p:sp>
        <p:nvSpPr>
          <p:cNvPr id="3" name="Content Placeholder 2"/>
          <p:cNvSpPr>
            <a:spLocks noGrp="1"/>
          </p:cNvSpPr>
          <p:nvPr>
            <p:ph idx="1"/>
          </p:nvPr>
        </p:nvSpPr>
        <p:spPr>
          <a:xfrm>
            <a:off x="381000" y="1616229"/>
            <a:ext cx="8382000" cy="4343400"/>
          </a:xfrm>
        </p:spPr>
        <p:txBody>
          <a:bodyPr/>
          <a:lstStyle/>
          <a:p>
            <a:r>
              <a:rPr lang="en-US" dirty="0"/>
              <a:t>Corridor Performance Team</a:t>
            </a:r>
          </a:p>
          <a:p>
            <a:r>
              <a:rPr lang="en-US" dirty="0"/>
              <a:t>Active Corridor Management Team </a:t>
            </a:r>
          </a:p>
          <a:p>
            <a:pPr marL="0" indent="0">
              <a:buNone/>
            </a:pPr>
            <a:endParaRPr lang="en-US" sz="2800" dirty="0"/>
          </a:p>
        </p:txBody>
      </p:sp>
      <p:pic>
        <p:nvPicPr>
          <p:cNvPr id="5" name="Picture 2" descr="High level map showing local areas around Interstate 94 including kalamazoo, marshall, jackson, brighton, taylor, detroit, and macomb-st clair">
            <a:extLst>
              <a:ext uri="{FF2B5EF4-FFF2-40B4-BE49-F238E27FC236}">
                <a16:creationId xmlns:a16="http://schemas.microsoft.com/office/drawing/2014/main" id="{74245A2F-13BF-4E76-A49A-CF3E24BDFD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2971800"/>
            <a:ext cx="6837209" cy="26033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a:extLst>
              <a:ext uri="{FF2B5EF4-FFF2-40B4-BE49-F238E27FC236}">
                <a16:creationId xmlns:a16="http://schemas.microsoft.com/office/drawing/2014/main" id="{39DAAAE4-6982-48A7-B7ED-E36ED6BD23AA}"/>
              </a:ext>
            </a:extLst>
          </p:cNvPr>
          <p:cNvSpPr txBox="1"/>
          <p:nvPr/>
        </p:nvSpPr>
        <p:spPr>
          <a:xfrm>
            <a:off x="4572000" y="5600028"/>
            <a:ext cx="329183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Source: Michigan DOT</a:t>
            </a:r>
          </a:p>
        </p:txBody>
      </p:sp>
    </p:spTree>
    <p:extLst>
      <p:ext uri="{BB962C8B-B14F-4D97-AF65-F5344CB8AC3E}">
        <p14:creationId xmlns:p14="http://schemas.microsoft.com/office/powerpoint/2010/main" val="5711481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0" dirty="0"/>
              <a:t>Current Performance Measures –</a:t>
            </a:r>
            <a:br>
              <a:rPr lang="en-US" i="0" dirty="0"/>
            </a:br>
            <a:r>
              <a:rPr lang="en-US" i="0" dirty="0"/>
              <a:t>Travel Time Delay (TTD)</a:t>
            </a:r>
            <a:endParaRPr lang="en-US" sz="2000" b="0" dirty="0"/>
          </a:p>
        </p:txBody>
      </p:sp>
      <p:sp>
        <p:nvSpPr>
          <p:cNvPr id="3" name="Content Placeholder 2"/>
          <p:cNvSpPr>
            <a:spLocks noGrp="1"/>
          </p:cNvSpPr>
          <p:nvPr>
            <p:ph idx="1"/>
          </p:nvPr>
        </p:nvSpPr>
        <p:spPr>
          <a:xfrm>
            <a:off x="381000" y="1616229"/>
            <a:ext cx="2895600" cy="4343400"/>
          </a:xfrm>
        </p:spPr>
        <p:txBody>
          <a:bodyPr/>
          <a:lstStyle/>
          <a:p>
            <a:r>
              <a:rPr lang="en-US" dirty="0"/>
              <a:t>Threshold of 40 minutes</a:t>
            </a:r>
          </a:p>
          <a:p>
            <a:pPr lvl="1"/>
            <a:r>
              <a:rPr lang="en-US" dirty="0"/>
              <a:t>15% increase in total travel time from end-to-end</a:t>
            </a:r>
          </a:p>
        </p:txBody>
      </p:sp>
      <p:pic>
        <p:nvPicPr>
          <p:cNvPr id="2050" name="Picture 2" descr="travel time examples on high level map showing 15 minutes from Indiana border to I-69; 15 minutes from I-69 to I-75, and 10 minutes from I-75 to Canada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1981200"/>
            <a:ext cx="4953000" cy="2479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a:extLst>
              <a:ext uri="{FF2B5EF4-FFF2-40B4-BE49-F238E27FC236}">
                <a16:creationId xmlns:a16="http://schemas.microsoft.com/office/drawing/2014/main" id="{30C3CA89-FF7A-49EF-8372-6DF3B0E3ECC1}"/>
              </a:ext>
            </a:extLst>
          </p:cNvPr>
          <p:cNvSpPr txBox="1"/>
          <p:nvPr/>
        </p:nvSpPr>
        <p:spPr>
          <a:xfrm>
            <a:off x="6019800" y="4460831"/>
            <a:ext cx="329183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Source: Michigan DOT</a:t>
            </a:r>
          </a:p>
        </p:txBody>
      </p:sp>
    </p:spTree>
    <p:extLst>
      <p:ext uri="{BB962C8B-B14F-4D97-AF65-F5344CB8AC3E}">
        <p14:creationId xmlns:p14="http://schemas.microsoft.com/office/powerpoint/2010/main" val="42809700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br>
              <a:rPr lang="en-US" dirty="0"/>
            </a:br>
            <a:br>
              <a:rPr lang="en-US" dirty="0"/>
            </a:br>
            <a:r>
              <a:rPr lang="en-US" sz="3600" dirty="0"/>
              <a:t>Project Coordination Examples</a:t>
            </a:r>
            <a:br>
              <a:rPr lang="en-US" dirty="0"/>
            </a:br>
            <a:endParaRPr lang="en-US" dirty="0"/>
          </a:p>
        </p:txBody>
      </p:sp>
      <p:sp>
        <p:nvSpPr>
          <p:cNvPr id="3" name="Content Placeholder 2"/>
          <p:cNvSpPr>
            <a:spLocks noGrp="1"/>
          </p:cNvSpPr>
          <p:nvPr>
            <p:ph idx="1"/>
          </p:nvPr>
        </p:nvSpPr>
        <p:spPr>
          <a:xfrm>
            <a:off x="381000" y="1325563"/>
            <a:ext cx="8458200" cy="4634066"/>
          </a:xfrm>
        </p:spPr>
        <p:txBody>
          <a:bodyPr/>
          <a:lstStyle/>
          <a:p>
            <a:pPr lvl="1"/>
            <a:endParaRPr lang="en-US" dirty="0"/>
          </a:p>
          <a:p>
            <a:r>
              <a:rPr lang="en-US" dirty="0"/>
              <a:t>Example 1: WSDOT’s (Washington State DOT)  Regional Project Coordination</a:t>
            </a:r>
          </a:p>
          <a:p>
            <a:r>
              <a:rPr lang="pt-BR" dirty="0"/>
              <a:t>Example 2: Michigan’s I-94 Corridor</a:t>
            </a:r>
            <a:endParaRPr lang="en-US" dirty="0"/>
          </a:p>
        </p:txBody>
      </p:sp>
    </p:spTree>
    <p:extLst>
      <p:ext uri="{BB962C8B-B14F-4D97-AF65-F5344CB8AC3E}">
        <p14:creationId xmlns:p14="http://schemas.microsoft.com/office/powerpoint/2010/main" val="8985882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0" dirty="0"/>
              <a:t>Current Performance Measures –</a:t>
            </a:r>
            <a:br>
              <a:rPr lang="en-US" i="0" dirty="0"/>
            </a:br>
            <a:r>
              <a:rPr lang="en-US" i="0" dirty="0"/>
              <a:t>Travel Time Delay (TTD)</a:t>
            </a:r>
            <a:endParaRPr lang="en-US" sz="2000" b="0" dirty="0"/>
          </a:p>
        </p:txBody>
      </p:sp>
      <p:sp>
        <p:nvSpPr>
          <p:cNvPr id="3" name="Content Placeholder 2"/>
          <p:cNvSpPr>
            <a:spLocks noGrp="1"/>
          </p:cNvSpPr>
          <p:nvPr>
            <p:ph idx="1"/>
          </p:nvPr>
        </p:nvSpPr>
        <p:spPr/>
        <p:txBody>
          <a:bodyPr/>
          <a:lstStyle/>
          <a:p>
            <a:pPr marL="211138" indent="-315913"/>
            <a:r>
              <a:rPr lang="en-US" dirty="0"/>
              <a:t>Segment 1: Indiana Border to I-69</a:t>
            </a:r>
          </a:p>
          <a:p>
            <a:pPr marL="661988" lvl="1" indent="-315913"/>
            <a:r>
              <a:rPr lang="en-US" dirty="0"/>
              <a:t>TTD max 15 min</a:t>
            </a:r>
          </a:p>
          <a:p>
            <a:pPr marL="211138" indent="-315913"/>
            <a:r>
              <a:rPr lang="en-US" dirty="0"/>
              <a:t>Segment 2: I-69 to I-75</a:t>
            </a:r>
          </a:p>
          <a:p>
            <a:pPr marL="661988" lvl="1" indent="-315913"/>
            <a:r>
              <a:rPr lang="en-US" dirty="0"/>
              <a:t>TTD max 15 min</a:t>
            </a:r>
          </a:p>
          <a:p>
            <a:pPr marL="211138" indent="-315913"/>
            <a:r>
              <a:rPr lang="en-US" dirty="0"/>
              <a:t>Segment 3: I-75 to Canada</a:t>
            </a:r>
          </a:p>
          <a:p>
            <a:pPr marL="661988" lvl="1" indent="-315913"/>
            <a:r>
              <a:rPr lang="en-US" dirty="0"/>
              <a:t>TTD max 10 min</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1479155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0" dirty="0"/>
              <a:t>Current Performance Measures –</a:t>
            </a:r>
            <a:br>
              <a:rPr lang="en-US" i="0" dirty="0"/>
            </a:br>
            <a:r>
              <a:rPr lang="en-US" i="0" dirty="0"/>
              <a:t>Travel Time Delay (TTD)</a:t>
            </a:r>
            <a:r>
              <a:rPr lang="en-US" sz="2000" b="0" i="0" dirty="0"/>
              <a:t>)</a:t>
            </a:r>
            <a:endParaRPr lang="en-US" sz="2000" b="0" dirty="0"/>
          </a:p>
        </p:txBody>
      </p:sp>
      <p:pic>
        <p:nvPicPr>
          <p:cNvPr id="3074" name="Picture 2">
            <a:extLst>
              <a:ext uri="{C183D7F6-B498-43B3-948B-1728B52AA6E4}">
                <adec:decorative xmlns:adec="http://schemas.microsoft.com/office/drawing/2017/decorative" val="1"/>
              </a:ext>
            </a:extLst>
          </p:cNvPr>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7088" y="1320246"/>
            <a:ext cx="9257184" cy="4166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B65278B3-D252-4A26-BEA1-033CD3CBC800}"/>
              </a:ext>
            </a:extLst>
          </p:cNvPr>
          <p:cNvSpPr txBox="1"/>
          <p:nvPr/>
        </p:nvSpPr>
        <p:spPr>
          <a:xfrm>
            <a:off x="6172200" y="5543974"/>
            <a:ext cx="329183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Source: Michigan DOT</a:t>
            </a:r>
          </a:p>
        </p:txBody>
      </p:sp>
    </p:spTree>
    <p:extLst>
      <p:ext uri="{BB962C8B-B14F-4D97-AF65-F5344CB8AC3E}">
        <p14:creationId xmlns:p14="http://schemas.microsoft.com/office/powerpoint/2010/main" val="2271104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92925"/>
            <a:ext cx="7467600" cy="1325563"/>
          </a:xfrm>
        </p:spPr>
        <p:txBody>
          <a:bodyPr/>
          <a:lstStyle/>
          <a:p>
            <a:r>
              <a:rPr lang="en-US" i="0" dirty="0"/>
              <a:t>Corridor Level Standards Developed To:</a:t>
            </a:r>
            <a:endParaRPr lang="en-US" dirty="0"/>
          </a:p>
        </p:txBody>
      </p:sp>
      <p:sp>
        <p:nvSpPr>
          <p:cNvPr id="3" name="Content Placeholder 2"/>
          <p:cNvSpPr>
            <a:spLocks noGrp="1"/>
          </p:cNvSpPr>
          <p:nvPr>
            <p:ph idx="1"/>
          </p:nvPr>
        </p:nvSpPr>
        <p:spPr>
          <a:xfrm>
            <a:off x="609600" y="1828800"/>
            <a:ext cx="5867400" cy="4495800"/>
          </a:xfrm>
        </p:spPr>
        <p:txBody>
          <a:bodyPr/>
          <a:lstStyle/>
          <a:p>
            <a:pPr marL="238125" indent="-238125"/>
            <a:r>
              <a:rPr lang="en-US" dirty="0"/>
              <a:t>Ensure customer experience is consistent and reliable</a:t>
            </a:r>
          </a:p>
          <a:p>
            <a:pPr marL="238125" indent="-238125"/>
            <a:r>
              <a:rPr lang="en-US" dirty="0"/>
              <a:t>Reduce confusion and driver frustration</a:t>
            </a:r>
          </a:p>
          <a:p>
            <a:pPr marL="238125" indent="-238125"/>
            <a:r>
              <a:rPr lang="en-US" dirty="0"/>
              <a:t>Improve compliance with work zone signage</a:t>
            </a:r>
          </a:p>
          <a:p>
            <a:endParaRPr lang="en-US" sz="2800" dirty="0"/>
          </a:p>
        </p:txBody>
      </p:sp>
    </p:spTree>
    <p:extLst>
      <p:ext uri="{BB962C8B-B14F-4D97-AF65-F5344CB8AC3E}">
        <p14:creationId xmlns:p14="http://schemas.microsoft.com/office/powerpoint/2010/main" val="37226139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0" dirty="0"/>
              <a:t>Corridor Level Standards Include:</a:t>
            </a:r>
            <a:endParaRPr lang="en-US" dirty="0"/>
          </a:p>
        </p:txBody>
      </p:sp>
      <p:sp>
        <p:nvSpPr>
          <p:cNvPr id="3" name="Content Placeholder 2"/>
          <p:cNvSpPr>
            <a:spLocks noGrp="1"/>
          </p:cNvSpPr>
          <p:nvPr>
            <p:ph idx="1"/>
          </p:nvPr>
        </p:nvSpPr>
        <p:spPr>
          <a:xfrm>
            <a:off x="381000" y="1325563"/>
            <a:ext cx="6553200" cy="4770437"/>
          </a:xfrm>
        </p:spPr>
        <p:txBody>
          <a:bodyPr/>
          <a:lstStyle/>
          <a:p>
            <a:r>
              <a:rPr lang="en-US" dirty="0"/>
              <a:t>Left lanes will be closed first</a:t>
            </a:r>
          </a:p>
          <a:p>
            <a:r>
              <a:rPr lang="en-US" dirty="0"/>
              <a:t>Minimum 11’ work zone lane width (12’ preferred)</a:t>
            </a:r>
          </a:p>
          <a:p>
            <a:r>
              <a:rPr lang="en-US" dirty="0"/>
              <a:t>Two-foot minimum paved shoulder</a:t>
            </a:r>
          </a:p>
          <a:p>
            <a:r>
              <a:rPr lang="en-US" dirty="0"/>
              <a:t>Emergency pull-outs where no refuge </a:t>
            </a:r>
          </a:p>
          <a:p>
            <a:endParaRPr lang="en-US" sz="2800" dirty="0"/>
          </a:p>
        </p:txBody>
      </p:sp>
    </p:spTree>
    <p:extLst>
      <p:ext uri="{BB962C8B-B14F-4D97-AF65-F5344CB8AC3E}">
        <p14:creationId xmlns:p14="http://schemas.microsoft.com/office/powerpoint/2010/main" val="22179835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0" dirty="0"/>
              <a:t>Active Corridor Management Goals:</a:t>
            </a:r>
            <a:endParaRPr lang="en-US" dirty="0"/>
          </a:p>
        </p:txBody>
      </p:sp>
      <p:sp>
        <p:nvSpPr>
          <p:cNvPr id="3" name="Content Placeholder 2"/>
          <p:cNvSpPr>
            <a:spLocks noGrp="1"/>
          </p:cNvSpPr>
          <p:nvPr>
            <p:ph idx="1"/>
          </p:nvPr>
        </p:nvSpPr>
        <p:spPr>
          <a:xfrm>
            <a:off x="381000" y="1298131"/>
            <a:ext cx="8382000" cy="4495800"/>
          </a:xfrm>
        </p:spPr>
        <p:txBody>
          <a:bodyPr/>
          <a:lstStyle/>
          <a:p>
            <a:r>
              <a:rPr lang="en-US" dirty="0"/>
              <a:t>Improved performance of individual work zones</a:t>
            </a:r>
          </a:p>
          <a:p>
            <a:r>
              <a:rPr lang="en-US" dirty="0"/>
              <a:t>Coordinated effort for corridor projects</a:t>
            </a:r>
          </a:p>
          <a:p>
            <a:r>
              <a:rPr lang="en-US" dirty="0"/>
              <a:t>To share</a:t>
            </a:r>
          </a:p>
          <a:p>
            <a:pPr lvl="1"/>
            <a:r>
              <a:rPr lang="en-US" dirty="0"/>
              <a:t>Challenges</a:t>
            </a:r>
          </a:p>
          <a:p>
            <a:pPr lvl="1"/>
            <a:r>
              <a:rPr lang="en-US" dirty="0"/>
              <a:t>Solutions</a:t>
            </a:r>
          </a:p>
          <a:p>
            <a:pPr lvl="1"/>
            <a:r>
              <a:rPr lang="en-US" dirty="0"/>
              <a:t>Best practices </a:t>
            </a:r>
          </a:p>
          <a:p>
            <a:endParaRPr lang="en-US" sz="2800" dirty="0"/>
          </a:p>
          <a:p>
            <a:pPr marL="0" indent="0">
              <a:buNone/>
            </a:pPr>
            <a:endParaRPr lang="en-US" sz="2800" dirty="0"/>
          </a:p>
        </p:txBody>
      </p:sp>
      <p:pic>
        <p:nvPicPr>
          <p:cNvPr id="4" name="Picture 3" descr="High level map showing local areas around Interstate 94 including kalamazoo, marshall, jackson, brighton, taylor, detroit, and macomb-st clair">
            <a:extLst>
              <a:ext uri="{FF2B5EF4-FFF2-40B4-BE49-F238E27FC236}">
                <a16:creationId xmlns:a16="http://schemas.microsoft.com/office/drawing/2014/main" id="{31590D56-1A89-4380-BE5A-CC82900BE4D2}"/>
              </a:ext>
            </a:extLst>
          </p:cNvPr>
          <p:cNvPicPr>
            <a:picLocks noChangeAspect="1"/>
          </p:cNvPicPr>
          <p:nvPr/>
        </p:nvPicPr>
        <p:blipFill>
          <a:blip r:embed="rId3"/>
          <a:stretch>
            <a:fillRect/>
          </a:stretch>
        </p:blipFill>
        <p:spPr>
          <a:xfrm>
            <a:off x="3552825" y="3124200"/>
            <a:ext cx="5210175" cy="2152650"/>
          </a:xfrm>
          <a:prstGeom prst="rect">
            <a:avLst/>
          </a:prstGeom>
        </p:spPr>
      </p:pic>
      <p:sp>
        <p:nvSpPr>
          <p:cNvPr id="5" name="TextBox 4">
            <a:extLst>
              <a:ext uri="{FF2B5EF4-FFF2-40B4-BE49-F238E27FC236}">
                <a16:creationId xmlns:a16="http://schemas.microsoft.com/office/drawing/2014/main" id="{992A7F47-604E-402D-ADEE-1D6F235304AE}"/>
              </a:ext>
            </a:extLst>
          </p:cNvPr>
          <p:cNvSpPr txBox="1"/>
          <p:nvPr/>
        </p:nvSpPr>
        <p:spPr>
          <a:xfrm>
            <a:off x="5661661" y="5323124"/>
            <a:ext cx="329183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Source: Michigan DOT</a:t>
            </a:r>
          </a:p>
        </p:txBody>
      </p:sp>
    </p:spTree>
    <p:extLst>
      <p:ext uri="{BB962C8B-B14F-4D97-AF65-F5344CB8AC3E}">
        <p14:creationId xmlns:p14="http://schemas.microsoft.com/office/powerpoint/2010/main" val="13995682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0" dirty="0"/>
              <a:t>Active Corridor Management Actions:</a:t>
            </a:r>
            <a:endParaRPr lang="en-US" dirty="0"/>
          </a:p>
        </p:txBody>
      </p:sp>
      <p:sp>
        <p:nvSpPr>
          <p:cNvPr id="3" name="Content Placeholder 2"/>
          <p:cNvSpPr>
            <a:spLocks noGrp="1"/>
          </p:cNvSpPr>
          <p:nvPr>
            <p:ph idx="1"/>
          </p:nvPr>
        </p:nvSpPr>
        <p:spPr>
          <a:xfrm>
            <a:off x="362712" y="1316102"/>
            <a:ext cx="4971288" cy="4856098"/>
          </a:xfrm>
        </p:spPr>
        <p:txBody>
          <a:bodyPr/>
          <a:lstStyle/>
          <a:p>
            <a:r>
              <a:rPr lang="en-US" dirty="0"/>
              <a:t>Work zone delay measurement</a:t>
            </a:r>
          </a:p>
          <a:p>
            <a:r>
              <a:rPr lang="en-US" dirty="0"/>
              <a:t>Bi-weekly corridor work zone meeting</a:t>
            </a:r>
          </a:p>
          <a:p>
            <a:pPr marL="347663" lvl="1"/>
            <a:r>
              <a:rPr lang="en-US" dirty="0"/>
              <a:t>Incident and messaging coordination</a:t>
            </a:r>
          </a:p>
          <a:p>
            <a:pPr marL="347663" lvl="1"/>
            <a:r>
              <a:rPr lang="en-US" dirty="0"/>
              <a:t>Discuss performance results</a:t>
            </a:r>
          </a:p>
          <a:p>
            <a:pPr marL="347663" lvl="1"/>
            <a:r>
              <a:rPr lang="en-US" dirty="0"/>
              <a:t>Determine actions to reduce impacts if necessary </a:t>
            </a:r>
          </a:p>
          <a:p>
            <a:endParaRPr lang="en-US" sz="2800" dirty="0"/>
          </a:p>
          <a:p>
            <a:pPr marL="0" indent="0">
              <a:buNone/>
            </a:pPr>
            <a:endParaRPr lang="en-US" sz="2800" dirty="0"/>
          </a:p>
        </p:txBody>
      </p:sp>
      <p:pic>
        <p:nvPicPr>
          <p:cNvPr id="4" name="Picture 3" descr="high level map showing I-94 and rogers area with local streets">
            <a:extLst>
              <a:ext uri="{FF2B5EF4-FFF2-40B4-BE49-F238E27FC236}">
                <a16:creationId xmlns:a16="http://schemas.microsoft.com/office/drawing/2014/main" id="{67D66F79-C86A-40F8-81AD-CBA6160EB415}"/>
              </a:ext>
            </a:extLst>
          </p:cNvPr>
          <p:cNvPicPr>
            <a:picLocks noChangeAspect="1"/>
          </p:cNvPicPr>
          <p:nvPr/>
        </p:nvPicPr>
        <p:blipFill>
          <a:blip r:embed="rId3"/>
          <a:stretch>
            <a:fillRect/>
          </a:stretch>
        </p:blipFill>
        <p:spPr>
          <a:xfrm>
            <a:off x="5657088" y="1554480"/>
            <a:ext cx="3124200" cy="3749040"/>
          </a:xfrm>
          <a:prstGeom prst="rect">
            <a:avLst/>
          </a:prstGeom>
        </p:spPr>
      </p:pic>
      <p:sp>
        <p:nvSpPr>
          <p:cNvPr id="6" name="TextBox 5">
            <a:extLst>
              <a:ext uri="{FF2B5EF4-FFF2-40B4-BE49-F238E27FC236}">
                <a16:creationId xmlns:a16="http://schemas.microsoft.com/office/drawing/2014/main" id="{6D1FC44D-C73E-4355-9CC9-3E2AE3A10380}"/>
              </a:ext>
            </a:extLst>
          </p:cNvPr>
          <p:cNvSpPr txBox="1"/>
          <p:nvPr/>
        </p:nvSpPr>
        <p:spPr>
          <a:xfrm>
            <a:off x="6248400" y="5303520"/>
            <a:ext cx="329183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Source: Michigan DOT</a:t>
            </a:r>
          </a:p>
        </p:txBody>
      </p:sp>
    </p:spTree>
    <p:extLst>
      <p:ext uri="{BB962C8B-B14F-4D97-AF65-F5344CB8AC3E}">
        <p14:creationId xmlns:p14="http://schemas.microsoft.com/office/powerpoint/2010/main" val="2438654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712" y="202232"/>
            <a:ext cx="8763000" cy="1325563"/>
          </a:xfrm>
        </p:spPr>
        <p:txBody>
          <a:bodyPr/>
          <a:lstStyle/>
          <a:p>
            <a:r>
              <a:rPr lang="en-US" i="0" dirty="0"/>
              <a:t>Current Performance Measures:</a:t>
            </a:r>
            <a:br>
              <a:rPr lang="en-US" i="0" dirty="0"/>
            </a:br>
            <a:r>
              <a:rPr lang="en-US" i="0" dirty="0"/>
              <a:t>User Delay Cost</a:t>
            </a:r>
            <a:endParaRPr lang="en-US" dirty="0"/>
          </a:p>
        </p:txBody>
      </p:sp>
      <p:sp>
        <p:nvSpPr>
          <p:cNvPr id="3" name="Content Placeholder 2"/>
          <p:cNvSpPr>
            <a:spLocks noGrp="1"/>
          </p:cNvSpPr>
          <p:nvPr>
            <p:ph idx="1"/>
          </p:nvPr>
        </p:nvSpPr>
        <p:spPr>
          <a:xfrm>
            <a:off x="362712" y="1828800"/>
            <a:ext cx="6495288" cy="4495800"/>
          </a:xfrm>
        </p:spPr>
        <p:txBody>
          <a:bodyPr/>
          <a:lstStyle/>
          <a:p>
            <a:r>
              <a:rPr lang="en-US" dirty="0"/>
              <a:t>E</a:t>
            </a:r>
            <a:r>
              <a:rPr lang="en-US" sz="2800" dirty="0"/>
              <a:t>asily defined</a:t>
            </a:r>
          </a:p>
          <a:p>
            <a:r>
              <a:rPr lang="en-US" dirty="0"/>
              <a:t>C</a:t>
            </a:r>
            <a:r>
              <a:rPr lang="en-US" sz="2800" dirty="0"/>
              <a:t>omprehendible metric for both</a:t>
            </a:r>
          </a:p>
          <a:p>
            <a:pPr lvl="1"/>
            <a:r>
              <a:rPr lang="en-US" dirty="0"/>
              <a:t>Transportation professionals</a:t>
            </a:r>
          </a:p>
          <a:p>
            <a:pPr lvl="1"/>
            <a:r>
              <a:rPr lang="en-US" dirty="0"/>
              <a:t>The public</a:t>
            </a:r>
          </a:p>
          <a:p>
            <a:pPr lvl="1"/>
            <a:r>
              <a:rPr lang="en-US" dirty="0"/>
              <a:t>Others</a:t>
            </a:r>
          </a:p>
          <a:p>
            <a:pPr marL="0" indent="0">
              <a:buNone/>
            </a:pPr>
            <a:endParaRPr lang="en-US" sz="3200" dirty="0"/>
          </a:p>
        </p:txBody>
      </p:sp>
    </p:spTree>
    <p:extLst>
      <p:ext uri="{BB962C8B-B14F-4D97-AF65-F5344CB8AC3E}">
        <p14:creationId xmlns:p14="http://schemas.microsoft.com/office/powerpoint/2010/main" val="6897112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712" y="202232"/>
            <a:ext cx="8763000" cy="1325563"/>
          </a:xfrm>
        </p:spPr>
        <p:txBody>
          <a:bodyPr/>
          <a:lstStyle/>
          <a:p>
            <a:r>
              <a:rPr lang="en-US" i="0" dirty="0"/>
              <a:t>Current Performance Measures:</a:t>
            </a:r>
            <a:br>
              <a:rPr lang="en-US" i="0" dirty="0"/>
            </a:br>
            <a:r>
              <a:rPr lang="en-US" i="0" dirty="0"/>
              <a:t>User Delay Cost</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133600"/>
            <a:ext cx="9088040" cy="259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descr="user delay cost column with tangible, real time, accounts well for variation in volume and location and impacts, and actionable. travel time reliability column with more complex index, good for long term trends, not as reflective of volume location and time of day impacts, and difficult to tie actions to outcomes in column format">
            <a:extLst>
              <a:ext uri="{FF2B5EF4-FFF2-40B4-BE49-F238E27FC236}">
                <a16:creationId xmlns:a16="http://schemas.microsoft.com/office/drawing/2014/main" id="{7BE5116D-B68E-4A79-962F-77B13260E9CA}"/>
              </a:ext>
            </a:extLst>
          </p:cNvPr>
          <p:cNvSpPr txBox="1"/>
          <p:nvPr/>
        </p:nvSpPr>
        <p:spPr>
          <a:xfrm>
            <a:off x="5772874" y="4730620"/>
            <a:ext cx="329183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Source: Michigan DOT</a:t>
            </a:r>
          </a:p>
        </p:txBody>
      </p:sp>
    </p:spTree>
    <p:extLst>
      <p:ext uri="{BB962C8B-B14F-4D97-AF65-F5344CB8AC3E}">
        <p14:creationId xmlns:p14="http://schemas.microsoft.com/office/powerpoint/2010/main" val="18505052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0" dirty="0"/>
              <a:t>Customer Groups</a:t>
            </a:r>
            <a:endParaRPr lang="en-US" dirty="0"/>
          </a:p>
        </p:txBody>
      </p:sp>
      <p:sp>
        <p:nvSpPr>
          <p:cNvPr id="3" name="Content Placeholder 2"/>
          <p:cNvSpPr>
            <a:spLocks noGrp="1"/>
          </p:cNvSpPr>
          <p:nvPr>
            <p:ph idx="1"/>
          </p:nvPr>
        </p:nvSpPr>
        <p:spPr>
          <a:xfrm>
            <a:off x="381000" y="1269196"/>
            <a:ext cx="8229600" cy="4770437"/>
          </a:xfrm>
        </p:spPr>
        <p:txBody>
          <a:bodyPr/>
          <a:lstStyle/>
          <a:p>
            <a:r>
              <a:rPr lang="en-US" dirty="0"/>
              <a:t>MDOT focused efforts on three major causes of non-recurring congestion:</a:t>
            </a:r>
          </a:p>
          <a:p>
            <a:pPr lvl="1"/>
            <a:r>
              <a:rPr lang="en-US" dirty="0"/>
              <a:t>Work zones</a:t>
            </a:r>
          </a:p>
          <a:p>
            <a:pPr lvl="1"/>
            <a:r>
              <a:rPr lang="en-US" dirty="0"/>
              <a:t>Emergency responders</a:t>
            </a:r>
          </a:p>
          <a:p>
            <a:pPr lvl="1"/>
            <a:r>
              <a:rPr lang="en-US" dirty="0"/>
              <a:t>Winter operations</a:t>
            </a:r>
          </a:p>
          <a:p>
            <a:endParaRPr lang="en-US" sz="3200" dirty="0"/>
          </a:p>
        </p:txBody>
      </p:sp>
    </p:spTree>
    <p:extLst>
      <p:ext uri="{BB962C8B-B14F-4D97-AF65-F5344CB8AC3E}">
        <p14:creationId xmlns:p14="http://schemas.microsoft.com/office/powerpoint/2010/main" val="1534286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915400" cy="1371600"/>
          </a:xfrm>
        </p:spPr>
        <p:txBody>
          <a:bodyPr/>
          <a:lstStyle/>
          <a:p>
            <a:r>
              <a:rPr lang="en-US" i="0" dirty="0"/>
              <a:t>2011 User Delay Cost  (UDC) On I-94</a:t>
            </a:r>
            <a:endParaRPr lang="en-US" dirty="0"/>
          </a:p>
        </p:txBody>
      </p:sp>
      <p:sp>
        <p:nvSpPr>
          <p:cNvPr id="3" name="Content Placeholder 2"/>
          <p:cNvSpPr>
            <a:spLocks noGrp="1"/>
          </p:cNvSpPr>
          <p:nvPr>
            <p:ph idx="1"/>
          </p:nvPr>
        </p:nvSpPr>
        <p:spPr>
          <a:xfrm>
            <a:off x="411480" y="1557528"/>
            <a:ext cx="3931920" cy="4495800"/>
          </a:xfrm>
        </p:spPr>
        <p:txBody>
          <a:bodyPr/>
          <a:lstStyle/>
          <a:p>
            <a:r>
              <a:rPr lang="en-US" dirty="0"/>
              <a:t>Reduce UDC on I-94</a:t>
            </a:r>
          </a:p>
          <a:p>
            <a:pPr lvl="1"/>
            <a:r>
              <a:rPr lang="en-US" dirty="0"/>
              <a:t>Used speed map snapshots to determine delay</a:t>
            </a:r>
          </a:p>
          <a:p>
            <a:pPr lvl="1"/>
            <a:r>
              <a:rPr lang="en-US" dirty="0"/>
              <a:t>Tracked on 124 miles of SW Region</a:t>
            </a:r>
          </a:p>
          <a:p>
            <a:pPr marL="0" indent="0">
              <a:buNone/>
            </a:pPr>
            <a:endParaRPr lang="en-US" dirty="0"/>
          </a:p>
        </p:txBody>
      </p:sp>
      <p:sp>
        <p:nvSpPr>
          <p:cNvPr id="4" name="Rectangle 3" descr="2011">
            <a:extLst>
              <a:ext uri="{FF2B5EF4-FFF2-40B4-BE49-F238E27FC236}">
                <a16:creationId xmlns:a16="http://schemas.microsoft.com/office/drawing/2014/main" id="{DD674E5B-447F-487F-835F-11D2F961D188}"/>
              </a:ext>
            </a:extLst>
          </p:cNvPr>
          <p:cNvSpPr/>
          <p:nvPr/>
        </p:nvSpPr>
        <p:spPr>
          <a:xfrm>
            <a:off x="4953000" y="2358878"/>
            <a:ext cx="3397085" cy="1446550"/>
          </a:xfrm>
          <a:prstGeom prst="rect">
            <a:avLst/>
          </a:prstGeom>
          <a:noFill/>
        </p:spPr>
        <p:txBody>
          <a:bodyPr wrap="none" lIns="91440" tIns="45720" rIns="91440" bIns="45720">
            <a:spAutoFit/>
          </a:bodyPr>
          <a:lstStyle/>
          <a:p>
            <a:pPr algn="ctr"/>
            <a:r>
              <a:rPr lang="en-US" sz="8800" b="1" cap="none" spc="0" dirty="0">
                <a:ln w="22225">
                  <a:solidFill>
                    <a:schemeClr val="accent2"/>
                  </a:solidFill>
                  <a:prstDash val="solid"/>
                </a:ln>
                <a:solidFill>
                  <a:srgbClr val="FF0000"/>
                </a:solidFill>
                <a:effectLst/>
              </a:rPr>
              <a:t>2011</a:t>
            </a:r>
          </a:p>
        </p:txBody>
      </p:sp>
    </p:spTree>
    <p:extLst>
      <p:ext uri="{BB962C8B-B14F-4D97-AF65-F5344CB8AC3E}">
        <p14:creationId xmlns:p14="http://schemas.microsoft.com/office/powerpoint/2010/main" val="11986377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3518" y="185820"/>
            <a:ext cx="8763000" cy="1325563"/>
          </a:xfrm>
        </p:spPr>
        <p:txBody>
          <a:bodyPr/>
          <a:lstStyle/>
          <a:p>
            <a:r>
              <a:rPr lang="en-US" dirty="0"/>
              <a:t>WSDOT’s Regional Project Coordination</a:t>
            </a:r>
          </a:p>
        </p:txBody>
      </p:sp>
      <p:sp>
        <p:nvSpPr>
          <p:cNvPr id="3" name="Content Placeholder 2"/>
          <p:cNvSpPr>
            <a:spLocks noGrp="1"/>
          </p:cNvSpPr>
          <p:nvPr>
            <p:ph idx="1"/>
          </p:nvPr>
        </p:nvSpPr>
        <p:spPr>
          <a:xfrm>
            <a:off x="342900" y="1606566"/>
            <a:ext cx="8458200" cy="4343400"/>
          </a:xfrm>
        </p:spPr>
        <p:txBody>
          <a:bodyPr/>
          <a:lstStyle/>
          <a:p>
            <a:r>
              <a:rPr lang="en-US" dirty="0"/>
              <a:t>Puget Sound region of Washington encompasses:</a:t>
            </a:r>
          </a:p>
          <a:p>
            <a:pPr lvl="1"/>
            <a:r>
              <a:rPr lang="en-US" dirty="0"/>
              <a:t>Seattle</a:t>
            </a:r>
          </a:p>
          <a:p>
            <a:pPr lvl="1"/>
            <a:r>
              <a:rPr lang="en-US" dirty="0"/>
              <a:t>Tacoma</a:t>
            </a:r>
          </a:p>
          <a:p>
            <a:pPr lvl="1"/>
            <a:r>
              <a:rPr lang="en-US" dirty="0"/>
              <a:t>Olympia, and</a:t>
            </a:r>
          </a:p>
          <a:p>
            <a:pPr lvl="1"/>
            <a:r>
              <a:rPr lang="en-US" dirty="0"/>
              <a:t>Everett</a:t>
            </a:r>
          </a:p>
          <a:p>
            <a:r>
              <a:rPr lang="en-US" dirty="0"/>
              <a:t>Northwest and Olympic WSDOT regions</a:t>
            </a:r>
          </a:p>
          <a:p>
            <a:r>
              <a:rPr lang="en-US" dirty="0"/>
              <a:t>Many regional and local projects taking place</a:t>
            </a:r>
          </a:p>
          <a:p>
            <a:endParaRPr lang="en-US" dirty="0"/>
          </a:p>
        </p:txBody>
      </p:sp>
    </p:spTree>
    <p:extLst>
      <p:ext uri="{BB962C8B-B14F-4D97-AF65-F5344CB8AC3E}">
        <p14:creationId xmlns:p14="http://schemas.microsoft.com/office/powerpoint/2010/main" val="2377514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1961" y="1370966"/>
            <a:ext cx="3733800" cy="4495800"/>
          </a:xfrm>
        </p:spPr>
        <p:txBody>
          <a:bodyPr/>
          <a:lstStyle/>
          <a:p>
            <a:r>
              <a:rPr lang="en-US" dirty="0"/>
              <a:t>Reduce UDC on I-94</a:t>
            </a:r>
          </a:p>
          <a:p>
            <a:pPr lvl="1"/>
            <a:r>
              <a:rPr lang="en-US" dirty="0"/>
              <a:t>Continued speed map methodology</a:t>
            </a:r>
          </a:p>
          <a:p>
            <a:pPr lvl="1"/>
            <a:r>
              <a:rPr lang="en-US" dirty="0"/>
              <a:t>Expanded to all three regions to cover all 271 miles</a:t>
            </a:r>
          </a:p>
          <a:p>
            <a:pPr marL="0" indent="0">
              <a:buNone/>
            </a:pPr>
            <a:endParaRPr lang="en-US" dirty="0"/>
          </a:p>
        </p:txBody>
      </p:sp>
      <p:sp>
        <p:nvSpPr>
          <p:cNvPr id="5" name="Rectangle 4" descr="2012">
            <a:extLst>
              <a:ext uri="{FF2B5EF4-FFF2-40B4-BE49-F238E27FC236}">
                <a16:creationId xmlns:a16="http://schemas.microsoft.com/office/drawing/2014/main" id="{FABAEF0B-C4E6-4F29-8A7B-9DD6B2B74A8E}"/>
              </a:ext>
            </a:extLst>
          </p:cNvPr>
          <p:cNvSpPr/>
          <p:nvPr/>
        </p:nvSpPr>
        <p:spPr>
          <a:xfrm>
            <a:off x="4971989" y="1982450"/>
            <a:ext cx="3397085" cy="1446550"/>
          </a:xfrm>
          <a:prstGeom prst="rect">
            <a:avLst/>
          </a:prstGeom>
          <a:noFill/>
        </p:spPr>
        <p:txBody>
          <a:bodyPr wrap="none" lIns="91440" tIns="45720" rIns="91440" bIns="45720">
            <a:spAutoFit/>
          </a:bodyPr>
          <a:lstStyle/>
          <a:p>
            <a:pPr algn="ctr"/>
            <a:r>
              <a:rPr lang="en-US" sz="8800" b="1" cap="none" spc="0" dirty="0">
                <a:ln w="22225">
                  <a:solidFill>
                    <a:schemeClr val="accent2"/>
                  </a:solidFill>
                  <a:prstDash val="solid"/>
                </a:ln>
                <a:solidFill>
                  <a:srgbClr val="FF0000"/>
                </a:solidFill>
                <a:effectLst/>
              </a:rPr>
              <a:t>2012</a:t>
            </a:r>
          </a:p>
        </p:txBody>
      </p:sp>
      <p:sp>
        <p:nvSpPr>
          <p:cNvPr id="8" name="Title 1">
            <a:extLst>
              <a:ext uri="{FF2B5EF4-FFF2-40B4-BE49-F238E27FC236}">
                <a16:creationId xmlns:a16="http://schemas.microsoft.com/office/drawing/2014/main" id="{FA121E79-DFFB-4FAD-AC54-66D4AC22D467}"/>
              </a:ext>
            </a:extLst>
          </p:cNvPr>
          <p:cNvSpPr>
            <a:spLocks noGrp="1"/>
          </p:cNvSpPr>
          <p:nvPr>
            <p:ph type="title"/>
          </p:nvPr>
        </p:nvSpPr>
        <p:spPr>
          <a:xfrm>
            <a:off x="381000" y="0"/>
            <a:ext cx="8763000" cy="1325563"/>
          </a:xfrm>
        </p:spPr>
        <p:txBody>
          <a:bodyPr/>
          <a:lstStyle/>
          <a:p>
            <a:r>
              <a:rPr lang="en-US" i="0" dirty="0"/>
              <a:t>2012 User Delay Cost  (UDC) On I-94</a:t>
            </a:r>
            <a:endParaRPr lang="en-US" dirty="0"/>
          </a:p>
        </p:txBody>
      </p:sp>
    </p:spTree>
    <p:extLst>
      <p:ext uri="{BB962C8B-B14F-4D97-AF65-F5344CB8AC3E}">
        <p14:creationId xmlns:p14="http://schemas.microsoft.com/office/powerpoint/2010/main" val="36120144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7700" y="1502715"/>
            <a:ext cx="5867400" cy="4495800"/>
          </a:xfrm>
        </p:spPr>
        <p:txBody>
          <a:bodyPr/>
          <a:lstStyle/>
          <a:p>
            <a:r>
              <a:rPr lang="en-US" dirty="0"/>
              <a:t>Limit UDC on I-94</a:t>
            </a:r>
          </a:p>
          <a:p>
            <a:pPr lvl="1"/>
            <a:r>
              <a:rPr lang="en-US" dirty="0"/>
              <a:t>Changed to Regional Integrated Transportation Information System (RITIS) Software to calculate UDC for speeds under 60 MPH</a:t>
            </a:r>
          </a:p>
          <a:p>
            <a:pPr lvl="1"/>
            <a:r>
              <a:rPr lang="en-US" dirty="0"/>
              <a:t>Customer satisfaction became overall MDOT WIG (Wildly Important Goal)</a:t>
            </a:r>
          </a:p>
          <a:p>
            <a:endParaRPr lang="en-US" dirty="0"/>
          </a:p>
          <a:p>
            <a:pPr marL="0" indent="0">
              <a:buNone/>
            </a:pPr>
            <a:endParaRPr lang="en-US" dirty="0"/>
          </a:p>
        </p:txBody>
      </p:sp>
      <p:sp>
        <p:nvSpPr>
          <p:cNvPr id="6" name="Title 1">
            <a:extLst>
              <a:ext uri="{FF2B5EF4-FFF2-40B4-BE49-F238E27FC236}">
                <a16:creationId xmlns:a16="http://schemas.microsoft.com/office/drawing/2014/main" id="{136F6EA9-17CD-46A0-A5B5-CA1F7E5C7D4C}"/>
              </a:ext>
            </a:extLst>
          </p:cNvPr>
          <p:cNvSpPr>
            <a:spLocks noGrp="1"/>
          </p:cNvSpPr>
          <p:nvPr>
            <p:ph type="title"/>
          </p:nvPr>
        </p:nvSpPr>
        <p:spPr>
          <a:xfrm>
            <a:off x="381000" y="70338"/>
            <a:ext cx="8763000" cy="1325563"/>
          </a:xfrm>
        </p:spPr>
        <p:txBody>
          <a:bodyPr/>
          <a:lstStyle/>
          <a:p>
            <a:r>
              <a:rPr lang="en-US" i="0" dirty="0"/>
              <a:t>2013 User Delay Cost  (UDC) On I-94</a:t>
            </a:r>
            <a:endParaRPr lang="en-US" dirty="0"/>
          </a:p>
        </p:txBody>
      </p:sp>
      <p:sp>
        <p:nvSpPr>
          <p:cNvPr id="7" name="Rectangle 6" descr="2013">
            <a:extLst>
              <a:ext uri="{FF2B5EF4-FFF2-40B4-BE49-F238E27FC236}">
                <a16:creationId xmlns:a16="http://schemas.microsoft.com/office/drawing/2014/main" id="{458753E6-BDA3-474A-B799-F3C73DA355C9}"/>
              </a:ext>
            </a:extLst>
          </p:cNvPr>
          <p:cNvSpPr/>
          <p:nvPr/>
        </p:nvSpPr>
        <p:spPr>
          <a:xfrm>
            <a:off x="6781800" y="1242236"/>
            <a:ext cx="1533950" cy="5016758"/>
          </a:xfrm>
          <a:prstGeom prst="rect">
            <a:avLst/>
          </a:prstGeom>
          <a:noFill/>
        </p:spPr>
        <p:txBody>
          <a:bodyPr wrap="square" lIns="91440" tIns="45720" rIns="91440" bIns="45720">
            <a:spAutoFit/>
          </a:bodyPr>
          <a:lstStyle/>
          <a:p>
            <a:pPr algn="ctr"/>
            <a:r>
              <a:rPr lang="en-US" sz="8000" b="1" cap="none" spc="0" dirty="0">
                <a:ln w="22225">
                  <a:solidFill>
                    <a:schemeClr val="accent2"/>
                  </a:solidFill>
                  <a:prstDash val="solid"/>
                </a:ln>
                <a:solidFill>
                  <a:srgbClr val="FF0000"/>
                </a:solidFill>
                <a:effectLst/>
              </a:rPr>
              <a:t>2013</a:t>
            </a:r>
          </a:p>
        </p:txBody>
      </p:sp>
    </p:spTree>
    <p:extLst>
      <p:ext uri="{BB962C8B-B14F-4D97-AF65-F5344CB8AC3E}">
        <p14:creationId xmlns:p14="http://schemas.microsoft.com/office/powerpoint/2010/main" val="468515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95400"/>
            <a:ext cx="3657600" cy="4495800"/>
          </a:xfrm>
        </p:spPr>
        <p:txBody>
          <a:bodyPr/>
          <a:lstStyle/>
          <a:p>
            <a:pPr marL="238125" indent="-342900"/>
            <a:r>
              <a:rPr lang="en-US" dirty="0"/>
              <a:t>Limit UDC on I-94</a:t>
            </a:r>
          </a:p>
          <a:p>
            <a:pPr marL="688975" lvl="1" indent="-342900"/>
            <a:r>
              <a:rPr lang="en-US" dirty="0"/>
              <a:t>Continued RITIS methodology</a:t>
            </a:r>
          </a:p>
          <a:p>
            <a:pPr marL="688975" lvl="1" indent="-342900"/>
            <a:r>
              <a:rPr lang="en-US" dirty="0"/>
              <a:t>UDC continued to support customer satisfaction </a:t>
            </a:r>
          </a:p>
          <a:p>
            <a:endParaRPr lang="en-US" dirty="0"/>
          </a:p>
          <a:p>
            <a:pPr marL="0" indent="0">
              <a:buNone/>
            </a:pPr>
            <a:endParaRPr lang="en-US" dirty="0"/>
          </a:p>
        </p:txBody>
      </p:sp>
      <p:sp>
        <p:nvSpPr>
          <p:cNvPr id="6" name="Title 1">
            <a:extLst>
              <a:ext uri="{FF2B5EF4-FFF2-40B4-BE49-F238E27FC236}">
                <a16:creationId xmlns:a16="http://schemas.microsoft.com/office/drawing/2014/main" id="{6EDDC5AE-C9BB-4ADD-9471-A3EDE01A46F1}"/>
              </a:ext>
            </a:extLst>
          </p:cNvPr>
          <p:cNvSpPr>
            <a:spLocks noGrp="1"/>
          </p:cNvSpPr>
          <p:nvPr>
            <p:ph type="title"/>
          </p:nvPr>
        </p:nvSpPr>
        <p:spPr>
          <a:xfrm>
            <a:off x="381000" y="0"/>
            <a:ext cx="8763000" cy="1325563"/>
          </a:xfrm>
        </p:spPr>
        <p:txBody>
          <a:bodyPr/>
          <a:lstStyle/>
          <a:p>
            <a:r>
              <a:rPr lang="en-US" i="0" dirty="0"/>
              <a:t>2014 User Delay Cost  (UDC) On I-94</a:t>
            </a:r>
            <a:endParaRPr lang="en-US" dirty="0"/>
          </a:p>
        </p:txBody>
      </p:sp>
      <p:sp>
        <p:nvSpPr>
          <p:cNvPr id="7" name="Rectangle 6" descr="2014">
            <a:extLst>
              <a:ext uri="{FF2B5EF4-FFF2-40B4-BE49-F238E27FC236}">
                <a16:creationId xmlns:a16="http://schemas.microsoft.com/office/drawing/2014/main" id="{EE2F8763-F3F3-4823-9D12-3D2886C167AD}"/>
              </a:ext>
            </a:extLst>
          </p:cNvPr>
          <p:cNvSpPr/>
          <p:nvPr/>
        </p:nvSpPr>
        <p:spPr>
          <a:xfrm>
            <a:off x="5137315" y="2111831"/>
            <a:ext cx="3397085" cy="1446550"/>
          </a:xfrm>
          <a:prstGeom prst="rect">
            <a:avLst/>
          </a:prstGeom>
          <a:noFill/>
        </p:spPr>
        <p:txBody>
          <a:bodyPr wrap="none" lIns="91440" tIns="45720" rIns="91440" bIns="45720">
            <a:spAutoFit/>
          </a:bodyPr>
          <a:lstStyle/>
          <a:p>
            <a:pPr algn="ctr"/>
            <a:r>
              <a:rPr lang="en-US" sz="8800" b="1" cap="none" spc="0" dirty="0">
                <a:ln w="22225">
                  <a:solidFill>
                    <a:schemeClr val="accent2"/>
                  </a:solidFill>
                  <a:prstDash val="solid"/>
                </a:ln>
                <a:solidFill>
                  <a:srgbClr val="FF0000"/>
                </a:solidFill>
                <a:effectLst/>
              </a:rPr>
              <a:t>2014</a:t>
            </a:r>
          </a:p>
        </p:txBody>
      </p:sp>
    </p:spTree>
    <p:extLst>
      <p:ext uri="{BB962C8B-B14F-4D97-AF65-F5344CB8AC3E}">
        <p14:creationId xmlns:p14="http://schemas.microsoft.com/office/powerpoint/2010/main" val="35067337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6073" y="381000"/>
            <a:ext cx="8617927" cy="1295400"/>
          </a:xfrm>
        </p:spPr>
        <p:txBody>
          <a:bodyPr/>
          <a:lstStyle/>
          <a:p>
            <a:r>
              <a:rPr lang="en-US" i="0" dirty="0"/>
              <a:t>Regional Integrated Transportation Information System (RITIS) </a:t>
            </a:r>
            <a:endParaRPr lang="en-US" dirty="0"/>
          </a:p>
        </p:txBody>
      </p:sp>
      <p:sp>
        <p:nvSpPr>
          <p:cNvPr id="3" name="Content Placeholder 2"/>
          <p:cNvSpPr>
            <a:spLocks noGrp="1"/>
          </p:cNvSpPr>
          <p:nvPr>
            <p:ph idx="1"/>
          </p:nvPr>
        </p:nvSpPr>
        <p:spPr>
          <a:xfrm>
            <a:off x="606396" y="1828800"/>
            <a:ext cx="6023004" cy="4648200"/>
          </a:xfrm>
        </p:spPr>
        <p:txBody>
          <a:bodyPr/>
          <a:lstStyle/>
          <a:p>
            <a:r>
              <a:rPr lang="en-US" dirty="0"/>
              <a:t>Operation focus shift </a:t>
            </a:r>
          </a:p>
          <a:p>
            <a:r>
              <a:rPr lang="en-US" dirty="0"/>
              <a:t>ITS infrastructure </a:t>
            </a:r>
          </a:p>
          <a:p>
            <a:r>
              <a:rPr lang="en-US" dirty="0"/>
              <a:t>Vehicle speed probe data </a:t>
            </a:r>
          </a:p>
          <a:p>
            <a:r>
              <a:rPr lang="en-US" dirty="0"/>
              <a:t>Manual calculation of delay </a:t>
            </a:r>
          </a:p>
          <a:p>
            <a:r>
              <a:rPr lang="en-US" dirty="0"/>
              <a:t>Automated calculation of delay </a:t>
            </a:r>
          </a:p>
          <a:p>
            <a:endParaRPr lang="en-US" dirty="0"/>
          </a:p>
        </p:txBody>
      </p:sp>
    </p:spTree>
    <p:extLst>
      <p:ext uri="{BB962C8B-B14F-4D97-AF65-F5344CB8AC3E}">
        <p14:creationId xmlns:p14="http://schemas.microsoft.com/office/powerpoint/2010/main" val="17061312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537" y="381000"/>
            <a:ext cx="2823863" cy="609600"/>
          </a:xfrm>
        </p:spPr>
        <p:txBody>
          <a:bodyPr/>
          <a:lstStyle/>
          <a:p>
            <a:r>
              <a:rPr lang="en-US" i="0" dirty="0"/>
              <a:t>RITIS</a:t>
            </a:r>
            <a:endParaRPr lang="en-US" dirty="0"/>
          </a:p>
        </p:txBody>
      </p:sp>
      <p:pic>
        <p:nvPicPr>
          <p:cNvPr id="5123" name="Picture 3">
            <a:extLs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5862"/>
            <a:ext cx="6176663" cy="68469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a:extLst>
              <a:ext uri="{FF2B5EF4-FFF2-40B4-BE49-F238E27FC236}">
                <a16:creationId xmlns:a16="http://schemas.microsoft.com/office/drawing/2014/main" id="{25AC3E5F-8549-4E56-8789-34DF4E4E86D6}"/>
              </a:ext>
            </a:extLst>
          </p:cNvPr>
          <p:cNvSpPr txBox="1"/>
          <p:nvPr/>
        </p:nvSpPr>
        <p:spPr>
          <a:xfrm>
            <a:off x="142548" y="5715000"/>
            <a:ext cx="3291839" cy="246221"/>
          </a:xfrm>
          <a:prstGeom prst="rect">
            <a:avLst/>
          </a:prstGeom>
          <a:noFill/>
        </p:spPr>
        <p:txBody>
          <a:bodyPr wrap="square" rtlCol="0">
            <a:spAutoFit/>
          </a:bodyPr>
          <a:lstStyle/>
          <a:p>
            <a:r>
              <a:rPr lang="en-US" sz="1000" dirty="0"/>
              <a:t>Source: Michigan DOT</a:t>
            </a:r>
          </a:p>
        </p:txBody>
      </p:sp>
    </p:spTree>
    <p:extLst>
      <p:ext uri="{BB962C8B-B14F-4D97-AF65-F5344CB8AC3E}">
        <p14:creationId xmlns:p14="http://schemas.microsoft.com/office/powerpoint/2010/main" val="23131237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304800"/>
            <a:ext cx="8458200" cy="838200"/>
          </a:xfrm>
        </p:spPr>
        <p:txBody>
          <a:bodyPr/>
          <a:lstStyle/>
          <a:p>
            <a:r>
              <a:rPr lang="en-US" i="0" dirty="0"/>
              <a:t>Measuring Work Zone</a:t>
            </a:r>
            <a:br>
              <a:rPr lang="en-US" i="0" dirty="0"/>
            </a:br>
            <a:r>
              <a:rPr lang="en-US" i="0" dirty="0"/>
              <a:t>Performance on I-94</a:t>
            </a:r>
            <a:endParaRPr lang="en-US" dirty="0"/>
          </a:p>
        </p:txBody>
      </p:sp>
      <p:pic>
        <p:nvPicPr>
          <p:cNvPr id="6146" name="Picture 2" descr="various performance measures used as examples including travel times, delay, closure times, and actions with descriptions for each"/>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9308" y="1371600"/>
            <a:ext cx="9129400"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a:extLst>
              <a:ext uri="{FF2B5EF4-FFF2-40B4-BE49-F238E27FC236}">
                <a16:creationId xmlns:a16="http://schemas.microsoft.com/office/drawing/2014/main" id="{A136D35D-B249-46D9-AE0F-3D8A6463C63F}"/>
              </a:ext>
            </a:extLst>
          </p:cNvPr>
          <p:cNvSpPr txBox="1"/>
          <p:nvPr/>
        </p:nvSpPr>
        <p:spPr>
          <a:xfrm>
            <a:off x="1905000" y="6019800"/>
            <a:ext cx="329183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Source: Michigan DOT</a:t>
            </a:r>
          </a:p>
        </p:txBody>
      </p:sp>
    </p:spTree>
    <p:extLst>
      <p:ext uri="{BB962C8B-B14F-4D97-AF65-F5344CB8AC3E}">
        <p14:creationId xmlns:p14="http://schemas.microsoft.com/office/powerpoint/2010/main" val="159406611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211016"/>
            <a:ext cx="8458200" cy="762000"/>
          </a:xfrm>
        </p:spPr>
        <p:txBody>
          <a:bodyPr/>
          <a:lstStyle/>
          <a:p>
            <a:r>
              <a:rPr lang="en-US" i="0" dirty="0"/>
              <a:t>Performance Measures – SW Region</a:t>
            </a:r>
            <a:endParaRPr lang="en-US" dirty="0"/>
          </a:p>
        </p:txBody>
      </p:sp>
      <p:sp>
        <p:nvSpPr>
          <p:cNvPr id="3" name="Content Placeholder 2"/>
          <p:cNvSpPr>
            <a:spLocks noGrp="1"/>
          </p:cNvSpPr>
          <p:nvPr>
            <p:ph idx="1"/>
          </p:nvPr>
        </p:nvSpPr>
        <p:spPr>
          <a:xfrm>
            <a:off x="542729" y="1395046"/>
            <a:ext cx="3771900" cy="4495800"/>
          </a:xfrm>
        </p:spPr>
        <p:txBody>
          <a:bodyPr/>
          <a:lstStyle/>
          <a:p>
            <a:r>
              <a:rPr lang="en-US" dirty="0"/>
              <a:t>Limit delays through all work zones to less than 10 minutes for 90 percent of days each work zone is in place during the 2015 construction season</a:t>
            </a:r>
          </a:p>
          <a:p>
            <a:endParaRPr lang="en-US" dirty="0"/>
          </a:p>
          <a:p>
            <a:pPr marL="0" indent="0">
              <a:buNone/>
            </a:pPr>
            <a:endParaRPr lang="en-US" dirty="0"/>
          </a:p>
        </p:txBody>
      </p:sp>
      <p:pic>
        <p:nvPicPr>
          <p:cNvPr id="6" name="Picture 2" descr="95.3 percent in 2015 of work zone days with less than 10 minutes of delay">
            <a:extLst>
              <a:ext uri="{FF2B5EF4-FFF2-40B4-BE49-F238E27FC236}">
                <a16:creationId xmlns:a16="http://schemas.microsoft.com/office/drawing/2014/main" id="{E5D53DE3-A64C-45F8-9B1E-9EA2233AC9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3510" y="1371600"/>
            <a:ext cx="3498726"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74C5DDE7-66A2-4AD8-8D33-3F7E8180B62F}"/>
              </a:ext>
            </a:extLst>
          </p:cNvPr>
          <p:cNvSpPr txBox="1"/>
          <p:nvPr/>
        </p:nvSpPr>
        <p:spPr>
          <a:xfrm>
            <a:off x="5309432" y="5486400"/>
            <a:ext cx="329183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Source: Michigan DOT</a:t>
            </a:r>
          </a:p>
        </p:txBody>
      </p:sp>
    </p:spTree>
    <p:extLst>
      <p:ext uri="{BB962C8B-B14F-4D97-AF65-F5344CB8AC3E}">
        <p14:creationId xmlns:p14="http://schemas.microsoft.com/office/powerpoint/2010/main" val="34954292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152400"/>
            <a:ext cx="8458200" cy="762000"/>
          </a:xfrm>
        </p:spPr>
        <p:txBody>
          <a:bodyPr/>
          <a:lstStyle/>
          <a:p>
            <a:r>
              <a:rPr lang="en-US" i="0" dirty="0"/>
              <a:t>Performance Measures – SW Region</a:t>
            </a:r>
            <a:endParaRPr lang="en-US" dirty="0"/>
          </a:p>
        </p:txBody>
      </p:sp>
      <p:sp>
        <p:nvSpPr>
          <p:cNvPr id="3" name="Content Placeholder 2"/>
          <p:cNvSpPr>
            <a:spLocks noGrp="1"/>
          </p:cNvSpPr>
          <p:nvPr>
            <p:ph idx="1"/>
          </p:nvPr>
        </p:nvSpPr>
        <p:spPr>
          <a:xfrm>
            <a:off x="419100" y="1181100"/>
            <a:ext cx="3238500" cy="4495800"/>
          </a:xfrm>
        </p:spPr>
        <p:txBody>
          <a:bodyPr/>
          <a:lstStyle/>
          <a:p>
            <a:r>
              <a:rPr lang="en-US" dirty="0"/>
              <a:t>Hold weekly work zone meetings to:</a:t>
            </a:r>
          </a:p>
          <a:p>
            <a:pPr lvl="1"/>
            <a:r>
              <a:rPr lang="en-US" dirty="0"/>
              <a:t>Discuss upcoming impactful work and</a:t>
            </a:r>
          </a:p>
          <a:p>
            <a:pPr lvl="1"/>
            <a:r>
              <a:rPr lang="en-US" dirty="0"/>
              <a:t>Coordinate messaging</a:t>
            </a:r>
          </a:p>
          <a:p>
            <a:endParaRPr lang="en-US" dirty="0"/>
          </a:p>
          <a:p>
            <a:pPr marL="0" indent="0">
              <a:buNone/>
            </a:pPr>
            <a:endParaRPr lang="en-US" dirty="0"/>
          </a:p>
        </p:txBody>
      </p:sp>
      <p:pic>
        <p:nvPicPr>
          <p:cNvPr id="7171" name="Picture 3">
            <a:extLs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81048" y="2019300"/>
            <a:ext cx="5272279" cy="281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32ABCA17-D625-4BC0-850E-AE5F7EB50BDA}"/>
              </a:ext>
            </a:extLst>
          </p:cNvPr>
          <p:cNvSpPr txBox="1"/>
          <p:nvPr/>
        </p:nvSpPr>
        <p:spPr>
          <a:xfrm>
            <a:off x="5105400" y="5316223"/>
            <a:ext cx="329183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Source: Michigan DOT</a:t>
            </a:r>
          </a:p>
        </p:txBody>
      </p:sp>
    </p:spTree>
    <p:extLst>
      <p:ext uri="{BB962C8B-B14F-4D97-AF65-F5344CB8AC3E}">
        <p14:creationId xmlns:p14="http://schemas.microsoft.com/office/powerpoint/2010/main" val="165237239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662" y="457200"/>
            <a:ext cx="8458200" cy="762000"/>
          </a:xfrm>
        </p:spPr>
        <p:txBody>
          <a:bodyPr/>
          <a:lstStyle/>
          <a:p>
            <a:r>
              <a:rPr lang="en-US" i="0" dirty="0"/>
              <a:t>Findings</a:t>
            </a:r>
            <a:endParaRPr lang="en-US" dirty="0"/>
          </a:p>
        </p:txBody>
      </p:sp>
      <p:sp>
        <p:nvSpPr>
          <p:cNvPr id="4" name="Rectangle 3"/>
          <p:cNvSpPr/>
          <p:nvPr/>
        </p:nvSpPr>
        <p:spPr>
          <a:xfrm>
            <a:off x="7467600" y="5181600"/>
            <a:ext cx="10668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44760" y="1421363"/>
            <a:ext cx="5638800" cy="4800600"/>
          </a:xfrm>
        </p:spPr>
        <p:txBody>
          <a:bodyPr/>
          <a:lstStyle/>
          <a:p>
            <a:r>
              <a:rPr lang="en-US" dirty="0"/>
              <a:t>Performance metrics are necessary to determine whether  your program is successful</a:t>
            </a:r>
          </a:p>
          <a:p>
            <a:pPr lvl="1"/>
            <a:r>
              <a:rPr lang="en-US" dirty="0"/>
              <a:t>Are the right metrics being measured?</a:t>
            </a:r>
          </a:p>
          <a:p>
            <a:pPr lvl="2"/>
            <a:r>
              <a:rPr lang="en-US" dirty="0"/>
              <a:t>Selecting performance measures must be customized to the agency</a:t>
            </a:r>
          </a:p>
        </p:txBody>
      </p:sp>
    </p:spTree>
    <p:extLst>
      <p:ext uri="{BB962C8B-B14F-4D97-AF65-F5344CB8AC3E}">
        <p14:creationId xmlns:p14="http://schemas.microsoft.com/office/powerpoint/2010/main" val="322719267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662" y="457200"/>
            <a:ext cx="8458200" cy="762000"/>
          </a:xfrm>
        </p:spPr>
        <p:txBody>
          <a:bodyPr/>
          <a:lstStyle/>
          <a:p>
            <a:r>
              <a:rPr lang="en-US" i="0" dirty="0"/>
              <a:t>Findings (cont.)</a:t>
            </a:r>
            <a:endParaRPr lang="en-US" dirty="0"/>
          </a:p>
        </p:txBody>
      </p:sp>
      <p:sp>
        <p:nvSpPr>
          <p:cNvPr id="4" name="Rectangle 3"/>
          <p:cNvSpPr/>
          <p:nvPr/>
        </p:nvSpPr>
        <p:spPr>
          <a:xfrm>
            <a:off x="7467600" y="5181600"/>
            <a:ext cx="10668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685800" y="1600200"/>
            <a:ext cx="6400799" cy="4419600"/>
          </a:xfrm>
        </p:spPr>
        <p:txBody>
          <a:bodyPr/>
          <a:lstStyle/>
          <a:p>
            <a:r>
              <a:rPr lang="en-US" dirty="0"/>
              <a:t>Tracking a project’s 24-7 performance maintains staff focus on mobility and improves decision making on operations-related issues</a:t>
            </a:r>
          </a:p>
          <a:p>
            <a:pPr marL="0" indent="0">
              <a:buNone/>
            </a:pPr>
            <a:endParaRPr lang="en-US" dirty="0"/>
          </a:p>
        </p:txBody>
      </p:sp>
    </p:spTree>
    <p:extLst>
      <p:ext uri="{BB962C8B-B14F-4D97-AF65-F5344CB8AC3E}">
        <p14:creationId xmlns:p14="http://schemas.microsoft.com/office/powerpoint/2010/main" val="32531442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35589"/>
            <a:ext cx="8763000" cy="1325563"/>
          </a:xfrm>
        </p:spPr>
        <p:txBody>
          <a:bodyPr/>
          <a:lstStyle/>
          <a:p>
            <a:r>
              <a:rPr lang="en-US" dirty="0"/>
              <a:t>WSDOT’s Regional Project Coordination</a:t>
            </a:r>
          </a:p>
        </p:txBody>
      </p:sp>
      <p:sp>
        <p:nvSpPr>
          <p:cNvPr id="3" name="Content Placeholder 2"/>
          <p:cNvSpPr>
            <a:spLocks noGrp="1"/>
          </p:cNvSpPr>
          <p:nvPr>
            <p:ph idx="1"/>
          </p:nvPr>
        </p:nvSpPr>
        <p:spPr>
          <a:xfrm>
            <a:off x="381000" y="1616229"/>
            <a:ext cx="6781800" cy="4343400"/>
          </a:xfrm>
        </p:spPr>
        <p:txBody>
          <a:bodyPr/>
          <a:lstStyle/>
          <a:p>
            <a:r>
              <a:rPr lang="en-US" dirty="0"/>
              <a:t>Legislature approves funding and defines when it will be available for individual projects</a:t>
            </a:r>
          </a:p>
          <a:p>
            <a:r>
              <a:rPr lang="en-US" dirty="0"/>
              <a:t>Many factors are considered when prioritizing project</a:t>
            </a:r>
          </a:p>
          <a:p>
            <a:endParaRPr lang="en-US" dirty="0"/>
          </a:p>
        </p:txBody>
      </p:sp>
    </p:spTree>
    <p:extLst>
      <p:ext uri="{BB962C8B-B14F-4D97-AF65-F5344CB8AC3E}">
        <p14:creationId xmlns:p14="http://schemas.microsoft.com/office/powerpoint/2010/main" val="17028287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662" y="457200"/>
            <a:ext cx="8458200" cy="762000"/>
          </a:xfrm>
        </p:spPr>
        <p:txBody>
          <a:bodyPr/>
          <a:lstStyle/>
          <a:p>
            <a:r>
              <a:rPr lang="en-US" i="0" dirty="0"/>
              <a:t>Findings (cont.)</a:t>
            </a:r>
            <a:endParaRPr lang="en-US" dirty="0"/>
          </a:p>
        </p:txBody>
      </p:sp>
      <p:sp>
        <p:nvSpPr>
          <p:cNvPr id="4" name="Rectangle 3"/>
          <p:cNvSpPr/>
          <p:nvPr/>
        </p:nvSpPr>
        <p:spPr>
          <a:xfrm>
            <a:off x="7467600" y="5181600"/>
            <a:ext cx="10668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685800" y="1600200"/>
            <a:ext cx="6553199" cy="4419600"/>
          </a:xfrm>
        </p:spPr>
        <p:txBody>
          <a:bodyPr/>
          <a:lstStyle/>
          <a:p>
            <a:r>
              <a:rPr lang="en-US" dirty="0"/>
              <a:t>The process requires full support from top management</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420217774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662" y="457200"/>
            <a:ext cx="8458200" cy="762000"/>
          </a:xfrm>
        </p:spPr>
        <p:txBody>
          <a:bodyPr/>
          <a:lstStyle/>
          <a:p>
            <a:r>
              <a:rPr lang="en-US" i="0" dirty="0"/>
              <a:t>Findings (cont.)</a:t>
            </a:r>
            <a:endParaRPr lang="en-US" dirty="0"/>
          </a:p>
        </p:txBody>
      </p:sp>
      <p:sp>
        <p:nvSpPr>
          <p:cNvPr id="4" name="Rectangle 3"/>
          <p:cNvSpPr/>
          <p:nvPr/>
        </p:nvSpPr>
        <p:spPr>
          <a:xfrm>
            <a:off x="7467600" y="5181600"/>
            <a:ext cx="1066800" cy="838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685800" y="1600200"/>
            <a:ext cx="7086599" cy="4419600"/>
          </a:xfrm>
        </p:spPr>
        <p:txBody>
          <a:bodyPr/>
          <a:lstStyle/>
          <a:p>
            <a:r>
              <a:rPr lang="en-US" dirty="0"/>
              <a:t>User Delay Cost has a relationship to actual contract bid cost</a:t>
            </a:r>
          </a:p>
          <a:p>
            <a:r>
              <a:rPr lang="en-US" dirty="0"/>
              <a:t>Finding appropriate balance isn’t easy</a:t>
            </a:r>
          </a:p>
          <a:p>
            <a:r>
              <a:rPr lang="en-US" dirty="0"/>
              <a:t>Measuring it provides a better end result for motorists</a:t>
            </a:r>
          </a:p>
          <a:p>
            <a:endParaRPr lang="en-US" dirty="0"/>
          </a:p>
          <a:p>
            <a:pPr marL="0" indent="0">
              <a:buNone/>
            </a:pPr>
            <a:endParaRPr lang="en-US" dirty="0"/>
          </a:p>
        </p:txBody>
      </p:sp>
    </p:spTree>
    <p:extLst>
      <p:ext uri="{BB962C8B-B14F-4D97-AF65-F5344CB8AC3E}">
        <p14:creationId xmlns:p14="http://schemas.microsoft.com/office/powerpoint/2010/main" val="56963429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 Further Information</a:t>
            </a:r>
          </a:p>
        </p:txBody>
      </p:sp>
      <p:sp>
        <p:nvSpPr>
          <p:cNvPr id="3" name="Content Placeholder 2"/>
          <p:cNvSpPr>
            <a:spLocks noGrp="1"/>
          </p:cNvSpPr>
          <p:nvPr>
            <p:ph idx="1"/>
          </p:nvPr>
        </p:nvSpPr>
        <p:spPr/>
        <p:txBody>
          <a:bodyPr/>
          <a:lstStyle/>
          <a:p>
            <a:pPr marL="0" indent="0">
              <a:buNone/>
            </a:pPr>
            <a:r>
              <a:rPr lang="en-US" dirty="0"/>
              <a:t>To look at other smarter work zone coordination examples that have been used by other agencies, go to the National Work Zone Clearinghouse at:</a:t>
            </a:r>
          </a:p>
          <a:p>
            <a:pPr marL="0" indent="0">
              <a:buNone/>
            </a:pPr>
            <a:endParaRPr lang="en-US" dirty="0"/>
          </a:p>
          <a:p>
            <a:r>
              <a:rPr lang="en-US" dirty="0">
                <a:hlinkClick r:id="rId3"/>
              </a:rPr>
              <a:t>https://www.workzonesafety.org/swz</a:t>
            </a:r>
            <a:endParaRPr lang="en-US" dirty="0"/>
          </a:p>
          <a:p>
            <a:endParaRPr lang="en-US" dirty="0"/>
          </a:p>
          <a:p>
            <a:r>
              <a:rPr lang="en-US" dirty="0">
                <a:hlinkClick r:id="rId4"/>
              </a:rPr>
              <a:t>https://www.workzonesafety.org/swz/webinars/</a:t>
            </a: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76442472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BF45B-34BE-483F-BA3A-4B6ED3C9460D}"/>
              </a:ext>
            </a:extLst>
          </p:cNvPr>
          <p:cNvSpPr>
            <a:spLocks noGrp="1"/>
          </p:cNvSpPr>
          <p:nvPr>
            <p:ph type="title"/>
          </p:nvPr>
        </p:nvSpPr>
        <p:spPr/>
        <p:txBody>
          <a:bodyPr/>
          <a:lstStyle/>
          <a:p>
            <a:r>
              <a:rPr lang="en-US" dirty="0"/>
              <a:t>Knowledge Check</a:t>
            </a:r>
          </a:p>
        </p:txBody>
      </p:sp>
      <p:sp>
        <p:nvSpPr>
          <p:cNvPr id="3" name="Content Placeholder 2">
            <a:extLst>
              <a:ext uri="{FF2B5EF4-FFF2-40B4-BE49-F238E27FC236}">
                <a16:creationId xmlns:a16="http://schemas.microsoft.com/office/drawing/2014/main" id="{1E781EB3-570B-41F9-BF79-9C61926148BC}"/>
              </a:ext>
            </a:extLst>
          </p:cNvPr>
          <p:cNvSpPr>
            <a:spLocks noGrp="1"/>
          </p:cNvSpPr>
          <p:nvPr>
            <p:ph idx="1"/>
          </p:nvPr>
        </p:nvSpPr>
        <p:spPr>
          <a:xfrm>
            <a:off x="381000" y="1326179"/>
            <a:ext cx="8458200" cy="4634066"/>
          </a:xfrm>
        </p:spPr>
        <p:txBody>
          <a:bodyPr/>
          <a:lstStyle/>
          <a:p>
            <a:r>
              <a:rPr lang="en-US" dirty="0"/>
              <a:t>Name the two projects we discussed</a:t>
            </a:r>
          </a:p>
          <a:p>
            <a:r>
              <a:rPr lang="en-US" dirty="0"/>
              <a:t>Name 2-3 lessons learned from these projects</a:t>
            </a:r>
          </a:p>
        </p:txBody>
      </p:sp>
    </p:spTree>
    <p:extLst>
      <p:ext uri="{BB962C8B-B14F-4D97-AF65-F5344CB8AC3E}">
        <p14:creationId xmlns:p14="http://schemas.microsoft.com/office/powerpoint/2010/main" val="169918987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a:xfrm>
            <a:off x="457200" y="0"/>
            <a:ext cx="8229600" cy="1417638"/>
          </a:xfrm>
        </p:spPr>
        <p:txBody>
          <a:bodyPr/>
          <a:lstStyle/>
          <a:p>
            <a:r>
              <a:rPr lang="en-US" dirty="0"/>
              <a:t>Questions</a:t>
            </a:r>
          </a:p>
        </p:txBody>
      </p:sp>
    </p:spTree>
    <p:extLst>
      <p:ext uri="{BB962C8B-B14F-4D97-AF65-F5344CB8AC3E}">
        <p14:creationId xmlns:p14="http://schemas.microsoft.com/office/powerpoint/2010/main" val="3919309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35589"/>
            <a:ext cx="8763000" cy="1325563"/>
          </a:xfrm>
        </p:spPr>
        <p:txBody>
          <a:bodyPr/>
          <a:lstStyle/>
          <a:p>
            <a:r>
              <a:rPr lang="en-US" dirty="0"/>
              <a:t>WSDOT’s Regional Project Coordination (cont.)</a:t>
            </a:r>
          </a:p>
        </p:txBody>
      </p:sp>
      <p:sp>
        <p:nvSpPr>
          <p:cNvPr id="3" name="Content Placeholder 2"/>
          <p:cNvSpPr>
            <a:spLocks noGrp="1"/>
          </p:cNvSpPr>
          <p:nvPr>
            <p:ph idx="1"/>
          </p:nvPr>
        </p:nvSpPr>
        <p:spPr>
          <a:xfrm>
            <a:off x="266700" y="1752600"/>
            <a:ext cx="8572500" cy="4343400"/>
          </a:xfrm>
        </p:spPr>
        <p:txBody>
          <a:bodyPr/>
          <a:lstStyle/>
          <a:p>
            <a:r>
              <a:rPr lang="en-US" dirty="0"/>
              <a:t>Traffic impacts may not be known or considered</a:t>
            </a:r>
          </a:p>
          <a:p>
            <a:r>
              <a:rPr lang="en-US" dirty="0"/>
              <a:t>Difficult to prevent conflicting lane or road closures on parallel routes</a:t>
            </a:r>
          </a:p>
          <a:p>
            <a:r>
              <a:rPr lang="en-US" dirty="0"/>
              <a:t>Need for better coordination of planned construction activities </a:t>
            </a:r>
          </a:p>
          <a:p>
            <a:endParaRPr lang="en-US" dirty="0"/>
          </a:p>
        </p:txBody>
      </p:sp>
      <p:sp>
        <p:nvSpPr>
          <p:cNvPr id="5" name="TextBox 4">
            <a:extLst>
              <a:ext uri="{FF2B5EF4-FFF2-40B4-BE49-F238E27FC236}">
                <a16:creationId xmlns:a16="http://schemas.microsoft.com/office/drawing/2014/main" id="{1AF9D76A-CFD9-41CC-8300-2858CCF4F7E6}"/>
              </a:ext>
            </a:extLst>
          </p:cNvPr>
          <p:cNvSpPr txBox="1"/>
          <p:nvPr/>
        </p:nvSpPr>
        <p:spPr>
          <a:xfrm>
            <a:off x="7696200" y="5638800"/>
            <a:ext cx="3291839"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Source: WSDOT</a:t>
            </a:r>
          </a:p>
        </p:txBody>
      </p:sp>
    </p:spTree>
    <p:extLst>
      <p:ext uri="{BB962C8B-B14F-4D97-AF65-F5344CB8AC3E}">
        <p14:creationId xmlns:p14="http://schemas.microsoft.com/office/powerpoint/2010/main" val="1681820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Support from Leadership</a:t>
            </a:r>
          </a:p>
        </p:txBody>
      </p:sp>
      <p:sp>
        <p:nvSpPr>
          <p:cNvPr id="3" name="Content Placeholder 2"/>
          <p:cNvSpPr>
            <a:spLocks noGrp="1"/>
          </p:cNvSpPr>
          <p:nvPr>
            <p:ph idx="1"/>
          </p:nvPr>
        </p:nvSpPr>
        <p:spPr>
          <a:xfrm>
            <a:off x="381000" y="1325563"/>
            <a:ext cx="7315200" cy="4634066"/>
          </a:xfrm>
        </p:spPr>
        <p:txBody>
          <a:bodyPr/>
          <a:lstStyle/>
          <a:p>
            <a:r>
              <a:rPr lang="en-US" dirty="0"/>
              <a:t>Agency leadership recognized the need to improve coordination for planned construction activities </a:t>
            </a:r>
          </a:p>
          <a:p>
            <a:r>
              <a:rPr lang="en-US" dirty="0"/>
              <a:t>The agency received support and funding to develop a software program internally that would coordinate projects </a:t>
            </a:r>
          </a:p>
          <a:p>
            <a:endParaRPr lang="en-US" dirty="0"/>
          </a:p>
        </p:txBody>
      </p:sp>
    </p:spTree>
    <p:extLst>
      <p:ext uri="{BB962C8B-B14F-4D97-AF65-F5344CB8AC3E}">
        <p14:creationId xmlns:p14="http://schemas.microsoft.com/office/powerpoint/2010/main" val="2792494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Support from Leadership (cont.)</a:t>
            </a:r>
          </a:p>
        </p:txBody>
      </p:sp>
      <p:sp>
        <p:nvSpPr>
          <p:cNvPr id="3" name="Content Placeholder 2"/>
          <p:cNvSpPr>
            <a:spLocks noGrp="1"/>
          </p:cNvSpPr>
          <p:nvPr>
            <p:ph idx="1"/>
          </p:nvPr>
        </p:nvSpPr>
        <p:spPr>
          <a:xfrm>
            <a:off x="381000" y="1616229"/>
            <a:ext cx="6477000" cy="4343400"/>
          </a:xfrm>
        </p:spPr>
        <p:txBody>
          <a:bodyPr/>
          <a:lstStyle/>
          <a:p>
            <a:r>
              <a:rPr lang="en-US" dirty="0"/>
              <a:t>Important because it includes a culture shift</a:t>
            </a:r>
          </a:p>
          <a:p>
            <a:r>
              <a:rPr lang="en-US" dirty="0"/>
              <a:t>Helps encourage internal and external stakeholders to participate</a:t>
            </a:r>
          </a:p>
          <a:p>
            <a:endParaRPr lang="en-US" dirty="0"/>
          </a:p>
        </p:txBody>
      </p:sp>
    </p:spTree>
    <p:extLst>
      <p:ext uri="{BB962C8B-B14F-4D97-AF65-F5344CB8AC3E}">
        <p14:creationId xmlns:p14="http://schemas.microsoft.com/office/powerpoint/2010/main" val="39415475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Goals</a:t>
            </a:r>
          </a:p>
        </p:txBody>
      </p:sp>
      <p:sp>
        <p:nvSpPr>
          <p:cNvPr id="3" name="Content Placeholder 2"/>
          <p:cNvSpPr>
            <a:spLocks noGrp="1"/>
          </p:cNvSpPr>
          <p:nvPr>
            <p:ph idx="1"/>
          </p:nvPr>
        </p:nvSpPr>
        <p:spPr>
          <a:xfrm>
            <a:off x="381000" y="1066801"/>
            <a:ext cx="7010400" cy="5029200"/>
          </a:xfrm>
        </p:spPr>
        <p:txBody>
          <a:bodyPr/>
          <a:lstStyle/>
          <a:p>
            <a:r>
              <a:rPr lang="en-US" dirty="0"/>
              <a:t>Include transit stakeholders</a:t>
            </a:r>
          </a:p>
          <a:p>
            <a:r>
              <a:rPr lang="en-US" dirty="0"/>
              <a:t>Establish relationship with transit agencies</a:t>
            </a:r>
          </a:p>
          <a:p>
            <a:r>
              <a:rPr lang="en-US" dirty="0"/>
              <a:t>Collaboration between regions and jurisdictions to provide a neutral assessment of projects with cross-regional or cross-jurisdictional impacts</a:t>
            </a:r>
          </a:p>
          <a:p>
            <a:pPr marL="566738" indent="-220663">
              <a:buNone/>
            </a:pPr>
            <a:r>
              <a:rPr lang="en-US" dirty="0"/>
              <a:t>– Internal marketing</a:t>
            </a:r>
          </a:p>
          <a:p>
            <a:pPr marL="0" indent="0">
              <a:buNone/>
            </a:pPr>
            <a:endParaRPr lang="en-US" dirty="0"/>
          </a:p>
        </p:txBody>
      </p:sp>
    </p:spTree>
    <p:extLst>
      <p:ext uri="{BB962C8B-B14F-4D97-AF65-F5344CB8AC3E}">
        <p14:creationId xmlns:p14="http://schemas.microsoft.com/office/powerpoint/2010/main" val="3266173694"/>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D8726CCB35046823CD2208737B298" ma:contentTypeVersion="17" ma:contentTypeDescription="Create a new document." ma:contentTypeScope="" ma:versionID="a1dfcc3812e8eda223e4bbc003fc5805">
  <xsd:schema xmlns:xsd="http://www.w3.org/2001/XMLSchema" xmlns:xs="http://www.w3.org/2001/XMLSchema" xmlns:p="http://schemas.microsoft.com/office/2006/metadata/properties" xmlns:ns2="f5270e54-c8a0-4b22-84cc-0e31eb95d21e" xmlns:ns3="32c1465c-eec5-42df-ba25-e7b3dc5efb78" targetNamespace="http://schemas.microsoft.com/office/2006/metadata/properties" ma:root="true" ma:fieldsID="ea3ce69e8d0753bef4c975463d142391" ns2:_="" ns3:_="">
    <xsd:import namespace="f5270e54-c8a0-4b22-84cc-0e31eb95d21e"/>
    <xsd:import namespace="32c1465c-eec5-42df-ba25-e7b3dc5efb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270e54-c8a0-4b22-84cc-0e31eb95d2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a752f70-6a13-4c50-9a09-ea54223a0fa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2c1465c-eec5-42df-ba25-e7b3dc5efb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5f90fc8-047a-47db-90e2-1028f76883af}" ma:internalName="TaxCatchAll" ma:showField="CatchAllData" ma:web="32c1465c-eec5-42df-ba25-e7b3dc5efb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5270e54-c8a0-4b22-84cc-0e31eb95d21e">
      <Terms xmlns="http://schemas.microsoft.com/office/infopath/2007/PartnerControls"/>
    </lcf76f155ced4ddcb4097134ff3c332f>
    <TaxCatchAll xmlns="32c1465c-eec5-42df-ba25-e7b3dc5efb78" xsi:nil="true"/>
  </documentManagement>
</p:properties>
</file>

<file path=customXml/itemProps1.xml><?xml version="1.0" encoding="utf-8"?>
<ds:datastoreItem xmlns:ds="http://schemas.openxmlformats.org/officeDocument/2006/customXml" ds:itemID="{A0A88911-CD95-49D7-9199-64F469774610}"/>
</file>

<file path=customXml/itemProps2.xml><?xml version="1.0" encoding="utf-8"?>
<ds:datastoreItem xmlns:ds="http://schemas.openxmlformats.org/officeDocument/2006/customXml" ds:itemID="{4A527A43-3217-4FFD-AA0F-75D66D4AE5A4}"/>
</file>

<file path=customXml/itemProps3.xml><?xml version="1.0" encoding="utf-8"?>
<ds:datastoreItem xmlns:ds="http://schemas.openxmlformats.org/officeDocument/2006/customXml" ds:itemID="{87CBBA73-1744-465B-B201-E55F71CF49B1}"/>
</file>

<file path=docProps/app.xml><?xml version="1.0" encoding="utf-8"?>
<Properties xmlns="http://schemas.openxmlformats.org/officeDocument/2006/extended-properties" xmlns:vt="http://schemas.openxmlformats.org/officeDocument/2006/docPropsVTypes">
  <TotalTime>15464</TotalTime>
  <Words>7554</Words>
  <Application>Microsoft Office PowerPoint</Application>
  <PresentationFormat>On-screen Show (4:3)</PresentationFormat>
  <Paragraphs>676</Paragraphs>
  <Slides>54</Slides>
  <Notes>54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54</vt:i4>
      </vt:variant>
    </vt:vector>
  </HeadingPairs>
  <TitlesOfParts>
    <vt:vector size="61" baseType="lpstr">
      <vt:lpstr>Arial</vt:lpstr>
      <vt:lpstr>Calibri</vt:lpstr>
      <vt:lpstr>Lucida Grande</vt:lpstr>
      <vt:lpstr>Times New Roman</vt:lpstr>
      <vt:lpstr>Verdana</vt:lpstr>
      <vt:lpstr>Wingdings</vt:lpstr>
      <vt:lpstr>Default Design</vt:lpstr>
      <vt:lpstr>5.  Project Coordination Examples</vt:lpstr>
      <vt:lpstr>  Module Objectives </vt:lpstr>
      <vt:lpstr>  Project Coordination Examples </vt:lpstr>
      <vt:lpstr>WSDOT’s Regional Project Coordination</vt:lpstr>
      <vt:lpstr>WSDOT’s Regional Project Coordination</vt:lpstr>
      <vt:lpstr>WSDOT’s Regional Project Coordination (cont.)</vt:lpstr>
      <vt:lpstr>Support from Leadership</vt:lpstr>
      <vt:lpstr>Support from Leadership (cont.)</vt:lpstr>
      <vt:lpstr>Project Goals</vt:lpstr>
      <vt:lpstr>Construction Impact Analysis Tool</vt:lpstr>
      <vt:lpstr>Construction Impact Analysis (CIA) Tool (cont.)</vt:lpstr>
      <vt:lpstr>CIA Inputs</vt:lpstr>
      <vt:lpstr>CIA Example Input</vt:lpstr>
      <vt:lpstr>CIA Outputs</vt:lpstr>
      <vt:lpstr>CIA Gantt Charts Output Example</vt:lpstr>
      <vt:lpstr>CIA Outputs (cont.)</vt:lpstr>
      <vt:lpstr>CIA Outputs Example</vt:lpstr>
      <vt:lpstr>Coordination Meetings</vt:lpstr>
      <vt:lpstr>Coordination Meetings</vt:lpstr>
      <vt:lpstr>Institutionalizing Project Coordination</vt:lpstr>
      <vt:lpstr>CIA Outputs are Routinely Used For…</vt:lpstr>
      <vt:lpstr>Lessons Learned</vt:lpstr>
      <vt:lpstr>I-94 Corridor Management</vt:lpstr>
      <vt:lpstr>Michigan’s I-94 Corridor</vt:lpstr>
      <vt:lpstr>Michigan’s I-94 Corridor</vt:lpstr>
      <vt:lpstr>I-94 Corridor Operations Partnership Mission:</vt:lpstr>
      <vt:lpstr>I-94 Corridor Operations Partnership Objectives:</vt:lpstr>
      <vt:lpstr>I-94 Corridor Operations Partnership Sub-Teams:</vt:lpstr>
      <vt:lpstr>Current Performance Measures – Travel Time Delay (TTD)</vt:lpstr>
      <vt:lpstr>Current Performance Measures – Travel Time Delay (TTD)</vt:lpstr>
      <vt:lpstr>Current Performance Measures – Travel Time Delay (TTD))</vt:lpstr>
      <vt:lpstr>Corridor Level Standards Developed To:</vt:lpstr>
      <vt:lpstr>Corridor Level Standards Include:</vt:lpstr>
      <vt:lpstr>Active Corridor Management Goals:</vt:lpstr>
      <vt:lpstr>Active Corridor Management Actions:</vt:lpstr>
      <vt:lpstr>Current Performance Measures: User Delay Cost</vt:lpstr>
      <vt:lpstr>Current Performance Measures: User Delay Cost</vt:lpstr>
      <vt:lpstr>Customer Groups</vt:lpstr>
      <vt:lpstr>2011 User Delay Cost  (UDC) On I-94</vt:lpstr>
      <vt:lpstr>2012 User Delay Cost  (UDC) On I-94</vt:lpstr>
      <vt:lpstr>2013 User Delay Cost  (UDC) On I-94</vt:lpstr>
      <vt:lpstr>2014 User Delay Cost  (UDC) On I-94</vt:lpstr>
      <vt:lpstr>Regional Integrated Transportation Information System (RITIS) </vt:lpstr>
      <vt:lpstr>RITIS</vt:lpstr>
      <vt:lpstr>Measuring Work Zone Performance on I-94</vt:lpstr>
      <vt:lpstr>Performance Measures – SW Region</vt:lpstr>
      <vt:lpstr>Performance Measures – SW Region</vt:lpstr>
      <vt:lpstr>Findings</vt:lpstr>
      <vt:lpstr>Findings (cont.)</vt:lpstr>
      <vt:lpstr>Findings (cont.)</vt:lpstr>
      <vt:lpstr>Findings (cont.)</vt:lpstr>
      <vt:lpstr>For Further Information</vt:lpstr>
      <vt:lpstr>Knowledge Check</vt:lpstr>
      <vt:lpstr>Questions</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Traffic Control Technician Course</dc:title>
  <dc:subject>File 1 of 3</dc:subject>
  <dc:creator>Juan M Morales, P.E</dc:creator>
  <dc:description>JM Morales &amp; Associates, 407-674-7007, www.jmmassoc.com</dc:description>
  <cp:lastModifiedBy>Tim Luttrell</cp:lastModifiedBy>
  <cp:revision>733</cp:revision>
  <dcterms:created xsi:type="dcterms:W3CDTF">2003-08-18T20:36:41Z</dcterms:created>
  <dcterms:modified xsi:type="dcterms:W3CDTF">2025-04-09T14:35:22Z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0x0101000F1D8726CCB35046823CD2208737B298</vt:lpwstr>
  </property>
</Properties>
</file>