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slideMasters/slideMaster1.xml" ContentType="application/vnd.openxmlformats-officedocument.presentationml.slideMaster+xml"/>
  <Override PartName="/ppt/notesSlides/notesSlide2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20.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390" r:id="rId2"/>
    <p:sldId id="260" r:id="rId3"/>
    <p:sldId id="262" r:id="rId4"/>
    <p:sldId id="540" r:id="rId5"/>
    <p:sldId id="267" r:id="rId6"/>
    <p:sldId id="268" r:id="rId7"/>
    <p:sldId id="541" r:id="rId8"/>
    <p:sldId id="542" r:id="rId9"/>
    <p:sldId id="270" r:id="rId10"/>
    <p:sldId id="275" r:id="rId11"/>
    <p:sldId id="285" r:id="rId12"/>
    <p:sldId id="284" r:id="rId13"/>
    <p:sldId id="271" r:id="rId14"/>
    <p:sldId id="548" r:id="rId15"/>
    <p:sldId id="272" r:id="rId16"/>
    <p:sldId id="543" r:id="rId17"/>
    <p:sldId id="273" r:id="rId18"/>
    <p:sldId id="274" r:id="rId19"/>
    <p:sldId id="286" r:id="rId20"/>
    <p:sldId id="276" r:id="rId21"/>
    <p:sldId id="544" r:id="rId22"/>
    <p:sldId id="277" r:id="rId23"/>
    <p:sldId id="278" r:id="rId24"/>
    <p:sldId id="279" r:id="rId25"/>
    <p:sldId id="545" r:id="rId26"/>
    <p:sldId id="280" r:id="rId27"/>
    <p:sldId id="281" r:id="rId28"/>
    <p:sldId id="266" r:id="rId29"/>
    <p:sldId id="547" r:id="rId30"/>
    <p:sldId id="546" r:id="rId31"/>
    <p:sldId id="282" r:id="rId32"/>
    <p:sldId id="539" r:id="rId33"/>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14" autoAdjust="0"/>
  </p:normalViewPr>
  <p:slideViewPr>
    <p:cSldViewPr>
      <p:cViewPr varScale="1">
        <p:scale>
          <a:sx n="97" d="100"/>
          <a:sy n="97" d="100"/>
        </p:scale>
        <p:origin x="20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6666"/>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4B27B8-FE0B-1745-AFEC-15B00AF3E0D8}"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FD280430-3CDC-D444-99C9-83718F113B2D}">
      <dgm:prSet phldrT="[Text]" custT="1"/>
      <dgm:spPr>
        <a:solidFill>
          <a:schemeClr val="bg1">
            <a:lumMod val="95000"/>
          </a:schemeClr>
        </a:solidFill>
      </dgm:spPr>
      <dgm:t>
        <a:bodyPr/>
        <a:lstStyle/>
        <a:p>
          <a:r>
            <a:rPr lang="en-US" sz="2800" b="1" dirty="0">
              <a:solidFill>
                <a:schemeClr val="tx1"/>
              </a:solidFill>
              <a:latin typeface="Arial Narrow" panose="020B0606020202030204" pitchFamily="34" charset="0"/>
            </a:rPr>
            <a:t>Project Coordination</a:t>
          </a:r>
        </a:p>
      </dgm:t>
    </dgm:pt>
    <dgm:pt modelId="{64F204C8-806F-B84A-8B0B-92BBA762BC11}" type="parTrans" cxnId="{258C44CB-F7D7-C742-9DD8-4466EFFF934A}">
      <dgm:prSet/>
      <dgm:spPr/>
      <dgm:t>
        <a:bodyPr/>
        <a:lstStyle/>
        <a:p>
          <a:endParaRPr lang="en-US"/>
        </a:p>
      </dgm:t>
    </dgm:pt>
    <dgm:pt modelId="{9ACDE752-90FF-044E-90ED-66198959BC2D}" type="sibTrans" cxnId="{258C44CB-F7D7-C742-9DD8-4466EFFF934A}">
      <dgm:prSet/>
      <dgm:spPr/>
      <dgm:t>
        <a:bodyPr/>
        <a:lstStyle/>
        <a:p>
          <a:endParaRPr lang="en-US"/>
        </a:p>
      </dgm:t>
    </dgm:pt>
    <dgm:pt modelId="{54EA62D3-A548-D64F-952E-AC17089FFC26}">
      <dgm:prSet phldrT="[Text]" custT="1"/>
      <dgm:spPr>
        <a:solidFill>
          <a:schemeClr val="bg1">
            <a:lumMod val="95000"/>
          </a:schemeClr>
        </a:solidFill>
      </dgm:spPr>
      <dgm:t>
        <a:bodyPr/>
        <a:lstStyle/>
        <a:p>
          <a:r>
            <a:rPr lang="en-US" sz="2800" b="1" dirty="0">
              <a:solidFill>
                <a:schemeClr val="tx1"/>
              </a:solidFill>
              <a:latin typeface="Arial Narrow" panose="020B0606020202030204" pitchFamily="34" charset="0"/>
            </a:rPr>
            <a:t>Who is Involved?</a:t>
          </a:r>
        </a:p>
      </dgm:t>
    </dgm:pt>
    <dgm:pt modelId="{A542C1A4-1BE1-5448-87A6-6A8325D458DE}" type="parTrans" cxnId="{DE2B776C-8162-7444-ADDA-65C4F29809DE}">
      <dgm:prSet/>
      <dgm:spPr/>
      <dgm:t>
        <a:bodyPr/>
        <a:lstStyle/>
        <a:p>
          <a:endParaRPr lang="en-US"/>
        </a:p>
      </dgm:t>
    </dgm:pt>
    <dgm:pt modelId="{861B4CE3-0571-4743-8CF7-36A395276B07}" type="sibTrans" cxnId="{DE2B776C-8162-7444-ADDA-65C4F29809DE}">
      <dgm:prSet/>
      <dgm:spPr/>
      <dgm:t>
        <a:bodyPr/>
        <a:lstStyle/>
        <a:p>
          <a:endParaRPr lang="en-US"/>
        </a:p>
      </dgm:t>
      <dgm:extLst>
        <a:ext uri="{E40237B7-FDA0-4F09-8148-C483321AD2D9}">
          <dgm14:cNvPr xmlns:dgm14="http://schemas.microsoft.com/office/drawing/2010/diagram" id="0" name="" descr="circular curve connecting text"/>
        </a:ext>
      </dgm:extLst>
    </dgm:pt>
    <dgm:pt modelId="{93DE940C-26C1-6A44-872F-997DE105E6FC}">
      <dgm:prSet phldrT="[Text]" custT="1"/>
      <dgm:spPr>
        <a:solidFill>
          <a:schemeClr val="bg1">
            <a:lumMod val="95000"/>
          </a:schemeClr>
        </a:solidFill>
      </dgm:spPr>
      <dgm:t>
        <a:bodyPr/>
        <a:lstStyle/>
        <a:p>
          <a:r>
            <a:rPr lang="en-US" sz="2800" b="1" dirty="0">
              <a:solidFill>
                <a:schemeClr val="tx1"/>
              </a:solidFill>
              <a:latin typeface="Arial Narrow" panose="020B0606020202030204" pitchFamily="34" charset="0"/>
            </a:rPr>
            <a:t>What Can or Should Occur?</a:t>
          </a:r>
        </a:p>
      </dgm:t>
    </dgm:pt>
    <dgm:pt modelId="{5EFD9B69-8542-334D-AA18-6FA81CA8E5EE}" type="parTrans" cxnId="{DA50FB96-3F16-244D-BEF5-790FDB93A666}">
      <dgm:prSet/>
      <dgm:spPr/>
      <dgm:t>
        <a:bodyPr/>
        <a:lstStyle/>
        <a:p>
          <a:endParaRPr lang="en-US"/>
        </a:p>
      </dgm:t>
    </dgm:pt>
    <dgm:pt modelId="{05944546-6F3D-0A44-9FAD-177DF0706044}" type="sibTrans" cxnId="{DA50FB96-3F16-244D-BEF5-790FDB93A666}">
      <dgm:prSet/>
      <dgm:spPr/>
      <dgm:t>
        <a:bodyPr/>
        <a:lstStyle/>
        <a:p>
          <a:endParaRPr lang="en-US"/>
        </a:p>
      </dgm:t>
    </dgm:pt>
    <dgm:pt modelId="{70FD6C6D-ADA8-A043-AEB1-B34B6C08E8DA}">
      <dgm:prSet phldrT="[Text]" custT="1"/>
      <dgm:spPr>
        <a:solidFill>
          <a:schemeClr val="bg1">
            <a:lumMod val="95000"/>
          </a:schemeClr>
        </a:solidFill>
      </dgm:spPr>
      <dgm:t>
        <a:bodyPr/>
        <a:lstStyle/>
        <a:p>
          <a:r>
            <a:rPr lang="en-US" sz="2800" b="1" dirty="0">
              <a:solidFill>
                <a:schemeClr val="tx1"/>
              </a:solidFill>
              <a:latin typeface="Arial Narrow" panose="020B0606020202030204" pitchFamily="34" charset="0"/>
            </a:rPr>
            <a:t>What </a:t>
          </a:r>
          <a:br>
            <a:rPr lang="en-US" sz="2800" b="1" dirty="0">
              <a:solidFill>
                <a:schemeClr val="tx1"/>
              </a:solidFill>
              <a:latin typeface="Arial Narrow" panose="020B0606020202030204" pitchFamily="34" charset="0"/>
            </a:rPr>
          </a:br>
          <a:r>
            <a:rPr lang="en-US" sz="2800" b="1" dirty="0">
              <a:solidFill>
                <a:schemeClr val="tx1"/>
              </a:solidFill>
              <a:latin typeface="Arial Narrow" panose="020B0606020202030204" pitchFamily="34" charset="0"/>
            </a:rPr>
            <a:t>Does It Accomplish?</a:t>
          </a:r>
        </a:p>
      </dgm:t>
    </dgm:pt>
    <dgm:pt modelId="{6D3A9F6E-38D0-E54F-90FE-EE03B94D6A0B}" type="parTrans" cxnId="{99D7ED85-B31F-F944-BD53-CA1A130EB6D8}">
      <dgm:prSet/>
      <dgm:spPr/>
      <dgm:t>
        <a:bodyPr/>
        <a:lstStyle/>
        <a:p>
          <a:endParaRPr lang="en-US"/>
        </a:p>
      </dgm:t>
    </dgm:pt>
    <dgm:pt modelId="{036F795E-67C8-0B4A-BACB-4E4817AEAF22}" type="sibTrans" cxnId="{99D7ED85-B31F-F944-BD53-CA1A130EB6D8}">
      <dgm:prSet/>
      <dgm:spPr/>
      <dgm:t>
        <a:bodyPr/>
        <a:lstStyle/>
        <a:p>
          <a:endParaRPr lang="en-US"/>
        </a:p>
      </dgm:t>
    </dgm:pt>
    <dgm:pt modelId="{F2A82739-CF9B-914A-9467-EB0938FACE2F}" type="pres">
      <dgm:prSet presAssocID="{F04B27B8-FE0B-1745-AFEC-15B00AF3E0D8}" presName="Name0" presStyleCnt="0">
        <dgm:presLayoutVars>
          <dgm:chMax val="1"/>
          <dgm:dir/>
          <dgm:animLvl val="ctr"/>
          <dgm:resizeHandles val="exact"/>
        </dgm:presLayoutVars>
      </dgm:prSet>
      <dgm:spPr/>
    </dgm:pt>
    <dgm:pt modelId="{C690308C-36C9-7C42-97FC-E48166D30090}" type="pres">
      <dgm:prSet presAssocID="{FD280430-3CDC-D444-99C9-83718F113B2D}" presName="centerShape" presStyleLbl="node0" presStyleIdx="0" presStyleCnt="1" custScaleX="187840"/>
      <dgm:spPr/>
    </dgm:pt>
    <dgm:pt modelId="{876E437C-0B4A-8B4F-8178-8E86154DA7DB}" type="pres">
      <dgm:prSet presAssocID="{54EA62D3-A548-D64F-952E-AC17089FFC26}" presName="node" presStyleLbl="node1" presStyleIdx="0" presStyleCnt="3" custScaleX="283156" custScaleY="127328">
        <dgm:presLayoutVars>
          <dgm:bulletEnabled val="1"/>
        </dgm:presLayoutVars>
      </dgm:prSet>
      <dgm:spPr/>
    </dgm:pt>
    <dgm:pt modelId="{3E729D88-18CD-D74C-A635-168BC5D4979B}" type="pres">
      <dgm:prSet presAssocID="{54EA62D3-A548-D64F-952E-AC17089FFC26}" presName="dummy" presStyleCnt="0"/>
      <dgm:spPr/>
    </dgm:pt>
    <dgm:pt modelId="{FEA4B807-B212-1C48-951A-F93BE9C29F5D}" type="pres">
      <dgm:prSet presAssocID="{861B4CE3-0571-4743-8CF7-36A395276B07}" presName="sibTrans" presStyleLbl="sibTrans2D1" presStyleIdx="0" presStyleCnt="3" custScaleX="204886"/>
      <dgm:spPr/>
    </dgm:pt>
    <dgm:pt modelId="{7077B9D0-254F-6B48-866E-15429FA0ECCE}" type="pres">
      <dgm:prSet presAssocID="{93DE940C-26C1-6A44-872F-997DE105E6FC}" presName="node" presStyleLbl="node1" presStyleIdx="1" presStyleCnt="3" custScaleX="307970" custScaleY="127328" custRadScaleRad="134458" custRadScaleInc="4350">
        <dgm:presLayoutVars>
          <dgm:bulletEnabled val="1"/>
        </dgm:presLayoutVars>
      </dgm:prSet>
      <dgm:spPr/>
    </dgm:pt>
    <dgm:pt modelId="{AED177C9-7C27-4D4E-8496-BEC13CD76755}" type="pres">
      <dgm:prSet presAssocID="{93DE940C-26C1-6A44-872F-997DE105E6FC}" presName="dummy" presStyleCnt="0"/>
      <dgm:spPr/>
    </dgm:pt>
    <dgm:pt modelId="{78FC52BE-27E0-C74A-AE9D-D71DF4323400}" type="pres">
      <dgm:prSet presAssocID="{05944546-6F3D-0A44-9FAD-177DF0706044}" presName="sibTrans" presStyleLbl="sibTrans2D1" presStyleIdx="1" presStyleCnt="3"/>
      <dgm:spPr/>
    </dgm:pt>
    <dgm:pt modelId="{A0166CAA-096B-3141-8AE4-B9AA199676E2}" type="pres">
      <dgm:prSet presAssocID="{70FD6C6D-ADA8-A043-AEB1-B34B6C08E8DA}" presName="node" presStyleLbl="node1" presStyleIdx="2" presStyleCnt="3" custScaleX="264549" custScaleY="127328" custRadScaleRad="160784" custRadScaleInc="3280">
        <dgm:presLayoutVars>
          <dgm:bulletEnabled val="1"/>
        </dgm:presLayoutVars>
      </dgm:prSet>
      <dgm:spPr/>
    </dgm:pt>
    <dgm:pt modelId="{26D58B22-BD6F-774B-A8BC-7E84F997E4AE}" type="pres">
      <dgm:prSet presAssocID="{70FD6C6D-ADA8-A043-AEB1-B34B6C08E8DA}" presName="dummy" presStyleCnt="0"/>
      <dgm:spPr/>
    </dgm:pt>
    <dgm:pt modelId="{13BD746F-80E1-404D-8F15-1C0593C8FAD1}" type="pres">
      <dgm:prSet presAssocID="{036F795E-67C8-0B4A-BACB-4E4817AEAF22}" presName="sibTrans" presStyleLbl="sibTrans2D1" presStyleIdx="2" presStyleCnt="3" custScaleX="195909"/>
      <dgm:spPr/>
    </dgm:pt>
  </dgm:ptLst>
  <dgm:cxnLst>
    <dgm:cxn modelId="{D1F0DD03-9196-E943-9C2E-1FC3B367013B}" type="presOf" srcId="{05944546-6F3D-0A44-9FAD-177DF0706044}" destId="{78FC52BE-27E0-C74A-AE9D-D71DF4323400}" srcOrd="0" destOrd="0" presId="urn:microsoft.com/office/officeart/2005/8/layout/radial6"/>
    <dgm:cxn modelId="{DE2B776C-8162-7444-ADDA-65C4F29809DE}" srcId="{FD280430-3CDC-D444-99C9-83718F113B2D}" destId="{54EA62D3-A548-D64F-952E-AC17089FFC26}" srcOrd="0" destOrd="0" parTransId="{A542C1A4-1BE1-5448-87A6-6A8325D458DE}" sibTransId="{861B4CE3-0571-4743-8CF7-36A395276B07}"/>
    <dgm:cxn modelId="{8CE10558-2C4F-4744-97E4-69AEE818EC9F}" type="presOf" srcId="{70FD6C6D-ADA8-A043-AEB1-B34B6C08E8DA}" destId="{A0166CAA-096B-3141-8AE4-B9AA199676E2}" srcOrd="0" destOrd="0" presId="urn:microsoft.com/office/officeart/2005/8/layout/radial6"/>
    <dgm:cxn modelId="{3FD92679-303A-B441-B77C-3ACAC3E783AF}" type="presOf" srcId="{036F795E-67C8-0B4A-BACB-4E4817AEAF22}" destId="{13BD746F-80E1-404D-8F15-1C0593C8FAD1}" srcOrd="0" destOrd="0" presId="urn:microsoft.com/office/officeart/2005/8/layout/radial6"/>
    <dgm:cxn modelId="{99D7ED85-B31F-F944-BD53-CA1A130EB6D8}" srcId="{FD280430-3CDC-D444-99C9-83718F113B2D}" destId="{70FD6C6D-ADA8-A043-AEB1-B34B6C08E8DA}" srcOrd="2" destOrd="0" parTransId="{6D3A9F6E-38D0-E54F-90FE-EE03B94D6A0B}" sibTransId="{036F795E-67C8-0B4A-BACB-4E4817AEAF22}"/>
    <dgm:cxn modelId="{3D245989-4AAC-5D41-BA31-6F8FFAB083E8}" type="presOf" srcId="{93DE940C-26C1-6A44-872F-997DE105E6FC}" destId="{7077B9D0-254F-6B48-866E-15429FA0ECCE}" srcOrd="0" destOrd="0" presId="urn:microsoft.com/office/officeart/2005/8/layout/radial6"/>
    <dgm:cxn modelId="{DA50FB96-3F16-244D-BEF5-790FDB93A666}" srcId="{FD280430-3CDC-D444-99C9-83718F113B2D}" destId="{93DE940C-26C1-6A44-872F-997DE105E6FC}" srcOrd="1" destOrd="0" parTransId="{5EFD9B69-8542-334D-AA18-6FA81CA8E5EE}" sibTransId="{05944546-6F3D-0A44-9FAD-177DF0706044}"/>
    <dgm:cxn modelId="{3E017298-5CC4-8F4F-BD74-7E563A157299}" type="presOf" srcId="{FD280430-3CDC-D444-99C9-83718F113B2D}" destId="{C690308C-36C9-7C42-97FC-E48166D30090}" srcOrd="0" destOrd="0" presId="urn:microsoft.com/office/officeart/2005/8/layout/radial6"/>
    <dgm:cxn modelId="{37C689A4-E899-AC4A-9C7F-B4C4E2D7C218}" type="presOf" srcId="{54EA62D3-A548-D64F-952E-AC17089FFC26}" destId="{876E437C-0B4A-8B4F-8178-8E86154DA7DB}" srcOrd="0" destOrd="0" presId="urn:microsoft.com/office/officeart/2005/8/layout/radial6"/>
    <dgm:cxn modelId="{CAFFC9AA-E43A-8147-B788-50C2DA999219}" type="presOf" srcId="{861B4CE3-0571-4743-8CF7-36A395276B07}" destId="{FEA4B807-B212-1C48-951A-F93BE9C29F5D}" srcOrd="0" destOrd="0" presId="urn:microsoft.com/office/officeart/2005/8/layout/radial6"/>
    <dgm:cxn modelId="{258C44CB-F7D7-C742-9DD8-4466EFFF934A}" srcId="{F04B27B8-FE0B-1745-AFEC-15B00AF3E0D8}" destId="{FD280430-3CDC-D444-99C9-83718F113B2D}" srcOrd="0" destOrd="0" parTransId="{64F204C8-806F-B84A-8B0B-92BBA762BC11}" sibTransId="{9ACDE752-90FF-044E-90ED-66198959BC2D}"/>
    <dgm:cxn modelId="{ACEB2BFA-0500-5F44-8169-16404B4E3D5B}" type="presOf" srcId="{F04B27B8-FE0B-1745-AFEC-15B00AF3E0D8}" destId="{F2A82739-CF9B-914A-9467-EB0938FACE2F}" srcOrd="0" destOrd="0" presId="urn:microsoft.com/office/officeart/2005/8/layout/radial6"/>
    <dgm:cxn modelId="{6A564B64-B232-FF48-BD3C-DB6FC598C271}" type="presParOf" srcId="{F2A82739-CF9B-914A-9467-EB0938FACE2F}" destId="{C690308C-36C9-7C42-97FC-E48166D30090}" srcOrd="0" destOrd="0" presId="urn:microsoft.com/office/officeart/2005/8/layout/radial6"/>
    <dgm:cxn modelId="{36FDB8ED-DBA9-CD41-9850-0C1157E7EDDB}" type="presParOf" srcId="{F2A82739-CF9B-914A-9467-EB0938FACE2F}" destId="{876E437C-0B4A-8B4F-8178-8E86154DA7DB}" srcOrd="1" destOrd="0" presId="urn:microsoft.com/office/officeart/2005/8/layout/radial6"/>
    <dgm:cxn modelId="{CC6EEF97-DB7A-6241-ABDE-10DBE92E5452}" type="presParOf" srcId="{F2A82739-CF9B-914A-9467-EB0938FACE2F}" destId="{3E729D88-18CD-D74C-A635-168BC5D4979B}" srcOrd="2" destOrd="0" presId="urn:microsoft.com/office/officeart/2005/8/layout/radial6"/>
    <dgm:cxn modelId="{8F77DB6A-20E4-C44E-A455-BF9386A01279}" type="presParOf" srcId="{F2A82739-CF9B-914A-9467-EB0938FACE2F}" destId="{FEA4B807-B212-1C48-951A-F93BE9C29F5D}" srcOrd="3" destOrd="0" presId="urn:microsoft.com/office/officeart/2005/8/layout/radial6"/>
    <dgm:cxn modelId="{7832A310-470C-5E46-85A3-866E97765E41}" type="presParOf" srcId="{F2A82739-CF9B-914A-9467-EB0938FACE2F}" destId="{7077B9D0-254F-6B48-866E-15429FA0ECCE}" srcOrd="4" destOrd="0" presId="urn:microsoft.com/office/officeart/2005/8/layout/radial6"/>
    <dgm:cxn modelId="{6D766B53-A193-9B41-90C8-788DFACEB7E4}" type="presParOf" srcId="{F2A82739-CF9B-914A-9467-EB0938FACE2F}" destId="{AED177C9-7C27-4D4E-8496-BEC13CD76755}" srcOrd="5" destOrd="0" presId="urn:microsoft.com/office/officeart/2005/8/layout/radial6"/>
    <dgm:cxn modelId="{8C07D2DD-4E3F-0D44-9548-FB34E39660B1}" type="presParOf" srcId="{F2A82739-CF9B-914A-9467-EB0938FACE2F}" destId="{78FC52BE-27E0-C74A-AE9D-D71DF4323400}" srcOrd="6" destOrd="0" presId="urn:microsoft.com/office/officeart/2005/8/layout/radial6"/>
    <dgm:cxn modelId="{EE8904D0-1219-5A40-ADA0-B22A88CF8840}" type="presParOf" srcId="{F2A82739-CF9B-914A-9467-EB0938FACE2F}" destId="{A0166CAA-096B-3141-8AE4-B9AA199676E2}" srcOrd="7" destOrd="0" presId="urn:microsoft.com/office/officeart/2005/8/layout/radial6"/>
    <dgm:cxn modelId="{80002D63-FD32-754A-8265-72E417187622}" type="presParOf" srcId="{F2A82739-CF9B-914A-9467-EB0938FACE2F}" destId="{26D58B22-BD6F-774B-A8BC-7E84F997E4AE}" srcOrd="8" destOrd="0" presId="urn:microsoft.com/office/officeart/2005/8/layout/radial6"/>
    <dgm:cxn modelId="{5A42CCFE-7A85-AB48-99B7-951185EBCD08}" type="presParOf" srcId="{F2A82739-CF9B-914A-9467-EB0938FACE2F}" destId="{13BD746F-80E1-404D-8F15-1C0593C8FAD1}"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F1289-712D-9648-AC0D-2A6A34AFA61A}"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D21E0A0C-E91A-8B4A-AB72-D8A6B312ECD9}">
      <dgm:prSet phldrT="[Text]" custT="1"/>
      <dgm:spPr/>
      <dgm:t>
        <a:bodyPr/>
        <a:lstStyle/>
        <a:p>
          <a:r>
            <a:rPr lang="en-US" sz="2800" b="1" dirty="0">
              <a:solidFill>
                <a:schemeClr val="tx1"/>
              </a:solidFill>
              <a:latin typeface="Arial Narrow" panose="020B0606020202030204" pitchFamily="34" charset="0"/>
            </a:rPr>
            <a:t>Project Coordination</a:t>
          </a:r>
        </a:p>
      </dgm:t>
    </dgm:pt>
    <dgm:pt modelId="{507E8C99-7570-264D-B1D4-0B07DFC1271C}" type="parTrans" cxnId="{178DAFF5-10DD-E543-961E-EB38949F8A35}">
      <dgm:prSet/>
      <dgm:spPr/>
      <dgm:t>
        <a:bodyPr/>
        <a:lstStyle/>
        <a:p>
          <a:endParaRPr lang="en-US" sz="2800">
            <a:solidFill>
              <a:schemeClr val="tx1"/>
            </a:solidFill>
            <a:latin typeface="Arial Narrow" panose="020B0606020202030204" pitchFamily="34" charset="0"/>
          </a:endParaRPr>
        </a:p>
      </dgm:t>
    </dgm:pt>
    <dgm:pt modelId="{F17807E7-CAC9-604E-88DC-397CC95FF447}" type="sibTrans" cxnId="{178DAFF5-10DD-E543-961E-EB38949F8A35}">
      <dgm:prSet/>
      <dgm:spPr/>
      <dgm:t>
        <a:bodyPr/>
        <a:lstStyle/>
        <a:p>
          <a:endParaRPr lang="en-US" sz="2800">
            <a:solidFill>
              <a:schemeClr val="tx1"/>
            </a:solidFill>
            <a:latin typeface="Arial Narrow" panose="020B0606020202030204" pitchFamily="34" charset="0"/>
          </a:endParaRPr>
        </a:p>
      </dgm:t>
    </dgm:pt>
    <dgm:pt modelId="{16941054-8FD8-264E-9439-D6DD26C139BD}">
      <dgm:prSet phldrT="[Text]" custT="1"/>
      <dgm:spPr/>
      <dgm:t>
        <a:bodyPr/>
        <a:lstStyle/>
        <a:p>
          <a:r>
            <a:rPr lang="en-US" sz="2800" b="1" dirty="0">
              <a:solidFill>
                <a:schemeClr val="tx1"/>
              </a:solidFill>
              <a:latin typeface="Arial Narrow" panose="020B0606020202030204" pitchFamily="34" charset="0"/>
            </a:rPr>
            <a:t>Single Agency</a:t>
          </a:r>
        </a:p>
      </dgm:t>
    </dgm:pt>
    <dgm:pt modelId="{D0A6FCD0-AF3F-8E46-AA75-5245210F3C6C}" type="parTrans" cxnId="{3B43A253-AF21-374B-BB63-2E0D23C3AD27}">
      <dgm:prSet/>
      <dgm:spPr>
        <a:ln w="25400">
          <a:solidFill>
            <a:srgbClr val="4F81BD"/>
          </a:solidFill>
        </a:ln>
      </dgm:spPr>
      <dgm:t>
        <a:bodyPr/>
        <a:lstStyle/>
        <a:p>
          <a:endParaRPr lang="en-US" sz="2800">
            <a:solidFill>
              <a:schemeClr val="tx1"/>
            </a:solidFill>
            <a:latin typeface="Arial Narrow" panose="020B0606020202030204" pitchFamily="34" charset="0"/>
          </a:endParaRPr>
        </a:p>
      </dgm:t>
    </dgm:pt>
    <dgm:pt modelId="{79D303EB-4855-174A-A6CC-028E2A2C4537}" type="sibTrans" cxnId="{3B43A253-AF21-374B-BB63-2E0D23C3AD27}">
      <dgm:prSet/>
      <dgm:spPr/>
      <dgm:t>
        <a:bodyPr/>
        <a:lstStyle/>
        <a:p>
          <a:endParaRPr lang="en-US" sz="2800">
            <a:solidFill>
              <a:schemeClr val="tx1"/>
            </a:solidFill>
            <a:latin typeface="Arial Narrow" panose="020B0606020202030204" pitchFamily="34" charset="0"/>
          </a:endParaRPr>
        </a:p>
      </dgm:t>
    </dgm:pt>
    <dgm:pt modelId="{CD2BB4D2-2278-184B-9729-6CA121F7701C}">
      <dgm:prSet phldrT="[Text]" custT="1"/>
      <dgm:spPr/>
      <dgm:t>
        <a:bodyPr/>
        <a:lstStyle/>
        <a:p>
          <a:r>
            <a:rPr lang="en-US" sz="2800" b="1" dirty="0">
              <a:solidFill>
                <a:schemeClr val="tx1"/>
              </a:solidFill>
              <a:latin typeface="Arial Narrow" panose="020B0606020202030204" pitchFamily="34" charset="0"/>
            </a:rPr>
            <a:t>Multiple Agencies</a:t>
          </a:r>
        </a:p>
      </dgm:t>
    </dgm:pt>
    <dgm:pt modelId="{6AB8352D-BA49-5748-8891-96BDAA66869C}" type="parTrans" cxnId="{3D1888EC-E5C4-5249-98A0-62D14A8F7511}">
      <dgm:prSet/>
      <dgm:spPr>
        <a:ln w="25400">
          <a:solidFill>
            <a:srgbClr val="4F81BD"/>
          </a:solidFill>
        </a:ln>
      </dgm:spPr>
      <dgm:t>
        <a:bodyPr/>
        <a:lstStyle/>
        <a:p>
          <a:endParaRPr lang="en-US" sz="2800">
            <a:solidFill>
              <a:schemeClr val="tx1"/>
            </a:solidFill>
            <a:latin typeface="Arial Narrow" panose="020B0606020202030204" pitchFamily="34" charset="0"/>
          </a:endParaRPr>
        </a:p>
      </dgm:t>
    </dgm:pt>
    <dgm:pt modelId="{19B5209F-A389-6C4C-99D6-BEB54BD01A44}" type="sibTrans" cxnId="{3D1888EC-E5C4-5249-98A0-62D14A8F7511}">
      <dgm:prSet/>
      <dgm:spPr/>
      <dgm:t>
        <a:bodyPr/>
        <a:lstStyle/>
        <a:p>
          <a:endParaRPr lang="en-US" sz="2800">
            <a:solidFill>
              <a:schemeClr val="tx1"/>
            </a:solidFill>
            <a:latin typeface="Arial Narrow" panose="020B0606020202030204" pitchFamily="34" charset="0"/>
          </a:endParaRPr>
        </a:p>
      </dgm:t>
    </dgm:pt>
    <dgm:pt modelId="{E4A88C4E-BE5B-754E-936C-81CFE6F8AB8B}">
      <dgm:prSet phldrT="[Text]" custT="1"/>
      <dgm:spPr/>
      <dgm:t>
        <a:bodyPr/>
        <a:lstStyle/>
        <a:p>
          <a:r>
            <a:rPr lang="en-US" sz="2800" b="1" dirty="0">
              <a:solidFill>
                <a:schemeClr val="tx1"/>
              </a:solidFill>
              <a:latin typeface="Arial Narrow" panose="020B0606020202030204" pitchFamily="34" charset="0"/>
            </a:rPr>
            <a:t>Single Route</a:t>
          </a:r>
        </a:p>
      </dgm:t>
    </dgm:pt>
    <dgm:pt modelId="{C5CEA449-6E82-F043-A3BC-E7B4857C2DED}" type="parTrans" cxnId="{9AE78A31-776E-9642-9A6F-EFAC54638CF6}">
      <dgm:prSet/>
      <dgm:spPr>
        <a:ln w="25400">
          <a:solidFill>
            <a:srgbClr val="4F81BD"/>
          </a:solidFill>
        </a:ln>
      </dgm:spPr>
      <dgm:t>
        <a:bodyPr/>
        <a:lstStyle/>
        <a:p>
          <a:endParaRPr lang="en-US" sz="2800">
            <a:solidFill>
              <a:schemeClr val="tx1"/>
            </a:solidFill>
            <a:latin typeface="Arial Narrow" panose="020B0606020202030204" pitchFamily="34" charset="0"/>
          </a:endParaRPr>
        </a:p>
      </dgm:t>
    </dgm:pt>
    <dgm:pt modelId="{3426DA9F-2172-8940-AE11-E2C8702858B9}" type="sibTrans" cxnId="{9AE78A31-776E-9642-9A6F-EFAC54638CF6}">
      <dgm:prSet/>
      <dgm:spPr/>
      <dgm:t>
        <a:bodyPr/>
        <a:lstStyle/>
        <a:p>
          <a:endParaRPr lang="en-US" sz="2800">
            <a:solidFill>
              <a:schemeClr val="tx1"/>
            </a:solidFill>
            <a:latin typeface="Arial Narrow" panose="020B0606020202030204" pitchFamily="34" charset="0"/>
          </a:endParaRPr>
        </a:p>
      </dgm:t>
    </dgm:pt>
    <dgm:pt modelId="{214A7AAF-95D4-DB4F-B191-B4A6883BD653}">
      <dgm:prSet custT="1"/>
      <dgm:spPr/>
      <dgm:t>
        <a:bodyPr/>
        <a:lstStyle/>
        <a:p>
          <a:r>
            <a:rPr lang="en-US" sz="2800" b="1" dirty="0">
              <a:solidFill>
                <a:schemeClr val="tx1"/>
              </a:solidFill>
              <a:latin typeface="Arial Narrow" panose="020B0606020202030204" pitchFamily="34" charset="0"/>
            </a:rPr>
            <a:t>Multiple Routes</a:t>
          </a:r>
        </a:p>
      </dgm:t>
    </dgm:pt>
    <dgm:pt modelId="{400510F2-43CE-F446-96EA-261645C67E72}" type="parTrans" cxnId="{24A289A2-C3C9-3A43-8342-979945B4B62B}">
      <dgm:prSet/>
      <dgm:spPr>
        <a:ln w="25400">
          <a:solidFill>
            <a:srgbClr val="4F81BD"/>
          </a:solidFill>
        </a:ln>
      </dgm:spPr>
      <dgm:t>
        <a:bodyPr/>
        <a:lstStyle/>
        <a:p>
          <a:endParaRPr lang="en-US" sz="2800">
            <a:solidFill>
              <a:schemeClr val="tx1"/>
            </a:solidFill>
            <a:latin typeface="Arial Narrow" panose="020B0606020202030204" pitchFamily="34" charset="0"/>
          </a:endParaRPr>
        </a:p>
      </dgm:t>
    </dgm:pt>
    <dgm:pt modelId="{018C934F-AD2C-474E-8C2D-B7F52A12FC41}" type="sibTrans" cxnId="{24A289A2-C3C9-3A43-8342-979945B4B62B}">
      <dgm:prSet/>
      <dgm:spPr/>
      <dgm:t>
        <a:bodyPr/>
        <a:lstStyle/>
        <a:p>
          <a:endParaRPr lang="en-US" sz="2800">
            <a:solidFill>
              <a:schemeClr val="tx1"/>
            </a:solidFill>
            <a:latin typeface="Arial Narrow" panose="020B0606020202030204" pitchFamily="34" charset="0"/>
          </a:endParaRPr>
        </a:p>
      </dgm:t>
    </dgm:pt>
    <dgm:pt modelId="{F511EB65-0B13-484B-9721-B96FC7605397}">
      <dgm:prSet/>
      <dgm:spPr/>
      <dgm:t>
        <a:bodyPr/>
        <a:lstStyle/>
        <a:p>
          <a:endParaRPr lang="en-US" sz="2800" dirty="0">
            <a:solidFill>
              <a:schemeClr val="tx1"/>
            </a:solidFill>
            <a:latin typeface="Arial Narrow" panose="020B0606020202030204" pitchFamily="34" charset="0"/>
          </a:endParaRPr>
        </a:p>
      </dgm:t>
    </dgm:pt>
    <dgm:pt modelId="{C1FF4E30-000A-F44A-9C42-65BF4A68349C}" type="parTrans" cxnId="{8D61EFDC-A69A-3046-A586-25F562248572}">
      <dgm:prSet/>
      <dgm:spPr/>
      <dgm:t>
        <a:bodyPr/>
        <a:lstStyle/>
        <a:p>
          <a:endParaRPr lang="en-US" sz="2800">
            <a:solidFill>
              <a:schemeClr val="tx1"/>
            </a:solidFill>
            <a:latin typeface="Arial Narrow" panose="020B0606020202030204" pitchFamily="34" charset="0"/>
          </a:endParaRPr>
        </a:p>
      </dgm:t>
    </dgm:pt>
    <dgm:pt modelId="{E1931295-4761-044A-B03D-4CFC41535731}" type="sibTrans" cxnId="{8D61EFDC-A69A-3046-A586-25F562248572}">
      <dgm:prSet/>
      <dgm:spPr/>
      <dgm:t>
        <a:bodyPr/>
        <a:lstStyle/>
        <a:p>
          <a:endParaRPr lang="en-US" sz="2800">
            <a:solidFill>
              <a:schemeClr val="tx1"/>
            </a:solidFill>
            <a:latin typeface="Arial Narrow" panose="020B0606020202030204" pitchFamily="34" charset="0"/>
          </a:endParaRPr>
        </a:p>
      </dgm:t>
    </dgm:pt>
    <dgm:pt modelId="{3E21265E-69D8-0040-A485-DEFE11A39531}" type="pres">
      <dgm:prSet presAssocID="{F38F1289-712D-9648-AC0D-2A6A34AFA61A}" presName="Name0" presStyleCnt="0">
        <dgm:presLayoutVars>
          <dgm:chMax val="1"/>
          <dgm:chPref val="1"/>
          <dgm:dir/>
          <dgm:animOne val="branch"/>
          <dgm:animLvl val="lvl"/>
        </dgm:presLayoutVars>
      </dgm:prSet>
      <dgm:spPr/>
    </dgm:pt>
    <dgm:pt modelId="{FDD94FE3-AE37-4047-A7A3-189FA8D9F36D}" type="pres">
      <dgm:prSet presAssocID="{D21E0A0C-E91A-8B4A-AB72-D8A6B312ECD9}" presName="singleCycle" presStyleCnt="0"/>
      <dgm:spPr/>
    </dgm:pt>
    <dgm:pt modelId="{6A8E3D71-6024-ED40-B47A-CBFADC902158}" type="pres">
      <dgm:prSet presAssocID="{D21E0A0C-E91A-8B4A-AB72-D8A6B312ECD9}" presName="singleCenter" presStyleLbl="node1" presStyleIdx="0" presStyleCnt="5" custScaleX="140096" custScaleY="119734">
        <dgm:presLayoutVars>
          <dgm:chMax val="7"/>
          <dgm:chPref val="7"/>
        </dgm:presLayoutVars>
      </dgm:prSet>
      <dgm:spPr/>
    </dgm:pt>
    <dgm:pt modelId="{492BD840-5AD9-C24E-9F6D-5547105FB325}" type="pres">
      <dgm:prSet presAssocID="{D0A6FCD0-AF3F-8E46-AA75-5245210F3C6C}" presName="Name56" presStyleLbl="parChTrans1D2" presStyleIdx="0" presStyleCnt="4"/>
      <dgm:spPr/>
    </dgm:pt>
    <dgm:pt modelId="{578A1979-3EB2-2442-8CA0-E3000C6D3BB7}" type="pres">
      <dgm:prSet presAssocID="{16941054-8FD8-264E-9439-D6DD26C139BD}" presName="text0" presStyleLbl="node1" presStyleIdx="1" presStyleCnt="5" custScaleX="142923" custScaleY="111940" custRadScaleRad="86132" custRadScaleInc="477">
        <dgm:presLayoutVars>
          <dgm:bulletEnabled val="1"/>
        </dgm:presLayoutVars>
      </dgm:prSet>
      <dgm:spPr/>
    </dgm:pt>
    <dgm:pt modelId="{ADA77793-03BD-B248-893C-1C4E877D01E7}" type="pres">
      <dgm:prSet presAssocID="{400510F2-43CE-F446-96EA-261645C67E72}" presName="Name56" presStyleLbl="parChTrans1D2" presStyleIdx="1" presStyleCnt="4"/>
      <dgm:spPr/>
    </dgm:pt>
    <dgm:pt modelId="{EA269DC1-EB9F-AA4F-AF70-1D7B1F66177E}" type="pres">
      <dgm:prSet presAssocID="{214A7AAF-95D4-DB4F-B191-B4A6883BD653}" presName="text0" presStyleLbl="node1" presStyleIdx="2" presStyleCnt="5" custScaleX="157769" custScaleY="111940">
        <dgm:presLayoutVars>
          <dgm:bulletEnabled val="1"/>
        </dgm:presLayoutVars>
      </dgm:prSet>
      <dgm:spPr/>
    </dgm:pt>
    <dgm:pt modelId="{9C1CA019-4058-9447-8267-31D80F662EA0}" type="pres">
      <dgm:prSet presAssocID="{6AB8352D-BA49-5748-8891-96BDAA66869C}" presName="Name56" presStyleLbl="parChTrans1D2" presStyleIdx="2" presStyleCnt="4"/>
      <dgm:spPr/>
    </dgm:pt>
    <dgm:pt modelId="{AD660CB8-E5A2-094C-8682-FDB93FD2A9FB}" type="pres">
      <dgm:prSet presAssocID="{CD2BB4D2-2278-184B-9729-6CA121F7701C}" presName="text0" presStyleLbl="node1" presStyleIdx="3" presStyleCnt="5" custScaleX="165837" custScaleY="111940" custRadScaleRad="84409" custRadScaleInc="-487">
        <dgm:presLayoutVars>
          <dgm:bulletEnabled val="1"/>
        </dgm:presLayoutVars>
      </dgm:prSet>
      <dgm:spPr/>
    </dgm:pt>
    <dgm:pt modelId="{7D558A11-1CEE-2B4B-BCAA-1BEF85DBFC38}" type="pres">
      <dgm:prSet presAssocID="{C5CEA449-6E82-F043-A3BC-E7B4857C2DED}" presName="Name56" presStyleLbl="parChTrans1D2" presStyleIdx="3" presStyleCnt="4"/>
      <dgm:spPr/>
    </dgm:pt>
    <dgm:pt modelId="{52B6BE4C-642A-0149-8196-7C07AA52AD2D}" type="pres">
      <dgm:prSet presAssocID="{E4A88C4E-BE5B-754E-936C-81CFE6F8AB8B}" presName="text0" presStyleLbl="node1" presStyleIdx="4" presStyleCnt="5" custScaleX="111940" custScaleY="111940">
        <dgm:presLayoutVars>
          <dgm:bulletEnabled val="1"/>
        </dgm:presLayoutVars>
      </dgm:prSet>
      <dgm:spPr/>
    </dgm:pt>
  </dgm:ptLst>
  <dgm:cxnLst>
    <dgm:cxn modelId="{578C3E11-311E-704F-9E94-2FF9F7E89220}" type="presOf" srcId="{C5CEA449-6E82-F043-A3BC-E7B4857C2DED}" destId="{7D558A11-1CEE-2B4B-BCAA-1BEF85DBFC38}" srcOrd="0" destOrd="0" presId="urn:microsoft.com/office/officeart/2008/layout/RadialCluster"/>
    <dgm:cxn modelId="{7FA8EF28-2570-EE40-87F6-1C863E122499}" type="presOf" srcId="{D0A6FCD0-AF3F-8E46-AA75-5245210F3C6C}" destId="{492BD840-5AD9-C24E-9F6D-5547105FB325}" srcOrd="0" destOrd="0" presId="urn:microsoft.com/office/officeart/2008/layout/RadialCluster"/>
    <dgm:cxn modelId="{9AE78A31-776E-9642-9A6F-EFAC54638CF6}" srcId="{D21E0A0C-E91A-8B4A-AB72-D8A6B312ECD9}" destId="{E4A88C4E-BE5B-754E-936C-81CFE6F8AB8B}" srcOrd="3" destOrd="0" parTransId="{C5CEA449-6E82-F043-A3BC-E7B4857C2DED}" sibTransId="{3426DA9F-2172-8940-AE11-E2C8702858B9}"/>
    <dgm:cxn modelId="{E14D2845-AAE7-9043-86F7-00C139DCE378}" type="presOf" srcId="{16941054-8FD8-264E-9439-D6DD26C139BD}" destId="{578A1979-3EB2-2442-8CA0-E3000C6D3BB7}" srcOrd="0" destOrd="0" presId="urn:microsoft.com/office/officeart/2008/layout/RadialCluster"/>
    <dgm:cxn modelId="{3B43A253-AF21-374B-BB63-2E0D23C3AD27}" srcId="{D21E0A0C-E91A-8B4A-AB72-D8A6B312ECD9}" destId="{16941054-8FD8-264E-9439-D6DD26C139BD}" srcOrd="0" destOrd="0" parTransId="{D0A6FCD0-AF3F-8E46-AA75-5245210F3C6C}" sibTransId="{79D303EB-4855-174A-A6CC-028E2A2C4537}"/>
    <dgm:cxn modelId="{EE13BD57-F78C-D544-8253-C155FB3EDE2A}" type="presOf" srcId="{400510F2-43CE-F446-96EA-261645C67E72}" destId="{ADA77793-03BD-B248-893C-1C4E877D01E7}" srcOrd="0" destOrd="0" presId="urn:microsoft.com/office/officeart/2008/layout/RadialCluster"/>
    <dgm:cxn modelId="{7FA9877D-CD02-3647-8555-DF6FC12F242E}" type="presOf" srcId="{F38F1289-712D-9648-AC0D-2A6A34AFA61A}" destId="{3E21265E-69D8-0040-A485-DEFE11A39531}" srcOrd="0" destOrd="0" presId="urn:microsoft.com/office/officeart/2008/layout/RadialCluster"/>
    <dgm:cxn modelId="{759C148D-8CF0-B143-B7E7-A1AEC3F6B491}" type="presOf" srcId="{CD2BB4D2-2278-184B-9729-6CA121F7701C}" destId="{AD660CB8-E5A2-094C-8682-FDB93FD2A9FB}" srcOrd="0" destOrd="0" presId="urn:microsoft.com/office/officeart/2008/layout/RadialCluster"/>
    <dgm:cxn modelId="{D9570890-6AF5-194C-863E-5D8EE41850C8}" type="presOf" srcId="{E4A88C4E-BE5B-754E-936C-81CFE6F8AB8B}" destId="{52B6BE4C-642A-0149-8196-7C07AA52AD2D}" srcOrd="0" destOrd="0" presId="urn:microsoft.com/office/officeart/2008/layout/RadialCluster"/>
    <dgm:cxn modelId="{24A289A2-C3C9-3A43-8342-979945B4B62B}" srcId="{D21E0A0C-E91A-8B4A-AB72-D8A6B312ECD9}" destId="{214A7AAF-95D4-DB4F-B191-B4A6883BD653}" srcOrd="1" destOrd="0" parTransId="{400510F2-43CE-F446-96EA-261645C67E72}" sibTransId="{018C934F-AD2C-474E-8C2D-B7F52A12FC41}"/>
    <dgm:cxn modelId="{C7A37DC2-C1B8-5E46-A8F0-690E73BB2E2B}" type="presOf" srcId="{D21E0A0C-E91A-8B4A-AB72-D8A6B312ECD9}" destId="{6A8E3D71-6024-ED40-B47A-CBFADC902158}" srcOrd="0" destOrd="0" presId="urn:microsoft.com/office/officeart/2008/layout/RadialCluster"/>
    <dgm:cxn modelId="{8D61EFDC-A69A-3046-A586-25F562248572}" srcId="{F38F1289-712D-9648-AC0D-2A6A34AFA61A}" destId="{F511EB65-0B13-484B-9721-B96FC7605397}" srcOrd="1" destOrd="0" parTransId="{C1FF4E30-000A-F44A-9C42-65BF4A68349C}" sibTransId="{E1931295-4761-044A-B03D-4CFC41535731}"/>
    <dgm:cxn modelId="{8AD96DDD-B4C5-DF48-9B9E-5CC5D502DE36}" type="presOf" srcId="{6AB8352D-BA49-5748-8891-96BDAA66869C}" destId="{9C1CA019-4058-9447-8267-31D80F662EA0}" srcOrd="0" destOrd="0" presId="urn:microsoft.com/office/officeart/2008/layout/RadialCluster"/>
    <dgm:cxn modelId="{3D1888EC-E5C4-5249-98A0-62D14A8F7511}" srcId="{D21E0A0C-E91A-8B4A-AB72-D8A6B312ECD9}" destId="{CD2BB4D2-2278-184B-9729-6CA121F7701C}" srcOrd="2" destOrd="0" parTransId="{6AB8352D-BA49-5748-8891-96BDAA66869C}" sibTransId="{19B5209F-A389-6C4C-99D6-BEB54BD01A44}"/>
    <dgm:cxn modelId="{B31A13F0-B0F3-2F42-B031-0AF4A8406939}" type="presOf" srcId="{214A7AAF-95D4-DB4F-B191-B4A6883BD653}" destId="{EA269DC1-EB9F-AA4F-AF70-1D7B1F66177E}" srcOrd="0" destOrd="0" presId="urn:microsoft.com/office/officeart/2008/layout/RadialCluster"/>
    <dgm:cxn modelId="{178DAFF5-10DD-E543-961E-EB38949F8A35}" srcId="{F38F1289-712D-9648-AC0D-2A6A34AFA61A}" destId="{D21E0A0C-E91A-8B4A-AB72-D8A6B312ECD9}" srcOrd="0" destOrd="0" parTransId="{507E8C99-7570-264D-B1D4-0B07DFC1271C}" sibTransId="{F17807E7-CAC9-604E-88DC-397CC95FF447}"/>
    <dgm:cxn modelId="{ADC5EE1C-DEF4-D642-B568-4046A5C95A60}" type="presParOf" srcId="{3E21265E-69D8-0040-A485-DEFE11A39531}" destId="{FDD94FE3-AE37-4047-A7A3-189FA8D9F36D}" srcOrd="0" destOrd="0" presId="urn:microsoft.com/office/officeart/2008/layout/RadialCluster"/>
    <dgm:cxn modelId="{CF935A62-22A0-D942-ACF9-26D8AB7CCFBB}" type="presParOf" srcId="{FDD94FE3-AE37-4047-A7A3-189FA8D9F36D}" destId="{6A8E3D71-6024-ED40-B47A-CBFADC902158}" srcOrd="0" destOrd="0" presId="urn:microsoft.com/office/officeart/2008/layout/RadialCluster"/>
    <dgm:cxn modelId="{82E2B2B4-FBBB-2445-8FDD-F52011834BCE}" type="presParOf" srcId="{FDD94FE3-AE37-4047-A7A3-189FA8D9F36D}" destId="{492BD840-5AD9-C24E-9F6D-5547105FB325}" srcOrd="1" destOrd="0" presId="urn:microsoft.com/office/officeart/2008/layout/RadialCluster"/>
    <dgm:cxn modelId="{9C265EB1-17E0-D849-BAF3-C2591769291A}" type="presParOf" srcId="{FDD94FE3-AE37-4047-A7A3-189FA8D9F36D}" destId="{578A1979-3EB2-2442-8CA0-E3000C6D3BB7}" srcOrd="2" destOrd="0" presId="urn:microsoft.com/office/officeart/2008/layout/RadialCluster"/>
    <dgm:cxn modelId="{B804B163-307D-6B4A-BC56-4BC27E22B63A}" type="presParOf" srcId="{FDD94FE3-AE37-4047-A7A3-189FA8D9F36D}" destId="{ADA77793-03BD-B248-893C-1C4E877D01E7}" srcOrd="3" destOrd="0" presId="urn:microsoft.com/office/officeart/2008/layout/RadialCluster"/>
    <dgm:cxn modelId="{1672A897-9519-684F-9DF0-6C1A15EB6866}" type="presParOf" srcId="{FDD94FE3-AE37-4047-A7A3-189FA8D9F36D}" destId="{EA269DC1-EB9F-AA4F-AF70-1D7B1F66177E}" srcOrd="4" destOrd="0" presId="urn:microsoft.com/office/officeart/2008/layout/RadialCluster"/>
    <dgm:cxn modelId="{2CCBEDEF-3FE7-DB4B-B6FE-0F68A0802D56}" type="presParOf" srcId="{FDD94FE3-AE37-4047-A7A3-189FA8D9F36D}" destId="{9C1CA019-4058-9447-8267-31D80F662EA0}" srcOrd="5" destOrd="0" presId="urn:microsoft.com/office/officeart/2008/layout/RadialCluster"/>
    <dgm:cxn modelId="{F204840E-D2E8-5548-87CE-BE20ACF91756}" type="presParOf" srcId="{FDD94FE3-AE37-4047-A7A3-189FA8D9F36D}" destId="{AD660CB8-E5A2-094C-8682-FDB93FD2A9FB}" srcOrd="6" destOrd="0" presId="urn:microsoft.com/office/officeart/2008/layout/RadialCluster"/>
    <dgm:cxn modelId="{52118F4A-C595-AB40-8315-BC41E9649DC2}" type="presParOf" srcId="{FDD94FE3-AE37-4047-A7A3-189FA8D9F36D}" destId="{7D558A11-1CEE-2B4B-BCAA-1BEF85DBFC38}" srcOrd="7" destOrd="0" presId="urn:microsoft.com/office/officeart/2008/layout/RadialCluster"/>
    <dgm:cxn modelId="{82D2D88C-7B90-D14F-A88D-C3EF826D00CE}" type="presParOf" srcId="{FDD94FE3-AE37-4047-A7A3-189FA8D9F36D}" destId="{52B6BE4C-642A-0149-8196-7C07AA52AD2D}"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50848F-29AD-4C73-A6FB-1CD86EA3D7A8}" type="doc">
      <dgm:prSet loTypeId="urn:microsoft.com/office/officeart/2005/8/layout/hProcess9" loCatId="process" qsTypeId="urn:microsoft.com/office/officeart/2005/8/quickstyle/simple1" qsCatId="simple" csTypeId="urn:microsoft.com/office/officeart/2005/8/colors/accent1_2" csCatId="accent1" phldr="1"/>
      <dgm:spPr/>
    </dgm:pt>
    <dgm:pt modelId="{F14AD44F-1038-47A7-81E9-1CF5271605EA}">
      <dgm:prSet phldrT="[Text]" custT="1"/>
      <dgm:spPr>
        <a:ln>
          <a:solidFill>
            <a:schemeClr val="tx1"/>
          </a:solidFill>
        </a:ln>
      </dgm:spPr>
      <dgm:t>
        <a:bodyPr/>
        <a:lstStyle/>
        <a:p>
          <a:r>
            <a:rPr lang="en-US" sz="3600" dirty="0">
              <a:solidFill>
                <a:schemeClr val="tx1"/>
              </a:solidFill>
              <a:latin typeface="Arial Narrow" panose="020B0606020202030204" pitchFamily="34" charset="0"/>
            </a:rPr>
            <a:t>Project 1</a:t>
          </a:r>
        </a:p>
      </dgm:t>
    </dgm:pt>
    <dgm:pt modelId="{3774FF40-3A11-4188-AFC9-5F426670A66D}" type="parTrans" cxnId="{2C134CC8-68E1-437A-B17B-71DB5611C5E6}">
      <dgm:prSet/>
      <dgm:spPr/>
      <dgm:t>
        <a:bodyPr/>
        <a:lstStyle/>
        <a:p>
          <a:endParaRPr lang="en-US"/>
        </a:p>
      </dgm:t>
    </dgm:pt>
    <dgm:pt modelId="{8B418737-1E0B-446A-AA74-80D51B10B8C9}" type="sibTrans" cxnId="{2C134CC8-68E1-437A-B17B-71DB5611C5E6}">
      <dgm:prSet/>
      <dgm:spPr/>
      <dgm:t>
        <a:bodyPr/>
        <a:lstStyle/>
        <a:p>
          <a:endParaRPr lang="en-US"/>
        </a:p>
      </dgm:t>
    </dgm:pt>
    <dgm:pt modelId="{4D7EFD47-72B9-48BE-A9FB-6AFE03BDE5A0}">
      <dgm:prSet phldrT="[Text]" custT="1"/>
      <dgm:spPr>
        <a:ln>
          <a:solidFill>
            <a:schemeClr val="tx1"/>
          </a:solidFill>
        </a:ln>
      </dgm:spPr>
      <dgm:t>
        <a:bodyPr/>
        <a:lstStyle/>
        <a:p>
          <a:r>
            <a:rPr lang="en-US" sz="3600" dirty="0">
              <a:solidFill>
                <a:schemeClr val="tx1"/>
              </a:solidFill>
              <a:latin typeface="Arial Narrow" panose="020B0606020202030204" pitchFamily="34" charset="0"/>
            </a:rPr>
            <a:t>Project 2</a:t>
          </a:r>
        </a:p>
      </dgm:t>
    </dgm:pt>
    <dgm:pt modelId="{99C9F9FF-1BC5-441F-A61C-94109F577F80}" type="parTrans" cxnId="{75967F98-90BE-4C36-86AF-DA5744DAFFDD}">
      <dgm:prSet/>
      <dgm:spPr/>
      <dgm:t>
        <a:bodyPr/>
        <a:lstStyle/>
        <a:p>
          <a:endParaRPr lang="en-US"/>
        </a:p>
      </dgm:t>
    </dgm:pt>
    <dgm:pt modelId="{5CE0D59E-86B7-49AC-B4D3-6135BFDE985B}" type="sibTrans" cxnId="{75967F98-90BE-4C36-86AF-DA5744DAFFDD}">
      <dgm:prSet/>
      <dgm:spPr/>
      <dgm:t>
        <a:bodyPr/>
        <a:lstStyle/>
        <a:p>
          <a:endParaRPr lang="en-US"/>
        </a:p>
      </dgm:t>
    </dgm:pt>
    <dgm:pt modelId="{5A506ECC-3849-44C7-91D4-061B9EA54CE1}">
      <dgm:prSet phldrT="[Text]" custT="1"/>
      <dgm:spPr>
        <a:ln>
          <a:solidFill>
            <a:schemeClr val="tx1"/>
          </a:solidFill>
        </a:ln>
      </dgm:spPr>
      <dgm:t>
        <a:bodyPr/>
        <a:lstStyle/>
        <a:p>
          <a:r>
            <a:rPr lang="en-US" sz="3600" dirty="0">
              <a:solidFill>
                <a:schemeClr val="tx1"/>
              </a:solidFill>
              <a:latin typeface="Arial Narrow" panose="020B0606020202030204" pitchFamily="34" charset="0"/>
            </a:rPr>
            <a:t>Project 3</a:t>
          </a:r>
        </a:p>
      </dgm:t>
    </dgm:pt>
    <dgm:pt modelId="{F69D79C0-4EFA-4F1C-A1A6-FCDD8091E4B6}" type="parTrans" cxnId="{BFE72287-B98D-4F5F-9567-2604FD20AB03}">
      <dgm:prSet/>
      <dgm:spPr/>
      <dgm:t>
        <a:bodyPr/>
        <a:lstStyle/>
        <a:p>
          <a:endParaRPr lang="en-US"/>
        </a:p>
      </dgm:t>
    </dgm:pt>
    <dgm:pt modelId="{02614FBB-B450-46A1-974D-58A3DD9AF070}" type="sibTrans" cxnId="{BFE72287-B98D-4F5F-9567-2604FD20AB03}">
      <dgm:prSet/>
      <dgm:spPr/>
      <dgm:t>
        <a:bodyPr/>
        <a:lstStyle/>
        <a:p>
          <a:endParaRPr lang="en-US"/>
        </a:p>
      </dgm:t>
    </dgm:pt>
    <dgm:pt modelId="{E5F38018-F02E-455F-AB68-91A6FAEF2826}" type="pres">
      <dgm:prSet presAssocID="{8450848F-29AD-4C73-A6FB-1CD86EA3D7A8}" presName="CompostProcess" presStyleCnt="0">
        <dgm:presLayoutVars>
          <dgm:dir/>
          <dgm:resizeHandles val="exact"/>
        </dgm:presLayoutVars>
      </dgm:prSet>
      <dgm:spPr/>
    </dgm:pt>
    <dgm:pt modelId="{4F7DAB87-708C-4B1C-ADBF-34B6D8E4C627}" type="pres">
      <dgm:prSet presAssocID="{8450848F-29AD-4C73-A6FB-1CD86EA3D7A8}" presName="arrow" presStyleLbl="bgShp" presStyleIdx="0" presStyleCnt="1"/>
      <dgm:spPr>
        <a:ln>
          <a:solidFill>
            <a:schemeClr val="tx1"/>
          </a:solidFill>
        </a:ln>
      </dgm:spPr>
      <dgm:extLst>
        <a:ext uri="{E40237B7-FDA0-4F09-8148-C483321AD2D9}">
          <dgm14:cNvPr xmlns:dgm14="http://schemas.microsoft.com/office/drawing/2010/diagram" id="0" name="" descr="right arrow from project 1 to project 2 to project 3"/>
        </a:ext>
      </dgm:extLst>
    </dgm:pt>
    <dgm:pt modelId="{3D583872-D501-417E-9961-81F2A0F65E24}" type="pres">
      <dgm:prSet presAssocID="{8450848F-29AD-4C73-A6FB-1CD86EA3D7A8}" presName="linearProcess" presStyleCnt="0"/>
      <dgm:spPr/>
    </dgm:pt>
    <dgm:pt modelId="{0B69180C-121F-486E-BACD-A90149B124C0}" type="pres">
      <dgm:prSet presAssocID="{F14AD44F-1038-47A7-81E9-1CF5271605EA}" presName="textNode" presStyleLbl="node1" presStyleIdx="0" presStyleCnt="3">
        <dgm:presLayoutVars>
          <dgm:bulletEnabled val="1"/>
        </dgm:presLayoutVars>
      </dgm:prSet>
      <dgm:spPr/>
    </dgm:pt>
    <dgm:pt modelId="{12582D76-9CF2-4577-B85E-2D28049FDEA8}" type="pres">
      <dgm:prSet presAssocID="{8B418737-1E0B-446A-AA74-80D51B10B8C9}" presName="sibTrans" presStyleCnt="0"/>
      <dgm:spPr/>
    </dgm:pt>
    <dgm:pt modelId="{8C075EC7-6F82-48C6-9A7A-0043496E7FE5}" type="pres">
      <dgm:prSet presAssocID="{4D7EFD47-72B9-48BE-A9FB-6AFE03BDE5A0}" presName="textNode" presStyleLbl="node1" presStyleIdx="1" presStyleCnt="3">
        <dgm:presLayoutVars>
          <dgm:bulletEnabled val="1"/>
        </dgm:presLayoutVars>
      </dgm:prSet>
      <dgm:spPr/>
    </dgm:pt>
    <dgm:pt modelId="{19178A40-C6C6-4F76-BE84-99300C72DBCC}" type="pres">
      <dgm:prSet presAssocID="{5CE0D59E-86B7-49AC-B4D3-6135BFDE985B}" presName="sibTrans" presStyleCnt="0"/>
      <dgm:spPr/>
    </dgm:pt>
    <dgm:pt modelId="{4391EB71-DF94-4D37-8DC5-691A52BBB8D0}" type="pres">
      <dgm:prSet presAssocID="{5A506ECC-3849-44C7-91D4-061B9EA54CE1}" presName="textNode" presStyleLbl="node1" presStyleIdx="2" presStyleCnt="3">
        <dgm:presLayoutVars>
          <dgm:bulletEnabled val="1"/>
        </dgm:presLayoutVars>
      </dgm:prSet>
      <dgm:spPr/>
    </dgm:pt>
  </dgm:ptLst>
  <dgm:cxnLst>
    <dgm:cxn modelId="{98D73419-8896-4A45-A84A-264DB7A9405C}" type="presOf" srcId="{F14AD44F-1038-47A7-81E9-1CF5271605EA}" destId="{0B69180C-121F-486E-BACD-A90149B124C0}" srcOrd="0" destOrd="0" presId="urn:microsoft.com/office/officeart/2005/8/layout/hProcess9"/>
    <dgm:cxn modelId="{F80DAB20-6548-46B6-88EA-525AF2626901}" type="presOf" srcId="{5A506ECC-3849-44C7-91D4-061B9EA54CE1}" destId="{4391EB71-DF94-4D37-8DC5-691A52BBB8D0}" srcOrd="0" destOrd="0" presId="urn:microsoft.com/office/officeart/2005/8/layout/hProcess9"/>
    <dgm:cxn modelId="{BFE72287-B98D-4F5F-9567-2604FD20AB03}" srcId="{8450848F-29AD-4C73-A6FB-1CD86EA3D7A8}" destId="{5A506ECC-3849-44C7-91D4-061B9EA54CE1}" srcOrd="2" destOrd="0" parTransId="{F69D79C0-4EFA-4F1C-A1A6-FCDD8091E4B6}" sibTransId="{02614FBB-B450-46A1-974D-58A3DD9AF070}"/>
    <dgm:cxn modelId="{75967F98-90BE-4C36-86AF-DA5744DAFFDD}" srcId="{8450848F-29AD-4C73-A6FB-1CD86EA3D7A8}" destId="{4D7EFD47-72B9-48BE-A9FB-6AFE03BDE5A0}" srcOrd="1" destOrd="0" parTransId="{99C9F9FF-1BC5-441F-A61C-94109F577F80}" sibTransId="{5CE0D59E-86B7-49AC-B4D3-6135BFDE985B}"/>
    <dgm:cxn modelId="{E02DFDA7-DE1A-4A17-BE74-9299D71A07BA}" type="presOf" srcId="{8450848F-29AD-4C73-A6FB-1CD86EA3D7A8}" destId="{E5F38018-F02E-455F-AB68-91A6FAEF2826}" srcOrd="0" destOrd="0" presId="urn:microsoft.com/office/officeart/2005/8/layout/hProcess9"/>
    <dgm:cxn modelId="{565309AE-B74B-4E86-A707-DC70725DE745}" type="presOf" srcId="{4D7EFD47-72B9-48BE-A9FB-6AFE03BDE5A0}" destId="{8C075EC7-6F82-48C6-9A7A-0043496E7FE5}" srcOrd="0" destOrd="0" presId="urn:microsoft.com/office/officeart/2005/8/layout/hProcess9"/>
    <dgm:cxn modelId="{2C134CC8-68E1-437A-B17B-71DB5611C5E6}" srcId="{8450848F-29AD-4C73-A6FB-1CD86EA3D7A8}" destId="{F14AD44F-1038-47A7-81E9-1CF5271605EA}" srcOrd="0" destOrd="0" parTransId="{3774FF40-3A11-4188-AFC9-5F426670A66D}" sibTransId="{8B418737-1E0B-446A-AA74-80D51B10B8C9}"/>
    <dgm:cxn modelId="{177484BD-F1FC-4B49-8A43-9EEEF9E66D41}" type="presParOf" srcId="{E5F38018-F02E-455F-AB68-91A6FAEF2826}" destId="{4F7DAB87-708C-4B1C-ADBF-34B6D8E4C627}" srcOrd="0" destOrd="0" presId="urn:microsoft.com/office/officeart/2005/8/layout/hProcess9"/>
    <dgm:cxn modelId="{5955C589-7404-44A0-B299-714D586CFA41}" type="presParOf" srcId="{E5F38018-F02E-455F-AB68-91A6FAEF2826}" destId="{3D583872-D501-417E-9961-81F2A0F65E24}" srcOrd="1" destOrd="0" presId="urn:microsoft.com/office/officeart/2005/8/layout/hProcess9"/>
    <dgm:cxn modelId="{CA7394EC-F6E1-4B1D-B3A9-BA05C6C25D0D}" type="presParOf" srcId="{3D583872-D501-417E-9961-81F2A0F65E24}" destId="{0B69180C-121F-486E-BACD-A90149B124C0}" srcOrd="0" destOrd="0" presId="urn:microsoft.com/office/officeart/2005/8/layout/hProcess9"/>
    <dgm:cxn modelId="{07120826-8C13-4B2B-888D-04C2BA6D0D51}" type="presParOf" srcId="{3D583872-D501-417E-9961-81F2A0F65E24}" destId="{12582D76-9CF2-4577-B85E-2D28049FDEA8}" srcOrd="1" destOrd="0" presId="urn:microsoft.com/office/officeart/2005/8/layout/hProcess9"/>
    <dgm:cxn modelId="{31547343-8A59-4C4E-A634-6C302854403E}" type="presParOf" srcId="{3D583872-D501-417E-9961-81F2A0F65E24}" destId="{8C075EC7-6F82-48C6-9A7A-0043496E7FE5}" srcOrd="2" destOrd="0" presId="urn:microsoft.com/office/officeart/2005/8/layout/hProcess9"/>
    <dgm:cxn modelId="{FE32DD9E-85FF-4F34-9C9A-AEEC57C2392C}" type="presParOf" srcId="{3D583872-D501-417E-9961-81F2A0F65E24}" destId="{19178A40-C6C6-4F76-BE84-99300C72DBCC}" srcOrd="3" destOrd="0" presId="urn:microsoft.com/office/officeart/2005/8/layout/hProcess9"/>
    <dgm:cxn modelId="{D4CCE8CB-E55A-48CC-AA5E-7E9C157696AB}" type="presParOf" srcId="{3D583872-D501-417E-9961-81F2A0F65E24}" destId="{4391EB71-DF94-4D37-8DC5-691A52BBB8D0}"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BD746F-80E1-404D-8F15-1C0593C8FAD1}">
      <dsp:nvSpPr>
        <dsp:cNvPr id="0" name=""/>
        <dsp:cNvSpPr/>
      </dsp:nvSpPr>
      <dsp:spPr>
        <a:xfrm>
          <a:off x="-985843" y="288347"/>
          <a:ext cx="6690035" cy="3414868"/>
        </a:xfrm>
        <a:prstGeom prst="blockArc">
          <a:avLst>
            <a:gd name="adj1" fmla="val 7443297"/>
            <a:gd name="adj2" fmla="val 18243297"/>
            <a:gd name="adj3" fmla="val 45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8FC52BE-27E0-C74A-AE9D-D71DF4323400}">
      <dsp:nvSpPr>
        <dsp:cNvPr id="0" name=""/>
        <dsp:cNvSpPr/>
      </dsp:nvSpPr>
      <dsp:spPr>
        <a:xfrm>
          <a:off x="1385970" y="1470634"/>
          <a:ext cx="3815264" cy="3815264"/>
        </a:xfrm>
        <a:prstGeom prst="blockArc">
          <a:avLst>
            <a:gd name="adj1" fmla="val 0"/>
            <a:gd name="adj2" fmla="val 10800000"/>
            <a:gd name="adj3" fmla="val 4065"/>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EA4B807-B212-1C48-951A-F93BE9C29F5D}">
      <dsp:nvSpPr>
        <dsp:cNvPr id="0" name=""/>
        <dsp:cNvSpPr/>
      </dsp:nvSpPr>
      <dsp:spPr>
        <a:xfrm>
          <a:off x="729736" y="288347"/>
          <a:ext cx="6996587" cy="3414868"/>
        </a:xfrm>
        <a:prstGeom prst="blockArc">
          <a:avLst>
            <a:gd name="adj1" fmla="val 14156703"/>
            <a:gd name="adj2" fmla="val 3356703"/>
            <a:gd name="adj3" fmla="val 45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690308C-36C9-7C42-97FC-E48166D30090}">
      <dsp:nvSpPr>
        <dsp:cNvPr id="0" name=""/>
        <dsp:cNvSpPr/>
      </dsp:nvSpPr>
      <dsp:spPr>
        <a:xfrm>
          <a:off x="1848424" y="1478276"/>
          <a:ext cx="2890356" cy="1538733"/>
        </a:xfrm>
        <a:prstGeom prst="ellipse">
          <a:avLst/>
        </a:prstGeom>
        <a:solidFill>
          <a:schemeClr val="bg1">
            <a:lumMod val="9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Project Coordination</a:t>
          </a:r>
        </a:p>
      </dsp:txBody>
      <dsp:txXfrm>
        <a:off x="2271707" y="1703618"/>
        <a:ext cx="2043790" cy="1088049"/>
      </dsp:txXfrm>
    </dsp:sp>
    <dsp:sp modelId="{876E437C-0B4A-8B4F-8178-8E86154DA7DB}">
      <dsp:nvSpPr>
        <dsp:cNvPr id="0" name=""/>
        <dsp:cNvSpPr/>
      </dsp:nvSpPr>
      <dsp:spPr>
        <a:xfrm>
          <a:off x="1768647" y="-72436"/>
          <a:ext cx="3049911" cy="1371466"/>
        </a:xfrm>
        <a:prstGeom prst="ellipse">
          <a:avLst/>
        </a:prstGeom>
        <a:solidFill>
          <a:schemeClr val="bg1">
            <a:lumMod val="9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Who is Involved?</a:t>
          </a:r>
        </a:p>
      </dsp:txBody>
      <dsp:txXfrm>
        <a:off x="2215296" y="128411"/>
        <a:ext cx="2156613" cy="969772"/>
      </dsp:txXfrm>
    </dsp:sp>
    <dsp:sp modelId="{7077B9D0-254F-6B48-866E-15429FA0ECCE}">
      <dsp:nvSpPr>
        <dsp:cNvPr id="0" name=""/>
        <dsp:cNvSpPr/>
      </dsp:nvSpPr>
      <dsp:spPr>
        <a:xfrm>
          <a:off x="3503865" y="2692533"/>
          <a:ext cx="3317186" cy="1371466"/>
        </a:xfrm>
        <a:prstGeom prst="ellipse">
          <a:avLst/>
        </a:prstGeom>
        <a:solidFill>
          <a:schemeClr val="bg1">
            <a:lumMod val="9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What Can or Should Occur?</a:t>
          </a:r>
        </a:p>
      </dsp:txBody>
      <dsp:txXfrm>
        <a:off x="3989656" y="2893380"/>
        <a:ext cx="2345604" cy="969772"/>
      </dsp:txXfrm>
    </dsp:sp>
    <dsp:sp modelId="{A0166CAA-096B-3141-8AE4-B9AA199676E2}">
      <dsp:nvSpPr>
        <dsp:cNvPr id="0" name=""/>
        <dsp:cNvSpPr/>
      </dsp:nvSpPr>
      <dsp:spPr>
        <a:xfrm>
          <a:off x="0" y="2692533"/>
          <a:ext cx="2849492" cy="1371466"/>
        </a:xfrm>
        <a:prstGeom prst="ellipse">
          <a:avLst/>
        </a:prstGeom>
        <a:solidFill>
          <a:schemeClr val="bg1">
            <a:lumMod val="9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What </a:t>
          </a:r>
          <a:br>
            <a:rPr lang="en-US" sz="2800" b="1" kern="1200" dirty="0">
              <a:solidFill>
                <a:schemeClr val="tx1"/>
              </a:solidFill>
              <a:latin typeface="Arial Narrow" panose="020B0606020202030204" pitchFamily="34" charset="0"/>
            </a:rPr>
          </a:br>
          <a:r>
            <a:rPr lang="en-US" sz="2800" b="1" kern="1200" dirty="0">
              <a:solidFill>
                <a:schemeClr val="tx1"/>
              </a:solidFill>
              <a:latin typeface="Arial Narrow" panose="020B0606020202030204" pitchFamily="34" charset="0"/>
            </a:rPr>
            <a:t>Does It Accomplish?</a:t>
          </a:r>
        </a:p>
      </dsp:txBody>
      <dsp:txXfrm>
        <a:off x="417298" y="2893380"/>
        <a:ext cx="2014896" cy="9697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E3D71-6024-ED40-B47A-CBFADC902158}">
      <dsp:nvSpPr>
        <dsp:cNvPr id="0" name=""/>
        <dsp:cNvSpPr/>
      </dsp:nvSpPr>
      <dsp:spPr>
        <a:xfrm>
          <a:off x="2850722" y="1684593"/>
          <a:ext cx="2209789" cy="188861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Project Coordination</a:t>
          </a:r>
        </a:p>
      </dsp:txBody>
      <dsp:txXfrm>
        <a:off x="2942916" y="1776787"/>
        <a:ext cx="2025401" cy="1704223"/>
      </dsp:txXfrm>
    </dsp:sp>
    <dsp:sp modelId="{492BD840-5AD9-C24E-9F6D-5547105FB325}">
      <dsp:nvSpPr>
        <dsp:cNvPr id="0" name=""/>
        <dsp:cNvSpPr/>
      </dsp:nvSpPr>
      <dsp:spPr>
        <a:xfrm rot="16212879">
          <a:off x="3823172" y="1548100"/>
          <a:ext cx="272987" cy="0"/>
        </a:xfrm>
        <a:custGeom>
          <a:avLst/>
          <a:gdLst/>
          <a:ahLst/>
          <a:cxnLst/>
          <a:rect l="0" t="0" r="0" b="0"/>
          <a:pathLst>
            <a:path>
              <a:moveTo>
                <a:pt x="0" y="0"/>
              </a:moveTo>
              <a:lnTo>
                <a:pt x="272987" y="0"/>
              </a:lnTo>
            </a:path>
          </a:pathLst>
        </a:custGeom>
        <a:noFill/>
        <a:ln w="25400" cap="flat" cmpd="sng" algn="ctr">
          <a:solidFill>
            <a:srgbClr val="4F81BD"/>
          </a:solidFill>
          <a:prstDash val="solid"/>
        </a:ln>
        <a:effectLst/>
      </dsp:spPr>
      <dsp:style>
        <a:lnRef idx="1">
          <a:scrgbClr r="0" g="0" b="0"/>
        </a:lnRef>
        <a:fillRef idx="0">
          <a:scrgbClr r="0" g="0" b="0"/>
        </a:fillRef>
        <a:effectRef idx="0">
          <a:scrgbClr r="0" g="0" b="0"/>
        </a:effectRef>
        <a:fontRef idx="minor"/>
      </dsp:style>
    </dsp:sp>
    <dsp:sp modelId="{578A1979-3EB2-2442-8CA0-E3000C6D3BB7}">
      <dsp:nvSpPr>
        <dsp:cNvPr id="0" name=""/>
        <dsp:cNvSpPr/>
      </dsp:nvSpPr>
      <dsp:spPr>
        <a:xfrm>
          <a:off x="3207175" y="228605"/>
          <a:ext cx="1510435" cy="118300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Single Agency</a:t>
          </a:r>
        </a:p>
      </dsp:txBody>
      <dsp:txXfrm>
        <a:off x="3264924" y="286354"/>
        <a:ext cx="1394937" cy="1067503"/>
      </dsp:txXfrm>
    </dsp:sp>
    <dsp:sp modelId="{ADA77793-03BD-B248-893C-1C4E877D01E7}">
      <dsp:nvSpPr>
        <dsp:cNvPr id="0" name=""/>
        <dsp:cNvSpPr/>
      </dsp:nvSpPr>
      <dsp:spPr>
        <a:xfrm>
          <a:off x="5060512" y="2628899"/>
          <a:ext cx="161478" cy="0"/>
        </a:xfrm>
        <a:custGeom>
          <a:avLst/>
          <a:gdLst/>
          <a:ahLst/>
          <a:cxnLst/>
          <a:rect l="0" t="0" r="0" b="0"/>
          <a:pathLst>
            <a:path>
              <a:moveTo>
                <a:pt x="0" y="0"/>
              </a:moveTo>
              <a:lnTo>
                <a:pt x="161478" y="0"/>
              </a:lnTo>
            </a:path>
          </a:pathLst>
        </a:custGeom>
        <a:noFill/>
        <a:ln w="25400" cap="flat" cmpd="sng" algn="ctr">
          <a:solidFill>
            <a:srgbClr val="4F81BD"/>
          </a:solidFill>
          <a:prstDash val="solid"/>
        </a:ln>
        <a:effectLst/>
      </dsp:spPr>
      <dsp:style>
        <a:lnRef idx="1">
          <a:scrgbClr r="0" g="0" b="0"/>
        </a:lnRef>
        <a:fillRef idx="0">
          <a:scrgbClr r="0" g="0" b="0"/>
        </a:fillRef>
        <a:effectRef idx="0">
          <a:scrgbClr r="0" g="0" b="0"/>
        </a:effectRef>
        <a:fontRef idx="minor"/>
      </dsp:style>
    </dsp:sp>
    <dsp:sp modelId="{EA269DC1-EB9F-AA4F-AF70-1D7B1F66177E}">
      <dsp:nvSpPr>
        <dsp:cNvPr id="0" name=""/>
        <dsp:cNvSpPr/>
      </dsp:nvSpPr>
      <dsp:spPr>
        <a:xfrm>
          <a:off x="5221990" y="2037398"/>
          <a:ext cx="1667330" cy="118300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Multiple Routes</a:t>
          </a:r>
        </a:p>
      </dsp:txBody>
      <dsp:txXfrm>
        <a:off x="5279739" y="2095147"/>
        <a:ext cx="1551832" cy="1067503"/>
      </dsp:txXfrm>
    </dsp:sp>
    <dsp:sp modelId="{9C1CA019-4058-9447-8267-31D80F662EA0}">
      <dsp:nvSpPr>
        <dsp:cNvPr id="0" name=""/>
        <dsp:cNvSpPr/>
      </dsp:nvSpPr>
      <dsp:spPr>
        <a:xfrm rot="5386851">
          <a:off x="3841280" y="3691606"/>
          <a:ext cx="236803" cy="0"/>
        </a:xfrm>
        <a:custGeom>
          <a:avLst/>
          <a:gdLst/>
          <a:ahLst/>
          <a:cxnLst/>
          <a:rect l="0" t="0" r="0" b="0"/>
          <a:pathLst>
            <a:path>
              <a:moveTo>
                <a:pt x="0" y="0"/>
              </a:moveTo>
              <a:lnTo>
                <a:pt x="236803" y="0"/>
              </a:lnTo>
            </a:path>
          </a:pathLst>
        </a:custGeom>
        <a:noFill/>
        <a:ln w="25400" cap="flat" cmpd="sng" algn="ctr">
          <a:solidFill>
            <a:srgbClr val="4F81BD"/>
          </a:solidFill>
          <a:prstDash val="solid"/>
        </a:ln>
        <a:effectLst/>
      </dsp:spPr>
      <dsp:style>
        <a:lnRef idx="1">
          <a:scrgbClr r="0" g="0" b="0"/>
        </a:lnRef>
        <a:fillRef idx="0">
          <a:scrgbClr r="0" g="0" b="0"/>
        </a:fillRef>
        <a:effectRef idx="0">
          <a:scrgbClr r="0" g="0" b="0"/>
        </a:effectRef>
        <a:fontRef idx="minor"/>
      </dsp:style>
    </dsp:sp>
    <dsp:sp modelId="{AD660CB8-E5A2-094C-8682-FDB93FD2A9FB}">
      <dsp:nvSpPr>
        <dsp:cNvPr id="0" name=""/>
        <dsp:cNvSpPr/>
      </dsp:nvSpPr>
      <dsp:spPr>
        <a:xfrm>
          <a:off x="3086100" y="3810007"/>
          <a:ext cx="1752594" cy="118300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Multiple Agencies</a:t>
          </a:r>
        </a:p>
      </dsp:txBody>
      <dsp:txXfrm>
        <a:off x="3143849" y="3867756"/>
        <a:ext cx="1637096" cy="1067503"/>
      </dsp:txXfrm>
    </dsp:sp>
    <dsp:sp modelId="{7D558A11-1CEE-2B4B-BCAA-1BEF85DBFC38}">
      <dsp:nvSpPr>
        <dsp:cNvPr id="0" name=""/>
        <dsp:cNvSpPr/>
      </dsp:nvSpPr>
      <dsp:spPr>
        <a:xfrm rot="10800000">
          <a:off x="2447079" y="2628899"/>
          <a:ext cx="403643" cy="0"/>
        </a:xfrm>
        <a:custGeom>
          <a:avLst/>
          <a:gdLst/>
          <a:ahLst/>
          <a:cxnLst/>
          <a:rect l="0" t="0" r="0" b="0"/>
          <a:pathLst>
            <a:path>
              <a:moveTo>
                <a:pt x="0" y="0"/>
              </a:moveTo>
              <a:lnTo>
                <a:pt x="403643" y="0"/>
              </a:lnTo>
            </a:path>
          </a:pathLst>
        </a:custGeom>
        <a:noFill/>
        <a:ln w="25400" cap="flat" cmpd="sng" algn="ctr">
          <a:solidFill>
            <a:srgbClr val="4F81BD"/>
          </a:solidFill>
          <a:prstDash val="solid"/>
        </a:ln>
        <a:effectLst/>
      </dsp:spPr>
      <dsp:style>
        <a:lnRef idx="1">
          <a:scrgbClr r="0" g="0" b="0"/>
        </a:lnRef>
        <a:fillRef idx="0">
          <a:scrgbClr r="0" g="0" b="0"/>
        </a:fillRef>
        <a:effectRef idx="0">
          <a:scrgbClr r="0" g="0" b="0"/>
        </a:effectRef>
        <a:fontRef idx="minor"/>
      </dsp:style>
    </dsp:sp>
    <dsp:sp modelId="{52B6BE4C-642A-0149-8196-7C07AA52AD2D}">
      <dsp:nvSpPr>
        <dsp:cNvPr id="0" name=""/>
        <dsp:cNvSpPr/>
      </dsp:nvSpPr>
      <dsp:spPr>
        <a:xfrm>
          <a:off x="1264077" y="2037398"/>
          <a:ext cx="1183001" cy="118300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Arial Narrow" panose="020B0606020202030204" pitchFamily="34" charset="0"/>
            </a:rPr>
            <a:t>Single Route</a:t>
          </a:r>
        </a:p>
      </dsp:txBody>
      <dsp:txXfrm>
        <a:off x="1321826" y="2095147"/>
        <a:ext cx="1067503" cy="10675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DAB87-708C-4B1C-ADBF-34B6D8E4C627}">
      <dsp:nvSpPr>
        <dsp:cNvPr id="0" name=""/>
        <dsp:cNvSpPr/>
      </dsp:nvSpPr>
      <dsp:spPr>
        <a:xfrm>
          <a:off x="394334" y="0"/>
          <a:ext cx="4469130" cy="3139872"/>
        </a:xfrm>
        <a:prstGeom prst="rightArrow">
          <a:avLst/>
        </a:prstGeom>
        <a:solidFill>
          <a:schemeClr val="accent1">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0B69180C-121F-486E-BACD-A90149B124C0}">
      <dsp:nvSpPr>
        <dsp:cNvPr id="0" name=""/>
        <dsp:cNvSpPr/>
      </dsp:nvSpPr>
      <dsp:spPr>
        <a:xfrm>
          <a:off x="1724" y="941961"/>
          <a:ext cx="1605114" cy="1255948"/>
        </a:xfrm>
        <a:prstGeom prst="round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chemeClr val="tx1"/>
              </a:solidFill>
              <a:latin typeface="Arial Narrow" panose="020B0606020202030204" pitchFamily="34" charset="0"/>
            </a:rPr>
            <a:t>Project 1</a:t>
          </a:r>
        </a:p>
      </dsp:txBody>
      <dsp:txXfrm>
        <a:off x="63034" y="1003271"/>
        <a:ext cx="1482494" cy="1133328"/>
      </dsp:txXfrm>
    </dsp:sp>
    <dsp:sp modelId="{8C075EC7-6F82-48C6-9A7A-0043496E7FE5}">
      <dsp:nvSpPr>
        <dsp:cNvPr id="0" name=""/>
        <dsp:cNvSpPr/>
      </dsp:nvSpPr>
      <dsp:spPr>
        <a:xfrm>
          <a:off x="1826342" y="941961"/>
          <a:ext cx="1605114" cy="1255948"/>
        </a:xfrm>
        <a:prstGeom prst="round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chemeClr val="tx1"/>
              </a:solidFill>
              <a:latin typeface="Arial Narrow" panose="020B0606020202030204" pitchFamily="34" charset="0"/>
            </a:rPr>
            <a:t>Project 2</a:t>
          </a:r>
        </a:p>
      </dsp:txBody>
      <dsp:txXfrm>
        <a:off x="1887652" y="1003271"/>
        <a:ext cx="1482494" cy="1133328"/>
      </dsp:txXfrm>
    </dsp:sp>
    <dsp:sp modelId="{4391EB71-DF94-4D37-8DC5-691A52BBB8D0}">
      <dsp:nvSpPr>
        <dsp:cNvPr id="0" name=""/>
        <dsp:cNvSpPr/>
      </dsp:nvSpPr>
      <dsp:spPr>
        <a:xfrm>
          <a:off x="3650960" y="941961"/>
          <a:ext cx="1605114" cy="1255948"/>
        </a:xfrm>
        <a:prstGeom prst="round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chemeClr val="tx1"/>
              </a:solidFill>
              <a:latin typeface="Arial Narrow" panose="020B0606020202030204" pitchFamily="34" charset="0"/>
            </a:rPr>
            <a:t>Project 3</a:t>
          </a:r>
        </a:p>
      </dsp:txBody>
      <dsp:txXfrm>
        <a:off x="3712270" y="1003271"/>
        <a:ext cx="1482494" cy="113332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r>
              <a:rPr lang="en-US" b="1" dirty="0"/>
              <a:t>Key Message: </a:t>
            </a:r>
            <a:r>
              <a:rPr lang="en-US" dirty="0"/>
              <a:t>Title slide</a:t>
            </a:r>
          </a:p>
          <a:p>
            <a:r>
              <a:rPr lang="en-US" b="1" dirty="0"/>
              <a:t>Background Information</a:t>
            </a:r>
            <a:r>
              <a:rPr lang="en-US" dirty="0"/>
              <a:t>: None</a:t>
            </a:r>
          </a:p>
          <a:p>
            <a:r>
              <a:rPr lang="en-US" b="1" dirty="0"/>
              <a:t>Interaction: </a:t>
            </a:r>
            <a:r>
              <a:rPr lang="en-US" dirty="0"/>
              <a:t>None</a:t>
            </a:r>
          </a:p>
          <a:p>
            <a:pPr defTabSz="966612">
              <a:defRPr/>
            </a:pPr>
            <a:r>
              <a:rPr lang="en-US" b="1" dirty="0"/>
              <a:t>Notes: </a:t>
            </a:r>
            <a:r>
              <a:rPr lang="en-US" dirty="0"/>
              <a:t>This module will introduce participants</a:t>
            </a:r>
            <a:r>
              <a:rPr lang="en-US" baseline="0" dirty="0"/>
              <a:t> to </a:t>
            </a:r>
            <a:r>
              <a:rPr lang="en-US" dirty="0"/>
              <a:t>Smarter Work Zones initiative</a:t>
            </a:r>
            <a:r>
              <a:rPr lang="en-US" baseline="0" dirty="0"/>
              <a:t> </a:t>
            </a:r>
            <a:r>
              <a:rPr lang="en-US" dirty="0"/>
              <a:t>and discuss the “Guide to Project Coordination for Minimizing Work</a:t>
            </a:r>
            <a:r>
              <a:rPr lang="en-US" baseline="0" dirty="0"/>
              <a:t> Zone Mobility Impacts.” This is Module 4 of 6 Modules.</a:t>
            </a:r>
            <a:endParaRPr lang="en-US" dirty="0"/>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1" dirty="0"/>
              <a:t>Key Message: </a:t>
            </a:r>
            <a:r>
              <a:rPr lang="en-US" sz="1100" b="0" dirty="0"/>
              <a:t>Introduce</a:t>
            </a:r>
            <a:r>
              <a:rPr lang="en-US" sz="1100" b="0" baseline="0" dirty="0"/>
              <a:t> graphic and discuss.</a:t>
            </a:r>
            <a:endParaRPr lang="en-US" sz="1100" b="0" dirty="0"/>
          </a:p>
          <a:p>
            <a:r>
              <a:rPr lang="en-US" sz="1100" b="1" dirty="0"/>
              <a:t>Background Information</a:t>
            </a:r>
            <a:r>
              <a:rPr lang="en-US" sz="1100" dirty="0"/>
              <a:t>: A guide has been developed to help</a:t>
            </a:r>
            <a:r>
              <a:rPr lang="en-US" sz="1100" baseline="0" dirty="0"/>
              <a:t> provide a framework for coordination.  T</a:t>
            </a:r>
            <a:r>
              <a:rPr lang="en-US" sz="1100" dirty="0"/>
              <a:t>he guide is not a silver bullet, but provides an</a:t>
            </a:r>
            <a:r>
              <a:rPr lang="en-US" sz="1100" baseline="0" dirty="0"/>
              <a:t> approach</a:t>
            </a:r>
            <a:r>
              <a:rPr lang="en-US" sz="1100" dirty="0"/>
              <a:t> that agencies can use as a start for addressing where you can mitigate some of the problems. It will also help you come up with a process tailored to your needs</a:t>
            </a:r>
            <a:r>
              <a:rPr lang="en-US" sz="1100" baseline="0" dirty="0"/>
              <a:t> </a:t>
            </a:r>
            <a:r>
              <a:rPr lang="en-US" sz="1100" dirty="0"/>
              <a:t>that achieves the intended coordination benefits. The guide breaks down:</a:t>
            </a:r>
          </a:p>
          <a:p>
            <a:pPr marL="181240" indent="-181240">
              <a:buFont typeface="Arial" panose="020B0604020202020204" pitchFamily="34" charset="0"/>
              <a:buChar char="•"/>
            </a:pPr>
            <a:r>
              <a:rPr lang="en-US" sz="1100" dirty="0"/>
              <a:t>What is project coordination? </a:t>
            </a:r>
          </a:p>
          <a:p>
            <a:pPr marL="181240" indent="-181240">
              <a:buFont typeface="Arial" panose="020B0604020202020204" pitchFamily="34" charset="0"/>
              <a:buChar char="•"/>
            </a:pPr>
            <a:r>
              <a:rPr lang="en-US" sz="1100" dirty="0"/>
              <a:t>Who is involved? There are opportunities for Project Coordination (PC) to occur within a single agency, such as when multiple projects are being performed along a single route or across multiple routes all under the agency’s control. In the same manner, PC can also occur between two or more agencies. Requiring and granting access permits for entities to work within another agency’s right-of-way are examples of this type of coordination, as are multi-agency regional committees and teams specifically established to share project information and work to resolve potential work activity conflicts across a corridor or regional network. </a:t>
            </a:r>
          </a:p>
          <a:p>
            <a:pPr marL="181240" indent="-181240">
              <a:buFont typeface="Arial" panose="020B0604020202020204" pitchFamily="34" charset="0"/>
              <a:buChar char="•"/>
            </a:pPr>
            <a:r>
              <a:rPr lang="en-US" sz="1100" dirty="0"/>
              <a:t>What's being coordinated? what is being accomplished, is perhaps the most important to understand conceptually. Given the overall objective of minimizing the work zone safety and mobility impacts of multiple projects, PC actions themselves should be capable of being described in terms of how they can or will accomplish this impact mitigation objective. </a:t>
            </a:r>
          </a:p>
          <a:p>
            <a:pPr marL="181240" indent="-181240">
              <a:buFont typeface="Arial" panose="020B0604020202020204" pitchFamily="34" charset="0"/>
              <a:buChar char="•"/>
            </a:pPr>
            <a:r>
              <a:rPr lang="en-US" sz="1100" dirty="0"/>
              <a:t>When or how can coordination be achieved? Project Coordination (PC) can occur during project planning and design. Coordination during these phases of project development typically focus on scheduling and sequencing of projects in a more impact-minimizing way. </a:t>
            </a:r>
          </a:p>
          <a:p>
            <a:r>
              <a:rPr lang="en-US" sz="1100" dirty="0"/>
              <a:t>It’s sort of a who, when, and what.</a:t>
            </a:r>
          </a:p>
          <a:p>
            <a:r>
              <a:rPr lang="en-US" sz="1100" b="1" dirty="0"/>
              <a:t>Interaction: </a:t>
            </a:r>
            <a:r>
              <a:rPr lang="en-US" sz="1100" b="0" dirty="0"/>
              <a:t>none</a:t>
            </a:r>
          </a:p>
          <a:p>
            <a:r>
              <a:rPr lang="en-US" sz="1100" b="1" dirty="0"/>
              <a:t>Notes: </a:t>
            </a:r>
            <a:r>
              <a:rPr lang="en-US" sz="1100" b="0" dirty="0"/>
              <a:t>none </a:t>
            </a:r>
          </a:p>
          <a:p>
            <a:endParaRPr lang="en-US" sz="1100" dirty="0"/>
          </a:p>
          <a:p>
            <a:endParaRPr lang="en-US" sz="1100" dirty="0"/>
          </a:p>
        </p:txBody>
      </p:sp>
      <p:sp>
        <p:nvSpPr>
          <p:cNvPr id="4" name="Slide Number Placeholder 3"/>
          <p:cNvSpPr>
            <a:spLocks noGrp="1"/>
          </p:cNvSpPr>
          <p:nvPr>
            <p:ph type="sldNum" sz="quarter" idx="10"/>
          </p:nvPr>
        </p:nvSpPr>
        <p:spPr/>
        <p:txBody>
          <a:bodyPr/>
          <a:lstStyle/>
          <a:p>
            <a:fld id="{5C64238D-7B22-412D-9A67-CD22B72B5CB1}" type="slidenum">
              <a:rPr lang="en-US" smtClean="0"/>
              <a:t>10</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a:t>
            </a:r>
            <a:r>
              <a:rPr lang="en-US" b="0" baseline="0" dirty="0"/>
              <a:t> who should be involved</a:t>
            </a:r>
            <a:endParaRPr lang="en-US" b="0" dirty="0"/>
          </a:p>
          <a:p>
            <a:r>
              <a:rPr lang="en-US" b="1" dirty="0"/>
              <a:t>Background Information</a:t>
            </a:r>
            <a:r>
              <a:rPr lang="en-US" dirty="0"/>
              <a:t>: There are opportunities for Project Coordination (PC) to occur within a single agency, such as when multiple projects are being performed along a single route or across multiple routes all under the agency’s control. In the same manner, PC can also occur between two or more agencies. Requiring and granting access permits for entities to work within another agency’s right-of-way are examples of this type of coordination, as are multi-agency regional committees and teams specifically established to share project information and work to resolve potential work activity conflicts across a corridor or regional network.</a:t>
            </a:r>
            <a:endParaRPr lang="en-US" sz="1300" dirty="0"/>
          </a:p>
          <a:p>
            <a:r>
              <a:rPr lang="en-US" b="1" dirty="0"/>
              <a:t>Interaction: </a:t>
            </a:r>
            <a:r>
              <a:rPr lang="en-US" b="0" dirty="0"/>
              <a:t>how does this work in your agency?</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11</a:t>
            </a:fld>
            <a:endParaRPr lang="en-US" dirty="0"/>
          </a:p>
        </p:txBody>
      </p:sp>
    </p:spTree>
    <p:extLst>
      <p:ext uri="{BB962C8B-B14F-4D97-AF65-F5344CB8AC3E}">
        <p14:creationId xmlns:p14="http://schemas.microsoft.com/office/powerpoint/2010/main" val="1735279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Set</a:t>
            </a:r>
            <a:r>
              <a:rPr lang="en-US" b="0" baseline="0" dirty="0"/>
              <a:t> the framework for the next several slides. </a:t>
            </a:r>
            <a:endParaRPr lang="en-US" b="0" dirty="0"/>
          </a:p>
          <a:p>
            <a:r>
              <a:rPr lang="en-US" b="1" dirty="0"/>
              <a:t>Background Information</a:t>
            </a:r>
            <a:r>
              <a:rPr lang="en-US" dirty="0"/>
              <a:t>: Imagine</a:t>
            </a:r>
            <a:r>
              <a:rPr lang="en-US" baseline="0" dirty="0"/>
              <a:t> the process as a matrix. </a:t>
            </a:r>
            <a:r>
              <a:rPr lang="en-US" sz="1300" dirty="0"/>
              <a:t>The first thing to do is consider whether there is one or more agencies involved and the phase during which coordination should be occurring. In most cases that is where a lot of agencies start. They can be better coordinated amongst their own sets of projects and activities. You can then expand that out across multiple agencies and even to some private sector developers. </a:t>
            </a:r>
          </a:p>
          <a:p>
            <a:r>
              <a:rPr lang="en-US" sz="1300" dirty="0"/>
              <a:t>These activities can be initiated and performed early in the project development process in the planning and design area. </a:t>
            </a:r>
          </a:p>
          <a:p>
            <a:r>
              <a:rPr lang="en-US" b="1" dirty="0"/>
              <a:t>Interaction: </a:t>
            </a:r>
            <a:r>
              <a:rPr lang="en-US" b="0" dirty="0"/>
              <a:t>None</a:t>
            </a:r>
            <a:endParaRPr lang="en-US" b="1" dirty="0"/>
          </a:p>
          <a:p>
            <a:r>
              <a:rPr lang="en-US" b="1" dirty="0"/>
              <a:t>Notes: </a:t>
            </a:r>
            <a:r>
              <a:rPr lang="en-US" b="0" u="sng" dirty="0"/>
              <a:t>Have students turn to page 6 of the guide.</a:t>
            </a:r>
            <a:endParaRPr lang="en-US" u="sng" dirty="0"/>
          </a:p>
        </p:txBody>
      </p:sp>
      <p:sp>
        <p:nvSpPr>
          <p:cNvPr id="4" name="Slide Number Placeholder 3"/>
          <p:cNvSpPr>
            <a:spLocks noGrp="1"/>
          </p:cNvSpPr>
          <p:nvPr>
            <p:ph type="sldNum" sz="quarter" idx="10"/>
          </p:nvPr>
        </p:nvSpPr>
        <p:spPr/>
        <p:txBody>
          <a:bodyPr/>
          <a:lstStyle/>
          <a:p>
            <a:fld id="{5C64238D-7B22-412D-9A67-CD22B72B5CB1}" type="slidenum">
              <a:rPr lang="en-US" smtClean="0"/>
              <a:t>12</a:t>
            </a:fld>
            <a:endParaRPr lang="en-US" dirty="0"/>
          </a:p>
        </p:txBody>
      </p:sp>
    </p:spTree>
    <p:extLst>
      <p:ext uri="{BB962C8B-B14F-4D97-AF65-F5344CB8AC3E}">
        <p14:creationId xmlns:p14="http://schemas.microsoft.com/office/powerpoint/2010/main" val="1314879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Walk</a:t>
            </a:r>
            <a:r>
              <a:rPr lang="en-US" b="0" baseline="0" dirty="0"/>
              <a:t> through example of possible activities during project coordination within an agency.</a:t>
            </a:r>
            <a:endParaRPr lang="en-US" b="0" dirty="0"/>
          </a:p>
          <a:p>
            <a:r>
              <a:rPr lang="en-US" b="1" dirty="0"/>
              <a:t>Background Information</a:t>
            </a:r>
            <a:r>
              <a:rPr lang="en-US" dirty="0"/>
              <a:t>: </a:t>
            </a:r>
            <a:r>
              <a:rPr lang="en-US" sz="1300" dirty="0"/>
              <a:t>The first thing to do is consider whether there is one or more agencies involved and the phase during which coordination should be occurring. In most cases that is where a lot of agencies start. They can be better coordinated amongst their own sets of projects and activities. You can then expand that out across multiple agencies and even to some private sector developers. </a:t>
            </a:r>
          </a:p>
          <a:p>
            <a:r>
              <a:rPr lang="en-US" sz="1300" dirty="0"/>
              <a:t>Various ways to do this include:</a:t>
            </a:r>
          </a:p>
          <a:p>
            <a:pPr marL="181240" indent="-181240">
              <a:buFont typeface="Arial" panose="020B0604020202020204" pitchFamily="34" charset="0"/>
              <a:buChar char="•"/>
            </a:pPr>
            <a:r>
              <a:rPr lang="en-US" b="0" dirty="0"/>
              <a:t>Developing  a database of agency planned projects over the next 3-5 years.</a:t>
            </a:r>
          </a:p>
          <a:p>
            <a:pPr marL="181240" indent="-181240">
              <a:buFont typeface="Arial" panose="020B0604020202020204" pitchFamily="34" charset="0"/>
              <a:buChar char="•"/>
            </a:pPr>
            <a:r>
              <a:rPr lang="en-US" b="0" dirty="0"/>
              <a:t>Developing a map showing project locations in the region, possibly color-coded to illustrate current, near-term, and long term schedules.</a:t>
            </a:r>
          </a:p>
          <a:p>
            <a:pPr marL="181240" indent="-181240">
              <a:buFont typeface="Arial" panose="020B0604020202020204" pitchFamily="34" charset="0"/>
              <a:buChar char="•"/>
            </a:pPr>
            <a:r>
              <a:rPr lang="en-US" b="0" dirty="0"/>
              <a:t>Determining</a:t>
            </a:r>
            <a:r>
              <a:rPr lang="en-US" b="0" baseline="0" dirty="0"/>
              <a:t> </a:t>
            </a:r>
            <a:r>
              <a:rPr lang="en-US" b="0" dirty="0"/>
              <a:t>the sequence of the projects that will minimize total delays and disruptions to the traveling public in the corridor or region (i.e., WISE tool). </a:t>
            </a:r>
            <a:endParaRPr lang="en-US" sz="1300" dirty="0"/>
          </a:p>
          <a:p>
            <a:r>
              <a:rPr lang="en-US" sz="1300" dirty="0"/>
              <a:t>These activities can be initiated and performed early in the project development process in the planning and design area. </a:t>
            </a:r>
            <a:endParaRPr lang="en-US" dirty="0"/>
          </a:p>
          <a:p>
            <a:r>
              <a:rPr lang="en-US" b="1" dirty="0"/>
              <a:t>Interaction: </a:t>
            </a:r>
            <a:r>
              <a:rPr lang="en-US" b="0" dirty="0"/>
              <a:t>None</a:t>
            </a:r>
            <a:endParaRPr lang="en-US" b="1" dirty="0"/>
          </a:p>
          <a:p>
            <a:r>
              <a:rPr lang="en-US" b="1" dirty="0"/>
              <a:t>Notes: </a:t>
            </a:r>
            <a:r>
              <a:rPr lang="en-US" b="0" dirty="0"/>
              <a:t>None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13</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Walk</a:t>
            </a:r>
            <a:r>
              <a:rPr lang="en-US" b="0" baseline="0" dirty="0"/>
              <a:t> through example of possible activities during project coordination within an agency.</a:t>
            </a:r>
            <a:endParaRPr lang="en-US" b="0" dirty="0"/>
          </a:p>
          <a:p>
            <a:r>
              <a:rPr lang="en-US" b="1" dirty="0"/>
              <a:t>Background Information</a:t>
            </a:r>
            <a:r>
              <a:rPr lang="en-US" dirty="0"/>
              <a:t>: </a:t>
            </a:r>
            <a:r>
              <a:rPr lang="en-US" sz="1300" dirty="0"/>
              <a:t>The first thing to do is consider whether there is one or more agencies involved and the phase during which coordination should be occurring. In most cases that is where a lot of agencies start. They can be better coordinated amongst their own sets of projects and activities. You can then expand that out across multiple agencies and even to some private sector developers. </a:t>
            </a:r>
          </a:p>
          <a:p>
            <a:r>
              <a:rPr lang="en-US" sz="1300" dirty="0"/>
              <a:t>Various ways to do this include:</a:t>
            </a:r>
          </a:p>
          <a:p>
            <a:pPr marL="181240" indent="-181240">
              <a:buFont typeface="Arial" panose="020B0604020202020204" pitchFamily="34" charset="0"/>
              <a:buChar char="•"/>
            </a:pPr>
            <a:r>
              <a:rPr lang="en-US" b="0" dirty="0"/>
              <a:t>Developing  a database of agency planned projects over the next 3-5 years.</a:t>
            </a:r>
          </a:p>
          <a:p>
            <a:pPr marL="181240" indent="-181240">
              <a:buFont typeface="Arial" panose="020B0604020202020204" pitchFamily="34" charset="0"/>
              <a:buChar char="•"/>
            </a:pPr>
            <a:r>
              <a:rPr lang="en-US" b="0" dirty="0"/>
              <a:t>Developing a map showing project locations in the region, possibly color-coded to illustrate current, near-term, and long term schedules.</a:t>
            </a:r>
          </a:p>
          <a:p>
            <a:pPr marL="181240" indent="-181240">
              <a:buFont typeface="Arial" panose="020B0604020202020204" pitchFamily="34" charset="0"/>
              <a:buChar char="•"/>
            </a:pPr>
            <a:r>
              <a:rPr lang="en-US" b="0" dirty="0"/>
              <a:t>Determining</a:t>
            </a:r>
            <a:r>
              <a:rPr lang="en-US" b="0" baseline="0" dirty="0"/>
              <a:t> </a:t>
            </a:r>
            <a:r>
              <a:rPr lang="en-US" b="0" dirty="0"/>
              <a:t>the sequence of the projects that will minimize total delays and disruptions to the traveling public in the corridor or region (i.e., WISE tool). </a:t>
            </a:r>
            <a:endParaRPr lang="en-US" sz="1300" dirty="0"/>
          </a:p>
          <a:p>
            <a:r>
              <a:rPr lang="en-US" sz="1300" dirty="0"/>
              <a:t>These activities can be initiated and performed early in the project development process in the planning and design area. </a:t>
            </a:r>
            <a:endParaRPr lang="en-US" dirty="0"/>
          </a:p>
          <a:p>
            <a:r>
              <a:rPr lang="en-US" b="1" dirty="0"/>
              <a:t>Interaction: </a:t>
            </a:r>
            <a:r>
              <a:rPr lang="en-US" b="0" dirty="0"/>
              <a:t>None</a:t>
            </a:r>
            <a:endParaRPr lang="en-US" b="1" dirty="0"/>
          </a:p>
          <a:p>
            <a:r>
              <a:rPr lang="en-US" b="1" dirty="0"/>
              <a:t>Notes: </a:t>
            </a:r>
            <a:r>
              <a:rPr lang="en-US" b="0" dirty="0"/>
              <a:t>None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14</a:t>
            </a:fld>
            <a:endParaRPr lang="en-US" dirty="0"/>
          </a:p>
        </p:txBody>
      </p:sp>
    </p:spTree>
    <p:extLst>
      <p:ext uri="{BB962C8B-B14F-4D97-AF65-F5344CB8AC3E}">
        <p14:creationId xmlns:p14="http://schemas.microsoft.com/office/powerpoint/2010/main" val="2902509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Walk</a:t>
            </a:r>
            <a:r>
              <a:rPr lang="en-US" b="0" baseline="0" dirty="0"/>
              <a:t> through example of possible activities during project coordination within an agency.</a:t>
            </a:r>
            <a:endParaRPr lang="en-US" b="0" dirty="0"/>
          </a:p>
          <a:p>
            <a:pPr defTabSz="966612">
              <a:defRPr/>
            </a:pPr>
            <a:r>
              <a:rPr lang="en-US" b="1" dirty="0"/>
              <a:t>Background Information</a:t>
            </a:r>
            <a:r>
              <a:rPr lang="en-US" dirty="0"/>
              <a:t>: (broken into 2 slides) We’ll call the next phase </a:t>
            </a:r>
            <a:r>
              <a:rPr lang="en-US" sz="1300" dirty="0"/>
              <a:t>the construction operations phase. This involves taking a broader look at coordination―considering what’s going on throughout a corridor, not just on a single project. It also involves taking a broader look at other agencies and the impact their activities may have on traffic. </a:t>
            </a:r>
          </a:p>
          <a:p>
            <a:pPr marL="181240" indent="-181240">
              <a:buFont typeface="Arial" panose="020B0604020202020204" pitchFamily="34" charset="0"/>
              <a:buChar char="•"/>
            </a:pPr>
            <a:r>
              <a:rPr lang="en-US" dirty="0"/>
              <a:t>Developing and implementing a regional transportation management plan that encompasses the various agency projects that are ongoing in a corridor or region</a:t>
            </a:r>
          </a:p>
          <a:p>
            <a:pPr marL="181240" indent="-181240">
              <a:buFont typeface="Arial" panose="020B0604020202020204" pitchFamily="34" charset="0"/>
              <a:buChar char="•"/>
            </a:pPr>
            <a:r>
              <a:rPr lang="en-US" dirty="0"/>
              <a:t>Conducting regular coordination meetings between staff of various projects going on simultaneously in a corridor or region to identify and eliminate potential lane closure conflicts, combine compatible lane closures into a single coordinated lane closure where possible, etc.</a:t>
            </a:r>
          </a:p>
          <a:p>
            <a:pPr marL="181240" indent="-181240">
              <a:buFont typeface="Arial" panose="020B0604020202020204" pitchFamily="34" charset="0"/>
              <a:buChar char="•"/>
            </a:pPr>
            <a:r>
              <a:rPr lang="en-US" dirty="0"/>
              <a:t>Establishing business processes to coordinate agency maintenance activities with nearby construction project efforts when possible</a:t>
            </a:r>
          </a:p>
          <a:p>
            <a:pPr marL="181240" indent="-181240">
              <a:buFont typeface="Arial" panose="020B0604020202020204" pitchFamily="34" charset="0"/>
              <a:buChar char="•"/>
            </a:pPr>
            <a:r>
              <a:rPr lang="en-US" dirty="0"/>
              <a:t>Linking an agency’s lane closure permitting approvals with agency construction and maintenance coordination efforts</a:t>
            </a:r>
          </a:p>
          <a:p>
            <a:r>
              <a:rPr lang="en-US" b="1" dirty="0"/>
              <a:t>Interaction: </a:t>
            </a:r>
            <a:r>
              <a:rPr lang="en-US" b="0" dirty="0"/>
              <a:t>None</a:t>
            </a:r>
          </a:p>
          <a:p>
            <a:r>
              <a:rPr lang="en-US" b="1" dirty="0"/>
              <a:t>Notes: </a:t>
            </a:r>
            <a:r>
              <a:rPr lang="en-US" b="0" dirty="0"/>
              <a:t>One can also read the list</a:t>
            </a:r>
            <a:r>
              <a:rPr lang="en-US" b="1" dirty="0"/>
              <a:t>.</a:t>
            </a:r>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15</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Walk</a:t>
            </a:r>
            <a:r>
              <a:rPr lang="en-US" b="0" baseline="0" dirty="0"/>
              <a:t> through example of possible activities during project coordination within an agency.</a:t>
            </a:r>
            <a:endParaRPr lang="en-US" b="0" dirty="0"/>
          </a:p>
          <a:p>
            <a:pPr defTabSz="966612">
              <a:defRPr/>
            </a:pPr>
            <a:r>
              <a:rPr lang="en-US" b="1" dirty="0"/>
              <a:t>Background Information</a:t>
            </a:r>
            <a:r>
              <a:rPr lang="en-US" dirty="0"/>
              <a:t>: (broken into 2 slides) We’ll call the next phase </a:t>
            </a:r>
            <a:r>
              <a:rPr lang="en-US" sz="1300" dirty="0"/>
              <a:t>the construction operations phase. This involves taking a broader look at coordination―considering what’s going on throughout a corridor, not just on a single project. It also involves taking a broader look at other agencies and the impact their activities may have on traffic. </a:t>
            </a:r>
          </a:p>
          <a:p>
            <a:pPr marL="181240" indent="-181240">
              <a:buFont typeface="Arial" panose="020B0604020202020204" pitchFamily="34" charset="0"/>
              <a:buChar char="•"/>
            </a:pPr>
            <a:r>
              <a:rPr lang="en-US" dirty="0"/>
              <a:t>Developing and implementing a regional transportation management plan that encompasses the various agency projects that are ongoing in a corridor or region</a:t>
            </a:r>
          </a:p>
          <a:p>
            <a:pPr marL="181240" indent="-181240">
              <a:buFont typeface="Arial" panose="020B0604020202020204" pitchFamily="34" charset="0"/>
              <a:buChar char="•"/>
            </a:pPr>
            <a:r>
              <a:rPr lang="en-US" dirty="0"/>
              <a:t>Conducting regular coordination meetings between staff of various projects going on simultaneously in a corridor or region to identify and eliminate potential lane closure conflicts, combine compatible lane closures into a single coordinated lane closure where possible, etc.</a:t>
            </a:r>
          </a:p>
          <a:p>
            <a:pPr marL="181240" indent="-181240">
              <a:buFont typeface="Arial" panose="020B0604020202020204" pitchFamily="34" charset="0"/>
              <a:buChar char="•"/>
            </a:pPr>
            <a:r>
              <a:rPr lang="en-US" dirty="0"/>
              <a:t>Establishing business processes to coordinate agency maintenance activities with nearby construction project efforts when possible</a:t>
            </a:r>
          </a:p>
          <a:p>
            <a:pPr marL="181240" indent="-181240">
              <a:buFont typeface="Arial" panose="020B0604020202020204" pitchFamily="34" charset="0"/>
              <a:buChar char="•"/>
            </a:pPr>
            <a:r>
              <a:rPr lang="en-US" dirty="0"/>
              <a:t>Linking an agency’s lane closure permitting approvals with agency construction and maintenance coordination efforts</a:t>
            </a:r>
          </a:p>
          <a:p>
            <a:r>
              <a:rPr lang="en-US" b="1" dirty="0"/>
              <a:t>Interaction: </a:t>
            </a:r>
            <a:r>
              <a:rPr lang="en-US" b="0" dirty="0"/>
              <a:t>None</a:t>
            </a:r>
          </a:p>
          <a:p>
            <a:r>
              <a:rPr lang="en-US" b="1" dirty="0"/>
              <a:t>Notes: </a:t>
            </a:r>
            <a:r>
              <a:rPr lang="en-US" b="0" dirty="0"/>
              <a:t>One can also read the list</a:t>
            </a:r>
            <a:r>
              <a:rPr lang="en-US" b="1" dirty="0"/>
              <a:t>.</a:t>
            </a:r>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16</a:t>
            </a:fld>
            <a:endParaRPr lang="en-US" dirty="0"/>
          </a:p>
        </p:txBody>
      </p:sp>
    </p:spTree>
    <p:extLst>
      <p:ext uri="{BB962C8B-B14F-4D97-AF65-F5344CB8AC3E}">
        <p14:creationId xmlns:p14="http://schemas.microsoft.com/office/powerpoint/2010/main" val="36405355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a:t>Key Message: </a:t>
            </a:r>
            <a:r>
              <a:rPr lang="en-US" b="0" dirty="0"/>
              <a:t>Walk</a:t>
            </a:r>
            <a:r>
              <a:rPr lang="en-US" b="0" baseline="0" dirty="0"/>
              <a:t> through example of possible activities during project coordination within an agency.</a:t>
            </a:r>
            <a:endParaRPr lang="en-US" b="0" dirty="0"/>
          </a:p>
          <a:p>
            <a:r>
              <a:rPr lang="en-US" b="1" dirty="0"/>
              <a:t>Background Information: </a:t>
            </a:r>
            <a:r>
              <a:rPr lang="en-US" b="0" dirty="0"/>
              <a:t>Next, look at coordination for planning and design across multiple agencies.</a:t>
            </a:r>
            <a:r>
              <a:rPr lang="en-US" b="0" baseline="0" dirty="0"/>
              <a:t>  These are two examples of approaches </a:t>
            </a:r>
            <a:r>
              <a:rPr lang="en-US" sz="1300" dirty="0"/>
              <a:t>that have been successfully implemented by some agencies across the country. Coordination can be something as simple as having a database with the agency's planned products within the 3-5 project years, and then mapping that out visually. This can make it easier to see where the potential conflicts are and then being able to sequence these projects. </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17</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000" b="1" dirty="0"/>
              <a:t>Key Message: </a:t>
            </a:r>
            <a:r>
              <a:rPr lang="en-US" sz="1000" dirty="0"/>
              <a:t>Walk through examples of possible activities during project coordination within an agency.</a:t>
            </a:r>
          </a:p>
          <a:p>
            <a:pPr>
              <a:spcAft>
                <a:spcPts val="634"/>
              </a:spcAft>
            </a:pPr>
            <a:r>
              <a:rPr lang="en-US" sz="1000" b="1" dirty="0"/>
              <a:t>Background Information</a:t>
            </a:r>
            <a:r>
              <a:rPr lang="en-US" sz="1000" dirty="0"/>
              <a:t>: We should be able to develop and implement regional transportation management plans as opposed to having multiple individual transportation management plans along a corridor. You may not be able to justify doing major improvements on a single project, but when you look across the multiple projects going on, you might be able to coordinate with the agencies involved, and the work would be beneficial for all projects. To get started, hold meetings within the agency to coordinate simultaneous projects and look for opportunities like combining lane closures for two projects so there is one single lane closure on one day rather than two closures on different days. </a:t>
            </a:r>
          </a:p>
          <a:p>
            <a:r>
              <a:rPr lang="en-US" sz="1000" dirty="0"/>
              <a:t>Some agencies are looking at ways to establish formal steps and procedures for maintenance efforts. They are checking on construction projects in the same region to see if there are opportunities to coordinate and piggyback on top of the each other. Again, this eliminates multiple enclosures on different days or nights when work can be done with one single closure. Some agencies have lane closure permitting processes for external agencies and are trying coordinate their work with construction and maintenance  efforts. Those are examples of ways to coordinate project activities to achieve improved safety and mobility. </a:t>
            </a:r>
          </a:p>
          <a:p>
            <a:r>
              <a:rPr lang="en-US" sz="1000" dirty="0"/>
              <a:t>You can easily see how you can expand these kinds of activities to a multiple agency or multiple entity environment. This includes project activities and mapping efforts. It applies not just to one agency, but to all of the agencies within a region. It can also include private sector developers. Agencies can make the database and mapping tool available to everyone in the region; this way, all the entities involved can see what everyone else has going on. This can happen during planning and design.  From an operations standpoint, projects should not be just focused on one agency’s plans. Sometimes city, State, and maybe even utility work can be incorporated. Hosting regional coordination meetings to make sure everyone is on the same page can support this kind of coordination. These meetings can also provide a way to resolve any conflicts that might be arising on a day-to-day basis. These are the types of beneficial outcomes that can be achieved through coordination. </a:t>
            </a:r>
          </a:p>
          <a:p>
            <a:r>
              <a:rPr lang="en-US" sz="1000" b="1" dirty="0"/>
              <a:t>Interaction:  </a:t>
            </a:r>
            <a:r>
              <a:rPr lang="en-US" sz="1000" dirty="0"/>
              <a:t>None</a:t>
            </a:r>
          </a:p>
          <a:p>
            <a:r>
              <a:rPr lang="en-US" sz="1000" b="1" dirty="0"/>
              <a:t>Notes: </a:t>
            </a:r>
            <a:r>
              <a:rPr lang="en-US" sz="1000" dirty="0"/>
              <a:t>We’ve looked at coordination in a matrix format. We will now look at a proposed five step process.</a:t>
            </a:r>
          </a:p>
          <a:p>
            <a:endParaRPr lang="en-US" sz="1000" dirty="0"/>
          </a:p>
          <a:p>
            <a:endParaRPr lang="en-US" sz="1000" dirty="0"/>
          </a:p>
        </p:txBody>
      </p:sp>
      <p:sp>
        <p:nvSpPr>
          <p:cNvPr id="4" name="Slide Number Placeholder 3"/>
          <p:cNvSpPr>
            <a:spLocks noGrp="1"/>
          </p:cNvSpPr>
          <p:nvPr>
            <p:ph type="sldNum" sz="quarter" idx="10"/>
          </p:nvPr>
        </p:nvSpPr>
        <p:spPr/>
        <p:txBody>
          <a:bodyPr/>
          <a:lstStyle/>
          <a:p>
            <a:fld id="{5C64238D-7B22-412D-9A67-CD22B72B5CB1}" type="slidenum">
              <a:rPr lang="en-US" smtClean="0"/>
              <a:t>18</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benefits</a:t>
            </a:r>
            <a:r>
              <a:rPr lang="en-US" b="0" baseline="0" dirty="0"/>
              <a:t> of PC</a:t>
            </a:r>
            <a:endParaRPr lang="en-US" b="0" dirty="0"/>
          </a:p>
          <a:p>
            <a:r>
              <a:rPr lang="en-US" b="1" dirty="0"/>
              <a:t>Background Information</a:t>
            </a:r>
            <a:r>
              <a:rPr lang="en-US" dirty="0"/>
              <a:t>: The third dimension of Project Coordination (PC), what is being accomplished, is perhaps the most important to understand conceptually. Given the overall objective of minimizing the work zone safety and mobility impacts of multiple projects, you should be able to describe PC activities in terms of how they can or will accomplish this impact mitigation objective. Some of the ways that work zone impacts can be mitigated through coordination include:</a:t>
            </a:r>
          </a:p>
          <a:p>
            <a:pPr marL="181240" indent="-181240">
              <a:buFont typeface="Arial" panose="020B0604020202020204" pitchFamily="34" charset="0"/>
              <a:buChar char="•"/>
            </a:pPr>
            <a:r>
              <a:rPr lang="en-US" dirty="0"/>
              <a:t>Sequencing the order in which multiple projects are completed to build additional capacity into the travel corridor or network incrementally, so that each completed project provides the greatest amount of benefit to travelers during each successive project.</a:t>
            </a:r>
          </a:p>
          <a:p>
            <a:pPr marL="181240" indent="-181240">
              <a:buFont typeface="Arial" panose="020B0604020202020204" pitchFamily="34" charset="0"/>
              <a:buChar char="•"/>
            </a:pPr>
            <a:r>
              <a:rPr lang="en-US" dirty="0"/>
              <a:t>Combining projects or project tasks along a travel route segment so that the impact to traffic occurs for the collective tasks at one time instead of individual impacts for each activity.</a:t>
            </a:r>
          </a:p>
          <a:p>
            <a:pPr marL="181240" indent="-181240">
              <a:buFont typeface="Arial" panose="020B0604020202020204" pitchFamily="34" charset="0"/>
              <a:buChar char="•"/>
            </a:pPr>
            <a:r>
              <a:rPr lang="en-US" dirty="0"/>
              <a:t>Scheduling projects or project tasks to avoid having significant capacity restrictions on a single travel route or on multiple roadways that serve as convenient alternatives for travelers when they encounter work zone congestion and delays.</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19</a:t>
            </a:fld>
            <a:endParaRPr lang="en-US" dirty="0"/>
          </a:p>
        </p:txBody>
      </p:sp>
    </p:spTree>
    <p:extLst>
      <p:ext uri="{BB962C8B-B14F-4D97-AF65-F5344CB8AC3E}">
        <p14:creationId xmlns:p14="http://schemas.microsoft.com/office/powerpoint/2010/main" val="3579006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Review module objectives</a:t>
            </a:r>
          </a:p>
          <a:p>
            <a:r>
              <a:rPr lang="en-US" b="1" dirty="0"/>
              <a:t>Background Information</a:t>
            </a:r>
            <a:r>
              <a:rPr lang="en-US" dirty="0"/>
              <a:t>: The objectives of this module will be to walk through the “Guide to Project Coordination  for Minimizing Work</a:t>
            </a:r>
            <a:r>
              <a:rPr lang="en-US" baseline="0" dirty="0"/>
              <a:t> Zone Mobility Impacts” as part of the Smart Work Zone Initiatives.</a:t>
            </a:r>
          </a:p>
          <a:p>
            <a:r>
              <a:rPr lang="en-US" b="1" dirty="0"/>
              <a:t>Interaction: </a:t>
            </a:r>
            <a:r>
              <a:rPr lang="en-US" b="0" dirty="0"/>
              <a:t>None</a:t>
            </a:r>
            <a:endParaRPr lang="en-US" b="1" dirty="0"/>
          </a:p>
          <a:p>
            <a:r>
              <a:rPr lang="en-US" b="1" dirty="0"/>
              <a:t>Notes:</a:t>
            </a:r>
            <a:r>
              <a:rPr lang="en-US" b="0" dirty="0"/>
              <a:t> The guide can be found at http://www.ops.fhwa.dot.gov/publications/fhwahop16013/index.htm#toc </a:t>
            </a:r>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219920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talk about five</a:t>
            </a:r>
            <a:r>
              <a:rPr lang="en-US" b="0" baseline="0" dirty="0"/>
              <a:t> steps</a:t>
            </a:r>
            <a:endParaRPr lang="en-US" b="0" dirty="0"/>
          </a:p>
          <a:p>
            <a:r>
              <a:rPr lang="en-US" b="1" dirty="0"/>
              <a:t>Background Information</a:t>
            </a:r>
            <a:r>
              <a:rPr lang="en-US" dirty="0"/>
              <a:t>: </a:t>
            </a:r>
            <a:r>
              <a:rPr lang="en-US" sz="1300" dirty="0"/>
              <a:t>These are the five simple steps to achieving project coordination. The first step is really establishing what an entity or agency wants to accomplish with respect to coordinating projects. Evidence strongly suggests getting the upper management support of the agency or agencies involved is critical. It takes support and the ability to have someone's back when trying to do something as complicated as coordinating a project among multiple entities. In some cases, you can establish who works together between the multiple agencies involved. Then at this point the first thing is to get the people involved and bringing the coordinating committee together. Those are really your decision-makers. Those who can act on behalf of the group they are representing. And give them the charge of figuring out how to coordinate activities. The next step is what the coordinating committee works on and figures out specifically what they want to do and how they will accomplish it. </a:t>
            </a:r>
          </a:p>
          <a:p>
            <a:r>
              <a:rPr lang="en-US" sz="1300" dirty="0"/>
              <a:t>The following slides give a few examples for each of these. </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20</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is a proposed five step process for coordination.</a:t>
            </a:r>
          </a:p>
          <a:p>
            <a:r>
              <a:rPr lang="en-US" b="1" dirty="0"/>
              <a:t>Background Information</a:t>
            </a:r>
            <a:r>
              <a:rPr lang="en-US" dirty="0"/>
              <a:t>: (broken into 2 slides) </a:t>
            </a:r>
            <a:r>
              <a:rPr lang="en-US" sz="1300" dirty="0"/>
              <a:t>Establishing a successful PC process first requires a clear vision of what the process is to achieve. This vision needs to begin with―or at least be supported by―agency</a:t>
            </a:r>
            <a:r>
              <a:rPr lang="en-US" sz="1300" baseline="0" dirty="0"/>
              <a:t> </a:t>
            </a:r>
            <a:r>
              <a:rPr lang="en-US" sz="1300" dirty="0"/>
              <a:t>upper management, since coordination efforts can sometimes require changes to existing contract language, reallocation of staff resources, and/or forging a cooperative relationship with other agencies and stakeholders in the region. Towards this end, it may be necessary to develop formal memorandums of understanding (MOUs) between stakeholders to obtain buy-in for the PC efforts. A coordination committee made up of decision-makers with authority to speak on behalf of their agency or entity is also needed. These individuals may come from several areas of the organization such as construction, maintenance, design, operations, traffic engineering, contract administration, and public information. Technical subcommittees may also be needed to identify and resolve specific technical issues that arise.</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21</a:t>
            </a:fld>
            <a:endParaRPr lang="en-US" dirty="0"/>
          </a:p>
        </p:txBody>
      </p:sp>
    </p:spTree>
    <p:extLst>
      <p:ext uri="{BB962C8B-B14F-4D97-AF65-F5344CB8AC3E}">
        <p14:creationId xmlns:p14="http://schemas.microsoft.com/office/powerpoint/2010/main" val="6421395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is a proposed five step process for coordination.</a:t>
            </a:r>
          </a:p>
          <a:p>
            <a:r>
              <a:rPr lang="en-US" b="1" dirty="0"/>
              <a:t>Background Information</a:t>
            </a:r>
            <a:r>
              <a:rPr lang="en-US" dirty="0"/>
              <a:t>: (broken into 2 slides) </a:t>
            </a:r>
            <a:r>
              <a:rPr lang="en-US" sz="1300" dirty="0"/>
              <a:t>Establishing a successful PC process first requires a clear vision of what the process is to achieve. This vision needs to begin with―or at least be supported by―agency</a:t>
            </a:r>
            <a:r>
              <a:rPr lang="en-US" sz="1300" baseline="0" dirty="0"/>
              <a:t> </a:t>
            </a:r>
            <a:r>
              <a:rPr lang="en-US" sz="1300" dirty="0"/>
              <a:t>upper management, since coordination efforts can sometimes require changes to existing contract language, reallocation of staff resources, and/or forging a cooperative relationship with other agencies and stakeholders in the region. Towards this end, it may be necessary to develop formal memorandums of understanding (MOUs) between stakeholders to obtain buy-in for the PC efforts. A coordination committee made up of decision-makers with authority to speak on behalf of their agency or entity is also needed. These individuals may come from several areas of the organization such as construction, maintenance, design, operations, traffic engineering, contract administration, and public information. Technical subcommittees may also be needed to identify and resolve specific technical issues that arise.</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22</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how</a:t>
            </a:r>
            <a:r>
              <a:rPr lang="en-US" b="0" baseline="0" dirty="0"/>
              <a:t> coordination will occur</a:t>
            </a:r>
            <a:endParaRPr lang="en-US" b="0" dirty="0"/>
          </a:p>
          <a:p>
            <a:r>
              <a:rPr lang="en-US" b="1" dirty="0"/>
              <a:t>Background Information</a:t>
            </a:r>
            <a:r>
              <a:rPr lang="en-US" dirty="0"/>
              <a:t>: </a:t>
            </a:r>
            <a:r>
              <a:rPr lang="en-US" sz="1300" dirty="0"/>
              <a:t>The next step is to develop the specific details of how PC will occur within this arrangement. The data or information that will be needed to accomplish PC must be identified. Roadway and traffic conditions that will exist and which may need to be considered within the projects are usually needed, such as travel times, traffic volumes and capacities, vehicle and load sizes that can be accommodated, etc. Tools that allow the committee to plan, monitor, and manage the projects will also be needed. These may include analytical tools to estimate expected traffic impacts, databases to log key information about each project or activity along a corridor or within a region, visualization tools such as geographic information system (GIS) programs that can map the projects in the database and make that map available to the various stakeholders in the region, and regular committee meetings. Also in this step, the committee will need to define the guidance that will be used to accomplish the PC vision. This could include strategies such as agreeing to a corridor or statewide TMP approach rather than a series of isolated project-level TMPs, establishing priorities to resolve conflicts between projects during construction, or methods of planning and scheduling projects for a particular construction season. </a:t>
            </a:r>
          </a:p>
          <a:p>
            <a:r>
              <a:rPr lang="en-US" b="1" dirty="0"/>
              <a:t>Interaction:  </a:t>
            </a:r>
            <a:r>
              <a:rPr lang="en-US" b="0" dirty="0"/>
              <a:t>none</a:t>
            </a:r>
          </a:p>
          <a:p>
            <a:r>
              <a:rPr lang="en-US" b="1" dirty="0"/>
              <a:t>Notes: </a:t>
            </a:r>
            <a:r>
              <a:rPr lang="en-US" b="0" dirty="0"/>
              <a:t>none</a:t>
            </a:r>
          </a:p>
          <a:p>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23</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benefits</a:t>
            </a:r>
            <a:r>
              <a:rPr lang="en-US" b="0" baseline="0" dirty="0"/>
              <a:t> to stakeholders</a:t>
            </a:r>
            <a:endParaRPr lang="en-US" b="0" dirty="0"/>
          </a:p>
          <a:p>
            <a:r>
              <a:rPr lang="en-US" b="1" dirty="0"/>
              <a:t>Background Information</a:t>
            </a:r>
            <a:r>
              <a:rPr lang="en-US" dirty="0"/>
              <a:t>: (broken into 2 slides) </a:t>
            </a:r>
            <a:r>
              <a:rPr lang="en-US" sz="1300" dirty="0"/>
              <a:t>Step three is taking the processes and everything that has been developed by the committee and making sure that each agency is on board and understands not only what is going to be done but, more importantly, why it's going to be done. Field personnel are judged predominantly or historically by getting the project done on time and under budget. People need to understand why you may be asking them to change the way they have been doing things; for example, changing the schedule or the sequence of the work. If you make those kinds of changes during the design phase, it's important to make sure field staff are well aware of why and how this will occur. Educating your own agency staff and other stakeholders in the region is very important. </a:t>
            </a:r>
            <a:endParaRPr lang="en-US" dirty="0"/>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24</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discuss benefits</a:t>
            </a:r>
            <a:r>
              <a:rPr lang="en-US" b="0" baseline="0" dirty="0"/>
              <a:t> to stakeholders</a:t>
            </a:r>
            <a:endParaRPr lang="en-US" b="0" dirty="0"/>
          </a:p>
          <a:p>
            <a:r>
              <a:rPr lang="en-US" b="1" dirty="0"/>
              <a:t>Background Information</a:t>
            </a:r>
            <a:r>
              <a:rPr lang="en-US" dirty="0"/>
              <a:t>: (broken into 2 slides) </a:t>
            </a:r>
            <a:r>
              <a:rPr lang="en-US" sz="1300" dirty="0"/>
              <a:t>Step three is taking the processes and everything that has been developed by the committee and making sure that each agency is on board and understands not only what is going to be done but, more importantly, why it's going to be done. Field personnel are judged predominantly or historically by getting the project done on time and under budget. People need to understand why you may be asking them to change the way they have been doing things; for example, changing the schedule or the sequence of the work. If you make those kinds of changes during the design phase, it's important to make sure field staff are well aware of why and how this will occur. Educating your own agency staff and other stakeholders in the region is very important. </a:t>
            </a:r>
            <a:endParaRPr lang="en-US" dirty="0"/>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25</a:t>
            </a:fld>
            <a:endParaRPr lang="en-US" dirty="0"/>
          </a:p>
        </p:txBody>
      </p:sp>
    </p:spTree>
    <p:extLst>
      <p:ext uri="{BB962C8B-B14F-4D97-AF65-F5344CB8AC3E}">
        <p14:creationId xmlns:p14="http://schemas.microsoft.com/office/powerpoint/2010/main" val="144268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step 4: implementation</a:t>
            </a:r>
          </a:p>
          <a:p>
            <a:r>
              <a:rPr lang="en-US" b="1" dirty="0"/>
              <a:t>Background Information</a:t>
            </a:r>
            <a:r>
              <a:rPr lang="en-US" dirty="0"/>
              <a:t>: </a:t>
            </a:r>
            <a:r>
              <a:rPr lang="en-US" sz="1300" dirty="0"/>
              <a:t>The fourth step is actual implementation of the PC process. Regular coordination meetings should be held at the corridor/regional level of all the affected stakeholders. For state DOTs, this may involve multiple divisions and offices (i.e., planning, construction, maintenance, operations, permitting, public information). A focus of the meetings should be on tracking the various projects in the corridor or region as they move through the project development process. There can be a long-range assessment, where expected general traffic impacts and anticipated schedules are compared; a medium-range assessment activity, where the traffic impacts, expected project staging and sequencing, and anticipated letting dates are discussed and examined in greater detail; and a short-term or current project assessment where upcoming day-to-day scheduling of lane closures and other bottlenecks created are examined and coordinated to minimize travel impacts as much as possible. Updates to the tracking databases and tools should occur regularly in this step as well. </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26</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step</a:t>
            </a:r>
            <a:r>
              <a:rPr lang="en-US" b="0" baseline="0" dirty="0"/>
              <a:t> 5: process improvement</a:t>
            </a:r>
            <a:endParaRPr lang="en-US" b="0" dirty="0"/>
          </a:p>
          <a:p>
            <a:r>
              <a:rPr lang="en-US" b="1" dirty="0"/>
              <a:t>Background Information</a:t>
            </a:r>
            <a:r>
              <a:rPr lang="en-US" dirty="0"/>
              <a:t>: </a:t>
            </a:r>
            <a:r>
              <a:rPr lang="en-US" sz="1300" dirty="0"/>
              <a:t>The final step is then to refine the PC process as the stakeholders become more comfortable with the efforts, learn what is working well, and identify what needs to be revised. Early on, this refinement may be fairly extensive and involve changes to committee and subcommittee structure and staff involvement. Over time, the refinements may become less frequent and less substantial. </a:t>
            </a:r>
          </a:p>
          <a:p>
            <a:r>
              <a:rPr lang="en-US" b="1" dirty="0"/>
              <a:t>Interaction: </a:t>
            </a:r>
            <a:r>
              <a:rPr lang="en-US" b="0" dirty="0"/>
              <a:t>none</a:t>
            </a:r>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27</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b="1" dirty="0"/>
              <a:t>Key Message:</a:t>
            </a:r>
            <a:r>
              <a:rPr lang="en-US" b="1" baseline="0" dirty="0"/>
              <a:t> </a:t>
            </a:r>
            <a:r>
              <a:rPr lang="en-US" b="0" baseline="0" dirty="0"/>
              <a:t>Introduce the WISE tool</a:t>
            </a:r>
            <a:endParaRPr lang="en-US" b="0" dirty="0"/>
          </a:p>
          <a:p>
            <a:r>
              <a:rPr lang="en-US" b="1" dirty="0"/>
              <a:t>Background Information</a:t>
            </a:r>
            <a:r>
              <a:rPr lang="en-US" dirty="0"/>
              <a:t>: (broken into 2 slides)  The Work Zone Impacts and Strategies Estimator (WISE) software tool was developed through the SHRP2 program to evaluate the impacts of various highway projects and compare alternatives. It is open-source software that is available from FHWA.  Software support includes a user’s guide. The WISE software analyzes the impacts of multiple, concurrent work zones across a network or complex corridor on road users. This tool is intended to help agencies optimize the sequencing of renewal projects and analyze the cost-effectiveness of strategies for the minimization, management, and mitigation of road user costs from safety or operational perspectives. The WISE tool can be used at a planning level as well as the operational level. WISE software provides an integrated framework for users to evaluate planning decisions and operational strategies, eliminating the need to use separate software for model-building. With the integrated framework, planning-level decisions can be based on network- and corridor-level impacts. Users can import traffic networks from existing travel demand models. In addition, the tool has an optimization routine that will recommend efficient staging strategies. WISE can evaluate the impact of changes in route choice behavior as well as impacts from intelligent transportation systems. </a:t>
            </a:r>
          </a:p>
          <a:p>
            <a:r>
              <a:rPr lang="en-US" b="1" dirty="0"/>
              <a:t>Interaction: </a:t>
            </a:r>
            <a:r>
              <a:rPr lang="en-US" b="0" dirty="0"/>
              <a:t>has anyone ever</a:t>
            </a:r>
            <a:r>
              <a:rPr lang="en-US" b="0" baseline="0" dirty="0"/>
              <a:t> used this tool?</a:t>
            </a:r>
            <a:endParaRPr lang="en-US" b="0" dirty="0"/>
          </a:p>
          <a:p>
            <a:r>
              <a:rPr lang="en-US" b="1" dirty="0"/>
              <a:t>Notes: SHRP 2 R11 [Completed] Strategic Highway Research Program</a:t>
            </a:r>
          </a:p>
          <a:p>
            <a:r>
              <a:rPr lang="en-US" dirty="0"/>
              <a:t>Strategic Approaches at the Corridor and Network Level to Minimize Disruption from the Renewal Process. </a:t>
            </a:r>
            <a:r>
              <a:rPr lang="en-US" b="1" dirty="0"/>
              <a:t>WISE, WORK ZONE IMPACT AND STRATEGY ESTIMATOR SOFTWARE (R11) </a:t>
            </a:r>
            <a:r>
              <a:rPr lang="en-US" dirty="0"/>
              <a:t>A Final Report documenting the development of the work zone impact and strategy estimator, A User's Guide, and Software to analyze the impacts on road users of multiple, concurrent work zones across a network or complex corridor. This tool will help agencies assess the optimal sequencing of renewal projects, and help determine the cost-effectiveness of strategies to minimize, manage, and mitigate road user costs from safety or operational perspectives. The WISE software is fully developed and is being tested in Iowa and Arizona using historical data to validate its parameters. In addition, pilot tests in New York and Florida will use the software to analyze projects currently in the planning phase. </a:t>
            </a:r>
          </a:p>
          <a:p>
            <a:endParaRPr lang="en-US" b="0" dirty="0"/>
          </a:p>
        </p:txBody>
      </p:sp>
      <p:sp>
        <p:nvSpPr>
          <p:cNvPr id="2" name="Date Placeholder 1"/>
          <p:cNvSpPr>
            <a:spLocks noGrp="1"/>
          </p:cNvSpPr>
          <p:nvPr>
            <p:ph type="dt" idx="10"/>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192774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b="1" dirty="0"/>
              <a:t>Key Message:</a:t>
            </a:r>
            <a:r>
              <a:rPr lang="en-US" b="1" baseline="0" dirty="0"/>
              <a:t> </a:t>
            </a:r>
            <a:r>
              <a:rPr lang="en-US" b="0" baseline="0" dirty="0"/>
              <a:t>introduce the WISE tool</a:t>
            </a:r>
            <a:endParaRPr lang="en-US" b="0" dirty="0"/>
          </a:p>
          <a:p>
            <a:r>
              <a:rPr lang="en-US" b="1" dirty="0"/>
              <a:t>Background Information</a:t>
            </a:r>
            <a:r>
              <a:rPr lang="en-US" dirty="0"/>
              <a:t>: (broken into 2 slides)  The Work Zone Impacts and Strategies Estimator (WISE) software tool was developed through the SHRP2 program to evaluate the impacts of various highway projects and compare alternatives. It is open-source software that is available from FHWA.  Software support includes a user’s guide. The WISE software analyzes the impacts of multiple, concurrent work zones across a network or complex corridor on road users. This tool is intended to help agencies optimize the sequencing of renewal projects and analyze the cost-effectiveness of strategies for the minimization, management, and mitigation of road user costs from safety or operational perspectives. The WISE tool can be used at a planning level as well as the operational level. WISE software provides an integrated framework for users to evaluate planning decisions and operational strategies, eliminating the need to use separate software for model-building. With the integrated framework, planning-level decisions can be based on network- and corridor-level impacts. Users can import traffic networks from existing travel demand models. In addition, the tool has an optimization routine that will recommend efficient staging strategies. WISE can evaluate the impact of changes in route choice behavior as well as impacts from intelligent transportation systems. </a:t>
            </a:r>
          </a:p>
          <a:p>
            <a:r>
              <a:rPr lang="en-US" b="1" dirty="0"/>
              <a:t>Interaction: </a:t>
            </a:r>
            <a:r>
              <a:rPr lang="en-US" b="0" dirty="0"/>
              <a:t>has anyone ever</a:t>
            </a:r>
            <a:r>
              <a:rPr lang="en-US" b="0" baseline="0" dirty="0"/>
              <a:t> used this tool?</a:t>
            </a:r>
            <a:endParaRPr lang="en-US" b="0" dirty="0"/>
          </a:p>
          <a:p>
            <a:r>
              <a:rPr lang="en-US" b="1" dirty="0"/>
              <a:t>Notes: </a:t>
            </a:r>
            <a:r>
              <a:rPr lang="en-US" b="0" dirty="0"/>
              <a:t>None</a:t>
            </a:r>
          </a:p>
        </p:txBody>
      </p:sp>
      <p:sp>
        <p:nvSpPr>
          <p:cNvPr id="2" name="Date Placeholder 1"/>
          <p:cNvSpPr>
            <a:spLocks noGrp="1"/>
          </p:cNvSpPr>
          <p:nvPr>
            <p:ph type="dt" idx="10"/>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158137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r>
              <a:rPr lang="en-US" b="1" dirty="0"/>
              <a:t>Key Message: </a:t>
            </a:r>
            <a:r>
              <a:rPr lang="en-US" b="0" dirty="0"/>
              <a:t>FHWA has selected</a:t>
            </a:r>
            <a:r>
              <a:rPr lang="en-US" b="0" baseline="0" dirty="0"/>
              <a:t> two methods of improving work zone safety as part of the EDC3 initiative.</a:t>
            </a:r>
            <a:endParaRPr lang="en-US" b="0" dirty="0"/>
          </a:p>
          <a:p>
            <a:pPr defTabSz="966612">
              <a:defRPr/>
            </a:pPr>
            <a:r>
              <a:rPr lang="en-US" b="1" dirty="0"/>
              <a:t>Background Information</a:t>
            </a:r>
            <a:r>
              <a:rPr lang="en-US" dirty="0"/>
              <a:t>: PC involves various strategies and actions, with the intent to improve a transportation agency’s ability to better manage and interact with multiple construction projects along a corridor or within a region toward the objective of improved safety and mobility:</a:t>
            </a:r>
          </a:p>
          <a:p>
            <a:pPr defTabSz="966612">
              <a:defRPr/>
            </a:pPr>
            <a:r>
              <a:rPr lang="en-US" dirty="0"/>
              <a:t>Improved safety through a reduction in crashes and reduced crash severity and Enhanced mobility in the form of travel time reliability and reduced delay.</a:t>
            </a:r>
            <a:r>
              <a:rPr lang="en-US" sz="1300" dirty="0"/>
              <a:t> The measure of effectiveness for PC efforts is determined through a comparison with the estimated impacts that would have occurred if the projects had not been coordinated in some fashion. PC can occur along a corridor, across a network of local streets, or within a broad region. </a:t>
            </a:r>
            <a:endParaRPr lang="en-US" dirty="0"/>
          </a:p>
          <a:p>
            <a:pPr defTabSz="966612">
              <a:defRPr/>
            </a:pPr>
            <a:r>
              <a:rPr lang="en-US" b="1" dirty="0"/>
              <a:t>Interaction: </a:t>
            </a:r>
            <a:r>
              <a:rPr lang="en-US" b="0" dirty="0"/>
              <a:t>N/A</a:t>
            </a:r>
          </a:p>
          <a:p>
            <a:r>
              <a:rPr lang="en-US" b="1" dirty="0"/>
              <a:t>Notes: </a:t>
            </a:r>
            <a:r>
              <a:rPr lang="en-US" b="0" dirty="0"/>
              <a:t>We</a:t>
            </a:r>
            <a:r>
              <a:rPr lang="en-US" b="0" baseline="0" dirty="0"/>
              <a:t> will now discuss the project coordination initiative goals and strategies.</a:t>
            </a:r>
            <a:endParaRPr lang="en-US" b="0" dirty="0"/>
          </a:p>
        </p:txBody>
      </p:sp>
      <p:sp>
        <p:nvSpPr>
          <p:cNvPr id="2" name="Date Placeholder 1"/>
          <p:cNvSpPr>
            <a:spLocks noGrp="1"/>
          </p:cNvSpPr>
          <p:nvPr>
            <p:ph type="dt" idx="10"/>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4258150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b="1" dirty="0"/>
              <a:t>Key Message:</a:t>
            </a:r>
            <a:r>
              <a:rPr lang="en-US" b="1" baseline="0" dirty="0"/>
              <a:t> </a:t>
            </a:r>
            <a:r>
              <a:rPr lang="en-US" b="0" baseline="0" dirty="0"/>
              <a:t>introduce the WISE tool</a:t>
            </a:r>
            <a:endParaRPr lang="en-US" b="0" dirty="0"/>
          </a:p>
          <a:p>
            <a:r>
              <a:rPr lang="en-US" b="1" dirty="0"/>
              <a:t>Background Information</a:t>
            </a:r>
            <a:r>
              <a:rPr lang="en-US" dirty="0"/>
              <a:t>: (broken into 2 slides)  The Work Zone Impacts and Strategies Estimator (WISE) software tool was developed through the SHRP2 program to evaluate the impacts of various highway projects and compare alternatives. It is open-source software that is available from FHWA.  Software support includes a user’s guide. The WISE software analyzes the impacts of multiple, concurrent work zones across a network or complex corridor on road users. This tool is intended to help agencies optimize the sequencing of renewal projects and analyze the cost-effectiveness of strategies for the minimization, management, and mitigation of road user costs from safety or operational perspectives. The WISE tool can be used at a planning level as well as the operational level. WISE software provides an integrated framework for users to evaluate planning decisions and operational strategies, eliminating the need to use separate software for model-building. With the integrated framework, planning-level decisions can be based on network- and corridor-level impacts. Users can import traffic networks from existing travel demand models. In addition, the tool has an optimization routine that will recommend efficient staging strategies. WISE can evaluate the impact of changes in route choice behavior as well as impacts from intelligent transportation systems. </a:t>
            </a:r>
          </a:p>
          <a:p>
            <a:r>
              <a:rPr lang="en-US" b="1" dirty="0"/>
              <a:t>Interaction: </a:t>
            </a:r>
            <a:r>
              <a:rPr lang="en-US" b="0" dirty="0"/>
              <a:t>has anyone ever</a:t>
            </a:r>
            <a:r>
              <a:rPr lang="en-US" b="0" baseline="0" dirty="0"/>
              <a:t> used this tool?</a:t>
            </a:r>
            <a:endParaRPr lang="en-US" b="0" dirty="0"/>
          </a:p>
          <a:p>
            <a:r>
              <a:rPr lang="en-US" b="1" dirty="0"/>
              <a:t>Notes: </a:t>
            </a:r>
            <a:r>
              <a:rPr lang="en-US" b="0" dirty="0"/>
              <a:t>None</a:t>
            </a:r>
          </a:p>
        </p:txBody>
      </p:sp>
      <p:sp>
        <p:nvSpPr>
          <p:cNvPr id="2" name="Date Placeholder 1"/>
          <p:cNvSpPr>
            <a:spLocks noGrp="1"/>
          </p:cNvSpPr>
          <p:nvPr>
            <p:ph type="dt" idx="10"/>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21674673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Go over</a:t>
            </a:r>
            <a:r>
              <a:rPr lang="en-US" b="0" baseline="0" dirty="0"/>
              <a:t> what was discussed in the module.</a:t>
            </a:r>
            <a:endParaRPr lang="en-US" b="0" dirty="0"/>
          </a:p>
          <a:p>
            <a:pPr marL="0" lvl="1" defTabSz="966612">
              <a:defRPr/>
            </a:pPr>
            <a:r>
              <a:rPr lang="en-US" b="1" dirty="0"/>
              <a:t>Background Information</a:t>
            </a:r>
            <a:r>
              <a:rPr lang="en-US" dirty="0"/>
              <a:t>: </a:t>
            </a:r>
          </a:p>
          <a:p>
            <a:pPr lvl="0"/>
            <a:r>
              <a:rPr lang="en-US" baseline="0" dirty="0"/>
              <a:t>Review steps for achieving project coordination:</a:t>
            </a:r>
          </a:p>
          <a:p>
            <a:pPr marL="785372" lvl="1" indent="-302066">
              <a:buFont typeface="+mj-lt"/>
              <a:buAutoNum type="romanLcPeriod"/>
            </a:pPr>
            <a:r>
              <a:rPr lang="en-US" i="0" dirty="0"/>
              <a:t>Establish the Vision </a:t>
            </a:r>
          </a:p>
          <a:p>
            <a:pPr marL="785372" lvl="1" indent="-302066">
              <a:buFont typeface="+mj-lt"/>
              <a:buAutoNum type="romanLcPeriod"/>
            </a:pPr>
            <a:r>
              <a:rPr lang="en-US" i="0" dirty="0"/>
              <a:t>Develop Details of How Coordination will Occur</a:t>
            </a:r>
          </a:p>
          <a:p>
            <a:pPr marL="785372" lvl="1" indent="-302066">
              <a:buFont typeface="+mj-lt"/>
              <a:buAutoNum type="romanLcPeriod"/>
            </a:pPr>
            <a:r>
              <a:rPr lang="en-US" i="0" dirty="0"/>
              <a:t>Educate and Inform Personnel and Stakeholders</a:t>
            </a:r>
          </a:p>
          <a:p>
            <a:pPr marL="785372" lvl="1" indent="-302066">
              <a:buFont typeface="+mj-lt"/>
              <a:buAutoNum type="romanLcPeriod"/>
            </a:pPr>
            <a:r>
              <a:rPr lang="en-US" i="0" dirty="0"/>
              <a:t>Implement the Process, and </a:t>
            </a:r>
          </a:p>
          <a:p>
            <a:pPr marL="785372" lvl="1" indent="-302066">
              <a:buFont typeface="+mj-lt"/>
              <a:buAutoNum type="romanLcPeriod"/>
            </a:pPr>
            <a:r>
              <a:rPr lang="en-US" i="0" dirty="0"/>
              <a:t>Refine the Process</a:t>
            </a:r>
            <a:endParaRPr lang="en-US" dirty="0"/>
          </a:p>
          <a:p>
            <a:r>
              <a:rPr lang="en-US" b="1" dirty="0"/>
              <a:t>Interaction: </a:t>
            </a:r>
            <a:r>
              <a:rPr lang="en-US" b="0" dirty="0"/>
              <a:t>Engage participants</a:t>
            </a:r>
            <a:r>
              <a:rPr lang="en-US" b="0" baseline="0" dirty="0"/>
              <a:t> to see if they are understanding materials.</a:t>
            </a:r>
            <a:endParaRPr lang="en-US" b="0" dirty="0"/>
          </a:p>
          <a:p>
            <a:r>
              <a:rPr lang="en-US" b="1" dirty="0"/>
              <a:t>Notes: </a:t>
            </a:r>
            <a:r>
              <a:rPr lang="en-US" b="0" dirty="0"/>
              <a:t>none</a:t>
            </a:r>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31</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dirty="0"/>
              <a:t>If no questions, you may ask a few yourself.</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32</a:t>
            </a:fld>
            <a:endParaRPr lang="en-US" dirty="0"/>
          </a:p>
        </p:txBody>
      </p:sp>
    </p:spTree>
    <p:extLst>
      <p:ext uri="{BB962C8B-B14F-4D97-AF65-F5344CB8AC3E}">
        <p14:creationId xmlns:p14="http://schemas.microsoft.com/office/powerpoint/2010/main" val="3070344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1" dirty="0"/>
              <a:t>Key Message: </a:t>
            </a:r>
            <a:r>
              <a:rPr lang="en-US" sz="1100" b="0" dirty="0"/>
              <a:t>introduce</a:t>
            </a:r>
            <a:r>
              <a:rPr lang="en-US" sz="1100" b="0" baseline="0" dirty="0"/>
              <a:t> benefits of project coordination</a:t>
            </a:r>
            <a:endParaRPr lang="en-US" sz="1100" b="0" dirty="0"/>
          </a:p>
          <a:p>
            <a:r>
              <a:rPr lang="en-US" sz="1100" b="1" dirty="0"/>
              <a:t>Background Information</a:t>
            </a:r>
            <a:r>
              <a:rPr lang="en-US" sz="1100" dirty="0"/>
              <a:t>: Project coordination has been discussed with the development of Transportation Management Plans (TMP). Delay from a project level has been stressed, but the intent is to also look at projects and the effort to manage traffic disruptions on a corridor and a network level—not just among the</a:t>
            </a:r>
            <a:r>
              <a:rPr lang="en-US" sz="1100" baseline="0" dirty="0"/>
              <a:t> transportation agency’s projects, but including other work within the network, such as utility projects. </a:t>
            </a:r>
          </a:p>
          <a:p>
            <a:r>
              <a:rPr lang="en-US" sz="1100" dirty="0"/>
              <a:t>Early identification of project impacts will help reduce or manage work zone-related traffic disruptors. Project coordination should include roadwork by state and local DOT offices, such as maintenance  and construction, as well as work performed by utilities, developers, and any other efforts that will impact road users. Better coordination of projects can be "win-win" for public agencies, road users, and citizens by reducing the need for additional work zones.  </a:t>
            </a:r>
          </a:p>
          <a:p>
            <a:pPr defTabSz="966612">
              <a:defRPr/>
            </a:pPr>
            <a:r>
              <a:rPr lang="en-US" sz="1100" dirty="0">
                <a:effectLst/>
              </a:rPr>
              <a:t>To ensure good implementation, we need to understand that the transportation system is a network. Work at one location will impact other locations. Also, since the highway infrastructure is aging and congestion is increasing, states, counties and cities are facing more management. Remember, road users may not be able to understand why our road is being cut by a utility company. This may be done six months after the road project. They know they are stuck in traffic, and most likely they will blame the traffic agency for not coordinating both projects. Therefore, project coordination is important for road activities. Project coordination needs to occur at the planning stage because it allows agencies to identify early on the right group during the development of the project. Coordination also helps agencies to identify, analyze and mitigate individual and accumulated work prior to construction. </a:t>
            </a:r>
            <a:endParaRPr lang="en-US" sz="1100" dirty="0"/>
          </a:p>
          <a:p>
            <a:endParaRPr lang="en-US" sz="1100" dirty="0"/>
          </a:p>
          <a:p>
            <a:r>
              <a:rPr lang="en-US" sz="1100" b="1" dirty="0"/>
              <a:t>Interaction: </a:t>
            </a:r>
            <a:r>
              <a:rPr lang="en-US" sz="1100" b="0" dirty="0"/>
              <a:t>none</a:t>
            </a:r>
          </a:p>
          <a:p>
            <a:r>
              <a:rPr lang="en-US" sz="1100" b="1" dirty="0"/>
              <a:t>Notes: </a:t>
            </a:r>
            <a:r>
              <a:rPr lang="en-US" sz="1100" b="0" dirty="0"/>
              <a:t>Go</a:t>
            </a:r>
            <a:r>
              <a:rPr lang="en-US" sz="1100" b="0" baseline="0" dirty="0"/>
              <a:t> through each point and expand as applicable. This slide and the next slide go together.</a:t>
            </a:r>
            <a:endParaRPr lang="en-US" sz="1100" dirty="0"/>
          </a:p>
          <a:p>
            <a:endParaRPr lang="en-US" sz="1100"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2245740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1" dirty="0"/>
              <a:t>Key Message: </a:t>
            </a:r>
            <a:r>
              <a:rPr lang="en-US" sz="1100" b="0" dirty="0"/>
              <a:t>introduce</a:t>
            </a:r>
            <a:r>
              <a:rPr lang="en-US" sz="1100" b="0" baseline="0" dirty="0"/>
              <a:t> benefits of project coordination</a:t>
            </a:r>
            <a:endParaRPr lang="en-US" sz="1100" b="0" dirty="0"/>
          </a:p>
          <a:p>
            <a:r>
              <a:rPr lang="en-US" sz="1100" b="1" dirty="0"/>
              <a:t>Background Information</a:t>
            </a:r>
            <a:r>
              <a:rPr lang="en-US" sz="1100" dirty="0"/>
              <a:t>: Project coordination has been discussed with the development of Transportation Management Plans (TMP). Delay from a project level has been stressed, but the intent is to also look at projects and the effort to manage traffic disruptions on a corridor and a network level—not just among the</a:t>
            </a:r>
            <a:r>
              <a:rPr lang="en-US" sz="1100" baseline="0" dirty="0"/>
              <a:t> transportation agency’s projects, but including other work within the network, such as utility projects. </a:t>
            </a:r>
          </a:p>
          <a:p>
            <a:r>
              <a:rPr lang="en-US" sz="1100" dirty="0"/>
              <a:t>Early identification of project impacts will help reduce or manage work zone-related traffic disruptors. Project coordination should include roadwork by state and local DOT offices, such as maintenance  and construction, as well as work performed by utilities, developers, and any other efforts that will impact road users. Better coordination of projects can be "win-win" for public agencies, road users, and citizens by reducing the need for additional work zones.  </a:t>
            </a:r>
          </a:p>
          <a:p>
            <a:pPr defTabSz="966612">
              <a:defRPr/>
            </a:pPr>
            <a:r>
              <a:rPr lang="en-US" sz="1100" dirty="0">
                <a:effectLst/>
              </a:rPr>
              <a:t>To ensure good implementation, we need to understand that the transportation system is a network. Work at one location will impact other locations. Also, since the highway infrastructure is aging and congestion is increasing, states, counties and cities are facing more management. Remember, road users may not be able to understand why our road is being cut by a utility company. This may be done six months after the road project. They know they are stuck in traffic, and most likely they will blame the traffic agency for not coordinating both projects. Therefore, project coordination is important for road activities. Project coordination needs to occur at the planning stage because it allows agencies to identify early on the right group during the development of the project. Coordination also helps agencies to identify, analyze and mitigate individual and accumulated work prior to construction. </a:t>
            </a:r>
            <a:endParaRPr lang="en-US" sz="1100" dirty="0"/>
          </a:p>
          <a:p>
            <a:endParaRPr lang="en-US" sz="1100" dirty="0"/>
          </a:p>
          <a:p>
            <a:r>
              <a:rPr lang="en-US" sz="1100" b="1" dirty="0"/>
              <a:t>Interaction: </a:t>
            </a:r>
            <a:r>
              <a:rPr lang="en-US" sz="1100" b="0" dirty="0"/>
              <a:t>none</a:t>
            </a:r>
          </a:p>
          <a:p>
            <a:r>
              <a:rPr lang="en-US" sz="1100" b="1" dirty="0"/>
              <a:t>Notes: </a:t>
            </a:r>
            <a:r>
              <a:rPr lang="en-US" sz="1100" b="0" dirty="0"/>
              <a:t>Go</a:t>
            </a:r>
            <a:r>
              <a:rPr lang="en-US" sz="1100" b="0" baseline="0" dirty="0"/>
              <a:t> through each point and expand as applicable. This slide and the next slide go together.</a:t>
            </a:r>
            <a:endParaRPr lang="en-US" sz="1100" dirty="0"/>
          </a:p>
          <a:p>
            <a:endParaRPr lang="en-US" sz="1100"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574038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Key Message: </a:t>
            </a:r>
            <a:r>
              <a:rPr lang="en-US" b="0" dirty="0"/>
              <a:t>continue</a:t>
            </a:r>
            <a:r>
              <a:rPr lang="en-US" b="0" baseline="0" dirty="0"/>
              <a:t> to discuss benefits of project coordination</a:t>
            </a:r>
            <a:endParaRPr lang="en-US" b="0" dirty="0"/>
          </a:p>
          <a:p>
            <a:r>
              <a:rPr lang="en-US" b="1" dirty="0"/>
              <a:t>Background Information</a:t>
            </a:r>
            <a:r>
              <a:rPr lang="en-US" dirty="0"/>
              <a:t>: </a:t>
            </a:r>
            <a:r>
              <a:rPr lang="en-US" sz="1300" dirty="0"/>
              <a:t>A lack of project coordination can mean many road projects close to together, street cuts on recently paved roads resulting in reduced quality, increased agency and user costs, and significant impacts to road users resulting in many unsatisfied customers. </a:t>
            </a:r>
            <a:r>
              <a:rPr lang="en-US" dirty="0"/>
              <a:t> San Francisco was able to reduce street cuts by 27 percent by coordinating right-of-way projects. Corridor-level transportation management plans ensure that at least one major north-south corridor and one major east-west corridor are left unrestricted for freight and passenger travel at all times.</a:t>
            </a:r>
          </a:p>
          <a:p>
            <a:r>
              <a:rPr lang="en-US" b="1" dirty="0"/>
              <a:t>Interaction: </a:t>
            </a:r>
            <a:r>
              <a:rPr lang="en-US" b="0" dirty="0"/>
              <a:t>none</a:t>
            </a:r>
          </a:p>
          <a:p>
            <a:r>
              <a:rPr lang="en-US" b="1" dirty="0"/>
              <a:t>Notes: </a:t>
            </a:r>
            <a:r>
              <a:rPr lang="en-US" b="0" dirty="0"/>
              <a:t>A continuation of previous slide.</a:t>
            </a:r>
            <a:endParaRPr lang="en-US" dirty="0"/>
          </a:p>
          <a:p>
            <a:pPr eaLnBrk="1" hangingPunct="1"/>
            <a:endParaRPr lang="en-US" b="0" dirty="0"/>
          </a:p>
          <a:p>
            <a:endParaRPr lang="en-US"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150544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Key Message: </a:t>
            </a:r>
            <a:r>
              <a:rPr lang="en-US" b="0" dirty="0"/>
              <a:t>continue</a:t>
            </a:r>
            <a:r>
              <a:rPr lang="en-US" b="0" baseline="0" dirty="0"/>
              <a:t> to discuss benefits of project coordination</a:t>
            </a:r>
            <a:endParaRPr lang="en-US" b="0" dirty="0"/>
          </a:p>
          <a:p>
            <a:r>
              <a:rPr lang="en-US" b="1" dirty="0"/>
              <a:t>Background Information</a:t>
            </a:r>
            <a:r>
              <a:rPr lang="en-US" dirty="0"/>
              <a:t>: </a:t>
            </a:r>
            <a:r>
              <a:rPr lang="en-US" sz="1300" dirty="0"/>
              <a:t>A lack of project coordination can mean many road projects close to together, street cuts on recently paved roads resulting in reduced quality, increased agency and user costs, and significant impacts to road users resulting in many unsatisfied customers. </a:t>
            </a:r>
            <a:r>
              <a:rPr lang="en-US" dirty="0"/>
              <a:t> San Francisco was able to reduce street cuts by 27 percent by coordinating right-of-way projects. Corridor-level transportation management plans ensure that at least one major north-south corridor and one major east-west corridor are left unrestricted for freight and passenger travel at all times.</a:t>
            </a:r>
          </a:p>
          <a:p>
            <a:r>
              <a:rPr lang="en-US" b="1" dirty="0"/>
              <a:t>Interaction: </a:t>
            </a:r>
            <a:r>
              <a:rPr lang="en-US" b="0" dirty="0"/>
              <a:t>none</a:t>
            </a:r>
          </a:p>
          <a:p>
            <a:r>
              <a:rPr lang="en-US" b="1" dirty="0"/>
              <a:t>Notes: </a:t>
            </a:r>
            <a:r>
              <a:rPr lang="en-US" b="0" dirty="0"/>
              <a:t>A continuation of previous slide.</a:t>
            </a:r>
            <a:endParaRPr lang="en-US" dirty="0"/>
          </a:p>
          <a:p>
            <a:pPr eaLnBrk="1" hangingPunct="1"/>
            <a:endParaRPr lang="en-US" b="0" dirty="0"/>
          </a:p>
          <a:p>
            <a:endParaRPr lang="en-US"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2367841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Key Message: </a:t>
            </a:r>
            <a:r>
              <a:rPr lang="en-US" b="0" dirty="0"/>
              <a:t>Discuss</a:t>
            </a:r>
            <a:r>
              <a:rPr lang="en-US" b="0" baseline="0" dirty="0"/>
              <a:t> potential challenges of project coordination.</a:t>
            </a:r>
            <a:endParaRPr lang="en-US" b="0" dirty="0"/>
          </a:p>
          <a:p>
            <a:r>
              <a:rPr lang="en-US" b="1" dirty="0"/>
              <a:t>Background Information</a:t>
            </a:r>
            <a:r>
              <a:rPr lang="en-US" dirty="0"/>
              <a:t>: (broken into 2 slides) Basically go over the information on the slide.</a:t>
            </a:r>
          </a:p>
          <a:p>
            <a:pPr marL="362480" indent="-362480">
              <a:buFont typeface="Arial" panose="020B0604020202020204" pitchFamily="34" charset="0"/>
              <a:buChar char="•"/>
            </a:pPr>
            <a:r>
              <a:rPr lang="en-US" dirty="0"/>
              <a:t>Establishing and maintaining accurate information about project schedules, plans, day-to-day activities </a:t>
            </a:r>
          </a:p>
          <a:p>
            <a:pPr marL="785372" lvl="1" indent="-302066">
              <a:buFont typeface="Arial" panose="020B0604020202020204" pitchFamily="34" charset="0"/>
              <a:buChar char="•"/>
            </a:pPr>
            <a:r>
              <a:rPr lang="en-US" dirty="0"/>
              <a:t>Keeping all agency stakeholders engaged will both produce accurate information and promote information sharing on an ongoing basis</a:t>
            </a:r>
          </a:p>
          <a:p>
            <a:pPr marL="362480" indent="-362480">
              <a:buFont typeface="Arial" panose="020B0604020202020204" pitchFamily="34" charset="0"/>
              <a:buChar char="•"/>
            </a:pPr>
            <a:r>
              <a:rPr lang="en-US" dirty="0"/>
              <a:t>Effects on individual project schedules</a:t>
            </a:r>
          </a:p>
          <a:p>
            <a:pPr marL="362480" indent="-362480">
              <a:buFont typeface="Arial" panose="020B0604020202020204" pitchFamily="34" charset="0"/>
              <a:buChar char="•"/>
            </a:pPr>
            <a:r>
              <a:rPr lang="en-US" dirty="0"/>
              <a:t>Quantifying the benefits of coordination or the negative effects if a lack of coordination</a:t>
            </a:r>
          </a:p>
          <a:p>
            <a:pPr marL="362480" indent="-362480">
              <a:buFont typeface="Arial" panose="020B0604020202020204" pitchFamily="34" charset="0"/>
              <a:buChar char="•"/>
            </a:pPr>
            <a:r>
              <a:rPr lang="en-US" dirty="0"/>
              <a:t>Institutional constraints regarding the availability of funds and when those funds must be spent</a:t>
            </a:r>
          </a:p>
          <a:p>
            <a:pPr marL="362480" indent="-362480">
              <a:buFont typeface="Arial" panose="020B0604020202020204" pitchFamily="34" charset="0"/>
              <a:buChar char="•"/>
            </a:pPr>
            <a:r>
              <a:rPr lang="en-US" dirty="0"/>
              <a:t>Agency missions and charters with respect to routes of responsibility, stakeholders, and users </a:t>
            </a:r>
          </a:p>
          <a:p>
            <a:endParaRPr lang="en-US" dirty="0"/>
          </a:p>
          <a:p>
            <a:r>
              <a:rPr lang="en-US" b="1" dirty="0"/>
              <a:t>Interaction: </a:t>
            </a:r>
            <a:r>
              <a:rPr lang="en-US" b="0" dirty="0"/>
              <a:t>Do you see any challenges within your agency?</a:t>
            </a:r>
            <a:r>
              <a:rPr lang="en-US" b="0" baseline="0" dirty="0"/>
              <a:t>  What can we do to overcome these challenges?</a:t>
            </a:r>
            <a:endParaRPr lang="en-US" b="1" dirty="0"/>
          </a:p>
          <a:p>
            <a:r>
              <a:rPr lang="en-US" b="1" dirty="0"/>
              <a:t>Notes: </a:t>
            </a:r>
            <a:r>
              <a:rPr lang="en-US" b="0" dirty="0"/>
              <a:t>See page 8 of the guide for more discussion</a:t>
            </a:r>
            <a:endParaRPr lang="en-US"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429458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Key Message: </a:t>
            </a:r>
            <a:r>
              <a:rPr lang="en-US" b="0" dirty="0"/>
              <a:t>Discuss</a:t>
            </a:r>
            <a:r>
              <a:rPr lang="en-US" b="0" baseline="0" dirty="0"/>
              <a:t> potential challenges of project coordination.</a:t>
            </a:r>
            <a:endParaRPr lang="en-US" b="0" dirty="0"/>
          </a:p>
          <a:p>
            <a:r>
              <a:rPr lang="en-US" b="1" dirty="0"/>
              <a:t>Background Information</a:t>
            </a:r>
            <a:r>
              <a:rPr lang="en-US" dirty="0"/>
              <a:t>: (broken into 2 slides) Basically go over the information on the slide.</a:t>
            </a:r>
          </a:p>
          <a:p>
            <a:pPr marL="362480" indent="-362480">
              <a:buFont typeface="Arial" panose="020B0604020202020204" pitchFamily="34" charset="0"/>
              <a:buChar char="•"/>
            </a:pPr>
            <a:r>
              <a:rPr lang="en-US" dirty="0"/>
              <a:t>Establishing and maintaining accurate information about project schedules, plans, day-to-day activities </a:t>
            </a:r>
          </a:p>
          <a:p>
            <a:pPr marL="785372" lvl="1" indent="-302066">
              <a:buFont typeface="Arial" panose="020B0604020202020204" pitchFamily="34" charset="0"/>
              <a:buChar char="•"/>
            </a:pPr>
            <a:r>
              <a:rPr lang="en-US" dirty="0"/>
              <a:t>Keeping all agency stakeholders engaged will both produce accurate information and promote information sharing on an ongoing basis</a:t>
            </a:r>
          </a:p>
          <a:p>
            <a:pPr marL="362480" indent="-362480">
              <a:buFont typeface="Arial" panose="020B0604020202020204" pitchFamily="34" charset="0"/>
              <a:buChar char="•"/>
            </a:pPr>
            <a:r>
              <a:rPr lang="en-US" dirty="0"/>
              <a:t>Effects on individual project schedules</a:t>
            </a:r>
          </a:p>
          <a:p>
            <a:pPr marL="362480" indent="-362480">
              <a:buFont typeface="Arial" panose="020B0604020202020204" pitchFamily="34" charset="0"/>
              <a:buChar char="•"/>
            </a:pPr>
            <a:r>
              <a:rPr lang="en-US" dirty="0"/>
              <a:t>Quantifying the benefits of coordination or the negative effects if a lack of coordination</a:t>
            </a:r>
          </a:p>
          <a:p>
            <a:pPr marL="362480" indent="-362480">
              <a:buFont typeface="Arial" panose="020B0604020202020204" pitchFamily="34" charset="0"/>
              <a:buChar char="•"/>
            </a:pPr>
            <a:r>
              <a:rPr lang="en-US" dirty="0"/>
              <a:t>Institutional constraints regarding the availability of funds and when those funds must be spent</a:t>
            </a:r>
          </a:p>
          <a:p>
            <a:pPr marL="362480" indent="-362480">
              <a:buFont typeface="Arial" panose="020B0604020202020204" pitchFamily="34" charset="0"/>
              <a:buChar char="•"/>
            </a:pPr>
            <a:r>
              <a:rPr lang="en-US" dirty="0"/>
              <a:t>Agency missions and charters with respect to routes of responsibility, stakeholders, and users </a:t>
            </a:r>
          </a:p>
          <a:p>
            <a:endParaRPr lang="en-US" dirty="0"/>
          </a:p>
          <a:p>
            <a:r>
              <a:rPr lang="en-US" b="1" dirty="0"/>
              <a:t>Interaction: </a:t>
            </a:r>
            <a:r>
              <a:rPr lang="en-US" b="0" dirty="0"/>
              <a:t>Do you see any challenges within your agency?</a:t>
            </a:r>
            <a:r>
              <a:rPr lang="en-US" b="0" baseline="0" dirty="0"/>
              <a:t>  What can we do to overcome these challenges?</a:t>
            </a:r>
            <a:endParaRPr lang="en-US" b="1" dirty="0"/>
          </a:p>
          <a:p>
            <a:r>
              <a:rPr lang="en-US" b="1" dirty="0"/>
              <a:t>Notes: </a:t>
            </a:r>
            <a:r>
              <a:rPr lang="en-US" b="0" dirty="0"/>
              <a:t>See page 8 of the guide for more discussion</a:t>
            </a:r>
            <a:endParaRPr lang="en-US" dirty="0"/>
          </a:p>
        </p:txBody>
      </p:sp>
      <p:sp>
        <p:nvSpPr>
          <p:cNvPr id="5" name="Date Placeholder 4"/>
          <p:cNvSpPr>
            <a:spLocks noGrp="1"/>
          </p:cNvSpPr>
          <p:nvPr>
            <p:ph type="dt" idx="11"/>
          </p:nvPr>
        </p:nvSpPr>
        <p:spPr>
          <a:xfrm>
            <a:off x="4143587" y="0"/>
            <a:ext cx="3169920" cy="480060"/>
          </a:xfrm>
          <a:prstGeom prst="rect">
            <a:avLst/>
          </a:prstGeom>
        </p:spPr>
        <p:txBody>
          <a:bodyPr lIns="96661" tIns="48331" rIns="96661" bIns="48331"/>
          <a:lstStyle/>
          <a:p>
            <a:endParaRPr lang="en-US" dirty="0"/>
          </a:p>
        </p:txBody>
      </p:sp>
    </p:spTree>
    <p:extLst>
      <p:ext uri="{BB962C8B-B14F-4D97-AF65-F5344CB8AC3E}">
        <p14:creationId xmlns:p14="http://schemas.microsoft.com/office/powerpoint/2010/main" val="1521419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3" name="TextBox 2">
            <a:extLst>
              <a:ext uri="{FF2B5EF4-FFF2-40B4-BE49-F238E27FC236}">
                <a16:creationId xmlns:a16="http://schemas.microsoft.com/office/drawing/2014/main" id="{3C1B83B1-16CE-45D0-9076-A01118F72984}"/>
              </a:ext>
            </a:extLst>
          </p:cNvPr>
          <p:cNvSpPr txBox="1"/>
          <p:nvPr userDrawn="1"/>
        </p:nvSpPr>
        <p:spPr>
          <a:xfrm>
            <a:off x="6477000" y="6222094"/>
            <a:ext cx="619080" cy="338554"/>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4-</a:t>
            </a:r>
            <a:fld id="{C6B9D227-E482-4AC8-97E6-2BCF10E1A64D}" type="slidenum">
              <a:rPr lang="en-US" smtClean="0">
                <a:latin typeface="Arial" panose="020B0604020202020204" pitchFamily="34" charset="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pic>
        <p:nvPicPr>
          <p:cNvPr id="4" name="Picture 3" descr="ATSSA logo showing a cone within the A and safer roads save lives">
            <a:extLst>
              <a:ext uri="{FF2B5EF4-FFF2-40B4-BE49-F238E27FC236}">
                <a16:creationId xmlns:a16="http://schemas.microsoft.com/office/drawing/2014/main" id="{6DAFFC2D-D6EF-F985-1C40-77119A9C71AB}"/>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Smarter Work Zones</a:t>
            </a:r>
            <a:endParaRPr lang="en-US" sz="4000" b="1" dirty="0">
              <a:solidFill>
                <a:schemeClr val="bg1"/>
              </a:solidFill>
              <a:latin typeface="Arial" panose="020B0604020202020204" pitchFamily="34" charset="0"/>
              <a:ea typeface="+mj-ea"/>
              <a:cs typeface="+mj-cs"/>
            </a:endParaRPr>
          </a:p>
        </p:txBody>
      </p:sp>
      <p:sp>
        <p:nvSpPr>
          <p:cNvPr id="9" name="Rectangle 3"/>
          <p:cNvSpPr txBox="1">
            <a:spLocks noChangeArrowheads="1"/>
          </p:cNvSpPr>
          <p:nvPr/>
        </p:nvSpPr>
        <p:spPr bwMode="auto">
          <a:xfrm>
            <a:off x="5305398" y="190500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226737" y="2610528"/>
            <a:ext cx="3917263" cy="1428071"/>
          </a:xfrm>
        </p:spPr>
        <p:txBody>
          <a:bodyPr/>
          <a:lstStyle/>
          <a:p>
            <a:pPr algn="ctr" eaLnBrk="1" hangingPunct="1">
              <a:defRPr/>
            </a:pPr>
            <a:r>
              <a:rPr lang="en-US" dirty="0"/>
              <a:t>4. Smarter</a:t>
            </a:r>
            <a:br>
              <a:rPr lang="en-US" dirty="0"/>
            </a:br>
            <a:r>
              <a:rPr lang="en-US" dirty="0"/>
              <a:t>Work Zone Initiative -</a:t>
            </a:r>
            <a:br>
              <a:rPr lang="en-US" dirty="0"/>
            </a:br>
            <a:r>
              <a:rPr lang="en-US" dirty="0"/>
              <a:t>Project Coordination</a:t>
            </a:r>
          </a:p>
        </p:txBody>
      </p:sp>
      <p:pic>
        <p:nvPicPr>
          <p:cNvPr id="6" name="Picture 5" descr="Cars and trucks traversing a lane shift area with channelizing devices and temporary pavement markings on a freeway">
            <a:extLst>
              <a:ext uri="{FF2B5EF4-FFF2-40B4-BE49-F238E27FC236}">
                <a16:creationId xmlns:a16="http://schemas.microsoft.com/office/drawing/2014/main" id="{04E5CD35-9D36-4685-80EC-F14F56470B00}"/>
              </a:ext>
            </a:extLst>
          </p:cNvPr>
          <p:cNvPicPr>
            <a:picLocks noChangeAspect="1"/>
          </p:cNvPicPr>
          <p:nvPr/>
        </p:nvPicPr>
        <p:blipFill rotWithShape="1">
          <a:blip r:embed="rId3">
            <a:extLst>
              <a:ext uri="{28A0092B-C50C-407E-A947-70E740481C1C}">
                <a14:useLocalDpi xmlns:a14="http://schemas.microsoft.com/office/drawing/2010/main" val="0"/>
              </a:ext>
            </a:extLst>
          </a:blip>
          <a:srcRect l="12200" r="8757"/>
          <a:stretch/>
        </p:blipFill>
        <p:spPr>
          <a:xfrm>
            <a:off x="197774" y="2121808"/>
            <a:ext cx="5005946" cy="2461982"/>
          </a:xfrm>
          <a:prstGeom prst="rect">
            <a:avLst/>
          </a:prstGeom>
        </p:spPr>
      </p:pic>
      <p:sp>
        <p:nvSpPr>
          <p:cNvPr id="7" name="Rectangle 6">
            <a:extLst>
              <a:ext uri="{FF2B5EF4-FFF2-40B4-BE49-F238E27FC236}">
                <a16:creationId xmlns:a16="http://schemas.microsoft.com/office/drawing/2014/main" id="{368DB0BE-FCDF-4E21-8EB6-7A6A7820379F}"/>
              </a:ext>
            </a:extLst>
          </p:cNvPr>
          <p:cNvSpPr/>
          <p:nvPr/>
        </p:nvSpPr>
        <p:spPr>
          <a:xfrm>
            <a:off x="174757" y="4583790"/>
            <a:ext cx="4572000" cy="246221"/>
          </a:xfrm>
          <a:prstGeom prst="rect">
            <a:avLst/>
          </a:prstGeom>
        </p:spPr>
        <p:txBody>
          <a:bodyPr>
            <a:spAutoFit/>
          </a:body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199943940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600200"/>
          </a:xfrm>
        </p:spPr>
        <p:txBody>
          <a:bodyPr/>
          <a:lstStyle/>
          <a:p>
            <a:r>
              <a:rPr lang="en-US" dirty="0"/>
              <a:t>Dimensions of Project Coordination</a:t>
            </a:r>
          </a:p>
        </p:txBody>
      </p:sp>
      <p:graphicFrame>
        <p:nvGraphicFramePr>
          <p:cNvPr id="3" name="Diagram 2"/>
          <p:cNvGraphicFramePr/>
          <p:nvPr>
            <p:extLst>
              <p:ext uri="{D42A27DB-BD31-4B8C-83A1-F6EECF244321}">
                <p14:modId xmlns:p14="http://schemas.microsoft.com/office/powerpoint/2010/main" val="3148985715"/>
              </p:ext>
            </p:extLst>
          </p:nvPr>
        </p:nvGraphicFramePr>
        <p:xfrm>
          <a:off x="1351974" y="1397000"/>
          <a:ext cx="682105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a:extLst>
              <a:ext uri="{FF2B5EF4-FFF2-40B4-BE49-F238E27FC236}">
                <a16:creationId xmlns:a16="http://schemas.microsoft.com/office/drawing/2014/main" id="{4FF304A2-270C-45E5-A8B1-F1FC61A9B010}"/>
              </a:ext>
            </a:extLst>
          </p:cNvPr>
          <p:cNvSpPr/>
          <p:nvPr/>
        </p:nvSpPr>
        <p:spPr>
          <a:xfrm>
            <a:off x="1600200" y="6096000"/>
            <a:ext cx="4572000" cy="246221"/>
          </a:xfrm>
          <a:prstGeom prst="rect">
            <a:avLst/>
          </a:prstGeom>
        </p:spPr>
        <p:txBody>
          <a:bodyPr>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1697978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231966"/>
            <a:ext cx="8763000" cy="1325563"/>
          </a:xfrm>
        </p:spPr>
        <p:txBody>
          <a:bodyPr/>
          <a:lstStyle/>
          <a:p>
            <a:r>
              <a:rPr lang="en-US" dirty="0"/>
              <a:t>Project Coordination Opportunities</a:t>
            </a:r>
            <a:br>
              <a:rPr lang="en-US" dirty="0"/>
            </a:br>
            <a:r>
              <a:rPr lang="en-US" dirty="0"/>
              <a:t>Who Should be Involved?</a:t>
            </a:r>
          </a:p>
        </p:txBody>
      </p:sp>
      <p:graphicFrame>
        <p:nvGraphicFramePr>
          <p:cNvPr id="5" name="Diagram 4"/>
          <p:cNvGraphicFramePr/>
          <p:nvPr>
            <p:extLst>
              <p:ext uri="{D42A27DB-BD31-4B8C-83A1-F6EECF244321}">
                <p14:modId xmlns:p14="http://schemas.microsoft.com/office/powerpoint/2010/main" val="1804240171"/>
              </p:ext>
            </p:extLst>
          </p:nvPr>
        </p:nvGraphicFramePr>
        <p:xfrm>
          <a:off x="609600" y="1524001"/>
          <a:ext cx="8153399" cy="5257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a:extLst>
              <a:ext uri="{FF2B5EF4-FFF2-40B4-BE49-F238E27FC236}">
                <a16:creationId xmlns:a16="http://schemas.microsoft.com/office/drawing/2014/main" id="{3A45A91B-B5D5-492C-9640-CCA796211D19}"/>
              </a:ext>
            </a:extLst>
          </p:cNvPr>
          <p:cNvSpPr/>
          <p:nvPr/>
        </p:nvSpPr>
        <p:spPr>
          <a:xfrm>
            <a:off x="1676400" y="6096000"/>
            <a:ext cx="4572000" cy="246221"/>
          </a:xfrm>
          <a:prstGeom prst="rect">
            <a:avLst/>
          </a:prstGeom>
        </p:spPr>
        <p:txBody>
          <a:bodyPr>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1235329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140" y="313731"/>
            <a:ext cx="8658860" cy="1296629"/>
          </a:xfrm>
        </p:spPr>
        <p:txBody>
          <a:bodyPr/>
          <a:lstStyle/>
          <a:p>
            <a:r>
              <a:rPr lang="en-US" dirty="0"/>
              <a:t>Project Coordination- Matrix</a:t>
            </a:r>
            <a:br>
              <a:rPr lang="en-US" dirty="0"/>
            </a:br>
            <a:r>
              <a:rPr lang="en-US" dirty="0"/>
              <a:t>When does coordination occur?</a:t>
            </a:r>
          </a:p>
        </p:txBody>
      </p:sp>
      <p:cxnSp>
        <p:nvCxnSpPr>
          <p:cNvPr id="11" name="Straight Arrow Connector 10"/>
          <p:cNvCxnSpPr/>
          <p:nvPr/>
        </p:nvCxnSpPr>
        <p:spPr>
          <a:xfrm flipV="1">
            <a:off x="2113280" y="2001520"/>
            <a:ext cx="0" cy="2926080"/>
          </a:xfrm>
          <a:prstGeom prst="straightConnector1">
            <a:avLst/>
          </a:prstGeom>
          <a:ln w="285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113280" y="4917439"/>
            <a:ext cx="5120640" cy="1"/>
          </a:xfrm>
          <a:prstGeom prst="straightConnector1">
            <a:avLst/>
          </a:prstGeom>
          <a:ln w="285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23440" y="4988560"/>
            <a:ext cx="2387600" cy="954107"/>
          </a:xfrm>
          <a:prstGeom prst="rect">
            <a:avLst/>
          </a:prstGeom>
          <a:noFill/>
        </p:spPr>
        <p:txBody>
          <a:bodyPr wrap="square" rtlCol="0">
            <a:spAutoFit/>
          </a:bodyPr>
          <a:lstStyle/>
          <a:p>
            <a:pPr algn="ctr"/>
            <a:r>
              <a:rPr lang="en-US" sz="2800" dirty="0">
                <a:latin typeface="Arial Narrow" panose="020B0606020202030204" pitchFamily="34" charset="0"/>
              </a:rPr>
              <a:t>Planning </a:t>
            </a:r>
            <a:br>
              <a:rPr lang="en-US" sz="2800" dirty="0">
                <a:latin typeface="Arial Narrow" panose="020B0606020202030204" pitchFamily="34" charset="0"/>
              </a:rPr>
            </a:br>
            <a:r>
              <a:rPr lang="en-US" sz="2800" dirty="0">
                <a:latin typeface="Arial Narrow" panose="020B0606020202030204" pitchFamily="34" charset="0"/>
              </a:rPr>
              <a:t>and Design</a:t>
            </a:r>
          </a:p>
        </p:txBody>
      </p:sp>
      <p:sp>
        <p:nvSpPr>
          <p:cNvPr id="19" name="TextBox 18"/>
          <p:cNvSpPr txBox="1"/>
          <p:nvPr/>
        </p:nvSpPr>
        <p:spPr>
          <a:xfrm>
            <a:off x="5415280" y="4988560"/>
            <a:ext cx="1503680" cy="954107"/>
          </a:xfrm>
          <a:prstGeom prst="rect">
            <a:avLst/>
          </a:prstGeom>
          <a:noFill/>
        </p:spPr>
        <p:txBody>
          <a:bodyPr wrap="square" rtlCol="0">
            <a:spAutoFit/>
          </a:bodyPr>
          <a:lstStyle/>
          <a:p>
            <a:pPr algn="ctr"/>
            <a:r>
              <a:rPr lang="en-US" sz="2800" dirty="0">
                <a:latin typeface="Arial Narrow" panose="020B0606020202030204" pitchFamily="34" charset="0"/>
              </a:rPr>
              <a:t>Project Delivery</a:t>
            </a:r>
          </a:p>
        </p:txBody>
      </p:sp>
      <p:cxnSp>
        <p:nvCxnSpPr>
          <p:cNvPr id="21" name="Straight Arrow Connector 20"/>
          <p:cNvCxnSpPr/>
          <p:nvPr/>
        </p:nvCxnSpPr>
        <p:spPr>
          <a:xfrm flipV="1">
            <a:off x="4754880" y="2072640"/>
            <a:ext cx="0" cy="2880360"/>
          </a:xfrm>
          <a:prstGeom prst="straightConnector1">
            <a:avLst/>
          </a:prstGeom>
          <a:ln w="3175">
            <a:solidFill>
              <a:schemeClr val="tx1"/>
            </a:solidFill>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113280" y="3444240"/>
            <a:ext cx="4892040" cy="0"/>
          </a:xfrm>
          <a:prstGeom prst="straightConnector1">
            <a:avLst/>
          </a:prstGeom>
          <a:ln w="3175">
            <a:solidFill>
              <a:schemeClr val="tx1"/>
            </a:solidFill>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5140" y="2022331"/>
            <a:ext cx="1513840" cy="1384995"/>
          </a:xfrm>
          <a:prstGeom prst="rect">
            <a:avLst/>
          </a:prstGeom>
          <a:noFill/>
        </p:spPr>
        <p:txBody>
          <a:bodyPr wrap="square" rtlCol="0">
            <a:spAutoFit/>
          </a:bodyPr>
          <a:lstStyle/>
          <a:p>
            <a:pPr algn="ctr"/>
            <a:r>
              <a:rPr lang="en-US" sz="2800" dirty="0">
                <a:latin typeface="Arial Narrow" panose="020B0606020202030204" pitchFamily="34" charset="0"/>
              </a:rPr>
              <a:t>Two or More Agencies</a:t>
            </a:r>
          </a:p>
        </p:txBody>
      </p:sp>
      <p:sp>
        <p:nvSpPr>
          <p:cNvPr id="29" name="TextBox 28"/>
          <p:cNvSpPr txBox="1"/>
          <p:nvPr/>
        </p:nvSpPr>
        <p:spPr>
          <a:xfrm>
            <a:off x="599440" y="3759200"/>
            <a:ext cx="1285240" cy="954107"/>
          </a:xfrm>
          <a:prstGeom prst="rect">
            <a:avLst/>
          </a:prstGeom>
          <a:noFill/>
        </p:spPr>
        <p:txBody>
          <a:bodyPr wrap="square" rtlCol="0">
            <a:spAutoFit/>
          </a:bodyPr>
          <a:lstStyle/>
          <a:p>
            <a:pPr algn="ctr"/>
            <a:r>
              <a:rPr lang="en-US" sz="2800" dirty="0">
                <a:latin typeface="Arial Narrow" panose="020B0606020202030204" pitchFamily="34" charset="0"/>
              </a:rPr>
              <a:t>Single Agency</a:t>
            </a:r>
          </a:p>
        </p:txBody>
      </p:sp>
      <p:sp>
        <p:nvSpPr>
          <p:cNvPr id="3" name="Rectangle 2">
            <a:extLst>
              <a:ext uri="{FF2B5EF4-FFF2-40B4-BE49-F238E27FC236}">
                <a16:creationId xmlns:a16="http://schemas.microsoft.com/office/drawing/2014/main" id="{40BFDCB0-5F23-4A9F-9CE8-948420EF5A3D}"/>
              </a:ext>
            </a:extLst>
          </p:cNvPr>
          <p:cNvSpPr/>
          <p:nvPr/>
        </p:nvSpPr>
        <p:spPr>
          <a:xfrm>
            <a:off x="1828800" y="6026088"/>
            <a:ext cx="4572000" cy="400110"/>
          </a:xfrm>
          <a:prstGeom prst="rect">
            <a:avLst/>
          </a:prstGeom>
        </p:spPr>
        <p:txBody>
          <a:bodyPr>
            <a:spAutoFit/>
          </a:bodyPr>
          <a:lstStyle/>
          <a:p>
            <a:r>
              <a:rPr lang="en-US" sz="1000" dirty="0">
                <a:latin typeface="Arial" panose="020B0604020202020204" pitchFamily="34" charset="0"/>
                <a:cs typeface="Arial" panose="020B0604020202020204" pitchFamily="34" charset="0"/>
              </a:rPr>
              <a:t>Source: Guide to Project Coordination  for Minimizing Work Zone Mobility Impacts”</a:t>
            </a:r>
          </a:p>
        </p:txBody>
      </p:sp>
    </p:spTree>
    <p:extLst>
      <p:ext uri="{BB962C8B-B14F-4D97-AF65-F5344CB8AC3E}">
        <p14:creationId xmlns:p14="http://schemas.microsoft.com/office/powerpoint/2010/main" val="2307867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12480" cy="1219200"/>
          </a:xfrm>
        </p:spPr>
        <p:txBody>
          <a:bodyPr/>
          <a:lstStyle/>
          <a:p>
            <a:r>
              <a:rPr lang="en-US" dirty="0"/>
              <a:t>Possible Activities: Single Agency, Planning and  Design Phases </a:t>
            </a:r>
          </a:p>
        </p:txBody>
      </p:sp>
      <p:sp>
        <p:nvSpPr>
          <p:cNvPr id="6" name="Content Placeholder 5"/>
          <p:cNvSpPr>
            <a:spLocks noGrp="1"/>
          </p:cNvSpPr>
          <p:nvPr>
            <p:ph idx="1"/>
          </p:nvPr>
        </p:nvSpPr>
        <p:spPr>
          <a:xfrm>
            <a:off x="609600" y="1744612"/>
            <a:ext cx="8260080" cy="3683000"/>
          </a:xfrm>
        </p:spPr>
        <p:txBody>
          <a:bodyPr/>
          <a:lstStyle/>
          <a:p>
            <a:r>
              <a:rPr lang="en-US" b="0" dirty="0"/>
              <a:t>Develop a database of agency planned projects over the next 3-5 years</a:t>
            </a:r>
          </a:p>
          <a:p>
            <a:r>
              <a:rPr lang="en-US" b="0" dirty="0"/>
              <a:t>Develop a map showing project locations in the region, possibly color-coded to illustrate current, near-term, and long-term schedules</a:t>
            </a:r>
          </a:p>
          <a:p>
            <a:endParaRPr lang="en-US" dirty="0"/>
          </a:p>
        </p:txBody>
      </p:sp>
    </p:spTree>
    <p:extLst>
      <p:ext uri="{BB962C8B-B14F-4D97-AF65-F5344CB8AC3E}">
        <p14:creationId xmlns:p14="http://schemas.microsoft.com/office/powerpoint/2010/main" val="1029414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12480" cy="1219200"/>
          </a:xfrm>
        </p:spPr>
        <p:txBody>
          <a:bodyPr/>
          <a:lstStyle/>
          <a:p>
            <a:r>
              <a:rPr lang="en-US" dirty="0"/>
              <a:t>Possible Activities: Single Agency, Planning and  Design Phases (cont.) </a:t>
            </a:r>
          </a:p>
        </p:txBody>
      </p:sp>
      <p:sp>
        <p:nvSpPr>
          <p:cNvPr id="6" name="Content Placeholder 5"/>
          <p:cNvSpPr>
            <a:spLocks noGrp="1"/>
          </p:cNvSpPr>
          <p:nvPr>
            <p:ph idx="1"/>
          </p:nvPr>
        </p:nvSpPr>
        <p:spPr>
          <a:xfrm>
            <a:off x="457200" y="1744612"/>
            <a:ext cx="4876800" cy="3683000"/>
          </a:xfrm>
        </p:spPr>
        <p:txBody>
          <a:bodyPr/>
          <a:lstStyle/>
          <a:p>
            <a:r>
              <a:rPr lang="en-US" b="0" dirty="0"/>
              <a:t>Determine the sequence of the projects that will minimize total delays and disruptions to the traveling public in the corridor or region</a:t>
            </a:r>
          </a:p>
          <a:p>
            <a:pPr lvl="1"/>
            <a:r>
              <a:rPr lang="en-US" b="0" dirty="0"/>
              <a:t>i.e., </a:t>
            </a:r>
            <a:r>
              <a:rPr lang="en-US" dirty="0"/>
              <a:t>Work Zone Impact and Strategy Estimator (WISE) </a:t>
            </a:r>
            <a:r>
              <a:rPr lang="en-US" b="0" dirty="0"/>
              <a:t>tool</a:t>
            </a:r>
          </a:p>
          <a:p>
            <a:pPr lvl="2"/>
            <a:r>
              <a:rPr lang="en-US" dirty="0"/>
              <a:t>W</a:t>
            </a:r>
            <a:r>
              <a:rPr lang="en-US" b="0" dirty="0"/>
              <a:t>ill discuss later</a:t>
            </a:r>
          </a:p>
          <a:p>
            <a:endParaRPr lang="en-US" dirty="0"/>
          </a:p>
        </p:txBody>
      </p:sp>
      <p:pic>
        <p:nvPicPr>
          <p:cNvPr id="3" name="Picture 2" descr="WISE logo with eyes in hardhat and magnifying glass">
            <a:extLst>
              <a:ext uri="{FF2B5EF4-FFF2-40B4-BE49-F238E27FC236}">
                <a16:creationId xmlns:a16="http://schemas.microsoft.com/office/drawing/2014/main" id="{D1120C55-F972-4311-A0C7-7A0C5CB558AB}"/>
              </a:ext>
            </a:extLst>
          </p:cNvPr>
          <p:cNvPicPr>
            <a:picLocks noChangeAspect="1"/>
          </p:cNvPicPr>
          <p:nvPr/>
        </p:nvPicPr>
        <p:blipFill rotWithShape="1">
          <a:blip r:embed="rId3"/>
          <a:srcRect l="53917" t="35188" b="35902"/>
          <a:stretch/>
        </p:blipFill>
        <p:spPr>
          <a:xfrm>
            <a:off x="5562600" y="2362200"/>
            <a:ext cx="2898912" cy="2667001"/>
          </a:xfrm>
          <a:prstGeom prst="rect">
            <a:avLst/>
          </a:prstGeom>
        </p:spPr>
      </p:pic>
      <p:sp>
        <p:nvSpPr>
          <p:cNvPr id="5" name="Rectangle 4">
            <a:extLst>
              <a:ext uri="{FF2B5EF4-FFF2-40B4-BE49-F238E27FC236}">
                <a16:creationId xmlns:a16="http://schemas.microsoft.com/office/drawing/2014/main" id="{DA82F9DA-F414-4AAE-84B8-DE92F47FE19B}"/>
              </a:ext>
            </a:extLst>
          </p:cNvPr>
          <p:cNvSpPr/>
          <p:nvPr/>
        </p:nvSpPr>
        <p:spPr>
          <a:xfrm>
            <a:off x="6400800" y="5029201"/>
            <a:ext cx="4572000" cy="246221"/>
          </a:xfrm>
          <a:prstGeom prst="rect">
            <a:avLst/>
          </a:prstGeom>
        </p:spPr>
        <p:txBody>
          <a:bodyPr>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2494711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851900" cy="1219200"/>
          </a:xfrm>
        </p:spPr>
        <p:txBody>
          <a:bodyPr/>
          <a:lstStyle/>
          <a:p>
            <a:r>
              <a:rPr lang="en-US" dirty="0"/>
              <a:t>Possible Activities: Single Agency, Project Delivery</a:t>
            </a:r>
          </a:p>
        </p:txBody>
      </p:sp>
      <p:sp>
        <p:nvSpPr>
          <p:cNvPr id="6" name="Content Placeholder 5"/>
          <p:cNvSpPr>
            <a:spLocks noGrp="1"/>
          </p:cNvSpPr>
          <p:nvPr>
            <p:ph idx="1"/>
          </p:nvPr>
        </p:nvSpPr>
        <p:spPr>
          <a:xfrm>
            <a:off x="533400" y="1600200"/>
            <a:ext cx="7980998" cy="4602450"/>
          </a:xfrm>
        </p:spPr>
        <p:txBody>
          <a:bodyPr/>
          <a:lstStyle/>
          <a:p>
            <a:r>
              <a:rPr lang="en-US" b="0" dirty="0"/>
              <a:t>Implement a Transportation Management Plan (TMP) encompassing multiple agency projects </a:t>
            </a:r>
          </a:p>
          <a:p>
            <a:r>
              <a:rPr lang="en-US" b="0" dirty="0"/>
              <a:t>Conduct regular coordination meetings with staff of simultaneous corridor or regional projects to:</a:t>
            </a:r>
          </a:p>
          <a:p>
            <a:pPr lvl="1"/>
            <a:r>
              <a:rPr lang="en-US" dirty="0"/>
              <a:t>E</a:t>
            </a:r>
            <a:r>
              <a:rPr lang="en-US" b="0" dirty="0"/>
              <a:t>liminate conflicts,</a:t>
            </a:r>
          </a:p>
          <a:p>
            <a:pPr lvl="1"/>
            <a:r>
              <a:rPr lang="en-US" dirty="0"/>
              <a:t>C</a:t>
            </a:r>
            <a:r>
              <a:rPr lang="en-US" b="0" dirty="0"/>
              <a:t>ombine compatible lane closures into a single closure</a:t>
            </a:r>
            <a:endParaRPr lang="en-US" dirty="0"/>
          </a:p>
          <a:p>
            <a:pPr lvl="1"/>
            <a:r>
              <a:rPr lang="en-US" b="0" dirty="0"/>
              <a:t>Etc.</a:t>
            </a:r>
          </a:p>
          <a:p>
            <a:endParaRPr lang="en-US" dirty="0"/>
          </a:p>
        </p:txBody>
      </p:sp>
    </p:spTree>
    <p:extLst>
      <p:ext uri="{BB962C8B-B14F-4D97-AF65-F5344CB8AC3E}">
        <p14:creationId xmlns:p14="http://schemas.microsoft.com/office/powerpoint/2010/main" val="2068851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851900" cy="1219200"/>
          </a:xfrm>
        </p:spPr>
        <p:txBody>
          <a:bodyPr/>
          <a:lstStyle/>
          <a:p>
            <a:r>
              <a:rPr lang="en-US" dirty="0"/>
              <a:t>Possible Activities: Single Agency, Project Delivery (cont.)</a:t>
            </a:r>
          </a:p>
        </p:txBody>
      </p:sp>
      <p:sp>
        <p:nvSpPr>
          <p:cNvPr id="6" name="Content Placeholder 5"/>
          <p:cNvSpPr>
            <a:spLocks noGrp="1"/>
          </p:cNvSpPr>
          <p:nvPr>
            <p:ph idx="1"/>
          </p:nvPr>
        </p:nvSpPr>
        <p:spPr>
          <a:xfrm>
            <a:off x="228600" y="1706850"/>
            <a:ext cx="8610600" cy="4495800"/>
          </a:xfrm>
        </p:spPr>
        <p:txBody>
          <a:bodyPr/>
          <a:lstStyle/>
          <a:p>
            <a:r>
              <a:rPr lang="en-US" b="0" dirty="0"/>
              <a:t>Establish processes to coordinate agency maintenance activities with nearby construction project efforts</a:t>
            </a:r>
          </a:p>
          <a:p>
            <a:r>
              <a:rPr lang="en-US" b="0" dirty="0"/>
              <a:t>Link an agency’s lane closure permitting approvals with agency construction and maintenance coordination efforts</a:t>
            </a:r>
          </a:p>
          <a:p>
            <a:endParaRPr lang="en-US" dirty="0"/>
          </a:p>
        </p:txBody>
      </p:sp>
    </p:spTree>
    <p:extLst>
      <p:ext uri="{BB962C8B-B14F-4D97-AF65-F5344CB8AC3E}">
        <p14:creationId xmlns:p14="http://schemas.microsoft.com/office/powerpoint/2010/main" val="2594597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775700" cy="914399"/>
          </a:xfrm>
        </p:spPr>
        <p:txBody>
          <a:bodyPr/>
          <a:lstStyle/>
          <a:p>
            <a:r>
              <a:rPr lang="en-US" dirty="0"/>
              <a:t>Possible Activities: Multiple Agencies, Planning and  Design Phase</a:t>
            </a:r>
          </a:p>
        </p:txBody>
      </p:sp>
      <p:sp>
        <p:nvSpPr>
          <p:cNvPr id="6" name="Content Placeholder 5"/>
          <p:cNvSpPr txBox="1">
            <a:spLocks/>
          </p:cNvSpPr>
          <p:nvPr/>
        </p:nvSpPr>
        <p:spPr bwMode="auto">
          <a:xfrm>
            <a:off x="304800" y="1801813"/>
            <a:ext cx="8534400" cy="3527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90000"/>
              <a:buBlip>
                <a:blip r:embed="rId3"/>
              </a:buBlip>
              <a:defRPr sz="2200" b="1">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20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18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a:buFont typeface="Wingdings" panose="05000000000000000000" pitchFamily="2" charset="2"/>
              <a:buChar char="§"/>
            </a:pPr>
            <a:r>
              <a:rPr lang="en-US" sz="2800" b="0" kern="0" dirty="0">
                <a:latin typeface="Arial" panose="020B0604020202020204" pitchFamily="34" charset="0"/>
              </a:rPr>
              <a:t>Expand project database and mapping tools to include other agencies in the region, utility companies, and private-sector development projects</a:t>
            </a:r>
          </a:p>
          <a:p>
            <a:pPr>
              <a:buFont typeface="Wingdings" panose="05000000000000000000" pitchFamily="2" charset="2"/>
              <a:buChar char="§"/>
            </a:pPr>
            <a:r>
              <a:rPr lang="en-US" sz="2800" b="0" kern="0" dirty="0">
                <a:latin typeface="Arial" panose="020B0604020202020204" pitchFamily="34" charset="0"/>
              </a:rPr>
              <a:t>Establish a web-based approach to sharing and providing appropriate access to the database and map</a:t>
            </a:r>
          </a:p>
          <a:p>
            <a:endParaRPr lang="en-US" kern="0" dirty="0">
              <a:latin typeface="Arial" panose="020B0604020202020204" pitchFamily="34" charset="0"/>
            </a:endParaRPr>
          </a:p>
        </p:txBody>
      </p:sp>
    </p:spTree>
    <p:extLst>
      <p:ext uri="{BB962C8B-B14F-4D97-AF65-F5344CB8AC3E}">
        <p14:creationId xmlns:p14="http://schemas.microsoft.com/office/powerpoint/2010/main" val="824713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txBox="1">
            <a:spLocks/>
          </p:cNvSpPr>
          <p:nvPr/>
        </p:nvSpPr>
        <p:spPr bwMode="auto">
          <a:xfrm>
            <a:off x="389377" y="1816946"/>
            <a:ext cx="8348662" cy="3527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90000"/>
              <a:buBlip>
                <a:blip r:embed="rId3"/>
              </a:buBlip>
              <a:defRPr sz="2200" b="1">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20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18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a:buFont typeface="Wingdings" panose="05000000000000000000" pitchFamily="2" charset="2"/>
              <a:buChar char="§"/>
            </a:pPr>
            <a:r>
              <a:rPr lang="en-US" sz="2800" b="0" kern="0" dirty="0">
                <a:latin typeface="Arial" panose="020B0604020202020204" pitchFamily="34" charset="0"/>
              </a:rPr>
              <a:t>Implement a TMP that considers and addresses</a:t>
            </a:r>
          </a:p>
          <a:p>
            <a:pPr lvl="1">
              <a:buFont typeface="Wingdings" panose="05000000000000000000" pitchFamily="2" charset="2"/>
              <a:buChar char="§"/>
            </a:pPr>
            <a:r>
              <a:rPr lang="en-US" sz="2800" kern="0" dirty="0">
                <a:latin typeface="Arial" panose="020B0604020202020204" pitchFamily="34" charset="0"/>
              </a:rPr>
              <a:t>P</a:t>
            </a:r>
            <a:r>
              <a:rPr lang="en-US" sz="2800" b="0" kern="0" dirty="0">
                <a:latin typeface="Arial" panose="020B0604020202020204" pitchFamily="34" charset="0"/>
              </a:rPr>
              <a:t>rojects being performed by all agencies and</a:t>
            </a:r>
          </a:p>
          <a:p>
            <a:pPr lvl="1">
              <a:buFont typeface="Wingdings" panose="05000000000000000000" pitchFamily="2" charset="2"/>
              <a:buChar char="§"/>
            </a:pPr>
            <a:r>
              <a:rPr lang="en-US" sz="2800" kern="0" dirty="0">
                <a:latin typeface="Arial" panose="020B0604020202020204" pitchFamily="34" charset="0"/>
              </a:rPr>
              <a:t>O</a:t>
            </a:r>
            <a:r>
              <a:rPr lang="en-US" sz="2800" b="0" kern="0" dirty="0">
                <a:latin typeface="Arial" panose="020B0604020202020204" pitchFamily="34" charset="0"/>
              </a:rPr>
              <a:t>ther stakeholders in the region</a:t>
            </a:r>
          </a:p>
          <a:p>
            <a:pPr>
              <a:buFont typeface="Wingdings" panose="05000000000000000000" pitchFamily="2" charset="2"/>
              <a:buChar char="§"/>
            </a:pPr>
            <a:r>
              <a:rPr lang="en-US" sz="2800" b="0" kern="0" dirty="0">
                <a:latin typeface="Arial" panose="020B0604020202020204" pitchFamily="34" charset="0"/>
              </a:rPr>
              <a:t>Conduct regular coordination meetings between stakeholders to:</a:t>
            </a:r>
          </a:p>
          <a:p>
            <a:pPr lvl="1">
              <a:buFont typeface="Wingdings" panose="05000000000000000000" pitchFamily="2" charset="2"/>
              <a:buChar char="§"/>
            </a:pPr>
            <a:r>
              <a:rPr lang="en-US" sz="2800" kern="0" dirty="0">
                <a:latin typeface="Arial" panose="020B0604020202020204" pitchFamily="34" charset="0"/>
              </a:rPr>
              <a:t>R</a:t>
            </a:r>
            <a:r>
              <a:rPr lang="en-US" sz="2800" b="0" kern="0" dirty="0">
                <a:latin typeface="Arial" panose="020B0604020202020204" pitchFamily="34" charset="0"/>
              </a:rPr>
              <a:t>esolve lane closure conflicts and</a:t>
            </a:r>
          </a:p>
          <a:p>
            <a:pPr lvl="1">
              <a:buFont typeface="Wingdings" panose="05000000000000000000" pitchFamily="2" charset="2"/>
              <a:buChar char="§"/>
            </a:pPr>
            <a:r>
              <a:rPr lang="en-US" sz="2800" kern="0" dirty="0">
                <a:latin typeface="Arial" panose="020B0604020202020204" pitchFamily="34" charset="0"/>
              </a:rPr>
              <a:t>O</a:t>
            </a:r>
            <a:r>
              <a:rPr lang="en-US" sz="2800" b="0" kern="0" dirty="0">
                <a:latin typeface="Arial" panose="020B0604020202020204" pitchFamily="34" charset="0"/>
              </a:rPr>
              <a:t>ther coordination issues as they arise</a:t>
            </a:r>
            <a:endParaRPr lang="en-US" sz="2800" kern="0" dirty="0">
              <a:latin typeface="Arial" panose="020B0604020202020204" pitchFamily="34" charset="0"/>
            </a:endParaRPr>
          </a:p>
        </p:txBody>
      </p:sp>
      <p:sp>
        <p:nvSpPr>
          <p:cNvPr id="8" name="Title 1"/>
          <p:cNvSpPr txBox="1">
            <a:spLocks/>
          </p:cNvSpPr>
          <p:nvPr/>
        </p:nvSpPr>
        <p:spPr bwMode="auto">
          <a:xfrm>
            <a:off x="731838" y="990600"/>
            <a:ext cx="8348662" cy="457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i="1">
                <a:solidFill>
                  <a:schemeClr val="tx1"/>
                </a:solidFill>
                <a:latin typeface="Franklin Gothic Demi"/>
                <a:ea typeface="+mj-ea"/>
                <a:cs typeface="Franklin Gothic Demi"/>
              </a:defRPr>
            </a:lvl1pPr>
            <a:lvl2pPr algn="ctr" rtl="0" eaLnBrk="0" fontAlgn="base" hangingPunct="0">
              <a:spcBef>
                <a:spcPct val="0"/>
              </a:spcBef>
              <a:spcAft>
                <a:spcPct val="0"/>
              </a:spcAft>
              <a:defRPr sz="4400" b="1" i="1">
                <a:solidFill>
                  <a:srgbClr val="C00000"/>
                </a:solidFill>
                <a:latin typeface="Calibri" pitchFamily="34" charset="0"/>
              </a:defRPr>
            </a:lvl2pPr>
            <a:lvl3pPr algn="ctr" rtl="0" eaLnBrk="0" fontAlgn="base" hangingPunct="0">
              <a:spcBef>
                <a:spcPct val="0"/>
              </a:spcBef>
              <a:spcAft>
                <a:spcPct val="0"/>
              </a:spcAft>
              <a:defRPr sz="4400" b="1" i="1">
                <a:solidFill>
                  <a:srgbClr val="C00000"/>
                </a:solidFill>
                <a:latin typeface="Calibri" pitchFamily="34" charset="0"/>
              </a:defRPr>
            </a:lvl3pPr>
            <a:lvl4pPr algn="ctr" rtl="0" eaLnBrk="0" fontAlgn="base" hangingPunct="0">
              <a:spcBef>
                <a:spcPct val="0"/>
              </a:spcBef>
              <a:spcAft>
                <a:spcPct val="0"/>
              </a:spcAft>
              <a:defRPr sz="4400" b="1" i="1">
                <a:solidFill>
                  <a:srgbClr val="C00000"/>
                </a:solidFill>
                <a:latin typeface="Calibri" pitchFamily="34" charset="0"/>
              </a:defRPr>
            </a:lvl4pPr>
            <a:lvl5pPr algn="ctr" rtl="0" eaLnBrk="0" fontAlgn="base" hangingPunct="0">
              <a:spcBef>
                <a:spcPct val="0"/>
              </a:spcBef>
              <a:spcAft>
                <a:spcPct val="0"/>
              </a:spcAft>
              <a:defRPr sz="44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a:lstStyle>
          <a:p>
            <a:endParaRPr lang="en-US" kern="0" dirty="0"/>
          </a:p>
        </p:txBody>
      </p:sp>
      <p:sp>
        <p:nvSpPr>
          <p:cNvPr id="4" name="Title 1">
            <a:extLst>
              <a:ext uri="{FF2B5EF4-FFF2-40B4-BE49-F238E27FC236}">
                <a16:creationId xmlns:a16="http://schemas.microsoft.com/office/drawing/2014/main" id="{DD49C03B-F7B1-4304-B6EE-B4AEB304E1B8}"/>
              </a:ext>
            </a:extLst>
          </p:cNvPr>
          <p:cNvSpPr>
            <a:spLocks noGrp="1"/>
          </p:cNvSpPr>
          <p:nvPr>
            <p:ph type="title"/>
          </p:nvPr>
        </p:nvSpPr>
        <p:spPr>
          <a:xfrm>
            <a:off x="389377" y="348827"/>
            <a:ext cx="8022785" cy="914399"/>
          </a:xfrm>
        </p:spPr>
        <p:txBody>
          <a:bodyPr/>
          <a:lstStyle/>
          <a:p>
            <a:r>
              <a:rPr lang="en-US" dirty="0"/>
              <a:t>Possible Activities: Multiple Agencies, Project Delivery</a:t>
            </a:r>
          </a:p>
        </p:txBody>
      </p:sp>
    </p:spTree>
    <p:extLst>
      <p:ext uri="{BB962C8B-B14F-4D97-AF65-F5344CB8AC3E}">
        <p14:creationId xmlns:p14="http://schemas.microsoft.com/office/powerpoint/2010/main" val="2102293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80647"/>
            <a:ext cx="8001000" cy="4515353"/>
          </a:xfrm>
        </p:spPr>
        <p:txBody>
          <a:bodyPr/>
          <a:lstStyle/>
          <a:p>
            <a:r>
              <a:rPr lang="en-US" dirty="0"/>
              <a:t>Mitigating work zone impacts</a:t>
            </a:r>
          </a:p>
          <a:p>
            <a:pPr lvl="1"/>
            <a:r>
              <a:rPr lang="en-US" dirty="0"/>
              <a:t>Sequencing the order of multiple projects</a:t>
            </a:r>
          </a:p>
          <a:p>
            <a:pPr lvl="1"/>
            <a:r>
              <a:rPr lang="en-US" dirty="0"/>
              <a:t>Combining projects</a:t>
            </a:r>
          </a:p>
          <a:p>
            <a:pPr lvl="1"/>
            <a:r>
              <a:rPr lang="en-US" dirty="0"/>
              <a:t>Scheduling projects </a:t>
            </a:r>
          </a:p>
        </p:txBody>
      </p:sp>
      <p:sp>
        <p:nvSpPr>
          <p:cNvPr id="2" name="Title 1"/>
          <p:cNvSpPr>
            <a:spLocks noGrp="1"/>
          </p:cNvSpPr>
          <p:nvPr>
            <p:ph type="title"/>
          </p:nvPr>
        </p:nvSpPr>
        <p:spPr>
          <a:xfrm>
            <a:off x="342900" y="231184"/>
            <a:ext cx="8801100" cy="658813"/>
          </a:xfrm>
        </p:spPr>
        <p:txBody>
          <a:bodyPr/>
          <a:lstStyle/>
          <a:p>
            <a:br>
              <a:rPr lang="en-US" dirty="0"/>
            </a:br>
            <a:r>
              <a:rPr lang="en-US" dirty="0"/>
              <a:t>What Does Coordination Accomplish?</a:t>
            </a:r>
          </a:p>
        </p:txBody>
      </p:sp>
      <p:graphicFrame>
        <p:nvGraphicFramePr>
          <p:cNvPr id="7" name="Diagram 6">
            <a:extLst>
              <a:ext uri="{FF2B5EF4-FFF2-40B4-BE49-F238E27FC236}">
                <a16:creationId xmlns:a16="http://schemas.microsoft.com/office/drawing/2014/main" id="{EF2A9C82-E5F1-48BC-8152-A7E03BB043E1}"/>
              </a:ext>
            </a:extLst>
          </p:cNvPr>
          <p:cNvGraphicFramePr/>
          <p:nvPr>
            <p:extLst>
              <p:ext uri="{D42A27DB-BD31-4B8C-83A1-F6EECF244321}">
                <p14:modId xmlns:p14="http://schemas.microsoft.com/office/powerpoint/2010/main" val="2487681782"/>
              </p:ext>
            </p:extLst>
          </p:nvPr>
        </p:nvGraphicFramePr>
        <p:xfrm>
          <a:off x="2819400" y="3276600"/>
          <a:ext cx="5257800" cy="3139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8861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501650"/>
            <a:ext cx="8458200" cy="533400"/>
          </a:xfrm>
        </p:spPr>
        <p:txBody>
          <a:bodyPr/>
          <a:lstStyle/>
          <a:p>
            <a:r>
              <a:rPr lang="en-US" sz="3600" dirty="0"/>
              <a:t>Module Objectives</a:t>
            </a:r>
          </a:p>
        </p:txBody>
      </p:sp>
      <p:sp>
        <p:nvSpPr>
          <p:cNvPr id="4" name="Content Placeholder 3"/>
          <p:cNvSpPr>
            <a:spLocks noGrp="1"/>
          </p:cNvSpPr>
          <p:nvPr>
            <p:ph sz="half" idx="1"/>
          </p:nvPr>
        </p:nvSpPr>
        <p:spPr>
          <a:xfrm>
            <a:off x="342900" y="1035050"/>
            <a:ext cx="4533900" cy="4756150"/>
          </a:xfrm>
        </p:spPr>
        <p:txBody>
          <a:bodyPr/>
          <a:lstStyle/>
          <a:p>
            <a:endParaRPr lang="en-US" b="0" dirty="0"/>
          </a:p>
          <a:p>
            <a:r>
              <a:rPr lang="en-US" dirty="0"/>
              <a:t>Discuss the “</a:t>
            </a:r>
            <a:r>
              <a:rPr lang="en-US" i="1" dirty="0"/>
              <a:t>Guide to Project Coordination  for Minimizing Work Zone Mobility Impacts</a:t>
            </a:r>
            <a:r>
              <a:rPr lang="en-US" dirty="0"/>
              <a:t>”</a:t>
            </a:r>
          </a:p>
          <a:p>
            <a:r>
              <a:rPr lang="en-US" b="0" dirty="0"/>
              <a:t>Define project coordination</a:t>
            </a:r>
          </a:p>
          <a:p>
            <a:r>
              <a:rPr lang="en-US" dirty="0"/>
              <a:t>Discuss the </a:t>
            </a:r>
            <a:r>
              <a:rPr lang="en-US" b="0" dirty="0"/>
              <a:t>five steps for achieving project coordination</a:t>
            </a:r>
          </a:p>
          <a:p>
            <a:pPr marL="0" indent="0">
              <a:buNone/>
            </a:pPr>
            <a:endParaRPr lang="en-US" sz="2400" dirty="0"/>
          </a:p>
        </p:txBody>
      </p:sp>
      <p:pic>
        <p:nvPicPr>
          <p:cNvPr id="5" name="Picture 4" descr="Guide to Project Coordination for Minimizing Work Zone Mobility Impacts report cover">
            <a:extLst>
              <a:ext uri="{FF2B5EF4-FFF2-40B4-BE49-F238E27FC236}">
                <a16:creationId xmlns:a16="http://schemas.microsoft.com/office/drawing/2014/main" id="{51E4EB70-75FB-451F-AB43-75E78BFBCF77}"/>
              </a:ext>
            </a:extLst>
          </p:cNvPr>
          <p:cNvPicPr>
            <a:picLocks noChangeAspect="1"/>
          </p:cNvPicPr>
          <p:nvPr/>
        </p:nvPicPr>
        <p:blipFill>
          <a:blip r:embed="rId3"/>
          <a:stretch>
            <a:fillRect/>
          </a:stretch>
        </p:blipFill>
        <p:spPr>
          <a:xfrm>
            <a:off x="5044239" y="1035050"/>
            <a:ext cx="3581400" cy="4829175"/>
          </a:xfrm>
          <a:prstGeom prst="rect">
            <a:avLst/>
          </a:prstGeom>
          <a:ln>
            <a:solidFill>
              <a:schemeClr val="tx1"/>
            </a:solidFill>
          </a:ln>
        </p:spPr>
      </p:pic>
      <p:sp>
        <p:nvSpPr>
          <p:cNvPr id="6" name="Rectangle 5">
            <a:extLst>
              <a:ext uri="{FF2B5EF4-FFF2-40B4-BE49-F238E27FC236}">
                <a16:creationId xmlns:a16="http://schemas.microsoft.com/office/drawing/2014/main" id="{4973FFA5-A09C-41CE-A4EE-78FD7BAC4D3E}"/>
              </a:ext>
            </a:extLst>
          </p:cNvPr>
          <p:cNvSpPr/>
          <p:nvPr/>
        </p:nvSpPr>
        <p:spPr>
          <a:xfrm>
            <a:off x="5061445" y="5864225"/>
            <a:ext cx="4572000" cy="246221"/>
          </a:xfrm>
          <a:prstGeom prst="rect">
            <a:avLst/>
          </a:prstGeom>
        </p:spPr>
        <p:txBody>
          <a:bodyPr>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2399694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940"/>
            <a:ext cx="2743200" cy="3226340"/>
          </a:xfrm>
        </p:spPr>
        <p:txBody>
          <a:bodyPr/>
          <a:lstStyle/>
          <a:p>
            <a:r>
              <a:rPr lang="en-US" sz="3200" dirty="0"/>
              <a:t>Five Steps for Achieving Project Coordination</a:t>
            </a:r>
          </a:p>
        </p:txBody>
      </p:sp>
      <p:pic>
        <p:nvPicPr>
          <p:cNvPr id="4" name="Picture 2" descr="boxes with arrows from: establishing the project coordination vision, developing details of how coordination will occur, educating and informing personnel and stakeholders, implementing the project coordination process, and refining the process"/>
          <p:cNvPicPr>
            <a:picLocks noGrp="1" noChangeAspect="1" noChangeArrowheads="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77771" y="141608"/>
            <a:ext cx="6798655" cy="6574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11A4FBF3-E280-098C-A263-336B5885B6B4}"/>
              </a:ext>
            </a:extLst>
          </p:cNvPr>
          <p:cNvSpPr/>
          <p:nvPr/>
        </p:nvSpPr>
        <p:spPr>
          <a:xfrm>
            <a:off x="1066800" y="5334000"/>
            <a:ext cx="1310971" cy="246221"/>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Source: FHWA</a:t>
            </a:r>
          </a:p>
        </p:txBody>
      </p:sp>
    </p:spTree>
    <p:extLst>
      <p:ext uri="{BB962C8B-B14F-4D97-AF65-F5344CB8AC3E}">
        <p14:creationId xmlns:p14="http://schemas.microsoft.com/office/powerpoint/2010/main" val="2767023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391" y="455649"/>
            <a:ext cx="8305800" cy="609600"/>
          </a:xfrm>
        </p:spPr>
        <p:txBody>
          <a:bodyPr/>
          <a:lstStyle/>
          <a:p>
            <a:r>
              <a:rPr lang="en-US" dirty="0"/>
              <a:t>Step 1: Establish the Vision</a:t>
            </a:r>
          </a:p>
        </p:txBody>
      </p:sp>
      <p:sp>
        <p:nvSpPr>
          <p:cNvPr id="3" name="Content Placeholder 2"/>
          <p:cNvSpPr>
            <a:spLocks noGrp="1"/>
          </p:cNvSpPr>
          <p:nvPr>
            <p:ph idx="1"/>
          </p:nvPr>
        </p:nvSpPr>
        <p:spPr>
          <a:xfrm>
            <a:off x="255391" y="1585912"/>
            <a:ext cx="4316609" cy="4446397"/>
          </a:xfrm>
        </p:spPr>
        <p:txBody>
          <a:bodyPr/>
          <a:lstStyle/>
          <a:p>
            <a:r>
              <a:rPr lang="en-US" b="0" dirty="0"/>
              <a:t>Get support from upper management</a:t>
            </a:r>
          </a:p>
          <a:p>
            <a:r>
              <a:rPr lang="en-US" b="0" dirty="0"/>
              <a:t>Develop Memorandums of </a:t>
            </a:r>
            <a:r>
              <a:rPr lang="en-US" dirty="0"/>
              <a:t> </a:t>
            </a:r>
            <a:r>
              <a:rPr lang="en-US" b="0" dirty="0"/>
              <a:t>Understanding (MOUs) among the </a:t>
            </a:r>
            <a:br>
              <a:rPr lang="en-US" b="0" dirty="0"/>
            </a:br>
            <a:r>
              <a:rPr lang="en-US" b="0" dirty="0"/>
              <a:t>entities with which you plan to coordinate </a:t>
            </a:r>
          </a:p>
          <a:p>
            <a:pPr marL="457200" lvl="1" indent="0">
              <a:buNone/>
            </a:pPr>
            <a:endParaRPr lang="en-US" sz="2400" dirty="0"/>
          </a:p>
        </p:txBody>
      </p:sp>
      <p:sp>
        <p:nvSpPr>
          <p:cNvPr id="5" name="Rectangle 4" descr="MOU">
            <a:extLst>
              <a:ext uri="{FF2B5EF4-FFF2-40B4-BE49-F238E27FC236}">
                <a16:creationId xmlns:a16="http://schemas.microsoft.com/office/drawing/2014/main" id="{7669116E-46A2-4921-8AB6-A2036188736A}"/>
              </a:ext>
            </a:extLst>
          </p:cNvPr>
          <p:cNvSpPr/>
          <p:nvPr/>
        </p:nvSpPr>
        <p:spPr>
          <a:xfrm>
            <a:off x="5105400" y="2329032"/>
            <a:ext cx="3129383" cy="1446550"/>
          </a:xfrm>
          <a:prstGeom prst="rect">
            <a:avLst/>
          </a:prstGeom>
          <a:noFill/>
        </p:spPr>
        <p:txBody>
          <a:bodyPr wrap="none" lIns="91440" tIns="45720" rIns="91440" bIns="45720">
            <a:spAutoFit/>
          </a:bodyPr>
          <a:lstStyle/>
          <a:p>
            <a:pPr algn="ctr"/>
            <a:r>
              <a:rPr lang="en-US" sz="8800" b="1" cap="none" spc="0" dirty="0">
                <a:ln w="22225">
                  <a:solidFill>
                    <a:schemeClr val="accent2"/>
                  </a:solidFill>
                  <a:prstDash val="solid"/>
                </a:ln>
                <a:solidFill>
                  <a:schemeClr val="accent2">
                    <a:lumMod val="40000"/>
                    <a:lumOff val="60000"/>
                  </a:schemeClr>
                </a:solidFill>
                <a:effectLst/>
              </a:rPr>
              <a:t>MOU</a:t>
            </a:r>
          </a:p>
        </p:txBody>
      </p:sp>
    </p:spTree>
    <p:extLst>
      <p:ext uri="{BB962C8B-B14F-4D97-AF65-F5344CB8AC3E}">
        <p14:creationId xmlns:p14="http://schemas.microsoft.com/office/powerpoint/2010/main" val="1791340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391" y="455649"/>
            <a:ext cx="8305800" cy="609600"/>
          </a:xfrm>
        </p:spPr>
        <p:txBody>
          <a:bodyPr/>
          <a:lstStyle/>
          <a:p>
            <a:r>
              <a:rPr lang="en-US" dirty="0"/>
              <a:t>Develop a coordination committee. </a:t>
            </a:r>
            <a:br>
              <a:rPr lang="en-US" dirty="0"/>
            </a:br>
            <a:r>
              <a:rPr lang="en-US" dirty="0"/>
              <a:t>Members may include staff from:</a:t>
            </a:r>
          </a:p>
        </p:txBody>
      </p:sp>
      <p:sp>
        <p:nvSpPr>
          <p:cNvPr id="3" name="Content Placeholder 2"/>
          <p:cNvSpPr>
            <a:spLocks noGrp="1"/>
          </p:cNvSpPr>
          <p:nvPr>
            <p:ph idx="1"/>
          </p:nvPr>
        </p:nvSpPr>
        <p:spPr>
          <a:xfrm>
            <a:off x="761999" y="1447800"/>
            <a:ext cx="7799191" cy="4584509"/>
          </a:xfrm>
        </p:spPr>
        <p:txBody>
          <a:bodyPr/>
          <a:lstStyle/>
          <a:p>
            <a:r>
              <a:rPr lang="en-US" dirty="0"/>
              <a:t>Construction</a:t>
            </a:r>
          </a:p>
          <a:p>
            <a:r>
              <a:rPr lang="en-US" dirty="0"/>
              <a:t>Maintenance</a:t>
            </a:r>
          </a:p>
          <a:p>
            <a:r>
              <a:rPr lang="en-US" dirty="0"/>
              <a:t>Design,</a:t>
            </a:r>
          </a:p>
          <a:p>
            <a:r>
              <a:rPr lang="en-US" b="0" dirty="0"/>
              <a:t>Operations</a:t>
            </a:r>
          </a:p>
          <a:p>
            <a:r>
              <a:rPr lang="en-US" b="0" dirty="0"/>
              <a:t>Traffic</a:t>
            </a:r>
          </a:p>
          <a:p>
            <a:r>
              <a:rPr lang="en-US" b="0" dirty="0"/>
              <a:t>Contracting</a:t>
            </a:r>
          </a:p>
          <a:p>
            <a:r>
              <a:rPr lang="en-US" dirty="0"/>
              <a:t>C</a:t>
            </a:r>
            <a:r>
              <a:rPr lang="en-US" b="0" dirty="0"/>
              <a:t>ounty, State, City</a:t>
            </a:r>
            <a:endParaRPr lang="en-US" dirty="0"/>
          </a:p>
          <a:p>
            <a:r>
              <a:rPr lang="en-US" b="0" dirty="0"/>
              <a:t>Utilities</a:t>
            </a:r>
          </a:p>
          <a:p>
            <a:r>
              <a:rPr lang="en-US" b="0" dirty="0"/>
              <a:t>Emergency Responders</a:t>
            </a:r>
            <a:endParaRPr lang="en-US" dirty="0"/>
          </a:p>
          <a:p>
            <a:pPr marL="457200" lvl="1" indent="0">
              <a:buNone/>
            </a:pPr>
            <a:endParaRPr lang="en-US" sz="2400" dirty="0"/>
          </a:p>
        </p:txBody>
      </p:sp>
    </p:spTree>
    <p:extLst>
      <p:ext uri="{BB962C8B-B14F-4D97-AF65-F5344CB8AC3E}">
        <p14:creationId xmlns:p14="http://schemas.microsoft.com/office/powerpoint/2010/main" val="1395275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438" y="457200"/>
            <a:ext cx="8305800" cy="609600"/>
          </a:xfrm>
        </p:spPr>
        <p:txBody>
          <a:bodyPr/>
          <a:lstStyle/>
          <a:p>
            <a:r>
              <a:rPr lang="en-US" dirty="0"/>
              <a:t>Step 2: Develop Details of How Coordination will Occur</a:t>
            </a:r>
          </a:p>
        </p:txBody>
      </p:sp>
      <p:sp>
        <p:nvSpPr>
          <p:cNvPr id="3" name="Content Placeholder 2"/>
          <p:cNvSpPr>
            <a:spLocks noGrp="1"/>
          </p:cNvSpPr>
          <p:nvPr>
            <p:ph idx="1"/>
          </p:nvPr>
        </p:nvSpPr>
        <p:spPr>
          <a:xfrm>
            <a:off x="198438" y="1531143"/>
            <a:ext cx="8793162" cy="3795713"/>
          </a:xfrm>
        </p:spPr>
        <p:txBody>
          <a:bodyPr/>
          <a:lstStyle/>
          <a:p>
            <a:r>
              <a:rPr lang="en-US" dirty="0"/>
              <a:t>Identify data needed to allow coordination to occur</a:t>
            </a:r>
          </a:p>
          <a:p>
            <a:r>
              <a:rPr lang="en-US" dirty="0"/>
              <a:t>Obtain tools committee needs to plan, monitor, manage coordination</a:t>
            </a:r>
          </a:p>
          <a:p>
            <a:pPr lvl="1">
              <a:buFont typeface="Calibri" panose="020F0502020204030204" pitchFamily="34" charset="0"/>
              <a:buChar char="–"/>
            </a:pPr>
            <a:r>
              <a:rPr lang="en-US" dirty="0"/>
              <a:t>Database software</a:t>
            </a:r>
          </a:p>
          <a:p>
            <a:pPr lvl="1">
              <a:buFont typeface="Calibri" panose="020F0502020204030204" pitchFamily="34" charset="0"/>
              <a:buChar char="–"/>
            </a:pPr>
            <a:r>
              <a:rPr lang="en-US" dirty="0"/>
              <a:t>Mapping</a:t>
            </a:r>
          </a:p>
          <a:p>
            <a:pPr lvl="1">
              <a:buFont typeface="Calibri" panose="020F0502020204030204" pitchFamily="34" charset="0"/>
              <a:buChar char="–"/>
            </a:pPr>
            <a:r>
              <a:rPr lang="en-US" dirty="0"/>
              <a:t>Traffic impact analyses and scheduling</a:t>
            </a:r>
          </a:p>
          <a:p>
            <a:r>
              <a:rPr lang="en-US" dirty="0"/>
              <a:t>Establish decision-making process for how project coordination vision will be achieved amongst stakeholders </a:t>
            </a:r>
          </a:p>
          <a:p>
            <a:endParaRPr lang="en-US" sz="2600" dirty="0"/>
          </a:p>
          <a:p>
            <a:pPr marL="0" indent="0">
              <a:buNone/>
            </a:pPr>
            <a:endParaRPr lang="en-US" sz="2600" dirty="0"/>
          </a:p>
          <a:p>
            <a:endParaRPr lang="en-US" sz="2600" dirty="0"/>
          </a:p>
        </p:txBody>
      </p:sp>
    </p:spTree>
    <p:extLst>
      <p:ext uri="{BB962C8B-B14F-4D97-AF65-F5344CB8AC3E}">
        <p14:creationId xmlns:p14="http://schemas.microsoft.com/office/powerpoint/2010/main" val="1308481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41719" cy="1444238"/>
          </a:xfrm>
        </p:spPr>
        <p:txBody>
          <a:bodyPr/>
          <a:lstStyle/>
          <a:p>
            <a:r>
              <a:rPr lang="en-US" dirty="0"/>
              <a:t>Step 3: Educate and Inform Personnel and Stakeholders</a:t>
            </a:r>
          </a:p>
        </p:txBody>
      </p:sp>
      <p:sp>
        <p:nvSpPr>
          <p:cNvPr id="3" name="Content Placeholder 2"/>
          <p:cNvSpPr>
            <a:spLocks noGrp="1"/>
          </p:cNvSpPr>
          <p:nvPr>
            <p:ph idx="1"/>
          </p:nvPr>
        </p:nvSpPr>
        <p:spPr>
          <a:xfrm>
            <a:off x="304800" y="1636579"/>
            <a:ext cx="8501054" cy="4495800"/>
          </a:xfrm>
        </p:spPr>
        <p:txBody>
          <a:bodyPr/>
          <a:lstStyle/>
          <a:p>
            <a:r>
              <a:rPr lang="en-US" dirty="0"/>
              <a:t>Provide reasons for and benefits to be gained by coordination</a:t>
            </a:r>
          </a:p>
          <a:p>
            <a:r>
              <a:rPr lang="en-US" dirty="0"/>
              <a:t>Provide information on  the decision-making process to be followed </a:t>
            </a:r>
          </a:p>
          <a:p>
            <a:r>
              <a:rPr lang="en-US" dirty="0"/>
              <a:t>Important for Agency Staff</a:t>
            </a:r>
          </a:p>
          <a:p>
            <a:pPr lvl="1">
              <a:buFont typeface="Calibri" panose="020F0502020204030204" pitchFamily="34" charset="0"/>
              <a:buChar char="–"/>
            </a:pPr>
            <a:r>
              <a:rPr lang="en-US" dirty="0"/>
              <a:t>Know what is expected</a:t>
            </a:r>
          </a:p>
          <a:p>
            <a:pPr lvl="1">
              <a:buFont typeface="Calibri" panose="020F0502020204030204" pitchFamily="34" charset="0"/>
              <a:buChar char="–"/>
            </a:pPr>
            <a:r>
              <a:rPr lang="en-US" dirty="0"/>
              <a:t>Know what to do</a:t>
            </a:r>
          </a:p>
          <a:p>
            <a:pPr lvl="1">
              <a:buFont typeface="Calibri" panose="020F0502020204030204" pitchFamily="34" charset="0"/>
              <a:buChar char="–"/>
            </a:pPr>
            <a:r>
              <a:rPr lang="en-US" dirty="0"/>
              <a:t>Re-educate for updates and staff </a:t>
            </a:r>
            <a:br>
              <a:rPr lang="en-US" dirty="0"/>
            </a:br>
            <a:r>
              <a:rPr lang="en-US" dirty="0"/>
              <a:t>turnover</a:t>
            </a:r>
          </a:p>
          <a:p>
            <a:endParaRPr lang="en-US" dirty="0"/>
          </a:p>
        </p:txBody>
      </p:sp>
    </p:spTree>
    <p:extLst>
      <p:ext uri="{BB962C8B-B14F-4D97-AF65-F5344CB8AC3E}">
        <p14:creationId xmlns:p14="http://schemas.microsoft.com/office/powerpoint/2010/main" val="8082795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41719" cy="1444238"/>
          </a:xfrm>
        </p:spPr>
        <p:txBody>
          <a:bodyPr/>
          <a:lstStyle/>
          <a:p>
            <a:r>
              <a:rPr lang="en-US" dirty="0"/>
              <a:t>Step 3: Educate and Inform Personnel and Stakeholders (cont.)</a:t>
            </a:r>
          </a:p>
        </p:txBody>
      </p:sp>
      <p:sp>
        <p:nvSpPr>
          <p:cNvPr id="3" name="Content Placeholder 2"/>
          <p:cNvSpPr>
            <a:spLocks noGrp="1"/>
          </p:cNvSpPr>
          <p:nvPr>
            <p:ph idx="1"/>
          </p:nvPr>
        </p:nvSpPr>
        <p:spPr>
          <a:xfrm>
            <a:off x="304800" y="1636579"/>
            <a:ext cx="7315200" cy="4495800"/>
          </a:xfrm>
        </p:spPr>
        <p:txBody>
          <a:bodyPr/>
          <a:lstStyle/>
          <a:p>
            <a:r>
              <a:rPr lang="en-US" dirty="0"/>
              <a:t>Stakeholders Participation</a:t>
            </a:r>
          </a:p>
          <a:p>
            <a:pPr lvl="1">
              <a:buFont typeface="Calibri" panose="020F0502020204030204" pitchFamily="34" charset="0"/>
              <a:buChar char="–"/>
            </a:pPr>
            <a:r>
              <a:rPr lang="en-US" dirty="0"/>
              <a:t>Understand what to expect</a:t>
            </a:r>
          </a:p>
          <a:p>
            <a:pPr lvl="1">
              <a:buFont typeface="Calibri" panose="020F0502020204030204" pitchFamily="34" charset="0"/>
              <a:buChar char="–"/>
            </a:pPr>
            <a:r>
              <a:rPr lang="en-US" dirty="0"/>
              <a:t>Share their perspective</a:t>
            </a:r>
          </a:p>
          <a:p>
            <a:r>
              <a:rPr lang="en-US" dirty="0"/>
              <a:t>Train</a:t>
            </a:r>
          </a:p>
          <a:p>
            <a:pPr lvl="1">
              <a:buFont typeface="Calibri" panose="020F0502020204030204" pitchFamily="34" charset="0"/>
              <a:buChar char="–"/>
            </a:pPr>
            <a:r>
              <a:rPr lang="en-US" dirty="0"/>
              <a:t>Importance of and how to use tools</a:t>
            </a:r>
          </a:p>
          <a:p>
            <a:pPr lvl="1">
              <a:buFont typeface="Calibri" panose="020F0502020204030204" pitchFamily="34" charset="0"/>
              <a:buChar char="–"/>
            </a:pPr>
            <a:r>
              <a:rPr lang="en-US" dirty="0"/>
              <a:t>Importance of and how to develop Project Level TMPs</a:t>
            </a:r>
          </a:p>
          <a:p>
            <a:endParaRPr lang="en-US" dirty="0"/>
          </a:p>
        </p:txBody>
      </p:sp>
    </p:spTree>
    <p:extLst>
      <p:ext uri="{BB962C8B-B14F-4D97-AF65-F5344CB8AC3E}">
        <p14:creationId xmlns:p14="http://schemas.microsoft.com/office/powerpoint/2010/main" val="2282134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543636"/>
            <a:ext cx="8305800" cy="609600"/>
          </a:xfrm>
        </p:spPr>
        <p:txBody>
          <a:bodyPr/>
          <a:lstStyle/>
          <a:p>
            <a:r>
              <a:rPr lang="en-US" dirty="0"/>
              <a:t>Step 4: Implement the Process</a:t>
            </a:r>
          </a:p>
        </p:txBody>
      </p:sp>
      <p:sp>
        <p:nvSpPr>
          <p:cNvPr id="3" name="Content Placeholder 2"/>
          <p:cNvSpPr>
            <a:spLocks noGrp="1"/>
          </p:cNvSpPr>
          <p:nvPr>
            <p:ph idx="1"/>
          </p:nvPr>
        </p:nvSpPr>
        <p:spPr>
          <a:xfrm>
            <a:off x="492772" y="1369574"/>
            <a:ext cx="6365228" cy="4118852"/>
          </a:xfrm>
        </p:spPr>
        <p:txBody>
          <a:bodyPr/>
          <a:lstStyle/>
          <a:p>
            <a:r>
              <a:rPr lang="en-US" sz="2800" b="0" dirty="0"/>
              <a:t>Conduct regular coordination meetings to track progress of projects</a:t>
            </a:r>
          </a:p>
          <a:p>
            <a:r>
              <a:rPr lang="en-US" sz="2800" b="0" dirty="0"/>
              <a:t>Regularly update the project database and tracking</a:t>
            </a:r>
            <a:r>
              <a:rPr lang="en-US" dirty="0"/>
              <a:t>, </a:t>
            </a:r>
            <a:r>
              <a:rPr lang="en-US" sz="2800" b="0" dirty="0"/>
              <a:t>monitoring</a:t>
            </a:r>
            <a:r>
              <a:rPr lang="en-US" dirty="0"/>
              <a:t>, and</a:t>
            </a:r>
            <a:r>
              <a:rPr lang="en-US" sz="2800" b="0" dirty="0"/>
              <a:t> analysis tools </a:t>
            </a:r>
          </a:p>
          <a:p>
            <a:pPr marL="0" indent="0">
              <a:buNone/>
            </a:pPr>
            <a:endParaRPr lang="en-US" sz="2400" dirty="0"/>
          </a:p>
        </p:txBody>
      </p:sp>
    </p:spTree>
    <p:extLst>
      <p:ext uri="{BB962C8B-B14F-4D97-AF65-F5344CB8AC3E}">
        <p14:creationId xmlns:p14="http://schemas.microsoft.com/office/powerpoint/2010/main" val="517736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539462"/>
            <a:ext cx="8305800" cy="609600"/>
          </a:xfrm>
        </p:spPr>
        <p:txBody>
          <a:bodyPr/>
          <a:lstStyle/>
          <a:p>
            <a:r>
              <a:rPr lang="en-US" dirty="0"/>
              <a:t>Step 5: Refine the Process</a:t>
            </a:r>
          </a:p>
        </p:txBody>
      </p:sp>
      <p:sp>
        <p:nvSpPr>
          <p:cNvPr id="3" name="Content Placeholder 2"/>
          <p:cNvSpPr>
            <a:spLocks noGrp="1"/>
          </p:cNvSpPr>
          <p:nvPr>
            <p:ph idx="1"/>
          </p:nvPr>
        </p:nvSpPr>
        <p:spPr>
          <a:xfrm>
            <a:off x="419101" y="1447800"/>
            <a:ext cx="8082642" cy="2568575"/>
          </a:xfrm>
        </p:spPr>
        <p:txBody>
          <a:bodyPr/>
          <a:lstStyle/>
          <a:p>
            <a:r>
              <a:rPr lang="en-US" sz="2600" b="0" dirty="0"/>
              <a:t>Updates and changes to the process may be frequent initially</a:t>
            </a:r>
          </a:p>
          <a:p>
            <a:r>
              <a:rPr lang="en-US" sz="2600" b="0" dirty="0"/>
              <a:t>Changes decrease over time as process becomes institutionalized </a:t>
            </a:r>
          </a:p>
        </p:txBody>
      </p:sp>
    </p:spTree>
    <p:extLst>
      <p:ext uri="{BB962C8B-B14F-4D97-AF65-F5344CB8AC3E}">
        <p14:creationId xmlns:p14="http://schemas.microsoft.com/office/powerpoint/2010/main" val="1134995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304800" y="304800"/>
            <a:ext cx="8839200" cy="1331068"/>
          </a:xfrm>
        </p:spPr>
        <p:txBody>
          <a:bodyPr/>
          <a:lstStyle/>
          <a:p>
            <a:pPr eaLnBrk="1" hangingPunct="1">
              <a:defRPr/>
            </a:pPr>
            <a:r>
              <a:rPr lang="en-US" dirty="0"/>
              <a:t>What is the Work Zone Implementation Strategies Estimator (WISE)?</a:t>
            </a:r>
          </a:p>
        </p:txBody>
      </p:sp>
      <p:sp>
        <p:nvSpPr>
          <p:cNvPr id="19459" name="Rectangle 3"/>
          <p:cNvSpPr>
            <a:spLocks noGrp="1" noChangeArrowheads="1"/>
          </p:cNvSpPr>
          <p:nvPr>
            <p:ph idx="1"/>
          </p:nvPr>
        </p:nvSpPr>
        <p:spPr>
          <a:xfrm>
            <a:off x="-19455" y="1828800"/>
            <a:ext cx="4362855" cy="4267200"/>
          </a:xfrm>
        </p:spPr>
        <p:txBody>
          <a:bodyPr/>
          <a:lstStyle/>
          <a:p>
            <a:pPr lvl="1"/>
            <a:r>
              <a:rPr lang="en-US" dirty="0"/>
              <a:t>Decision support software system</a:t>
            </a:r>
          </a:p>
          <a:p>
            <a:pPr lvl="1"/>
            <a:r>
              <a:rPr lang="en-US" dirty="0"/>
              <a:t>Developed under the Strategic Highway Research Program (SHRP) 2 R11</a:t>
            </a:r>
          </a:p>
        </p:txBody>
      </p:sp>
      <p:pic>
        <p:nvPicPr>
          <p:cNvPr id="2" name="Picture 1" descr="WISE Software Validation and Pilot Tests report cover image">
            <a:extLst>
              <a:ext uri="{FF2B5EF4-FFF2-40B4-BE49-F238E27FC236}">
                <a16:creationId xmlns:a16="http://schemas.microsoft.com/office/drawing/2014/main" id="{C79C4268-5E9F-42C5-BD79-69975827A557}"/>
              </a:ext>
            </a:extLst>
          </p:cNvPr>
          <p:cNvPicPr>
            <a:picLocks noChangeAspect="1"/>
          </p:cNvPicPr>
          <p:nvPr/>
        </p:nvPicPr>
        <p:blipFill>
          <a:blip r:embed="rId3"/>
          <a:stretch>
            <a:fillRect/>
          </a:stretch>
        </p:blipFill>
        <p:spPr>
          <a:xfrm>
            <a:off x="4834649" y="1635868"/>
            <a:ext cx="3403376" cy="4460132"/>
          </a:xfrm>
          <a:prstGeom prst="rect">
            <a:avLst/>
          </a:prstGeom>
        </p:spPr>
      </p:pic>
      <p:sp>
        <p:nvSpPr>
          <p:cNvPr id="3" name="Rectangle 2">
            <a:extLst>
              <a:ext uri="{FF2B5EF4-FFF2-40B4-BE49-F238E27FC236}">
                <a16:creationId xmlns:a16="http://schemas.microsoft.com/office/drawing/2014/main" id="{635C019E-C0AC-92AF-3D23-F19CA023E0D5}"/>
              </a:ext>
            </a:extLst>
          </p:cNvPr>
          <p:cNvSpPr/>
          <p:nvPr/>
        </p:nvSpPr>
        <p:spPr>
          <a:xfrm>
            <a:off x="4834649" y="6172200"/>
            <a:ext cx="1185151" cy="246221"/>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Source: SHRP 2</a:t>
            </a:r>
          </a:p>
        </p:txBody>
      </p:sp>
    </p:spTree>
    <p:extLst>
      <p:ext uri="{BB962C8B-B14F-4D97-AF65-F5344CB8AC3E}">
        <p14:creationId xmlns:p14="http://schemas.microsoft.com/office/powerpoint/2010/main" val="16536716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325877" y="189689"/>
            <a:ext cx="8534400" cy="1066800"/>
          </a:xfrm>
        </p:spPr>
        <p:txBody>
          <a:bodyPr/>
          <a:lstStyle/>
          <a:p>
            <a:pPr eaLnBrk="1" hangingPunct="1">
              <a:defRPr/>
            </a:pPr>
            <a:r>
              <a:rPr lang="en-US" dirty="0"/>
              <a:t>WISE:</a:t>
            </a:r>
          </a:p>
        </p:txBody>
      </p:sp>
      <p:sp>
        <p:nvSpPr>
          <p:cNvPr id="19459" name="Rectangle 3"/>
          <p:cNvSpPr>
            <a:spLocks noGrp="1" noChangeArrowheads="1"/>
          </p:cNvSpPr>
          <p:nvPr>
            <p:ph idx="1"/>
          </p:nvPr>
        </p:nvSpPr>
        <p:spPr>
          <a:xfrm>
            <a:off x="332804" y="1137802"/>
            <a:ext cx="5410200" cy="4495800"/>
          </a:xfrm>
        </p:spPr>
        <p:txBody>
          <a:bodyPr/>
          <a:lstStyle/>
          <a:p>
            <a:r>
              <a:rPr lang="en-US" dirty="0"/>
              <a:t>Carries coordination through to project planning/design decisions</a:t>
            </a:r>
          </a:p>
          <a:p>
            <a:r>
              <a:rPr lang="en-US" dirty="0"/>
              <a:t>Includes:</a:t>
            </a:r>
          </a:p>
          <a:p>
            <a:pPr lvl="1"/>
            <a:r>
              <a:rPr lang="en-US" dirty="0"/>
              <a:t>Planning and</a:t>
            </a:r>
          </a:p>
          <a:p>
            <a:pPr lvl="1"/>
            <a:r>
              <a:rPr lang="en-US" dirty="0"/>
              <a:t>Operation Modules</a:t>
            </a:r>
          </a:p>
          <a:p>
            <a:r>
              <a:rPr lang="en-US" dirty="0"/>
              <a:t>May be applied:</a:t>
            </a:r>
          </a:p>
          <a:p>
            <a:pPr lvl="1"/>
            <a:r>
              <a:rPr lang="en-US" dirty="0"/>
              <a:t>Over relatively large networks, or</a:t>
            </a:r>
          </a:p>
          <a:p>
            <a:pPr lvl="1"/>
            <a:r>
              <a:rPr lang="en-US" dirty="0"/>
              <a:t>Upon complex corridors</a:t>
            </a:r>
          </a:p>
          <a:p>
            <a:pPr eaLnBrk="1" hangingPunct="1">
              <a:defRPr/>
            </a:pPr>
            <a:endParaRPr lang="en-US" b="0" dirty="0"/>
          </a:p>
        </p:txBody>
      </p:sp>
      <p:sp>
        <p:nvSpPr>
          <p:cNvPr id="2" name="Rectangle 1" descr="WISE">
            <a:extLst>
              <a:ext uri="{FF2B5EF4-FFF2-40B4-BE49-F238E27FC236}">
                <a16:creationId xmlns:a16="http://schemas.microsoft.com/office/drawing/2014/main" id="{48B4B645-1CA4-4BD9-B12F-51A2A6022812}"/>
              </a:ext>
            </a:extLst>
          </p:cNvPr>
          <p:cNvSpPr/>
          <p:nvPr/>
        </p:nvSpPr>
        <p:spPr>
          <a:xfrm>
            <a:off x="6351695" y="990600"/>
            <a:ext cx="1226618" cy="4524315"/>
          </a:xfrm>
          <a:prstGeom prst="rect">
            <a:avLst/>
          </a:prstGeom>
          <a:solidFill>
            <a:srgbClr val="FFC000"/>
          </a:solidFill>
        </p:spPr>
        <p:txBody>
          <a:bodyPr wrap="none" lIns="91440" tIns="45720" rIns="91440" bIns="45720">
            <a:spAutoFit/>
          </a:bodyPr>
          <a:lstStyle/>
          <a:p>
            <a:pPr algn="ctr"/>
            <a:r>
              <a:rPr lang="en-US" sz="7200" b="1" cap="none" spc="0" dirty="0">
                <a:ln w="22225">
                  <a:solidFill>
                    <a:schemeClr val="accent2"/>
                  </a:solidFill>
                  <a:prstDash val="solid"/>
                </a:ln>
                <a:solidFill>
                  <a:schemeClr val="accent2">
                    <a:lumMod val="40000"/>
                    <a:lumOff val="60000"/>
                  </a:schemeClr>
                </a:solidFill>
                <a:effectLst/>
              </a:rPr>
              <a:t>W</a:t>
            </a:r>
          </a:p>
          <a:p>
            <a:pPr algn="ctr"/>
            <a:r>
              <a:rPr lang="en-US" sz="7200" b="1" cap="none" spc="0" dirty="0">
                <a:ln w="22225">
                  <a:solidFill>
                    <a:schemeClr val="accent2"/>
                  </a:solidFill>
                  <a:prstDash val="solid"/>
                </a:ln>
                <a:solidFill>
                  <a:schemeClr val="accent2">
                    <a:lumMod val="40000"/>
                    <a:lumOff val="60000"/>
                  </a:schemeClr>
                </a:solidFill>
                <a:effectLst/>
              </a:rPr>
              <a:t>I</a:t>
            </a:r>
          </a:p>
          <a:p>
            <a:pPr algn="ctr"/>
            <a:r>
              <a:rPr lang="en-US" sz="7200" b="1" dirty="0">
                <a:ln w="22225">
                  <a:solidFill>
                    <a:schemeClr val="accent2"/>
                  </a:solidFill>
                  <a:prstDash val="solid"/>
                </a:ln>
                <a:solidFill>
                  <a:schemeClr val="accent2">
                    <a:lumMod val="40000"/>
                    <a:lumOff val="60000"/>
                  </a:schemeClr>
                </a:solidFill>
              </a:rPr>
              <a:t>S</a:t>
            </a:r>
          </a:p>
          <a:p>
            <a:pPr algn="ctr"/>
            <a:r>
              <a:rPr lang="en-US" sz="7200" b="1" cap="none" spc="0" dirty="0">
                <a:ln w="22225">
                  <a:solidFill>
                    <a:schemeClr val="accent2"/>
                  </a:solidFill>
                  <a:prstDash val="solid"/>
                </a:ln>
                <a:solidFill>
                  <a:schemeClr val="accent2">
                    <a:lumMod val="40000"/>
                    <a:lumOff val="60000"/>
                  </a:schemeClr>
                </a:solidFill>
                <a:effectLst/>
              </a:rPr>
              <a:t>E</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08499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4"/>
          <p:cNvSpPr>
            <a:spLocks noGrp="1" noChangeArrowheads="1"/>
          </p:cNvSpPr>
          <p:nvPr>
            <p:ph type="title"/>
          </p:nvPr>
        </p:nvSpPr>
        <p:spPr>
          <a:xfrm>
            <a:off x="342900" y="344487"/>
            <a:ext cx="8458200" cy="431800"/>
          </a:xfrm>
        </p:spPr>
        <p:txBody>
          <a:bodyPr/>
          <a:lstStyle/>
          <a:p>
            <a:pPr eaLnBrk="1" hangingPunct="1">
              <a:defRPr/>
            </a:pPr>
            <a:r>
              <a:rPr lang="en-US" dirty="0"/>
              <a:t>Project Coordination Defined</a:t>
            </a:r>
          </a:p>
        </p:txBody>
      </p:sp>
      <p:sp>
        <p:nvSpPr>
          <p:cNvPr id="2" name="Content Placeholder 1"/>
          <p:cNvSpPr>
            <a:spLocks noGrp="1"/>
          </p:cNvSpPr>
          <p:nvPr>
            <p:ph idx="1"/>
          </p:nvPr>
        </p:nvSpPr>
        <p:spPr>
          <a:xfrm>
            <a:off x="342900" y="1143000"/>
            <a:ext cx="7658100" cy="4938713"/>
          </a:xfrm>
        </p:spPr>
        <p:txBody>
          <a:bodyPr/>
          <a:lstStyle/>
          <a:p>
            <a:r>
              <a:rPr lang="en-US" dirty="0"/>
              <a:t>Coordination within a single project and/or among multiple projects within a corridor, network, or region, and possibly across agency jurisdictions</a:t>
            </a:r>
          </a:p>
          <a:p>
            <a:r>
              <a:rPr lang="en-US" dirty="0"/>
              <a:t>Compare impacts to uncoordinated projects</a:t>
            </a:r>
          </a:p>
          <a:p>
            <a:pPr lvl="1">
              <a:buFont typeface="Calibri" panose="020F0502020204030204" pitchFamily="34" charset="0"/>
              <a:buChar char="–"/>
            </a:pPr>
            <a:r>
              <a:rPr lang="en-US" dirty="0"/>
              <a:t>This comparison becomes a measure of effectiveness</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48550526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304800" y="304800"/>
            <a:ext cx="8534400" cy="1066800"/>
          </a:xfrm>
        </p:spPr>
        <p:txBody>
          <a:bodyPr/>
          <a:lstStyle/>
          <a:p>
            <a:pPr eaLnBrk="1" hangingPunct="1">
              <a:defRPr/>
            </a:pPr>
            <a:r>
              <a:rPr lang="en-US" dirty="0"/>
              <a:t>WISE (cont.):</a:t>
            </a:r>
          </a:p>
        </p:txBody>
      </p:sp>
      <p:sp>
        <p:nvSpPr>
          <p:cNvPr id="19459" name="Rectangle 3"/>
          <p:cNvSpPr>
            <a:spLocks noGrp="1" noChangeArrowheads="1"/>
          </p:cNvSpPr>
          <p:nvPr>
            <p:ph idx="1"/>
          </p:nvPr>
        </p:nvSpPr>
        <p:spPr>
          <a:xfrm>
            <a:off x="304800" y="1245140"/>
            <a:ext cx="8534400" cy="4495800"/>
          </a:xfrm>
        </p:spPr>
        <p:txBody>
          <a:bodyPr/>
          <a:lstStyle/>
          <a:p>
            <a:r>
              <a:rPr lang="en-US" dirty="0"/>
              <a:t>Uses basic:</a:t>
            </a:r>
          </a:p>
          <a:p>
            <a:pPr lvl="1"/>
            <a:r>
              <a:rPr lang="en-US" dirty="0"/>
              <a:t>Network geometry (link/node and number of lanes) and</a:t>
            </a:r>
          </a:p>
          <a:p>
            <a:pPr lvl="1"/>
            <a:r>
              <a:rPr lang="en-US" dirty="0"/>
              <a:t>Traffic volume information</a:t>
            </a:r>
          </a:p>
          <a:p>
            <a:r>
              <a:rPr lang="en-US" dirty="0"/>
              <a:t>Helps evaluate work zone impacts and determine proactive strategies to reduce those impacts</a:t>
            </a:r>
          </a:p>
          <a:p>
            <a:pPr lvl="2">
              <a:buFont typeface="Calibri" panose="020F0502020204030204" pitchFamily="34" charset="0"/>
              <a:buChar char="–"/>
            </a:pPr>
            <a:r>
              <a:rPr lang="en-US" dirty="0"/>
              <a:t>Provides effective project coordination up front in planning and programming</a:t>
            </a:r>
          </a:p>
          <a:p>
            <a:pPr eaLnBrk="1" hangingPunct="1">
              <a:defRPr/>
            </a:pPr>
            <a:endParaRPr lang="en-US" b="0" dirty="0"/>
          </a:p>
        </p:txBody>
      </p:sp>
    </p:spTree>
    <p:extLst>
      <p:ext uri="{BB962C8B-B14F-4D97-AF65-F5344CB8AC3E}">
        <p14:creationId xmlns:p14="http://schemas.microsoft.com/office/powerpoint/2010/main" val="36745380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838" y="685800"/>
            <a:ext cx="8305800" cy="609600"/>
          </a:xfrm>
        </p:spPr>
        <p:txBody>
          <a:bodyPr/>
          <a:lstStyle/>
          <a:p>
            <a:r>
              <a:rPr lang="en-US" dirty="0"/>
              <a:t>Knowledge Check</a:t>
            </a:r>
          </a:p>
        </p:txBody>
      </p:sp>
      <p:sp>
        <p:nvSpPr>
          <p:cNvPr id="3" name="Content Placeholder 2"/>
          <p:cNvSpPr>
            <a:spLocks noGrp="1"/>
          </p:cNvSpPr>
          <p:nvPr>
            <p:ph idx="1"/>
          </p:nvPr>
        </p:nvSpPr>
        <p:spPr>
          <a:xfrm>
            <a:off x="685800" y="1752600"/>
            <a:ext cx="7772400" cy="2514600"/>
          </a:xfrm>
        </p:spPr>
        <p:txBody>
          <a:bodyPr/>
          <a:lstStyle/>
          <a:p>
            <a:r>
              <a:rPr lang="en-US" b="0" dirty="0"/>
              <a:t>Define project coordination</a:t>
            </a:r>
          </a:p>
          <a:p>
            <a:r>
              <a:rPr lang="en-US" b="0" dirty="0"/>
              <a:t>List the five steps for achieving project coordination</a:t>
            </a:r>
          </a:p>
          <a:p>
            <a:endParaRPr lang="en-US" sz="3200" dirty="0"/>
          </a:p>
        </p:txBody>
      </p:sp>
    </p:spTree>
    <p:extLst>
      <p:ext uri="{BB962C8B-B14F-4D97-AF65-F5344CB8AC3E}">
        <p14:creationId xmlns:p14="http://schemas.microsoft.com/office/powerpoint/2010/main" val="2746742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391930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647" y="228600"/>
            <a:ext cx="8874353" cy="1066800"/>
          </a:xfrm>
        </p:spPr>
        <p:txBody>
          <a:bodyPr/>
          <a:lstStyle/>
          <a:p>
            <a:r>
              <a:rPr lang="en-US" dirty="0"/>
              <a:t>Benefits of Project Coordination (1 of 4) </a:t>
            </a:r>
          </a:p>
        </p:txBody>
      </p:sp>
      <p:sp>
        <p:nvSpPr>
          <p:cNvPr id="3" name="Content Placeholder 2"/>
          <p:cNvSpPr>
            <a:spLocks noGrp="1"/>
          </p:cNvSpPr>
          <p:nvPr>
            <p:ph idx="1"/>
          </p:nvPr>
        </p:nvSpPr>
        <p:spPr>
          <a:xfrm>
            <a:off x="457200" y="1295400"/>
            <a:ext cx="8417153" cy="4688340"/>
          </a:xfrm>
        </p:spPr>
        <p:txBody>
          <a:bodyPr/>
          <a:lstStyle/>
          <a:p>
            <a:r>
              <a:rPr lang="en-US" dirty="0"/>
              <a:t>Greater ability to reduce and manage traffic disruptions from road work</a:t>
            </a:r>
          </a:p>
          <a:p>
            <a:pPr lvl="1">
              <a:buFont typeface="Calibri" panose="020F0502020204030204" pitchFamily="34" charset="0"/>
              <a:buChar char="–"/>
            </a:pPr>
            <a:r>
              <a:rPr lang="en-US" dirty="0"/>
              <a:t>Provides alternate routes for drivers</a:t>
            </a:r>
          </a:p>
          <a:p>
            <a:pPr lvl="1">
              <a:buFont typeface="Calibri" panose="020F0502020204030204" pitchFamily="34" charset="0"/>
              <a:buChar char="–"/>
            </a:pPr>
            <a:r>
              <a:rPr lang="en-US" dirty="0"/>
              <a:t>Sets a maximum time delay for the work zone area</a:t>
            </a:r>
          </a:p>
          <a:p>
            <a:r>
              <a:rPr lang="en-US" dirty="0"/>
              <a:t>Earlier identification of project impacts</a:t>
            </a:r>
          </a:p>
          <a:p>
            <a:pPr lvl="1">
              <a:buFont typeface="Calibri" panose="020F0502020204030204" pitchFamily="34" charset="0"/>
              <a:buChar char="–"/>
            </a:pPr>
            <a:r>
              <a:rPr lang="en-US" dirty="0"/>
              <a:t>Minimizes project delay, allowing schedule to stay on track</a:t>
            </a:r>
          </a:p>
        </p:txBody>
      </p:sp>
    </p:spTree>
    <p:extLst>
      <p:ext uri="{BB962C8B-B14F-4D97-AF65-F5344CB8AC3E}">
        <p14:creationId xmlns:p14="http://schemas.microsoft.com/office/powerpoint/2010/main" val="1559453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647" y="228600"/>
            <a:ext cx="8874353" cy="1262742"/>
          </a:xfrm>
        </p:spPr>
        <p:txBody>
          <a:bodyPr/>
          <a:lstStyle/>
          <a:p>
            <a:r>
              <a:rPr lang="en-US" dirty="0"/>
              <a:t>Benefits of Project Coordination (2 of 4) </a:t>
            </a:r>
          </a:p>
        </p:txBody>
      </p:sp>
      <p:sp>
        <p:nvSpPr>
          <p:cNvPr id="3" name="Content Placeholder 2"/>
          <p:cNvSpPr>
            <a:spLocks noGrp="1"/>
          </p:cNvSpPr>
          <p:nvPr>
            <p:ph idx="1"/>
          </p:nvPr>
        </p:nvSpPr>
        <p:spPr>
          <a:xfrm>
            <a:off x="363423" y="1470006"/>
            <a:ext cx="8417153" cy="4688340"/>
          </a:xfrm>
        </p:spPr>
        <p:txBody>
          <a:bodyPr/>
          <a:lstStyle/>
          <a:p>
            <a:r>
              <a:rPr lang="en-US" dirty="0"/>
              <a:t>Fewer number of work zones</a:t>
            </a:r>
          </a:p>
          <a:p>
            <a:pPr lvl="1">
              <a:buFont typeface="Calibri" panose="020F0502020204030204" pitchFamily="34" charset="0"/>
              <a:buChar char="–"/>
            </a:pPr>
            <a:r>
              <a:rPr lang="en-US" dirty="0"/>
              <a:t>Adjacent construction projects on a corridor can be scheduled for closure at the same time</a:t>
            </a:r>
          </a:p>
          <a:p>
            <a:pPr lvl="2">
              <a:buFont typeface="Calibri" panose="020F0502020204030204" pitchFamily="34" charset="0"/>
              <a:buChar char="–"/>
            </a:pPr>
            <a:r>
              <a:rPr lang="en-US" dirty="0"/>
              <a:t>(one larger closure instead of two smaller ones)</a:t>
            </a:r>
          </a:p>
          <a:p>
            <a:pPr lvl="1">
              <a:buFont typeface="Calibri" panose="020F0502020204030204" pitchFamily="34" charset="0"/>
              <a:buChar char="–"/>
            </a:pPr>
            <a:r>
              <a:rPr lang="en-US" dirty="0"/>
              <a:t>Construction on alternate routes is not performed during already scheduled construction on the main route</a:t>
            </a:r>
          </a:p>
          <a:p>
            <a:pPr marL="342900" lvl="1" indent="-342900"/>
            <a:endParaRPr lang="en-US" dirty="0"/>
          </a:p>
          <a:p>
            <a:endParaRPr lang="en-US" dirty="0"/>
          </a:p>
          <a:p>
            <a:endParaRPr lang="en-US" dirty="0"/>
          </a:p>
          <a:p>
            <a:endParaRPr lang="en-US" dirty="0"/>
          </a:p>
        </p:txBody>
      </p:sp>
    </p:spTree>
    <p:extLst>
      <p:ext uri="{BB962C8B-B14F-4D97-AF65-F5344CB8AC3E}">
        <p14:creationId xmlns:p14="http://schemas.microsoft.com/office/powerpoint/2010/main" val="2090430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067800" cy="1066800"/>
          </a:xfrm>
        </p:spPr>
        <p:txBody>
          <a:bodyPr/>
          <a:lstStyle/>
          <a:p>
            <a:r>
              <a:rPr lang="en-US" dirty="0"/>
              <a:t>Benefits of Project Coordination (3 of 4)</a:t>
            </a:r>
          </a:p>
        </p:txBody>
      </p:sp>
      <p:sp>
        <p:nvSpPr>
          <p:cNvPr id="3" name="Content Placeholder 2"/>
          <p:cNvSpPr>
            <a:spLocks noGrp="1"/>
          </p:cNvSpPr>
          <p:nvPr>
            <p:ph idx="1"/>
          </p:nvPr>
        </p:nvSpPr>
        <p:spPr>
          <a:xfrm>
            <a:off x="457200" y="1524000"/>
            <a:ext cx="8229600" cy="5014913"/>
          </a:xfrm>
        </p:spPr>
        <p:txBody>
          <a:bodyPr/>
          <a:lstStyle/>
          <a:p>
            <a:r>
              <a:rPr lang="en-US" b="0" dirty="0"/>
              <a:t>Dynamic adjustments to project schedule</a:t>
            </a:r>
          </a:p>
          <a:p>
            <a:r>
              <a:rPr lang="en-US" b="0" dirty="0"/>
              <a:t>Improved communications within and across agencies</a:t>
            </a:r>
          </a:p>
          <a:p>
            <a:r>
              <a:rPr lang="en-US" b="0" dirty="0"/>
              <a:t>Reduced numbers of </a:t>
            </a:r>
            <a:r>
              <a:rPr lang="en-US" dirty="0"/>
              <a:t>road</a:t>
            </a:r>
            <a:r>
              <a:rPr lang="en-US" b="0" dirty="0"/>
              <a:t> cuts</a:t>
            </a:r>
          </a:p>
          <a:p>
            <a:pPr marL="0" indent="0">
              <a:buNone/>
            </a:pPr>
            <a:endParaRPr lang="en-US" dirty="0"/>
          </a:p>
        </p:txBody>
      </p:sp>
    </p:spTree>
    <p:extLst>
      <p:ext uri="{BB962C8B-B14F-4D97-AF65-F5344CB8AC3E}">
        <p14:creationId xmlns:p14="http://schemas.microsoft.com/office/powerpoint/2010/main" val="3195520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991600" cy="1371600"/>
          </a:xfrm>
        </p:spPr>
        <p:txBody>
          <a:bodyPr/>
          <a:lstStyle/>
          <a:p>
            <a:r>
              <a:rPr lang="en-US" dirty="0"/>
              <a:t>Benefits of Project Coordination (3 of 4)</a:t>
            </a:r>
          </a:p>
        </p:txBody>
      </p:sp>
      <p:sp>
        <p:nvSpPr>
          <p:cNvPr id="3" name="Content Placeholder 2"/>
          <p:cNvSpPr>
            <a:spLocks noGrp="1"/>
          </p:cNvSpPr>
          <p:nvPr>
            <p:ph idx="1"/>
          </p:nvPr>
        </p:nvSpPr>
        <p:spPr>
          <a:xfrm>
            <a:off x="457200" y="1524000"/>
            <a:ext cx="7086600" cy="4710113"/>
          </a:xfrm>
        </p:spPr>
        <p:txBody>
          <a:bodyPr/>
          <a:lstStyle/>
          <a:p>
            <a:r>
              <a:rPr lang="en-US" b="0" dirty="0"/>
              <a:t>Better quality road surfaces</a:t>
            </a:r>
          </a:p>
          <a:p>
            <a:r>
              <a:rPr lang="en-US" b="0" dirty="0"/>
              <a:t>Cost savings</a:t>
            </a:r>
          </a:p>
          <a:p>
            <a:r>
              <a:rPr lang="en-US" b="0" dirty="0"/>
              <a:t>Increased customer satisfaction</a:t>
            </a:r>
          </a:p>
          <a:p>
            <a:r>
              <a:rPr lang="en-US" b="0" dirty="0"/>
              <a:t>Provide locations in which drivers can select an alternate route to exit work zone road</a:t>
            </a:r>
          </a:p>
          <a:p>
            <a:pPr marL="0" indent="0">
              <a:buNone/>
            </a:pPr>
            <a:endParaRPr lang="en-US" dirty="0"/>
          </a:p>
        </p:txBody>
      </p:sp>
    </p:spTree>
    <p:extLst>
      <p:ext uri="{BB962C8B-B14F-4D97-AF65-F5344CB8AC3E}">
        <p14:creationId xmlns:p14="http://schemas.microsoft.com/office/powerpoint/2010/main" val="4058947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1371600"/>
          </a:xfrm>
        </p:spPr>
        <p:txBody>
          <a:bodyPr/>
          <a:lstStyle/>
          <a:p>
            <a:r>
              <a:rPr lang="en-US" dirty="0"/>
              <a:t>Project Coordination Challenges</a:t>
            </a:r>
          </a:p>
        </p:txBody>
      </p:sp>
      <p:sp>
        <p:nvSpPr>
          <p:cNvPr id="3" name="Content Placeholder 2"/>
          <p:cNvSpPr>
            <a:spLocks noGrp="1"/>
          </p:cNvSpPr>
          <p:nvPr>
            <p:ph idx="1"/>
          </p:nvPr>
        </p:nvSpPr>
        <p:spPr>
          <a:xfrm>
            <a:off x="381000" y="1452664"/>
            <a:ext cx="7802562" cy="4495800"/>
          </a:xfrm>
        </p:spPr>
        <p:txBody>
          <a:bodyPr/>
          <a:lstStyle/>
          <a:p>
            <a:r>
              <a:rPr lang="en-US" b="0" dirty="0"/>
              <a:t>Establishing and maintaining accurate information about project schedules, plans, day-to-day activities </a:t>
            </a:r>
          </a:p>
          <a:p>
            <a:pPr lvl="1">
              <a:buFont typeface="Calibri" panose="020F0502020204030204" pitchFamily="34" charset="0"/>
              <a:buChar char="–"/>
            </a:pPr>
            <a:r>
              <a:rPr lang="en-US" dirty="0"/>
              <a:t>Keeping all agency stakeholders engaged will produce accurate information and promote information sharing on an ongoing basis</a:t>
            </a:r>
            <a:endParaRPr lang="en-US" b="0" dirty="0"/>
          </a:p>
          <a:p>
            <a:r>
              <a:rPr lang="en-US" b="0" dirty="0"/>
              <a:t>Effects on individual project schedules</a:t>
            </a:r>
          </a:p>
          <a:p>
            <a:pPr marL="0" indent="0">
              <a:buNone/>
            </a:pPr>
            <a:endParaRPr lang="en-US" sz="2000" b="0" dirty="0"/>
          </a:p>
          <a:p>
            <a:pPr marL="0" indent="0">
              <a:buNone/>
            </a:pPr>
            <a:endParaRPr lang="en-US" sz="2000" b="0" dirty="0"/>
          </a:p>
        </p:txBody>
      </p:sp>
    </p:spTree>
    <p:extLst>
      <p:ext uri="{BB962C8B-B14F-4D97-AF65-F5344CB8AC3E}">
        <p14:creationId xmlns:p14="http://schemas.microsoft.com/office/powerpoint/2010/main" val="2615653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1371600"/>
          </a:xfrm>
        </p:spPr>
        <p:txBody>
          <a:bodyPr/>
          <a:lstStyle/>
          <a:p>
            <a:r>
              <a:rPr lang="en-US" dirty="0"/>
              <a:t>Project Coordination Challenges (cont.)</a:t>
            </a:r>
          </a:p>
        </p:txBody>
      </p:sp>
      <p:sp>
        <p:nvSpPr>
          <p:cNvPr id="3" name="Content Placeholder 2"/>
          <p:cNvSpPr>
            <a:spLocks noGrp="1"/>
          </p:cNvSpPr>
          <p:nvPr>
            <p:ph idx="1"/>
          </p:nvPr>
        </p:nvSpPr>
        <p:spPr>
          <a:xfrm>
            <a:off x="342900" y="1828800"/>
            <a:ext cx="8763000" cy="4495800"/>
          </a:xfrm>
        </p:spPr>
        <p:txBody>
          <a:bodyPr/>
          <a:lstStyle/>
          <a:p>
            <a:r>
              <a:rPr lang="en-US" b="0" dirty="0"/>
              <a:t>Quantifying the benefits of coordination or the negative effects </a:t>
            </a:r>
            <a:r>
              <a:rPr lang="en-US" dirty="0"/>
              <a:t>of</a:t>
            </a:r>
            <a:r>
              <a:rPr lang="en-US" b="0" dirty="0"/>
              <a:t> a lack of coordination</a:t>
            </a:r>
          </a:p>
          <a:p>
            <a:r>
              <a:rPr lang="en-US" b="0" dirty="0"/>
              <a:t>Institutional constraints regarding the availability of funds and when those funds must be spent</a:t>
            </a:r>
          </a:p>
          <a:p>
            <a:r>
              <a:rPr lang="en-US" b="0" dirty="0"/>
              <a:t>Agency missions and charters with respect to</a:t>
            </a:r>
          </a:p>
          <a:p>
            <a:pPr lvl="1"/>
            <a:r>
              <a:rPr lang="en-US" dirty="0"/>
              <a:t>R</a:t>
            </a:r>
            <a:r>
              <a:rPr lang="en-US" b="0" dirty="0"/>
              <a:t>outes of responsibility,</a:t>
            </a:r>
          </a:p>
          <a:p>
            <a:pPr lvl="1"/>
            <a:r>
              <a:rPr lang="en-US" dirty="0"/>
              <a:t>S</a:t>
            </a:r>
            <a:r>
              <a:rPr lang="en-US" b="0" dirty="0"/>
              <a:t>takeholders and</a:t>
            </a:r>
          </a:p>
          <a:p>
            <a:pPr lvl="1"/>
            <a:r>
              <a:rPr lang="en-US" dirty="0"/>
              <a:t>U</a:t>
            </a:r>
            <a:r>
              <a:rPr lang="en-US" b="0" dirty="0"/>
              <a:t>sers </a:t>
            </a:r>
          </a:p>
          <a:p>
            <a:pPr marL="0" indent="0">
              <a:buNone/>
            </a:pPr>
            <a:endParaRPr lang="en-US" sz="2000" b="0" dirty="0"/>
          </a:p>
          <a:p>
            <a:pPr marL="0" indent="0">
              <a:buNone/>
            </a:pPr>
            <a:endParaRPr lang="en-US" sz="2000" b="0" dirty="0"/>
          </a:p>
        </p:txBody>
      </p:sp>
    </p:spTree>
    <p:extLst>
      <p:ext uri="{BB962C8B-B14F-4D97-AF65-F5344CB8AC3E}">
        <p14:creationId xmlns:p14="http://schemas.microsoft.com/office/powerpoint/2010/main" val="387363498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D781AB75-6B42-4FBA-BF41-55367CCE29F0}"/>
</file>

<file path=customXml/itemProps2.xml><?xml version="1.0" encoding="utf-8"?>
<ds:datastoreItem xmlns:ds="http://schemas.openxmlformats.org/officeDocument/2006/customXml" ds:itemID="{BD1EDB0F-540E-4C5E-87C8-412CB11CCD10}"/>
</file>

<file path=customXml/itemProps3.xml><?xml version="1.0" encoding="utf-8"?>
<ds:datastoreItem xmlns:ds="http://schemas.openxmlformats.org/officeDocument/2006/customXml" ds:itemID="{299BF4E3-444F-4F32-B7BE-D2030C0ED045}"/>
</file>

<file path=docProps/app.xml><?xml version="1.0" encoding="utf-8"?>
<Properties xmlns="http://schemas.openxmlformats.org/officeDocument/2006/extended-properties" xmlns:vt="http://schemas.openxmlformats.org/officeDocument/2006/docPropsVTypes">
  <TotalTime>15376</TotalTime>
  <Words>7043</Words>
  <Application>Microsoft Office PowerPoint</Application>
  <PresentationFormat>On-screen Show (4:3)</PresentationFormat>
  <Paragraphs>380</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Arial Narrow</vt:lpstr>
      <vt:lpstr>Calibri</vt:lpstr>
      <vt:lpstr>Verdana</vt:lpstr>
      <vt:lpstr>Wingdings</vt:lpstr>
      <vt:lpstr>Default Design</vt:lpstr>
      <vt:lpstr>4. Smarter Work Zone Initiative - Project Coordination</vt:lpstr>
      <vt:lpstr>Module Objectives</vt:lpstr>
      <vt:lpstr>Project Coordination Defined</vt:lpstr>
      <vt:lpstr>Benefits of Project Coordination (1 of 4) </vt:lpstr>
      <vt:lpstr>Benefits of Project Coordination (2 of 4) </vt:lpstr>
      <vt:lpstr>Benefits of Project Coordination (3 of 4)</vt:lpstr>
      <vt:lpstr>Benefits of Project Coordination (3 of 4)</vt:lpstr>
      <vt:lpstr>Project Coordination Challenges</vt:lpstr>
      <vt:lpstr>Project Coordination Challenges (cont.)</vt:lpstr>
      <vt:lpstr>Dimensions of Project Coordination</vt:lpstr>
      <vt:lpstr>Project Coordination Opportunities Who Should be Involved?</vt:lpstr>
      <vt:lpstr>Project Coordination- Matrix When does coordination occur?</vt:lpstr>
      <vt:lpstr>Possible Activities: Single Agency, Planning and  Design Phases </vt:lpstr>
      <vt:lpstr>Possible Activities: Single Agency, Planning and  Design Phases (cont.) </vt:lpstr>
      <vt:lpstr>Possible Activities: Single Agency, Project Delivery</vt:lpstr>
      <vt:lpstr>Possible Activities: Single Agency, Project Delivery (cont.)</vt:lpstr>
      <vt:lpstr>Possible Activities: Multiple Agencies, Planning and  Design Phase</vt:lpstr>
      <vt:lpstr>Possible Activities: Multiple Agencies, Project Delivery</vt:lpstr>
      <vt:lpstr> What Does Coordination Accomplish?</vt:lpstr>
      <vt:lpstr>Five Steps for Achieving Project Coordination</vt:lpstr>
      <vt:lpstr>Step 1: Establish the Vision</vt:lpstr>
      <vt:lpstr>Develop a coordination committee.  Members may include staff from:</vt:lpstr>
      <vt:lpstr>Step 2: Develop Details of How Coordination will Occur</vt:lpstr>
      <vt:lpstr>Step 3: Educate and Inform Personnel and Stakeholders</vt:lpstr>
      <vt:lpstr>Step 3: Educate and Inform Personnel and Stakeholders (cont.)</vt:lpstr>
      <vt:lpstr>Step 4: Implement the Process</vt:lpstr>
      <vt:lpstr>Step 5: Refine the Process</vt:lpstr>
      <vt:lpstr>What is the Work Zone Implementation Strategies Estimator (WISE)?</vt:lpstr>
      <vt:lpstr>WISE:</vt:lpstr>
      <vt:lpstr>WISE (cont.):</vt:lpstr>
      <vt:lpstr>Knowledge Check</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714</cp:revision>
  <dcterms:created xsi:type="dcterms:W3CDTF">2003-08-18T20:36:41Z</dcterms:created>
  <dcterms:modified xsi:type="dcterms:W3CDTF">2025-04-09T14:33:40Z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