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entation.xml" ContentType="application/vnd.openxmlformats-officedocument.presentationml.presentation.main+xml"/>
  <Override PartName="/ppt/slides/slide18.xml" ContentType="application/vnd.openxmlformats-officedocument.presentationml.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390" r:id="rId2"/>
    <p:sldId id="391" r:id="rId3"/>
    <p:sldId id="392" r:id="rId4"/>
    <p:sldId id="261" r:id="rId5"/>
    <p:sldId id="393" r:id="rId6"/>
    <p:sldId id="394" r:id="rId7"/>
    <p:sldId id="541" r:id="rId8"/>
    <p:sldId id="267" r:id="rId9"/>
    <p:sldId id="268" r:id="rId10"/>
    <p:sldId id="540" r:id="rId11"/>
    <p:sldId id="265" r:id="rId12"/>
    <p:sldId id="400" r:id="rId13"/>
    <p:sldId id="401" r:id="rId14"/>
    <p:sldId id="405" r:id="rId15"/>
    <p:sldId id="533" r:id="rId16"/>
    <p:sldId id="270" r:id="rId17"/>
    <p:sldId id="542" r:id="rId18"/>
    <p:sldId id="538" r:id="rId19"/>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66"/>
    <a:srgbClr val="000099"/>
    <a:srgbClr val="0000FF"/>
    <a:srgbClr val="FFFF00"/>
    <a:srgbClr val="FFCC66"/>
    <a:srgbClr val="FF99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214" autoAdjust="0"/>
  </p:normalViewPr>
  <p:slideViewPr>
    <p:cSldViewPr>
      <p:cViewPr varScale="1">
        <p:scale>
          <a:sx n="97" d="100"/>
          <a:sy n="97" d="100"/>
        </p:scale>
        <p:origin x="2004" y="9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_rels/viewProps.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cs typeface="Arial" charset="0"/>
              </a:rPr>
              <a:t>Key Message: </a:t>
            </a:r>
            <a:r>
              <a:rPr lang="en-US" dirty="0">
                <a:cs typeface="Arial" charset="0"/>
              </a:rPr>
              <a:t>Course opening</a:t>
            </a:r>
            <a:endParaRPr lang="en-US" b="1" dirty="0">
              <a:cs typeface="Arial" charset="0"/>
            </a:endParaRPr>
          </a:p>
          <a:p>
            <a:pPr eaLnBrk="1" hangingPunct="1"/>
            <a:r>
              <a:rPr lang="en-US" b="1" dirty="0">
                <a:cs typeface="Arial" charset="0"/>
              </a:rPr>
              <a:t>Est. Presentation Time: </a:t>
            </a:r>
            <a:r>
              <a:rPr lang="en-US" dirty="0">
                <a:cs typeface="Arial" charset="0"/>
              </a:rPr>
              <a:t>As needed</a:t>
            </a: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Good morning. I would like to welcome you to the Smarter Work Zones training course.</a:t>
            </a:r>
          </a:p>
          <a:p>
            <a:pPr eaLnBrk="1" hangingPunct="1"/>
            <a:r>
              <a:rPr lang="en-US" b="1" dirty="0">
                <a:cs typeface="Arial" charset="0"/>
              </a:rPr>
              <a:t>Suggested Questions: </a:t>
            </a:r>
            <a:r>
              <a:rPr lang="en-US" dirty="0">
                <a:cs typeface="Arial" charset="0"/>
              </a:rPr>
              <a:t>Why are we here?</a:t>
            </a:r>
            <a:endParaRPr lang="en-US" b="1" dirty="0">
              <a:cs typeface="Arial" charset="0"/>
            </a:endParaRPr>
          </a:p>
          <a:p>
            <a:pPr defTabSz="966511">
              <a:defRPr/>
            </a:pPr>
            <a:r>
              <a:rPr lang="en-US" b="1" dirty="0">
                <a:cs typeface="Arial" charset="0"/>
              </a:rPr>
              <a:t>Additional Information: </a:t>
            </a:r>
            <a:r>
              <a:rPr lang="en-US" dirty="0"/>
              <a:t>This course is designed to be a 1.5 day instructor-led training course for a minimum of 10 students and a maximum of 40 students.  In this course, participants will learn about Smarter Work Zones and ITS technologies  being used in</a:t>
            </a:r>
            <a:r>
              <a:rPr lang="en-US" baseline="0" dirty="0"/>
              <a:t> work zones. </a:t>
            </a:r>
            <a:r>
              <a:rPr lang="en-US" dirty="0"/>
              <a:t>This module is the first of six modules</a:t>
            </a:r>
            <a:r>
              <a:rPr lang="en-US" baseline="0" dirty="0"/>
              <a:t> and </a:t>
            </a:r>
            <a:r>
              <a:rPr lang="en-US" dirty="0"/>
              <a:t>introduces the course to participants. It</a:t>
            </a:r>
            <a:r>
              <a:rPr lang="en-US" baseline="0" dirty="0"/>
              <a:t> </a:t>
            </a:r>
            <a:r>
              <a:rPr lang="en-US" dirty="0"/>
              <a:t>is expected to last approximately 30 minutes.</a:t>
            </a:r>
            <a:r>
              <a:rPr lang="en-US" baseline="0" dirty="0"/>
              <a:t> </a:t>
            </a:r>
            <a:endParaRPr lang="en-US" dirty="0"/>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541799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dirty="0"/>
              <a:t>Introductions</a:t>
            </a:r>
          </a:p>
          <a:p>
            <a:pPr defTabSz="966324">
              <a:defRPr/>
            </a:pPr>
            <a:r>
              <a:rPr lang="en-US" b="1" dirty="0"/>
              <a:t>Background Information</a:t>
            </a:r>
            <a:r>
              <a:rPr lang="en-US" dirty="0"/>
              <a:t>: Ask participants to tell their name, who they work for, the city and state where they work and the type of work you do.</a:t>
            </a:r>
            <a:endParaRPr lang="en-US" b="1" dirty="0"/>
          </a:p>
          <a:p>
            <a:pPr defTabSz="1011381">
              <a:defRPr/>
            </a:pPr>
            <a:r>
              <a:rPr lang="en-US" b="1" dirty="0"/>
              <a:t>Interaction:  </a:t>
            </a:r>
            <a:r>
              <a:rPr lang="en-US" dirty="0"/>
              <a:t>Ask participants what specific issue they would like to resolve, and add their answers to a flip chart to refer back to throughout the day.</a:t>
            </a:r>
          </a:p>
          <a:p>
            <a:pPr defTabSz="1011381">
              <a:defRPr/>
            </a:pPr>
            <a:r>
              <a:rPr lang="en-US" b="1" dirty="0"/>
              <a:t>Notes: </a:t>
            </a:r>
            <a:r>
              <a:rPr lang="en-US" dirty="0"/>
              <a:t>This is important, to know the experience of those in the class. At the end of the introductions, introduce the instructors. “As I said earlier, my name is _______.  I got my experience working for _____ where I worked for __ years.”  The purpose of this is to establish credibility as an instructor. Limit the experience listed to things related to work zones.  Don’t give too much of a resume as this may create the impression that you are above your audience and may be a barrier to communication. Say that you welcome questions.</a:t>
            </a:r>
          </a:p>
          <a:p>
            <a:pPr defTabSz="1011381">
              <a:defRPr/>
            </a:pPr>
            <a:endParaRPr lang="en-US" dirty="0"/>
          </a:p>
        </p:txBody>
      </p:sp>
      <p:sp>
        <p:nvSpPr>
          <p:cNvPr id="5" name="Date Placeholder 4"/>
          <p:cNvSpPr>
            <a:spLocks noGrp="1"/>
          </p:cNvSpPr>
          <p:nvPr>
            <p:ph type="dt" idx="11"/>
          </p:nvPr>
        </p:nvSpPr>
        <p:spPr>
          <a:xfrm>
            <a:off x="4143588" y="0"/>
            <a:ext cx="3169921" cy="480060"/>
          </a:xfrm>
          <a:prstGeom prst="rect">
            <a:avLst/>
          </a:prstGeom>
        </p:spPr>
        <p:txBody>
          <a:bodyPr/>
          <a:lstStyle/>
          <a:p>
            <a:endParaRPr lang="en-US" dirty="0"/>
          </a:p>
        </p:txBody>
      </p:sp>
    </p:spTree>
    <p:extLst>
      <p:ext uri="{BB962C8B-B14F-4D97-AF65-F5344CB8AC3E}">
        <p14:creationId xmlns:p14="http://schemas.microsoft.com/office/powerpoint/2010/main" val="3745202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012F2F52-C899-4409-8928-275C159E3BC0}" type="slidenum">
              <a:rPr lang="en-US"/>
              <a:pPr/>
              <a:t>12</a:t>
            </a:fld>
            <a:endParaRPr lang="en-US" dirty="0"/>
          </a:p>
        </p:txBody>
      </p:sp>
      <p:sp>
        <p:nvSpPr>
          <p:cNvPr id="149507" name="Rectangle 2"/>
          <p:cNvSpPr>
            <a:spLocks noGrp="1" noRot="1" noChangeAspect="1" noChangeArrowheads="1" noTextEdit="1"/>
          </p:cNvSpPr>
          <p:nvPr>
            <p:ph type="sldImg"/>
          </p:nvPr>
        </p:nvSpPr>
        <p:spPr>
          <a:xfrm>
            <a:off x="1112838" y="695325"/>
            <a:ext cx="4646612" cy="3484563"/>
          </a:xfrm>
          <a:ln/>
        </p:spPr>
      </p:sp>
      <p:sp>
        <p:nvSpPr>
          <p:cNvPr id="149508" name="Rectangle 3"/>
          <p:cNvSpPr>
            <a:spLocks noGrp="1" noChangeArrowheads="1"/>
          </p:cNvSpPr>
          <p:nvPr>
            <p:ph type="body" idx="1"/>
          </p:nvPr>
        </p:nvSpPr>
        <p:spPr>
          <a:xfrm>
            <a:off x="457200" y="4419600"/>
            <a:ext cx="5943600" cy="4283075"/>
          </a:xfrm>
          <a:noFill/>
          <a:ln/>
        </p:spPr>
        <p:txBody>
          <a:bodyPr/>
          <a:lstStyle/>
          <a:p>
            <a:pPr eaLnBrk="1" hangingPunct="1"/>
            <a:r>
              <a:rPr lang="en-US" b="1" dirty="0">
                <a:cs typeface="Arial" charset="0"/>
              </a:rPr>
              <a:t>Key Message: </a:t>
            </a:r>
            <a:r>
              <a:rPr lang="en-US" dirty="0">
                <a:cs typeface="Arial" charset="0"/>
              </a:rPr>
              <a:t>Introduce yourself</a:t>
            </a:r>
            <a:endParaRPr lang="en-US" b="1" dirty="0">
              <a:cs typeface="Arial" charset="0"/>
            </a:endParaRPr>
          </a:p>
          <a:p>
            <a:pPr eaLnBrk="1" hangingPunct="1"/>
            <a:r>
              <a:rPr lang="en-US" b="1" dirty="0">
                <a:cs typeface="Arial" charset="0"/>
              </a:rPr>
              <a:t>Est. Presentation Time:  </a:t>
            </a:r>
            <a:r>
              <a:rPr lang="en-US" dirty="0">
                <a:cs typeface="Arial" charset="0"/>
              </a:rPr>
              <a:t>1-2 minute(s)</a:t>
            </a:r>
            <a:endParaRPr lang="en-US" b="1" dirty="0">
              <a:cs typeface="Arial" charset="0"/>
            </a:endParaRP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As I said earlier, my name is _______. I have been teaching for ATSSA for ___ years. I got my experience working for _____ where I worked for __ years. You may call me by my first name. Also with me is ________, who will introduce himself/herself/</a:t>
            </a:r>
            <a:endParaRPr lang="en-US" b="1" dirty="0">
              <a:cs typeface="Arial" charset="0"/>
            </a:endParaRPr>
          </a:p>
          <a:p>
            <a:pPr eaLnBrk="1" hangingPunct="1"/>
            <a:r>
              <a:rPr lang="en-US" b="1" dirty="0">
                <a:cs typeface="Arial" charset="0"/>
              </a:rPr>
              <a:t>Suggested Questions: </a:t>
            </a:r>
            <a:r>
              <a:rPr lang="en-US" dirty="0">
                <a:cs typeface="Arial" charset="0"/>
              </a:rPr>
              <a:t>None</a:t>
            </a:r>
          </a:p>
          <a:p>
            <a:pPr eaLnBrk="1" hangingPunct="1"/>
            <a:r>
              <a:rPr lang="en-US" b="1" dirty="0">
                <a:cs typeface="Arial" charset="0"/>
              </a:rPr>
              <a:t>Additional Information: </a:t>
            </a:r>
            <a:r>
              <a:rPr lang="en-US" dirty="0">
                <a:cs typeface="Arial" charset="0"/>
              </a:rPr>
              <a:t>The purpose of this is to establish credibility as an instructor. Limit the experience listed to things related to the topic.</a:t>
            </a:r>
            <a:endParaRPr lang="en-US" b="1" dirty="0">
              <a:cs typeface="Arial" charset="0"/>
            </a:endParaRPr>
          </a:p>
          <a:p>
            <a:pPr eaLnBrk="1" hangingPunct="1"/>
            <a:r>
              <a:rPr lang="en-US" b="1" dirty="0">
                <a:cs typeface="Arial" charset="0"/>
              </a:rPr>
              <a:t>Possible Problems: </a:t>
            </a:r>
            <a:r>
              <a:rPr lang="en-US" dirty="0">
                <a:cs typeface="Arial" charset="0"/>
              </a:rPr>
              <a:t>Too much of a resume here may create the impression that you are above your audience and may be a barrier to communication. Say that you welcome questions.</a:t>
            </a:r>
          </a:p>
          <a:p>
            <a:pPr eaLnBrk="1" hangingPunct="1"/>
            <a:endParaRPr lang="en-US" sz="1800" dirty="0">
              <a:cs typeface="Arial" charset="0"/>
            </a:endParaRPr>
          </a:p>
        </p:txBody>
      </p:sp>
    </p:spTree>
    <p:extLst>
      <p:ext uri="{BB962C8B-B14F-4D97-AF65-F5344CB8AC3E}">
        <p14:creationId xmlns:p14="http://schemas.microsoft.com/office/powerpoint/2010/main" val="19125131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6C17E3E9-955D-4A92-A864-18834A865EE2}" type="slidenum">
              <a:rPr lang="en-US"/>
              <a:pPr/>
              <a:t>13</a:t>
            </a:fld>
            <a:endParaRPr lang="en-US" dirty="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hangingPunct="1"/>
            <a:r>
              <a:rPr lang="en-US" b="1" dirty="0">
                <a:cs typeface="Arial" charset="0"/>
              </a:rPr>
              <a:t>Key Message: </a:t>
            </a:r>
            <a:r>
              <a:rPr lang="en-US" dirty="0">
                <a:cs typeface="Arial" charset="0"/>
              </a:rPr>
              <a:t>Housekeeping rules</a:t>
            </a:r>
            <a:endParaRPr lang="en-US" b="1" dirty="0">
              <a:cs typeface="Arial" charset="0"/>
            </a:endParaRPr>
          </a:p>
          <a:p>
            <a:pPr eaLnBrk="1" hangingPunct="1"/>
            <a:r>
              <a:rPr lang="en-US" b="1" dirty="0">
                <a:cs typeface="Arial" charset="0"/>
              </a:rPr>
              <a:t>Est. Presentation Time: </a:t>
            </a:r>
            <a:r>
              <a:rPr lang="en-US" dirty="0">
                <a:cs typeface="Arial" charset="0"/>
              </a:rPr>
              <a:t>Less than 1</a:t>
            </a:r>
            <a:r>
              <a:rPr lang="en-US" b="1" dirty="0">
                <a:cs typeface="Arial" charset="0"/>
              </a:rPr>
              <a:t> </a:t>
            </a:r>
            <a:r>
              <a:rPr lang="en-US" dirty="0">
                <a:cs typeface="Arial" charset="0"/>
              </a:rPr>
              <a:t>minute(s)</a:t>
            </a:r>
            <a:endParaRPr lang="en-US" b="1" dirty="0">
              <a:cs typeface="Arial" charset="0"/>
            </a:endParaRP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Self explanatory</a:t>
            </a:r>
            <a:endParaRPr lang="en-US" b="1" dirty="0">
              <a:cs typeface="Arial" charset="0"/>
            </a:endParaRPr>
          </a:p>
          <a:p>
            <a:pPr eaLnBrk="1" hangingPunct="1"/>
            <a:r>
              <a:rPr lang="en-US" b="1" dirty="0">
                <a:cs typeface="Arial" charset="0"/>
              </a:rPr>
              <a:t>Suggested Questions: </a:t>
            </a:r>
            <a:r>
              <a:rPr lang="en-US" dirty="0">
                <a:cs typeface="Arial" charset="0"/>
              </a:rPr>
              <a:t>None</a:t>
            </a:r>
          </a:p>
          <a:p>
            <a:pPr eaLnBrk="1" hangingPunct="1"/>
            <a:r>
              <a:rPr lang="en-US" b="1" dirty="0">
                <a:cs typeface="Arial" charset="0"/>
              </a:rPr>
              <a:t>Additional Information: </a:t>
            </a:r>
            <a:r>
              <a:rPr lang="en-US" dirty="0">
                <a:cs typeface="Arial" charset="0"/>
              </a:rPr>
              <a:t>Make sure you go through the emergency exit procedures. This reinforces safety!</a:t>
            </a:r>
            <a:endParaRPr lang="en-US" b="1" dirty="0">
              <a:cs typeface="Arial" charset="0"/>
            </a:endParaRPr>
          </a:p>
          <a:p>
            <a:pPr eaLnBrk="1" hangingPunct="1"/>
            <a:r>
              <a:rPr lang="en-US" b="1" dirty="0">
                <a:cs typeface="Arial" charset="0"/>
              </a:rPr>
              <a:t>Possible Problems: </a:t>
            </a:r>
            <a:r>
              <a:rPr lang="en-US" dirty="0">
                <a:cs typeface="Arial" charset="0"/>
              </a:rPr>
              <a:t>If lunch is provided, change the slide as needed.</a:t>
            </a:r>
          </a:p>
          <a:p>
            <a:pPr eaLnBrk="1" hangingPunct="1"/>
            <a:endParaRPr lang="en-US" dirty="0">
              <a:cs typeface="Arial" charset="0"/>
            </a:endParaRPr>
          </a:p>
        </p:txBody>
      </p:sp>
    </p:spTree>
    <p:extLst>
      <p:ext uri="{BB962C8B-B14F-4D97-AF65-F5344CB8AC3E}">
        <p14:creationId xmlns:p14="http://schemas.microsoft.com/office/powerpoint/2010/main" val="33504816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3E86939F-D5D1-4D96-9CC2-EB7134CEAF75}" type="slidenum">
              <a:rPr lang="en-US"/>
              <a:pPr/>
              <a:t>14</a:t>
            </a:fld>
            <a:endParaRPr lang="en-US" dirty="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r>
              <a:rPr lang="en-US" b="1" dirty="0">
                <a:cs typeface="Arial" charset="0"/>
              </a:rPr>
              <a:t>Key Message: </a:t>
            </a:r>
            <a:r>
              <a:rPr lang="en-US" dirty="0">
                <a:cs typeface="Arial" charset="0"/>
              </a:rPr>
              <a:t>Explain the “parking lot”</a:t>
            </a:r>
            <a:endParaRPr lang="en-US" b="1" dirty="0">
              <a:cs typeface="Arial" charset="0"/>
            </a:endParaRPr>
          </a:p>
          <a:p>
            <a:pPr eaLnBrk="1" hangingPunct="1"/>
            <a:r>
              <a:rPr lang="en-US" b="1" dirty="0">
                <a:cs typeface="Arial" charset="0"/>
              </a:rPr>
              <a:t>Est. Presentation Time: </a:t>
            </a:r>
            <a:r>
              <a:rPr lang="en-US" dirty="0">
                <a:cs typeface="Arial" charset="0"/>
              </a:rPr>
              <a:t>2 minute(s)</a:t>
            </a:r>
            <a:endParaRPr lang="en-US" b="1" dirty="0">
              <a:cs typeface="Arial" charset="0"/>
            </a:endParaRP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As we go through the class, for sure you will have questions. If you ask a question about a topic that we will discuss later, rather than discussing the topic then, we will “park it” by writing it down in the flip chart, so we do not forget. At the end of the course, we will review the “parking lot” to make sure the question was answered.</a:t>
            </a:r>
          </a:p>
          <a:p>
            <a:pPr eaLnBrk="1" hangingPunct="1"/>
            <a:r>
              <a:rPr lang="en-US" b="1" dirty="0">
                <a:cs typeface="Arial" charset="0"/>
              </a:rPr>
              <a:t>Suggested Questions: </a:t>
            </a:r>
            <a:r>
              <a:rPr lang="en-US" dirty="0">
                <a:cs typeface="Arial" charset="0"/>
              </a:rPr>
              <a:t>None</a:t>
            </a:r>
          </a:p>
          <a:p>
            <a:pPr eaLnBrk="1" hangingPunct="1"/>
            <a:r>
              <a:rPr lang="en-US" b="1" dirty="0">
                <a:cs typeface="Arial" charset="0"/>
              </a:rPr>
              <a:t>Additional Information: </a:t>
            </a:r>
            <a:r>
              <a:rPr lang="en-US" dirty="0">
                <a:cs typeface="Arial" charset="0"/>
              </a:rPr>
              <a:t>None</a:t>
            </a:r>
            <a:endParaRPr lang="en-US" b="1" dirty="0">
              <a:cs typeface="Arial" charset="0"/>
            </a:endParaRPr>
          </a:p>
          <a:p>
            <a:pPr eaLnBrk="1" hangingPunct="1"/>
            <a:r>
              <a:rPr lang="en-US" b="1" dirty="0">
                <a:cs typeface="Arial" charset="0"/>
              </a:rPr>
              <a:t>Possible Problems: </a:t>
            </a:r>
            <a:r>
              <a:rPr lang="en-US" dirty="0">
                <a:cs typeface="Arial" charset="0"/>
              </a:rPr>
              <a:t>If there is no flip chart, use a corner of a blackboard or ask a student to keep a list of questions. You may also have a PowerPoint file open to serve as a “parking lot”.</a:t>
            </a:r>
          </a:p>
          <a:p>
            <a:pPr eaLnBrk="1" hangingPunct="1"/>
            <a:endParaRPr lang="en-US" dirty="0">
              <a:cs typeface="Arial" charset="0"/>
            </a:endParaRPr>
          </a:p>
        </p:txBody>
      </p:sp>
    </p:spTree>
    <p:extLst>
      <p:ext uri="{BB962C8B-B14F-4D97-AF65-F5344CB8AC3E}">
        <p14:creationId xmlns:p14="http://schemas.microsoft.com/office/powerpoint/2010/main" val="1446146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p:txBody>
          <a:bodyPr/>
          <a:lstStyle/>
          <a:p>
            <a:pPr>
              <a:defRPr/>
            </a:pPr>
            <a:fld id="{EE63F262-9B04-4049-B924-D689D5691FFA}" type="slidenum">
              <a:rPr lang="en-US"/>
              <a:pPr>
                <a:defRPr/>
              </a:pPr>
              <a:t>15</a:t>
            </a:fld>
            <a:endParaRPr lang="en-US" dirty="0"/>
          </a:p>
        </p:txBody>
      </p:sp>
      <p:sp>
        <p:nvSpPr>
          <p:cNvPr id="1771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71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Disclaimer</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Don’t read this, just say it in a fast manner.</a:t>
            </a:r>
          </a:p>
          <a:p>
            <a:pPr eaLnBrk="1" hangingPunct="1"/>
            <a:endParaRPr lang="en-US" dirty="0"/>
          </a:p>
        </p:txBody>
      </p:sp>
    </p:spTree>
    <p:extLst>
      <p:ext uri="{BB962C8B-B14F-4D97-AF65-F5344CB8AC3E}">
        <p14:creationId xmlns:p14="http://schemas.microsoft.com/office/powerpoint/2010/main" val="3552943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Local presentation to set the stage for ITS in the local area.</a:t>
            </a:r>
            <a:endParaRPr lang="en-US" b="1" dirty="0"/>
          </a:p>
          <a:p>
            <a:r>
              <a:rPr lang="en-US" b="1" dirty="0"/>
              <a:t>Background Information</a:t>
            </a:r>
            <a:r>
              <a:rPr lang="en-US" dirty="0"/>
              <a:t>: Work needs to be done before</a:t>
            </a:r>
            <a:r>
              <a:rPr lang="en-US" baseline="0" dirty="0"/>
              <a:t> hand to set up a local presenter to discuss where the State stands on the use of ITS, as well as the reason for the request.  </a:t>
            </a:r>
            <a:r>
              <a:rPr lang="en-US" b="0" dirty="0"/>
              <a:t>The local presentation</a:t>
            </a:r>
            <a:r>
              <a:rPr lang="en-US" b="0" baseline="0" dirty="0"/>
              <a:t> </a:t>
            </a:r>
            <a:r>
              <a:rPr lang="en-US" b="0" dirty="0"/>
              <a:t>may be on a project that has used a smarter work zone application, successfully</a:t>
            </a:r>
            <a:r>
              <a:rPr lang="en-US" b="0" baseline="0" dirty="0"/>
              <a:t> or not, or one that could have used a smarter zone application. The intent is to give the attendees insight on how smarter work zones can be used to help their agency. </a:t>
            </a:r>
            <a:endParaRPr lang="en-US" b="0" dirty="0"/>
          </a:p>
          <a:p>
            <a:r>
              <a:rPr lang="en-US" b="1" dirty="0"/>
              <a:t>Interaction: </a:t>
            </a:r>
            <a:r>
              <a:rPr lang="en-US" b="0" dirty="0"/>
              <a:t>local</a:t>
            </a:r>
            <a:r>
              <a:rPr lang="en-US" b="0" baseline="0" dirty="0"/>
              <a:t> interaction and state of the practice.</a:t>
            </a:r>
            <a:endParaRPr lang="en-US" b="1" dirty="0"/>
          </a:p>
          <a:p>
            <a:r>
              <a:rPr lang="en-US" b="1" dirty="0"/>
              <a:t>Notes: </a:t>
            </a:r>
            <a:r>
              <a:rPr lang="en-US" b="0" dirty="0"/>
              <a:t>Instructors</a:t>
            </a:r>
            <a:r>
              <a:rPr lang="en-US" b="0" baseline="0" dirty="0"/>
              <a:t> will work with hosting agency to discuss local issues to set the stage for the rest of the course.</a:t>
            </a:r>
            <a:endParaRPr lang="en-US" dirty="0"/>
          </a:p>
          <a:p>
            <a:endParaRPr lang="en-US" dirty="0"/>
          </a:p>
        </p:txBody>
      </p:sp>
      <p:sp>
        <p:nvSpPr>
          <p:cNvPr id="4" name="Slide Number Placeholder 3"/>
          <p:cNvSpPr>
            <a:spLocks noGrp="1"/>
          </p:cNvSpPr>
          <p:nvPr>
            <p:ph type="sldNum" sz="quarter" idx="10"/>
          </p:nvPr>
        </p:nvSpPr>
        <p:spPr/>
        <p:txBody>
          <a:bodyPr/>
          <a:lstStyle/>
          <a:p>
            <a:fld id="{5C64238D-7B22-412D-9A67-CD22B72B5CB1}" type="slidenum">
              <a:rPr lang="en-US" smtClean="0"/>
              <a:t>16</a:t>
            </a:fld>
            <a:endParaRPr lang="en-US" dirty="0"/>
          </a:p>
        </p:txBody>
      </p:sp>
    </p:spTree>
    <p:extLst>
      <p:ext uri="{BB962C8B-B14F-4D97-AF65-F5344CB8AC3E}">
        <p14:creationId xmlns:p14="http://schemas.microsoft.com/office/powerpoint/2010/main" val="2631199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Any questions before we move on?</a:t>
            </a:r>
          </a:p>
          <a:p>
            <a:pPr eaLnBrk="1" hangingPunct="1"/>
            <a:r>
              <a:rPr lang="en-US" b="1" dirty="0"/>
              <a:t>Additional Information: </a:t>
            </a:r>
            <a:r>
              <a:rPr lang="en-US" dirty="0"/>
              <a:t>None</a:t>
            </a:r>
            <a:endParaRPr lang="en-US" b="1" dirty="0"/>
          </a:p>
          <a:p>
            <a:pPr eaLnBrk="1" hangingPunct="1"/>
            <a:r>
              <a:rPr lang="en-US" b="1" dirty="0"/>
              <a:t>Possible Problems: </a:t>
            </a:r>
            <a:r>
              <a:rPr lang="en-US" dirty="0"/>
              <a:t>If no questions, you may ask a few yourself.</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18</a:t>
            </a:fld>
            <a:endParaRPr lang="en-US" dirty="0"/>
          </a:p>
        </p:txBody>
      </p:sp>
    </p:spTree>
    <p:extLst>
      <p:ext uri="{BB962C8B-B14F-4D97-AF65-F5344CB8AC3E}">
        <p14:creationId xmlns:p14="http://schemas.microsoft.com/office/powerpoint/2010/main" val="2635847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2D709FDF-7B76-44D7-9D04-69372F0E352C}" type="slidenum">
              <a:rPr lang="en-US"/>
              <a:pPr/>
              <a:t>2</a:t>
            </a:fld>
            <a:endParaRPr lang="en-US" dirty="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xfrm>
            <a:off x="914400" y="4343400"/>
            <a:ext cx="5029200" cy="4114800"/>
          </a:xfrm>
          <a:noFill/>
          <a:ln/>
        </p:spPr>
        <p:txBody>
          <a:bodyPr/>
          <a:lstStyle/>
          <a:p>
            <a:pPr eaLnBrk="1" hangingPunct="1"/>
            <a:r>
              <a:rPr lang="en-US" b="1" dirty="0">
                <a:cs typeface="Arial" charset="0"/>
              </a:rPr>
              <a:t>Key Message: </a:t>
            </a:r>
            <a:r>
              <a:rPr lang="en-US" dirty="0">
                <a:cs typeface="Arial" charset="0"/>
              </a:rPr>
              <a:t>Introduce yourself</a:t>
            </a:r>
          </a:p>
          <a:p>
            <a:pPr eaLnBrk="1" hangingPunct="1"/>
            <a:r>
              <a:rPr lang="en-US" b="1" dirty="0">
                <a:cs typeface="Arial" charset="0"/>
              </a:rPr>
              <a:t>Est. Presentation Time: </a:t>
            </a:r>
            <a:r>
              <a:rPr lang="en-US" dirty="0">
                <a:cs typeface="Arial" charset="0"/>
              </a:rPr>
              <a:t>Less than 1 minute(s)</a:t>
            </a:r>
            <a:endParaRPr lang="en-US" b="1" dirty="0">
              <a:cs typeface="Arial" charset="0"/>
            </a:endParaRP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My name is ____. I will be your instructor today. Also with me is _________ We will tell you a bit more about ourselves later.</a:t>
            </a:r>
            <a:endParaRPr lang="en-US" b="1" dirty="0">
              <a:cs typeface="Arial" charset="0"/>
            </a:endParaRPr>
          </a:p>
          <a:p>
            <a:pPr eaLnBrk="1" hangingPunct="1"/>
            <a:r>
              <a:rPr lang="en-US" b="1" dirty="0">
                <a:cs typeface="Arial" charset="0"/>
              </a:rPr>
              <a:t>Suggested Questions: </a:t>
            </a:r>
            <a:r>
              <a:rPr lang="en-US" dirty="0">
                <a:cs typeface="Arial" charset="0"/>
              </a:rPr>
              <a:t>None</a:t>
            </a:r>
          </a:p>
          <a:p>
            <a:pPr eaLnBrk="1" hangingPunct="1"/>
            <a:r>
              <a:rPr lang="en-US" b="1" dirty="0">
                <a:cs typeface="Arial" charset="0"/>
              </a:rPr>
              <a:t>Additional Information: </a:t>
            </a:r>
            <a:r>
              <a:rPr lang="en-US" dirty="0"/>
              <a:t>Briefly tell the audience about the instructors: name and organization.</a:t>
            </a:r>
          </a:p>
          <a:p>
            <a:pPr eaLnBrk="1" hangingPunct="1"/>
            <a:r>
              <a:rPr lang="en-US" b="1" dirty="0">
                <a:cs typeface="Arial" charset="0"/>
              </a:rPr>
              <a:t>Possible Problems: </a:t>
            </a:r>
            <a:r>
              <a:rPr lang="en-US" dirty="0">
                <a:cs typeface="Arial" charset="0"/>
              </a:rPr>
              <a:t>Avoid telling your experience and credentials here. This will be done a bit later.</a:t>
            </a:r>
          </a:p>
          <a:p>
            <a:pPr eaLnBrk="1" hangingPunct="1"/>
            <a:endParaRPr lang="en-US" dirty="0">
              <a:cs typeface="Arial" charset="0"/>
            </a:endParaRPr>
          </a:p>
        </p:txBody>
      </p:sp>
    </p:spTree>
    <p:extLst>
      <p:ext uri="{BB962C8B-B14F-4D97-AF65-F5344CB8AC3E}">
        <p14:creationId xmlns:p14="http://schemas.microsoft.com/office/powerpoint/2010/main" val="3989107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7A7BC083-5361-40D4-A483-371CE9BBFCEF}" type="slidenum">
              <a:rPr lang="en-US"/>
              <a:pPr/>
              <a:t>3</a:t>
            </a:fld>
            <a:endParaRPr lang="en-US" dirty="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r>
              <a:rPr lang="en-US" b="1" dirty="0">
                <a:cs typeface="Arial" charset="0"/>
              </a:rPr>
              <a:t>Key Message: </a:t>
            </a:r>
            <a:r>
              <a:rPr lang="en-US" dirty="0">
                <a:cs typeface="Arial" charset="0"/>
              </a:rPr>
              <a:t>FHWA disclaimer</a:t>
            </a:r>
          </a:p>
          <a:p>
            <a:pPr eaLnBrk="1" hangingPunct="1"/>
            <a:r>
              <a:rPr lang="en-US" b="1" dirty="0">
                <a:cs typeface="Arial" charset="0"/>
              </a:rPr>
              <a:t>Est. Presentation Time: </a:t>
            </a:r>
            <a:r>
              <a:rPr lang="en-US" dirty="0">
                <a:cs typeface="Arial" charset="0"/>
              </a:rPr>
              <a:t>Less than 1 minute(s)</a:t>
            </a:r>
            <a:endParaRPr lang="en-US" b="1" dirty="0">
              <a:cs typeface="Arial" charset="0"/>
            </a:endParaRPr>
          </a:p>
          <a:p>
            <a:pPr eaLnBrk="1" hangingPunct="1"/>
            <a:r>
              <a:rPr lang="en-US" b="1" dirty="0">
                <a:cs typeface="Arial" charset="0"/>
              </a:rPr>
              <a:t>Explanation of Cues/Builds: </a:t>
            </a:r>
            <a:r>
              <a:rPr lang="en-US" dirty="0">
                <a:cs typeface="Arial" charset="0"/>
              </a:rPr>
              <a:t>None</a:t>
            </a:r>
          </a:p>
          <a:p>
            <a:r>
              <a:rPr lang="en-US" b="1" dirty="0">
                <a:cs typeface="Arial" charset="0"/>
              </a:rPr>
              <a:t>Suggested Comments: </a:t>
            </a:r>
            <a:r>
              <a:rPr lang="en-US" dirty="0"/>
              <a:t>This course was developed by the American Traffic Safety Services Association Team under the 2016 Work Zone and Guardrail Safety Training Grants.</a:t>
            </a:r>
          </a:p>
          <a:p>
            <a:pPr defTabSz="1011381">
              <a:defRPr/>
            </a:pPr>
            <a:r>
              <a:rPr lang="en-US" b="1" dirty="0"/>
              <a:t>Interaction:  </a:t>
            </a:r>
            <a:r>
              <a:rPr lang="en-US" dirty="0"/>
              <a:t>If possible, pull up the national work zone safety information clearinghouse website (www.workzonesafety.org) and give the students a tutorial of what types of information that can be found on the clearinghouse.  Concentrate on all the available materials developed under the grants that are available for free.  Note that the website is divided in to several sections that concentrate on guidelines and available training.</a:t>
            </a:r>
          </a:p>
          <a:p>
            <a:pPr eaLnBrk="1" hangingPunct="1"/>
            <a:r>
              <a:rPr lang="en-US" b="1" dirty="0">
                <a:cs typeface="Arial" charset="0"/>
              </a:rPr>
              <a:t>Suggested Questions: </a:t>
            </a:r>
            <a:r>
              <a:rPr lang="en-US" dirty="0">
                <a:cs typeface="Arial" charset="0"/>
              </a:rPr>
              <a:t>None</a:t>
            </a:r>
          </a:p>
          <a:p>
            <a:pPr eaLnBrk="1" hangingPunct="1"/>
            <a:r>
              <a:rPr lang="en-US" b="1" dirty="0">
                <a:cs typeface="Arial" charset="0"/>
              </a:rPr>
              <a:t>Additional Information: </a:t>
            </a:r>
            <a:r>
              <a:rPr lang="en-US" dirty="0">
                <a:cs typeface="Arial" charset="0"/>
              </a:rPr>
              <a:t>Information about the grant can be found at www.atssa.com</a:t>
            </a:r>
            <a:endParaRPr lang="en-US" b="1" dirty="0">
              <a:cs typeface="Arial" charset="0"/>
            </a:endParaRPr>
          </a:p>
          <a:p>
            <a:pPr eaLnBrk="1" hangingPunct="1"/>
            <a:r>
              <a:rPr lang="en-US" b="1" dirty="0">
                <a:cs typeface="Arial" charset="0"/>
              </a:rPr>
              <a:t>Possible Problems: </a:t>
            </a:r>
            <a:r>
              <a:rPr lang="en-US" dirty="0">
                <a:cs typeface="Arial" charset="0"/>
              </a:rPr>
              <a:t>None</a:t>
            </a:r>
          </a:p>
          <a:p>
            <a:pPr eaLnBrk="1" hangingPunct="1"/>
            <a:endParaRPr lang="en-US" dirty="0">
              <a:cs typeface="Arial" charset="0"/>
            </a:endParaRPr>
          </a:p>
        </p:txBody>
      </p:sp>
    </p:spTree>
    <p:extLst>
      <p:ext uri="{BB962C8B-B14F-4D97-AF65-F5344CB8AC3E}">
        <p14:creationId xmlns:p14="http://schemas.microsoft.com/office/powerpoint/2010/main" val="786606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dirty="0"/>
              <a:t>This is a WZ Grant project, and the Grant has many products that could be helpful to your efforts.</a:t>
            </a:r>
          </a:p>
          <a:p>
            <a:r>
              <a:rPr lang="en-US" b="1" dirty="0"/>
              <a:t>Background Information</a:t>
            </a:r>
            <a:r>
              <a:rPr lang="en-US" dirty="0"/>
              <a:t>:  This course was developed by the American Traffic Safety Services Association Team under the 2013 Work Zone Safety Grant.</a:t>
            </a:r>
          </a:p>
          <a:p>
            <a:pPr defTabSz="1011381">
              <a:defRPr/>
            </a:pPr>
            <a:r>
              <a:rPr lang="en-US" b="1" dirty="0"/>
              <a:t>Interaction:  </a:t>
            </a:r>
            <a:r>
              <a:rPr lang="en-US" dirty="0"/>
              <a:t>If possible, pull up the national work zone safety information clearinghouse website (www.workzonesafety.org) and give the students a tutorial of what types of information that can be found on the clearinghouse.  Concentrate on all the available materials developed under the grants that are available for free.  Note that the website is divided in to several sections that concentrate on guidelines and available training.</a:t>
            </a:r>
          </a:p>
          <a:p>
            <a:pPr defTabSz="1011381">
              <a:defRPr/>
            </a:pPr>
            <a:r>
              <a:rPr lang="en-US" b="1" dirty="0"/>
              <a:t>Notes: </a:t>
            </a:r>
            <a:r>
              <a:rPr lang="en-US" b="0" dirty="0"/>
              <a:t>None</a:t>
            </a:r>
            <a:endParaRPr lang="en-US" dirty="0"/>
          </a:p>
          <a:p>
            <a:endParaRPr lang="en-US" dirty="0"/>
          </a:p>
        </p:txBody>
      </p:sp>
      <p:sp>
        <p:nvSpPr>
          <p:cNvPr id="5" name="Date Placeholder 4"/>
          <p:cNvSpPr>
            <a:spLocks noGrp="1"/>
          </p:cNvSpPr>
          <p:nvPr>
            <p:ph type="dt" idx="11"/>
          </p:nvPr>
        </p:nvSpPr>
        <p:spPr>
          <a:xfrm>
            <a:off x="4143588" y="0"/>
            <a:ext cx="3169921" cy="480060"/>
          </a:xfrm>
          <a:prstGeom prst="rect">
            <a:avLst/>
          </a:prstGeom>
        </p:spPr>
        <p:txBody>
          <a:bodyPr/>
          <a:lstStyle/>
          <a:p>
            <a:endParaRPr lang="en-US" dirty="0"/>
          </a:p>
        </p:txBody>
      </p:sp>
    </p:spTree>
    <p:extLst>
      <p:ext uri="{BB962C8B-B14F-4D97-AF65-F5344CB8AC3E}">
        <p14:creationId xmlns:p14="http://schemas.microsoft.com/office/powerpoint/2010/main" val="2645654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65A8A7B7-DE9D-452B-A6B6-D567BF1642EF}" type="slidenum">
              <a:rPr lang="en-US">
                <a:ea typeface="Verdana" pitchFamily="34" charset="0"/>
                <a:cs typeface="Verdana" pitchFamily="34" charset="0"/>
              </a:rPr>
              <a:pPr/>
              <a:t>5</a:t>
            </a:fld>
            <a:endParaRPr lang="en-US" dirty="0">
              <a:ea typeface="Verdana" pitchFamily="34" charset="0"/>
              <a:cs typeface="Verdana" pitchFamily="34"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r>
              <a:rPr lang="en-US" b="1" dirty="0">
                <a:cs typeface="Arial" charset="0"/>
              </a:rPr>
              <a:t>Key Message: </a:t>
            </a:r>
            <a:r>
              <a:rPr lang="en-US" dirty="0">
                <a:cs typeface="Arial" charset="0"/>
              </a:rPr>
              <a:t>Introduce ATSSA</a:t>
            </a:r>
            <a:endParaRPr lang="en-US" b="1" dirty="0">
              <a:cs typeface="Arial" charset="0"/>
            </a:endParaRPr>
          </a:p>
          <a:p>
            <a:pPr eaLnBrk="1" hangingPunct="1"/>
            <a:r>
              <a:rPr lang="en-US" b="1" dirty="0">
                <a:cs typeface="Arial" charset="0"/>
              </a:rPr>
              <a:t>Est. Presentation Time: </a:t>
            </a:r>
            <a:r>
              <a:rPr lang="en-US" dirty="0">
                <a:cs typeface="Arial" charset="0"/>
              </a:rPr>
              <a:t>Less than 1 minute(s)</a:t>
            </a:r>
            <a:endParaRPr lang="en-US" b="1" dirty="0">
              <a:cs typeface="Arial" charset="0"/>
            </a:endParaRP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This course is presented to you by ATSSA, a national leader in work zone training.</a:t>
            </a:r>
          </a:p>
          <a:p>
            <a:pPr eaLnBrk="1" hangingPunct="1"/>
            <a:r>
              <a:rPr lang="en-US" b="1" dirty="0">
                <a:cs typeface="Arial" charset="0"/>
              </a:rPr>
              <a:t>Suggested Questions: </a:t>
            </a:r>
            <a:r>
              <a:rPr lang="en-US" dirty="0">
                <a:cs typeface="Arial" charset="0"/>
              </a:rPr>
              <a:t>How many of you have taken courses with ATSSA before? Which ones?</a:t>
            </a:r>
          </a:p>
          <a:p>
            <a:pPr eaLnBrk="1" hangingPunct="1"/>
            <a:r>
              <a:rPr lang="en-US" b="1" dirty="0">
                <a:cs typeface="Arial" charset="0"/>
              </a:rPr>
              <a:t>Additional Information: </a:t>
            </a:r>
            <a:r>
              <a:rPr lang="en-US" dirty="0">
                <a:cs typeface="Arial" charset="0"/>
              </a:rPr>
              <a:t>None</a:t>
            </a:r>
            <a:endParaRPr lang="en-US" b="1" dirty="0">
              <a:cs typeface="Arial" charset="0"/>
            </a:endParaRPr>
          </a:p>
          <a:p>
            <a:pPr eaLnBrk="1" hangingPunct="1"/>
            <a:r>
              <a:rPr lang="en-US" b="1" dirty="0">
                <a:cs typeface="Arial" charset="0"/>
              </a:rPr>
              <a:t>Possible Problems: </a:t>
            </a:r>
            <a:r>
              <a:rPr lang="en-US" dirty="0">
                <a:cs typeface="Arial" charset="0"/>
              </a:rPr>
              <a:t>Spell out the acronym. Do not assume everyone is familiar.</a:t>
            </a:r>
          </a:p>
          <a:p>
            <a:pPr eaLnBrk="1" hangingPunct="1"/>
            <a:endParaRPr lang="en-US" dirty="0">
              <a:cs typeface="Arial" charset="0"/>
            </a:endParaRPr>
          </a:p>
        </p:txBody>
      </p:sp>
    </p:spTree>
    <p:extLst>
      <p:ext uri="{BB962C8B-B14F-4D97-AF65-F5344CB8AC3E}">
        <p14:creationId xmlns:p14="http://schemas.microsoft.com/office/powerpoint/2010/main" val="2914673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84AAE822-18CE-49B5-BD31-0961DF1836D6}" type="slidenum">
              <a:rPr lang="en-US"/>
              <a:pPr/>
              <a:t>6</a:t>
            </a:fld>
            <a:endParaRPr lang="en-US" dirty="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r>
              <a:rPr lang="en-US" b="1" dirty="0">
                <a:cs typeface="Arial" charset="0"/>
              </a:rPr>
              <a:t>Key Message: </a:t>
            </a:r>
            <a:r>
              <a:rPr lang="en-US" dirty="0">
                <a:cs typeface="Arial" charset="0"/>
              </a:rPr>
              <a:t>Briefly describe ATSSA</a:t>
            </a:r>
            <a:endParaRPr lang="en-US" b="1" dirty="0">
              <a:cs typeface="Arial" charset="0"/>
            </a:endParaRPr>
          </a:p>
          <a:p>
            <a:pPr eaLnBrk="1" hangingPunct="1"/>
            <a:r>
              <a:rPr lang="en-US" b="1" dirty="0">
                <a:cs typeface="Arial" charset="0"/>
              </a:rPr>
              <a:t>Est. Presentation Time:  </a:t>
            </a:r>
            <a:r>
              <a:rPr lang="en-US" dirty="0">
                <a:cs typeface="Arial" charset="0"/>
              </a:rPr>
              <a:t>1-minute(s)</a:t>
            </a:r>
            <a:endParaRPr lang="en-US" b="1" dirty="0">
              <a:cs typeface="Arial" charset="0"/>
            </a:endParaRPr>
          </a:p>
          <a:p>
            <a:pPr eaLnBrk="1" hangingPunct="1"/>
            <a:r>
              <a:rPr lang="en-US" b="1" dirty="0">
                <a:cs typeface="Arial" charset="0"/>
              </a:rPr>
              <a:t>Explanation of Cues/Builds: </a:t>
            </a:r>
            <a:r>
              <a:rPr lang="en-US" dirty="0">
                <a:cs typeface="Arial" charset="0"/>
              </a:rPr>
              <a:t>None</a:t>
            </a:r>
            <a:r>
              <a:rPr lang="en-US" b="1" dirty="0">
                <a:cs typeface="Arial" charset="0"/>
              </a:rPr>
              <a:t> </a:t>
            </a:r>
            <a:endParaRPr lang="en-US" dirty="0">
              <a:cs typeface="Arial" charset="0"/>
            </a:endParaRPr>
          </a:p>
          <a:p>
            <a:pPr eaLnBrk="1" hangingPunct="1"/>
            <a:r>
              <a:rPr lang="en-US" b="1" dirty="0">
                <a:cs typeface="Arial" charset="0"/>
              </a:rPr>
              <a:t>Suggested Comments: </a:t>
            </a:r>
            <a:r>
              <a:rPr lang="en-US" dirty="0">
                <a:cs typeface="Arial" charset="0"/>
              </a:rPr>
              <a:t>Self explanatory</a:t>
            </a:r>
            <a:endParaRPr lang="en-US" b="1" dirty="0">
              <a:cs typeface="Arial" charset="0"/>
            </a:endParaRPr>
          </a:p>
          <a:p>
            <a:pPr eaLnBrk="1" hangingPunct="1"/>
            <a:r>
              <a:rPr lang="en-US" b="1" dirty="0">
                <a:cs typeface="Arial" charset="0"/>
              </a:rPr>
              <a:t>Suggested Questions: </a:t>
            </a:r>
            <a:r>
              <a:rPr lang="en-US" dirty="0">
                <a:cs typeface="Arial" charset="0"/>
              </a:rPr>
              <a:t>None</a:t>
            </a:r>
          </a:p>
          <a:p>
            <a:pPr eaLnBrk="1" hangingPunct="1"/>
            <a:r>
              <a:rPr lang="en-US" b="1" dirty="0">
                <a:cs typeface="Arial" charset="0"/>
              </a:rPr>
              <a:t>Additional Information: </a:t>
            </a:r>
            <a:r>
              <a:rPr lang="en-US" dirty="0">
                <a:cs typeface="Arial" charset="0"/>
              </a:rPr>
              <a:t>Fredericksburg is off I-95 between Richmond and Washington DC. ATSSA does not have individual membership.</a:t>
            </a:r>
          </a:p>
          <a:p>
            <a:pPr eaLnBrk="1" hangingPunct="1"/>
            <a:r>
              <a:rPr lang="en-US" b="1" dirty="0">
                <a:cs typeface="Arial" charset="0"/>
              </a:rPr>
              <a:t>Possible Problems: </a:t>
            </a:r>
            <a:r>
              <a:rPr lang="en-US" dirty="0">
                <a:cs typeface="Arial" charset="0"/>
              </a:rPr>
              <a:t>This is not a sales pitch. The purpose of this slide is to give credibility to ATSSA and to you, as an ATSSA instructor. Keep this brief.</a:t>
            </a:r>
          </a:p>
          <a:p>
            <a:pPr eaLnBrk="1" hangingPunct="1"/>
            <a:endParaRPr lang="en-US" dirty="0">
              <a:cs typeface="Arial" charset="0"/>
            </a:endParaRPr>
          </a:p>
        </p:txBody>
      </p:sp>
    </p:spTree>
    <p:extLst>
      <p:ext uri="{BB962C8B-B14F-4D97-AF65-F5344CB8AC3E}">
        <p14:creationId xmlns:p14="http://schemas.microsoft.com/office/powerpoint/2010/main" val="128741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7</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r>
              <a:rPr lang="en-US" b="1" dirty="0"/>
              <a:t>Key Message: </a:t>
            </a:r>
            <a:r>
              <a:rPr lang="en-US" b="0" dirty="0"/>
              <a:t>We</a:t>
            </a:r>
            <a:r>
              <a:rPr lang="en-US" b="0" baseline="0" dirty="0"/>
              <a:t> will begin by looking at Technology applications and the work zone ITS Implementation </a:t>
            </a:r>
          </a:p>
          <a:p>
            <a:r>
              <a:rPr lang="en-US" b="0" baseline="0" dirty="0"/>
              <a:t>Guide.</a:t>
            </a:r>
            <a:endParaRPr lang="en-US" b="0" dirty="0"/>
          </a:p>
          <a:p>
            <a:r>
              <a:rPr lang="en-US" b="1" dirty="0"/>
              <a:t>Background Information</a:t>
            </a:r>
            <a:r>
              <a:rPr lang="en-US" dirty="0"/>
              <a:t>: This module is schedule</a:t>
            </a:r>
            <a:r>
              <a:rPr lang="en-US" baseline="0" dirty="0"/>
              <a:t>d to last a few hours and there will be intermittent breaks during this module.</a:t>
            </a:r>
            <a:endParaRPr lang="en-US" dirty="0"/>
          </a:p>
          <a:p>
            <a:r>
              <a:rPr lang="en-US" b="1" dirty="0"/>
              <a:t>Interaction: </a:t>
            </a:r>
            <a:r>
              <a:rPr lang="en-US" b="0" dirty="0"/>
              <a:t>None</a:t>
            </a:r>
          </a:p>
          <a:p>
            <a:r>
              <a:rPr lang="en-US" b="1" dirty="0"/>
              <a:t>Notes: </a:t>
            </a:r>
            <a:r>
              <a:rPr lang="en-US" b="0" dirty="0"/>
              <a:t>This module walks participants through</a:t>
            </a:r>
            <a:r>
              <a:rPr lang="en-US" b="0" baseline="0" dirty="0"/>
              <a:t> the </a:t>
            </a:r>
            <a:r>
              <a:rPr lang="en-US" b="0" i="1" baseline="0" dirty="0"/>
              <a:t>Work Zone Intelligent Transportation Systems Implementation Guide, </a:t>
            </a:r>
            <a:r>
              <a:rPr lang="en-US" b="0" i="0" baseline="0" dirty="0"/>
              <a:t>FHWA 2014 on how to select and maintain ITS solutions in work zones.</a:t>
            </a:r>
            <a:endParaRPr lang="en-US" b="0" i="1" dirty="0"/>
          </a:p>
          <a:p>
            <a:pPr eaLnBrk="1" hangingPunct="1"/>
            <a:endParaRPr lang="en-US" sz="1800" dirty="0">
              <a:cs typeface="Arial" charset="0"/>
            </a:endParaRPr>
          </a:p>
        </p:txBody>
      </p:sp>
    </p:spTree>
    <p:extLst>
      <p:ext uri="{BB962C8B-B14F-4D97-AF65-F5344CB8AC3E}">
        <p14:creationId xmlns:p14="http://schemas.microsoft.com/office/powerpoint/2010/main" val="541799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dirty="0"/>
              <a:t>Outline what students</a:t>
            </a:r>
            <a:r>
              <a:rPr lang="en-US" baseline="0" dirty="0"/>
              <a:t> will know or be able to do upon completing this course.</a:t>
            </a:r>
          </a:p>
          <a:p>
            <a:pPr defTabSz="966324">
              <a:defRPr/>
            </a:pPr>
            <a:r>
              <a:rPr lang="en-US" b="1" dirty="0"/>
              <a:t>Background Information</a:t>
            </a:r>
            <a:r>
              <a:rPr lang="en-US" dirty="0"/>
              <a:t>: </a:t>
            </a:r>
          </a:p>
          <a:p>
            <a:pPr marL="181186" indent="-181186" defTabSz="966324">
              <a:buFont typeface="Arial" panose="020B0604020202020204" pitchFamily="34" charset="0"/>
              <a:buChar char="•"/>
              <a:defRPr/>
            </a:pPr>
            <a:r>
              <a:rPr lang="en-US" dirty="0"/>
              <a:t>Upon completing this course, students will understand the concept</a:t>
            </a:r>
            <a:r>
              <a:rPr lang="en-US" baseline="0" dirty="0"/>
              <a:t> of Smarter Work Zones and the process of using ITS in effective Work Zone management and operations.</a:t>
            </a:r>
            <a:endParaRPr lang="en-US" dirty="0"/>
          </a:p>
          <a:p>
            <a:pPr marL="181186" indent="-181186" defTabSz="966324">
              <a:buFont typeface="Arial" panose="020B0604020202020204" pitchFamily="34" charset="0"/>
              <a:buChar char="•"/>
              <a:defRPr/>
            </a:pPr>
            <a:r>
              <a:rPr lang="en-US" dirty="0"/>
              <a:t>The primary intended audience for this training is transportation agency staff, including technical staff, (planners, designers, traffic engineers, highway/safety engineers, etc.); management and executive-level staff responsible for setting policy and program direction; field staff responsible for building projects and managing work zones; and staff responsible for assessing performance in these areas.</a:t>
            </a:r>
          </a:p>
          <a:p>
            <a:pPr defTabSz="1011381">
              <a:defRPr/>
            </a:pPr>
            <a:r>
              <a:rPr lang="en-US" b="1" dirty="0"/>
              <a:t>Interaction: </a:t>
            </a:r>
            <a:r>
              <a:rPr lang="en-US" dirty="0"/>
              <a:t>None.</a:t>
            </a:r>
          </a:p>
          <a:p>
            <a:pPr defTabSz="1011381">
              <a:defRPr/>
            </a:pPr>
            <a:r>
              <a:rPr lang="en-US" b="1" dirty="0"/>
              <a:t>Notes: </a:t>
            </a:r>
            <a:r>
              <a:rPr lang="en-US" dirty="0"/>
              <a:t>None.</a:t>
            </a:r>
          </a:p>
          <a:p>
            <a:endParaRPr lang="en-US" dirty="0"/>
          </a:p>
        </p:txBody>
      </p:sp>
      <p:sp>
        <p:nvSpPr>
          <p:cNvPr id="5" name="Date Placeholder 4"/>
          <p:cNvSpPr>
            <a:spLocks noGrp="1"/>
          </p:cNvSpPr>
          <p:nvPr>
            <p:ph type="dt" idx="11"/>
          </p:nvPr>
        </p:nvSpPr>
        <p:spPr>
          <a:xfrm>
            <a:off x="4143588" y="0"/>
            <a:ext cx="3169921" cy="480060"/>
          </a:xfrm>
          <a:prstGeom prst="rect">
            <a:avLst/>
          </a:prstGeom>
        </p:spPr>
        <p:txBody>
          <a:bodyPr/>
          <a:lstStyle/>
          <a:p>
            <a:endParaRPr lang="en-US" dirty="0"/>
          </a:p>
        </p:txBody>
      </p:sp>
    </p:spTree>
    <p:extLst>
      <p:ext uri="{BB962C8B-B14F-4D97-AF65-F5344CB8AC3E}">
        <p14:creationId xmlns:p14="http://schemas.microsoft.com/office/powerpoint/2010/main" val="574038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b="1" dirty="0"/>
              <a:t>Key Message:</a:t>
            </a:r>
            <a:r>
              <a:rPr lang="en-US" b="1" baseline="0" dirty="0"/>
              <a:t> </a:t>
            </a:r>
            <a:r>
              <a:rPr lang="en-US" b="0" baseline="0" dirty="0"/>
              <a:t>Outline course contents</a:t>
            </a:r>
          </a:p>
          <a:p>
            <a:pPr defTabSz="966324">
              <a:defRPr/>
            </a:pPr>
            <a:r>
              <a:rPr lang="en-US" b="1" dirty="0"/>
              <a:t>Background Information</a:t>
            </a:r>
            <a:r>
              <a:rPr lang="en-US" dirty="0"/>
              <a:t>: </a:t>
            </a:r>
          </a:p>
          <a:p>
            <a:pPr marL="171450" indent="-171450" defTabSz="966324">
              <a:buFont typeface="Arial" panose="020B0604020202020204" pitchFamily="34" charset="0"/>
              <a:buChar char="•"/>
              <a:defRPr/>
            </a:pPr>
            <a:r>
              <a:rPr lang="en-US" dirty="0"/>
              <a:t> In Module 1, where we are, we will introduce the course and will hear about the current ITS usage locally from ________. </a:t>
            </a:r>
          </a:p>
          <a:p>
            <a:pPr marL="181186" indent="-181186">
              <a:buFont typeface="Arial" panose="020B0604020202020204" pitchFamily="34" charset="0"/>
              <a:buChar char="•"/>
            </a:pPr>
            <a:r>
              <a:rPr lang="en-US" dirty="0"/>
              <a:t>In Module 2: Background and Need</a:t>
            </a:r>
            <a:r>
              <a:rPr lang="en-US" baseline="0" dirty="0"/>
              <a:t> ―</a:t>
            </a:r>
            <a:r>
              <a:rPr lang="en-US" dirty="0"/>
              <a:t> we’ll provide background information regarding project coordination and ITS in work zones. We will</a:t>
            </a:r>
            <a:r>
              <a:rPr lang="en-US" baseline="0" dirty="0"/>
              <a:t> define what is meant by smarter work zones. We’ll also look at a local project that has used or could have used smarter work zone concepts. </a:t>
            </a:r>
            <a:endParaRPr lang="en-US" dirty="0"/>
          </a:p>
          <a:p>
            <a:pPr marL="181186" indent="-181186" defTabSz="966511">
              <a:buFont typeface="Arial" panose="020B0604020202020204" pitchFamily="34" charset="0"/>
              <a:buChar char="•"/>
              <a:defRPr/>
            </a:pPr>
            <a:r>
              <a:rPr lang="en-US" dirty="0"/>
              <a:t>Moving on to Module 3: Road project Coordination and Technology Applications for Work Zones—we’ll talk project</a:t>
            </a:r>
            <a:r>
              <a:rPr lang="en-US" baseline="0" dirty="0"/>
              <a:t> </a:t>
            </a:r>
            <a:r>
              <a:rPr lang="en-US" dirty="0"/>
              <a:t>coordination and technology applications for work zones.</a:t>
            </a:r>
          </a:p>
          <a:p>
            <a:pPr marL="181186" indent="-181186" defTabSz="966511">
              <a:buFont typeface="Arial" panose="020B0604020202020204" pitchFamily="34" charset="0"/>
              <a:buChar char="•"/>
              <a:defRPr/>
            </a:pPr>
            <a:r>
              <a:rPr lang="en-US" dirty="0"/>
              <a:t>In Module 4: Work Zone Implementation Guide—we’ll provide</a:t>
            </a:r>
            <a:r>
              <a:rPr lang="en-US" baseline="0" dirty="0"/>
              <a:t> detailed information regarding using smarter work zone ITS applications.</a:t>
            </a:r>
            <a:endParaRPr lang="en-US" dirty="0"/>
          </a:p>
          <a:p>
            <a:pPr marL="181186" indent="-181186">
              <a:buFont typeface="Arial" panose="020B0604020202020204" pitchFamily="34" charset="0"/>
              <a:buChar char="•"/>
            </a:pPr>
            <a:r>
              <a:rPr lang="en-US" dirty="0"/>
              <a:t>In Module 5: Case Study Examples—we’ll look at various case studies</a:t>
            </a:r>
            <a:r>
              <a:rPr lang="en-US" baseline="0" dirty="0"/>
              <a:t> that have used project coordination and ITS technologies and how these have reduced work zone impacts.</a:t>
            </a:r>
            <a:r>
              <a:rPr lang="en-US" dirty="0"/>
              <a:t> </a:t>
            </a:r>
          </a:p>
          <a:p>
            <a:pPr marL="181186" indent="-181186">
              <a:buFont typeface="Arial" panose="020B0604020202020204" pitchFamily="34" charset="0"/>
              <a:buChar char="•"/>
            </a:pPr>
            <a:r>
              <a:rPr lang="en-US" dirty="0"/>
              <a:t>In</a:t>
            </a:r>
            <a:r>
              <a:rPr lang="en-US" baseline="0" dirty="0"/>
              <a:t> </a:t>
            </a:r>
            <a:r>
              <a:rPr lang="en-US" dirty="0"/>
              <a:t>Module 6: Workshop Exercise and Closing—we’ll provide an exercise for participants to use various aspects of the course and to discuss ITS applications.</a:t>
            </a:r>
          </a:p>
          <a:p>
            <a:r>
              <a:rPr lang="en-US" dirty="0"/>
              <a:t>We’ll</a:t>
            </a:r>
            <a:r>
              <a:rPr lang="en-US" baseline="0" dirty="0"/>
              <a:t> conclude the course </a:t>
            </a:r>
            <a:r>
              <a:rPr lang="en-US" dirty="0"/>
              <a:t>with</a:t>
            </a:r>
            <a:r>
              <a:rPr lang="en-US" baseline="0" dirty="0"/>
              <a:t> a </a:t>
            </a:r>
            <a:r>
              <a:rPr lang="en-US" dirty="0"/>
              <a:t>post course assessment.</a:t>
            </a:r>
            <a:endParaRPr lang="en-US" b="1" dirty="0"/>
          </a:p>
          <a:p>
            <a:pPr defTabSz="1011381">
              <a:defRPr/>
            </a:pPr>
            <a:r>
              <a:rPr lang="en-US" b="1" dirty="0"/>
              <a:t>Interaction: </a:t>
            </a:r>
            <a:r>
              <a:rPr lang="en-US" dirty="0"/>
              <a:t>None.</a:t>
            </a:r>
          </a:p>
          <a:p>
            <a:pPr defTabSz="1011381">
              <a:defRPr/>
            </a:pPr>
            <a:r>
              <a:rPr lang="en-US" b="1" dirty="0"/>
              <a:t>Notes: </a:t>
            </a:r>
            <a:r>
              <a:rPr lang="en-US" dirty="0"/>
              <a:t>None.</a:t>
            </a:r>
          </a:p>
          <a:p>
            <a:pPr eaLnBrk="1" hangingPunct="1"/>
            <a:endParaRPr lang="en-US" b="0" dirty="0"/>
          </a:p>
          <a:p>
            <a:endParaRPr lang="en-US" dirty="0"/>
          </a:p>
        </p:txBody>
      </p:sp>
      <p:sp>
        <p:nvSpPr>
          <p:cNvPr id="5" name="Date Placeholder 4"/>
          <p:cNvSpPr>
            <a:spLocks noGrp="1"/>
          </p:cNvSpPr>
          <p:nvPr>
            <p:ph type="dt" idx="11"/>
          </p:nvPr>
        </p:nvSpPr>
        <p:spPr>
          <a:xfrm>
            <a:off x="4143588" y="0"/>
            <a:ext cx="3169921" cy="480060"/>
          </a:xfrm>
          <a:prstGeom prst="rect">
            <a:avLst/>
          </a:prstGeom>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325563"/>
          </a:xfrm>
        </p:spPr>
        <p:txBody>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3" name="TextBox 2">
            <a:extLst>
              <a:ext uri="{FF2B5EF4-FFF2-40B4-BE49-F238E27FC236}">
                <a16:creationId xmlns:a16="http://schemas.microsoft.com/office/drawing/2014/main" id="{3C1B83B1-16CE-45D0-9076-A01118F72984}"/>
              </a:ext>
            </a:extLst>
          </p:cNvPr>
          <p:cNvSpPr txBox="1"/>
          <p:nvPr userDrawn="1"/>
        </p:nvSpPr>
        <p:spPr>
          <a:xfrm>
            <a:off x="6477000" y="6222094"/>
            <a:ext cx="676788" cy="338554"/>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 </a:t>
            </a:r>
            <a:fld id="{C6B9D227-E482-4AC8-97E6-2BCF10E1A64D}" type="slidenum">
              <a:rPr lang="en-US" smtClean="0">
                <a:latin typeface="Arial" panose="020B0604020202020204" pitchFamily="34" charset="0"/>
                <a:cs typeface="Arial" panose="020B0604020202020204" pitchFamily="34" charset="0"/>
              </a:rPr>
              <a:t>‹#›</a:t>
            </a:fld>
            <a:endParaRPr lang="en-US" dirty="0">
              <a:latin typeface="Arial" panose="020B0604020202020204" pitchFamily="34" charset="0"/>
              <a:cs typeface="Arial" panose="020B0604020202020204" pitchFamily="34" charset="0"/>
            </a:endParaRPr>
          </a:p>
        </p:txBody>
      </p:sp>
      <p:pic>
        <p:nvPicPr>
          <p:cNvPr id="4" name="Picture 3" descr="ATSSA logo showing a cone within the A and safer roads save lives">
            <a:extLst>
              <a:ext uri="{FF2B5EF4-FFF2-40B4-BE49-F238E27FC236}">
                <a16:creationId xmlns:a16="http://schemas.microsoft.com/office/drawing/2014/main" id="{B6E9943A-6CE4-AC1E-7629-F1054F566C2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2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workzonesafety.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American Traffic Safety Services Association</a:t>
            </a:r>
            <a:endParaRPr lang="en-US" sz="4000" b="1" dirty="0">
              <a:solidFill>
                <a:schemeClr val="bg1"/>
              </a:solidFill>
              <a:latin typeface="Arial" panose="020B0604020202020204" pitchFamily="34" charset="0"/>
              <a:ea typeface="+mj-ea"/>
              <a:cs typeface="+mj-cs"/>
            </a:endParaRPr>
          </a:p>
        </p:txBody>
      </p:sp>
      <p:sp>
        <p:nvSpPr>
          <p:cNvPr id="9" name="Rectangle 3"/>
          <p:cNvSpPr txBox="1">
            <a:spLocks noChangeArrowheads="1"/>
          </p:cNvSpPr>
          <p:nvPr/>
        </p:nvSpPr>
        <p:spPr bwMode="auto">
          <a:xfrm>
            <a:off x="5257800" y="1543730"/>
            <a:ext cx="3663845" cy="361814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noAutofit/>
          </a:bodyPr>
          <a:lstStyle/>
          <a:p>
            <a:pPr lvl="0" algn="ctr">
              <a:defRPr/>
            </a:pPr>
            <a:endParaRPr kumimoji="0" lang="en-US" sz="2800" b="0" u="none" strike="noStrike" kern="1200" cap="none" spc="0" normalizeH="0" baseline="0" noProof="0" dirty="0">
              <a:ln>
                <a:noFill/>
              </a:ln>
              <a:solidFill>
                <a:srgbClr val="008080"/>
              </a:solidFill>
              <a:effectLst/>
              <a:uLnTx/>
              <a:uFillTx/>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6156177" y="2981665"/>
            <a:ext cx="2987823" cy="742270"/>
          </a:xfrm>
        </p:spPr>
        <p:txBody>
          <a:bodyPr/>
          <a:lstStyle/>
          <a:p>
            <a:pPr algn="ctr" eaLnBrk="1" hangingPunct="1">
              <a:defRPr/>
            </a:pPr>
            <a:r>
              <a:rPr lang="en-US" sz="4400" dirty="0"/>
              <a:t>Smarter</a:t>
            </a:r>
            <a:br>
              <a:rPr lang="en-US" sz="4400" dirty="0"/>
            </a:br>
            <a:r>
              <a:rPr lang="en-US" sz="4400" dirty="0"/>
              <a:t>Work</a:t>
            </a:r>
            <a:br>
              <a:rPr lang="en-US" sz="4400" dirty="0"/>
            </a:br>
            <a:r>
              <a:rPr lang="en-US" sz="4400" dirty="0"/>
              <a:t>Zones</a:t>
            </a:r>
          </a:p>
        </p:txBody>
      </p:sp>
      <p:pic>
        <p:nvPicPr>
          <p:cNvPr id="3" name="Picture 2" descr="A truck in the right lane with arrow board flashing merge left and portable changeable message sign ahead and off the shoulder showing stopped traffic ahead">
            <a:extLst>
              <a:ext uri="{FF2B5EF4-FFF2-40B4-BE49-F238E27FC236}">
                <a16:creationId xmlns:a16="http://schemas.microsoft.com/office/drawing/2014/main" id="{3137DB25-65BD-41CB-8828-014020E015DB}"/>
              </a:ext>
            </a:extLst>
          </p:cNvPr>
          <p:cNvPicPr>
            <a:picLocks noChangeAspect="1"/>
          </p:cNvPicPr>
          <p:nvPr/>
        </p:nvPicPr>
        <p:blipFill>
          <a:blip r:embed="rId3"/>
          <a:stretch>
            <a:fillRect/>
          </a:stretch>
        </p:blipFill>
        <p:spPr>
          <a:xfrm>
            <a:off x="222355" y="2104962"/>
            <a:ext cx="5933822" cy="2924238"/>
          </a:xfrm>
          <a:prstGeom prst="rect">
            <a:avLst/>
          </a:prstGeom>
        </p:spPr>
      </p:pic>
      <p:sp>
        <p:nvSpPr>
          <p:cNvPr id="6" name="TextBox 4">
            <a:extLst>
              <a:ext uri="{FF2B5EF4-FFF2-40B4-BE49-F238E27FC236}">
                <a16:creationId xmlns:a16="http://schemas.microsoft.com/office/drawing/2014/main" id="{E95DBB11-37D7-4D5F-B04C-A7FE30D31F4A}"/>
              </a:ext>
            </a:extLst>
          </p:cNvPr>
          <p:cNvSpPr txBox="1"/>
          <p:nvPr/>
        </p:nvSpPr>
        <p:spPr>
          <a:xfrm>
            <a:off x="195316" y="5040868"/>
            <a:ext cx="3291839" cy="246221"/>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1000" dirty="0">
                <a:latin typeface="Arial" panose="020B0604020202020204" pitchFamily="34" charset="0"/>
                <a:cs typeface="Arial" panose="020B0604020202020204" pitchFamily="34" charset="0"/>
              </a:rPr>
              <a:t>Image: FHWA</a:t>
            </a:r>
          </a:p>
        </p:txBody>
      </p:sp>
    </p:spTree>
    <p:extLst>
      <p:ext uri="{BB962C8B-B14F-4D97-AF65-F5344CB8AC3E}">
        <p14:creationId xmlns:p14="http://schemas.microsoft.com/office/powerpoint/2010/main" val="199943940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0DC03-25ED-44D3-834C-13D2628D6D32}"/>
              </a:ext>
            </a:extLst>
          </p:cNvPr>
          <p:cNvSpPr>
            <a:spLocks noGrp="1"/>
          </p:cNvSpPr>
          <p:nvPr>
            <p:ph type="title"/>
          </p:nvPr>
        </p:nvSpPr>
        <p:spPr/>
        <p:txBody>
          <a:bodyPr/>
          <a:lstStyle/>
          <a:p>
            <a:r>
              <a:rPr lang="en-US" dirty="0"/>
              <a:t>Course Materials</a:t>
            </a:r>
          </a:p>
        </p:txBody>
      </p:sp>
      <p:sp>
        <p:nvSpPr>
          <p:cNvPr id="3" name="Content Placeholder 2">
            <a:extLst>
              <a:ext uri="{FF2B5EF4-FFF2-40B4-BE49-F238E27FC236}">
                <a16:creationId xmlns:a16="http://schemas.microsoft.com/office/drawing/2014/main" id="{9205C0D2-F8F1-4E61-B11B-4A7797FF9E60}"/>
              </a:ext>
            </a:extLst>
          </p:cNvPr>
          <p:cNvSpPr>
            <a:spLocks noGrp="1"/>
          </p:cNvSpPr>
          <p:nvPr>
            <p:ph idx="1"/>
          </p:nvPr>
        </p:nvSpPr>
        <p:spPr>
          <a:xfrm>
            <a:off x="381000" y="1173748"/>
            <a:ext cx="4076700" cy="4343400"/>
          </a:xfrm>
        </p:spPr>
        <p:txBody>
          <a:bodyPr/>
          <a:lstStyle/>
          <a:p>
            <a:r>
              <a:rPr lang="en-US" dirty="0"/>
              <a:t>Student notebook</a:t>
            </a:r>
          </a:p>
          <a:p>
            <a:r>
              <a:rPr lang="en-US" dirty="0"/>
              <a:t>Work Zone Intelligent Transportation Systems Implementation Guide</a:t>
            </a:r>
          </a:p>
        </p:txBody>
      </p:sp>
      <p:pic>
        <p:nvPicPr>
          <p:cNvPr id="4" name="Picture 3" descr="Work Zone Intelligent Transportation Systems Implementation Guide report cover">
            <a:extLst>
              <a:ext uri="{FF2B5EF4-FFF2-40B4-BE49-F238E27FC236}">
                <a16:creationId xmlns:a16="http://schemas.microsoft.com/office/drawing/2014/main" id="{18E55008-C2C3-44B8-AAF0-1EB63C9817BD}"/>
              </a:ext>
            </a:extLst>
          </p:cNvPr>
          <p:cNvPicPr>
            <a:picLocks noChangeAspect="1"/>
          </p:cNvPicPr>
          <p:nvPr/>
        </p:nvPicPr>
        <p:blipFill>
          <a:blip r:embed="rId2"/>
          <a:stretch>
            <a:fillRect/>
          </a:stretch>
        </p:blipFill>
        <p:spPr>
          <a:xfrm>
            <a:off x="4648200" y="586053"/>
            <a:ext cx="4076700" cy="5252841"/>
          </a:xfrm>
          <a:prstGeom prst="rect">
            <a:avLst/>
          </a:prstGeom>
          <a:ln>
            <a:solidFill>
              <a:schemeClr val="tx2"/>
            </a:solidFill>
          </a:ln>
        </p:spPr>
      </p:pic>
      <p:sp>
        <p:nvSpPr>
          <p:cNvPr id="5" name="TextBox 4">
            <a:extLst>
              <a:ext uri="{FF2B5EF4-FFF2-40B4-BE49-F238E27FC236}">
                <a16:creationId xmlns:a16="http://schemas.microsoft.com/office/drawing/2014/main" id="{460D9A6E-AE47-6C53-FFD3-9F6A0FDF1215}"/>
              </a:ext>
            </a:extLst>
          </p:cNvPr>
          <p:cNvSpPr txBox="1"/>
          <p:nvPr/>
        </p:nvSpPr>
        <p:spPr>
          <a:xfrm>
            <a:off x="7852411" y="5838894"/>
            <a:ext cx="1082039" cy="246221"/>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1000" dirty="0">
                <a:latin typeface="Arial" panose="020B0604020202020204" pitchFamily="34" charset="0"/>
                <a:cs typeface="Arial" panose="020B0604020202020204" pitchFamily="34" charset="0"/>
              </a:rPr>
              <a:t>Image: FHWA</a:t>
            </a:r>
          </a:p>
        </p:txBody>
      </p:sp>
    </p:spTree>
    <p:extLst>
      <p:ext uri="{BB962C8B-B14F-4D97-AF65-F5344CB8AC3E}">
        <p14:creationId xmlns:p14="http://schemas.microsoft.com/office/powerpoint/2010/main" val="3553516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566355" cy="838200"/>
          </a:xfrm>
        </p:spPr>
        <p:txBody>
          <a:bodyPr/>
          <a:lstStyle/>
          <a:p>
            <a:r>
              <a:rPr lang="en-US" dirty="0"/>
              <a:t>Introductions</a:t>
            </a:r>
          </a:p>
        </p:txBody>
      </p:sp>
      <p:sp>
        <p:nvSpPr>
          <p:cNvPr id="3" name="Content Placeholder 2"/>
          <p:cNvSpPr>
            <a:spLocks noGrp="1"/>
          </p:cNvSpPr>
          <p:nvPr>
            <p:ph idx="1"/>
          </p:nvPr>
        </p:nvSpPr>
        <p:spPr>
          <a:xfrm>
            <a:off x="457201" y="1524000"/>
            <a:ext cx="4648199" cy="4038600"/>
          </a:xfrm>
        </p:spPr>
        <p:txBody>
          <a:bodyPr/>
          <a:lstStyle/>
          <a:p>
            <a:r>
              <a:rPr lang="en-US" dirty="0"/>
              <a:t>Agency</a:t>
            </a:r>
          </a:p>
          <a:p>
            <a:r>
              <a:rPr lang="en-US" dirty="0"/>
              <a:t>Role</a:t>
            </a:r>
          </a:p>
          <a:p>
            <a:r>
              <a:rPr lang="en-US" dirty="0"/>
              <a:t>Experience with Intelligent Transportation Systems (ITS)</a:t>
            </a:r>
          </a:p>
          <a:p>
            <a:r>
              <a:rPr lang="en-US" dirty="0"/>
              <a:t>What Smarter Work Zones or ITS issues would you like to address?</a:t>
            </a:r>
          </a:p>
        </p:txBody>
      </p:sp>
    </p:spTree>
    <p:extLst>
      <p:ext uri="{BB962C8B-B14F-4D97-AF65-F5344CB8AC3E}">
        <p14:creationId xmlns:p14="http://schemas.microsoft.com/office/powerpoint/2010/main" val="2143944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990600" y="2057400"/>
            <a:ext cx="4191000" cy="198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ctr" defTabSz="914400" rtl="0" eaLnBrk="1" fontAlgn="base" latinLnBrk="0" hangingPunct="1">
              <a:lnSpc>
                <a:spcPct val="100000"/>
              </a:lnSpc>
              <a:spcBef>
                <a:spcPct val="20000"/>
              </a:spcBef>
              <a:spcAft>
                <a:spcPct val="0"/>
              </a:spcAft>
              <a:buClr>
                <a:srgbClr val="CC3300"/>
              </a:buClr>
              <a:buSzPct val="65000"/>
              <a:buFont typeface="Wingdings" pitchFamily="2" charset="2"/>
              <a:buNone/>
              <a:tabLst/>
              <a:defRPr/>
            </a:pPr>
            <a:endParaRPr kumimoji="0" lang="en-US" sz="4800" b="1" u="none" strike="noStrike" kern="0" cap="none" spc="0" normalizeH="0" baseline="0" noProof="0" dirty="0">
              <a:ln>
                <a:noFill/>
              </a:ln>
              <a:solidFill>
                <a:srgbClr val="000066"/>
              </a:solidFill>
              <a:effectLst/>
              <a:uLnTx/>
              <a:uFillTx/>
              <a:latin typeface="Arial" panose="020B0604020202020204" pitchFamily="34" charset="0"/>
              <a:ea typeface="+mn-ea"/>
              <a:cs typeface="+mn-cs"/>
            </a:endParaRPr>
          </a:p>
        </p:txBody>
      </p:sp>
      <p:sp>
        <p:nvSpPr>
          <p:cNvPr id="7" name="Rectangle 2">
            <a:extLst>
              <a:ext uri="{FF2B5EF4-FFF2-40B4-BE49-F238E27FC236}">
                <a16:creationId xmlns:a16="http://schemas.microsoft.com/office/drawing/2014/main" id="{D3E1064F-F193-473D-9BAA-DCBE31C4D9D6}"/>
              </a:ext>
            </a:extLst>
          </p:cNvPr>
          <p:cNvSpPr>
            <a:spLocks noGrp="1" noChangeArrowheads="1"/>
          </p:cNvSpPr>
          <p:nvPr>
            <p:ph type="title"/>
          </p:nvPr>
        </p:nvSpPr>
        <p:spPr>
          <a:xfrm>
            <a:off x="381000" y="228600"/>
            <a:ext cx="8763000" cy="738188"/>
          </a:xfrm>
        </p:spPr>
        <p:txBody>
          <a:bodyPr/>
          <a:lstStyle/>
          <a:p>
            <a:pPr>
              <a:defRPr/>
            </a:pPr>
            <a:r>
              <a:rPr kumimoji="1" lang="en-US" dirty="0"/>
              <a:t>About your Instructor</a:t>
            </a:r>
          </a:p>
        </p:txBody>
      </p:sp>
      <p:sp>
        <p:nvSpPr>
          <p:cNvPr id="8" name="Content Placeholder 3">
            <a:extLst>
              <a:ext uri="{FF2B5EF4-FFF2-40B4-BE49-F238E27FC236}">
                <a16:creationId xmlns:a16="http://schemas.microsoft.com/office/drawing/2014/main" id="{ABD0BC66-F6D0-43BF-A2FE-6DE4CE1284D0}"/>
              </a:ext>
            </a:extLst>
          </p:cNvPr>
          <p:cNvSpPr>
            <a:spLocks noGrp="1"/>
          </p:cNvSpPr>
          <p:nvPr>
            <p:ph sz="half" idx="1"/>
          </p:nvPr>
        </p:nvSpPr>
        <p:spPr>
          <a:xfrm>
            <a:off x="762000" y="1676400"/>
            <a:ext cx="3771900" cy="4495800"/>
          </a:xfrm>
        </p:spPr>
        <p:txBody>
          <a:bodyPr/>
          <a:lstStyle/>
          <a:p>
            <a:endParaRPr lang="en-US" dirty="0"/>
          </a:p>
          <a:p>
            <a:pPr marL="0" indent="0">
              <a:buNone/>
            </a:pPr>
            <a:endParaRPr lang="en-US" dirty="0"/>
          </a:p>
        </p:txBody>
      </p:sp>
    </p:spTree>
    <p:extLst>
      <p:ext uri="{BB962C8B-B14F-4D97-AF65-F5344CB8AC3E}">
        <p14:creationId xmlns:p14="http://schemas.microsoft.com/office/powerpoint/2010/main" val="286166536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22" name="Rectangle 2"/>
          <p:cNvSpPr>
            <a:spLocks noGrp="1" noChangeArrowheads="1"/>
          </p:cNvSpPr>
          <p:nvPr>
            <p:ph type="title"/>
          </p:nvPr>
        </p:nvSpPr>
        <p:spPr>
          <a:xfrm>
            <a:off x="381000" y="228600"/>
            <a:ext cx="8763000" cy="738188"/>
          </a:xfrm>
        </p:spPr>
        <p:txBody>
          <a:bodyPr/>
          <a:lstStyle/>
          <a:p>
            <a:pPr eaLnBrk="1" hangingPunct="1">
              <a:defRPr/>
            </a:pPr>
            <a:r>
              <a:rPr lang="en-US" dirty="0"/>
              <a:t>Housekeeping</a:t>
            </a:r>
          </a:p>
        </p:txBody>
      </p:sp>
      <p:sp>
        <p:nvSpPr>
          <p:cNvPr id="6" name="Rectangle 3"/>
          <p:cNvSpPr txBox="1">
            <a:spLocks noChangeArrowheads="1"/>
          </p:cNvSpPr>
          <p:nvPr/>
        </p:nvSpPr>
        <p:spPr bwMode="auto">
          <a:xfrm>
            <a:off x="533400" y="1524000"/>
            <a:ext cx="5334000" cy="4876800"/>
          </a:xfrm>
          <a:prstGeom prst="rect">
            <a:avLst/>
          </a:prstGeom>
          <a:noFill/>
          <a:ln w="9525">
            <a:noFill/>
            <a:miter lim="800000"/>
            <a:headEnd/>
            <a:tailEnd/>
          </a:ln>
        </p:spPr>
        <p:txBody>
          <a:bodyPr/>
          <a:lstStyle/>
          <a:p>
            <a:pPr marL="236538" indent="-236538">
              <a:spcBef>
                <a:spcPct val="20000"/>
              </a:spcBef>
              <a:buClr>
                <a:srgbClr val="CC3300"/>
              </a:buClr>
              <a:buSzPct val="65000"/>
              <a:buFont typeface="Wingdings" panose="05000000000000000000" pitchFamily="2" charset="2"/>
              <a:buChar char="§"/>
              <a:defRPr/>
            </a:pPr>
            <a:r>
              <a:rPr lang="en-US" sz="2800" kern="0" dirty="0">
                <a:latin typeface="Arial" panose="020B0604020202020204" pitchFamily="34" charset="0"/>
              </a:rPr>
              <a:t>Cell phones off/silent</a:t>
            </a:r>
          </a:p>
          <a:p>
            <a:pPr marL="236538" indent="-236538">
              <a:spcBef>
                <a:spcPct val="20000"/>
              </a:spcBef>
              <a:buClr>
                <a:srgbClr val="CC3300"/>
              </a:buClr>
              <a:buSzPct val="65000"/>
              <a:buFont typeface="Wingdings" panose="05000000000000000000" pitchFamily="2" charset="2"/>
              <a:buChar char="§"/>
              <a:defRPr/>
            </a:pPr>
            <a:r>
              <a:rPr lang="en-US" sz="2800" kern="0" dirty="0">
                <a:latin typeface="Arial" panose="020B0604020202020204" pitchFamily="34" charset="0"/>
              </a:rPr>
              <a:t>Restroom location</a:t>
            </a:r>
          </a:p>
          <a:p>
            <a:pPr marL="236538" indent="-236538">
              <a:spcBef>
                <a:spcPct val="20000"/>
              </a:spcBef>
              <a:buClr>
                <a:srgbClr val="CC3300"/>
              </a:buClr>
              <a:buSzPct val="65000"/>
              <a:buFont typeface="Wingdings" panose="05000000000000000000" pitchFamily="2" charset="2"/>
              <a:buChar char="§"/>
              <a:defRPr/>
            </a:pPr>
            <a:r>
              <a:rPr lang="en-US" sz="2800" kern="0" dirty="0">
                <a:latin typeface="Arial" panose="020B0604020202020204" pitchFamily="34" charset="0"/>
              </a:rPr>
              <a:t>Emergency exits</a:t>
            </a:r>
          </a:p>
          <a:p>
            <a:pPr marL="236538" indent="-236538">
              <a:spcBef>
                <a:spcPct val="20000"/>
              </a:spcBef>
              <a:buClr>
                <a:srgbClr val="CC3300"/>
              </a:buClr>
              <a:buSzPct val="65000"/>
              <a:buFont typeface="Wingdings" panose="05000000000000000000" pitchFamily="2" charset="2"/>
              <a:buChar char="§"/>
              <a:defRPr/>
            </a:pPr>
            <a:r>
              <a:rPr lang="en-US" sz="2800" kern="0" dirty="0">
                <a:latin typeface="Arial" panose="020B0604020202020204" pitchFamily="34" charset="0"/>
              </a:rPr>
              <a:t>10-min break every hour</a:t>
            </a:r>
          </a:p>
          <a:p>
            <a:pPr marL="236538" indent="-236538">
              <a:spcBef>
                <a:spcPct val="20000"/>
              </a:spcBef>
              <a:buClr>
                <a:srgbClr val="CC3300"/>
              </a:buClr>
              <a:buSzPct val="65000"/>
              <a:buFont typeface="Wingdings" panose="05000000000000000000" pitchFamily="2" charset="2"/>
              <a:buChar char="§"/>
              <a:defRPr/>
            </a:pPr>
            <a:r>
              <a:rPr lang="en-US" sz="2800" kern="0" dirty="0">
                <a:latin typeface="Arial" panose="020B0604020202020204" pitchFamily="34" charset="0"/>
              </a:rPr>
              <a:t>Lunch arrangements</a:t>
            </a:r>
          </a:p>
          <a:p>
            <a:pPr marL="236538" indent="-236538">
              <a:spcBef>
                <a:spcPct val="20000"/>
              </a:spcBef>
              <a:buClr>
                <a:srgbClr val="CC3300"/>
              </a:buClr>
              <a:buSzPct val="65000"/>
              <a:buFont typeface="Wingdings" panose="05000000000000000000" pitchFamily="2" charset="2"/>
              <a:buChar char="§"/>
              <a:defRPr/>
            </a:pPr>
            <a:r>
              <a:rPr lang="en-US" sz="2800" kern="0" dirty="0">
                <a:latin typeface="Arial" panose="020B0604020202020204" pitchFamily="34" charset="0"/>
              </a:rPr>
              <a:t>Ending time</a:t>
            </a:r>
          </a:p>
        </p:txBody>
      </p:sp>
      <p:sp>
        <p:nvSpPr>
          <p:cNvPr id="15365" name="Picture 5" descr="No Walkie Talkies"/>
          <p:cNvSpPr>
            <a:spLocks noChangeAspect="1" noChangeArrowheads="1"/>
          </p:cNvSpPr>
          <p:nvPr/>
        </p:nvSpPr>
        <p:spPr bwMode="auto">
          <a:xfrm>
            <a:off x="6934200" y="3886200"/>
            <a:ext cx="1828800" cy="1828800"/>
          </a:xfrm>
          <a:prstGeom prst="rect">
            <a:avLst/>
          </a:prstGeom>
          <a:noFill/>
          <a:ln w="9525">
            <a:noFill/>
            <a:miter lim="800000"/>
            <a:headEnd/>
            <a:tailEnd/>
          </a:ln>
        </p:spPr>
        <p:txBody>
          <a:bodyPr/>
          <a:lstStyle/>
          <a:p>
            <a:endParaRPr lang="en-US" dirty="0">
              <a:latin typeface="Arial" panose="020B0604020202020204" pitchFamily="34" charset="0"/>
            </a:endParaRPr>
          </a:p>
        </p:txBody>
      </p:sp>
    </p:spTree>
    <p:extLst>
      <p:ext uri="{BB962C8B-B14F-4D97-AF65-F5344CB8AC3E}">
        <p14:creationId xmlns:p14="http://schemas.microsoft.com/office/powerpoint/2010/main" val="8239373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5122" name="Rectangle 2"/>
          <p:cNvSpPr>
            <a:spLocks noGrp="1" noChangeArrowheads="1"/>
          </p:cNvSpPr>
          <p:nvPr>
            <p:ph type="title"/>
          </p:nvPr>
        </p:nvSpPr>
        <p:spPr>
          <a:xfrm>
            <a:off x="381000" y="0"/>
            <a:ext cx="8763000" cy="1219200"/>
          </a:xfrm>
        </p:spPr>
        <p:txBody>
          <a:bodyPr/>
          <a:lstStyle/>
          <a:p>
            <a:pPr eaLnBrk="1" hangingPunct="1">
              <a:defRPr/>
            </a:pPr>
            <a:r>
              <a:rPr lang="en-US" dirty="0"/>
              <a:t>The “Parking Lot”</a:t>
            </a:r>
          </a:p>
        </p:txBody>
      </p:sp>
      <p:sp>
        <p:nvSpPr>
          <p:cNvPr id="19459" name="Rectangle 3"/>
          <p:cNvSpPr>
            <a:spLocks noGrp="1" noChangeArrowheads="1"/>
          </p:cNvSpPr>
          <p:nvPr>
            <p:ph type="body" idx="1"/>
          </p:nvPr>
        </p:nvSpPr>
        <p:spPr>
          <a:xfrm>
            <a:off x="527665" y="1655695"/>
            <a:ext cx="4572819" cy="4343400"/>
          </a:xfrm>
        </p:spPr>
        <p:txBody>
          <a:bodyPr/>
          <a:lstStyle/>
          <a:p>
            <a:pPr eaLnBrk="1" hangingPunct="1"/>
            <a:r>
              <a:rPr lang="en-US" dirty="0"/>
              <a:t>Questions to be discussed later will be </a:t>
            </a:r>
            <a:r>
              <a:rPr lang="en-US" b="1" i="1" dirty="0">
                <a:solidFill>
                  <a:srgbClr val="000099"/>
                </a:solidFill>
              </a:rPr>
              <a:t>“parked”</a:t>
            </a:r>
            <a:r>
              <a:rPr lang="en-US" dirty="0"/>
              <a:t> until they are discussed</a:t>
            </a:r>
          </a:p>
          <a:p>
            <a:pPr eaLnBrk="1" hangingPunct="1"/>
            <a:r>
              <a:rPr lang="en-US" dirty="0"/>
              <a:t>Will review at the end to make sure they were answered</a:t>
            </a:r>
          </a:p>
        </p:txBody>
      </p:sp>
    </p:spTree>
    <p:extLst>
      <p:ext uri="{BB962C8B-B14F-4D97-AF65-F5344CB8AC3E}">
        <p14:creationId xmlns:p14="http://schemas.microsoft.com/office/powerpoint/2010/main" val="2867630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381000" y="0"/>
            <a:ext cx="8305800" cy="1371600"/>
          </a:xfrm>
        </p:spPr>
        <p:txBody>
          <a:bodyPr/>
          <a:lstStyle/>
          <a:p>
            <a:pPr eaLnBrk="1" hangingPunct="1"/>
            <a:r>
              <a:rPr lang="en-US" dirty="0">
                <a:solidFill>
                  <a:srgbClr val="00ACA1"/>
                </a:solidFill>
              </a:rPr>
              <a:t>Notes</a:t>
            </a:r>
          </a:p>
        </p:txBody>
      </p:sp>
      <p:sp>
        <p:nvSpPr>
          <p:cNvPr id="35844" name="Rectangle 3"/>
          <p:cNvSpPr>
            <a:spLocks noGrp="1" noChangeArrowheads="1"/>
          </p:cNvSpPr>
          <p:nvPr>
            <p:ph type="body" idx="1"/>
          </p:nvPr>
        </p:nvSpPr>
        <p:spPr>
          <a:xfrm>
            <a:off x="685800" y="1371600"/>
            <a:ext cx="7924800" cy="4370440"/>
          </a:xfrm>
        </p:spPr>
        <p:txBody>
          <a:bodyPr/>
          <a:lstStyle/>
          <a:p>
            <a:pPr eaLnBrk="1" hangingPunct="1"/>
            <a:r>
              <a:rPr lang="en-US" dirty="0"/>
              <a:t>Any opinions, findings, conclusions or recommendations expressed in this course are those of the trainer and the grantee and do not necessarily reflect the views of FHWA</a:t>
            </a:r>
          </a:p>
          <a:p>
            <a:pPr eaLnBrk="1" hangingPunct="1"/>
            <a:r>
              <a:rPr lang="en-US" dirty="0"/>
              <a:t>This course does not constitute a national standard, specification or regulation</a:t>
            </a:r>
          </a:p>
        </p:txBody>
      </p:sp>
    </p:spTree>
    <p:extLst>
      <p:ext uri="{BB962C8B-B14F-4D97-AF65-F5344CB8AC3E}">
        <p14:creationId xmlns:p14="http://schemas.microsoft.com/office/powerpoint/2010/main" val="2943510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3775"/>
            <a:ext cx="5638800" cy="950786"/>
          </a:xfrm>
        </p:spPr>
        <p:txBody>
          <a:bodyPr/>
          <a:lstStyle/>
          <a:p>
            <a:r>
              <a:rPr lang="en-US" sz="3600" dirty="0"/>
              <a:t>Local Discussion of Current ITS Usage </a:t>
            </a:r>
          </a:p>
        </p:txBody>
      </p:sp>
    </p:spTree>
    <p:extLst>
      <p:ext uri="{BB962C8B-B14F-4D97-AF65-F5344CB8AC3E}">
        <p14:creationId xmlns:p14="http://schemas.microsoft.com/office/powerpoint/2010/main" val="2716001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433286-E321-47CC-A43F-E90E2747BE49}"/>
              </a:ext>
            </a:extLst>
          </p:cNvPr>
          <p:cNvSpPr>
            <a:spLocks noGrp="1"/>
          </p:cNvSpPr>
          <p:nvPr>
            <p:ph idx="1"/>
          </p:nvPr>
        </p:nvSpPr>
        <p:spPr>
          <a:xfrm>
            <a:off x="393032" y="1752600"/>
            <a:ext cx="8458200" cy="4343400"/>
          </a:xfrm>
        </p:spPr>
        <p:txBody>
          <a:bodyPr/>
          <a:lstStyle/>
          <a:p>
            <a:r>
              <a:rPr lang="en-US" dirty="0"/>
              <a:t>What, if any work zone ITS applications are happening now in this State?</a:t>
            </a:r>
          </a:p>
          <a:p>
            <a:r>
              <a:rPr lang="en-US" dirty="0"/>
              <a:t>What is working/not working?</a:t>
            </a:r>
          </a:p>
          <a:p>
            <a:r>
              <a:rPr lang="en-US" dirty="0"/>
              <a:t>What are the challenges/barriers to implementation?</a:t>
            </a:r>
          </a:p>
        </p:txBody>
      </p:sp>
      <p:sp>
        <p:nvSpPr>
          <p:cNvPr id="4" name="Title 1">
            <a:extLst>
              <a:ext uri="{FF2B5EF4-FFF2-40B4-BE49-F238E27FC236}">
                <a16:creationId xmlns:a16="http://schemas.microsoft.com/office/drawing/2014/main" id="{68D357DA-AD7C-4D22-BC2D-9A4E55AAA43A}"/>
              </a:ext>
            </a:extLst>
          </p:cNvPr>
          <p:cNvSpPr>
            <a:spLocks noGrp="1"/>
          </p:cNvSpPr>
          <p:nvPr>
            <p:ph type="title"/>
          </p:nvPr>
        </p:nvSpPr>
        <p:spPr>
          <a:xfrm>
            <a:off x="393032" y="235589"/>
            <a:ext cx="4648200" cy="1325563"/>
          </a:xfrm>
        </p:spPr>
        <p:txBody>
          <a:bodyPr/>
          <a:lstStyle/>
          <a:p>
            <a:r>
              <a:rPr lang="en-US" sz="3600" dirty="0"/>
              <a:t>Local Discussion of Current ITS Usage </a:t>
            </a:r>
          </a:p>
        </p:txBody>
      </p:sp>
    </p:spTree>
    <p:extLst>
      <p:ext uri="{BB962C8B-B14F-4D97-AF65-F5344CB8AC3E}">
        <p14:creationId xmlns:p14="http://schemas.microsoft.com/office/powerpoint/2010/main" val="205383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4277534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2" name="Rectangle 2"/>
          <p:cNvSpPr>
            <a:spLocks noGrp="1" noChangeArrowheads="1"/>
          </p:cNvSpPr>
          <p:nvPr>
            <p:ph type="title"/>
          </p:nvPr>
        </p:nvSpPr>
        <p:spPr>
          <a:xfrm>
            <a:off x="457200" y="457200"/>
            <a:ext cx="8686800" cy="914400"/>
          </a:xfrm>
        </p:spPr>
        <p:txBody>
          <a:bodyPr/>
          <a:lstStyle/>
          <a:p>
            <a:pPr eaLnBrk="1" hangingPunct="1">
              <a:defRPr/>
            </a:pPr>
            <a:r>
              <a:rPr lang="en-US" dirty="0"/>
              <a:t>Instructor</a:t>
            </a:r>
            <a:br>
              <a:rPr lang="en-US" dirty="0"/>
            </a:br>
            <a:endParaRPr lang="en-US" dirty="0"/>
          </a:p>
        </p:txBody>
      </p:sp>
      <p:sp>
        <p:nvSpPr>
          <p:cNvPr id="3" name="Content Placeholder 2">
            <a:extLst>
              <a:ext uri="{FF2B5EF4-FFF2-40B4-BE49-F238E27FC236}">
                <a16:creationId xmlns:a16="http://schemas.microsoft.com/office/drawing/2014/main" id="{F1AA5A9D-3158-456F-8749-2D6E66E4916E}"/>
              </a:ext>
            </a:extLst>
          </p:cNvPr>
          <p:cNvSpPr>
            <a:spLocks noGrp="1"/>
          </p:cNvSpPr>
          <p:nvPr>
            <p:ph idx="1"/>
          </p:nvPr>
        </p:nvSpPr>
        <p:spPr>
          <a:xfrm>
            <a:off x="609600" y="1524000"/>
            <a:ext cx="4724400" cy="4435629"/>
          </a:xfrm>
        </p:spPr>
        <p:txBody>
          <a:bodyPr/>
          <a:lstStyle/>
          <a:p>
            <a:endParaRPr lang="en-US" dirty="0"/>
          </a:p>
        </p:txBody>
      </p:sp>
    </p:spTree>
    <p:extLst>
      <p:ext uri="{BB962C8B-B14F-4D97-AF65-F5344CB8AC3E}">
        <p14:creationId xmlns:p14="http://schemas.microsoft.com/office/powerpoint/2010/main" val="45712721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170" name="Rectangle 2"/>
          <p:cNvSpPr>
            <a:spLocks noGrp="1" noChangeArrowheads="1"/>
          </p:cNvSpPr>
          <p:nvPr>
            <p:ph type="title"/>
          </p:nvPr>
        </p:nvSpPr>
        <p:spPr/>
        <p:txBody>
          <a:bodyPr/>
          <a:lstStyle/>
          <a:p>
            <a:pPr eaLnBrk="1" hangingPunct="1">
              <a:defRPr/>
            </a:pPr>
            <a:r>
              <a:rPr lang="en-US" dirty="0"/>
              <a:t>About This Course</a:t>
            </a:r>
          </a:p>
        </p:txBody>
      </p:sp>
      <p:sp>
        <p:nvSpPr>
          <p:cNvPr id="7171" name="Rectangle 3"/>
          <p:cNvSpPr>
            <a:spLocks noGrp="1" noChangeArrowheads="1"/>
          </p:cNvSpPr>
          <p:nvPr>
            <p:ph type="body" idx="1"/>
          </p:nvPr>
        </p:nvSpPr>
        <p:spPr>
          <a:xfrm>
            <a:off x="403123" y="1371600"/>
            <a:ext cx="8458200" cy="4343400"/>
          </a:xfrm>
        </p:spPr>
        <p:txBody>
          <a:bodyPr/>
          <a:lstStyle/>
          <a:p>
            <a:pPr eaLnBrk="1" hangingPunct="1"/>
            <a:r>
              <a:rPr lang="en-US" dirty="0"/>
              <a:t>The course materials for this training are based upon work supported by the Federal Highway Administration (FHWA) under Grant Agreement DTFH611RA00018, “2016 Work Zone and Guardrail Safety Training Grants.”</a:t>
            </a:r>
          </a:p>
        </p:txBody>
      </p:sp>
    </p:spTree>
    <p:extLst>
      <p:ext uri="{BB962C8B-B14F-4D97-AF65-F5344CB8AC3E}">
        <p14:creationId xmlns:p14="http://schemas.microsoft.com/office/powerpoint/2010/main" val="891258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1173163"/>
          </a:xfrm>
        </p:spPr>
        <p:txBody>
          <a:bodyPr/>
          <a:lstStyle/>
          <a:p>
            <a:r>
              <a:rPr lang="en-US" dirty="0"/>
              <a:t>FHWA Work Zone Safety Grant</a:t>
            </a:r>
          </a:p>
        </p:txBody>
      </p:sp>
      <p:sp>
        <p:nvSpPr>
          <p:cNvPr id="3" name="Content Placeholder 2"/>
          <p:cNvSpPr>
            <a:spLocks noGrp="1"/>
          </p:cNvSpPr>
          <p:nvPr>
            <p:ph idx="1"/>
          </p:nvPr>
        </p:nvSpPr>
        <p:spPr>
          <a:xfrm>
            <a:off x="342900" y="1143000"/>
            <a:ext cx="8458200" cy="4343400"/>
          </a:xfrm>
        </p:spPr>
        <p:txBody>
          <a:bodyPr/>
          <a:lstStyle/>
          <a:p>
            <a:pPr marL="0" lvl="0" indent="0">
              <a:buNone/>
            </a:pPr>
            <a:endParaRPr lang="en-US" dirty="0"/>
          </a:p>
          <a:p>
            <a:pPr lvl="0"/>
            <a:r>
              <a:rPr lang="en-US" dirty="0"/>
              <a:t>Develops and provides</a:t>
            </a:r>
          </a:p>
          <a:p>
            <a:pPr lvl="1"/>
            <a:r>
              <a:rPr lang="en-US" dirty="0"/>
              <a:t>Products</a:t>
            </a:r>
          </a:p>
          <a:p>
            <a:pPr lvl="1"/>
            <a:r>
              <a:rPr lang="en-US" dirty="0"/>
              <a:t>Publications, and</a:t>
            </a:r>
          </a:p>
          <a:p>
            <a:pPr lvl="1"/>
            <a:r>
              <a:rPr lang="en-US" dirty="0"/>
              <a:t>Training resources</a:t>
            </a:r>
            <a:br>
              <a:rPr lang="en-US" dirty="0"/>
            </a:br>
            <a:endParaRPr lang="en-US" dirty="0"/>
          </a:p>
          <a:p>
            <a:r>
              <a:rPr lang="en-US" dirty="0"/>
              <a:t>Freely available at the National Work Zone Safety Information Clearinghouse: </a:t>
            </a:r>
            <a:r>
              <a:rPr lang="en-US" dirty="0">
                <a:hlinkClick r:id="rId3">
                  <a:extLst>
                    <a:ext uri="{A12FA001-AC4F-418D-AE19-62706E023703}">
                      <ahyp:hlinkClr xmlns:ahyp="http://schemas.microsoft.com/office/drawing/2018/hyperlinkcolor" val="tx"/>
                    </a:ext>
                  </a:extLst>
                </a:hlinkClick>
              </a:rPr>
              <a:t>www.workzonesafety.org</a:t>
            </a:r>
            <a:r>
              <a:rPr lang="en-US" dirty="0"/>
              <a:t> </a:t>
            </a:r>
            <a:endParaRPr lang="en-US" sz="2000" dirty="0"/>
          </a:p>
        </p:txBody>
      </p:sp>
    </p:spTree>
    <p:extLst>
      <p:ext uri="{BB962C8B-B14F-4D97-AF65-F5344CB8AC3E}">
        <p14:creationId xmlns:p14="http://schemas.microsoft.com/office/powerpoint/2010/main" val="2762856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2612" name="Rectangle 4"/>
          <p:cNvSpPr>
            <a:spLocks noGrp="1" noChangeArrowheads="1"/>
          </p:cNvSpPr>
          <p:nvPr>
            <p:ph type="title"/>
          </p:nvPr>
        </p:nvSpPr>
        <p:spPr>
          <a:xfrm>
            <a:off x="457200" y="0"/>
            <a:ext cx="8610600" cy="1371600"/>
          </a:xfrm>
        </p:spPr>
        <p:txBody>
          <a:bodyPr/>
          <a:lstStyle/>
          <a:p>
            <a:pPr eaLnBrk="1" hangingPunct="1">
              <a:defRPr/>
            </a:pPr>
            <a:r>
              <a:rPr lang="en-US" dirty="0"/>
              <a:t>Developed and Presented by</a:t>
            </a:r>
          </a:p>
        </p:txBody>
      </p:sp>
      <p:pic>
        <p:nvPicPr>
          <p:cNvPr id="2" name="Picture 1" descr="ATSSA logo showing a cone within the A and safer roads save lives">
            <a:extLst>
              <a:ext uri="{FF2B5EF4-FFF2-40B4-BE49-F238E27FC236}">
                <a16:creationId xmlns:a16="http://schemas.microsoft.com/office/drawing/2014/main" id="{58C870FB-DB91-9895-4D0F-166C5ACF65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6467" y="2822356"/>
            <a:ext cx="3123251" cy="946279"/>
          </a:xfrm>
          <a:prstGeom prst="rect">
            <a:avLst/>
          </a:prstGeom>
        </p:spPr>
      </p:pic>
      <p:sp>
        <p:nvSpPr>
          <p:cNvPr id="3" name="Google Shape;158;p11">
            <a:extLst>
              <a:ext uri="{FF2B5EF4-FFF2-40B4-BE49-F238E27FC236}">
                <a16:creationId xmlns:a16="http://schemas.microsoft.com/office/drawing/2014/main" id="{AE7B3331-6D55-B434-E4BB-3A9B3A151CE4}"/>
              </a:ext>
            </a:extLst>
          </p:cNvPr>
          <p:cNvSpPr txBox="1">
            <a:spLocks/>
          </p:cNvSpPr>
          <p:nvPr/>
        </p:nvSpPr>
        <p:spPr>
          <a:xfrm>
            <a:off x="4572000" y="2775079"/>
            <a:ext cx="3886200" cy="993556"/>
          </a:xfrm>
          <a:prstGeom prst="rect">
            <a:avLst/>
          </a:prstGeom>
          <a:noFill/>
          <a:ln>
            <a:noFill/>
          </a:ln>
        </p:spPr>
        <p:txBody>
          <a:bodyPr spcFirstLastPara="1" vert="horz" wrap="square" lIns="91425" tIns="45700" rIns="91425" bIns="45700" rtlCol="0" anchor="t" anchorCtr="0">
            <a:no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SzPts val="1820"/>
              <a:buFont typeface="Arial" panose="020B0604020202020204" pitchFamily="34" charset="0"/>
              <a:buNone/>
            </a:pPr>
            <a:r>
              <a:rPr lang="en-US"/>
              <a:t>American Traffic Safety Services Association</a:t>
            </a:r>
            <a:endParaRPr lang="en-US" dirty="0"/>
          </a:p>
        </p:txBody>
      </p:sp>
    </p:spTree>
    <p:extLst>
      <p:ext uri="{BB962C8B-B14F-4D97-AF65-F5344CB8AC3E}">
        <p14:creationId xmlns:p14="http://schemas.microsoft.com/office/powerpoint/2010/main" val="49860201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Rectangle 2"/>
          <p:cNvSpPr>
            <a:spLocks noGrp="1" noChangeArrowheads="1"/>
          </p:cNvSpPr>
          <p:nvPr>
            <p:ph type="title"/>
          </p:nvPr>
        </p:nvSpPr>
        <p:spPr>
          <a:xfrm>
            <a:off x="381000" y="0"/>
            <a:ext cx="8763000" cy="1295400"/>
          </a:xfrm>
        </p:spPr>
        <p:txBody>
          <a:bodyPr/>
          <a:lstStyle/>
          <a:p>
            <a:pPr eaLnBrk="1" hangingPunct="1">
              <a:defRPr/>
            </a:pPr>
            <a:r>
              <a:rPr lang="en-US" dirty="0"/>
              <a:t>About ATSSA</a:t>
            </a:r>
          </a:p>
        </p:txBody>
      </p:sp>
      <p:sp>
        <p:nvSpPr>
          <p:cNvPr id="9219" name="Rectangle 3"/>
          <p:cNvSpPr>
            <a:spLocks noGrp="1" noChangeArrowheads="1"/>
          </p:cNvSpPr>
          <p:nvPr>
            <p:ph type="body" idx="1"/>
          </p:nvPr>
        </p:nvSpPr>
        <p:spPr>
          <a:xfrm>
            <a:off x="385916" y="1810160"/>
            <a:ext cx="3886200" cy="4419600"/>
          </a:xfrm>
        </p:spPr>
        <p:txBody>
          <a:bodyPr/>
          <a:lstStyle/>
          <a:p>
            <a:pPr eaLnBrk="1" hangingPunct="1"/>
            <a:r>
              <a:rPr lang="en-US" dirty="0"/>
              <a:t>International trade association</a:t>
            </a:r>
          </a:p>
          <a:p>
            <a:pPr eaLnBrk="1" hangingPunct="1"/>
            <a:r>
              <a:rPr lang="en-US" dirty="0"/>
              <a:t>Headquarters: Fredericksburg, VA</a:t>
            </a:r>
          </a:p>
          <a:p>
            <a:pPr eaLnBrk="1" hangingPunct="1"/>
            <a:r>
              <a:rPr lang="en-US" dirty="0"/>
              <a:t>1,800 company members</a:t>
            </a:r>
          </a:p>
        </p:txBody>
      </p:sp>
      <p:pic>
        <p:nvPicPr>
          <p:cNvPr id="9220" name="Picture 5" descr="ATSSA headquarters building image with sign in foreground"/>
          <p:cNvPicPr>
            <a:picLocks noChangeAspect="1" noChangeArrowheads="1"/>
          </p:cNvPicPr>
          <p:nvPr/>
        </p:nvPicPr>
        <p:blipFill>
          <a:blip r:embed="rId3" cstate="print"/>
          <a:srcRect/>
          <a:stretch>
            <a:fillRect/>
          </a:stretch>
        </p:blipFill>
        <p:spPr bwMode="auto">
          <a:xfrm>
            <a:off x="4382729" y="1810160"/>
            <a:ext cx="3657600" cy="3486150"/>
          </a:xfrm>
          <a:prstGeom prst="rect">
            <a:avLst/>
          </a:prstGeom>
          <a:noFill/>
          <a:ln w="9525">
            <a:noFill/>
            <a:miter lim="800000"/>
            <a:headEnd/>
            <a:tailEnd/>
          </a:ln>
        </p:spPr>
      </p:pic>
      <p:sp>
        <p:nvSpPr>
          <p:cNvPr id="9221" name="Text Box 6"/>
          <p:cNvSpPr txBox="1">
            <a:spLocks noChangeArrowheads="1"/>
          </p:cNvSpPr>
          <p:nvPr/>
        </p:nvSpPr>
        <p:spPr bwMode="auto">
          <a:xfrm>
            <a:off x="46703" y="4794485"/>
            <a:ext cx="4343400" cy="1077218"/>
          </a:xfrm>
          <a:prstGeom prst="rect">
            <a:avLst/>
          </a:prstGeom>
          <a:solidFill>
            <a:schemeClr val="bg1"/>
          </a:solidFill>
          <a:ln w="38100">
            <a:noFill/>
            <a:miter lim="800000"/>
            <a:headEnd/>
            <a:tailEnd/>
          </a:ln>
        </p:spPr>
        <p:txBody>
          <a:bodyPr wrap="square">
            <a:spAutoFit/>
          </a:bodyPr>
          <a:lstStyle/>
          <a:p>
            <a:pPr algn="ctr"/>
            <a:r>
              <a:rPr lang="en-US" sz="3200" b="1" dirty="0">
                <a:latin typeface="Arial" panose="020B0604020202020204" pitchFamily="34" charset="0"/>
              </a:rPr>
              <a:t>atssa.com</a:t>
            </a:r>
          </a:p>
          <a:p>
            <a:pPr algn="ctr"/>
            <a:r>
              <a:rPr lang="en-US" sz="3200" b="1" dirty="0">
                <a:latin typeface="Arial" panose="020B0604020202020204" pitchFamily="34" charset="0"/>
              </a:rPr>
              <a:t>1-800-272-8772</a:t>
            </a:r>
          </a:p>
        </p:txBody>
      </p:sp>
      <p:sp>
        <p:nvSpPr>
          <p:cNvPr id="2" name="TextBox 4">
            <a:extLst>
              <a:ext uri="{FF2B5EF4-FFF2-40B4-BE49-F238E27FC236}">
                <a16:creationId xmlns:a16="http://schemas.microsoft.com/office/drawing/2014/main" id="{8B77C9B0-3CF1-A5D4-D17D-869321462F2C}"/>
              </a:ext>
            </a:extLst>
          </p:cNvPr>
          <p:cNvSpPr txBox="1"/>
          <p:nvPr/>
        </p:nvSpPr>
        <p:spPr>
          <a:xfrm>
            <a:off x="7086600" y="5337785"/>
            <a:ext cx="1082039" cy="246221"/>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1000" dirty="0">
                <a:latin typeface="Arial" panose="020B0604020202020204" pitchFamily="34" charset="0"/>
                <a:cs typeface="Arial" panose="020B0604020202020204" pitchFamily="34" charset="0"/>
              </a:rPr>
              <a:t>Image: ATSSA</a:t>
            </a:r>
          </a:p>
        </p:txBody>
      </p:sp>
    </p:spTree>
    <p:extLst>
      <p:ext uri="{BB962C8B-B14F-4D97-AF65-F5344CB8AC3E}">
        <p14:creationId xmlns:p14="http://schemas.microsoft.com/office/powerpoint/2010/main" val="124774173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Smarter Work Zones</a:t>
            </a:r>
            <a:endParaRPr lang="en-US" sz="4000" b="1" dirty="0">
              <a:solidFill>
                <a:schemeClr val="bg1"/>
              </a:solidFill>
              <a:latin typeface="Arial" panose="020B0604020202020204" pitchFamily="34" charset="0"/>
              <a:ea typeface="+mj-ea"/>
              <a:cs typeface="+mj-cs"/>
            </a:endParaRPr>
          </a:p>
        </p:txBody>
      </p:sp>
      <p:sp>
        <p:nvSpPr>
          <p:cNvPr id="9" name="Rectangle 3"/>
          <p:cNvSpPr txBox="1">
            <a:spLocks noChangeArrowheads="1"/>
          </p:cNvSpPr>
          <p:nvPr/>
        </p:nvSpPr>
        <p:spPr bwMode="auto">
          <a:xfrm>
            <a:off x="5257800" y="1543730"/>
            <a:ext cx="3663845" cy="361814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noAutofit/>
          </a:bodyPr>
          <a:lstStyle/>
          <a:p>
            <a:pPr lvl="0" algn="ctr">
              <a:defRPr/>
            </a:pPr>
            <a:endParaRPr kumimoji="0" lang="en-US" sz="2800" b="0" u="none" strike="noStrike" kern="1200" cap="none" spc="0" normalizeH="0" baseline="0" noProof="0" dirty="0">
              <a:ln>
                <a:noFill/>
              </a:ln>
              <a:solidFill>
                <a:srgbClr val="008080"/>
              </a:solidFill>
              <a:effectLst/>
              <a:uLnTx/>
              <a:uFillTx/>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4724401" y="2981665"/>
            <a:ext cx="4419600" cy="742270"/>
          </a:xfrm>
        </p:spPr>
        <p:txBody>
          <a:bodyPr/>
          <a:lstStyle/>
          <a:p>
            <a:pPr algn="ctr" eaLnBrk="1" hangingPunct="1">
              <a:defRPr/>
            </a:pPr>
            <a:r>
              <a:rPr lang="en-US" dirty="0"/>
              <a:t>1. Introduction</a:t>
            </a:r>
          </a:p>
        </p:txBody>
      </p:sp>
      <p:pic>
        <p:nvPicPr>
          <p:cNvPr id="6" name="Picture 5" descr="View looking down on a traffic management center with workstations and large screens at front of room showing roadway images from cameras">
            <a:extLst>
              <a:ext uri="{FF2B5EF4-FFF2-40B4-BE49-F238E27FC236}">
                <a16:creationId xmlns:a16="http://schemas.microsoft.com/office/drawing/2014/main" id="{B003C2C3-3632-44DC-953A-C6685B79934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2690" y="2334341"/>
            <a:ext cx="4736078" cy="2189318"/>
          </a:xfrm>
          <a:prstGeom prst="rect">
            <a:avLst/>
          </a:prstGeom>
        </p:spPr>
      </p:pic>
      <p:sp>
        <p:nvSpPr>
          <p:cNvPr id="2" name="TextBox 4">
            <a:extLst>
              <a:ext uri="{FF2B5EF4-FFF2-40B4-BE49-F238E27FC236}">
                <a16:creationId xmlns:a16="http://schemas.microsoft.com/office/drawing/2014/main" id="{D9C6FAFB-FC4A-20D4-ED34-AFB61EB015AE}"/>
              </a:ext>
            </a:extLst>
          </p:cNvPr>
          <p:cNvSpPr txBox="1"/>
          <p:nvPr/>
        </p:nvSpPr>
        <p:spPr>
          <a:xfrm>
            <a:off x="4016245" y="4554189"/>
            <a:ext cx="1082039" cy="246221"/>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1000" dirty="0">
                <a:latin typeface="Arial" panose="020B0604020202020204" pitchFamily="34" charset="0"/>
                <a:cs typeface="Arial" panose="020B0604020202020204" pitchFamily="34" charset="0"/>
              </a:rPr>
              <a:t>Image: ATSSA</a:t>
            </a:r>
          </a:p>
        </p:txBody>
      </p:sp>
    </p:spTree>
    <p:extLst>
      <p:ext uri="{BB962C8B-B14F-4D97-AF65-F5344CB8AC3E}">
        <p14:creationId xmlns:p14="http://schemas.microsoft.com/office/powerpoint/2010/main" val="365980529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644" y="349045"/>
            <a:ext cx="8327924" cy="685800"/>
          </a:xfrm>
        </p:spPr>
        <p:txBody>
          <a:bodyPr/>
          <a:lstStyle/>
          <a:p>
            <a:r>
              <a:rPr lang="en-US" dirty="0"/>
              <a:t>Course Objectives</a:t>
            </a:r>
          </a:p>
        </p:txBody>
      </p:sp>
      <p:sp>
        <p:nvSpPr>
          <p:cNvPr id="3" name="Content Placeholder 2"/>
          <p:cNvSpPr>
            <a:spLocks noGrp="1"/>
          </p:cNvSpPr>
          <p:nvPr>
            <p:ph idx="1"/>
          </p:nvPr>
        </p:nvSpPr>
        <p:spPr>
          <a:xfrm>
            <a:off x="408038" y="1295400"/>
            <a:ext cx="8497530" cy="4495800"/>
          </a:xfrm>
        </p:spPr>
        <p:txBody>
          <a:bodyPr/>
          <a:lstStyle/>
          <a:p>
            <a:pPr>
              <a:spcBef>
                <a:spcPts val="1176"/>
              </a:spcBef>
            </a:pPr>
            <a:r>
              <a:rPr lang="en-US" dirty="0"/>
              <a:t>Define Smarter Work Zones (SWZ)</a:t>
            </a:r>
          </a:p>
          <a:p>
            <a:pPr>
              <a:spcBef>
                <a:spcPts val="1176"/>
              </a:spcBef>
            </a:pPr>
            <a:r>
              <a:rPr lang="en-US" dirty="0"/>
              <a:t>Discuss technology, the use of Intelligent Transportation Systems (ITS) to support effective work zone management and operations</a:t>
            </a:r>
          </a:p>
          <a:p>
            <a:pPr>
              <a:spcBef>
                <a:spcPts val="1176"/>
              </a:spcBef>
            </a:pPr>
            <a:r>
              <a:rPr lang="en-US" dirty="0"/>
              <a:t>Discuss the Work Zone ITS Implementation guide</a:t>
            </a:r>
          </a:p>
          <a:p>
            <a:pPr>
              <a:spcBef>
                <a:spcPts val="1176"/>
              </a:spcBef>
            </a:pPr>
            <a:r>
              <a:rPr lang="en-US" dirty="0"/>
              <a:t>Provide a comprehensive overview of corridor and project work zone coordination</a:t>
            </a:r>
          </a:p>
          <a:p>
            <a:pPr>
              <a:spcBef>
                <a:spcPts val="1176"/>
              </a:spcBef>
            </a:pPr>
            <a:r>
              <a:rPr lang="en-US" dirty="0"/>
              <a:t>Provide real-world examples of successful corridor-based SWZ project coordination and ITS strategies</a:t>
            </a:r>
          </a:p>
          <a:p>
            <a:pPr marL="342900" lvl="1" indent="-342900"/>
            <a:endParaRPr lang="en-US" sz="2800" dirty="0"/>
          </a:p>
          <a:p>
            <a:endParaRPr lang="en-US" dirty="0"/>
          </a:p>
          <a:p>
            <a:endParaRPr lang="en-US" dirty="0"/>
          </a:p>
          <a:p>
            <a:endParaRPr lang="en-US" dirty="0"/>
          </a:p>
        </p:txBody>
      </p:sp>
    </p:spTree>
    <p:extLst>
      <p:ext uri="{BB962C8B-B14F-4D97-AF65-F5344CB8AC3E}">
        <p14:creationId xmlns:p14="http://schemas.microsoft.com/office/powerpoint/2010/main" val="2090430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16512"/>
            <a:ext cx="8382000" cy="838200"/>
          </a:xfrm>
        </p:spPr>
        <p:txBody>
          <a:bodyPr/>
          <a:lstStyle/>
          <a:p>
            <a:r>
              <a:rPr lang="en-US" dirty="0"/>
              <a:t>Course Contents</a:t>
            </a:r>
          </a:p>
        </p:txBody>
      </p:sp>
      <p:graphicFrame>
        <p:nvGraphicFramePr>
          <p:cNvPr id="4" name="Table 3">
            <a:extLst>
              <a:ext uri="{FF2B5EF4-FFF2-40B4-BE49-F238E27FC236}">
                <a16:creationId xmlns:a16="http://schemas.microsoft.com/office/drawing/2014/main" id="{48B64273-2515-43C8-BE2B-3C9E58688EE4}"/>
              </a:ext>
            </a:extLst>
          </p:cNvPr>
          <p:cNvGraphicFramePr>
            <a:graphicFrameLocks noGrp="1"/>
          </p:cNvGraphicFramePr>
          <p:nvPr>
            <p:extLst>
              <p:ext uri="{D42A27DB-BD31-4B8C-83A1-F6EECF244321}">
                <p14:modId xmlns:p14="http://schemas.microsoft.com/office/powerpoint/2010/main" val="2181430449"/>
              </p:ext>
            </p:extLst>
          </p:nvPr>
        </p:nvGraphicFramePr>
        <p:xfrm>
          <a:off x="304800" y="944880"/>
          <a:ext cx="8610600" cy="4968240"/>
        </p:xfrm>
        <a:graphic>
          <a:graphicData uri="http://schemas.openxmlformats.org/drawingml/2006/table">
            <a:tbl>
              <a:tblPr firstRow="1" bandRow="1">
                <a:tableStyleId>{5C22544A-7EE6-4342-B048-85BDC9FD1C3A}</a:tableStyleId>
              </a:tblPr>
              <a:tblGrid>
                <a:gridCol w="1295400">
                  <a:extLst>
                    <a:ext uri="{9D8B030D-6E8A-4147-A177-3AD203B41FA5}">
                      <a16:colId xmlns:a16="http://schemas.microsoft.com/office/drawing/2014/main" val="571530198"/>
                    </a:ext>
                  </a:extLst>
                </a:gridCol>
                <a:gridCol w="7315200">
                  <a:extLst>
                    <a:ext uri="{9D8B030D-6E8A-4147-A177-3AD203B41FA5}">
                      <a16:colId xmlns:a16="http://schemas.microsoft.com/office/drawing/2014/main" val="3061381043"/>
                    </a:ext>
                  </a:extLst>
                </a:gridCol>
              </a:tblGrid>
              <a:tr h="370840">
                <a:tc>
                  <a:txBody>
                    <a:bodyPr/>
                    <a:lstStyle/>
                    <a:p>
                      <a:r>
                        <a:rPr lang="en-US" sz="2400" dirty="0">
                          <a:solidFill>
                            <a:schemeClr val="tx1"/>
                          </a:solidFill>
                          <a:latin typeface="Arial" panose="020B0604020202020204" pitchFamily="34" charset="0"/>
                          <a:cs typeface="Arial" panose="020B0604020202020204" pitchFamily="34" charset="0"/>
                        </a:rPr>
                        <a:t>Module</a:t>
                      </a:r>
                    </a:p>
                  </a:txBody>
                  <a:tcPr/>
                </a:tc>
                <a:tc>
                  <a:txBody>
                    <a:bodyPr/>
                    <a:lstStyle/>
                    <a:p>
                      <a:endParaRPr lang="en-US" sz="2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140178501"/>
                  </a:ext>
                </a:extLst>
              </a:tr>
              <a:tr h="370840">
                <a:tc>
                  <a:txBody>
                    <a:bodyPr/>
                    <a:lstStyle/>
                    <a:p>
                      <a:pPr algn="ctr"/>
                      <a:r>
                        <a:rPr lang="en-US" sz="2600" dirty="0">
                          <a:latin typeface="Arial" panose="020B0604020202020204" pitchFamily="34" charset="0"/>
                          <a:cs typeface="Arial" panose="020B0604020202020204" pitchFamily="34" charset="0"/>
                        </a:rPr>
                        <a:t>1</a:t>
                      </a:r>
                    </a:p>
                  </a:txBody>
                  <a:tcPr/>
                </a:tc>
                <a:tc>
                  <a:txBody>
                    <a:bodyPr/>
                    <a:lstStyle/>
                    <a:p>
                      <a:r>
                        <a:rPr lang="en-US" sz="2600" dirty="0">
                          <a:latin typeface="Arial" panose="020B0604020202020204" pitchFamily="34" charset="0"/>
                          <a:cs typeface="Arial" panose="020B0604020202020204" pitchFamily="34" charset="0"/>
                        </a:rPr>
                        <a:t>Introduction and Local Discussion of Current ITS Usage</a:t>
                      </a:r>
                    </a:p>
                  </a:txBody>
                  <a:tcPr/>
                </a:tc>
                <a:extLst>
                  <a:ext uri="{0D108BD9-81ED-4DB2-BD59-A6C34878D82A}">
                    <a16:rowId xmlns:a16="http://schemas.microsoft.com/office/drawing/2014/main" val="724055456"/>
                  </a:ext>
                </a:extLst>
              </a:tr>
              <a:tr h="370840">
                <a:tc>
                  <a:txBody>
                    <a:bodyPr/>
                    <a:lstStyle/>
                    <a:p>
                      <a:pPr algn="ctr"/>
                      <a:r>
                        <a:rPr lang="en-US" sz="2600" dirty="0">
                          <a:latin typeface="Arial" panose="020B0604020202020204" pitchFamily="34" charset="0"/>
                          <a:cs typeface="Arial" panose="020B0604020202020204" pitchFamily="34" charset="0"/>
                        </a:rPr>
                        <a:t>2</a:t>
                      </a:r>
                    </a:p>
                  </a:txBody>
                  <a:tcPr/>
                </a:tc>
                <a:tc>
                  <a:txBody>
                    <a:bodyPr/>
                    <a:lstStyle/>
                    <a:p>
                      <a:r>
                        <a:rPr lang="en-US" sz="2600" dirty="0">
                          <a:latin typeface="Arial" panose="020B0604020202020204" pitchFamily="34" charset="0"/>
                          <a:cs typeface="Arial" panose="020B0604020202020204" pitchFamily="34" charset="0"/>
                        </a:rPr>
                        <a:t>Technology Applications and Work Zone Intelligent Transportation Systems Implementation Guide</a:t>
                      </a:r>
                    </a:p>
                  </a:txBody>
                  <a:tcPr/>
                </a:tc>
                <a:extLst>
                  <a:ext uri="{0D108BD9-81ED-4DB2-BD59-A6C34878D82A}">
                    <a16:rowId xmlns:a16="http://schemas.microsoft.com/office/drawing/2014/main" val="715184303"/>
                  </a:ext>
                </a:extLst>
              </a:tr>
              <a:tr h="370840">
                <a:tc>
                  <a:txBody>
                    <a:bodyPr/>
                    <a:lstStyle/>
                    <a:p>
                      <a:pPr algn="ctr"/>
                      <a:r>
                        <a:rPr lang="en-US" sz="2600" dirty="0">
                          <a:latin typeface="Arial" panose="020B0604020202020204" pitchFamily="34" charset="0"/>
                          <a:cs typeface="Arial" panose="020B0604020202020204" pitchFamily="34" charset="0"/>
                        </a:rPr>
                        <a:t>3</a:t>
                      </a:r>
                    </a:p>
                  </a:txBody>
                  <a:tcPr/>
                </a:tc>
                <a:tc>
                  <a:txBody>
                    <a:bodyPr/>
                    <a:lstStyle/>
                    <a:p>
                      <a:r>
                        <a:rPr lang="en-US" sz="2600" dirty="0">
                          <a:latin typeface="Arial" panose="020B0604020202020204" pitchFamily="34" charset="0"/>
                          <a:cs typeface="Arial" panose="020B0604020202020204" pitchFamily="34" charset="0"/>
                        </a:rPr>
                        <a:t>Examples of ITS Applications</a:t>
                      </a:r>
                    </a:p>
                  </a:txBody>
                  <a:tcPr/>
                </a:tc>
                <a:extLst>
                  <a:ext uri="{0D108BD9-81ED-4DB2-BD59-A6C34878D82A}">
                    <a16:rowId xmlns:a16="http://schemas.microsoft.com/office/drawing/2014/main" val="1193914557"/>
                  </a:ext>
                </a:extLst>
              </a:tr>
              <a:tr h="370840">
                <a:tc>
                  <a:txBody>
                    <a:bodyPr/>
                    <a:lstStyle/>
                    <a:p>
                      <a:pPr algn="ctr"/>
                      <a:r>
                        <a:rPr lang="en-US" sz="2600" dirty="0">
                          <a:latin typeface="Arial" panose="020B0604020202020204" pitchFamily="34" charset="0"/>
                          <a:cs typeface="Arial" panose="020B0604020202020204" pitchFamily="34" charset="0"/>
                        </a:rPr>
                        <a:t>4</a:t>
                      </a:r>
                    </a:p>
                  </a:txBody>
                  <a:tcPr/>
                </a:tc>
                <a:tc>
                  <a:txBody>
                    <a:bodyPr/>
                    <a:lstStyle/>
                    <a:p>
                      <a:r>
                        <a:rPr lang="en-US" sz="2600" dirty="0">
                          <a:latin typeface="Arial" panose="020B0604020202020204" pitchFamily="34" charset="0"/>
                          <a:cs typeface="Arial" panose="020B0604020202020204" pitchFamily="34" charset="0"/>
                        </a:rPr>
                        <a:t>Guide to Project Coordination for Minimizing Work Zone Mobility Impacts</a:t>
                      </a:r>
                    </a:p>
                  </a:txBody>
                  <a:tcPr/>
                </a:tc>
                <a:extLst>
                  <a:ext uri="{0D108BD9-81ED-4DB2-BD59-A6C34878D82A}">
                    <a16:rowId xmlns:a16="http://schemas.microsoft.com/office/drawing/2014/main" val="157412684"/>
                  </a:ext>
                </a:extLst>
              </a:tr>
              <a:tr h="370840">
                <a:tc>
                  <a:txBody>
                    <a:bodyPr/>
                    <a:lstStyle/>
                    <a:p>
                      <a:pPr algn="ctr"/>
                      <a:r>
                        <a:rPr lang="en-US" sz="2600" dirty="0">
                          <a:latin typeface="Arial" panose="020B0604020202020204" pitchFamily="34" charset="0"/>
                          <a:cs typeface="Arial" panose="020B0604020202020204" pitchFamily="34" charset="0"/>
                        </a:rPr>
                        <a:t>5</a:t>
                      </a:r>
                    </a:p>
                  </a:txBody>
                  <a:tcPr/>
                </a:tc>
                <a:tc>
                  <a:txBody>
                    <a:bodyPr/>
                    <a:lstStyle/>
                    <a:p>
                      <a:r>
                        <a:rPr lang="en-US" sz="2600" dirty="0">
                          <a:latin typeface="Arial" panose="020B0604020202020204" pitchFamily="34" charset="0"/>
                          <a:cs typeface="Arial" panose="020B0604020202020204" pitchFamily="34" charset="0"/>
                        </a:rPr>
                        <a:t>Examples Using  Project Coordination</a:t>
                      </a:r>
                    </a:p>
                  </a:txBody>
                  <a:tcPr/>
                </a:tc>
                <a:extLst>
                  <a:ext uri="{0D108BD9-81ED-4DB2-BD59-A6C34878D82A}">
                    <a16:rowId xmlns:a16="http://schemas.microsoft.com/office/drawing/2014/main" val="2274676005"/>
                  </a:ext>
                </a:extLst>
              </a:tr>
              <a:tr h="370840">
                <a:tc>
                  <a:txBody>
                    <a:bodyPr/>
                    <a:lstStyle/>
                    <a:p>
                      <a:pPr algn="ctr"/>
                      <a:r>
                        <a:rPr lang="en-US" sz="2600" dirty="0">
                          <a:latin typeface="Arial" panose="020B0604020202020204" pitchFamily="34" charset="0"/>
                          <a:cs typeface="Arial" panose="020B0604020202020204" pitchFamily="34" charset="0"/>
                        </a:rPr>
                        <a:t>6</a:t>
                      </a:r>
                    </a:p>
                  </a:txBody>
                  <a:tcPr/>
                </a:tc>
                <a:tc>
                  <a:txBody>
                    <a:bodyPr/>
                    <a:lstStyle/>
                    <a:p>
                      <a:r>
                        <a:rPr lang="en-US" sz="2600" dirty="0">
                          <a:latin typeface="Arial" panose="020B0604020202020204" pitchFamily="34" charset="0"/>
                          <a:cs typeface="Arial" panose="020B0604020202020204" pitchFamily="34" charset="0"/>
                        </a:rPr>
                        <a:t>Exercises &amp; Closing</a:t>
                      </a:r>
                    </a:p>
                  </a:txBody>
                  <a:tcPr/>
                </a:tc>
                <a:extLst>
                  <a:ext uri="{0D108BD9-81ED-4DB2-BD59-A6C34878D82A}">
                    <a16:rowId xmlns:a16="http://schemas.microsoft.com/office/drawing/2014/main" val="981572892"/>
                  </a:ext>
                </a:extLst>
              </a:tr>
            </a:tbl>
          </a:graphicData>
        </a:graphic>
      </p:graphicFrame>
    </p:spTree>
    <p:extLst>
      <p:ext uri="{BB962C8B-B14F-4D97-AF65-F5344CB8AC3E}">
        <p14:creationId xmlns:p14="http://schemas.microsoft.com/office/powerpoint/2010/main" val="319552019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FCD569D0-05EC-4CB4-BC0E-5B4E84CA7EF2}"/>
</file>

<file path=customXml/itemProps2.xml><?xml version="1.0" encoding="utf-8"?>
<ds:datastoreItem xmlns:ds="http://schemas.openxmlformats.org/officeDocument/2006/customXml" ds:itemID="{3CE80AB1-B1C1-48EA-8A26-C2EAB4B056E2}"/>
</file>

<file path=customXml/itemProps3.xml><?xml version="1.0" encoding="utf-8"?>
<ds:datastoreItem xmlns:ds="http://schemas.openxmlformats.org/officeDocument/2006/customXml" ds:itemID="{623296E7-F411-4E1B-95F4-9C92DD346AAA}"/>
</file>

<file path=docProps/app.xml><?xml version="1.0" encoding="utf-8"?>
<Properties xmlns="http://schemas.openxmlformats.org/officeDocument/2006/extended-properties" xmlns:vt="http://schemas.openxmlformats.org/officeDocument/2006/docPropsVTypes">
  <TotalTime>15157</TotalTime>
  <Words>2255</Words>
  <Application>Microsoft Office PowerPoint</Application>
  <PresentationFormat>On-screen Show (4:3)</PresentationFormat>
  <Paragraphs>193</Paragraphs>
  <Slides>18</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Verdana</vt:lpstr>
      <vt:lpstr>Wingdings</vt:lpstr>
      <vt:lpstr>Default Design</vt:lpstr>
      <vt:lpstr>Smarter Work Zones</vt:lpstr>
      <vt:lpstr>Instructor </vt:lpstr>
      <vt:lpstr>About This Course</vt:lpstr>
      <vt:lpstr>FHWA Work Zone Safety Grant</vt:lpstr>
      <vt:lpstr>Developed and Presented by</vt:lpstr>
      <vt:lpstr>About ATSSA</vt:lpstr>
      <vt:lpstr>1. Introduction</vt:lpstr>
      <vt:lpstr>Course Objectives</vt:lpstr>
      <vt:lpstr>Course Contents</vt:lpstr>
      <vt:lpstr>Course Materials</vt:lpstr>
      <vt:lpstr>Introductions</vt:lpstr>
      <vt:lpstr>About your Instructor</vt:lpstr>
      <vt:lpstr>Housekeeping</vt:lpstr>
      <vt:lpstr>The “Parking Lot”</vt:lpstr>
      <vt:lpstr>Notes</vt:lpstr>
      <vt:lpstr>Local Discussion of Current ITS Usage </vt:lpstr>
      <vt:lpstr>Local Discussion of Current ITS Usage </vt:lpstr>
      <vt:lpstr>Questions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671</cp:revision>
  <dcterms:created xsi:type="dcterms:W3CDTF">2003-08-18T20:36:41Z</dcterms:created>
  <dcterms:modified xsi:type="dcterms:W3CDTF">2025-04-09T14:26:39Z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