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entation.xml" ContentType="application/vnd.openxmlformats-officedocument.presentationml.presentation.main+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7.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26.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390" r:id="rId2"/>
    <p:sldId id="550" r:id="rId3"/>
    <p:sldId id="279" r:id="rId4"/>
    <p:sldId id="549" r:id="rId5"/>
    <p:sldId id="281" r:id="rId6"/>
    <p:sldId id="540" r:id="rId7"/>
    <p:sldId id="282" r:id="rId8"/>
    <p:sldId id="283" r:id="rId9"/>
    <p:sldId id="541" r:id="rId10"/>
    <p:sldId id="542" r:id="rId11"/>
    <p:sldId id="259" r:id="rId12"/>
    <p:sldId id="258" r:id="rId13"/>
    <p:sldId id="543" r:id="rId14"/>
    <p:sldId id="544" r:id="rId15"/>
    <p:sldId id="271" r:id="rId16"/>
    <p:sldId id="277" r:id="rId17"/>
    <p:sldId id="272" r:id="rId18"/>
    <p:sldId id="552" r:id="rId19"/>
    <p:sldId id="278" r:id="rId20"/>
    <p:sldId id="551" r:id="rId21"/>
    <p:sldId id="274" r:id="rId22"/>
    <p:sldId id="276" r:id="rId23"/>
    <p:sldId id="553" r:id="rId24"/>
    <p:sldId id="547" r:id="rId25"/>
    <p:sldId id="546" r:id="rId26"/>
    <p:sldId id="267" r:id="rId27"/>
    <p:sldId id="266" r:id="rId28"/>
    <p:sldId id="268" r:id="rId29"/>
    <p:sldId id="548" r:id="rId30"/>
  </p:sldIdLst>
  <p:sldSz cx="9144000" cy="6858000" type="screen4x3"/>
  <p:notesSz cx="6858000" cy="9144000"/>
  <p:defaultTex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000066"/>
    <a:srgbClr val="000099"/>
    <a:srgbClr val="0000FF"/>
    <a:srgbClr val="FFFF00"/>
    <a:srgbClr val="FFCC66"/>
    <a:srgbClr val="FF99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007" autoAdjust="0"/>
  </p:normalViewPr>
  <p:slideViewPr>
    <p:cSldViewPr>
      <p:cViewPr varScale="1">
        <p:scale>
          <a:sx n="79" d="100"/>
          <a:sy n="79" d="100"/>
        </p:scale>
        <p:origin x="254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3852"/>
    </p:cViewPr>
  </p:sorterViewPr>
  <p:notesViewPr>
    <p:cSldViewPr>
      <p:cViewPr varScale="1">
        <p:scale>
          <a:sx n="84" d="100"/>
          <a:sy n="84" d="100"/>
        </p:scale>
        <p:origin x="313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3.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dirty="0">
              <a:latin typeface="Arial" panose="020B0604020202020204" pitchFamily="34" charset="0"/>
            </a:endParaRPr>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37C27BC0-8C83-44A3-81E0-45528917B0E0}" type="slidenum">
              <a:rPr lang="en-US">
                <a:latin typeface="Arial" panose="020B0604020202020204" pitchFamily="34" charset="0"/>
              </a:rPr>
              <a:pPr>
                <a:defRPr/>
              </a:pPr>
              <a:t>‹#›</a:t>
            </a:fld>
            <a:endParaRPr lang="en-US" dirty="0">
              <a:latin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Key Message: </a:t>
            </a:r>
          </a:p>
          <a:p>
            <a:pPr lvl="0"/>
            <a:r>
              <a:rPr lang="en-US" noProof="0" dirty="0"/>
              <a:t>Est. Presentation Time:    minute(s)</a:t>
            </a:r>
          </a:p>
          <a:p>
            <a:pPr lvl="0"/>
            <a:r>
              <a:rPr lang="en-US" noProof="0" dirty="0"/>
              <a:t>Explanation of Cues/Builds: </a:t>
            </a:r>
          </a:p>
          <a:p>
            <a:pPr lvl="0"/>
            <a:r>
              <a:rPr lang="en-US" noProof="0" dirty="0"/>
              <a:t>Suggested Comments: </a:t>
            </a:r>
          </a:p>
          <a:p>
            <a:pPr lvl="0"/>
            <a:r>
              <a:rPr lang="en-US" noProof="0" dirty="0"/>
              <a:t>Suggested Questions: </a:t>
            </a:r>
          </a:p>
          <a:p>
            <a:pPr lvl="0"/>
            <a:r>
              <a:rPr lang="en-US" noProof="0" dirty="0"/>
              <a:t>Additional Information: </a:t>
            </a:r>
          </a:p>
          <a:p>
            <a:pPr lvl="0"/>
            <a:r>
              <a:rPr lang="en-US" noProof="0" dirty="0"/>
              <a:t>Possible Problems: None</a:t>
            </a:r>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D3AA1005-96A5-4CE0-97A3-E1B7A70FFA11}" type="slidenum">
              <a:rPr lang="en-US" smtClean="0"/>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742950" indent="-285750" algn="l" rtl="0" eaLnBrk="0" fontAlgn="base" hangingPunct="0">
      <a:spcBef>
        <a:spcPct val="30000"/>
      </a:spcBef>
      <a:spcAft>
        <a:spcPct val="0"/>
      </a:spcAft>
      <a:defRPr sz="1200" kern="1200">
        <a:solidFill>
          <a:schemeClr val="tx1"/>
        </a:solidFill>
        <a:latin typeface="Verdana" pitchFamily="34" charset="0"/>
        <a:ea typeface="+mn-ea"/>
        <a:cs typeface="+mn-cs"/>
      </a:defRPr>
    </a:lvl2pPr>
    <a:lvl3pPr marL="11430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3pPr>
    <a:lvl4pPr marL="16002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1</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r>
              <a:rPr lang="en-US" b="1" dirty="0"/>
              <a:t>Key Message: </a:t>
            </a:r>
            <a:r>
              <a:rPr lang="en-US" dirty="0"/>
              <a:t>Title slide</a:t>
            </a:r>
          </a:p>
          <a:p>
            <a:r>
              <a:rPr lang="en-US" b="1" dirty="0"/>
              <a:t>Background Information</a:t>
            </a:r>
            <a:r>
              <a:rPr lang="en-US" dirty="0"/>
              <a:t>: None</a:t>
            </a:r>
          </a:p>
          <a:p>
            <a:r>
              <a:rPr lang="en-US" b="1" dirty="0"/>
              <a:t>Interaction: </a:t>
            </a:r>
            <a:r>
              <a:rPr lang="en-US" dirty="0"/>
              <a:t>None</a:t>
            </a:r>
          </a:p>
          <a:p>
            <a:pPr defTabSz="966612">
              <a:defRPr/>
            </a:pPr>
            <a:r>
              <a:rPr lang="en-US" b="1" dirty="0"/>
              <a:t>Notes: </a:t>
            </a:r>
            <a:r>
              <a:rPr lang="en-US" dirty="0"/>
              <a:t>This module will provide will provide exercises to apply information that has been presented in the previous modules. This module is the sixth and final module. We will provide an opportunity to for you to provide a class evaluation</a:t>
            </a:r>
            <a:r>
              <a:rPr lang="en-US" baseline="0" dirty="0"/>
              <a:t>.</a:t>
            </a:r>
            <a:endParaRPr lang="en-US" dirty="0"/>
          </a:p>
          <a:p>
            <a:pPr defTabSz="966612">
              <a:defRPr/>
            </a:pPr>
            <a:r>
              <a:rPr lang="en-US" baseline="0" dirty="0"/>
              <a:t>Divide up into groups of 4 to 6. </a:t>
            </a:r>
            <a:endParaRPr lang="en-US" dirty="0"/>
          </a:p>
          <a:p>
            <a:pPr eaLnBrk="1" hangingPunct="1"/>
            <a:endParaRPr lang="en-US" sz="1800" dirty="0">
              <a:cs typeface="Arial" charset="0"/>
            </a:endParaRPr>
          </a:p>
        </p:txBody>
      </p:sp>
    </p:spTree>
    <p:extLst>
      <p:ext uri="{BB962C8B-B14F-4D97-AF65-F5344CB8AC3E}">
        <p14:creationId xmlns:p14="http://schemas.microsoft.com/office/powerpoint/2010/main" val="5417998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introduce exercise</a:t>
            </a:r>
            <a:r>
              <a:rPr lang="en-US" b="0" baseline="0" dirty="0"/>
              <a:t> 3</a:t>
            </a:r>
            <a:endParaRPr lang="en-US" b="0" dirty="0"/>
          </a:p>
          <a:p>
            <a:r>
              <a:rPr lang="en-US" b="1" dirty="0"/>
              <a:t>Background Information</a:t>
            </a:r>
            <a:r>
              <a:rPr lang="en-US" dirty="0"/>
              <a:t>: read scenario and answer questions.</a:t>
            </a:r>
          </a:p>
          <a:p>
            <a:r>
              <a:rPr lang="en-US" b="1" dirty="0"/>
              <a:t>Interaction: </a:t>
            </a:r>
            <a:r>
              <a:rPr lang="en-US" b="0" dirty="0"/>
              <a:t>small group discussion and large group report back</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10</a:t>
            </a:fld>
            <a:endParaRPr lang="en-US" dirty="0"/>
          </a:p>
        </p:txBody>
      </p:sp>
    </p:spTree>
    <p:extLst>
      <p:ext uri="{BB962C8B-B14F-4D97-AF65-F5344CB8AC3E}">
        <p14:creationId xmlns:p14="http://schemas.microsoft.com/office/powerpoint/2010/main" val="24158822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introduce exercise</a:t>
            </a:r>
            <a:r>
              <a:rPr lang="en-US" b="0" baseline="0" dirty="0"/>
              <a:t> 3</a:t>
            </a:r>
            <a:endParaRPr lang="en-US" b="0" dirty="0"/>
          </a:p>
          <a:p>
            <a:r>
              <a:rPr lang="en-US" b="1" dirty="0"/>
              <a:t>Background Information</a:t>
            </a:r>
            <a:r>
              <a:rPr lang="en-US" dirty="0"/>
              <a:t>: </a:t>
            </a:r>
          </a:p>
          <a:p>
            <a:r>
              <a:rPr lang="en-US" dirty="0"/>
              <a:t>45,000 –90,000 ADT- with 25-40% truck traffic</a:t>
            </a:r>
          </a:p>
          <a:p>
            <a:r>
              <a:rPr lang="en-US" dirty="0"/>
              <a:t>A major shipping corridor for through state travel</a:t>
            </a:r>
          </a:p>
          <a:p>
            <a:r>
              <a:rPr lang="en-US" dirty="0"/>
              <a:t>Delays on travel time across the state should be kept to a max. of 60 min. </a:t>
            </a:r>
          </a:p>
          <a:p>
            <a:r>
              <a:rPr lang="en-US" dirty="0"/>
              <a:t>119 mainline bridge structures and 45 overhead structures within the project</a:t>
            </a:r>
          </a:p>
          <a:p>
            <a:r>
              <a:rPr lang="en-US" b="1" dirty="0"/>
              <a:t>Interaction: </a:t>
            </a:r>
            <a:r>
              <a:rPr lang="en-US" b="0" dirty="0"/>
              <a:t>small group discussion and large group report back</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11</a:t>
            </a:fld>
            <a:endParaRPr lang="en-US" dirty="0"/>
          </a:p>
        </p:txBody>
      </p:sp>
    </p:spTree>
    <p:extLst>
      <p:ext uri="{BB962C8B-B14F-4D97-AF65-F5344CB8AC3E}">
        <p14:creationId xmlns:p14="http://schemas.microsoft.com/office/powerpoint/2010/main" val="3090423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introduce exercise</a:t>
            </a:r>
            <a:r>
              <a:rPr lang="en-US" b="0" baseline="0" dirty="0"/>
              <a:t> 3</a:t>
            </a:r>
            <a:endParaRPr lang="en-US" b="0" dirty="0"/>
          </a:p>
          <a:p>
            <a:r>
              <a:rPr lang="en-US" b="1" dirty="0"/>
              <a:t>Background Information</a:t>
            </a:r>
            <a:r>
              <a:rPr lang="en-US" dirty="0"/>
              <a:t>:</a:t>
            </a:r>
          </a:p>
          <a:p>
            <a:r>
              <a:rPr lang="en-US" dirty="0"/>
              <a:t>There are two major cities, populations of approx. 150,000 separated by 55 miles on the route </a:t>
            </a:r>
          </a:p>
          <a:p>
            <a:r>
              <a:rPr lang="en-US" dirty="0"/>
              <a:t>Traverses 3 districts within the state</a:t>
            </a:r>
          </a:p>
          <a:p>
            <a:r>
              <a:rPr lang="en-US" dirty="0"/>
              <a:t>Queuing would be a problem if lanes were closed during the daytime</a:t>
            </a:r>
          </a:p>
          <a:p>
            <a:r>
              <a:rPr lang="en-US" dirty="0"/>
              <a:t>Only nighttime lane closures on the mainline would be allowed</a:t>
            </a:r>
          </a:p>
          <a:p>
            <a:r>
              <a:rPr lang="en-US" dirty="0"/>
              <a:t>Queuing would not be a problem</a:t>
            </a:r>
          </a:p>
          <a:p>
            <a:r>
              <a:rPr lang="en-US" b="1" dirty="0"/>
              <a:t>Interaction: </a:t>
            </a:r>
            <a:r>
              <a:rPr lang="en-US" b="0" dirty="0"/>
              <a:t>small group discussion and large group report back</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B01421DD-8A0D-4472-908D-24EF1C081B18}"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29688204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introduce exercise</a:t>
            </a:r>
            <a:r>
              <a:rPr lang="en-US" b="0" baseline="0" dirty="0"/>
              <a:t> 3</a:t>
            </a:r>
            <a:endParaRPr lang="en-US" b="0" dirty="0"/>
          </a:p>
          <a:p>
            <a:r>
              <a:rPr lang="en-US" b="1" dirty="0"/>
              <a:t>Background Information</a:t>
            </a:r>
            <a:r>
              <a:rPr lang="en-US" dirty="0"/>
              <a:t>:</a:t>
            </a:r>
          </a:p>
          <a:p>
            <a:r>
              <a:rPr lang="en-US" dirty="0"/>
              <a:t>Ramp closures also possible</a:t>
            </a:r>
          </a:p>
          <a:p>
            <a:r>
              <a:rPr lang="en-US" dirty="0"/>
              <a:t>Construction cost will exceed $2 billion</a:t>
            </a:r>
          </a:p>
          <a:p>
            <a:r>
              <a:rPr lang="en-US" dirty="0"/>
              <a:t>Construction could be completed in 3 years</a:t>
            </a:r>
          </a:p>
          <a:p>
            <a:r>
              <a:rPr lang="en-US" b="1" dirty="0"/>
              <a:t>Interaction: </a:t>
            </a:r>
            <a:r>
              <a:rPr lang="en-US" b="0" dirty="0"/>
              <a:t>small group discussion and large group report back</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B01421DD-8A0D-4472-908D-24EF1C081B18}"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28531087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introduce exercise</a:t>
            </a:r>
            <a:r>
              <a:rPr lang="en-US" b="0" baseline="0" dirty="0"/>
              <a:t> 3</a:t>
            </a:r>
            <a:endParaRPr lang="en-US" b="0" dirty="0"/>
          </a:p>
          <a:p>
            <a:r>
              <a:rPr lang="en-US" b="1" dirty="0"/>
              <a:t>Background Information</a:t>
            </a:r>
            <a:r>
              <a:rPr lang="en-US" dirty="0"/>
              <a:t>: read scenario and answer questions.</a:t>
            </a:r>
          </a:p>
          <a:p>
            <a:r>
              <a:rPr lang="en-US" b="1" dirty="0"/>
              <a:t>Interaction: </a:t>
            </a:r>
            <a:r>
              <a:rPr lang="en-US" b="0" dirty="0"/>
              <a:t>small group discussion and large group report back</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14</a:t>
            </a:fld>
            <a:endParaRPr lang="en-US" dirty="0"/>
          </a:p>
        </p:txBody>
      </p:sp>
    </p:spTree>
    <p:extLst>
      <p:ext uri="{BB962C8B-B14F-4D97-AF65-F5344CB8AC3E}">
        <p14:creationId xmlns:p14="http://schemas.microsoft.com/office/powerpoint/2010/main" val="40138665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introduce exercise</a:t>
            </a:r>
            <a:r>
              <a:rPr lang="en-US" b="0" baseline="0" dirty="0"/>
              <a:t> 3</a:t>
            </a:r>
            <a:endParaRPr lang="en-US" b="0" dirty="0"/>
          </a:p>
          <a:p>
            <a:r>
              <a:rPr lang="en-US" b="1" dirty="0"/>
              <a:t>Background Information</a:t>
            </a:r>
            <a:r>
              <a:rPr lang="en-US" dirty="0"/>
              <a:t>: read scenario and answer questions.</a:t>
            </a:r>
          </a:p>
          <a:p>
            <a:r>
              <a:rPr lang="en-US" b="1" dirty="0"/>
              <a:t>Interaction: </a:t>
            </a:r>
            <a:r>
              <a:rPr lang="en-US" b="0" dirty="0"/>
              <a:t>small group discussion and large group report back</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15</a:t>
            </a:fld>
            <a:endParaRPr lang="en-US" dirty="0"/>
          </a:p>
        </p:txBody>
      </p:sp>
    </p:spTree>
    <p:extLst>
      <p:ext uri="{BB962C8B-B14F-4D97-AF65-F5344CB8AC3E}">
        <p14:creationId xmlns:p14="http://schemas.microsoft.com/office/powerpoint/2010/main" val="13247426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introduce exercise</a:t>
            </a:r>
            <a:r>
              <a:rPr lang="en-US" b="0" baseline="0" dirty="0"/>
              <a:t> 3</a:t>
            </a:r>
            <a:endParaRPr lang="en-US" b="0" dirty="0"/>
          </a:p>
          <a:p>
            <a:r>
              <a:rPr lang="en-US" b="1" dirty="0"/>
              <a:t>Background Information</a:t>
            </a:r>
            <a:r>
              <a:rPr lang="en-US" dirty="0"/>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Based on the five Steps for Achieving Project Coordination  that were presented, expand on these steps for this project.</a:t>
            </a:r>
          </a:p>
          <a:p>
            <a:r>
              <a:rPr lang="en-US" b="1" dirty="0"/>
              <a:t>Interaction: </a:t>
            </a:r>
            <a:r>
              <a:rPr lang="en-US" b="0" dirty="0"/>
              <a:t>small group discussion and large group report back</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16</a:t>
            </a:fld>
            <a:endParaRPr lang="en-US" dirty="0"/>
          </a:p>
        </p:txBody>
      </p:sp>
    </p:spTree>
    <p:extLst>
      <p:ext uri="{BB962C8B-B14F-4D97-AF65-F5344CB8AC3E}">
        <p14:creationId xmlns:p14="http://schemas.microsoft.com/office/powerpoint/2010/main" val="3090423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As time permits,</a:t>
            </a:r>
            <a:r>
              <a:rPr lang="en-US" b="1" dirty="0"/>
              <a:t> </a:t>
            </a:r>
            <a:r>
              <a:rPr lang="en-US" b="0" dirty="0"/>
              <a:t>introduce exercise</a:t>
            </a:r>
            <a:r>
              <a:rPr lang="en-US" b="0" baseline="0" dirty="0"/>
              <a:t> 4</a:t>
            </a:r>
            <a:endParaRPr lang="en-US" b="0" dirty="0"/>
          </a:p>
          <a:p>
            <a:r>
              <a:rPr lang="en-US" b="1" dirty="0"/>
              <a:t>Background Information</a:t>
            </a:r>
            <a:r>
              <a:rPr lang="en-US" dirty="0"/>
              <a:t>:</a:t>
            </a:r>
          </a:p>
          <a:p>
            <a:r>
              <a:rPr lang="en-US" dirty="0"/>
              <a:t>It was decided that completing the project in a three year period, with multiple contracts simultaneously  as a continuous project across the state would be the least overall disruptive to traffic.  If this project were to be constructed as continuous project across the state, provide as complete a list as possible of challenges and coordination issues  for the project.</a:t>
            </a:r>
          </a:p>
          <a:p>
            <a:r>
              <a:rPr lang="en-US" dirty="0"/>
              <a:t>Would any of these be a “deal breaker”? </a:t>
            </a:r>
          </a:p>
          <a:p>
            <a:r>
              <a:rPr lang="en-US" b="1" dirty="0"/>
              <a:t>Interaction: </a:t>
            </a:r>
            <a:r>
              <a:rPr lang="en-US" b="0" dirty="0"/>
              <a:t>small group discussion and large group report back</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17</a:t>
            </a:fld>
            <a:endParaRPr lang="en-US" dirty="0"/>
          </a:p>
        </p:txBody>
      </p:sp>
    </p:spTree>
    <p:extLst>
      <p:ext uri="{BB962C8B-B14F-4D97-AF65-F5344CB8AC3E}">
        <p14:creationId xmlns:p14="http://schemas.microsoft.com/office/powerpoint/2010/main" val="132474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As time permits,</a:t>
            </a:r>
            <a:r>
              <a:rPr lang="en-US" b="1" dirty="0"/>
              <a:t> </a:t>
            </a:r>
            <a:r>
              <a:rPr lang="en-US" b="0" dirty="0"/>
              <a:t>introduce exercise</a:t>
            </a:r>
            <a:r>
              <a:rPr lang="en-US" b="0" baseline="0" dirty="0"/>
              <a:t> 4</a:t>
            </a:r>
            <a:endParaRPr lang="en-US" b="0" dirty="0"/>
          </a:p>
          <a:p>
            <a:r>
              <a:rPr lang="en-US" b="1" dirty="0"/>
              <a:t>Background Information</a:t>
            </a:r>
            <a:r>
              <a:rPr lang="en-US" dirty="0"/>
              <a:t>:</a:t>
            </a:r>
          </a:p>
          <a:p>
            <a:r>
              <a:rPr lang="en-US" dirty="0"/>
              <a:t>It was decided that completing the project in a three year period, with multiple contracts simultaneously  as a continuous project across the state would be the least overall disruptive to traffic.  If this project were to be constructed as continuous project across the state, provide as complete a list as possible of challenges and coordination issues  for the project.</a:t>
            </a:r>
          </a:p>
          <a:p>
            <a:r>
              <a:rPr lang="en-US" dirty="0"/>
              <a:t>Would any of these be a “deal breaker”? </a:t>
            </a:r>
          </a:p>
          <a:p>
            <a:r>
              <a:rPr lang="en-US" b="1" dirty="0"/>
              <a:t>Interaction: </a:t>
            </a:r>
            <a:r>
              <a:rPr lang="en-US" b="0" dirty="0"/>
              <a:t>small group discussion and large group report back</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18</a:t>
            </a:fld>
            <a:endParaRPr lang="en-US" dirty="0"/>
          </a:p>
        </p:txBody>
      </p:sp>
    </p:spTree>
    <p:extLst>
      <p:ext uri="{BB962C8B-B14F-4D97-AF65-F5344CB8AC3E}">
        <p14:creationId xmlns:p14="http://schemas.microsoft.com/office/powerpoint/2010/main" val="13148028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As time permits,</a:t>
            </a:r>
            <a:r>
              <a:rPr lang="en-US" b="0" baseline="0" dirty="0"/>
              <a:t> </a:t>
            </a:r>
            <a:r>
              <a:rPr lang="en-US" b="0" dirty="0"/>
              <a:t>introduce exercise</a:t>
            </a:r>
            <a:r>
              <a:rPr lang="en-US" b="0" baseline="0" dirty="0"/>
              <a:t> 4</a:t>
            </a:r>
            <a:endParaRPr lang="en-US" b="0" dirty="0"/>
          </a:p>
          <a:p>
            <a:r>
              <a:rPr lang="en-US" b="1" dirty="0"/>
              <a:t>Background Information</a:t>
            </a:r>
            <a:r>
              <a:rPr lang="en-US" dirty="0"/>
              <a:t>:</a:t>
            </a:r>
          </a:p>
          <a:p>
            <a:pPr marL="392113" lvl="1" indent="-327025">
              <a:spcBef>
                <a:spcPts val="400"/>
              </a:spcBef>
            </a:pPr>
            <a:r>
              <a:rPr lang="en-US" dirty="0"/>
              <a:t>Based on the ITS Implementation Guide, expand and provide as much added detail to the six steps as possible for this project.</a:t>
            </a:r>
          </a:p>
          <a:p>
            <a:pPr marL="469900" lvl="2" indent="-203200">
              <a:spcBef>
                <a:spcPts val="400"/>
              </a:spcBef>
            </a:pPr>
            <a:r>
              <a:rPr lang="en-US" dirty="0"/>
              <a:t>Step 1 – Assessment of Needs			</a:t>
            </a:r>
          </a:p>
          <a:p>
            <a:pPr marL="469900" lvl="2" indent="-203200">
              <a:spcBef>
                <a:spcPts val="400"/>
              </a:spcBef>
            </a:pPr>
            <a:r>
              <a:rPr lang="en-US" dirty="0"/>
              <a:t>Step 2 – Concept of Operations			</a:t>
            </a:r>
          </a:p>
          <a:p>
            <a:pPr marL="469900" lvl="2" indent="-203200">
              <a:spcBef>
                <a:spcPts val="400"/>
              </a:spcBef>
            </a:pPr>
            <a:r>
              <a:rPr lang="en-US" dirty="0"/>
              <a:t>Step 3 – Detailed System Planning			</a:t>
            </a:r>
          </a:p>
          <a:p>
            <a:pPr marL="469900" lvl="2" indent="-203200">
              <a:spcBef>
                <a:spcPts val="400"/>
              </a:spcBef>
            </a:pPr>
            <a:r>
              <a:rPr lang="en-US" dirty="0"/>
              <a:t>Step 4 – Procurement					</a:t>
            </a:r>
          </a:p>
          <a:p>
            <a:pPr marL="469900" lvl="2" indent="-203200">
              <a:spcBef>
                <a:spcPts val="400"/>
              </a:spcBef>
            </a:pPr>
            <a:r>
              <a:rPr lang="en-US" dirty="0"/>
              <a:t>Step 5 – System Deployment				</a:t>
            </a:r>
          </a:p>
          <a:p>
            <a:pPr marL="469900" lvl="2" indent="-203200">
              <a:spcBef>
                <a:spcPts val="400"/>
              </a:spcBef>
            </a:pPr>
            <a:r>
              <a:rPr lang="en-US" dirty="0"/>
              <a:t>Step 6 – System Operation, Maintenance, and Evaluation</a:t>
            </a:r>
          </a:p>
          <a:p>
            <a:r>
              <a:rPr lang="en-US" b="1" dirty="0"/>
              <a:t>Interaction: </a:t>
            </a:r>
            <a:r>
              <a:rPr lang="en-US" b="0" dirty="0"/>
              <a:t>small group discussion and large group report back</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19</a:t>
            </a:fld>
            <a:endParaRPr lang="en-US" dirty="0"/>
          </a:p>
        </p:txBody>
      </p:sp>
    </p:spTree>
    <p:extLst>
      <p:ext uri="{BB962C8B-B14F-4D97-AF65-F5344CB8AC3E}">
        <p14:creationId xmlns:p14="http://schemas.microsoft.com/office/powerpoint/2010/main" val="309042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dirty="0"/>
              <a:t>Exercises</a:t>
            </a:r>
          </a:p>
          <a:p>
            <a:r>
              <a:rPr lang="en-US" b="1" dirty="0"/>
              <a:t>Background Information</a:t>
            </a:r>
            <a:r>
              <a:rPr lang="en-US" dirty="0"/>
              <a:t>: None</a:t>
            </a:r>
          </a:p>
          <a:p>
            <a:r>
              <a:rPr lang="en-US" b="1" dirty="0"/>
              <a:t>Interaction: </a:t>
            </a:r>
            <a:r>
              <a:rPr lang="en-US" dirty="0"/>
              <a:t>None</a:t>
            </a:r>
          </a:p>
          <a:p>
            <a:pPr defTabSz="966612">
              <a:defRPr/>
            </a:pPr>
            <a:r>
              <a:rPr lang="en-US" b="1" dirty="0"/>
              <a:t>Notes:</a:t>
            </a:r>
            <a:endParaRPr lang="en-US" dirty="0"/>
          </a:p>
        </p:txBody>
      </p:sp>
      <p:sp>
        <p:nvSpPr>
          <p:cNvPr id="4" name="Slide Number Placeholder 3"/>
          <p:cNvSpPr>
            <a:spLocks noGrp="1"/>
          </p:cNvSpPr>
          <p:nvPr>
            <p:ph type="sldNum" sz="quarter" idx="5"/>
          </p:nvPr>
        </p:nvSpPr>
        <p:spPr/>
        <p:txBody>
          <a:bodyPr/>
          <a:lstStyle/>
          <a:p>
            <a:pPr>
              <a:defRPr/>
            </a:pPr>
            <a:fld id="{D3AA1005-96A5-4CE0-97A3-E1B7A70FFA11}" type="slidenum">
              <a:rPr lang="en-US" smtClean="0"/>
              <a:pPr>
                <a:defRPr/>
              </a:pPr>
              <a:t>2</a:t>
            </a:fld>
            <a:endParaRPr lang="en-US" dirty="0"/>
          </a:p>
        </p:txBody>
      </p:sp>
    </p:spTree>
    <p:extLst>
      <p:ext uri="{BB962C8B-B14F-4D97-AF65-F5344CB8AC3E}">
        <p14:creationId xmlns:p14="http://schemas.microsoft.com/office/powerpoint/2010/main" val="22048014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Describe the goal for exercise</a:t>
            </a:r>
            <a:r>
              <a:rPr lang="en-US" b="0" baseline="0" dirty="0"/>
              <a:t> 4</a:t>
            </a:r>
            <a:endParaRPr lang="en-US" b="0" dirty="0"/>
          </a:p>
          <a:p>
            <a:pPr marL="0" indent="0">
              <a:buNone/>
            </a:pPr>
            <a:r>
              <a:rPr lang="en-US" b="1" dirty="0"/>
              <a:t>Background Information</a:t>
            </a:r>
            <a:r>
              <a:rPr lang="en-US" dirty="0"/>
              <a:t>: </a:t>
            </a:r>
            <a:r>
              <a:rPr lang="en-US" b="1" dirty="0"/>
              <a:t>1: </a:t>
            </a:r>
            <a:r>
              <a:rPr lang="en-US" dirty="0"/>
              <a:t>Establish the Vision</a:t>
            </a:r>
          </a:p>
          <a:p>
            <a:pPr lvl="1">
              <a:buFont typeface="Arial" panose="020B0604020202020204" pitchFamily="34" charset="0"/>
              <a:buChar char="•"/>
            </a:pPr>
            <a:r>
              <a:rPr lang="en-US" i="1" dirty="0"/>
              <a:t>Consider safety, mobility, work productivity and durability, and customer satisfaction</a:t>
            </a:r>
            <a:r>
              <a:rPr lang="en-US" dirty="0"/>
              <a:t>		</a:t>
            </a:r>
          </a:p>
          <a:p>
            <a:pPr marL="0" indent="0">
              <a:buNone/>
            </a:pPr>
            <a:r>
              <a:rPr lang="en-US" b="1" dirty="0"/>
              <a:t>2: </a:t>
            </a:r>
            <a:r>
              <a:rPr lang="en-US" dirty="0"/>
              <a:t>Develop Details of How Coordination will Occur</a:t>
            </a:r>
          </a:p>
          <a:p>
            <a:pPr marL="0" indent="0">
              <a:buNone/>
            </a:pPr>
            <a:r>
              <a:rPr lang="en-US" b="1" dirty="0"/>
              <a:t>3: </a:t>
            </a:r>
            <a:r>
              <a:rPr lang="en-US" dirty="0"/>
              <a:t>Educate/Inform Personnel and Stakeholders</a:t>
            </a:r>
          </a:p>
          <a:p>
            <a:pPr marL="0" indent="0">
              <a:buNone/>
            </a:pPr>
            <a:r>
              <a:rPr lang="en-US" b="1" dirty="0"/>
              <a:t>4: </a:t>
            </a:r>
            <a:r>
              <a:rPr lang="en-US" dirty="0"/>
              <a:t>Implement the Process</a:t>
            </a:r>
          </a:p>
          <a:p>
            <a:pPr marL="0" indent="0">
              <a:buNone/>
            </a:pPr>
            <a:r>
              <a:rPr lang="en-US" b="1" dirty="0"/>
              <a:t>5: </a:t>
            </a:r>
            <a:r>
              <a:rPr lang="en-US" dirty="0"/>
              <a:t>Refine the Process</a:t>
            </a:r>
          </a:p>
          <a:p>
            <a:r>
              <a:rPr lang="en-US" b="1" dirty="0"/>
              <a:t>Interaction: </a:t>
            </a:r>
            <a:r>
              <a:rPr lang="en-US" b="0" dirty="0"/>
              <a:t>Have group talk about this exercise for 15-30 minutes</a:t>
            </a:r>
          </a:p>
          <a:p>
            <a:pPr defTabSz="966612">
              <a:defRPr/>
            </a:pPr>
            <a:r>
              <a:rPr lang="en-US" b="1" dirty="0"/>
              <a:t>Notes: </a:t>
            </a:r>
            <a:r>
              <a:rPr lang="en-US" b="0" dirty="0"/>
              <a:t>None </a:t>
            </a:r>
          </a:p>
          <a:p>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20</a:t>
            </a:fld>
            <a:endParaRPr lang="en-US" dirty="0"/>
          </a:p>
        </p:txBody>
      </p:sp>
    </p:spTree>
    <p:extLst>
      <p:ext uri="{BB962C8B-B14F-4D97-AF65-F5344CB8AC3E}">
        <p14:creationId xmlns:p14="http://schemas.microsoft.com/office/powerpoint/2010/main" val="30372186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As time permits,</a:t>
            </a:r>
            <a:r>
              <a:rPr lang="en-US" b="0" baseline="0" dirty="0"/>
              <a:t> </a:t>
            </a:r>
            <a:r>
              <a:rPr lang="en-US" b="0" dirty="0"/>
              <a:t>introduce exercise</a:t>
            </a:r>
            <a:r>
              <a:rPr lang="en-US" b="0" baseline="0" dirty="0"/>
              <a:t> 5</a:t>
            </a:r>
            <a:endParaRPr lang="en-US" b="0" dirty="0"/>
          </a:p>
          <a:p>
            <a:r>
              <a:rPr lang="en-US" b="1" dirty="0"/>
              <a:t>Background Information</a:t>
            </a:r>
            <a:r>
              <a:rPr lang="en-US" dirty="0"/>
              <a:t>:</a:t>
            </a:r>
          </a:p>
          <a:p>
            <a:r>
              <a:rPr lang="en-US" dirty="0"/>
              <a:t>Play the “devils advocate”:</a:t>
            </a:r>
          </a:p>
          <a:p>
            <a:r>
              <a:rPr lang="en-US" dirty="0"/>
              <a:t>-Convince the group there is a better way of doing this than doing it all at one time as a “big” project</a:t>
            </a:r>
          </a:p>
          <a:p>
            <a:r>
              <a:rPr lang="en-US" b="0" dirty="0"/>
              <a:t>Hint: </a:t>
            </a:r>
            <a:r>
              <a:rPr lang="en-US" dirty="0"/>
              <a:t>You may have to look at staging, funding  and sequencing of projects to convince everyone there is a better way</a:t>
            </a:r>
          </a:p>
          <a:p>
            <a:r>
              <a:rPr lang="en-US" b="1" dirty="0"/>
              <a:t>Interaction: </a:t>
            </a:r>
            <a:r>
              <a:rPr lang="en-US" b="0" dirty="0"/>
              <a:t>small group discussion and large group report back</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21</a:t>
            </a:fld>
            <a:endParaRPr lang="en-US" dirty="0"/>
          </a:p>
        </p:txBody>
      </p:sp>
    </p:spTree>
    <p:extLst>
      <p:ext uri="{BB962C8B-B14F-4D97-AF65-F5344CB8AC3E}">
        <p14:creationId xmlns:p14="http://schemas.microsoft.com/office/powerpoint/2010/main" val="13247426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As time permits, introduce exercise</a:t>
            </a:r>
            <a:r>
              <a:rPr lang="en-US" b="0" baseline="0" dirty="0"/>
              <a:t> 5</a:t>
            </a:r>
            <a:endParaRPr lang="en-US" b="0" dirty="0"/>
          </a:p>
          <a:p>
            <a:r>
              <a:rPr lang="en-US" b="1" dirty="0"/>
              <a:t>Background Information</a:t>
            </a:r>
            <a:r>
              <a:rPr lang="en-US" dirty="0"/>
              <a:t>: read scenario and answer questions.</a:t>
            </a:r>
          </a:p>
          <a:p>
            <a:r>
              <a:rPr lang="en-US" b="1" dirty="0"/>
              <a:t>Interaction: </a:t>
            </a:r>
            <a:r>
              <a:rPr lang="en-US" b="0" dirty="0"/>
              <a:t>small group discussion and large group report back</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22</a:t>
            </a:fld>
            <a:endParaRPr lang="en-US" dirty="0"/>
          </a:p>
        </p:txBody>
      </p:sp>
    </p:spTree>
    <p:extLst>
      <p:ext uri="{BB962C8B-B14F-4D97-AF65-F5344CB8AC3E}">
        <p14:creationId xmlns:p14="http://schemas.microsoft.com/office/powerpoint/2010/main" val="13247426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Knowledge Check</a:t>
            </a:r>
          </a:p>
          <a:p>
            <a:r>
              <a:rPr lang="en-US" b="1" dirty="0"/>
              <a:t>Background Information</a:t>
            </a:r>
            <a:r>
              <a:rPr lang="en-US" dirty="0"/>
              <a:t>: None</a:t>
            </a:r>
          </a:p>
          <a:p>
            <a:r>
              <a:rPr lang="en-US" b="1" dirty="0"/>
              <a:t>Interaction: </a:t>
            </a:r>
            <a:r>
              <a:rPr lang="en-US" dirty="0"/>
              <a:t>What lessons did you learn from these exercises?</a:t>
            </a:r>
          </a:p>
          <a:p>
            <a:r>
              <a:rPr lang="en-US" dirty="0"/>
              <a:t>Would you make any changes to the process</a:t>
            </a:r>
            <a:endParaRPr lang="en-US" b="0" dirty="0"/>
          </a:p>
          <a:p>
            <a:pPr defTabSz="966612">
              <a:defRPr/>
            </a:pPr>
            <a:r>
              <a:rPr lang="en-US" b="1" dirty="0"/>
              <a:t>Notes: </a:t>
            </a:r>
            <a:r>
              <a:rPr lang="en-US" b="0" dirty="0"/>
              <a:t>Have suggested changes ready to initiate the discussion.</a:t>
            </a:r>
          </a:p>
          <a:p>
            <a:endParaRPr lang="en-US" dirty="0"/>
          </a:p>
        </p:txBody>
      </p:sp>
      <p:sp>
        <p:nvSpPr>
          <p:cNvPr id="4" name="Slide Number Placeholder 3"/>
          <p:cNvSpPr>
            <a:spLocks noGrp="1"/>
          </p:cNvSpPr>
          <p:nvPr>
            <p:ph type="sldNum" sz="quarter" idx="5"/>
          </p:nvPr>
        </p:nvSpPr>
        <p:spPr/>
        <p:txBody>
          <a:bodyPr/>
          <a:lstStyle/>
          <a:p>
            <a:pPr>
              <a:defRPr/>
            </a:pPr>
            <a:fld id="{D3AA1005-96A5-4CE0-97A3-E1B7A70FFA11}" type="slidenum">
              <a:rPr lang="en-US" smtClean="0"/>
              <a:pPr>
                <a:defRPr/>
              </a:pPr>
              <a:t>23</a:t>
            </a:fld>
            <a:endParaRPr lang="en-US" dirty="0"/>
          </a:p>
        </p:txBody>
      </p:sp>
    </p:spTree>
    <p:extLst>
      <p:ext uri="{BB962C8B-B14F-4D97-AF65-F5344CB8AC3E}">
        <p14:creationId xmlns:p14="http://schemas.microsoft.com/office/powerpoint/2010/main" val="7547561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Questions</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Self explanatory</a:t>
            </a:r>
            <a:endParaRPr lang="en-US" b="1" dirty="0"/>
          </a:p>
          <a:p>
            <a:pPr eaLnBrk="1" hangingPunct="1"/>
            <a:r>
              <a:rPr lang="en-US" b="1" dirty="0"/>
              <a:t>Suggested Questions: </a:t>
            </a:r>
            <a:r>
              <a:rPr lang="en-US" dirty="0"/>
              <a:t>Any questions before we move on?</a:t>
            </a:r>
          </a:p>
          <a:p>
            <a:pPr eaLnBrk="1" hangingPunct="1"/>
            <a:r>
              <a:rPr lang="en-US" b="1" dirty="0"/>
              <a:t>Additional Information: </a:t>
            </a:r>
            <a:r>
              <a:rPr lang="en-US" dirty="0"/>
              <a:t>None</a:t>
            </a:r>
            <a:endParaRPr lang="en-US" b="1" dirty="0"/>
          </a:p>
          <a:p>
            <a:pPr eaLnBrk="1" hangingPunct="1"/>
            <a:r>
              <a:rPr lang="en-US" b="1" dirty="0"/>
              <a:t>Possible Problems: </a:t>
            </a:r>
            <a:r>
              <a:rPr lang="en-US" dirty="0"/>
              <a:t>If no questions, you may ask a few yourself.</a:t>
            </a:r>
          </a:p>
          <a:p>
            <a:endParaRPr lang="en-US" dirty="0"/>
          </a:p>
        </p:txBody>
      </p:sp>
      <p:sp>
        <p:nvSpPr>
          <p:cNvPr id="108548" name="Slide Number Placeholder 3"/>
          <p:cNvSpPr>
            <a:spLocks noGrp="1"/>
          </p:cNvSpPr>
          <p:nvPr>
            <p:ph type="sldNum" sz="quarter" idx="5"/>
          </p:nvPr>
        </p:nvSpPr>
        <p:spPr bwMode="auto">
          <a:ln>
            <a:miter lim="800000"/>
            <a:headEnd/>
            <a:tailEnd/>
          </a:ln>
        </p:spPr>
        <p:txBody>
          <a:bodyPr/>
          <a:lstStyle/>
          <a:p>
            <a:pPr>
              <a:defRPr/>
            </a:pPr>
            <a:fld id="{F73E7F64-9528-4068-BB5B-24DF576B05AE}" type="slidenum">
              <a:rPr lang="en-US"/>
              <a:pPr>
                <a:defRPr/>
              </a:pPr>
              <a:t>24</a:t>
            </a:fld>
            <a:endParaRPr lang="en-US" dirty="0"/>
          </a:p>
        </p:txBody>
      </p:sp>
    </p:spTree>
    <p:extLst>
      <p:ext uri="{BB962C8B-B14F-4D97-AF65-F5344CB8AC3E}">
        <p14:creationId xmlns:p14="http://schemas.microsoft.com/office/powerpoint/2010/main" val="30703442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25</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pPr eaLnBrk="1" hangingPunct="1"/>
            <a:r>
              <a:rPr lang="en-US" b="1" dirty="0">
                <a:cs typeface="Arial" charset="0"/>
              </a:rPr>
              <a:t>Key Message: </a:t>
            </a:r>
            <a:r>
              <a:rPr lang="en-US" dirty="0">
                <a:cs typeface="Arial" charset="0"/>
              </a:rPr>
              <a:t>Course closing</a:t>
            </a:r>
            <a:endParaRPr lang="en-US" b="1" dirty="0">
              <a:cs typeface="Arial" charset="0"/>
            </a:endParaRPr>
          </a:p>
          <a:p>
            <a:pPr eaLnBrk="1" hangingPunct="1"/>
            <a:r>
              <a:rPr lang="en-US" b="1" dirty="0">
                <a:cs typeface="Arial" charset="0"/>
              </a:rPr>
              <a:t>Est. Presentation Time: </a:t>
            </a:r>
            <a:r>
              <a:rPr lang="en-US" dirty="0">
                <a:cs typeface="Arial" charset="0"/>
              </a:rPr>
              <a:t>As needed</a:t>
            </a:r>
          </a:p>
          <a:p>
            <a:pPr eaLnBrk="1" hangingPunct="1"/>
            <a:r>
              <a:rPr lang="en-US" b="1" dirty="0">
                <a:cs typeface="Arial" charset="0"/>
              </a:rPr>
              <a:t>Explanation of Cues/Builds: </a:t>
            </a:r>
            <a:r>
              <a:rPr lang="en-US" dirty="0">
                <a:cs typeface="Arial" charset="0"/>
              </a:rPr>
              <a:t>None</a:t>
            </a:r>
          </a:p>
          <a:p>
            <a:pPr eaLnBrk="1" hangingPunct="1"/>
            <a:r>
              <a:rPr lang="en-US" b="1" dirty="0">
                <a:cs typeface="Arial" charset="0"/>
              </a:rPr>
              <a:t>Suggested Comments: </a:t>
            </a:r>
            <a:r>
              <a:rPr lang="en-US" dirty="0">
                <a:cs typeface="Arial" charset="0"/>
              </a:rPr>
              <a:t>We are done! Let’s close the course!</a:t>
            </a:r>
          </a:p>
          <a:p>
            <a:pPr eaLnBrk="1" hangingPunct="1"/>
            <a:r>
              <a:rPr lang="en-US" b="1" dirty="0">
                <a:cs typeface="Arial" charset="0"/>
              </a:rPr>
              <a:t>Suggested Questions: </a:t>
            </a:r>
            <a:r>
              <a:rPr lang="en-US" dirty="0">
                <a:cs typeface="Arial" charset="0"/>
              </a:rPr>
              <a:t>None</a:t>
            </a:r>
            <a:endParaRPr lang="en-US" b="1" dirty="0">
              <a:cs typeface="Arial" charset="0"/>
            </a:endParaRPr>
          </a:p>
          <a:p>
            <a:pPr defTabSz="966511">
              <a:defRPr/>
            </a:pPr>
            <a:r>
              <a:rPr lang="en-US" b="1" dirty="0">
                <a:cs typeface="Arial" charset="0"/>
              </a:rPr>
              <a:t>Additional Information: </a:t>
            </a:r>
            <a:r>
              <a:rPr lang="en-US" dirty="0"/>
              <a:t>None.</a:t>
            </a:r>
            <a:r>
              <a:rPr lang="en-US" baseline="0" dirty="0"/>
              <a:t> </a:t>
            </a:r>
            <a:endParaRPr lang="en-US" dirty="0"/>
          </a:p>
          <a:p>
            <a:pPr eaLnBrk="1" hangingPunct="1"/>
            <a:r>
              <a:rPr lang="en-US" b="1" dirty="0">
                <a:cs typeface="Arial" charset="0"/>
              </a:rPr>
              <a:t>Possible Problems: </a:t>
            </a:r>
            <a:r>
              <a:rPr lang="en-US" dirty="0">
                <a:cs typeface="Arial" charset="0"/>
              </a:rPr>
              <a:t>None</a:t>
            </a:r>
          </a:p>
          <a:p>
            <a:pPr eaLnBrk="1" hangingPunct="1"/>
            <a:endParaRPr lang="en-US" sz="1800" dirty="0">
              <a:cs typeface="Arial" charset="0"/>
            </a:endParaRPr>
          </a:p>
        </p:txBody>
      </p:sp>
    </p:spTree>
    <p:extLst>
      <p:ext uri="{BB962C8B-B14F-4D97-AF65-F5344CB8AC3E}">
        <p14:creationId xmlns:p14="http://schemas.microsoft.com/office/powerpoint/2010/main" val="5417998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b="1" dirty="0"/>
              <a:t>Key Message: </a:t>
            </a:r>
            <a:r>
              <a:rPr lang="en-US" b="0" dirty="0"/>
              <a:t>Summarize the Modules</a:t>
            </a:r>
            <a:endParaRPr lang="en-US" b="1" dirty="0"/>
          </a:p>
          <a:p>
            <a:pPr marL="181205" indent="-181205" defTabSz="966425">
              <a:buFont typeface="Arial" panose="020B0604020202020204" pitchFamily="34" charset="0"/>
              <a:buChar char="•"/>
              <a:defRPr/>
            </a:pPr>
            <a:r>
              <a:rPr lang="en-US" b="1" dirty="0"/>
              <a:t>Background Information:  </a:t>
            </a:r>
            <a:r>
              <a:rPr lang="en-US" b="0" dirty="0"/>
              <a:t>T</a:t>
            </a:r>
            <a:r>
              <a:rPr lang="en-US" dirty="0"/>
              <a:t>his course</a:t>
            </a:r>
            <a:r>
              <a:rPr lang="en-US" baseline="0" dirty="0"/>
              <a:t> provided </a:t>
            </a:r>
            <a:r>
              <a:rPr lang="en-US" dirty="0"/>
              <a:t>the concept</a:t>
            </a:r>
            <a:r>
              <a:rPr lang="en-US" baseline="0" dirty="0"/>
              <a:t> of Smarter Work Zones and the process of using ITS in effective Work Zone management and operations.</a:t>
            </a:r>
          </a:p>
          <a:p>
            <a:pPr marL="181205" indent="-181205">
              <a:buFont typeface="Arial" panose="020B0604020202020204" pitchFamily="34" charset="0"/>
              <a:buChar char="•"/>
            </a:pPr>
            <a:r>
              <a:rPr lang="en-US" dirty="0"/>
              <a:t>In Module 2 we provided background information regarding project coordination and ITS in work zones. We </a:t>
            </a:r>
            <a:r>
              <a:rPr lang="en-US" baseline="0" dirty="0"/>
              <a:t>defined what is meant by smarter work zones. We looked at a local project that has used or could have used smarter work zone concepts. </a:t>
            </a:r>
            <a:endParaRPr lang="en-US" dirty="0"/>
          </a:p>
          <a:p>
            <a:pPr marL="181205" indent="-181205" defTabSz="966612">
              <a:buFont typeface="Arial" panose="020B0604020202020204" pitchFamily="34" charset="0"/>
              <a:buChar char="•"/>
              <a:defRPr/>
            </a:pPr>
            <a:r>
              <a:rPr lang="en-US" dirty="0"/>
              <a:t>Module 3</a:t>
            </a:r>
            <a:r>
              <a:rPr lang="en-US" baseline="0" dirty="0"/>
              <a:t> discussed</a:t>
            </a:r>
            <a:r>
              <a:rPr lang="en-US" dirty="0"/>
              <a:t> project</a:t>
            </a:r>
            <a:r>
              <a:rPr lang="en-US" baseline="0" dirty="0"/>
              <a:t> </a:t>
            </a:r>
            <a:r>
              <a:rPr lang="en-US" dirty="0"/>
              <a:t>coordination and technology applications for work zones.</a:t>
            </a:r>
          </a:p>
          <a:p>
            <a:pPr marL="181205" indent="-181205" defTabSz="966612">
              <a:buFont typeface="Arial" panose="020B0604020202020204" pitchFamily="34" charset="0"/>
              <a:buChar char="•"/>
              <a:defRPr/>
            </a:pPr>
            <a:r>
              <a:rPr lang="en-US" dirty="0"/>
              <a:t>Module 4 provided</a:t>
            </a:r>
            <a:r>
              <a:rPr lang="en-US" baseline="0" dirty="0"/>
              <a:t> detailed information regarding using smarter work zone ITS applications.</a:t>
            </a:r>
            <a:endParaRPr lang="en-US" dirty="0"/>
          </a:p>
          <a:p>
            <a:pPr marL="181205" indent="-181205">
              <a:buFont typeface="Arial" panose="020B0604020202020204" pitchFamily="34" charset="0"/>
              <a:buChar char="•"/>
            </a:pPr>
            <a:r>
              <a:rPr lang="en-US" dirty="0"/>
              <a:t>In Module 5 looked at various case studies</a:t>
            </a:r>
            <a:r>
              <a:rPr lang="en-US" baseline="0" dirty="0"/>
              <a:t> which have used project coordination and ITS technologies and how these have reduced work zone impacts.</a:t>
            </a:r>
            <a:r>
              <a:rPr lang="en-US" dirty="0"/>
              <a:t> </a:t>
            </a:r>
          </a:p>
          <a:p>
            <a:pPr marL="181205" indent="-181205">
              <a:buFont typeface="Arial" panose="020B0604020202020204" pitchFamily="34" charset="0"/>
              <a:buChar char="•"/>
            </a:pPr>
            <a:r>
              <a:rPr lang="en-US" dirty="0"/>
              <a:t>In</a:t>
            </a:r>
            <a:r>
              <a:rPr lang="en-US" baseline="0" dirty="0"/>
              <a:t> </a:t>
            </a:r>
            <a:r>
              <a:rPr lang="en-US" dirty="0"/>
              <a:t>Module 6 provided an exercise for participants to use various aspects of the course and to discuss ITS applications.</a:t>
            </a:r>
          </a:p>
          <a:p>
            <a:r>
              <a:rPr lang="en-US" b="1" dirty="0"/>
              <a:t>Interaction: </a:t>
            </a:r>
            <a:r>
              <a:rPr lang="en-US" b="0" dirty="0"/>
              <a:t>None</a:t>
            </a:r>
            <a:endParaRPr lang="en-US" dirty="0"/>
          </a:p>
          <a:p>
            <a:pPr defTabSz="966612">
              <a:defRPr/>
            </a:pPr>
            <a:r>
              <a:rPr lang="en-US" b="1" dirty="0"/>
              <a:t>Notes: </a:t>
            </a:r>
            <a:r>
              <a:rPr lang="en-US" b="0" dirty="0"/>
              <a:t>None</a:t>
            </a:r>
          </a:p>
          <a:p>
            <a:endParaRPr lang="en-US" dirty="0"/>
          </a:p>
        </p:txBody>
      </p:sp>
      <p:sp>
        <p:nvSpPr>
          <p:cNvPr id="5" name="Date Placeholder 4"/>
          <p:cNvSpPr>
            <a:spLocks noGrp="1"/>
          </p:cNvSpPr>
          <p:nvPr>
            <p:ph type="dt" idx="11"/>
          </p:nvPr>
        </p:nvSpPr>
        <p:spPr>
          <a:xfrm>
            <a:off x="4143588" y="0"/>
            <a:ext cx="3169921" cy="480060"/>
          </a:xfrm>
          <a:prstGeom prst="rect">
            <a:avLst/>
          </a:prstGeom>
        </p:spPr>
        <p:txBody>
          <a:bodyPr/>
          <a:lstStyle/>
          <a:p>
            <a:endParaRPr lang="en-US" dirty="0"/>
          </a:p>
        </p:txBody>
      </p:sp>
    </p:spTree>
    <p:extLst>
      <p:ext uri="{BB962C8B-B14F-4D97-AF65-F5344CB8AC3E}">
        <p14:creationId xmlns:p14="http://schemas.microsoft.com/office/powerpoint/2010/main" val="5740387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b="1" dirty="0"/>
              <a:t>Key Message: </a:t>
            </a:r>
            <a:r>
              <a:rPr lang="en-US" dirty="0"/>
              <a:t>Discuss the “parking lot”</a:t>
            </a:r>
            <a:endParaRPr lang="en-US" b="1" dirty="0"/>
          </a:p>
          <a:p>
            <a:endParaRPr lang="en-US" b="1" dirty="0"/>
          </a:p>
          <a:p>
            <a:pPr defTabSz="966612">
              <a:defRPr/>
            </a:pPr>
            <a:r>
              <a:rPr lang="en-US" b="1" dirty="0"/>
              <a:t>Background Information</a:t>
            </a:r>
            <a:r>
              <a:rPr lang="en-US" dirty="0"/>
              <a:t>: Instructor should go through the items/questions that were pending (“parked”) and make sure all questions are properly addressed.</a:t>
            </a:r>
            <a:endParaRPr lang="en-US" b="1" dirty="0"/>
          </a:p>
          <a:p>
            <a:endParaRPr lang="en-US" dirty="0"/>
          </a:p>
          <a:p>
            <a:r>
              <a:rPr lang="en-US" b="1" dirty="0"/>
              <a:t>Interaction: </a:t>
            </a:r>
            <a:r>
              <a:rPr lang="en-US" b="0" dirty="0"/>
              <a:t>Ask to see if there are any questions</a:t>
            </a:r>
          </a:p>
          <a:p>
            <a:pPr defTabSz="966612">
              <a:defRPr/>
            </a:pPr>
            <a:r>
              <a:rPr lang="en-US" b="1" dirty="0"/>
              <a:t>Notes: </a:t>
            </a:r>
            <a:r>
              <a:rPr lang="en-US" b="0" dirty="0"/>
              <a:t>None</a:t>
            </a:r>
            <a:endParaRPr lang="en-US" dirty="0"/>
          </a:p>
          <a:p>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27</a:t>
            </a:fld>
            <a:endParaRPr lang="en-US" dirty="0"/>
          </a:p>
        </p:txBody>
      </p:sp>
    </p:spTree>
    <p:extLst>
      <p:ext uri="{BB962C8B-B14F-4D97-AF65-F5344CB8AC3E}">
        <p14:creationId xmlns:p14="http://schemas.microsoft.com/office/powerpoint/2010/main" val="3090423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Completion of evaluation forms</a:t>
            </a:r>
            <a:endParaRPr lang="en-US" b="1" dirty="0"/>
          </a:p>
          <a:p>
            <a:pPr defTabSz="1021806">
              <a:defRPr/>
            </a:pPr>
            <a:r>
              <a:rPr lang="en-US" b="1" dirty="0"/>
              <a:t>Background</a:t>
            </a:r>
            <a:r>
              <a:rPr lang="en-US" b="1" baseline="0" dirty="0"/>
              <a:t> </a:t>
            </a:r>
            <a:r>
              <a:rPr lang="en-US" b="1" dirty="0"/>
              <a:t>Information: </a:t>
            </a:r>
            <a:r>
              <a:rPr lang="en-US" dirty="0"/>
              <a:t>Please complete the evaluation form using a pen or a thin felt tip. There is no need to enter any personal information or information about the course (date, etc.). Simply X the box that best represents your views. Written comments (4.2) are always welcomed. </a:t>
            </a:r>
          </a:p>
          <a:p>
            <a:pPr defTabSz="1021806">
              <a:defRPr/>
            </a:pPr>
            <a:r>
              <a:rPr lang="en-US" b="1" dirty="0"/>
              <a:t>Interactivity: </a:t>
            </a:r>
            <a:r>
              <a:rPr lang="en-US" b="0" dirty="0"/>
              <a:t>None</a:t>
            </a:r>
          </a:p>
          <a:p>
            <a:pPr eaLnBrk="1" hangingPunct="1"/>
            <a:r>
              <a:rPr lang="en-US" b="1" dirty="0"/>
              <a:t>Notes: </a:t>
            </a:r>
            <a:r>
              <a:rPr lang="en-US" b="0" dirty="0"/>
              <a:t>None</a:t>
            </a:r>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28</a:t>
            </a:fld>
            <a:endParaRPr lang="en-US" dirty="0"/>
          </a:p>
        </p:txBody>
      </p:sp>
    </p:spTree>
    <p:extLst>
      <p:ext uri="{BB962C8B-B14F-4D97-AF65-F5344CB8AC3E}">
        <p14:creationId xmlns:p14="http://schemas.microsoft.com/office/powerpoint/2010/main" val="3090423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29</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pPr eaLnBrk="1" hangingPunct="1"/>
            <a:r>
              <a:rPr lang="en-US" b="1" dirty="0">
                <a:cs typeface="Arial" charset="0"/>
              </a:rPr>
              <a:t>Key Message: </a:t>
            </a:r>
            <a:r>
              <a:rPr lang="en-US" dirty="0">
                <a:cs typeface="Arial" charset="0"/>
              </a:rPr>
              <a:t>Course closing</a:t>
            </a:r>
            <a:endParaRPr lang="en-US" b="1" dirty="0">
              <a:cs typeface="Arial" charset="0"/>
            </a:endParaRPr>
          </a:p>
          <a:p>
            <a:pPr eaLnBrk="1" hangingPunct="1"/>
            <a:r>
              <a:rPr lang="en-US" b="1" dirty="0">
                <a:cs typeface="Arial" charset="0"/>
              </a:rPr>
              <a:t>Est. Presentation Time: </a:t>
            </a:r>
            <a:r>
              <a:rPr lang="en-US" dirty="0">
                <a:cs typeface="Arial" charset="0"/>
              </a:rPr>
              <a:t>As needed</a:t>
            </a:r>
          </a:p>
          <a:p>
            <a:pPr eaLnBrk="1" hangingPunct="1"/>
            <a:r>
              <a:rPr lang="en-US" b="1" dirty="0">
                <a:cs typeface="Arial" charset="0"/>
              </a:rPr>
              <a:t>Explanation of Cues/Builds: </a:t>
            </a:r>
            <a:r>
              <a:rPr lang="en-US" dirty="0">
                <a:cs typeface="Arial" charset="0"/>
              </a:rPr>
              <a:t>None</a:t>
            </a:r>
          </a:p>
          <a:p>
            <a:pPr eaLnBrk="1" hangingPunct="1"/>
            <a:r>
              <a:rPr lang="en-US" b="1" dirty="0">
                <a:cs typeface="Arial" charset="0"/>
              </a:rPr>
              <a:t>Suggested Comments: </a:t>
            </a:r>
            <a:r>
              <a:rPr lang="en-US" dirty="0">
                <a:cs typeface="Arial" charset="0"/>
              </a:rPr>
              <a:t>Thank you for your attention. We hope you found this a worthwhile experience!</a:t>
            </a:r>
          </a:p>
          <a:p>
            <a:pPr eaLnBrk="1" hangingPunct="1"/>
            <a:r>
              <a:rPr lang="en-US" b="1" dirty="0">
                <a:cs typeface="Arial" charset="0"/>
              </a:rPr>
              <a:t>Suggested Questions: </a:t>
            </a:r>
            <a:r>
              <a:rPr lang="en-US" dirty="0">
                <a:cs typeface="Arial" charset="0"/>
              </a:rPr>
              <a:t>None</a:t>
            </a:r>
            <a:endParaRPr lang="en-US" b="1" dirty="0">
              <a:cs typeface="Arial" charset="0"/>
            </a:endParaRPr>
          </a:p>
          <a:p>
            <a:pPr defTabSz="966511">
              <a:defRPr/>
            </a:pPr>
            <a:r>
              <a:rPr lang="en-US" b="1" dirty="0">
                <a:cs typeface="Arial" charset="0"/>
              </a:rPr>
              <a:t>Additional Information: </a:t>
            </a:r>
            <a:r>
              <a:rPr lang="en-US" dirty="0"/>
              <a:t>None</a:t>
            </a:r>
          </a:p>
          <a:p>
            <a:pPr eaLnBrk="1" hangingPunct="1"/>
            <a:r>
              <a:rPr lang="en-US" b="1" dirty="0">
                <a:cs typeface="Arial" charset="0"/>
              </a:rPr>
              <a:t>Possible Problems: </a:t>
            </a:r>
            <a:r>
              <a:rPr lang="en-US" dirty="0">
                <a:cs typeface="Arial" charset="0"/>
              </a:rPr>
              <a:t>None</a:t>
            </a:r>
          </a:p>
          <a:p>
            <a:pPr eaLnBrk="1" hangingPunct="1"/>
            <a:endParaRPr lang="en-US" sz="1800" dirty="0">
              <a:cs typeface="Arial" charset="0"/>
            </a:endParaRPr>
          </a:p>
        </p:txBody>
      </p:sp>
    </p:spTree>
    <p:extLst>
      <p:ext uri="{BB962C8B-B14F-4D97-AF65-F5344CB8AC3E}">
        <p14:creationId xmlns:p14="http://schemas.microsoft.com/office/powerpoint/2010/main" val="39169306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Talk about the background</a:t>
            </a:r>
            <a:r>
              <a:rPr lang="en-US" b="0" baseline="0" dirty="0"/>
              <a:t> of exercise 1</a:t>
            </a:r>
            <a:endParaRPr lang="en-US" b="0" dirty="0"/>
          </a:p>
          <a:p>
            <a:r>
              <a:rPr lang="en-US" b="1" dirty="0"/>
              <a:t>Background Information</a:t>
            </a:r>
            <a:r>
              <a:rPr lang="en-US" dirty="0"/>
              <a:t>: This is an interstate highway with two lanes in each direction. Distance from point A to point B is approximately 4+ miles with a work zone at the midpoint. The work can be done by closing one lane in each direction using nighttime lane closures on the mainline.  Queuing would be a problem if lanes were closed during the daytime, (approx. 2.5- 3 miles in length).</a:t>
            </a:r>
          </a:p>
          <a:p>
            <a:r>
              <a:rPr lang="en-US" b="1" dirty="0"/>
              <a:t>Interaction: </a:t>
            </a:r>
            <a:r>
              <a:rPr lang="en-US" b="0" dirty="0"/>
              <a:t>None</a:t>
            </a:r>
          </a:p>
          <a:p>
            <a:pPr defTabSz="966612">
              <a:defRPr/>
            </a:pPr>
            <a:r>
              <a:rPr lang="en-US" b="1" dirty="0"/>
              <a:t>Notes: </a:t>
            </a:r>
            <a:r>
              <a:rPr lang="en-US" b="0" dirty="0"/>
              <a:t>May have to go to the next slide to illustrate.</a:t>
            </a:r>
          </a:p>
          <a:p>
            <a:endParaRPr lang="en-US" dirty="0">
              <a:solidFill>
                <a:srgbClr val="FF0000"/>
              </a:solidFill>
            </a:endParaRPr>
          </a:p>
        </p:txBody>
      </p:sp>
      <p:sp>
        <p:nvSpPr>
          <p:cNvPr id="4" name="Slide Number Placeholder 3"/>
          <p:cNvSpPr>
            <a:spLocks noGrp="1"/>
          </p:cNvSpPr>
          <p:nvPr>
            <p:ph type="sldNum" sz="quarter" idx="10"/>
          </p:nvPr>
        </p:nvSpPr>
        <p:spPr/>
        <p:txBody>
          <a:bodyPr/>
          <a:lstStyle/>
          <a:p>
            <a:fld id="{CEC1FDC8-74AE-4246-B339-BE003C6427B2}" type="slidenum">
              <a:rPr lang="en-US" smtClean="0"/>
              <a:t>3</a:t>
            </a:fld>
            <a:endParaRPr lang="en-US" dirty="0"/>
          </a:p>
        </p:txBody>
      </p:sp>
    </p:spTree>
    <p:extLst>
      <p:ext uri="{BB962C8B-B14F-4D97-AF65-F5344CB8AC3E}">
        <p14:creationId xmlns:p14="http://schemas.microsoft.com/office/powerpoint/2010/main" val="3540809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Talk about the background</a:t>
            </a:r>
            <a:r>
              <a:rPr lang="en-US" b="0" baseline="0" dirty="0"/>
              <a:t> of exercise 1</a:t>
            </a:r>
            <a:endParaRPr lang="en-US" b="0" dirty="0"/>
          </a:p>
          <a:p>
            <a:r>
              <a:rPr lang="en-US" b="1" dirty="0"/>
              <a:t>Background Information</a:t>
            </a:r>
            <a:r>
              <a:rPr lang="en-US" dirty="0"/>
              <a:t>: This is an interstate highway with two lanes in each direction. Distance from point A to point B is approximately 4+ miles with a work zone at the midpoint. The work can be done by closing one lane in each direction using nighttime lane closures on the mainline.  Queuing would be a problem if lanes were closed during the daytime, (approx. 2.5- 3 miles in length).</a:t>
            </a:r>
          </a:p>
          <a:p>
            <a:endParaRPr lang="en-US" dirty="0"/>
          </a:p>
          <a:p>
            <a:r>
              <a:rPr lang="en-US" b="1" dirty="0"/>
              <a:t>Interaction: </a:t>
            </a:r>
            <a:r>
              <a:rPr lang="en-US" b="0" dirty="0"/>
              <a:t>None</a:t>
            </a:r>
          </a:p>
          <a:p>
            <a:pPr defTabSz="966612">
              <a:defRPr/>
            </a:pPr>
            <a:r>
              <a:rPr lang="en-US" b="1" dirty="0"/>
              <a:t>Notes: </a:t>
            </a:r>
            <a:r>
              <a:rPr lang="en-US" b="0" dirty="0"/>
              <a:t>None</a:t>
            </a:r>
          </a:p>
          <a:p>
            <a:endParaRPr lang="en-US" dirty="0">
              <a:solidFill>
                <a:srgbClr val="FF0000"/>
              </a:solidFill>
            </a:endParaRPr>
          </a:p>
        </p:txBody>
      </p:sp>
      <p:sp>
        <p:nvSpPr>
          <p:cNvPr id="4" name="Slide Number Placeholder 3"/>
          <p:cNvSpPr>
            <a:spLocks noGrp="1"/>
          </p:cNvSpPr>
          <p:nvPr>
            <p:ph type="sldNum" sz="quarter" idx="10"/>
          </p:nvPr>
        </p:nvSpPr>
        <p:spPr/>
        <p:txBody>
          <a:bodyPr/>
          <a:lstStyle/>
          <a:p>
            <a:fld id="{CEC1FDC8-74AE-4246-B339-BE003C6427B2}" type="slidenum">
              <a:rPr lang="en-US" smtClean="0"/>
              <a:t>4</a:t>
            </a:fld>
            <a:endParaRPr lang="en-US" dirty="0"/>
          </a:p>
        </p:txBody>
      </p:sp>
    </p:spTree>
    <p:extLst>
      <p:ext uri="{BB962C8B-B14F-4D97-AF65-F5344CB8AC3E}">
        <p14:creationId xmlns:p14="http://schemas.microsoft.com/office/powerpoint/2010/main" val="175760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Describe the goal for exercise</a:t>
            </a:r>
            <a:r>
              <a:rPr lang="en-US" b="0" baseline="0" dirty="0"/>
              <a:t> 1</a:t>
            </a:r>
            <a:endParaRPr lang="en-US" b="0" dirty="0"/>
          </a:p>
          <a:p>
            <a:r>
              <a:rPr lang="en-US" b="1" dirty="0"/>
              <a:t>Background Information</a:t>
            </a:r>
            <a:r>
              <a:rPr lang="en-US" dirty="0"/>
              <a:t>: Break into small groups</a:t>
            </a:r>
            <a:r>
              <a:rPr lang="en-US" baseline="0" dirty="0"/>
              <a:t> and have the groups discuss how they would accomplish this project based on the five project coordination steps.  Determine what additional information you may need.</a:t>
            </a:r>
            <a:endParaRPr lang="en-US" dirty="0"/>
          </a:p>
          <a:p>
            <a:r>
              <a:rPr lang="en-US" b="1" dirty="0"/>
              <a:t>Interaction: </a:t>
            </a:r>
            <a:r>
              <a:rPr lang="en-US" b="0" dirty="0"/>
              <a:t>Have group talk about this exercise for 15-30 minutes</a:t>
            </a:r>
          </a:p>
          <a:p>
            <a:pPr defTabSz="966612">
              <a:defRPr/>
            </a:pPr>
            <a:r>
              <a:rPr lang="en-US" b="1" dirty="0"/>
              <a:t>Notes: </a:t>
            </a:r>
            <a:r>
              <a:rPr lang="en-US" b="0" dirty="0"/>
              <a:t>None </a:t>
            </a:r>
          </a:p>
          <a:p>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5</a:t>
            </a:fld>
            <a:endParaRPr lang="en-US" dirty="0"/>
          </a:p>
        </p:txBody>
      </p:sp>
    </p:spTree>
    <p:extLst>
      <p:ext uri="{BB962C8B-B14F-4D97-AF65-F5344CB8AC3E}">
        <p14:creationId xmlns:p14="http://schemas.microsoft.com/office/powerpoint/2010/main" val="3090423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Describe the goal for exercise</a:t>
            </a:r>
            <a:r>
              <a:rPr lang="en-US" b="0" baseline="0" dirty="0"/>
              <a:t> 1</a:t>
            </a:r>
            <a:endParaRPr lang="en-US" b="0" dirty="0"/>
          </a:p>
          <a:p>
            <a:pPr marL="0" indent="0">
              <a:buNone/>
            </a:pPr>
            <a:r>
              <a:rPr lang="en-US" b="1" dirty="0"/>
              <a:t>Background Information</a:t>
            </a:r>
            <a:r>
              <a:rPr lang="en-US" dirty="0"/>
              <a:t>: </a:t>
            </a:r>
            <a:r>
              <a:rPr lang="en-US" b="1" dirty="0"/>
              <a:t>1: </a:t>
            </a:r>
            <a:r>
              <a:rPr lang="en-US" dirty="0"/>
              <a:t>Establish the Vision</a:t>
            </a:r>
          </a:p>
          <a:p>
            <a:pPr lvl="1">
              <a:buFont typeface="Arial" panose="020B0604020202020204" pitchFamily="34" charset="0"/>
              <a:buChar char="•"/>
            </a:pPr>
            <a:r>
              <a:rPr lang="en-US" i="1" dirty="0"/>
              <a:t>Consider safety, mobility, work productivity and durability, and customer satisfaction</a:t>
            </a:r>
            <a:r>
              <a:rPr lang="en-US" dirty="0"/>
              <a:t>		</a:t>
            </a:r>
          </a:p>
          <a:p>
            <a:pPr marL="0" indent="0">
              <a:buNone/>
            </a:pPr>
            <a:r>
              <a:rPr lang="en-US" b="1" dirty="0"/>
              <a:t>2: </a:t>
            </a:r>
            <a:r>
              <a:rPr lang="en-US" dirty="0"/>
              <a:t>Develop Details of How Coordination will Occur</a:t>
            </a:r>
          </a:p>
          <a:p>
            <a:pPr marL="0" indent="0">
              <a:buNone/>
            </a:pPr>
            <a:r>
              <a:rPr lang="en-US" b="1" dirty="0"/>
              <a:t>3: </a:t>
            </a:r>
            <a:r>
              <a:rPr lang="en-US" dirty="0"/>
              <a:t>Educate/Inform Personnel and Stakeholders</a:t>
            </a:r>
          </a:p>
          <a:p>
            <a:pPr marL="0" indent="0">
              <a:buNone/>
            </a:pPr>
            <a:r>
              <a:rPr lang="en-US" b="1" dirty="0"/>
              <a:t>4: </a:t>
            </a:r>
            <a:r>
              <a:rPr lang="en-US" dirty="0"/>
              <a:t>Implement the Process</a:t>
            </a:r>
          </a:p>
          <a:p>
            <a:pPr marL="0" indent="0">
              <a:buNone/>
            </a:pPr>
            <a:r>
              <a:rPr lang="en-US" b="1" dirty="0"/>
              <a:t>5: </a:t>
            </a:r>
            <a:r>
              <a:rPr lang="en-US" dirty="0"/>
              <a:t>Refine the Process</a:t>
            </a:r>
          </a:p>
          <a:p>
            <a:r>
              <a:rPr lang="en-US" b="1" dirty="0"/>
              <a:t>Interaction: </a:t>
            </a:r>
            <a:r>
              <a:rPr lang="en-US" b="0" dirty="0"/>
              <a:t>Have group talk about this exercise for 15-30 minutes</a:t>
            </a:r>
          </a:p>
          <a:p>
            <a:pPr defTabSz="966612">
              <a:defRPr/>
            </a:pPr>
            <a:r>
              <a:rPr lang="en-US" b="1" dirty="0"/>
              <a:t>Notes: </a:t>
            </a:r>
            <a:r>
              <a:rPr lang="en-US" b="0" dirty="0"/>
              <a:t>None </a:t>
            </a:r>
          </a:p>
          <a:p>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6</a:t>
            </a:fld>
            <a:endParaRPr lang="en-US" dirty="0"/>
          </a:p>
        </p:txBody>
      </p:sp>
    </p:spTree>
    <p:extLst>
      <p:ext uri="{BB962C8B-B14F-4D97-AF65-F5344CB8AC3E}">
        <p14:creationId xmlns:p14="http://schemas.microsoft.com/office/powerpoint/2010/main" val="8081445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have</a:t>
            </a:r>
            <a:r>
              <a:rPr lang="en-US" b="0" baseline="0" dirty="0"/>
              <a:t> participants answer the questions.</a:t>
            </a:r>
            <a:endParaRPr lang="en-US" b="0" dirty="0"/>
          </a:p>
          <a:p>
            <a:pPr marL="0" indent="0">
              <a:buNone/>
            </a:pPr>
            <a:r>
              <a:rPr lang="en-US" b="1" dirty="0"/>
              <a:t>Background Information</a:t>
            </a:r>
            <a:r>
              <a:rPr lang="en-US" dirty="0"/>
              <a:t>: </a:t>
            </a:r>
            <a:r>
              <a:rPr lang="en-US" b="0" dirty="0"/>
              <a:t>First: The project will be completed in 5 days</a:t>
            </a:r>
          </a:p>
          <a:p>
            <a:r>
              <a:rPr lang="en-US" b="0" dirty="0"/>
              <a:t>Then: The project will be completed in 4 months: </a:t>
            </a:r>
            <a:r>
              <a:rPr lang="en-US" sz="1200" kern="1200" dirty="0">
                <a:solidFill>
                  <a:schemeClr val="tx1"/>
                </a:solidFill>
                <a:effectLst/>
                <a:latin typeface="Arial" panose="020B0604020202020204" pitchFamily="34" charset="0"/>
                <a:ea typeface="+mn-ea"/>
                <a:cs typeface="+mn-cs"/>
              </a:rPr>
              <a:t>- First, consider what the project will be completed in five days. What must be done for each of the five steps?</a:t>
            </a:r>
          </a:p>
          <a:p>
            <a:r>
              <a:rPr lang="en-US" sz="1200" kern="1200" dirty="0">
                <a:solidFill>
                  <a:schemeClr val="tx1"/>
                </a:solidFill>
                <a:effectLst/>
                <a:latin typeface="Arial" panose="020B0604020202020204" pitchFamily="34" charset="0"/>
                <a:ea typeface="+mn-ea"/>
                <a:cs typeface="+mn-cs"/>
              </a:rPr>
              <a:t>- Next, consider the project lasts four months. What must be done for each of the five steps?</a:t>
            </a:r>
            <a:endParaRPr lang="en-US" b="0" dirty="0"/>
          </a:p>
          <a:p>
            <a:r>
              <a:rPr lang="en-US" b="1" dirty="0"/>
              <a:t>Interaction: </a:t>
            </a:r>
            <a:r>
              <a:rPr lang="en-US" b="0" dirty="0"/>
              <a:t>small group discussion in</a:t>
            </a:r>
            <a:r>
              <a:rPr lang="en-US" b="0" baseline="0" dirty="0"/>
              <a:t> which each group will report their findings to the class.</a:t>
            </a:r>
            <a:endParaRPr lang="en-US" b="0" dirty="0"/>
          </a:p>
          <a:p>
            <a:pPr defTabSz="966612">
              <a:defRPr/>
            </a:pPr>
            <a:r>
              <a:rPr lang="en-US" b="1" dirty="0"/>
              <a:t>Notes: </a:t>
            </a:r>
            <a:r>
              <a:rPr lang="en-US" b="0" dirty="0"/>
              <a:t>None</a:t>
            </a:r>
          </a:p>
        </p:txBody>
      </p:sp>
      <p:sp>
        <p:nvSpPr>
          <p:cNvPr id="4" name="Slide Number Placeholder 3"/>
          <p:cNvSpPr>
            <a:spLocks noGrp="1"/>
          </p:cNvSpPr>
          <p:nvPr>
            <p:ph type="sldNum" sz="quarter" idx="10"/>
          </p:nvPr>
        </p:nvSpPr>
        <p:spPr/>
        <p:txBody>
          <a:bodyPr/>
          <a:lstStyle/>
          <a:p>
            <a:fld id="{CEC1FDC8-74AE-4246-B339-BE003C6427B2}" type="slidenum">
              <a:rPr lang="en-US" smtClean="0"/>
              <a:t>7</a:t>
            </a:fld>
            <a:endParaRPr lang="en-US" dirty="0"/>
          </a:p>
        </p:txBody>
      </p:sp>
    </p:spTree>
    <p:extLst>
      <p:ext uri="{BB962C8B-B14F-4D97-AF65-F5344CB8AC3E}">
        <p14:creationId xmlns:p14="http://schemas.microsoft.com/office/powerpoint/2010/main" val="1015962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introduce exercise</a:t>
            </a:r>
            <a:r>
              <a:rPr lang="en-US" b="0" baseline="0" dirty="0"/>
              <a:t> 2</a:t>
            </a:r>
            <a:endParaRPr lang="en-US" b="0" dirty="0"/>
          </a:p>
          <a:p>
            <a:r>
              <a:rPr lang="en-US" b="1" dirty="0"/>
              <a:t>Background Information</a:t>
            </a:r>
            <a:r>
              <a:rPr lang="en-US" dirty="0"/>
              <a:t>: Same scenario as above, except</a:t>
            </a:r>
          </a:p>
          <a:p>
            <a:pPr lvl="1"/>
            <a:r>
              <a:rPr lang="en-US" dirty="0"/>
              <a:t>There is a stream crossing with bridges being replaced at the work zone using stage construction</a:t>
            </a:r>
          </a:p>
          <a:p>
            <a:pPr lvl="1"/>
            <a:r>
              <a:rPr lang="en-US" dirty="0"/>
              <a:t>Only one lane will remain open in each direction</a:t>
            </a:r>
          </a:p>
          <a:p>
            <a:pPr lvl="1"/>
            <a:r>
              <a:rPr lang="en-US" dirty="0"/>
              <a:t>The work will last for four months with the lane closures in place 24 hrs. a day</a:t>
            </a:r>
          </a:p>
          <a:p>
            <a:endParaRPr lang="en-US" dirty="0"/>
          </a:p>
          <a:p>
            <a:r>
              <a:rPr lang="en-US" b="1" dirty="0"/>
              <a:t>Interaction: </a:t>
            </a:r>
            <a:r>
              <a:rPr lang="en-US" b="0" dirty="0"/>
              <a:t>small group discussion and large group report back</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8</a:t>
            </a:fld>
            <a:endParaRPr lang="en-US" dirty="0"/>
          </a:p>
        </p:txBody>
      </p:sp>
    </p:spTree>
    <p:extLst>
      <p:ext uri="{BB962C8B-B14F-4D97-AF65-F5344CB8AC3E}">
        <p14:creationId xmlns:p14="http://schemas.microsoft.com/office/powerpoint/2010/main" val="4230439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introduce exercise</a:t>
            </a:r>
            <a:r>
              <a:rPr lang="en-US" b="0" baseline="0" dirty="0"/>
              <a:t> 2</a:t>
            </a:r>
            <a:endParaRPr lang="en-US" b="0" dirty="0"/>
          </a:p>
          <a:p>
            <a:r>
              <a:rPr lang="en-US" b="1" dirty="0"/>
              <a:t>Background Information</a:t>
            </a:r>
            <a:r>
              <a:rPr lang="en-US" dirty="0"/>
              <a:t>: read scenario and answer questions.</a:t>
            </a:r>
          </a:p>
          <a:p>
            <a:r>
              <a:rPr lang="en-US" b="1" dirty="0"/>
              <a:t>Interaction: </a:t>
            </a:r>
            <a:r>
              <a:rPr lang="en-US" b="0" dirty="0"/>
              <a:t>small group discussion and large group report back</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CEC1FDC8-74AE-4246-B339-BE003C6427B2}" type="slidenum">
              <a:rPr lang="en-US" smtClean="0"/>
              <a:t>9</a:t>
            </a:fld>
            <a:endParaRPr lang="en-US" dirty="0"/>
          </a:p>
        </p:txBody>
      </p:sp>
    </p:spTree>
    <p:extLst>
      <p:ext uri="{BB962C8B-B14F-4D97-AF65-F5344CB8AC3E}">
        <p14:creationId xmlns:p14="http://schemas.microsoft.com/office/powerpoint/2010/main" val="12875715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28600"/>
            <a:ext cx="222885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53415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ext Placeholder 2"/>
          <p:cNvSpPr>
            <a:spLocks noGrp="1"/>
          </p:cNvSpPr>
          <p:nvPr>
            <p:ph type="body" sz="half" idx="1"/>
          </p:nvPr>
        </p:nvSpPr>
        <p:spPr>
          <a:xfrm>
            <a:off x="3810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able Placeholder 2"/>
          <p:cNvSpPr>
            <a:spLocks noGrp="1"/>
          </p:cNvSpPr>
          <p:nvPr>
            <p:ph type="tbl" idx="1"/>
          </p:nvPr>
        </p:nvSpPr>
        <p:spPr>
          <a:xfrm>
            <a:off x="381000" y="1828800"/>
            <a:ext cx="8458200" cy="4343400"/>
          </a:xfrm>
        </p:spPr>
        <p:txBody>
          <a:bodyPr/>
          <a:lstStyle/>
          <a:p>
            <a:pPr lvl="0"/>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763000" cy="1325563"/>
          </a:xfrm>
        </p:spPr>
        <p:txBody>
          <a:bodyPr/>
          <a:lstStyle>
            <a:lvl1pPr>
              <a:defRPr sz="360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0"/>
            <a:ext cx="8763000" cy="1325563"/>
          </a:xfrm>
          <a:prstGeom prst="rect">
            <a:avLst/>
          </a:prstGeom>
          <a:ln>
            <a:headEnd/>
            <a:tailEnd/>
          </a:ln>
        </p:spPr>
        <p:style>
          <a:lnRef idx="2">
            <a:schemeClr val="accent3"/>
          </a:lnRef>
          <a:fillRef idx="1">
            <a:schemeClr val="lt1"/>
          </a:fillRef>
          <a:effectRef idx="0">
            <a:schemeClr val="accent3"/>
          </a:effectRef>
          <a:fontRef idx="none"/>
        </p:style>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3075" name="Rectangle 3"/>
          <p:cNvSpPr>
            <a:spLocks noGrp="1" noChangeArrowheads="1"/>
          </p:cNvSpPr>
          <p:nvPr>
            <p:ph type="body" idx="1"/>
          </p:nvPr>
        </p:nvSpPr>
        <p:spPr bwMode="auto">
          <a:xfrm>
            <a:off x="381000" y="1616229"/>
            <a:ext cx="84582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076" name="Picture 44" descr="Border 483"/>
          <p:cNvPicPr>
            <a:picLocks noChangeAspect="1" noChangeArrowheads="1"/>
          </p:cNvPicPr>
          <p:nvPr userDrawn="1"/>
        </p:nvPicPr>
        <p:blipFill>
          <a:blip r:embed="rId15"/>
          <a:srcRect/>
          <a:stretch>
            <a:fillRect/>
          </a:stretch>
        </p:blipFill>
        <p:spPr bwMode="auto">
          <a:xfrm>
            <a:off x="0" y="1447800"/>
            <a:ext cx="9144000" cy="309563"/>
          </a:xfrm>
          <a:prstGeom prst="rect">
            <a:avLst/>
          </a:prstGeom>
          <a:noFill/>
          <a:ln w="9525">
            <a:noFill/>
            <a:miter lim="800000"/>
            <a:headEnd/>
            <a:tailEnd/>
          </a:ln>
        </p:spPr>
      </p:pic>
      <p:pic>
        <p:nvPicPr>
          <p:cNvPr id="2" name="Picture 1"/>
          <p:cNvPicPr>
            <a:picLocks noChangeAspect="1"/>
          </p:cNvPicPr>
          <p:nvPr userDrawn="1"/>
        </p:nvPicPr>
        <p:blipFill>
          <a:blip r:embed="rId16"/>
          <a:stretch>
            <a:fillRect/>
          </a:stretch>
        </p:blipFill>
        <p:spPr>
          <a:xfrm>
            <a:off x="7315200" y="6149667"/>
            <a:ext cx="1524000" cy="385542"/>
          </a:xfrm>
          <a:prstGeom prst="rect">
            <a:avLst/>
          </a:prstGeom>
        </p:spPr>
      </p:pic>
      <p:sp>
        <p:nvSpPr>
          <p:cNvPr id="3" name="TextBox 2">
            <a:extLst>
              <a:ext uri="{FF2B5EF4-FFF2-40B4-BE49-F238E27FC236}">
                <a16:creationId xmlns:a16="http://schemas.microsoft.com/office/drawing/2014/main" id="{3C1B83B1-16CE-45D0-9076-A01118F72984}"/>
              </a:ext>
            </a:extLst>
          </p:cNvPr>
          <p:cNvSpPr txBox="1"/>
          <p:nvPr userDrawn="1"/>
        </p:nvSpPr>
        <p:spPr>
          <a:xfrm>
            <a:off x="6477000" y="6222094"/>
            <a:ext cx="619080" cy="338554"/>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6-</a:t>
            </a:r>
            <a:fld id="{C6B9D227-E482-4AC8-97E6-2BCF10E1A64D}" type="slidenum">
              <a:rPr lang="en-US" smtClean="0">
                <a:latin typeface="Arial" panose="020B0604020202020204" pitchFamily="34" charset="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pic>
        <p:nvPicPr>
          <p:cNvPr id="4" name="Picture 3" descr="ATSSA logo showing a cone within the A and safer roads save lives">
            <a:extLst>
              <a:ext uri="{FF2B5EF4-FFF2-40B4-BE49-F238E27FC236}">
                <a16:creationId xmlns:a16="http://schemas.microsoft.com/office/drawing/2014/main" id="{AD1879FA-DCF8-353F-93A9-9592411BFFFC}"/>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381000" y="6149667"/>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3789" r:id="rId1"/>
    <p:sldLayoutId id="2147483801"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Lst>
  <p:txStyles>
    <p:titleStyle>
      <a:lvl1pPr algn="l" rtl="0" eaLnBrk="0" fontAlgn="base" hangingPunct="0">
        <a:spcBef>
          <a:spcPct val="0"/>
        </a:spcBef>
        <a:spcAft>
          <a:spcPct val="0"/>
        </a:spcAft>
        <a:defRPr sz="3200" b="1" i="0" baseline="0">
          <a:solidFill>
            <a:srgbClr val="00808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b="1" i="1">
          <a:solidFill>
            <a:srgbClr val="CC3300"/>
          </a:solidFill>
          <a:latin typeface="Calibri" pitchFamily="34" charset="0"/>
        </a:defRPr>
      </a:lvl2pPr>
      <a:lvl3pPr algn="ctr" rtl="0" eaLnBrk="0" fontAlgn="base" hangingPunct="0">
        <a:spcBef>
          <a:spcPct val="0"/>
        </a:spcBef>
        <a:spcAft>
          <a:spcPct val="0"/>
        </a:spcAft>
        <a:defRPr sz="4000" b="1" i="1">
          <a:solidFill>
            <a:srgbClr val="CC3300"/>
          </a:solidFill>
          <a:latin typeface="Calibri" pitchFamily="34" charset="0"/>
        </a:defRPr>
      </a:lvl3pPr>
      <a:lvl4pPr algn="ctr" rtl="0" eaLnBrk="0" fontAlgn="base" hangingPunct="0">
        <a:spcBef>
          <a:spcPct val="0"/>
        </a:spcBef>
        <a:spcAft>
          <a:spcPct val="0"/>
        </a:spcAft>
        <a:defRPr sz="4000" b="1" i="1">
          <a:solidFill>
            <a:srgbClr val="CC3300"/>
          </a:solidFill>
          <a:latin typeface="Calibri" pitchFamily="34" charset="0"/>
        </a:defRPr>
      </a:lvl4pPr>
      <a:lvl5pPr algn="ctr" rtl="0" eaLnBrk="0" fontAlgn="base" hangingPunct="0">
        <a:spcBef>
          <a:spcPct val="0"/>
        </a:spcBef>
        <a:spcAft>
          <a:spcPct val="0"/>
        </a:spcAft>
        <a:defRPr sz="4000" b="1" i="1">
          <a:solidFill>
            <a:srgbClr val="CC3300"/>
          </a:solidFill>
          <a:latin typeface="Calibri" pitchFamily="34" charset="0"/>
        </a:defRPr>
      </a:lvl5pPr>
      <a:lvl6pPr marL="457200" algn="ctr" rtl="0" fontAlgn="base">
        <a:spcBef>
          <a:spcPct val="0"/>
        </a:spcBef>
        <a:spcAft>
          <a:spcPct val="0"/>
        </a:spcAft>
        <a:defRPr sz="4000" b="1" i="1">
          <a:solidFill>
            <a:srgbClr val="CC3300"/>
          </a:solidFill>
          <a:latin typeface="Verdana" pitchFamily="34" charset="0"/>
        </a:defRPr>
      </a:lvl6pPr>
      <a:lvl7pPr marL="914400" algn="ctr" rtl="0" fontAlgn="base">
        <a:spcBef>
          <a:spcPct val="0"/>
        </a:spcBef>
        <a:spcAft>
          <a:spcPct val="0"/>
        </a:spcAft>
        <a:defRPr sz="4000" b="1" i="1">
          <a:solidFill>
            <a:srgbClr val="CC3300"/>
          </a:solidFill>
          <a:latin typeface="Verdana" pitchFamily="34" charset="0"/>
        </a:defRPr>
      </a:lvl7pPr>
      <a:lvl8pPr marL="1371600" algn="ctr" rtl="0" fontAlgn="base">
        <a:spcBef>
          <a:spcPct val="0"/>
        </a:spcBef>
        <a:spcAft>
          <a:spcPct val="0"/>
        </a:spcAft>
        <a:defRPr sz="4000" b="1" i="1">
          <a:solidFill>
            <a:srgbClr val="CC3300"/>
          </a:solidFill>
          <a:latin typeface="Verdana" pitchFamily="34" charset="0"/>
        </a:defRPr>
      </a:lvl8pPr>
      <a:lvl9pPr marL="1828800" algn="ctr" rtl="0" fontAlgn="base">
        <a:spcBef>
          <a:spcPct val="0"/>
        </a:spcBef>
        <a:spcAft>
          <a:spcPct val="0"/>
        </a:spcAft>
        <a:defRPr sz="4000" b="1" i="1">
          <a:solidFill>
            <a:srgbClr val="CC3300"/>
          </a:solidFill>
          <a:latin typeface="Verdana" pitchFamily="34" charset="0"/>
        </a:defRPr>
      </a:lvl9pPr>
    </p:titleStyle>
    <p:bodyStyle>
      <a:lvl1pPr marL="2317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ea typeface="+mn-ea"/>
          <a:cs typeface="Arial" panose="020B0604020202020204" pitchFamily="34" charset="0"/>
        </a:defRPr>
      </a:lvl1pPr>
      <a:lvl2pPr marL="6826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61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3pPr>
      <a:lvl4pPr marL="15970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4pPr>
      <a:lvl5pPr marL="20605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5pPr>
      <a:lvl6pPr marL="25146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6pPr>
      <a:lvl7pPr marL="29718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7pPr>
      <a:lvl8pPr marL="34290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8pPr>
      <a:lvl9pPr marL="38862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600" b="1" dirty="0">
                <a:solidFill>
                  <a:schemeClr val="bg1"/>
                </a:solidFill>
                <a:latin typeface="Arial" panose="020B0604020202020204" pitchFamily="34" charset="0"/>
                <a:ea typeface="+mj-ea"/>
                <a:cs typeface="+mj-cs"/>
              </a:rPr>
              <a:t>Smarter Work Zones</a:t>
            </a:r>
            <a:endParaRPr lang="en-US" sz="4400" b="1" dirty="0">
              <a:solidFill>
                <a:schemeClr val="bg1"/>
              </a:solidFill>
              <a:latin typeface="Arial" panose="020B0604020202020204" pitchFamily="34" charset="0"/>
              <a:ea typeface="+mj-ea"/>
              <a:cs typeface="+mj-cs"/>
            </a:endParaRPr>
          </a:p>
        </p:txBody>
      </p:sp>
      <p:sp>
        <p:nvSpPr>
          <p:cNvPr id="9" name="Rectangle 3"/>
          <p:cNvSpPr txBox="1">
            <a:spLocks noChangeArrowheads="1"/>
          </p:cNvSpPr>
          <p:nvPr/>
        </p:nvSpPr>
        <p:spPr bwMode="auto">
          <a:xfrm>
            <a:off x="5305398" y="1905000"/>
            <a:ext cx="3663845" cy="3618140"/>
          </a:xfrm>
          <a:prstGeom prst="rect">
            <a:avLst/>
          </a:prstGeom>
          <a:noFill/>
          <a:ln w="9525">
            <a:noFill/>
            <a:miter lim="800000"/>
            <a:headEnd/>
            <a:tailEnd/>
          </a:ln>
          <a:effectLst>
            <a:outerShdw dist="28398" dir="3806097" algn="ctr" rotWithShape="0">
              <a:schemeClr val="tx1"/>
            </a:outerShdw>
          </a:effectLst>
        </p:spPr>
        <p:txBody>
          <a:bodyPr vert="horz" wrap="square" lIns="91440" tIns="45720" rIns="91440" bIns="45720" numCol="1" anchor="ctr" anchorCtr="0" compatLnSpc="1">
            <a:prstTxWarp prst="textNoShape">
              <a:avLst/>
            </a:prstTxWarp>
            <a:noAutofit/>
          </a:bodyPr>
          <a:lstStyle/>
          <a:p>
            <a:pPr lvl="0" algn="ctr">
              <a:defRPr/>
            </a:pPr>
            <a:endParaRPr kumimoji="0" lang="en-US" sz="2800" b="0" u="none" strike="noStrike" kern="1200" cap="none" spc="0" normalizeH="0" baseline="0" noProof="0" dirty="0">
              <a:ln>
                <a:noFill/>
              </a:ln>
              <a:solidFill>
                <a:srgbClr val="008080"/>
              </a:solidFill>
              <a:effectLst/>
              <a:uLnTx/>
              <a:uFillTx/>
              <a:latin typeface="Arial" panose="020B0604020202020204" pitchFamily="34" charset="0"/>
              <a:ea typeface="+mj-ea"/>
              <a:cs typeface="+mj-cs"/>
            </a:endParaRPr>
          </a:p>
        </p:txBody>
      </p:sp>
      <p:sp>
        <p:nvSpPr>
          <p:cNvPr id="5" name="Rectangle 2">
            <a:extLst>
              <a:ext uri="{FF2B5EF4-FFF2-40B4-BE49-F238E27FC236}">
                <a16:creationId xmlns:a16="http://schemas.microsoft.com/office/drawing/2014/main" id="{1D5A2D45-23FE-4D74-A55C-555FCA4F4D85}"/>
              </a:ext>
            </a:extLst>
          </p:cNvPr>
          <p:cNvSpPr>
            <a:spLocks noGrp="1" noChangeArrowheads="1"/>
          </p:cNvSpPr>
          <p:nvPr>
            <p:ph type="title"/>
          </p:nvPr>
        </p:nvSpPr>
        <p:spPr>
          <a:xfrm>
            <a:off x="5480155" y="2610528"/>
            <a:ext cx="3663845" cy="1428071"/>
          </a:xfrm>
        </p:spPr>
        <p:txBody>
          <a:bodyPr/>
          <a:lstStyle/>
          <a:p>
            <a:pPr algn="ctr" eaLnBrk="1" hangingPunct="1">
              <a:defRPr/>
            </a:pPr>
            <a:r>
              <a:rPr lang="en-US" dirty="0"/>
              <a:t>6. Exercises</a:t>
            </a:r>
          </a:p>
        </p:txBody>
      </p:sp>
      <p:pic>
        <p:nvPicPr>
          <p:cNvPr id="6" name="Picture 2" descr="rendering of a roadway network with work zone labeled and alternate route and locations of expected impacts">
            <a:extLst>
              <a:ext uri="{FF2B5EF4-FFF2-40B4-BE49-F238E27FC236}">
                <a16:creationId xmlns:a16="http://schemas.microsoft.com/office/drawing/2014/main" id="{93297D87-808F-41D4-9BC2-264069F2E0F7}"/>
              </a:ext>
            </a:extLst>
          </p:cNvPr>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330464" y="2130772"/>
            <a:ext cx="5111591" cy="2596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2">
            <a:extLst>
              <a:ext uri="{FF2B5EF4-FFF2-40B4-BE49-F238E27FC236}">
                <a16:creationId xmlns:a16="http://schemas.microsoft.com/office/drawing/2014/main" id="{0AA281E2-1C80-4C01-BFBC-A9F7DD100C91}"/>
              </a:ext>
            </a:extLst>
          </p:cNvPr>
          <p:cNvSpPr txBox="1">
            <a:spLocks noChangeArrowheads="1"/>
          </p:cNvSpPr>
          <p:nvPr/>
        </p:nvSpPr>
        <p:spPr bwMode="auto">
          <a:xfrm>
            <a:off x="5480155" y="2714964"/>
            <a:ext cx="3663845" cy="1428071"/>
          </a:xfrm>
          <a:prstGeom prst="rect">
            <a:avLst/>
          </a:prstGeom>
          <a:solidFill>
            <a:schemeClr val="lt1"/>
          </a:solidFill>
          <a:ln w="25400" cap="flat" cmpd="sng" algn="ctr">
            <a:solidFill>
              <a:schemeClr val="accent3"/>
            </a:solidFill>
            <a:prstDash val="solid"/>
            <a:headEnd/>
            <a:tailEnd/>
          </a:ln>
          <a:effec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b="1" i="0" baseline="0">
                <a:solidFill>
                  <a:srgbClr val="00808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b="1" i="1">
                <a:solidFill>
                  <a:srgbClr val="CC3300"/>
                </a:solidFill>
                <a:latin typeface="Calibri" pitchFamily="34" charset="0"/>
              </a:defRPr>
            </a:lvl2pPr>
            <a:lvl3pPr algn="ctr" rtl="0" eaLnBrk="0" fontAlgn="base" hangingPunct="0">
              <a:spcBef>
                <a:spcPct val="0"/>
              </a:spcBef>
              <a:spcAft>
                <a:spcPct val="0"/>
              </a:spcAft>
              <a:defRPr sz="4000" b="1" i="1">
                <a:solidFill>
                  <a:srgbClr val="CC3300"/>
                </a:solidFill>
                <a:latin typeface="Calibri" pitchFamily="34" charset="0"/>
              </a:defRPr>
            </a:lvl3pPr>
            <a:lvl4pPr algn="ctr" rtl="0" eaLnBrk="0" fontAlgn="base" hangingPunct="0">
              <a:spcBef>
                <a:spcPct val="0"/>
              </a:spcBef>
              <a:spcAft>
                <a:spcPct val="0"/>
              </a:spcAft>
              <a:defRPr sz="4000" b="1" i="1">
                <a:solidFill>
                  <a:srgbClr val="CC3300"/>
                </a:solidFill>
                <a:latin typeface="Calibri" pitchFamily="34" charset="0"/>
              </a:defRPr>
            </a:lvl4pPr>
            <a:lvl5pPr algn="ctr" rtl="0" eaLnBrk="0" fontAlgn="base" hangingPunct="0">
              <a:spcBef>
                <a:spcPct val="0"/>
              </a:spcBef>
              <a:spcAft>
                <a:spcPct val="0"/>
              </a:spcAft>
              <a:defRPr sz="4000" b="1" i="1">
                <a:solidFill>
                  <a:srgbClr val="CC3300"/>
                </a:solidFill>
                <a:latin typeface="Calibri" pitchFamily="34" charset="0"/>
              </a:defRPr>
            </a:lvl5pPr>
            <a:lvl6pPr marL="457200" algn="ctr" rtl="0" fontAlgn="base">
              <a:spcBef>
                <a:spcPct val="0"/>
              </a:spcBef>
              <a:spcAft>
                <a:spcPct val="0"/>
              </a:spcAft>
              <a:defRPr sz="4000" b="1" i="1">
                <a:solidFill>
                  <a:srgbClr val="CC3300"/>
                </a:solidFill>
                <a:latin typeface="Verdana" pitchFamily="34" charset="0"/>
              </a:defRPr>
            </a:lvl6pPr>
            <a:lvl7pPr marL="914400" algn="ctr" rtl="0" fontAlgn="base">
              <a:spcBef>
                <a:spcPct val="0"/>
              </a:spcBef>
              <a:spcAft>
                <a:spcPct val="0"/>
              </a:spcAft>
              <a:defRPr sz="4000" b="1" i="1">
                <a:solidFill>
                  <a:srgbClr val="CC3300"/>
                </a:solidFill>
                <a:latin typeface="Verdana" pitchFamily="34" charset="0"/>
              </a:defRPr>
            </a:lvl7pPr>
            <a:lvl8pPr marL="1371600" algn="ctr" rtl="0" fontAlgn="base">
              <a:spcBef>
                <a:spcPct val="0"/>
              </a:spcBef>
              <a:spcAft>
                <a:spcPct val="0"/>
              </a:spcAft>
              <a:defRPr sz="4000" b="1" i="1">
                <a:solidFill>
                  <a:srgbClr val="CC3300"/>
                </a:solidFill>
                <a:latin typeface="Verdana" pitchFamily="34" charset="0"/>
              </a:defRPr>
            </a:lvl8pPr>
            <a:lvl9pPr marL="1828800" algn="ctr" rtl="0" fontAlgn="base">
              <a:spcBef>
                <a:spcPct val="0"/>
              </a:spcBef>
              <a:spcAft>
                <a:spcPct val="0"/>
              </a:spcAft>
              <a:defRPr sz="4000" b="1" i="1">
                <a:solidFill>
                  <a:srgbClr val="CC3300"/>
                </a:solidFill>
                <a:latin typeface="Verdana" pitchFamily="34" charset="0"/>
              </a:defRPr>
            </a:lvl9pPr>
          </a:lstStyle>
          <a:p>
            <a:pPr algn="ctr" eaLnBrk="1" hangingPunct="1">
              <a:defRPr/>
            </a:pPr>
            <a:r>
              <a:rPr lang="en-US" kern="0" dirty="0"/>
              <a:t>6. Exercises</a:t>
            </a:r>
          </a:p>
        </p:txBody>
      </p:sp>
      <p:sp>
        <p:nvSpPr>
          <p:cNvPr id="10" name="TextBox 4">
            <a:extLst>
              <a:ext uri="{FF2B5EF4-FFF2-40B4-BE49-F238E27FC236}">
                <a16:creationId xmlns:a16="http://schemas.microsoft.com/office/drawing/2014/main" id="{E95DBB11-37D7-4D5F-B04C-A7FE30D31F4A}"/>
              </a:ext>
            </a:extLst>
          </p:cNvPr>
          <p:cNvSpPr txBox="1"/>
          <p:nvPr/>
        </p:nvSpPr>
        <p:spPr>
          <a:xfrm>
            <a:off x="324219" y="4696138"/>
            <a:ext cx="3291839" cy="246221"/>
          </a:xfrm>
          <a:prstGeom prst="rect">
            <a:avLst/>
          </a:prstGeom>
          <a:noFill/>
        </p:spPr>
        <p:txBody>
          <a:bodyPr wrap="square" rtlCol="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r>
              <a:rPr lang="en-US" sz="1000" dirty="0">
                <a:latin typeface="Arial" panose="020B0604020202020204" pitchFamily="34" charset="0"/>
                <a:cs typeface="Arial" panose="020B0604020202020204" pitchFamily="34" charset="0"/>
              </a:rPr>
              <a:t>Source: FHWA</a:t>
            </a:r>
          </a:p>
        </p:txBody>
      </p:sp>
    </p:spTree>
    <p:extLst>
      <p:ext uri="{BB962C8B-B14F-4D97-AF65-F5344CB8AC3E}">
        <p14:creationId xmlns:p14="http://schemas.microsoft.com/office/powerpoint/2010/main" val="1999439405"/>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95300"/>
            <a:ext cx="8458200" cy="1104900"/>
          </a:xfrm>
        </p:spPr>
        <p:txBody>
          <a:bodyPr/>
          <a:lstStyle/>
          <a:p>
            <a:r>
              <a:rPr lang="en-US" i="0" dirty="0"/>
              <a:t>Exercise </a:t>
            </a:r>
            <a:r>
              <a:rPr lang="en-US" dirty="0"/>
              <a:t>No. </a:t>
            </a:r>
            <a:r>
              <a:rPr lang="en-US" i="0" dirty="0"/>
              <a:t>3 Scenario: Corridor Widening</a:t>
            </a:r>
            <a:endParaRPr lang="en-US" dirty="0"/>
          </a:p>
        </p:txBody>
      </p:sp>
      <p:sp>
        <p:nvSpPr>
          <p:cNvPr id="3" name="Content Placeholder 2"/>
          <p:cNvSpPr>
            <a:spLocks noGrp="1"/>
          </p:cNvSpPr>
          <p:nvPr>
            <p:ph idx="1"/>
          </p:nvPr>
        </p:nvSpPr>
        <p:spPr>
          <a:xfrm>
            <a:off x="495300" y="1866900"/>
            <a:ext cx="8153400" cy="4495800"/>
          </a:xfrm>
        </p:spPr>
        <p:txBody>
          <a:bodyPr/>
          <a:lstStyle/>
          <a:p>
            <a:r>
              <a:rPr lang="en-US" dirty="0"/>
              <a:t>Project consists of upgrading and widening an 89-mile Interstate corridor from 2 lanes to 3 lanes in each direction</a:t>
            </a:r>
          </a:p>
          <a:p>
            <a:r>
              <a:rPr lang="en-US" dirty="0"/>
              <a:t>The widening can be accomplished by adding a lane in each direction in the median</a:t>
            </a:r>
          </a:p>
          <a:p>
            <a:r>
              <a:rPr lang="en-US" dirty="0"/>
              <a:t>Approximately 30 miles will have a closed median with barrier wall</a:t>
            </a:r>
          </a:p>
          <a:p>
            <a:endParaRPr lang="en-US" dirty="0"/>
          </a:p>
        </p:txBody>
      </p:sp>
    </p:spTree>
    <p:extLst>
      <p:ext uri="{BB962C8B-B14F-4D97-AF65-F5344CB8AC3E}">
        <p14:creationId xmlns:p14="http://schemas.microsoft.com/office/powerpoint/2010/main" val="3035749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95300"/>
            <a:ext cx="8458200" cy="838200"/>
          </a:xfrm>
        </p:spPr>
        <p:txBody>
          <a:bodyPr/>
          <a:lstStyle/>
          <a:p>
            <a:r>
              <a:rPr lang="en-US" i="0" dirty="0"/>
              <a:t>Exercise </a:t>
            </a:r>
            <a:r>
              <a:rPr lang="en-US" dirty="0"/>
              <a:t>No. </a:t>
            </a:r>
            <a:r>
              <a:rPr lang="en-US" i="0" dirty="0"/>
              <a:t>3 Scenario: Corridor Widening (cont.)</a:t>
            </a:r>
            <a:endParaRPr lang="en-US" dirty="0"/>
          </a:p>
        </p:txBody>
      </p:sp>
      <p:sp>
        <p:nvSpPr>
          <p:cNvPr id="3" name="Content Placeholder 2"/>
          <p:cNvSpPr>
            <a:spLocks noGrp="1"/>
          </p:cNvSpPr>
          <p:nvPr>
            <p:ph idx="1"/>
          </p:nvPr>
        </p:nvSpPr>
        <p:spPr>
          <a:xfrm>
            <a:off x="685800" y="1749287"/>
            <a:ext cx="7772400" cy="4495800"/>
          </a:xfrm>
        </p:spPr>
        <p:txBody>
          <a:bodyPr/>
          <a:lstStyle/>
          <a:p>
            <a:r>
              <a:rPr lang="en-US" dirty="0"/>
              <a:t>ADT: 45,000 - 90,000 vpd</a:t>
            </a:r>
          </a:p>
          <a:p>
            <a:pPr lvl="1"/>
            <a:r>
              <a:rPr lang="en-US" dirty="0"/>
              <a:t>25 - 40% truck traffic</a:t>
            </a:r>
          </a:p>
          <a:p>
            <a:r>
              <a:rPr lang="en-US" dirty="0"/>
              <a:t>A major shipping corridor for through state travel with:</a:t>
            </a:r>
          </a:p>
          <a:p>
            <a:pPr lvl="1"/>
            <a:r>
              <a:rPr lang="en-US" dirty="0"/>
              <a:t>119 mainline bridge structures</a:t>
            </a:r>
          </a:p>
          <a:p>
            <a:pPr lvl="1"/>
            <a:r>
              <a:rPr lang="en-US" dirty="0"/>
              <a:t>45 overhead structures</a:t>
            </a:r>
          </a:p>
          <a:p>
            <a:r>
              <a:rPr lang="en-US" dirty="0"/>
              <a:t>Travel delays across the state should be kept to a maximum of 60 minutes</a:t>
            </a:r>
          </a:p>
          <a:p>
            <a:endParaRPr lang="en-US" dirty="0"/>
          </a:p>
        </p:txBody>
      </p:sp>
    </p:spTree>
    <p:extLst>
      <p:ext uri="{BB962C8B-B14F-4D97-AF65-F5344CB8AC3E}">
        <p14:creationId xmlns:p14="http://schemas.microsoft.com/office/powerpoint/2010/main" val="1593457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763000" cy="1325563"/>
          </a:xfrm>
        </p:spPr>
        <p:txBody>
          <a:bodyPr/>
          <a:lstStyle/>
          <a:p>
            <a:r>
              <a:rPr lang="en-US" dirty="0"/>
              <a:t>Exercise No. 3 Scenario: Corridor Widening (cont.)</a:t>
            </a:r>
          </a:p>
        </p:txBody>
      </p:sp>
      <p:sp>
        <p:nvSpPr>
          <p:cNvPr id="3" name="Content Placeholder 2"/>
          <p:cNvSpPr>
            <a:spLocks noGrp="1"/>
          </p:cNvSpPr>
          <p:nvPr>
            <p:ph idx="1"/>
          </p:nvPr>
        </p:nvSpPr>
        <p:spPr>
          <a:xfrm>
            <a:off x="381000" y="1676400"/>
            <a:ext cx="8458200" cy="4343400"/>
          </a:xfrm>
        </p:spPr>
        <p:txBody>
          <a:bodyPr/>
          <a:lstStyle/>
          <a:p>
            <a:r>
              <a:rPr lang="en-US" dirty="0"/>
              <a:t>There are two major cities, populations of approximately 150,000 separated by 55 miles on the route</a:t>
            </a:r>
          </a:p>
          <a:p>
            <a:r>
              <a:rPr lang="en-US" dirty="0"/>
              <a:t>Traverses 3 districts within the state</a:t>
            </a:r>
          </a:p>
          <a:p>
            <a:r>
              <a:rPr lang="en-US" dirty="0"/>
              <a:t>Queuing would be a problem if lanes were closed during the daytime</a:t>
            </a:r>
          </a:p>
          <a:p>
            <a:r>
              <a:rPr lang="en-US" dirty="0"/>
              <a:t>Only nighttime lane closures on the mainline would be allowed</a:t>
            </a:r>
          </a:p>
          <a:p>
            <a:r>
              <a:rPr lang="en-US" dirty="0"/>
              <a:t>Queuing would not be a problem</a:t>
            </a:r>
          </a:p>
          <a:p>
            <a:pPr marL="0" indent="0">
              <a:buNone/>
            </a:pPr>
            <a:endParaRPr lang="en-US" dirty="0"/>
          </a:p>
        </p:txBody>
      </p:sp>
    </p:spTree>
    <p:extLst>
      <p:ext uri="{BB962C8B-B14F-4D97-AF65-F5344CB8AC3E}">
        <p14:creationId xmlns:p14="http://schemas.microsoft.com/office/powerpoint/2010/main" val="34926274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437322"/>
            <a:ext cx="8763000" cy="1325563"/>
          </a:xfrm>
        </p:spPr>
        <p:txBody>
          <a:bodyPr/>
          <a:lstStyle/>
          <a:p>
            <a:r>
              <a:rPr lang="en-US" dirty="0"/>
              <a:t>Exercise No. 3 Scenario: Corridor Widening (cont.)</a:t>
            </a:r>
          </a:p>
        </p:txBody>
      </p:sp>
      <p:sp>
        <p:nvSpPr>
          <p:cNvPr id="3" name="Content Placeholder 2"/>
          <p:cNvSpPr>
            <a:spLocks noGrp="1"/>
          </p:cNvSpPr>
          <p:nvPr>
            <p:ph idx="1"/>
          </p:nvPr>
        </p:nvSpPr>
        <p:spPr>
          <a:xfrm>
            <a:off x="342900" y="2057400"/>
            <a:ext cx="8458200" cy="4343400"/>
          </a:xfrm>
        </p:spPr>
        <p:txBody>
          <a:bodyPr/>
          <a:lstStyle/>
          <a:p>
            <a:r>
              <a:rPr lang="en-US" dirty="0"/>
              <a:t>Ramp closures also possible</a:t>
            </a:r>
          </a:p>
          <a:p>
            <a:r>
              <a:rPr lang="en-US" dirty="0"/>
              <a:t>Construction cost will exceed $2 billion</a:t>
            </a:r>
          </a:p>
          <a:p>
            <a:r>
              <a:rPr lang="en-US" dirty="0"/>
              <a:t>Construction could be completed in 3 years</a:t>
            </a:r>
          </a:p>
          <a:p>
            <a:pPr marL="0" indent="0">
              <a:buNone/>
            </a:pPr>
            <a:endParaRPr lang="en-US" dirty="0"/>
          </a:p>
        </p:txBody>
      </p:sp>
    </p:spTree>
    <p:extLst>
      <p:ext uri="{BB962C8B-B14F-4D97-AF65-F5344CB8AC3E}">
        <p14:creationId xmlns:p14="http://schemas.microsoft.com/office/powerpoint/2010/main" val="1919878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1325563"/>
          </a:xfrm>
        </p:spPr>
        <p:txBody>
          <a:bodyPr/>
          <a:lstStyle/>
          <a:p>
            <a:r>
              <a:rPr lang="en-US" dirty="0"/>
              <a:t>Exercise No. 3 Roadway Characteristics</a:t>
            </a:r>
          </a:p>
        </p:txBody>
      </p:sp>
      <p:sp>
        <p:nvSpPr>
          <p:cNvPr id="3" name="Content Placeholder 2"/>
          <p:cNvSpPr>
            <a:spLocks noGrp="1"/>
          </p:cNvSpPr>
          <p:nvPr>
            <p:ph idx="1"/>
          </p:nvPr>
        </p:nvSpPr>
        <p:spPr>
          <a:xfrm>
            <a:off x="322002" y="1100819"/>
            <a:ext cx="8458200" cy="4343400"/>
          </a:xfrm>
        </p:spPr>
        <p:txBody>
          <a:bodyPr/>
          <a:lstStyle/>
          <a:p>
            <a:pPr marL="0" indent="0">
              <a:buNone/>
            </a:pPr>
            <a:endParaRPr lang="en-US" dirty="0"/>
          </a:p>
          <a:p>
            <a:r>
              <a:rPr lang="en-US" dirty="0"/>
              <a:t>Two 12-foot wide lanes</a:t>
            </a:r>
          </a:p>
          <a:p>
            <a:r>
              <a:rPr lang="en-US" dirty="0"/>
              <a:t>10-foot wide right shoulder</a:t>
            </a:r>
          </a:p>
          <a:p>
            <a:r>
              <a:rPr lang="en-US" dirty="0"/>
              <a:t>6-foot wide median shoulders</a:t>
            </a:r>
          </a:p>
          <a:p>
            <a:r>
              <a:rPr lang="en-US" dirty="0"/>
              <a:t>Median width of 44 feet in urban areas</a:t>
            </a:r>
          </a:p>
          <a:p>
            <a:r>
              <a:rPr lang="en-US" dirty="0"/>
              <a:t>Approximately 15 miles for each urban area</a:t>
            </a:r>
          </a:p>
          <a:p>
            <a:pPr lvl="1"/>
            <a:r>
              <a:rPr lang="en-US" dirty="0"/>
              <a:t>Remaining has a median width of 66 feet</a:t>
            </a:r>
          </a:p>
          <a:p>
            <a:endParaRPr lang="en-US" dirty="0"/>
          </a:p>
        </p:txBody>
      </p:sp>
    </p:spTree>
    <p:extLst>
      <p:ext uri="{BB962C8B-B14F-4D97-AF65-F5344CB8AC3E}">
        <p14:creationId xmlns:p14="http://schemas.microsoft.com/office/powerpoint/2010/main" val="3230568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1325563"/>
          </a:xfrm>
        </p:spPr>
        <p:txBody>
          <a:bodyPr/>
          <a:lstStyle/>
          <a:p>
            <a:r>
              <a:rPr lang="en-US" dirty="0"/>
              <a:t>Exercise No. 3 Roadway Characteristics</a:t>
            </a:r>
          </a:p>
        </p:txBody>
      </p:sp>
      <p:pic>
        <p:nvPicPr>
          <p:cNvPr id="5" name="Picture 2" descr="curved line across a to 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618" y="3226188"/>
            <a:ext cx="7303641" cy="12214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944757" y="3048000"/>
            <a:ext cx="381000" cy="523220"/>
          </a:xfrm>
          <a:prstGeom prst="rect">
            <a:avLst/>
          </a:prstGeom>
        </p:spPr>
        <p:txBody>
          <a:bodyPr wrap="square">
            <a:spAutoFit/>
          </a:bodyPr>
          <a:lstStyle/>
          <a:p>
            <a:r>
              <a:rPr lang="en-US" sz="2800" i="1" dirty="0"/>
              <a:t>A</a:t>
            </a:r>
          </a:p>
        </p:txBody>
      </p:sp>
      <p:sp>
        <p:nvSpPr>
          <p:cNvPr id="7" name="Rectangle 6"/>
          <p:cNvSpPr/>
          <p:nvPr/>
        </p:nvSpPr>
        <p:spPr>
          <a:xfrm>
            <a:off x="6781800" y="2895600"/>
            <a:ext cx="381000" cy="523220"/>
          </a:xfrm>
          <a:prstGeom prst="rect">
            <a:avLst/>
          </a:prstGeom>
        </p:spPr>
        <p:txBody>
          <a:bodyPr wrap="square">
            <a:spAutoFit/>
          </a:bodyPr>
          <a:lstStyle/>
          <a:p>
            <a:r>
              <a:rPr lang="en-US" sz="2800" i="1" dirty="0"/>
              <a:t>B</a:t>
            </a:r>
          </a:p>
        </p:txBody>
      </p:sp>
      <p:sp>
        <p:nvSpPr>
          <p:cNvPr id="8" name="Oval 7"/>
          <p:cNvSpPr/>
          <p:nvPr/>
        </p:nvSpPr>
        <p:spPr>
          <a:xfrm flipV="1">
            <a:off x="1858618" y="3551369"/>
            <a:ext cx="172278" cy="1687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p>
        </p:txBody>
      </p:sp>
      <p:sp>
        <p:nvSpPr>
          <p:cNvPr id="9" name="Oval 8"/>
          <p:cNvSpPr/>
          <p:nvPr/>
        </p:nvSpPr>
        <p:spPr>
          <a:xfrm flipV="1">
            <a:off x="7056782" y="3542265"/>
            <a:ext cx="172278" cy="1687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p>
        </p:txBody>
      </p:sp>
      <p:cxnSp>
        <p:nvCxnSpPr>
          <p:cNvPr id="11" name="Straight Arrow Connector 10"/>
          <p:cNvCxnSpPr/>
          <p:nvPr/>
        </p:nvCxnSpPr>
        <p:spPr>
          <a:xfrm>
            <a:off x="609600" y="2731532"/>
            <a:ext cx="7433659" cy="0"/>
          </a:xfrm>
          <a:prstGeom prst="straightConnector1">
            <a:avLst/>
          </a:prstGeom>
          <a:ln w="349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200400" y="2286000"/>
            <a:ext cx="1844728" cy="523220"/>
          </a:xfrm>
          <a:prstGeom prst="rect">
            <a:avLst/>
          </a:prstGeom>
        </p:spPr>
        <p:txBody>
          <a:bodyPr wrap="square">
            <a:spAutoFit/>
          </a:bodyPr>
          <a:lstStyle/>
          <a:p>
            <a:r>
              <a:rPr lang="en-US" sz="2800" i="1" dirty="0"/>
              <a:t>85 miles</a:t>
            </a:r>
          </a:p>
        </p:txBody>
      </p:sp>
      <p:cxnSp>
        <p:nvCxnSpPr>
          <p:cNvPr id="15" name="Straight Arrow Connector 14"/>
          <p:cNvCxnSpPr>
            <a:stCxn id="8" idx="7"/>
          </p:cNvCxnSpPr>
          <p:nvPr/>
        </p:nvCxnSpPr>
        <p:spPr>
          <a:xfrm flipV="1">
            <a:off x="2005666" y="3635764"/>
            <a:ext cx="5090873" cy="59675"/>
          </a:xfrm>
          <a:prstGeom prst="straightConnector1">
            <a:avLst/>
          </a:prstGeom>
          <a:ln w="349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3149896" y="3675972"/>
            <a:ext cx="1779719" cy="523220"/>
          </a:xfrm>
          <a:prstGeom prst="rect">
            <a:avLst/>
          </a:prstGeom>
        </p:spPr>
        <p:txBody>
          <a:bodyPr wrap="square">
            <a:spAutoFit/>
          </a:bodyPr>
          <a:lstStyle/>
          <a:p>
            <a:r>
              <a:rPr lang="en-US" sz="2800" i="1" dirty="0"/>
              <a:t>55 miles</a:t>
            </a:r>
          </a:p>
        </p:txBody>
      </p:sp>
    </p:spTree>
    <p:extLst>
      <p:ext uri="{BB962C8B-B14F-4D97-AF65-F5344CB8AC3E}">
        <p14:creationId xmlns:p14="http://schemas.microsoft.com/office/powerpoint/2010/main" val="3441814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0" dirty="0"/>
              <a:t>Exercise </a:t>
            </a:r>
            <a:r>
              <a:rPr lang="en-US" dirty="0"/>
              <a:t>No. </a:t>
            </a:r>
            <a:r>
              <a:rPr lang="en-US" i="0" dirty="0"/>
              <a:t>3</a:t>
            </a:r>
            <a:endParaRPr lang="en-US" dirty="0"/>
          </a:p>
        </p:txBody>
      </p:sp>
      <p:sp>
        <p:nvSpPr>
          <p:cNvPr id="3" name="Content Placeholder 2"/>
          <p:cNvSpPr>
            <a:spLocks noGrp="1"/>
          </p:cNvSpPr>
          <p:nvPr>
            <p:ph idx="1"/>
          </p:nvPr>
        </p:nvSpPr>
        <p:spPr>
          <a:xfrm>
            <a:off x="609600" y="1325563"/>
            <a:ext cx="8153400" cy="4846637"/>
          </a:xfrm>
        </p:spPr>
        <p:txBody>
          <a:bodyPr/>
          <a:lstStyle/>
          <a:p>
            <a:r>
              <a:rPr lang="en-US" dirty="0"/>
              <a:t>Based on the five steps for achieving Project Coordination that were presented, develop the details of the steps for coordination in this project</a:t>
            </a:r>
          </a:p>
          <a:p>
            <a:endParaRPr lang="en-US" dirty="0"/>
          </a:p>
        </p:txBody>
      </p:sp>
    </p:spTree>
    <p:extLst>
      <p:ext uri="{BB962C8B-B14F-4D97-AF65-F5344CB8AC3E}">
        <p14:creationId xmlns:p14="http://schemas.microsoft.com/office/powerpoint/2010/main" val="36366860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191" y="198437"/>
            <a:ext cx="8763000" cy="1325563"/>
          </a:xfrm>
        </p:spPr>
        <p:txBody>
          <a:bodyPr/>
          <a:lstStyle/>
          <a:p>
            <a:r>
              <a:rPr lang="en-US" dirty="0"/>
              <a:t>Exercise No. 4: Corridor Widening Modified</a:t>
            </a:r>
          </a:p>
        </p:txBody>
      </p:sp>
      <p:sp>
        <p:nvSpPr>
          <p:cNvPr id="5" name="Content Placeholder 4"/>
          <p:cNvSpPr>
            <a:spLocks noGrp="1"/>
          </p:cNvSpPr>
          <p:nvPr>
            <p:ph idx="1"/>
          </p:nvPr>
        </p:nvSpPr>
        <p:spPr>
          <a:xfrm>
            <a:off x="342900" y="1257300"/>
            <a:ext cx="8458200" cy="4686300"/>
          </a:xfrm>
        </p:spPr>
        <p:txBody>
          <a:bodyPr/>
          <a:lstStyle/>
          <a:p>
            <a:endParaRPr lang="en-US" dirty="0"/>
          </a:p>
          <a:p>
            <a:r>
              <a:rPr lang="en-US" dirty="0"/>
              <a:t>Completing the project in a three-year period</a:t>
            </a:r>
          </a:p>
          <a:p>
            <a:r>
              <a:rPr lang="en-US" dirty="0"/>
              <a:t>Multiple simultaneous contracts</a:t>
            </a:r>
          </a:p>
          <a:p>
            <a:r>
              <a:rPr lang="en-US" dirty="0"/>
              <a:t>Continuous project across the state would be the least overall disruptive to traffic</a:t>
            </a:r>
          </a:p>
          <a:p>
            <a:endParaRPr lang="en-US" dirty="0"/>
          </a:p>
        </p:txBody>
      </p:sp>
    </p:spTree>
    <p:extLst>
      <p:ext uri="{BB962C8B-B14F-4D97-AF65-F5344CB8AC3E}">
        <p14:creationId xmlns:p14="http://schemas.microsoft.com/office/powerpoint/2010/main" val="25602195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191" y="198437"/>
            <a:ext cx="8763000" cy="1325563"/>
          </a:xfrm>
        </p:spPr>
        <p:txBody>
          <a:bodyPr/>
          <a:lstStyle/>
          <a:p>
            <a:r>
              <a:rPr lang="en-US" dirty="0"/>
              <a:t>Exercise No. 4: Corridor Widening Modified (cont.)</a:t>
            </a:r>
          </a:p>
        </p:txBody>
      </p:sp>
      <p:sp>
        <p:nvSpPr>
          <p:cNvPr id="5" name="Content Placeholder 4"/>
          <p:cNvSpPr>
            <a:spLocks noGrp="1"/>
          </p:cNvSpPr>
          <p:nvPr>
            <p:ph idx="1"/>
          </p:nvPr>
        </p:nvSpPr>
        <p:spPr>
          <a:xfrm>
            <a:off x="342900" y="1257300"/>
            <a:ext cx="8458200" cy="4343400"/>
          </a:xfrm>
        </p:spPr>
        <p:txBody>
          <a:bodyPr/>
          <a:lstStyle/>
          <a:p>
            <a:endParaRPr lang="en-US" dirty="0"/>
          </a:p>
          <a:p>
            <a:r>
              <a:rPr lang="en-US" dirty="0"/>
              <a:t>If this project were to be constructed as continuous project across the state, provide:</a:t>
            </a:r>
          </a:p>
          <a:p>
            <a:pPr lvl="1"/>
            <a:r>
              <a:rPr lang="en-US" dirty="0"/>
              <a:t> As complete a list as possible of the challenges and coordination issues</a:t>
            </a:r>
          </a:p>
          <a:p>
            <a:r>
              <a:rPr lang="en-US" dirty="0"/>
              <a:t>Would any of these be a “deal breaker”? </a:t>
            </a:r>
          </a:p>
        </p:txBody>
      </p:sp>
    </p:spTree>
    <p:extLst>
      <p:ext uri="{BB962C8B-B14F-4D97-AF65-F5344CB8AC3E}">
        <p14:creationId xmlns:p14="http://schemas.microsoft.com/office/powerpoint/2010/main" val="2640645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 No. 4: Corridor Widening Modified - ITS usage</a:t>
            </a:r>
          </a:p>
        </p:txBody>
      </p:sp>
      <p:sp>
        <p:nvSpPr>
          <p:cNvPr id="3" name="Content Placeholder 2"/>
          <p:cNvSpPr>
            <a:spLocks noGrp="1"/>
          </p:cNvSpPr>
          <p:nvPr>
            <p:ph idx="1"/>
          </p:nvPr>
        </p:nvSpPr>
        <p:spPr>
          <a:xfrm>
            <a:off x="342900" y="1447800"/>
            <a:ext cx="8458200" cy="4343400"/>
          </a:xfrm>
        </p:spPr>
        <p:txBody>
          <a:bodyPr/>
          <a:lstStyle/>
          <a:p>
            <a:pPr marL="392113" lvl="1" indent="-327025">
              <a:spcBef>
                <a:spcPts val="400"/>
              </a:spcBef>
            </a:pPr>
            <a:r>
              <a:rPr lang="en-US" dirty="0"/>
              <a:t>Based on the ITS Implementation Guide, provide as much detail to the six steps as possible for this project.</a:t>
            </a:r>
          </a:p>
          <a:p>
            <a:pPr marL="735013" lvl="2" indent="-250825">
              <a:spcBef>
                <a:spcPts val="400"/>
              </a:spcBef>
            </a:pPr>
            <a:r>
              <a:rPr lang="en-US" dirty="0"/>
              <a:t>Step 1 – Assessment of Needs			</a:t>
            </a:r>
          </a:p>
          <a:p>
            <a:pPr marL="735013" lvl="2" indent="-250825">
              <a:spcBef>
                <a:spcPts val="400"/>
              </a:spcBef>
            </a:pPr>
            <a:r>
              <a:rPr lang="en-US" dirty="0"/>
              <a:t>Step 2 – Concept of Operations			</a:t>
            </a:r>
          </a:p>
          <a:p>
            <a:pPr marL="735013" lvl="2" indent="-250825">
              <a:spcBef>
                <a:spcPts val="400"/>
              </a:spcBef>
            </a:pPr>
            <a:r>
              <a:rPr lang="en-US" dirty="0"/>
              <a:t>Step 3 – Detailed System Planning			</a:t>
            </a:r>
          </a:p>
          <a:p>
            <a:pPr marL="735013" lvl="2" indent="-250825">
              <a:spcBef>
                <a:spcPts val="400"/>
              </a:spcBef>
            </a:pPr>
            <a:r>
              <a:rPr lang="en-US" dirty="0"/>
              <a:t>Step 4 – Procurement					</a:t>
            </a:r>
          </a:p>
          <a:p>
            <a:pPr marL="735013" lvl="2" indent="-250825">
              <a:spcBef>
                <a:spcPts val="400"/>
              </a:spcBef>
            </a:pPr>
            <a:r>
              <a:rPr lang="en-US" dirty="0"/>
              <a:t>Step 5 – System Deployment				</a:t>
            </a:r>
          </a:p>
          <a:p>
            <a:pPr marL="735013" lvl="2" indent="-250825">
              <a:spcBef>
                <a:spcPts val="400"/>
              </a:spcBef>
            </a:pPr>
            <a:r>
              <a:rPr lang="en-US" dirty="0"/>
              <a:t>Step 6 – System Operation, Maintenance, and Evaluation</a:t>
            </a:r>
          </a:p>
        </p:txBody>
      </p:sp>
    </p:spTree>
    <p:extLst>
      <p:ext uri="{BB962C8B-B14F-4D97-AF65-F5344CB8AC3E}">
        <p14:creationId xmlns:p14="http://schemas.microsoft.com/office/powerpoint/2010/main" val="1112867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2A3E6-AFD5-4E7E-9281-0F4735988345}"/>
              </a:ext>
            </a:extLst>
          </p:cNvPr>
          <p:cNvSpPr>
            <a:spLocks noGrp="1"/>
          </p:cNvSpPr>
          <p:nvPr>
            <p:ph type="title"/>
          </p:nvPr>
        </p:nvSpPr>
        <p:spPr/>
        <p:txBody>
          <a:bodyPr/>
          <a:lstStyle/>
          <a:p>
            <a:r>
              <a:rPr lang="en-US" dirty="0"/>
              <a:t>Exercises</a:t>
            </a:r>
          </a:p>
        </p:txBody>
      </p:sp>
      <p:sp>
        <p:nvSpPr>
          <p:cNvPr id="3" name="Content Placeholder 2">
            <a:extLst>
              <a:ext uri="{FF2B5EF4-FFF2-40B4-BE49-F238E27FC236}">
                <a16:creationId xmlns:a16="http://schemas.microsoft.com/office/drawing/2014/main" id="{271B3C69-37BD-4019-B258-55EF50053364}"/>
              </a:ext>
            </a:extLst>
          </p:cNvPr>
          <p:cNvSpPr>
            <a:spLocks noGrp="1"/>
          </p:cNvSpPr>
          <p:nvPr>
            <p:ph idx="1"/>
          </p:nvPr>
        </p:nvSpPr>
        <p:spPr>
          <a:xfrm>
            <a:off x="381000" y="1616229"/>
            <a:ext cx="8458200" cy="4327371"/>
          </a:xfrm>
        </p:spPr>
        <p:txBody>
          <a:bodyPr/>
          <a:lstStyle/>
          <a:p>
            <a:r>
              <a:rPr lang="en-US" dirty="0"/>
              <a:t>Hands-on opportunity to apply the concepts learned</a:t>
            </a:r>
          </a:p>
          <a:p>
            <a:r>
              <a:rPr lang="en-US" dirty="0"/>
              <a:t>Five exercises</a:t>
            </a:r>
          </a:p>
          <a:p>
            <a:r>
              <a:rPr lang="en-US" dirty="0"/>
              <a:t>Break into teams</a:t>
            </a:r>
          </a:p>
          <a:p>
            <a:endParaRPr lang="en-US" dirty="0"/>
          </a:p>
        </p:txBody>
      </p:sp>
    </p:spTree>
    <p:extLst>
      <p:ext uri="{BB962C8B-B14F-4D97-AF65-F5344CB8AC3E}">
        <p14:creationId xmlns:p14="http://schemas.microsoft.com/office/powerpoint/2010/main" val="36798293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762000"/>
          </a:xfrm>
        </p:spPr>
        <p:txBody>
          <a:bodyPr/>
          <a:lstStyle/>
          <a:p>
            <a:r>
              <a:rPr lang="en-US" i="0" dirty="0"/>
              <a:t>Exercise No. 4 Steps</a:t>
            </a:r>
            <a:endParaRPr lang="en-US" dirty="0"/>
          </a:p>
        </p:txBody>
      </p:sp>
      <p:sp>
        <p:nvSpPr>
          <p:cNvPr id="3" name="Content Placeholder 2"/>
          <p:cNvSpPr>
            <a:spLocks noGrp="1"/>
          </p:cNvSpPr>
          <p:nvPr>
            <p:ph idx="1"/>
          </p:nvPr>
        </p:nvSpPr>
        <p:spPr>
          <a:xfrm>
            <a:off x="481149" y="1589314"/>
            <a:ext cx="8458200" cy="4724400"/>
          </a:xfrm>
        </p:spPr>
        <p:txBody>
          <a:bodyPr/>
          <a:lstStyle/>
          <a:p>
            <a:pPr marL="0" indent="0">
              <a:buNone/>
            </a:pPr>
            <a:r>
              <a:rPr lang="en-US" b="1" dirty="0"/>
              <a:t>1: </a:t>
            </a:r>
            <a:r>
              <a:rPr lang="en-US" dirty="0"/>
              <a:t>Establish the Vision	</a:t>
            </a:r>
          </a:p>
          <a:p>
            <a:pPr marL="0" indent="0">
              <a:buNone/>
            </a:pPr>
            <a:r>
              <a:rPr lang="en-US" b="1" dirty="0"/>
              <a:t>2: </a:t>
            </a:r>
            <a:r>
              <a:rPr lang="en-US" dirty="0"/>
              <a:t>Develop Details of How Coordination will Occur</a:t>
            </a:r>
          </a:p>
          <a:p>
            <a:pPr marL="0" indent="0">
              <a:buNone/>
            </a:pPr>
            <a:r>
              <a:rPr lang="en-US" b="1" dirty="0"/>
              <a:t>3: </a:t>
            </a:r>
            <a:r>
              <a:rPr lang="en-US" dirty="0"/>
              <a:t>Educate/Inform Personnel and Stakeholders</a:t>
            </a:r>
          </a:p>
          <a:p>
            <a:pPr marL="0" indent="0">
              <a:buNone/>
            </a:pPr>
            <a:r>
              <a:rPr lang="en-US" b="1" dirty="0"/>
              <a:t>4: </a:t>
            </a:r>
            <a:r>
              <a:rPr lang="en-US" dirty="0"/>
              <a:t>Implement the Process</a:t>
            </a:r>
          </a:p>
          <a:p>
            <a:pPr marL="0" indent="0">
              <a:buNone/>
            </a:pPr>
            <a:r>
              <a:rPr lang="en-US" b="1" dirty="0"/>
              <a:t>5: </a:t>
            </a:r>
            <a:r>
              <a:rPr lang="en-US" dirty="0"/>
              <a:t>Refine the Process</a:t>
            </a:r>
          </a:p>
          <a:p>
            <a:pPr marL="0" indent="0">
              <a:buNone/>
            </a:pPr>
            <a:endParaRPr lang="en-US" b="1" dirty="0"/>
          </a:p>
          <a:p>
            <a:pPr marL="0" indent="0">
              <a:buNone/>
            </a:pPr>
            <a:endParaRPr lang="en-US" dirty="0"/>
          </a:p>
        </p:txBody>
      </p:sp>
    </p:spTree>
    <p:extLst>
      <p:ext uri="{BB962C8B-B14F-4D97-AF65-F5344CB8AC3E}">
        <p14:creationId xmlns:p14="http://schemas.microsoft.com/office/powerpoint/2010/main" val="42238782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 No. 5: A Better Way?</a:t>
            </a:r>
          </a:p>
        </p:txBody>
      </p:sp>
      <p:sp>
        <p:nvSpPr>
          <p:cNvPr id="5" name="Content Placeholder 4"/>
          <p:cNvSpPr>
            <a:spLocks noGrp="1"/>
          </p:cNvSpPr>
          <p:nvPr>
            <p:ph idx="1"/>
          </p:nvPr>
        </p:nvSpPr>
        <p:spPr/>
        <p:txBody>
          <a:bodyPr/>
          <a:lstStyle/>
          <a:p>
            <a:r>
              <a:rPr lang="en-US" dirty="0"/>
              <a:t>Play the “devil’s advocate”:</a:t>
            </a:r>
          </a:p>
          <a:p>
            <a:pPr lvl="1"/>
            <a:r>
              <a:rPr lang="en-US" dirty="0"/>
              <a:t>Convince the group there is a better way of doing this than doing it all at one time as a “big” project</a:t>
            </a:r>
          </a:p>
          <a:p>
            <a:endParaRPr lang="en-US" dirty="0"/>
          </a:p>
          <a:p>
            <a:r>
              <a:rPr lang="en-US" b="1" dirty="0"/>
              <a:t>Hint: </a:t>
            </a:r>
            <a:r>
              <a:rPr lang="en-US" dirty="0"/>
              <a:t>You may have to look at staging, funding  and sequencing of projects to convince everyone that there is a better way</a:t>
            </a:r>
          </a:p>
        </p:txBody>
      </p:sp>
    </p:spTree>
    <p:extLst>
      <p:ext uri="{BB962C8B-B14F-4D97-AF65-F5344CB8AC3E}">
        <p14:creationId xmlns:p14="http://schemas.microsoft.com/office/powerpoint/2010/main" val="4518488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 No. 5</a:t>
            </a:r>
          </a:p>
        </p:txBody>
      </p:sp>
      <p:sp>
        <p:nvSpPr>
          <p:cNvPr id="5" name="Content Placeholder 4"/>
          <p:cNvSpPr>
            <a:spLocks noGrp="1"/>
          </p:cNvSpPr>
          <p:nvPr>
            <p:ph idx="1"/>
          </p:nvPr>
        </p:nvSpPr>
        <p:spPr>
          <a:xfrm>
            <a:off x="381000" y="1616229"/>
            <a:ext cx="8229600" cy="4343400"/>
          </a:xfrm>
        </p:spPr>
        <p:txBody>
          <a:bodyPr/>
          <a:lstStyle/>
          <a:p>
            <a:r>
              <a:rPr lang="en-US" dirty="0"/>
              <a:t>What ITS applications would your agency use for this project and provide details on how your agency would want the system to work?</a:t>
            </a:r>
          </a:p>
          <a:p>
            <a:r>
              <a:rPr lang="en-US" dirty="0"/>
              <a:t>What do you want the system to do for you and the public?</a:t>
            </a:r>
          </a:p>
          <a:p>
            <a:endParaRPr lang="en-US" dirty="0"/>
          </a:p>
        </p:txBody>
      </p:sp>
    </p:spTree>
    <p:extLst>
      <p:ext uri="{BB962C8B-B14F-4D97-AF65-F5344CB8AC3E}">
        <p14:creationId xmlns:p14="http://schemas.microsoft.com/office/powerpoint/2010/main" val="28929123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F63C2-9897-40FC-85FF-F9037C61F9F4}"/>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id="{AC8EB4EF-E8A4-46C7-B670-A02DC274716F}"/>
              </a:ext>
            </a:extLst>
          </p:cNvPr>
          <p:cNvSpPr>
            <a:spLocks noGrp="1"/>
          </p:cNvSpPr>
          <p:nvPr>
            <p:ph idx="1"/>
          </p:nvPr>
        </p:nvSpPr>
        <p:spPr/>
        <p:txBody>
          <a:bodyPr/>
          <a:lstStyle/>
          <a:p>
            <a:r>
              <a:rPr lang="en-US" dirty="0"/>
              <a:t>What lessons did you learn from these exercises?</a:t>
            </a:r>
          </a:p>
          <a:p>
            <a:r>
              <a:rPr lang="en-US" dirty="0"/>
              <a:t>Would you make any changes to the process?</a:t>
            </a:r>
          </a:p>
        </p:txBody>
      </p:sp>
    </p:spTree>
    <p:extLst>
      <p:ext uri="{BB962C8B-B14F-4D97-AF65-F5344CB8AC3E}">
        <p14:creationId xmlns:p14="http://schemas.microsoft.com/office/powerpoint/2010/main" val="3988594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0"/>
            <a:ext cx="8229600" cy="1417638"/>
          </a:xfrm>
        </p:spPr>
        <p:txBody>
          <a:bodyPr/>
          <a:lstStyle/>
          <a:p>
            <a:r>
              <a:rPr lang="en-US" dirty="0"/>
              <a:t>Questions</a:t>
            </a:r>
          </a:p>
        </p:txBody>
      </p:sp>
    </p:spTree>
    <p:extLst>
      <p:ext uri="{BB962C8B-B14F-4D97-AF65-F5344CB8AC3E}">
        <p14:creationId xmlns:p14="http://schemas.microsoft.com/office/powerpoint/2010/main" val="11097485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5257800" y="1543730"/>
            <a:ext cx="3663845" cy="3618140"/>
          </a:xfrm>
          <a:prstGeom prst="rect">
            <a:avLst/>
          </a:prstGeom>
          <a:noFill/>
          <a:ln w="9525">
            <a:noFill/>
            <a:miter lim="800000"/>
            <a:headEnd/>
            <a:tailEnd/>
          </a:ln>
          <a:effectLst>
            <a:outerShdw dist="28398" dir="3806097" algn="ctr" rotWithShape="0">
              <a:schemeClr val="tx1"/>
            </a:outerShdw>
          </a:effectLst>
        </p:spPr>
        <p:txBody>
          <a:bodyPr vert="horz" wrap="square" lIns="91440" tIns="45720" rIns="91440" bIns="45720" numCol="1" anchor="ctr" anchorCtr="0" compatLnSpc="1">
            <a:prstTxWarp prst="textNoShape">
              <a:avLst/>
            </a:prstTxWarp>
            <a:noAutofit/>
          </a:bodyPr>
          <a:lstStyle/>
          <a:p>
            <a:pPr lvl="0" algn="ctr">
              <a:defRPr/>
            </a:pPr>
            <a:endParaRPr kumimoji="0" lang="en-US" sz="2800" b="0" u="none" strike="noStrike" kern="1200" cap="none" spc="0" normalizeH="0" baseline="0" noProof="0" dirty="0">
              <a:ln>
                <a:noFill/>
              </a:ln>
              <a:solidFill>
                <a:srgbClr val="008080"/>
              </a:solidFill>
              <a:effectLst/>
              <a:uLnTx/>
              <a:uFillTx/>
              <a:latin typeface="Arial" panose="020B0604020202020204" pitchFamily="34" charset="0"/>
              <a:ea typeface="+mj-ea"/>
              <a:cs typeface="+mj-cs"/>
            </a:endParaRPr>
          </a:p>
        </p:txBody>
      </p:sp>
      <p:sp>
        <p:nvSpPr>
          <p:cNvPr id="5" name="Rectangle 2">
            <a:extLst>
              <a:ext uri="{FF2B5EF4-FFF2-40B4-BE49-F238E27FC236}">
                <a16:creationId xmlns:a16="http://schemas.microsoft.com/office/drawing/2014/main" id="{1D5A2D45-23FE-4D74-A55C-555FCA4F4D85}"/>
              </a:ext>
            </a:extLst>
          </p:cNvPr>
          <p:cNvSpPr>
            <a:spLocks noGrp="1" noChangeArrowheads="1"/>
          </p:cNvSpPr>
          <p:nvPr>
            <p:ph type="title"/>
          </p:nvPr>
        </p:nvSpPr>
        <p:spPr>
          <a:xfrm>
            <a:off x="6156177" y="2981665"/>
            <a:ext cx="2987823" cy="742270"/>
          </a:xfrm>
        </p:spPr>
        <p:txBody>
          <a:bodyPr/>
          <a:lstStyle/>
          <a:p>
            <a:pPr algn="ctr" eaLnBrk="1" hangingPunct="1">
              <a:defRPr/>
            </a:pPr>
            <a:r>
              <a:rPr lang="en-US" sz="4400" dirty="0"/>
              <a:t>Closing</a:t>
            </a:r>
          </a:p>
        </p:txBody>
      </p:sp>
      <p:pic>
        <p:nvPicPr>
          <p:cNvPr id="3" name="Picture 2" descr="A truck in the right lane with arrow board flashing merge left and portable changeable message sign ahead and off the shoulder showing stopped traffic ahead">
            <a:extLst>
              <a:ext uri="{FF2B5EF4-FFF2-40B4-BE49-F238E27FC236}">
                <a16:creationId xmlns:a16="http://schemas.microsoft.com/office/drawing/2014/main" id="{3137DB25-65BD-41CB-8828-014020E015DB}"/>
              </a:ext>
            </a:extLst>
          </p:cNvPr>
          <p:cNvPicPr>
            <a:picLocks noChangeAspect="1"/>
          </p:cNvPicPr>
          <p:nvPr/>
        </p:nvPicPr>
        <p:blipFill>
          <a:blip r:embed="rId3"/>
          <a:stretch>
            <a:fillRect/>
          </a:stretch>
        </p:blipFill>
        <p:spPr>
          <a:xfrm>
            <a:off x="222355" y="2104962"/>
            <a:ext cx="5933822" cy="2924238"/>
          </a:xfrm>
          <a:prstGeom prst="rect">
            <a:avLst/>
          </a:prstGeom>
        </p:spPr>
      </p:pic>
      <p:sp>
        <p:nvSpPr>
          <p:cNvPr id="6" name="Rectangle 2">
            <a:extLst>
              <a:ext uri="{FF2B5EF4-FFF2-40B4-BE49-F238E27FC236}">
                <a16:creationId xmlns:a16="http://schemas.microsoft.com/office/drawing/2014/main" id="{5D153600-69CE-496A-9C6F-84C470C0D8A1}"/>
              </a:ext>
            </a:extLst>
          </p:cNvPr>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600" b="1" dirty="0">
                <a:solidFill>
                  <a:schemeClr val="bg1"/>
                </a:solidFill>
                <a:latin typeface="Arial" panose="020B0604020202020204" pitchFamily="34" charset="0"/>
                <a:ea typeface="+mj-ea"/>
                <a:cs typeface="+mj-cs"/>
              </a:rPr>
              <a:t>Smarter Work Zones</a:t>
            </a:r>
            <a:endParaRPr lang="en-US" sz="4400" b="1" dirty="0">
              <a:solidFill>
                <a:schemeClr val="bg1"/>
              </a:solidFill>
              <a:latin typeface="Arial" panose="020B0604020202020204" pitchFamily="34" charset="0"/>
              <a:ea typeface="+mj-ea"/>
              <a:cs typeface="+mj-cs"/>
            </a:endParaRPr>
          </a:p>
        </p:txBody>
      </p:sp>
      <p:sp>
        <p:nvSpPr>
          <p:cNvPr id="2" name="TextBox 4">
            <a:extLst>
              <a:ext uri="{FF2B5EF4-FFF2-40B4-BE49-F238E27FC236}">
                <a16:creationId xmlns:a16="http://schemas.microsoft.com/office/drawing/2014/main" id="{F7A80838-7CDB-5928-B5F4-93800D2A8E70}"/>
              </a:ext>
            </a:extLst>
          </p:cNvPr>
          <p:cNvSpPr txBox="1"/>
          <p:nvPr/>
        </p:nvSpPr>
        <p:spPr>
          <a:xfrm>
            <a:off x="195316" y="5040868"/>
            <a:ext cx="3291839" cy="246221"/>
          </a:xfrm>
          <a:prstGeom prst="rect">
            <a:avLst/>
          </a:prstGeom>
          <a:noFill/>
        </p:spPr>
        <p:txBody>
          <a:bodyPr wrap="square" rtlCol="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r>
              <a:rPr lang="en-US" sz="1000" dirty="0">
                <a:latin typeface="Arial" panose="020B0604020202020204" pitchFamily="34" charset="0"/>
                <a:cs typeface="Arial" panose="020B0604020202020204" pitchFamily="34" charset="0"/>
              </a:rPr>
              <a:t>Image: FHWA</a:t>
            </a:r>
          </a:p>
        </p:txBody>
      </p:sp>
    </p:spTree>
    <p:extLst>
      <p:ext uri="{BB962C8B-B14F-4D97-AF65-F5344CB8AC3E}">
        <p14:creationId xmlns:p14="http://schemas.microsoft.com/office/powerpoint/2010/main" val="791155781"/>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645" y="381000"/>
            <a:ext cx="8305800" cy="685800"/>
          </a:xfrm>
        </p:spPr>
        <p:txBody>
          <a:bodyPr/>
          <a:lstStyle/>
          <a:p>
            <a:r>
              <a:rPr lang="en-US" dirty="0"/>
              <a:t>Review of Course Objectives</a:t>
            </a:r>
          </a:p>
        </p:txBody>
      </p:sp>
      <p:sp>
        <p:nvSpPr>
          <p:cNvPr id="3" name="Content Placeholder 2"/>
          <p:cNvSpPr>
            <a:spLocks noGrp="1"/>
          </p:cNvSpPr>
          <p:nvPr>
            <p:ph idx="1"/>
          </p:nvPr>
        </p:nvSpPr>
        <p:spPr>
          <a:xfrm>
            <a:off x="577645" y="1371600"/>
            <a:ext cx="8327923" cy="4495800"/>
          </a:xfrm>
        </p:spPr>
        <p:txBody>
          <a:bodyPr/>
          <a:lstStyle/>
          <a:p>
            <a:pPr>
              <a:spcBef>
                <a:spcPts val="1176"/>
              </a:spcBef>
            </a:pPr>
            <a:r>
              <a:rPr lang="en-US" dirty="0"/>
              <a:t>Defined Smarter Work Zones</a:t>
            </a:r>
          </a:p>
          <a:p>
            <a:pPr>
              <a:spcBef>
                <a:spcPts val="1176"/>
              </a:spcBef>
            </a:pPr>
            <a:r>
              <a:rPr lang="en-US" dirty="0"/>
              <a:t>Provided a comprehensive overview of corridor and  project work zone coordination</a:t>
            </a:r>
          </a:p>
          <a:p>
            <a:pPr>
              <a:spcBef>
                <a:spcPts val="1176"/>
              </a:spcBef>
            </a:pPr>
            <a:r>
              <a:rPr lang="en-US" dirty="0"/>
              <a:t>Discussed ITS to support effective work zone management and operations’</a:t>
            </a:r>
          </a:p>
          <a:p>
            <a:pPr>
              <a:spcBef>
                <a:spcPts val="1176"/>
              </a:spcBef>
            </a:pPr>
            <a:r>
              <a:rPr lang="en-US" dirty="0"/>
              <a:t>Provided guidance for using work zone ITS</a:t>
            </a:r>
          </a:p>
          <a:p>
            <a:pPr>
              <a:spcBef>
                <a:spcPts val="1176"/>
              </a:spcBef>
            </a:pPr>
            <a:r>
              <a:rPr lang="en-US" dirty="0"/>
              <a:t>Provided real-world examples of successful corridor-based Smarter Work Zone project coordination strategies using ITS </a:t>
            </a:r>
          </a:p>
          <a:p>
            <a:pPr marL="342900" lvl="1" indent="-342900"/>
            <a:endParaRPr lang="en-US" sz="2800" dirty="0"/>
          </a:p>
          <a:p>
            <a:endParaRPr lang="en-US" dirty="0"/>
          </a:p>
          <a:p>
            <a:endParaRPr lang="en-US" dirty="0"/>
          </a:p>
          <a:p>
            <a:endParaRPr lang="en-US" dirty="0"/>
          </a:p>
        </p:txBody>
      </p:sp>
    </p:spTree>
    <p:extLst>
      <p:ext uri="{BB962C8B-B14F-4D97-AF65-F5344CB8AC3E}">
        <p14:creationId xmlns:p14="http://schemas.microsoft.com/office/powerpoint/2010/main" val="20904303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 the “Parking Lot”</a:t>
            </a:r>
          </a:p>
        </p:txBody>
      </p:sp>
      <p:sp>
        <p:nvSpPr>
          <p:cNvPr id="4" name="Rectangle 3"/>
          <p:cNvSpPr/>
          <p:nvPr/>
        </p:nvSpPr>
        <p:spPr>
          <a:xfrm>
            <a:off x="544396" y="1600200"/>
            <a:ext cx="4800600" cy="954107"/>
          </a:xfrm>
          <a:prstGeom prst="rect">
            <a:avLst/>
          </a:prstGeom>
        </p:spPr>
        <p:txBody>
          <a:bodyPr wrap="square">
            <a:spAutoFit/>
          </a:bodyPr>
          <a:lstStyle/>
          <a:p>
            <a:r>
              <a:rPr lang="en-US" sz="2800" dirty="0">
                <a:latin typeface="Arial" panose="020B0604020202020204" pitchFamily="34" charset="0"/>
                <a:cs typeface="Arial" panose="020B0604020202020204" pitchFamily="34" charset="0"/>
              </a:rPr>
              <a:t>Pending questions </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or issues?</a:t>
            </a:r>
          </a:p>
        </p:txBody>
      </p:sp>
    </p:spTree>
    <p:extLst>
      <p:ext uri="{BB962C8B-B14F-4D97-AF65-F5344CB8AC3E}">
        <p14:creationId xmlns:p14="http://schemas.microsoft.com/office/powerpoint/2010/main" val="3445920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Course Evaluation Form</a:t>
            </a:r>
          </a:p>
        </p:txBody>
      </p:sp>
      <p:pic>
        <p:nvPicPr>
          <p:cNvPr id="1026" name="Picture 2" descr="mark with an X - if a correction is needed, fill it in and &quot;X&quot; again showing boxes with X and one with completely filled 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574" y="1866900"/>
            <a:ext cx="3158159"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0595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1D5A2D45-23FE-4D74-A55C-555FCA4F4D85}"/>
              </a:ext>
            </a:extLst>
          </p:cNvPr>
          <p:cNvSpPr>
            <a:spLocks noGrp="1" noChangeArrowheads="1"/>
          </p:cNvSpPr>
          <p:nvPr>
            <p:ph type="title"/>
          </p:nvPr>
        </p:nvSpPr>
        <p:spPr>
          <a:xfrm>
            <a:off x="6137592" y="2971800"/>
            <a:ext cx="2987823" cy="742270"/>
          </a:xfrm>
        </p:spPr>
        <p:txBody>
          <a:bodyPr/>
          <a:lstStyle/>
          <a:p>
            <a:pPr algn="ctr" eaLnBrk="1" hangingPunct="1">
              <a:defRPr/>
            </a:pPr>
            <a:r>
              <a:rPr lang="en-US" sz="4400" dirty="0"/>
              <a:t>Thank you!</a:t>
            </a:r>
          </a:p>
        </p:txBody>
      </p:sp>
      <p:pic>
        <p:nvPicPr>
          <p:cNvPr id="3" name="Picture 2" descr="A truck in the right lane with arrow board flashing merge left and portable changeable message sign ahead and off the shoulder showing stopped traffic ahead">
            <a:extLst>
              <a:ext uri="{FF2B5EF4-FFF2-40B4-BE49-F238E27FC236}">
                <a16:creationId xmlns:a16="http://schemas.microsoft.com/office/drawing/2014/main" id="{3137DB25-65BD-41CB-8828-014020E015DB}"/>
              </a:ext>
            </a:extLst>
          </p:cNvPr>
          <p:cNvPicPr>
            <a:picLocks noChangeAspect="1"/>
          </p:cNvPicPr>
          <p:nvPr/>
        </p:nvPicPr>
        <p:blipFill>
          <a:blip r:embed="rId3"/>
          <a:stretch>
            <a:fillRect/>
          </a:stretch>
        </p:blipFill>
        <p:spPr>
          <a:xfrm>
            <a:off x="222355" y="2104962"/>
            <a:ext cx="5933822" cy="2924238"/>
          </a:xfrm>
          <a:prstGeom prst="rect">
            <a:avLst/>
          </a:prstGeom>
        </p:spPr>
      </p:pic>
      <p:sp>
        <p:nvSpPr>
          <p:cNvPr id="6" name="Rectangle 2">
            <a:extLst>
              <a:ext uri="{FF2B5EF4-FFF2-40B4-BE49-F238E27FC236}">
                <a16:creationId xmlns:a16="http://schemas.microsoft.com/office/drawing/2014/main" id="{5D153600-69CE-496A-9C6F-84C470C0D8A1}"/>
              </a:ext>
            </a:extLst>
          </p:cNvPr>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600" b="1" dirty="0">
                <a:solidFill>
                  <a:schemeClr val="bg1"/>
                </a:solidFill>
                <a:latin typeface="Arial" panose="020B0604020202020204" pitchFamily="34" charset="0"/>
                <a:ea typeface="+mj-ea"/>
                <a:cs typeface="+mj-cs"/>
              </a:rPr>
              <a:t>Smarter Work Zones</a:t>
            </a:r>
            <a:endParaRPr lang="en-US" sz="4400" b="1" dirty="0">
              <a:solidFill>
                <a:schemeClr val="bg1"/>
              </a:solidFill>
              <a:latin typeface="Arial" panose="020B0604020202020204" pitchFamily="34" charset="0"/>
              <a:ea typeface="+mj-ea"/>
              <a:cs typeface="+mj-cs"/>
            </a:endParaRPr>
          </a:p>
        </p:txBody>
      </p:sp>
      <p:sp>
        <p:nvSpPr>
          <p:cNvPr id="2" name="TextBox 4">
            <a:extLst>
              <a:ext uri="{FF2B5EF4-FFF2-40B4-BE49-F238E27FC236}">
                <a16:creationId xmlns:a16="http://schemas.microsoft.com/office/drawing/2014/main" id="{EE7D201C-9A9D-CD9B-1CA4-96AB8ACB3A51}"/>
              </a:ext>
            </a:extLst>
          </p:cNvPr>
          <p:cNvSpPr txBox="1"/>
          <p:nvPr/>
        </p:nvSpPr>
        <p:spPr>
          <a:xfrm>
            <a:off x="195316" y="5040868"/>
            <a:ext cx="3291839" cy="246221"/>
          </a:xfrm>
          <a:prstGeom prst="rect">
            <a:avLst/>
          </a:prstGeom>
          <a:noFill/>
        </p:spPr>
        <p:txBody>
          <a:bodyPr wrap="square" rtlCol="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r>
              <a:rPr lang="en-US" sz="1000" dirty="0">
                <a:latin typeface="Arial" panose="020B0604020202020204" pitchFamily="34" charset="0"/>
                <a:cs typeface="Arial" panose="020B0604020202020204" pitchFamily="34" charset="0"/>
              </a:rPr>
              <a:t>Image: FHWA</a:t>
            </a:r>
          </a:p>
        </p:txBody>
      </p:sp>
    </p:spTree>
    <p:extLst>
      <p:ext uri="{BB962C8B-B14F-4D97-AF65-F5344CB8AC3E}">
        <p14:creationId xmlns:p14="http://schemas.microsoft.com/office/powerpoint/2010/main" val="55532486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31137" y="406371"/>
            <a:ext cx="8458200" cy="533400"/>
          </a:xfrm>
        </p:spPr>
        <p:txBody>
          <a:bodyPr/>
          <a:lstStyle/>
          <a:p>
            <a:r>
              <a:rPr lang="en-US" dirty="0"/>
              <a:t>Exercise No. 1: Freeway Work </a:t>
            </a:r>
          </a:p>
        </p:txBody>
      </p:sp>
      <p:sp>
        <p:nvSpPr>
          <p:cNvPr id="3" name="Content Placeholder 2">
            <a:extLst>
              <a:ext uri="{FF2B5EF4-FFF2-40B4-BE49-F238E27FC236}">
                <a16:creationId xmlns:a16="http://schemas.microsoft.com/office/drawing/2014/main" id="{4D9C6186-0BBA-4410-87FE-171393D4BA97}"/>
              </a:ext>
            </a:extLst>
          </p:cNvPr>
          <p:cNvSpPr>
            <a:spLocks noGrp="1"/>
          </p:cNvSpPr>
          <p:nvPr>
            <p:ph idx="1"/>
          </p:nvPr>
        </p:nvSpPr>
        <p:spPr>
          <a:xfrm>
            <a:off x="310693" y="1524000"/>
            <a:ext cx="8458200" cy="4343400"/>
          </a:xfrm>
        </p:spPr>
        <p:txBody>
          <a:bodyPr/>
          <a:lstStyle/>
          <a:p>
            <a:r>
              <a:rPr lang="en-US" dirty="0"/>
              <a:t>Interstate highway with two lanes in each direction</a:t>
            </a:r>
          </a:p>
          <a:p>
            <a:r>
              <a:rPr lang="en-US" dirty="0"/>
              <a:t>Distance from point A to point B is approximately 4+ miles with a work zone at the midpoint</a:t>
            </a:r>
          </a:p>
          <a:p>
            <a:r>
              <a:rPr lang="en-US" dirty="0"/>
              <a:t>The work can be done by closing one lane in each direction using nighttime lane closures on the mainline</a:t>
            </a:r>
          </a:p>
          <a:p>
            <a:r>
              <a:rPr lang="en-US" dirty="0"/>
              <a:t>Queuing would be a problem if lanes were closed during the daytime, (approx. 2.5- 3 miles in length).</a:t>
            </a:r>
          </a:p>
          <a:p>
            <a:endParaRPr lang="en-US" dirty="0"/>
          </a:p>
        </p:txBody>
      </p:sp>
    </p:spTree>
    <p:extLst>
      <p:ext uri="{BB962C8B-B14F-4D97-AF65-F5344CB8AC3E}">
        <p14:creationId xmlns:p14="http://schemas.microsoft.com/office/powerpoint/2010/main" val="2342648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2900" y="474373"/>
            <a:ext cx="8458200" cy="533400"/>
          </a:xfrm>
        </p:spPr>
        <p:txBody>
          <a:bodyPr/>
          <a:lstStyle/>
          <a:p>
            <a:r>
              <a:rPr lang="en-US" dirty="0"/>
              <a:t>Exercise No. 1</a:t>
            </a:r>
          </a:p>
        </p:txBody>
      </p:sp>
      <p:pic>
        <p:nvPicPr>
          <p:cNvPr id="6" name="Picture 2" descr="rendering of a roadway network with work zone labeled and alternate route and locations of expected impacts"/>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23525" y="2048914"/>
            <a:ext cx="9167525" cy="4656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2922841" y="2069068"/>
            <a:ext cx="3295507" cy="369332"/>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848600" y="3733800"/>
            <a:ext cx="152400" cy="762000"/>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2705100" y="5715000"/>
            <a:ext cx="4114800" cy="152400"/>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p:cNvCxnSpPr/>
          <p:nvPr/>
        </p:nvCxnSpPr>
        <p:spPr>
          <a:xfrm>
            <a:off x="3017949" y="2904186"/>
            <a:ext cx="3200400" cy="0"/>
          </a:xfrm>
          <a:prstGeom prst="line">
            <a:avLst/>
          </a:prstGeom>
          <a:ln w="57150">
            <a:solidFill>
              <a:schemeClr val="accent3">
                <a:lumMod val="9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276600" y="5334000"/>
            <a:ext cx="3048000" cy="0"/>
          </a:xfrm>
          <a:prstGeom prst="line">
            <a:avLst/>
          </a:prstGeom>
          <a:ln w="76200">
            <a:solidFill>
              <a:schemeClr val="accent3">
                <a:lumMod val="9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F74D6AE4-63D0-463E-84BF-6575D6540D97}"/>
              </a:ext>
            </a:extLst>
          </p:cNvPr>
          <p:cNvSpPr/>
          <p:nvPr/>
        </p:nvSpPr>
        <p:spPr>
          <a:xfrm>
            <a:off x="1628846" y="6214543"/>
            <a:ext cx="5686354" cy="422260"/>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2A06380E-B8D2-48C3-AAB9-912E0EBA63DA}"/>
              </a:ext>
            </a:extLst>
          </p:cNvPr>
          <p:cNvSpPr/>
          <p:nvPr/>
        </p:nvSpPr>
        <p:spPr>
          <a:xfrm>
            <a:off x="1447800" y="1143000"/>
            <a:ext cx="721671"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A</a:t>
            </a:r>
          </a:p>
        </p:txBody>
      </p:sp>
      <p:sp>
        <p:nvSpPr>
          <p:cNvPr id="16" name="Rectangle 15">
            <a:extLst>
              <a:ext uri="{FF2B5EF4-FFF2-40B4-BE49-F238E27FC236}">
                <a16:creationId xmlns:a16="http://schemas.microsoft.com/office/drawing/2014/main" id="{9C21C07A-8975-4CB6-9205-6544EA8CBEB4}"/>
              </a:ext>
            </a:extLst>
          </p:cNvPr>
          <p:cNvSpPr/>
          <p:nvPr/>
        </p:nvSpPr>
        <p:spPr>
          <a:xfrm>
            <a:off x="6984146" y="1134070"/>
            <a:ext cx="712054"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B</a:t>
            </a:r>
            <a:endParaRPr lang="en-US" sz="5400" b="1" cap="none" spc="0" dirty="0">
              <a:ln w="22225">
                <a:solidFill>
                  <a:schemeClr val="accent2"/>
                </a:solidFill>
                <a:prstDash val="solid"/>
              </a:ln>
              <a:solidFill>
                <a:schemeClr val="accent2">
                  <a:lumMod val="40000"/>
                  <a:lumOff val="60000"/>
                </a:schemeClr>
              </a:solidFill>
              <a:effectLst/>
            </a:endParaRPr>
          </a:p>
        </p:txBody>
      </p:sp>
      <p:sp>
        <p:nvSpPr>
          <p:cNvPr id="3" name="TextBox 4">
            <a:extLst>
              <a:ext uri="{FF2B5EF4-FFF2-40B4-BE49-F238E27FC236}">
                <a16:creationId xmlns:a16="http://schemas.microsoft.com/office/drawing/2014/main" id="{05FD29C6-699C-D84A-F9AA-06946D233808}"/>
              </a:ext>
            </a:extLst>
          </p:cNvPr>
          <p:cNvSpPr txBox="1"/>
          <p:nvPr/>
        </p:nvSpPr>
        <p:spPr>
          <a:xfrm rot="5400000">
            <a:off x="8404870" y="3984071"/>
            <a:ext cx="1082040" cy="246221"/>
          </a:xfrm>
          <a:prstGeom prst="rect">
            <a:avLst/>
          </a:prstGeom>
          <a:solidFill>
            <a:schemeClr val="bg1"/>
          </a:solidFill>
        </p:spPr>
        <p:txBody>
          <a:bodyPr wrap="square" rtlCol="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r>
              <a:rPr lang="en-US" sz="1000" dirty="0">
                <a:latin typeface="Arial" panose="020B0604020202020204" pitchFamily="34" charset="0"/>
                <a:cs typeface="Arial" panose="020B0604020202020204" pitchFamily="34" charset="0"/>
              </a:rPr>
              <a:t>Source: FHWA</a:t>
            </a:r>
          </a:p>
        </p:txBody>
      </p:sp>
    </p:spTree>
    <p:extLst>
      <p:ext uri="{BB962C8B-B14F-4D97-AF65-F5344CB8AC3E}">
        <p14:creationId xmlns:p14="http://schemas.microsoft.com/office/powerpoint/2010/main" val="883023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458200" cy="762000"/>
          </a:xfrm>
        </p:spPr>
        <p:txBody>
          <a:bodyPr/>
          <a:lstStyle/>
          <a:p>
            <a:r>
              <a:rPr lang="en-US" i="0" dirty="0"/>
              <a:t>Exercise No. 1: Phase 1</a:t>
            </a:r>
            <a:endParaRPr lang="en-US" dirty="0"/>
          </a:p>
        </p:txBody>
      </p:sp>
      <p:sp>
        <p:nvSpPr>
          <p:cNvPr id="3" name="Content Placeholder 2"/>
          <p:cNvSpPr>
            <a:spLocks noGrp="1"/>
          </p:cNvSpPr>
          <p:nvPr>
            <p:ph idx="1"/>
          </p:nvPr>
        </p:nvSpPr>
        <p:spPr>
          <a:xfrm>
            <a:off x="533400" y="1447800"/>
            <a:ext cx="8229600" cy="4724400"/>
          </a:xfrm>
        </p:spPr>
        <p:txBody>
          <a:bodyPr/>
          <a:lstStyle/>
          <a:p>
            <a:r>
              <a:rPr lang="en-US" dirty="0"/>
              <a:t>Based on the five steps for achieving Project Coordination that were presented, develop the details of the steps for coordination in this project</a:t>
            </a:r>
          </a:p>
        </p:txBody>
      </p:sp>
    </p:spTree>
    <p:extLst>
      <p:ext uri="{BB962C8B-B14F-4D97-AF65-F5344CB8AC3E}">
        <p14:creationId xmlns:p14="http://schemas.microsoft.com/office/powerpoint/2010/main" val="3021610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762000"/>
          </a:xfrm>
        </p:spPr>
        <p:txBody>
          <a:bodyPr/>
          <a:lstStyle/>
          <a:p>
            <a:r>
              <a:rPr lang="en-US" i="0" dirty="0"/>
              <a:t>Exercise No. 1: Phase 1 Steps</a:t>
            </a:r>
            <a:endParaRPr lang="en-US" dirty="0"/>
          </a:p>
        </p:txBody>
      </p:sp>
      <p:sp>
        <p:nvSpPr>
          <p:cNvPr id="3" name="Content Placeholder 2"/>
          <p:cNvSpPr>
            <a:spLocks noGrp="1"/>
          </p:cNvSpPr>
          <p:nvPr>
            <p:ph idx="1"/>
          </p:nvPr>
        </p:nvSpPr>
        <p:spPr>
          <a:xfrm>
            <a:off x="481149" y="1589314"/>
            <a:ext cx="8458200" cy="4724400"/>
          </a:xfrm>
        </p:spPr>
        <p:txBody>
          <a:bodyPr/>
          <a:lstStyle/>
          <a:p>
            <a:pPr marL="0" indent="0">
              <a:buNone/>
            </a:pPr>
            <a:r>
              <a:rPr lang="en-US" b="1" dirty="0"/>
              <a:t>1: </a:t>
            </a:r>
            <a:r>
              <a:rPr lang="en-US" dirty="0"/>
              <a:t>Establish the Vision	</a:t>
            </a:r>
          </a:p>
          <a:p>
            <a:pPr marL="0" indent="0">
              <a:buNone/>
            </a:pPr>
            <a:r>
              <a:rPr lang="en-US" b="1" dirty="0"/>
              <a:t>2: </a:t>
            </a:r>
            <a:r>
              <a:rPr lang="en-US" dirty="0"/>
              <a:t>Develop Details of How Coordination will Occur</a:t>
            </a:r>
          </a:p>
          <a:p>
            <a:pPr marL="0" indent="0">
              <a:buNone/>
            </a:pPr>
            <a:r>
              <a:rPr lang="en-US" b="1" dirty="0"/>
              <a:t>3: </a:t>
            </a:r>
            <a:r>
              <a:rPr lang="en-US" dirty="0"/>
              <a:t>Educate/Inform Personnel and Stakeholders</a:t>
            </a:r>
          </a:p>
          <a:p>
            <a:pPr marL="0" indent="0">
              <a:buNone/>
            </a:pPr>
            <a:r>
              <a:rPr lang="en-US" b="1" dirty="0"/>
              <a:t>4: </a:t>
            </a:r>
            <a:r>
              <a:rPr lang="en-US" dirty="0"/>
              <a:t>Implement the Process</a:t>
            </a:r>
          </a:p>
          <a:p>
            <a:pPr marL="0" indent="0">
              <a:buNone/>
            </a:pPr>
            <a:r>
              <a:rPr lang="en-US" b="1" dirty="0"/>
              <a:t>5: </a:t>
            </a:r>
            <a:r>
              <a:rPr lang="en-US" dirty="0"/>
              <a:t>Refine the Process</a:t>
            </a:r>
          </a:p>
          <a:p>
            <a:pPr marL="0" indent="0">
              <a:buNone/>
            </a:pPr>
            <a:endParaRPr lang="en-US" b="1" dirty="0"/>
          </a:p>
          <a:p>
            <a:pPr marL="0" indent="0">
              <a:buNone/>
            </a:pPr>
            <a:endParaRPr lang="en-US" dirty="0"/>
          </a:p>
        </p:txBody>
      </p:sp>
    </p:spTree>
    <p:extLst>
      <p:ext uri="{BB962C8B-B14F-4D97-AF65-F5344CB8AC3E}">
        <p14:creationId xmlns:p14="http://schemas.microsoft.com/office/powerpoint/2010/main" val="20482912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 No. 1,  Phase 2:</a:t>
            </a:r>
          </a:p>
        </p:txBody>
      </p:sp>
      <p:sp>
        <p:nvSpPr>
          <p:cNvPr id="3" name="Content Placeholder 2"/>
          <p:cNvSpPr>
            <a:spLocks noGrp="1"/>
          </p:cNvSpPr>
          <p:nvPr>
            <p:ph idx="1"/>
          </p:nvPr>
        </p:nvSpPr>
        <p:spPr>
          <a:xfrm>
            <a:off x="381000" y="1616229"/>
            <a:ext cx="6629400" cy="4343400"/>
          </a:xfrm>
        </p:spPr>
        <p:txBody>
          <a:bodyPr/>
          <a:lstStyle/>
          <a:p>
            <a:pPr marL="457200" indent="-457200">
              <a:buSzPct val="90000"/>
              <a:buFont typeface="+mj-lt"/>
              <a:buAutoNum type="arabicPeriod"/>
            </a:pPr>
            <a:r>
              <a:rPr lang="en-US" dirty="0"/>
              <a:t>What ITS would you consider if the project was five days?</a:t>
            </a:r>
          </a:p>
          <a:p>
            <a:pPr marL="457200" indent="-457200">
              <a:buSzPct val="90000"/>
              <a:buFont typeface="+mj-lt"/>
              <a:buAutoNum type="arabicPeriod"/>
            </a:pPr>
            <a:r>
              <a:rPr lang="en-US" dirty="0"/>
              <a:t>What would you do different if the project lasted for four months?</a:t>
            </a:r>
          </a:p>
        </p:txBody>
      </p:sp>
    </p:spTree>
    <p:extLst>
      <p:ext uri="{BB962C8B-B14F-4D97-AF65-F5344CB8AC3E}">
        <p14:creationId xmlns:p14="http://schemas.microsoft.com/office/powerpoint/2010/main" val="4106359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457200"/>
            <a:ext cx="8763000" cy="609600"/>
          </a:xfrm>
        </p:spPr>
        <p:txBody>
          <a:bodyPr/>
          <a:lstStyle/>
          <a:p>
            <a:r>
              <a:rPr lang="en-US" dirty="0"/>
              <a:t>Exercise No. 2: Modified Freeway Work</a:t>
            </a:r>
          </a:p>
        </p:txBody>
      </p:sp>
      <p:sp>
        <p:nvSpPr>
          <p:cNvPr id="3" name="Content Placeholder 2"/>
          <p:cNvSpPr>
            <a:spLocks noGrp="1"/>
          </p:cNvSpPr>
          <p:nvPr>
            <p:ph idx="1"/>
          </p:nvPr>
        </p:nvSpPr>
        <p:spPr>
          <a:xfrm>
            <a:off x="342900" y="1524000"/>
            <a:ext cx="8458200" cy="4648200"/>
          </a:xfrm>
        </p:spPr>
        <p:txBody>
          <a:bodyPr/>
          <a:lstStyle/>
          <a:p>
            <a:r>
              <a:rPr lang="en-US" dirty="0"/>
              <a:t>Same scenario as No. 1, except</a:t>
            </a:r>
          </a:p>
          <a:p>
            <a:pPr marL="468313" lvl="1"/>
            <a:r>
              <a:rPr lang="en-US" dirty="0"/>
              <a:t>There is a stream crossing with bridges being replaced at the work zone using stage construction</a:t>
            </a:r>
          </a:p>
          <a:p>
            <a:pPr marL="468313" lvl="1"/>
            <a:r>
              <a:rPr lang="en-US" dirty="0"/>
              <a:t>Only one lane will remain open in each direction</a:t>
            </a:r>
          </a:p>
          <a:p>
            <a:pPr marL="468313" lvl="1"/>
            <a:r>
              <a:rPr lang="en-US" dirty="0"/>
              <a:t>The work will last for four months with the lane closures in place 24 hours a day</a:t>
            </a:r>
          </a:p>
          <a:p>
            <a:pPr marL="457200" indent="-457200">
              <a:buFont typeface="+mj-lt"/>
              <a:buAutoNum type="arabicPeriod"/>
            </a:pPr>
            <a:endParaRPr lang="en-US" dirty="0"/>
          </a:p>
        </p:txBody>
      </p:sp>
    </p:spTree>
    <p:extLst>
      <p:ext uri="{BB962C8B-B14F-4D97-AF65-F5344CB8AC3E}">
        <p14:creationId xmlns:p14="http://schemas.microsoft.com/office/powerpoint/2010/main" val="39944030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458200" cy="609600"/>
          </a:xfrm>
        </p:spPr>
        <p:txBody>
          <a:bodyPr/>
          <a:lstStyle/>
          <a:p>
            <a:r>
              <a:rPr lang="en-US" dirty="0"/>
              <a:t>Exercise No. 2</a:t>
            </a:r>
          </a:p>
        </p:txBody>
      </p:sp>
      <p:sp>
        <p:nvSpPr>
          <p:cNvPr id="3" name="Content Placeholder 2"/>
          <p:cNvSpPr>
            <a:spLocks noGrp="1"/>
          </p:cNvSpPr>
          <p:nvPr>
            <p:ph idx="1"/>
          </p:nvPr>
        </p:nvSpPr>
        <p:spPr>
          <a:xfrm>
            <a:off x="495300" y="1838846"/>
            <a:ext cx="6515100" cy="4724400"/>
          </a:xfrm>
        </p:spPr>
        <p:txBody>
          <a:bodyPr/>
          <a:lstStyle/>
          <a:p>
            <a:pPr marL="457200" indent="-457200">
              <a:buSzPct val="90000"/>
              <a:buFont typeface="+mj-lt"/>
              <a:buAutoNum type="arabicPeriod"/>
            </a:pPr>
            <a:r>
              <a:rPr lang="en-US" dirty="0"/>
              <a:t>What coordination issues do you see with this project?</a:t>
            </a:r>
          </a:p>
          <a:p>
            <a:pPr marL="457200" indent="-457200">
              <a:buSzPct val="90000"/>
              <a:buAutoNum type="arabicPeriod"/>
            </a:pPr>
            <a:r>
              <a:rPr lang="en-US" dirty="0"/>
              <a:t>What ITS would you consider?</a:t>
            </a:r>
          </a:p>
          <a:p>
            <a:pPr marL="457200" indent="-457200">
              <a:buFont typeface="+mj-lt"/>
              <a:buAutoNum type="arabicPeriod"/>
            </a:pPr>
            <a:endParaRPr lang="en-US" dirty="0"/>
          </a:p>
        </p:txBody>
      </p:sp>
    </p:spTree>
    <p:extLst>
      <p:ext uri="{BB962C8B-B14F-4D97-AF65-F5344CB8AC3E}">
        <p14:creationId xmlns:p14="http://schemas.microsoft.com/office/powerpoint/2010/main" val="1617338097"/>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3B4B3251-1EF6-45A9-BD85-6C1FA9C90B2C}"/>
</file>

<file path=customXml/itemProps2.xml><?xml version="1.0" encoding="utf-8"?>
<ds:datastoreItem xmlns:ds="http://schemas.openxmlformats.org/officeDocument/2006/customXml" ds:itemID="{1C51776E-FA68-4D27-9D13-8AD70326D854}"/>
</file>

<file path=customXml/itemProps3.xml><?xml version="1.0" encoding="utf-8"?>
<ds:datastoreItem xmlns:ds="http://schemas.openxmlformats.org/officeDocument/2006/customXml" ds:itemID="{FF960A7E-C698-4D25-820C-9D046F49D5FD}"/>
</file>

<file path=docProps/app.xml><?xml version="1.0" encoding="utf-8"?>
<Properties xmlns="http://schemas.openxmlformats.org/officeDocument/2006/extended-properties" xmlns:vt="http://schemas.openxmlformats.org/officeDocument/2006/docPropsVTypes">
  <TotalTime>15594</TotalTime>
  <Words>2869</Words>
  <Application>Microsoft Office PowerPoint</Application>
  <PresentationFormat>On-screen Show (4:3)</PresentationFormat>
  <Paragraphs>331</Paragraphs>
  <Slides>29</Slides>
  <Notes>29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Verdana</vt:lpstr>
      <vt:lpstr>Wingdings</vt:lpstr>
      <vt:lpstr>Default Design</vt:lpstr>
      <vt:lpstr>6. Exercises</vt:lpstr>
      <vt:lpstr>Exercises</vt:lpstr>
      <vt:lpstr>Exercise No. 1: Freeway Work </vt:lpstr>
      <vt:lpstr>Exercise No. 1</vt:lpstr>
      <vt:lpstr>Exercise No. 1: Phase 1</vt:lpstr>
      <vt:lpstr>Exercise No. 1: Phase 1 Steps</vt:lpstr>
      <vt:lpstr>Exercise No. 1,  Phase 2:</vt:lpstr>
      <vt:lpstr>Exercise No. 2: Modified Freeway Work</vt:lpstr>
      <vt:lpstr>Exercise No. 2</vt:lpstr>
      <vt:lpstr>Exercise No. 3 Scenario: Corridor Widening</vt:lpstr>
      <vt:lpstr>Exercise No. 3 Scenario: Corridor Widening (cont.)</vt:lpstr>
      <vt:lpstr>Exercise No. 3 Scenario: Corridor Widening (cont.)</vt:lpstr>
      <vt:lpstr>Exercise No. 3 Scenario: Corridor Widening (cont.)</vt:lpstr>
      <vt:lpstr>Exercise No. 3 Roadway Characteristics</vt:lpstr>
      <vt:lpstr>Exercise No. 3 Roadway Characteristics</vt:lpstr>
      <vt:lpstr>Exercise No. 3</vt:lpstr>
      <vt:lpstr>Exercise No. 4: Corridor Widening Modified</vt:lpstr>
      <vt:lpstr>Exercise No. 4: Corridor Widening Modified (cont.)</vt:lpstr>
      <vt:lpstr>Exercise No. 4: Corridor Widening Modified - ITS usage</vt:lpstr>
      <vt:lpstr>Exercise No. 4 Steps</vt:lpstr>
      <vt:lpstr>Exercise No. 5: A Better Way?</vt:lpstr>
      <vt:lpstr>Exercise No. 5</vt:lpstr>
      <vt:lpstr>Knowledge Check</vt:lpstr>
      <vt:lpstr>Questions</vt:lpstr>
      <vt:lpstr>Closing</vt:lpstr>
      <vt:lpstr>Review of Course Objectives</vt:lpstr>
      <vt:lpstr>Check the “Parking Lot”</vt:lpstr>
      <vt:lpstr>Course Evaluation Form</vt:lpstr>
      <vt:lpstr>Thank you!</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Traffic Control Technician Course</dc:title>
  <dc:subject>File 1 of 3</dc:subject>
  <dc:creator>Juan M Morales, P.E</dc:creator>
  <dc:description>JM Morales &amp; Associates, 407-674-7007, www.jmmassoc.com</dc:description>
  <cp:lastModifiedBy>Tim Luttrell</cp:lastModifiedBy>
  <cp:revision>746</cp:revision>
  <dcterms:created xsi:type="dcterms:W3CDTF">2003-08-18T20:36:41Z</dcterms:created>
  <dcterms:modified xsi:type="dcterms:W3CDTF">2025-04-09T14:35:58Z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