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5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6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62.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56.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55.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8"/>
  </p:notesMasterIdLst>
  <p:sldIdLst>
    <p:sldId id="332" r:id="rId3"/>
    <p:sldId id="509" r:id="rId4"/>
    <p:sldId id="510" r:id="rId5"/>
    <p:sldId id="511" r:id="rId6"/>
    <p:sldId id="512" r:id="rId7"/>
    <p:sldId id="513" r:id="rId8"/>
    <p:sldId id="514" r:id="rId9"/>
    <p:sldId id="515" r:id="rId10"/>
    <p:sldId id="516" r:id="rId11"/>
    <p:sldId id="517" r:id="rId12"/>
    <p:sldId id="518" r:id="rId13"/>
    <p:sldId id="519" r:id="rId14"/>
    <p:sldId id="520" r:id="rId15"/>
    <p:sldId id="521" r:id="rId16"/>
    <p:sldId id="522" r:id="rId17"/>
    <p:sldId id="523" r:id="rId18"/>
    <p:sldId id="524" r:id="rId19"/>
    <p:sldId id="583" r:id="rId20"/>
    <p:sldId id="526" r:id="rId21"/>
    <p:sldId id="527" r:id="rId22"/>
    <p:sldId id="528" r:id="rId23"/>
    <p:sldId id="529" r:id="rId24"/>
    <p:sldId id="530" r:id="rId25"/>
    <p:sldId id="531" r:id="rId26"/>
    <p:sldId id="532" r:id="rId27"/>
    <p:sldId id="533" r:id="rId28"/>
    <p:sldId id="534" r:id="rId29"/>
    <p:sldId id="535" r:id="rId30"/>
    <p:sldId id="536" r:id="rId31"/>
    <p:sldId id="501" r:id="rId32"/>
    <p:sldId id="499" r:id="rId33"/>
    <p:sldId id="537" r:id="rId34"/>
    <p:sldId id="538" r:id="rId35"/>
    <p:sldId id="539" r:id="rId36"/>
    <p:sldId id="540" r:id="rId37"/>
    <p:sldId id="541" r:id="rId38"/>
    <p:sldId id="542" r:id="rId39"/>
    <p:sldId id="543" r:id="rId40"/>
    <p:sldId id="544" r:id="rId41"/>
    <p:sldId id="545" r:id="rId42"/>
    <p:sldId id="546" r:id="rId43"/>
    <p:sldId id="547" r:id="rId44"/>
    <p:sldId id="548" r:id="rId45"/>
    <p:sldId id="549" r:id="rId46"/>
    <p:sldId id="550" r:id="rId47"/>
    <p:sldId id="551" r:id="rId48"/>
    <p:sldId id="552" r:id="rId49"/>
    <p:sldId id="553" r:id="rId50"/>
    <p:sldId id="554" r:id="rId51"/>
    <p:sldId id="555" r:id="rId52"/>
    <p:sldId id="556" r:id="rId53"/>
    <p:sldId id="576" r:id="rId54"/>
    <p:sldId id="557" r:id="rId55"/>
    <p:sldId id="577" r:id="rId56"/>
    <p:sldId id="558" r:id="rId57"/>
    <p:sldId id="559" r:id="rId58"/>
    <p:sldId id="560" r:id="rId59"/>
    <p:sldId id="561" r:id="rId60"/>
    <p:sldId id="562" r:id="rId61"/>
    <p:sldId id="563" r:id="rId62"/>
    <p:sldId id="564" r:id="rId63"/>
    <p:sldId id="565" r:id="rId64"/>
    <p:sldId id="566" r:id="rId65"/>
    <p:sldId id="567" r:id="rId66"/>
    <p:sldId id="568" r:id="rId67"/>
    <p:sldId id="578" r:id="rId68"/>
    <p:sldId id="579" r:id="rId69"/>
    <p:sldId id="580" r:id="rId70"/>
    <p:sldId id="581" r:id="rId71"/>
    <p:sldId id="570" r:id="rId72"/>
    <p:sldId id="571" r:id="rId73"/>
    <p:sldId id="572" r:id="rId74"/>
    <p:sldId id="573" r:id="rId75"/>
    <p:sldId id="574" r:id="rId76"/>
    <p:sldId id="582" r:id="rId7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A1"/>
    <a:srgbClr val="000000"/>
    <a:srgbClr val="00504A"/>
    <a:srgbClr val="00544E"/>
    <a:srgbClr val="00766E"/>
    <a:srgbClr val="FF0000"/>
    <a:srgbClr val="006C64"/>
    <a:srgbClr val="D60093"/>
    <a:srgbClr val="558ED5"/>
    <a:srgbClr val="7793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919"/>
    <p:restoredTop sz="86395" autoAdjust="0"/>
  </p:normalViewPr>
  <p:slideViewPr>
    <p:cSldViewPr snapToGrid="0">
      <p:cViewPr varScale="1">
        <p:scale>
          <a:sx n="95" d="100"/>
          <a:sy n="95" d="100"/>
        </p:scale>
        <p:origin x="1662"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23394"/>
    </p:cViewPr>
  </p:sorterViewPr>
  <p:notesViewPr>
    <p:cSldViewPr snapToGrid="0">
      <p:cViewPr varScale="1">
        <p:scale>
          <a:sx n="83" d="100"/>
          <a:sy n="83" d="100"/>
        </p:scale>
        <p:origin x="3114"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customXml" Target="../customXml/item2.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presProps" Target="presProps.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viewProps" Target="viewProps.xml"/><Relationship Id="rId85" Type="http://schemas.openxmlformats.org/officeDocument/2006/relationships/customXml" Target="../customXml/item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Arial" panose="020B0604020202020204" pitchFamily="34" charset="0"/>
              </a:defRPr>
            </a:lvl1pPr>
          </a:lstStyle>
          <a:p>
            <a:fld id="{BA6C2C15-A986-48C8-98D4-89364218CFC3}" type="datetimeFigureOut">
              <a:rPr lang="en-US" smtClean="0"/>
              <a:pPr/>
              <a:t>4/9/2025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atin typeface="Arial" panose="020B0604020202020204" pitchFamily="34" charset="0"/>
              </a:defRPr>
            </a:lvl1pPr>
          </a:lstStyle>
          <a:p>
            <a:fld id="{0E1B1AF0-C06B-43A4-9DD2-9C62DF9A7FCA}" type="slidenum">
              <a:rPr lang="en-US" smtClean="0"/>
              <a:pPr/>
              <a:t>‹#›</a:t>
            </a:fld>
            <a:endParaRPr lang="en-US" dirty="0"/>
          </a:p>
        </p:txBody>
      </p:sp>
    </p:spTree>
    <p:extLst>
      <p:ext uri="{BB962C8B-B14F-4D97-AF65-F5344CB8AC3E}">
        <p14:creationId xmlns:p14="http://schemas.microsoft.com/office/powerpoint/2010/main" val="790829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p:txBody>
          <a:bodyPr/>
          <a:lstStyle/>
          <a:p>
            <a:pPr>
              <a:defRPr/>
            </a:pPr>
            <a:fld id="{14A7722B-0BDD-4583-93C9-E44B8B967AC8}" type="slidenum">
              <a:rPr lang="en-US"/>
              <a:pPr>
                <a:defRPr/>
              </a:pPr>
              <a:t>1</a:t>
            </a:fld>
            <a:endParaRPr lang="en-US" dirty="0"/>
          </a:p>
        </p:txBody>
      </p:sp>
      <p:sp>
        <p:nvSpPr>
          <p:cNvPr id="154627" name="Rectangle 2"/>
          <p:cNvSpPr>
            <a:spLocks noGrp="1" noRot="1" noChangeAspect="1" noChangeArrowheads="1" noTextEdit="1"/>
          </p:cNvSpPr>
          <p:nvPr>
            <p:ph type="sldImg"/>
          </p:nvPr>
        </p:nvSpPr>
        <p:spPr bwMode="auto">
          <a:xfrm>
            <a:off x="1108075" y="654050"/>
            <a:ext cx="4646613" cy="3484563"/>
          </a:xfrm>
          <a:noFill/>
          <a:ln>
            <a:solidFill>
              <a:srgbClr val="000000"/>
            </a:solidFill>
            <a:miter lim="800000"/>
            <a:headEnd/>
            <a:tailEnd/>
          </a:ln>
        </p:spPr>
      </p:sp>
      <p:sp>
        <p:nvSpPr>
          <p:cNvPr id="154628" name="Rectangle 3"/>
          <p:cNvSpPr>
            <a:spLocks noGrp="1" noChangeArrowheads="1"/>
          </p:cNvSpPr>
          <p:nvPr>
            <p:ph type="body" idx="1"/>
          </p:nvPr>
        </p:nvSpPr>
        <p:spPr bwMode="auto">
          <a:xfrm>
            <a:off x="609600" y="4356100"/>
            <a:ext cx="5638800" cy="4138613"/>
          </a:xfrm>
          <a:noFill/>
        </p:spPr>
        <p:txBody>
          <a:bodyPr wrap="square" numCol="1" anchor="t" anchorCtr="0" compatLnSpc="1">
            <a:prstTxWarp prst="textNoShape">
              <a:avLst/>
            </a:prstTxWarp>
          </a:bodyPr>
          <a:lstStyle/>
          <a:p>
            <a:r>
              <a:rPr lang="en-US" sz="1800" b="1" dirty="0"/>
              <a:t>Key Message:  </a:t>
            </a:r>
            <a:r>
              <a:rPr lang="en-US" sz="1800" dirty="0"/>
              <a:t>Title Slide</a:t>
            </a:r>
          </a:p>
          <a:p>
            <a:pPr defTabSz="966484">
              <a:defRPr/>
            </a:pPr>
            <a:r>
              <a:rPr lang="en-US" sz="1800" b="1" dirty="0"/>
              <a:t>Background Information</a:t>
            </a:r>
            <a:r>
              <a:rPr lang="en-US" sz="1800" dirty="0"/>
              <a:t>:</a:t>
            </a:r>
          </a:p>
          <a:p>
            <a:r>
              <a:rPr lang="en-US" sz="1800" dirty="0"/>
              <a:t>This module discusses TMP approval and activities during implementation of the TMP. As discussed in earlier modules, the TMP is a living document, and as construction progresses even the best design can change. Traffic conditions or other factors can also change, resulting in the need to adjust work zone management efforts. In cases where there are substantial changes to the TMP, these should be documented as an addendum to the TMP and signed-off by the DOT.</a:t>
            </a:r>
          </a:p>
          <a:p>
            <a:pPr defTabSz="1011547">
              <a:defRPr/>
            </a:pPr>
            <a:r>
              <a:rPr lang="en-US" sz="1800" b="1" dirty="0"/>
              <a:t>Interaction: </a:t>
            </a:r>
            <a:r>
              <a:rPr lang="en-US" sz="1800" dirty="0"/>
              <a:t>N/A</a:t>
            </a:r>
          </a:p>
          <a:p>
            <a:pPr defTabSz="1011547">
              <a:defRPr/>
            </a:pPr>
            <a:r>
              <a:rPr lang="en-US" sz="1800" b="1" dirty="0"/>
              <a:t>Notes:</a:t>
            </a:r>
            <a:r>
              <a:rPr lang="en-US" sz="1800" baseline="0" dirty="0"/>
              <a:t> None</a:t>
            </a:r>
            <a:endParaRPr lang="en-US" sz="1800" dirty="0"/>
          </a:p>
          <a:p>
            <a:pPr eaLnBrk="1" hangingPunct="1"/>
            <a:endParaRPr lang="en-US" sz="1800" dirty="0"/>
          </a:p>
        </p:txBody>
      </p:sp>
    </p:spTree>
    <p:extLst>
      <p:ext uri="{BB962C8B-B14F-4D97-AF65-F5344CB8AC3E}">
        <p14:creationId xmlns:p14="http://schemas.microsoft.com/office/powerpoint/2010/main" val="2740127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1" baseline="0" dirty="0"/>
              <a:t> </a:t>
            </a:r>
            <a:r>
              <a:rPr lang="en-US" b="0" dirty="0"/>
              <a:t>Implementing the TMP during construction requires trained personnel. </a:t>
            </a:r>
          </a:p>
          <a:p>
            <a:r>
              <a:rPr lang="en-US" b="1" dirty="0"/>
              <a:t>Background Information</a:t>
            </a:r>
            <a:r>
              <a:rPr lang="en-US" dirty="0"/>
              <a:t>: </a:t>
            </a:r>
            <a:r>
              <a:rPr lang="en-US" sz="1300" dirty="0"/>
              <a:t>State and Local Transportation Agencies and the Contractor must have a trained person to implement the TMP. These designated responsible persons need to have primary responsibility for this duty and need to be regularly present at the job site so they can carry out this responsibility. The responsible persons for the Agency and Contractor should have “sufficient authority” to take action, should the work zone strategies be deemed ineffective</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070501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TCP implementation</a:t>
            </a:r>
          </a:p>
          <a:p>
            <a:pPr defTabSz="994837">
              <a:defRPr/>
            </a:pPr>
            <a:r>
              <a:rPr lang="en-US" b="1" dirty="0"/>
              <a:t>Background Information</a:t>
            </a:r>
            <a:r>
              <a:rPr lang="en-US" dirty="0"/>
              <a:t>: One of the first things in implementing the TCP in the field before construction can begin is the traffic control setup. </a:t>
            </a:r>
            <a:r>
              <a:rPr lang="en-US" baseline="0" dirty="0"/>
              <a:t>The setup inspection should be done initially and after each phase change. The overall function of the TCP should be checked to see if the plan addresses actual site conditions, looking to see if adequate sight distance has been provided, access to residences and businesses are adequate or per plan, and if roadside appurtenances have been protected. The locations of devices should be adjusted as needed and additional devices or traffic control measures added.</a:t>
            </a:r>
          </a:p>
          <a:p>
            <a:pPr defTabSz="994837">
              <a:defRPr/>
            </a:pPr>
            <a:endParaRPr lang="en-US" baseline="0" dirty="0"/>
          </a:p>
          <a:p>
            <a:pPr defTabSz="994837">
              <a:defRPr/>
            </a:pPr>
            <a:r>
              <a:rPr lang="en-US" baseline="0" dirty="0"/>
              <a:t>Many states have a checklist to help remind inspectors of items to check during their inspection. It includes those items already mentioned.</a:t>
            </a:r>
          </a:p>
          <a:p>
            <a:pPr defTabSz="994837">
              <a:defRPr/>
            </a:pPr>
            <a:r>
              <a:rPr lang="en-US" baseline="0" dirty="0"/>
              <a:t>The s</a:t>
            </a:r>
            <a:r>
              <a:rPr lang="en-US" dirty="0"/>
              <a:t>etup Inspection: </a:t>
            </a:r>
          </a:p>
          <a:p>
            <a:r>
              <a:rPr lang="en-US" baseline="0" dirty="0"/>
              <a:t>          </a:t>
            </a:r>
            <a:r>
              <a:rPr lang="en-US" dirty="0"/>
              <a:t>Should be done initially and after each phase change</a:t>
            </a:r>
          </a:p>
          <a:p>
            <a:pPr lvl="1"/>
            <a:r>
              <a:rPr lang="en-US" dirty="0"/>
              <a:t>Does plan address site conditions? Adequate sight distance, Adjust location of devices, Additional measures needed, Access provided to residences and businesses,</a:t>
            </a:r>
            <a:r>
              <a:rPr lang="en-US" baseline="0" dirty="0"/>
              <a:t> </a:t>
            </a:r>
            <a:r>
              <a:rPr lang="en-US" dirty="0"/>
              <a:t> Are Roadside appurtenances protected?</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1293596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Inspect TCP</a:t>
            </a:r>
            <a:r>
              <a:rPr lang="en-US" b="0" baseline="0" dirty="0"/>
              <a:t> after installed</a:t>
            </a:r>
            <a:endParaRPr lang="en-US" b="0" dirty="0"/>
          </a:p>
          <a:p>
            <a:pPr defTabSz="994837">
              <a:defRPr/>
            </a:pPr>
            <a:r>
              <a:rPr lang="en-US" b="1" dirty="0"/>
              <a:t>Background Information</a:t>
            </a:r>
            <a:r>
              <a:rPr lang="en-US" dirty="0"/>
              <a:t>: After the initial TCP</a:t>
            </a:r>
            <a:r>
              <a:rPr lang="en-US" baseline="0" dirty="0"/>
              <a:t> setup the project should be driven through to see if positive guidance has been provided, hazards have been delineated, and signing is appropriate.</a:t>
            </a:r>
            <a:endParaRPr lang="en-US" dirty="0"/>
          </a:p>
          <a:p>
            <a:pPr defTabSz="1041222">
              <a:defRPr/>
            </a:pPr>
            <a:r>
              <a:rPr lang="en-US" b="1" dirty="0"/>
              <a:t>Interaction: </a:t>
            </a:r>
            <a:r>
              <a:rPr lang="en-US" b="0" dirty="0"/>
              <a:t>Is</a:t>
            </a:r>
            <a:r>
              <a:rPr lang="en-US" b="0" baseline="0" dirty="0"/>
              <a:t> the signing appropriate in this picture?</a:t>
            </a:r>
            <a:endParaRPr lang="en-US" dirty="0"/>
          </a:p>
          <a:p>
            <a:pPr defTabSz="1041222">
              <a:defRPr/>
            </a:pPr>
            <a:r>
              <a:rPr lang="en-US" b="1" dirty="0"/>
              <a:t>Notes:</a:t>
            </a:r>
            <a:r>
              <a:rPr lang="en-US" baseline="0" dirty="0"/>
              <a:t> None</a:t>
            </a:r>
            <a:endParaRPr lang="en-US" dirty="0"/>
          </a:p>
          <a:p>
            <a:pPr defTabSz="1041222">
              <a:defRPr/>
            </a:pP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69143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some potential implementation issues</a:t>
            </a:r>
          </a:p>
          <a:p>
            <a:pPr defTabSz="994837">
              <a:defRPr/>
            </a:pPr>
            <a:r>
              <a:rPr lang="en-US" b="1" dirty="0"/>
              <a:t>Background Information</a:t>
            </a:r>
            <a:r>
              <a:rPr lang="en-US" dirty="0"/>
              <a:t>: This slide provides</a:t>
            </a:r>
            <a:r>
              <a:rPr lang="en-US" baseline="0" dirty="0"/>
              <a:t> a list (although not all inclusive) of various items that should be considered during the implementation of the TCP. </a:t>
            </a:r>
          </a:p>
          <a:p>
            <a:r>
              <a:rPr lang="en-US" dirty="0"/>
              <a:t>Temporary Concrete Barrier (TCB)-Barrier End Treatments</a:t>
            </a:r>
          </a:p>
          <a:p>
            <a:r>
              <a:rPr lang="en-US" dirty="0"/>
              <a:t>Delineation (incl. Pavement Markings)</a:t>
            </a:r>
          </a:p>
          <a:p>
            <a:r>
              <a:rPr lang="en-US" dirty="0"/>
              <a:t>Clearances</a:t>
            </a:r>
          </a:p>
          <a:p>
            <a:r>
              <a:rPr lang="en-US" dirty="0"/>
              <a:t>Excavation &amp; Drop-Offs</a:t>
            </a:r>
          </a:p>
          <a:p>
            <a:r>
              <a:rPr lang="en-US" dirty="0"/>
              <a:t>Ramps (Entrance &amp; Exit)</a:t>
            </a:r>
          </a:p>
          <a:p>
            <a:r>
              <a:rPr lang="en-US" dirty="0"/>
              <a:t>Speed Limit Enforcement</a:t>
            </a:r>
          </a:p>
          <a:p>
            <a:r>
              <a:rPr lang="en-US" dirty="0"/>
              <a:t>Nighttime Work</a:t>
            </a:r>
          </a:p>
          <a:p>
            <a:r>
              <a:rPr lang="en-US" dirty="0"/>
              <a:t>Worker Protective Equipment</a:t>
            </a:r>
          </a:p>
          <a:p>
            <a:r>
              <a:rPr lang="en-US" dirty="0"/>
              <a:t>Pedestrian pathways established -ADA compliant</a:t>
            </a:r>
          </a:p>
          <a:p>
            <a:pPr defTabSz="994837">
              <a:defRPr/>
            </a:pPr>
            <a:r>
              <a:rPr lang="en-US" baseline="0" dirty="0"/>
              <a:t>The following slides show photos of some “poor” examples of traffic control that would illustrate some of the implementation issues listed.</a:t>
            </a:r>
            <a:endParaRPr lang="en-US" dirty="0"/>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762054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2"/>
          <p:cNvSpPr>
            <a:spLocks noGrp="1" noRot="1" noChangeAspect="1" noChangeArrowheads="1" noTextEdit="1"/>
          </p:cNvSpPr>
          <p:nvPr>
            <p:ph type="sldImg"/>
          </p:nvPr>
        </p:nvSpPr>
        <p:spPr>
          <a:xfrm>
            <a:off x="1257300" y="720725"/>
            <a:ext cx="4802188" cy="3600450"/>
          </a:xfrm>
          <a:ln/>
        </p:spPr>
      </p:sp>
      <p:sp>
        <p:nvSpPr>
          <p:cNvPr id="71684" name="Rectangle 3"/>
          <p:cNvSpPr>
            <a:spLocks noGrp="1" noChangeArrowheads="1"/>
          </p:cNvSpPr>
          <p:nvPr>
            <p:ph type="body" idx="1"/>
          </p:nvPr>
        </p:nvSpPr>
        <p:spPr>
          <a:xfrm>
            <a:off x="556593" y="4559302"/>
            <a:ext cx="6281529" cy="4491011"/>
          </a:xfrm>
          <a:noFill/>
          <a:ln/>
        </p:spPr>
        <p:txBody>
          <a:bodyPr/>
          <a:lstStyle/>
          <a:p>
            <a:pPr marL="238068" indent="-238068">
              <a:lnSpc>
                <a:spcPct val="90000"/>
              </a:lnSpc>
            </a:pPr>
            <a:r>
              <a:rPr lang="en-US" b="1" dirty="0"/>
              <a:t>Key message: Review language in MUTCD</a:t>
            </a:r>
          </a:p>
          <a:p>
            <a:pPr marL="238068" indent="-238068">
              <a:lnSpc>
                <a:spcPct val="90000"/>
              </a:lnSpc>
            </a:pPr>
            <a:r>
              <a:rPr lang="en-US" b="1" dirty="0"/>
              <a:t>Background</a:t>
            </a:r>
            <a:r>
              <a:rPr lang="en-US" b="1" baseline="0" dirty="0"/>
              <a:t> information: </a:t>
            </a:r>
            <a:endParaRPr lang="en-US" b="1" dirty="0"/>
          </a:p>
          <a:p>
            <a:pPr marL="238068" indent="-238068">
              <a:lnSpc>
                <a:spcPct val="90000"/>
              </a:lnSpc>
            </a:pPr>
            <a:r>
              <a:rPr lang="en-US" b="1" dirty="0"/>
              <a:t>From 2009 MUTCD Part 6B.01 (Page 6B-2)</a:t>
            </a:r>
          </a:p>
          <a:p>
            <a:pPr marL="238068" indent="-238068">
              <a:lnSpc>
                <a:spcPct val="90000"/>
              </a:lnSpc>
            </a:pPr>
            <a:r>
              <a:rPr lang="en-US" u="sng" dirty="0"/>
              <a:t>Motorists, bicyclists, and pedestrians should be guided in a clear and positive manner </a:t>
            </a:r>
            <a:r>
              <a:rPr lang="en-US" dirty="0"/>
              <a:t>while approaching and traversing TTC zones and incident sites. The following principles should be applied:</a:t>
            </a:r>
          </a:p>
          <a:p>
            <a:pPr marL="238068" indent="-238068">
              <a:lnSpc>
                <a:spcPct val="90000"/>
              </a:lnSpc>
              <a:buFontTx/>
              <a:buAutoNum type="alphaUcPeriod"/>
            </a:pPr>
            <a:r>
              <a:rPr lang="en-US" dirty="0"/>
              <a:t>Adequate warning, delineation, and channelization should be provided to assist in guiding road users in advance of and through the TTC zone or incident site by using proper pavement marking, signing, or other devices that are effective under varying conditions. Providing information that is in usable formats by pedestrians with visual disabilities should also be considered.</a:t>
            </a:r>
          </a:p>
          <a:p>
            <a:pPr marL="238068" indent="-238068">
              <a:lnSpc>
                <a:spcPct val="90000"/>
              </a:lnSpc>
              <a:buFontTx/>
              <a:buAutoNum type="alphaUcPeriod"/>
            </a:pPr>
            <a:r>
              <a:rPr lang="en-US" dirty="0"/>
              <a:t>TTC devices inconsistent with intended travel paths through TTC zones should be removed or covered. However, in intermediate-term stationary, short-term, and mobile operations, where visible permanent devices are inconsistent with intended travel paths, devices that highlight or emphasize the appropriate path should be used. Providing traffic control devices that are accessible to and usable by pedestrians with disabilities should be considered.</a:t>
            </a:r>
          </a:p>
          <a:p>
            <a:pPr marL="238068" indent="-238068">
              <a:lnSpc>
                <a:spcPct val="90000"/>
              </a:lnSpc>
            </a:pPr>
            <a:r>
              <a:rPr lang="en-US" dirty="0"/>
              <a:t>C. Flagging procedures, when used, should provide positive guidance to road users traversing the TTC zone.</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pPr marL="238068" indent="-238068">
              <a:lnSpc>
                <a:spcPct val="90000"/>
              </a:lnSpc>
            </a:pPr>
            <a:endParaRPr lang="en-US"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12419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Example</a:t>
            </a:r>
            <a:endParaRPr lang="en-US" dirty="0"/>
          </a:p>
          <a:p>
            <a:pPr defTabSz="994837">
              <a:defRPr/>
            </a:pPr>
            <a:r>
              <a:rPr lang="en-US" b="1" dirty="0"/>
              <a:t>Background Information</a:t>
            </a:r>
            <a:r>
              <a:rPr lang="en-US" dirty="0"/>
              <a:t>: You can see the drop off during the daytime, but could you see</a:t>
            </a:r>
            <a:r>
              <a:rPr lang="en-US" baseline="0" dirty="0"/>
              <a:t> it at night?</a:t>
            </a:r>
            <a:endParaRPr lang="en-US" dirty="0"/>
          </a:p>
          <a:p>
            <a:pPr defTabSz="1041222">
              <a:defRPr/>
            </a:pPr>
            <a:r>
              <a:rPr lang="en-US" b="1" dirty="0"/>
              <a:t>Interaction: </a:t>
            </a:r>
            <a:r>
              <a:rPr lang="en-US" b="0" dirty="0"/>
              <a:t>What</a:t>
            </a:r>
            <a:r>
              <a:rPr lang="en-US" b="0" baseline="0" dirty="0"/>
              <a:t> would you do to make it better?</a:t>
            </a:r>
            <a:endParaRPr lang="en-US" dirty="0"/>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0320400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project</a:t>
            </a:r>
            <a:r>
              <a:rPr lang="en-US" b="0" baseline="0" dirty="0"/>
              <a:t> signs</a:t>
            </a:r>
            <a:endParaRPr lang="en-US" dirty="0"/>
          </a:p>
          <a:p>
            <a:pPr defTabSz="994837">
              <a:defRPr/>
            </a:pPr>
            <a:r>
              <a:rPr lang="en-US" b="1" dirty="0"/>
              <a:t>Background Information</a:t>
            </a:r>
            <a:r>
              <a:rPr lang="en-US" dirty="0"/>
              <a:t>: Signs should have correct</a:t>
            </a:r>
            <a:r>
              <a:rPr lang="en-US" baseline="0" dirty="0"/>
              <a:t> message and be installed properly.</a:t>
            </a:r>
            <a:endParaRPr lang="en-US" dirty="0"/>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6224497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pavement marking</a:t>
            </a:r>
            <a:r>
              <a:rPr lang="en-US" b="0" baseline="0" dirty="0"/>
              <a:t> removal and temporary placement</a:t>
            </a:r>
            <a:endParaRPr lang="en-US" b="0" dirty="0"/>
          </a:p>
          <a:p>
            <a:pPr defTabSz="994837">
              <a:defRPr/>
            </a:pPr>
            <a:r>
              <a:rPr lang="en-US" b="1" dirty="0"/>
              <a:t>Background Information</a:t>
            </a:r>
            <a:r>
              <a:rPr lang="en-US" dirty="0"/>
              <a:t>: Based on the MUTCD, conflicting</a:t>
            </a:r>
            <a:r>
              <a:rPr lang="en-US" baseline="0" dirty="0"/>
              <a:t> pavement marking should be removed, and the removal process should minimize scarring of the pavement. Painting over is not acceptable.</a:t>
            </a:r>
          </a:p>
          <a:p>
            <a:pPr defTabSz="994837">
              <a:defRPr/>
            </a:pPr>
            <a:r>
              <a:rPr lang="en-US" dirty="0"/>
              <a:t>Need to investigate better methods of removing striping</a:t>
            </a:r>
          </a:p>
          <a:p>
            <a:pPr defTabSz="1041222">
              <a:defRPr/>
            </a:pPr>
            <a:r>
              <a:rPr lang="en-US" b="1" dirty="0"/>
              <a:t>Interaction: </a:t>
            </a:r>
            <a:r>
              <a:rPr lang="en-US" b="0" dirty="0"/>
              <a:t>Has</a:t>
            </a:r>
            <a:r>
              <a:rPr lang="en-US" b="0" baseline="0" dirty="0"/>
              <a:t> anyone actually used painting to cover up markings?</a:t>
            </a:r>
            <a:endParaRPr lang="en-US" dirty="0"/>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5064134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Pavement</a:t>
            </a:r>
            <a:r>
              <a:rPr lang="en-US" b="0" baseline="0" dirty="0"/>
              <a:t> marking example</a:t>
            </a:r>
            <a:endParaRPr lang="en-US" b="0" dirty="0"/>
          </a:p>
          <a:p>
            <a:pPr defTabSz="994837">
              <a:defRPr/>
            </a:pPr>
            <a:r>
              <a:rPr lang="en-US" b="1" dirty="0"/>
              <a:t>Background Information</a:t>
            </a:r>
            <a:r>
              <a:rPr lang="en-US" dirty="0"/>
              <a:t>: Need to investigate better methods for removing or covering inappropriate pavement markings.</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4906623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 barrier end treatments</a:t>
            </a:r>
            <a:endParaRPr lang="en-US" dirty="0"/>
          </a:p>
          <a:p>
            <a:pPr defTabSz="994837">
              <a:defRPr/>
            </a:pPr>
            <a:r>
              <a:rPr lang="en-US" b="1" dirty="0"/>
              <a:t>Background Information</a:t>
            </a:r>
            <a:r>
              <a:rPr lang="en-US" dirty="0"/>
              <a:t>: The</a:t>
            </a:r>
            <a:r>
              <a:rPr lang="en-US" baseline="0" dirty="0"/>
              <a:t> ends of temporary concrete barrier should be protected by an acceptable end treatment or placed outside the clear zone.</a:t>
            </a:r>
            <a:endParaRPr lang="en-US" dirty="0"/>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17200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module</a:t>
            </a:r>
            <a:r>
              <a:rPr lang="en-US" b="0" baseline="0" dirty="0"/>
              <a:t> objectives</a:t>
            </a:r>
            <a:endParaRPr lang="en-US" b="0" dirty="0"/>
          </a:p>
          <a:p>
            <a:pPr defTabSz="994837">
              <a:defRPr/>
            </a:pPr>
            <a:r>
              <a:rPr lang="en-US" b="1" dirty="0"/>
              <a:t>Background Information</a:t>
            </a:r>
            <a:r>
              <a:rPr lang="en-US" dirty="0"/>
              <a:t>:</a:t>
            </a:r>
          </a:p>
          <a:p>
            <a:r>
              <a:rPr lang="en-US" sz="1300" dirty="0"/>
              <a:t>Module 7 covers TMP review and approval; TMP implementation and monitoring; TMP revisions; and post-project evaluation. Module 7  concludes with an exercise to help you apply what you have learned.</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8286610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Example of impact</a:t>
            </a:r>
            <a:r>
              <a:rPr lang="en-US" b="0" baseline="0" dirty="0"/>
              <a:t> attenuator sand barrel </a:t>
            </a:r>
            <a:r>
              <a:rPr lang="en-US" b="0" dirty="0"/>
              <a:t>array</a:t>
            </a:r>
          </a:p>
          <a:p>
            <a:pPr defTabSz="994837">
              <a:defRPr/>
            </a:pPr>
            <a:r>
              <a:rPr lang="en-US" b="1" dirty="0"/>
              <a:t>Background Information</a:t>
            </a:r>
            <a:r>
              <a:rPr lang="en-US" dirty="0"/>
              <a:t>: I</a:t>
            </a:r>
            <a:r>
              <a:rPr lang="en-US" b="0" dirty="0"/>
              <a:t>mpact</a:t>
            </a:r>
            <a:r>
              <a:rPr lang="en-US" b="0" baseline="0" dirty="0"/>
              <a:t> attenuator sand barrel </a:t>
            </a:r>
            <a:r>
              <a:rPr lang="en-US" b="0" dirty="0"/>
              <a:t>array </a:t>
            </a:r>
            <a:r>
              <a:rPr lang="en-US" dirty="0"/>
              <a:t>protecting</a:t>
            </a:r>
            <a:r>
              <a:rPr lang="en-US" baseline="0" dirty="0"/>
              <a:t> a blunt end of the temporary concrete barrier. </a:t>
            </a:r>
          </a:p>
          <a:p>
            <a:pPr defTabSz="994837">
              <a:defRPr/>
            </a:pPr>
            <a:endParaRPr lang="en-US" baseline="0" dirty="0"/>
          </a:p>
          <a:p>
            <a:pPr defTabSz="994837">
              <a:defRPr/>
            </a:pPr>
            <a:r>
              <a:rPr lang="en-US" baseline="0" dirty="0"/>
              <a:t>Ned to be installed correctly and designed for the proper speed and application.</a:t>
            </a:r>
            <a:endParaRPr lang="en-US" dirty="0"/>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0408755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flagging operations</a:t>
            </a:r>
            <a:endParaRPr lang="en-US" dirty="0"/>
          </a:p>
          <a:p>
            <a:pPr defTabSz="994837">
              <a:defRPr/>
            </a:pPr>
            <a:r>
              <a:rPr lang="en-US" b="1" dirty="0"/>
              <a:t>Background Information</a:t>
            </a:r>
            <a:r>
              <a:rPr lang="en-US" dirty="0"/>
              <a:t>: Flagging operations should be done properly. What</a:t>
            </a:r>
            <a:r>
              <a:rPr lang="en-US" baseline="0" dirty="0"/>
              <a:t> type of training or certification is required by your state? Some of the things to consider are: is the flagger properly located, are proper devices being used and does he have appropriate apparel? Are proper procedures being followed.</a:t>
            </a:r>
            <a:endParaRPr lang="en-US" dirty="0"/>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5848835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training is key</a:t>
            </a:r>
          </a:p>
          <a:p>
            <a:pPr defTabSz="994837">
              <a:defRPr/>
            </a:pPr>
            <a:r>
              <a:rPr lang="en-US" b="1" dirty="0"/>
              <a:t>Background Information</a:t>
            </a:r>
            <a:r>
              <a:rPr lang="en-US" dirty="0"/>
              <a:t>: What is wrong</a:t>
            </a:r>
            <a:r>
              <a:rPr lang="en-US" baseline="0" dirty="0"/>
              <a:t> with this situation?</a:t>
            </a:r>
          </a:p>
          <a:p>
            <a:pPr defTabSz="994837">
              <a:defRPr/>
            </a:pPr>
            <a:r>
              <a:rPr lang="en-US" baseline="0" dirty="0"/>
              <a:t>Flagger not holding the sign, leaning on a car parked within the operation.</a:t>
            </a:r>
            <a:endParaRPr lang="en-US" dirty="0"/>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7646924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p>
          <a:p>
            <a:r>
              <a:rPr lang="en-US" b="1" dirty="0"/>
              <a:t>Background Information</a:t>
            </a:r>
            <a:r>
              <a:rPr lang="en-US" dirty="0"/>
              <a:t>: The flagger is</a:t>
            </a:r>
            <a:r>
              <a:rPr lang="en-US" baseline="0" dirty="0"/>
              <a:t> to stop, slow and release traffic.</a:t>
            </a:r>
          </a:p>
          <a:p>
            <a:endParaRPr lang="en-US" dirty="0"/>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000803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things to consider</a:t>
            </a:r>
            <a:r>
              <a:rPr lang="en-US" b="0" baseline="0" dirty="0"/>
              <a:t> on construction operations</a:t>
            </a:r>
            <a:endParaRPr lang="en-US" dirty="0"/>
          </a:p>
          <a:p>
            <a:pPr defTabSz="994837">
              <a:defRPr/>
            </a:pPr>
            <a:r>
              <a:rPr lang="en-US" b="1" dirty="0"/>
              <a:t>Background Information</a:t>
            </a:r>
            <a:r>
              <a:rPr lang="en-US" dirty="0"/>
              <a:t>: Has the sequencing</a:t>
            </a:r>
            <a:r>
              <a:rPr lang="en-US" baseline="0" dirty="0"/>
              <a:t> of the work been planned properly. Do drop-offs meet policy are should they be protected.</a:t>
            </a:r>
            <a:endParaRPr lang="en-US" dirty="0"/>
          </a:p>
          <a:p>
            <a:pPr defTabSz="1041222">
              <a:defRPr/>
            </a:pPr>
            <a:r>
              <a:rPr lang="en-US" b="1" dirty="0"/>
              <a:t>Interaction: </a:t>
            </a:r>
            <a:r>
              <a:rPr lang="en-US" dirty="0"/>
              <a:t>N/A</a:t>
            </a:r>
          </a:p>
          <a:p>
            <a:pPr defTabSz="1041222">
              <a:defRPr/>
            </a:pPr>
            <a:r>
              <a:rPr lang="en-US" b="1" dirty="0"/>
              <a:t>Notes:</a:t>
            </a:r>
            <a:r>
              <a:rPr lang="en-US" baseline="0" dirty="0"/>
              <a:t> None </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674896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Example a drop-off policy</a:t>
            </a:r>
            <a:endParaRPr lang="en-US" dirty="0"/>
          </a:p>
          <a:p>
            <a:pPr defTabSz="994837">
              <a:defRPr/>
            </a:pPr>
            <a:r>
              <a:rPr lang="en-US" b="1" dirty="0"/>
              <a:t>Background Information</a:t>
            </a:r>
            <a:r>
              <a:rPr lang="en-US" dirty="0"/>
              <a:t>: A drop-off condition created and restored within the same work period is usually not be subject to the use of barriers, however, Group 2 devices are required (WAPM A-4)</a:t>
            </a:r>
          </a:p>
          <a:p>
            <a:pPr defTabSz="994837">
              <a:defRPr/>
            </a:pPr>
            <a:r>
              <a:rPr lang="en-US" dirty="0"/>
              <a:t>The SHOULDER DROP OFF sign may be eliminated if a 6:1 (desirable) to 4:1 (minimum) wedge is used between the travel lane and the shoulder (WAPM 6H-120)</a:t>
            </a:r>
          </a:p>
          <a:p>
            <a:pPr defTabSz="1041222">
              <a:defRPr/>
            </a:pPr>
            <a:r>
              <a:rPr lang="en-US" b="1" dirty="0"/>
              <a:t>Interaction: </a:t>
            </a:r>
            <a:r>
              <a:rPr lang="en-US" dirty="0"/>
              <a:t>N/A</a:t>
            </a:r>
          </a:p>
          <a:p>
            <a:pPr defTabSz="1041222">
              <a:defRPr/>
            </a:pPr>
            <a:r>
              <a:rPr lang="en-US" b="1" dirty="0"/>
              <a:t>Notes:</a:t>
            </a:r>
            <a:r>
              <a:rPr lang="en-US" baseline="0" dirty="0"/>
              <a:t> Virginia specific and not required in every state. Use as an example.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9120650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1" baseline="0" dirty="0"/>
              <a:t> </a:t>
            </a:r>
            <a:r>
              <a:rPr lang="en-US" b="0" baseline="0" dirty="0"/>
              <a:t>review ramp plan</a:t>
            </a:r>
            <a:endParaRPr lang="en-US" dirty="0"/>
          </a:p>
          <a:p>
            <a:pPr defTabSz="994837">
              <a:defRPr/>
            </a:pPr>
            <a:r>
              <a:rPr lang="en-US" b="1" dirty="0"/>
              <a:t>Background Information</a:t>
            </a:r>
            <a:r>
              <a:rPr lang="en-US" dirty="0"/>
              <a:t>: Ramp entrances and exits require special consideration and should be designed to provide adequate room for merging and exiting.</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3061386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picture</a:t>
            </a:r>
            <a:endParaRPr lang="en-US" dirty="0"/>
          </a:p>
          <a:p>
            <a:pPr defTabSz="994837">
              <a:defRPr/>
            </a:pPr>
            <a:r>
              <a:rPr lang="en-US" b="1" dirty="0"/>
              <a:t>Background Information</a:t>
            </a:r>
            <a:r>
              <a:rPr lang="en-US" dirty="0"/>
              <a:t>: This</a:t>
            </a:r>
            <a:r>
              <a:rPr lang="en-US" baseline="0" dirty="0"/>
              <a:t> entrance actually looks fairly good.</a:t>
            </a:r>
            <a:endParaRPr lang="en-US" dirty="0"/>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716723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picture</a:t>
            </a:r>
          </a:p>
          <a:p>
            <a:pPr defTabSz="994837">
              <a:defRPr/>
            </a:pPr>
            <a:r>
              <a:rPr lang="en-US" b="1" dirty="0"/>
              <a:t>Background Information</a:t>
            </a:r>
            <a:r>
              <a:rPr lang="en-US" dirty="0"/>
              <a:t>: This picture indicates considerable braking due to vehicles having to slow down at a ramp exit</a:t>
            </a:r>
            <a:r>
              <a:rPr lang="en-US" baseline="0" dirty="0"/>
              <a:t> up ahead.</a:t>
            </a:r>
            <a:endParaRPr lang="en-US" dirty="0"/>
          </a:p>
          <a:p>
            <a:pPr defTabSz="1041222">
              <a:defRPr/>
            </a:pPr>
            <a:r>
              <a:rPr lang="en-US" b="1" dirty="0"/>
              <a:t>Interaction:</a:t>
            </a:r>
            <a:r>
              <a:rPr lang="en-US" b="1" baseline="0" dirty="0"/>
              <a:t> </a:t>
            </a:r>
            <a:r>
              <a:rPr lang="en-US" b="0" baseline="0" dirty="0"/>
              <a:t>Discuss ways to improve this exit to improve safety</a:t>
            </a:r>
            <a:endParaRPr lang="en-US" dirty="0"/>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6574065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pedestrian accommodations</a:t>
            </a:r>
            <a:endParaRPr lang="en-US" dirty="0"/>
          </a:p>
          <a:p>
            <a:r>
              <a:rPr lang="en-US" b="1" dirty="0"/>
              <a:t>Background Information</a:t>
            </a:r>
            <a:r>
              <a:rPr lang="en-US" dirty="0"/>
              <a:t>: If</a:t>
            </a:r>
            <a:r>
              <a:rPr lang="en-US" baseline="0" dirty="0"/>
              <a:t> there are pedestrian accommodations prior to construction they should be provided for during construction. </a:t>
            </a:r>
            <a:r>
              <a:rPr lang="en-US" sz="1200" b="0" i="0" u="none" strike="noStrike" kern="1200" baseline="0" dirty="0">
                <a:solidFill>
                  <a:schemeClr val="tx1"/>
                </a:solidFill>
                <a:latin typeface="Arial" panose="020B0604020202020204" pitchFamily="34" charset="0"/>
                <a:ea typeface="+mn-ea"/>
                <a:cs typeface="+mn-cs"/>
              </a:rPr>
              <a:t>Temporary facilities, including pedestrian routes around worksites, are also covered by the accessibility requirements of the Americans with Disabilities Act of 1990 (ADA) (Public Law 101-336, 104 Stat. 327, July 26, 1990. 42 U.S.C. 12101-12213 (as amended)).</a:t>
            </a:r>
            <a:endParaRPr lang="en-US" dirty="0"/>
          </a:p>
          <a:p>
            <a:pPr defTabSz="1041222">
              <a:defRPr/>
            </a:pPr>
            <a:r>
              <a:rPr lang="en-US" b="1" dirty="0"/>
              <a:t>Interaction: </a:t>
            </a:r>
            <a:r>
              <a:rPr lang="en-US" dirty="0"/>
              <a:t>N/A</a:t>
            </a:r>
          </a:p>
          <a:p>
            <a:r>
              <a:rPr lang="en-US" b="1" dirty="0"/>
              <a:t>Notes:</a:t>
            </a:r>
            <a:r>
              <a:rPr lang="en-US" baseline="0" dirty="0"/>
              <a:t> MUTCD 6D. </a:t>
            </a:r>
            <a:r>
              <a:rPr lang="en-US" sz="1200" b="0" i="1" u="none" strike="noStrike" kern="1200" baseline="0" dirty="0">
                <a:solidFill>
                  <a:schemeClr val="tx1"/>
                </a:solidFill>
                <a:latin typeface="Arial" panose="020B0604020202020204" pitchFamily="34" charset="0"/>
                <a:ea typeface="+mn-ea"/>
                <a:cs typeface="+mn-cs"/>
              </a:rPr>
              <a:t>A smooth, continuous hard surface should be provided throughout the entire length of the temporary pedestrian facility. There should be no curbs or abrupt changes in grade or terrain that could cause tripping or be a barrier to wheelchair use. The geometry and alignment of the facility should meet the applicable requirements of the “Americans with Disabilities Act Accessibility Guidelines for Buildings and Facilities (ADAAG)” (see Section 1A.11).</a:t>
            </a:r>
          </a:p>
          <a:p>
            <a:r>
              <a:rPr lang="en-US" sz="1200" b="0" i="1" u="none" strike="noStrike" kern="1200" baseline="0" dirty="0">
                <a:solidFill>
                  <a:schemeClr val="tx1"/>
                </a:solidFill>
                <a:latin typeface="Arial" panose="020B0604020202020204" pitchFamily="34" charset="0"/>
                <a:ea typeface="+mn-ea"/>
                <a:cs typeface="+mn-cs"/>
              </a:rPr>
              <a:t>Tape, rope, or plastic chain strung between devices are not detectable, do not comply with the design standards in the “Americans with Disabilities Act Accessibility Guidelines for Buildings and Facilities (ADAAG)” (see Section 1A.11), and should not be used as a control for pedestrian movements. In general, pedestrian routes should be preserved in urban and commercial suburban areas. Alternative routing should be discouraged. The highway agency in charge of the TTC zone should regularly inspect the activity area so that effective pedestrian TTC is maintained.</a:t>
            </a:r>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72960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TMP reviews</a:t>
            </a:r>
            <a:r>
              <a:rPr lang="en-US" b="0" baseline="0" dirty="0"/>
              <a:t> and their purpose</a:t>
            </a:r>
            <a:endParaRPr lang="en-US" dirty="0"/>
          </a:p>
          <a:p>
            <a:r>
              <a:rPr lang="en-US" b="1" dirty="0"/>
              <a:t>Background Information</a:t>
            </a:r>
            <a:r>
              <a:rPr lang="en-US" dirty="0"/>
              <a:t>: </a:t>
            </a:r>
            <a:r>
              <a:rPr lang="en-US" sz="1300" dirty="0"/>
              <a:t>Having a step for TMP review by District managers or senior project managers generally leads to more effective TMPs. TMP review may include suggestions and comments from TMP reviewers that can lead to solutions not identified earlier. During TMP review, the reviewers can help make sure that the TMP is developed in accordance with Agency policy and guidelines, leading to greater consistency. </a:t>
            </a:r>
          </a:p>
          <a:p>
            <a:r>
              <a:rPr lang="en-US" sz="1300" dirty="0"/>
              <a:t>Review efforts may lead to TMP revisions, which can then be done before a project goes to bid, reducing the need for potentially costly changes later. The review process can also provide input to performance monitoring and future training.</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7268660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p:txBody>
          <a:bodyPr/>
          <a:lstStyle/>
          <a:p>
            <a:pPr>
              <a:defRPr/>
            </a:pPr>
            <a:fld id="{F1F24CA9-7C24-4D5A-9281-0598702CA2A4}" type="slidenum">
              <a:rPr lang="en-US"/>
              <a:pPr>
                <a:defRPr/>
              </a:pPr>
              <a:t>30</a:t>
            </a:fld>
            <a:endParaRPr lang="en-US" dirty="0"/>
          </a:p>
        </p:txBody>
      </p:sp>
      <p:sp>
        <p:nvSpPr>
          <p:cNvPr id="3584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sz="1400" dirty="0"/>
              <a:t>Discuss the use of cones and visually impaired persons</a:t>
            </a:r>
            <a:endParaRPr lang="en-US" b="1" dirty="0"/>
          </a:p>
          <a:p>
            <a:pPr eaLnBrk="1" hangingPunct="1"/>
            <a:r>
              <a:rPr lang="en-US" b="1" dirty="0"/>
              <a:t>Est. Presentation Time: </a:t>
            </a:r>
            <a:r>
              <a:rPr lang="en-US" dirty="0"/>
              <a:t>1-2 minute(s)</a:t>
            </a:r>
          </a:p>
          <a:p>
            <a:pPr eaLnBrk="1" hangingPunct="1"/>
            <a:r>
              <a:rPr lang="en-US" b="1" dirty="0"/>
              <a:t>Explanation of Cues/Builds: </a:t>
            </a:r>
            <a:r>
              <a:rPr lang="en-US" dirty="0"/>
              <a:t>None</a:t>
            </a:r>
          </a:p>
          <a:p>
            <a:pPr eaLnBrk="1" hangingPunct="1"/>
            <a:r>
              <a:rPr lang="en-US" b="1" dirty="0"/>
              <a:t>Suggested Comments: </a:t>
            </a:r>
            <a:r>
              <a:rPr lang="en-US" dirty="0"/>
              <a:t>Cones should not be used for pedestrian channelization or as pedestrian barriers in TTC zones on or along sidewalks unless they are continuous between individual devices and detectable to users of long canes. Yellow caution tape is not acceptable.</a:t>
            </a:r>
          </a:p>
          <a:p>
            <a:pPr eaLnBrk="1" hangingPunct="1"/>
            <a:r>
              <a:rPr lang="en-US" b="1" dirty="0"/>
              <a:t>Suggested Questions: </a:t>
            </a:r>
            <a:r>
              <a:rPr lang="en-US" dirty="0"/>
              <a:t>Can a blind person walk in between cones and unknowingly enter a work zone? Yes! We need detectable perimeters or cones that are very close together.</a:t>
            </a:r>
          </a:p>
          <a:p>
            <a:pPr eaLnBrk="1" hangingPunct="1"/>
            <a:r>
              <a:rPr lang="en-US" b="1" dirty="0"/>
              <a:t>Additional Information: </a:t>
            </a:r>
            <a:r>
              <a:rPr lang="en-US" dirty="0"/>
              <a:t>Photo source unknown</a:t>
            </a:r>
          </a:p>
          <a:p>
            <a:pPr eaLnBrk="1" hangingPunct="1"/>
            <a:r>
              <a:rPr lang="en-US" b="1" dirty="0"/>
              <a:t>Possible Problems: </a:t>
            </a:r>
            <a:r>
              <a:rPr lang="en-US" dirty="0"/>
              <a:t>Avoid getting into an ADA discussion here. Not within the scope of this course.</a:t>
            </a:r>
          </a:p>
          <a:p>
            <a:pPr eaLnBrk="1" hangingPunct="1"/>
            <a:endParaRPr lang="en-US" dirty="0"/>
          </a:p>
        </p:txBody>
      </p:sp>
    </p:spTree>
    <p:extLst>
      <p:ext uri="{BB962C8B-B14F-4D97-AF65-F5344CB8AC3E}">
        <p14:creationId xmlns:p14="http://schemas.microsoft.com/office/powerpoint/2010/main" val="10831792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Provide an example of the previous point.</a:t>
            </a:r>
          </a:p>
          <a:p>
            <a:r>
              <a:rPr lang="en-US" b="1" dirty="0"/>
              <a:t>Est. Presentation Time: </a:t>
            </a:r>
            <a:r>
              <a:rPr lang="en-US" dirty="0"/>
              <a:t>Less than 1 minute(s)</a:t>
            </a:r>
          </a:p>
          <a:p>
            <a:r>
              <a:rPr lang="en-US" b="1" dirty="0"/>
              <a:t>Explanation of Cues/Builds: </a:t>
            </a:r>
            <a:r>
              <a:rPr lang="en-US" dirty="0"/>
              <a:t>None</a:t>
            </a:r>
          </a:p>
          <a:p>
            <a:r>
              <a:rPr lang="en-US" b="1" dirty="0"/>
              <a:t>Suggested Comments: </a:t>
            </a:r>
            <a:r>
              <a:rPr lang="en-US" dirty="0"/>
              <a:t>Longitudinal Channelizing Devices (LCDs) provide a continuous detectable edge (but no protection!). There are there to provide “ADA” detectability.</a:t>
            </a:r>
          </a:p>
          <a:p>
            <a:r>
              <a:rPr lang="en-US" b="1" dirty="0"/>
              <a:t>Suggested Questions: </a:t>
            </a:r>
            <a:r>
              <a:rPr lang="en-US" dirty="0"/>
              <a:t>What would happen if a vehicle impacts these LCDs?</a:t>
            </a:r>
          </a:p>
          <a:p>
            <a:r>
              <a:rPr lang="en-US" b="1" dirty="0"/>
              <a:t>Additional Information: </a:t>
            </a:r>
            <a:r>
              <a:rPr lang="en-US" b="0" dirty="0"/>
              <a:t>None</a:t>
            </a:r>
          </a:p>
          <a:p>
            <a:r>
              <a:rPr lang="en-US" b="1" dirty="0"/>
              <a:t>Possible Problems: </a:t>
            </a:r>
            <a:r>
              <a:rPr lang="en-US" dirty="0"/>
              <a:t>None</a:t>
            </a:r>
          </a:p>
          <a:p>
            <a:endParaRPr lang="en-US" dirty="0"/>
          </a:p>
        </p:txBody>
      </p:sp>
      <p:sp>
        <p:nvSpPr>
          <p:cNvPr id="4" name="Slide Number Placeholder 3"/>
          <p:cNvSpPr>
            <a:spLocks noGrp="1"/>
          </p:cNvSpPr>
          <p:nvPr>
            <p:ph type="sldNum" sz="quarter" idx="5"/>
          </p:nvPr>
        </p:nvSpPr>
        <p:spPr/>
        <p:txBody>
          <a:bodyPr/>
          <a:lstStyle/>
          <a:p>
            <a:fld id="{0E1B1AF0-C06B-43A4-9DD2-9C62DF9A7FCA}" type="slidenum">
              <a:rPr lang="en-US" smtClean="0"/>
              <a:pPr/>
              <a:t>31</a:t>
            </a:fld>
            <a:endParaRPr lang="en-US" dirty="0"/>
          </a:p>
        </p:txBody>
      </p:sp>
    </p:spTree>
    <p:extLst>
      <p:ext uri="{BB962C8B-B14F-4D97-AF65-F5344CB8AC3E}">
        <p14:creationId xmlns:p14="http://schemas.microsoft.com/office/powerpoint/2010/main" val="16253376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briefly discuss a couple of examples</a:t>
            </a:r>
            <a:endParaRPr lang="en-US" dirty="0"/>
          </a:p>
          <a:p>
            <a:pPr defTabSz="994837">
              <a:defRPr/>
            </a:pPr>
            <a:r>
              <a:rPr lang="en-US" b="1" dirty="0"/>
              <a:t>Background Information</a:t>
            </a:r>
            <a:r>
              <a:rPr lang="en-US" dirty="0"/>
              <a:t>: Maintain access and pedestrian accessibility.</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5780090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Review when</a:t>
            </a:r>
            <a:r>
              <a:rPr lang="en-US" b="0" baseline="0" dirty="0"/>
              <a:t> to inspection and maintain devices</a:t>
            </a:r>
            <a:endParaRPr lang="en-US" b="0" dirty="0"/>
          </a:p>
          <a:p>
            <a:pPr defTabSz="994837">
              <a:defRPr/>
            </a:pPr>
            <a:r>
              <a:rPr lang="en-US" b="1" dirty="0"/>
              <a:t>Background Information</a:t>
            </a:r>
            <a:r>
              <a:rPr lang="en-US" dirty="0"/>
              <a:t>: Traffic control devices should be routinely inspected to insure the devices are </a:t>
            </a:r>
            <a:r>
              <a:rPr lang="en-US" baseline="0" dirty="0"/>
              <a:t>in the proper location during work hours and after working hours.</a:t>
            </a:r>
            <a:endParaRPr lang="en-US" dirty="0"/>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0586765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maintenance</a:t>
            </a:r>
            <a:r>
              <a:rPr lang="en-US" b="0" baseline="0" dirty="0"/>
              <a:t> of devices continued</a:t>
            </a:r>
            <a:endParaRPr lang="en-US" b="0" dirty="0"/>
          </a:p>
          <a:p>
            <a:pPr defTabSz="994837">
              <a:defRPr/>
            </a:pPr>
            <a:r>
              <a:rPr lang="en-US" b="1" dirty="0"/>
              <a:t>Background Information</a:t>
            </a:r>
            <a:r>
              <a:rPr lang="en-US" dirty="0"/>
              <a:t>: Payment for</a:t>
            </a:r>
            <a:r>
              <a:rPr lang="en-US" baseline="0" dirty="0"/>
              <a:t> m</a:t>
            </a:r>
            <a:r>
              <a:rPr lang="en-US" dirty="0"/>
              <a:t>aintenance</a:t>
            </a:r>
            <a:r>
              <a:rPr lang="en-US" baseline="0" dirty="0"/>
              <a:t> of devices has to be clearly established in the contract specifications either by pay item, or included in other items. Some items may require separate payment in order to keep them maintained.</a:t>
            </a:r>
            <a:endParaRPr lang="en-US" dirty="0"/>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1321399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introduce</a:t>
            </a:r>
            <a:r>
              <a:rPr lang="en-US" b="0" baseline="0" dirty="0"/>
              <a:t> quality standard guidelines</a:t>
            </a:r>
            <a:endParaRPr lang="en-US" dirty="0"/>
          </a:p>
          <a:p>
            <a:pPr defTabSz="994837">
              <a:defRPr/>
            </a:pPr>
            <a:r>
              <a:rPr lang="en-US" b="1" dirty="0"/>
              <a:t>Background Information</a:t>
            </a:r>
            <a:r>
              <a:rPr lang="en-US" dirty="0"/>
              <a:t>: Most states have adopted or have Quality Standards for traffic control devices. ATSSA has a guide that has been adopted by several states.</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5980408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Rot="1" noChangeAspect="1" noChangeArrowheads="1" noTextEdit="1"/>
          </p:cNvSpPr>
          <p:nvPr>
            <p:ph type="sldImg"/>
          </p:nvPr>
        </p:nvSpPr>
        <p:spPr>
          <a:xfrm>
            <a:off x="981075" y="314325"/>
            <a:ext cx="5353050" cy="4014788"/>
          </a:xfrm>
          <a:ln/>
        </p:spPr>
      </p:sp>
      <p:sp>
        <p:nvSpPr>
          <p:cNvPr id="74756" name="Rectangle 3"/>
          <p:cNvSpPr>
            <a:spLocks noGrp="1" noChangeArrowheads="1"/>
          </p:cNvSpPr>
          <p:nvPr>
            <p:ph type="body" idx="1"/>
          </p:nvPr>
        </p:nvSpPr>
        <p:spPr>
          <a:xfrm>
            <a:off x="556592" y="4407109"/>
            <a:ext cx="6281530" cy="4485807"/>
          </a:xfrm>
          <a:noFill/>
          <a:ln/>
        </p:spPr>
        <p:txBody>
          <a:bodyPr/>
          <a:lstStyle/>
          <a:p>
            <a:r>
              <a:rPr lang="en-US" b="1" dirty="0"/>
              <a:t>Key Message: </a:t>
            </a:r>
            <a:r>
              <a:rPr lang="en-US" dirty="0"/>
              <a:t>Discuss quality standards</a:t>
            </a:r>
          </a:p>
          <a:p>
            <a:pPr eaLnBrk="1" hangingPunct="1">
              <a:spcBef>
                <a:spcPct val="0"/>
              </a:spcBef>
            </a:pPr>
            <a:r>
              <a:rPr lang="en-US" b="1" dirty="0"/>
              <a:t>Background Information</a:t>
            </a:r>
            <a:r>
              <a:rPr lang="en-US" dirty="0"/>
              <a:t>: Quality standards provide guidelines for the acceptability of traffic control devices.</a:t>
            </a:r>
          </a:p>
          <a:p>
            <a:pPr eaLnBrk="1" hangingPunct="1">
              <a:spcBef>
                <a:spcPct val="0"/>
              </a:spcBef>
            </a:pPr>
            <a:r>
              <a:rPr lang="en-US" dirty="0"/>
              <a:t>Quality Guideline booklets assists contractors and agency personnel to determine when a traffic control device has outlived its usefulness by illustrating three levels of device conditions: acceptable, marginal, and unacceptable. The guideline describes devices such as signs, barricades, drums, cones tubes, warning lights, arrow panels, changeable message signs, and markers.  The guideline normally provide pictures of acceptable, marginal and unacceptable devices.</a:t>
            </a:r>
          </a:p>
          <a:p>
            <a:r>
              <a:rPr lang="en-US" u="sng" dirty="0"/>
              <a:t>ACCEPTABLE</a:t>
            </a:r>
            <a:r>
              <a:rPr lang="en-US" dirty="0"/>
              <a:t>: Devices that meet the quality requirements such as design, size, color, weight, etc. in the plans and specifications, shall be considered to be acceptable for use on highway construction or contract maintenance projects.</a:t>
            </a:r>
          </a:p>
          <a:p>
            <a:r>
              <a:rPr lang="en-US" u="sng" dirty="0"/>
              <a:t>MARGINAL:</a:t>
            </a:r>
            <a:r>
              <a:rPr lang="en-US" dirty="0"/>
              <a:t> Devices that meet the quality criteria for marginal may remain in the work zone until their number exceeds the specified percentage of that type of device or until it is determined that they have become unacceptable.</a:t>
            </a:r>
          </a:p>
          <a:p>
            <a:r>
              <a:rPr lang="en-US" u="sng" dirty="0"/>
              <a:t>UNACCEPTABLE:</a:t>
            </a:r>
            <a:r>
              <a:rPr lang="en-US" dirty="0"/>
              <a:t> Devices in the unacceptable category shall not be delivered to the jobsite.  When found in the work zone, they shall be replaced or repaired within 12 hours of notification or as contained in the contract specifications.</a:t>
            </a:r>
            <a:endParaRPr lang="en-US" u="sng" dirty="0"/>
          </a:p>
          <a:p>
            <a:pPr defTabSz="1041222">
              <a:defRPr/>
            </a:pPr>
            <a:r>
              <a:rPr lang="en-US" b="1" dirty="0"/>
              <a:t>Interaction: </a:t>
            </a:r>
            <a:r>
              <a:rPr lang="en-US" dirty="0"/>
              <a:t>N/A</a:t>
            </a:r>
          </a:p>
          <a:p>
            <a:pPr defTabSz="1041222">
              <a:defRPr/>
            </a:pPr>
            <a:r>
              <a:rPr lang="en-US" b="1" dirty="0"/>
              <a:t>Notes:</a:t>
            </a:r>
            <a:r>
              <a:rPr lang="en-US" dirty="0"/>
              <a:t> None</a:t>
            </a:r>
          </a:p>
          <a:p>
            <a:pPr eaLnBrk="1" hangingPunct="1">
              <a:spcBef>
                <a:spcPct val="0"/>
              </a:spcBef>
            </a:pPr>
            <a:endParaRPr lang="en-US"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7854619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t>Key Message: </a:t>
            </a:r>
            <a:r>
              <a:rPr lang="en-US" sz="1300" dirty="0"/>
              <a:t>review traffic operation around and through work zone</a:t>
            </a:r>
          </a:p>
          <a:p>
            <a:pPr defTabSz="994837">
              <a:defRPr/>
            </a:pPr>
            <a:r>
              <a:rPr lang="en-US" sz="1300" b="1" dirty="0"/>
              <a:t>Background Information</a:t>
            </a:r>
            <a:r>
              <a:rPr lang="en-US" sz="1300" dirty="0"/>
              <a:t>: We will now look at traffic operations implementation. The implementation of various traffic operations should be considered which include strategies to encourage the use of alternate routes and check if they are working. </a:t>
            </a:r>
          </a:p>
          <a:p>
            <a:pPr defTabSz="994837">
              <a:defRPr/>
            </a:pPr>
            <a:r>
              <a:rPr lang="en-US" sz="1300" dirty="0"/>
              <a:t>Some items may require checking once traffic control has been installed while others could require frequent checking during the project to see if new or different issues have developed.</a:t>
            </a:r>
          </a:p>
          <a:p>
            <a:pPr defTabSz="994837">
              <a:defRPr/>
            </a:pPr>
            <a:r>
              <a:rPr lang="en-US" sz="1300" dirty="0"/>
              <a:t>The alternate routes should also be looked at to see if there are operational issues. </a:t>
            </a:r>
          </a:p>
          <a:p>
            <a:pPr defTabSz="994837">
              <a:defRPr/>
            </a:pPr>
            <a:r>
              <a:rPr lang="en-US" sz="1300" dirty="0"/>
              <a:t>Alternate routes:  Are the implemented s</a:t>
            </a:r>
            <a:r>
              <a:rPr lang="en-US" dirty="0"/>
              <a:t>trategies to encourage use working? Operational issues on alternate routes?</a:t>
            </a:r>
          </a:p>
          <a:p>
            <a:pPr defTabSz="994837">
              <a:defRPr/>
            </a:pPr>
            <a:r>
              <a:rPr lang="en-US" sz="1300" dirty="0"/>
              <a:t>Emergency vehicle access should be available through the project. </a:t>
            </a:r>
          </a:p>
          <a:p>
            <a:pPr defTabSz="994837">
              <a:defRPr/>
            </a:pPr>
            <a:r>
              <a:rPr lang="en-US" sz="1300" dirty="0"/>
              <a:t>Are work zone Speed Control measures working? Are there coordination issues with other projects in the corridor and is Queuing an issue?</a:t>
            </a:r>
          </a:p>
          <a:p>
            <a:pPr defTabSz="994837">
              <a:defRPr/>
            </a:pPr>
            <a:r>
              <a:rPr lang="en-US" sz="1300" dirty="0"/>
              <a:t>We will now look at some of these items in more detail.</a:t>
            </a:r>
          </a:p>
          <a:p>
            <a:pPr defTabSz="1041222">
              <a:defRPr/>
            </a:pPr>
            <a:r>
              <a:rPr lang="en-US" sz="1300" b="1" dirty="0"/>
              <a:t>Interaction: </a:t>
            </a:r>
            <a:r>
              <a:rPr lang="en-US" sz="1300" dirty="0"/>
              <a:t>N/A</a:t>
            </a:r>
          </a:p>
          <a:p>
            <a:pPr defTabSz="1041222">
              <a:defRPr/>
            </a:pPr>
            <a:r>
              <a:rPr lang="en-US" sz="1300" b="1" dirty="0"/>
              <a:t>Notes:</a:t>
            </a:r>
            <a:r>
              <a:rPr lang="en-US" sz="130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1307905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t>Key Message: </a:t>
            </a:r>
            <a:r>
              <a:rPr lang="en-US" sz="1300" dirty="0"/>
              <a:t>discuss other elements to traffic operations</a:t>
            </a:r>
          </a:p>
          <a:p>
            <a:pPr defTabSz="994837">
              <a:defRPr/>
            </a:pPr>
            <a:r>
              <a:rPr lang="en-US" sz="1300" b="1" dirty="0"/>
              <a:t>Background Information</a:t>
            </a:r>
            <a:r>
              <a:rPr lang="en-US" sz="1300" dirty="0"/>
              <a:t>: Work zone ITS systems should be checked frequently to see that they are working properly. Are PCMS messages legible and accurate? Is the Dynamic Merge System working as it should and then is there a loss of credibility of any devices?</a:t>
            </a:r>
          </a:p>
          <a:p>
            <a:pPr defTabSz="1041222">
              <a:defRPr/>
            </a:pPr>
            <a:r>
              <a:rPr lang="en-US" sz="1300" b="1" dirty="0"/>
              <a:t>Interaction: </a:t>
            </a:r>
            <a:r>
              <a:rPr lang="en-US" sz="1300" dirty="0"/>
              <a:t>N/A</a:t>
            </a:r>
          </a:p>
          <a:p>
            <a:pPr defTabSz="1041222">
              <a:defRPr/>
            </a:pPr>
            <a:r>
              <a:rPr lang="en-US" sz="1300" b="1" dirty="0"/>
              <a:t>Notes:</a:t>
            </a:r>
            <a:r>
              <a:rPr lang="en-US" sz="130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682060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t>Key Message: </a:t>
            </a:r>
            <a:r>
              <a:rPr lang="en-US" sz="1300" dirty="0"/>
              <a:t>discuss speed control measures</a:t>
            </a:r>
          </a:p>
          <a:p>
            <a:pPr defTabSz="994837">
              <a:defRPr/>
            </a:pPr>
            <a:r>
              <a:rPr lang="en-US" sz="1300" b="1" dirty="0"/>
              <a:t>Background Information</a:t>
            </a:r>
            <a:r>
              <a:rPr lang="en-US" sz="1300" dirty="0"/>
              <a:t>: Speed control measures such as signing should be placed and maintained properly throughout the work zone with existing or any conflicting speed limit signs covered or removed. If law enforcement is going to be used in the work zone they should be involved in the planning and preconstruction meetings and  their involvement as to active enforcement or presence should be clear to all. Officers should not be in the buffer space but rather in the advance warning area.</a:t>
            </a:r>
          </a:p>
          <a:p>
            <a:pPr defTabSz="1041222">
              <a:defRPr/>
            </a:pPr>
            <a:r>
              <a:rPr lang="en-US" sz="1300" b="1" dirty="0"/>
              <a:t>Interaction: </a:t>
            </a:r>
            <a:r>
              <a:rPr lang="en-US" sz="1300" dirty="0"/>
              <a:t>N/A</a:t>
            </a:r>
          </a:p>
          <a:p>
            <a:pPr defTabSz="1041222">
              <a:defRPr/>
            </a:pPr>
            <a:r>
              <a:rPr lang="en-US" sz="1300" b="1" dirty="0"/>
              <a:t>Notes:</a:t>
            </a:r>
            <a:r>
              <a:rPr lang="en-US" sz="1300" dirty="0"/>
              <a:t> None</a:t>
            </a:r>
          </a:p>
          <a:p>
            <a:pPr defTabSz="1041222">
              <a:defRPr/>
            </a:pPr>
            <a:endParaRPr lang="en-US" sz="1300"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807179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Approval process</a:t>
            </a:r>
            <a:endParaRPr lang="en-US" dirty="0"/>
          </a:p>
          <a:p>
            <a:r>
              <a:rPr lang="en-US" b="1" dirty="0"/>
              <a:t>Background Information</a:t>
            </a:r>
            <a:r>
              <a:rPr lang="en-US" dirty="0"/>
              <a:t>: </a:t>
            </a:r>
            <a:r>
              <a:rPr lang="en-US" sz="1300" dirty="0"/>
              <a:t>A TMP must be approved before implementation. The process for TMP approval can be similar to your Agency’s procedures for approval of other plans such as temporary traffic control plans. Most Agencies have the approval process documented in the formal work zone policy or in a procedures manual. </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6188937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t>Key Message: </a:t>
            </a:r>
            <a:r>
              <a:rPr lang="en-US" sz="1300" dirty="0"/>
              <a:t>Example reduced speed limit trailer and feedback signing</a:t>
            </a:r>
          </a:p>
          <a:p>
            <a:pPr defTabSz="994837">
              <a:defRPr/>
            </a:pPr>
            <a:r>
              <a:rPr lang="en-US" sz="1300" b="1" dirty="0"/>
              <a:t>Background Information</a:t>
            </a:r>
            <a:r>
              <a:rPr lang="en-US" sz="1300" dirty="0"/>
              <a:t>: Placement and use of speed limit signs should be in accordance with standards.</a:t>
            </a:r>
          </a:p>
          <a:p>
            <a:pPr defTabSz="1041222">
              <a:defRPr/>
            </a:pPr>
            <a:r>
              <a:rPr lang="en-US" sz="1300" b="1" dirty="0"/>
              <a:t>Interaction: </a:t>
            </a:r>
            <a:r>
              <a:rPr lang="en-US" sz="1300" dirty="0"/>
              <a:t>N/A</a:t>
            </a:r>
          </a:p>
          <a:p>
            <a:pPr defTabSz="1041222">
              <a:defRPr/>
            </a:pPr>
            <a:r>
              <a:rPr lang="en-US" sz="1300" b="1" dirty="0"/>
              <a:t>Notes:</a:t>
            </a:r>
            <a:r>
              <a:rPr lang="en-US" sz="1300" dirty="0"/>
              <a:t> None</a:t>
            </a:r>
          </a:p>
          <a:p>
            <a:pPr defTabSz="1041222">
              <a:defRPr/>
            </a:pPr>
            <a:endParaRPr lang="en-US" sz="1300"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3625512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t>Key Message: </a:t>
            </a:r>
            <a:r>
              <a:rPr lang="en-US" sz="1400" dirty="0"/>
              <a:t>Location of Law Enforcement</a:t>
            </a:r>
          </a:p>
          <a:p>
            <a:r>
              <a:rPr lang="en-US" sz="1300" b="1" dirty="0"/>
              <a:t>Background Information</a:t>
            </a:r>
            <a:r>
              <a:rPr lang="en-US" sz="1300" dirty="0"/>
              <a:t>: </a:t>
            </a:r>
            <a:br>
              <a:rPr lang="en-US" sz="1300" dirty="0"/>
            </a:br>
            <a:r>
              <a:rPr lang="en-US" sz="1300" dirty="0"/>
              <a:t>The location of law enforcement should be in a proper location to be effective. The preferred location is on the shoulder in the advance warning area</a:t>
            </a:r>
          </a:p>
          <a:p>
            <a:pPr marL="0" marR="0" lvl="0" indent="0" algn="l" defTabSz="1041222" rtl="0" eaLnBrk="1" fontAlgn="auto" latinLnBrk="0" hangingPunct="1">
              <a:lnSpc>
                <a:spcPct val="100000"/>
              </a:lnSpc>
              <a:spcBef>
                <a:spcPts val="0"/>
              </a:spcBef>
              <a:spcAft>
                <a:spcPts val="0"/>
              </a:spcAft>
              <a:buClrTx/>
              <a:buSzTx/>
              <a:buFontTx/>
              <a:buNone/>
              <a:tabLst/>
              <a:defRPr/>
            </a:pPr>
            <a:r>
              <a:rPr lang="en-US" sz="1300" b="1" dirty="0"/>
              <a:t>Interaction: W</a:t>
            </a:r>
            <a:r>
              <a:rPr lang="en-US" sz="1300" dirty="0"/>
              <a:t>here should law enforcement be placed?</a:t>
            </a:r>
          </a:p>
          <a:p>
            <a:pPr defTabSz="1041222">
              <a:defRPr/>
            </a:pPr>
            <a:r>
              <a:rPr lang="en-US" sz="1300" b="1" dirty="0"/>
              <a:t>Notes:</a:t>
            </a:r>
            <a:r>
              <a:rPr lang="en-US" sz="1300" dirty="0"/>
              <a:t> None</a:t>
            </a:r>
          </a:p>
          <a:p>
            <a:pPr defTabSz="1041222">
              <a:defRPr/>
            </a:pPr>
            <a:endParaRPr lang="en-US" sz="1300"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6567172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t>Key Message: </a:t>
            </a:r>
            <a:r>
              <a:rPr lang="en-US" sz="1300" dirty="0"/>
              <a:t>discuss ways to coordinate with the public</a:t>
            </a:r>
          </a:p>
          <a:p>
            <a:pPr defTabSz="994837">
              <a:defRPr/>
            </a:pPr>
            <a:r>
              <a:rPr lang="en-US" sz="1300" b="1" dirty="0"/>
              <a:t>Background Information</a:t>
            </a:r>
            <a:r>
              <a:rPr lang="en-US" sz="1300" dirty="0"/>
              <a:t>: Depending on the project and the amount of disruption to the traveling public much of the public information campaign may have already been implemented once the actual project is begins.  But any coordination with media, new releases such as interviews with project personnel, regarding the project should be done. Any printed material concerning the project regarding delays, alternate routes and duration should be available and have been distribute distributed, website and other systems such as social media should be updated to provide motorist with current information.</a:t>
            </a:r>
          </a:p>
          <a:p>
            <a:pPr defTabSz="1041222">
              <a:defRPr/>
            </a:pPr>
            <a:r>
              <a:rPr lang="en-US" sz="1300" b="1" dirty="0"/>
              <a:t>Interaction: </a:t>
            </a:r>
            <a:r>
              <a:rPr lang="en-US" sz="1300" dirty="0"/>
              <a:t>N/A</a:t>
            </a:r>
          </a:p>
          <a:p>
            <a:pPr defTabSz="1041222">
              <a:defRPr/>
            </a:pPr>
            <a:r>
              <a:rPr lang="en-US" sz="1300" b="1" dirty="0"/>
              <a:t>Notes:</a:t>
            </a:r>
            <a:r>
              <a:rPr lang="en-US" sz="1300" dirty="0"/>
              <a:t> None</a:t>
            </a:r>
          </a:p>
          <a:p>
            <a:pPr defTabSz="1041222">
              <a:defRPr/>
            </a:pPr>
            <a:endParaRPr lang="en-US" sz="1300"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5410199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97565" y="4957998"/>
            <a:ext cx="6520070" cy="4253328"/>
          </a:xfrm>
        </p:spPr>
        <p:txBody>
          <a:bodyPr>
            <a:normAutofit/>
          </a:bodyPr>
          <a:lstStyle/>
          <a:p>
            <a:r>
              <a:rPr lang="en-US" sz="1300" b="1" dirty="0"/>
              <a:t>Key Message: </a:t>
            </a:r>
            <a:r>
              <a:rPr lang="en-US" sz="1300" dirty="0"/>
              <a:t>Discuss what to do after implementation</a:t>
            </a:r>
          </a:p>
          <a:p>
            <a:pPr>
              <a:lnSpc>
                <a:spcPct val="90000"/>
              </a:lnSpc>
            </a:pPr>
            <a:r>
              <a:rPr lang="en-US" sz="1300" b="1" dirty="0"/>
              <a:t>Background Information</a:t>
            </a:r>
            <a:r>
              <a:rPr lang="en-US" sz="1300" dirty="0"/>
              <a:t>: </a:t>
            </a:r>
            <a:r>
              <a:rPr lang="en-US" dirty="0"/>
              <a:t>All the efforts of WZ planning, impacts assessment, coordination, design, and</a:t>
            </a:r>
            <a:r>
              <a:rPr lang="en-US" baseline="0" dirty="0"/>
              <a:t> </a:t>
            </a:r>
            <a:r>
              <a:rPr lang="en-US" dirty="0"/>
              <a:t>TMP development</a:t>
            </a:r>
            <a:r>
              <a:rPr lang="en-US" baseline="0" dirty="0"/>
              <a:t> </a:t>
            </a:r>
            <a:r>
              <a:rPr lang="en-US" dirty="0"/>
              <a:t>culminate in one thing:</a:t>
            </a:r>
          </a:p>
          <a:p>
            <a:pPr>
              <a:lnSpc>
                <a:spcPct val="90000"/>
              </a:lnSpc>
              <a:buClr>
                <a:schemeClr val="hlink"/>
              </a:buClr>
              <a:buFont typeface="Wingdings" pitchFamily="2" charset="2"/>
              <a:buChar char="Ø"/>
            </a:pPr>
            <a:r>
              <a:rPr lang="en-US" b="1" dirty="0"/>
              <a:t>How does the TMP work in the field?</a:t>
            </a:r>
          </a:p>
          <a:p>
            <a:pPr marL="664546" lvl="1" indent="-181240">
              <a:lnSpc>
                <a:spcPct val="90000"/>
              </a:lnSpc>
              <a:buFont typeface="Arial" panose="020B0604020202020204" pitchFamily="34" charset="0"/>
              <a:buChar char="•"/>
            </a:pPr>
            <a:r>
              <a:rPr lang="en-US" b="0" dirty="0">
                <a:solidFill>
                  <a:srgbClr val="00B0F0"/>
                </a:solidFill>
              </a:rPr>
              <a:t>Are conditions as expected?</a:t>
            </a:r>
          </a:p>
          <a:p>
            <a:pPr marL="664546" lvl="1" indent="-181240">
              <a:lnSpc>
                <a:spcPct val="90000"/>
              </a:lnSpc>
              <a:buFont typeface="Arial" panose="020B0604020202020204" pitchFamily="34" charset="0"/>
              <a:buChar char="•"/>
            </a:pPr>
            <a:r>
              <a:rPr lang="en-US" b="0" dirty="0">
                <a:solidFill>
                  <a:srgbClr val="00B0F0"/>
                </a:solidFill>
              </a:rPr>
              <a:t>Do major issues arise?</a:t>
            </a:r>
          </a:p>
          <a:p>
            <a:pPr marL="664546" lvl="1" indent="-181240">
              <a:lnSpc>
                <a:spcPct val="90000"/>
              </a:lnSpc>
              <a:buFont typeface="Arial" panose="020B0604020202020204" pitchFamily="34" charset="0"/>
              <a:buChar char="•"/>
            </a:pPr>
            <a:r>
              <a:rPr lang="en-US" b="0" dirty="0">
                <a:solidFill>
                  <a:srgbClr val="00B0F0"/>
                </a:solidFill>
              </a:rPr>
              <a:t>Are there many complaints or “bad press”?</a:t>
            </a:r>
          </a:p>
          <a:p>
            <a:pPr defTabSz="1041222">
              <a:defRPr/>
            </a:pPr>
            <a:r>
              <a:rPr lang="en-US" sz="1300" b="1" dirty="0"/>
              <a:t>Interaction: </a:t>
            </a:r>
            <a:r>
              <a:rPr lang="en-US" sz="1300" dirty="0"/>
              <a:t>N/A</a:t>
            </a:r>
          </a:p>
          <a:p>
            <a:pPr defTabSz="1041222">
              <a:defRPr/>
            </a:pPr>
            <a:r>
              <a:rPr lang="en-US" sz="1300" b="1" dirty="0"/>
              <a:t>Notes:</a:t>
            </a:r>
            <a:r>
              <a:rPr lang="en-US" sz="1300" dirty="0"/>
              <a:t> None</a:t>
            </a:r>
          </a:p>
          <a:p>
            <a:pPr defTabSz="1041222">
              <a:defRPr/>
            </a:pPr>
            <a:endParaRPr lang="en-US" sz="1300" dirty="0"/>
          </a:p>
          <a:p>
            <a:pPr>
              <a:lnSpc>
                <a:spcPct val="90000"/>
              </a:lnSpc>
              <a:buClr>
                <a:schemeClr val="hlink"/>
              </a:buClr>
              <a:buFont typeface="Wingdings" pitchFamily="2" charset="2"/>
              <a:buNone/>
            </a:pPr>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0780222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1216025" y="393700"/>
            <a:ext cx="4802188" cy="3600450"/>
          </a:xfrm>
          <a:ln/>
        </p:spPr>
      </p:sp>
      <p:sp>
        <p:nvSpPr>
          <p:cNvPr id="102403" name="Rectangle 3"/>
          <p:cNvSpPr>
            <a:spLocks noGrp="1" noChangeArrowheads="1"/>
          </p:cNvSpPr>
          <p:nvPr>
            <p:ph type="body" idx="1"/>
          </p:nvPr>
        </p:nvSpPr>
        <p:spPr>
          <a:xfrm>
            <a:off x="317500" y="4251325"/>
            <a:ext cx="6680201" cy="5113338"/>
          </a:xfrm>
        </p:spPr>
        <p:txBody>
          <a:bodyPr/>
          <a:lstStyle/>
          <a:p>
            <a:r>
              <a:rPr lang="en-US" sz="1300" b="1" dirty="0"/>
              <a:t>Key Message: </a:t>
            </a:r>
            <a:r>
              <a:rPr lang="en-US" sz="1300" dirty="0"/>
              <a:t>Did I get the results I expected</a:t>
            </a:r>
          </a:p>
          <a:p>
            <a:r>
              <a:rPr lang="en-US" sz="1300" b="1" dirty="0"/>
              <a:t>Background Information</a:t>
            </a:r>
            <a:r>
              <a:rPr lang="en-US" sz="1300" dirty="0"/>
              <a:t>: </a:t>
            </a:r>
            <a:r>
              <a:rPr lang="en-US" b="0" dirty="0"/>
              <a:t>Significant work zone queues happen,</a:t>
            </a:r>
            <a:r>
              <a:rPr lang="en-US" b="0" baseline="0" dirty="0"/>
              <a:t> a</a:t>
            </a:r>
            <a:r>
              <a:rPr lang="en-US" b="0" dirty="0"/>
              <a:t>nd extra crashes often come with the back-ups.  Realistically, we cannot avoid every back-up or congestion - even with excellent project planning.  </a:t>
            </a:r>
          </a:p>
          <a:p>
            <a:r>
              <a:rPr lang="en-US" b="0" dirty="0"/>
              <a:t>But we do need manage them and possibly mitigate them when they happen,</a:t>
            </a:r>
            <a:r>
              <a:rPr lang="en-US" b="0" baseline="0" dirty="0"/>
              <a:t> a</a:t>
            </a:r>
            <a:r>
              <a:rPr lang="en-US" b="0" dirty="0"/>
              <a:t>nd learn what we can to do the most knowledgeable planning we can next time.</a:t>
            </a:r>
          </a:p>
          <a:p>
            <a:pPr defTabSz="1041222">
              <a:defRPr/>
            </a:pPr>
            <a:r>
              <a:rPr lang="en-US" sz="1300" b="1" dirty="0"/>
              <a:t>Interaction: </a:t>
            </a:r>
            <a:r>
              <a:rPr lang="en-US" sz="1300" dirty="0"/>
              <a:t>N/A</a:t>
            </a:r>
          </a:p>
          <a:p>
            <a:pPr defTabSz="1041222">
              <a:defRPr/>
            </a:pPr>
            <a:r>
              <a:rPr lang="en-US" sz="1300" b="1" dirty="0"/>
              <a:t>Notes:</a:t>
            </a:r>
            <a:r>
              <a:rPr lang="en-US" sz="1300" dirty="0"/>
              <a:t> None</a:t>
            </a:r>
          </a:p>
          <a:p>
            <a:pPr defTabSz="1041222">
              <a:defRPr/>
            </a:pPr>
            <a:endParaRPr lang="en-US" sz="1300" dirty="0"/>
          </a:p>
          <a:p>
            <a:endParaRPr lang="en-US" b="1"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772823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t>Key Message: </a:t>
            </a:r>
            <a:r>
              <a:rPr lang="en-US" sz="1300" dirty="0"/>
              <a:t>review picture</a:t>
            </a:r>
          </a:p>
          <a:p>
            <a:pPr defTabSz="994837">
              <a:defRPr/>
            </a:pPr>
            <a:r>
              <a:rPr lang="en-US" sz="1300" b="1" dirty="0"/>
              <a:t>Background Information</a:t>
            </a:r>
            <a:r>
              <a:rPr lang="en-US" sz="1300" dirty="0"/>
              <a:t>:  This picture is just reiterating the fact the results of a TMP are not what we expected. </a:t>
            </a:r>
          </a:p>
          <a:p>
            <a:pPr defTabSz="1041222">
              <a:defRPr/>
            </a:pPr>
            <a:r>
              <a:rPr lang="en-US" sz="1300" b="1" dirty="0"/>
              <a:t>Interaction: </a:t>
            </a:r>
            <a:r>
              <a:rPr lang="en-US" sz="1300" dirty="0"/>
              <a:t>N/A</a:t>
            </a:r>
          </a:p>
          <a:p>
            <a:pPr defTabSz="1041222">
              <a:defRPr/>
            </a:pPr>
            <a:r>
              <a:rPr lang="en-US" sz="1300" b="1" dirty="0"/>
              <a:t>Notes:</a:t>
            </a:r>
            <a:r>
              <a:rPr lang="en-US" sz="130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7808934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Is it working?</a:t>
            </a:r>
            <a:endParaRPr lang="en-US" dirty="0"/>
          </a:p>
          <a:p>
            <a:pPr defTabSz="994837">
              <a:defRPr/>
            </a:pPr>
            <a:r>
              <a:rPr lang="en-US" b="1" dirty="0"/>
              <a:t>Background Information</a:t>
            </a:r>
            <a:r>
              <a:rPr lang="en-US" dirty="0"/>
              <a:t>:</a:t>
            </a:r>
            <a:r>
              <a:rPr lang="en-US" baseline="0" dirty="0"/>
              <a:t> Now we will look at monitoring the TMP. Did the plan work, what went wrong and if not what can be done to fix it and then what lessons have we learned for the future?</a:t>
            </a:r>
          </a:p>
          <a:p>
            <a:pPr defTabSz="994837">
              <a:defRPr/>
            </a:pPr>
            <a:r>
              <a:rPr lang="en-US" dirty="0"/>
              <a:t>In this step, work zone safety and mobility are monitored and/or measured to determine how well the TMP and the work zone are performing. Once construction begins, it is the responsibility of the agency, construction management team, and/or the contractor team to monitor and/or measure the actual work zone impacts of the project. They determine if the actual impacts comply with agency policies, fall within a reasonable range of what was anticipated and whether the impacts meet the desired level of safety and mobility performance for that work zone. </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3072618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Why TMPs</a:t>
            </a:r>
            <a:r>
              <a:rPr lang="en-US" b="0" baseline="0" dirty="0"/>
              <a:t> should be monitored</a:t>
            </a:r>
            <a:endParaRPr lang="en-US" b="0" dirty="0"/>
          </a:p>
          <a:p>
            <a:r>
              <a:rPr lang="en-US" b="1" dirty="0"/>
              <a:t>Background Information</a:t>
            </a:r>
            <a:r>
              <a:rPr lang="en-US" dirty="0"/>
              <a:t>: </a:t>
            </a:r>
            <a:r>
              <a:rPr lang="en-US" sz="1300" dirty="0"/>
              <a:t>The benefits of TMP monitoring and good documentation cannot be overstated. They not only allow you to improve performance over time, but can protect you from unwarranted litigation. Monitoring helps in identifying when adjustments are needed to the TMP strategies deployed on the current project. Monitoring also helps with determining what strategies work well, under what conditions and any lessons learned to avoid similar mistakes in the future.</a:t>
            </a:r>
          </a:p>
          <a:p>
            <a:r>
              <a:rPr lang="en-US" dirty="0"/>
              <a:t>Monitoring TMP performance helps to:</a:t>
            </a:r>
          </a:p>
          <a:p>
            <a:r>
              <a:rPr lang="en-US" dirty="0"/>
              <a:t>Assess whether predicted impacts closely resemble actual field conditions</a:t>
            </a:r>
          </a:p>
          <a:p>
            <a:r>
              <a:rPr lang="en-US" dirty="0"/>
              <a:t>Gauge effectiveness of TMP strategies in managing impacts</a:t>
            </a:r>
          </a:p>
          <a:p>
            <a:r>
              <a:rPr lang="en-US" dirty="0"/>
              <a:t>Document changes and event occurrences during construction</a:t>
            </a:r>
          </a:p>
          <a:p>
            <a:r>
              <a:rPr lang="en-US" dirty="0"/>
              <a:t>Determine TMP revisions</a:t>
            </a:r>
          </a:p>
          <a:p>
            <a:r>
              <a:rPr lang="en-US" dirty="0"/>
              <a:t>Protect against litigation</a:t>
            </a:r>
          </a:p>
          <a:p>
            <a:r>
              <a:rPr lang="en-US" dirty="0"/>
              <a:t>Determine elements to include/correct in future TMPs</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4475106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What should</a:t>
            </a:r>
            <a:r>
              <a:rPr lang="en-US" b="0" baseline="0" dirty="0"/>
              <a:t> </a:t>
            </a:r>
            <a:r>
              <a:rPr lang="en-US" b="0" dirty="0"/>
              <a:t>TMPs</a:t>
            </a:r>
            <a:r>
              <a:rPr lang="en-US" b="0" baseline="0" dirty="0"/>
              <a:t> monitor?</a:t>
            </a:r>
            <a:endParaRPr lang="en-US" dirty="0"/>
          </a:p>
          <a:p>
            <a:r>
              <a:rPr lang="en-US" b="1" dirty="0"/>
              <a:t>Background Information</a:t>
            </a:r>
            <a:r>
              <a:rPr lang="en-US" dirty="0"/>
              <a:t>: </a:t>
            </a:r>
            <a:r>
              <a:rPr lang="en-US" sz="1300" dirty="0"/>
              <a:t>Monitoring TMP implementation is important to ensure Contractor compliance with all requirements. The requirements are stipulated to ensure that the work zone is safe and there is minimal interruption of traffic. It is the responsibility of the DOT to provide oversight of the Contractor to ensure compliance with all DOT rules and regulations. It is the responsibility of the Contractor to ensure that they comply with the DOT requirements and to the best extent possible provide a safe and efficient work zone. </a:t>
            </a:r>
          </a:p>
          <a:p>
            <a:r>
              <a:rPr lang="en-US" sz="1300" dirty="0"/>
              <a:t>The DOT needs to monitor for recurring congestion exceeding the Agency’s policy.</a:t>
            </a:r>
          </a:p>
          <a:p>
            <a:r>
              <a:rPr lang="en-US" sz="1300" dirty="0"/>
              <a:t>This can be in the form of travel time, queue length, or any other performance measures set forth in the Agency policy.</a:t>
            </a:r>
          </a:p>
          <a:p>
            <a:r>
              <a:rPr lang="en-US" sz="1300" dirty="0"/>
              <a:t>Impacts could be due to the project work zone itself or due to the combined impact of other projects nearby. To ensure compliance, the project site must also be monitored for safety, and any deficiencies noted. Personnel should make a note of any crashes that occur within the construction limits and regularly inspect temporary traffic control devices for placement and visibility.</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0389566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How to monitor</a:t>
            </a:r>
            <a:r>
              <a:rPr lang="en-US" b="1" dirty="0"/>
              <a:t> </a:t>
            </a:r>
            <a:endParaRPr lang="en-US" dirty="0"/>
          </a:p>
          <a:p>
            <a:pPr defTabSz="994837">
              <a:defRPr/>
            </a:pPr>
            <a:r>
              <a:rPr lang="en-US" b="1" dirty="0"/>
              <a:t>Background Information</a:t>
            </a:r>
            <a:r>
              <a:rPr lang="en-US" dirty="0"/>
              <a:t>:</a:t>
            </a:r>
          </a:p>
          <a:p>
            <a:r>
              <a:rPr lang="en-US" sz="1300" dirty="0"/>
              <a:t>Methods that can be used to monitor the conditions of a work zone include field observations, such as recording traffic control devices that have been regularly knocked over, or queue length and when queues form and dissipate. Sampling using floating car studies, particularly during peak traffic periods, can provide insight on TMP performance. The use of technology, such as permanent or temporary detectors and cameras, can provide real-time measurement of performance and a rich source of data for post-project assessment. Traffic management centers, where available, can be helpful in monitoring.</a:t>
            </a:r>
          </a:p>
          <a:p>
            <a:r>
              <a:rPr lang="en-US" sz="1300" dirty="0"/>
              <a:t>Diary logs of project events and incidents such as crashes and queue spillover, as well as public feedback or complaints, aid in monitoring both during the project and in performance assessment at the project end. The results of inspections and crash investigations also provide information about performance.</a:t>
            </a:r>
          </a:p>
          <a:p>
            <a:r>
              <a:rPr lang="en-US" sz="1300" dirty="0"/>
              <a:t>The next few slides provide some examples of state practices that may be beneficial to this state.</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591600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review and approvals</a:t>
            </a:r>
            <a:r>
              <a:rPr lang="en-US" b="0" baseline="0" dirty="0"/>
              <a:t> of TMP</a:t>
            </a:r>
            <a:endParaRPr lang="en-US" dirty="0"/>
          </a:p>
          <a:p>
            <a:r>
              <a:rPr lang="en-US" b="1" dirty="0"/>
              <a:t>Background Information</a:t>
            </a:r>
            <a:r>
              <a:rPr lang="en-US" dirty="0"/>
              <a:t>: </a:t>
            </a:r>
            <a:r>
              <a:rPr lang="en-US" sz="1300" dirty="0"/>
              <a:t>States have different review and approval processes for TMPs. Several States include TMP review and approval as part of the review process for the Plans, Specifications and Estimate (PS&amp;E) package. Some States route the TMP for review separately, either in hardcopy or electronically. There are also variations across Agencies in who is required to review a TMP. A State needs to adopt a process that best suits its needs and achieves the goals of work zone safety and mobility.</a:t>
            </a:r>
          </a:p>
          <a:p>
            <a:r>
              <a:rPr lang="en-US" dirty="0"/>
              <a:t>Oregon – Each region has it own TMP review</a:t>
            </a:r>
          </a:p>
          <a:p>
            <a:r>
              <a:rPr lang="en-US" dirty="0"/>
              <a:t>Montana – TMP approval is conducted as part of the PS&amp;E checklist</a:t>
            </a:r>
          </a:p>
          <a:p>
            <a:r>
              <a:rPr lang="en-US" dirty="0"/>
              <a:t>California – Signature line for TMP Manager is on project ready-to-list form so TMP is signed off just before project goes to bid</a:t>
            </a:r>
          </a:p>
          <a:p>
            <a:r>
              <a:rPr lang="en-US" dirty="0"/>
              <a:t>Maryland – District/relevant central office  managers and Public information Officer sign off on TMP</a:t>
            </a:r>
          </a:p>
          <a:p>
            <a:r>
              <a:rPr lang="en-US" dirty="0"/>
              <a:t>Rhode Island – Requires Chief Engineer, State Traffic Engineer, and Traffic Management Chief (oversees the TMC) to sign TMP as part of PS&amp;E review</a:t>
            </a:r>
          </a:p>
          <a:p>
            <a:pPr defTabSz="1041222">
              <a:defRPr/>
            </a:pPr>
            <a:r>
              <a:rPr lang="en-US" b="1" dirty="0"/>
              <a:t>Interaction: </a:t>
            </a:r>
            <a:r>
              <a:rPr lang="en-US" dirty="0"/>
              <a:t>How does your state review and approve TMPs?  Would any of the example above fit for this</a:t>
            </a:r>
            <a:r>
              <a:rPr lang="en-US" baseline="0" dirty="0"/>
              <a:t> </a:t>
            </a:r>
            <a:r>
              <a:rPr lang="en-US" dirty="0"/>
              <a:t>state?</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1205551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baseline="0" dirty="0"/>
              <a:t> review Ohio example</a:t>
            </a:r>
            <a:endParaRPr lang="en-US" dirty="0"/>
          </a:p>
          <a:p>
            <a:pPr defTabSz="994837">
              <a:defRPr/>
            </a:pPr>
            <a:r>
              <a:rPr lang="en-US" b="1" dirty="0"/>
              <a:t>Background Information</a:t>
            </a:r>
            <a:r>
              <a:rPr lang="en-US" dirty="0"/>
              <a:t>:</a:t>
            </a:r>
          </a:p>
          <a:p>
            <a:r>
              <a:rPr lang="en-US" sz="1300" dirty="0"/>
              <a:t>Ohio DOT breaks a sample of work zones into half-mile segments, sorts crashes into their proper segment, and performs a before-after comparison of the preconstruction and construction crash frequencies for each segment. In this example, preconstruction crash data show that there were an average of 31 crashes for 7 months, or 4.4 crashes per month. </a:t>
            </a:r>
          </a:p>
          <a:p>
            <a:r>
              <a:rPr lang="en-US" sz="1300" dirty="0"/>
              <a:t>During construction, data gathered every two weeks showed crashes increased significantly to 48 in three months, an average of 16 per month. In such cases, Ohio DOT does a review to determine the contributing circumstances and mitigation treatments to address the issue.</a:t>
            </a:r>
          </a:p>
          <a:p>
            <a:pPr defTabSz="1041222">
              <a:defRPr/>
            </a:pPr>
            <a:r>
              <a:rPr lang="en-US" b="1" dirty="0"/>
              <a:t>Interaction: </a:t>
            </a:r>
            <a:r>
              <a:rPr lang="en-US" dirty="0"/>
              <a:t>Ask participants if they use this practice. Would this work in their state? Create</a:t>
            </a:r>
            <a:r>
              <a:rPr lang="en-US" baseline="0" dirty="0"/>
              <a:t> a discussion of how to incorporate into their process.</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5618938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xfrm>
            <a:off x="381000" y="4495800"/>
            <a:ext cx="6520070" cy="4253328"/>
          </a:xfrm>
        </p:spPr>
        <p:txBody>
          <a:bodyPr/>
          <a:lstStyle/>
          <a:p>
            <a:r>
              <a:rPr lang="en-US" b="1" dirty="0"/>
              <a:t>Key Message: </a:t>
            </a:r>
            <a:r>
              <a:rPr lang="en-US" b="0" dirty="0"/>
              <a:t>Review RIDOT example</a:t>
            </a:r>
            <a:endParaRPr lang="en-US" dirty="0"/>
          </a:p>
          <a:p>
            <a:pPr defTabSz="994837">
              <a:defRPr/>
            </a:pPr>
            <a:r>
              <a:rPr lang="en-US" b="1" dirty="0"/>
              <a:t>Background Information</a:t>
            </a:r>
            <a:r>
              <a:rPr lang="en-US" dirty="0"/>
              <a:t>:</a:t>
            </a:r>
          </a:p>
          <a:p>
            <a:r>
              <a:rPr lang="en-US" dirty="0"/>
              <a:t>RIDOT requires construction staff to document all monitoring activities and has made this clear during training sessions for construction staff. In addition, RIDOT occasionally includes a line item in their contracts requiring the contractor to monitor TMP implementation. </a:t>
            </a:r>
          </a:p>
          <a:p>
            <a:r>
              <a:rPr lang="en-US" dirty="0"/>
              <a:t>RIDOT has developed a specific set of performance monitoring TMP strategies and includes a post-construction work zone performance assessment section in their TMP template that is to be completed by the RIDOT TMP Implementation Manager upon completion of the work to document lessons learned and provide recommendations on how to improve the TMP process and/or modify guidelines. </a:t>
            </a:r>
          </a:p>
          <a:p>
            <a:pPr>
              <a:lnSpc>
                <a:spcPct val="90000"/>
              </a:lnSpc>
            </a:pPr>
            <a:r>
              <a:rPr lang="en-US" dirty="0"/>
              <a:t>Require construction staff to document all monitoring activities</a:t>
            </a:r>
          </a:p>
          <a:p>
            <a:pPr lvl="1">
              <a:lnSpc>
                <a:spcPct val="90000"/>
              </a:lnSpc>
            </a:pPr>
            <a:r>
              <a:rPr lang="en-US" dirty="0"/>
              <a:t>Made clear during training sessions for construction staff</a:t>
            </a:r>
          </a:p>
          <a:p>
            <a:pPr>
              <a:lnSpc>
                <a:spcPct val="90000"/>
              </a:lnSpc>
            </a:pPr>
            <a:r>
              <a:rPr lang="en-US" dirty="0"/>
              <a:t>Occasionally include a line item in contracts requiring contractor to monitor TMP implementation</a:t>
            </a:r>
          </a:p>
          <a:p>
            <a:pPr>
              <a:lnSpc>
                <a:spcPct val="90000"/>
              </a:lnSpc>
            </a:pPr>
            <a:r>
              <a:rPr lang="en-US" dirty="0"/>
              <a:t>Developed set of performance monitoring TMP strategies</a:t>
            </a:r>
          </a:p>
          <a:p>
            <a:pPr>
              <a:lnSpc>
                <a:spcPct val="90000"/>
              </a:lnSpc>
            </a:pPr>
            <a:r>
              <a:rPr lang="en-US" dirty="0"/>
              <a:t>Include post-construction WZ performance assessment section in their TMP template</a:t>
            </a:r>
          </a:p>
          <a:p>
            <a:pPr lvl="1">
              <a:lnSpc>
                <a:spcPct val="90000"/>
              </a:lnSpc>
            </a:pPr>
            <a:r>
              <a:rPr lang="en-US" dirty="0"/>
              <a:t>Completed by RIDOT TMP Implementation Manager</a:t>
            </a:r>
          </a:p>
          <a:p>
            <a:pPr lvl="1">
              <a:lnSpc>
                <a:spcPct val="90000"/>
              </a:lnSpc>
            </a:pPr>
            <a:r>
              <a:rPr lang="en-US" dirty="0"/>
              <a:t>Document lessons learned</a:t>
            </a:r>
          </a:p>
          <a:p>
            <a:pPr lvl="1">
              <a:lnSpc>
                <a:spcPct val="90000"/>
              </a:lnSpc>
            </a:pPr>
            <a:r>
              <a:rPr lang="en-US" dirty="0"/>
              <a:t>Provide recommendations on how to improve the TMP process and/or modify guidelines</a:t>
            </a:r>
          </a:p>
          <a:p>
            <a:pPr defTabSz="1041222">
              <a:defRPr/>
            </a:pPr>
            <a:r>
              <a:rPr lang="en-US" b="1" dirty="0"/>
              <a:t>Interaction: </a:t>
            </a:r>
            <a:r>
              <a:rPr lang="en-US" dirty="0"/>
              <a:t>Ask participants if they use this practice. Would this work in their state? Create</a:t>
            </a:r>
            <a:r>
              <a:rPr lang="en-US" baseline="0" dirty="0"/>
              <a:t> a discussion of how to incorporate into their process.</a:t>
            </a:r>
            <a:endParaRPr lang="en-US" dirty="0"/>
          </a:p>
          <a:p>
            <a:pPr defTabSz="1041222">
              <a:defRPr/>
            </a:pPr>
            <a:r>
              <a:rPr lang="en-US" b="1" dirty="0"/>
              <a:t>Notes:</a:t>
            </a:r>
            <a:r>
              <a:rPr lang="en-US" baseline="0" dirty="0"/>
              <a:t> None</a:t>
            </a:r>
            <a:endParaRPr lang="en-US" dirty="0"/>
          </a:p>
          <a:p>
            <a:endParaRPr lang="en-US"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8096561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xfrm>
            <a:off x="381000" y="4495800"/>
            <a:ext cx="6520070" cy="4253328"/>
          </a:xfrm>
        </p:spPr>
        <p:txBody>
          <a:bodyPr/>
          <a:lstStyle/>
          <a:p>
            <a:r>
              <a:rPr lang="en-US" b="1" dirty="0"/>
              <a:t>Key Message: </a:t>
            </a:r>
            <a:r>
              <a:rPr lang="en-US" b="0" dirty="0"/>
              <a:t>Review RIDOT example</a:t>
            </a:r>
            <a:endParaRPr lang="en-US" dirty="0"/>
          </a:p>
          <a:p>
            <a:pPr defTabSz="994837">
              <a:defRPr/>
            </a:pPr>
            <a:r>
              <a:rPr lang="en-US" b="1" dirty="0"/>
              <a:t>Background Information</a:t>
            </a:r>
            <a:r>
              <a:rPr lang="en-US" dirty="0"/>
              <a:t>:</a:t>
            </a:r>
          </a:p>
          <a:p>
            <a:r>
              <a:rPr lang="en-US" dirty="0"/>
              <a:t>RIDOT requires construction staff to document all monitoring activities and has made this clear during training sessions for construction staff. In addition, RIDOT occasionally includes a line item in their contracts requiring the contractor to monitor TMP implementation. </a:t>
            </a:r>
          </a:p>
          <a:p>
            <a:r>
              <a:rPr lang="en-US" dirty="0"/>
              <a:t>RIDOT has developed a specific set of performance monitoring TMP strategies and includes a post-construction work zone performance assessment section in their TMP template that is to be completed by the RIDOT TMP Implementation Manager upon completion of the work to document lessons learned and provide recommendations on how to improve the TMP process and/or modify guidelines. </a:t>
            </a:r>
          </a:p>
          <a:p>
            <a:pPr>
              <a:lnSpc>
                <a:spcPct val="90000"/>
              </a:lnSpc>
            </a:pPr>
            <a:r>
              <a:rPr lang="en-US" dirty="0"/>
              <a:t>Require construction staff to document all monitoring activities</a:t>
            </a:r>
          </a:p>
          <a:p>
            <a:pPr lvl="1">
              <a:lnSpc>
                <a:spcPct val="90000"/>
              </a:lnSpc>
            </a:pPr>
            <a:r>
              <a:rPr lang="en-US" dirty="0"/>
              <a:t>Made clear during training sessions for construction staff</a:t>
            </a:r>
          </a:p>
          <a:p>
            <a:pPr>
              <a:lnSpc>
                <a:spcPct val="90000"/>
              </a:lnSpc>
            </a:pPr>
            <a:r>
              <a:rPr lang="en-US" dirty="0"/>
              <a:t>Occasionally include a line item in contracts requiring contractor to monitor TMP implementation</a:t>
            </a:r>
          </a:p>
          <a:p>
            <a:pPr>
              <a:lnSpc>
                <a:spcPct val="90000"/>
              </a:lnSpc>
            </a:pPr>
            <a:r>
              <a:rPr lang="en-US" dirty="0"/>
              <a:t>Developed set of performance monitoring TMP strategies</a:t>
            </a:r>
          </a:p>
          <a:p>
            <a:pPr>
              <a:lnSpc>
                <a:spcPct val="90000"/>
              </a:lnSpc>
            </a:pPr>
            <a:r>
              <a:rPr lang="en-US" dirty="0"/>
              <a:t>Include post-construction WZ performance assessment section in their TMP template</a:t>
            </a:r>
          </a:p>
          <a:p>
            <a:pPr lvl="1">
              <a:lnSpc>
                <a:spcPct val="90000"/>
              </a:lnSpc>
            </a:pPr>
            <a:r>
              <a:rPr lang="en-US" dirty="0"/>
              <a:t>Completed by RIDOT TMP Implementation Manager</a:t>
            </a:r>
          </a:p>
          <a:p>
            <a:pPr lvl="1">
              <a:lnSpc>
                <a:spcPct val="90000"/>
              </a:lnSpc>
            </a:pPr>
            <a:r>
              <a:rPr lang="en-US" dirty="0"/>
              <a:t>Document lessons learned</a:t>
            </a:r>
          </a:p>
          <a:p>
            <a:pPr lvl="1">
              <a:lnSpc>
                <a:spcPct val="90000"/>
              </a:lnSpc>
            </a:pPr>
            <a:r>
              <a:rPr lang="en-US" dirty="0"/>
              <a:t>Provide recommendations on how to improve the TMP process and/or modify guidelines</a:t>
            </a:r>
          </a:p>
          <a:p>
            <a:pPr defTabSz="1041222">
              <a:defRPr/>
            </a:pPr>
            <a:r>
              <a:rPr lang="en-US" b="1" dirty="0"/>
              <a:t>Interaction: </a:t>
            </a:r>
            <a:r>
              <a:rPr lang="en-US" dirty="0"/>
              <a:t>Ask participants if they use this practice. Would this work in their state? Create</a:t>
            </a:r>
            <a:r>
              <a:rPr lang="en-US" baseline="0" dirty="0"/>
              <a:t> a discussion of how to incorporate into their process.</a:t>
            </a:r>
            <a:endParaRPr lang="en-US" dirty="0"/>
          </a:p>
          <a:p>
            <a:pPr defTabSz="1041222">
              <a:defRPr/>
            </a:pPr>
            <a:r>
              <a:rPr lang="en-US" b="1" dirty="0"/>
              <a:t>Notes:</a:t>
            </a:r>
            <a:r>
              <a:rPr lang="en-US" baseline="0" dirty="0"/>
              <a:t> None</a:t>
            </a:r>
            <a:endParaRPr lang="en-US" dirty="0"/>
          </a:p>
          <a:p>
            <a:endParaRPr lang="en-US"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76087957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post-project</a:t>
            </a:r>
            <a:r>
              <a:rPr lang="en-US" b="0" baseline="0" dirty="0"/>
              <a:t> evaluation</a:t>
            </a:r>
            <a:endParaRPr lang="en-US" dirty="0"/>
          </a:p>
          <a:p>
            <a:pPr defTabSz="994837">
              <a:defRPr/>
            </a:pPr>
            <a:r>
              <a:rPr lang="en-US" b="1" dirty="0"/>
              <a:t>Background Information</a:t>
            </a:r>
            <a:r>
              <a:rPr lang="en-US" dirty="0"/>
              <a:t>:</a:t>
            </a:r>
          </a:p>
          <a:p>
            <a:r>
              <a:rPr lang="en-US" sz="1300" dirty="0"/>
              <a:t>The findings from TMP Monitoring and any TMP changes, as well as any post project evaluations done, should be recorded. Some Agencies prepare an evaluation report at the completion of significant projects. These records can help the Agency better develop TMPs in the future. </a:t>
            </a:r>
          </a:p>
          <a:p>
            <a:r>
              <a:rPr lang="en-US" sz="1300" dirty="0"/>
              <a:t>The results of TMP evaluations from several projects across the State or at the District level are useful while doing a Process Review. A process review is required every 2 years by the Work Zone Safety and Mobility Rule and is intended to help improve work zone policy and procedures, including TMP development and implementation. </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686407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post-project</a:t>
            </a:r>
            <a:r>
              <a:rPr lang="en-US" b="0" baseline="0" dirty="0"/>
              <a:t> evaluation</a:t>
            </a:r>
            <a:endParaRPr lang="en-US" dirty="0"/>
          </a:p>
          <a:p>
            <a:pPr defTabSz="994837">
              <a:defRPr/>
            </a:pPr>
            <a:r>
              <a:rPr lang="en-US" b="1" dirty="0"/>
              <a:t>Background Information</a:t>
            </a:r>
            <a:r>
              <a:rPr lang="en-US" dirty="0"/>
              <a:t>:</a:t>
            </a:r>
          </a:p>
          <a:p>
            <a:r>
              <a:rPr lang="en-US" sz="1300" dirty="0"/>
              <a:t>The findings from TMP Monitoring and any TMP changes, as well as any post project evaluations done, should be recorded. Some Agencies prepare an evaluation report at the completion of significant projects. These records can help the Agency better develop TMPs in the future. </a:t>
            </a:r>
          </a:p>
          <a:p>
            <a:r>
              <a:rPr lang="en-US" sz="1300" dirty="0"/>
              <a:t>The results of TMP evaluations from several projects across the State or at the District level are useful while doing a Process Review. A process review is required every 2 years by the Work Zone Safety and Mobility Rule and is intended to help improve work zone policy and procedures, including TMP development and implementation. </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8172305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Continue discussing</a:t>
            </a:r>
            <a:r>
              <a:rPr lang="en-US" b="0" baseline="0" dirty="0"/>
              <a:t> post-project evaluation</a:t>
            </a:r>
            <a:endParaRPr lang="en-US" b="0" dirty="0"/>
          </a:p>
          <a:p>
            <a:pPr defTabSz="994837">
              <a:defRPr/>
            </a:pPr>
            <a:r>
              <a:rPr lang="en-US" b="1" dirty="0"/>
              <a:t>Background Information</a:t>
            </a:r>
            <a:r>
              <a:rPr lang="en-US" dirty="0"/>
              <a:t>:</a:t>
            </a:r>
          </a:p>
          <a:p>
            <a:r>
              <a:rPr lang="en-US" sz="1300" dirty="0"/>
              <a:t>The main emphasis of post-project evaluation is to note what worked well and what did not. In addition to an overall assessment of how well the TMP worked, it is helpful to make notes about which TMP strategies worked well based on monitoring results and the reaction from the public and other stakeholders. Notes about TMP changes made, how effective they were, and whether the process worked smoothly are also a good idea. Sometimes the most useful information to future TMP developers is lessons learned.</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3441777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xfrm>
            <a:off x="397565" y="4957998"/>
            <a:ext cx="6520070" cy="4321175"/>
          </a:xfrm>
        </p:spPr>
        <p:txBody>
          <a:bodyPr/>
          <a:lstStyle/>
          <a:p>
            <a:r>
              <a:rPr lang="en-US" b="1" dirty="0"/>
              <a:t>Key message</a:t>
            </a:r>
            <a:r>
              <a:rPr lang="en-US" dirty="0"/>
              <a:t>:</a:t>
            </a:r>
            <a:r>
              <a:rPr lang="en-US" baseline="0" dirty="0"/>
              <a:t> Documentation of findings</a:t>
            </a:r>
          </a:p>
          <a:p>
            <a:r>
              <a:rPr lang="en-US" b="1" baseline="0" dirty="0"/>
              <a:t>Background information: </a:t>
            </a:r>
            <a:r>
              <a:rPr lang="en-US" dirty="0"/>
              <a:t>This step involves the documentation of the findings of the work zone impacts monitoring process. This documentation should be done throughout the course of the project construction phase. If possible, after the project is complete, this information should be summarized to document: </a:t>
            </a:r>
          </a:p>
          <a:p>
            <a:pPr>
              <a:buFontTx/>
              <a:buChar char="•"/>
            </a:pPr>
            <a:r>
              <a:rPr lang="en-US" dirty="0"/>
              <a:t>A comparison of the actual work zone impacts versus the anticipated work zone impacts of the project. </a:t>
            </a:r>
          </a:p>
          <a:p>
            <a:pPr>
              <a:buFontTx/>
              <a:buChar char="•"/>
            </a:pPr>
            <a:r>
              <a:rPr lang="en-US" dirty="0"/>
              <a:t>The effectiveness of the implemented TMP and its constituent management strategies. </a:t>
            </a:r>
          </a:p>
          <a:p>
            <a:pPr>
              <a:buFontTx/>
              <a:buChar char="•"/>
            </a:pPr>
            <a:r>
              <a:rPr lang="en-US" dirty="0"/>
              <a:t>Best practices. </a:t>
            </a:r>
          </a:p>
          <a:p>
            <a:pPr>
              <a:buFontTx/>
              <a:buChar char="•"/>
            </a:pPr>
            <a:r>
              <a:rPr lang="en-US" dirty="0"/>
              <a:t>Innovative approaches/techniques/technologies used on the project. </a:t>
            </a:r>
          </a:p>
          <a:p>
            <a:pPr>
              <a:buFontTx/>
              <a:buChar char="•"/>
            </a:pPr>
            <a:r>
              <a:rPr lang="en-US" dirty="0"/>
              <a:t>Lessons learned and mistakes to avoid. </a:t>
            </a:r>
          </a:p>
          <a:p>
            <a:pPr>
              <a:buFontTx/>
              <a:buChar char="•"/>
            </a:pPr>
            <a:r>
              <a:rPr lang="en-US" dirty="0"/>
              <a:t>Any recommendations for policy or procedural change. </a:t>
            </a:r>
          </a:p>
          <a:p>
            <a:pPr>
              <a:buFontTx/>
              <a:buChar char="•"/>
            </a:pPr>
            <a:r>
              <a:rPr lang="en-US" dirty="0"/>
              <a:t>Such performance documentation, if performed at the individual project-level, supports the assessment of work zone performance on a large scale (regional/district level, agency-level, State-level, etc.). Information for project-level assessments provides the basis for conducting overall agency work zone performance assessment (discussed in Section 8.0 of this document). </a:t>
            </a:r>
          </a:p>
          <a:p>
            <a:r>
              <a:rPr lang="en-US" b="1" dirty="0"/>
              <a:t>Interactivity</a:t>
            </a:r>
            <a:r>
              <a:rPr lang="en-US" dirty="0"/>
              <a:t>: None</a:t>
            </a:r>
          </a:p>
          <a:p>
            <a:r>
              <a:rPr lang="en-US" b="1" dirty="0"/>
              <a:t>Notes</a:t>
            </a:r>
            <a:r>
              <a:rPr lang="en-US" dirty="0"/>
              <a:t>: None</a:t>
            </a:r>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4642661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review Michigan</a:t>
            </a:r>
            <a:r>
              <a:rPr lang="en-US" b="0" baseline="0" dirty="0"/>
              <a:t> example</a:t>
            </a:r>
            <a:endParaRPr lang="en-US" dirty="0"/>
          </a:p>
          <a:p>
            <a:pPr defTabSz="994837">
              <a:defRPr/>
            </a:pPr>
            <a:r>
              <a:rPr lang="en-US" b="1" dirty="0"/>
              <a:t>Background Information</a:t>
            </a:r>
            <a:r>
              <a:rPr lang="en-US" dirty="0"/>
              <a:t>:</a:t>
            </a:r>
          </a:p>
          <a:p>
            <a:r>
              <a:rPr lang="en-US" sz="1300" dirty="0"/>
              <a:t>Michigan DOT measures work zone performance, specifically in the areas of work zone crashes and travel time. Crash data is retrieved through the Transportation Management System (TMS) database. Performance can be presented as total numbers of crashes as well as a detailed breakdown of crashes on a project-by-project basis. Travel time is determined through various methods such as real-time measurement of vehicle speeds and occupancy using portable trailers with sensors that are rotated between work zones.</a:t>
            </a:r>
          </a:p>
          <a:p>
            <a:r>
              <a:rPr lang="en-US" sz="1300" dirty="0"/>
              <a:t>Michigan DOT also uses co-op assistance from students for data collection, such as driving through work zones to measure queues and record delay time. Michigan DOT combines the project mobility data into regional and Statewide measures of the percent of its work zones meeting mobility goals.</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9920347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and review exercise</a:t>
            </a:r>
          </a:p>
          <a:p>
            <a:pPr defTabSz="994837">
              <a:defRPr/>
            </a:pPr>
            <a:r>
              <a:rPr lang="en-US" b="1" dirty="0"/>
              <a:t>Background Information</a:t>
            </a:r>
            <a:r>
              <a:rPr lang="en-US" dirty="0"/>
              <a:t>:</a:t>
            </a:r>
            <a:r>
              <a:rPr lang="en-US" baseline="0" dirty="0"/>
              <a:t> Re</a:t>
            </a:r>
            <a:r>
              <a:rPr lang="en-US" sz="1300" dirty="0"/>
              <a:t>ad the exercise, please answer the questions on this slide.</a:t>
            </a:r>
          </a:p>
          <a:p>
            <a:pPr defTabSz="1041222">
              <a:defRPr/>
            </a:pPr>
            <a:r>
              <a:rPr lang="en-US" b="1" dirty="0"/>
              <a:t>Interaction: </a:t>
            </a:r>
            <a:r>
              <a:rPr lang="en-US" dirty="0"/>
              <a:t>Interact with participants</a:t>
            </a:r>
            <a:r>
              <a:rPr lang="en-US" baseline="0" dirty="0"/>
              <a:t> and start discussion on answers to questions.</a:t>
            </a:r>
            <a:endParaRPr lang="en-US" dirty="0"/>
          </a:p>
          <a:p>
            <a:pPr defTabSz="1041222">
              <a:defRPr/>
            </a:pPr>
            <a:r>
              <a:rPr lang="en-US" b="1" dirty="0"/>
              <a:t>Notes:</a:t>
            </a:r>
            <a:r>
              <a:rPr lang="en-US" baseline="0" dirty="0"/>
              <a:t> None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4321533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and review exercise</a:t>
            </a:r>
          </a:p>
          <a:p>
            <a:pPr defTabSz="994837">
              <a:defRPr/>
            </a:pPr>
            <a:r>
              <a:rPr lang="en-US" b="1" dirty="0"/>
              <a:t>Background Information</a:t>
            </a:r>
            <a:r>
              <a:rPr lang="en-US" dirty="0"/>
              <a:t>:</a:t>
            </a:r>
            <a:r>
              <a:rPr lang="en-US" baseline="0" dirty="0"/>
              <a:t> Re</a:t>
            </a:r>
            <a:r>
              <a:rPr lang="en-US" sz="1300" dirty="0"/>
              <a:t>ad the exercise, please answer the questions on this slide.</a:t>
            </a:r>
          </a:p>
          <a:p>
            <a:pPr defTabSz="1041222">
              <a:defRPr/>
            </a:pPr>
            <a:r>
              <a:rPr lang="en-US" b="1" dirty="0"/>
              <a:t>Interaction: </a:t>
            </a:r>
            <a:r>
              <a:rPr lang="en-US" dirty="0"/>
              <a:t>Interact with participants</a:t>
            </a:r>
            <a:r>
              <a:rPr lang="en-US" baseline="0" dirty="0"/>
              <a:t> and start discussion on answers to questions.</a:t>
            </a:r>
            <a:endParaRPr lang="en-US" dirty="0"/>
          </a:p>
          <a:p>
            <a:pPr defTabSz="1041222">
              <a:defRPr/>
            </a:pPr>
            <a:r>
              <a:rPr lang="en-US" b="1" dirty="0"/>
              <a:t>Notes:</a:t>
            </a:r>
            <a:r>
              <a:rPr lang="en-US" baseline="0" dirty="0"/>
              <a:t> None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331887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Cover Steps for TMP implementation and monitoring</a:t>
            </a:r>
            <a:endParaRPr lang="en-US" dirty="0"/>
          </a:p>
          <a:p>
            <a:r>
              <a:rPr lang="en-US" b="1" dirty="0"/>
              <a:t>Background Information</a:t>
            </a:r>
            <a:r>
              <a:rPr lang="en-US" dirty="0"/>
              <a:t>: </a:t>
            </a:r>
            <a:r>
              <a:rPr lang="en-US" sz="1300" dirty="0"/>
              <a:t>Once the TMP is approved and the project is awarded, there may be revisions to the TMP based on pre-construction coordination meetings or any alternate approaches proposed by the Contractor before implementation. Once implemented, the TMP strategies need to be monitored throughout construction and until official “handover” to ensure they are working as intended. </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3126222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and review exercise</a:t>
            </a:r>
          </a:p>
          <a:p>
            <a:pPr defTabSz="994837">
              <a:defRPr/>
            </a:pPr>
            <a:r>
              <a:rPr lang="en-US" b="1" dirty="0"/>
              <a:t>Background Information</a:t>
            </a:r>
            <a:r>
              <a:rPr lang="en-US" dirty="0"/>
              <a:t>:</a:t>
            </a:r>
            <a:r>
              <a:rPr lang="en-US" baseline="0" dirty="0"/>
              <a:t> Re</a:t>
            </a:r>
            <a:r>
              <a:rPr lang="en-US" sz="1300" dirty="0"/>
              <a:t>ad the exercise, please answer the questions on this slide.</a:t>
            </a:r>
          </a:p>
          <a:p>
            <a:pPr defTabSz="1041222">
              <a:defRPr/>
            </a:pPr>
            <a:r>
              <a:rPr lang="en-US" b="1" dirty="0"/>
              <a:t>Interaction: </a:t>
            </a:r>
            <a:r>
              <a:rPr lang="en-US" dirty="0"/>
              <a:t>Interact with participants</a:t>
            </a:r>
            <a:r>
              <a:rPr lang="en-US" baseline="0" dirty="0"/>
              <a:t> and start discussion on answers to questions.</a:t>
            </a:r>
            <a:endParaRPr lang="en-US" dirty="0"/>
          </a:p>
          <a:p>
            <a:pPr defTabSz="1041222">
              <a:defRPr/>
            </a:pPr>
            <a:r>
              <a:rPr lang="en-US" b="1" dirty="0"/>
              <a:t>Notes:</a:t>
            </a:r>
            <a:r>
              <a:rPr lang="en-US" baseline="0" dirty="0"/>
              <a:t> None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7552475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and review exercise</a:t>
            </a:r>
          </a:p>
          <a:p>
            <a:pPr defTabSz="994837">
              <a:defRPr/>
            </a:pPr>
            <a:r>
              <a:rPr lang="en-US" b="1" dirty="0"/>
              <a:t>Background Information</a:t>
            </a:r>
            <a:r>
              <a:rPr lang="en-US" dirty="0"/>
              <a:t>:</a:t>
            </a:r>
            <a:r>
              <a:rPr lang="en-US" baseline="0" dirty="0"/>
              <a:t> Re</a:t>
            </a:r>
            <a:r>
              <a:rPr lang="en-US" sz="1300" dirty="0"/>
              <a:t>ad the exercise, please answer the questions on this slide.</a:t>
            </a:r>
          </a:p>
          <a:p>
            <a:pPr defTabSz="1041222">
              <a:defRPr/>
            </a:pPr>
            <a:r>
              <a:rPr lang="en-US" b="1" dirty="0"/>
              <a:t>Interaction: </a:t>
            </a:r>
            <a:r>
              <a:rPr lang="en-US" dirty="0"/>
              <a:t>Interact with participants</a:t>
            </a:r>
            <a:r>
              <a:rPr lang="en-US" baseline="0" dirty="0"/>
              <a:t> and start discussion on answers to questions.</a:t>
            </a:r>
            <a:endParaRPr lang="en-US" dirty="0"/>
          </a:p>
          <a:p>
            <a:pPr defTabSz="1041222">
              <a:defRPr/>
            </a:pPr>
            <a:r>
              <a:rPr lang="en-US" b="1" dirty="0"/>
              <a:t>Notes:</a:t>
            </a:r>
            <a:r>
              <a:rPr lang="en-US" baseline="0" dirty="0"/>
              <a:t> None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5894550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and review exercise</a:t>
            </a:r>
          </a:p>
          <a:p>
            <a:pPr defTabSz="994837">
              <a:defRPr/>
            </a:pPr>
            <a:r>
              <a:rPr lang="en-US" b="1" dirty="0"/>
              <a:t>Background Information</a:t>
            </a:r>
            <a:r>
              <a:rPr lang="en-US" dirty="0"/>
              <a:t>:</a:t>
            </a:r>
            <a:r>
              <a:rPr lang="en-US" baseline="0" dirty="0"/>
              <a:t> Re</a:t>
            </a:r>
            <a:r>
              <a:rPr lang="en-US" sz="1300" dirty="0"/>
              <a:t>ad the exercise, please answer the questions on this slide.</a:t>
            </a:r>
          </a:p>
          <a:p>
            <a:pPr defTabSz="1041222">
              <a:defRPr/>
            </a:pPr>
            <a:r>
              <a:rPr lang="en-US" b="1" dirty="0"/>
              <a:t>Interaction: </a:t>
            </a:r>
            <a:r>
              <a:rPr lang="en-US" dirty="0"/>
              <a:t>Interact with participants</a:t>
            </a:r>
            <a:r>
              <a:rPr lang="en-US" baseline="0" dirty="0"/>
              <a:t> and start discussion on answers to questions.</a:t>
            </a:r>
            <a:endParaRPr lang="en-US" dirty="0"/>
          </a:p>
          <a:p>
            <a:pPr defTabSz="1041222">
              <a:defRPr/>
            </a:pPr>
            <a:r>
              <a:rPr lang="en-US" b="1" dirty="0"/>
              <a:t>Notes:</a:t>
            </a:r>
            <a:r>
              <a:rPr lang="en-US" baseline="0" dirty="0"/>
              <a:t> None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7429820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and review exercise</a:t>
            </a:r>
          </a:p>
          <a:p>
            <a:pPr defTabSz="994837">
              <a:defRPr/>
            </a:pPr>
            <a:r>
              <a:rPr lang="en-US" b="1" dirty="0"/>
              <a:t>Background Information</a:t>
            </a:r>
            <a:r>
              <a:rPr lang="en-US" dirty="0"/>
              <a:t>:</a:t>
            </a:r>
            <a:r>
              <a:rPr lang="en-US" baseline="0" dirty="0"/>
              <a:t> Re</a:t>
            </a:r>
            <a:r>
              <a:rPr lang="en-US" sz="1300" dirty="0"/>
              <a:t>ad the exercise, please answer the questions on this slide.</a:t>
            </a:r>
          </a:p>
          <a:p>
            <a:pPr defTabSz="1041222">
              <a:defRPr/>
            </a:pPr>
            <a:r>
              <a:rPr lang="en-US" b="1" dirty="0"/>
              <a:t>Interaction: </a:t>
            </a:r>
            <a:r>
              <a:rPr lang="en-US" dirty="0"/>
              <a:t>Interact with participants</a:t>
            </a:r>
            <a:r>
              <a:rPr lang="en-US" baseline="0" dirty="0"/>
              <a:t> and start discussion on answers to questions.</a:t>
            </a:r>
            <a:endParaRPr lang="en-US" dirty="0"/>
          </a:p>
          <a:p>
            <a:pPr defTabSz="1041222">
              <a:defRPr/>
            </a:pPr>
            <a:r>
              <a:rPr lang="en-US" b="1" dirty="0"/>
              <a:t>Notes:</a:t>
            </a:r>
            <a:r>
              <a:rPr lang="en-US" baseline="0" dirty="0"/>
              <a:t> None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50702629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and review exercise</a:t>
            </a:r>
          </a:p>
          <a:p>
            <a:pPr defTabSz="994837">
              <a:defRPr/>
            </a:pPr>
            <a:r>
              <a:rPr lang="en-US" b="1" dirty="0"/>
              <a:t>Background Information</a:t>
            </a:r>
            <a:r>
              <a:rPr lang="en-US" dirty="0"/>
              <a:t>:</a:t>
            </a:r>
            <a:r>
              <a:rPr lang="en-US" baseline="0" dirty="0"/>
              <a:t> Re</a:t>
            </a:r>
            <a:r>
              <a:rPr lang="en-US" sz="1300" dirty="0"/>
              <a:t>ad the exercise, please answer the questions on this slide.</a:t>
            </a:r>
          </a:p>
          <a:p>
            <a:pPr defTabSz="1041222">
              <a:defRPr/>
            </a:pPr>
            <a:r>
              <a:rPr lang="en-US" b="1" dirty="0"/>
              <a:t>Interaction: </a:t>
            </a:r>
            <a:r>
              <a:rPr lang="en-US" dirty="0"/>
              <a:t>Interact with participants</a:t>
            </a:r>
            <a:r>
              <a:rPr lang="en-US" baseline="0" dirty="0"/>
              <a:t> and start discussion on answers to questions.</a:t>
            </a:r>
            <a:endParaRPr lang="en-US" dirty="0"/>
          </a:p>
          <a:p>
            <a:pPr defTabSz="1041222">
              <a:defRPr/>
            </a:pPr>
            <a:r>
              <a:rPr lang="en-US" b="1" dirty="0"/>
              <a:t>Notes:</a:t>
            </a:r>
            <a:r>
              <a:rPr lang="en-US" baseline="0" dirty="0"/>
              <a:t> None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0192392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and review exercise</a:t>
            </a:r>
          </a:p>
          <a:p>
            <a:pPr defTabSz="994837">
              <a:defRPr/>
            </a:pPr>
            <a:r>
              <a:rPr lang="en-US" b="1" dirty="0"/>
              <a:t>Background Information</a:t>
            </a:r>
            <a:r>
              <a:rPr lang="en-US" dirty="0"/>
              <a:t>:</a:t>
            </a:r>
            <a:r>
              <a:rPr lang="en-US" baseline="0" dirty="0"/>
              <a:t> Re</a:t>
            </a:r>
            <a:r>
              <a:rPr lang="en-US" sz="1300" dirty="0"/>
              <a:t>ad the exercise, please answer the questions on this slide.</a:t>
            </a:r>
          </a:p>
          <a:p>
            <a:pPr defTabSz="1041222">
              <a:defRPr/>
            </a:pPr>
            <a:r>
              <a:rPr lang="en-US" b="1" dirty="0"/>
              <a:t>Interaction: </a:t>
            </a:r>
            <a:r>
              <a:rPr lang="en-US" dirty="0"/>
              <a:t>Interact with participants</a:t>
            </a:r>
            <a:r>
              <a:rPr lang="en-US" baseline="0" dirty="0"/>
              <a:t> and start discussion on answers to questions.</a:t>
            </a:r>
            <a:endParaRPr lang="en-US" dirty="0"/>
          </a:p>
          <a:p>
            <a:pPr defTabSz="1041222">
              <a:defRPr/>
            </a:pPr>
            <a:r>
              <a:rPr lang="en-US" b="1" dirty="0"/>
              <a:t>Notes:</a:t>
            </a:r>
            <a:r>
              <a:rPr lang="en-US" baseline="0" dirty="0"/>
              <a:t> None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6692901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Questions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Let’s take your questions.</a:t>
            </a:r>
            <a:endParaRPr lang="en-US" b="1" dirty="0"/>
          </a:p>
          <a:p>
            <a:pPr eaLnBrk="1" hangingPunct="1"/>
            <a:r>
              <a:rPr lang="en-US" b="1" dirty="0"/>
              <a:t>Suggested Questions: </a:t>
            </a:r>
            <a:r>
              <a:rPr lang="en-US" b="0" dirty="0"/>
              <a:t>Any questions before we move to the next module?</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If no questions, you may want to ask your own.</a:t>
            </a:r>
          </a:p>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66</a:t>
            </a:fld>
            <a:endParaRPr lang="en-US" dirty="0"/>
          </a:p>
        </p:txBody>
      </p:sp>
    </p:spTree>
    <p:extLst>
      <p:ext uri="{BB962C8B-B14F-4D97-AF65-F5344CB8AC3E}">
        <p14:creationId xmlns:p14="http://schemas.microsoft.com/office/powerpoint/2010/main" val="135183472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p:txBody>
          <a:bodyPr/>
          <a:lstStyle/>
          <a:p>
            <a:pPr>
              <a:defRPr/>
            </a:pPr>
            <a:fld id="{14A7722B-0BDD-4583-93C9-E44B8B967AC8}" type="slidenum">
              <a:rPr lang="en-US"/>
              <a:pPr>
                <a:defRPr/>
              </a:pPr>
              <a:t>67</a:t>
            </a:fld>
            <a:endParaRPr lang="en-US" dirty="0"/>
          </a:p>
        </p:txBody>
      </p:sp>
      <p:sp>
        <p:nvSpPr>
          <p:cNvPr id="154627" name="Rectangle 2"/>
          <p:cNvSpPr>
            <a:spLocks noGrp="1" noRot="1" noChangeAspect="1" noChangeArrowheads="1" noTextEdit="1"/>
          </p:cNvSpPr>
          <p:nvPr>
            <p:ph type="sldImg"/>
          </p:nvPr>
        </p:nvSpPr>
        <p:spPr bwMode="auto">
          <a:xfrm>
            <a:off x="1108075" y="654050"/>
            <a:ext cx="4646613" cy="3484563"/>
          </a:xfrm>
          <a:noFill/>
          <a:ln>
            <a:solidFill>
              <a:srgbClr val="000000"/>
            </a:solidFill>
            <a:miter lim="800000"/>
            <a:headEnd/>
            <a:tailEnd/>
          </a:ln>
        </p:spPr>
      </p:sp>
      <p:sp>
        <p:nvSpPr>
          <p:cNvPr id="154628" name="Rectangle 3"/>
          <p:cNvSpPr>
            <a:spLocks noGrp="1" noChangeArrowheads="1"/>
          </p:cNvSpPr>
          <p:nvPr>
            <p:ph type="body" idx="1"/>
          </p:nvPr>
        </p:nvSpPr>
        <p:spPr bwMode="auto">
          <a:xfrm>
            <a:off x="609600" y="4356100"/>
            <a:ext cx="5638800" cy="4138613"/>
          </a:xfrm>
          <a:noFill/>
        </p:spPr>
        <p:txBody>
          <a:bodyPr wrap="square" numCol="1" anchor="t" anchorCtr="0" compatLnSpc="1">
            <a:prstTxWarp prst="textNoShape">
              <a:avLst/>
            </a:prstTxWarp>
          </a:bodyPr>
          <a:lstStyle/>
          <a:p>
            <a:r>
              <a:rPr lang="en-US" sz="1800" b="1" dirty="0"/>
              <a:t>Key Message:  </a:t>
            </a:r>
            <a:r>
              <a:rPr lang="en-US" sz="1800" dirty="0"/>
              <a:t>Title Slide</a:t>
            </a:r>
          </a:p>
          <a:p>
            <a:pPr defTabSz="966484">
              <a:defRPr/>
            </a:pPr>
            <a:r>
              <a:rPr lang="en-US" sz="1800" b="1" dirty="0"/>
              <a:t>Background Information</a:t>
            </a:r>
            <a:r>
              <a:rPr lang="en-US" sz="1800" dirty="0"/>
              <a:t>:</a:t>
            </a:r>
          </a:p>
          <a:p>
            <a:r>
              <a:rPr lang="en-US" sz="1800" dirty="0"/>
              <a:t>This module discusses TMP approval and activities during implementation of the TMP. As discussed in earlier modules, the TMP is a living document, and as construction progresses even the best design can change. Traffic conditions or other factors can also change, resulting in the need to adjust work zone management efforts. In cases where there are substantial changes to the TMP, these should be documented as an addendum to the TMP and signed-off by the DOT.</a:t>
            </a:r>
          </a:p>
          <a:p>
            <a:pPr defTabSz="1011547">
              <a:defRPr/>
            </a:pPr>
            <a:r>
              <a:rPr lang="en-US" sz="1800" b="1" dirty="0"/>
              <a:t>Interaction: </a:t>
            </a:r>
            <a:r>
              <a:rPr lang="en-US" sz="1800" dirty="0"/>
              <a:t>N/A</a:t>
            </a:r>
          </a:p>
          <a:p>
            <a:pPr defTabSz="1011547">
              <a:defRPr/>
            </a:pPr>
            <a:r>
              <a:rPr lang="en-US" sz="1800" b="1" dirty="0"/>
              <a:t>Notes:</a:t>
            </a:r>
            <a:r>
              <a:rPr lang="en-US" sz="1800" baseline="0" dirty="0"/>
              <a:t> None</a:t>
            </a:r>
            <a:endParaRPr lang="en-US" sz="1800" dirty="0"/>
          </a:p>
          <a:p>
            <a:pPr eaLnBrk="1" hangingPunct="1"/>
            <a:endParaRPr lang="en-US" sz="1800" dirty="0"/>
          </a:p>
        </p:txBody>
      </p:sp>
    </p:spTree>
    <p:extLst>
      <p:ext uri="{BB962C8B-B14F-4D97-AF65-F5344CB8AC3E}">
        <p14:creationId xmlns:p14="http://schemas.microsoft.com/office/powerpoint/2010/main" val="37607049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Outline what students</a:t>
            </a:r>
            <a:r>
              <a:rPr lang="en-US" baseline="0" dirty="0"/>
              <a:t> will know or be able to do upon completing this course.</a:t>
            </a:r>
          </a:p>
          <a:p>
            <a:endParaRPr lang="en-US" b="1" dirty="0"/>
          </a:p>
          <a:p>
            <a:pPr defTabSz="933070">
              <a:defRPr/>
            </a:pPr>
            <a:r>
              <a:rPr lang="en-US" b="1" dirty="0"/>
              <a:t>Background Information</a:t>
            </a:r>
            <a:r>
              <a:rPr lang="en-US" dirty="0"/>
              <a:t>: </a:t>
            </a:r>
          </a:p>
          <a:p>
            <a:pPr marL="174951" indent="-174951" defTabSz="933070">
              <a:buFont typeface="Arial" panose="020B0604020202020204" pitchFamily="34" charset="0"/>
              <a:buChar char="•"/>
              <a:defRPr/>
            </a:pPr>
            <a:r>
              <a:rPr lang="en-US" dirty="0"/>
              <a:t>Upon completing this course, students will understand the process for developing, implementing, and monitoring TMPs. </a:t>
            </a:r>
          </a:p>
          <a:p>
            <a:pPr marL="174951" indent="-174951" defTabSz="933070">
              <a:buFont typeface="Arial" panose="020B0604020202020204" pitchFamily="34" charset="0"/>
              <a:buChar char="•"/>
              <a:defRPr/>
            </a:pPr>
            <a:r>
              <a:rPr lang="en-US" dirty="0"/>
              <a:t>The primary intended audience for this training is transportation agency staff, including technical staff, (planners, designers, traffic engineers, highway/safety engineers, etc); management and executive-level staff responsible for setting policy and program direction; field staff responsible for building projects and managing work zones; and staff responsible for assessing performance in these areas.</a:t>
            </a:r>
          </a:p>
          <a:p>
            <a:pPr defTabSz="976575">
              <a:defRPr/>
            </a:pPr>
            <a:endParaRPr lang="en-US" b="1" dirty="0"/>
          </a:p>
          <a:p>
            <a:pPr defTabSz="976575">
              <a:defRPr/>
            </a:pPr>
            <a:r>
              <a:rPr lang="en-US" b="1" dirty="0"/>
              <a:t>Interaction: </a:t>
            </a:r>
            <a:r>
              <a:rPr lang="en-US" dirty="0"/>
              <a:t>None.</a:t>
            </a:r>
          </a:p>
          <a:p>
            <a:pPr defTabSz="976575">
              <a:defRPr/>
            </a:pPr>
            <a:endParaRPr lang="en-US" dirty="0"/>
          </a:p>
          <a:p>
            <a:pPr defTabSz="976575">
              <a:defRPr/>
            </a:pPr>
            <a:r>
              <a:rPr lang="en-US" b="1" dirty="0"/>
              <a:t>Notes: </a:t>
            </a:r>
            <a:r>
              <a:rPr lang="en-US" dirty="0"/>
              <a:t>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7743205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dirty="0"/>
              <a:t>Key Message:</a:t>
            </a:r>
            <a:r>
              <a:rPr lang="en-US" b="1" baseline="0" dirty="0"/>
              <a:t> </a:t>
            </a:r>
            <a:r>
              <a:rPr lang="en-US" b="0" baseline="0" dirty="0"/>
              <a:t>Outline course contents</a:t>
            </a:r>
          </a:p>
          <a:p>
            <a:pPr defTabSz="933070">
              <a:defRPr/>
            </a:pPr>
            <a:r>
              <a:rPr lang="en-US" b="1" dirty="0"/>
              <a:t>Background Information</a:t>
            </a:r>
            <a:r>
              <a:rPr lang="en-US" dirty="0"/>
              <a:t>: </a:t>
            </a:r>
          </a:p>
          <a:p>
            <a:pPr marL="174951" indent="-174951">
              <a:buFont typeface="Arial" panose="020B0604020202020204" pitchFamily="34" charset="0"/>
              <a:buChar char="•"/>
            </a:pPr>
            <a:r>
              <a:rPr lang="en-US" dirty="0"/>
              <a:t>In Module 2: Work Zone Safety and Mobility Rule—</a:t>
            </a:r>
            <a:r>
              <a:rPr lang="en-US" baseline="0" dirty="0"/>
              <a:t>we’ll talk about the Rule and its </a:t>
            </a:r>
            <a:r>
              <a:rPr lang="en-US" dirty="0"/>
              <a:t>provisions, specifically as they pertain to the TMP process.</a:t>
            </a:r>
            <a:r>
              <a:rPr lang="en-US" baseline="0" dirty="0"/>
              <a:t> We’ll also look at various states “work zone safety and mobility polices”</a:t>
            </a:r>
            <a:r>
              <a:rPr lang="en-US" dirty="0"/>
              <a:t> </a:t>
            </a:r>
            <a:r>
              <a:rPr lang="en-US" baseline="0" dirty="0"/>
              <a:t> and available resources regarding TMP’s.</a:t>
            </a:r>
            <a:endParaRPr lang="en-US" dirty="0"/>
          </a:p>
          <a:p>
            <a:pPr marL="174951" indent="-174951">
              <a:buFont typeface="Arial" panose="020B0604020202020204" pitchFamily="34" charset="0"/>
              <a:buChar char="•"/>
            </a:pPr>
            <a:r>
              <a:rPr lang="en-US" dirty="0"/>
              <a:t>Moving on to Module 3: TMP Basics—we’ll discuss what a TMP is and why it’s needed, give an overview of the TMP process including the potential steps to be included in the TMP.</a:t>
            </a:r>
          </a:p>
          <a:p>
            <a:pPr marL="174951" indent="-174951">
              <a:buFont typeface="Arial" panose="020B0604020202020204" pitchFamily="34" charset="0"/>
              <a:buChar char="•"/>
            </a:pPr>
            <a:r>
              <a:rPr lang="en-US" dirty="0"/>
              <a:t>In Module 4: TMP Coordination (includes exercise)—we’ll talk about the appropriate level</a:t>
            </a:r>
            <a:r>
              <a:rPr lang="en-US" baseline="0" dirty="0"/>
              <a:t> of </a:t>
            </a:r>
            <a:r>
              <a:rPr lang="en-US" dirty="0"/>
              <a:t>coordination during the TMP development and implementation process, stakeholders that should be involved during coordination, coordination issues that need to be considered, and ways to achieve coordination while developing TMPs. </a:t>
            </a:r>
          </a:p>
          <a:p>
            <a:pPr marL="174951" indent="-174951">
              <a:buFont typeface="Arial" panose="020B0604020202020204" pitchFamily="34" charset="0"/>
              <a:buChar char="•"/>
            </a:pPr>
            <a:r>
              <a:rPr lang="en-US" dirty="0"/>
              <a:t>In Module 5: Work Zone Impacts Assessment (includes exercise)—we’ll look at work zone impacts assessment, the types of impacts to be concerned with, why and when to assess impacts,</a:t>
            </a:r>
            <a:r>
              <a:rPr lang="en-US" baseline="0" dirty="0"/>
              <a:t> and</a:t>
            </a:r>
            <a:r>
              <a:rPr lang="en-US" dirty="0"/>
              <a:t> a process that can be used to assess work zone impacts. </a:t>
            </a:r>
          </a:p>
          <a:p>
            <a:pPr marL="174951" indent="-174951">
              <a:buFont typeface="Arial" panose="020B0604020202020204" pitchFamily="34" charset="0"/>
              <a:buChar char="•"/>
            </a:pPr>
            <a:r>
              <a:rPr lang="en-US" dirty="0"/>
              <a:t>In</a:t>
            </a:r>
            <a:r>
              <a:rPr lang="en-US" baseline="0" dirty="0"/>
              <a:t> </a:t>
            </a:r>
            <a:r>
              <a:rPr lang="en-US" dirty="0"/>
              <a:t>Module 6: TMP Strategies (includes exercise)—we’ll talk about how to identify TMP Strategies and examples of possible TMP strategies. </a:t>
            </a:r>
          </a:p>
          <a:p>
            <a:pPr marL="174951" indent="-174951">
              <a:buFont typeface="Arial" panose="020B0604020202020204" pitchFamily="34" charset="0"/>
              <a:buChar char="•"/>
            </a:pPr>
            <a:r>
              <a:rPr lang="en-US" dirty="0"/>
              <a:t>Finally, for Module 7: TMP Approval and Implementation—we’ll discuss TMP review and approval, TMP implementation and monitoring, TMP revisions,</a:t>
            </a:r>
            <a:r>
              <a:rPr lang="en-US" baseline="0" dirty="0"/>
              <a:t> and </a:t>
            </a:r>
            <a:r>
              <a:rPr lang="en-US" dirty="0"/>
              <a:t>post-project evaluation. </a:t>
            </a:r>
          </a:p>
          <a:p>
            <a:r>
              <a:rPr lang="en-US" dirty="0"/>
              <a:t>Where applicable each module will have examples of how various agencies are approaching</a:t>
            </a:r>
            <a:r>
              <a:rPr lang="en-US" baseline="0" dirty="0"/>
              <a:t> various aspects of the rule provide examples of applications that have been used various projects.</a:t>
            </a:r>
            <a:endParaRPr lang="en-US" dirty="0"/>
          </a:p>
          <a:p>
            <a:r>
              <a:rPr lang="en-US" dirty="0"/>
              <a:t>We’ll</a:t>
            </a:r>
            <a:r>
              <a:rPr lang="en-US" baseline="0" dirty="0"/>
              <a:t> conclude the course </a:t>
            </a:r>
            <a:r>
              <a:rPr lang="en-US" dirty="0"/>
              <a:t>with</a:t>
            </a:r>
            <a:r>
              <a:rPr lang="en-US" baseline="0" dirty="0"/>
              <a:t> a g</a:t>
            </a:r>
            <a:r>
              <a:rPr lang="en-US" dirty="0"/>
              <a:t>eneral exercise and post course assessment.</a:t>
            </a:r>
            <a:endParaRPr lang="en-US" b="1" dirty="0"/>
          </a:p>
          <a:p>
            <a:pPr defTabSz="976575">
              <a:defRPr/>
            </a:pPr>
            <a:r>
              <a:rPr lang="en-US" b="1" dirty="0"/>
              <a:t>Interaction: </a:t>
            </a:r>
            <a:r>
              <a:rPr lang="en-US" dirty="0"/>
              <a:t>None.</a:t>
            </a:r>
          </a:p>
          <a:p>
            <a:pPr defTabSz="976575">
              <a:defRPr/>
            </a:pPr>
            <a:r>
              <a:rPr lang="en-US" b="1" dirty="0"/>
              <a:t>Notes: </a:t>
            </a:r>
            <a:r>
              <a:rPr lang="en-US" dirty="0"/>
              <a:t>None.</a:t>
            </a:r>
          </a:p>
          <a:p>
            <a:pPr eaLnBrk="1" hangingPunct="1"/>
            <a:endParaRPr lang="en-US" b="0"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888619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coordination prior to construction</a:t>
            </a:r>
          </a:p>
          <a:p>
            <a:r>
              <a:rPr lang="en-US" b="1" dirty="0"/>
              <a:t>Background Information</a:t>
            </a:r>
            <a:r>
              <a:rPr lang="en-US" dirty="0"/>
              <a:t>: A pre-construction meeting provides an opportunity to get contractor</a:t>
            </a:r>
            <a:r>
              <a:rPr lang="en-US" baseline="0" dirty="0"/>
              <a:t> input prior to construction. </a:t>
            </a:r>
            <a:r>
              <a:rPr lang="en-US" sz="1300" dirty="0"/>
              <a:t>The two most common approaches used to facilitate Contractor participation are partnering and value engineering. </a:t>
            </a:r>
          </a:p>
          <a:p>
            <a:r>
              <a:rPr lang="en-US" sz="1300" dirty="0"/>
              <a:t>Partnering and value engineering can lead to suggestions for construction changes that can reduce work zone impacts or may increase them. In such cases the TMP may need to be revised and any substantial revisions must be approved by the Agency. </a:t>
            </a:r>
          </a:p>
          <a:p>
            <a:pPr defTabSz="966612">
              <a:defRPr/>
            </a:pPr>
            <a:r>
              <a:rPr lang="en-US" sz="1300" dirty="0"/>
              <a:t>The pre-construction meeting can help resolve and pre-construction issues.</a:t>
            </a:r>
          </a:p>
          <a:p>
            <a:pPr defTabSz="966612">
              <a:defRPr/>
            </a:pPr>
            <a:r>
              <a:rPr lang="en-US" sz="1300" dirty="0"/>
              <a:t> </a:t>
            </a:r>
            <a:r>
              <a:rPr lang="en-US" dirty="0"/>
              <a:t>In some cases, components of the TMP may need to be implemented prior to construction (e.g., public relations campaign, improvements to detour routes, etc.).</a:t>
            </a:r>
          </a:p>
          <a:p>
            <a:r>
              <a:rPr lang="en-US" sz="1300" i="1" u="sng" dirty="0"/>
              <a:t>Assessing proposed changes and revising the TMP are discussed later in this module.</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6343354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pPr eaLnBrk="1" hangingPunct="1"/>
            <a:r>
              <a:rPr lang="en-US" b="1" dirty="0"/>
              <a:t>Key Message: </a:t>
            </a:r>
            <a:r>
              <a:rPr lang="en-US" dirty="0"/>
              <a:t>Discuss the “parking lot”</a:t>
            </a:r>
            <a:endParaRPr lang="en-US" b="1" dirty="0"/>
          </a:p>
          <a:p>
            <a:pPr eaLnBrk="1" hangingPunct="1"/>
            <a:r>
              <a:rPr lang="en-US" b="1" dirty="0"/>
              <a:t>Background Information: </a:t>
            </a:r>
            <a:r>
              <a:rPr lang="en-US" dirty="0"/>
              <a:t>Instructor should go through the items/questions that were pending (“parked”) and make sure all questions are properly addressed.</a:t>
            </a:r>
            <a:endParaRPr lang="en-US" b="1" dirty="0"/>
          </a:p>
          <a:p>
            <a:pPr eaLnBrk="1" hangingPunct="1"/>
            <a:r>
              <a:rPr lang="en-US" b="1" dirty="0"/>
              <a:t>Interactivity: </a:t>
            </a:r>
            <a:r>
              <a:rPr lang="en-US" dirty="0"/>
              <a:t>None</a:t>
            </a:r>
          </a:p>
          <a:p>
            <a:pPr eaLnBrk="1" hangingPunct="1"/>
            <a:r>
              <a:rPr lang="en-US" b="1" dirty="0"/>
              <a:t>Notes: </a:t>
            </a:r>
            <a:r>
              <a:rPr lang="en-US" dirty="0"/>
              <a:t>None</a:t>
            </a:r>
          </a:p>
          <a:p>
            <a:pPr eaLnBrk="1" hangingPunct="1"/>
            <a:endParaRPr lang="en-US"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22028416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1268413" y="728663"/>
            <a:ext cx="4778375" cy="3584575"/>
          </a:xfrm>
          <a:ln/>
        </p:spPr>
      </p:sp>
      <p:sp>
        <p:nvSpPr>
          <p:cNvPr id="25603" name="Rectangle 3"/>
          <p:cNvSpPr>
            <a:spLocks noGrp="1" noChangeArrowheads="1"/>
          </p:cNvSpPr>
          <p:nvPr>
            <p:ph type="body" idx="1"/>
          </p:nvPr>
        </p:nvSpPr>
        <p:spPr>
          <a:xfrm>
            <a:off x="975360" y="4558904"/>
            <a:ext cx="5364480" cy="4322206"/>
          </a:xfrm>
          <a:noFill/>
          <a:ln/>
        </p:spPr>
        <p:txBody>
          <a:bodyPr/>
          <a:lstStyle/>
          <a:p>
            <a:pPr eaLnBrk="1" hangingPunct="1"/>
            <a:r>
              <a:rPr lang="en-US" b="1" dirty="0"/>
              <a:t>Key Message: </a:t>
            </a:r>
            <a:r>
              <a:rPr lang="en-US" dirty="0"/>
              <a:t>Completion of evaluation forms</a:t>
            </a:r>
            <a:endParaRPr lang="en-US" b="1" dirty="0"/>
          </a:p>
          <a:p>
            <a:pPr defTabSz="966612">
              <a:defRPr/>
            </a:pPr>
            <a:r>
              <a:rPr lang="en-US" b="1" dirty="0"/>
              <a:t>Background</a:t>
            </a:r>
            <a:r>
              <a:rPr lang="en-US" b="1" baseline="0" dirty="0"/>
              <a:t> </a:t>
            </a:r>
            <a:r>
              <a:rPr lang="en-US" b="1" dirty="0"/>
              <a:t>Information: </a:t>
            </a:r>
            <a:r>
              <a:rPr lang="en-US" dirty="0"/>
              <a:t>Please complete the evaluation form using a pen or a thin felt tip. There is no need to enter any personal information or information about the course (date, etc.). Simply X the box that best represents your views. Written comments (4.2) are always welcomed. You may turn it in along with your exam and exam booklet.</a:t>
            </a:r>
          </a:p>
          <a:p>
            <a:pPr eaLnBrk="1" hangingPunct="1"/>
            <a:r>
              <a:rPr lang="en-US" b="1" dirty="0"/>
              <a:t>Interactivity: </a:t>
            </a:r>
            <a:r>
              <a:rPr lang="en-US" b="0" dirty="0"/>
              <a:t>None</a:t>
            </a:r>
          </a:p>
          <a:p>
            <a:pPr eaLnBrk="1" hangingPunct="1"/>
            <a:r>
              <a:rPr lang="en-US" b="1" dirty="0"/>
              <a:t>Notes: </a:t>
            </a:r>
            <a:r>
              <a:rPr lang="en-US" b="0" dirty="0"/>
              <a:t>None</a:t>
            </a:r>
            <a:endParaRPr lang="en-US" dirty="0"/>
          </a:p>
          <a:p>
            <a:pPr eaLnBrk="1" hangingPunct="1"/>
            <a:endParaRPr lang="en-US"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10776239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1268413" y="728663"/>
            <a:ext cx="4778375" cy="3584575"/>
          </a:xfrm>
          <a:ln/>
        </p:spPr>
      </p:sp>
      <p:sp>
        <p:nvSpPr>
          <p:cNvPr id="25603" name="Rectangle 3"/>
          <p:cNvSpPr>
            <a:spLocks noGrp="1" noChangeArrowheads="1"/>
          </p:cNvSpPr>
          <p:nvPr>
            <p:ph type="body" idx="1"/>
          </p:nvPr>
        </p:nvSpPr>
        <p:spPr>
          <a:xfrm>
            <a:off x="975360" y="4558904"/>
            <a:ext cx="5364480" cy="4322206"/>
          </a:xfrm>
          <a:noFill/>
          <a:ln/>
        </p:spPr>
        <p:txBody>
          <a:bodyPr/>
          <a:lstStyle/>
          <a:p>
            <a:pPr eaLnBrk="1" hangingPunct="1"/>
            <a:r>
              <a:rPr lang="en-US" b="1" dirty="0"/>
              <a:t>Key Message: </a:t>
            </a:r>
            <a:r>
              <a:rPr lang="en-US" dirty="0"/>
              <a:t>Completion of evaluation forms</a:t>
            </a:r>
            <a:endParaRPr lang="en-US" b="1" dirty="0"/>
          </a:p>
          <a:p>
            <a:pPr defTabSz="966612">
              <a:defRPr/>
            </a:pPr>
            <a:r>
              <a:rPr lang="en-US" b="1" dirty="0"/>
              <a:t>Background</a:t>
            </a:r>
            <a:r>
              <a:rPr lang="en-US" b="1" baseline="0" dirty="0"/>
              <a:t> </a:t>
            </a:r>
            <a:r>
              <a:rPr lang="en-US" b="1" dirty="0"/>
              <a:t>Information: </a:t>
            </a:r>
            <a:r>
              <a:rPr lang="en-US" dirty="0"/>
              <a:t>Please complete the evaluation form using a pen or a thin felt tip. There is no need to enter any personal information or information about the course (date, etc.). Simply X the box that best represents your views. Written comments (4.2) are always welcomed. You may turn it in along with your exam and exam booklet.</a:t>
            </a:r>
          </a:p>
          <a:p>
            <a:pPr eaLnBrk="1" hangingPunct="1"/>
            <a:r>
              <a:rPr lang="en-US" b="1" dirty="0"/>
              <a:t>Interactivity: </a:t>
            </a:r>
            <a:r>
              <a:rPr lang="en-US" b="0" dirty="0"/>
              <a:t>None</a:t>
            </a:r>
          </a:p>
          <a:p>
            <a:pPr eaLnBrk="1" hangingPunct="1"/>
            <a:r>
              <a:rPr lang="en-US" b="1" dirty="0"/>
              <a:t>Notes: </a:t>
            </a:r>
            <a:r>
              <a:rPr lang="en-US" b="0" dirty="0"/>
              <a:t>None</a:t>
            </a:r>
            <a:endParaRPr lang="en-US" dirty="0"/>
          </a:p>
          <a:p>
            <a:pPr eaLnBrk="1" hangingPunct="1"/>
            <a:endParaRPr lang="en-US"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4290507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1258888" y="719138"/>
            <a:ext cx="4803775" cy="3602037"/>
          </a:xfrm>
          <a:ln/>
        </p:spPr>
      </p:sp>
      <p:sp>
        <p:nvSpPr>
          <p:cNvPr id="26627" name="Rectangle 3"/>
          <p:cNvSpPr>
            <a:spLocks noGrp="1" noChangeArrowheads="1"/>
          </p:cNvSpPr>
          <p:nvPr>
            <p:ph type="body" idx="1"/>
          </p:nvPr>
        </p:nvSpPr>
        <p:spPr>
          <a:xfrm>
            <a:off x="975360" y="4560570"/>
            <a:ext cx="5364480" cy="4322207"/>
          </a:xfrm>
          <a:noFill/>
          <a:ln/>
        </p:spPr>
        <p:txBody>
          <a:bodyPr lIns="97396" tIns="48698" rIns="97396" bIns="48698"/>
          <a:lstStyle/>
          <a:p>
            <a:r>
              <a:rPr lang="en-US" b="1" dirty="0"/>
              <a:t>Key Message: </a:t>
            </a:r>
            <a:r>
              <a:rPr lang="en-US" dirty="0"/>
              <a:t>Discuss the exam</a:t>
            </a:r>
            <a:endParaRPr lang="en-US" b="1" dirty="0"/>
          </a:p>
          <a:p>
            <a:r>
              <a:rPr lang="en-US" b="1" dirty="0"/>
              <a:t>Background Information: </a:t>
            </a:r>
            <a:r>
              <a:rPr lang="en-US" dirty="0"/>
              <a:t>None</a:t>
            </a:r>
            <a:endParaRPr lang="en-US" b="1" dirty="0"/>
          </a:p>
          <a:p>
            <a:r>
              <a:rPr lang="en-US" b="1" dirty="0"/>
              <a:t>Interactivity: </a:t>
            </a:r>
            <a:r>
              <a:rPr lang="en-US" dirty="0"/>
              <a:t>None</a:t>
            </a:r>
          </a:p>
          <a:p>
            <a:pPr eaLnBrk="1" hangingPunct="1"/>
            <a:r>
              <a:rPr lang="en-US" sz="2100" dirty="0"/>
              <a:t>Notes: None</a:t>
            </a:r>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235217994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258888" y="719138"/>
            <a:ext cx="4803775" cy="3602037"/>
          </a:xfrm>
          <a:solidFill>
            <a:srgbClr val="FFFFFF"/>
          </a:solidFill>
          <a:ln/>
        </p:spPr>
      </p:sp>
      <p:sp>
        <p:nvSpPr>
          <p:cNvPr id="27651" name="Rectangle 3"/>
          <p:cNvSpPr>
            <a:spLocks noGrp="1" noChangeArrowheads="1"/>
          </p:cNvSpPr>
          <p:nvPr>
            <p:ph type="body" idx="1"/>
          </p:nvPr>
        </p:nvSpPr>
        <p:spPr>
          <a:xfrm>
            <a:off x="487680" y="4560570"/>
            <a:ext cx="6339840" cy="4322207"/>
          </a:xfrm>
          <a:solidFill>
            <a:srgbClr val="FFFFFF"/>
          </a:solidFill>
          <a:ln>
            <a:solidFill>
              <a:schemeClr val="bg1"/>
            </a:solidFill>
          </a:ln>
        </p:spPr>
        <p:txBody>
          <a:bodyPr lIns="97396" tIns="48698" rIns="97396" bIns="48698"/>
          <a:lstStyle/>
          <a:p>
            <a:pPr eaLnBrk="1" hangingPunct="1"/>
            <a:r>
              <a:rPr lang="en-US" sz="2400" b="1" dirty="0"/>
              <a:t>All exam materials must be returned to the instructor.</a:t>
            </a:r>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128217263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p:txBody>
          <a:bodyPr/>
          <a:lstStyle/>
          <a:p>
            <a:pPr>
              <a:defRPr/>
            </a:pPr>
            <a:fld id="{14A7722B-0BDD-4583-93C9-E44B8B967AC8}" type="slidenum">
              <a:rPr lang="en-US"/>
              <a:pPr>
                <a:defRPr/>
              </a:pPr>
              <a:t>75</a:t>
            </a:fld>
            <a:endParaRPr lang="en-US" dirty="0"/>
          </a:p>
        </p:txBody>
      </p:sp>
      <p:sp>
        <p:nvSpPr>
          <p:cNvPr id="154627" name="Rectangle 2"/>
          <p:cNvSpPr>
            <a:spLocks noGrp="1" noRot="1" noChangeAspect="1" noChangeArrowheads="1" noTextEdit="1"/>
          </p:cNvSpPr>
          <p:nvPr>
            <p:ph type="sldImg"/>
          </p:nvPr>
        </p:nvSpPr>
        <p:spPr bwMode="auto">
          <a:xfrm>
            <a:off x="1108075" y="654050"/>
            <a:ext cx="4646613" cy="3484563"/>
          </a:xfrm>
          <a:noFill/>
          <a:ln>
            <a:solidFill>
              <a:srgbClr val="000000"/>
            </a:solidFill>
            <a:miter lim="800000"/>
            <a:headEnd/>
            <a:tailEnd/>
          </a:ln>
        </p:spPr>
      </p:sp>
      <p:sp>
        <p:nvSpPr>
          <p:cNvPr id="154628" name="Rectangle 3"/>
          <p:cNvSpPr>
            <a:spLocks noGrp="1" noChangeArrowheads="1"/>
          </p:cNvSpPr>
          <p:nvPr>
            <p:ph type="body" idx="1"/>
          </p:nvPr>
        </p:nvSpPr>
        <p:spPr bwMode="auto">
          <a:xfrm>
            <a:off x="609600" y="4356100"/>
            <a:ext cx="5638800" cy="4138613"/>
          </a:xfrm>
          <a:noFill/>
        </p:spPr>
        <p:txBody>
          <a:bodyPr wrap="square" numCol="1" anchor="t" anchorCtr="0" compatLnSpc="1">
            <a:prstTxWarp prst="textNoShape">
              <a:avLst/>
            </a:prstTxWarp>
          </a:bodyPr>
          <a:lstStyle/>
          <a:p>
            <a:pPr eaLnBrk="1" hangingPunct="1"/>
            <a:r>
              <a:rPr lang="en-US" sz="1800" b="1" dirty="0"/>
              <a:t>Key Message: </a:t>
            </a:r>
            <a:r>
              <a:rPr lang="en-US" sz="1800" dirty="0"/>
              <a:t>Complete exam procedure</a:t>
            </a:r>
            <a:endParaRPr lang="en-US" sz="1800" b="1" dirty="0"/>
          </a:p>
          <a:p>
            <a:pPr defTabSz="966612">
              <a:defRPr/>
            </a:pPr>
            <a:r>
              <a:rPr lang="en-US" sz="1800" b="1" dirty="0"/>
              <a:t>Background Information: </a:t>
            </a:r>
            <a:r>
              <a:rPr lang="en-US" sz="1800" dirty="0"/>
              <a:t>When you are done with the test, return both the exam and answer sheet to me. If you still have it, also return the evaluation form to me. You may then leave. Good luck and thank you for choosing ATSSA for your training needs. We hope you found this course to be a learning experience. Thank you!</a:t>
            </a:r>
          </a:p>
          <a:p>
            <a:pPr eaLnBrk="1" hangingPunct="1"/>
            <a:r>
              <a:rPr lang="en-US" sz="1800" b="1" dirty="0"/>
              <a:t>Interactivity: </a:t>
            </a:r>
            <a:r>
              <a:rPr lang="en-US" sz="1800" dirty="0"/>
              <a:t>None</a:t>
            </a:r>
          </a:p>
          <a:p>
            <a:pPr eaLnBrk="1" hangingPunct="1"/>
            <a:r>
              <a:rPr lang="en-US" sz="1800" b="1" dirty="0"/>
              <a:t>Notes: </a:t>
            </a:r>
            <a:r>
              <a:rPr lang="en-US" sz="1800" dirty="0"/>
              <a:t>None</a:t>
            </a:r>
          </a:p>
          <a:p>
            <a:pPr eaLnBrk="1" hangingPunct="1"/>
            <a:endParaRPr lang="en-US" sz="1800" dirty="0"/>
          </a:p>
        </p:txBody>
      </p:sp>
    </p:spTree>
    <p:extLst>
      <p:ext uri="{BB962C8B-B14F-4D97-AF65-F5344CB8AC3E}">
        <p14:creationId xmlns:p14="http://schemas.microsoft.com/office/powerpoint/2010/main" val="4021262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xfrm>
            <a:off x="318053" y="5036696"/>
            <a:ext cx="6679097" cy="3845368"/>
          </a:xfrm>
        </p:spPr>
        <p:txBody>
          <a:bodyPr/>
          <a:lstStyle/>
          <a:p>
            <a:r>
              <a:rPr lang="en-US" b="1" dirty="0"/>
              <a:t>Key Message: </a:t>
            </a:r>
            <a:r>
              <a:rPr lang="en-US" b="0" dirty="0"/>
              <a:t>during construction phase</a:t>
            </a:r>
          </a:p>
          <a:p>
            <a:pPr defTabSz="994837">
              <a:defRPr/>
            </a:pPr>
            <a:r>
              <a:rPr lang="en-US" b="1" dirty="0"/>
              <a:t>Background Information</a:t>
            </a:r>
            <a:r>
              <a:rPr lang="en-US" dirty="0"/>
              <a:t>: The goals during construction include implementing the TMP</a:t>
            </a:r>
            <a:r>
              <a:rPr lang="en-US" baseline="0" dirty="0"/>
              <a:t> and actively monitoring and managing the Work Zone. This includes revising and implementing appropriate revisions as needed and documenting any findings for lessons learned for use in future projects.</a:t>
            </a:r>
            <a:endParaRPr lang="en-US" dirty="0"/>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2032612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r>
              <a:rPr lang="en-US" b="1" dirty="0"/>
              <a:t>Key Message: </a:t>
            </a:r>
            <a:r>
              <a:rPr lang="en-US" b="0" dirty="0"/>
              <a:t>Discuss TMPs during construction phase</a:t>
            </a:r>
          </a:p>
          <a:p>
            <a:pPr defTabSz="994837">
              <a:defRPr/>
            </a:pPr>
            <a:r>
              <a:rPr lang="en-US" b="1" dirty="0"/>
              <a:t>Background Information</a:t>
            </a:r>
            <a:r>
              <a:rPr lang="en-US" dirty="0"/>
              <a:t>: During construction</a:t>
            </a:r>
            <a:r>
              <a:rPr lang="en-US" baseline="0" dirty="0"/>
              <a:t> the TMP components are installed, the TTC, TO and PI&amp;O. </a:t>
            </a:r>
          </a:p>
          <a:p>
            <a:pPr defTabSz="994837">
              <a:defRPr/>
            </a:pPr>
            <a:r>
              <a:rPr lang="en-US" baseline="0" dirty="0"/>
              <a:t>Other items include inspection of the TTC components, observation/measurement of To components and communication with the public , PI component. In many cases construction staff may have the lead in these activities along with keeping stakeholders informed.</a:t>
            </a:r>
          </a:p>
          <a:p>
            <a:r>
              <a:rPr lang="en-US" dirty="0"/>
              <a:t>Install TMP components (TTC, TO, and PI)</a:t>
            </a:r>
          </a:p>
          <a:p>
            <a:r>
              <a:rPr lang="en-US" dirty="0"/>
              <a:t>Inspection of TTC component</a:t>
            </a:r>
          </a:p>
          <a:p>
            <a:r>
              <a:rPr lang="en-US" dirty="0"/>
              <a:t>Observation/Measurement of TO component</a:t>
            </a:r>
          </a:p>
          <a:p>
            <a:r>
              <a:rPr lang="en-US" dirty="0"/>
              <a:t>Communication with public  (PI component) - Construction staff may have lead in coordination and implementation of PI strategies</a:t>
            </a:r>
          </a:p>
          <a:p>
            <a:r>
              <a:rPr lang="en-US" dirty="0"/>
              <a:t>Consult with stakeholders to: Keep stakeholders informed, seek input on and knowledge of regional issues, improve inter-agency and intra-agency coordination and response to WZ issues </a:t>
            </a:r>
          </a:p>
          <a:p>
            <a:pPr defTabSz="1041222">
              <a:defRPr/>
            </a:pPr>
            <a:r>
              <a:rPr lang="en-US" b="1" dirty="0"/>
              <a:t>Interaction: </a:t>
            </a:r>
            <a:r>
              <a:rPr lang="en-US" dirty="0"/>
              <a:t>N/A</a:t>
            </a:r>
          </a:p>
          <a:p>
            <a:pPr defTabSz="1041222">
              <a:defRPr/>
            </a:pPr>
            <a:r>
              <a:rPr lang="en-US" b="1" dirty="0"/>
              <a:t>Notes:</a:t>
            </a:r>
            <a:r>
              <a:rPr lang="en-US" baseline="0" dirty="0"/>
              <a:t> None</a:t>
            </a:r>
            <a:endParaRPr lang="en-US" dirty="0"/>
          </a:p>
          <a:p>
            <a:endParaRPr lang="en-US"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031203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65703" y="1416947"/>
            <a:ext cx="7772400" cy="1470025"/>
          </a:xfrm>
        </p:spPr>
        <p:txBody>
          <a:bodyPr>
            <a:normAutofit/>
          </a:bodyPr>
          <a:lstStyle>
            <a:lvl1pPr algn="ctr">
              <a:defRPr sz="3600" i="0"/>
            </a:lvl1pPr>
          </a:lstStyle>
          <a:p>
            <a:r>
              <a:rPr lang="en-US"/>
              <a:t>Click to edit Master title style</a:t>
            </a:r>
          </a:p>
        </p:txBody>
      </p:sp>
      <p:sp>
        <p:nvSpPr>
          <p:cNvPr id="3" name="Subtitle 2"/>
          <p:cNvSpPr>
            <a:spLocks noGrp="1"/>
          </p:cNvSpPr>
          <p:nvPr>
            <p:ph type="subTitle" idx="1"/>
          </p:nvPr>
        </p:nvSpPr>
        <p:spPr>
          <a:xfrm>
            <a:off x="1351503" y="3182801"/>
            <a:ext cx="6400800" cy="1150042"/>
          </a:xfrm>
        </p:spPr>
        <p:txBody>
          <a:bodyPr anchor="ctr"/>
          <a:lstStyle>
            <a:lvl1pPr marL="0" indent="0" algn="ctr">
              <a:buNone/>
              <a:defRPr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1" name="Text Placeholder 10"/>
          <p:cNvSpPr>
            <a:spLocks noGrp="1"/>
          </p:cNvSpPr>
          <p:nvPr>
            <p:ph type="body" sz="quarter" idx="11"/>
          </p:nvPr>
        </p:nvSpPr>
        <p:spPr>
          <a:xfrm>
            <a:off x="2870814" y="5177506"/>
            <a:ext cx="3362178" cy="407377"/>
          </a:xfrm>
        </p:spPr>
        <p:txBody>
          <a:bodyPr anchor="ctr">
            <a:noAutofit/>
          </a:bodyPr>
          <a:lstStyle>
            <a:lvl1pPr marL="0" indent="0" algn="ctr">
              <a:buNone/>
              <a:defRPr sz="1800">
                <a:solidFill>
                  <a:schemeClr val="bg1">
                    <a:lumMod val="50000"/>
                  </a:schemeClr>
                </a:solidFill>
                <a:latin typeface="Arial" panose="020B0604020202020204" pitchFamily="34" charset="0"/>
                <a:cs typeface="Arial" panose="020B0604020202020204" pitchFamily="34" charset="0"/>
              </a:defRPr>
            </a:lvl1pPr>
            <a:lvl2pPr marL="457200" indent="0">
              <a:buNone/>
              <a:defRPr sz="1600">
                <a:solidFill>
                  <a:schemeClr val="bg1">
                    <a:lumMod val="50000"/>
                  </a:schemeClr>
                </a:solidFill>
                <a:latin typeface="Arial" panose="020B0604020202020204" pitchFamily="34" charset="0"/>
                <a:cs typeface="Arial" panose="020B0604020202020204" pitchFamily="34" charset="0"/>
              </a:defRPr>
            </a:lvl2pPr>
            <a:lvl3pPr marL="914400" indent="0">
              <a:buNone/>
              <a:defRPr sz="1600">
                <a:solidFill>
                  <a:schemeClr val="bg1">
                    <a:lumMod val="50000"/>
                  </a:schemeClr>
                </a:solidFill>
                <a:latin typeface="Arial" panose="020B0604020202020204" pitchFamily="34" charset="0"/>
                <a:cs typeface="Arial" panose="020B0604020202020204" pitchFamily="34" charset="0"/>
              </a:defRPr>
            </a:lvl3pPr>
            <a:lvl4pPr marL="1371600" indent="0">
              <a:buNone/>
              <a:defRPr sz="1600">
                <a:solidFill>
                  <a:schemeClr val="bg1">
                    <a:lumMod val="50000"/>
                  </a:schemeClr>
                </a:solidFill>
                <a:latin typeface="Arial" panose="020B0604020202020204" pitchFamily="34" charset="0"/>
                <a:cs typeface="Arial" panose="020B0604020202020204" pitchFamily="34" charset="0"/>
              </a:defRPr>
            </a:lvl4pPr>
            <a:lvl5pPr marL="1828800" indent="0">
              <a:buNone/>
              <a:defRPr sz="1600">
                <a:solidFill>
                  <a:schemeClr val="bg1">
                    <a:lumMod val="50000"/>
                  </a:schemeClr>
                </a:solidFill>
                <a:latin typeface="Arial" panose="020B0604020202020204" pitchFamily="34" charset="0"/>
                <a:cs typeface="Arial" panose="020B0604020202020204" pitchFamily="34" charset="0"/>
              </a:defRPr>
            </a:lvl5pPr>
          </a:lstStyle>
          <a:p>
            <a:pPr lvl="0"/>
            <a:r>
              <a:rPr lang="en-US" dirty="0"/>
              <a:t>Click to edit Master text style</a:t>
            </a:r>
          </a:p>
        </p:txBody>
      </p:sp>
    </p:spTree>
    <p:extLst>
      <p:ext uri="{BB962C8B-B14F-4D97-AF65-F5344CB8AC3E}">
        <p14:creationId xmlns:p14="http://schemas.microsoft.com/office/powerpoint/2010/main" val="2378464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9836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65703" y="1416947"/>
            <a:ext cx="7772400" cy="1470025"/>
          </a:xfrm>
        </p:spPr>
        <p:txBody>
          <a:bodyPr>
            <a:normAutofit/>
          </a:bodyPr>
          <a:lstStyle>
            <a:lvl1pPr algn="ctr">
              <a:defRPr sz="3600" i="0"/>
            </a:lvl1pPr>
          </a:lstStyle>
          <a:p>
            <a:r>
              <a:rPr lang="en-US"/>
              <a:t>Click to edit Master title style</a:t>
            </a:r>
          </a:p>
        </p:txBody>
      </p:sp>
      <p:sp>
        <p:nvSpPr>
          <p:cNvPr id="3" name="Subtitle 2"/>
          <p:cNvSpPr>
            <a:spLocks noGrp="1"/>
          </p:cNvSpPr>
          <p:nvPr>
            <p:ph type="subTitle" idx="1"/>
          </p:nvPr>
        </p:nvSpPr>
        <p:spPr>
          <a:xfrm>
            <a:off x="1351503" y="3182801"/>
            <a:ext cx="6400800" cy="1150042"/>
          </a:xfrm>
        </p:spPr>
        <p:txBody>
          <a:bodyPr anchor="ctr"/>
          <a:lstStyle>
            <a:lvl1pPr marL="0" indent="0" algn="ctr">
              <a:buNone/>
              <a:defRPr b="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1" name="Text Placeholder 10"/>
          <p:cNvSpPr>
            <a:spLocks noGrp="1"/>
          </p:cNvSpPr>
          <p:nvPr>
            <p:ph type="body" sz="quarter" idx="11"/>
          </p:nvPr>
        </p:nvSpPr>
        <p:spPr>
          <a:xfrm>
            <a:off x="2870814" y="5177506"/>
            <a:ext cx="3362178" cy="407377"/>
          </a:xfrm>
        </p:spPr>
        <p:txBody>
          <a:bodyPr anchor="ctr">
            <a:noAutofit/>
          </a:bodyPr>
          <a:lstStyle>
            <a:lvl1pPr marL="0" indent="0" algn="ctr">
              <a:buNone/>
              <a:defRPr sz="1800">
                <a:solidFill>
                  <a:schemeClr val="bg1"/>
                </a:solidFill>
                <a:latin typeface="Arial" panose="020B0604020202020204" pitchFamily="34" charset="0"/>
                <a:cs typeface="Arial" panose="020B0604020202020204" pitchFamily="34" charset="0"/>
              </a:defRPr>
            </a:lvl1pPr>
            <a:lvl2pPr marL="457200" indent="0">
              <a:buNone/>
              <a:defRPr sz="1600">
                <a:solidFill>
                  <a:schemeClr val="bg1">
                    <a:lumMod val="50000"/>
                  </a:schemeClr>
                </a:solidFill>
                <a:latin typeface="Arial" panose="020B0604020202020204" pitchFamily="34" charset="0"/>
                <a:cs typeface="Arial" panose="020B0604020202020204" pitchFamily="34" charset="0"/>
              </a:defRPr>
            </a:lvl2pPr>
            <a:lvl3pPr marL="914400" indent="0">
              <a:buNone/>
              <a:defRPr sz="1600">
                <a:solidFill>
                  <a:schemeClr val="bg1">
                    <a:lumMod val="50000"/>
                  </a:schemeClr>
                </a:solidFill>
                <a:latin typeface="Arial" panose="020B0604020202020204" pitchFamily="34" charset="0"/>
                <a:cs typeface="Arial" panose="020B0604020202020204" pitchFamily="34" charset="0"/>
              </a:defRPr>
            </a:lvl3pPr>
            <a:lvl4pPr marL="1371600" indent="0">
              <a:buNone/>
              <a:defRPr sz="1600">
                <a:solidFill>
                  <a:schemeClr val="bg1">
                    <a:lumMod val="50000"/>
                  </a:schemeClr>
                </a:solidFill>
                <a:latin typeface="Arial" panose="020B0604020202020204" pitchFamily="34" charset="0"/>
                <a:cs typeface="Arial" panose="020B0604020202020204" pitchFamily="34" charset="0"/>
              </a:defRPr>
            </a:lvl4pPr>
            <a:lvl5pPr marL="1828800" indent="0">
              <a:buNone/>
              <a:defRPr sz="1600">
                <a:solidFill>
                  <a:schemeClr val="bg1">
                    <a:lumMod val="50000"/>
                  </a:schemeClr>
                </a:solidFill>
                <a:latin typeface="Arial" panose="020B0604020202020204" pitchFamily="34" charset="0"/>
                <a:cs typeface="Arial" panose="020B0604020202020204" pitchFamily="34" charset="0"/>
              </a:defRPr>
            </a:lvl5pPr>
          </a:lstStyle>
          <a:p>
            <a:pPr lvl="0"/>
            <a:r>
              <a:rPr lang="en-US" dirty="0"/>
              <a:t>Click to edit Master text style</a:t>
            </a:r>
          </a:p>
        </p:txBody>
      </p:sp>
    </p:spTree>
    <p:extLst>
      <p:ext uri="{BB962C8B-B14F-4D97-AF65-F5344CB8AC3E}">
        <p14:creationId xmlns:p14="http://schemas.microsoft.com/office/powerpoint/2010/main" val="2357453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2" name="Title 1"/>
          <p:cNvSpPr>
            <a:spLocks noGrp="1"/>
          </p:cNvSpPr>
          <p:nvPr>
            <p:ph type="title"/>
          </p:nvPr>
        </p:nvSpPr>
        <p:spPr>
          <a:xfrm>
            <a:off x="471559" y="2651489"/>
            <a:ext cx="8229600" cy="839787"/>
          </a:xfr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25318948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0458" y="583552"/>
            <a:ext cx="8229600" cy="839787"/>
          </a:xfrm>
        </p:spPr>
        <p:txBody>
          <a:bodyPr/>
          <a:lstStyle/>
          <a:p>
            <a:r>
              <a:rPr lang="en-US"/>
              <a:t>Click to edit Master title style</a:t>
            </a:r>
          </a:p>
        </p:txBody>
      </p:sp>
    </p:spTree>
    <p:extLst>
      <p:ext uri="{BB962C8B-B14F-4D97-AF65-F5344CB8AC3E}">
        <p14:creationId xmlns:p14="http://schemas.microsoft.com/office/powerpoint/2010/main" val="297349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69928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458" y="1343465"/>
            <a:ext cx="8229600" cy="43961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0458" y="582134"/>
            <a:ext cx="8229600" cy="659859"/>
          </a:xfrm>
        </p:spPr>
        <p:txBody>
          <a:bodyPr>
            <a:normAutofit/>
          </a:bodyPr>
          <a:lstStyle>
            <a:lvl1pPr algn="l">
              <a:defRPr sz="3600"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848477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224375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2886"/>
            <a:ext cx="6170026" cy="566738"/>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295423"/>
            <a:ext cx="5486400" cy="409369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19624"/>
            <a:ext cx="6170026" cy="60440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7678914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0458" y="541348"/>
            <a:ext cx="8229600" cy="8397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42147"/>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81910"/>
            <a:ext cx="4040188" cy="369135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42147"/>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81910"/>
            <a:ext cx="4041775" cy="369135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74576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81348"/>
            <a:ext cx="3008313" cy="900528"/>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309489"/>
            <a:ext cx="5111750" cy="5423095"/>
          </a:xfr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181876"/>
            <a:ext cx="3008313" cy="456477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97110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2" name="Title 1"/>
          <p:cNvSpPr>
            <a:spLocks noGrp="1"/>
          </p:cNvSpPr>
          <p:nvPr>
            <p:ph type="title"/>
          </p:nvPr>
        </p:nvSpPr>
        <p:spPr>
          <a:xfrm>
            <a:off x="471559" y="2651489"/>
            <a:ext cx="8229600" cy="839787"/>
          </a:xfr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37337509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65703" y="1416947"/>
            <a:ext cx="7772400" cy="1470025"/>
          </a:xfrm>
        </p:spPr>
        <p:txBody>
          <a:bodyPr>
            <a:normAutofit/>
          </a:bodyPr>
          <a:lstStyle>
            <a:lvl1pPr algn="ctr">
              <a:defRPr sz="3600" i="0"/>
            </a:lvl1pPr>
          </a:lstStyle>
          <a:p>
            <a:r>
              <a:rPr lang="en-US"/>
              <a:t>Click to edit Master title style</a:t>
            </a:r>
          </a:p>
        </p:txBody>
      </p:sp>
      <p:sp>
        <p:nvSpPr>
          <p:cNvPr id="3" name="Subtitle 2"/>
          <p:cNvSpPr>
            <a:spLocks noGrp="1"/>
          </p:cNvSpPr>
          <p:nvPr>
            <p:ph type="subTitle" idx="1"/>
          </p:nvPr>
        </p:nvSpPr>
        <p:spPr>
          <a:xfrm>
            <a:off x="1351503" y="3182801"/>
            <a:ext cx="6400800" cy="1150042"/>
          </a:xfrm>
        </p:spPr>
        <p:txBody>
          <a:bodyPr anchor="ctr"/>
          <a:lstStyle>
            <a:lvl1pPr marL="0" indent="0" algn="ctr">
              <a:buNone/>
              <a:defRPr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1" name="Text Placeholder 10"/>
          <p:cNvSpPr>
            <a:spLocks noGrp="1"/>
          </p:cNvSpPr>
          <p:nvPr>
            <p:ph type="body" sz="quarter" idx="11"/>
          </p:nvPr>
        </p:nvSpPr>
        <p:spPr>
          <a:xfrm>
            <a:off x="2870814" y="5177506"/>
            <a:ext cx="3362178" cy="407377"/>
          </a:xfrm>
        </p:spPr>
        <p:txBody>
          <a:bodyPr anchor="ctr">
            <a:noAutofit/>
          </a:bodyPr>
          <a:lstStyle>
            <a:lvl1pPr marL="0" indent="0" algn="ctr">
              <a:buNone/>
              <a:defRPr sz="1800">
                <a:solidFill>
                  <a:schemeClr val="bg1">
                    <a:lumMod val="50000"/>
                  </a:schemeClr>
                </a:solidFill>
                <a:latin typeface="Arial" panose="020B0604020202020204" pitchFamily="34" charset="0"/>
                <a:cs typeface="Arial" panose="020B0604020202020204" pitchFamily="34" charset="0"/>
              </a:defRPr>
            </a:lvl1pPr>
            <a:lvl2pPr marL="457200" indent="0">
              <a:buNone/>
              <a:defRPr sz="1600">
                <a:solidFill>
                  <a:schemeClr val="bg1">
                    <a:lumMod val="50000"/>
                  </a:schemeClr>
                </a:solidFill>
                <a:latin typeface="Arial" panose="020B0604020202020204" pitchFamily="34" charset="0"/>
                <a:cs typeface="Arial" panose="020B0604020202020204" pitchFamily="34" charset="0"/>
              </a:defRPr>
            </a:lvl2pPr>
            <a:lvl3pPr marL="914400" indent="0">
              <a:buNone/>
              <a:defRPr sz="1600">
                <a:solidFill>
                  <a:schemeClr val="bg1">
                    <a:lumMod val="50000"/>
                  </a:schemeClr>
                </a:solidFill>
                <a:latin typeface="Arial" panose="020B0604020202020204" pitchFamily="34" charset="0"/>
                <a:cs typeface="Arial" panose="020B0604020202020204" pitchFamily="34" charset="0"/>
              </a:defRPr>
            </a:lvl3pPr>
            <a:lvl4pPr marL="1371600" indent="0">
              <a:buNone/>
              <a:defRPr sz="1600">
                <a:solidFill>
                  <a:schemeClr val="bg1">
                    <a:lumMod val="50000"/>
                  </a:schemeClr>
                </a:solidFill>
                <a:latin typeface="Arial" panose="020B0604020202020204" pitchFamily="34" charset="0"/>
                <a:cs typeface="Arial" panose="020B0604020202020204" pitchFamily="34" charset="0"/>
              </a:defRPr>
            </a:lvl4pPr>
            <a:lvl5pPr marL="1828800" indent="0">
              <a:buNone/>
              <a:defRPr sz="1600">
                <a:solidFill>
                  <a:schemeClr val="bg1">
                    <a:lumMod val="50000"/>
                  </a:schemeClr>
                </a:solidFill>
                <a:latin typeface="Arial" panose="020B0604020202020204" pitchFamily="34" charset="0"/>
                <a:cs typeface="Arial" panose="020B0604020202020204" pitchFamily="34" charset="0"/>
              </a:defRPr>
            </a:lvl5pPr>
          </a:lstStyle>
          <a:p>
            <a:pPr lvl="0"/>
            <a:r>
              <a:rPr lang="en-US" dirty="0"/>
              <a:t>Click to edit Master text style</a:t>
            </a:r>
          </a:p>
        </p:txBody>
      </p:sp>
    </p:spTree>
    <p:extLst>
      <p:ext uri="{BB962C8B-B14F-4D97-AF65-F5344CB8AC3E}">
        <p14:creationId xmlns:p14="http://schemas.microsoft.com/office/powerpoint/2010/main" val="4087537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0458" y="456940"/>
            <a:ext cx="8229600" cy="839787"/>
          </a:xfrm>
        </p:spPr>
        <p:txBody>
          <a:bodyPr/>
          <a:lstStyle/>
          <a:p>
            <a:r>
              <a:rPr lang="en-US"/>
              <a:t>Click to edit Master title style</a:t>
            </a:r>
          </a:p>
        </p:txBody>
      </p:sp>
    </p:spTree>
    <p:extLst>
      <p:ext uri="{BB962C8B-B14F-4D97-AF65-F5344CB8AC3E}">
        <p14:creationId xmlns:p14="http://schemas.microsoft.com/office/powerpoint/2010/main" val="4037446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948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458" y="1343465"/>
            <a:ext cx="8229600" cy="43961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0458" y="589168"/>
            <a:ext cx="8229600" cy="659859"/>
          </a:xfrm>
        </p:spPr>
        <p:txBody>
          <a:bodyPr>
            <a:normAutofit/>
          </a:bodyPr>
          <a:lstStyle>
            <a:lvl1pPr algn="l">
              <a:defRPr sz="3600" b="1">
                <a:solidFill>
                  <a:srgbClr val="00ACA1"/>
                </a:solidFill>
              </a:defRPr>
            </a:lvl1pPr>
          </a:lstStyle>
          <a:p>
            <a:r>
              <a:rPr lang="en-US" dirty="0"/>
              <a:t>Click to edit Master title style</a:t>
            </a:r>
          </a:p>
        </p:txBody>
      </p:sp>
    </p:spTree>
    <p:extLst>
      <p:ext uri="{BB962C8B-B14F-4D97-AF65-F5344CB8AC3E}">
        <p14:creationId xmlns:p14="http://schemas.microsoft.com/office/powerpoint/2010/main" val="401140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18701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2886"/>
            <a:ext cx="6170026" cy="566738"/>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295423"/>
            <a:ext cx="5486400" cy="409369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19624"/>
            <a:ext cx="6170026" cy="60440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433799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0458" y="527280"/>
            <a:ext cx="8229600" cy="8397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46477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04535"/>
            <a:ext cx="4040188" cy="371245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46477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04535"/>
            <a:ext cx="4041775" cy="371245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2387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81348"/>
            <a:ext cx="3008313" cy="900528"/>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309489"/>
            <a:ext cx="5111750" cy="5423095"/>
          </a:xfr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181876"/>
            <a:ext cx="3008313" cy="456477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22941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4.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0458" y="1343465"/>
            <a:ext cx="8229600" cy="439615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p:cNvSpPr>
            <a:spLocks noGrp="1"/>
          </p:cNvSpPr>
          <p:nvPr>
            <p:ph type="title"/>
          </p:nvPr>
        </p:nvSpPr>
        <p:spPr>
          <a:xfrm>
            <a:off x="450458" y="435838"/>
            <a:ext cx="8229600" cy="839787"/>
          </a:xfrm>
          <a:prstGeom prst="rect">
            <a:avLst/>
          </a:prstGeom>
        </p:spPr>
        <p:txBody>
          <a:bodyPr vert="horz" lIns="91440" tIns="45720" rIns="91440" bIns="45720" rtlCol="0" anchor="ctr">
            <a:normAutofit/>
          </a:bodyPr>
          <a:lstStyle/>
          <a:p>
            <a:r>
              <a:rPr lang="en-US" dirty="0"/>
              <a:t>Click to edit Master title style</a:t>
            </a:r>
          </a:p>
        </p:txBody>
      </p:sp>
      <p:sp>
        <p:nvSpPr>
          <p:cNvPr id="7" name="TextBox 6"/>
          <p:cNvSpPr txBox="1"/>
          <p:nvPr userDrawn="1"/>
        </p:nvSpPr>
        <p:spPr>
          <a:xfrm>
            <a:off x="6019230" y="6196655"/>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7-</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FCA96E1C-EACB-4EC9-8EBE-2E9049BD5FF5}"/>
              </a:ext>
            </a:extLst>
          </p:cNvPr>
          <p:cNvPicPr>
            <a:picLocks noChangeAspect="1"/>
          </p:cNvPicPr>
          <p:nvPr userDrawn="1"/>
        </p:nvPicPr>
        <p:blipFill>
          <a:blip r:embed="rId12"/>
          <a:stretch>
            <a:fillRect/>
          </a:stretch>
        </p:blipFill>
        <p:spPr>
          <a:xfrm>
            <a:off x="7315200" y="6149667"/>
            <a:ext cx="1524000" cy="385542"/>
          </a:xfrm>
          <a:prstGeom prst="rect">
            <a:avLst/>
          </a:prstGeom>
        </p:spPr>
      </p:pic>
      <p:pic>
        <p:nvPicPr>
          <p:cNvPr id="4" name="Picture 3" descr="ATSSA logo showing a cone within the A and safer roads save lives">
            <a:extLst>
              <a:ext uri="{FF2B5EF4-FFF2-40B4-BE49-F238E27FC236}">
                <a16:creationId xmlns:a16="http://schemas.microsoft.com/office/drawing/2014/main" id="{2BEE9365-C4D7-403B-3D8A-6C6020D8222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extLst>
      <p:ext uri="{BB962C8B-B14F-4D97-AF65-F5344CB8AC3E}">
        <p14:creationId xmlns:p14="http://schemas.microsoft.com/office/powerpoint/2010/main" val="2742917741"/>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4" r:id="rId3"/>
    <p:sldLayoutId id="2147483655" r:id="rId4"/>
    <p:sldLayoutId id="2147483650" r:id="rId5"/>
    <p:sldLayoutId id="2147483652" r:id="rId6"/>
    <p:sldLayoutId id="2147483657" r:id="rId7"/>
    <p:sldLayoutId id="2147483653" r:id="rId8"/>
    <p:sldLayoutId id="2147483656" r:id="rId9"/>
    <p:sldLayoutId id="2147483689" r:id="rId10"/>
  </p:sldLayoutIdLst>
  <p:txStyles>
    <p:titleStyle>
      <a:lvl1pPr algn="l" defTabSz="914400" rtl="0" eaLnBrk="1" latinLnBrk="0" hangingPunct="1">
        <a:spcBef>
          <a:spcPct val="0"/>
        </a:spcBef>
        <a:buNone/>
        <a:defRPr sz="3600" b="1" i="0" kern="1200">
          <a:solidFill>
            <a:srgbClr val="00ACA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00ACA1"/>
            </a:gs>
            <a:gs pos="50000">
              <a:srgbClr val="00ACA1"/>
            </a:gs>
            <a:gs pos="100000">
              <a:srgbClr val="004C47"/>
            </a:gs>
          </a:gsLst>
          <a:lin ang="16200000" scaled="1"/>
        </a:gra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5942417"/>
            <a:ext cx="9143999" cy="914400"/>
          </a:xfrm>
          <a:prstGeom prst="rect">
            <a:avLst/>
          </a:prstGeom>
          <a:effectLst/>
        </p:spPr>
      </p:pic>
      <p:sp>
        <p:nvSpPr>
          <p:cNvPr id="3" name="Text Placeholder 2"/>
          <p:cNvSpPr>
            <a:spLocks noGrp="1"/>
          </p:cNvSpPr>
          <p:nvPr>
            <p:ph type="body" idx="1"/>
          </p:nvPr>
        </p:nvSpPr>
        <p:spPr>
          <a:xfrm>
            <a:off x="450458" y="1343465"/>
            <a:ext cx="8229600" cy="439615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64309" y="6052907"/>
            <a:ext cx="1386840" cy="693420"/>
          </a:xfrm>
          <a:prstGeom prst="rect">
            <a:avLst/>
          </a:prstGeom>
        </p:spPr>
      </p:pic>
      <p:sp>
        <p:nvSpPr>
          <p:cNvPr id="12" name="TextBox 11"/>
          <p:cNvSpPr txBox="1"/>
          <p:nvPr/>
        </p:nvSpPr>
        <p:spPr>
          <a:xfrm>
            <a:off x="3951445" y="6367106"/>
            <a:ext cx="3474284" cy="461665"/>
          </a:xfrm>
          <a:prstGeom prst="rect">
            <a:avLst/>
          </a:prstGeom>
          <a:noFill/>
        </p:spPr>
        <p:txBody>
          <a:bodyPr wrap="none" rtlCol="0">
            <a:spAutoFit/>
          </a:bodyPr>
          <a:lstStyle/>
          <a:p>
            <a:pPr algn="r">
              <a:lnSpc>
                <a:spcPct val="100000"/>
              </a:lnSpc>
            </a:pPr>
            <a:r>
              <a:rPr lang="en-US" sz="1200" b="1" dirty="0">
                <a:solidFill>
                  <a:srgbClr val="00ACA1"/>
                </a:solidFill>
                <a:latin typeface="Arial" panose="020B0604020202020204" pitchFamily="34" charset="0"/>
                <a:cs typeface="Arial" panose="020B0604020202020204" pitchFamily="34" charset="0"/>
              </a:rPr>
              <a:t>American</a:t>
            </a:r>
            <a:r>
              <a:rPr lang="en-US" sz="1200" b="1" baseline="0" dirty="0">
                <a:solidFill>
                  <a:srgbClr val="00ACA1"/>
                </a:solidFill>
                <a:latin typeface="Arial" panose="020B0604020202020204" pitchFamily="34" charset="0"/>
                <a:cs typeface="Arial" panose="020B0604020202020204" pitchFamily="34" charset="0"/>
              </a:rPr>
              <a:t> Traffic Safety Services Association</a:t>
            </a:r>
          </a:p>
          <a:p>
            <a:pPr algn="r">
              <a:lnSpc>
                <a:spcPct val="100000"/>
              </a:lnSpc>
            </a:pPr>
            <a:r>
              <a:rPr lang="en-US" sz="1200" b="1" baseline="0" dirty="0">
                <a:solidFill>
                  <a:srgbClr val="00ACA1"/>
                </a:solidFill>
                <a:latin typeface="Arial" panose="020B0604020202020204" pitchFamily="34" charset="0"/>
                <a:cs typeface="Arial" panose="020B0604020202020204" pitchFamily="34" charset="0"/>
              </a:rPr>
              <a:t>www.atssa.com</a:t>
            </a:r>
            <a:endParaRPr lang="en-US" sz="1200" b="1" dirty="0">
              <a:solidFill>
                <a:srgbClr val="00ACA1"/>
              </a:solidFill>
              <a:latin typeface="Arial" panose="020B0604020202020204" pitchFamily="34" charset="0"/>
              <a:cs typeface="Arial" panose="020B0604020202020204" pitchFamily="34" charset="0"/>
            </a:endParaRPr>
          </a:p>
        </p:txBody>
      </p:sp>
      <p:sp>
        <p:nvSpPr>
          <p:cNvPr id="2" name="Title Placeholder 1"/>
          <p:cNvSpPr>
            <a:spLocks noGrp="1"/>
          </p:cNvSpPr>
          <p:nvPr>
            <p:ph type="title"/>
          </p:nvPr>
        </p:nvSpPr>
        <p:spPr>
          <a:xfrm>
            <a:off x="450458" y="435838"/>
            <a:ext cx="8229600" cy="839787"/>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1215613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7" r:id="rId6"/>
    <p:sldLayoutId id="2147483668" r:id="rId7"/>
    <p:sldLayoutId id="2147483669" r:id="rId8"/>
    <p:sldLayoutId id="2147483670" r:id="rId9"/>
    <p:sldLayoutId id="2147483688" r:id="rId10"/>
  </p:sldLayoutIdLst>
  <p:txStyles>
    <p:titleStyle>
      <a:lvl1pPr algn="l" defTabSz="914400" rtl="0" eaLnBrk="1" latinLnBrk="0" hangingPunct="1">
        <a:spcBef>
          <a:spcPct val="0"/>
        </a:spcBef>
        <a:buNone/>
        <a:defRPr sz="3600" b="1" i="0" kern="1200">
          <a:solidFill>
            <a:schemeClr val="bg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400" kern="1200">
          <a:solidFill>
            <a:schemeClr val="bg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000" kern="120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microsoft.com/office/2007/relationships/hdphoto" Target="../media/hdphoto3.wdp"/><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microsoft.com/office/2007/relationships/hdphoto" Target="../media/hdphoto4.wdp"/><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5.xml"/><Relationship Id="rId5" Type="http://schemas.microsoft.com/office/2007/relationships/hdphoto" Target="../media/hdphoto5.wdp"/><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microsoft.com/office/2007/relationships/hdphoto" Target="../media/hdphoto6.wdp"/></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36.jpeg"/></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9.xml"/><Relationship Id="rId1" Type="http://schemas.openxmlformats.org/officeDocument/2006/relationships/slideLayout" Target="../slideLayouts/slideLayout5.xml"/><Relationship Id="rId4" Type="http://schemas.microsoft.com/office/2007/relationships/hdphoto" Target="../media/hdphoto7.wdp"/></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7.xml"/><Relationship Id="rId1" Type="http://schemas.openxmlformats.org/officeDocument/2006/relationships/slideLayout" Target="../slideLayouts/slideLayout5.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5.xml"/><Relationship Id="rId1" Type="http://schemas.openxmlformats.org/officeDocument/2006/relationships/slideLayout" Target="../slideLayouts/slideLayout5.xml"/><Relationship Id="rId6" Type="http://schemas.openxmlformats.org/officeDocument/2006/relationships/image" Target="../media/image48.jpeg"/><Relationship Id="rId5" Type="http://schemas.openxmlformats.org/officeDocument/2006/relationships/image" Target="../media/image44.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Orange and white drums on roadway"/>
          <p:cNvPicPr>
            <a:picLocks noChangeAspect="1" noChangeArrowheads="1"/>
          </p:cNvPicPr>
          <p:nvPr/>
        </p:nvPicPr>
        <p:blipFill rotWithShape="1">
          <a:blip r:embed="rId3">
            <a:extLst>
              <a:ext uri="{28A0092B-C50C-407E-A947-70E740481C1C}">
                <a14:useLocalDpi xmlns:a14="http://schemas.microsoft.com/office/drawing/2010/main" val="0"/>
              </a:ext>
            </a:extLst>
          </a:blip>
          <a:srcRect r="40001"/>
          <a:stretch/>
        </p:blipFill>
        <p:spPr bwMode="auto">
          <a:xfrm>
            <a:off x="200660" y="1568979"/>
            <a:ext cx="3882513" cy="363452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range road work ahead sig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84555" y="3018508"/>
            <a:ext cx="2787445" cy="2787445"/>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B924E88D-856A-4F17-BF4E-56B011AE8C5C}"/>
              </a:ext>
            </a:extLst>
          </p:cNvPr>
          <p:cNvSpPr>
            <a:spLocks noGrp="1"/>
          </p:cNvSpPr>
          <p:nvPr>
            <p:ph type="title"/>
          </p:nvPr>
        </p:nvSpPr>
        <p:spPr>
          <a:xfrm>
            <a:off x="0" y="0"/>
            <a:ext cx="9144000" cy="1161117"/>
          </a:xfrm>
          <a:solidFill>
            <a:srgbClr val="00ACA1"/>
          </a:solidFill>
        </p:spPr>
        <p:txBody>
          <a:bodyPr>
            <a:normAutofit fontScale="90000"/>
          </a:bodyPr>
          <a:lstStyle/>
          <a:p>
            <a:pPr algn="ctr"/>
            <a:r>
              <a:rPr lang="en-US" dirty="0">
                <a:solidFill>
                  <a:schemeClr val="bg1"/>
                </a:solidFill>
              </a:rPr>
              <a:t>Developing and Implementing</a:t>
            </a:r>
            <a:br>
              <a:rPr lang="en-US" dirty="0">
                <a:solidFill>
                  <a:schemeClr val="bg1"/>
                </a:solidFill>
              </a:rPr>
            </a:br>
            <a:r>
              <a:rPr lang="en-US" dirty="0">
                <a:solidFill>
                  <a:schemeClr val="bg1"/>
                </a:solidFill>
              </a:rPr>
              <a:t>Transportation Management Plans</a:t>
            </a:r>
          </a:p>
        </p:txBody>
      </p:sp>
      <p:sp>
        <p:nvSpPr>
          <p:cNvPr id="11" name="Rectangle 10">
            <a:extLst>
              <a:ext uri="{FF2B5EF4-FFF2-40B4-BE49-F238E27FC236}">
                <a16:creationId xmlns:a16="http://schemas.microsoft.com/office/drawing/2014/main" id="{3E424CAE-F29F-4755-9AD6-A651DB79ED49}"/>
              </a:ext>
            </a:extLst>
          </p:cNvPr>
          <p:cNvSpPr>
            <a:spLocks noGrp="1" noChangeArrowheads="1"/>
          </p:cNvSpPr>
          <p:nvPr/>
        </p:nvSpPr>
        <p:spPr>
          <a:xfrm>
            <a:off x="4083173" y="1217660"/>
            <a:ext cx="5043976" cy="322611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i="0" kern="1200">
                <a:solidFill>
                  <a:srgbClr val="00ACA1"/>
                </a:solidFill>
                <a:latin typeface="Arial" panose="020B0604020202020204" pitchFamily="34" charset="0"/>
                <a:ea typeface="+mj-ea"/>
                <a:cs typeface="Arial" panose="020B0604020202020204" pitchFamily="34" charset="0"/>
              </a:defRPr>
            </a:lvl1pPr>
          </a:lstStyle>
          <a:p>
            <a:pPr lvl="0" algn="ctr" fontAlgn="base">
              <a:spcAft>
                <a:spcPct val="0"/>
              </a:spcAft>
              <a:defRPr/>
            </a:pPr>
            <a:r>
              <a:rPr lang="en-US" sz="4400" dirty="0"/>
              <a:t>7. </a:t>
            </a:r>
            <a:r>
              <a:rPr lang="en-US" sz="4400" dirty="0" err="1"/>
              <a:t>TMP</a:t>
            </a:r>
            <a:r>
              <a:rPr lang="en-US" sz="4400" dirty="0"/>
              <a:t> Approval and Implementation</a:t>
            </a:r>
            <a:endParaRPr lang="en-US" sz="4000" b="0" dirty="0"/>
          </a:p>
        </p:txBody>
      </p:sp>
      <p:sp>
        <p:nvSpPr>
          <p:cNvPr id="2" name="Google Shape;74;p1">
            <a:extLst>
              <a:ext uri="{FF2B5EF4-FFF2-40B4-BE49-F238E27FC236}">
                <a16:creationId xmlns:a16="http://schemas.microsoft.com/office/drawing/2014/main" id="{D60F72EB-0DDE-B9EE-53E3-2A88A26284B3}"/>
              </a:ext>
            </a:extLst>
          </p:cNvPr>
          <p:cNvSpPr/>
          <p:nvPr/>
        </p:nvSpPr>
        <p:spPr>
          <a:xfrm>
            <a:off x="1532316" y="524159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3406409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dirty="0"/>
              <a:t>Trained Personnel</a:t>
            </a:r>
          </a:p>
        </p:txBody>
      </p:sp>
      <p:sp>
        <p:nvSpPr>
          <p:cNvPr id="14339" name="Rectangle 6"/>
          <p:cNvSpPr>
            <a:spLocks noGrp="1" noChangeArrowheads="1"/>
          </p:cNvSpPr>
          <p:nvPr>
            <p:ph idx="1"/>
          </p:nvPr>
        </p:nvSpPr>
        <p:spPr/>
        <p:txBody>
          <a:bodyPr/>
          <a:lstStyle/>
          <a:p>
            <a:r>
              <a:rPr lang="en-US" dirty="0"/>
              <a:t>Federal WZ Safety and Mobility language - Requires the agency and the contractor  designate a trained person at the project-level to implement  the TMP and other safety and mobility aspects of the project.</a:t>
            </a:r>
          </a:p>
          <a:p>
            <a:r>
              <a:rPr lang="en-US" dirty="0"/>
              <a:t>Contractor – Certification required?</a:t>
            </a:r>
          </a:p>
          <a:p>
            <a:r>
              <a:rPr lang="en-US" dirty="0"/>
              <a:t>Agency </a:t>
            </a:r>
          </a:p>
        </p:txBody>
      </p:sp>
    </p:spTree>
    <p:extLst>
      <p:ext uri="{BB962C8B-B14F-4D97-AF65-F5344CB8AC3E}">
        <p14:creationId xmlns:p14="http://schemas.microsoft.com/office/powerpoint/2010/main" val="3229264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0458" y="458523"/>
            <a:ext cx="8229600" cy="659859"/>
          </a:xfrm>
        </p:spPr>
        <p:txBody>
          <a:bodyPr/>
          <a:lstStyle/>
          <a:p>
            <a:r>
              <a:rPr lang="en-US" dirty="0"/>
              <a:t>TCP Implementation- Setup</a:t>
            </a:r>
          </a:p>
        </p:txBody>
      </p:sp>
      <p:sp>
        <p:nvSpPr>
          <p:cNvPr id="28675" name="Rectangle 3"/>
          <p:cNvSpPr>
            <a:spLocks noGrp="1" noChangeArrowheads="1"/>
          </p:cNvSpPr>
          <p:nvPr>
            <p:ph idx="1"/>
          </p:nvPr>
        </p:nvSpPr>
        <p:spPr/>
        <p:txBody>
          <a:bodyPr/>
          <a:lstStyle/>
          <a:p>
            <a:r>
              <a:rPr lang="en-US" dirty="0"/>
              <a:t>Setup Inspection</a:t>
            </a:r>
          </a:p>
          <a:p>
            <a:pPr lvl="1"/>
            <a:r>
              <a:rPr lang="en-US" dirty="0"/>
              <a:t>Should be done initially and after each phase change</a:t>
            </a:r>
          </a:p>
          <a:p>
            <a:pPr lvl="1"/>
            <a:r>
              <a:rPr lang="en-US" dirty="0"/>
              <a:t>Does plan address site conditions?</a:t>
            </a:r>
          </a:p>
          <a:p>
            <a:pPr lvl="2"/>
            <a:r>
              <a:rPr lang="en-US" dirty="0"/>
              <a:t>Adequate sight distance </a:t>
            </a:r>
          </a:p>
          <a:p>
            <a:pPr lvl="2"/>
            <a:r>
              <a:rPr lang="en-US" dirty="0"/>
              <a:t>Access provided to residences and businesses</a:t>
            </a:r>
          </a:p>
          <a:p>
            <a:pPr lvl="2"/>
            <a:r>
              <a:rPr lang="en-US" dirty="0"/>
              <a:t> Roadside appurtenances</a:t>
            </a:r>
          </a:p>
        </p:txBody>
      </p:sp>
    </p:spTree>
    <p:extLst>
      <p:ext uri="{BB962C8B-B14F-4D97-AF65-F5344CB8AC3E}">
        <p14:creationId xmlns:p14="http://schemas.microsoft.com/office/powerpoint/2010/main" val="4032638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221525"/>
            <a:ext cx="8229600" cy="839787"/>
          </a:xfrm>
        </p:spPr>
        <p:txBody>
          <a:bodyPr/>
          <a:lstStyle/>
          <a:p>
            <a:r>
              <a:rPr lang="en-US" dirty="0"/>
              <a:t>TCP Implementation – Inspection</a:t>
            </a:r>
          </a:p>
        </p:txBody>
      </p:sp>
      <p:sp>
        <p:nvSpPr>
          <p:cNvPr id="29699" name="Rectangle 3"/>
          <p:cNvSpPr>
            <a:spLocks noGrp="1" noChangeArrowheads="1"/>
          </p:cNvSpPr>
          <p:nvPr>
            <p:ph sz="half" idx="1"/>
          </p:nvPr>
        </p:nvSpPr>
        <p:spPr>
          <a:xfrm>
            <a:off x="457200" y="1311807"/>
            <a:ext cx="4436806" cy="4484082"/>
          </a:xfrm>
        </p:spPr>
        <p:txBody>
          <a:bodyPr>
            <a:noAutofit/>
          </a:bodyPr>
          <a:lstStyle/>
          <a:p>
            <a:r>
              <a:rPr lang="en-US" sz="2800" dirty="0"/>
              <a:t>Initial Setup</a:t>
            </a:r>
          </a:p>
          <a:p>
            <a:r>
              <a:rPr lang="en-US" sz="2800" dirty="0"/>
              <a:t>Drive through</a:t>
            </a:r>
          </a:p>
          <a:p>
            <a:pPr lvl="1"/>
            <a:r>
              <a:rPr lang="en-US" sz="2800" dirty="0"/>
              <a:t>Positive guidance</a:t>
            </a:r>
          </a:p>
          <a:p>
            <a:pPr lvl="1"/>
            <a:r>
              <a:rPr lang="en-US" sz="2800" dirty="0"/>
              <a:t>Hazards delineated</a:t>
            </a:r>
          </a:p>
          <a:p>
            <a:pPr lvl="1"/>
            <a:r>
              <a:rPr lang="en-US" sz="2800" dirty="0"/>
              <a:t>Appropriate sign messages</a:t>
            </a:r>
          </a:p>
          <a:p>
            <a:pPr lvl="1"/>
            <a:r>
              <a:rPr lang="en-US" sz="2800" dirty="0" err="1"/>
              <a:t>PCMS</a:t>
            </a:r>
            <a:r>
              <a:rPr lang="en-US" sz="2800" dirty="0"/>
              <a:t> messages reflect current conditions</a:t>
            </a:r>
          </a:p>
          <a:p>
            <a:pPr lvl="1"/>
            <a:r>
              <a:rPr lang="en-US" sz="2800" dirty="0"/>
              <a:t>Others?</a:t>
            </a:r>
          </a:p>
        </p:txBody>
      </p:sp>
      <p:pic>
        <p:nvPicPr>
          <p:cNvPr id="29701" name="Picture 4" descr="Work Zone on street with the orange sign Left Lane Closed Ahead incorrectly set up"/>
          <p:cNvPicPr>
            <a:picLocks noChangeAspect="1" noChangeArrowheads="1"/>
          </p:cNvPicPr>
          <p:nvPr/>
        </p:nvPicPr>
        <p:blipFill rotWithShape="1">
          <a:blip r:embed="rId3" cstate="print"/>
          <a:srcRect l="9851" r="16850"/>
          <a:stretch/>
        </p:blipFill>
        <p:spPr bwMode="auto">
          <a:xfrm>
            <a:off x="4695300" y="1600200"/>
            <a:ext cx="3991500" cy="3657600"/>
          </a:xfrm>
          <a:prstGeom prst="rect">
            <a:avLst/>
          </a:prstGeom>
          <a:noFill/>
          <a:ln w="9525">
            <a:noFill/>
            <a:miter lim="800000"/>
            <a:headEnd/>
            <a:tailEnd/>
          </a:ln>
        </p:spPr>
      </p:pic>
      <p:sp>
        <p:nvSpPr>
          <p:cNvPr id="2" name="&quot;Not Allowed&quot; Symbol 1" descr="Not allowed">
            <a:extLst>
              <a:ext uri="{FF2B5EF4-FFF2-40B4-BE49-F238E27FC236}">
                <a16:creationId xmlns:a16="http://schemas.microsoft.com/office/drawing/2014/main" id="{9B9081C5-C04E-4A8A-B36B-18850C8B8F5B}"/>
              </a:ext>
            </a:extLst>
          </p:cNvPr>
          <p:cNvSpPr/>
          <p:nvPr/>
        </p:nvSpPr>
        <p:spPr>
          <a:xfrm>
            <a:off x="5043948" y="4572000"/>
            <a:ext cx="1106129" cy="1010375"/>
          </a:xfrm>
          <a:prstGeom prst="noSmoking">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Google Shape;74;p1">
            <a:extLst>
              <a:ext uri="{FF2B5EF4-FFF2-40B4-BE49-F238E27FC236}">
                <a16:creationId xmlns:a16="http://schemas.microsoft.com/office/drawing/2014/main" id="{680612B1-899F-26B2-ACD4-F38C82B1C21B}"/>
              </a:ext>
            </a:extLst>
          </p:cNvPr>
          <p:cNvSpPr/>
          <p:nvPr/>
        </p:nvSpPr>
        <p:spPr>
          <a:xfrm>
            <a:off x="7681908" y="5300012"/>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8252728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0458" y="338445"/>
            <a:ext cx="8229600" cy="659859"/>
          </a:xfrm>
        </p:spPr>
        <p:txBody>
          <a:bodyPr/>
          <a:lstStyle/>
          <a:p>
            <a:r>
              <a:rPr lang="en-US" dirty="0"/>
              <a:t>Inspection Areas</a:t>
            </a:r>
          </a:p>
        </p:txBody>
      </p:sp>
      <p:sp>
        <p:nvSpPr>
          <p:cNvPr id="15363" name="Rectangle 3"/>
          <p:cNvSpPr>
            <a:spLocks noGrp="1" noChangeArrowheads="1"/>
          </p:cNvSpPr>
          <p:nvPr>
            <p:ph idx="1"/>
          </p:nvPr>
        </p:nvSpPr>
        <p:spPr/>
        <p:txBody>
          <a:bodyPr/>
          <a:lstStyle/>
          <a:p>
            <a:r>
              <a:rPr lang="en-US" dirty="0"/>
              <a:t>Temporary Concrete Barrier (TCB)</a:t>
            </a:r>
          </a:p>
          <a:p>
            <a:pPr lvl="1"/>
            <a:r>
              <a:rPr lang="en-US" dirty="0"/>
              <a:t>Barrier End Treatments</a:t>
            </a:r>
          </a:p>
          <a:p>
            <a:r>
              <a:rPr lang="en-US" dirty="0"/>
              <a:t>Delineation (incl. Pavement Markings)</a:t>
            </a:r>
          </a:p>
          <a:p>
            <a:r>
              <a:rPr lang="en-US" dirty="0"/>
              <a:t>Clearances</a:t>
            </a:r>
          </a:p>
          <a:p>
            <a:r>
              <a:rPr lang="en-US" dirty="0"/>
              <a:t>Excavation &amp; Drop-Offs</a:t>
            </a:r>
          </a:p>
          <a:p>
            <a:r>
              <a:rPr lang="en-US" dirty="0"/>
              <a:t>Ramps (Entrance &amp; Exit)</a:t>
            </a:r>
          </a:p>
          <a:p>
            <a:r>
              <a:rPr lang="en-US" dirty="0"/>
              <a:t>Speed Limit Enforcement</a:t>
            </a:r>
          </a:p>
          <a:p>
            <a:r>
              <a:rPr lang="en-US" dirty="0"/>
              <a:t>Nighttime Work</a:t>
            </a:r>
          </a:p>
          <a:p>
            <a:pPr lvl="1"/>
            <a:endParaRPr lang="en-US" dirty="0"/>
          </a:p>
          <a:p>
            <a:endParaRPr lang="en-US" dirty="0"/>
          </a:p>
          <a:p>
            <a:endParaRPr lang="en-US" dirty="0"/>
          </a:p>
          <a:p>
            <a:endParaRPr lang="en-US" dirty="0"/>
          </a:p>
        </p:txBody>
      </p:sp>
    </p:spTree>
    <p:extLst>
      <p:ext uri="{BB962C8B-B14F-4D97-AF65-F5344CB8AC3E}">
        <p14:creationId xmlns:p14="http://schemas.microsoft.com/office/powerpoint/2010/main" val="34837767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0458" y="500678"/>
            <a:ext cx="8229600" cy="659859"/>
          </a:xfrm>
        </p:spPr>
        <p:txBody>
          <a:bodyPr/>
          <a:lstStyle/>
          <a:p>
            <a:r>
              <a:rPr lang="en-US" dirty="0"/>
              <a:t>Delineation in Work Zones</a:t>
            </a:r>
          </a:p>
        </p:txBody>
      </p:sp>
      <p:sp>
        <p:nvSpPr>
          <p:cNvPr id="32771" name="Rectangle 3"/>
          <p:cNvSpPr>
            <a:spLocks noGrp="1" noChangeArrowheads="1"/>
          </p:cNvSpPr>
          <p:nvPr>
            <p:ph idx="1"/>
          </p:nvPr>
        </p:nvSpPr>
        <p:spPr>
          <a:xfrm>
            <a:off x="450458" y="1490949"/>
            <a:ext cx="8229600" cy="4396153"/>
          </a:xfrm>
        </p:spPr>
        <p:txBody>
          <a:bodyPr/>
          <a:lstStyle/>
          <a:p>
            <a:r>
              <a:rPr lang="en-US" dirty="0"/>
              <a:t>From MUTCD Part 6:</a:t>
            </a:r>
          </a:p>
          <a:p>
            <a:pPr marL="0" indent="0">
              <a:buNone/>
            </a:pPr>
            <a:r>
              <a:rPr lang="en-US" dirty="0"/>
              <a:t>“Adequate warning, delineation, and channelization should be provided to assist in guiding road users in advance of and through the TTC zone...”</a:t>
            </a:r>
          </a:p>
        </p:txBody>
      </p:sp>
    </p:spTree>
    <p:extLst>
      <p:ext uri="{BB962C8B-B14F-4D97-AF65-F5344CB8AC3E}">
        <p14:creationId xmlns:p14="http://schemas.microsoft.com/office/powerpoint/2010/main" val="7356370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descr="cars traveling through area delineated by drums and a sign but they reach a drop off condition prior to the devices">
            <a:extLst>
              <a:ext uri="{C183D7F6-B498-43B3-948B-1728B52AA6E4}">
                <adec:decorative xmlns:adec="http://schemas.microsoft.com/office/drawing/2017/decorative" val="0"/>
              </a:ext>
            </a:extLst>
          </p:cNvPr>
          <p:cNvSpPr>
            <a:spLocks noGrp="1" noChangeAspect="1" noChangeArrowheads="1"/>
          </p:cNvSpPr>
          <p:nvPr isPhoto="1"/>
        </p:nvSpPr>
        <p:spPr bwMode="auto">
          <a:xfrm>
            <a:off x="895350" y="1345949"/>
            <a:ext cx="6877050" cy="4272622"/>
          </a:xfrm>
          <a:prstGeom prst="rect">
            <a:avLst/>
          </a:prstGeom>
          <a:blipFill dpi="0" rotWithShape="1">
            <a:blip r:embed="rId3" cstate="print"/>
            <a:srcRect/>
            <a:stretch>
              <a:fillRect b="-20717"/>
            </a:stretch>
          </a:blipFill>
          <a:ln w="9525">
            <a:noFill/>
            <a:miter lim="800000"/>
            <a:headEnd/>
            <a:tailEnd/>
          </a:ln>
          <a:effectLst/>
        </p:spPr>
        <p:txBody>
          <a:bodyPr/>
          <a:lstStyle/>
          <a:p>
            <a:pPr>
              <a:defRPr/>
            </a:pPr>
            <a:endParaRPr lang="en-US" dirty="0"/>
          </a:p>
        </p:txBody>
      </p:sp>
      <p:sp>
        <p:nvSpPr>
          <p:cNvPr id="30725" name="Rectangle 3"/>
          <p:cNvSpPr>
            <a:spLocks noGrp="1" noChangeArrowheads="1"/>
          </p:cNvSpPr>
          <p:nvPr>
            <p:ph type="title"/>
          </p:nvPr>
        </p:nvSpPr>
        <p:spPr>
          <a:xfrm>
            <a:off x="398206" y="284956"/>
            <a:ext cx="8136194" cy="839787"/>
          </a:xfrm>
        </p:spPr>
        <p:txBody>
          <a:bodyPr/>
          <a:lstStyle/>
          <a:p>
            <a:r>
              <a:rPr lang="en-US" dirty="0"/>
              <a:t>Adequate Delineation?</a:t>
            </a:r>
          </a:p>
        </p:txBody>
      </p:sp>
      <p:sp>
        <p:nvSpPr>
          <p:cNvPr id="2" name="Google Shape;74;p1">
            <a:extLst>
              <a:ext uri="{FF2B5EF4-FFF2-40B4-BE49-F238E27FC236}">
                <a16:creationId xmlns:a16="http://schemas.microsoft.com/office/drawing/2014/main" id="{B8A23BB5-378F-1692-FACB-86CFB9EE8F03}"/>
              </a:ext>
            </a:extLst>
          </p:cNvPr>
          <p:cNvSpPr/>
          <p:nvPr/>
        </p:nvSpPr>
        <p:spPr>
          <a:xfrm>
            <a:off x="6757458" y="5716686"/>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03522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3"/>
          <p:cNvSpPr>
            <a:spLocks noGrp="1"/>
          </p:cNvSpPr>
          <p:nvPr>
            <p:ph type="title"/>
          </p:nvPr>
        </p:nvSpPr>
        <p:spPr>
          <a:xfrm>
            <a:off x="457200" y="344400"/>
            <a:ext cx="8229600" cy="839787"/>
          </a:xfrm>
        </p:spPr>
        <p:txBody>
          <a:bodyPr/>
          <a:lstStyle/>
          <a:p>
            <a:r>
              <a:rPr lang="en-US" dirty="0"/>
              <a:t>TCP Implementation Issues</a:t>
            </a:r>
          </a:p>
        </p:txBody>
      </p:sp>
      <p:sp>
        <p:nvSpPr>
          <p:cNvPr id="17411" name="Content Placeholder 5"/>
          <p:cNvSpPr>
            <a:spLocks noGrp="1"/>
          </p:cNvSpPr>
          <p:nvPr>
            <p:ph sz="half" idx="2"/>
          </p:nvPr>
        </p:nvSpPr>
        <p:spPr>
          <a:xfrm>
            <a:off x="443716" y="1367067"/>
            <a:ext cx="7595384" cy="4148212"/>
          </a:xfrm>
        </p:spPr>
        <p:txBody>
          <a:bodyPr>
            <a:normAutofit/>
          </a:bodyPr>
          <a:lstStyle/>
          <a:p>
            <a:r>
              <a:rPr lang="en-US" sz="2800" dirty="0"/>
              <a:t>PCMS </a:t>
            </a:r>
          </a:p>
          <a:p>
            <a:pPr lvl="1"/>
            <a:r>
              <a:rPr lang="en-US" sz="2800" dirty="0"/>
              <a:t>Appropriate Messages </a:t>
            </a:r>
          </a:p>
          <a:p>
            <a:pPr lvl="1"/>
            <a:r>
              <a:rPr lang="en-US" sz="2800" dirty="0"/>
              <a:t>Reflect current conditions </a:t>
            </a:r>
          </a:p>
          <a:p>
            <a:r>
              <a:rPr lang="en-US" sz="2800" dirty="0"/>
              <a:t>Static Signing </a:t>
            </a:r>
          </a:p>
          <a:p>
            <a:pPr lvl="1"/>
            <a:r>
              <a:rPr lang="en-US" sz="2800" dirty="0"/>
              <a:t>Visible </a:t>
            </a:r>
          </a:p>
          <a:p>
            <a:pPr lvl="1"/>
            <a:r>
              <a:rPr lang="en-US" sz="2800" dirty="0"/>
              <a:t>Breakaway supports</a:t>
            </a:r>
          </a:p>
          <a:p>
            <a:pPr lvl="1"/>
            <a:endParaRPr lang="en-US" sz="2400" dirty="0"/>
          </a:p>
          <a:p>
            <a:pPr lvl="1"/>
            <a:endParaRPr lang="en-US" sz="2400" dirty="0"/>
          </a:p>
        </p:txBody>
      </p:sp>
    </p:spTree>
    <p:extLst>
      <p:ext uri="{BB962C8B-B14F-4D97-AF65-F5344CB8AC3E}">
        <p14:creationId xmlns:p14="http://schemas.microsoft.com/office/powerpoint/2010/main" val="17139667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537730"/>
            <a:ext cx="8229600" cy="659859"/>
          </a:xfrm>
        </p:spPr>
        <p:txBody>
          <a:bodyPr/>
          <a:lstStyle/>
          <a:p>
            <a:r>
              <a:rPr lang="en-US" dirty="0"/>
              <a:t>Pavement Markings &amp; Replacement</a:t>
            </a:r>
          </a:p>
        </p:txBody>
      </p:sp>
      <p:sp>
        <p:nvSpPr>
          <p:cNvPr id="37891" name="Rectangle 3"/>
          <p:cNvSpPr>
            <a:spLocks noGrp="1" noChangeArrowheads="1"/>
          </p:cNvSpPr>
          <p:nvPr>
            <p:ph idx="1"/>
          </p:nvPr>
        </p:nvSpPr>
        <p:spPr>
          <a:xfrm>
            <a:off x="457200" y="1594187"/>
            <a:ext cx="8229600" cy="4396153"/>
          </a:xfrm>
        </p:spPr>
        <p:txBody>
          <a:bodyPr/>
          <a:lstStyle/>
          <a:p>
            <a:r>
              <a:rPr lang="en-US" dirty="0"/>
              <a:t>From MUTCD Part 6:</a:t>
            </a:r>
          </a:p>
          <a:p>
            <a:pPr marL="0" indent="0">
              <a:buNone/>
            </a:pPr>
            <a:r>
              <a:rPr lang="en-US" dirty="0"/>
              <a:t>“Pavement marking obliteration shall remove the non-applicable pavement marking material, and the obliteration method shall minimize pavement scarring. Painting over existing pavement markings with black paint or spraying with asphalt shall not be accepted as a substitute for removal or obliteration.”</a:t>
            </a:r>
          </a:p>
        </p:txBody>
      </p:sp>
    </p:spTree>
    <p:extLst>
      <p:ext uri="{BB962C8B-B14F-4D97-AF65-F5344CB8AC3E}">
        <p14:creationId xmlns:p14="http://schemas.microsoft.com/office/powerpoint/2010/main" val="6548824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537730"/>
            <a:ext cx="8229600" cy="659859"/>
          </a:xfrm>
        </p:spPr>
        <p:txBody>
          <a:bodyPr/>
          <a:lstStyle/>
          <a:p>
            <a:r>
              <a:rPr lang="en-US" dirty="0"/>
              <a:t>Pavement Example</a:t>
            </a:r>
          </a:p>
        </p:txBody>
      </p:sp>
      <p:sp>
        <p:nvSpPr>
          <p:cNvPr id="6" name="Rectangle 2" descr="car in a work zone with temporary white markings and drums separating">
            <a:extLst>
              <a:ext uri="{FF2B5EF4-FFF2-40B4-BE49-F238E27FC236}">
                <a16:creationId xmlns:a16="http://schemas.microsoft.com/office/drawing/2014/main" id="{6428C69A-3B42-4889-87E3-24611D370EEA}"/>
              </a:ext>
            </a:extLst>
          </p:cNvPr>
          <p:cNvSpPr>
            <a:spLocks noGrp="1" noChangeAspect="1" noChangeArrowheads="1"/>
          </p:cNvSpPr>
          <p:nvPr isPhoto="1"/>
        </p:nvSpPr>
        <p:spPr bwMode="auto">
          <a:xfrm>
            <a:off x="1666780" y="1581664"/>
            <a:ext cx="5810440" cy="4357830"/>
          </a:xfrm>
          <a:prstGeom prst="rect">
            <a:avLst/>
          </a:prstGeom>
          <a:blipFill dpi="0" rotWithShape="1">
            <a:blip r:embed="rId3" cstate="print"/>
            <a:srcRect/>
            <a:stretch>
              <a:fillRect/>
            </a:stretch>
          </a:blipFill>
          <a:ln w="9525">
            <a:noFill/>
            <a:miter lim="800000"/>
            <a:headEnd/>
            <a:tailEnd/>
          </a:ln>
        </p:spPr>
        <p:txBody>
          <a:bodyPr/>
          <a:lstStyle/>
          <a:p>
            <a:endParaRPr lang="en-US" dirty="0"/>
          </a:p>
        </p:txBody>
      </p:sp>
      <p:sp>
        <p:nvSpPr>
          <p:cNvPr id="2" name="Google Shape;74;p1">
            <a:extLst>
              <a:ext uri="{FF2B5EF4-FFF2-40B4-BE49-F238E27FC236}">
                <a16:creationId xmlns:a16="http://schemas.microsoft.com/office/drawing/2014/main" id="{0BBE6AFF-4992-D57F-08D6-351BAA1ACB22}"/>
              </a:ext>
            </a:extLst>
          </p:cNvPr>
          <p:cNvSpPr/>
          <p:nvPr/>
        </p:nvSpPr>
        <p:spPr>
          <a:xfrm>
            <a:off x="6443133" y="5939494"/>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7093933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0458" y="403991"/>
            <a:ext cx="8229600" cy="659859"/>
          </a:xfrm>
        </p:spPr>
        <p:txBody>
          <a:bodyPr/>
          <a:lstStyle/>
          <a:p>
            <a:r>
              <a:rPr lang="en-US" dirty="0"/>
              <a:t>Barrier End Treatments</a:t>
            </a:r>
          </a:p>
        </p:txBody>
      </p:sp>
      <p:sp>
        <p:nvSpPr>
          <p:cNvPr id="53251" name="Rectangle 3"/>
          <p:cNvSpPr>
            <a:spLocks noGrp="1" noChangeArrowheads="1"/>
          </p:cNvSpPr>
          <p:nvPr>
            <p:ph idx="1"/>
          </p:nvPr>
        </p:nvSpPr>
        <p:spPr>
          <a:xfrm>
            <a:off x="450458" y="1505697"/>
            <a:ext cx="3824362" cy="4396153"/>
          </a:xfrm>
        </p:spPr>
        <p:txBody>
          <a:bodyPr/>
          <a:lstStyle/>
          <a:p>
            <a:r>
              <a:rPr lang="en-US" dirty="0"/>
              <a:t>Must be installed according to manufacturer’s instructions, as well as in compliance with crash test conditions</a:t>
            </a:r>
          </a:p>
        </p:txBody>
      </p:sp>
      <p:pic>
        <p:nvPicPr>
          <p:cNvPr id="2" name="Picture 1" descr="Example of a Barrier End Treatment on a concrete barrier on a freeway with traffic flowing">
            <a:extLst>
              <a:ext uri="{FF2B5EF4-FFF2-40B4-BE49-F238E27FC236}">
                <a16:creationId xmlns:a16="http://schemas.microsoft.com/office/drawing/2014/main" id="{3BC24701-110D-40DD-B761-95E9C791CF15}"/>
              </a:ext>
            </a:extLst>
          </p:cNvPr>
          <p:cNvPicPr>
            <a:picLocks noChangeAspect="1"/>
          </p:cNvPicPr>
          <p:nvPr/>
        </p:nvPicPr>
        <p:blipFill>
          <a:blip r:embed="rId3"/>
          <a:stretch>
            <a:fillRect/>
          </a:stretch>
        </p:blipFill>
        <p:spPr>
          <a:xfrm>
            <a:off x="4572000" y="1497262"/>
            <a:ext cx="3657403" cy="4296888"/>
          </a:xfrm>
          <a:prstGeom prst="rect">
            <a:avLst/>
          </a:prstGeom>
        </p:spPr>
      </p:pic>
      <p:sp>
        <p:nvSpPr>
          <p:cNvPr id="3" name="Google Shape;74;p1">
            <a:extLst>
              <a:ext uri="{FF2B5EF4-FFF2-40B4-BE49-F238E27FC236}">
                <a16:creationId xmlns:a16="http://schemas.microsoft.com/office/drawing/2014/main" id="{80693A1A-73FC-8C66-13A1-8724C90A0FB4}"/>
              </a:ext>
            </a:extLst>
          </p:cNvPr>
          <p:cNvSpPr/>
          <p:nvPr/>
        </p:nvSpPr>
        <p:spPr>
          <a:xfrm>
            <a:off x="7167033" y="577875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3" descr="Example of a Barrier End Treatment">
            <a:extLst>
              <a:ext uri="{FF2B5EF4-FFF2-40B4-BE49-F238E27FC236}">
                <a16:creationId xmlns:a16="http://schemas.microsoft.com/office/drawing/2014/main" id="{CF2C46E3-B4A4-1E4B-052D-6F1FF41DB02D}"/>
              </a:ext>
            </a:extLst>
          </p:cNvPr>
          <p:cNvPicPr>
            <a:picLocks noChangeAspect="1"/>
          </p:cNvPicPr>
          <p:nvPr/>
        </p:nvPicPr>
        <p:blipFill rotWithShape="1">
          <a:blip r:embed="rId3"/>
          <a:srcRect l="74223" t="85966" r="4682" b="8305"/>
          <a:stretch/>
        </p:blipFill>
        <p:spPr>
          <a:xfrm>
            <a:off x="7305675" y="5419725"/>
            <a:ext cx="771526" cy="246182"/>
          </a:xfrm>
          <a:prstGeom prst="rect">
            <a:avLst/>
          </a:prstGeom>
        </p:spPr>
      </p:pic>
    </p:spTree>
    <p:extLst>
      <p:ext uri="{BB962C8B-B14F-4D97-AF65-F5344CB8AC3E}">
        <p14:creationId xmlns:p14="http://schemas.microsoft.com/office/powerpoint/2010/main" val="1302597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0458" y="458523"/>
            <a:ext cx="8229600" cy="659859"/>
          </a:xfrm>
        </p:spPr>
        <p:txBody>
          <a:bodyPr/>
          <a:lstStyle/>
          <a:p>
            <a:r>
              <a:rPr lang="en-US" dirty="0"/>
              <a:t>Objectives</a:t>
            </a:r>
          </a:p>
        </p:txBody>
      </p:sp>
      <p:sp>
        <p:nvSpPr>
          <p:cNvPr id="4" name="Content Placeholder 3"/>
          <p:cNvSpPr>
            <a:spLocks noGrp="1"/>
          </p:cNvSpPr>
          <p:nvPr>
            <p:ph idx="1"/>
          </p:nvPr>
        </p:nvSpPr>
        <p:spPr/>
        <p:txBody>
          <a:bodyPr/>
          <a:lstStyle/>
          <a:p>
            <a:r>
              <a:rPr lang="en-US" dirty="0"/>
              <a:t>TMP Review and Approval</a:t>
            </a:r>
          </a:p>
          <a:p>
            <a:r>
              <a:rPr lang="en-US" dirty="0"/>
              <a:t>TMP Implementation and Monitoring</a:t>
            </a:r>
          </a:p>
          <a:p>
            <a:r>
              <a:rPr lang="en-US" dirty="0"/>
              <a:t>TMP Revisions</a:t>
            </a:r>
          </a:p>
          <a:p>
            <a:r>
              <a:rPr lang="en-US" dirty="0"/>
              <a:t>Post-Project Evaluation </a:t>
            </a:r>
          </a:p>
        </p:txBody>
      </p:sp>
    </p:spTree>
    <p:extLst>
      <p:ext uri="{BB962C8B-B14F-4D97-AF65-F5344CB8AC3E}">
        <p14:creationId xmlns:p14="http://schemas.microsoft.com/office/powerpoint/2010/main" val="2896497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descr="Barrier end treatment using sand barrels with workers present and drums separating traffic from work space"/>
          <p:cNvSpPr>
            <a:spLocks noGrp="1" noChangeAspect="1" noChangeArrowheads="1"/>
          </p:cNvSpPr>
          <p:nvPr isPhoto="1"/>
        </p:nvSpPr>
        <p:spPr bwMode="auto">
          <a:xfrm>
            <a:off x="1371600" y="1028700"/>
            <a:ext cx="6400800" cy="4800600"/>
          </a:xfrm>
          <a:prstGeom prst="rect">
            <a:avLst/>
          </a:prstGeom>
          <a:blipFill dpi="0" rotWithShape="1">
            <a:blip r:embed="rId3" cstate="print"/>
            <a:srcRect/>
            <a:stretch>
              <a:fillRect/>
            </a:stretch>
          </a:blipFill>
          <a:ln w="9525">
            <a:noFill/>
            <a:miter lim="800000"/>
            <a:headEnd/>
            <a:tailEnd/>
          </a:ln>
        </p:spPr>
        <p:txBody>
          <a:bodyPr/>
          <a:lstStyle/>
          <a:p>
            <a:endParaRPr lang="en-US" dirty="0"/>
          </a:p>
        </p:txBody>
      </p:sp>
      <p:sp>
        <p:nvSpPr>
          <p:cNvPr id="2" name="Title 1"/>
          <p:cNvSpPr>
            <a:spLocks noGrp="1"/>
          </p:cNvSpPr>
          <p:nvPr>
            <p:ph type="title"/>
          </p:nvPr>
        </p:nvSpPr>
        <p:spPr>
          <a:xfrm>
            <a:off x="457200" y="188913"/>
            <a:ext cx="8229600" cy="839787"/>
          </a:xfrm>
        </p:spPr>
        <p:txBody>
          <a:bodyPr/>
          <a:lstStyle/>
          <a:p>
            <a:r>
              <a:rPr lang="en-US" dirty="0"/>
              <a:t>Barrier End Treatment- Example</a:t>
            </a:r>
          </a:p>
        </p:txBody>
      </p:sp>
      <p:sp>
        <p:nvSpPr>
          <p:cNvPr id="3" name="Google Shape;74;p1">
            <a:extLst>
              <a:ext uri="{FF2B5EF4-FFF2-40B4-BE49-F238E27FC236}">
                <a16:creationId xmlns:a16="http://schemas.microsoft.com/office/drawing/2014/main" id="{1E403D45-F5BA-B8B9-0402-C185DF9BDB44}"/>
              </a:ext>
            </a:extLst>
          </p:cNvPr>
          <p:cNvSpPr/>
          <p:nvPr/>
        </p:nvSpPr>
        <p:spPr>
          <a:xfrm>
            <a:off x="6862233" y="58293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431720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568446" y="353194"/>
            <a:ext cx="8229600" cy="659859"/>
          </a:xfrm>
        </p:spPr>
        <p:txBody>
          <a:bodyPr/>
          <a:lstStyle/>
          <a:p>
            <a:r>
              <a:rPr lang="en-US" dirty="0"/>
              <a:t>Flagging Operations</a:t>
            </a:r>
          </a:p>
        </p:txBody>
      </p:sp>
      <p:sp>
        <p:nvSpPr>
          <p:cNvPr id="48131" name="Content Placeholder 2"/>
          <p:cNvSpPr>
            <a:spLocks noGrp="1"/>
          </p:cNvSpPr>
          <p:nvPr>
            <p:ph idx="1"/>
          </p:nvPr>
        </p:nvSpPr>
        <p:spPr>
          <a:xfrm>
            <a:off x="450458" y="1343465"/>
            <a:ext cx="5301413" cy="4806612"/>
          </a:xfrm>
        </p:spPr>
        <p:txBody>
          <a:bodyPr>
            <a:normAutofit/>
          </a:bodyPr>
          <a:lstStyle/>
          <a:p>
            <a:r>
              <a:rPr lang="en-US" dirty="0"/>
              <a:t>Trained – certification?</a:t>
            </a:r>
          </a:p>
          <a:p>
            <a:r>
              <a:rPr lang="en-US" dirty="0"/>
              <a:t>Properly located for adequate sight distance?</a:t>
            </a:r>
          </a:p>
          <a:p>
            <a:r>
              <a:rPr lang="en-US" dirty="0"/>
              <a:t>Devices and apparel appropriate?</a:t>
            </a:r>
          </a:p>
          <a:p>
            <a:r>
              <a:rPr lang="en-US" dirty="0"/>
              <a:t>Proper procedures</a:t>
            </a:r>
          </a:p>
          <a:p>
            <a:pPr lvl="1"/>
            <a:r>
              <a:rPr lang="en-US" dirty="0"/>
              <a:t>Facing traffic</a:t>
            </a:r>
          </a:p>
          <a:p>
            <a:pPr lvl="1"/>
            <a:r>
              <a:rPr lang="en-US" dirty="0"/>
              <a:t>Eye contact</a:t>
            </a:r>
          </a:p>
          <a:p>
            <a:pPr lvl="1"/>
            <a:r>
              <a:rPr lang="en-US" dirty="0"/>
              <a:t>Supplemental hand signals</a:t>
            </a:r>
          </a:p>
        </p:txBody>
      </p:sp>
      <p:pic>
        <p:nvPicPr>
          <p:cNvPr id="2" name="Picture 1" descr="Flagger with a Slow paddle">
            <a:extLst>
              <a:ext uri="{FF2B5EF4-FFF2-40B4-BE49-F238E27FC236}">
                <a16:creationId xmlns:a16="http://schemas.microsoft.com/office/drawing/2014/main" id="{EB127B61-8B83-4F09-80EB-E7EB60EE492B}"/>
              </a:ext>
            </a:extLst>
          </p:cNvPr>
          <p:cNvPicPr>
            <a:picLocks noChangeAspect="1"/>
          </p:cNvPicPr>
          <p:nvPr/>
        </p:nvPicPr>
        <p:blipFill>
          <a:blip r:embed="rId3"/>
          <a:stretch>
            <a:fillRect/>
          </a:stretch>
        </p:blipFill>
        <p:spPr>
          <a:xfrm>
            <a:off x="5899354" y="1609725"/>
            <a:ext cx="2571750" cy="3638550"/>
          </a:xfrm>
          <a:prstGeom prst="rect">
            <a:avLst/>
          </a:prstGeom>
        </p:spPr>
      </p:pic>
      <p:sp>
        <p:nvSpPr>
          <p:cNvPr id="3" name="Google Shape;74;p1">
            <a:extLst>
              <a:ext uri="{FF2B5EF4-FFF2-40B4-BE49-F238E27FC236}">
                <a16:creationId xmlns:a16="http://schemas.microsoft.com/office/drawing/2014/main" id="{F8E04E23-FC47-360F-C921-868AFE622C66}"/>
              </a:ext>
            </a:extLst>
          </p:cNvPr>
          <p:cNvSpPr/>
          <p:nvPr/>
        </p:nvSpPr>
        <p:spPr>
          <a:xfrm>
            <a:off x="7474342" y="535965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3" descr="Flagger with a Slow paddle">
            <a:extLst>
              <a:ext uri="{FF2B5EF4-FFF2-40B4-BE49-F238E27FC236}">
                <a16:creationId xmlns:a16="http://schemas.microsoft.com/office/drawing/2014/main" id="{2DC934A7-D6C7-C78E-9BF7-9B11BA71E531}"/>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69868" t="49738" r="15687" b="44241"/>
          <a:stretch/>
        </p:blipFill>
        <p:spPr>
          <a:xfrm>
            <a:off x="7715250" y="3429000"/>
            <a:ext cx="371475" cy="219075"/>
          </a:xfrm>
          <a:prstGeom prst="rect">
            <a:avLst/>
          </a:prstGeom>
        </p:spPr>
      </p:pic>
    </p:spTree>
    <p:extLst>
      <p:ext uri="{BB962C8B-B14F-4D97-AF65-F5344CB8AC3E}">
        <p14:creationId xmlns:p14="http://schemas.microsoft.com/office/powerpoint/2010/main" val="7962837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57200" y="269128"/>
            <a:ext cx="8229600" cy="659859"/>
          </a:xfrm>
        </p:spPr>
        <p:txBody>
          <a:bodyPr/>
          <a:lstStyle/>
          <a:p>
            <a:r>
              <a:rPr lang="en-US" dirty="0"/>
              <a:t>Flaggers – Properly trained?</a:t>
            </a:r>
          </a:p>
        </p:txBody>
      </p:sp>
      <p:pic>
        <p:nvPicPr>
          <p:cNvPr id="49155" name="Picture 3" descr="Improper Flagger Action. Flagger without a Paddle just standing by a car&#10;"/>
          <p:cNvPicPr>
            <a:picLocks noGrp="1" noChangeAspect="1" noChangeArrowheads="1"/>
          </p:cNvPicPr>
          <p:nvPr>
            <p:ph idx="1"/>
          </p:nvPr>
        </p:nvPicPr>
        <p:blipFill>
          <a:blip r:embed="rId3" cstate="print"/>
          <a:srcRect/>
          <a:stretch>
            <a:fillRect/>
          </a:stretch>
        </p:blipFill>
        <p:spPr>
          <a:xfrm>
            <a:off x="1754238" y="1181100"/>
            <a:ext cx="5994399" cy="4495800"/>
          </a:xfrm>
        </p:spPr>
      </p:pic>
      <p:sp>
        <p:nvSpPr>
          <p:cNvPr id="4" name="Google Shape;74;p1">
            <a:extLst>
              <a:ext uri="{FF2B5EF4-FFF2-40B4-BE49-F238E27FC236}">
                <a16:creationId xmlns:a16="http://schemas.microsoft.com/office/drawing/2014/main" id="{1F9C855D-1210-C9D0-67D1-EFFD7A44FB4D}"/>
              </a:ext>
            </a:extLst>
          </p:cNvPr>
          <p:cNvSpPr/>
          <p:nvPr/>
        </p:nvSpPr>
        <p:spPr>
          <a:xfrm>
            <a:off x="7007617" y="567690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5" name="Picture 3" descr="Improper Flagger Action. Flagger without a Paddle just standing by a car&#10;&#10;C:\Users\ken.wood\Pictures\IA WZ review photos\IMG_1015.JPG">
            <a:extLst>
              <a:ext uri="{FF2B5EF4-FFF2-40B4-BE49-F238E27FC236}">
                <a16:creationId xmlns:a16="http://schemas.microsoft.com/office/drawing/2014/main" id="{E51C0513-8591-B919-A3E4-3DFE04B46817}"/>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67663" t="69492" r="24074" b="25000"/>
          <a:stretch/>
        </p:blipFill>
        <p:spPr>
          <a:xfrm>
            <a:off x="5829299" y="4305300"/>
            <a:ext cx="495301" cy="247650"/>
          </a:xfrm>
          <a:prstGeom prst="rect">
            <a:avLst/>
          </a:prstGeom>
        </p:spPr>
      </p:pic>
    </p:spTree>
    <p:extLst>
      <p:ext uri="{BB962C8B-B14F-4D97-AF65-F5344CB8AC3E}">
        <p14:creationId xmlns:p14="http://schemas.microsoft.com/office/powerpoint/2010/main" val="18471510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182880" y="0"/>
            <a:ext cx="8435340" cy="1417320"/>
          </a:xfrm>
        </p:spPr>
        <p:txBody>
          <a:bodyPr>
            <a:normAutofit/>
          </a:bodyPr>
          <a:lstStyle/>
          <a:p>
            <a:r>
              <a:rPr lang="en-US" dirty="0"/>
              <a:t>A quick reminder of proper procedures….</a:t>
            </a:r>
          </a:p>
        </p:txBody>
      </p:sp>
      <p:pic>
        <p:nvPicPr>
          <p:cNvPr id="50179" name="Picture 2" descr="Flagger with a Slow Paddle&#10;"/>
          <p:cNvPicPr>
            <a:picLocks noGrp="1" noChangeAspect="1" noChangeArrowheads="1"/>
          </p:cNvPicPr>
          <p:nvPr>
            <p:ph idx="1"/>
          </p:nvPr>
        </p:nvPicPr>
        <p:blipFill>
          <a:blip r:embed="rId3" cstate="print"/>
          <a:srcRect/>
          <a:stretch>
            <a:fillRect/>
          </a:stretch>
        </p:blipFill>
        <p:spPr>
          <a:xfrm>
            <a:off x="2146883" y="1417320"/>
            <a:ext cx="5993143" cy="4495800"/>
          </a:xfrm>
        </p:spPr>
      </p:pic>
      <p:sp>
        <p:nvSpPr>
          <p:cNvPr id="4" name="Google Shape;74;p1">
            <a:extLst>
              <a:ext uri="{FF2B5EF4-FFF2-40B4-BE49-F238E27FC236}">
                <a16:creationId xmlns:a16="http://schemas.microsoft.com/office/drawing/2014/main" id="{BD82931A-2092-C54C-55F4-E3B42CD0A985}"/>
              </a:ext>
            </a:extLst>
          </p:cNvPr>
          <p:cNvSpPr/>
          <p:nvPr/>
        </p:nvSpPr>
        <p:spPr>
          <a:xfrm>
            <a:off x="7159923" y="591312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5" name="Picture 2" descr="Flagger with a Slow Paddle&#10;&#10;C:\Users\ken.wood\Pictures\IA WZ review photos\IMG_1017.JPG">
            <a:extLst>
              <a:ext uri="{FF2B5EF4-FFF2-40B4-BE49-F238E27FC236}">
                <a16:creationId xmlns:a16="http://schemas.microsoft.com/office/drawing/2014/main" id="{216BB4A5-6B32-304E-F95B-0E3CC4FE0596}"/>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9473" t="54915" r="85123" b="40424"/>
          <a:stretch/>
        </p:blipFill>
        <p:spPr>
          <a:xfrm>
            <a:off x="2733674" y="3895725"/>
            <a:ext cx="323851" cy="209550"/>
          </a:xfrm>
          <a:prstGeom prst="rect">
            <a:avLst/>
          </a:prstGeom>
        </p:spPr>
      </p:pic>
      <p:pic>
        <p:nvPicPr>
          <p:cNvPr id="6" name="Picture 2" descr="Flagger with a Slow Paddle&#10;&#10;C:\Users\ken.wood\Pictures\IA WZ review photos\IMG_1017.JPG">
            <a:extLst>
              <a:ext uri="{FF2B5EF4-FFF2-40B4-BE49-F238E27FC236}">
                <a16:creationId xmlns:a16="http://schemas.microsoft.com/office/drawing/2014/main" id="{35A7B4D7-C232-50C3-FA5E-B47C2329E718}"/>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9473" t="54915" r="85123" b="40424"/>
          <a:stretch/>
        </p:blipFill>
        <p:spPr>
          <a:xfrm>
            <a:off x="6353174" y="4062132"/>
            <a:ext cx="228601" cy="147918"/>
          </a:xfrm>
          <a:prstGeom prst="rect">
            <a:avLst/>
          </a:prstGeom>
        </p:spPr>
      </p:pic>
    </p:spTree>
    <p:extLst>
      <p:ext uri="{BB962C8B-B14F-4D97-AF65-F5344CB8AC3E}">
        <p14:creationId xmlns:p14="http://schemas.microsoft.com/office/powerpoint/2010/main" val="32395208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a:t>Construction Operations</a:t>
            </a:r>
          </a:p>
        </p:txBody>
      </p:sp>
      <p:sp>
        <p:nvSpPr>
          <p:cNvPr id="51203" name="Rectangle 3"/>
          <p:cNvSpPr>
            <a:spLocks noGrp="1" noChangeArrowheads="1"/>
          </p:cNvSpPr>
          <p:nvPr>
            <p:ph idx="1"/>
          </p:nvPr>
        </p:nvSpPr>
        <p:spPr/>
        <p:txBody>
          <a:bodyPr/>
          <a:lstStyle/>
          <a:p>
            <a:r>
              <a:rPr lang="en-US" dirty="0"/>
              <a:t>Sequencing of the operations</a:t>
            </a:r>
          </a:p>
          <a:p>
            <a:pPr lvl="1"/>
            <a:r>
              <a:rPr lang="en-US" dirty="0"/>
              <a:t>As planned?</a:t>
            </a:r>
          </a:p>
          <a:p>
            <a:pPr lvl="1"/>
            <a:r>
              <a:rPr lang="en-US" dirty="0"/>
              <a:t>Adjustments to TTC required?</a:t>
            </a:r>
          </a:p>
          <a:p>
            <a:r>
              <a:rPr lang="en-US" dirty="0"/>
              <a:t>Edge Drop-offs</a:t>
            </a:r>
          </a:p>
          <a:p>
            <a:pPr lvl="1"/>
            <a:r>
              <a:rPr lang="en-US" dirty="0"/>
              <a:t>State policy?</a:t>
            </a:r>
          </a:p>
          <a:p>
            <a:pPr lvl="1"/>
            <a:r>
              <a:rPr lang="en-US" dirty="0"/>
              <a:t>Engineering judgment?</a:t>
            </a:r>
          </a:p>
          <a:p>
            <a:pPr lvl="1"/>
            <a:r>
              <a:rPr lang="en-US" dirty="0"/>
              <a:t>Positive protection required?</a:t>
            </a:r>
          </a:p>
        </p:txBody>
      </p:sp>
    </p:spTree>
    <p:extLst>
      <p:ext uri="{BB962C8B-B14F-4D97-AF65-F5344CB8AC3E}">
        <p14:creationId xmlns:p14="http://schemas.microsoft.com/office/powerpoint/2010/main" val="9741016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 y="160900"/>
            <a:ext cx="8229600" cy="839787"/>
          </a:xfrm>
        </p:spPr>
        <p:txBody>
          <a:bodyPr/>
          <a:lstStyle/>
          <a:p>
            <a:r>
              <a:rPr lang="en-US" dirty="0"/>
              <a:t>Drop-off Policy Example</a:t>
            </a:r>
          </a:p>
        </p:txBody>
      </p:sp>
      <p:graphicFrame>
        <p:nvGraphicFramePr>
          <p:cNvPr id="4" name="Table 3">
            <a:extLst>
              <a:ext uri="{FF2B5EF4-FFF2-40B4-BE49-F238E27FC236}">
                <a16:creationId xmlns:a16="http://schemas.microsoft.com/office/drawing/2014/main" id="{B3785BAF-4F44-DD07-7CB5-2801F3C5FDD9}"/>
              </a:ext>
            </a:extLst>
          </p:cNvPr>
          <p:cNvGraphicFramePr>
            <a:graphicFrameLocks noGrp="1"/>
          </p:cNvGraphicFramePr>
          <p:nvPr>
            <p:extLst>
              <p:ext uri="{D42A27DB-BD31-4B8C-83A1-F6EECF244321}">
                <p14:modId xmlns:p14="http://schemas.microsoft.com/office/powerpoint/2010/main" val="550900340"/>
              </p:ext>
            </p:extLst>
          </p:nvPr>
        </p:nvGraphicFramePr>
        <p:xfrm>
          <a:off x="0" y="1397000"/>
          <a:ext cx="9144000" cy="541528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0000"/>
                    </a:ext>
                  </a:extLst>
                </a:gridCol>
                <a:gridCol w="6858000">
                  <a:extLst>
                    <a:ext uri="{9D8B030D-6E8A-4147-A177-3AD203B41FA5}">
                      <a16:colId xmlns:a16="http://schemas.microsoft.com/office/drawing/2014/main" val="20001"/>
                    </a:ext>
                  </a:extLst>
                </a:gridCol>
              </a:tblGrid>
              <a:tr h="579120">
                <a:tc>
                  <a:txBody>
                    <a:bodyPr/>
                    <a:lstStyle/>
                    <a:p>
                      <a:pPr algn="ctr"/>
                      <a:r>
                        <a:rPr lang="en-US" sz="2400" dirty="0">
                          <a:solidFill>
                            <a:schemeClr val="tx1"/>
                          </a:solidFill>
                          <a:latin typeface="Arial" panose="020B0604020202020204" pitchFamily="34" charset="0"/>
                          <a:cs typeface="Arial" panose="020B0604020202020204" pitchFamily="34" charset="0"/>
                        </a:rPr>
                        <a:t>DO</a:t>
                      </a:r>
                    </a:p>
                  </a:txBody>
                  <a:tcPr/>
                </a:tc>
                <a:tc>
                  <a:txBody>
                    <a:bodyPr/>
                    <a:lstStyle/>
                    <a:p>
                      <a:pPr algn="ctr"/>
                      <a:r>
                        <a:rPr lang="en-US" sz="2400" dirty="0">
                          <a:solidFill>
                            <a:schemeClr val="tx1"/>
                          </a:solidFill>
                          <a:latin typeface="Arial" panose="020B0604020202020204" pitchFamily="34" charset="0"/>
                          <a:cs typeface="Arial" panose="020B0604020202020204" pitchFamily="34" charset="0"/>
                        </a:rPr>
                        <a:t>Treatment</a:t>
                      </a:r>
                    </a:p>
                  </a:txBody>
                  <a:tcPr/>
                </a:tc>
                <a:extLst>
                  <a:ext uri="{0D108BD9-81ED-4DB2-BD59-A6C34878D82A}">
                    <a16:rowId xmlns:a16="http://schemas.microsoft.com/office/drawing/2014/main" val="10000"/>
                  </a:ext>
                </a:extLst>
              </a:tr>
              <a:tr h="614680">
                <a:tc>
                  <a:txBody>
                    <a:bodyPr/>
                    <a:lstStyle/>
                    <a:p>
                      <a:pPr algn="ctr"/>
                      <a:r>
                        <a:rPr lang="en-US" sz="2400" dirty="0">
                          <a:solidFill>
                            <a:schemeClr val="tx1"/>
                          </a:solidFill>
                          <a:latin typeface="Arial" panose="020B0604020202020204" pitchFamily="34" charset="0"/>
                          <a:cs typeface="Arial" panose="020B0604020202020204" pitchFamily="34" charset="0"/>
                        </a:rPr>
                        <a:t>Less than</a:t>
                      </a:r>
                      <a:r>
                        <a:rPr lang="en-US" sz="2400" baseline="0" dirty="0">
                          <a:solidFill>
                            <a:schemeClr val="tx1"/>
                          </a:solidFill>
                          <a:latin typeface="Arial" panose="020B0604020202020204" pitchFamily="34" charset="0"/>
                          <a:cs typeface="Arial" panose="020B0604020202020204" pitchFamily="34" charset="0"/>
                        </a:rPr>
                        <a:t> 2”</a:t>
                      </a:r>
                      <a:endParaRPr lang="en-US" sz="2400" dirty="0">
                        <a:solidFill>
                          <a:schemeClr val="tx1"/>
                        </a:solidFill>
                        <a:latin typeface="Arial" panose="020B0604020202020204" pitchFamily="34" charset="0"/>
                        <a:cs typeface="Arial" panose="020B0604020202020204" pitchFamily="34" charset="0"/>
                      </a:endParaRPr>
                    </a:p>
                  </a:txBody>
                  <a:tcPr>
                    <a:solidFill>
                      <a:schemeClr val="bg1"/>
                    </a:solidFill>
                  </a:tcPr>
                </a:tc>
                <a:tc>
                  <a:txBody>
                    <a:bodyPr/>
                    <a:lstStyle/>
                    <a:p>
                      <a:pPr algn="ctr">
                        <a:buFont typeface="Arial" pitchFamily="34" charset="0"/>
                        <a:buChar char="•"/>
                      </a:pPr>
                      <a:r>
                        <a:rPr lang="en-US" sz="2400" dirty="0">
                          <a:solidFill>
                            <a:schemeClr val="tx1"/>
                          </a:solidFill>
                          <a:latin typeface="Arial" panose="020B0604020202020204" pitchFamily="34" charset="0"/>
                          <a:cs typeface="Arial" panose="020B0604020202020204" pitchFamily="34" charset="0"/>
                        </a:rPr>
                        <a:t>May use LOW SHOULDER sign</a:t>
                      </a:r>
                    </a:p>
                  </a:txBody>
                  <a:tcPr>
                    <a:solidFill>
                      <a:schemeClr val="bg1"/>
                    </a:solidFill>
                  </a:tcPr>
                </a:tc>
                <a:extLst>
                  <a:ext uri="{0D108BD9-81ED-4DB2-BD59-A6C34878D82A}">
                    <a16:rowId xmlns:a16="http://schemas.microsoft.com/office/drawing/2014/main" val="10001"/>
                  </a:ext>
                </a:extLst>
              </a:tr>
              <a:tr h="533400">
                <a:tc>
                  <a:txBody>
                    <a:bodyPr/>
                    <a:lstStyle/>
                    <a:p>
                      <a:pPr algn="ctr"/>
                      <a:r>
                        <a:rPr lang="en-US" sz="2400" dirty="0">
                          <a:solidFill>
                            <a:schemeClr val="tx1"/>
                          </a:solidFill>
                          <a:latin typeface="Arial" panose="020B0604020202020204" pitchFamily="34" charset="0"/>
                          <a:cs typeface="Arial" panose="020B0604020202020204" pitchFamily="34" charset="0"/>
                        </a:rPr>
                        <a:t>2”- 5”</a:t>
                      </a:r>
                    </a:p>
                  </a:txBody>
                  <a:tcPr>
                    <a:solidFill>
                      <a:schemeClr val="bg2">
                        <a:lumMod val="20000"/>
                        <a:lumOff val="80000"/>
                      </a:schemeClr>
                    </a:solidFill>
                  </a:tcPr>
                </a:tc>
                <a:tc>
                  <a:txBody>
                    <a:bodyPr/>
                    <a:lstStyle/>
                    <a:p>
                      <a:pPr algn="ctr">
                        <a:buFont typeface="Arial" pitchFamily="34" charset="0"/>
                        <a:buChar char="•"/>
                      </a:pPr>
                      <a:r>
                        <a:rPr lang="en-US" sz="2400" dirty="0">
                          <a:solidFill>
                            <a:schemeClr val="tx1"/>
                          </a:solidFill>
                          <a:latin typeface="Arial" panose="020B0604020202020204" pitchFamily="34" charset="0"/>
                          <a:cs typeface="Arial" panose="020B0604020202020204" pitchFamily="34" charset="0"/>
                        </a:rPr>
                        <a:t>Shall use SHOULDER DROPOFF</a:t>
                      </a:r>
                      <a:r>
                        <a:rPr lang="en-US" sz="2400" baseline="0" dirty="0">
                          <a:solidFill>
                            <a:schemeClr val="tx1"/>
                          </a:solidFill>
                          <a:latin typeface="Arial" panose="020B0604020202020204" pitchFamily="34" charset="0"/>
                          <a:cs typeface="Arial" panose="020B0604020202020204" pitchFamily="34" charset="0"/>
                        </a:rPr>
                        <a:t> sign OR</a:t>
                      </a:r>
                      <a:endParaRPr lang="en-US" sz="2400" dirty="0">
                        <a:solidFill>
                          <a:schemeClr val="tx1"/>
                        </a:solidFill>
                        <a:latin typeface="Arial" panose="020B0604020202020204" pitchFamily="34" charset="0"/>
                        <a:cs typeface="Arial" panose="020B0604020202020204" pitchFamily="34" charset="0"/>
                      </a:endParaRPr>
                    </a:p>
                  </a:txBody>
                  <a:tcPr>
                    <a:solidFill>
                      <a:schemeClr val="bg2">
                        <a:lumMod val="20000"/>
                        <a:lumOff val="80000"/>
                      </a:schemeClr>
                    </a:solidFill>
                  </a:tcPr>
                </a:tc>
                <a:extLst>
                  <a:ext uri="{0D108BD9-81ED-4DB2-BD59-A6C34878D82A}">
                    <a16:rowId xmlns:a16="http://schemas.microsoft.com/office/drawing/2014/main" val="10002"/>
                  </a:ext>
                </a:extLst>
              </a:tr>
              <a:tr h="13716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tx1"/>
                          </a:solidFill>
                          <a:latin typeface="Arial" panose="020B0604020202020204" pitchFamily="34" charset="0"/>
                          <a:cs typeface="Arial" panose="020B0604020202020204" pitchFamily="34" charset="0"/>
                        </a:rPr>
                        <a:t>2”- 5”</a:t>
                      </a:r>
                    </a:p>
                    <a:p>
                      <a:pPr algn="ctr"/>
                      <a:endParaRPr lang="en-US" sz="2400" dirty="0">
                        <a:solidFill>
                          <a:schemeClr val="tx1"/>
                        </a:solidFill>
                        <a:latin typeface="Arial" panose="020B0604020202020204" pitchFamily="34" charset="0"/>
                        <a:cs typeface="Arial" panose="020B0604020202020204" pitchFamily="34" charset="0"/>
                      </a:endParaRPr>
                    </a:p>
                  </a:txBody>
                  <a:tcPr>
                    <a:solidFill>
                      <a:schemeClr val="bg1"/>
                    </a:solidFill>
                  </a:tcPr>
                </a:tc>
                <a:tc>
                  <a:txBody>
                    <a:bodyPr/>
                    <a:lstStyle/>
                    <a:p>
                      <a:pPr algn="ctr">
                        <a:buFont typeface="Arial" pitchFamily="34" charset="0"/>
                        <a:buChar char="•"/>
                      </a:pPr>
                      <a:r>
                        <a:rPr lang="en-US" sz="2400" dirty="0">
                          <a:solidFill>
                            <a:schemeClr val="tx1"/>
                          </a:solidFill>
                          <a:latin typeface="Arial" panose="020B0604020202020204" pitchFamily="34" charset="0"/>
                          <a:cs typeface="Arial" panose="020B0604020202020204" pitchFamily="34" charset="0"/>
                        </a:rPr>
                        <a:t>6:1 wedge desirable</a:t>
                      </a:r>
                    </a:p>
                    <a:p>
                      <a:pPr algn="ctr">
                        <a:buFont typeface="Arial" pitchFamily="34" charset="0"/>
                        <a:buChar char="•"/>
                      </a:pPr>
                      <a:r>
                        <a:rPr lang="en-US" sz="2400" dirty="0">
                          <a:solidFill>
                            <a:schemeClr val="tx1"/>
                          </a:solidFill>
                          <a:latin typeface="Arial" panose="020B0604020202020204" pitchFamily="34" charset="0"/>
                          <a:cs typeface="Arial" panose="020B0604020202020204" pitchFamily="34" charset="0"/>
                        </a:rPr>
                        <a:t>4:1</a:t>
                      </a:r>
                      <a:r>
                        <a:rPr lang="en-US" sz="2400" baseline="0" dirty="0">
                          <a:solidFill>
                            <a:schemeClr val="tx1"/>
                          </a:solidFill>
                          <a:latin typeface="Arial" panose="020B0604020202020204" pitchFamily="34" charset="0"/>
                          <a:cs typeface="Arial" panose="020B0604020202020204" pitchFamily="34" charset="0"/>
                        </a:rPr>
                        <a:t> wedge minimum</a:t>
                      </a:r>
                    </a:p>
                    <a:p>
                      <a:pPr algn="ctr">
                        <a:buFont typeface="Arial" pitchFamily="34" charset="0"/>
                        <a:buChar char="•"/>
                      </a:pPr>
                      <a:r>
                        <a:rPr lang="en-US" sz="2400" baseline="0" dirty="0">
                          <a:solidFill>
                            <a:schemeClr val="tx1"/>
                          </a:solidFill>
                          <a:latin typeface="Arial" panose="020B0604020202020204" pitchFamily="34" charset="0"/>
                          <a:cs typeface="Arial" panose="020B0604020202020204" pitchFamily="34" charset="0"/>
                        </a:rPr>
                        <a:t>No signs required</a:t>
                      </a:r>
                      <a:endParaRPr lang="en-US" sz="2400"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10003"/>
                  </a:ext>
                </a:extLst>
              </a:tr>
              <a:tr h="1371600">
                <a:tc>
                  <a:txBody>
                    <a:bodyPr/>
                    <a:lstStyle/>
                    <a:p>
                      <a:pPr algn="ctr"/>
                      <a:r>
                        <a:rPr lang="en-US" sz="2400" dirty="0">
                          <a:solidFill>
                            <a:schemeClr val="tx1"/>
                          </a:solidFill>
                          <a:latin typeface="Arial" panose="020B0604020202020204" pitchFamily="34" charset="0"/>
                          <a:cs typeface="Arial" panose="020B0604020202020204" pitchFamily="34" charset="0"/>
                        </a:rPr>
                        <a:t>5” –</a:t>
                      </a:r>
                      <a:r>
                        <a:rPr lang="en-US" sz="2400" baseline="0" dirty="0">
                          <a:solidFill>
                            <a:schemeClr val="tx1"/>
                          </a:solidFill>
                          <a:latin typeface="Arial" panose="020B0604020202020204" pitchFamily="34" charset="0"/>
                          <a:cs typeface="Arial" panose="020B0604020202020204" pitchFamily="34" charset="0"/>
                        </a:rPr>
                        <a:t> 12”</a:t>
                      </a:r>
                      <a:endParaRPr lang="en-US" sz="2400" dirty="0">
                        <a:solidFill>
                          <a:schemeClr val="tx1"/>
                        </a:solidFill>
                        <a:latin typeface="Arial" panose="020B0604020202020204" pitchFamily="34" charset="0"/>
                        <a:cs typeface="Arial" panose="020B0604020202020204" pitchFamily="34" charset="0"/>
                      </a:endParaRPr>
                    </a:p>
                  </a:txBody>
                  <a:tcPr>
                    <a:solidFill>
                      <a:schemeClr val="bg2">
                        <a:lumMod val="20000"/>
                        <a:lumOff val="80000"/>
                      </a:schemeClr>
                    </a:solidFill>
                  </a:tcPr>
                </a:tc>
                <a:tc>
                  <a:txBody>
                    <a:bodyPr/>
                    <a:lstStyle/>
                    <a:p>
                      <a:pPr algn="ctr">
                        <a:buFont typeface="Arial" pitchFamily="34" charset="0"/>
                        <a:buChar char="•"/>
                      </a:pPr>
                      <a:r>
                        <a:rPr lang="en-US" sz="2400" dirty="0">
                          <a:solidFill>
                            <a:schemeClr val="tx1"/>
                          </a:solidFill>
                          <a:latin typeface="Arial" panose="020B0604020202020204" pitchFamily="34" charset="0"/>
                          <a:cs typeface="Arial" panose="020B0604020202020204" pitchFamily="34" charset="0"/>
                        </a:rPr>
                        <a:t>6:1 wedge desirable</a:t>
                      </a:r>
                    </a:p>
                    <a:p>
                      <a:pPr algn="ctr">
                        <a:buFont typeface="Arial" pitchFamily="34" charset="0"/>
                        <a:buChar char="•"/>
                      </a:pPr>
                      <a:r>
                        <a:rPr lang="en-US" sz="2400" dirty="0">
                          <a:solidFill>
                            <a:schemeClr val="tx1"/>
                          </a:solidFill>
                          <a:latin typeface="Arial" panose="020B0604020202020204" pitchFamily="34" charset="0"/>
                          <a:cs typeface="Arial" panose="020B0604020202020204" pitchFamily="34" charset="0"/>
                        </a:rPr>
                        <a:t>4:1</a:t>
                      </a:r>
                      <a:r>
                        <a:rPr lang="en-US" sz="2400" baseline="0" dirty="0">
                          <a:solidFill>
                            <a:schemeClr val="tx1"/>
                          </a:solidFill>
                          <a:latin typeface="Arial" panose="020B0604020202020204" pitchFamily="34" charset="0"/>
                          <a:cs typeface="Arial" panose="020B0604020202020204" pitchFamily="34" charset="0"/>
                        </a:rPr>
                        <a:t> wedge minimum</a:t>
                      </a:r>
                    </a:p>
                    <a:p>
                      <a:pPr algn="ctr">
                        <a:buFont typeface="Arial" pitchFamily="34" charset="0"/>
                        <a:buChar char="•"/>
                      </a:pPr>
                      <a:r>
                        <a:rPr lang="en-US" sz="2400" dirty="0">
                          <a:solidFill>
                            <a:schemeClr val="tx1"/>
                          </a:solidFill>
                          <a:latin typeface="Arial" panose="020B0604020202020204" pitchFamily="34" charset="0"/>
                          <a:cs typeface="Arial" panose="020B0604020202020204" pitchFamily="34" charset="0"/>
                        </a:rPr>
                        <a:t>Group 2 devices</a:t>
                      </a:r>
                      <a:r>
                        <a:rPr lang="en-US" sz="2400" baseline="0" dirty="0">
                          <a:solidFill>
                            <a:schemeClr val="tx1"/>
                          </a:solidFill>
                          <a:latin typeface="Arial" panose="020B0604020202020204" pitchFamily="34" charset="0"/>
                          <a:cs typeface="Arial" panose="020B0604020202020204" pitchFamily="34" charset="0"/>
                        </a:rPr>
                        <a:t> required</a:t>
                      </a:r>
                      <a:endParaRPr lang="en-US" sz="2400" dirty="0">
                        <a:solidFill>
                          <a:schemeClr val="tx1"/>
                        </a:solidFill>
                        <a:latin typeface="Arial" panose="020B0604020202020204" pitchFamily="34" charset="0"/>
                        <a:cs typeface="Arial" panose="020B0604020202020204" pitchFamily="34" charset="0"/>
                      </a:endParaRPr>
                    </a:p>
                  </a:txBody>
                  <a:tcPr>
                    <a:solidFill>
                      <a:schemeClr val="bg2">
                        <a:lumMod val="20000"/>
                        <a:lumOff val="80000"/>
                      </a:schemeClr>
                    </a:solidFill>
                  </a:tcPr>
                </a:tc>
                <a:extLst>
                  <a:ext uri="{0D108BD9-81ED-4DB2-BD59-A6C34878D82A}">
                    <a16:rowId xmlns:a16="http://schemas.microsoft.com/office/drawing/2014/main" val="10004"/>
                  </a:ext>
                </a:extLst>
              </a:tr>
              <a:tr h="944880">
                <a:tc>
                  <a:txBody>
                    <a:bodyPr/>
                    <a:lstStyle/>
                    <a:p>
                      <a:pPr algn="ctr"/>
                      <a:r>
                        <a:rPr lang="en-US" sz="2400" dirty="0">
                          <a:solidFill>
                            <a:schemeClr val="tx1"/>
                          </a:solidFill>
                          <a:latin typeface="Arial" panose="020B0604020202020204" pitchFamily="34" charset="0"/>
                          <a:cs typeface="Arial" panose="020B0604020202020204" pitchFamily="34" charset="0"/>
                        </a:rPr>
                        <a:t>&gt; 12”</a:t>
                      </a:r>
                    </a:p>
                  </a:txBody>
                  <a:tcPr>
                    <a:solidFill>
                      <a:schemeClr val="bg1"/>
                    </a:solidFill>
                  </a:tcPr>
                </a:tc>
                <a:tc>
                  <a:txBody>
                    <a:bodyPr/>
                    <a:lstStyle/>
                    <a:p>
                      <a:pPr algn="ctr">
                        <a:buFont typeface="Arial" pitchFamily="34" charset="0"/>
                        <a:buChar char="•"/>
                      </a:pPr>
                      <a:r>
                        <a:rPr lang="en-US" sz="2400" dirty="0">
                          <a:solidFill>
                            <a:schemeClr val="tx1"/>
                          </a:solidFill>
                          <a:latin typeface="Arial" panose="020B0604020202020204" pitchFamily="34" charset="0"/>
                          <a:cs typeface="Arial" panose="020B0604020202020204" pitchFamily="34" charset="0"/>
                        </a:rPr>
                        <a:t>Group</a:t>
                      </a:r>
                      <a:r>
                        <a:rPr lang="en-US" sz="2400" baseline="0" dirty="0">
                          <a:solidFill>
                            <a:schemeClr val="tx1"/>
                          </a:solidFill>
                          <a:latin typeface="Arial" panose="020B0604020202020204" pitchFamily="34" charset="0"/>
                          <a:cs typeface="Arial" panose="020B0604020202020204" pitchFamily="34" charset="0"/>
                        </a:rPr>
                        <a:t> 2 devices and wedge</a:t>
                      </a:r>
                    </a:p>
                    <a:p>
                      <a:pPr algn="ctr">
                        <a:buFont typeface="Arial" pitchFamily="34" charset="0"/>
                        <a:buChar char="•"/>
                      </a:pPr>
                      <a:r>
                        <a:rPr lang="en-US" sz="2400" dirty="0">
                          <a:solidFill>
                            <a:schemeClr val="tx1"/>
                          </a:solidFill>
                          <a:latin typeface="Arial" panose="020B0604020202020204" pitchFamily="34" charset="0"/>
                          <a:cs typeface="Arial" panose="020B0604020202020204" pitchFamily="34" charset="0"/>
                        </a:rPr>
                        <a:t>Consider</a:t>
                      </a:r>
                      <a:r>
                        <a:rPr lang="en-US" sz="2400" baseline="0" dirty="0">
                          <a:solidFill>
                            <a:schemeClr val="tx1"/>
                          </a:solidFill>
                          <a:latin typeface="Arial" panose="020B0604020202020204" pitchFamily="34" charset="0"/>
                          <a:cs typeface="Arial" panose="020B0604020202020204" pitchFamily="34" charset="0"/>
                        </a:rPr>
                        <a:t> temporary barrier</a:t>
                      </a:r>
                      <a:endParaRPr lang="en-US" sz="2400" dirty="0">
                        <a:solidFill>
                          <a:schemeClr val="tx1"/>
                        </a:solidFill>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10005"/>
                  </a:ext>
                </a:extLst>
              </a:tr>
            </a:tbl>
          </a:graphicData>
        </a:graphic>
      </p:graphicFrame>
      <p:sp>
        <p:nvSpPr>
          <p:cNvPr id="5" name="Google Shape;74;p1">
            <a:extLst>
              <a:ext uri="{FF2B5EF4-FFF2-40B4-BE49-F238E27FC236}">
                <a16:creationId xmlns:a16="http://schemas.microsoft.com/office/drawing/2014/main" id="{4CFB2595-D1B4-8CC5-8E00-9D660D79FE27}"/>
              </a:ext>
            </a:extLst>
          </p:cNvPr>
          <p:cNvSpPr/>
          <p:nvPr/>
        </p:nvSpPr>
        <p:spPr>
          <a:xfrm>
            <a:off x="7210166" y="906143"/>
            <a:ext cx="1752964"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Source: Virginia Work Area Protection Manual</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943375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0458" y="589168"/>
            <a:ext cx="3047122" cy="2656952"/>
          </a:xfrm>
        </p:spPr>
        <p:txBody>
          <a:bodyPr/>
          <a:lstStyle/>
          <a:p>
            <a:r>
              <a:rPr lang="en-US" dirty="0"/>
              <a:t>Ramps (Entrances &amp; Exits)</a:t>
            </a:r>
          </a:p>
        </p:txBody>
      </p:sp>
      <p:pic>
        <p:nvPicPr>
          <p:cNvPr id="56323" name="Picture 5" descr="Ramps, Entrances and Exits Diagram showing right lane closed before and after ramp with temporary drum delineation of ramp area"/>
          <p:cNvPicPr>
            <a:picLocks noGrp="1" noChangeAspect="1" noChangeArrowheads="1"/>
          </p:cNvPicPr>
          <p:nvPr>
            <p:ph idx="1"/>
          </p:nvPr>
        </p:nvPicPr>
        <p:blipFill rotWithShape="1">
          <a:blip r:embed="rId3" cstate="print"/>
          <a:srcRect t="6643" r="51252"/>
          <a:stretch/>
        </p:blipFill>
        <p:spPr>
          <a:xfrm>
            <a:off x="4191000" y="589168"/>
            <a:ext cx="4953000" cy="4885989"/>
          </a:xfrm>
        </p:spPr>
      </p:pic>
      <p:sp>
        <p:nvSpPr>
          <p:cNvPr id="2" name="Google Shape;74;p1">
            <a:extLst>
              <a:ext uri="{FF2B5EF4-FFF2-40B4-BE49-F238E27FC236}">
                <a16:creationId xmlns:a16="http://schemas.microsoft.com/office/drawing/2014/main" id="{99DD01E0-4960-3F3B-61C0-2B7B81D33769}"/>
              </a:ext>
            </a:extLst>
          </p:cNvPr>
          <p:cNvSpPr/>
          <p:nvPr/>
        </p:nvSpPr>
        <p:spPr>
          <a:xfrm>
            <a:off x="7529933" y="5352066"/>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787239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Ramp Entrance on a Highway Example with lane ends sign downstream&#10;"/>
          <p:cNvPicPr>
            <a:picLocks noChangeAspect="1" noChangeArrowheads="1"/>
          </p:cNvPicPr>
          <p:nvPr/>
        </p:nvPicPr>
        <p:blipFill>
          <a:blip r:embed="rId3" cstate="print"/>
          <a:srcRect/>
          <a:stretch>
            <a:fillRect/>
          </a:stretch>
        </p:blipFill>
        <p:spPr bwMode="auto">
          <a:xfrm>
            <a:off x="1851660" y="1085850"/>
            <a:ext cx="6248400" cy="4686300"/>
          </a:xfrm>
          <a:prstGeom prst="rect">
            <a:avLst/>
          </a:prstGeom>
          <a:noFill/>
          <a:ln w="9525">
            <a:noFill/>
            <a:miter lim="800000"/>
            <a:headEnd/>
            <a:tailEnd/>
          </a:ln>
        </p:spPr>
      </p:pic>
      <p:sp>
        <p:nvSpPr>
          <p:cNvPr id="2" name="Title 1"/>
          <p:cNvSpPr>
            <a:spLocks noGrp="1"/>
          </p:cNvSpPr>
          <p:nvPr>
            <p:ph type="title"/>
          </p:nvPr>
        </p:nvSpPr>
        <p:spPr>
          <a:xfrm>
            <a:off x="198998" y="246063"/>
            <a:ext cx="8229600" cy="839787"/>
          </a:xfrm>
        </p:spPr>
        <p:txBody>
          <a:bodyPr/>
          <a:lstStyle/>
          <a:p>
            <a:r>
              <a:rPr lang="en-US" dirty="0"/>
              <a:t>Ramp Entrance- Example</a:t>
            </a:r>
          </a:p>
        </p:txBody>
      </p:sp>
      <p:sp>
        <p:nvSpPr>
          <p:cNvPr id="4" name="Google Shape;74;p1">
            <a:extLst>
              <a:ext uri="{FF2B5EF4-FFF2-40B4-BE49-F238E27FC236}">
                <a16:creationId xmlns:a16="http://schemas.microsoft.com/office/drawing/2014/main" id="{572EB3AF-D340-7FD7-E1C2-D6BEF7CC9AB9}"/>
              </a:ext>
            </a:extLst>
          </p:cNvPr>
          <p:cNvSpPr/>
          <p:nvPr/>
        </p:nvSpPr>
        <p:spPr>
          <a:xfrm>
            <a:off x="7209398" y="577215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5" name="Picture 2" descr="Ramp Entrance on a Highway Example&#10;&#10;C:\Users\ken.wood\Pictures\IA WZ review photos\IMG_1024.JPG">
            <a:extLst>
              <a:ext uri="{FF2B5EF4-FFF2-40B4-BE49-F238E27FC236}">
                <a16:creationId xmlns:a16="http://schemas.microsoft.com/office/drawing/2014/main" id="{AA2F4B25-7324-F328-AB9C-EBF3AEBC9706}"/>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artisticBlur/>
                    </a14:imgEffect>
                  </a14:imgLayer>
                </a14:imgProps>
              </a:ext>
            </a:extLst>
          </a:blip>
          <a:srcRect l="7514" t="73640" r="86857" b="22286"/>
          <a:stretch/>
        </p:blipFill>
        <p:spPr bwMode="auto">
          <a:xfrm>
            <a:off x="2321168" y="4541855"/>
            <a:ext cx="351693" cy="190919"/>
          </a:xfrm>
          <a:prstGeom prst="rect">
            <a:avLst/>
          </a:prstGeom>
          <a:noFill/>
          <a:ln w="9525">
            <a:noFill/>
            <a:miter lim="800000"/>
            <a:headEnd/>
            <a:tailEnd/>
          </a:ln>
        </p:spPr>
      </p:pic>
    </p:spTree>
    <p:extLst>
      <p:ext uri="{BB962C8B-B14F-4D97-AF65-F5344CB8AC3E}">
        <p14:creationId xmlns:p14="http://schemas.microsoft.com/office/powerpoint/2010/main" val="10332807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descr="Brake marks on roadway next to concrete barrier"/>
          <p:cNvSpPr>
            <a:spLocks noGrp="1" noChangeAspect="1" noChangeArrowheads="1"/>
          </p:cNvSpPr>
          <p:nvPr isPhoto="1"/>
        </p:nvSpPr>
        <p:spPr bwMode="auto">
          <a:xfrm>
            <a:off x="1333500" y="876833"/>
            <a:ext cx="6477000" cy="4857750"/>
          </a:xfrm>
          <a:prstGeom prst="rect">
            <a:avLst/>
          </a:prstGeom>
          <a:blipFill dpi="0" rotWithShape="1">
            <a:blip r:embed="rId3" cstate="print"/>
            <a:srcRect/>
            <a:stretch>
              <a:fillRect/>
            </a:stretch>
          </a:blipFill>
          <a:ln w="9525">
            <a:noFill/>
            <a:miter lim="800000"/>
            <a:headEnd/>
            <a:tailEnd/>
          </a:ln>
        </p:spPr>
        <p:txBody>
          <a:bodyPr/>
          <a:lstStyle/>
          <a:p>
            <a:endParaRPr lang="en-US" dirty="0"/>
          </a:p>
        </p:txBody>
      </p:sp>
      <p:sp>
        <p:nvSpPr>
          <p:cNvPr id="2" name="Title 1"/>
          <p:cNvSpPr>
            <a:spLocks noGrp="1"/>
          </p:cNvSpPr>
          <p:nvPr>
            <p:ph type="title"/>
          </p:nvPr>
        </p:nvSpPr>
        <p:spPr>
          <a:xfrm>
            <a:off x="457200" y="149747"/>
            <a:ext cx="8229600" cy="839787"/>
          </a:xfrm>
        </p:spPr>
        <p:txBody>
          <a:bodyPr/>
          <a:lstStyle/>
          <a:p>
            <a:r>
              <a:rPr lang="en-US" dirty="0"/>
              <a:t>Braking Marks due to Exit- Example</a:t>
            </a:r>
          </a:p>
        </p:txBody>
      </p:sp>
      <p:sp>
        <p:nvSpPr>
          <p:cNvPr id="4" name="Google Shape;74;p1">
            <a:extLst>
              <a:ext uri="{FF2B5EF4-FFF2-40B4-BE49-F238E27FC236}">
                <a16:creationId xmlns:a16="http://schemas.microsoft.com/office/drawing/2014/main" id="{B54BBB79-1249-EA6B-60D0-923EB2EF26DA}"/>
              </a:ext>
            </a:extLst>
          </p:cNvPr>
          <p:cNvSpPr/>
          <p:nvPr/>
        </p:nvSpPr>
        <p:spPr>
          <a:xfrm>
            <a:off x="6706980" y="5734986"/>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747055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50458" y="291988"/>
            <a:ext cx="8229600" cy="659859"/>
          </a:xfrm>
        </p:spPr>
        <p:txBody>
          <a:bodyPr/>
          <a:lstStyle/>
          <a:p>
            <a:r>
              <a:rPr lang="en-US" dirty="0"/>
              <a:t>Pedestrian Accommodations</a:t>
            </a:r>
          </a:p>
        </p:txBody>
      </p:sp>
      <p:sp>
        <p:nvSpPr>
          <p:cNvPr id="61443" name="Content Placeholder 2"/>
          <p:cNvSpPr>
            <a:spLocks noGrp="1"/>
          </p:cNvSpPr>
          <p:nvPr>
            <p:ph idx="1"/>
          </p:nvPr>
        </p:nvSpPr>
        <p:spPr>
          <a:xfrm>
            <a:off x="450457" y="1230923"/>
            <a:ext cx="4364139" cy="4964604"/>
          </a:xfrm>
        </p:spPr>
        <p:txBody>
          <a:bodyPr>
            <a:normAutofit/>
          </a:bodyPr>
          <a:lstStyle/>
          <a:p>
            <a:r>
              <a:rPr lang="en-US" dirty="0"/>
              <a:t>All road users must be accommodated</a:t>
            </a:r>
          </a:p>
          <a:p>
            <a:pPr lvl="1"/>
            <a:r>
              <a:rPr lang="en-US" dirty="0"/>
              <a:t>Maintain pathway or provide pedestrian detour</a:t>
            </a:r>
          </a:p>
          <a:p>
            <a:r>
              <a:rPr lang="en-US" dirty="0"/>
              <a:t>ADA requirements</a:t>
            </a:r>
          </a:p>
          <a:p>
            <a:pPr lvl="1"/>
            <a:r>
              <a:rPr lang="en-US" dirty="0"/>
              <a:t>Longitudinal channelizing devices</a:t>
            </a:r>
          </a:p>
          <a:p>
            <a:pPr lvl="1"/>
            <a:r>
              <a:rPr lang="en-US" dirty="0"/>
              <a:t>No tape, rope, or plastic chain</a:t>
            </a:r>
          </a:p>
        </p:txBody>
      </p:sp>
      <p:pic>
        <p:nvPicPr>
          <p:cNvPr id="2" name="Picture 1" descr="MUTCD detour example with sidewalk closed and sidewalk closed cross here signs">
            <a:extLst>
              <a:ext uri="{FF2B5EF4-FFF2-40B4-BE49-F238E27FC236}">
                <a16:creationId xmlns:a16="http://schemas.microsoft.com/office/drawing/2014/main" id="{56A07989-B57D-45E3-8093-CF5F861FAC55}"/>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4980216" y="1230923"/>
            <a:ext cx="3390900" cy="4333875"/>
          </a:xfrm>
          <a:prstGeom prst="rect">
            <a:avLst/>
          </a:prstGeom>
        </p:spPr>
      </p:pic>
      <p:sp>
        <p:nvSpPr>
          <p:cNvPr id="3" name="Google Shape;74;p1">
            <a:extLst>
              <a:ext uri="{FF2B5EF4-FFF2-40B4-BE49-F238E27FC236}">
                <a16:creationId xmlns:a16="http://schemas.microsoft.com/office/drawing/2014/main" id="{DCD8CC80-8160-4C67-688D-7ADA2172267F}"/>
              </a:ext>
            </a:extLst>
          </p:cNvPr>
          <p:cNvSpPr/>
          <p:nvPr/>
        </p:nvSpPr>
        <p:spPr>
          <a:xfrm>
            <a:off x="6395482" y="5720783"/>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66729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TMP Review</a:t>
            </a:r>
          </a:p>
        </p:txBody>
      </p:sp>
      <p:sp>
        <p:nvSpPr>
          <p:cNvPr id="4" name="Content Placeholder 3"/>
          <p:cNvSpPr>
            <a:spLocks noGrp="1"/>
          </p:cNvSpPr>
          <p:nvPr>
            <p:ph idx="1"/>
          </p:nvPr>
        </p:nvSpPr>
        <p:spPr/>
        <p:txBody>
          <a:bodyPr/>
          <a:lstStyle/>
          <a:p>
            <a:r>
              <a:rPr lang="en-US" dirty="0"/>
              <a:t>Includes suggestions/comments and feedback on TMP from TMP reviewer(s)</a:t>
            </a:r>
          </a:p>
          <a:p>
            <a:r>
              <a:rPr lang="en-US" dirty="0"/>
              <a:t>Can lead to solutions not identified earlier</a:t>
            </a:r>
          </a:p>
          <a:p>
            <a:r>
              <a:rPr lang="en-US" dirty="0"/>
              <a:t>Ensures consistency with DOT policy</a:t>
            </a:r>
          </a:p>
          <a:p>
            <a:r>
              <a:rPr lang="en-US" dirty="0"/>
              <a:t>Helps with TMP revision and performance monitoring</a:t>
            </a:r>
          </a:p>
          <a:p>
            <a:r>
              <a:rPr lang="en-US" dirty="0"/>
              <a:t>Can provide training and sharing of ideas for      future projects</a:t>
            </a:r>
          </a:p>
          <a:p>
            <a:endParaRPr lang="en-US" dirty="0"/>
          </a:p>
        </p:txBody>
      </p:sp>
    </p:spTree>
    <p:extLst>
      <p:ext uri="{BB962C8B-B14F-4D97-AF65-F5344CB8AC3E}">
        <p14:creationId xmlns:p14="http://schemas.microsoft.com/office/powerpoint/2010/main" val="24032544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9489" name="Picture 1" descr="Sidewalk impacted by construction">
            <a:extLst>
              <a:ext uri="{C183D7F6-B498-43B3-948B-1728B52AA6E4}">
                <adec:decorative xmlns:adec="http://schemas.microsoft.com/office/drawing/2017/decorative" val="0"/>
              </a:ext>
            </a:extLst>
          </p:cNvPr>
          <p:cNvPicPr>
            <a:picLocks noChangeAspect="1" noChangeArrowheads="1"/>
          </p:cNvPicPr>
          <p:nvPr/>
        </p:nvPicPr>
        <p:blipFill>
          <a:blip r:embed="rId3" cstate="print"/>
          <a:srcRect l="26940" r="29722" b="6250"/>
          <a:stretch>
            <a:fillRect/>
          </a:stretch>
        </p:blipFill>
        <p:spPr bwMode="auto">
          <a:xfrm>
            <a:off x="4824307" y="1228590"/>
            <a:ext cx="3633893" cy="4419600"/>
          </a:xfrm>
          <a:prstGeom prst="rect">
            <a:avLst/>
          </a:prstGeom>
          <a:noFill/>
          <a:ln w="9525">
            <a:noFill/>
            <a:miter lim="800000"/>
            <a:headEnd/>
            <a:tailEnd/>
          </a:ln>
        </p:spPr>
      </p:pic>
      <p:sp>
        <p:nvSpPr>
          <p:cNvPr id="165890" name="Rectangle 2"/>
          <p:cNvSpPr>
            <a:spLocks noGrp="1" noChangeArrowheads="1"/>
          </p:cNvSpPr>
          <p:nvPr>
            <p:ph type="title"/>
          </p:nvPr>
        </p:nvSpPr>
        <p:spPr>
          <a:xfrm>
            <a:off x="304800" y="228600"/>
            <a:ext cx="8839200" cy="990600"/>
          </a:xfrm>
        </p:spPr>
        <p:txBody>
          <a:bodyPr>
            <a:normAutofit/>
          </a:bodyPr>
          <a:lstStyle/>
          <a:p>
            <a:pPr eaLnBrk="1" hangingPunct="1"/>
            <a:r>
              <a:rPr lang="en-US" dirty="0"/>
              <a:t>Channelizing Pedestrians</a:t>
            </a:r>
          </a:p>
        </p:txBody>
      </p:sp>
      <p:sp>
        <p:nvSpPr>
          <p:cNvPr id="165891" name="Rectangle 3"/>
          <p:cNvSpPr>
            <a:spLocks noGrp="1" noChangeArrowheads="1"/>
          </p:cNvSpPr>
          <p:nvPr>
            <p:ph type="body" idx="1"/>
          </p:nvPr>
        </p:nvSpPr>
        <p:spPr>
          <a:xfrm>
            <a:off x="304800" y="1600200"/>
            <a:ext cx="4419600" cy="5029200"/>
          </a:xfrm>
        </p:spPr>
        <p:txBody>
          <a:bodyPr/>
          <a:lstStyle/>
          <a:p>
            <a:pPr eaLnBrk="1" hangingPunct="1"/>
            <a:r>
              <a:rPr lang="en-US" dirty="0"/>
              <a:t>Devices used to channelize pedestrians shall be detectable to users of long canes and visible to persons having low vision</a:t>
            </a:r>
          </a:p>
          <a:p>
            <a:pPr eaLnBrk="1" hangingPunct="1"/>
            <a:r>
              <a:rPr lang="en-US" dirty="0"/>
              <a:t>Continuous detectable edging</a:t>
            </a:r>
          </a:p>
        </p:txBody>
      </p:sp>
      <p:sp>
        <p:nvSpPr>
          <p:cNvPr id="95237" name="Text Box 6" descr="Detectable?"/>
          <p:cNvSpPr txBox="1">
            <a:spLocks noChangeArrowheads="1"/>
          </p:cNvSpPr>
          <p:nvPr/>
        </p:nvSpPr>
        <p:spPr bwMode="auto">
          <a:xfrm>
            <a:off x="4256944" y="5063415"/>
            <a:ext cx="2505814" cy="584775"/>
          </a:xfrm>
          <a:prstGeom prst="rect">
            <a:avLst/>
          </a:prstGeom>
          <a:solidFill>
            <a:schemeClr val="bg1">
              <a:alpha val="74901"/>
            </a:schemeClr>
          </a:solidFill>
          <a:ln w="9525">
            <a:noFill/>
            <a:miter lim="800000"/>
            <a:headEnd/>
            <a:tailEnd/>
          </a:ln>
        </p:spPr>
        <p:txBody>
          <a:bodyPr wrap="none">
            <a:spAutoFit/>
          </a:bodyPr>
          <a:lstStyle/>
          <a:p>
            <a:pPr>
              <a:defRPr/>
            </a:pPr>
            <a:r>
              <a:rPr lang="en-US" sz="3200" b="1" dirty="0">
                <a:latin typeface="Arial" panose="020B0604020202020204" pitchFamily="34" charset="0"/>
              </a:rPr>
              <a:t>Detectable</a:t>
            </a:r>
            <a:r>
              <a:rPr lang="en-US" sz="3200" b="1" i="1" dirty="0">
                <a:latin typeface="Arial" panose="020B0604020202020204" pitchFamily="34" charset="0"/>
              </a:rPr>
              <a:t>?</a:t>
            </a:r>
          </a:p>
        </p:txBody>
      </p:sp>
      <p:sp>
        <p:nvSpPr>
          <p:cNvPr id="7" name="&quot;No&quot; Symbol 6" descr="No Symbol"/>
          <p:cNvSpPr/>
          <p:nvPr/>
        </p:nvSpPr>
        <p:spPr>
          <a:xfrm>
            <a:off x="7162800" y="1600200"/>
            <a:ext cx="1295400" cy="1295400"/>
          </a:xfrm>
          <a:prstGeom prst="noSmoking">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2" name="Google Shape;74;p1">
            <a:extLst>
              <a:ext uri="{FF2B5EF4-FFF2-40B4-BE49-F238E27FC236}">
                <a16:creationId xmlns:a16="http://schemas.microsoft.com/office/drawing/2014/main" id="{9BE71896-3833-B042-DE95-65CA63DDF61D}"/>
              </a:ext>
            </a:extLst>
          </p:cNvPr>
          <p:cNvSpPr/>
          <p:nvPr/>
        </p:nvSpPr>
        <p:spPr>
          <a:xfrm>
            <a:off x="7209398" y="577215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0777073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descr="Example of a Longitudinal&#10;Channelizing Devices (LCDs) "/>
          <p:cNvSpPr txBox="1">
            <a:spLocks noChangeArrowheads="1"/>
          </p:cNvSpPr>
          <p:nvPr/>
        </p:nvSpPr>
        <p:spPr bwMode="auto">
          <a:xfrm>
            <a:off x="412955" y="796413"/>
            <a:ext cx="3377380" cy="4129547"/>
          </a:xfrm>
          <a:prstGeom prst="rect">
            <a:avLst/>
          </a:prstGeom>
          <a:noFill/>
          <a:ln>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u="none" strike="noStrike" kern="0" cap="none" spc="0" normalizeH="0" noProof="0" dirty="0">
                <a:ln>
                  <a:noFill/>
                </a:ln>
                <a:effectLst/>
                <a:uLnTx/>
                <a:uFillTx/>
                <a:latin typeface="Arial" panose="020B0604020202020204" pitchFamily="34" charset="0"/>
                <a:ea typeface="+mj-ea"/>
                <a:cs typeface="+mj-cs"/>
              </a:rPr>
              <a:t>Longitudinal</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u="none" strike="noStrike" kern="0" cap="none" spc="0" normalizeH="0" noProof="0" dirty="0">
                <a:ln>
                  <a:noFill/>
                </a:ln>
                <a:effectLst/>
                <a:uLnTx/>
                <a:uFillTx/>
                <a:latin typeface="Arial" panose="020B0604020202020204" pitchFamily="34" charset="0"/>
                <a:ea typeface="+mj-ea"/>
                <a:cs typeface="+mj-cs"/>
              </a:rPr>
              <a:t>Channelizing Device</a:t>
            </a:r>
            <a:r>
              <a:rPr lang="en-US" sz="3200" b="1" kern="0" dirty="0">
                <a:latin typeface="Arial" panose="020B0604020202020204" pitchFamily="34" charset="0"/>
                <a:ea typeface="+mj-ea"/>
                <a:cs typeface="+mj-cs"/>
              </a:rPr>
              <a:t>s (LCDs) provide a continuous detectable edge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u="none" strike="noStrike" kern="0" cap="none" spc="0" normalizeH="0" baseline="0" noProof="0" dirty="0">
                <a:ln>
                  <a:noFill/>
                </a:ln>
                <a:effectLst/>
                <a:uLnTx/>
                <a:uFillTx/>
                <a:latin typeface="Arial" panose="020B0604020202020204" pitchFamily="34" charset="0"/>
                <a:ea typeface="+mj-ea"/>
                <a:cs typeface="+mj-cs"/>
              </a:rPr>
              <a:t>(but no</a:t>
            </a:r>
            <a:r>
              <a:rPr kumimoji="0" lang="en-US" sz="3200" b="1" u="none" strike="noStrike" kern="0" cap="none" spc="0" normalizeH="0" noProof="0" dirty="0">
                <a:ln>
                  <a:noFill/>
                </a:ln>
                <a:effectLst/>
                <a:uLnTx/>
                <a:uFillTx/>
                <a:latin typeface="Arial" panose="020B0604020202020204" pitchFamily="34" charset="0"/>
                <a:ea typeface="+mj-ea"/>
                <a:cs typeface="+mj-cs"/>
              </a:rPr>
              <a:t> protection!)</a:t>
            </a:r>
            <a:endParaRPr kumimoji="0" lang="en-US" sz="3200" b="1" u="none" strike="noStrike" kern="0" cap="none" spc="0" normalizeH="0" baseline="0" noProof="0" dirty="0">
              <a:ln>
                <a:noFill/>
              </a:ln>
              <a:effectLst/>
              <a:uLnTx/>
              <a:uFillTx/>
              <a:latin typeface="Arial" panose="020B0604020202020204" pitchFamily="34" charset="0"/>
              <a:ea typeface="+mj-ea"/>
              <a:cs typeface="+mj-cs"/>
            </a:endParaRPr>
          </a:p>
        </p:txBody>
      </p:sp>
      <p:pic>
        <p:nvPicPr>
          <p:cNvPr id="4" name="Picture 3" descr="Orange and white water filled barrier delineating the pedestrian path"/>
          <p:cNvPicPr>
            <a:picLocks noChangeAspect="1" noChangeArrowheads="1"/>
          </p:cNvPicPr>
          <p:nvPr/>
        </p:nvPicPr>
        <p:blipFill>
          <a:blip r:embed="rId3" cstate="print"/>
          <a:srcRect/>
          <a:stretch>
            <a:fillRect/>
          </a:stretch>
        </p:blipFill>
        <p:spPr bwMode="auto">
          <a:xfrm>
            <a:off x="4114800" y="10664"/>
            <a:ext cx="5029200" cy="5913058"/>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1BAF9DCD-6A27-7466-F8EE-204498CCE15D}"/>
              </a:ext>
            </a:extLst>
          </p:cNvPr>
          <p:cNvSpPr/>
          <p:nvPr/>
        </p:nvSpPr>
        <p:spPr>
          <a:xfrm>
            <a:off x="7924800" y="5923722"/>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229622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dirty="0"/>
              <a:t>Pedestrian Pathway Maintained?</a:t>
            </a:r>
          </a:p>
        </p:txBody>
      </p:sp>
      <p:pic>
        <p:nvPicPr>
          <p:cNvPr id="62468" name="Picture 2" descr="Example of a Pedestrian Pathway not maintained during construction&#10;&#10;"/>
          <p:cNvPicPr>
            <a:picLocks noGrp="1" noChangeAspect="1" noChangeArrowheads="1"/>
          </p:cNvPicPr>
          <p:nvPr>
            <p:ph idx="1"/>
          </p:nvPr>
        </p:nvPicPr>
        <p:blipFill>
          <a:blip r:embed="rId3" cstate="print"/>
          <a:srcRect/>
          <a:stretch>
            <a:fillRect/>
          </a:stretch>
        </p:blipFill>
        <p:spPr>
          <a:xfrm>
            <a:off x="4774620" y="1790007"/>
            <a:ext cx="4369380" cy="3277985"/>
          </a:xfrm>
        </p:spPr>
      </p:pic>
      <p:pic>
        <p:nvPicPr>
          <p:cNvPr id="62467" name="Picture 33" descr="Two pedestrians walking through an overhead structure pathway"/>
          <p:cNvPicPr>
            <a:picLocks noChangeAspect="1" noChangeArrowheads="1"/>
          </p:cNvPicPr>
          <p:nvPr/>
        </p:nvPicPr>
        <p:blipFill>
          <a:blip r:embed="rId4" cstate="print"/>
          <a:srcRect/>
          <a:stretch>
            <a:fillRect/>
          </a:stretch>
        </p:blipFill>
        <p:spPr bwMode="auto">
          <a:xfrm>
            <a:off x="228600" y="1600200"/>
            <a:ext cx="4419600" cy="2888524"/>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4FC8C3FA-7071-72B6-96A6-067EFA2DF639}"/>
              </a:ext>
            </a:extLst>
          </p:cNvPr>
          <p:cNvSpPr/>
          <p:nvPr/>
        </p:nvSpPr>
        <p:spPr>
          <a:xfrm>
            <a:off x="7924800" y="5139103"/>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65668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0458" y="458523"/>
            <a:ext cx="8229600" cy="659859"/>
          </a:xfrm>
        </p:spPr>
        <p:txBody>
          <a:bodyPr/>
          <a:lstStyle/>
          <a:p>
            <a:r>
              <a:rPr lang="en-US" dirty="0"/>
              <a:t>Maintenance of Devices </a:t>
            </a:r>
            <a:r>
              <a:rPr lang="en-US" sz="2000" dirty="0"/>
              <a:t>(1 of 3)</a:t>
            </a:r>
            <a:r>
              <a:rPr lang="en-US" dirty="0"/>
              <a:t> </a:t>
            </a:r>
          </a:p>
        </p:txBody>
      </p:sp>
      <p:sp>
        <p:nvSpPr>
          <p:cNvPr id="44035" name="Rectangle 3"/>
          <p:cNvSpPr>
            <a:spLocks noGrp="1" noChangeArrowheads="1"/>
          </p:cNvSpPr>
          <p:nvPr>
            <p:ph idx="1"/>
          </p:nvPr>
        </p:nvSpPr>
        <p:spPr/>
        <p:txBody>
          <a:bodyPr/>
          <a:lstStyle/>
          <a:p>
            <a:r>
              <a:rPr lang="en-US" b="1" dirty="0"/>
              <a:t>Routine (Daily) Inspections</a:t>
            </a:r>
          </a:p>
          <a:p>
            <a:pPr lvl="1"/>
            <a:r>
              <a:rPr lang="en-US" dirty="0"/>
              <a:t>During working hours</a:t>
            </a:r>
          </a:p>
          <a:p>
            <a:pPr lvl="1"/>
            <a:r>
              <a:rPr lang="en-US" dirty="0"/>
              <a:t>After work has stopped </a:t>
            </a:r>
          </a:p>
          <a:p>
            <a:pPr lvl="2"/>
            <a:r>
              <a:rPr lang="en-US" dirty="0"/>
              <a:t>Last duty of inspector before leaving the project site – drive through and be sure devices are in proper location</a:t>
            </a:r>
          </a:p>
          <a:p>
            <a:pPr lvl="2"/>
            <a:r>
              <a:rPr lang="en-US" dirty="0"/>
              <a:t>Devices often moved for contractor access during working hours	</a:t>
            </a:r>
          </a:p>
        </p:txBody>
      </p:sp>
    </p:spTree>
    <p:extLst>
      <p:ext uri="{BB962C8B-B14F-4D97-AF65-F5344CB8AC3E}">
        <p14:creationId xmlns:p14="http://schemas.microsoft.com/office/powerpoint/2010/main" val="7737581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dirty="0"/>
              <a:t>Maintenance of Devices </a:t>
            </a:r>
            <a:r>
              <a:rPr lang="en-US" sz="2000" dirty="0"/>
              <a:t>(2 of 3)</a:t>
            </a:r>
            <a:endParaRPr lang="en-US" dirty="0"/>
          </a:p>
        </p:txBody>
      </p:sp>
      <p:sp>
        <p:nvSpPr>
          <p:cNvPr id="43011" name="Rectangle 3"/>
          <p:cNvSpPr>
            <a:spLocks noGrp="1" noChangeArrowheads="1"/>
          </p:cNvSpPr>
          <p:nvPr>
            <p:ph idx="1"/>
          </p:nvPr>
        </p:nvSpPr>
        <p:spPr/>
        <p:txBody>
          <a:bodyPr/>
          <a:lstStyle/>
          <a:p>
            <a:pPr eaLnBrk="1" hangingPunct="1"/>
            <a:r>
              <a:rPr lang="en-US" b="1" dirty="0"/>
              <a:t>Payment for maintenance</a:t>
            </a:r>
          </a:p>
          <a:p>
            <a:pPr lvl="1" eaLnBrk="1" hangingPunct="1"/>
            <a:r>
              <a:rPr lang="en-US" dirty="0"/>
              <a:t>Clearly establish basis in contract specifications</a:t>
            </a:r>
          </a:p>
          <a:p>
            <a:pPr lvl="2" eaLnBrk="1" hangingPunct="1"/>
            <a:r>
              <a:rPr lang="en-US" dirty="0"/>
              <a:t>Included in pay item</a:t>
            </a:r>
          </a:p>
          <a:p>
            <a:pPr lvl="2" eaLnBrk="1" hangingPunct="1"/>
            <a:r>
              <a:rPr lang="en-US" dirty="0"/>
              <a:t>Separate for some items</a:t>
            </a:r>
          </a:p>
          <a:p>
            <a:pPr lvl="3" eaLnBrk="1" hangingPunct="1"/>
            <a:r>
              <a:rPr lang="en-US" dirty="0"/>
              <a:t>Surveillance?</a:t>
            </a:r>
          </a:p>
          <a:p>
            <a:pPr lvl="3" eaLnBrk="1" hangingPunct="1"/>
            <a:r>
              <a:rPr lang="en-US" dirty="0"/>
              <a:t>Attenuator maintenance?</a:t>
            </a:r>
          </a:p>
          <a:p>
            <a:pPr eaLnBrk="1" hangingPunct="1"/>
            <a:endParaRPr lang="en-US" dirty="0"/>
          </a:p>
        </p:txBody>
      </p:sp>
    </p:spTree>
    <p:extLst>
      <p:ext uri="{BB962C8B-B14F-4D97-AF65-F5344CB8AC3E}">
        <p14:creationId xmlns:p14="http://schemas.microsoft.com/office/powerpoint/2010/main" val="20187458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451449"/>
            <a:ext cx="4321834" cy="1437305"/>
          </a:xfrm>
        </p:spPr>
        <p:txBody>
          <a:bodyPr/>
          <a:lstStyle/>
          <a:p>
            <a:r>
              <a:rPr lang="en-US" dirty="0"/>
              <a:t>Maintenance of Devices </a:t>
            </a:r>
            <a:r>
              <a:rPr lang="en-US" sz="2000" dirty="0"/>
              <a:t>(3 of 3)</a:t>
            </a:r>
            <a:endParaRPr lang="en-US" dirty="0"/>
          </a:p>
        </p:txBody>
      </p:sp>
      <p:sp>
        <p:nvSpPr>
          <p:cNvPr id="40963" name="Rectangle 3"/>
          <p:cNvSpPr>
            <a:spLocks noGrp="1" noChangeArrowheads="1"/>
          </p:cNvSpPr>
          <p:nvPr>
            <p:ph idx="1"/>
          </p:nvPr>
        </p:nvSpPr>
        <p:spPr>
          <a:xfrm>
            <a:off x="519787" y="2044030"/>
            <a:ext cx="4724400" cy="4655820"/>
          </a:xfrm>
        </p:spPr>
        <p:txBody>
          <a:bodyPr/>
          <a:lstStyle/>
          <a:p>
            <a:r>
              <a:rPr lang="en-US" dirty="0"/>
              <a:t>23 CFR 630 Subpart K requires adoption of quality standards guidelines</a:t>
            </a:r>
          </a:p>
          <a:p>
            <a:r>
              <a:rPr lang="en-US" dirty="0"/>
              <a:t>Training for Inspectors</a:t>
            </a:r>
          </a:p>
          <a:p>
            <a:r>
              <a:rPr lang="en-US" dirty="0"/>
              <a:t>Quality of devices maintained</a:t>
            </a:r>
          </a:p>
        </p:txBody>
      </p:sp>
      <p:pic>
        <p:nvPicPr>
          <p:cNvPr id="2" name="Picture 1" descr="Quality Guidelines for Temporary Traffic Control Devices and Features cover of book">
            <a:extLst>
              <a:ext uri="{FF2B5EF4-FFF2-40B4-BE49-F238E27FC236}">
                <a16:creationId xmlns:a16="http://schemas.microsoft.com/office/drawing/2014/main" id="{18753F99-D1FF-4554-9D5F-435A0BAEAB5C}"/>
              </a:ext>
            </a:extLst>
          </p:cNvPr>
          <p:cNvPicPr>
            <a:picLocks noChangeAspect="1"/>
          </p:cNvPicPr>
          <p:nvPr/>
        </p:nvPicPr>
        <p:blipFill>
          <a:blip r:embed="rId3"/>
          <a:stretch>
            <a:fillRect/>
          </a:stretch>
        </p:blipFill>
        <p:spPr>
          <a:xfrm>
            <a:off x="5709339" y="451449"/>
            <a:ext cx="2314575" cy="5391150"/>
          </a:xfrm>
          <a:prstGeom prst="rect">
            <a:avLst/>
          </a:prstGeom>
          <a:ln>
            <a:solidFill>
              <a:schemeClr val="accent1"/>
            </a:solidFill>
          </a:ln>
        </p:spPr>
      </p:pic>
      <p:sp>
        <p:nvSpPr>
          <p:cNvPr id="3" name="Google Shape;74;p1">
            <a:extLst>
              <a:ext uri="{FF2B5EF4-FFF2-40B4-BE49-F238E27FC236}">
                <a16:creationId xmlns:a16="http://schemas.microsoft.com/office/drawing/2014/main" id="{088C3FA4-785D-E89C-69E7-1A272547513A}"/>
              </a:ext>
            </a:extLst>
          </p:cNvPr>
          <p:cNvSpPr/>
          <p:nvPr/>
        </p:nvSpPr>
        <p:spPr>
          <a:xfrm>
            <a:off x="7078769" y="584259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0733444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5529"/>
            <a:ext cx="8229600" cy="659859"/>
          </a:xfrm>
        </p:spPr>
        <p:txBody>
          <a:bodyPr/>
          <a:lstStyle/>
          <a:p>
            <a:r>
              <a:rPr lang="en-US" dirty="0"/>
              <a:t>Quality Standards</a:t>
            </a:r>
          </a:p>
        </p:txBody>
      </p:sp>
      <p:sp>
        <p:nvSpPr>
          <p:cNvPr id="5" name="Content Placeholder 4"/>
          <p:cNvSpPr>
            <a:spLocks noGrp="1"/>
          </p:cNvSpPr>
          <p:nvPr>
            <p:ph idx="1"/>
          </p:nvPr>
        </p:nvSpPr>
        <p:spPr>
          <a:xfrm>
            <a:off x="457200" y="838200"/>
            <a:ext cx="5047129" cy="5181600"/>
          </a:xfrm>
        </p:spPr>
        <p:txBody>
          <a:bodyPr/>
          <a:lstStyle/>
          <a:p>
            <a:pPr marL="0" indent="0">
              <a:buNone/>
            </a:pPr>
            <a:endParaRPr lang="en-US" dirty="0"/>
          </a:p>
          <a:p>
            <a:pPr marL="0" indent="0">
              <a:buNone/>
            </a:pPr>
            <a:r>
              <a:rPr lang="en-US" dirty="0"/>
              <a:t>Guidelines for determining the acceptability of a traffic control device</a:t>
            </a:r>
          </a:p>
          <a:p>
            <a:pPr lvl="1"/>
            <a:r>
              <a:rPr lang="en-US" sz="2800" dirty="0"/>
              <a:t>Acceptable</a:t>
            </a:r>
          </a:p>
          <a:p>
            <a:pPr lvl="1"/>
            <a:r>
              <a:rPr lang="en-US" sz="2800" dirty="0"/>
              <a:t>Marginal </a:t>
            </a:r>
          </a:p>
          <a:p>
            <a:pPr lvl="1"/>
            <a:r>
              <a:rPr lang="en-US" sz="2800" dirty="0"/>
              <a:t>Unacceptable </a:t>
            </a:r>
          </a:p>
          <a:p>
            <a:r>
              <a:rPr lang="en-US" dirty="0"/>
              <a:t>Some states have developed guidelines or adopted those of ATSSA</a:t>
            </a:r>
          </a:p>
          <a:p>
            <a:endParaRPr lang="en-US" dirty="0"/>
          </a:p>
          <a:p>
            <a:endParaRPr lang="en-US" dirty="0"/>
          </a:p>
          <a:p>
            <a:endParaRPr lang="en-US" dirty="0"/>
          </a:p>
        </p:txBody>
      </p:sp>
      <p:pic>
        <p:nvPicPr>
          <p:cNvPr id="6" name="Picture 5" descr="Cover book of Quality Guidelines for Temporary Traffic Control Devices and Features">
            <a:extLst>
              <a:ext uri="{FF2B5EF4-FFF2-40B4-BE49-F238E27FC236}">
                <a16:creationId xmlns:a16="http://schemas.microsoft.com/office/drawing/2014/main" id="{842C1697-23D0-4224-9FE2-2421BD8714A9}"/>
              </a:ext>
            </a:extLst>
          </p:cNvPr>
          <p:cNvPicPr>
            <a:picLocks noChangeAspect="1"/>
          </p:cNvPicPr>
          <p:nvPr/>
        </p:nvPicPr>
        <p:blipFill>
          <a:blip r:embed="rId3"/>
          <a:stretch>
            <a:fillRect/>
          </a:stretch>
        </p:blipFill>
        <p:spPr>
          <a:xfrm>
            <a:off x="5709339" y="451449"/>
            <a:ext cx="2314575" cy="5391150"/>
          </a:xfrm>
          <a:prstGeom prst="rect">
            <a:avLst/>
          </a:prstGeom>
          <a:ln>
            <a:solidFill>
              <a:schemeClr val="accent1"/>
            </a:solidFill>
          </a:ln>
        </p:spPr>
      </p:pic>
      <p:sp>
        <p:nvSpPr>
          <p:cNvPr id="2" name="Google Shape;74;p1">
            <a:extLst>
              <a:ext uri="{FF2B5EF4-FFF2-40B4-BE49-F238E27FC236}">
                <a16:creationId xmlns:a16="http://schemas.microsoft.com/office/drawing/2014/main" id="{C050A838-E556-B67A-0F1B-EE6CA50C46C0}"/>
              </a:ext>
            </a:extLst>
          </p:cNvPr>
          <p:cNvSpPr/>
          <p:nvPr/>
        </p:nvSpPr>
        <p:spPr>
          <a:xfrm>
            <a:off x="7118966" y="5862582"/>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942659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450458" y="458523"/>
            <a:ext cx="8229600" cy="659859"/>
          </a:xfrm>
        </p:spPr>
        <p:txBody>
          <a:bodyPr/>
          <a:lstStyle/>
          <a:p>
            <a:r>
              <a:rPr lang="en-US" dirty="0"/>
              <a:t>Traffic Operation Implementation </a:t>
            </a:r>
          </a:p>
        </p:txBody>
      </p:sp>
      <p:sp>
        <p:nvSpPr>
          <p:cNvPr id="64515" name="Content Placeholder 2"/>
          <p:cNvSpPr>
            <a:spLocks noGrp="1"/>
          </p:cNvSpPr>
          <p:nvPr>
            <p:ph idx="1"/>
          </p:nvPr>
        </p:nvSpPr>
        <p:spPr>
          <a:xfrm>
            <a:off x="450458" y="1442759"/>
            <a:ext cx="4496680" cy="4396153"/>
          </a:xfrm>
        </p:spPr>
        <p:txBody>
          <a:bodyPr/>
          <a:lstStyle/>
          <a:p>
            <a:r>
              <a:rPr lang="en-US" dirty="0"/>
              <a:t>Alternate routes </a:t>
            </a:r>
          </a:p>
          <a:p>
            <a:r>
              <a:rPr lang="en-US" dirty="0"/>
              <a:t>Emergency vehicle access to work area or through project</a:t>
            </a:r>
          </a:p>
          <a:p>
            <a:r>
              <a:rPr lang="en-US" dirty="0"/>
              <a:t>Speed control measures</a:t>
            </a:r>
          </a:p>
          <a:p>
            <a:r>
              <a:rPr lang="en-US" dirty="0"/>
              <a:t>Coordination with other projects in corridor</a:t>
            </a:r>
          </a:p>
          <a:p>
            <a:r>
              <a:rPr lang="en-US" dirty="0"/>
              <a:t>Queuing</a:t>
            </a:r>
          </a:p>
          <a:p>
            <a:endParaRPr lang="en-US" dirty="0"/>
          </a:p>
        </p:txBody>
      </p:sp>
      <p:pic>
        <p:nvPicPr>
          <p:cNvPr id="2" name="Picture 1">
            <a:extLst>
              <a:ext uri="{FF2B5EF4-FFF2-40B4-BE49-F238E27FC236}">
                <a16:creationId xmlns:a16="http://schemas.microsoft.com/office/drawing/2014/main" id="{DDD1488B-6A81-4255-8B2C-0E7C1BEB3A30}"/>
              </a:ext>
              <a:ext uri="{C183D7F6-B498-43B3-948B-1728B52AA6E4}">
                <adec:decorative xmlns:adec="http://schemas.microsoft.com/office/drawing/2017/decorative" val="1"/>
              </a:ext>
            </a:extLst>
          </p:cNvPr>
          <p:cNvPicPr>
            <a:picLocks noChangeAspect="1"/>
          </p:cNvPicPr>
          <p:nvPr/>
        </p:nvPicPr>
        <p:blipFill rotWithShape="1">
          <a:blip r:embed="rId3"/>
          <a:srcRect t="1296" r="46410" b="-1296"/>
          <a:stretch/>
        </p:blipFill>
        <p:spPr>
          <a:xfrm>
            <a:off x="5228492" y="1473239"/>
            <a:ext cx="3142690" cy="3911522"/>
          </a:xfrm>
          <a:prstGeom prst="rect">
            <a:avLst/>
          </a:prstGeom>
        </p:spPr>
      </p:pic>
      <p:sp>
        <p:nvSpPr>
          <p:cNvPr id="3" name="Google Shape;74;p1">
            <a:extLst>
              <a:ext uri="{FF2B5EF4-FFF2-40B4-BE49-F238E27FC236}">
                <a16:creationId xmlns:a16="http://schemas.microsoft.com/office/drawing/2014/main" id="{0AA8C68A-6F7B-D1C4-B931-F0333876B2BB}"/>
              </a:ext>
            </a:extLst>
          </p:cNvPr>
          <p:cNvSpPr/>
          <p:nvPr/>
        </p:nvSpPr>
        <p:spPr>
          <a:xfrm>
            <a:off x="7433336" y="5384761"/>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3">
            <a:extLst>
              <a:ext uri="{FF2B5EF4-FFF2-40B4-BE49-F238E27FC236}">
                <a16:creationId xmlns:a16="http://schemas.microsoft.com/office/drawing/2014/main" id="{80173754-4926-9619-D995-495DC53FDFF1}"/>
              </a:ext>
              <a:ext uri="{C183D7F6-B498-43B3-948B-1728B52AA6E4}">
                <adec:decorative xmlns:adec="http://schemas.microsoft.com/office/drawing/2017/decorative" val="1"/>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17763" t="40956" r="77097" b="56218"/>
          <a:stretch/>
        </p:blipFill>
        <p:spPr>
          <a:xfrm>
            <a:off x="6270170" y="3024553"/>
            <a:ext cx="301451" cy="110533"/>
          </a:xfrm>
          <a:prstGeom prst="rect">
            <a:avLst/>
          </a:prstGeom>
        </p:spPr>
      </p:pic>
    </p:spTree>
    <p:extLst>
      <p:ext uri="{BB962C8B-B14F-4D97-AF65-F5344CB8AC3E}">
        <p14:creationId xmlns:p14="http://schemas.microsoft.com/office/powerpoint/2010/main" val="850737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457200" y="312077"/>
            <a:ext cx="8229600" cy="659859"/>
          </a:xfrm>
        </p:spPr>
        <p:txBody>
          <a:bodyPr/>
          <a:lstStyle/>
          <a:p>
            <a:r>
              <a:rPr lang="en-US" dirty="0"/>
              <a:t>Traffic Operation Implementation </a:t>
            </a:r>
          </a:p>
        </p:txBody>
      </p:sp>
      <p:sp>
        <p:nvSpPr>
          <p:cNvPr id="65539" name="Content Placeholder 2"/>
          <p:cNvSpPr>
            <a:spLocks noGrp="1"/>
          </p:cNvSpPr>
          <p:nvPr>
            <p:ph idx="1"/>
          </p:nvPr>
        </p:nvSpPr>
        <p:spPr>
          <a:xfrm>
            <a:off x="347995" y="1145665"/>
            <a:ext cx="5235388" cy="4396153"/>
          </a:xfrm>
        </p:spPr>
        <p:txBody>
          <a:bodyPr/>
          <a:lstStyle/>
          <a:p>
            <a:r>
              <a:rPr lang="en-US" dirty="0"/>
              <a:t>Work zone ITS </a:t>
            </a:r>
          </a:p>
          <a:p>
            <a:pPr lvl="1"/>
            <a:r>
              <a:rPr lang="en-US" dirty="0"/>
              <a:t>Systems installed properly and calibrated to provide accurate information?</a:t>
            </a:r>
          </a:p>
          <a:p>
            <a:pPr lvl="1"/>
            <a:r>
              <a:rPr lang="en-US" dirty="0"/>
              <a:t>PCMS messages legible and accurate?</a:t>
            </a:r>
          </a:p>
          <a:p>
            <a:pPr lvl="1"/>
            <a:r>
              <a:rPr lang="en-US" dirty="0"/>
              <a:t>Dynamic Merge System applied properly?</a:t>
            </a:r>
          </a:p>
          <a:p>
            <a:pPr lvl="1"/>
            <a:r>
              <a:rPr lang="en-US" dirty="0"/>
              <a:t>Loss of device credibility?</a:t>
            </a:r>
          </a:p>
          <a:p>
            <a:pPr lvl="1"/>
            <a:endParaRPr lang="en-US" dirty="0"/>
          </a:p>
        </p:txBody>
      </p:sp>
      <p:pic>
        <p:nvPicPr>
          <p:cNvPr id="2" name="Picture 1" descr="Work Zone ITS - 40 Minutes to end of Work Zone">
            <a:extLst>
              <a:ext uri="{FF2B5EF4-FFF2-40B4-BE49-F238E27FC236}">
                <a16:creationId xmlns:a16="http://schemas.microsoft.com/office/drawing/2014/main" id="{361EB680-67AB-4E44-8677-6DF36C555400}"/>
              </a:ext>
            </a:extLst>
          </p:cNvPr>
          <p:cNvPicPr>
            <a:picLocks noChangeAspect="1"/>
          </p:cNvPicPr>
          <p:nvPr/>
        </p:nvPicPr>
        <p:blipFill rotWithShape="1">
          <a:blip r:embed="rId3"/>
          <a:srcRect l="20680" r="21598"/>
          <a:stretch/>
        </p:blipFill>
        <p:spPr>
          <a:xfrm>
            <a:off x="5583323" y="1529275"/>
            <a:ext cx="3103477" cy="3799449"/>
          </a:xfrm>
          <a:prstGeom prst="rect">
            <a:avLst/>
          </a:prstGeom>
        </p:spPr>
      </p:pic>
      <p:sp>
        <p:nvSpPr>
          <p:cNvPr id="3" name="Google Shape;74;p1">
            <a:extLst>
              <a:ext uri="{FF2B5EF4-FFF2-40B4-BE49-F238E27FC236}">
                <a16:creationId xmlns:a16="http://schemas.microsoft.com/office/drawing/2014/main" id="{6FBD5D6A-383C-9030-9231-9AC5E199C01C}"/>
              </a:ext>
            </a:extLst>
          </p:cNvPr>
          <p:cNvSpPr/>
          <p:nvPr/>
        </p:nvSpPr>
        <p:spPr>
          <a:xfrm>
            <a:off x="7433336" y="5384761"/>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803300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0458" y="383495"/>
            <a:ext cx="8229600" cy="659859"/>
          </a:xfrm>
        </p:spPr>
        <p:txBody>
          <a:bodyPr/>
          <a:lstStyle/>
          <a:p>
            <a:r>
              <a:rPr lang="en-US" dirty="0"/>
              <a:t>Speed Control Measures</a:t>
            </a:r>
          </a:p>
        </p:txBody>
      </p:sp>
      <p:sp>
        <p:nvSpPr>
          <p:cNvPr id="45059" name="Rectangle 3"/>
          <p:cNvSpPr>
            <a:spLocks noGrp="1" noChangeArrowheads="1"/>
          </p:cNvSpPr>
          <p:nvPr>
            <p:ph idx="1"/>
          </p:nvPr>
        </p:nvSpPr>
        <p:spPr>
          <a:xfrm>
            <a:off x="450458" y="1343465"/>
            <a:ext cx="8229600" cy="4471181"/>
          </a:xfrm>
        </p:spPr>
        <p:txBody>
          <a:bodyPr>
            <a:normAutofit lnSpcReduction="10000"/>
          </a:bodyPr>
          <a:lstStyle/>
          <a:p>
            <a:r>
              <a:rPr lang="en-US" dirty="0"/>
              <a:t>Signing	</a:t>
            </a:r>
          </a:p>
          <a:p>
            <a:pPr lvl="1"/>
            <a:r>
              <a:rPr lang="en-US" dirty="0"/>
              <a:t>Placement and maintenance of signs</a:t>
            </a:r>
          </a:p>
          <a:p>
            <a:pPr lvl="1"/>
            <a:r>
              <a:rPr lang="en-US" dirty="0"/>
              <a:t>Remove conflicting signs</a:t>
            </a:r>
          </a:p>
          <a:p>
            <a:r>
              <a:rPr lang="en-US" dirty="0"/>
              <a:t>Law enforcement officers	</a:t>
            </a:r>
          </a:p>
          <a:p>
            <a:pPr lvl="1"/>
            <a:r>
              <a:rPr lang="en-US" dirty="0"/>
              <a:t>Involve in planning and preconstruction</a:t>
            </a:r>
          </a:p>
          <a:p>
            <a:pPr lvl="1"/>
            <a:r>
              <a:rPr lang="en-US" dirty="0"/>
              <a:t>Jobsite involvement</a:t>
            </a:r>
          </a:p>
          <a:p>
            <a:pPr lvl="2"/>
            <a:r>
              <a:rPr lang="en-US" dirty="0"/>
              <a:t>Active enforcement</a:t>
            </a:r>
          </a:p>
          <a:p>
            <a:pPr lvl="2"/>
            <a:r>
              <a:rPr lang="en-US" dirty="0"/>
              <a:t>Presence</a:t>
            </a:r>
          </a:p>
          <a:p>
            <a:pPr lvl="2"/>
            <a:r>
              <a:rPr lang="en-US" dirty="0"/>
              <a:t>Not in buffer space</a:t>
            </a:r>
          </a:p>
        </p:txBody>
      </p:sp>
    </p:spTree>
    <p:extLst>
      <p:ext uri="{BB962C8B-B14F-4D97-AF65-F5344CB8AC3E}">
        <p14:creationId xmlns:p14="http://schemas.microsoft.com/office/powerpoint/2010/main" val="3090868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93483"/>
            <a:ext cx="8229600" cy="659859"/>
          </a:xfrm>
        </p:spPr>
        <p:txBody>
          <a:bodyPr/>
          <a:lstStyle/>
          <a:p>
            <a:r>
              <a:rPr lang="en-US" dirty="0"/>
              <a:t>TMP Approval</a:t>
            </a:r>
          </a:p>
        </p:txBody>
      </p:sp>
      <p:sp>
        <p:nvSpPr>
          <p:cNvPr id="4" name="Content Placeholder 3"/>
          <p:cNvSpPr>
            <a:spLocks noGrp="1"/>
          </p:cNvSpPr>
          <p:nvPr>
            <p:ph idx="1"/>
          </p:nvPr>
        </p:nvSpPr>
        <p:spPr>
          <a:xfrm>
            <a:off x="457199" y="1445343"/>
            <a:ext cx="8332839" cy="4441760"/>
          </a:xfrm>
        </p:spPr>
        <p:txBody>
          <a:bodyPr/>
          <a:lstStyle/>
          <a:p>
            <a:r>
              <a:rPr lang="en-US" dirty="0"/>
              <a:t>Similar to existing Agency procedures for approval of other plans (e.g., </a:t>
            </a:r>
            <a:r>
              <a:rPr lang="en-US" dirty="0" err="1"/>
              <a:t>TTC</a:t>
            </a:r>
            <a:r>
              <a:rPr lang="en-US" dirty="0"/>
              <a:t> Plan) </a:t>
            </a:r>
          </a:p>
          <a:p>
            <a:r>
              <a:rPr lang="en-US" dirty="0"/>
              <a:t>Based on what is written in each Agency’s work zone policy </a:t>
            </a:r>
          </a:p>
          <a:p>
            <a:endParaRPr lang="en-US" dirty="0"/>
          </a:p>
        </p:txBody>
      </p:sp>
      <p:pic>
        <p:nvPicPr>
          <p:cNvPr id="2" name="Picture 1">
            <a:extLst>
              <a:ext uri="{FF2B5EF4-FFF2-40B4-BE49-F238E27FC236}">
                <a16:creationId xmlns:a16="http://schemas.microsoft.com/office/drawing/2014/main" id="{3167F986-675A-4A78-8A49-D4DBBFE7B94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77878" y="3765777"/>
            <a:ext cx="6788243" cy="2121326"/>
          </a:xfrm>
          <a:prstGeom prst="rect">
            <a:avLst/>
          </a:prstGeom>
        </p:spPr>
      </p:pic>
      <p:sp>
        <p:nvSpPr>
          <p:cNvPr id="5" name="Google Shape;74;p1">
            <a:extLst>
              <a:ext uri="{FF2B5EF4-FFF2-40B4-BE49-F238E27FC236}">
                <a16:creationId xmlns:a16="http://schemas.microsoft.com/office/drawing/2014/main" id="{17F82C2A-B99E-3760-B317-ED87028A1502}"/>
              </a:ext>
            </a:extLst>
          </p:cNvPr>
          <p:cNvSpPr/>
          <p:nvPr/>
        </p:nvSpPr>
        <p:spPr>
          <a:xfrm>
            <a:off x="7058910" y="5887103"/>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657284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381001"/>
            <a:ext cx="8229600" cy="659859"/>
          </a:xfrm>
        </p:spPr>
        <p:txBody>
          <a:bodyPr/>
          <a:lstStyle/>
          <a:p>
            <a:r>
              <a:rPr lang="en-US" dirty="0"/>
              <a:t>Work Zone Speed Limit</a:t>
            </a:r>
          </a:p>
        </p:txBody>
      </p:sp>
      <p:sp>
        <p:nvSpPr>
          <p:cNvPr id="2" name="Google Shape;74;p1">
            <a:extLst>
              <a:ext uri="{FF2B5EF4-FFF2-40B4-BE49-F238E27FC236}">
                <a16:creationId xmlns:a16="http://schemas.microsoft.com/office/drawing/2014/main" id="{07413025-E20C-0485-527C-B0E8DD54E243}"/>
              </a:ext>
            </a:extLst>
          </p:cNvPr>
          <p:cNvSpPr/>
          <p:nvPr/>
        </p:nvSpPr>
        <p:spPr>
          <a:xfrm>
            <a:off x="6034536" y="5766898"/>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3" name="Picture 2" descr="Work zone speed limit 55 sign on trailer with speed feedback display showing your speed 51">
            <a:extLst>
              <a:ext uri="{FF2B5EF4-FFF2-40B4-BE49-F238E27FC236}">
                <a16:creationId xmlns:a16="http://schemas.microsoft.com/office/drawing/2014/main" id="{B14E4102-83C3-E129-20BA-DE69E1D3F29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81" b="99798" l="3993" r="98403">
                        <a14:foregroundMark x1="39219" y1="6785" x2="72745" y2="9467"/>
                        <a14:foregroundMark x1="69009" y1="2538" x2="71149" y2="2646"/>
                        <a14:foregroundMark x1="34871" y1="808" x2="37302" y2="931"/>
                        <a14:foregroundMark x1="22629" y1="11208" x2="21739" y2="13005"/>
                        <a14:foregroundMark x1="25718" y1="4970" x2="24483" y2="7463"/>
                        <a14:foregroundMark x1="27140" y1="41582" x2="27189" y2="41769"/>
                        <a14:foregroundMark x1="21739" y1="20840" x2="23769" y2="28635"/>
                        <a14:foregroundMark x1="80527" y1="19557" x2="81816" y2="21566"/>
                        <a14:foregroundMark x1="78720" y1="23017" x2="78527" y2="27342"/>
                        <a14:foregroundMark x1="78871" y1="19648" x2="78729" y2="22833"/>
                        <a14:foregroundMark x1="73230" y1="51575" x2="70719" y2="57431"/>
                        <a14:foregroundMark x1="76255" y1="44523" x2="75797" y2="45590"/>
                        <a14:foregroundMark x1="78562" y1="39140" x2="76627" y2="43654"/>
                        <a14:foregroundMark x1="75177" y1="74354" x2="75688" y2="76292"/>
                        <a14:foregroundMark x1="70719" y1="57431" x2="75177" y2="74354"/>
                        <a14:foregroundMark x1="41083" y1="81947" x2="76930" y2="83522"/>
                        <a14:foregroundMark x1="45540" y1="88261" x2="47915" y2="88207"/>
                        <a14:foregroundMark x1="9938" y1="87197" x2="11446" y2="98142"/>
                        <a14:foregroundMark x1="21118" y1="89903" x2="19028" y2="95712"/>
                        <a14:foregroundMark x1="32387" y1="91034" x2="60603" y2="90913"/>
                        <a14:foregroundMark x1="60603" y1="90913" x2="81899" y2="91195"/>
                        <a14:foregroundMark x1="84196" y1="88732" x2="91304" y2="91599"/>
                        <a14:foregroundMark x1="80390" y1="87197" x2="84196" y2="88732"/>
                        <a14:foregroundMark x1="87595" y1="80700" x2="95031" y2="83078"/>
                        <a14:foregroundMark x1="79239" y1="78029" x2="82218" y2="78982"/>
                        <a14:foregroundMark x1="75954" y1="76979" x2="77975" y2="77625"/>
                        <a14:foregroundMark x1="95031" y1="83078" x2="95031" y2="83239"/>
                        <a14:foregroundMark x1="86172" y1="73854" x2="87406" y2="74755"/>
                        <a14:foregroundMark x1="80390" y1="69628" x2="82767" y2="71365"/>
                        <a14:foregroundMark x1="78042" y1="18964" x2="80657" y2="19830"/>
                        <a14:foregroundMark x1="39574" y1="6220" x2="74585" y2="17819"/>
                        <a14:foregroundMark x1="29902" y1="5210" x2="37001" y2="17003"/>
                        <a14:foregroundMark x1="47294" y1="5493" x2="72848" y2="14297"/>
                        <a14:foregroundMark x1="76723" y1="14408" x2="77442" y2="14428"/>
                        <a14:foregroundMark x1="75677" y1="17781" x2="77675" y2="17836"/>
                        <a14:foregroundMark x1="73592" y1="17723" x2="74683" y2="17753"/>
                        <a14:foregroundMark x1="31411" y1="16559" x2="73409" y2="17718"/>
                        <a14:foregroundMark x1="29547" y1="22658" x2="72347" y2="24469"/>
                        <a14:foregroundMark x1="33274" y1="29039" x2="33274" y2="29039"/>
                        <a14:foregroundMark x1="35759" y1="22940" x2="55102" y2="37722"/>
                        <a14:foregroundMark x1="33629" y1="38570" x2="68855" y2="40670"/>
                        <a14:foregroundMark x1="40816" y1="30452" x2="47915" y2="39984"/>
                        <a14:foregroundMark x1="35759" y1="31462" x2="55457" y2="31018"/>
                        <a14:foregroundMark x1="55457" y1="31018" x2="65750" y2="31300"/>
                        <a14:foregroundMark x1="35495" y1="51607" x2="38243" y2="54200"/>
                        <a14:foregroundMark x1="27393" y1="43960" x2="31335" y2="47681"/>
                        <a14:foregroundMark x1="38243" y1="54200" x2="61491" y2="52868"/>
                        <a14:foregroundMark x1="61491" y1="52868" x2="69476" y2="54160"/>
                        <a14:foregroundMark x1="71961" y1="55008" x2="23514" y2="53514"/>
                        <a14:foregroundMark x1="23514" y1="53514" x2="22981" y2="53433"/>
                        <a14:foregroundMark x1="79640" y1="95113" x2="78793" y2="99273"/>
                        <a14:foregroundMark x1="80035" y1="93174" x2="79640" y2="95113"/>
                        <a14:foregroundMark x1="75054" y1="99334" x2="83141" y2="98829"/>
                        <a14:foregroundMark x1="6832" y1="85218" x2="9849" y2="95961"/>
                        <a14:foregroundMark x1="9849" y1="95961" x2="10204" y2="96284"/>
                        <a14:foregroundMark x1="6211" y1="90751" x2="5824" y2="91842"/>
                        <a14:foregroundMark x1="96273" y1="85218" x2="96749" y2="86328"/>
                        <a14:foregroundMark x1="28039" y1="73465" x2="43301" y2="73465"/>
                        <a14:foregroundMark x1="32884" y1="74354" x2="35759" y2="75444"/>
                        <a14:foregroundMark x1="32032" y1="74031" x2="32884" y2="74354"/>
                        <a14:foregroundMark x1="31738" y1="74354" x2="35092" y2="76090"/>
                        <a14:foregroundMark x1="28305" y1="72577" x2="31738" y2="74354"/>
                        <a14:foregroundMark x1="79414" y1="48263" x2="79414" y2="49637"/>
                        <a14:foregroundMark x1="72633" y1="1707" x2="73446" y2="2210"/>
                        <a14:foregroundMark x1="47649" y1="91034" x2="47420" y2="93224"/>
                        <a14:foregroundMark x1="52945" y1="92935" x2="53095" y2="93215"/>
                        <a14:foregroundMark x1="52618" y1="92326" x2="52905" y2="92861"/>
                        <a14:foregroundMark x1="52351" y1="92609" x2="52243" y2="93215"/>
                        <a14:foregroundMark x1="62822" y1="565" x2="59716" y2="808"/>
                        <a14:foregroundMark x1="50941" y1="830" x2="55191" y2="727"/>
                        <a14:foregroundMark x1="51287" y1="606" x2="54570" y2="606"/>
                        <a14:foregroundMark x1="26353" y1="2060" x2="26974" y2="2141"/>
                        <a14:foregroundMark x1="27418" y1="2019" x2="28660" y2="1939"/>
                        <a14:foregroundMark x1="76841" y1="3958" x2="78083" y2="3958"/>
                        <a14:foregroundMark x1="22981" y1="3837" x2="22005" y2="3918"/>
                        <a14:foregroundMark x1="78527" y1="13247" x2="78350" y2="14418"/>
                        <a14:foregroundMark x1="78438" y1="13086" x2="77995" y2="14418"/>
                        <a14:foregroundMark x1="78616" y1="27908" x2="78083" y2="36712"/>
                        <a14:foregroundMark x1="78616" y1="32956" x2="77817" y2="34047"/>
                        <a14:foregroundMark x1="78083" y1="34047" x2="78616" y2="35460"/>
                        <a14:foregroundMark x1="78616" y1="36026" x2="78438" y2="37682"/>
                        <a14:foregroundMark x1="77551" y1="33199" x2="77817" y2="34935"/>
                        <a14:foregroundMark x1="78261" y1="33522" x2="78438" y2="34410"/>
                        <a14:foregroundMark x1="22893" y1="28958" x2="22715" y2="32189"/>
                        <a14:foregroundMark x1="22741" y1="36777" x2="22538" y2="39984"/>
                        <a14:foregroundMark x1="23248" y1="28756" x2="22876" y2="34642"/>
                        <a14:foregroundMark x1="23228" y1="36827" x2="23248" y2="37601"/>
                        <a14:foregroundMark x1="23070" y1="30654" x2="23142" y2="33456"/>
                        <a14:foregroundMark x1="20089" y1="54927" x2="20231" y2="55412"/>
                        <a14:foregroundMark x1="19876" y1="54200" x2="20089" y2="54927"/>
                        <a14:foregroundMark x1="22094" y1="78029" x2="24312" y2="77827"/>
                        <a14:foregroundMark x1="85004" y1="71002" x2="85714" y2="71931"/>
                        <a14:foregroundMark x1="23248" y1="82512" x2="27684" y2="82270"/>
                        <a14:foregroundMark x1="79414" y1="77787" x2="79503" y2="78312"/>
                        <a14:foregroundMark x1="89707" y1="76010" x2="89707" y2="76010"/>
                        <a14:foregroundMark x1="86513" y1="75565" x2="86513" y2="75565"/>
                        <a14:foregroundMark x1="86247" y1="72981" x2="86247" y2="72981"/>
                        <a14:foregroundMark x1="91837" y1="75646" x2="91837" y2="75646"/>
                        <a14:foregroundMark x1="90772" y1="75606" x2="90772" y2="75606"/>
                        <a14:foregroundMark x1="89885" y1="75606" x2="89885" y2="75606"/>
                        <a14:foregroundMark x1="87933" y1="75606" x2="87933" y2="75606"/>
                        <a14:foregroundMark x1="88642" y1="75565" x2="88642" y2="75565"/>
                        <a14:foregroundMark x1="89264" y1="76292" x2="89264" y2="76292"/>
                        <a14:foregroundMark x1="86335" y1="76373" x2="86335" y2="76373"/>
                        <a14:foregroundMark x1="87755" y1="75606" x2="87755" y2="75606"/>
                        <a14:foregroundMark x1="87755" y1="75565" x2="87755" y2="75565"/>
                        <a14:foregroundMark x1="88021" y1="75565" x2="88021" y2="75565"/>
                        <a14:foregroundMark x1="85537" y1="80816" x2="85537" y2="80816"/>
                        <a14:foregroundMark x1="75954" y1="80493" x2="75954" y2="80493"/>
                        <a14:foregroundMark x1="94321" y1="87399" x2="94321" y2="87399"/>
                        <a14:foregroundMark x1="96717" y1="81341" x2="96717" y2="81341"/>
                        <a14:foregroundMark x1="95475" y1="80897" x2="95475" y2="80897"/>
                        <a14:foregroundMark x1="83052" y1="81018" x2="83052" y2="81018"/>
                        <a14:foregroundMark x1="94410" y1="89620" x2="94410" y2="89620"/>
                        <a14:foregroundMark x1="94410" y1="91317" x2="94410" y2="91317"/>
                        <a14:foregroundMark x1="94410" y1="93457" x2="94410" y2="93457"/>
                        <a14:foregroundMark x1="94587" y1="92569" x2="94587" y2="92569"/>
                        <a14:foregroundMark x1="94410" y1="90509" x2="94410" y2="90509"/>
                        <a14:foregroundMark x1="94499" y1="96527" x2="94499" y2="96527"/>
                        <a14:foregroundMark x1="94499" y1="95840" x2="94499" y2="95840"/>
                        <a14:foregroundMark x1="94410" y1="95598" x2="94410" y2="95598"/>
                        <a14:foregroundMark x1="94410" y1="94548" x2="94410" y2="94548"/>
                        <a14:foregroundMark x1="94410" y1="97981" x2="94410" y2="97981"/>
                        <a14:foregroundMark x1="93966" y1="98546" x2="93966" y2="98546"/>
                        <a14:foregroundMark x1="55634" y1="92084" x2="55634" y2="92084"/>
                        <a14:foregroundMark x1="52174" y1="93861" x2="52174" y2="93861"/>
                        <a14:foregroundMark x1="52351" y1="94507" x2="52351" y2="94507"/>
                        <a14:foregroundMark x1="52174" y1="95153" x2="52174" y2="95153"/>
                        <a14:foregroundMark x1="47294" y1="94548" x2="47294" y2="94548"/>
                        <a14:foregroundMark x1="49956" y1="89176" x2="49956" y2="89176"/>
                        <a14:foregroundMark x1="45874" y1="89015" x2="45874" y2="89015"/>
                        <a14:foregroundMark x1="53327" y1="88126" x2="53327" y2="88126"/>
                        <a14:foregroundMark x1="53505" y1="89984" x2="53505" y2="89984"/>
                        <a14:foregroundMark x1="53327" y1="89136" x2="53327" y2="89136"/>
                        <a14:foregroundMark x1="75244" y1="99596" x2="75244" y2="99596"/>
                        <a14:foregroundMark x1="74889" y1="99394" x2="74889" y2="99394"/>
                        <a14:foregroundMark x1="84028" y1="99556" x2="84028" y2="99556"/>
                        <a14:foregroundMark x1="20674" y1="97173" x2="21118" y2="98546"/>
                        <a14:foregroundMark x1="17214" y1="99515" x2="17214" y2="99515"/>
                        <a14:foregroundMark x1="18722" y1="99677" x2="18722" y2="99677"/>
                        <a14:foregroundMark x1="17391" y1="99677" x2="17391" y2="99677"/>
                        <a14:foregroundMark x1="18190" y1="99515" x2="18190" y2="99515"/>
                        <a14:foregroundMark x1="17746" y1="99556" x2="19432" y2="99798"/>
                        <a14:foregroundMark x1="24046" y1="99596" x2="24046" y2="99596"/>
                        <a14:foregroundMark x1="27418" y1="78150" x2="27418" y2="78150"/>
                        <a14:foregroundMark x1="22183" y1="75283" x2="22183" y2="75283"/>
                        <a14:foregroundMark x1="23425" y1="36672" x2="23425" y2="36672"/>
                        <a14:foregroundMark x1="23514" y1="36914" x2="23514" y2="36914"/>
                        <a14:backgroundMark x1="38598" y1="2544" x2="50754" y2="2383"/>
                        <a14:backgroundMark x1="52351" y1="3675" x2="59184" y2="3110"/>
                        <a14:backgroundMark x1="64419" y1="3110" x2="58829" y2="4241"/>
                        <a14:backgroundMark x1="61668" y1="1656" x2="68234" y2="2948"/>
                        <a14:backgroundMark x1="83762" y1="24798" x2="85980" y2="31906"/>
                        <a14:backgroundMark x1="85980" y1="31906" x2="85980" y2="31906"/>
                        <a14:backgroundMark x1="87489" y1="27625" x2="94410" y2="36147"/>
                        <a14:backgroundMark x1="91571" y1="28918" x2="80390" y2="34572"/>
                        <a14:backgroundMark x1="92192" y1="30735" x2="89352" y2="35420"/>
                        <a14:backgroundMark x1="89707" y1="31300" x2="87489" y2="34451"/>
                        <a14:backgroundMark x1="25821" y1="47415" x2="28749" y2="48950"/>
                        <a14:backgroundMark x1="31854" y1="48910" x2="35404" y2="51252"/>
                        <a14:backgroundMark x1="31854" y1="48506" x2="33540" y2="48586"/>
                        <a14:backgroundMark x1="33895" y1="51252" x2="36114" y2="51131"/>
                        <a14:backgroundMark x1="30790" y1="48061" x2="33008" y2="48102"/>
                        <a14:backgroundMark x1="74445" y1="46486" x2="73913" y2="47900"/>
                        <a14:backgroundMark x1="75599" y1="46567" x2="75688" y2="48061"/>
                        <a14:backgroundMark x1="74091" y1="49596" x2="74002" y2="50808"/>
                        <a14:backgroundMark x1="75333" y1="47819" x2="73736" y2="48344"/>
                        <a14:backgroundMark x1="75333" y1="48183" x2="73114" y2="49475"/>
                        <a14:backgroundMark x1="73647" y1="48950" x2="74357" y2="49596"/>
                        <a14:backgroundMark x1="73114" y1="50242" x2="73203" y2="51575"/>
                        <a14:backgroundMark x1="75599" y1="45961" x2="75510" y2="46688"/>
                        <a14:backgroundMark x1="79326" y1="42286" x2="80745" y2="46002"/>
                        <a14:backgroundMark x1="79414" y1="45840" x2="79059" y2="47577"/>
                        <a14:backgroundMark x1="80302" y1="38166" x2="80923" y2="42165"/>
                        <a14:backgroundMark x1="75244" y1="37682" x2="75067" y2="40711"/>
                        <a14:backgroundMark x1="75865" y1="45598" x2="75067" y2="46931"/>
                        <a14:backgroundMark x1="79592" y1="46446" x2="79681" y2="47577"/>
                        <a14:backgroundMark x1="76664" y1="43659" x2="76131" y2="44507"/>
                        <a14:backgroundMark x1="79237" y1="46204" x2="79237" y2="48263"/>
                        <a14:backgroundMark x1="24738" y1="37593" x2="24556" y2="37901"/>
                        <a14:backgroundMark x1="24933" y1="39822" x2="24933" y2="39822"/>
                        <a14:backgroundMark x1="25732" y1="38934" x2="25111" y2="42326"/>
                        <a14:backgroundMark x1="24667" y1="42124" x2="26087" y2="44144"/>
                        <a14:backgroundMark x1="26087" y1="37884" x2="26264" y2="39701"/>
                        <a14:backgroundMark x1="79947" y1="22375" x2="86602" y2="25162"/>
                        <a14:backgroundMark x1="80834" y1="21971" x2="82964" y2="21890"/>
                        <a14:backgroundMark x1="81810" y1="21567" x2="82343" y2="22536"/>
                        <a14:backgroundMark x1="73913" y1="20073" x2="74800" y2="21405"/>
                        <a14:backgroundMark x1="73292" y1="23183" x2="75244" y2="25525"/>
                        <a14:backgroundMark x1="24667" y1="19346" x2="25732" y2="20759"/>
                        <a14:backgroundMark x1="24933" y1="14620" x2="25022" y2="15711"/>
                        <a14:backgroundMark x1="75155" y1="14540" x2="75333" y2="15711"/>
                        <a14:backgroundMark x1="79592" y1="18134" x2="88465" y2="18174"/>
                        <a14:backgroundMark x1="79414" y1="17246" x2="79858" y2="18861"/>
                        <a14:backgroundMark x1="75421" y1="17932" x2="74978" y2="18780"/>
                        <a14:backgroundMark x1="79237" y1="18942" x2="82165" y2="18780"/>
                        <a14:backgroundMark x1="74357" y1="17973" x2="75333" y2="18013"/>
                        <a14:backgroundMark x1="79059" y1="15267" x2="79858" y2="16963"/>
                        <a14:backgroundMark x1="74889" y1="10501" x2="75688" y2="13247"/>
                        <a14:backgroundMark x1="75599" y1="13611" x2="75333" y2="14782"/>
                        <a14:backgroundMark x1="78793" y1="13328" x2="79769" y2="15145"/>
                        <a14:backgroundMark x1="75067" y1="13813" x2="74445" y2="15186"/>
                        <a14:backgroundMark x1="79414" y1="14943" x2="80657" y2="17367"/>
                        <a14:backgroundMark x1="75510" y1="18094" x2="75421" y2="18780"/>
                        <a14:backgroundMark x1="24046" y1="8401" x2="24579" y2="11551"/>
                        <a14:backgroundMark x1="24579" y1="7472" x2="23957" y2="8885"/>
                        <a14:backgroundMark x1="74179" y1="7916" x2="75067" y2="9410"/>
                        <a14:backgroundMark x1="74534" y1="9047" x2="74800" y2="10057"/>
                        <a14:backgroundMark x1="74978" y1="5372" x2="75244" y2="5452"/>
                        <a14:backgroundMark x1="24135" y1="5372" x2="25200" y2="5372"/>
                        <a14:backgroundMark x1="24224" y1="7270" x2="24667" y2="7956"/>
                        <a14:backgroundMark x1="51730" y1="1817" x2="59716" y2="1858"/>
                        <a14:backgroundMark x1="47915" y1="1454" x2="54303" y2="1535"/>
                        <a14:backgroundMark x1="60781" y1="2181" x2="54925" y2="2019"/>
                        <a14:backgroundMark x1="47294" y1="1494" x2="40639" y2="2100"/>
                        <a14:backgroundMark x1="42059" y1="1454" x2="37178" y2="1696"/>
                        <a14:backgroundMark x1="48004" y1="81" x2="49734" y2="171"/>
                        <a14:backgroundMark x1="31145" y1="363" x2="30878" y2="969"/>
                        <a14:backgroundMark x1="25111" y1="3473" x2="27418" y2="3635"/>
                        <a14:backgroundMark x1="69654" y1="727" x2="73558" y2="848"/>
                        <a14:backgroundMark x1="72937" y1="2585" x2="76486" y2="2504"/>
                        <a14:backgroundMark x1="71340" y1="929" x2="72671" y2="1696"/>
                        <a14:backgroundMark x1="70541" y1="283" x2="72227" y2="889"/>
                        <a14:backgroundMark x1="72671" y1="2746" x2="71961" y2="2989"/>
                        <a14:backgroundMark x1="73469" y1="2464" x2="73824" y2="2504"/>
                        <a14:backgroundMark x1="72848" y1="1898" x2="73026" y2="1858"/>
                        <a14:backgroundMark x1="39752" y1="1131" x2="45697" y2="1333"/>
                        <a14:backgroundMark x1="36823" y1="1252" x2="40550" y2="1414"/>
                        <a14:backgroundMark x1="25643" y1="5210" x2="25111" y2="5493"/>
                        <a14:backgroundMark x1="24845" y1="5695" x2="25466" y2="5695"/>
                        <a14:backgroundMark x1="51464" y1="202" x2="51464" y2="202"/>
                        <a14:backgroundMark x1="50754" y1="242" x2="50754" y2="242"/>
                        <a14:backgroundMark x1="50399" y1="283" x2="51730" y2="242"/>
                        <a14:backgroundMark x1="51198" y1="121" x2="49778" y2="81"/>
                        <a14:backgroundMark x1="25466" y1="24394" x2="25732" y2="27100"/>
                        <a14:backgroundMark x1="25377" y1="29160" x2="25111" y2="33481"/>
                        <a14:backgroundMark x1="25555" y1="33158" x2="23691" y2="36874"/>
                        <a14:backgroundMark x1="21118" y1="53796" x2="20900" y2="54138"/>
                        <a14:backgroundMark x1="21118" y1="54927" x2="21118" y2="54927"/>
                        <a14:backgroundMark x1="21384" y1="59249" x2="21384" y2="59249"/>
                        <a14:backgroundMark x1="21384" y1="59976" x2="21384" y2="59976"/>
                        <a14:backgroundMark x1="78705" y1="61672" x2="78705" y2="61672"/>
                        <a14:backgroundMark x1="78616" y1="62763" x2="78616" y2="62763"/>
                        <a14:backgroundMark x1="78350" y1="64095" x2="78350" y2="64095"/>
                        <a14:backgroundMark x1="78527" y1="65145" x2="78527" y2="65145"/>
                        <a14:backgroundMark x1="21384" y1="68700" x2="21384" y2="68700"/>
                        <a14:backgroundMark x1="21384" y1="71365" x2="21384" y2="71365"/>
                        <a14:backgroundMark x1="82875" y1="71284" x2="82875" y2="71284"/>
                        <a14:backgroundMark x1="35670" y1="76090" x2="35670" y2="76090"/>
                        <a14:backgroundMark x1="35581" y1="76535" x2="39485" y2="77464"/>
                        <a14:backgroundMark x1="35315" y1="76212" x2="35315" y2="76212"/>
                        <a14:backgroundMark x1="35138" y1="76050" x2="35138" y2="76050"/>
                        <a14:backgroundMark x1="34783" y1="76131" x2="34783" y2="76131"/>
                        <a14:backgroundMark x1="31233" y1="74354" x2="31233" y2="74354"/>
                        <a14:backgroundMark x1="75155" y1="74354" x2="75155" y2="74354"/>
                        <a14:backgroundMark x1="75510" y1="74313" x2="75510" y2="74313"/>
                        <a14:backgroundMark x1="78261" y1="77625" x2="78261" y2="77625"/>
                        <a14:backgroundMark x1="78705" y1="77706" x2="78705" y2="77706"/>
                        <a14:backgroundMark x1="77551" y1="77625" x2="77551" y2="77625"/>
                        <a14:backgroundMark x1="78083" y1="77625" x2="78083" y2="77625"/>
                        <a14:backgroundMark x1="83052" y1="74758" x2="83052" y2="74758"/>
                        <a14:backgroundMark x1="83407" y1="73263" x2="83673" y2="76131"/>
                        <a14:backgroundMark x1="84028" y1="72092" x2="85004" y2="73102"/>
                        <a14:backgroundMark x1="87933" y1="75323" x2="88554" y2="74556"/>
                        <a14:backgroundMark x1="85448" y1="73506" x2="85448" y2="73506"/>
                        <a14:backgroundMark x1="85537" y1="78312" x2="85537" y2="78312"/>
                        <a14:backgroundMark x1="84650" y1="77383" x2="88021" y2="79120"/>
                        <a14:backgroundMark x1="84295" y1="80210" x2="90151" y2="79362"/>
                        <a14:backgroundMark x1="83230" y1="80129" x2="85182" y2="78393"/>
                        <a14:backgroundMark x1="82520" y1="78837" x2="85182" y2="79523"/>
                        <a14:backgroundMark x1="81899" y1="78918" x2="81899" y2="78918"/>
                        <a14:backgroundMark x1="82165" y1="78958" x2="82165" y2="78958"/>
                        <a14:backgroundMark x1="82343" y1="78756" x2="82343" y2="78756"/>
                        <a14:backgroundMark x1="81899" y1="78877" x2="81899" y2="78877"/>
                        <a14:backgroundMark x1="82520" y1="78877" x2="82520" y2="78877"/>
                        <a14:backgroundMark x1="87311" y1="80493" x2="87311" y2="80493"/>
                        <a14:backgroundMark x1="87400" y1="80533" x2="87400" y2="80533"/>
                        <a14:backgroundMark x1="86690" y1="80372" x2="86690" y2="80372"/>
                        <a14:backgroundMark x1="85093" y1="73183" x2="85093" y2="73183"/>
                        <a14:backgroundMark x1="91748" y1="77423" x2="94942" y2="80372"/>
                        <a14:backgroundMark x1="90861" y1="76777" x2="90949" y2="77181"/>
                        <a14:backgroundMark x1="93523" y1="77504" x2="89086" y2="77706"/>
                        <a14:backgroundMark x1="88465" y1="76898" x2="91393" y2="76696"/>
                        <a14:backgroundMark x1="89530" y1="76737" x2="91127" y2="77100"/>
                        <a14:backgroundMark x1="96717" y1="80291" x2="95563" y2="80452"/>
                        <a14:backgroundMark x1="86513" y1="80493" x2="86513" y2="80493"/>
                        <a14:backgroundMark x1="85803" y1="80493" x2="88021" y2="80372"/>
                        <a14:backgroundMark x1="88110" y1="80452" x2="87311" y2="80493"/>
                        <a14:backgroundMark x1="88465" y1="80574" x2="86957" y2="80735"/>
                        <a14:backgroundMark x1="98314" y1="86914" x2="98314" y2="88651"/>
                        <a14:backgroundMark x1="98580" y1="87884" x2="97516" y2="89903"/>
                        <a14:backgroundMark x1="97427" y1="86349" x2="97338" y2="86955"/>
                        <a14:backgroundMark x1="84827" y1="73263" x2="85803" y2="73950"/>
                        <a14:backgroundMark x1="86069" y1="73667" x2="85714" y2="74313"/>
                        <a14:backgroundMark x1="87311" y1="74313" x2="87489" y2="75081"/>
                        <a14:backgroundMark x1="87400" y1="74758" x2="88287" y2="75202"/>
                        <a14:backgroundMark x1="88642" y1="75040" x2="87933" y2="75485"/>
                        <a14:backgroundMark x1="90240" y1="75283" x2="87755" y2="75485"/>
                        <a14:backgroundMark x1="90861" y1="76575" x2="89175" y2="76454"/>
                        <a14:backgroundMark x1="82786" y1="71325" x2="82964" y2="71809"/>
                        <a14:backgroundMark x1="85892" y1="76373" x2="85892" y2="76373"/>
                        <a14:backgroundMark x1="75599" y1="82108" x2="75599" y2="82108"/>
                        <a14:backgroundMark x1="76309" y1="84491" x2="76309" y2="84491"/>
                        <a14:backgroundMark x1="76309" y1="83643" x2="76309" y2="83643"/>
                        <a14:backgroundMark x1="75244" y1="83481" x2="75244" y2="83481"/>
                        <a14:backgroundMark x1="28838" y1="81704" x2="28838" y2="81704"/>
                        <a14:backgroundMark x1="50529" y1="95153" x2="50577" y2="95477"/>
                        <a14:backgroundMark x1="50432" y1="94507" x2="50529" y2="95153"/>
                        <a14:backgroundMark x1="50336" y1="93861" x2="50432" y2="94507"/>
                        <a14:backgroundMark x1="50222" y1="93094" x2="50336" y2="93861"/>
                        <a14:backgroundMark x1="55191" y1="94346" x2="54037" y2="96971"/>
                        <a14:backgroundMark x1="50577" y1="95517" x2="52706" y2="96607"/>
                        <a14:backgroundMark x1="58385" y1="96325" x2="50932" y2="97617"/>
                        <a14:backgroundMark x1="50399" y1="96204" x2="53505" y2="97173"/>
                        <a14:backgroundMark x1="53594" y1="93094" x2="54747" y2="93982"/>
                        <a14:backgroundMark x1="53682" y1="91922" x2="53682" y2="91922"/>
                        <a14:backgroundMark x1="52972" y1="92246" x2="52972" y2="92246"/>
                        <a14:backgroundMark x1="53682" y1="92286" x2="53682" y2="92286"/>
                        <a14:backgroundMark x1="53860" y1="92044" x2="53860" y2="92044"/>
                        <a14:backgroundMark x1="82343" y1="92973" x2="82343" y2="92973"/>
                        <a14:backgroundMark x1="81633" y1="95113" x2="81633" y2="95113"/>
                        <a14:backgroundMark x1="82254" y1="96567" x2="82254" y2="96567"/>
                        <a14:backgroundMark x1="82343" y1="98061" x2="82343" y2="98061"/>
                        <a14:backgroundMark x1="82875" y1="98990" x2="82875" y2="98990"/>
                        <a14:backgroundMark x1="82165" y1="99071" x2="82165" y2="99071"/>
                        <a14:backgroundMark x1="82165" y1="98910" x2="82165" y2="98910"/>
                        <a14:backgroundMark x1="81810" y1="98788" x2="81810" y2="98788"/>
                        <a14:backgroundMark x1="82609" y1="98788" x2="83673" y2="98950"/>
                        <a14:backgroundMark x1="94587" y1="98183" x2="94587" y2="98183"/>
                        <a14:backgroundMark x1="94765" y1="98102" x2="94765" y2="98102"/>
                        <a14:backgroundMark x1="76398" y1="99031" x2="76398" y2="99031"/>
                        <a14:backgroundMark x1="75599" y1="99192" x2="75599" y2="99192"/>
                        <a14:backgroundMark x1="76664" y1="99313" x2="76664" y2="99313"/>
                        <a14:backgroundMark x1="75954" y1="99233" x2="75954" y2="99233"/>
                        <a14:backgroundMark x1="74800" y1="99152" x2="74534" y2="99152"/>
                        <a14:backgroundMark x1="83230" y1="88732" x2="83230" y2="88732"/>
                        <a14:backgroundMark x1="83319" y1="88570" x2="83319" y2="88570"/>
                        <a14:backgroundMark x1="83230" y1="90024" x2="83230" y2="90024"/>
                        <a14:backgroundMark x1="37711" y1="89701" x2="37711" y2="89701"/>
                        <a14:backgroundMark x1="41260" y1="88732" x2="44720" y2="89742"/>
                        <a14:backgroundMark x1="29636" y1="88611" x2="36469" y2="88489"/>
                        <a14:backgroundMark x1="37622" y1="88126" x2="43035" y2="88288"/>
                        <a14:backgroundMark x1="44898" y1="88207" x2="44898" y2="88207"/>
                        <a14:backgroundMark x1="43922" y1="88368" x2="45608" y2="88207"/>
                        <a14:backgroundMark x1="43656" y1="88288" x2="43123" y2="88611"/>
                        <a14:backgroundMark x1="46850" y1="89136" x2="46850" y2="89136"/>
                        <a14:backgroundMark x1="49335" y1="90186" x2="49335" y2="90186"/>
                        <a14:backgroundMark x1="51020" y1="90347" x2="51020" y2="90347"/>
                        <a14:backgroundMark x1="53416" y1="89257" x2="53416" y2="89257"/>
                        <a14:backgroundMark x1="53949" y1="88005" x2="53949" y2="88005"/>
                        <a14:backgroundMark x1="53150" y1="90428" x2="53150" y2="90428"/>
                        <a14:backgroundMark x1="51553" y1="95153" x2="51553" y2="96042"/>
                        <a14:backgroundMark x1="51553" y1="94709" x2="51553" y2="95153"/>
                        <a14:backgroundMark x1="46700" y1="94548" x2="46673" y2="94952"/>
                        <a14:backgroundMark x1="46761" y1="93619" x2="46700" y2="94548"/>
                        <a14:backgroundMark x1="51464" y1="95557" x2="50843" y2="96931"/>
                        <a14:backgroundMark x1="51464" y1="94265" x2="51464" y2="94265"/>
                        <a14:backgroundMark x1="56433" y1="92367" x2="56433" y2="92367"/>
                        <a14:backgroundMark x1="57498" y1="92286" x2="57498" y2="92286"/>
                        <a14:backgroundMark x1="57320" y1="92326" x2="74179" y2="92205"/>
                        <a14:backgroundMark x1="74179" y1="92205" x2="74978" y2="92286"/>
                        <a14:backgroundMark x1="46939" y1="93174" x2="46495" y2="94063"/>
                        <a14:backgroundMark x1="53150" y1="93215" x2="53150" y2="93861"/>
                        <a14:backgroundMark x1="51020" y1="93861" x2="51553" y2="94588"/>
                        <a14:backgroundMark x1="82165" y1="81624" x2="82165" y2="81624"/>
                        <a14:backgroundMark x1="95652" y1="80735" x2="95652" y2="80735"/>
                        <a14:backgroundMark x1="26531" y1="88651" x2="26531" y2="88651"/>
                        <a14:backgroundMark x1="16859" y1="88934" x2="16859" y2="88934"/>
                        <a14:backgroundMark x1="17480" y1="93619" x2="17480" y2="93619"/>
                        <a14:backgroundMark x1="4703" y1="94871" x2="4703" y2="94871"/>
                        <a14:backgroundMark x1="4791" y1="93457" x2="4703" y2="96325"/>
                        <a14:backgroundMark x1="4880" y1="91842" x2="4880" y2="93982"/>
                        <a14:backgroundMark x1="3727" y1="96042" x2="4082" y2="97213"/>
                        <a14:backgroundMark x1="16948" y1="95517" x2="16948" y2="95517"/>
                        <a14:backgroundMark x1="18101" y1="96729" x2="18101" y2="96729"/>
                        <a14:backgroundMark x1="18101" y1="98183" x2="18101" y2="98183"/>
                        <a14:backgroundMark x1="17924" y1="97738" x2="17924" y2="97738"/>
                        <a14:backgroundMark x1="17214" y1="98627" x2="17214" y2="98627"/>
                        <a14:backgroundMark x1="16593" y1="99031" x2="16593" y2="99031"/>
                        <a14:backgroundMark x1="17835" y1="99071" x2="17835" y2="99071"/>
                        <a14:backgroundMark x1="18101" y1="97981" x2="18101" y2="98869"/>
                        <a14:backgroundMark x1="17835" y1="96809" x2="17835" y2="97738"/>
                        <a14:backgroundMark x1="17746" y1="95679" x2="17569" y2="97092"/>
                        <a14:backgroundMark x1="17480" y1="98950" x2="17480" y2="98950"/>
                        <a14:backgroundMark x1="17480" y1="99273" x2="17480" y2="99273"/>
                        <a14:backgroundMark x1="17569" y1="98506" x2="18106" y2="99348"/>
                        <a14:backgroundMark x1="5501" y1="91680" x2="5501" y2="91680"/>
                        <a14:backgroundMark x1="5501" y1="91963" x2="5501" y2="91963"/>
                        <a14:backgroundMark x1="22005" y1="74313" x2="22005" y2="74313"/>
                        <a14:backgroundMark x1="61934" y1="121" x2="61934" y2="121"/>
                        <a14:backgroundMark x1="22538" y1="3796" x2="22538" y2="3796"/>
                        <a14:backgroundMark x1="23248" y1="3756" x2="23248" y2="3756"/>
                      </a14:backgroundRemoval>
                    </a14:imgEffect>
                  </a14:imgLayer>
                </a14:imgProps>
              </a:ext>
              <a:ext uri="{28A0092B-C50C-407E-A947-70E740481C1C}">
                <a14:useLocalDpi xmlns:a14="http://schemas.microsoft.com/office/drawing/2010/main" val="0"/>
              </a:ext>
            </a:extLst>
          </a:blip>
          <a:stretch>
            <a:fillRect/>
          </a:stretch>
        </p:blipFill>
        <p:spPr>
          <a:xfrm>
            <a:off x="3323326" y="990599"/>
            <a:ext cx="2497347" cy="5486400"/>
          </a:xfrm>
          <a:prstGeom prst="rect">
            <a:avLst/>
          </a:prstGeom>
        </p:spPr>
      </p:pic>
    </p:spTree>
    <p:extLst>
      <p:ext uri="{BB962C8B-B14F-4D97-AF65-F5344CB8AC3E}">
        <p14:creationId xmlns:p14="http://schemas.microsoft.com/office/powerpoint/2010/main" val="2848850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237476"/>
            <a:ext cx="8229600" cy="659859"/>
          </a:xfrm>
        </p:spPr>
        <p:txBody>
          <a:bodyPr/>
          <a:lstStyle/>
          <a:p>
            <a:r>
              <a:rPr lang="en-US" dirty="0"/>
              <a:t>Location of Law Enforcement</a:t>
            </a:r>
          </a:p>
        </p:txBody>
      </p:sp>
      <p:pic>
        <p:nvPicPr>
          <p:cNvPr id="47107" name="Picture 3" descr="Example of where Law enforcement should be placed behind drums near work activity"/>
          <p:cNvPicPr>
            <a:picLocks noGrp="1" noChangeAspect="1" noChangeArrowheads="1"/>
          </p:cNvPicPr>
          <p:nvPr>
            <p:ph idx="1"/>
          </p:nvPr>
        </p:nvPicPr>
        <p:blipFill>
          <a:blip r:embed="rId3" cstate="print"/>
          <a:srcRect/>
          <a:stretch>
            <a:fillRect/>
          </a:stretch>
        </p:blipFill>
        <p:spPr>
          <a:xfrm>
            <a:off x="1574800" y="1056409"/>
            <a:ext cx="5994400" cy="4495800"/>
          </a:xfrm>
        </p:spPr>
      </p:pic>
      <p:sp>
        <p:nvSpPr>
          <p:cNvPr id="3" name="Google Shape;74;p1">
            <a:extLst>
              <a:ext uri="{FF2B5EF4-FFF2-40B4-BE49-F238E27FC236}">
                <a16:creationId xmlns:a16="http://schemas.microsoft.com/office/drawing/2014/main" id="{37EEC2C9-F8C7-C445-23A4-87E6DFC42060}"/>
              </a:ext>
            </a:extLst>
          </p:cNvPr>
          <p:cNvSpPr/>
          <p:nvPr/>
        </p:nvSpPr>
        <p:spPr>
          <a:xfrm>
            <a:off x="6639516" y="5588192"/>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1272164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450458" y="430815"/>
            <a:ext cx="8229600" cy="659859"/>
          </a:xfrm>
        </p:spPr>
        <p:txBody>
          <a:bodyPr/>
          <a:lstStyle/>
          <a:p>
            <a:r>
              <a:rPr lang="en-US" dirty="0"/>
              <a:t>PI&amp;O Implementation</a:t>
            </a:r>
          </a:p>
        </p:txBody>
      </p:sp>
      <p:sp>
        <p:nvSpPr>
          <p:cNvPr id="66563" name="Content Placeholder 2"/>
          <p:cNvSpPr>
            <a:spLocks noGrp="1"/>
          </p:cNvSpPr>
          <p:nvPr>
            <p:ph idx="1"/>
          </p:nvPr>
        </p:nvSpPr>
        <p:spPr>
          <a:xfrm>
            <a:off x="450458" y="1230923"/>
            <a:ext cx="4024559" cy="4396153"/>
          </a:xfrm>
        </p:spPr>
        <p:txBody>
          <a:bodyPr/>
          <a:lstStyle/>
          <a:p>
            <a:r>
              <a:rPr lang="en-US" dirty="0"/>
              <a:t>Coordination with local media</a:t>
            </a:r>
          </a:p>
          <a:p>
            <a:pPr lvl="1"/>
            <a:r>
              <a:rPr lang="en-US" dirty="0"/>
              <a:t>News releases</a:t>
            </a:r>
          </a:p>
          <a:p>
            <a:pPr lvl="1"/>
            <a:r>
              <a:rPr lang="en-US" dirty="0"/>
              <a:t>Interviews with project personnel</a:t>
            </a:r>
          </a:p>
          <a:p>
            <a:r>
              <a:rPr lang="en-US" dirty="0"/>
              <a:t>Printed materials distributed</a:t>
            </a:r>
          </a:p>
          <a:p>
            <a:r>
              <a:rPr lang="en-US" dirty="0"/>
              <a:t>Website updated</a:t>
            </a:r>
          </a:p>
          <a:p>
            <a:r>
              <a:rPr lang="en-US" dirty="0"/>
              <a:t>Feedback from public</a:t>
            </a:r>
          </a:p>
        </p:txBody>
      </p:sp>
      <p:pic>
        <p:nvPicPr>
          <p:cNvPr id="2" name="Picture 1" descr="Stopped Traffic Ahead sign on message board">
            <a:extLst>
              <a:ext uri="{FF2B5EF4-FFF2-40B4-BE49-F238E27FC236}">
                <a16:creationId xmlns:a16="http://schemas.microsoft.com/office/drawing/2014/main" id="{9A999710-EBB2-4821-80F7-BC614BB4CC58}"/>
              </a:ext>
            </a:extLst>
          </p:cNvPr>
          <p:cNvPicPr>
            <a:picLocks noChangeAspect="1"/>
          </p:cNvPicPr>
          <p:nvPr/>
        </p:nvPicPr>
        <p:blipFill rotWithShape="1">
          <a:blip r:embed="rId3"/>
          <a:srcRect l="66290"/>
          <a:stretch/>
        </p:blipFill>
        <p:spPr>
          <a:xfrm>
            <a:off x="4779819" y="1491961"/>
            <a:ext cx="3905372" cy="3620366"/>
          </a:xfrm>
          <a:prstGeom prst="rect">
            <a:avLst/>
          </a:prstGeom>
        </p:spPr>
      </p:pic>
      <p:sp>
        <p:nvSpPr>
          <p:cNvPr id="3" name="Google Shape;74;p1">
            <a:extLst>
              <a:ext uri="{FF2B5EF4-FFF2-40B4-BE49-F238E27FC236}">
                <a16:creationId xmlns:a16="http://schemas.microsoft.com/office/drawing/2014/main" id="{ACD94DC5-2ED3-BC66-BF3E-352C3E5275BF}"/>
              </a:ext>
            </a:extLst>
          </p:cNvPr>
          <p:cNvSpPr/>
          <p:nvPr/>
        </p:nvSpPr>
        <p:spPr>
          <a:xfrm>
            <a:off x="7674496" y="5242948"/>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530913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332509" y="249382"/>
            <a:ext cx="8347549" cy="1219200"/>
          </a:xfrm>
        </p:spPr>
        <p:txBody>
          <a:bodyPr>
            <a:normAutofit/>
          </a:bodyPr>
          <a:lstStyle/>
          <a:p>
            <a:r>
              <a:rPr lang="en-US" dirty="0"/>
              <a:t>The TMP is implemented</a:t>
            </a:r>
            <a:br>
              <a:rPr lang="en-US" dirty="0"/>
            </a:br>
            <a:r>
              <a:rPr lang="en-US" dirty="0"/>
              <a:t>Now what?</a:t>
            </a:r>
          </a:p>
        </p:txBody>
      </p:sp>
      <p:sp>
        <p:nvSpPr>
          <p:cNvPr id="82947" name="Rectangle 3"/>
          <p:cNvSpPr>
            <a:spLocks noGrp="1" noChangeArrowheads="1"/>
          </p:cNvSpPr>
          <p:nvPr>
            <p:ph type="body" idx="1"/>
          </p:nvPr>
        </p:nvSpPr>
        <p:spPr>
          <a:xfrm>
            <a:off x="495300" y="1586346"/>
            <a:ext cx="8153400" cy="4648200"/>
          </a:xfrm>
        </p:spPr>
        <p:txBody>
          <a:bodyPr/>
          <a:lstStyle/>
          <a:p>
            <a:r>
              <a:rPr lang="en-US" dirty="0"/>
              <a:t>Our work is not done</a:t>
            </a:r>
          </a:p>
          <a:p>
            <a:r>
              <a:rPr lang="en-US" dirty="0"/>
              <a:t>All the TMP efforts culminate in one thing:</a:t>
            </a:r>
          </a:p>
          <a:p>
            <a:pPr lvl="1"/>
            <a:r>
              <a:rPr lang="en-US" dirty="0"/>
              <a:t>How does the TMP work in the field? </a:t>
            </a:r>
          </a:p>
          <a:p>
            <a:pPr marL="1204913" lvl="2"/>
            <a:r>
              <a:rPr lang="en-US" dirty="0"/>
              <a:t>Are conditions as expected?</a:t>
            </a:r>
          </a:p>
          <a:p>
            <a:pPr marL="1204913" lvl="2"/>
            <a:r>
              <a:rPr lang="en-US" dirty="0"/>
              <a:t>Do major issues arise?</a:t>
            </a:r>
          </a:p>
          <a:p>
            <a:pPr marL="1204913" lvl="2"/>
            <a:r>
              <a:rPr lang="en-US" dirty="0"/>
              <a:t>Are there many complaints?</a:t>
            </a:r>
          </a:p>
          <a:p>
            <a:pPr marL="1204913" lvl="2"/>
            <a:r>
              <a:rPr lang="en-US" dirty="0"/>
              <a:t>Minimize impacts?</a:t>
            </a:r>
          </a:p>
        </p:txBody>
      </p:sp>
    </p:spTree>
    <p:extLst>
      <p:ext uri="{BB962C8B-B14F-4D97-AF65-F5344CB8AC3E}">
        <p14:creationId xmlns:p14="http://schemas.microsoft.com/office/powerpoint/2010/main" val="4746060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0" y="533400"/>
            <a:ext cx="4191000" cy="1295400"/>
          </a:xfrm>
        </p:spPr>
        <p:txBody>
          <a:bodyPr/>
          <a:lstStyle/>
          <a:p>
            <a:pPr algn="r"/>
            <a:r>
              <a:rPr lang="en-US" dirty="0"/>
              <a:t>Did I expect this?        </a:t>
            </a:r>
            <a:r>
              <a:rPr lang="en-US" dirty="0">
                <a:solidFill>
                  <a:schemeClr val="accent1"/>
                </a:solidFill>
                <a:sym typeface="Wingdings" pitchFamily="2" charset="2"/>
              </a:rPr>
              <a:t></a:t>
            </a:r>
          </a:p>
        </p:txBody>
      </p:sp>
      <p:pic>
        <p:nvPicPr>
          <p:cNvPr id="101379" name="Picture 3" descr="Traffic congestion in freeway work zone with left lane closed and arrow board flashing arrow left"/>
          <p:cNvPicPr>
            <a:picLocks noChangeAspect="1" noChangeArrowheads="1"/>
          </p:cNvPicPr>
          <p:nvPr/>
        </p:nvPicPr>
        <p:blipFill>
          <a:blip r:embed="rId3" cstate="print"/>
          <a:srcRect/>
          <a:stretch>
            <a:fillRect/>
          </a:stretch>
        </p:blipFill>
        <p:spPr bwMode="auto">
          <a:xfrm>
            <a:off x="38100" y="1908969"/>
            <a:ext cx="5029200" cy="3965575"/>
          </a:xfrm>
          <a:prstGeom prst="rect">
            <a:avLst/>
          </a:prstGeom>
          <a:noFill/>
        </p:spPr>
      </p:pic>
      <p:pic>
        <p:nvPicPr>
          <p:cNvPr id="101380" name="Picture 4" descr="Freeway work zone separated by portable concrete barrier with dirt work space"/>
          <p:cNvPicPr>
            <a:picLocks noChangeAspect="1" noChangeArrowheads="1"/>
          </p:cNvPicPr>
          <p:nvPr/>
        </p:nvPicPr>
        <p:blipFill>
          <a:blip r:embed="rId4" cstate="print"/>
          <a:srcRect/>
          <a:stretch>
            <a:fillRect/>
          </a:stretch>
        </p:blipFill>
        <p:spPr bwMode="auto">
          <a:xfrm>
            <a:off x="4267200" y="0"/>
            <a:ext cx="4876800" cy="3659188"/>
          </a:xfrm>
          <a:prstGeom prst="rect">
            <a:avLst/>
          </a:prstGeom>
          <a:noFill/>
        </p:spPr>
      </p:pic>
      <p:sp>
        <p:nvSpPr>
          <p:cNvPr id="101382" name="Text Box 6"/>
          <p:cNvSpPr txBox="1">
            <a:spLocks noChangeArrowheads="1"/>
          </p:cNvSpPr>
          <p:nvPr/>
        </p:nvSpPr>
        <p:spPr bwMode="auto">
          <a:xfrm>
            <a:off x="5105400" y="3824287"/>
            <a:ext cx="3810000" cy="1877437"/>
          </a:xfrm>
          <a:prstGeom prst="rect">
            <a:avLst/>
          </a:prstGeom>
          <a:noFill/>
          <a:ln w="9525">
            <a:noFill/>
            <a:miter lim="800000"/>
            <a:headEnd/>
            <a:tailEnd/>
          </a:ln>
          <a:effectLst/>
        </p:spPr>
        <p:txBody>
          <a:bodyPr>
            <a:spAutoFit/>
          </a:bodyPr>
          <a:lstStyle/>
          <a:p>
            <a:r>
              <a:rPr lang="en-US" sz="3600" b="1" dirty="0">
                <a:solidFill>
                  <a:srgbClr val="00ACA1"/>
                </a:solidFill>
                <a:latin typeface="Arial" panose="020B0604020202020204" pitchFamily="34" charset="0"/>
                <a:cs typeface="Arial" panose="020B0604020202020204" pitchFamily="34" charset="0"/>
              </a:rPr>
              <a:t>But instead got this?</a:t>
            </a:r>
          </a:p>
          <a:p>
            <a:r>
              <a:rPr lang="en-US" sz="4400" dirty="0">
                <a:solidFill>
                  <a:schemeClr val="accent1"/>
                </a:solidFill>
                <a:sym typeface="Wingdings" pitchFamily="2" charset="2"/>
              </a:rPr>
              <a:t></a:t>
            </a:r>
          </a:p>
        </p:txBody>
      </p:sp>
      <p:sp>
        <p:nvSpPr>
          <p:cNvPr id="2" name="Google Shape;74;p1">
            <a:extLst>
              <a:ext uri="{FF2B5EF4-FFF2-40B4-BE49-F238E27FC236}">
                <a16:creationId xmlns:a16="http://schemas.microsoft.com/office/drawing/2014/main" id="{325B4DC7-8D66-4FE0-BEF2-40D54775F865}"/>
              </a:ext>
            </a:extLst>
          </p:cNvPr>
          <p:cNvSpPr/>
          <p:nvPr/>
        </p:nvSpPr>
        <p:spPr>
          <a:xfrm>
            <a:off x="4117380" y="5954713"/>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7110236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xample of stopped traffic on a highway&#10;"/>
          <p:cNvPicPr>
            <a:picLocks noChangeAspect="1"/>
          </p:cNvPicPr>
          <p:nvPr/>
        </p:nvPicPr>
        <p:blipFill>
          <a:blip r:embed="rId3" cstate="print"/>
          <a:stretch>
            <a:fillRect/>
          </a:stretch>
        </p:blipFill>
        <p:spPr>
          <a:xfrm>
            <a:off x="1691132" y="1113847"/>
            <a:ext cx="6156960" cy="4617720"/>
          </a:xfrm>
          <a:prstGeom prst="rect">
            <a:avLst/>
          </a:prstGeom>
        </p:spPr>
      </p:pic>
      <p:sp>
        <p:nvSpPr>
          <p:cNvPr id="3" name="Title 2"/>
          <p:cNvSpPr>
            <a:spLocks noGrp="1"/>
          </p:cNvSpPr>
          <p:nvPr>
            <p:ph type="title"/>
          </p:nvPr>
        </p:nvSpPr>
        <p:spPr>
          <a:xfrm>
            <a:off x="244718" y="274060"/>
            <a:ext cx="8229600" cy="839787"/>
          </a:xfrm>
        </p:spPr>
        <p:txBody>
          <a:bodyPr>
            <a:normAutofit fontScale="90000"/>
          </a:bodyPr>
          <a:lstStyle/>
          <a:p>
            <a:r>
              <a:rPr lang="en-US" sz="4000" dirty="0"/>
              <a:t>How did this happen to my project?</a:t>
            </a:r>
          </a:p>
        </p:txBody>
      </p:sp>
      <p:sp>
        <p:nvSpPr>
          <p:cNvPr id="2" name="Google Shape;74;p1">
            <a:extLst>
              <a:ext uri="{FF2B5EF4-FFF2-40B4-BE49-F238E27FC236}">
                <a16:creationId xmlns:a16="http://schemas.microsoft.com/office/drawing/2014/main" id="{D4F21F00-0DB4-B55B-69FF-460EC6B582A6}"/>
              </a:ext>
            </a:extLst>
          </p:cNvPr>
          <p:cNvSpPr/>
          <p:nvPr/>
        </p:nvSpPr>
        <p:spPr>
          <a:xfrm>
            <a:off x="6942005" y="5731567"/>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216578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25931"/>
            <a:ext cx="8229600" cy="659859"/>
          </a:xfrm>
        </p:spPr>
        <p:txBody>
          <a:bodyPr/>
          <a:lstStyle/>
          <a:p>
            <a:r>
              <a:rPr lang="en-US" dirty="0"/>
              <a:t>How is the TMP working?</a:t>
            </a:r>
          </a:p>
        </p:txBody>
      </p:sp>
      <p:sp>
        <p:nvSpPr>
          <p:cNvPr id="3" name="Content Placeholder 2"/>
          <p:cNvSpPr>
            <a:spLocks noGrp="1"/>
          </p:cNvSpPr>
          <p:nvPr>
            <p:ph idx="1"/>
          </p:nvPr>
        </p:nvSpPr>
        <p:spPr/>
        <p:txBody>
          <a:bodyPr/>
          <a:lstStyle/>
          <a:p>
            <a:r>
              <a:rPr lang="en-US" dirty="0"/>
              <a:t>Great &gt;&gt;&gt;&gt; No changes are needed</a:t>
            </a:r>
          </a:p>
          <a:p>
            <a:r>
              <a:rPr lang="en-US" dirty="0"/>
              <a:t>Poorly&gt;&gt;&gt;&gt;</a:t>
            </a:r>
          </a:p>
          <a:p>
            <a:pPr lvl="1"/>
            <a:r>
              <a:rPr lang="en-US" dirty="0"/>
              <a:t>What went wrong?</a:t>
            </a:r>
          </a:p>
          <a:p>
            <a:pPr lvl="1"/>
            <a:r>
              <a:rPr lang="en-US" dirty="0"/>
              <a:t>Can we fix it?</a:t>
            </a:r>
          </a:p>
          <a:p>
            <a:pPr lvl="1"/>
            <a:r>
              <a:rPr lang="en-US" dirty="0"/>
              <a:t>If not, what can we do?</a:t>
            </a:r>
          </a:p>
          <a:p>
            <a:r>
              <a:rPr lang="en-US" dirty="0"/>
              <a:t>Ok&gt;&gt;&gt;&gt;Some tweaks might be needed</a:t>
            </a:r>
          </a:p>
          <a:p>
            <a:r>
              <a:rPr lang="en-US" dirty="0"/>
              <a:t>What can we learn for next time?</a:t>
            </a:r>
          </a:p>
        </p:txBody>
      </p:sp>
    </p:spTree>
    <p:extLst>
      <p:ext uri="{BB962C8B-B14F-4D97-AF65-F5344CB8AC3E}">
        <p14:creationId xmlns:p14="http://schemas.microsoft.com/office/powerpoint/2010/main" val="28120549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8487" y="228601"/>
            <a:ext cx="8693542" cy="879764"/>
          </a:xfrm>
        </p:spPr>
        <p:txBody>
          <a:bodyPr>
            <a:normAutofit/>
          </a:bodyPr>
          <a:lstStyle/>
          <a:p>
            <a:r>
              <a:rPr lang="en-US" dirty="0"/>
              <a:t>Monitoring TMP performance helps to:</a:t>
            </a:r>
          </a:p>
        </p:txBody>
      </p:sp>
      <p:sp>
        <p:nvSpPr>
          <p:cNvPr id="4" name="Content Placeholder 3"/>
          <p:cNvSpPr>
            <a:spLocks noGrp="1"/>
          </p:cNvSpPr>
          <p:nvPr>
            <p:ph idx="1"/>
          </p:nvPr>
        </p:nvSpPr>
        <p:spPr>
          <a:xfrm>
            <a:off x="353476" y="1341387"/>
            <a:ext cx="8229600" cy="4396153"/>
          </a:xfrm>
        </p:spPr>
        <p:txBody>
          <a:bodyPr/>
          <a:lstStyle/>
          <a:p>
            <a:r>
              <a:rPr lang="en-US" dirty="0"/>
              <a:t>Assess predicted impacts</a:t>
            </a:r>
          </a:p>
          <a:p>
            <a:r>
              <a:rPr lang="en-US" dirty="0"/>
              <a:t>Gauge effectiveness</a:t>
            </a:r>
          </a:p>
          <a:p>
            <a:r>
              <a:rPr lang="en-US" dirty="0"/>
              <a:t>Document changes and event occurrences</a:t>
            </a:r>
          </a:p>
          <a:p>
            <a:r>
              <a:rPr lang="en-US" dirty="0"/>
              <a:t>Determine TMP revisions</a:t>
            </a:r>
          </a:p>
          <a:p>
            <a:r>
              <a:rPr lang="en-US" dirty="0"/>
              <a:t>Protect against litigation</a:t>
            </a:r>
          </a:p>
          <a:p>
            <a:r>
              <a:rPr lang="en-US" dirty="0"/>
              <a:t>Determine elements to include/correct in future TMPs</a:t>
            </a:r>
          </a:p>
          <a:p>
            <a:endParaRPr lang="en-US" dirty="0"/>
          </a:p>
        </p:txBody>
      </p:sp>
    </p:spTree>
    <p:extLst>
      <p:ext uri="{BB962C8B-B14F-4D97-AF65-F5344CB8AC3E}">
        <p14:creationId xmlns:p14="http://schemas.microsoft.com/office/powerpoint/2010/main" val="11763542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89943"/>
            <a:ext cx="8229600" cy="659859"/>
          </a:xfrm>
        </p:spPr>
        <p:txBody>
          <a:bodyPr/>
          <a:lstStyle/>
          <a:p>
            <a:r>
              <a:rPr lang="en-US" dirty="0"/>
              <a:t>What should TMPs monitor?</a:t>
            </a:r>
          </a:p>
        </p:txBody>
      </p:sp>
      <p:sp>
        <p:nvSpPr>
          <p:cNvPr id="4" name="Content Placeholder 3"/>
          <p:cNvSpPr>
            <a:spLocks noGrp="1"/>
          </p:cNvSpPr>
          <p:nvPr>
            <p:ph idx="1"/>
          </p:nvPr>
        </p:nvSpPr>
        <p:spPr>
          <a:xfrm>
            <a:off x="457200" y="1230923"/>
            <a:ext cx="8229600" cy="4527851"/>
          </a:xfrm>
        </p:spPr>
        <p:txBody>
          <a:bodyPr>
            <a:normAutofit/>
          </a:bodyPr>
          <a:lstStyle/>
          <a:p>
            <a:r>
              <a:rPr lang="en-US" dirty="0"/>
              <a:t>Recurring congestion</a:t>
            </a:r>
          </a:p>
          <a:p>
            <a:r>
              <a:rPr lang="en-US" dirty="0"/>
              <a:t>Crashes</a:t>
            </a:r>
          </a:p>
          <a:p>
            <a:r>
              <a:rPr lang="en-US" dirty="0"/>
              <a:t>Community and environmental impacts</a:t>
            </a:r>
          </a:p>
          <a:p>
            <a:r>
              <a:rPr lang="en-US" dirty="0"/>
              <a:t>Combined issues/impacts with nearby concurrent projects </a:t>
            </a:r>
          </a:p>
          <a:p>
            <a:r>
              <a:rPr lang="en-US" dirty="0"/>
              <a:t>TTC Maintenance</a:t>
            </a:r>
          </a:p>
          <a:p>
            <a:r>
              <a:rPr lang="en-US" dirty="0"/>
              <a:t>Compliance with contract requirements</a:t>
            </a:r>
          </a:p>
          <a:p>
            <a:endParaRPr lang="en-US" dirty="0"/>
          </a:p>
        </p:txBody>
      </p:sp>
    </p:spTree>
    <p:extLst>
      <p:ext uri="{BB962C8B-B14F-4D97-AF65-F5344CB8AC3E}">
        <p14:creationId xmlns:p14="http://schemas.microsoft.com/office/powerpoint/2010/main" val="4467763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58523"/>
            <a:ext cx="8229600" cy="659859"/>
          </a:xfrm>
        </p:spPr>
        <p:txBody>
          <a:bodyPr/>
          <a:lstStyle/>
          <a:p>
            <a:r>
              <a:rPr lang="en-US" dirty="0"/>
              <a:t>How to Monitor</a:t>
            </a:r>
          </a:p>
        </p:txBody>
      </p:sp>
      <p:sp>
        <p:nvSpPr>
          <p:cNvPr id="4" name="Content Placeholder 3"/>
          <p:cNvSpPr>
            <a:spLocks noGrp="1"/>
          </p:cNvSpPr>
          <p:nvPr>
            <p:ph idx="1"/>
          </p:nvPr>
        </p:nvSpPr>
        <p:spPr/>
        <p:txBody>
          <a:bodyPr>
            <a:normAutofit/>
          </a:bodyPr>
          <a:lstStyle/>
          <a:p>
            <a:r>
              <a:rPr lang="en-US" dirty="0"/>
              <a:t>Field observations</a:t>
            </a:r>
          </a:p>
          <a:p>
            <a:r>
              <a:rPr lang="en-US" dirty="0"/>
              <a:t>Floating car studies</a:t>
            </a:r>
          </a:p>
          <a:p>
            <a:r>
              <a:rPr lang="en-US" dirty="0"/>
              <a:t>ITS –detectors, sensors</a:t>
            </a:r>
          </a:p>
          <a:p>
            <a:r>
              <a:rPr lang="en-US" dirty="0"/>
              <a:t>Traffic management centers (TMCs) </a:t>
            </a:r>
          </a:p>
          <a:p>
            <a:r>
              <a:rPr lang="en-US" dirty="0"/>
              <a:t>Record/diary logs </a:t>
            </a:r>
          </a:p>
          <a:p>
            <a:r>
              <a:rPr lang="en-US" dirty="0"/>
              <a:t>Public feedback/complaints</a:t>
            </a:r>
          </a:p>
          <a:p>
            <a:r>
              <a:rPr lang="en-US" dirty="0"/>
              <a:t>Crash investigations</a:t>
            </a:r>
          </a:p>
          <a:p>
            <a:r>
              <a:rPr lang="en-US" dirty="0"/>
              <a:t>Construction and safety inspections</a:t>
            </a:r>
          </a:p>
        </p:txBody>
      </p:sp>
    </p:spTree>
    <p:extLst>
      <p:ext uri="{BB962C8B-B14F-4D97-AF65-F5344CB8AC3E}">
        <p14:creationId xmlns:p14="http://schemas.microsoft.com/office/powerpoint/2010/main" val="37281448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0458" y="160020"/>
            <a:ext cx="8243084" cy="1371600"/>
          </a:xfrm>
        </p:spPr>
        <p:txBody>
          <a:bodyPr>
            <a:normAutofit/>
          </a:bodyPr>
          <a:lstStyle/>
          <a:p>
            <a:r>
              <a:rPr lang="en-US" dirty="0"/>
              <a:t>TMP Review and Approval – Examples</a:t>
            </a:r>
          </a:p>
        </p:txBody>
      </p:sp>
      <p:sp>
        <p:nvSpPr>
          <p:cNvPr id="4" name="Content Placeholder 3"/>
          <p:cNvSpPr>
            <a:spLocks noGrp="1"/>
          </p:cNvSpPr>
          <p:nvPr>
            <p:ph idx="1"/>
          </p:nvPr>
        </p:nvSpPr>
        <p:spPr>
          <a:xfrm>
            <a:off x="463942" y="1800665"/>
            <a:ext cx="8229600" cy="4396153"/>
          </a:xfrm>
        </p:spPr>
        <p:txBody>
          <a:bodyPr/>
          <a:lstStyle/>
          <a:p>
            <a:r>
              <a:rPr lang="en-US" dirty="0"/>
              <a:t>Oregon – by region</a:t>
            </a:r>
          </a:p>
          <a:p>
            <a:r>
              <a:rPr lang="en-US" dirty="0"/>
              <a:t>Montana – part of PS&amp;E</a:t>
            </a:r>
          </a:p>
          <a:p>
            <a:r>
              <a:rPr lang="en-US" dirty="0"/>
              <a:t>California – just before project goes to bid</a:t>
            </a:r>
          </a:p>
          <a:p>
            <a:r>
              <a:rPr lang="en-US" dirty="0"/>
              <a:t>Maryland – district manager and PI Officer</a:t>
            </a:r>
          </a:p>
          <a:p>
            <a:r>
              <a:rPr lang="en-US" dirty="0"/>
              <a:t>Rhode Island – 3 sign offs before PS&amp;E review</a:t>
            </a:r>
          </a:p>
        </p:txBody>
      </p:sp>
    </p:spTree>
    <p:extLst>
      <p:ext uri="{BB962C8B-B14F-4D97-AF65-F5344CB8AC3E}">
        <p14:creationId xmlns:p14="http://schemas.microsoft.com/office/powerpoint/2010/main" val="32997132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85019"/>
            <a:ext cx="8464942" cy="1058446"/>
          </a:xfrm>
        </p:spPr>
        <p:txBody>
          <a:bodyPr>
            <a:normAutofit/>
          </a:bodyPr>
          <a:lstStyle/>
          <a:p>
            <a:r>
              <a:rPr lang="en-US" dirty="0"/>
              <a:t>Ohio Work Zone Crash Data Analysis </a:t>
            </a:r>
          </a:p>
        </p:txBody>
      </p:sp>
      <p:sp>
        <p:nvSpPr>
          <p:cNvPr id="2" name="Google Shape;74;p1">
            <a:extLst>
              <a:ext uri="{FF2B5EF4-FFF2-40B4-BE49-F238E27FC236}">
                <a16:creationId xmlns:a16="http://schemas.microsoft.com/office/drawing/2014/main" id="{1432E004-5076-EA90-AB46-E3F7792AC2F7}"/>
              </a:ext>
            </a:extLst>
          </p:cNvPr>
          <p:cNvSpPr/>
          <p:nvPr/>
        </p:nvSpPr>
        <p:spPr>
          <a:xfrm>
            <a:off x="7460858" y="581934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Ohio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1026" name="Picture 2" descr="Ohio DOT example for monitoring crashes by location with bar chart showing larger numbers">
            <a:extLst>
              <a:ext uri="{FF2B5EF4-FFF2-40B4-BE49-F238E27FC236}">
                <a16:creationId xmlns:a16="http://schemas.microsoft.com/office/drawing/2014/main" id="{BED4C76B-8BBB-7573-A1F2-E9D7A4D1B5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09492"/>
            <a:ext cx="9144000" cy="462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2052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225229" y="336091"/>
            <a:ext cx="8693542" cy="659859"/>
          </a:xfrm>
        </p:spPr>
        <p:txBody>
          <a:bodyPr>
            <a:normAutofit fontScale="90000"/>
          </a:bodyPr>
          <a:lstStyle/>
          <a:p>
            <a:r>
              <a:rPr lang="en-US" sz="4000" dirty="0"/>
              <a:t>Rhode Island DOT Monitoring Example</a:t>
            </a:r>
          </a:p>
        </p:txBody>
      </p:sp>
      <p:sp>
        <p:nvSpPr>
          <p:cNvPr id="104451" name="Rectangle 3"/>
          <p:cNvSpPr>
            <a:spLocks noGrp="1" noChangeArrowheads="1"/>
          </p:cNvSpPr>
          <p:nvPr>
            <p:ph idx="1"/>
          </p:nvPr>
        </p:nvSpPr>
        <p:spPr>
          <a:xfrm>
            <a:off x="434339" y="1214660"/>
            <a:ext cx="8484431" cy="5196029"/>
          </a:xfrm>
        </p:spPr>
        <p:txBody>
          <a:bodyPr>
            <a:normAutofit/>
          </a:bodyPr>
          <a:lstStyle/>
          <a:p>
            <a:r>
              <a:rPr lang="en-US" dirty="0"/>
              <a:t>Require construction staff to document all monitoring activities</a:t>
            </a:r>
          </a:p>
          <a:p>
            <a:pPr marL="754063" lvl="2"/>
            <a:r>
              <a:rPr lang="en-US" altLang="en-US" dirty="0"/>
              <a:t>Made this clear during training sessions for construction staff</a:t>
            </a:r>
            <a:endParaRPr lang="en-US" dirty="0"/>
          </a:p>
          <a:p>
            <a:r>
              <a:rPr lang="en-US" dirty="0"/>
              <a:t>Line item in contracts </a:t>
            </a:r>
            <a:r>
              <a:rPr lang="en-US" altLang="en-US" dirty="0"/>
              <a:t>requiring the contractor to monitor TMP implementation</a:t>
            </a:r>
            <a:endParaRPr lang="en-US" dirty="0"/>
          </a:p>
          <a:p>
            <a:pPr lvl="1"/>
            <a:endParaRPr lang="en-US" sz="2400" dirty="0"/>
          </a:p>
        </p:txBody>
      </p:sp>
    </p:spTree>
    <p:extLst>
      <p:ext uri="{BB962C8B-B14F-4D97-AF65-F5344CB8AC3E}">
        <p14:creationId xmlns:p14="http://schemas.microsoft.com/office/powerpoint/2010/main" val="26498612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normAutofit fontScale="90000"/>
          </a:bodyPr>
          <a:lstStyle/>
          <a:p>
            <a:r>
              <a:rPr lang="en-US" sz="4000" dirty="0"/>
              <a:t>Rhode Island DOT Monitoring Example (cont.)</a:t>
            </a:r>
          </a:p>
        </p:txBody>
      </p:sp>
      <p:sp>
        <p:nvSpPr>
          <p:cNvPr id="104451" name="Rectangle 3"/>
          <p:cNvSpPr>
            <a:spLocks noGrp="1" noChangeArrowheads="1"/>
          </p:cNvSpPr>
          <p:nvPr>
            <p:ph idx="1"/>
          </p:nvPr>
        </p:nvSpPr>
        <p:spPr>
          <a:xfrm>
            <a:off x="457200" y="1645920"/>
            <a:ext cx="8229600" cy="4207998"/>
          </a:xfrm>
        </p:spPr>
        <p:txBody>
          <a:bodyPr>
            <a:normAutofit/>
          </a:bodyPr>
          <a:lstStyle/>
          <a:p>
            <a:r>
              <a:rPr lang="en-US" dirty="0"/>
              <a:t>Developed set of TMP performance strategies</a:t>
            </a:r>
          </a:p>
          <a:p>
            <a:r>
              <a:rPr lang="en-US" dirty="0"/>
              <a:t>Include post-construction assessment their TMP template</a:t>
            </a:r>
          </a:p>
          <a:p>
            <a:pPr marL="685800" lvl="2">
              <a:lnSpc>
                <a:spcPct val="90000"/>
              </a:lnSpc>
            </a:pPr>
            <a:r>
              <a:rPr lang="en-US" altLang="en-US" dirty="0"/>
              <a:t>Completed by the RIDOT TMP Implementation Manager</a:t>
            </a:r>
          </a:p>
          <a:p>
            <a:pPr marL="685800" lvl="2">
              <a:lnSpc>
                <a:spcPct val="90000"/>
              </a:lnSpc>
            </a:pPr>
            <a:r>
              <a:rPr lang="en-US" altLang="en-US" dirty="0"/>
              <a:t>Documents lessons learned</a:t>
            </a:r>
          </a:p>
          <a:p>
            <a:pPr marL="685800" lvl="2">
              <a:lnSpc>
                <a:spcPct val="90000"/>
              </a:lnSpc>
            </a:pPr>
            <a:r>
              <a:rPr lang="en-US" altLang="en-US" dirty="0"/>
              <a:t>Provides recommendations on how to improve the TMP process and/or modify guidelines</a:t>
            </a:r>
          </a:p>
          <a:p>
            <a:pPr lvl="1"/>
            <a:endParaRPr lang="en-US" sz="2400" dirty="0"/>
          </a:p>
        </p:txBody>
      </p:sp>
    </p:spTree>
    <p:extLst>
      <p:ext uri="{BB962C8B-B14F-4D97-AF65-F5344CB8AC3E}">
        <p14:creationId xmlns:p14="http://schemas.microsoft.com/office/powerpoint/2010/main" val="38103586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Post-Project Evaluation</a:t>
            </a:r>
          </a:p>
        </p:txBody>
      </p:sp>
      <p:sp>
        <p:nvSpPr>
          <p:cNvPr id="4" name="Content Placeholder 3"/>
          <p:cNvSpPr>
            <a:spLocks noGrp="1"/>
          </p:cNvSpPr>
          <p:nvPr>
            <p:ph idx="1"/>
          </p:nvPr>
        </p:nvSpPr>
        <p:spPr>
          <a:xfrm>
            <a:off x="457200" y="1480625"/>
            <a:ext cx="8229600" cy="4396153"/>
          </a:xfrm>
        </p:spPr>
        <p:txBody>
          <a:bodyPr/>
          <a:lstStyle/>
          <a:p>
            <a:r>
              <a:rPr lang="en-US" dirty="0"/>
              <a:t>TMP Monitoring/Revisions (project level)</a:t>
            </a:r>
          </a:p>
          <a:p>
            <a:r>
              <a:rPr lang="en-US" dirty="0"/>
              <a:t>Post Project Evaluation (project level)</a:t>
            </a:r>
          </a:p>
          <a:p>
            <a:r>
              <a:rPr lang="en-US" dirty="0"/>
              <a:t>Process Review (agency-wide)</a:t>
            </a:r>
          </a:p>
          <a:p>
            <a:endParaRPr lang="en-US" dirty="0"/>
          </a:p>
        </p:txBody>
      </p:sp>
    </p:spTree>
    <p:extLst>
      <p:ext uri="{BB962C8B-B14F-4D97-AF65-F5344CB8AC3E}">
        <p14:creationId xmlns:p14="http://schemas.microsoft.com/office/powerpoint/2010/main" val="42402899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valuation of projects 1 through x with monitoring and post project evaluation feeding into process reviews and modify agency processes with public feedback as input">
            <a:extLst>
              <a:ext uri="{C183D7F6-B498-43B3-948B-1728B52AA6E4}">
                <adec:decorative xmlns:adec="http://schemas.microsoft.com/office/drawing/2017/decorative" val="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982"/>
          <a:stretch/>
        </p:blipFill>
        <p:spPr bwMode="auto">
          <a:xfrm>
            <a:off x="-153905" y="204278"/>
            <a:ext cx="9245274" cy="5647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Google Shape;74;p1">
            <a:extLst>
              <a:ext uri="{FF2B5EF4-FFF2-40B4-BE49-F238E27FC236}">
                <a16:creationId xmlns:a16="http://schemas.microsoft.com/office/drawing/2014/main" id="{217F7399-A999-AD3C-7DF9-67B1A4AFF1FA}"/>
              </a:ext>
            </a:extLst>
          </p:cNvPr>
          <p:cNvSpPr/>
          <p:nvPr/>
        </p:nvSpPr>
        <p:spPr>
          <a:xfrm>
            <a:off x="7872169" y="585216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7328971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35663"/>
            <a:ext cx="8389620" cy="1027377"/>
          </a:xfrm>
        </p:spPr>
        <p:txBody>
          <a:bodyPr>
            <a:noAutofit/>
          </a:bodyPr>
          <a:lstStyle/>
          <a:p>
            <a:r>
              <a:rPr lang="en-US" dirty="0"/>
              <a:t>Post-Project Evaluation:</a:t>
            </a:r>
            <a:br>
              <a:rPr lang="en-US" dirty="0"/>
            </a:br>
            <a:r>
              <a:rPr lang="en-US" dirty="0"/>
              <a:t>Elements to consider </a:t>
            </a:r>
          </a:p>
        </p:txBody>
      </p:sp>
      <p:sp>
        <p:nvSpPr>
          <p:cNvPr id="4" name="Content Placeholder 3"/>
          <p:cNvSpPr>
            <a:spLocks noGrp="1"/>
          </p:cNvSpPr>
          <p:nvPr>
            <p:ph idx="1"/>
          </p:nvPr>
        </p:nvSpPr>
        <p:spPr>
          <a:xfrm>
            <a:off x="457200" y="1800665"/>
            <a:ext cx="8229600" cy="4396153"/>
          </a:xfrm>
        </p:spPr>
        <p:txBody>
          <a:bodyPr/>
          <a:lstStyle/>
          <a:p>
            <a:r>
              <a:rPr lang="en-US" dirty="0"/>
              <a:t>Overall statement reflecting TMP usefulness </a:t>
            </a:r>
          </a:p>
          <a:p>
            <a:r>
              <a:rPr lang="en-US" dirty="0"/>
              <a:t>Areas of TMP effectiveness</a:t>
            </a:r>
          </a:p>
          <a:p>
            <a:r>
              <a:rPr lang="en-US" dirty="0"/>
              <a:t>Changes to original TMP and results of those changes</a:t>
            </a:r>
          </a:p>
          <a:p>
            <a:r>
              <a:rPr lang="en-US" dirty="0"/>
              <a:t>Public reaction to the results of the TMP </a:t>
            </a:r>
          </a:p>
          <a:p>
            <a:r>
              <a:rPr lang="en-US" dirty="0"/>
              <a:t>Lessons learned</a:t>
            </a:r>
          </a:p>
          <a:p>
            <a:endParaRPr lang="en-US" dirty="0"/>
          </a:p>
        </p:txBody>
      </p:sp>
    </p:spTree>
    <p:extLst>
      <p:ext uri="{BB962C8B-B14F-4D97-AF65-F5344CB8AC3E}">
        <p14:creationId xmlns:p14="http://schemas.microsoft.com/office/powerpoint/2010/main" val="13056837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458523"/>
            <a:ext cx="8229600" cy="659859"/>
          </a:xfrm>
        </p:spPr>
        <p:txBody>
          <a:bodyPr/>
          <a:lstStyle/>
          <a:p>
            <a:r>
              <a:rPr lang="en-US" dirty="0"/>
              <a:t>Document Performance Findings </a:t>
            </a:r>
          </a:p>
        </p:txBody>
      </p:sp>
      <p:sp>
        <p:nvSpPr>
          <p:cNvPr id="41987" name="Rectangle 3"/>
          <p:cNvSpPr>
            <a:spLocks noGrp="1" noChangeArrowheads="1"/>
          </p:cNvSpPr>
          <p:nvPr>
            <p:ph type="body" idx="1"/>
          </p:nvPr>
        </p:nvSpPr>
        <p:spPr/>
        <p:txBody>
          <a:bodyPr/>
          <a:lstStyle/>
          <a:p>
            <a:r>
              <a:rPr lang="en-US" dirty="0"/>
              <a:t>Summary of the following information:</a:t>
            </a:r>
          </a:p>
          <a:p>
            <a:pPr lvl="1"/>
            <a:r>
              <a:rPr lang="en-US" dirty="0"/>
              <a:t>Compare actual impacts versus the impacts </a:t>
            </a:r>
          </a:p>
          <a:p>
            <a:pPr lvl="1"/>
            <a:r>
              <a:rPr lang="en-US" dirty="0"/>
              <a:t>Effectiveness of TMP and management strategies </a:t>
            </a:r>
          </a:p>
          <a:p>
            <a:pPr lvl="1"/>
            <a:r>
              <a:rPr lang="en-US" dirty="0"/>
              <a:t>Best practices </a:t>
            </a:r>
          </a:p>
          <a:p>
            <a:pPr lvl="1"/>
            <a:r>
              <a:rPr lang="en-US" dirty="0"/>
              <a:t>Lessons learned </a:t>
            </a:r>
          </a:p>
          <a:p>
            <a:pPr lvl="1"/>
            <a:r>
              <a:rPr lang="en-US" dirty="0"/>
              <a:t>Recommendations for policy or procedural change </a:t>
            </a:r>
          </a:p>
        </p:txBody>
      </p:sp>
    </p:spTree>
    <p:extLst>
      <p:ext uri="{BB962C8B-B14F-4D97-AF65-F5344CB8AC3E}">
        <p14:creationId xmlns:p14="http://schemas.microsoft.com/office/powerpoint/2010/main" val="22037291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98503"/>
            <a:ext cx="8229600" cy="1370277"/>
          </a:xfrm>
        </p:spPr>
        <p:txBody>
          <a:bodyPr>
            <a:normAutofit/>
          </a:bodyPr>
          <a:lstStyle/>
          <a:p>
            <a:r>
              <a:rPr lang="en-US" dirty="0"/>
              <a:t>Post-Project Evaluation Example: Michigan (MDOT)</a:t>
            </a:r>
          </a:p>
        </p:txBody>
      </p:sp>
      <p:sp>
        <p:nvSpPr>
          <p:cNvPr id="4" name="Content Placeholder 3"/>
          <p:cNvSpPr>
            <a:spLocks noGrp="1"/>
          </p:cNvSpPr>
          <p:nvPr>
            <p:ph idx="1"/>
          </p:nvPr>
        </p:nvSpPr>
        <p:spPr>
          <a:xfrm>
            <a:off x="457200" y="1828800"/>
            <a:ext cx="5212080" cy="4396153"/>
          </a:xfrm>
        </p:spPr>
        <p:txBody>
          <a:bodyPr/>
          <a:lstStyle/>
          <a:p>
            <a:r>
              <a:rPr lang="en-US" dirty="0"/>
              <a:t>Crash data analysis </a:t>
            </a:r>
          </a:p>
          <a:p>
            <a:r>
              <a:rPr lang="en-US" dirty="0"/>
              <a:t>Mobility performance analysis</a:t>
            </a:r>
          </a:p>
          <a:p>
            <a:pPr lvl="1"/>
            <a:r>
              <a:rPr lang="en-US" dirty="0"/>
              <a:t>Travel time runs</a:t>
            </a:r>
          </a:p>
          <a:p>
            <a:pPr lvl="1"/>
            <a:r>
              <a:rPr lang="en-US" dirty="0"/>
              <a:t>Portable trailers with sensors</a:t>
            </a:r>
          </a:p>
          <a:p>
            <a:pPr lvl="1"/>
            <a:r>
              <a:rPr lang="en-US" dirty="0"/>
              <a:t>Compiled into regional and Statewide measures</a:t>
            </a:r>
          </a:p>
          <a:p>
            <a:endParaRPr lang="en-US" dirty="0"/>
          </a:p>
        </p:txBody>
      </p:sp>
    </p:spTree>
    <p:extLst>
      <p:ext uri="{BB962C8B-B14F-4D97-AF65-F5344CB8AC3E}">
        <p14:creationId xmlns:p14="http://schemas.microsoft.com/office/powerpoint/2010/main" val="2389812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0458" y="458523"/>
            <a:ext cx="8229600" cy="659859"/>
          </a:xfrm>
        </p:spPr>
        <p:txBody>
          <a:bodyPr/>
          <a:lstStyle/>
          <a:p>
            <a:r>
              <a:rPr lang="en-US" dirty="0"/>
              <a:t>Exercise</a:t>
            </a:r>
          </a:p>
        </p:txBody>
      </p:sp>
      <p:sp>
        <p:nvSpPr>
          <p:cNvPr id="4" name="Content Placeholder 3"/>
          <p:cNvSpPr>
            <a:spLocks noGrp="1"/>
          </p:cNvSpPr>
          <p:nvPr>
            <p:ph idx="1"/>
          </p:nvPr>
        </p:nvSpPr>
        <p:spPr/>
        <p:txBody>
          <a:bodyPr>
            <a:normAutofit lnSpcReduction="10000"/>
          </a:bodyPr>
          <a:lstStyle/>
          <a:p>
            <a:r>
              <a:rPr lang="en-US" dirty="0"/>
              <a:t>Project Description</a:t>
            </a:r>
          </a:p>
          <a:p>
            <a:pPr lvl="1"/>
            <a:r>
              <a:rPr lang="en-US" dirty="0"/>
              <a:t>Replacement Structures – both EB and WB carrying mainline I-44 over Winsel Creek near Sullivan</a:t>
            </a:r>
          </a:p>
          <a:p>
            <a:pPr lvl="2"/>
            <a:r>
              <a:rPr lang="en-US" dirty="0"/>
              <a:t>Structures are twin 178’ single span </a:t>
            </a:r>
          </a:p>
          <a:p>
            <a:pPr lvl="2"/>
            <a:r>
              <a:rPr lang="en-US" dirty="0"/>
              <a:t>2 - 12’ travel lanes</a:t>
            </a:r>
          </a:p>
          <a:p>
            <a:pPr lvl="2"/>
            <a:r>
              <a:rPr lang="en-US" dirty="0"/>
              <a:t>10’ outside shoulder	</a:t>
            </a:r>
          </a:p>
          <a:p>
            <a:pPr lvl="2"/>
            <a:r>
              <a:rPr lang="en-US" dirty="0"/>
              <a:t>6’ inside shoulder</a:t>
            </a:r>
          </a:p>
          <a:p>
            <a:pPr lvl="2"/>
            <a:r>
              <a:rPr lang="en-US" dirty="0"/>
              <a:t>40’ median</a:t>
            </a:r>
          </a:p>
          <a:p>
            <a:endParaRPr lang="en-US" dirty="0"/>
          </a:p>
        </p:txBody>
      </p:sp>
    </p:spTree>
    <p:extLst>
      <p:ext uri="{BB962C8B-B14F-4D97-AF65-F5344CB8AC3E}">
        <p14:creationId xmlns:p14="http://schemas.microsoft.com/office/powerpoint/2010/main" val="36497857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nterstate 44 map from google maps"/>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0" contrast="41000"/>
                    </a14:imgEffect>
                  </a14:imgLayer>
                </a14:imgProps>
              </a:ext>
              <a:ext uri="{28A0092B-C50C-407E-A947-70E740481C1C}">
                <a14:useLocalDpi xmlns:a14="http://schemas.microsoft.com/office/drawing/2010/main" val="0"/>
              </a:ext>
            </a:extLst>
          </a:blip>
          <a:srcRect/>
          <a:stretch>
            <a:fillRect/>
          </a:stretch>
        </p:blipFill>
        <p:spPr bwMode="auto">
          <a:xfrm>
            <a:off x="0" y="0"/>
            <a:ext cx="9106069" cy="596646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descr="I-44 over Winsel Cr. - Sullivan"/>
          <p:cNvSpPr>
            <a:spLocks noGrp="1"/>
          </p:cNvSpPr>
          <p:nvPr>
            <p:ph type="title"/>
          </p:nvPr>
        </p:nvSpPr>
        <p:spPr>
          <a:xfrm>
            <a:off x="457200" y="231681"/>
            <a:ext cx="6697980" cy="659859"/>
          </a:xfrm>
          <a:solidFill>
            <a:schemeClr val="bg1"/>
          </a:solidFill>
        </p:spPr>
        <p:txBody>
          <a:bodyPr/>
          <a:lstStyle/>
          <a:p>
            <a:r>
              <a:rPr lang="en-US" dirty="0"/>
              <a:t>I-44 over Winsel Cr. - Sullivan</a:t>
            </a:r>
          </a:p>
        </p:txBody>
      </p:sp>
      <p:sp>
        <p:nvSpPr>
          <p:cNvPr id="4" name="Google Shape;74;p1">
            <a:extLst>
              <a:ext uri="{FF2B5EF4-FFF2-40B4-BE49-F238E27FC236}">
                <a16:creationId xmlns:a16="http://schemas.microsoft.com/office/drawing/2014/main" id="{983A5E37-C635-711D-9438-71CC3925646C}"/>
              </a:ext>
            </a:extLst>
          </p:cNvPr>
          <p:cNvSpPr/>
          <p:nvPr/>
        </p:nvSpPr>
        <p:spPr>
          <a:xfrm>
            <a:off x="7596554" y="5966460"/>
            <a:ext cx="1547446"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Google Maps</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77065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teps for TMP implementation and monitoring - preconstruction coordination, review contractors alternate approach, revise TMP, Implement TMP/strategies, monitor TMP, back to revise or monitor depending on whether strategies are effective"/>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043006" y="0"/>
            <a:ext cx="7535334" cy="6858000"/>
          </a:xfrm>
          <a:solidFill>
            <a:schemeClr val="accent2"/>
          </a:solidFill>
        </p:spPr>
      </p:pic>
      <p:sp>
        <p:nvSpPr>
          <p:cNvPr id="3" name="Title 2"/>
          <p:cNvSpPr>
            <a:spLocks noGrp="1"/>
          </p:cNvSpPr>
          <p:nvPr>
            <p:ph type="title"/>
          </p:nvPr>
        </p:nvSpPr>
        <p:spPr>
          <a:xfrm>
            <a:off x="0" y="0"/>
            <a:ext cx="2606040" cy="2839832"/>
          </a:xfrm>
        </p:spPr>
        <p:txBody>
          <a:bodyPr>
            <a:normAutofit/>
          </a:bodyPr>
          <a:lstStyle/>
          <a:p>
            <a:r>
              <a:rPr lang="en-US" dirty="0"/>
              <a:t>TMP Implemen-tation and Monitoring</a:t>
            </a:r>
          </a:p>
        </p:txBody>
      </p:sp>
      <p:sp>
        <p:nvSpPr>
          <p:cNvPr id="2" name="Google Shape;74;p1">
            <a:extLst>
              <a:ext uri="{FF2B5EF4-FFF2-40B4-BE49-F238E27FC236}">
                <a16:creationId xmlns:a16="http://schemas.microsoft.com/office/drawing/2014/main" id="{02BF9638-87CE-DB14-FECD-CE88A05D9528}"/>
              </a:ext>
            </a:extLst>
          </p:cNvPr>
          <p:cNvSpPr/>
          <p:nvPr/>
        </p:nvSpPr>
        <p:spPr>
          <a:xfrm>
            <a:off x="7924800" y="5874645"/>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180893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descr="I-44 over Winsel Cr. - Sullivan"/>
          <p:cNvSpPr>
            <a:spLocks noGrp="1"/>
          </p:cNvSpPr>
          <p:nvPr>
            <p:ph type="title"/>
          </p:nvPr>
        </p:nvSpPr>
        <p:spPr>
          <a:xfrm>
            <a:off x="6131242" y="589168"/>
            <a:ext cx="2548815" cy="3680294"/>
          </a:xfrm>
        </p:spPr>
        <p:txBody>
          <a:bodyPr/>
          <a:lstStyle/>
          <a:p>
            <a:r>
              <a:rPr lang="en-US" dirty="0"/>
              <a:t>I-44 over Winsel Cr. - Sullivan</a:t>
            </a:r>
          </a:p>
        </p:txBody>
      </p:sp>
      <p:pic>
        <p:nvPicPr>
          <p:cNvPr id="4098" name="Picture 2" descr="Interstate 44 map with oak grove village showing interchange B and project location north of it and south of stanton">
            <a:extLst>
              <a:ext uri="{C183D7F6-B498-43B3-948B-1728B52AA6E4}">
                <adec:decorative xmlns:adec="http://schemas.microsoft.com/office/drawing/2017/decorative" val="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 y="22860"/>
            <a:ext cx="5686425" cy="555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1" descr="Project Location"/>
          <p:cNvSpPr/>
          <p:nvPr/>
        </p:nvSpPr>
        <p:spPr>
          <a:xfrm rot="18441363">
            <a:off x="2387326" y="2799396"/>
            <a:ext cx="647700" cy="3429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descr="Interchange B"/>
          <p:cNvSpPr/>
          <p:nvPr/>
        </p:nvSpPr>
        <p:spPr>
          <a:xfrm>
            <a:off x="1082992" y="4137660"/>
            <a:ext cx="1295400" cy="6858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descr="Interchange A"/>
          <p:cNvSpPr/>
          <p:nvPr/>
        </p:nvSpPr>
        <p:spPr>
          <a:xfrm>
            <a:off x="4054792" y="251460"/>
            <a:ext cx="1295400" cy="6858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descr="Interchange B"/>
          <p:cNvSpPr txBox="1"/>
          <p:nvPr/>
        </p:nvSpPr>
        <p:spPr>
          <a:xfrm>
            <a:off x="2711176" y="4269462"/>
            <a:ext cx="1943100" cy="369332"/>
          </a:xfrm>
          <a:prstGeom prst="rect">
            <a:avLst/>
          </a:prstGeom>
          <a:solidFill>
            <a:schemeClr val="bg1"/>
          </a:solidFill>
        </p:spPr>
        <p:txBody>
          <a:bodyPr wrap="square" rtlCol="0">
            <a:spAutoFit/>
          </a:bodyPr>
          <a:lstStyle/>
          <a:p>
            <a:r>
              <a:rPr lang="en-US" dirty="0"/>
              <a:t>Interchange B</a:t>
            </a:r>
          </a:p>
        </p:txBody>
      </p:sp>
      <p:sp>
        <p:nvSpPr>
          <p:cNvPr id="11" name="TextBox 10" descr="Interchange A"/>
          <p:cNvSpPr txBox="1"/>
          <p:nvPr/>
        </p:nvSpPr>
        <p:spPr>
          <a:xfrm>
            <a:off x="5726430" y="409694"/>
            <a:ext cx="1981200" cy="369332"/>
          </a:xfrm>
          <a:prstGeom prst="rect">
            <a:avLst/>
          </a:prstGeom>
          <a:noFill/>
        </p:spPr>
        <p:txBody>
          <a:bodyPr wrap="square" rtlCol="0">
            <a:spAutoFit/>
          </a:bodyPr>
          <a:lstStyle/>
          <a:p>
            <a:r>
              <a:rPr lang="en-US" dirty="0"/>
              <a:t>Interchange A</a:t>
            </a:r>
          </a:p>
        </p:txBody>
      </p:sp>
      <p:sp>
        <p:nvSpPr>
          <p:cNvPr id="12" name="TextBox 11" descr="Project Location"/>
          <p:cNvSpPr txBox="1"/>
          <p:nvPr/>
        </p:nvSpPr>
        <p:spPr>
          <a:xfrm>
            <a:off x="3178492" y="2609393"/>
            <a:ext cx="1157288" cy="646331"/>
          </a:xfrm>
          <a:prstGeom prst="rect">
            <a:avLst/>
          </a:prstGeom>
          <a:solidFill>
            <a:schemeClr val="bg1"/>
          </a:solidFill>
        </p:spPr>
        <p:txBody>
          <a:bodyPr wrap="square" rtlCol="0">
            <a:spAutoFit/>
          </a:bodyPr>
          <a:lstStyle/>
          <a:p>
            <a:r>
              <a:rPr lang="en-US" dirty="0"/>
              <a:t>Project Location</a:t>
            </a:r>
          </a:p>
        </p:txBody>
      </p:sp>
      <p:sp>
        <p:nvSpPr>
          <p:cNvPr id="5" name="Google Shape;74;p1">
            <a:extLst>
              <a:ext uri="{FF2B5EF4-FFF2-40B4-BE49-F238E27FC236}">
                <a16:creationId xmlns:a16="http://schemas.microsoft.com/office/drawing/2014/main" id="{B2E6AAEE-9C9A-A37E-3B2A-8AC5F7982067}"/>
              </a:ext>
            </a:extLst>
          </p:cNvPr>
          <p:cNvSpPr/>
          <p:nvPr/>
        </p:nvSpPr>
        <p:spPr>
          <a:xfrm>
            <a:off x="4335780" y="5575935"/>
            <a:ext cx="1537696"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Google Maps</a:t>
            </a:r>
          </a:p>
        </p:txBody>
      </p:sp>
    </p:spTree>
    <p:extLst>
      <p:ext uri="{BB962C8B-B14F-4D97-AF65-F5344CB8AC3E}">
        <p14:creationId xmlns:p14="http://schemas.microsoft.com/office/powerpoint/2010/main" val="40388212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nterstate 44 map overhead view showing lanes">
            <a:extLst>
              <a:ext uri="{C183D7F6-B498-43B3-948B-1728B52AA6E4}">
                <adec:decorative xmlns:adec="http://schemas.microsoft.com/office/drawing/2017/decorative" val="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229600" cy="5944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descr="I-44 over Winsel Cr. – Project Location"/>
          <p:cNvSpPr>
            <a:spLocks noGrp="1"/>
          </p:cNvSpPr>
          <p:nvPr>
            <p:ph type="title"/>
          </p:nvPr>
        </p:nvSpPr>
        <p:spPr>
          <a:xfrm>
            <a:off x="228600" y="274320"/>
            <a:ext cx="3291840" cy="1760220"/>
          </a:xfrm>
          <a:solidFill>
            <a:schemeClr val="bg1"/>
          </a:solidFill>
        </p:spPr>
        <p:txBody>
          <a:bodyPr>
            <a:normAutofit fontScale="90000"/>
          </a:bodyPr>
          <a:lstStyle/>
          <a:p>
            <a:r>
              <a:rPr lang="en-US" dirty="0"/>
              <a:t>I-44 over Winsel Cr. – Project Location</a:t>
            </a:r>
          </a:p>
        </p:txBody>
      </p:sp>
      <p:sp>
        <p:nvSpPr>
          <p:cNvPr id="2" name="Google Shape;74;p1">
            <a:extLst>
              <a:ext uri="{FF2B5EF4-FFF2-40B4-BE49-F238E27FC236}">
                <a16:creationId xmlns:a16="http://schemas.microsoft.com/office/drawing/2014/main" id="{120D01BC-D67F-E843-D488-71306C3BA660}"/>
              </a:ext>
            </a:extLst>
          </p:cNvPr>
          <p:cNvSpPr/>
          <p:nvPr/>
        </p:nvSpPr>
        <p:spPr>
          <a:xfrm>
            <a:off x="6893169" y="5944182"/>
            <a:ext cx="159859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Google Maps</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52497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58523"/>
            <a:ext cx="8229600" cy="659859"/>
          </a:xfrm>
        </p:spPr>
        <p:txBody>
          <a:bodyPr/>
          <a:lstStyle/>
          <a:p>
            <a:r>
              <a:rPr lang="en-US" dirty="0"/>
              <a:t>Interstate-44 Winsel Creek Area</a:t>
            </a:r>
          </a:p>
        </p:txBody>
      </p:sp>
      <p:sp>
        <p:nvSpPr>
          <p:cNvPr id="4" name="Content Placeholder 3"/>
          <p:cNvSpPr>
            <a:spLocks noGrp="1"/>
          </p:cNvSpPr>
          <p:nvPr>
            <p:ph idx="1"/>
          </p:nvPr>
        </p:nvSpPr>
        <p:spPr/>
        <p:txBody>
          <a:bodyPr>
            <a:normAutofit lnSpcReduction="10000"/>
          </a:bodyPr>
          <a:lstStyle/>
          <a:p>
            <a:r>
              <a:rPr lang="en-US" sz="2800" dirty="0"/>
              <a:t>4-lane divided highway – 2 lanes in each direction</a:t>
            </a:r>
          </a:p>
          <a:p>
            <a:r>
              <a:rPr lang="en-US" sz="2800" dirty="0"/>
              <a:t>I -44 ADT – 44,000 vpd – peak during summer months – Peak daily volumes on Fridays</a:t>
            </a:r>
          </a:p>
          <a:p>
            <a:pPr lvl="1"/>
            <a:r>
              <a:rPr lang="en-US" sz="2800" dirty="0"/>
              <a:t>35% Trucks</a:t>
            </a:r>
          </a:p>
          <a:p>
            <a:pPr lvl="1"/>
            <a:r>
              <a:rPr lang="en-US" sz="2800" dirty="0"/>
              <a:t>High % of recreation vehicles</a:t>
            </a:r>
          </a:p>
          <a:p>
            <a:r>
              <a:rPr lang="en-US" sz="2800" dirty="0"/>
              <a:t>2-way ADT – 4,500 vpd on each frontage road</a:t>
            </a:r>
          </a:p>
          <a:p>
            <a:r>
              <a:rPr lang="en-US" sz="2800" dirty="0"/>
              <a:t>5% grade both directions from structure</a:t>
            </a:r>
          </a:p>
          <a:p>
            <a:r>
              <a:rPr lang="en-US" sz="2800" dirty="0"/>
              <a:t>Posted Speed Limit – 70 MPH</a:t>
            </a:r>
          </a:p>
        </p:txBody>
      </p:sp>
    </p:spTree>
    <p:extLst>
      <p:ext uri="{BB962C8B-B14F-4D97-AF65-F5344CB8AC3E}">
        <p14:creationId xmlns:p14="http://schemas.microsoft.com/office/powerpoint/2010/main" val="24364963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0458" y="458523"/>
            <a:ext cx="8229600" cy="659859"/>
          </a:xfrm>
        </p:spPr>
        <p:txBody>
          <a:bodyPr/>
          <a:lstStyle/>
          <a:p>
            <a:r>
              <a:rPr lang="en-US" dirty="0"/>
              <a:t>Project Environment</a:t>
            </a:r>
          </a:p>
        </p:txBody>
      </p:sp>
      <p:sp>
        <p:nvSpPr>
          <p:cNvPr id="4" name="Content Placeholder 3"/>
          <p:cNvSpPr>
            <a:spLocks noGrp="1"/>
          </p:cNvSpPr>
          <p:nvPr>
            <p:ph idx="1"/>
          </p:nvPr>
        </p:nvSpPr>
        <p:spPr>
          <a:xfrm>
            <a:off x="450458" y="1343465"/>
            <a:ext cx="8693542" cy="4714435"/>
          </a:xfrm>
        </p:spPr>
        <p:txBody>
          <a:bodyPr>
            <a:normAutofit/>
          </a:bodyPr>
          <a:lstStyle/>
          <a:p>
            <a:r>
              <a:rPr lang="en-US" dirty="0"/>
              <a:t>30 minutes from St. Louis metro area – an hour to downtown</a:t>
            </a:r>
          </a:p>
          <a:p>
            <a:r>
              <a:rPr lang="en-US" dirty="0"/>
              <a:t>Major truck route for freight from South and West</a:t>
            </a:r>
          </a:p>
          <a:p>
            <a:r>
              <a:rPr lang="en-US" dirty="0"/>
              <a:t>Local manufacturing – supply for major factories in St. Louis metro </a:t>
            </a:r>
          </a:p>
          <a:p>
            <a:r>
              <a:rPr lang="en-US" dirty="0"/>
              <a:t>Major route for recreational travelers</a:t>
            </a:r>
          </a:p>
          <a:p>
            <a:pPr lvl="1"/>
            <a:r>
              <a:rPr lang="en-US" dirty="0"/>
              <a:t>Lake of the Ozarks </a:t>
            </a:r>
          </a:p>
          <a:p>
            <a:pPr lvl="1"/>
            <a:r>
              <a:rPr lang="en-US" dirty="0"/>
              <a:t>Campgrounds</a:t>
            </a:r>
          </a:p>
          <a:p>
            <a:pPr lvl="1"/>
            <a:r>
              <a:rPr lang="en-US" dirty="0"/>
              <a:t>High weekend volumes</a:t>
            </a:r>
          </a:p>
        </p:txBody>
      </p:sp>
    </p:spTree>
    <p:extLst>
      <p:ext uri="{BB962C8B-B14F-4D97-AF65-F5344CB8AC3E}">
        <p14:creationId xmlns:p14="http://schemas.microsoft.com/office/powerpoint/2010/main" val="26232399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0458" y="458523"/>
            <a:ext cx="8229600" cy="659859"/>
          </a:xfrm>
        </p:spPr>
        <p:txBody>
          <a:bodyPr/>
          <a:lstStyle/>
          <a:p>
            <a:r>
              <a:rPr lang="en-US" dirty="0"/>
              <a:t>Part 1: Impacts and Alternatives</a:t>
            </a:r>
          </a:p>
        </p:txBody>
      </p:sp>
      <p:sp>
        <p:nvSpPr>
          <p:cNvPr id="4" name="Content Placeholder 3"/>
          <p:cNvSpPr>
            <a:spLocks noGrp="1"/>
          </p:cNvSpPr>
          <p:nvPr>
            <p:ph idx="1"/>
          </p:nvPr>
        </p:nvSpPr>
        <p:spPr/>
        <p:txBody>
          <a:bodyPr/>
          <a:lstStyle/>
          <a:p>
            <a:pPr>
              <a:defRPr/>
            </a:pPr>
            <a:r>
              <a:rPr lang="en-US" b="1" dirty="0"/>
              <a:t>Assess impacts  (non-quantitative)</a:t>
            </a:r>
          </a:p>
          <a:p>
            <a:pPr lvl="1">
              <a:defRPr/>
            </a:pPr>
            <a:r>
              <a:rPr lang="en-US" dirty="0"/>
              <a:t>Significant project?</a:t>
            </a:r>
          </a:p>
          <a:p>
            <a:pPr lvl="2">
              <a:defRPr/>
            </a:pPr>
            <a:r>
              <a:rPr lang="en-US" dirty="0"/>
              <a:t>Why or why not?</a:t>
            </a:r>
          </a:p>
          <a:p>
            <a:pPr>
              <a:defRPr/>
            </a:pPr>
            <a:r>
              <a:rPr lang="en-US" b="1" dirty="0"/>
              <a:t>Identify stakeholders</a:t>
            </a:r>
          </a:p>
          <a:p>
            <a:pPr>
              <a:defRPr/>
            </a:pPr>
            <a:r>
              <a:rPr lang="en-US" b="1" dirty="0"/>
              <a:t>Identify and evaluate alternative strategies</a:t>
            </a:r>
          </a:p>
          <a:p>
            <a:pPr lvl="1">
              <a:defRPr/>
            </a:pPr>
            <a:r>
              <a:rPr lang="en-US" dirty="0"/>
              <a:t>Contract options</a:t>
            </a:r>
          </a:p>
          <a:p>
            <a:pPr lvl="1">
              <a:defRPr/>
            </a:pPr>
            <a:r>
              <a:rPr lang="en-US" dirty="0"/>
              <a:t>Construction options</a:t>
            </a:r>
          </a:p>
          <a:p>
            <a:pPr lvl="1">
              <a:defRPr/>
            </a:pPr>
            <a:r>
              <a:rPr lang="en-US" dirty="0"/>
              <a:t>Traffic management options</a:t>
            </a:r>
          </a:p>
        </p:txBody>
      </p:sp>
    </p:spTree>
    <p:extLst>
      <p:ext uri="{BB962C8B-B14F-4D97-AF65-F5344CB8AC3E}">
        <p14:creationId xmlns:p14="http://schemas.microsoft.com/office/powerpoint/2010/main" val="26583579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0458" y="458523"/>
            <a:ext cx="8229600" cy="659859"/>
          </a:xfrm>
        </p:spPr>
        <p:txBody>
          <a:bodyPr/>
          <a:lstStyle/>
          <a:p>
            <a:r>
              <a:rPr lang="en-US" dirty="0"/>
              <a:t>Part 2: TMP Development</a:t>
            </a:r>
          </a:p>
        </p:txBody>
      </p:sp>
      <p:sp>
        <p:nvSpPr>
          <p:cNvPr id="4" name="Content Placeholder 3"/>
          <p:cNvSpPr>
            <a:spLocks noGrp="1"/>
          </p:cNvSpPr>
          <p:nvPr>
            <p:ph idx="1"/>
          </p:nvPr>
        </p:nvSpPr>
        <p:spPr/>
        <p:txBody>
          <a:bodyPr>
            <a:normAutofit/>
          </a:bodyPr>
          <a:lstStyle/>
          <a:p>
            <a:r>
              <a:rPr lang="en-US" b="1" dirty="0"/>
              <a:t>Components of the TMP:</a:t>
            </a:r>
          </a:p>
          <a:p>
            <a:pPr lvl="1"/>
            <a:r>
              <a:rPr lang="en-US" dirty="0"/>
              <a:t>Based on anticipated impacts and roadway characteristics – determine what components the TMP should contain</a:t>
            </a:r>
          </a:p>
        </p:txBody>
      </p:sp>
    </p:spTree>
    <p:extLst>
      <p:ext uri="{BB962C8B-B14F-4D97-AF65-F5344CB8AC3E}">
        <p14:creationId xmlns:p14="http://schemas.microsoft.com/office/powerpoint/2010/main" val="24020269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229600" cy="1417638"/>
          </a:xfrm>
        </p:spPr>
        <p:txBody>
          <a:bodyPr/>
          <a:lstStyle/>
          <a:p>
            <a:r>
              <a:rPr lang="en-US" dirty="0"/>
              <a:t>Questions</a:t>
            </a:r>
          </a:p>
        </p:txBody>
      </p:sp>
    </p:spTree>
    <p:extLst>
      <p:ext uri="{BB962C8B-B14F-4D97-AF65-F5344CB8AC3E}">
        <p14:creationId xmlns:p14="http://schemas.microsoft.com/office/powerpoint/2010/main" val="13521394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Orange and white drums on a highway"/>
          <p:cNvPicPr>
            <a:picLocks noChangeAspect="1" noChangeArrowheads="1"/>
          </p:cNvPicPr>
          <p:nvPr/>
        </p:nvPicPr>
        <p:blipFill rotWithShape="1">
          <a:blip r:embed="rId3">
            <a:extLst>
              <a:ext uri="{28A0092B-C50C-407E-A947-70E740481C1C}">
                <a14:useLocalDpi xmlns:a14="http://schemas.microsoft.com/office/drawing/2010/main" val="0"/>
              </a:ext>
            </a:extLst>
          </a:blip>
          <a:srcRect r="40001"/>
          <a:stretch/>
        </p:blipFill>
        <p:spPr bwMode="auto">
          <a:xfrm>
            <a:off x="200660" y="1568979"/>
            <a:ext cx="3882513" cy="363452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range road work ahead sig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84555" y="3018508"/>
            <a:ext cx="2787445" cy="2787445"/>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6" descr="ATSSA in color"/>
          <p:cNvPicPr>
            <a:picLocks noChangeAspect="1" noChangeArrowheads="1"/>
          </p:cNvPicPr>
          <p:nvPr/>
        </p:nvPicPr>
        <p:blipFill>
          <a:blip r:embed="rId5" cstate="print"/>
          <a:srcRect/>
          <a:stretch>
            <a:fillRect/>
          </a:stretch>
        </p:blipFill>
        <p:spPr bwMode="auto">
          <a:xfrm>
            <a:off x="4861806" y="4618085"/>
            <a:ext cx="1119269" cy="730356"/>
          </a:xfrm>
          <a:prstGeom prst="rect">
            <a:avLst/>
          </a:prstGeom>
          <a:noFill/>
          <a:ln w="9525">
            <a:noFill/>
            <a:miter lim="800000"/>
            <a:headEnd/>
            <a:tailEnd/>
          </a:ln>
        </p:spPr>
      </p:pic>
      <p:pic>
        <p:nvPicPr>
          <p:cNvPr id="3" name="Picture 2" descr="US Dept of Transportation Federal Highway Administration">
            <a:extLst>
              <a:ext uri="{FF2B5EF4-FFF2-40B4-BE49-F238E27FC236}">
                <a16:creationId xmlns:a16="http://schemas.microsoft.com/office/drawing/2014/main" id="{F7BC38CF-1DC0-4DBA-9A3E-830611A0342E}"/>
              </a:ext>
            </a:extLst>
          </p:cNvPr>
          <p:cNvPicPr>
            <a:picLocks noChangeAspect="1"/>
          </p:cNvPicPr>
          <p:nvPr/>
        </p:nvPicPr>
        <p:blipFill rotWithShape="1">
          <a:blip r:embed="rId6"/>
          <a:srcRect t="25616" b="23262"/>
          <a:stretch/>
        </p:blipFill>
        <p:spPr>
          <a:xfrm>
            <a:off x="6371655" y="4618085"/>
            <a:ext cx="1975579" cy="651876"/>
          </a:xfrm>
          <a:prstGeom prst="rect">
            <a:avLst/>
          </a:prstGeom>
        </p:spPr>
      </p:pic>
      <p:sp>
        <p:nvSpPr>
          <p:cNvPr id="10" name="Title 1">
            <a:extLst>
              <a:ext uri="{FF2B5EF4-FFF2-40B4-BE49-F238E27FC236}">
                <a16:creationId xmlns:a16="http://schemas.microsoft.com/office/drawing/2014/main" id="{FC45B562-86A0-46FA-A0FE-522823400BFF}"/>
              </a:ext>
            </a:extLst>
          </p:cNvPr>
          <p:cNvSpPr>
            <a:spLocks noGrp="1"/>
          </p:cNvSpPr>
          <p:nvPr>
            <p:ph type="title"/>
          </p:nvPr>
        </p:nvSpPr>
        <p:spPr>
          <a:xfrm>
            <a:off x="0" y="0"/>
            <a:ext cx="9144000" cy="1161117"/>
          </a:xfrm>
          <a:solidFill>
            <a:srgbClr val="00ACA1"/>
          </a:solidFill>
        </p:spPr>
        <p:txBody>
          <a:bodyPr>
            <a:normAutofit fontScale="90000"/>
          </a:bodyPr>
          <a:lstStyle/>
          <a:p>
            <a:pPr algn="ctr"/>
            <a:r>
              <a:rPr lang="en-US" dirty="0">
                <a:solidFill>
                  <a:schemeClr val="bg1"/>
                </a:solidFill>
              </a:rPr>
              <a:t>Developing and Implementing</a:t>
            </a:r>
            <a:br>
              <a:rPr lang="en-US" dirty="0">
                <a:solidFill>
                  <a:schemeClr val="bg1"/>
                </a:solidFill>
              </a:rPr>
            </a:br>
            <a:r>
              <a:rPr lang="en-US" dirty="0">
                <a:solidFill>
                  <a:schemeClr val="bg1"/>
                </a:solidFill>
              </a:rPr>
              <a:t>Transportation Management Plans</a:t>
            </a:r>
          </a:p>
        </p:txBody>
      </p:sp>
      <p:sp>
        <p:nvSpPr>
          <p:cNvPr id="11" name="Rectangle 10">
            <a:extLst>
              <a:ext uri="{FF2B5EF4-FFF2-40B4-BE49-F238E27FC236}">
                <a16:creationId xmlns:a16="http://schemas.microsoft.com/office/drawing/2014/main" id="{16E27104-2FE0-4B92-B5EF-12838D11CC3B}"/>
              </a:ext>
            </a:extLst>
          </p:cNvPr>
          <p:cNvSpPr>
            <a:spLocks noGrp="1" noChangeArrowheads="1"/>
          </p:cNvSpPr>
          <p:nvPr/>
        </p:nvSpPr>
        <p:spPr>
          <a:xfrm>
            <a:off x="4169495" y="1217660"/>
            <a:ext cx="4957654" cy="322611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i="0" kern="1200">
                <a:solidFill>
                  <a:srgbClr val="00ACA1"/>
                </a:solidFill>
                <a:latin typeface="Arial" panose="020B0604020202020204" pitchFamily="34" charset="0"/>
                <a:ea typeface="+mj-ea"/>
                <a:cs typeface="Arial" panose="020B0604020202020204" pitchFamily="34" charset="0"/>
              </a:defRPr>
            </a:lvl1pPr>
          </a:lstStyle>
          <a:p>
            <a:pPr lvl="0" algn="ctr" fontAlgn="base">
              <a:spcAft>
                <a:spcPct val="0"/>
              </a:spcAft>
              <a:defRPr/>
            </a:pPr>
            <a:r>
              <a:rPr lang="en-US" dirty="0"/>
              <a:t>Closing and Exam</a:t>
            </a:r>
            <a:endParaRPr lang="en-US" sz="3200" b="0" dirty="0"/>
          </a:p>
        </p:txBody>
      </p:sp>
      <p:sp>
        <p:nvSpPr>
          <p:cNvPr id="2" name="Google Shape;74;p1">
            <a:extLst>
              <a:ext uri="{FF2B5EF4-FFF2-40B4-BE49-F238E27FC236}">
                <a16:creationId xmlns:a16="http://schemas.microsoft.com/office/drawing/2014/main" id="{5C1EB199-B0F8-C455-93D4-674270A753BC}"/>
              </a:ext>
            </a:extLst>
          </p:cNvPr>
          <p:cNvSpPr/>
          <p:nvPr/>
        </p:nvSpPr>
        <p:spPr>
          <a:xfrm>
            <a:off x="1532316" y="5321014"/>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801486783"/>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536" y="304355"/>
            <a:ext cx="8229600" cy="659859"/>
          </a:xfrm>
        </p:spPr>
        <p:txBody>
          <a:bodyPr/>
          <a:lstStyle/>
          <a:p>
            <a:r>
              <a:rPr lang="en-US" dirty="0"/>
              <a:t>Course Objectives</a:t>
            </a:r>
          </a:p>
        </p:txBody>
      </p:sp>
      <p:sp>
        <p:nvSpPr>
          <p:cNvPr id="3" name="Content Placeholder 2"/>
          <p:cNvSpPr>
            <a:spLocks noGrp="1"/>
          </p:cNvSpPr>
          <p:nvPr>
            <p:ph idx="1"/>
          </p:nvPr>
        </p:nvSpPr>
        <p:spPr/>
        <p:txBody>
          <a:bodyPr/>
          <a:lstStyle/>
          <a:p>
            <a:r>
              <a:rPr lang="en-US" dirty="0"/>
              <a:t>Explain the </a:t>
            </a:r>
            <a:r>
              <a:rPr lang="en-US" dirty="0" err="1"/>
              <a:t>TMP</a:t>
            </a:r>
            <a:r>
              <a:rPr lang="en-US" dirty="0"/>
              <a:t> basics</a:t>
            </a:r>
          </a:p>
          <a:p>
            <a:r>
              <a:rPr lang="en-US" dirty="0"/>
              <a:t>Identify why </a:t>
            </a:r>
            <a:r>
              <a:rPr lang="en-US" dirty="0" err="1"/>
              <a:t>TMPs</a:t>
            </a:r>
            <a:r>
              <a:rPr lang="en-US" dirty="0"/>
              <a:t> are important</a:t>
            </a:r>
          </a:p>
          <a:p>
            <a:r>
              <a:rPr lang="en-US" dirty="0"/>
              <a:t>Apply impact assessment findings into the </a:t>
            </a:r>
            <a:r>
              <a:rPr lang="en-US" dirty="0" err="1"/>
              <a:t>TMP</a:t>
            </a:r>
            <a:endParaRPr lang="en-US" dirty="0"/>
          </a:p>
          <a:p>
            <a:r>
              <a:rPr lang="en-US" dirty="0"/>
              <a:t>List </a:t>
            </a:r>
            <a:r>
              <a:rPr lang="en-US" dirty="0" err="1"/>
              <a:t>TMP</a:t>
            </a:r>
            <a:r>
              <a:rPr lang="en-US" dirty="0"/>
              <a:t> strategies</a:t>
            </a:r>
          </a:p>
          <a:p>
            <a:r>
              <a:rPr lang="en-US" dirty="0"/>
              <a:t>Identify key stakeholders for </a:t>
            </a:r>
            <a:r>
              <a:rPr lang="en-US" dirty="0" err="1"/>
              <a:t>TMP</a:t>
            </a:r>
            <a:r>
              <a:rPr lang="en-US" dirty="0"/>
              <a:t> coordination</a:t>
            </a:r>
          </a:p>
          <a:p>
            <a:r>
              <a:rPr lang="en-US" dirty="0"/>
              <a:t>Explain how to implement and monitor </a:t>
            </a:r>
            <a:r>
              <a:rPr lang="en-US" dirty="0" err="1"/>
              <a:t>TMPs</a:t>
            </a:r>
            <a:endParaRPr lang="en-US" dirty="0"/>
          </a:p>
          <a:p>
            <a:endParaRPr lang="en-US" dirty="0"/>
          </a:p>
          <a:p>
            <a:endParaRPr lang="en-US" dirty="0"/>
          </a:p>
        </p:txBody>
      </p:sp>
    </p:spTree>
    <p:extLst>
      <p:ext uri="{BB962C8B-B14F-4D97-AF65-F5344CB8AC3E}">
        <p14:creationId xmlns:p14="http://schemas.microsoft.com/office/powerpoint/2010/main" val="22733850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537" y="319345"/>
            <a:ext cx="8229600" cy="659859"/>
          </a:xfrm>
        </p:spPr>
        <p:txBody>
          <a:bodyPr/>
          <a:lstStyle/>
          <a:p>
            <a:r>
              <a:rPr lang="en-US" dirty="0"/>
              <a:t>Course Contents</a:t>
            </a:r>
          </a:p>
        </p:txBody>
      </p:sp>
      <p:sp>
        <p:nvSpPr>
          <p:cNvPr id="3" name="Content Placeholder 2"/>
          <p:cNvSpPr>
            <a:spLocks noGrp="1"/>
          </p:cNvSpPr>
          <p:nvPr>
            <p:ph idx="1"/>
          </p:nvPr>
        </p:nvSpPr>
        <p:spPr>
          <a:xfrm>
            <a:off x="330537" y="1274164"/>
            <a:ext cx="8693542" cy="4821836"/>
          </a:xfrm>
        </p:spPr>
        <p:txBody>
          <a:bodyPr>
            <a:normAutofit/>
          </a:bodyPr>
          <a:lstStyle/>
          <a:p>
            <a:r>
              <a:rPr lang="en-US" sz="2800" dirty="0"/>
              <a:t>Module 2: 	Work Zone Safety and Mobility Rule</a:t>
            </a:r>
          </a:p>
          <a:p>
            <a:r>
              <a:rPr lang="en-US" sz="2800" dirty="0"/>
              <a:t>Module 3: 	TMP Basics</a:t>
            </a:r>
          </a:p>
          <a:p>
            <a:r>
              <a:rPr lang="en-US" sz="2800" dirty="0"/>
              <a:t>Module 4: 	TMP Coordination </a:t>
            </a:r>
          </a:p>
          <a:p>
            <a:r>
              <a:rPr lang="en-US" sz="2800" dirty="0"/>
              <a:t>Module 5: 	Work Zone Impacts Assessment </a:t>
            </a:r>
          </a:p>
          <a:p>
            <a:r>
              <a:rPr lang="en-US" sz="2800" dirty="0"/>
              <a:t>Module 6: 	TMP Strategies </a:t>
            </a:r>
          </a:p>
          <a:p>
            <a:r>
              <a:rPr lang="en-US" sz="2800" dirty="0"/>
              <a:t>Module 7: 	TMP Approval and Implementation</a:t>
            </a:r>
          </a:p>
          <a:p>
            <a:r>
              <a:rPr lang="en-US" sz="2800" dirty="0"/>
              <a:t>Wrap-Up: 	General exercise and post course </a:t>
            </a:r>
          </a:p>
          <a:p>
            <a:pPr marL="0" indent="0">
              <a:buNone/>
            </a:pPr>
            <a:r>
              <a:rPr lang="en-US" sz="2800" dirty="0"/>
              <a:t>			assessment.</a:t>
            </a:r>
          </a:p>
          <a:p>
            <a:endParaRPr lang="en-US" sz="2800" dirty="0"/>
          </a:p>
        </p:txBody>
      </p:sp>
    </p:spTree>
    <p:extLst>
      <p:ext uri="{BB962C8B-B14F-4D97-AF65-F5344CB8AC3E}">
        <p14:creationId xmlns:p14="http://schemas.microsoft.com/office/powerpoint/2010/main" val="174763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320" y="251460"/>
            <a:ext cx="8405738" cy="997567"/>
          </a:xfrm>
        </p:spPr>
        <p:txBody>
          <a:bodyPr>
            <a:normAutofit fontScale="90000"/>
          </a:bodyPr>
          <a:lstStyle/>
          <a:p>
            <a:br>
              <a:rPr lang="en-US" sz="4000" dirty="0"/>
            </a:br>
            <a:r>
              <a:rPr lang="en-US" sz="4000" dirty="0"/>
              <a:t>Pre-Construction Coordination </a:t>
            </a:r>
            <a:br>
              <a:rPr lang="en-US" dirty="0"/>
            </a:br>
            <a:endParaRPr lang="en-US" dirty="0"/>
          </a:p>
        </p:txBody>
      </p:sp>
      <p:sp>
        <p:nvSpPr>
          <p:cNvPr id="4" name="Content Placeholder 3"/>
          <p:cNvSpPr>
            <a:spLocks noGrp="1"/>
          </p:cNvSpPr>
          <p:nvPr>
            <p:ph idx="1"/>
          </p:nvPr>
        </p:nvSpPr>
        <p:spPr/>
        <p:txBody>
          <a:bodyPr/>
          <a:lstStyle/>
          <a:p>
            <a:r>
              <a:rPr lang="en-US" dirty="0"/>
              <a:t>Partnering-agency and contractor work in joint, non-adversarial relationship </a:t>
            </a:r>
          </a:p>
          <a:p>
            <a:r>
              <a:rPr lang="en-US" dirty="0"/>
              <a:t>Value Engineering - systematic application of recognized techniques by multi-disciplined team</a:t>
            </a:r>
          </a:p>
          <a:p>
            <a:r>
              <a:rPr lang="en-US" dirty="0"/>
              <a:t>May lead to TMP Revisions</a:t>
            </a:r>
          </a:p>
          <a:p>
            <a:r>
              <a:rPr lang="en-US" dirty="0"/>
              <a:t>Resolve any pre-construction coordination issues</a:t>
            </a:r>
          </a:p>
          <a:p>
            <a:endParaRPr lang="en-US" dirty="0"/>
          </a:p>
        </p:txBody>
      </p:sp>
    </p:spTree>
    <p:extLst>
      <p:ext uri="{BB962C8B-B14F-4D97-AF65-F5344CB8AC3E}">
        <p14:creationId xmlns:p14="http://schemas.microsoft.com/office/powerpoint/2010/main" val="37552696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Rectangle 2"/>
          <p:cNvSpPr>
            <a:spLocks noGrp="1" noChangeArrowheads="1"/>
          </p:cNvSpPr>
          <p:nvPr>
            <p:ph type="title"/>
          </p:nvPr>
        </p:nvSpPr>
        <p:spPr>
          <a:xfrm>
            <a:off x="450458" y="357565"/>
            <a:ext cx="8229600" cy="659859"/>
          </a:xfrm>
        </p:spPr>
        <p:txBody>
          <a:bodyPr/>
          <a:lstStyle/>
          <a:p>
            <a:r>
              <a:rPr lang="en-US" dirty="0"/>
              <a:t>Check the “Parking Lot”</a:t>
            </a:r>
          </a:p>
        </p:txBody>
      </p:sp>
      <p:sp>
        <p:nvSpPr>
          <p:cNvPr id="8195" name="Rectangle 3"/>
          <p:cNvSpPr>
            <a:spLocks noGrp="1" noChangeArrowheads="1"/>
          </p:cNvSpPr>
          <p:nvPr>
            <p:ph type="body" idx="1"/>
          </p:nvPr>
        </p:nvSpPr>
        <p:spPr>
          <a:xfrm>
            <a:off x="450458" y="1803333"/>
            <a:ext cx="8229600" cy="4396153"/>
          </a:xfrm>
        </p:spPr>
        <p:txBody>
          <a:bodyPr/>
          <a:lstStyle/>
          <a:p>
            <a:r>
              <a:rPr lang="en-US" dirty="0"/>
              <a:t>Pending questions </a:t>
            </a:r>
            <a:br>
              <a:rPr lang="en-US" dirty="0"/>
            </a:br>
            <a:r>
              <a:rPr lang="en-US" dirty="0"/>
              <a:t>or issues?</a:t>
            </a:r>
          </a:p>
        </p:txBody>
      </p:sp>
      <p:pic>
        <p:nvPicPr>
          <p:cNvPr id="2" name="Picture 1" descr="Blackboard and yellow chairs in a classroom">
            <a:extLst>
              <a:ext uri="{FF2B5EF4-FFF2-40B4-BE49-F238E27FC236}">
                <a16:creationId xmlns:a16="http://schemas.microsoft.com/office/drawing/2014/main" id="{91E11841-C916-88E3-E725-A1EE888DDF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828800"/>
            <a:ext cx="2590800" cy="1457164"/>
          </a:xfrm>
          <a:prstGeom prst="rect">
            <a:avLst/>
          </a:prstGeom>
        </p:spPr>
      </p:pic>
      <p:sp>
        <p:nvSpPr>
          <p:cNvPr id="3" name="Rectangle 2">
            <a:extLst>
              <a:ext uri="{FF2B5EF4-FFF2-40B4-BE49-F238E27FC236}">
                <a16:creationId xmlns:a16="http://schemas.microsoft.com/office/drawing/2014/main" id="{C33D062B-1E81-77A1-F20C-295846094DEF}"/>
              </a:ext>
            </a:extLst>
          </p:cNvPr>
          <p:cNvSpPr/>
          <p:nvPr/>
        </p:nvSpPr>
        <p:spPr>
          <a:xfrm rot="21381061">
            <a:off x="6161163" y="2056471"/>
            <a:ext cx="936474" cy="584775"/>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1600" b="1" i="1" cap="none" spc="0" dirty="0">
                <a:ln w="11430"/>
                <a:solidFill>
                  <a:srgbClr val="C00000"/>
                </a:solidFill>
                <a:effectLst>
                  <a:outerShdw blurRad="80000" dist="40000" dir="5040000" algn="tl">
                    <a:srgbClr val="000000">
                      <a:alpha val="30000"/>
                    </a:srgbClr>
                  </a:outerShdw>
                </a:effectLst>
              </a:rPr>
              <a:t>Parking</a:t>
            </a:r>
          </a:p>
          <a:p>
            <a:pPr algn="ctr"/>
            <a:r>
              <a:rPr lang="en-US" sz="1600" b="1" i="1" cap="none" spc="0" dirty="0">
                <a:ln w="11430"/>
                <a:solidFill>
                  <a:srgbClr val="C00000"/>
                </a:solidFill>
                <a:effectLst>
                  <a:outerShdw blurRad="80000" dist="40000" dir="5040000" algn="tl">
                    <a:srgbClr val="000000">
                      <a:alpha val="30000"/>
                    </a:srgbClr>
                  </a:outerShdw>
                </a:effectLst>
              </a:rPr>
              <a:t>Lot</a:t>
            </a:r>
          </a:p>
        </p:txBody>
      </p:sp>
      <p:sp>
        <p:nvSpPr>
          <p:cNvPr id="4" name="Google Shape;74;p1">
            <a:extLst>
              <a:ext uri="{FF2B5EF4-FFF2-40B4-BE49-F238E27FC236}">
                <a16:creationId xmlns:a16="http://schemas.microsoft.com/office/drawing/2014/main" id="{B8D8B6AE-F5BC-E195-4BB7-E5B2B0F98EC2}"/>
              </a:ext>
            </a:extLst>
          </p:cNvPr>
          <p:cNvSpPr/>
          <p:nvPr/>
        </p:nvSpPr>
        <p:spPr>
          <a:xfrm>
            <a:off x="6878039" y="3361336"/>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Microsoft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396638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4674" name="Rectangle 2"/>
          <p:cNvSpPr>
            <a:spLocks noGrp="1" noChangeArrowheads="1"/>
          </p:cNvSpPr>
          <p:nvPr>
            <p:ph type="title"/>
          </p:nvPr>
        </p:nvSpPr>
        <p:spPr>
          <a:xfrm>
            <a:off x="450458" y="458523"/>
            <a:ext cx="8229600" cy="659859"/>
          </a:xfrm>
        </p:spPr>
        <p:txBody>
          <a:bodyPr/>
          <a:lstStyle/>
          <a:p>
            <a:r>
              <a:rPr lang="en-US" dirty="0"/>
              <a:t>Pilot Course Feedback</a:t>
            </a:r>
          </a:p>
        </p:txBody>
      </p:sp>
      <p:sp>
        <p:nvSpPr>
          <p:cNvPr id="2" name="Content Placeholder 1"/>
          <p:cNvSpPr>
            <a:spLocks noGrp="1"/>
          </p:cNvSpPr>
          <p:nvPr>
            <p:ph idx="1"/>
          </p:nvPr>
        </p:nvSpPr>
        <p:spPr/>
        <p:txBody>
          <a:bodyPr/>
          <a:lstStyle/>
          <a:p>
            <a:r>
              <a:rPr lang="en-US" dirty="0"/>
              <a:t>What can we do to improve course?</a:t>
            </a:r>
          </a:p>
          <a:p>
            <a:r>
              <a:rPr lang="en-US" dirty="0"/>
              <a:t>Length of course</a:t>
            </a:r>
          </a:p>
          <a:p>
            <a:r>
              <a:rPr lang="en-US" dirty="0"/>
              <a:t>Course content</a:t>
            </a:r>
          </a:p>
          <a:p>
            <a:r>
              <a:rPr lang="en-US" dirty="0"/>
              <a:t>Exercises</a:t>
            </a:r>
          </a:p>
        </p:txBody>
      </p:sp>
    </p:spTree>
    <p:extLst>
      <p:ext uri="{BB962C8B-B14F-4D97-AF65-F5344CB8AC3E}">
        <p14:creationId xmlns:p14="http://schemas.microsoft.com/office/powerpoint/2010/main" val="125060242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9" descr="Image of a Course evaluation Form"/>
          <p:cNvPicPr>
            <a:picLocks noChangeAspect="1" noChangeArrowheads="1"/>
          </p:cNvPicPr>
          <p:nvPr/>
        </p:nvPicPr>
        <p:blipFill>
          <a:blip r:embed="rId3" cstate="print"/>
          <a:srcRect/>
          <a:stretch>
            <a:fillRect/>
          </a:stretch>
        </p:blipFill>
        <p:spPr bwMode="auto">
          <a:xfrm>
            <a:off x="4495800" y="1135380"/>
            <a:ext cx="3623133" cy="4724400"/>
          </a:xfrm>
          <a:prstGeom prst="rect">
            <a:avLst/>
          </a:prstGeom>
          <a:noFill/>
          <a:ln w="9525">
            <a:noFill/>
            <a:miter lim="800000"/>
            <a:headEnd/>
            <a:tailEnd/>
          </a:ln>
        </p:spPr>
      </p:pic>
      <p:sp>
        <p:nvSpPr>
          <p:cNvPr id="1564674" name="Rectangle 2"/>
          <p:cNvSpPr>
            <a:spLocks noGrp="1" noChangeArrowheads="1"/>
          </p:cNvSpPr>
          <p:nvPr>
            <p:ph type="title"/>
          </p:nvPr>
        </p:nvSpPr>
        <p:spPr>
          <a:xfrm>
            <a:off x="381000" y="355870"/>
            <a:ext cx="8229600" cy="659859"/>
          </a:xfrm>
        </p:spPr>
        <p:txBody>
          <a:bodyPr/>
          <a:lstStyle/>
          <a:p>
            <a:r>
              <a:rPr lang="en-US" dirty="0"/>
              <a:t>Course Evaluation Form</a:t>
            </a:r>
          </a:p>
        </p:txBody>
      </p:sp>
      <p:sp>
        <p:nvSpPr>
          <p:cNvPr id="12" name="Rectangle 11">
            <a:extLst>
              <a:ext uri="{C183D7F6-B498-43B3-948B-1728B52AA6E4}">
                <adec:decorative xmlns:adec="http://schemas.microsoft.com/office/drawing/2017/decorative" val="1"/>
              </a:ext>
            </a:extLst>
          </p:cNvPr>
          <p:cNvSpPr/>
          <p:nvPr/>
        </p:nvSpPr>
        <p:spPr>
          <a:xfrm>
            <a:off x="381000" y="1379220"/>
            <a:ext cx="533400" cy="533400"/>
          </a:xfrm>
          <a:prstGeom prst="rect">
            <a:avLst/>
          </a:prstGeom>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panose="020B0604020202020204" pitchFamily="34" charset="0"/>
              <a:cs typeface="Arial" panose="020B0604020202020204" pitchFamily="34" charset="0"/>
            </a:endParaRPr>
          </a:p>
        </p:txBody>
      </p:sp>
      <p:sp>
        <p:nvSpPr>
          <p:cNvPr id="11269" name="TextBox 12"/>
          <p:cNvSpPr txBox="1">
            <a:spLocks noChangeArrowheads="1"/>
          </p:cNvSpPr>
          <p:nvPr/>
        </p:nvSpPr>
        <p:spPr bwMode="auto">
          <a:xfrm>
            <a:off x="1219200" y="1226820"/>
            <a:ext cx="2590800" cy="3108543"/>
          </a:xfrm>
          <a:prstGeom prst="rect">
            <a:avLst/>
          </a:prstGeom>
          <a:noFill/>
          <a:ln w="9525">
            <a:noFill/>
            <a:miter lim="800000"/>
            <a:headEnd/>
            <a:tailEnd/>
          </a:ln>
        </p:spPr>
        <p:txBody>
          <a:bodyPr>
            <a:spAutoFit/>
          </a:bodyPr>
          <a:lstStyle/>
          <a:p>
            <a:r>
              <a:rPr lang="en-US" sz="2800" dirty="0">
                <a:latin typeface="Arial" panose="020B0604020202020204" pitchFamily="34" charset="0"/>
                <a:cs typeface="Arial" panose="020B0604020202020204" pitchFamily="34" charset="0"/>
              </a:rPr>
              <a:t>Mark with an ‘X”</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If a correction is needed, fill it in and “X” again</a:t>
            </a:r>
          </a:p>
        </p:txBody>
      </p:sp>
      <p:sp>
        <p:nvSpPr>
          <p:cNvPr id="14" name="Rectangle 13">
            <a:extLst>
              <a:ext uri="{C183D7F6-B498-43B3-948B-1728B52AA6E4}">
                <adec:decorative xmlns:adec="http://schemas.microsoft.com/office/drawing/2017/decorative" val="1"/>
              </a:ext>
            </a:extLst>
          </p:cNvPr>
          <p:cNvSpPr/>
          <p:nvPr/>
        </p:nvSpPr>
        <p:spPr>
          <a:xfrm>
            <a:off x="381000" y="2750820"/>
            <a:ext cx="533400" cy="533400"/>
          </a:xfrm>
          <a:prstGeom prst="rect">
            <a:avLst/>
          </a:prstGeom>
          <a:solidFill>
            <a:schemeClr val="tx1"/>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rial" panose="020B0604020202020204" pitchFamily="34" charset="0"/>
              <a:cs typeface="Arial" panose="020B0604020202020204" pitchFamily="34" charset="0"/>
            </a:endParaRPr>
          </a:p>
        </p:txBody>
      </p:sp>
      <p:cxnSp>
        <p:nvCxnSpPr>
          <p:cNvPr id="16" name="Straight Connector 15">
            <a:extLst>
              <a:ext uri="{C183D7F6-B498-43B3-948B-1728B52AA6E4}">
                <adec:decorative xmlns:adec="http://schemas.microsoft.com/office/drawing/2017/decorative" val="1"/>
              </a:ext>
            </a:extLst>
          </p:cNvPr>
          <p:cNvCxnSpPr/>
          <p:nvPr/>
        </p:nvCxnSpPr>
        <p:spPr>
          <a:xfrm rot="16200000" flipH="1">
            <a:off x="381000" y="1379220"/>
            <a:ext cx="533400" cy="53340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C183D7F6-B498-43B3-948B-1728B52AA6E4}">
                <adec:decorative xmlns:adec="http://schemas.microsoft.com/office/drawing/2017/decorative" val="1"/>
              </a:ext>
            </a:extLst>
          </p:cNvPr>
          <p:cNvCxnSpPr/>
          <p:nvPr/>
        </p:nvCxnSpPr>
        <p:spPr>
          <a:xfrm rot="5400000" flipH="1" flipV="1">
            <a:off x="381000" y="1379220"/>
            <a:ext cx="533400" cy="53340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Google Shape;74;p1">
            <a:extLst>
              <a:ext uri="{FF2B5EF4-FFF2-40B4-BE49-F238E27FC236}">
                <a16:creationId xmlns:a16="http://schemas.microsoft.com/office/drawing/2014/main" id="{F1839CB9-AFCF-4AE4-0E24-4D6011EBB784}"/>
              </a:ext>
            </a:extLst>
          </p:cNvPr>
          <p:cNvSpPr/>
          <p:nvPr/>
        </p:nvSpPr>
        <p:spPr>
          <a:xfrm>
            <a:off x="7018716" y="585978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2931184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457200" y="458523"/>
            <a:ext cx="4442332" cy="659859"/>
          </a:xfrm>
        </p:spPr>
        <p:txBody>
          <a:bodyPr/>
          <a:lstStyle/>
          <a:p>
            <a:r>
              <a:rPr lang="en-US" dirty="0"/>
              <a:t>Exam</a:t>
            </a:r>
          </a:p>
        </p:txBody>
      </p:sp>
      <p:sp>
        <p:nvSpPr>
          <p:cNvPr id="12291" name="Rectangle 3"/>
          <p:cNvSpPr>
            <a:spLocks noGrp="1" noChangeArrowheads="1"/>
          </p:cNvSpPr>
          <p:nvPr>
            <p:ph type="body" idx="1"/>
          </p:nvPr>
        </p:nvSpPr>
        <p:spPr>
          <a:xfrm>
            <a:off x="457200" y="1230923"/>
            <a:ext cx="4442332" cy="4396153"/>
          </a:xfrm>
        </p:spPr>
        <p:txBody>
          <a:bodyPr/>
          <a:lstStyle/>
          <a:p>
            <a:r>
              <a:rPr lang="en-US" dirty="0"/>
              <a:t>25 multiple choice questions</a:t>
            </a:r>
          </a:p>
          <a:p>
            <a:r>
              <a:rPr lang="en-US" dirty="0"/>
              <a:t>4 pts. each = 100 pts</a:t>
            </a:r>
          </a:p>
          <a:p>
            <a:r>
              <a:rPr lang="en-US" dirty="0"/>
              <a:t>30 minutes</a:t>
            </a:r>
          </a:p>
          <a:p>
            <a:r>
              <a:rPr lang="en-US" dirty="0"/>
              <a:t>Open book, open notes</a:t>
            </a:r>
          </a:p>
          <a:p>
            <a:r>
              <a:rPr lang="en-US" dirty="0"/>
              <a:t>Passing grade = 80%</a:t>
            </a:r>
          </a:p>
        </p:txBody>
      </p:sp>
      <p:pic>
        <p:nvPicPr>
          <p:cNvPr id="2" name="Picture 1" descr="ATSSA Exam Answer Sheet Image">
            <a:extLst>
              <a:ext uri="{FF2B5EF4-FFF2-40B4-BE49-F238E27FC236}">
                <a16:creationId xmlns:a16="http://schemas.microsoft.com/office/drawing/2014/main" id="{780CDEFD-E162-46AD-B927-AB88FB87D9D4}"/>
              </a:ext>
            </a:extLst>
          </p:cNvPr>
          <p:cNvPicPr>
            <a:picLocks noChangeAspect="1"/>
          </p:cNvPicPr>
          <p:nvPr/>
        </p:nvPicPr>
        <p:blipFill>
          <a:blip r:embed="rId3"/>
          <a:stretch>
            <a:fillRect/>
          </a:stretch>
        </p:blipFill>
        <p:spPr>
          <a:xfrm>
            <a:off x="4899532" y="644912"/>
            <a:ext cx="2956816" cy="5255207"/>
          </a:xfrm>
          <a:prstGeom prst="rect">
            <a:avLst/>
          </a:prstGeom>
        </p:spPr>
      </p:pic>
      <p:sp>
        <p:nvSpPr>
          <p:cNvPr id="3" name="Google Shape;74;p1">
            <a:extLst>
              <a:ext uri="{FF2B5EF4-FFF2-40B4-BE49-F238E27FC236}">
                <a16:creationId xmlns:a16="http://schemas.microsoft.com/office/drawing/2014/main" id="{B02F38F1-0568-54C8-BE2D-0E2639D85B7B}"/>
              </a:ext>
            </a:extLst>
          </p:cNvPr>
          <p:cNvSpPr/>
          <p:nvPr/>
        </p:nvSpPr>
        <p:spPr>
          <a:xfrm>
            <a:off x="6918233" y="590011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52578832"/>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p:cNvSpPr>
            <a:spLocks noGrp="1" noChangeArrowheads="1"/>
          </p:cNvSpPr>
          <p:nvPr>
            <p:ph type="title"/>
          </p:nvPr>
        </p:nvSpPr>
        <p:spPr/>
        <p:txBody>
          <a:bodyPr/>
          <a:lstStyle/>
          <a:p>
            <a:r>
              <a:rPr lang="en-US" dirty="0"/>
              <a:t>After the Exam</a:t>
            </a:r>
          </a:p>
        </p:txBody>
      </p:sp>
      <p:sp>
        <p:nvSpPr>
          <p:cNvPr id="13315" name="Rectangle 3"/>
          <p:cNvSpPr>
            <a:spLocks noGrp="1" noChangeArrowheads="1"/>
          </p:cNvSpPr>
          <p:nvPr>
            <p:ph type="body" idx="1"/>
          </p:nvPr>
        </p:nvSpPr>
        <p:spPr>
          <a:xfrm>
            <a:off x="450458" y="1549205"/>
            <a:ext cx="8229600" cy="4396153"/>
          </a:xfrm>
        </p:spPr>
        <p:txBody>
          <a:bodyPr/>
          <a:lstStyle/>
          <a:p>
            <a:r>
              <a:rPr lang="en-US" dirty="0"/>
              <a:t>Turn in ALL exam materials!</a:t>
            </a:r>
          </a:p>
          <a:p>
            <a:r>
              <a:rPr lang="en-US" dirty="0"/>
              <a:t>Other materials are yours to keep</a:t>
            </a:r>
          </a:p>
          <a:p>
            <a:r>
              <a:rPr lang="en-US" dirty="0"/>
              <a:t>You may leave when finished!</a:t>
            </a:r>
          </a:p>
          <a:p>
            <a:r>
              <a:rPr lang="en-US" dirty="0"/>
              <a:t>ATSSA will send exam results/certificate in 2-4 weeks</a:t>
            </a:r>
          </a:p>
        </p:txBody>
      </p:sp>
    </p:spTree>
    <p:extLst>
      <p:ext uri="{BB962C8B-B14F-4D97-AF65-F5344CB8AC3E}">
        <p14:creationId xmlns:p14="http://schemas.microsoft.com/office/powerpoint/2010/main" val="1177768599"/>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Orange and white drums on roadway"/>
          <p:cNvPicPr>
            <a:picLocks noChangeAspect="1" noChangeArrowheads="1"/>
          </p:cNvPicPr>
          <p:nvPr/>
        </p:nvPicPr>
        <p:blipFill rotWithShape="1">
          <a:blip r:embed="rId3">
            <a:extLst>
              <a:ext uri="{28A0092B-C50C-407E-A947-70E740481C1C}">
                <a14:useLocalDpi xmlns:a14="http://schemas.microsoft.com/office/drawing/2010/main" val="0"/>
              </a:ext>
            </a:extLst>
          </a:blip>
          <a:srcRect r="40001"/>
          <a:stretch/>
        </p:blipFill>
        <p:spPr bwMode="auto">
          <a:xfrm>
            <a:off x="200660" y="1568979"/>
            <a:ext cx="3882513" cy="363452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range road work ahead sig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84555" y="3018508"/>
            <a:ext cx="2787445" cy="278744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U S Dept. of Transportation Federal highway Administration logo">
            <a:extLst>
              <a:ext uri="{FF2B5EF4-FFF2-40B4-BE49-F238E27FC236}">
                <a16:creationId xmlns:a16="http://schemas.microsoft.com/office/drawing/2014/main" id="{F7BC38CF-1DC0-4DBA-9A3E-830611A0342E}"/>
              </a:ext>
            </a:extLst>
          </p:cNvPr>
          <p:cNvPicPr>
            <a:picLocks noChangeAspect="1"/>
          </p:cNvPicPr>
          <p:nvPr/>
        </p:nvPicPr>
        <p:blipFill rotWithShape="1">
          <a:blip r:embed="rId5"/>
          <a:srcRect t="25616" b="23262"/>
          <a:stretch/>
        </p:blipFill>
        <p:spPr>
          <a:xfrm>
            <a:off x="6371655" y="4618085"/>
            <a:ext cx="1975579" cy="651876"/>
          </a:xfrm>
          <a:prstGeom prst="rect">
            <a:avLst/>
          </a:prstGeom>
        </p:spPr>
      </p:pic>
      <p:sp>
        <p:nvSpPr>
          <p:cNvPr id="10" name="Title 1">
            <a:extLst>
              <a:ext uri="{FF2B5EF4-FFF2-40B4-BE49-F238E27FC236}">
                <a16:creationId xmlns:a16="http://schemas.microsoft.com/office/drawing/2014/main" id="{73984CFF-76ED-4B88-92C4-179F9D547AFC}"/>
              </a:ext>
            </a:extLst>
          </p:cNvPr>
          <p:cNvSpPr>
            <a:spLocks noGrp="1"/>
          </p:cNvSpPr>
          <p:nvPr>
            <p:ph type="title"/>
          </p:nvPr>
        </p:nvSpPr>
        <p:spPr>
          <a:xfrm>
            <a:off x="0" y="0"/>
            <a:ext cx="9144000" cy="1161117"/>
          </a:xfrm>
          <a:solidFill>
            <a:srgbClr val="00ACA1"/>
          </a:solidFill>
        </p:spPr>
        <p:txBody>
          <a:bodyPr>
            <a:normAutofit fontScale="90000"/>
          </a:bodyPr>
          <a:lstStyle/>
          <a:p>
            <a:pPr algn="ctr"/>
            <a:r>
              <a:rPr lang="en-US" dirty="0">
                <a:solidFill>
                  <a:schemeClr val="bg1"/>
                </a:solidFill>
              </a:rPr>
              <a:t>Developing and Implementing</a:t>
            </a:r>
            <a:br>
              <a:rPr lang="en-US" dirty="0">
                <a:solidFill>
                  <a:schemeClr val="bg1"/>
                </a:solidFill>
              </a:rPr>
            </a:br>
            <a:r>
              <a:rPr lang="en-US" dirty="0">
                <a:solidFill>
                  <a:schemeClr val="bg1"/>
                </a:solidFill>
              </a:rPr>
              <a:t>Transportation Management Plans</a:t>
            </a:r>
          </a:p>
        </p:txBody>
      </p:sp>
      <p:sp>
        <p:nvSpPr>
          <p:cNvPr id="11" name="Rectangle 10">
            <a:extLst>
              <a:ext uri="{FF2B5EF4-FFF2-40B4-BE49-F238E27FC236}">
                <a16:creationId xmlns:a16="http://schemas.microsoft.com/office/drawing/2014/main" id="{CF1023BC-D27F-453C-B690-47F599EE9F68}"/>
              </a:ext>
            </a:extLst>
          </p:cNvPr>
          <p:cNvSpPr>
            <a:spLocks noGrp="1" noChangeArrowheads="1"/>
          </p:cNvSpPr>
          <p:nvPr/>
        </p:nvSpPr>
        <p:spPr>
          <a:xfrm>
            <a:off x="4169495" y="1217660"/>
            <a:ext cx="4957654" cy="322611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i="0" kern="1200">
                <a:solidFill>
                  <a:srgbClr val="00ACA1"/>
                </a:solidFill>
                <a:latin typeface="Arial" panose="020B0604020202020204" pitchFamily="34" charset="0"/>
                <a:ea typeface="+mj-ea"/>
                <a:cs typeface="Arial" panose="020B0604020202020204" pitchFamily="34" charset="0"/>
              </a:defRPr>
            </a:lvl1pPr>
          </a:lstStyle>
          <a:p>
            <a:pPr lvl="0" algn="ctr" fontAlgn="base">
              <a:spcAft>
                <a:spcPct val="0"/>
              </a:spcAft>
              <a:defRPr/>
            </a:pPr>
            <a:r>
              <a:rPr lang="en-US" dirty="0"/>
              <a:t>Thank you for choosing </a:t>
            </a:r>
            <a:r>
              <a:rPr lang="en-US" dirty="0" err="1"/>
              <a:t>ATSSA</a:t>
            </a:r>
            <a:r>
              <a:rPr lang="en-US" dirty="0"/>
              <a:t> for your training needs</a:t>
            </a:r>
            <a:endParaRPr lang="en-US" sz="3200" b="0" dirty="0"/>
          </a:p>
        </p:txBody>
      </p:sp>
      <p:sp>
        <p:nvSpPr>
          <p:cNvPr id="2" name="Google Shape;74;p1">
            <a:extLst>
              <a:ext uri="{FF2B5EF4-FFF2-40B4-BE49-F238E27FC236}">
                <a16:creationId xmlns:a16="http://schemas.microsoft.com/office/drawing/2014/main" id="{0C44B46D-7963-AA34-A7A0-DAAC246D3ADF}"/>
              </a:ext>
            </a:extLst>
          </p:cNvPr>
          <p:cNvSpPr/>
          <p:nvPr/>
        </p:nvSpPr>
        <p:spPr>
          <a:xfrm>
            <a:off x="1532316" y="5321014"/>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3" descr="ATSSA logo showing a cone within the A and safer roads save lives">
            <a:extLst>
              <a:ext uri="{FF2B5EF4-FFF2-40B4-BE49-F238E27FC236}">
                <a16:creationId xmlns:a16="http://schemas.microsoft.com/office/drawing/2014/main" id="{7DA6CA70-AAFE-B305-57EF-BB3C8409F0F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16736" y="4765290"/>
            <a:ext cx="1446362" cy="438217"/>
          </a:xfrm>
          <a:prstGeom prst="rect">
            <a:avLst/>
          </a:prstGeom>
        </p:spPr>
      </p:pic>
    </p:spTree>
    <p:extLst>
      <p:ext uri="{BB962C8B-B14F-4D97-AF65-F5344CB8AC3E}">
        <p14:creationId xmlns:p14="http://schemas.microsoft.com/office/powerpoint/2010/main" val="341334072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0458" y="458523"/>
            <a:ext cx="8229600" cy="659859"/>
          </a:xfrm>
        </p:spPr>
        <p:txBody>
          <a:bodyPr/>
          <a:lstStyle/>
          <a:p>
            <a:r>
              <a:rPr lang="en-US" dirty="0"/>
              <a:t>Objectives During Construction</a:t>
            </a:r>
          </a:p>
        </p:txBody>
      </p:sp>
      <p:sp>
        <p:nvSpPr>
          <p:cNvPr id="33795" name="Rectangle 3"/>
          <p:cNvSpPr>
            <a:spLocks noGrp="1" noChangeArrowheads="1"/>
          </p:cNvSpPr>
          <p:nvPr>
            <p:ph type="body" idx="1"/>
          </p:nvPr>
        </p:nvSpPr>
        <p:spPr>
          <a:xfrm>
            <a:off x="450458" y="1564691"/>
            <a:ext cx="8229600" cy="4396153"/>
          </a:xfrm>
        </p:spPr>
        <p:txBody>
          <a:bodyPr/>
          <a:lstStyle/>
          <a:p>
            <a:r>
              <a:rPr lang="en-US" dirty="0"/>
              <a:t>Implement the TMP</a:t>
            </a:r>
          </a:p>
          <a:p>
            <a:r>
              <a:rPr lang="en-US" dirty="0"/>
              <a:t>Actively monitor and manage the work zone  during construction</a:t>
            </a:r>
          </a:p>
          <a:p>
            <a:r>
              <a:rPr lang="en-US" dirty="0"/>
              <a:t>Revise TMP and implement appropriate revisions, as needed </a:t>
            </a:r>
          </a:p>
          <a:p>
            <a:r>
              <a:rPr lang="en-US" dirty="0"/>
              <a:t>Document any findings, lessons learned for use in the future</a:t>
            </a:r>
          </a:p>
        </p:txBody>
      </p:sp>
    </p:spTree>
    <p:extLst>
      <p:ext uri="{BB962C8B-B14F-4D97-AF65-F5344CB8AC3E}">
        <p14:creationId xmlns:p14="http://schemas.microsoft.com/office/powerpoint/2010/main" val="1926971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33795">
                                            <p:txEl>
                                              <p:pRg st="1" end="1"/>
                                            </p:txEl>
                                          </p:spTgt>
                                        </p:tgtEl>
                                        <p:attrNameLst>
                                          <p:attrName>style.color</p:attrName>
                                        </p:attrNameLst>
                                      </p:cBhvr>
                                      <p:to>
                                        <a:schemeClr val="accent2"/>
                                      </p:to>
                                    </p:animClr>
                                  </p:childTnLst>
                                </p:cTn>
                              </p:par>
                              <p:par>
                                <p:cTn id="7" presetID="3" presetClass="emph" presetSubtype="2" fill="hold" nodeType="withEffect">
                                  <p:stCondLst>
                                    <p:cond delay="0"/>
                                  </p:stCondLst>
                                  <p:childTnLst>
                                    <p:animClr clrSpc="rgb" dir="cw">
                                      <p:cBhvr override="childStyle">
                                        <p:cTn id="8" dur="2000" fill="hold"/>
                                        <p:tgtEl>
                                          <p:spTgt spid="33795">
                                            <p:txEl>
                                              <p:pRg st="2" end="2"/>
                                            </p:txEl>
                                          </p:spTgt>
                                        </p:tgtEl>
                                        <p:attrNameLst>
                                          <p:attrName>style.color</p:attrName>
                                        </p:attrNameLst>
                                      </p:cBhvr>
                                      <p:to>
                                        <a:schemeClr val="accent2"/>
                                      </p:to>
                                    </p:animClr>
                                  </p:childTnLst>
                                </p:cTn>
                              </p:par>
                            </p:childTnLst>
                          </p:cTn>
                        </p:par>
                        <p:par>
                          <p:cTn id="9" fill="hold">
                            <p:stCondLst>
                              <p:cond delay="2000"/>
                            </p:stCondLst>
                            <p:childTnLst>
                              <p:par>
                                <p:cTn id="10" presetID="3" presetClass="emph" presetSubtype="2" fill="hold" nodeType="afterEffect">
                                  <p:stCondLst>
                                    <p:cond delay="0"/>
                                  </p:stCondLst>
                                  <p:childTnLst>
                                    <p:animClr clrSpc="rgb" dir="cw">
                                      <p:cBhvr override="childStyle">
                                        <p:cTn id="11" dur="2000" fill="hold"/>
                                        <p:tgtEl>
                                          <p:spTgt spid="33795">
                                            <p:txEl>
                                              <p:pRg st="3" end="3"/>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dirty="0"/>
              <a:t>During Construction</a:t>
            </a:r>
          </a:p>
        </p:txBody>
      </p:sp>
      <p:sp>
        <p:nvSpPr>
          <p:cNvPr id="36867" name="Rectangle 3"/>
          <p:cNvSpPr>
            <a:spLocks noGrp="1" noChangeArrowheads="1"/>
          </p:cNvSpPr>
          <p:nvPr>
            <p:ph type="body" idx="1"/>
          </p:nvPr>
        </p:nvSpPr>
        <p:spPr>
          <a:xfrm>
            <a:off x="450458" y="1594187"/>
            <a:ext cx="8229600" cy="4396153"/>
          </a:xfrm>
        </p:spPr>
        <p:txBody>
          <a:bodyPr/>
          <a:lstStyle/>
          <a:p>
            <a:r>
              <a:rPr lang="en-US" dirty="0"/>
              <a:t>Install TMP components (TTC, TO, and PI &amp; O)</a:t>
            </a:r>
          </a:p>
          <a:p>
            <a:r>
              <a:rPr lang="en-US" dirty="0"/>
              <a:t>Inspection of TTC component</a:t>
            </a:r>
          </a:p>
          <a:p>
            <a:r>
              <a:rPr lang="en-US" dirty="0"/>
              <a:t>Observation/Measurement of TO component</a:t>
            </a:r>
          </a:p>
          <a:p>
            <a:r>
              <a:rPr lang="en-US" dirty="0"/>
              <a:t>Communication with public  (PI &amp; O component) </a:t>
            </a:r>
          </a:p>
          <a:p>
            <a:r>
              <a:rPr lang="en-US" dirty="0"/>
              <a:t>Consult with stakeholders</a:t>
            </a:r>
          </a:p>
        </p:txBody>
      </p:sp>
    </p:spTree>
    <p:extLst>
      <p:ext uri="{BB962C8B-B14F-4D97-AF65-F5344CB8AC3E}">
        <p14:creationId xmlns:p14="http://schemas.microsoft.com/office/powerpoint/2010/main" val="3819272632"/>
      </p:ext>
    </p:extLst>
  </p:cSld>
  <p:clrMapOvr>
    <a:masterClrMapping/>
  </p:clrMapOvr>
</p:sld>
</file>

<file path=ppt/theme/theme1.xml><?xml version="1.0" encoding="utf-8"?>
<a:theme xmlns:a="http://schemas.openxmlformats.org/drawingml/2006/main" name="ATSSA Theme">
  <a:themeElements>
    <a:clrScheme name="Custom ATSSA">
      <a:dk1>
        <a:srgbClr val="000000"/>
      </a:dk1>
      <a:lt1>
        <a:sysClr val="window" lastClr="FFFFFF"/>
      </a:lt1>
      <a:dk2>
        <a:srgbClr val="00374A"/>
      </a:dk2>
      <a:lt2>
        <a:srgbClr val="D3EDEC"/>
      </a:lt2>
      <a:accent1>
        <a:srgbClr val="4F81BD"/>
      </a:accent1>
      <a:accent2>
        <a:srgbClr val="FFCC00"/>
      </a:accent2>
      <a:accent3>
        <a:srgbClr val="9BBB59"/>
      </a:accent3>
      <a:accent4>
        <a:srgbClr val="8064A2"/>
      </a:accent4>
      <a:accent5>
        <a:srgbClr val="4BACC6"/>
      </a:accent5>
      <a:accent6>
        <a:srgbClr val="F79646"/>
      </a:accent6>
      <a:hlink>
        <a:srgbClr val="00ACA1"/>
      </a:hlink>
      <a:folHlink>
        <a:srgbClr val="FF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TSSA Theme 2">
  <a:themeElements>
    <a:clrScheme name="Custom ATSSA dark">
      <a:dk1>
        <a:srgbClr val="000000"/>
      </a:dk1>
      <a:lt1>
        <a:sysClr val="window" lastClr="FFFFFF"/>
      </a:lt1>
      <a:dk2>
        <a:srgbClr val="00374A"/>
      </a:dk2>
      <a:lt2>
        <a:srgbClr val="D3EDEC"/>
      </a:lt2>
      <a:accent1>
        <a:srgbClr val="4F81BD"/>
      </a:accent1>
      <a:accent2>
        <a:srgbClr val="FFCC00"/>
      </a:accent2>
      <a:accent3>
        <a:srgbClr val="9BBB59"/>
      </a:accent3>
      <a:accent4>
        <a:srgbClr val="8064A2"/>
      </a:accent4>
      <a:accent5>
        <a:srgbClr val="4BACC6"/>
      </a:accent5>
      <a:accent6>
        <a:srgbClr val="F79646"/>
      </a:accent6>
      <a:hlink>
        <a:srgbClr val="BFBFBF"/>
      </a:hlink>
      <a:folHlink>
        <a:srgbClr val="FF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9E981BBD-E2CD-43FC-98B9-26EF547CF52A}"/>
</file>

<file path=customXml/itemProps2.xml><?xml version="1.0" encoding="utf-8"?>
<ds:datastoreItem xmlns:ds="http://schemas.openxmlformats.org/officeDocument/2006/customXml" ds:itemID="{58D27A79-6093-45F6-9698-65B5400C06C4}"/>
</file>

<file path=customXml/itemProps3.xml><?xml version="1.0" encoding="utf-8"?>
<ds:datastoreItem xmlns:ds="http://schemas.openxmlformats.org/officeDocument/2006/customXml" ds:itemID="{0602D431-8D9D-48ED-BF3A-43F4068B7356}"/>
</file>

<file path=docProps/app.xml><?xml version="1.0" encoding="utf-8"?>
<Properties xmlns="http://schemas.openxmlformats.org/officeDocument/2006/extended-properties" xmlns:vt="http://schemas.openxmlformats.org/officeDocument/2006/docPropsVTypes">
  <TotalTime>4895</TotalTime>
  <Words>8989</Words>
  <Application>Microsoft Office PowerPoint</Application>
  <PresentationFormat>On-screen Show (4:3)</PresentationFormat>
  <Paragraphs>834</Paragraphs>
  <Slides>75</Slides>
  <Notes>75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75</vt:i4>
      </vt:variant>
    </vt:vector>
  </HeadingPairs>
  <TitlesOfParts>
    <vt:vector size="79" baseType="lpstr">
      <vt:lpstr>Arial</vt:lpstr>
      <vt:lpstr>Wingdings</vt:lpstr>
      <vt:lpstr>ATSSA Theme</vt:lpstr>
      <vt:lpstr>ATSSA Theme 2</vt:lpstr>
      <vt:lpstr>Developing and Implementing Transportation Management Plans</vt:lpstr>
      <vt:lpstr>Objectives</vt:lpstr>
      <vt:lpstr>TMP Review</vt:lpstr>
      <vt:lpstr>TMP Approval</vt:lpstr>
      <vt:lpstr>TMP Review and Approval – Examples</vt:lpstr>
      <vt:lpstr>TMP Implemen-tation and Monitoring</vt:lpstr>
      <vt:lpstr> Pre-Construction Coordination  </vt:lpstr>
      <vt:lpstr>Objectives During Construction</vt:lpstr>
      <vt:lpstr>During Construction</vt:lpstr>
      <vt:lpstr>Trained Personnel</vt:lpstr>
      <vt:lpstr>TCP Implementation- Setup</vt:lpstr>
      <vt:lpstr>TCP Implementation – Inspection</vt:lpstr>
      <vt:lpstr>Inspection Areas</vt:lpstr>
      <vt:lpstr>Delineation in Work Zones</vt:lpstr>
      <vt:lpstr>Adequate Delineation?</vt:lpstr>
      <vt:lpstr>TCP Implementation Issues</vt:lpstr>
      <vt:lpstr>Pavement Markings &amp; Replacement</vt:lpstr>
      <vt:lpstr>Pavement Example</vt:lpstr>
      <vt:lpstr>Barrier End Treatments</vt:lpstr>
      <vt:lpstr>Barrier End Treatment- Example</vt:lpstr>
      <vt:lpstr>Flagging Operations</vt:lpstr>
      <vt:lpstr>Flaggers – Properly trained?</vt:lpstr>
      <vt:lpstr>A quick reminder of proper procedures….</vt:lpstr>
      <vt:lpstr>Construction Operations</vt:lpstr>
      <vt:lpstr>Drop-off Policy Example</vt:lpstr>
      <vt:lpstr>Ramps (Entrances &amp; Exits)</vt:lpstr>
      <vt:lpstr>Ramp Entrance- Example</vt:lpstr>
      <vt:lpstr>Braking Marks due to Exit- Example</vt:lpstr>
      <vt:lpstr>Pedestrian Accommodations</vt:lpstr>
      <vt:lpstr>Channelizing Pedestrians</vt:lpstr>
      <vt:lpstr>PowerPoint Presentation</vt:lpstr>
      <vt:lpstr>Pedestrian Pathway Maintained?</vt:lpstr>
      <vt:lpstr>Maintenance of Devices (1 of 3) </vt:lpstr>
      <vt:lpstr>Maintenance of Devices (2 of 3)</vt:lpstr>
      <vt:lpstr>Maintenance of Devices (3 of 3)</vt:lpstr>
      <vt:lpstr>Quality Standards</vt:lpstr>
      <vt:lpstr>Traffic Operation Implementation </vt:lpstr>
      <vt:lpstr>Traffic Operation Implementation </vt:lpstr>
      <vt:lpstr>Speed Control Measures</vt:lpstr>
      <vt:lpstr>Work Zone Speed Limit</vt:lpstr>
      <vt:lpstr>Location of Law Enforcement</vt:lpstr>
      <vt:lpstr>PI&amp;O Implementation</vt:lpstr>
      <vt:lpstr>The TMP is implemented Now what?</vt:lpstr>
      <vt:lpstr>Did I expect this?        </vt:lpstr>
      <vt:lpstr>How did this happen to my project?</vt:lpstr>
      <vt:lpstr>How is the TMP working?</vt:lpstr>
      <vt:lpstr>Monitoring TMP performance helps to:</vt:lpstr>
      <vt:lpstr>What should TMPs monitor?</vt:lpstr>
      <vt:lpstr>How to Monitor</vt:lpstr>
      <vt:lpstr>Ohio Work Zone Crash Data Analysis </vt:lpstr>
      <vt:lpstr>Rhode Island DOT Monitoring Example</vt:lpstr>
      <vt:lpstr>Rhode Island DOT Monitoring Example (cont.)</vt:lpstr>
      <vt:lpstr>Post-Project Evaluation</vt:lpstr>
      <vt:lpstr>PowerPoint Presentation</vt:lpstr>
      <vt:lpstr>Post-Project Evaluation: Elements to consider </vt:lpstr>
      <vt:lpstr>Document Performance Findings </vt:lpstr>
      <vt:lpstr>Post-Project Evaluation Example: Michigan (MDOT)</vt:lpstr>
      <vt:lpstr>Exercise</vt:lpstr>
      <vt:lpstr>I-44 over Winsel Cr. - Sullivan</vt:lpstr>
      <vt:lpstr>I-44 over Winsel Cr. - Sullivan</vt:lpstr>
      <vt:lpstr>I-44 over Winsel Cr. – Project Location</vt:lpstr>
      <vt:lpstr>Interstate-44 Winsel Creek Area</vt:lpstr>
      <vt:lpstr>Project Environment</vt:lpstr>
      <vt:lpstr>Part 1: Impacts and Alternatives</vt:lpstr>
      <vt:lpstr>Part 2: TMP Development</vt:lpstr>
      <vt:lpstr>Questions</vt:lpstr>
      <vt:lpstr>Developing and Implementing Transportation Management Plans</vt:lpstr>
      <vt:lpstr>Course Objectives</vt:lpstr>
      <vt:lpstr>Course Contents</vt:lpstr>
      <vt:lpstr>Check the “Parking Lot”</vt:lpstr>
      <vt:lpstr>Pilot Course Feedback</vt:lpstr>
      <vt:lpstr>Course Evaluation Form</vt:lpstr>
      <vt:lpstr>Exam</vt:lpstr>
      <vt:lpstr>After the Exam</vt:lpstr>
      <vt:lpstr>Developing and Implementing Transportation Management Plans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Talis Berg</dc:creator>
  <cp:lastModifiedBy>Tim Luttrell</cp:lastModifiedBy>
  <cp:revision>300</cp:revision>
  <cp:lastPrinted>2015-09-22T17:03:07Z</cp:lastPrinted>
  <dcterms:created xsi:type="dcterms:W3CDTF">2015-09-01T12:37:10Z</dcterms:created>
  <dcterms:modified xsi:type="dcterms:W3CDTF">2025-04-09T14:46:18Z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