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4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35.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4"/>
  </p:notesMasterIdLst>
  <p:sldIdLst>
    <p:sldId id="332" r:id="rId3"/>
    <p:sldId id="509" r:id="rId4"/>
    <p:sldId id="510" r:id="rId5"/>
    <p:sldId id="550" r:id="rId6"/>
    <p:sldId id="511" r:id="rId7"/>
    <p:sldId id="512" r:id="rId8"/>
    <p:sldId id="513" r:id="rId9"/>
    <p:sldId id="514" r:id="rId10"/>
    <p:sldId id="515" r:id="rId11"/>
    <p:sldId id="516" r:id="rId12"/>
    <p:sldId id="517" r:id="rId13"/>
    <p:sldId id="518" r:id="rId14"/>
    <p:sldId id="519" r:id="rId15"/>
    <p:sldId id="520" r:id="rId16"/>
    <p:sldId id="521" r:id="rId17"/>
    <p:sldId id="522" r:id="rId18"/>
    <p:sldId id="523" r:id="rId19"/>
    <p:sldId id="524" r:id="rId20"/>
    <p:sldId id="525" r:id="rId21"/>
    <p:sldId id="526" r:id="rId22"/>
    <p:sldId id="527" r:id="rId23"/>
    <p:sldId id="529" r:id="rId24"/>
    <p:sldId id="528" r:id="rId25"/>
    <p:sldId id="531" r:id="rId26"/>
    <p:sldId id="532" r:id="rId27"/>
    <p:sldId id="533" r:id="rId28"/>
    <p:sldId id="534" r:id="rId29"/>
    <p:sldId id="535" r:id="rId30"/>
    <p:sldId id="536" r:id="rId31"/>
    <p:sldId id="537" r:id="rId32"/>
    <p:sldId id="538" r:id="rId33"/>
    <p:sldId id="559" r:id="rId34"/>
    <p:sldId id="552" r:id="rId35"/>
    <p:sldId id="539" r:id="rId36"/>
    <p:sldId id="540" r:id="rId37"/>
    <p:sldId id="541" r:id="rId38"/>
    <p:sldId id="553" r:id="rId39"/>
    <p:sldId id="543" r:id="rId40"/>
    <p:sldId id="554" r:id="rId41"/>
    <p:sldId id="542" r:id="rId42"/>
    <p:sldId id="544" r:id="rId43"/>
    <p:sldId id="545" r:id="rId44"/>
    <p:sldId id="546" r:id="rId45"/>
    <p:sldId id="556" r:id="rId46"/>
    <p:sldId id="547" r:id="rId47"/>
    <p:sldId id="557" r:id="rId48"/>
    <p:sldId id="548" r:id="rId49"/>
    <p:sldId id="560" r:id="rId50"/>
    <p:sldId id="558" r:id="rId51"/>
    <p:sldId id="549" r:id="rId52"/>
    <p:sldId id="507" r:id="rId5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ACA1"/>
    <a:srgbClr val="00504A"/>
    <a:srgbClr val="00544E"/>
    <a:srgbClr val="00766E"/>
    <a:srgbClr val="FF0000"/>
    <a:srgbClr val="006C64"/>
    <a:srgbClr val="D60093"/>
    <a:srgbClr val="558ED5"/>
    <a:srgbClr val="7793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301"/>
    <p:restoredTop sz="74625" autoAdjust="0"/>
  </p:normalViewPr>
  <p:slideViewPr>
    <p:cSldViewPr snapToGrid="0">
      <p:cViewPr varScale="1">
        <p:scale>
          <a:sx n="82" d="100"/>
          <a:sy n="82" d="100"/>
        </p:scale>
        <p:origin x="205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0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customXml" Target="../customXml/item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BA6C2C15-A986-48C8-98D4-89364218CFC3}" type="datetimeFigureOut">
              <a:rPr lang="en-US" smtClean="0"/>
              <a:pPr/>
              <a:t>4/9/2025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0E1B1AF0-C06B-43A4-9DD2-9C62DF9A7FCA}" type="slidenum">
              <a:rPr lang="en-US" smtClean="0"/>
              <a:pPr/>
              <a:t>‹#›</a:t>
            </a:fld>
            <a:endParaRPr lang="en-US" dirty="0"/>
          </a:p>
        </p:txBody>
      </p:sp>
    </p:spTree>
    <p:extLst>
      <p:ext uri="{BB962C8B-B14F-4D97-AF65-F5344CB8AC3E}">
        <p14:creationId xmlns:p14="http://schemas.microsoft.com/office/powerpoint/2010/main" val="790829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14A7722B-0BDD-4583-93C9-E44B8B967AC8}" type="slidenum">
              <a:rPr lang="en-US"/>
              <a:pPr>
                <a:defRPr/>
              </a:pPr>
              <a:t>1</a:t>
            </a:fld>
            <a:endParaRPr lang="en-US" dirty="0"/>
          </a:p>
        </p:txBody>
      </p:sp>
      <p:sp>
        <p:nvSpPr>
          <p:cNvPr id="154627" name="Rectangle 2"/>
          <p:cNvSpPr>
            <a:spLocks noGrp="1" noRot="1" noChangeAspect="1" noChangeArrowheads="1" noTextEdit="1"/>
          </p:cNvSpPr>
          <p:nvPr>
            <p:ph type="sldImg"/>
          </p:nvPr>
        </p:nvSpPr>
        <p:spPr bwMode="auto">
          <a:xfrm>
            <a:off x="1108075" y="654050"/>
            <a:ext cx="4646613" cy="3484563"/>
          </a:xfrm>
          <a:noFill/>
          <a:ln>
            <a:solidFill>
              <a:srgbClr val="000000"/>
            </a:solidFill>
            <a:miter lim="800000"/>
            <a:headEnd/>
            <a:tailEnd/>
          </a:ln>
        </p:spPr>
      </p:sp>
      <p:sp>
        <p:nvSpPr>
          <p:cNvPr id="154628" name="Rectangle 3"/>
          <p:cNvSpPr>
            <a:spLocks noGrp="1" noChangeArrowheads="1"/>
          </p:cNvSpPr>
          <p:nvPr>
            <p:ph type="body" idx="1"/>
          </p:nvPr>
        </p:nvSpPr>
        <p:spPr bwMode="auto">
          <a:xfrm>
            <a:off x="609600" y="4356100"/>
            <a:ext cx="5638800" cy="4138613"/>
          </a:xfrm>
          <a:noFill/>
        </p:spPr>
        <p:txBody>
          <a:bodyPr wrap="square" numCol="1" anchor="t" anchorCtr="0" compatLnSpc="1">
            <a:prstTxWarp prst="textNoShape">
              <a:avLst/>
            </a:prstTxWarp>
          </a:bodyPr>
          <a:lstStyle/>
          <a:p>
            <a:r>
              <a:rPr lang="en-US" sz="1800" b="1" dirty="0"/>
              <a:t>Key Message:  </a:t>
            </a:r>
            <a:r>
              <a:rPr lang="en-US" sz="1800" dirty="0"/>
              <a:t>Title Slide</a:t>
            </a:r>
          </a:p>
          <a:p>
            <a:endParaRPr lang="en-US" sz="1800" dirty="0"/>
          </a:p>
          <a:p>
            <a:pPr defTabSz="966510">
              <a:defRPr/>
            </a:pPr>
            <a:r>
              <a:rPr lang="en-US" sz="1800" b="1" dirty="0"/>
              <a:t>Background Information</a:t>
            </a:r>
            <a:r>
              <a:rPr lang="en-US" sz="1800" dirty="0"/>
              <a:t>: </a:t>
            </a:r>
            <a:r>
              <a:rPr lang="en-US" sz="1800" kern="0" dirty="0"/>
              <a:t>In this module, we will discuss </a:t>
            </a:r>
            <a:r>
              <a:rPr lang="en-US" sz="1800" dirty="0"/>
              <a:t>TMP Strategies  that DOTs  can use to</a:t>
            </a:r>
            <a:r>
              <a:rPr lang="en-US" sz="1800" baseline="0" dirty="0"/>
              <a:t> minimize or mitigate work zone safety and mobility impacts.</a:t>
            </a:r>
            <a:r>
              <a:rPr lang="en-US" sz="1800" kern="0" dirty="0"/>
              <a:t> We’ll also have some exercises where you will work to match strategies to work zone scenarios based on what we’ve learned so far.</a:t>
            </a:r>
          </a:p>
          <a:p>
            <a:pPr defTabSz="1011574">
              <a:defRPr/>
            </a:pPr>
            <a:r>
              <a:rPr lang="en-US" sz="1800" b="1" dirty="0"/>
              <a:t>Interaction: </a:t>
            </a:r>
            <a:r>
              <a:rPr lang="en-US" sz="1800" dirty="0"/>
              <a:t>N/A</a:t>
            </a:r>
          </a:p>
          <a:p>
            <a:pPr defTabSz="1011574">
              <a:defRPr/>
            </a:pPr>
            <a:endParaRPr lang="en-US" sz="1800" dirty="0"/>
          </a:p>
          <a:p>
            <a:pPr defTabSz="1011574">
              <a:defRPr/>
            </a:pPr>
            <a:r>
              <a:rPr lang="en-US" sz="1800" b="1" dirty="0"/>
              <a:t>Notes:</a:t>
            </a:r>
            <a:r>
              <a:rPr lang="en-US" sz="1800" baseline="0" dirty="0"/>
              <a:t> </a:t>
            </a:r>
            <a:endParaRPr lang="en-US" sz="1800" dirty="0"/>
          </a:p>
          <a:p>
            <a:pPr eaLnBrk="1" hangingPunct="1"/>
            <a:endParaRPr lang="en-US" sz="1800" dirty="0"/>
          </a:p>
        </p:txBody>
      </p:sp>
    </p:spTree>
    <p:extLst>
      <p:ext uri="{BB962C8B-B14F-4D97-AF65-F5344CB8AC3E}">
        <p14:creationId xmlns:p14="http://schemas.microsoft.com/office/powerpoint/2010/main" val="2740127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Discuss example TMP strategy</a:t>
            </a:r>
          </a:p>
          <a:p>
            <a:pPr defTabSz="966510">
              <a:defRPr/>
            </a:pPr>
            <a:r>
              <a:rPr lang="en-US" b="1" dirty="0"/>
              <a:t>Background Information</a:t>
            </a:r>
            <a:r>
              <a:rPr lang="en-US" dirty="0"/>
              <a:t>: </a:t>
            </a:r>
          </a:p>
          <a:p>
            <a:r>
              <a:rPr lang="en-US" dirty="0"/>
              <a:t>In most cases, a preliminary assessment of impacts may result in more than one option. As design progresses, more information may become available on the feasibility of each approach, leading to detailed assessment and selection of the most viable option.</a:t>
            </a:r>
          </a:p>
          <a:p>
            <a:endParaRPr lang="en-US" dirty="0"/>
          </a:p>
          <a:p>
            <a:r>
              <a:rPr lang="en-US" dirty="0"/>
              <a:t>In the example shown here, the preliminary assessment resulted in four options. Various measures of effectiveness such as schedule, delay, and Agency costs were considered to arrive at the best option, which was a continuous closure.</a:t>
            </a:r>
          </a:p>
          <a:p>
            <a:pPr defTabSz="966510">
              <a:defRPr/>
            </a:pPr>
            <a:endParaRPr lang="en-US" dirty="0"/>
          </a:p>
          <a:p>
            <a:pPr defTabSz="1011574">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36881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Example of Caltrans</a:t>
            </a:r>
            <a:r>
              <a:rPr lang="en-US" b="0" baseline="0" dirty="0"/>
              <a:t> </a:t>
            </a:r>
            <a:r>
              <a:rPr lang="en-US" b="0" dirty="0"/>
              <a:t>strategy selection approach</a:t>
            </a:r>
            <a:r>
              <a:rPr lang="en-US" b="0" baseline="0" dirty="0"/>
              <a:t>.</a:t>
            </a:r>
            <a:endParaRPr lang="en-US" dirty="0"/>
          </a:p>
          <a:p>
            <a:pPr defTabSz="966510">
              <a:defRPr/>
            </a:pPr>
            <a:r>
              <a:rPr lang="en-US" b="1" dirty="0"/>
              <a:t>Background Information</a:t>
            </a:r>
            <a:r>
              <a:rPr lang="en-US" dirty="0"/>
              <a:t>: </a:t>
            </a:r>
          </a:p>
          <a:p>
            <a:pPr defTabSz="966510">
              <a:defRPr/>
            </a:pPr>
            <a:r>
              <a:rPr lang="en-US" dirty="0"/>
              <a:t>California Department of Transportation (Caltrans) TMPs are categorized into three levels based on project characteristics</a:t>
            </a:r>
            <a:r>
              <a:rPr lang="en-US" baseline="0" dirty="0"/>
              <a:t> and projected delay. For each TMP level, Caltrans provides examples of the types of conditions that would be present for a project to be in that category and possible strategies to use. This table serves as a guide for Caltrans TMP developers.</a:t>
            </a:r>
            <a:endParaRPr lang="en-US" dirty="0"/>
          </a:p>
          <a:p>
            <a:pPr defTabSz="1011574">
              <a:defRPr/>
            </a:pPr>
            <a:r>
              <a:rPr lang="en-US" b="1" dirty="0"/>
              <a:t>Interaction</a:t>
            </a:r>
            <a:r>
              <a:rPr lang="en-US" b="0" dirty="0"/>
              <a:t>: None</a:t>
            </a:r>
          </a:p>
          <a:p>
            <a:pPr defTabSz="1011574">
              <a:defRPr/>
            </a:pPr>
            <a:r>
              <a:rPr lang="en-US" b="1" dirty="0"/>
              <a:t>Notes</a:t>
            </a:r>
            <a:r>
              <a:rPr lang="en-US" b="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980798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Example of Caltrans</a:t>
            </a:r>
            <a:r>
              <a:rPr lang="en-US" b="0" baseline="0" dirty="0"/>
              <a:t> </a:t>
            </a:r>
            <a:r>
              <a:rPr lang="en-US" b="0" dirty="0"/>
              <a:t>strategy selection approach</a:t>
            </a:r>
            <a:r>
              <a:rPr lang="en-US" b="0" baseline="0" dirty="0"/>
              <a:t>.</a:t>
            </a:r>
            <a:endParaRPr lang="en-US" dirty="0"/>
          </a:p>
          <a:p>
            <a:pPr defTabSz="966510">
              <a:defRPr/>
            </a:pPr>
            <a:r>
              <a:rPr lang="en-US" b="1" dirty="0"/>
              <a:t>Background Information</a:t>
            </a:r>
            <a:r>
              <a:rPr lang="en-US" dirty="0"/>
              <a:t>: </a:t>
            </a:r>
          </a:p>
          <a:p>
            <a:pPr defTabSz="966510">
              <a:defRPr/>
            </a:pPr>
            <a:r>
              <a:rPr lang="en-US" dirty="0"/>
              <a:t>  Continued from previous</a:t>
            </a:r>
            <a:r>
              <a:rPr lang="en-US" baseline="0" dirty="0"/>
              <a:t> slide.</a:t>
            </a:r>
            <a:endParaRPr lang="en-US" dirty="0"/>
          </a:p>
          <a:p>
            <a:pPr defTabSz="1011574">
              <a:defRPr/>
            </a:pPr>
            <a:r>
              <a:rPr lang="en-US" b="1" dirty="0"/>
              <a:t>Interaction</a:t>
            </a:r>
            <a:r>
              <a:rPr lang="en-US" b="0" dirty="0"/>
              <a:t>: None</a:t>
            </a:r>
          </a:p>
          <a:p>
            <a:pPr defTabSz="1011574">
              <a:defRPr/>
            </a:pPr>
            <a:r>
              <a:rPr lang="en-US" b="1" dirty="0"/>
              <a:t>Notes</a:t>
            </a:r>
            <a:r>
              <a:rPr lang="en-US" b="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74189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There are several</a:t>
            </a:r>
            <a:r>
              <a:rPr lang="en-US" b="0" baseline="0" dirty="0"/>
              <a:t> strategies that can be applied to maximize mobility without compromising safety. Some will be part of the TTC plan, others will relate to TO and PI &amp; O.</a:t>
            </a:r>
            <a:endParaRPr lang="en-US" dirty="0"/>
          </a:p>
          <a:p>
            <a:pPr defTabSz="966510">
              <a:defRPr/>
            </a:pPr>
            <a:r>
              <a:rPr lang="en-US" b="1" dirty="0"/>
              <a:t>Background Information</a:t>
            </a:r>
            <a:r>
              <a:rPr lang="en-US" dirty="0"/>
              <a:t>: </a:t>
            </a:r>
          </a:p>
          <a:p>
            <a:pPr defTabSz="966510">
              <a:defRPr/>
            </a:pPr>
            <a:r>
              <a:rPr lang="en-US" dirty="0"/>
              <a:t> Temporary Traffic Control strategies can</a:t>
            </a:r>
            <a:r>
              <a:rPr lang="en-US" baseline="0" dirty="0"/>
              <a:t> be categorized into level of closure (e.g., full or partial), phasing or staging of construction, and traffic control devices. Knowing where there are other nearby work zones that can affect traffic flow is also an important part of the planning process.</a:t>
            </a:r>
          </a:p>
          <a:p>
            <a:pPr defTabSz="966510">
              <a:defRPr/>
            </a:pPr>
            <a:r>
              <a:rPr lang="en-US" baseline="0" dirty="0"/>
              <a:t>We will now look at various TTC strategies.</a:t>
            </a:r>
            <a:endParaRPr lang="en-US" dirty="0"/>
          </a:p>
          <a:p>
            <a:pPr defTabSz="1011574">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24130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66" indent="-285718" eaLnBrk="0" hangingPunct="0">
              <a:defRPr>
                <a:solidFill>
                  <a:schemeClr val="tx1"/>
                </a:solidFill>
                <a:latin typeface="Arial" charset="0"/>
              </a:defRPr>
            </a:lvl2pPr>
            <a:lvl3pPr marL="1142871" indent="-228574" eaLnBrk="0" hangingPunct="0">
              <a:defRPr>
                <a:solidFill>
                  <a:schemeClr val="tx1"/>
                </a:solidFill>
                <a:latin typeface="Arial" charset="0"/>
              </a:defRPr>
            </a:lvl3pPr>
            <a:lvl4pPr marL="1600020" indent="-228574" eaLnBrk="0" hangingPunct="0">
              <a:defRPr>
                <a:solidFill>
                  <a:schemeClr val="tx1"/>
                </a:solidFill>
                <a:latin typeface="Arial" charset="0"/>
              </a:defRPr>
            </a:lvl4pPr>
            <a:lvl5pPr marL="2057168" indent="-228574" eaLnBrk="0" hangingPunct="0">
              <a:defRPr>
                <a:solidFill>
                  <a:schemeClr val="tx1"/>
                </a:solidFill>
                <a:latin typeface="Arial" charset="0"/>
              </a:defRPr>
            </a:lvl5pPr>
            <a:lvl6pPr marL="2514317" indent="-228574" eaLnBrk="0" fontAlgn="base" hangingPunct="0">
              <a:spcBef>
                <a:spcPct val="0"/>
              </a:spcBef>
              <a:spcAft>
                <a:spcPct val="0"/>
              </a:spcAft>
              <a:defRPr>
                <a:solidFill>
                  <a:schemeClr val="tx1"/>
                </a:solidFill>
                <a:latin typeface="Arial" charset="0"/>
              </a:defRPr>
            </a:lvl6pPr>
            <a:lvl7pPr marL="2971464" indent="-228574" eaLnBrk="0" fontAlgn="base" hangingPunct="0">
              <a:spcBef>
                <a:spcPct val="0"/>
              </a:spcBef>
              <a:spcAft>
                <a:spcPct val="0"/>
              </a:spcAft>
              <a:defRPr>
                <a:solidFill>
                  <a:schemeClr val="tx1"/>
                </a:solidFill>
                <a:latin typeface="Arial" charset="0"/>
              </a:defRPr>
            </a:lvl7pPr>
            <a:lvl8pPr marL="3428613" indent="-228574" eaLnBrk="0" fontAlgn="base" hangingPunct="0">
              <a:spcBef>
                <a:spcPct val="0"/>
              </a:spcBef>
              <a:spcAft>
                <a:spcPct val="0"/>
              </a:spcAft>
              <a:defRPr>
                <a:solidFill>
                  <a:schemeClr val="tx1"/>
                </a:solidFill>
                <a:latin typeface="Arial" charset="0"/>
              </a:defRPr>
            </a:lvl8pPr>
            <a:lvl9pPr marL="3885761" indent="-228574" eaLnBrk="0" fontAlgn="base" hangingPunct="0">
              <a:spcBef>
                <a:spcPct val="0"/>
              </a:spcBef>
              <a:spcAft>
                <a:spcPct val="0"/>
              </a:spcAft>
              <a:defRPr>
                <a:solidFill>
                  <a:schemeClr val="tx1"/>
                </a:solidFill>
                <a:latin typeface="Arial" charset="0"/>
              </a:defRPr>
            </a:lvl9pPr>
          </a:lstStyle>
          <a:p>
            <a:pPr eaLnBrk="1" hangingPunct="1"/>
            <a:endParaRPr lang="en-US" altLang="en-US" dirty="0"/>
          </a:p>
        </p:txBody>
      </p:sp>
      <p:sp>
        <p:nvSpPr>
          <p:cNvPr id="593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66" indent="-285718" eaLnBrk="0" hangingPunct="0">
              <a:defRPr>
                <a:solidFill>
                  <a:schemeClr val="tx1"/>
                </a:solidFill>
                <a:latin typeface="Arial" charset="0"/>
              </a:defRPr>
            </a:lvl2pPr>
            <a:lvl3pPr marL="1142871" indent="-228574" eaLnBrk="0" hangingPunct="0">
              <a:defRPr>
                <a:solidFill>
                  <a:schemeClr val="tx1"/>
                </a:solidFill>
                <a:latin typeface="Arial" charset="0"/>
              </a:defRPr>
            </a:lvl3pPr>
            <a:lvl4pPr marL="1600020" indent="-228574" eaLnBrk="0" hangingPunct="0">
              <a:defRPr>
                <a:solidFill>
                  <a:schemeClr val="tx1"/>
                </a:solidFill>
                <a:latin typeface="Arial" charset="0"/>
              </a:defRPr>
            </a:lvl4pPr>
            <a:lvl5pPr marL="2057168" indent="-228574" eaLnBrk="0" hangingPunct="0">
              <a:defRPr>
                <a:solidFill>
                  <a:schemeClr val="tx1"/>
                </a:solidFill>
                <a:latin typeface="Arial" charset="0"/>
              </a:defRPr>
            </a:lvl5pPr>
            <a:lvl6pPr marL="2514317" indent="-228574" eaLnBrk="0" fontAlgn="base" hangingPunct="0">
              <a:spcBef>
                <a:spcPct val="0"/>
              </a:spcBef>
              <a:spcAft>
                <a:spcPct val="0"/>
              </a:spcAft>
              <a:defRPr>
                <a:solidFill>
                  <a:schemeClr val="tx1"/>
                </a:solidFill>
                <a:latin typeface="Arial" charset="0"/>
              </a:defRPr>
            </a:lvl6pPr>
            <a:lvl7pPr marL="2971464" indent="-228574" eaLnBrk="0" fontAlgn="base" hangingPunct="0">
              <a:spcBef>
                <a:spcPct val="0"/>
              </a:spcBef>
              <a:spcAft>
                <a:spcPct val="0"/>
              </a:spcAft>
              <a:defRPr>
                <a:solidFill>
                  <a:schemeClr val="tx1"/>
                </a:solidFill>
                <a:latin typeface="Arial" charset="0"/>
              </a:defRPr>
            </a:lvl7pPr>
            <a:lvl8pPr marL="3428613" indent="-228574" eaLnBrk="0" fontAlgn="base" hangingPunct="0">
              <a:spcBef>
                <a:spcPct val="0"/>
              </a:spcBef>
              <a:spcAft>
                <a:spcPct val="0"/>
              </a:spcAft>
              <a:defRPr>
                <a:solidFill>
                  <a:schemeClr val="tx1"/>
                </a:solidFill>
                <a:latin typeface="Arial" charset="0"/>
              </a:defRPr>
            </a:lvl8pPr>
            <a:lvl9pPr marL="3885761" indent="-228574" eaLnBrk="0" fontAlgn="base" hangingPunct="0">
              <a:spcBef>
                <a:spcPct val="0"/>
              </a:spcBef>
              <a:spcAft>
                <a:spcPct val="0"/>
              </a:spcAft>
              <a:defRPr>
                <a:solidFill>
                  <a:schemeClr val="tx1"/>
                </a:solidFill>
                <a:latin typeface="Arial" charset="0"/>
              </a:defRPr>
            </a:lvl9pPr>
          </a:lstStyle>
          <a:p>
            <a:pPr eaLnBrk="1" hangingPunct="1"/>
            <a:endParaRPr lang="en-US" altLang="en-US" dirty="0"/>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Message: </a:t>
            </a:r>
            <a:r>
              <a:rPr lang="en-US" altLang="en-US" b="0" dirty="0"/>
              <a:t>Full </a:t>
            </a:r>
            <a:r>
              <a:rPr lang="en-US" altLang="en-US" dirty="0"/>
              <a:t>road closures are again becoming a popular transportation management strategy.</a:t>
            </a:r>
          </a:p>
          <a:p>
            <a:r>
              <a:rPr lang="en-US" altLang="en-US" b="1" dirty="0"/>
              <a:t>Background Information: </a:t>
            </a:r>
            <a:r>
              <a:rPr lang="en-US" altLang="en-US" dirty="0"/>
              <a:t>When traffic volumes were light, it was common to close the road and complete work in the closed roadway section. However as traffic volumes increased working adjacent</a:t>
            </a:r>
            <a:r>
              <a:rPr lang="en-US" altLang="en-US" baseline="0" dirty="0"/>
              <a:t> to</a:t>
            </a:r>
            <a:r>
              <a:rPr lang="en-US" altLang="en-US" dirty="0"/>
              <a:t> traffic became necessary especially on the Interstate system. Closing the road was rarely used. Lane closures on high speed roadways put the workers and moving traffic very close. Working in one or two lanes at a time slows the progress of work. Recently in an attempt to shorten the duration of work zones, agencies have closed major urban routes and done work on a full-time basis while the road was closed. Experience with full road closures has been very good and has reduced the time a road is affected by reconstruction. Some of the various types of closures are shown here.</a:t>
            </a:r>
          </a:p>
          <a:p>
            <a:r>
              <a:rPr lang="en-US" altLang="en-US" dirty="0"/>
              <a:t>  Full closure is becoming a popular strategy</a:t>
            </a:r>
            <a:r>
              <a:rPr lang="en-US" altLang="en-US" baseline="0" dirty="0"/>
              <a:t> for several reasons. It is supported by the Work Zone Safety Rule as an effective exposure control measure and </a:t>
            </a:r>
            <a:r>
              <a:rPr lang="en-US" altLang="en-US" dirty="0"/>
              <a:t>is considered to offer the greatest safety</a:t>
            </a:r>
            <a:r>
              <a:rPr lang="en-US" altLang="en-US" baseline="0" dirty="0"/>
              <a:t> to workers compared to other exposure control options. Full closure also shortens project duration because worker efficiency is maximized and because it has been shown to be successful in urban areas where alternate networks exist. </a:t>
            </a:r>
            <a:endParaRPr lang="en-US" altLang="en-US" dirty="0"/>
          </a:p>
          <a:p>
            <a:pPr defTabSz="1011574">
              <a:defRPr/>
            </a:pPr>
            <a:r>
              <a:rPr lang="en-US" b="1" dirty="0"/>
              <a:t>Interaction</a:t>
            </a:r>
            <a:r>
              <a:rPr lang="en-US" b="0" dirty="0"/>
              <a:t>: Have you used any full road closures.</a:t>
            </a:r>
          </a:p>
          <a:p>
            <a:pPr defTabSz="1011574">
              <a:defRPr/>
            </a:pPr>
            <a:r>
              <a:rPr lang="en-US" b="1" dirty="0"/>
              <a:t>Notes</a:t>
            </a:r>
            <a:r>
              <a:rPr lang="en-US" b="0" dirty="0"/>
              <a:t>: None</a:t>
            </a:r>
          </a:p>
        </p:txBody>
      </p:sp>
    </p:spTree>
    <p:extLst>
      <p:ext uri="{BB962C8B-B14F-4D97-AF65-F5344CB8AC3E}">
        <p14:creationId xmlns:p14="http://schemas.microsoft.com/office/powerpoint/2010/main" val="3699376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 </a:t>
            </a:r>
            <a:r>
              <a:rPr lang="en-US" altLang="en-US" b="0" dirty="0"/>
              <a:t>Another example of a full closure.</a:t>
            </a:r>
          </a:p>
          <a:p>
            <a:r>
              <a:rPr lang="en-US" altLang="en-US" b="1" dirty="0"/>
              <a:t>Background Information: </a:t>
            </a:r>
            <a:r>
              <a:rPr lang="en-US" altLang="en-US" b="0" dirty="0"/>
              <a:t>7 month project </a:t>
            </a:r>
            <a:r>
              <a:rPr lang="en-US" sz="1800" dirty="0"/>
              <a:t>Ads in local newspapers, outreach events, public meetings, “Survival Guide,” colorful character known as the traffic “creep,” radio, Express bus routes.  The morning the full closure started, media were on hand to witness the congestion they expected would ensue. Questioning whether they were in the right place, the media were confused by the lack of congestion.</a:t>
            </a:r>
          </a:p>
          <a:p>
            <a:r>
              <a:rPr lang="en-US" sz="1800" dirty="0"/>
              <a:t>The I-405 full closure in LA is another good example, “Carmageddon” was a massive PI &amp; O campaign and very successful.</a:t>
            </a:r>
          </a:p>
          <a:p>
            <a:endParaRPr lang="en-US" altLang="en-US" b="1" dirty="0"/>
          </a:p>
          <a:p>
            <a:pPr defTabSz="1011574">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490826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endParaRPr lang="en-US" dirty="0"/>
          </a:p>
        </p:txBody>
      </p:sp>
      <p:sp>
        <p:nvSpPr>
          <p:cNvPr id="61443" name="Rectangle 3"/>
          <p:cNvSpPr>
            <a:spLocks noGrp="1" noChangeArrowheads="1"/>
          </p:cNvSpPr>
          <p:nvPr>
            <p:ph type="dt" sz="quarter" idx="1"/>
          </p:nvPr>
        </p:nvSpPr>
        <p:spPr>
          <a:noFill/>
        </p:spPr>
        <p:txBody>
          <a:bodyPr/>
          <a:lstStyle/>
          <a:p>
            <a:endParaRPr lang="en-US" dirty="0"/>
          </a:p>
        </p:txBody>
      </p:sp>
      <p:sp>
        <p:nvSpPr>
          <p:cNvPr id="61445" name="Rectangle 2"/>
          <p:cNvSpPr>
            <a:spLocks noGrp="1" noRot="1" noChangeAspect="1" noChangeArrowheads="1" noTextEdit="1"/>
          </p:cNvSpPr>
          <p:nvPr>
            <p:ph type="sldImg"/>
          </p:nvPr>
        </p:nvSpPr>
        <p:spPr>
          <a:ln/>
        </p:spPr>
      </p:sp>
      <p:sp>
        <p:nvSpPr>
          <p:cNvPr id="61446" name="Rectangle 3"/>
          <p:cNvSpPr>
            <a:spLocks noGrp="1" noChangeArrowheads="1"/>
          </p:cNvSpPr>
          <p:nvPr>
            <p:ph type="body" idx="1"/>
          </p:nvPr>
        </p:nvSpPr>
        <p:spPr>
          <a:noFill/>
          <a:ln/>
        </p:spPr>
        <p:txBody>
          <a:bodyPr/>
          <a:lstStyle/>
          <a:p>
            <a:r>
              <a:rPr lang="en-US" b="1" dirty="0"/>
              <a:t>Key Message: </a:t>
            </a:r>
            <a:r>
              <a:rPr lang="en-US" dirty="0"/>
              <a:t>Full road closures may be safer for workers also.</a:t>
            </a:r>
          </a:p>
          <a:p>
            <a:pPr defTabSz="939089">
              <a:defRPr/>
            </a:pPr>
            <a:r>
              <a:rPr lang="en-US" altLang="en-US" b="1" dirty="0"/>
              <a:t>Background Information: </a:t>
            </a:r>
            <a:r>
              <a:rPr lang="en-US" dirty="0"/>
              <a:t>This picture shows the closure of one direction of traffic on I-84 in Portland. Crews are able to pave without working in traffic. </a:t>
            </a:r>
          </a:p>
          <a:p>
            <a:endParaRPr lang="en-US" altLang="en-US" b="1" dirty="0"/>
          </a:p>
          <a:p>
            <a:pPr defTabSz="1011574">
              <a:defRPr/>
            </a:pPr>
            <a:r>
              <a:rPr lang="en-US" b="1" dirty="0"/>
              <a:t>Interaction</a:t>
            </a:r>
            <a:r>
              <a:rPr lang="en-US" b="0" dirty="0"/>
              <a:t>: None</a:t>
            </a:r>
          </a:p>
          <a:p>
            <a:pPr defTabSz="1011574">
              <a:defRPr/>
            </a:pPr>
            <a:r>
              <a:rPr lang="en-US" b="1" dirty="0"/>
              <a:t>Notes</a:t>
            </a:r>
            <a:r>
              <a:rPr lang="en-US" b="0" dirty="0"/>
              <a:t>: None</a:t>
            </a:r>
          </a:p>
        </p:txBody>
      </p:sp>
    </p:spTree>
    <p:extLst>
      <p:ext uri="{BB962C8B-B14F-4D97-AF65-F5344CB8AC3E}">
        <p14:creationId xmlns:p14="http://schemas.microsoft.com/office/powerpoint/2010/main" val="520032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Message: </a:t>
            </a:r>
            <a:r>
              <a:rPr lang="en-US" altLang="en-US" b="0" dirty="0"/>
              <a:t>This slide shows other Traffic control strategies</a:t>
            </a:r>
            <a:r>
              <a:rPr lang="en-US" altLang="en-US" b="0" baseline="0" dirty="0"/>
              <a:t> by phasing or staging,</a:t>
            </a:r>
            <a:endParaRPr lang="en-US" altLang="en-US" b="0" dirty="0"/>
          </a:p>
          <a:p>
            <a:r>
              <a:rPr lang="en-US" altLang="en-US" b="1" dirty="0"/>
              <a:t>Background Information: </a:t>
            </a:r>
            <a:r>
              <a:rPr lang="en-US" altLang="en-US" b="0" dirty="0"/>
              <a:t>The</a:t>
            </a:r>
            <a:r>
              <a:rPr lang="en-US" altLang="en-US" b="0" baseline="0" dirty="0"/>
              <a:t> slides to follow show various examples of these and other traffic control strategies.</a:t>
            </a:r>
            <a:endParaRPr lang="en-US" altLang="en-US" b="1" dirty="0"/>
          </a:p>
          <a:p>
            <a:pPr defTabSz="1011574">
              <a:defRPr/>
            </a:pPr>
            <a:r>
              <a:rPr lang="en-US" b="1" dirty="0"/>
              <a:t>Interaction</a:t>
            </a:r>
            <a:r>
              <a:rPr lang="en-US" b="0" dirty="0"/>
              <a:t>: None</a:t>
            </a:r>
          </a:p>
          <a:p>
            <a:pPr defTabSz="1011574">
              <a:defRPr/>
            </a:pPr>
            <a:r>
              <a:rPr lang="en-US" b="1" dirty="0"/>
              <a:t>Notes</a:t>
            </a:r>
            <a:r>
              <a:rPr lang="en-US" b="0" dirty="0"/>
              <a:t>: None</a:t>
            </a:r>
          </a:p>
          <a:p>
            <a:pPr eaLnBrk="1" hangingPunct="1"/>
            <a:endParaRPr lang="en-US" altLang="en-US"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949984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altLang="en-US" sz="1100" b="1" dirty="0"/>
              <a:t>Key Message: </a:t>
            </a:r>
            <a:r>
              <a:rPr lang="en-US" altLang="en-US" sz="1100" dirty="0"/>
              <a:t>This slide depicts construction by halves or sides. One lane of a multi-lane facility is closed while work is being done on the other half or side.</a:t>
            </a:r>
            <a:endParaRPr lang="en-US" altLang="en-US" sz="1100" b="1" dirty="0"/>
          </a:p>
          <a:p>
            <a:r>
              <a:rPr lang="en-US" altLang="en-US" sz="1100" b="1" dirty="0"/>
              <a:t>Background Information: </a:t>
            </a:r>
            <a:r>
              <a:rPr lang="en-US" sz="1100" dirty="0"/>
              <a:t>This work zone type closes off one or more normal traffic lanes. Capacity and delay analyses may be required to determine whether serious congestion will result from lane closures. In some cases, use of the shoulder or median area as a temporary lane will help mitigate the problems arising from the loss in capacity. Upgrading or replacement of existing pavement or shoulder, or placement of temporary pavement may be necessary.</a:t>
            </a:r>
            <a:endParaRPr lang="en-US" altLang="en-US" sz="1100" b="1" dirty="0"/>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4206497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altLang="en-US" sz="1100" b="1" dirty="0"/>
              <a:t>Key Message: </a:t>
            </a:r>
            <a:r>
              <a:rPr lang="en-US" altLang="en-US" sz="1100" dirty="0"/>
              <a:t>Briefly walk through application</a:t>
            </a:r>
          </a:p>
          <a:p>
            <a:pPr eaLnBrk="1" hangingPunct="1"/>
            <a:r>
              <a:rPr lang="en-US" altLang="en-US" sz="1100" b="1" dirty="0"/>
              <a:t>Background Information: </a:t>
            </a:r>
            <a:r>
              <a:rPr lang="en-US" sz="1100" dirty="0"/>
              <a:t>AKA Shared Right-of-Way. This work zone type involves utilizing one lane for both directions of traffic. This work zone type is typically only used on bridges or small, short-term projects. Flaggers or temporary traffic signals are normally used to coordinate the two directions of traffic.</a:t>
            </a:r>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514740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Review module objectives</a:t>
            </a:r>
            <a:endParaRPr lang="en-US" dirty="0"/>
          </a:p>
          <a:p>
            <a:r>
              <a:rPr lang="en-US" b="1" dirty="0"/>
              <a:t>Background Information</a:t>
            </a:r>
            <a:r>
              <a:rPr lang="en-US" dirty="0"/>
              <a:t>: Module 6 provides an overview, and then discusses identification of TMP strategies; possible TMP strategies; and tools that some Agencies are using to help with selecting appropriate TMP strategies. The module ends with an exercise to help you apply what you have learn</a:t>
            </a:r>
          </a:p>
          <a:p>
            <a:pPr defTabSz="966510">
              <a:defRPr/>
            </a:pPr>
            <a:r>
              <a:rPr lang="en-US" b="1" dirty="0"/>
              <a:t>Interaction</a:t>
            </a:r>
            <a:r>
              <a:rPr lang="en-US" b="0" dirty="0"/>
              <a:t>: </a:t>
            </a:r>
          </a:p>
          <a:p>
            <a:pPr defTabSz="1011574">
              <a:defRPr/>
            </a:pPr>
            <a:r>
              <a:rPr lang="en-US" b="1" dirty="0"/>
              <a:t>Notes</a:t>
            </a:r>
            <a:r>
              <a:rPr lang="en-US" b="0" dirty="0"/>
              <a:t>:</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596618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altLang="en-US" sz="1100" b="1" dirty="0"/>
              <a:t>Key Message: </a:t>
            </a:r>
            <a:r>
              <a:rPr lang="en-US" altLang="en-US" sz="1100" dirty="0"/>
              <a:t>Briefly walk through application</a:t>
            </a:r>
          </a:p>
          <a:p>
            <a:r>
              <a:rPr lang="en-US" altLang="en-US" sz="1100" b="1" dirty="0"/>
              <a:t>Background Information: </a:t>
            </a:r>
            <a:r>
              <a:rPr lang="en-US" sz="1100" dirty="0"/>
              <a:t>This work zone involves the total closure of the roadway (one or both directions) where work is being performed and the traffic is rerouted to a temporary roadway constructed within the highway right-of-way. This application may require the acquisition of a temporary easement and usually requires extensive preparation of the temporary roadway. Generally, temporary runarounds are designed for a posted speed reduction of no more than 5 mph to 15 mph below the existing posted speed of the route. </a:t>
            </a:r>
            <a:endParaRPr lang="en-US" altLang="en-US" sz="1100" b="1" dirty="0"/>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4162081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r>
              <a:rPr lang="en-US" altLang="en-US" sz="1100" b="1" dirty="0"/>
              <a:t>Key Message:</a:t>
            </a:r>
            <a:r>
              <a:rPr lang="en-US" altLang="en-US" sz="1100" dirty="0"/>
              <a:t> Briefly walk through application</a:t>
            </a:r>
          </a:p>
          <a:p>
            <a:pPr defTabSz="939089">
              <a:defRPr/>
            </a:pPr>
            <a:r>
              <a:rPr lang="en-US" altLang="en-US" sz="1100" b="1" dirty="0"/>
              <a:t>Background Information: </a:t>
            </a:r>
            <a:r>
              <a:rPr lang="en-US" sz="1100" dirty="0"/>
              <a:t>This work zone type involves stopping all traffic in one or both directions for a relatively short period to allow the work to proceed. After a specific time, depending on traffic volumes, the roadway is re-opened and all vehicles can travel through the area. This application is normally only appropriate on low-volume roadways or during periods where there are very low volumes (e.g., Sunday morning, nighttime).</a:t>
            </a:r>
          </a:p>
          <a:p>
            <a:endParaRPr lang="en-US" altLang="en-US" sz="1100" b="1" dirty="0"/>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404021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defTabSz="939089">
              <a:defRPr/>
            </a:pPr>
            <a:r>
              <a:rPr lang="en-US" altLang="en-US" sz="1100" b="1" dirty="0"/>
              <a:t>Key Message: </a:t>
            </a:r>
            <a:r>
              <a:rPr lang="en-US" altLang="en-US" sz="1100" dirty="0"/>
              <a:t> Briefly walk through application</a:t>
            </a:r>
          </a:p>
          <a:p>
            <a:pPr defTabSz="939089">
              <a:defRPr/>
            </a:pPr>
            <a:r>
              <a:rPr lang="en-US" altLang="en-US" sz="1100" b="1" dirty="0"/>
              <a:t>Background Information: </a:t>
            </a:r>
            <a:r>
              <a:rPr lang="en-US" sz="1100" dirty="0"/>
              <a:t>This work zone type is configured by reducing the width of one or more lanes to retain the number of lanes normally available to traffic. This application is the least disruptive of all work zone types, but it is generally only appropriate if the work area is mostly outside the normal traffic lanes. Note that narrow lane widths may reduce the facility’s capacity, especially where there is significant truck traffic. The use of shoulders as part of the lane width helps reduce the amount of lane width reduction that may be required; however, the structural adequacy of the shoulders should be checked. Especially where this application is applied to long-term work zones, it will require the removal of the current lane markings to avoid motorist confusion. </a:t>
            </a:r>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642175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defTabSz="939089">
              <a:defRPr/>
            </a:pPr>
            <a:r>
              <a:rPr lang="en-US" altLang="en-US" sz="1100" b="1" dirty="0"/>
              <a:t>Key Message:</a:t>
            </a:r>
            <a:r>
              <a:rPr lang="en-US" altLang="en-US" sz="1100" dirty="0"/>
              <a:t> Briefly walk through application</a:t>
            </a:r>
          </a:p>
          <a:p>
            <a:pPr defTabSz="939089">
              <a:defRPr/>
            </a:pPr>
            <a:r>
              <a:rPr lang="en-US" altLang="en-US" sz="1100" b="1" dirty="0"/>
              <a:t>Background Information:</a:t>
            </a:r>
          </a:p>
          <a:p>
            <a:pPr eaLnBrk="1" hangingPunct="1"/>
            <a:r>
              <a:rPr lang="en-US" sz="1100" dirty="0"/>
              <a:t>This work zone type involves routing one direction of the traffic stream across the median to the opposite traffic lanes. This application might also incorporate the use of shoulders and/or lane constrictions to maintain the same number of lanes. Due to the inherent high traffic volumes and, in most cases, higher speeds, it will be necessary to consider higher geometric criteria due to the higher motorist expectations. This approach involves the reconstruction of all lanes in one direction while the opposing lanes share the same roadway with traffic in the other direction. For high volume four-lane facilities, both shoulders may be rebuilt to provide four reduced-width lanes. For six-lane facilities, traffic is generally restricted to two lanes in each direction. This may require using the shoulders, reducing the lane widths, and/or providing minor widening. Under certain circumstances, depending on the median width and shoulder configuration, the inner lane of the two-way operation may not be readily accessible in the event of emergencies. Providing for emergency turnouts and/or emergency vehicle access at appropriate intervals on the segment under construction may be considered. Some advantages and disadvantages of this strategy include:</a:t>
            </a:r>
          </a:p>
          <a:p>
            <a:pPr eaLnBrk="1" hangingPunct="1"/>
            <a:r>
              <a:rPr lang="en-US" sz="1100" dirty="0"/>
              <a:t>Advantages</a:t>
            </a:r>
          </a:p>
          <a:p>
            <a:pPr eaLnBrk="1" hangingPunct="1"/>
            <a:r>
              <a:rPr lang="en-US" sz="1100" dirty="0"/>
              <a:t>• It provides an effective work area.</a:t>
            </a:r>
          </a:p>
          <a:p>
            <a:pPr eaLnBrk="1" hangingPunct="1"/>
            <a:r>
              <a:rPr lang="en-US" sz="1100" dirty="0"/>
              <a:t>• Generally, workers are well separated from the traffic stream.</a:t>
            </a:r>
          </a:p>
          <a:p>
            <a:pPr eaLnBrk="1" hangingPunct="1"/>
            <a:r>
              <a:rPr lang="en-US" sz="1100" dirty="0"/>
              <a:t>• Work site access can be arranged with minimal interference from the general traffic flow.</a:t>
            </a:r>
          </a:p>
          <a:p>
            <a:pPr eaLnBrk="1" hangingPunct="1"/>
            <a:r>
              <a:rPr lang="en-US" sz="1100" dirty="0"/>
              <a:t>Disadvantages</a:t>
            </a:r>
          </a:p>
          <a:p>
            <a:pPr eaLnBrk="1" hangingPunct="1"/>
            <a:r>
              <a:rPr lang="en-US" sz="1100" dirty="0"/>
              <a:t>• Positive separation of the traffic streams is required.</a:t>
            </a:r>
          </a:p>
          <a:p>
            <a:pPr eaLnBrk="1" hangingPunct="1"/>
            <a:r>
              <a:rPr lang="en-US" sz="1100" dirty="0"/>
              <a:t>• There are potential emergency access problems throughout the project.</a:t>
            </a:r>
          </a:p>
          <a:p>
            <a:pPr eaLnBrk="1" hangingPunct="1"/>
            <a:r>
              <a:rPr lang="en-US" sz="1100" dirty="0"/>
              <a:t>• There may be special problems at interchanges with traffic crossing the work zone.</a:t>
            </a:r>
          </a:p>
          <a:p>
            <a:pPr eaLnBrk="1" hangingPunct="1"/>
            <a:r>
              <a:rPr lang="en-US" sz="1100" dirty="0"/>
              <a:t>• Reduced capacity.</a:t>
            </a:r>
          </a:p>
          <a:p>
            <a:pPr eaLnBrk="1" hangingPunct="1"/>
            <a:r>
              <a:rPr lang="en-US" sz="1100" dirty="0"/>
              <a:t> The use of this application is encouraged under the following conditions:</a:t>
            </a:r>
          </a:p>
          <a:p>
            <a:pPr eaLnBrk="1" hangingPunct="1"/>
            <a:r>
              <a:rPr lang="en-US" sz="1100" dirty="0"/>
              <a:t>• all safety issues can reasonably be addressed,</a:t>
            </a:r>
          </a:p>
          <a:p>
            <a:pPr eaLnBrk="1" hangingPunct="1"/>
            <a:r>
              <a:rPr lang="en-US" sz="1100" dirty="0"/>
              <a:t>• construction time can be reduced,</a:t>
            </a:r>
          </a:p>
          <a:p>
            <a:pPr eaLnBrk="1" hangingPunct="1"/>
            <a:r>
              <a:rPr lang="en-US" sz="1100" dirty="0"/>
              <a:t>• pavement and shoulder structures can be reasonably upgraded, and</a:t>
            </a:r>
          </a:p>
          <a:p>
            <a:pPr eaLnBrk="1" hangingPunct="1"/>
            <a:r>
              <a:rPr lang="en-US" sz="1100" dirty="0"/>
              <a:t>• roadway geometrics allow crossover construction.</a:t>
            </a:r>
          </a:p>
          <a:p>
            <a:pPr eaLnBrk="1" hangingPunct="1"/>
            <a:r>
              <a:rPr lang="en-US" sz="1100" dirty="0"/>
              <a:t>There are design issues relative to designing two-way applications and crossovers (e.g., maximum length, pavement widths, pavement design, speed reductions). If this application is used, separate opposing traffic on high-speed facilities (i.e., posted speeds of 45 mph or greater) with positive barriers throughout the length of the two-way operation. Drums, cones, or vertical panels may be substituted for positive barriers in low-speed urban situations. This drawing depicts some of the channelization devices that may be used with this layout. Consider also the option of reconstructing the shoulder to allow it to be used as a travel lane.</a:t>
            </a:r>
          </a:p>
          <a:p>
            <a:pPr defTabSz="1011574">
              <a:defRPr/>
            </a:pPr>
            <a:r>
              <a:rPr lang="en-US" sz="1100" b="1" dirty="0"/>
              <a:t>Interaction</a:t>
            </a:r>
            <a:r>
              <a:rPr lang="en-US" sz="1100" dirty="0"/>
              <a:t>: None</a:t>
            </a:r>
          </a:p>
          <a:p>
            <a:pPr defTabSz="1011574">
              <a:defRPr/>
            </a:pPr>
            <a:r>
              <a:rPr lang="en-US" sz="1100" b="1" dirty="0"/>
              <a:t>Notes</a:t>
            </a:r>
            <a:r>
              <a:rPr lang="en-US" sz="1100" dirty="0"/>
              <a:t>: None</a:t>
            </a:r>
          </a:p>
          <a:p>
            <a:pPr eaLnBrk="1" hangingPunct="1"/>
            <a:endParaRPr lang="en-US" sz="1100" dirty="0"/>
          </a:p>
          <a:p>
            <a:pPr eaLnBrk="1" hangingPunct="1"/>
            <a:endParaRPr lang="en-US" sz="1100" dirty="0"/>
          </a:p>
          <a:p>
            <a:pPr eaLnBrk="1" hangingPunct="1"/>
            <a:endParaRPr lang="en-US" sz="1100"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8535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Example of a crossover</a:t>
            </a:r>
          </a:p>
          <a:p>
            <a:r>
              <a:rPr lang="en-US" altLang="en-US" b="1" dirty="0"/>
              <a:t>Background Information: </a:t>
            </a:r>
            <a:r>
              <a:rPr lang="en-US" altLang="en-US" dirty="0"/>
              <a:t>This shows a crossover, but also show the closure of the road where work is being done, also by halves or sides.</a:t>
            </a:r>
            <a:endParaRPr lang="en-US" altLang="en-US" b="1" dirty="0"/>
          </a:p>
          <a:p>
            <a:pPr defTabSz="1011574">
              <a:defRPr/>
            </a:pPr>
            <a:r>
              <a:rPr lang="en-US" b="1" dirty="0"/>
              <a:t>Interaction</a:t>
            </a:r>
            <a:r>
              <a:rPr lang="en-US" dirty="0"/>
              <a:t>: None</a:t>
            </a:r>
          </a:p>
          <a:p>
            <a:pPr defTabSz="1011574">
              <a:defRPr/>
            </a:pPr>
            <a:r>
              <a:rPr lang="en-US" b="1" dirty="0"/>
              <a:t>Notes</a:t>
            </a:r>
            <a:r>
              <a:rPr lang="en-US"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634908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Another traffic control measure is restricting the hours of work.</a:t>
            </a:r>
          </a:p>
          <a:p>
            <a:r>
              <a:rPr lang="en-US" altLang="en-US" b="1" dirty="0"/>
              <a:t>Background Information:</a:t>
            </a:r>
            <a:r>
              <a:rPr lang="en-US" altLang="en-US" dirty="0"/>
              <a:t> walk through various ways of restricting work hours based on traffic demand.</a:t>
            </a:r>
            <a:endParaRPr lang="en-US" altLang="en-US" b="1" dirty="0"/>
          </a:p>
          <a:p>
            <a:pPr defTabSz="1011574">
              <a:defRPr/>
            </a:pPr>
            <a:r>
              <a:rPr lang="en-US" b="1" dirty="0"/>
              <a:t>Interaction</a:t>
            </a:r>
            <a:r>
              <a:rPr lang="en-US" dirty="0"/>
              <a:t>: None</a:t>
            </a:r>
          </a:p>
          <a:p>
            <a:pPr defTabSz="1011574">
              <a:defRPr/>
            </a:pPr>
            <a:r>
              <a:rPr lang="en-US" b="1" dirty="0"/>
              <a:t>Notes</a:t>
            </a:r>
            <a:r>
              <a:rPr lang="en-US"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047595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Picture shows night work  with some good lighting.</a:t>
            </a:r>
          </a:p>
          <a:p>
            <a:r>
              <a:rPr lang="en-US" altLang="en-US" b="1" dirty="0"/>
              <a:t>Background Information:</a:t>
            </a:r>
          </a:p>
          <a:p>
            <a:pPr defTabSz="1011574">
              <a:defRPr/>
            </a:pPr>
            <a:r>
              <a:rPr lang="en-US" b="1" dirty="0"/>
              <a:t>Interaction</a:t>
            </a:r>
            <a:r>
              <a:rPr lang="en-US" dirty="0"/>
              <a:t>: None</a:t>
            </a:r>
          </a:p>
          <a:p>
            <a:pPr defTabSz="1011574">
              <a:defRPr/>
            </a:pPr>
            <a:r>
              <a:rPr lang="en-US" b="1" dirty="0"/>
              <a:t>Notes</a:t>
            </a:r>
            <a:r>
              <a:rPr lang="en-US"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531850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Another picture of night work.</a:t>
            </a:r>
          </a:p>
          <a:p>
            <a:r>
              <a:rPr lang="en-US" altLang="en-US" b="1" dirty="0"/>
              <a:t>Background Information: </a:t>
            </a:r>
            <a:r>
              <a:rPr lang="en-US" altLang="en-US" dirty="0"/>
              <a:t>Lighting is poor when workers are just using the headlights of the their vehicles to do the work. May be able to see the workers, but can they see the work they are doing (Wiring reinforcement for the patch.)</a:t>
            </a:r>
            <a:endParaRPr lang="en-US" altLang="en-US" b="1" dirty="0"/>
          </a:p>
          <a:p>
            <a:pPr defTabSz="1011574">
              <a:defRPr/>
            </a:pPr>
            <a:r>
              <a:rPr lang="en-US" b="1" dirty="0"/>
              <a:t>Interaction</a:t>
            </a:r>
            <a:r>
              <a:rPr lang="en-US" dirty="0"/>
              <a:t>: None</a:t>
            </a:r>
          </a:p>
          <a:p>
            <a:pPr defTabSz="1011574">
              <a:defRPr/>
            </a:pPr>
            <a:r>
              <a:rPr lang="en-US" b="1" dirty="0"/>
              <a:t>Notes</a:t>
            </a:r>
            <a:r>
              <a:rPr lang="en-US"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74598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Additional examples</a:t>
            </a:r>
            <a:r>
              <a:rPr lang="en-US" b="0" baseline="0" dirty="0"/>
              <a:t>.</a:t>
            </a:r>
            <a:endParaRPr lang="en-US" dirty="0"/>
          </a:p>
          <a:p>
            <a:pPr defTabSz="966510">
              <a:defRPr/>
            </a:pPr>
            <a:r>
              <a:rPr lang="en-US" b="1" dirty="0"/>
              <a:t>Background Information</a:t>
            </a:r>
            <a:r>
              <a:rPr lang="en-US" dirty="0"/>
              <a:t>: </a:t>
            </a:r>
          </a:p>
          <a:p>
            <a:pPr defTabSz="966510">
              <a:defRPr/>
            </a:pPr>
            <a:r>
              <a:rPr lang="en-US" dirty="0"/>
              <a:t>Planning</a:t>
            </a:r>
            <a:r>
              <a:rPr lang="en-US" baseline="0" dirty="0"/>
              <a:t> for the use and positioning of traffic control devices such as  s</a:t>
            </a:r>
            <a:r>
              <a:rPr lang="en-US" dirty="0">
                <a:cs typeface="Calibri" panose="020F0502020204030204" pitchFamily="34" charset="0"/>
              </a:rPr>
              <a:t>igns, temporary signals, </a:t>
            </a:r>
            <a:r>
              <a:rPr lang="en-US" dirty="0"/>
              <a:t>moveable barrier, crash cushions, DMS, </a:t>
            </a:r>
            <a:r>
              <a:rPr lang="en-US" dirty="0">
                <a:cs typeface="Calibri" panose="020F0502020204030204" pitchFamily="34" charset="0"/>
              </a:rPr>
              <a:t>etc. are an important part of the TTCP. Motorists can easily become confused in a complex work zone, and positive direction on how to navigate the altered configuration can both improve mobility as well as reduce the potential for crashes. </a:t>
            </a:r>
          </a:p>
          <a:p>
            <a:pPr defTabSz="966510">
              <a:defRPr/>
            </a:pPr>
            <a:r>
              <a:rPr lang="en-US" b="1" dirty="0"/>
              <a:t>Interaction</a:t>
            </a:r>
            <a:r>
              <a:rPr lang="en-US" b="0" dirty="0"/>
              <a:t>: None</a:t>
            </a:r>
          </a:p>
          <a:p>
            <a:pPr defTabSz="1011574">
              <a:defRPr/>
            </a:pPr>
            <a:r>
              <a:rPr lang="en-US" b="1" dirty="0"/>
              <a:t>Notes</a:t>
            </a:r>
            <a:r>
              <a:rPr lang="en-US" b="0" dirty="0"/>
              <a:t>: Refer to MUTCD Part 6</a:t>
            </a:r>
            <a:r>
              <a:rPr lang="en-US" b="0" baseline="0" dirty="0"/>
              <a:t> for information on typical applications for the deployment of the minimum acceptable level of traffic control for given work zone scenarios.</a:t>
            </a:r>
            <a:endParaRPr lang="en-US" b="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9406029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baseline="0" dirty="0"/>
              <a:t>The impacts from failure to coordinate can have widespread negative impacts, so reaching out to intra- and interagency counterparts is crucial.</a:t>
            </a:r>
            <a:endParaRPr lang="en-US" b="0" dirty="0"/>
          </a:p>
          <a:p>
            <a:pPr defTabSz="966510">
              <a:defRPr/>
            </a:pPr>
            <a:r>
              <a:rPr lang="en-US" b="1" dirty="0"/>
              <a:t>Background Information</a:t>
            </a:r>
            <a:r>
              <a:rPr lang="en-US" dirty="0"/>
              <a:t>: </a:t>
            </a:r>
          </a:p>
          <a:p>
            <a:pPr defTabSz="966510">
              <a:defRPr/>
            </a:pPr>
            <a:r>
              <a:rPr lang="en-US" baseline="0" dirty="0"/>
              <a:t>  Project schedules should be coordinated and public outreach efforts and traffic management efforts can sometimes be shared across projects. </a:t>
            </a:r>
            <a:r>
              <a:rPr lang="en-US" dirty="0"/>
              <a:t>Coordination among owners of</a:t>
            </a:r>
            <a:r>
              <a:rPr lang="en-US" baseline="0" dirty="0"/>
              <a:t> different road projects that can affect each other is crucial to achieving the objectives of any TTC. Poor coordination can result in significant delays, conflicting messages leading to unsafe conditions, and a public relations “nightmare.” </a:t>
            </a:r>
          </a:p>
          <a:p>
            <a:pPr defTabSz="966510">
              <a:defRPr/>
            </a:pPr>
            <a:r>
              <a:rPr lang="en-US" baseline="0" dirty="0"/>
              <a:t>  Developing relationships with your counterparts in other agencies, defining roles and responsibilities, and holding either formal or informal meetings to share information will lead to cooperative relationships that will facilitate strategy identification and development of an effective TTCs. </a:t>
            </a:r>
            <a:endParaRPr lang="en-US" dirty="0"/>
          </a:p>
          <a:p>
            <a:pPr defTabSz="966510">
              <a:defRPr/>
            </a:pPr>
            <a:r>
              <a:rPr lang="en-US" baseline="0" dirty="0"/>
              <a:t>  In some cases, agencies have developed regional TMPs to help coordinate efforts across all the projects in an area or on a corridor. The Oregon DOT’s corridor-level approach ensures that all the projects within the corridor and their individual TMPs are integrated, resulting in less conflict and more efficient use of resources.</a:t>
            </a:r>
            <a:endParaRPr lang="en-US" dirty="0"/>
          </a:p>
          <a:p>
            <a:pPr defTabSz="966510">
              <a:defRPr/>
            </a:pPr>
            <a:r>
              <a:rPr lang="en-US" b="1" dirty="0"/>
              <a:t>Interaction</a:t>
            </a:r>
            <a:r>
              <a:rPr lang="en-US" b="0" dirty="0"/>
              <a:t>: None</a:t>
            </a:r>
          </a:p>
          <a:p>
            <a:pPr defTabSz="1011574">
              <a:defRPr/>
            </a:pPr>
            <a:r>
              <a:rPr lang="en-US" b="1" dirty="0"/>
              <a:t>Notes</a:t>
            </a:r>
            <a:r>
              <a:rPr lang="en-US" b="0" dirty="0"/>
              <a:t>: Additional</a:t>
            </a:r>
            <a:r>
              <a:rPr lang="en-US" b="0" baseline="0" dirty="0"/>
              <a:t> information on overarching coordination activities is in the next section. Limit this discussion to project-level coordination.</a:t>
            </a:r>
            <a:endParaRPr lang="en-US" b="0" dirty="0"/>
          </a:p>
          <a:p>
            <a:pPr defTabSz="1011574">
              <a:defRPr/>
            </a:pPr>
            <a:endParaRPr lang="en-US" b="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922278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Provide an overview</a:t>
            </a:r>
            <a:r>
              <a:rPr lang="en-US" b="0" baseline="0" dirty="0"/>
              <a:t> of available strategies</a:t>
            </a:r>
            <a:endParaRPr lang="en-US" b="0" dirty="0"/>
          </a:p>
          <a:p>
            <a:pPr defTabSz="966510">
              <a:defRPr/>
            </a:pPr>
            <a:r>
              <a:rPr lang="en-US" b="1" dirty="0"/>
              <a:t>Background Information</a:t>
            </a:r>
            <a:r>
              <a:rPr lang="en-US" dirty="0"/>
              <a:t>:</a:t>
            </a:r>
          </a:p>
          <a:p>
            <a:r>
              <a:rPr lang="en-US" dirty="0"/>
              <a:t>TMP strategies are intended to improve the safety and mobility of work zones and reduce the work zone impacts on the community and businesses. Strategies should be selected to enable smooth traffic flow, minimize traffic delays, and maintain or improve safety for road users and workers. Strategies should also maintain access for businesses and residents, allow for emergency response, and address the needs of other stakeholders. TMP strategies should also support the timely completion of the project.</a:t>
            </a:r>
          </a:p>
          <a:p>
            <a:pPr defTabSz="966510">
              <a:defRPr/>
            </a:pPr>
            <a:endParaRPr lang="en-US" dirty="0"/>
          </a:p>
          <a:p>
            <a:pPr defTabSz="1011574">
              <a:defRPr/>
            </a:pPr>
            <a:r>
              <a:rPr lang="en-US" b="1" dirty="0"/>
              <a:t>Interaction: </a:t>
            </a:r>
            <a:r>
              <a:rPr lang="en-US" b="0" dirty="0"/>
              <a:t>None</a:t>
            </a:r>
          </a:p>
          <a:p>
            <a:pPr defTabSz="1011574">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824321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100" b="1" dirty="0"/>
              <a:t>Key Message: </a:t>
            </a:r>
            <a:r>
              <a:rPr lang="en-US" altLang="en-US" sz="1100" dirty="0"/>
              <a:t>Discuss transportation operation strategies</a:t>
            </a:r>
          </a:p>
          <a:p>
            <a:r>
              <a:rPr lang="en-US" altLang="en-US" sz="1100" b="1" dirty="0"/>
              <a:t>Background Information:</a:t>
            </a:r>
            <a:r>
              <a:rPr lang="en-US" altLang="en-US" sz="1100" dirty="0"/>
              <a:t> </a:t>
            </a:r>
          </a:p>
          <a:p>
            <a:r>
              <a:rPr lang="en-US" sz="1100" dirty="0">
                <a:effectLst/>
                <a:latin typeface="Arial"/>
              </a:rPr>
              <a:t>Transportation operations strategies can mitigate work zone impacts by using improved transportation operations and management of the transportation system in and around the work zone. Strategies include demand management, where the strategies inform motorists to consider traveling another way, such as by transit or carpool, to reduce the volume of cars flowing through the work zone. This is particularly useful when the Agency is unable to provide the necessary capacity in a work zone. </a:t>
            </a:r>
          </a:p>
          <a:p>
            <a:endParaRPr lang="en-US" sz="1100" dirty="0">
              <a:effectLst/>
              <a:latin typeface="Arial"/>
            </a:endParaRPr>
          </a:p>
          <a:p>
            <a:r>
              <a:rPr lang="en-US" sz="1100" dirty="0">
                <a:effectLst/>
                <a:latin typeface="Arial"/>
              </a:rPr>
              <a:t>Infrastructure or corridor management strategies are where the responsible Agency makes decisions that can affect the road user such as, signal re-timing, parking restrictions, and lane control. </a:t>
            </a:r>
          </a:p>
          <a:p>
            <a:endParaRPr lang="en-US" sz="1100" dirty="0">
              <a:effectLst/>
              <a:latin typeface="Arial"/>
            </a:endParaRPr>
          </a:p>
          <a:p>
            <a:r>
              <a:rPr lang="en-US" sz="1100" dirty="0">
                <a:effectLst/>
                <a:latin typeface="Arial"/>
              </a:rPr>
              <a:t>Strategies specifically focused on safety include speed management, barrier installations, and temporary rumble strips. </a:t>
            </a:r>
          </a:p>
          <a:p>
            <a:endParaRPr lang="en-US" sz="1100" dirty="0">
              <a:effectLst/>
              <a:latin typeface="Arial"/>
            </a:endParaRPr>
          </a:p>
          <a:p>
            <a:r>
              <a:rPr lang="en-US" sz="1100" dirty="0">
                <a:effectLst/>
                <a:latin typeface="Arial"/>
              </a:rPr>
              <a:t>The last category includes strategies that involve monitoring traffic conditions and making adjustments to traffic operations based on changing conditions. These strategies include more improved detection, verification, response, and clearance of crashes; adequate enforcement of traffic regulations in work zones; and the use of ITS and traffic management centers to monitor and manage traffic.</a:t>
            </a:r>
          </a:p>
          <a:p>
            <a:endParaRPr lang="en-US" altLang="en-US" sz="1100" b="1" dirty="0"/>
          </a:p>
          <a:p>
            <a:r>
              <a:rPr lang="en-US" altLang="en-US" sz="1100" b="1" dirty="0"/>
              <a:t>Interactivity:</a:t>
            </a:r>
            <a:r>
              <a:rPr lang="en-US" altLang="en-US" sz="1100" dirty="0"/>
              <a:t> None</a:t>
            </a:r>
          </a:p>
          <a:p>
            <a:r>
              <a:rPr lang="en-US" altLang="en-US" sz="1100" b="1" dirty="0"/>
              <a:t>Notes: </a:t>
            </a:r>
            <a:r>
              <a:rPr lang="en-US" altLang="en-US" sz="1100" dirty="0"/>
              <a:t>None</a:t>
            </a:r>
          </a:p>
          <a:p>
            <a:endParaRPr lang="en-US" sz="11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10521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Key Message: </a:t>
            </a:r>
            <a:r>
              <a:rPr lang="en-US" sz="800" b="0" dirty="0"/>
              <a:t>Demand management can be challenging, but there are effective ways to bring it about</a:t>
            </a:r>
            <a:r>
              <a:rPr lang="en-US" sz="800" b="0" baseline="0" dirty="0"/>
              <a:t>.</a:t>
            </a:r>
            <a:endParaRPr lang="en-US" sz="800" dirty="0"/>
          </a:p>
          <a:p>
            <a:pPr defTabSz="966510">
              <a:defRPr/>
            </a:pPr>
            <a:r>
              <a:rPr lang="en-US" sz="800" b="1" dirty="0"/>
              <a:t>Background Information</a:t>
            </a:r>
            <a:r>
              <a:rPr lang="en-US" sz="800" dirty="0"/>
              <a:t>: </a:t>
            </a:r>
          </a:p>
          <a:p>
            <a:pPr marL="0" lvl="1" defTabSz="966510">
              <a:defRPr/>
            </a:pPr>
            <a:r>
              <a:rPr lang="en-US" sz="800" dirty="0"/>
              <a:t>Demand management strategies include transit improvements, carpool incentives and congestion pricing.</a:t>
            </a:r>
          </a:p>
          <a:p>
            <a:pPr defTabSz="966510">
              <a:defRPr/>
            </a:pPr>
            <a:r>
              <a:rPr lang="en-US" altLang="en-US" sz="800" dirty="0"/>
              <a:t>Through significant experience,</a:t>
            </a:r>
            <a:r>
              <a:rPr lang="en-US" altLang="en-US" sz="800" baseline="0" dirty="0"/>
              <a:t> </a:t>
            </a:r>
            <a:r>
              <a:rPr lang="en-US" altLang="en-US" sz="800" dirty="0"/>
              <a:t>two basic lessons have been learned about travel demand management: (1) it</a:t>
            </a:r>
            <a:r>
              <a:rPr lang="en-US" altLang="en-US" sz="800" baseline="0" dirty="0"/>
              <a:t> i</a:t>
            </a:r>
            <a:r>
              <a:rPr lang="en-US" altLang="en-US" sz="800" dirty="0"/>
              <a:t>s not easy and (2) it can be done.  The effort required for a successful demand management program is extensive. Several of these strategies are very dependent on the successful engagement and cooperation of major businesses and employers</a:t>
            </a:r>
            <a:r>
              <a:rPr lang="en-US" sz="800" baseline="0" dirty="0"/>
              <a:t>. </a:t>
            </a:r>
          </a:p>
          <a:p>
            <a:pPr defTabSz="966510">
              <a:defRPr/>
            </a:pPr>
            <a:r>
              <a:rPr lang="en-US" altLang="en-US" sz="800" dirty="0"/>
              <a:t>Some common strategies that can reduce vehicle flow rates through work zones include</a:t>
            </a:r>
            <a:r>
              <a:rPr lang="en-US" altLang="en-US" sz="800" baseline="0" dirty="0"/>
              <a:t> reducing total travel, reducing vehicle trips, and reducing the number of vehicles traveling through the work zone</a:t>
            </a:r>
            <a:r>
              <a:rPr lang="en-US" altLang="en-US" sz="800" dirty="0"/>
              <a:t>.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total</a:t>
            </a:r>
            <a:r>
              <a:rPr lang="en-US" altLang="en-US" sz="800" u="sng" baseline="0" dirty="0"/>
              <a:t> travel:</a:t>
            </a:r>
            <a:r>
              <a:rPr lang="en-US" altLang="en-US" sz="800" baseline="0" dirty="0"/>
              <a:t> </a:t>
            </a:r>
            <a:r>
              <a:rPr lang="en-US" altLang="en-US" sz="800" dirty="0"/>
              <a:t>The first tactic is to reduce the total demand on the network by discouraging non-essential travel, especially during peak periods.  The next step is to secure the cooperation of major employers and their employees in making some temporary accommodations during critical phases.  Public and employer outreach programs solicit reductions in total travel through a reduction in the home-to-work trips.  Alternative work schedules and work from home are common techniques.  These types of initiatives used to face a lot of resistance.  At a time of instant communications and information transfer many businesses and agencies have grown comfortable with the idea that employees do not have to be at a specific location at prescribed and common times.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vehicle trips</a:t>
            </a:r>
            <a:r>
              <a:rPr lang="en-US" altLang="en-US" sz="800" dirty="0"/>
              <a:t>: The next tactic is to reduce the number of vehicle trips on the affected network.  As you know, in general the U.S. has very low vehicle occupancy rates.  The one person per vehicle scenario is always inefficient but at times when capacity is substantially reduced it becomes unworkable.  The number of vehicles on the network can be reduced by shifting essential trips on other modes and increasing vehicle occupancy.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vehicles traveling through the work zone:</a:t>
            </a:r>
            <a:r>
              <a:rPr lang="en-US" altLang="en-US" sz="800" dirty="0"/>
              <a:t> The number of vehicles passing through a work zone can be reduced by publicizing and clearly marking alternative routes. </a:t>
            </a:r>
          </a:p>
          <a:p>
            <a:r>
              <a:rPr lang="en-US" altLang="en-US" sz="800" u="sng" dirty="0"/>
              <a:t>Maintain and augment capacity: </a:t>
            </a:r>
            <a:r>
              <a:rPr lang="en-US" altLang="en-US" sz="800" dirty="0"/>
              <a:t>Now we</a:t>
            </a:r>
            <a:r>
              <a:rPr lang="en-US" altLang="en-US" sz="800" baseline="0" dirty="0"/>
              <a:t> a</a:t>
            </a:r>
            <a:r>
              <a:rPr lang="en-US" altLang="en-US" sz="800" dirty="0"/>
              <a:t>re going to look at the supply or capacity side.  Whenever a lane is removed from service, there is a reduction in capacity.  Additionally, because of reduced speeds, capacity is often lost in work zones even when all lanes are open.  There are a number of techniques that can be used to maintain and augment capacity through the work zone: Shoulders are often converted to travel lanes.  In some cases, substantial construction is needed (width, pavement structure, slope, superelevation, rumble strips);</a:t>
            </a:r>
            <a:r>
              <a:rPr lang="en-US" altLang="en-US" sz="800" baseline="0" dirty="0"/>
              <a:t> </a:t>
            </a:r>
            <a:r>
              <a:rPr lang="en-US" altLang="en-US" sz="800" dirty="0"/>
              <a:t>Diversions (runarounds) are offline temporary roadways that provide nearly equal capacity.</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Ridesharing and incentive programs: </a:t>
            </a:r>
            <a:r>
              <a:rPr lang="en-US" sz="800" baseline="0" dirty="0"/>
              <a:t>This strategy was successfully implemented on the New York Avenue reconstruction project in Washington, DC. The District DOT provided the first 2,000 New York Avenue commuters with a $50 per month incentive to use ride-sharing alternatives such as buses, rail transit, or organized vanpools. The program also provided one-on-one advice to help commuters determine which alternatives were best for their individual needs.</a:t>
            </a:r>
          </a:p>
          <a:p>
            <a:pPr marL="0" marR="0" indent="0" algn="l" defTabSz="966510" rtl="0" eaLnBrk="1" fontAlgn="auto" latinLnBrk="0" hangingPunct="1">
              <a:lnSpc>
                <a:spcPct val="100000"/>
              </a:lnSpc>
              <a:spcBef>
                <a:spcPts val="0"/>
              </a:spcBef>
              <a:spcAft>
                <a:spcPts val="0"/>
              </a:spcAft>
              <a:buClrTx/>
              <a:buSzTx/>
              <a:buFontTx/>
              <a:buNone/>
              <a:tabLst/>
              <a:defRPr/>
            </a:pPr>
            <a:endParaRPr lang="en-US" altLang="en-US" sz="800" u="sng" dirty="0"/>
          </a:p>
          <a:p>
            <a:pPr defTabSz="966510">
              <a:defRPr/>
            </a:pPr>
            <a:r>
              <a:rPr lang="en-US" altLang="en-US" sz="800" b="1" dirty="0"/>
              <a:t>I</a:t>
            </a:r>
            <a:r>
              <a:rPr lang="en-US" sz="800" b="1" dirty="0"/>
              <a:t>nteraction</a:t>
            </a:r>
            <a:r>
              <a:rPr lang="en-US" sz="800" b="0" dirty="0"/>
              <a:t>: None</a:t>
            </a:r>
          </a:p>
          <a:p>
            <a:pPr defTabSz="1011574">
              <a:defRPr/>
            </a:pPr>
            <a:r>
              <a:rPr lang="en-US" sz="800" b="1" dirty="0"/>
              <a:t>Notes</a:t>
            </a:r>
            <a:r>
              <a:rPr lang="en-US" sz="800" b="0" dirty="0"/>
              <a:t>: None</a:t>
            </a:r>
          </a:p>
          <a:p>
            <a:endParaRPr lang="en-US" sz="8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6418761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Key Message: </a:t>
            </a:r>
            <a:r>
              <a:rPr lang="en-US" sz="800" b="0" dirty="0"/>
              <a:t>Demand management can be challenging, but there are effective ways to bring it about</a:t>
            </a:r>
            <a:r>
              <a:rPr lang="en-US" sz="800" b="0" baseline="0" dirty="0"/>
              <a:t>.</a:t>
            </a:r>
            <a:endParaRPr lang="en-US" sz="800" dirty="0"/>
          </a:p>
          <a:p>
            <a:pPr defTabSz="966510">
              <a:defRPr/>
            </a:pPr>
            <a:r>
              <a:rPr lang="en-US" sz="800" b="1" dirty="0"/>
              <a:t>Background Information</a:t>
            </a:r>
            <a:r>
              <a:rPr lang="en-US" sz="800" dirty="0"/>
              <a:t>: </a:t>
            </a:r>
          </a:p>
          <a:p>
            <a:pPr marL="0" lvl="1" defTabSz="966510">
              <a:defRPr/>
            </a:pPr>
            <a:r>
              <a:rPr lang="en-US" sz="800" dirty="0"/>
              <a:t>Demand management strategies include transit improvements, carpool incentives and congestion pricing.</a:t>
            </a:r>
          </a:p>
          <a:p>
            <a:pPr defTabSz="966510">
              <a:defRPr/>
            </a:pPr>
            <a:r>
              <a:rPr lang="en-US" altLang="en-US" sz="800" dirty="0"/>
              <a:t>Through significant experience,</a:t>
            </a:r>
            <a:r>
              <a:rPr lang="en-US" altLang="en-US" sz="800" baseline="0" dirty="0"/>
              <a:t> </a:t>
            </a:r>
            <a:r>
              <a:rPr lang="en-US" altLang="en-US" sz="800" dirty="0"/>
              <a:t>two basic lessons have been learned about travel demand management: (1) it</a:t>
            </a:r>
            <a:r>
              <a:rPr lang="en-US" altLang="en-US" sz="800" baseline="0" dirty="0"/>
              <a:t> i</a:t>
            </a:r>
            <a:r>
              <a:rPr lang="en-US" altLang="en-US" sz="800" dirty="0"/>
              <a:t>s not easy and (2) it can be done.  The effort required for a successful demand management program is extensive. Several of these strategies are very dependent on the successful engagement and cooperation of major businesses and employers</a:t>
            </a:r>
            <a:r>
              <a:rPr lang="en-US" sz="800" baseline="0" dirty="0"/>
              <a:t>. </a:t>
            </a:r>
          </a:p>
          <a:p>
            <a:pPr defTabSz="966510">
              <a:defRPr/>
            </a:pPr>
            <a:r>
              <a:rPr lang="en-US" altLang="en-US" sz="800" dirty="0"/>
              <a:t>Some common strategies that can reduce vehicle flow rates through work zones include</a:t>
            </a:r>
            <a:r>
              <a:rPr lang="en-US" altLang="en-US" sz="800" baseline="0" dirty="0"/>
              <a:t> reducing total travel, reducing vehicle trips, and reducing the number of vehicles traveling through the work zone</a:t>
            </a:r>
            <a:r>
              <a:rPr lang="en-US" altLang="en-US" sz="800" dirty="0"/>
              <a:t>.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total</a:t>
            </a:r>
            <a:r>
              <a:rPr lang="en-US" altLang="en-US" sz="800" u="sng" baseline="0" dirty="0"/>
              <a:t> travel:</a:t>
            </a:r>
            <a:r>
              <a:rPr lang="en-US" altLang="en-US" sz="800" baseline="0" dirty="0"/>
              <a:t> </a:t>
            </a:r>
            <a:r>
              <a:rPr lang="en-US" altLang="en-US" sz="800" dirty="0"/>
              <a:t>The first tactic is to reduce the total demand on the network by discouraging non-essential travel, especially during peak periods.  The next step is to secure the cooperation of major employers and their employees in making some temporary accommodations during critical phases.  Public and employer outreach programs solicit reductions in total travel through a reduction in the home-to-work trips.  Alternative work schedules and work from home are common techniques.  These types of initiatives used to face a lot of resistance.  At a time of instant communications and information transfer many businesses and agencies have grown comfortable with the idea that employees do not have to be at a specific location at prescribed and common times.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vehicle trips</a:t>
            </a:r>
            <a:r>
              <a:rPr lang="en-US" altLang="en-US" sz="800" dirty="0"/>
              <a:t>: The next tactic is to reduce the number of vehicle trips on the affected network.  As you know, in general the U.S. has very low vehicle occupancy rates.  The one person per vehicle scenario is always inefficient but at times when capacity is substantially reduced it becomes unworkable.  The number of vehicles on the network can be reduced by shifting essential trips on other modes and increasing vehicle occupancy.  </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Reduce vehicles traveling through the work zone:</a:t>
            </a:r>
            <a:r>
              <a:rPr lang="en-US" altLang="en-US" sz="800" dirty="0"/>
              <a:t> The number of vehicles passing through a work zone can be reduced by publicizing and clearly marking alternative routes. </a:t>
            </a:r>
          </a:p>
          <a:p>
            <a:r>
              <a:rPr lang="en-US" altLang="en-US" sz="800" u="sng" dirty="0"/>
              <a:t>Maintain and augment capacity: </a:t>
            </a:r>
            <a:r>
              <a:rPr lang="en-US" altLang="en-US" sz="800" dirty="0"/>
              <a:t>Now we</a:t>
            </a:r>
            <a:r>
              <a:rPr lang="en-US" altLang="en-US" sz="800" baseline="0" dirty="0"/>
              <a:t> a</a:t>
            </a:r>
            <a:r>
              <a:rPr lang="en-US" altLang="en-US" sz="800" dirty="0"/>
              <a:t>re going to look at the supply or capacity side.  Whenever a lane is removed from service, there is a reduction in capacity.  Additionally, because of reduced speeds, capacity is often lost in work zones even when all lanes are open.  There are a number of techniques that can be used to maintain and augment capacity through the work zone: Shoulders are often converted to travel lanes.  In some cases, substantial construction is needed (width, pavement structure, slope, superelevation, rumble strips);</a:t>
            </a:r>
            <a:r>
              <a:rPr lang="en-US" altLang="en-US" sz="800" baseline="0" dirty="0"/>
              <a:t> </a:t>
            </a:r>
            <a:r>
              <a:rPr lang="en-US" altLang="en-US" sz="800" dirty="0"/>
              <a:t>Diversions (runarounds) are offline temporary roadways that provide nearly equal capacity.</a:t>
            </a:r>
          </a:p>
          <a:p>
            <a:pPr marL="0" marR="0" indent="0" algn="l" defTabSz="966510" rtl="0" eaLnBrk="1" fontAlgn="auto" latinLnBrk="0" hangingPunct="1">
              <a:lnSpc>
                <a:spcPct val="100000"/>
              </a:lnSpc>
              <a:spcBef>
                <a:spcPts val="0"/>
              </a:spcBef>
              <a:spcAft>
                <a:spcPts val="0"/>
              </a:spcAft>
              <a:buClrTx/>
              <a:buSzTx/>
              <a:buFontTx/>
              <a:buNone/>
              <a:tabLst/>
              <a:defRPr/>
            </a:pPr>
            <a:r>
              <a:rPr lang="en-US" altLang="en-US" sz="800" u="sng" dirty="0"/>
              <a:t>Ridesharing and incentive programs: </a:t>
            </a:r>
            <a:r>
              <a:rPr lang="en-US" sz="800" baseline="0" dirty="0"/>
              <a:t>This strategy was successfully implemented on the New York Avenue reconstruction project in Washington, DC. The District DOT provided the first 2,000 New York Avenue commuters with a $50 per month incentive to use ride-sharing alternatives such as buses, rail transit, or organized vanpools. The program also provided one-on-one advice to help commuters determine which alternatives were best for their individual needs.</a:t>
            </a:r>
          </a:p>
          <a:p>
            <a:pPr marL="0" marR="0" indent="0" algn="l" defTabSz="966510" rtl="0" eaLnBrk="1" fontAlgn="auto" latinLnBrk="0" hangingPunct="1">
              <a:lnSpc>
                <a:spcPct val="100000"/>
              </a:lnSpc>
              <a:spcBef>
                <a:spcPts val="0"/>
              </a:spcBef>
              <a:spcAft>
                <a:spcPts val="0"/>
              </a:spcAft>
              <a:buClrTx/>
              <a:buSzTx/>
              <a:buFontTx/>
              <a:buNone/>
              <a:tabLst/>
              <a:defRPr/>
            </a:pPr>
            <a:endParaRPr lang="en-US" altLang="en-US" sz="800" u="sng" dirty="0"/>
          </a:p>
          <a:p>
            <a:pPr defTabSz="966510">
              <a:defRPr/>
            </a:pPr>
            <a:r>
              <a:rPr lang="en-US" altLang="en-US" sz="800" b="1" dirty="0"/>
              <a:t>I</a:t>
            </a:r>
            <a:r>
              <a:rPr lang="en-US" sz="800" b="1" dirty="0"/>
              <a:t>nteraction</a:t>
            </a:r>
            <a:r>
              <a:rPr lang="en-US" sz="800" b="0" dirty="0"/>
              <a:t>: None</a:t>
            </a:r>
          </a:p>
          <a:p>
            <a:pPr defTabSz="1011574">
              <a:defRPr/>
            </a:pPr>
            <a:r>
              <a:rPr lang="en-US" sz="800" b="1" dirty="0"/>
              <a:t>Notes</a:t>
            </a:r>
            <a:r>
              <a:rPr lang="en-US" sz="800" b="0" dirty="0"/>
              <a:t>: None</a:t>
            </a:r>
          </a:p>
          <a:p>
            <a:endParaRPr lang="en-US" sz="8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178917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100" b="1" dirty="0"/>
              <a:t>Key Message: </a:t>
            </a:r>
            <a:r>
              <a:rPr lang="en-US" altLang="en-US" sz="1100" dirty="0"/>
              <a:t>Discuss transportation operation strategies</a:t>
            </a:r>
          </a:p>
          <a:p>
            <a:r>
              <a:rPr lang="en-US" altLang="en-US" sz="1100" b="1" dirty="0"/>
              <a:t>Background Information:</a:t>
            </a:r>
            <a:r>
              <a:rPr lang="en-US" altLang="en-US" sz="1100" dirty="0"/>
              <a:t> </a:t>
            </a:r>
          </a:p>
          <a:p>
            <a:r>
              <a:rPr lang="en-US" sz="1100" dirty="0">
                <a:effectLst/>
                <a:latin typeface="Arial"/>
              </a:rPr>
              <a:t>Transportation operations strategies can mitigate work zone impacts by using improved transportation operations and management of the transportation system in and around the work zone. Strategies include demand management, where the strategies inform motorists to consider traveling another way, such as by transit or carpool, to reduce the volume of cars flowing through the work zone. This is particularly useful when the Agency is unable to provide the necessary capacity in a work zone. </a:t>
            </a:r>
          </a:p>
          <a:p>
            <a:endParaRPr lang="en-US" sz="1100" dirty="0">
              <a:effectLst/>
              <a:latin typeface="Arial"/>
            </a:endParaRPr>
          </a:p>
          <a:p>
            <a:r>
              <a:rPr lang="en-US" sz="1100" dirty="0">
                <a:effectLst/>
                <a:latin typeface="Arial"/>
              </a:rPr>
              <a:t>Infrastructure or corridor management strategies are where the responsible Agency makes decisions that can affect the road user such as, signal re-timing, parking restrictions, and lane control. </a:t>
            </a:r>
          </a:p>
          <a:p>
            <a:endParaRPr lang="en-US" sz="1100" dirty="0">
              <a:effectLst/>
              <a:latin typeface="Arial"/>
            </a:endParaRPr>
          </a:p>
          <a:p>
            <a:r>
              <a:rPr lang="en-US" sz="1100" dirty="0">
                <a:effectLst/>
                <a:latin typeface="Arial"/>
              </a:rPr>
              <a:t>Strategies specifically focused on safety include speed management, barrier installations, and temporary rumble strips. </a:t>
            </a:r>
          </a:p>
          <a:p>
            <a:endParaRPr lang="en-US" sz="1100" dirty="0">
              <a:effectLst/>
              <a:latin typeface="Arial"/>
            </a:endParaRPr>
          </a:p>
          <a:p>
            <a:r>
              <a:rPr lang="en-US" sz="1100" dirty="0">
                <a:effectLst/>
                <a:latin typeface="Arial"/>
              </a:rPr>
              <a:t>The last category includes strategies that involve monitoring traffic conditions and making adjustments to traffic operations based on changing conditions. These strategies include more improved detection, verification, response, and clearance of crashes; adequate enforcement of traffic regulations in work zones; and the use of ITS and traffic management centers to monitor and manage traffic.</a:t>
            </a:r>
          </a:p>
          <a:p>
            <a:endParaRPr lang="en-US" altLang="en-US" sz="1100" b="1" dirty="0"/>
          </a:p>
          <a:p>
            <a:r>
              <a:rPr lang="en-US" altLang="en-US" sz="1100" b="1" dirty="0"/>
              <a:t>Interactivity:</a:t>
            </a:r>
            <a:r>
              <a:rPr lang="en-US" altLang="en-US" sz="1100" dirty="0"/>
              <a:t> None</a:t>
            </a:r>
          </a:p>
          <a:p>
            <a:r>
              <a:rPr lang="en-US" altLang="en-US" sz="1100" b="1" dirty="0"/>
              <a:t>Notes: </a:t>
            </a:r>
            <a:r>
              <a:rPr lang="en-US" altLang="en-US" sz="1100" dirty="0"/>
              <a:t>None</a:t>
            </a:r>
          </a:p>
          <a:p>
            <a:endParaRPr lang="en-US" sz="11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458161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1798" indent="-285307" eaLnBrk="0" hangingPunct="0">
              <a:defRPr>
                <a:solidFill>
                  <a:schemeClr val="tx1"/>
                </a:solidFill>
                <a:latin typeface="Arial" charset="0"/>
              </a:defRPr>
            </a:lvl2pPr>
            <a:lvl3pPr marL="1141228" indent="-228246" eaLnBrk="0" hangingPunct="0">
              <a:defRPr>
                <a:solidFill>
                  <a:schemeClr val="tx1"/>
                </a:solidFill>
                <a:latin typeface="Arial" charset="0"/>
              </a:defRPr>
            </a:lvl3pPr>
            <a:lvl4pPr marL="1597718" indent="-228246" eaLnBrk="0" hangingPunct="0">
              <a:defRPr>
                <a:solidFill>
                  <a:schemeClr val="tx1"/>
                </a:solidFill>
                <a:latin typeface="Arial" charset="0"/>
              </a:defRPr>
            </a:lvl4pPr>
            <a:lvl5pPr marL="2054210" indent="-228246" eaLnBrk="0" hangingPunct="0">
              <a:defRPr>
                <a:solidFill>
                  <a:schemeClr val="tx1"/>
                </a:solidFill>
                <a:latin typeface="Arial" charset="0"/>
              </a:defRPr>
            </a:lvl5pPr>
            <a:lvl6pPr marL="2510701" indent="-228246" eaLnBrk="0" fontAlgn="base" hangingPunct="0">
              <a:spcBef>
                <a:spcPct val="0"/>
              </a:spcBef>
              <a:spcAft>
                <a:spcPct val="0"/>
              </a:spcAft>
              <a:defRPr>
                <a:solidFill>
                  <a:schemeClr val="tx1"/>
                </a:solidFill>
                <a:latin typeface="Arial" charset="0"/>
              </a:defRPr>
            </a:lvl6pPr>
            <a:lvl7pPr marL="2967192" indent="-228246" eaLnBrk="0" fontAlgn="base" hangingPunct="0">
              <a:spcBef>
                <a:spcPct val="0"/>
              </a:spcBef>
              <a:spcAft>
                <a:spcPct val="0"/>
              </a:spcAft>
              <a:defRPr>
                <a:solidFill>
                  <a:schemeClr val="tx1"/>
                </a:solidFill>
                <a:latin typeface="Arial" charset="0"/>
              </a:defRPr>
            </a:lvl7pPr>
            <a:lvl8pPr marL="3423683" indent="-228246" eaLnBrk="0" fontAlgn="base" hangingPunct="0">
              <a:spcBef>
                <a:spcPct val="0"/>
              </a:spcBef>
              <a:spcAft>
                <a:spcPct val="0"/>
              </a:spcAft>
              <a:defRPr>
                <a:solidFill>
                  <a:schemeClr val="tx1"/>
                </a:solidFill>
                <a:latin typeface="Arial" charset="0"/>
              </a:defRPr>
            </a:lvl8pPr>
            <a:lvl9pPr marL="3880174" indent="-228246" eaLnBrk="0" fontAlgn="base" hangingPunct="0">
              <a:spcBef>
                <a:spcPct val="0"/>
              </a:spcBef>
              <a:spcAft>
                <a:spcPct val="0"/>
              </a:spcAft>
              <a:defRPr>
                <a:solidFill>
                  <a:schemeClr val="tx1"/>
                </a:solidFill>
                <a:latin typeface="Arial" charset="0"/>
              </a:defRPr>
            </a:lvl9pPr>
          </a:lstStyle>
          <a:p>
            <a:pPr eaLnBrk="1" hangingPunct="1"/>
            <a:endParaRPr lang="en-US" altLang="en-US" dirty="0"/>
          </a:p>
          <a:p>
            <a:pPr eaLnBrk="1" hangingPunct="1"/>
            <a:endParaRPr lang="en-US" altLang="en-US" dirty="0"/>
          </a:p>
        </p:txBody>
      </p:sp>
      <p:sp>
        <p:nvSpPr>
          <p:cNvPr id="808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1798" indent="-285307" eaLnBrk="0" hangingPunct="0">
              <a:defRPr>
                <a:solidFill>
                  <a:schemeClr val="tx1"/>
                </a:solidFill>
                <a:latin typeface="Arial" charset="0"/>
              </a:defRPr>
            </a:lvl2pPr>
            <a:lvl3pPr marL="1141228" indent="-228246" eaLnBrk="0" hangingPunct="0">
              <a:defRPr>
                <a:solidFill>
                  <a:schemeClr val="tx1"/>
                </a:solidFill>
                <a:latin typeface="Arial" charset="0"/>
              </a:defRPr>
            </a:lvl3pPr>
            <a:lvl4pPr marL="1597718" indent="-228246" eaLnBrk="0" hangingPunct="0">
              <a:defRPr>
                <a:solidFill>
                  <a:schemeClr val="tx1"/>
                </a:solidFill>
                <a:latin typeface="Arial" charset="0"/>
              </a:defRPr>
            </a:lvl4pPr>
            <a:lvl5pPr marL="2054210" indent="-228246" eaLnBrk="0" hangingPunct="0">
              <a:defRPr>
                <a:solidFill>
                  <a:schemeClr val="tx1"/>
                </a:solidFill>
                <a:latin typeface="Arial" charset="0"/>
              </a:defRPr>
            </a:lvl5pPr>
            <a:lvl6pPr marL="2510701" indent="-228246" eaLnBrk="0" fontAlgn="base" hangingPunct="0">
              <a:spcBef>
                <a:spcPct val="0"/>
              </a:spcBef>
              <a:spcAft>
                <a:spcPct val="0"/>
              </a:spcAft>
              <a:defRPr>
                <a:solidFill>
                  <a:schemeClr val="tx1"/>
                </a:solidFill>
                <a:latin typeface="Arial" charset="0"/>
              </a:defRPr>
            </a:lvl6pPr>
            <a:lvl7pPr marL="2967192" indent="-228246" eaLnBrk="0" fontAlgn="base" hangingPunct="0">
              <a:spcBef>
                <a:spcPct val="0"/>
              </a:spcBef>
              <a:spcAft>
                <a:spcPct val="0"/>
              </a:spcAft>
              <a:defRPr>
                <a:solidFill>
                  <a:schemeClr val="tx1"/>
                </a:solidFill>
                <a:latin typeface="Arial" charset="0"/>
              </a:defRPr>
            </a:lvl7pPr>
            <a:lvl8pPr marL="3423683" indent="-228246" eaLnBrk="0" fontAlgn="base" hangingPunct="0">
              <a:spcBef>
                <a:spcPct val="0"/>
              </a:spcBef>
              <a:spcAft>
                <a:spcPct val="0"/>
              </a:spcAft>
              <a:defRPr>
                <a:solidFill>
                  <a:schemeClr val="tx1"/>
                </a:solidFill>
                <a:latin typeface="Arial" charset="0"/>
              </a:defRPr>
            </a:lvl8pPr>
            <a:lvl9pPr marL="3880174" indent="-228246" eaLnBrk="0" fontAlgn="base" hangingPunct="0">
              <a:spcBef>
                <a:spcPct val="0"/>
              </a:spcBef>
              <a:spcAft>
                <a:spcPct val="0"/>
              </a:spcAft>
              <a:defRPr>
                <a:solidFill>
                  <a:schemeClr val="tx1"/>
                </a:solidFill>
                <a:latin typeface="Arial" charset="0"/>
              </a:defRPr>
            </a:lvl9pPr>
          </a:lstStyle>
          <a:p>
            <a:pPr eaLnBrk="1" hangingPunct="1"/>
            <a:endParaRPr lang="en-US" altLang="en-US" dirty="0"/>
          </a:p>
        </p:txBody>
      </p:sp>
      <p:sp>
        <p:nvSpPr>
          <p:cNvPr id="80901" name="Rectangle 2"/>
          <p:cNvSpPr>
            <a:spLocks noGrp="1" noRot="1" noChangeAspect="1" noChangeArrowheads="1" noTextEdit="1"/>
          </p:cNvSpPr>
          <p:nvPr>
            <p:ph type="sldImg"/>
          </p:nvPr>
        </p:nvSpPr>
        <p:spPr>
          <a:ln/>
        </p:spPr>
      </p:sp>
      <p:sp>
        <p:nvSpPr>
          <p:cNvPr id="809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Message:</a:t>
            </a:r>
            <a:r>
              <a:rPr lang="en-US" altLang="en-US" dirty="0"/>
              <a:t> Example of capacity management</a:t>
            </a:r>
          </a:p>
          <a:p>
            <a:r>
              <a:rPr lang="en-US" altLang="en-US" b="1" dirty="0"/>
              <a:t>Background:  </a:t>
            </a:r>
            <a:r>
              <a:rPr lang="en-US" altLang="en-US" dirty="0"/>
              <a:t>This is an example of a moveable barrier being used to implement a reversible lane. This is two-way traffic on one directional roadway.  By using part of the shoulders as travel lanes, five lanes have been created on a directional roadway with four permanent lanes.  The barrier that separates directional travel is moved twice a day to allow three lanes in the heavy direction of flow. </a:t>
            </a:r>
          </a:p>
          <a:p>
            <a:r>
              <a:rPr lang="en-US" altLang="en-US" b="1" dirty="0"/>
              <a:t>Interactivity: </a:t>
            </a:r>
            <a:r>
              <a:rPr lang="en-US" altLang="en-US" b="0" dirty="0"/>
              <a:t>None</a:t>
            </a:r>
          </a:p>
          <a:p>
            <a:r>
              <a:rPr lang="en-US" altLang="en-US" b="1" dirty="0"/>
              <a:t>Notes: </a:t>
            </a:r>
            <a:r>
              <a:rPr lang="en-US" altLang="en-US" dirty="0"/>
              <a:t>Photo obtained from Barrier Systems Inc.</a:t>
            </a:r>
          </a:p>
          <a:p>
            <a:endParaRPr lang="en-US" altLang="en-US" b="1" dirty="0"/>
          </a:p>
        </p:txBody>
      </p:sp>
    </p:spTree>
    <p:extLst>
      <p:ext uri="{BB962C8B-B14F-4D97-AF65-F5344CB8AC3E}">
        <p14:creationId xmlns:p14="http://schemas.microsoft.com/office/powerpoint/2010/main" val="16781584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Implementation examples</a:t>
            </a:r>
            <a:r>
              <a:rPr lang="en-US" b="0" baseline="0" dirty="0"/>
              <a:t>.</a:t>
            </a:r>
            <a:endParaRPr lang="en-US" dirty="0"/>
          </a:p>
          <a:p>
            <a:pPr defTabSz="966510">
              <a:defRPr/>
            </a:pPr>
            <a:r>
              <a:rPr lang="en-US" b="1" dirty="0"/>
              <a:t>Background Information</a:t>
            </a:r>
            <a:r>
              <a:rPr lang="en-US" dirty="0"/>
              <a:t>: </a:t>
            </a:r>
          </a:p>
          <a:p>
            <a:pPr defTabSz="966510">
              <a:defRPr/>
            </a:pPr>
            <a:r>
              <a:rPr lang="en-US" u="sng" baseline="0" dirty="0"/>
              <a:t>Dynamic lane merge </a:t>
            </a:r>
            <a:r>
              <a:rPr lang="en-US" baseline="0" dirty="0"/>
              <a:t>is another option. Using this technique, traffic is directed to use both lanes (open and closed lanes) until it reaches the designated merge point (close to the taper) where traffic is instructed to take turns merging into the open lane. In congested conditions, this helps reduce queue lengths approaching a lane closure, improving both safety and mobility.</a:t>
            </a:r>
          </a:p>
          <a:p>
            <a:pPr marL="0" marR="0" indent="0" algn="l" defTabSz="966510" rtl="0" eaLnBrk="1" fontAlgn="auto" latinLnBrk="0" hangingPunct="1">
              <a:lnSpc>
                <a:spcPct val="100000"/>
              </a:lnSpc>
              <a:spcBef>
                <a:spcPts val="0"/>
              </a:spcBef>
              <a:spcAft>
                <a:spcPts val="0"/>
              </a:spcAft>
              <a:buClrTx/>
              <a:buSzTx/>
              <a:buFontTx/>
              <a:buNone/>
              <a:tabLst/>
              <a:defRPr/>
            </a:pPr>
            <a:r>
              <a:rPr lang="en-US" u="sng" dirty="0"/>
              <a:t>Real-time</a:t>
            </a:r>
            <a:r>
              <a:rPr lang="en-US" u="sng" baseline="0" dirty="0"/>
              <a:t> ITS Message:</a:t>
            </a:r>
            <a:r>
              <a:rPr lang="en-US" baseline="0" dirty="0"/>
              <a:t> </a:t>
            </a:r>
            <a:r>
              <a:rPr lang="en-US" dirty="0"/>
              <a:t>Informative real time messages help drivers to react positively to changes occurring in traffic ahead and to make informed route choices. Clear and accurate information is the key to maintaining road user trust.</a:t>
            </a:r>
          </a:p>
          <a:p>
            <a:pPr defTabSz="966510">
              <a:defRPr/>
            </a:pPr>
            <a:r>
              <a:rPr lang="en-US" u="sng" dirty="0"/>
              <a:t>Queue Warning Systems: </a:t>
            </a:r>
            <a:r>
              <a:rPr lang="en-US" dirty="0"/>
              <a:t>Systems to alert drivers of stopped traffic (queue) ahead.</a:t>
            </a:r>
          </a:p>
          <a:p>
            <a:pPr defTabSz="966510">
              <a:defRPr/>
            </a:pPr>
            <a:r>
              <a:rPr lang="en-US" b="1" dirty="0"/>
              <a:t>Interaction</a:t>
            </a:r>
            <a:r>
              <a:rPr lang="en-US" b="0" dirty="0"/>
              <a:t>: None</a:t>
            </a:r>
          </a:p>
          <a:p>
            <a:pPr defTabSz="1011574">
              <a:defRPr/>
            </a:pPr>
            <a:r>
              <a:rPr lang="en-US" b="1" dirty="0"/>
              <a:t>Notes</a:t>
            </a:r>
            <a:r>
              <a:rPr lang="en-US" b="0" dirty="0"/>
              <a:t>: Photos by International Road Dynamics, Inc. </a:t>
            </a:r>
          </a:p>
          <a:p>
            <a:r>
              <a:rPr lang="en-US" dirty="0"/>
              <a:t> </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077605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discuss example</a:t>
            </a:r>
            <a:endParaRPr lang="en-US" dirty="0"/>
          </a:p>
          <a:p>
            <a:pPr defTabSz="966510">
              <a:defRPr/>
            </a:pPr>
            <a:r>
              <a:rPr lang="en-US" b="1" dirty="0"/>
              <a:t>Background Information</a:t>
            </a:r>
            <a:r>
              <a:rPr lang="en-US" dirty="0"/>
              <a:t>: </a:t>
            </a:r>
          </a:p>
          <a:p>
            <a:r>
              <a:rPr lang="en-US" dirty="0"/>
              <a:t>Variable speed limits, or VSL, technology is not often used in the U.S., but on large projects with significant duration, this may be a good tool to control traffic merging. In this example, the system was used successfully on the I-495 Woodrow Wilson Bridge Project in the Washington, D.C. area. VSL systems can help to maximize traffic flow and improve safety by slowing vehicles down gradually before they reach a lane reduction when there is congestion. This reduces the need for abrupt changes in speed and sudden braking, improving both safety and mobility.</a:t>
            </a:r>
          </a:p>
          <a:p>
            <a:pPr defTabSz="966510">
              <a:defRPr/>
            </a:pPr>
            <a:endParaRPr lang="en-US" dirty="0"/>
          </a:p>
          <a:p>
            <a:pPr defTabSz="966510">
              <a:defRPr/>
            </a:pPr>
            <a:r>
              <a:rPr lang="en-US" dirty="0"/>
              <a:t>  </a:t>
            </a:r>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062821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100" b="1" dirty="0"/>
              <a:t>Key Message: </a:t>
            </a:r>
            <a:r>
              <a:rPr lang="en-US" altLang="en-US" sz="1100" dirty="0"/>
              <a:t>Discuss transportation operation strategies</a:t>
            </a:r>
          </a:p>
          <a:p>
            <a:r>
              <a:rPr lang="en-US" altLang="en-US" sz="1100" b="1" dirty="0"/>
              <a:t>Background Information:</a:t>
            </a:r>
            <a:r>
              <a:rPr lang="en-US" altLang="en-US" sz="1100" dirty="0"/>
              <a:t> </a:t>
            </a:r>
          </a:p>
          <a:p>
            <a:r>
              <a:rPr lang="en-US" sz="1100" dirty="0">
                <a:effectLst/>
                <a:latin typeface="Arial"/>
              </a:rPr>
              <a:t>Transportation operations strategies can mitigate work zone impacts by using improved transportation operations and management of the transportation system in and around the work zone. Strategies include demand management, where the strategies inform motorists to consider traveling another way, such as by transit or carpool, to reduce the volume of cars flowing through the work zone. This is particularly useful when the Agency is unable to provide the necessary capacity in a work zone. </a:t>
            </a:r>
          </a:p>
          <a:p>
            <a:endParaRPr lang="en-US" sz="1100" dirty="0">
              <a:effectLst/>
              <a:latin typeface="Arial"/>
            </a:endParaRPr>
          </a:p>
          <a:p>
            <a:r>
              <a:rPr lang="en-US" sz="1100" dirty="0">
                <a:effectLst/>
                <a:latin typeface="Arial"/>
              </a:rPr>
              <a:t>Infrastructure or corridor management strategies are where the responsible Agency makes decisions that can affect the road user such as, signal re-timing, parking restrictions, and lane control. </a:t>
            </a:r>
          </a:p>
          <a:p>
            <a:endParaRPr lang="en-US" sz="1100" dirty="0">
              <a:effectLst/>
              <a:latin typeface="Arial"/>
            </a:endParaRPr>
          </a:p>
          <a:p>
            <a:r>
              <a:rPr lang="en-US" sz="1100" dirty="0">
                <a:effectLst/>
                <a:latin typeface="Arial"/>
              </a:rPr>
              <a:t>Strategies specifically focused on safety include speed management, barrier installations, and temporary rumble strips. </a:t>
            </a:r>
          </a:p>
          <a:p>
            <a:endParaRPr lang="en-US" sz="1100" dirty="0">
              <a:effectLst/>
              <a:latin typeface="Arial"/>
            </a:endParaRPr>
          </a:p>
          <a:p>
            <a:r>
              <a:rPr lang="en-US" sz="1100" dirty="0">
                <a:effectLst/>
                <a:latin typeface="Arial"/>
              </a:rPr>
              <a:t>The last category includes strategies that involve monitoring traffic conditions and making adjustments to traffic operations based on changing conditions. These strategies include more improved detection, verification, response, and clearance of crashes; adequate enforcement of traffic regulations in work zones; and the use of ITS and traffic management centers to monitor and manage traffic.</a:t>
            </a:r>
          </a:p>
          <a:p>
            <a:endParaRPr lang="en-US" altLang="en-US" sz="1100" b="1" dirty="0"/>
          </a:p>
          <a:p>
            <a:r>
              <a:rPr lang="en-US" altLang="en-US" sz="1100" b="1" dirty="0"/>
              <a:t>Interactivity:</a:t>
            </a:r>
            <a:r>
              <a:rPr lang="en-US" altLang="en-US" sz="1100" dirty="0"/>
              <a:t> None</a:t>
            </a:r>
          </a:p>
          <a:p>
            <a:r>
              <a:rPr lang="en-US" altLang="en-US" sz="1100" b="1" dirty="0"/>
              <a:t>Notes: </a:t>
            </a:r>
            <a:r>
              <a:rPr lang="en-US" altLang="en-US" sz="1100" dirty="0"/>
              <a:t>None</a:t>
            </a:r>
          </a:p>
          <a:p>
            <a:endParaRPr lang="en-US" sz="11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16144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Discuss innovative contracting</a:t>
            </a:r>
            <a:endParaRPr lang="en-US" dirty="0"/>
          </a:p>
          <a:p>
            <a:pPr defTabSz="966510">
              <a:defRPr/>
            </a:pPr>
            <a:r>
              <a:rPr lang="en-US" b="1" dirty="0"/>
              <a:t>Background Information</a:t>
            </a:r>
            <a:r>
              <a:rPr lang="en-US" dirty="0"/>
              <a:t>: </a:t>
            </a:r>
          </a:p>
          <a:p>
            <a:pPr defTabSz="966510">
              <a:defRPr/>
            </a:pPr>
            <a:r>
              <a:rPr lang="en-US" dirty="0"/>
              <a:t>  In recent years, agencies have developed innovative contracting mechanisms that include operational strategies for accelerating the project timeline, minimizing impacts, and creating a link between the achievement</a:t>
            </a:r>
            <a:r>
              <a:rPr lang="en-US" baseline="0" dirty="0"/>
              <a:t> of </a:t>
            </a:r>
            <a:r>
              <a:rPr lang="en-US" dirty="0"/>
              <a:t>specific operational</a:t>
            </a:r>
            <a:r>
              <a:rPr lang="en-US" baseline="0" dirty="0"/>
              <a:t> characteristics and incentive payments. </a:t>
            </a:r>
            <a:endParaRPr lang="en-US" dirty="0"/>
          </a:p>
          <a:p>
            <a:pPr defTabSz="966510">
              <a:defRPr/>
            </a:pPr>
            <a:r>
              <a:rPr lang="en-US" b="1" dirty="0"/>
              <a:t>Interaction</a:t>
            </a:r>
            <a:r>
              <a:rPr lang="en-US" b="0" dirty="0"/>
              <a:t>: </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48950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100" b="1" dirty="0"/>
              <a:t>Key Message: </a:t>
            </a:r>
            <a:r>
              <a:rPr lang="en-US" altLang="en-US" sz="1100" dirty="0"/>
              <a:t>Discuss transportation operation strategies</a:t>
            </a:r>
          </a:p>
          <a:p>
            <a:r>
              <a:rPr lang="en-US" altLang="en-US" sz="1100" b="1" dirty="0"/>
              <a:t>Background Information:</a:t>
            </a:r>
            <a:r>
              <a:rPr lang="en-US" altLang="en-US" sz="1100" dirty="0"/>
              <a:t> </a:t>
            </a:r>
          </a:p>
          <a:p>
            <a:r>
              <a:rPr lang="en-US" sz="1100" dirty="0">
                <a:effectLst/>
                <a:latin typeface="Arial"/>
              </a:rPr>
              <a:t>Transportation operations strategies can mitigate work zone impacts by using improved transportation operations and management of the transportation system in and around the work zone. Strategies include demand management, where the strategies inform motorists to consider traveling another way, such as by transit or carpool, to reduce the volume of cars flowing through the work zone. This is particularly useful when the Agency is unable to provide the necessary capacity in a work zone. </a:t>
            </a:r>
          </a:p>
          <a:p>
            <a:endParaRPr lang="en-US" sz="1100" dirty="0">
              <a:effectLst/>
              <a:latin typeface="Arial"/>
            </a:endParaRPr>
          </a:p>
          <a:p>
            <a:r>
              <a:rPr lang="en-US" sz="1100" dirty="0">
                <a:effectLst/>
                <a:latin typeface="Arial"/>
              </a:rPr>
              <a:t>Infrastructure or corridor management strategies are where the responsible Agency makes decisions that can affect the road user such as, signal re-timing, parking restrictions, and lane control. </a:t>
            </a:r>
          </a:p>
          <a:p>
            <a:endParaRPr lang="en-US" sz="1100" dirty="0">
              <a:effectLst/>
              <a:latin typeface="Arial"/>
            </a:endParaRPr>
          </a:p>
          <a:p>
            <a:r>
              <a:rPr lang="en-US" sz="1100" dirty="0">
                <a:effectLst/>
                <a:latin typeface="Arial"/>
              </a:rPr>
              <a:t>Strategies specifically focused on safety include speed management, barrier installations, and temporary rumble strips. </a:t>
            </a:r>
          </a:p>
          <a:p>
            <a:endParaRPr lang="en-US" sz="1100" dirty="0">
              <a:effectLst/>
              <a:latin typeface="Arial"/>
            </a:endParaRPr>
          </a:p>
          <a:p>
            <a:r>
              <a:rPr lang="en-US" sz="1100" dirty="0">
                <a:effectLst/>
                <a:latin typeface="Arial"/>
              </a:rPr>
              <a:t>The last category includes strategies that involve monitoring traffic conditions and making adjustments to traffic operations based on changing conditions. These strategies include more improved detection, verification, response, and clearance of crashes; adequate enforcement of traffic regulations in work zones; and the use of ITS and traffic management centers to monitor and manage traffic.</a:t>
            </a:r>
          </a:p>
          <a:p>
            <a:endParaRPr lang="en-US" altLang="en-US" sz="1100" b="1" dirty="0"/>
          </a:p>
          <a:p>
            <a:r>
              <a:rPr lang="en-US" altLang="en-US" sz="1100" b="1" dirty="0"/>
              <a:t>Interactivity:</a:t>
            </a:r>
            <a:r>
              <a:rPr lang="en-US" altLang="en-US" sz="1100" dirty="0"/>
              <a:t> None</a:t>
            </a:r>
          </a:p>
          <a:p>
            <a:r>
              <a:rPr lang="en-US" altLang="en-US" sz="1100" b="1" dirty="0"/>
              <a:t>Notes: </a:t>
            </a:r>
            <a:r>
              <a:rPr lang="en-US" altLang="en-US" sz="1100" dirty="0"/>
              <a:t>None</a:t>
            </a:r>
          </a:p>
          <a:p>
            <a:endParaRPr lang="en-US" sz="11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057424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Provide an overview</a:t>
            </a:r>
            <a:r>
              <a:rPr lang="en-US" b="0" baseline="0" dirty="0"/>
              <a:t> of available strategies</a:t>
            </a:r>
            <a:endParaRPr lang="en-US" b="0" dirty="0"/>
          </a:p>
          <a:p>
            <a:pPr defTabSz="966510">
              <a:defRPr/>
            </a:pPr>
            <a:r>
              <a:rPr lang="en-US" b="1" dirty="0"/>
              <a:t>Background Information</a:t>
            </a:r>
            <a:r>
              <a:rPr lang="en-US" dirty="0"/>
              <a:t>:</a:t>
            </a:r>
          </a:p>
          <a:p>
            <a:r>
              <a:rPr lang="en-US" dirty="0"/>
              <a:t>TMP strategies are intended to improve the safety and mobility of work zones and reduce the work zone impacts on the community and businesses. Strategies should be selected to enable smooth traffic flow, minimize traffic delays, and maintain or improve safety for road users and workers. Strategies should also maintain access for businesses and residents, allow for emergency response, and address the needs of other stakeholders. TMP strategies should also support the timely completion of the project.</a:t>
            </a:r>
          </a:p>
          <a:p>
            <a:pPr defTabSz="966510">
              <a:defRPr/>
            </a:pPr>
            <a:endParaRPr lang="en-US" dirty="0"/>
          </a:p>
          <a:p>
            <a:pPr defTabSz="1011574">
              <a:defRPr/>
            </a:pPr>
            <a:r>
              <a:rPr lang="en-US" b="1" dirty="0"/>
              <a:t>Interaction: </a:t>
            </a:r>
            <a:r>
              <a:rPr lang="en-US" b="0" dirty="0"/>
              <a:t>None</a:t>
            </a:r>
          </a:p>
          <a:p>
            <a:pPr defTabSz="1011574">
              <a:defRPr/>
            </a:pPr>
            <a:r>
              <a:rPr lang="en-US" b="1" dirty="0"/>
              <a:t>Notes:</a:t>
            </a:r>
            <a:r>
              <a:rPr lang="en-US" baseline="0" dirty="0"/>
              <a:t> None</a:t>
            </a:r>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975257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Walk through example</a:t>
            </a:r>
            <a:endParaRPr lang="en-US" dirty="0"/>
          </a:p>
          <a:p>
            <a:pPr defTabSz="966510">
              <a:defRPr/>
            </a:pPr>
            <a:r>
              <a:rPr lang="en-US" b="1" dirty="0"/>
              <a:t>Background Information</a:t>
            </a:r>
            <a:r>
              <a:rPr lang="en-US" dirty="0"/>
              <a:t>: </a:t>
            </a:r>
          </a:p>
          <a:p>
            <a:r>
              <a:rPr lang="en-US" dirty="0"/>
              <a:t>In many work zone activities, capacity is reduced due to lane closures or even lane shifts or distractions from work activities. It can be helpful to have a service patrol to help remove disabled vehicles and restore capacity quickly. Law enforcement presence can increase the awareness of motorists and help manage traffic speeds. </a:t>
            </a:r>
          </a:p>
          <a:p>
            <a:endParaRPr lang="en-US" dirty="0"/>
          </a:p>
          <a:p>
            <a:r>
              <a:rPr lang="en-US" dirty="0"/>
              <a:t>In developing a TMP, incident response needs to considered. It is important to make the TMP</a:t>
            </a:r>
          </a:p>
          <a:p>
            <a:r>
              <a:rPr lang="en-US" dirty="0"/>
              <a:t>implementation team aware of the process and various roles and responsibilities in case of an accident.</a:t>
            </a:r>
          </a:p>
          <a:p>
            <a:pPr defTabSz="966510">
              <a:defRPr/>
            </a:pPr>
            <a:r>
              <a:rPr lang="en-US" dirty="0"/>
              <a:t> </a:t>
            </a:r>
          </a:p>
          <a:p>
            <a:pPr defTabSz="966510">
              <a:defRPr/>
            </a:pPr>
            <a:r>
              <a:rPr lang="en-US" b="1" dirty="0"/>
              <a:t>Interaction</a:t>
            </a:r>
            <a:r>
              <a:rPr lang="en-US" b="0" dirty="0"/>
              <a:t>: none</a:t>
            </a:r>
          </a:p>
          <a:p>
            <a:pPr defTabSz="1011574">
              <a:defRPr/>
            </a:pPr>
            <a:r>
              <a:rPr lang="en-US" b="1" dirty="0"/>
              <a:t>Notes: none</a:t>
            </a:r>
            <a:endParaRPr lang="en-US" b="0"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549232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PI &amp; O strategies can be broken</a:t>
            </a:r>
            <a:r>
              <a:rPr lang="en-US" b="0" baseline="0" dirty="0"/>
              <a:t> down into public awareness strategies and driver awareness strategies.</a:t>
            </a:r>
            <a:endParaRPr lang="en-US" dirty="0"/>
          </a:p>
          <a:p>
            <a:pPr defTabSz="966510">
              <a:defRPr/>
            </a:pPr>
            <a:r>
              <a:rPr lang="en-US" b="1" dirty="0"/>
              <a:t>Background Information</a:t>
            </a:r>
            <a:r>
              <a:rPr lang="en-US" dirty="0"/>
              <a:t>: </a:t>
            </a:r>
          </a:p>
          <a:p>
            <a:pPr defTabSz="966510">
              <a:defRPr/>
            </a:pPr>
            <a:r>
              <a:rPr lang="en-US" dirty="0"/>
              <a:t>The public information</a:t>
            </a:r>
            <a:r>
              <a:rPr lang="en-US" baseline="0" dirty="0"/>
              <a:t> component in the TMP has the potential to reduce work zone impacts by providing both general and specific information concerning road projects. These strategies include public awareness strategies and motorist information strategies.</a:t>
            </a:r>
          </a:p>
          <a:p>
            <a:pPr defTabSz="966510">
              <a:defRPr/>
            </a:pPr>
            <a:r>
              <a:rPr lang="en-US" baseline="0" dirty="0"/>
              <a:t>  Public awareness strategies educate and reach out to the public, businesses, and the community and provide general information about a road project, the work zone, and travel options. Through public information and outreach campaigns, agencies can identify the concerns of stakeholder groups and created targeted messages to reassure them that their needs will be met during the construction period. The key is to engage the public early in the TMP development process, particularly affected neighborhoods and businesses, and keep them informed throughout the project. </a:t>
            </a:r>
          </a:p>
          <a:p>
            <a:pPr defTabSz="966510">
              <a:defRPr/>
            </a:pPr>
            <a:endParaRPr lang="en-US" baseline="0" dirty="0"/>
          </a:p>
          <a:p>
            <a:r>
              <a:rPr lang="en-US" dirty="0"/>
              <a:t>Numerous approaches exist to provide the public with general information about a project. </a:t>
            </a:r>
          </a:p>
          <a:p>
            <a:r>
              <a:rPr lang="en-US" dirty="0"/>
              <a:t>These approaches include newsletters and brochures, press releases, the use of mass media advertising, project websites, meetings and community events, and social media. Regardless of medium, the key is accurate, timely, and consistent information. Coordination with your Agency's public information office will help to ensure success, particularly for significant projects. </a:t>
            </a:r>
          </a:p>
          <a:p>
            <a:pPr defTabSz="966510">
              <a:defRPr/>
            </a:pPr>
            <a:endParaRPr lang="en-US" dirty="0"/>
          </a:p>
          <a:p>
            <a:pPr defTabSz="966510">
              <a:defRPr/>
            </a:pPr>
            <a:r>
              <a:rPr lang="en-US" b="1" dirty="0"/>
              <a:t>Interaction</a:t>
            </a:r>
            <a:r>
              <a:rPr lang="en-US" b="0" dirty="0"/>
              <a:t>: </a:t>
            </a:r>
          </a:p>
          <a:p>
            <a:pPr defTabSz="1011574">
              <a:defRPr/>
            </a:pPr>
            <a:r>
              <a:rPr lang="en-US" b="1" dirty="0"/>
              <a:t>Notes</a:t>
            </a:r>
            <a:r>
              <a:rPr lang="en-US" b="0" dirty="0"/>
              <a:t>:</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103499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PI &amp; O strategies can be broken</a:t>
            </a:r>
            <a:r>
              <a:rPr lang="en-US" b="0" baseline="0" dirty="0"/>
              <a:t> down into public awareness strategies and driver awareness strategies.</a:t>
            </a:r>
            <a:endParaRPr lang="en-US" dirty="0"/>
          </a:p>
          <a:p>
            <a:pPr defTabSz="966510">
              <a:defRPr/>
            </a:pPr>
            <a:r>
              <a:rPr lang="en-US" b="1" dirty="0"/>
              <a:t>Background Information</a:t>
            </a:r>
            <a:r>
              <a:rPr lang="en-US" dirty="0"/>
              <a:t>: </a:t>
            </a:r>
          </a:p>
          <a:p>
            <a:pPr defTabSz="966510">
              <a:defRPr/>
            </a:pPr>
            <a:r>
              <a:rPr lang="en-US" dirty="0"/>
              <a:t>  </a:t>
            </a:r>
            <a:r>
              <a:rPr lang="en-US" baseline="0" dirty="0"/>
              <a:t> Motorist information strategies provide specific information that is current and possibly even real-time to road users regarding traffic conditions to expect. Motorist information is generally provided during a trip, after the road user is already in a vehicle. However, notices on social media, such as Facebook and Twitter feeds, can warn drivers about closures and anticipated delays before they begin their trips, allowing them to plan alternate routes or delay their planned trip.</a:t>
            </a:r>
          </a:p>
          <a:p>
            <a:pPr defTabSz="966510">
              <a:defRPr/>
            </a:pPr>
            <a:r>
              <a:rPr lang="en-US" dirty="0"/>
              <a:t>   Some motorist information strategies</a:t>
            </a:r>
            <a:r>
              <a:rPr lang="en-US" baseline="0" dirty="0"/>
              <a:t> are shown here. Working with traffic reporters to provide near real-time information about lane closures and delays on radio traffic reports can be a good way to reach motorists already enroute in their cars. Changeable message signs and highway advisory radio allow the DOT to provide timely information about traffic conditions such as lane closures, queues, and delays, and can generally be updated by the DOT whenever needed. In areas with significant commercial vehicle traffic, the Agency should consider targeting some information to truckers, such as through a trucking association.</a:t>
            </a:r>
          </a:p>
          <a:p>
            <a:pPr defTabSz="966510">
              <a:defRPr/>
            </a:pPr>
            <a:r>
              <a:rPr lang="en-US" b="1" dirty="0"/>
              <a:t>Interaction</a:t>
            </a:r>
            <a:r>
              <a:rPr lang="en-US" b="0" dirty="0"/>
              <a:t>: </a:t>
            </a:r>
          </a:p>
          <a:p>
            <a:pPr defTabSz="1011574">
              <a:defRPr/>
            </a:pPr>
            <a:r>
              <a:rPr lang="en-US" b="1" dirty="0"/>
              <a:t>Notes</a:t>
            </a:r>
            <a:r>
              <a:rPr lang="en-US" b="0" dirty="0"/>
              <a:t>:</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800206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Walk through state examples</a:t>
            </a:r>
          </a:p>
          <a:p>
            <a:r>
              <a:rPr lang="en-US" altLang="en-US" b="1" dirty="0"/>
              <a:t>Background Information:</a:t>
            </a:r>
            <a:r>
              <a:rPr lang="en-US" altLang="en-US" dirty="0"/>
              <a:t> </a:t>
            </a:r>
          </a:p>
          <a:p>
            <a:r>
              <a:rPr lang="en-US" dirty="0"/>
              <a:t>A number of States have developed tools to assist their planners and designers in identifying impacts and selecting strategies to address those .</a:t>
            </a:r>
          </a:p>
          <a:p>
            <a:r>
              <a:rPr lang="en-US" dirty="0"/>
              <a:t>Maryland’s red flag summary assists in determining issues that are present and should be considered during project development. </a:t>
            </a:r>
          </a:p>
          <a:p>
            <a:endParaRPr lang="en-US" dirty="0"/>
          </a:p>
          <a:p>
            <a:pPr defTabSz="939089">
              <a:defRPr/>
            </a:pPr>
            <a:r>
              <a:rPr lang="en-US" dirty="0"/>
              <a:t>Maryland’s work zone design checklist helps designers identify traffic control options, work zone impacts, and TMP strategies. It also helps ensure that all appropriate work zone options, impacts, and strategies have been considered. </a:t>
            </a:r>
          </a:p>
          <a:p>
            <a:endParaRPr lang="en-US" dirty="0"/>
          </a:p>
          <a:p>
            <a:endParaRPr lang="en-US" dirty="0"/>
          </a:p>
          <a:p>
            <a:r>
              <a:rPr lang="en-US" dirty="0"/>
              <a:t>California uses TMP data sheets to gather and summarize TMP-related information, including preliminary TMP strategies and costs. Caltrans prepares a data sheet for every project and includes a work description and available information about traffic patterns. </a:t>
            </a:r>
          </a:p>
          <a:p>
            <a:endParaRPr lang="en-US" dirty="0"/>
          </a:p>
          <a:p>
            <a:r>
              <a:rPr lang="en-US" dirty="0"/>
              <a:t>Tennessee DOT developed a TMP workbook to aid its staff in developing TMPs. The first part of the Workbook on Project Significance Determination is completed by the planning staff, and then the workbook is passed forward to designers to complete the sections on TMP strategies during project design.</a:t>
            </a:r>
          </a:p>
          <a:p>
            <a:endParaRPr lang="en-US" altLang="en-US" dirty="0"/>
          </a:p>
          <a:p>
            <a:r>
              <a:rPr lang="en-US" altLang="en-US" b="1" dirty="0"/>
              <a:t>Additional Information: </a:t>
            </a:r>
          </a:p>
          <a:p>
            <a:r>
              <a:rPr lang="en-US" altLang="en-US" b="1" dirty="0"/>
              <a:t>Notes: </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038760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Walk through state examples</a:t>
            </a:r>
          </a:p>
          <a:p>
            <a:r>
              <a:rPr lang="en-US" altLang="en-US" b="1" dirty="0"/>
              <a:t>Background Information:</a:t>
            </a:r>
            <a:r>
              <a:rPr lang="en-US" altLang="en-US" dirty="0"/>
              <a:t> </a:t>
            </a:r>
          </a:p>
          <a:p>
            <a:r>
              <a:rPr lang="en-US" dirty="0"/>
              <a:t>A number of States have developed tools to assist their planners and designers in identifying impacts and selecting strategies to address those .</a:t>
            </a:r>
          </a:p>
          <a:p>
            <a:r>
              <a:rPr lang="en-US" dirty="0"/>
              <a:t>Maryland’s red flag summary assists in determining issues that are present and should be considered during project development. </a:t>
            </a:r>
          </a:p>
          <a:p>
            <a:endParaRPr lang="en-US" dirty="0"/>
          </a:p>
          <a:p>
            <a:pPr defTabSz="939089">
              <a:defRPr/>
            </a:pPr>
            <a:r>
              <a:rPr lang="en-US" dirty="0"/>
              <a:t>Maryland’s work zone design checklist helps designers identify traffic control options, work zone impacts, and TMP strategies. It also helps ensure that all appropriate work zone options, impacts, and strategies have been considered. </a:t>
            </a:r>
          </a:p>
          <a:p>
            <a:endParaRPr lang="en-US" dirty="0"/>
          </a:p>
          <a:p>
            <a:endParaRPr lang="en-US" dirty="0"/>
          </a:p>
          <a:p>
            <a:r>
              <a:rPr lang="en-US" dirty="0"/>
              <a:t>California uses TMP data sheets to gather and summarize TMP-related information, including preliminary TMP strategies and costs. Caltrans prepares a data sheet for every project and includes a work description and available information about traffic patterns. </a:t>
            </a:r>
          </a:p>
          <a:p>
            <a:endParaRPr lang="en-US" dirty="0"/>
          </a:p>
          <a:p>
            <a:r>
              <a:rPr lang="en-US" dirty="0"/>
              <a:t>Tennessee DOT developed a TMP workbook to aid its staff in developing TMPs. The first part of the Workbook on Project Significance Determination is completed by the planning staff, and then the workbook is passed forward to designers to complete the sections on TMP strategies during project design.</a:t>
            </a:r>
          </a:p>
          <a:p>
            <a:endParaRPr lang="en-US" altLang="en-US" dirty="0"/>
          </a:p>
          <a:p>
            <a:r>
              <a:rPr lang="en-US" altLang="en-US" b="1" dirty="0"/>
              <a:t>Additional Information: </a:t>
            </a:r>
          </a:p>
          <a:p>
            <a:r>
              <a:rPr lang="en-US" altLang="en-US" b="1" dirty="0"/>
              <a:t>Notes: </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902505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altLang="en-US" dirty="0"/>
              <a:t> Walk through state examples</a:t>
            </a:r>
            <a:endParaRPr lang="en-US" dirty="0"/>
          </a:p>
          <a:p>
            <a:pPr defTabSz="966510">
              <a:defRPr/>
            </a:pPr>
            <a:r>
              <a:rPr lang="en-US" b="1" dirty="0"/>
              <a:t>Background Information</a:t>
            </a:r>
            <a:r>
              <a:rPr lang="en-US" dirty="0"/>
              <a:t>: </a:t>
            </a:r>
          </a:p>
          <a:p>
            <a:r>
              <a:rPr lang="en-US" dirty="0"/>
              <a:t>Minnesota DOT helps staff make decisions regarding the appropriate level of TMP to be developed depending on the work zone impacts through a series of steps. Each district or local road authority is encouraged to develop and implement a general traffic delay-restriction policy for its jurisdiction. Minnesota DOT also developed a work zone impact considerations worksheet to help identify project impacts and potential mitigation strategies. </a:t>
            </a:r>
          </a:p>
          <a:p>
            <a:r>
              <a:rPr lang="en-US" dirty="0"/>
              <a:t>Minnesota DOT’s toolbox provides guidance for selecting an appropriate intelligent work zone system to address work zone traffic issues. The toolbox contains illustrations of systems typically deployed. </a:t>
            </a:r>
          </a:p>
          <a:p>
            <a:pPr defTabSz="966510">
              <a:defRPr/>
            </a:pPr>
            <a:endParaRPr lang="en-US" dirty="0"/>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09674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a:t>
            </a:r>
            <a:r>
              <a:rPr lang="en-US" altLang="en-US" dirty="0"/>
              <a:t> Walk through state examples</a:t>
            </a:r>
            <a:endParaRPr lang="en-US" dirty="0"/>
          </a:p>
          <a:p>
            <a:pPr defTabSz="966510">
              <a:defRPr/>
            </a:pPr>
            <a:r>
              <a:rPr lang="en-US" b="1" dirty="0"/>
              <a:t>Background Information</a:t>
            </a:r>
            <a:r>
              <a:rPr lang="en-US" dirty="0"/>
              <a:t>: </a:t>
            </a:r>
          </a:p>
          <a:p>
            <a:r>
              <a:rPr lang="en-US" dirty="0"/>
              <a:t>Minnesota DOT helps staff make decisions regarding the appropriate level of TMP to be developed depending on the work zone impacts through a series of steps. Each district or local road authority is encouraged to develop and implement a general traffic delay-restriction policy for its jurisdiction. Minnesota DOT also developed a work zone impact considerations worksheet to help identify project impacts and potential mitigation strategies. </a:t>
            </a:r>
          </a:p>
          <a:p>
            <a:r>
              <a:rPr lang="en-US" dirty="0"/>
              <a:t>Minnesota DOT’s toolbox provides guidance for selecting an appropriate intelligent work zone system to address work zone traffic issues. The toolbox contains illustrations of systems typically deployed. </a:t>
            </a:r>
          </a:p>
          <a:p>
            <a:pPr defTabSz="966510">
              <a:defRPr/>
            </a:pPr>
            <a:endParaRPr lang="en-US" dirty="0"/>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129671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walk</a:t>
            </a:r>
            <a:r>
              <a:rPr lang="en-US" b="0" baseline="0" dirty="0"/>
              <a:t> through a</a:t>
            </a:r>
            <a:r>
              <a:rPr lang="en-US" dirty="0"/>
              <a:t>dditional state examples</a:t>
            </a:r>
          </a:p>
          <a:p>
            <a:pPr defTabSz="966510">
              <a:defRPr/>
            </a:pPr>
            <a:r>
              <a:rPr lang="en-US" b="1" dirty="0"/>
              <a:t>Background Information</a:t>
            </a:r>
            <a:r>
              <a:rPr lang="en-US" dirty="0"/>
              <a:t>: </a:t>
            </a:r>
          </a:p>
          <a:p>
            <a:r>
              <a:rPr lang="en-US" dirty="0"/>
              <a:t>Missouri DOT developed a TMP Strategy Database that helps planners and designers select work zone management strategies and develop TMPs in a more systematic way. The database returns possible appropriate work zone management strategies based on user inputs about project-related characteristics. Construction personnel can use the program to find a solution should a concern arise while the work zone is in operation. </a:t>
            </a:r>
          </a:p>
          <a:p>
            <a:endParaRPr lang="en-US" dirty="0"/>
          </a:p>
          <a:p>
            <a:pPr defTabSz="939089">
              <a:defRPr/>
            </a:pPr>
            <a:r>
              <a:rPr lang="en-US" dirty="0"/>
              <a:t>Tennessee DOT developed a TMP workbook to aid its staff in developing TMPs. The first part of the Workbook on Project Significance Determination is completed by the planning staff, and then the workbook is passed forward to designers to complete the sections on TMP strategies during project design.</a:t>
            </a:r>
          </a:p>
          <a:p>
            <a:pPr defTabSz="966510">
              <a:defRPr/>
            </a:pPr>
            <a:endParaRPr lang="en-US" dirty="0"/>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438548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a:t>
            </a:r>
            <a:r>
              <a:rPr lang="en-US" dirty="0"/>
              <a:t>MoDOT Customer Survey</a:t>
            </a:r>
          </a:p>
          <a:p>
            <a:r>
              <a:rPr lang="en-US" b="1" dirty="0"/>
              <a:t>Background Information</a:t>
            </a:r>
            <a:r>
              <a:rPr lang="en-US" dirty="0"/>
              <a:t>: </a:t>
            </a:r>
          </a:p>
          <a:p>
            <a:pPr defTabSz="966510">
              <a:defRPr/>
            </a:pPr>
            <a:r>
              <a:rPr lang="en-US" dirty="0"/>
              <a:t>Missouri also has an only customer survey where users can leave comments and request to be contacted.</a:t>
            </a:r>
          </a:p>
          <a:p>
            <a:pPr defTabSz="966510">
              <a:defRPr/>
            </a:pPr>
            <a:r>
              <a:rPr lang="en-US" b="1" dirty="0"/>
              <a:t>Interaction</a:t>
            </a:r>
            <a:r>
              <a:rPr lang="en-US" b="0" dirty="0"/>
              <a:t>: </a:t>
            </a:r>
          </a:p>
          <a:p>
            <a:pPr defTabSz="1011574">
              <a:defRPr/>
            </a:pPr>
            <a:r>
              <a:rPr lang="en-US" b="1" dirty="0"/>
              <a:t>Notes</a:t>
            </a:r>
            <a:r>
              <a:rPr lang="en-US" b="0" dirty="0"/>
              <a:t>: Language: </a:t>
            </a:r>
            <a:r>
              <a:rPr lang="en-US" dirty="0"/>
              <a:t>MoDOT strives to provide excellent customer service. If you wish to be contacted with regards to any comments/questions you provide with this survey, please submit your phone number and/or email allowing a staff member to respond. </a:t>
            </a:r>
            <a:endParaRPr lang="en-US" b="0" dirty="0"/>
          </a:p>
          <a:p>
            <a:r>
              <a:rPr lang="en-US" b="1" dirty="0"/>
              <a:t>Additional Information: </a:t>
            </a:r>
            <a:r>
              <a:rPr lang="en-US" dirty="0"/>
              <a:t>http://www.modot.org/workzones/Comments.htm and https://www.modot.org/work-zone-customer-survey</a:t>
            </a:r>
          </a:p>
        </p:txBody>
      </p:sp>
      <p:sp>
        <p:nvSpPr>
          <p:cNvPr id="4" name="Slide Number Placeholder 3"/>
          <p:cNvSpPr>
            <a:spLocks noGrp="1"/>
          </p:cNvSpPr>
          <p:nvPr>
            <p:ph type="sldNum" sz="quarter" idx="10"/>
          </p:nvPr>
        </p:nvSpPr>
        <p:spPr/>
        <p:txBody>
          <a:bodyPr/>
          <a:lstStyle/>
          <a:p>
            <a:fld id="{0E1B1AF0-C06B-43A4-9DD2-9C62DF9A7FCA}" type="slidenum">
              <a:rPr lang="en-US" smtClean="0"/>
              <a:pPr/>
              <a:t>48</a:t>
            </a:fld>
            <a:endParaRPr lang="en-US" dirty="0"/>
          </a:p>
        </p:txBody>
      </p:sp>
    </p:spTree>
    <p:extLst>
      <p:ext uri="{BB962C8B-B14F-4D97-AF65-F5344CB8AC3E}">
        <p14:creationId xmlns:p14="http://schemas.microsoft.com/office/powerpoint/2010/main" val="42619479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walk</a:t>
            </a:r>
            <a:r>
              <a:rPr lang="en-US" b="0" baseline="0" dirty="0"/>
              <a:t> through a</a:t>
            </a:r>
            <a:r>
              <a:rPr lang="en-US" dirty="0"/>
              <a:t>dditional state examples</a:t>
            </a:r>
          </a:p>
          <a:p>
            <a:pPr defTabSz="966510">
              <a:defRPr/>
            </a:pPr>
            <a:r>
              <a:rPr lang="en-US" b="1" dirty="0"/>
              <a:t>Background Information</a:t>
            </a:r>
            <a:r>
              <a:rPr lang="en-US" dirty="0"/>
              <a:t>: </a:t>
            </a:r>
          </a:p>
          <a:p>
            <a:r>
              <a:rPr lang="en-US" dirty="0"/>
              <a:t>Missouri DOT developed a TMP Strategy Database that helps planners and designers select work zone management strategies and develop TMPs in a more systematic way. The database returns possible appropriate work zone management strategies based on user inputs about project-related characteristics. Construction personnel can use the program to find a solution should a concern arise while the work zone is in operation. </a:t>
            </a:r>
          </a:p>
          <a:p>
            <a:endParaRPr lang="en-US" dirty="0"/>
          </a:p>
          <a:p>
            <a:pPr defTabSz="939089">
              <a:defRPr/>
            </a:pPr>
            <a:r>
              <a:rPr lang="en-US" dirty="0"/>
              <a:t>Tennessee DOT developed a TMP workbook to aid its staff in developing TMPs. The first part of the Workbook on Project Significance Determination is completed by the planning staff, and then the workbook is passed forward to designers to complete the sections on TMP strategies during project design.</a:t>
            </a:r>
          </a:p>
          <a:p>
            <a:pPr defTabSz="966510">
              <a:defRPr/>
            </a:pPr>
            <a:endParaRPr lang="en-US" dirty="0"/>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72663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TMP Strategies can be broken out into three categories</a:t>
            </a:r>
          </a:p>
          <a:p>
            <a:pPr defTabSz="966510">
              <a:defRPr/>
            </a:pPr>
            <a:r>
              <a:rPr lang="en-US" b="1" dirty="0"/>
              <a:t>Background Information</a:t>
            </a:r>
            <a:r>
              <a:rPr lang="en-US" dirty="0"/>
              <a:t>: </a:t>
            </a:r>
          </a:p>
          <a:p>
            <a:pPr defTabSz="966510">
              <a:defRPr/>
            </a:pPr>
            <a:r>
              <a:rPr lang="en-US" dirty="0"/>
              <a:t>The work Zone Safety and Mobility Rule breaks out TMP strategies into three categories: temporary traffic control, transportation operations, and public information and outreach.</a:t>
            </a:r>
          </a:p>
          <a:p>
            <a:pPr defTabSz="966510">
              <a:defRPr/>
            </a:pPr>
            <a:r>
              <a:rPr lang="en-US" kern="0" dirty="0"/>
              <a:t>Some agencies have created additional categories of strategies to include in their TMPs. A few states include incident management strategies as a separate category in their TMPs for significant projects. A few states have added a new category called performance monitoring strategies that includes any specific observational, logging, and recording activities that are required during the project for work zone performance measurement purposes.</a:t>
            </a:r>
          </a:p>
          <a:p>
            <a:pPr defTabSz="1011574">
              <a:defRPr/>
            </a:pPr>
            <a:r>
              <a:rPr lang="en-US" b="1" dirty="0"/>
              <a:t>Interaction: </a:t>
            </a:r>
            <a:r>
              <a:rPr lang="en-US" b="0" dirty="0"/>
              <a:t>None</a:t>
            </a:r>
            <a:endParaRPr lang="en-US" dirty="0"/>
          </a:p>
          <a:p>
            <a:pPr defTabSz="1011574">
              <a:defRPr/>
            </a:pPr>
            <a:r>
              <a:rPr lang="en-US" b="1" dirty="0"/>
              <a:t>Notes: </a:t>
            </a:r>
            <a:r>
              <a:rPr lang="en-US" b="0" dirty="0"/>
              <a:t>None</a:t>
            </a:r>
            <a:endParaRPr lang="en-US" dirty="0"/>
          </a:p>
          <a:p>
            <a:endParaRPr lang="en-US" dirty="0"/>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004208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baseline="0" dirty="0"/>
              <a:t> provide participants a place for additional resources</a:t>
            </a:r>
            <a:endParaRPr lang="en-US" dirty="0"/>
          </a:p>
          <a:p>
            <a:pPr defTabSz="966510">
              <a:defRPr/>
            </a:pPr>
            <a:r>
              <a:rPr lang="en-US" b="1" dirty="0"/>
              <a:t>Background Information</a:t>
            </a:r>
            <a:r>
              <a:rPr lang="en-US" dirty="0"/>
              <a:t>: </a:t>
            </a:r>
          </a:p>
          <a:p>
            <a:pPr defTabSz="966510">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1937017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Let’s take your questions.</a:t>
            </a:r>
            <a:endParaRPr lang="en-US" b="1" dirty="0"/>
          </a:p>
          <a:p>
            <a:pPr eaLnBrk="1" hangingPunct="1"/>
            <a:r>
              <a:rPr lang="en-US" b="1" dirty="0"/>
              <a:t>Suggested Questions: </a:t>
            </a:r>
            <a:r>
              <a:rPr lang="en-US" b="0" dirty="0"/>
              <a:t>Any questions before we move to the next module?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If no questions, you may want to ask your own.</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51</a:t>
            </a:fld>
            <a:endParaRPr lang="en-US" dirty="0"/>
          </a:p>
        </p:txBody>
      </p:sp>
    </p:spTree>
    <p:extLst>
      <p:ext uri="{BB962C8B-B14F-4D97-AF65-F5344CB8AC3E}">
        <p14:creationId xmlns:p14="http://schemas.microsoft.com/office/powerpoint/2010/main" val="395215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Key Message:</a:t>
            </a:r>
            <a:r>
              <a:rPr lang="en-US" sz="1000" b="0" baseline="0" dirty="0"/>
              <a:t> Considerations b</a:t>
            </a:r>
            <a:r>
              <a:rPr lang="en-US" sz="1000" b="0" dirty="0"/>
              <a:t>efore </a:t>
            </a:r>
            <a:r>
              <a:rPr lang="en-US" sz="1000" b="0" baseline="0" dirty="0"/>
              <a:t>selecting a strategy</a:t>
            </a:r>
            <a:endParaRPr lang="en-US" sz="1000" dirty="0"/>
          </a:p>
          <a:p>
            <a:pPr defTabSz="966510">
              <a:defRPr/>
            </a:pPr>
            <a:r>
              <a:rPr lang="en-US" sz="1000" b="1" dirty="0"/>
              <a:t>Background Information</a:t>
            </a:r>
            <a:r>
              <a:rPr lang="en-US" sz="1000" dirty="0"/>
              <a:t>:  </a:t>
            </a:r>
            <a:r>
              <a:rPr lang="en-US" sz="1000" u="sng" baseline="0" dirty="0"/>
              <a:t>Motorists:</a:t>
            </a:r>
            <a:r>
              <a:rPr lang="en-US" sz="1000" baseline="0" dirty="0"/>
              <a:t>  In developing a TMP, consider the needs of motorists. Motorists must be provided with information in advance to make a safe decision. Road users generally respond to positive guidance. Guidance is often provided using traffic control devices such as advanced and localized signing, temporary traffic signals, and pavement markings. In some cases, flaggers are used to provide guidance.  Guidance can also be combined with Intelligent Transportation Systems (ITS), which provide real-time information about lane closure and travel delays. It is important that the information provided be clear, concise, and accurate. Inaccurate, untimely, or inconsistent messages can lead the public and other stakeholders to lose trust in work zone signage or the Agency’s ability to provide reliable information.</a:t>
            </a:r>
          </a:p>
          <a:p>
            <a:pPr marL="0" marR="0" indent="0" algn="l" defTabSz="966510" rtl="0" eaLnBrk="1" fontAlgn="auto" latinLnBrk="0" hangingPunct="1">
              <a:lnSpc>
                <a:spcPct val="100000"/>
              </a:lnSpc>
              <a:spcBef>
                <a:spcPts val="0"/>
              </a:spcBef>
              <a:spcAft>
                <a:spcPts val="0"/>
              </a:spcAft>
              <a:buClrTx/>
              <a:buSzTx/>
              <a:buFontTx/>
              <a:buNone/>
              <a:tabLst/>
              <a:defRPr/>
            </a:pPr>
            <a:r>
              <a:rPr lang="en-US" sz="1000" b="0" u="sng" dirty="0"/>
              <a:t>Non-motorist</a:t>
            </a:r>
            <a:r>
              <a:rPr lang="en-US" sz="1000" b="0" u="sng" baseline="0" dirty="0"/>
              <a:t> </a:t>
            </a:r>
            <a:r>
              <a:rPr lang="en-US" sz="1000" b="0" baseline="0" dirty="0"/>
              <a:t>needs are also important, particularly in urban settings where there is significant pedestrian traffic. Pedestrian accommodations should be at least similar to those existing prior to construction and may require providing an alternate pedestrian route. Any planned detours must comply with the Americans with Disabilities Act (ADA).</a:t>
            </a:r>
          </a:p>
          <a:p>
            <a:pPr marL="0" marR="0" indent="0" algn="l" defTabSz="966510" rtl="0" eaLnBrk="1" fontAlgn="auto" latinLnBrk="0" hangingPunct="1">
              <a:lnSpc>
                <a:spcPct val="100000"/>
              </a:lnSpc>
              <a:spcBef>
                <a:spcPts val="0"/>
              </a:spcBef>
              <a:spcAft>
                <a:spcPts val="0"/>
              </a:spcAft>
              <a:buClrTx/>
              <a:buSzTx/>
              <a:buFontTx/>
              <a:buNone/>
              <a:tabLst/>
              <a:defRPr/>
            </a:pPr>
            <a:r>
              <a:rPr lang="en-US" sz="1000" u="sng" dirty="0"/>
              <a:t>Incident response:</a:t>
            </a:r>
            <a:r>
              <a:rPr lang="en-US" sz="1000" baseline="0" dirty="0"/>
              <a:t> </a:t>
            </a:r>
            <a:r>
              <a:rPr lang="en-US" sz="1000" dirty="0"/>
              <a:t>Take</a:t>
            </a:r>
            <a:r>
              <a:rPr lang="en-US" sz="1000" baseline="0" dirty="0"/>
              <a:t> into account the needs of first responders in responding to an incident in or near the work zone. Consideration should also be given to the impacts a work zone may have on the ability of responders to reach nearby hospitals or other emergency care facilities. Consider whether or not alternate routes are advisable, and plan for appropriate signing, should a detour become advisable.</a:t>
            </a:r>
            <a:endParaRPr lang="en-US" sz="1000" dirty="0"/>
          </a:p>
          <a:p>
            <a:pPr marL="0" marR="0" indent="0" algn="l" defTabSz="966510" rtl="0" eaLnBrk="1" fontAlgn="auto" latinLnBrk="0" hangingPunct="1">
              <a:lnSpc>
                <a:spcPct val="100000"/>
              </a:lnSpc>
              <a:spcBef>
                <a:spcPts val="0"/>
              </a:spcBef>
              <a:spcAft>
                <a:spcPts val="0"/>
              </a:spcAft>
              <a:buClrTx/>
              <a:buSzTx/>
              <a:buFontTx/>
              <a:buNone/>
              <a:tabLst/>
              <a:defRPr/>
            </a:pPr>
            <a:r>
              <a:rPr lang="en-US" sz="1000" b="0" u="sng" dirty="0"/>
              <a:t>Business access:</a:t>
            </a:r>
            <a:r>
              <a:rPr lang="en-US" sz="1000" b="0" u="none" dirty="0"/>
              <a:t>  </a:t>
            </a:r>
            <a:r>
              <a:rPr lang="en-US" sz="1000" dirty="0"/>
              <a:t>Businesses need to continue to operate during road work, so employees, customers, and those bringing deliveries need to be able to reach businesses</a:t>
            </a:r>
            <a:r>
              <a:rPr lang="en-US" sz="1000" baseline="0" dirty="0"/>
              <a:t> affected by a work zone. Access may require a temporary entrance or signage clearly marking an obscured entrance. Keeping businesses informed, and considering work schedules and peak customer periods in developing your TMP can foster good relationships with business stakeholders.</a:t>
            </a:r>
            <a:endParaRPr lang="en-US" sz="1000" dirty="0"/>
          </a:p>
          <a:p>
            <a:pPr marL="0" marR="0" indent="0" algn="l" defTabSz="966510" rtl="0" eaLnBrk="1" fontAlgn="auto" latinLnBrk="0" hangingPunct="1">
              <a:lnSpc>
                <a:spcPct val="100000"/>
              </a:lnSpc>
              <a:spcBef>
                <a:spcPts val="0"/>
              </a:spcBef>
              <a:spcAft>
                <a:spcPts val="0"/>
              </a:spcAft>
              <a:buClrTx/>
              <a:buSzTx/>
              <a:buFontTx/>
              <a:buNone/>
              <a:tabLst/>
              <a:defRPr/>
            </a:pPr>
            <a:r>
              <a:rPr lang="en-US" sz="1000" b="0" u="sng" dirty="0"/>
              <a:t>Residential</a:t>
            </a:r>
            <a:r>
              <a:rPr lang="en-US" sz="1000" b="0" u="sng" baseline="0" dirty="0"/>
              <a:t> access: </a:t>
            </a:r>
            <a:r>
              <a:rPr lang="en-US" sz="1000" dirty="0"/>
              <a:t>When a project significantly affects the access of residents to their neighborhood, the TMP should include strategies aimed at keeping those residents informed and limiting</a:t>
            </a:r>
            <a:r>
              <a:rPr lang="en-US" sz="1000" baseline="0" dirty="0"/>
              <a:t> the duration of the impacts.</a:t>
            </a:r>
            <a:endParaRPr lang="en-US" sz="1000" b="0" u="sng" dirty="0"/>
          </a:p>
          <a:p>
            <a:pPr defTabSz="1011574">
              <a:defRPr/>
            </a:pPr>
            <a:r>
              <a:rPr lang="en-US" sz="1000" b="1" dirty="0"/>
              <a:t>Interaction: </a:t>
            </a:r>
            <a:r>
              <a:rPr lang="en-US" sz="1000" b="0" dirty="0"/>
              <a:t>None</a:t>
            </a:r>
          </a:p>
          <a:p>
            <a:pPr defTabSz="1011574">
              <a:defRPr/>
            </a:pPr>
            <a:r>
              <a:rPr lang="en-US" sz="1000" b="1" dirty="0"/>
              <a:t>Notes: </a:t>
            </a:r>
            <a:r>
              <a:rPr lang="en-US" sz="1000" b="0" dirty="0"/>
              <a:t>None</a:t>
            </a:r>
            <a:r>
              <a:rPr lang="en-US" sz="1000" b="1" dirty="0"/>
              <a:t> </a:t>
            </a:r>
            <a:endParaRPr lang="en-US" sz="1000" dirty="0"/>
          </a:p>
          <a:p>
            <a:endParaRPr lang="en-US" sz="1000"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500041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The purpose of each</a:t>
            </a:r>
            <a:r>
              <a:rPr lang="en-US" b="0" baseline="0" dirty="0"/>
              <a:t> TMP is to mitigate safety and mobility concerns within each strategy category</a:t>
            </a:r>
            <a:endParaRPr lang="en-US" dirty="0"/>
          </a:p>
          <a:p>
            <a:pPr defTabSz="966510">
              <a:defRPr/>
            </a:pPr>
            <a:r>
              <a:rPr lang="en-US" b="1" dirty="0"/>
              <a:t>Background Information</a:t>
            </a:r>
            <a:r>
              <a:rPr lang="en-US" dirty="0"/>
              <a:t>: </a:t>
            </a:r>
          </a:p>
          <a:p>
            <a:pPr defTabSz="966510">
              <a:defRPr/>
            </a:pPr>
            <a:r>
              <a:rPr lang="en-US" dirty="0"/>
              <a:t>  </a:t>
            </a:r>
            <a:r>
              <a:rPr lang="en-US" baseline="0" dirty="0"/>
              <a:t>The TTC component of the TMP implements the chosen project design strategy. This includes lane widths, taper lengths, speed limits, and the layout of traffic control devices in the traffic control plan to guide users through the work zone.</a:t>
            </a:r>
          </a:p>
          <a:p>
            <a:pPr defTabSz="966510">
              <a:defRPr/>
            </a:pPr>
            <a:r>
              <a:rPr lang="en-US" baseline="0" dirty="0"/>
              <a:t>  TO components address strategies to improve work zone operations, such as communications and detector requirements for a work zone traffic monitoring and incident management system, estimating traffic diversion patterns and rates to determine potential impacts, and appropriately improving operations on alternate routes, such as through signal timing adjustments, in response.</a:t>
            </a:r>
          </a:p>
          <a:p>
            <a:pPr defTabSz="966510">
              <a:defRPr/>
            </a:pPr>
            <a:r>
              <a:rPr lang="en-US" baseline="0" dirty="0"/>
              <a:t>  The PI &amp; O component uses estimated traffic volumes that the project will affect to determine the PI &amp; O needs. The PI &amp; O strategies selected should be effective in communicating with affected stakeholders and coordinating with stakeholders to carry out the PI &amp; O program.</a:t>
            </a:r>
          </a:p>
          <a:p>
            <a:pPr defTabSz="1011574">
              <a:defRPr/>
            </a:pPr>
            <a:r>
              <a:rPr lang="en-US" b="1" dirty="0"/>
              <a:t>Interaction</a:t>
            </a:r>
            <a:r>
              <a:rPr lang="en-US" b="0" dirty="0"/>
              <a:t>: None</a:t>
            </a:r>
          </a:p>
          <a:p>
            <a:pPr defTabSz="1011574">
              <a:defRPr/>
            </a:pPr>
            <a:r>
              <a:rPr lang="en-US" b="1" dirty="0"/>
              <a:t>Notes</a:t>
            </a:r>
            <a:r>
              <a:rPr lang="en-US" b="0" dirty="0"/>
              <a:t>: None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279784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b="0" dirty="0"/>
              <a:t>Final strategy selection is based on </a:t>
            </a:r>
            <a:r>
              <a:rPr lang="en-US" b="0" baseline="0" dirty="0"/>
              <a:t>several factors.</a:t>
            </a:r>
            <a:endParaRPr lang="en-US" dirty="0"/>
          </a:p>
          <a:p>
            <a:pPr defTabSz="966510">
              <a:defRPr/>
            </a:pPr>
            <a:r>
              <a:rPr lang="en-US" b="1" dirty="0"/>
              <a:t>Background Information</a:t>
            </a:r>
            <a:r>
              <a:rPr lang="en-US" dirty="0"/>
              <a:t>: </a:t>
            </a:r>
          </a:p>
          <a:p>
            <a:pPr defTabSz="966510">
              <a:defRPr/>
            </a:pPr>
            <a:r>
              <a:rPr lang="en-US" dirty="0"/>
              <a:t>  Selection of TMP strategies</a:t>
            </a:r>
            <a:r>
              <a:rPr lang="en-US" baseline="0" dirty="0"/>
              <a:t> is based on various factors, including the type of work zone, such as an urban interstate paving project; traffic conditions, such as traffic demand and truck volumes; and anticipated work zone impacts, such as delay and queues. Project constraints, such as increased right of way or construction costs and phasing, as well as the conditions in the surrounding area, such as available alternate routes and transportation modes, should also guide the selection of strategies.</a:t>
            </a:r>
            <a:endParaRPr lang="en-US" dirty="0"/>
          </a:p>
          <a:p>
            <a:pPr defTabSz="1011574">
              <a:defRPr/>
            </a:pPr>
            <a:r>
              <a:rPr lang="en-US" b="1" dirty="0"/>
              <a:t>Interaction</a:t>
            </a:r>
            <a:r>
              <a:rPr lang="en-US" b="0" dirty="0"/>
              <a:t>: None</a:t>
            </a:r>
          </a:p>
          <a:p>
            <a:pPr defTabSz="1011574">
              <a:defRPr/>
            </a:pPr>
            <a:r>
              <a:rPr lang="en-US" b="1" dirty="0"/>
              <a:t>Notes</a:t>
            </a:r>
            <a:r>
              <a:rPr lang="en-US" b="0" dirty="0"/>
              <a:t>: None</a:t>
            </a:r>
          </a:p>
          <a:p>
            <a:endParaRPr lang="en-US" dirty="0"/>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22562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Key Message: </a:t>
            </a:r>
            <a:r>
              <a:rPr lang="en-US" b="0" dirty="0"/>
              <a:t>Strategy</a:t>
            </a:r>
            <a:r>
              <a:rPr lang="en-US" b="0" baseline="0" dirty="0"/>
              <a:t> selection may be narrowed due to agency policy.</a:t>
            </a:r>
            <a:endParaRPr lang="en-US" dirty="0"/>
          </a:p>
          <a:p>
            <a:pPr defTabSz="966510">
              <a:defRPr/>
            </a:pPr>
            <a:r>
              <a:rPr lang="en-US" b="1" dirty="0"/>
              <a:t>Background Information</a:t>
            </a:r>
            <a:r>
              <a:rPr lang="en-US" dirty="0"/>
              <a:t>: </a:t>
            </a:r>
          </a:p>
          <a:p>
            <a:r>
              <a:rPr lang="en-US" altLang="en-US" dirty="0"/>
              <a:t>  Some state transportation agencies have developed policies</a:t>
            </a:r>
            <a:r>
              <a:rPr lang="en-US" altLang="en-US" baseline="0" dirty="0"/>
              <a:t> limiting the amount of delay and the queue length in advance of a work zone. They may also have </a:t>
            </a:r>
            <a:r>
              <a:rPr lang="en-US" altLang="en-US" dirty="0"/>
              <a:t>lane closure policies, or strategies, that they use as guidance in determining daily permitted lane closure times. </a:t>
            </a:r>
          </a:p>
          <a:p>
            <a:pPr>
              <a:buFontTx/>
              <a:buNone/>
            </a:pPr>
            <a:r>
              <a:rPr lang="en-US" altLang="en-US" dirty="0"/>
              <a:t>  Permitted lane closure times define what times of the day, week, or season a lane closure is allowed on a facility and at a specific location or segment.</a:t>
            </a:r>
          </a:p>
          <a:p>
            <a:r>
              <a:rPr lang="en-US" altLang="en-US" dirty="0"/>
              <a:t>  Some agencies may require the use of specific analysis tools to predict delays, queues, and the impacts of detours and compare these for various strategies. </a:t>
            </a:r>
          </a:p>
          <a:p>
            <a:pPr defTabSz="1011574">
              <a:defRPr/>
            </a:pPr>
            <a:r>
              <a:rPr lang="en-US" b="1" dirty="0"/>
              <a:t>Interaction</a:t>
            </a:r>
            <a:r>
              <a:rPr lang="en-US" b="0" dirty="0"/>
              <a:t>: None</a:t>
            </a:r>
          </a:p>
          <a:p>
            <a:pPr defTabSz="1011574">
              <a:defRPr/>
            </a:pPr>
            <a:r>
              <a:rPr lang="en-US" b="1" dirty="0"/>
              <a:t>Notes</a:t>
            </a:r>
            <a:r>
              <a:rPr lang="en-US" b="0" dirty="0"/>
              <a:t>: None</a:t>
            </a:r>
          </a:p>
          <a:p>
            <a:endParaRPr lang="en-US" altLang="en-US" sz="1400" u="sng" dirty="0"/>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95708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78464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3"/>
          <p:cNvSpPr>
            <a:spLocks noGrp="1" noChangeArrowheads="1"/>
          </p:cNvSpPr>
          <p:nvPr>
            <p:ph type="sldNum" sz="quarter" idx="11"/>
          </p:nvPr>
        </p:nvSpPr>
        <p:spPr>
          <a:xfrm>
            <a:off x="6553200" y="6248400"/>
            <a:ext cx="2133600" cy="457200"/>
          </a:xfrm>
          <a:prstGeom prst="rect">
            <a:avLst/>
          </a:prstGeom>
          <a:ln/>
        </p:spPr>
        <p:txBody>
          <a:bodyPr/>
          <a:lstStyle>
            <a:lvl1pPr>
              <a:defRPr/>
            </a:lvl1pPr>
          </a:lstStyle>
          <a:p>
            <a:pPr>
              <a:defRPr/>
            </a:pPr>
            <a:fld id="{7F7A9671-7B03-48F4-B2B8-3C5C2864DAAD}" type="slidenum">
              <a:rPr lang="en-US"/>
              <a:pPr>
                <a:defRPr/>
              </a:pPr>
              <a:t>‹#›</a:t>
            </a:fld>
            <a:endParaRPr lang="en-US" dirty="0"/>
          </a:p>
        </p:txBody>
      </p:sp>
      <p:sp>
        <p:nvSpPr>
          <p:cNvPr id="7"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pPr>
              <a:defRPr/>
            </a:pPr>
            <a:endParaRPr lang="en-US" dirty="0"/>
          </a:p>
        </p:txBody>
      </p:sp>
    </p:spTree>
    <p:extLst>
      <p:ext uri="{BB962C8B-B14F-4D97-AF65-F5344CB8AC3E}">
        <p14:creationId xmlns:p14="http://schemas.microsoft.com/office/powerpoint/2010/main" val="640760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57453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531894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583552"/>
            <a:ext cx="8229600" cy="839787"/>
          </a:xfrm>
        </p:spPr>
        <p:txBody>
          <a:bodyPr/>
          <a:lstStyle/>
          <a:p>
            <a:r>
              <a:rPr lang="en-US"/>
              <a:t>Click to edit Master title style</a:t>
            </a:r>
          </a:p>
        </p:txBody>
      </p:sp>
    </p:spTree>
    <p:extLst>
      <p:ext uri="{BB962C8B-B14F-4D97-AF65-F5344CB8AC3E}">
        <p14:creationId xmlns:p14="http://schemas.microsoft.com/office/powerpoint/2010/main" val="297349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992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2134"/>
            <a:ext cx="8229600" cy="659859"/>
          </a:xfrm>
        </p:spPr>
        <p:txBody>
          <a:bodyPr>
            <a:normAutofit/>
          </a:bodyPr>
          <a:lstStyle>
            <a:lvl1pPr algn="l">
              <a:defRPr sz="36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848477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2437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767891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41348"/>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4214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81910"/>
            <a:ext cx="4040188"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4214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81910"/>
            <a:ext cx="4041775"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7457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7110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7337509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4087537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456940"/>
            <a:ext cx="8229600" cy="839787"/>
          </a:xfrm>
        </p:spPr>
        <p:txBody>
          <a:bodyPr/>
          <a:lstStyle/>
          <a:p>
            <a:r>
              <a:rPr lang="en-US"/>
              <a:t>Click to edit Master title style</a:t>
            </a:r>
          </a:p>
        </p:txBody>
      </p:sp>
    </p:spTree>
    <p:extLst>
      <p:ext uri="{BB962C8B-B14F-4D97-AF65-F5344CB8AC3E}">
        <p14:creationId xmlns:p14="http://schemas.microsoft.com/office/powerpoint/2010/main" val="4037446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948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9168"/>
            <a:ext cx="8229600" cy="659859"/>
          </a:xfrm>
        </p:spPr>
        <p:txBody>
          <a:bodyPr>
            <a:normAutofit/>
          </a:bodyPr>
          <a:lstStyle>
            <a:lvl1pPr algn="l">
              <a:defRPr sz="3600" b="1">
                <a:solidFill>
                  <a:srgbClr val="00ACA1"/>
                </a:solidFill>
              </a:defRPr>
            </a:lvl1pPr>
          </a:lstStyle>
          <a:p>
            <a:r>
              <a:rPr lang="en-US" dirty="0"/>
              <a:t>Click to edit Master title style</a:t>
            </a:r>
          </a:p>
        </p:txBody>
      </p:sp>
    </p:spTree>
    <p:extLst>
      <p:ext uri="{BB962C8B-B14F-4D97-AF65-F5344CB8AC3E}">
        <p14:creationId xmlns:p14="http://schemas.microsoft.com/office/powerpoint/2010/main" val="401140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18701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33799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27280"/>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6477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04535"/>
            <a:ext cx="4040188"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46477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04535"/>
            <a:ext cx="4041775"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2387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22941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4.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
        <p:nvSpPr>
          <p:cNvPr id="7" name="TextBox 6"/>
          <p:cNvSpPr txBox="1"/>
          <p:nvPr userDrawn="1"/>
        </p:nvSpPr>
        <p:spPr>
          <a:xfrm>
            <a:off x="6128412" y="6196655"/>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6-</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8" name="Picture 45" descr="ATSSA in color">
            <a:extLst>
              <a:ext uri="{FF2B5EF4-FFF2-40B4-BE49-F238E27FC236}">
                <a16:creationId xmlns:a16="http://schemas.microsoft.com/office/drawing/2014/main" id="{3D766359-CB2C-40BC-84F5-B7C35F92D9F3}"/>
              </a:ext>
            </a:extLst>
          </p:cNvPr>
          <p:cNvPicPr>
            <a:picLocks noChangeAspect="1" noChangeArrowheads="1"/>
          </p:cNvPicPr>
          <p:nvPr userDrawn="1"/>
        </p:nvPicPr>
        <p:blipFill>
          <a:blip r:embed="rId12" cstate="print"/>
          <a:srcRect/>
          <a:stretch>
            <a:fillRect/>
          </a:stretch>
        </p:blipFill>
        <p:spPr bwMode="auto">
          <a:xfrm>
            <a:off x="388961" y="6079153"/>
            <a:ext cx="737608" cy="481495"/>
          </a:xfrm>
          <a:prstGeom prst="rect">
            <a:avLst/>
          </a:prstGeom>
          <a:noFill/>
          <a:ln w="9525">
            <a:noFill/>
            <a:miter lim="800000"/>
            <a:headEnd/>
            <a:tailEnd/>
          </a:ln>
        </p:spPr>
      </p:pic>
      <p:pic>
        <p:nvPicPr>
          <p:cNvPr id="9" name="Picture 8">
            <a:extLst>
              <a:ext uri="{FF2B5EF4-FFF2-40B4-BE49-F238E27FC236}">
                <a16:creationId xmlns:a16="http://schemas.microsoft.com/office/drawing/2014/main" id="{88F952E6-C418-47E0-96F3-C469E46E03CE}"/>
              </a:ext>
            </a:extLst>
          </p:cNvPr>
          <p:cNvPicPr>
            <a:picLocks noChangeAspect="1"/>
          </p:cNvPicPr>
          <p:nvPr userDrawn="1"/>
        </p:nvPicPr>
        <p:blipFill>
          <a:blip r:embed="rId13"/>
          <a:stretch>
            <a:fillRect/>
          </a:stretch>
        </p:blipFill>
        <p:spPr>
          <a:xfrm>
            <a:off x="7315200" y="6149667"/>
            <a:ext cx="1524000" cy="385542"/>
          </a:xfrm>
          <a:prstGeom prst="rect">
            <a:avLst/>
          </a:prstGeom>
        </p:spPr>
      </p:pic>
    </p:spTree>
    <p:extLst>
      <p:ext uri="{BB962C8B-B14F-4D97-AF65-F5344CB8AC3E}">
        <p14:creationId xmlns:p14="http://schemas.microsoft.com/office/powerpoint/2010/main" val="2742917741"/>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4" r:id="rId3"/>
    <p:sldLayoutId id="2147483655" r:id="rId4"/>
    <p:sldLayoutId id="2147483650" r:id="rId5"/>
    <p:sldLayoutId id="2147483652" r:id="rId6"/>
    <p:sldLayoutId id="2147483657" r:id="rId7"/>
    <p:sldLayoutId id="2147483653" r:id="rId8"/>
    <p:sldLayoutId id="2147483656" r:id="rId9"/>
    <p:sldLayoutId id="2147483689" r:id="rId10"/>
  </p:sldLayoutIdLst>
  <p:txStyles>
    <p:title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00ACA1"/>
            </a:gs>
            <a:gs pos="50000">
              <a:srgbClr val="00ACA1"/>
            </a:gs>
            <a:gs pos="100000">
              <a:srgbClr val="004C47"/>
            </a:gs>
          </a:gsLst>
          <a:lin ang="162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5942417"/>
            <a:ext cx="9143999" cy="914400"/>
          </a:xfrm>
          <a:prstGeom prst="rect">
            <a:avLst/>
          </a:prstGeom>
          <a:effectLst/>
        </p:spPr>
      </p:pic>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64309" y="6052907"/>
            <a:ext cx="1386840" cy="693420"/>
          </a:xfrm>
          <a:prstGeom prst="rect">
            <a:avLst/>
          </a:prstGeom>
        </p:spPr>
      </p:pic>
      <p:sp>
        <p:nvSpPr>
          <p:cNvPr id="12" name="TextBox 11"/>
          <p:cNvSpPr txBox="1"/>
          <p:nvPr/>
        </p:nvSpPr>
        <p:spPr>
          <a:xfrm>
            <a:off x="3951445" y="6367106"/>
            <a:ext cx="3474284" cy="461665"/>
          </a:xfrm>
          <a:prstGeom prst="rect">
            <a:avLst/>
          </a:prstGeom>
          <a:noFill/>
        </p:spPr>
        <p:txBody>
          <a:bodyPr wrap="none" rtlCol="0">
            <a:spAutoFit/>
          </a:bodyPr>
          <a:lstStyle/>
          <a:p>
            <a:pPr algn="r">
              <a:lnSpc>
                <a:spcPct val="100000"/>
              </a:lnSpc>
            </a:pPr>
            <a:r>
              <a:rPr lang="en-US" sz="1200" b="1" dirty="0">
                <a:solidFill>
                  <a:srgbClr val="00ACA1"/>
                </a:solidFill>
                <a:latin typeface="Arial" panose="020B0604020202020204" pitchFamily="34" charset="0"/>
                <a:cs typeface="Arial" panose="020B0604020202020204" pitchFamily="34" charset="0"/>
              </a:rPr>
              <a:t>American</a:t>
            </a:r>
            <a:r>
              <a:rPr lang="en-US" sz="1200" b="1" baseline="0" dirty="0">
                <a:solidFill>
                  <a:srgbClr val="00ACA1"/>
                </a:solidFill>
                <a:latin typeface="Arial" panose="020B0604020202020204" pitchFamily="34" charset="0"/>
                <a:cs typeface="Arial" panose="020B0604020202020204" pitchFamily="34" charset="0"/>
              </a:rPr>
              <a:t> Traffic Safety Services Association</a:t>
            </a:r>
          </a:p>
          <a:p>
            <a:pPr algn="r">
              <a:lnSpc>
                <a:spcPct val="100000"/>
              </a:lnSpc>
            </a:pPr>
            <a:r>
              <a:rPr lang="en-US" sz="1200" b="1" baseline="0" dirty="0">
                <a:solidFill>
                  <a:srgbClr val="00ACA1"/>
                </a:solidFill>
                <a:latin typeface="Arial" panose="020B0604020202020204" pitchFamily="34" charset="0"/>
                <a:cs typeface="Arial" panose="020B0604020202020204" pitchFamily="34" charset="0"/>
              </a:rPr>
              <a:t>www.atssa.com</a:t>
            </a:r>
            <a:endParaRPr lang="en-US" sz="1200" b="1" dirty="0">
              <a:solidFill>
                <a:srgbClr val="00ACA1"/>
              </a:solidFill>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1215613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 id="2147483669" r:id="rId8"/>
    <p:sldLayoutId id="2147483670" r:id="rId9"/>
    <p:sldLayoutId id="2147483688" r:id="rId10"/>
  </p:sldLayoutIdLst>
  <p:txStyles>
    <p:titleStyle>
      <a:lvl1pPr algn="l" defTabSz="914400" rtl="0" eaLnBrk="1" latinLnBrk="0" hangingPunct="1">
        <a:spcBef>
          <a:spcPct val="0"/>
        </a:spcBef>
        <a:buNone/>
        <a:defRPr sz="3600" b="1" i="0" kern="120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microsoft.com/office/2007/relationships/hdphoto" Target="../media/hdphoto4.wdp"/><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hyperlink" Target="https://ops.fhwa.dot.gov/wz/resources/final_rule/tmp_examples.htm" TargetMode="External"/><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hyperlink" Target="https://workzonesafety.org/topics-of-interest/transportation-management-plans/"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Orange and white drums on roadway"/>
          <p:cNvPicPr>
            <a:picLocks noChangeAspect="1" noChangeArrowheads="1"/>
          </p:cNvPicPr>
          <p:nvPr/>
        </p:nvPicPr>
        <p:blipFill rotWithShape="1">
          <a:blip r:embed="rId3">
            <a:extLst>
              <a:ext uri="{28A0092B-C50C-407E-A947-70E740481C1C}">
                <a14:useLocalDpi xmlns:a14="http://schemas.microsoft.com/office/drawing/2010/main" val="0"/>
              </a:ext>
            </a:extLst>
          </a:blip>
          <a:srcRect r="40001"/>
          <a:stretch/>
        </p:blipFill>
        <p:spPr bwMode="auto">
          <a:xfrm>
            <a:off x="200660" y="1568979"/>
            <a:ext cx="3882513" cy="36345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range road work ahead sig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555" y="3018508"/>
            <a:ext cx="2787445" cy="278744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0712D6A9-FD01-4362-8DCA-E6502B557EB9}"/>
              </a:ext>
            </a:extLst>
          </p:cNvPr>
          <p:cNvSpPr>
            <a:spLocks noGrp="1"/>
          </p:cNvSpPr>
          <p:nvPr>
            <p:ph type="title"/>
          </p:nvPr>
        </p:nvSpPr>
        <p:spPr>
          <a:xfrm>
            <a:off x="0" y="0"/>
            <a:ext cx="9144000" cy="1161117"/>
          </a:xfrm>
          <a:solidFill>
            <a:srgbClr val="00ACA1"/>
          </a:solidFill>
        </p:spPr>
        <p:txBody>
          <a:bodyPr>
            <a:normAutofit fontScale="90000"/>
          </a:bodyPr>
          <a:lstStyle/>
          <a:p>
            <a:pPr algn="ctr"/>
            <a:r>
              <a:rPr lang="en-US" dirty="0">
                <a:solidFill>
                  <a:schemeClr val="bg1"/>
                </a:solidFill>
              </a:rPr>
              <a:t>Developing and Implementing</a:t>
            </a:r>
            <a:br>
              <a:rPr lang="en-US" dirty="0">
                <a:solidFill>
                  <a:schemeClr val="bg1"/>
                </a:solidFill>
              </a:rPr>
            </a:br>
            <a:r>
              <a:rPr lang="en-US" dirty="0">
                <a:solidFill>
                  <a:schemeClr val="bg1"/>
                </a:solidFill>
              </a:rPr>
              <a:t>Transportation Management Plans</a:t>
            </a:r>
          </a:p>
        </p:txBody>
      </p:sp>
      <p:sp>
        <p:nvSpPr>
          <p:cNvPr id="8" name="Rectangle 7">
            <a:extLst>
              <a:ext uri="{FF2B5EF4-FFF2-40B4-BE49-F238E27FC236}">
                <a16:creationId xmlns:a16="http://schemas.microsoft.com/office/drawing/2014/main" id="{29C9D661-13D9-41D4-A065-1D185AFFC5FC}"/>
              </a:ext>
            </a:extLst>
          </p:cNvPr>
          <p:cNvSpPr>
            <a:spLocks noGrp="1" noChangeArrowheads="1"/>
          </p:cNvSpPr>
          <p:nvPr/>
        </p:nvSpPr>
        <p:spPr>
          <a:xfrm>
            <a:off x="4343400" y="1276542"/>
            <a:ext cx="4447310" cy="322611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lvl="0" algn="ctr" fontAlgn="base">
              <a:spcAft>
                <a:spcPct val="0"/>
              </a:spcAft>
              <a:defRPr/>
            </a:pPr>
            <a:r>
              <a:rPr lang="en-US" sz="4400" dirty="0"/>
              <a:t>6. TMP Strategies</a:t>
            </a:r>
            <a:endParaRPr lang="en-US" sz="4000" b="0" dirty="0"/>
          </a:p>
        </p:txBody>
      </p:sp>
      <p:sp>
        <p:nvSpPr>
          <p:cNvPr id="2" name="Google Shape;74;p1">
            <a:extLst>
              <a:ext uri="{FF2B5EF4-FFF2-40B4-BE49-F238E27FC236}">
                <a16:creationId xmlns:a16="http://schemas.microsoft.com/office/drawing/2014/main" id="{D12126DA-A177-5BB4-15A1-4A0126D6797F}"/>
              </a:ext>
            </a:extLst>
          </p:cNvPr>
          <p:cNvSpPr/>
          <p:nvPr/>
        </p:nvSpPr>
        <p:spPr>
          <a:xfrm>
            <a:off x="1641230" y="534844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406409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34335"/>
            <a:ext cx="8229600" cy="659859"/>
          </a:xfrm>
        </p:spPr>
        <p:txBody>
          <a:bodyPr/>
          <a:lstStyle/>
          <a:p>
            <a:r>
              <a:rPr lang="en-US" dirty="0"/>
              <a:t>Example TMP Strategy</a:t>
            </a:r>
          </a:p>
        </p:txBody>
      </p:sp>
      <p:sp>
        <p:nvSpPr>
          <p:cNvPr id="3" name="Content Placeholder 2"/>
          <p:cNvSpPr>
            <a:spLocks noGrp="1"/>
          </p:cNvSpPr>
          <p:nvPr>
            <p:ph idx="1"/>
          </p:nvPr>
        </p:nvSpPr>
        <p:spPr/>
        <p:txBody>
          <a:bodyPr>
            <a:normAutofit lnSpcReduction="10000"/>
          </a:bodyPr>
          <a:lstStyle/>
          <a:p>
            <a:r>
              <a:rPr lang="en-US" sz="2800" dirty="0"/>
              <a:t>Analysis to strategy selection</a:t>
            </a:r>
          </a:p>
          <a:p>
            <a:r>
              <a:rPr lang="en-US" sz="2800" dirty="0"/>
              <a:t>Preliminary assessments resulted in 4 options:</a:t>
            </a:r>
          </a:p>
          <a:p>
            <a:pPr lvl="1"/>
            <a:r>
              <a:rPr lang="en-US" sz="2800" dirty="0"/>
              <a:t>Continuous (24/7) Closure </a:t>
            </a:r>
          </a:p>
          <a:p>
            <a:pPr lvl="1"/>
            <a:r>
              <a:rPr lang="en-US" sz="2800" dirty="0"/>
              <a:t>72-Hour Weekday Closures </a:t>
            </a:r>
          </a:p>
          <a:p>
            <a:pPr lvl="1"/>
            <a:r>
              <a:rPr lang="en-US" sz="2800" dirty="0"/>
              <a:t>55-Hour Weekend Closures </a:t>
            </a:r>
          </a:p>
          <a:p>
            <a:pPr lvl="1"/>
            <a:r>
              <a:rPr lang="en-US" sz="2800" dirty="0"/>
              <a:t>10-Hour Night time Closures </a:t>
            </a:r>
          </a:p>
          <a:p>
            <a:r>
              <a:rPr lang="en-US" sz="2800" dirty="0"/>
              <a:t>Alternatives assessment (schedule, delay, and Agency costs) resulted in one option:</a:t>
            </a:r>
          </a:p>
          <a:p>
            <a:pPr lvl="1"/>
            <a:r>
              <a:rPr lang="en-US" sz="2800" dirty="0"/>
              <a:t>Continuous (24/7) Closure </a:t>
            </a:r>
          </a:p>
          <a:p>
            <a:endParaRPr lang="en-US" sz="2400" dirty="0"/>
          </a:p>
        </p:txBody>
      </p:sp>
    </p:spTree>
    <p:extLst>
      <p:ext uri="{BB962C8B-B14F-4D97-AF65-F5344CB8AC3E}">
        <p14:creationId xmlns:p14="http://schemas.microsoft.com/office/powerpoint/2010/main" val="531241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375"/>
            <a:ext cx="8229600" cy="659859"/>
          </a:xfrm>
        </p:spPr>
        <p:txBody>
          <a:bodyPr>
            <a:normAutofit/>
          </a:bodyPr>
          <a:lstStyle/>
          <a:p>
            <a:pPr algn="l"/>
            <a:r>
              <a:rPr lang="en-US" dirty="0"/>
              <a:t>Example: Caltrans TMP Strategies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41591388"/>
              </p:ext>
            </p:extLst>
          </p:nvPr>
        </p:nvGraphicFramePr>
        <p:xfrm>
          <a:off x="0" y="1097280"/>
          <a:ext cx="9144000" cy="4814423"/>
        </p:xfrm>
        <a:graphic>
          <a:graphicData uri="http://schemas.openxmlformats.org/drawingml/2006/table">
            <a:tbl>
              <a:tblPr firstRow="1" bandRow="1">
                <a:tableStyleId>{21E4AEA4-8DFA-4A89-87EB-49C32662AFE0}</a:tableStyleId>
              </a:tblPr>
              <a:tblGrid>
                <a:gridCol w="2005263">
                  <a:extLst>
                    <a:ext uri="{9D8B030D-6E8A-4147-A177-3AD203B41FA5}">
                      <a16:colId xmlns:a16="http://schemas.microsoft.com/office/drawing/2014/main" val="20000"/>
                    </a:ext>
                  </a:extLst>
                </a:gridCol>
                <a:gridCol w="3208421">
                  <a:extLst>
                    <a:ext uri="{9D8B030D-6E8A-4147-A177-3AD203B41FA5}">
                      <a16:colId xmlns:a16="http://schemas.microsoft.com/office/drawing/2014/main" val="20001"/>
                    </a:ext>
                  </a:extLst>
                </a:gridCol>
                <a:gridCol w="3930316">
                  <a:extLst>
                    <a:ext uri="{9D8B030D-6E8A-4147-A177-3AD203B41FA5}">
                      <a16:colId xmlns:a16="http://schemas.microsoft.com/office/drawing/2014/main" val="20002"/>
                    </a:ext>
                  </a:extLst>
                </a:gridCol>
              </a:tblGrid>
              <a:tr h="517043">
                <a:tc>
                  <a:txBody>
                    <a:bodyPr/>
                    <a:lstStyle/>
                    <a:p>
                      <a:pPr algn="ctr"/>
                      <a:r>
                        <a:rPr lang="en-US" sz="2400" dirty="0">
                          <a:solidFill>
                            <a:srgbClr val="000000"/>
                          </a:solidFill>
                        </a:rPr>
                        <a:t>Level of TMP</a:t>
                      </a:r>
                    </a:p>
                  </a:txBody>
                  <a:tcPr/>
                </a:tc>
                <a:tc>
                  <a:txBody>
                    <a:bodyPr/>
                    <a:lstStyle/>
                    <a:p>
                      <a:pPr algn="ctr"/>
                      <a:r>
                        <a:rPr lang="en-US" sz="2400" dirty="0">
                          <a:solidFill>
                            <a:srgbClr val="000000"/>
                          </a:solidFill>
                        </a:rPr>
                        <a:t>Types of Conditions</a:t>
                      </a:r>
                    </a:p>
                  </a:txBody>
                  <a:tcPr/>
                </a:tc>
                <a:tc>
                  <a:txBody>
                    <a:bodyPr/>
                    <a:lstStyle/>
                    <a:p>
                      <a:pPr algn="ctr"/>
                      <a:r>
                        <a:rPr lang="en-US" sz="2400" dirty="0">
                          <a:solidFill>
                            <a:srgbClr val="000000"/>
                          </a:solidFill>
                        </a:rPr>
                        <a:t>Types of Strategies</a:t>
                      </a:r>
                    </a:p>
                  </a:txBody>
                  <a:tcPr/>
                </a:tc>
                <a:extLst>
                  <a:ext uri="{0D108BD9-81ED-4DB2-BD59-A6C34878D82A}">
                    <a16:rowId xmlns:a16="http://schemas.microsoft.com/office/drawing/2014/main" val="10000"/>
                  </a:ext>
                </a:extLst>
              </a:tr>
              <a:tr h="2125799">
                <a:tc>
                  <a:txBody>
                    <a:bodyPr/>
                    <a:lstStyle/>
                    <a:p>
                      <a:pPr algn="l"/>
                      <a:r>
                        <a:rPr lang="en-US" sz="2400" dirty="0"/>
                        <a:t>“Blanket” TMP</a:t>
                      </a:r>
                    </a:p>
                  </a:txBody>
                  <a:tcPr/>
                </a:tc>
                <a:tc>
                  <a:txBody>
                    <a:bodyPr/>
                    <a:lstStyle/>
                    <a:p>
                      <a:pPr marL="166688" indent="-166688" algn="l">
                        <a:buFont typeface="Arial" panose="020B0604020202020204" pitchFamily="34" charset="0"/>
                        <a:buChar char="•"/>
                      </a:pPr>
                      <a:r>
                        <a:rPr lang="en-US" sz="2400" dirty="0"/>
                        <a:t>No expected delays</a:t>
                      </a:r>
                    </a:p>
                    <a:p>
                      <a:pPr marL="166688" indent="-166688" algn="l">
                        <a:buFont typeface="Arial" panose="020B0604020202020204" pitchFamily="34" charset="0"/>
                        <a:buChar char="•"/>
                      </a:pPr>
                      <a:r>
                        <a:rPr lang="en-US" sz="2400" dirty="0"/>
                        <a:t>Off-peak</a:t>
                      </a:r>
                      <a:r>
                        <a:rPr lang="en-US" sz="2400" baseline="0" dirty="0"/>
                        <a:t> work</a:t>
                      </a:r>
                    </a:p>
                    <a:p>
                      <a:pPr marL="166688" indent="-166688" algn="l">
                        <a:buFont typeface="Arial" panose="020B0604020202020204" pitchFamily="34" charset="0"/>
                        <a:buChar char="•"/>
                      </a:pPr>
                      <a:r>
                        <a:rPr lang="en-US" sz="2400" baseline="0" dirty="0"/>
                        <a:t>Low volume roads</a:t>
                      </a:r>
                    </a:p>
                    <a:p>
                      <a:pPr marL="166688" indent="-166688" algn="l">
                        <a:buFont typeface="Arial" panose="020B0604020202020204" pitchFamily="34" charset="0"/>
                        <a:buChar char="•"/>
                      </a:pPr>
                      <a:r>
                        <a:rPr lang="en-US" sz="2400" baseline="0" dirty="0"/>
                        <a:t>Moving lane closures</a:t>
                      </a:r>
                      <a:endParaRPr lang="en-US" sz="2400" dirty="0"/>
                    </a:p>
                  </a:txBody>
                  <a:tcPr/>
                </a:tc>
                <a:tc>
                  <a:txBody>
                    <a:bodyPr/>
                    <a:lstStyle/>
                    <a:p>
                      <a:pPr marL="177800" lvl="0" indent="-177800" algn="l">
                        <a:buFont typeface="Arial" panose="020B0604020202020204" pitchFamily="34" charset="0"/>
                        <a:buChar char="•"/>
                      </a:pPr>
                      <a:r>
                        <a:rPr lang="en-US" sz="2400" dirty="0"/>
                        <a:t>PCMS</a:t>
                      </a:r>
                    </a:p>
                    <a:p>
                      <a:pPr marL="177800" lvl="0" indent="-177800" algn="l">
                        <a:buFont typeface="Arial" panose="020B0604020202020204" pitchFamily="34" charset="0"/>
                        <a:buChar char="•"/>
                      </a:pPr>
                      <a:r>
                        <a:rPr lang="en-US" sz="2400" dirty="0"/>
                        <a:t>Freeway Service Patrol</a:t>
                      </a:r>
                    </a:p>
                    <a:p>
                      <a:pPr marL="177800" lvl="0" indent="-177800" algn="l">
                        <a:buFont typeface="Arial" panose="020B0604020202020204" pitchFamily="34" charset="0"/>
                        <a:buChar char="•"/>
                      </a:pPr>
                      <a:r>
                        <a:rPr lang="en-US" sz="2400" dirty="0"/>
                        <a:t>Traffic Management Team</a:t>
                      </a:r>
                    </a:p>
                    <a:p>
                      <a:pPr marL="177800" lvl="0" indent="-177800" algn="l">
                        <a:buFont typeface="Arial" panose="020B0604020202020204" pitchFamily="34" charset="0"/>
                        <a:buChar char="•"/>
                      </a:pPr>
                      <a:r>
                        <a:rPr lang="en-US" sz="2400" dirty="0"/>
                        <a:t>Only work during off-peak</a:t>
                      </a:r>
                      <a:r>
                        <a:rPr lang="en-US" sz="2400" baseline="0" dirty="0"/>
                        <a:t> hours </a:t>
                      </a:r>
                      <a:endParaRPr lang="en-US" sz="2400" dirty="0"/>
                    </a:p>
                  </a:txBody>
                  <a:tcPr/>
                </a:tc>
                <a:extLst>
                  <a:ext uri="{0D108BD9-81ED-4DB2-BD59-A6C34878D82A}">
                    <a16:rowId xmlns:a16="http://schemas.microsoft.com/office/drawing/2014/main" val="10001"/>
                  </a:ext>
                </a:extLst>
              </a:tr>
              <a:tr h="2171581">
                <a:tc>
                  <a:txBody>
                    <a:bodyPr/>
                    <a:lstStyle/>
                    <a:p>
                      <a:pPr algn="l"/>
                      <a:r>
                        <a:rPr lang="en-US" sz="2400" dirty="0"/>
                        <a:t>“Minor” TMP </a:t>
                      </a:r>
                      <a:br>
                        <a:rPr lang="en-US" sz="2400" dirty="0"/>
                      </a:br>
                      <a:r>
                        <a:rPr lang="en-US" sz="2400" dirty="0"/>
                        <a:t>(Majority</a:t>
                      </a:r>
                      <a:r>
                        <a:rPr lang="en-US" sz="2400" baseline="0" dirty="0"/>
                        <a:t> of TMPs fall into this category)</a:t>
                      </a:r>
                      <a:endParaRPr lang="en-US" sz="2400" dirty="0"/>
                    </a:p>
                  </a:txBody>
                  <a:tcPr/>
                </a:tc>
                <a:tc>
                  <a:txBody>
                    <a:bodyPr/>
                    <a:lstStyle/>
                    <a:p>
                      <a:pPr marL="166688" indent="-166688" algn="l">
                        <a:buFont typeface="Arial" panose="020B0604020202020204" pitchFamily="34" charset="0"/>
                        <a:buChar char="•"/>
                      </a:pPr>
                      <a:r>
                        <a:rPr lang="en-US" sz="2400" dirty="0"/>
                        <a:t>Minimal impacts expected </a:t>
                      </a:r>
                    </a:p>
                    <a:p>
                      <a:pPr marL="166688" indent="-166688" algn="l">
                        <a:buFont typeface="Arial" panose="020B0604020202020204" pitchFamily="34" charset="0"/>
                        <a:buChar char="•"/>
                      </a:pPr>
                      <a:r>
                        <a:rPr lang="en-US" sz="2400" dirty="0"/>
                        <a:t>Lane closure</a:t>
                      </a:r>
                      <a:r>
                        <a:rPr lang="en-US" sz="2400" baseline="0" dirty="0"/>
                        <a:t> required</a:t>
                      </a:r>
                    </a:p>
                    <a:p>
                      <a:pPr marL="166688" indent="-166688" algn="l">
                        <a:buFont typeface="Arial" panose="020B0604020202020204" pitchFamily="34" charset="0"/>
                        <a:buChar char="•"/>
                      </a:pPr>
                      <a:r>
                        <a:rPr lang="en-US" sz="2400" baseline="0" dirty="0"/>
                        <a:t>Some mitigation measures needed</a:t>
                      </a:r>
                      <a:endParaRPr lang="en-US" sz="2400" dirty="0"/>
                    </a:p>
                  </a:txBody>
                  <a:tcPr/>
                </a:tc>
                <a:tc>
                  <a:txBody>
                    <a:bodyPr/>
                    <a:lstStyle/>
                    <a:p>
                      <a:pPr marL="166688" indent="-166688" algn="l">
                        <a:buFont typeface="Arial" panose="020B0604020202020204" pitchFamily="34" charset="0"/>
                        <a:buChar char="•"/>
                      </a:pPr>
                      <a:r>
                        <a:rPr lang="en-US" sz="2400" dirty="0"/>
                        <a:t>Night work only</a:t>
                      </a:r>
                    </a:p>
                    <a:p>
                      <a:pPr marL="166688" indent="-166688" algn="l">
                        <a:buFont typeface="Arial" panose="020B0604020202020204" pitchFamily="34" charset="0"/>
                        <a:buChar char="•"/>
                      </a:pPr>
                      <a:r>
                        <a:rPr lang="en-US" sz="2400" dirty="0"/>
                        <a:t>Portable</a:t>
                      </a:r>
                      <a:r>
                        <a:rPr lang="en-US" sz="2400" baseline="0" dirty="0"/>
                        <a:t> &amp; Fixed CMS</a:t>
                      </a:r>
                    </a:p>
                    <a:p>
                      <a:pPr marL="166688" indent="-166688" algn="l">
                        <a:buFont typeface="Arial" panose="020B0604020202020204" pitchFamily="34" charset="0"/>
                        <a:buChar char="•"/>
                      </a:pPr>
                      <a:r>
                        <a:rPr lang="en-US" sz="2400" baseline="0" dirty="0"/>
                        <a:t>Enhanced enforcement</a:t>
                      </a:r>
                    </a:p>
                    <a:p>
                      <a:pPr marL="166688" indent="-166688" algn="l">
                        <a:buFont typeface="Arial" panose="020B0604020202020204" pitchFamily="34" charset="0"/>
                        <a:buChar char="•"/>
                      </a:pPr>
                      <a:r>
                        <a:rPr lang="en-US" sz="2400" dirty="0"/>
                        <a:t>Traffic Management Team</a:t>
                      </a:r>
                    </a:p>
                    <a:p>
                      <a:pPr marL="166688" indent="-166688" algn="l">
                        <a:buFont typeface="Arial" panose="020B0604020202020204" pitchFamily="34" charset="0"/>
                        <a:buChar char="•"/>
                      </a:pPr>
                      <a:r>
                        <a:rPr lang="en-US" sz="2400" dirty="0"/>
                        <a:t>Highway Advisory Radio</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63500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179882"/>
            <a:ext cx="8527659" cy="857090"/>
          </a:xfrm>
        </p:spPr>
        <p:txBody>
          <a:bodyPr>
            <a:normAutofit/>
          </a:bodyPr>
          <a:lstStyle/>
          <a:p>
            <a:pPr algn="l"/>
            <a:r>
              <a:rPr lang="en-US" dirty="0"/>
              <a:t>Example: Caltrans TMP Strategies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2240222"/>
              </p:ext>
            </p:extLst>
          </p:nvPr>
        </p:nvGraphicFramePr>
        <p:xfrm>
          <a:off x="152399" y="1249028"/>
          <a:ext cx="8839202" cy="4572000"/>
        </p:xfrm>
        <a:graphic>
          <a:graphicData uri="http://schemas.openxmlformats.org/drawingml/2006/table">
            <a:tbl>
              <a:tblPr firstRow="1" bandRow="1">
                <a:tableStyleId>{21E4AEA4-8DFA-4A89-87EB-49C32662AFE0}</a:tableStyleId>
              </a:tblPr>
              <a:tblGrid>
                <a:gridCol w="1938422">
                  <a:extLst>
                    <a:ext uri="{9D8B030D-6E8A-4147-A177-3AD203B41FA5}">
                      <a16:colId xmlns:a16="http://schemas.microsoft.com/office/drawing/2014/main" val="20000"/>
                    </a:ext>
                  </a:extLst>
                </a:gridCol>
                <a:gridCol w="2868864">
                  <a:extLst>
                    <a:ext uri="{9D8B030D-6E8A-4147-A177-3AD203B41FA5}">
                      <a16:colId xmlns:a16="http://schemas.microsoft.com/office/drawing/2014/main" val="20001"/>
                    </a:ext>
                  </a:extLst>
                </a:gridCol>
                <a:gridCol w="4031916">
                  <a:extLst>
                    <a:ext uri="{9D8B030D-6E8A-4147-A177-3AD203B41FA5}">
                      <a16:colId xmlns:a16="http://schemas.microsoft.com/office/drawing/2014/main" val="20002"/>
                    </a:ext>
                  </a:extLst>
                </a:gridCol>
              </a:tblGrid>
              <a:tr h="397753">
                <a:tc>
                  <a:txBody>
                    <a:bodyPr/>
                    <a:lstStyle/>
                    <a:p>
                      <a:pPr algn="ctr"/>
                      <a:r>
                        <a:rPr lang="en-US" sz="2400" dirty="0">
                          <a:solidFill>
                            <a:srgbClr val="000000"/>
                          </a:solidFill>
                        </a:rPr>
                        <a:t>Level of TMP</a:t>
                      </a:r>
                    </a:p>
                  </a:txBody>
                  <a:tcPr/>
                </a:tc>
                <a:tc>
                  <a:txBody>
                    <a:bodyPr/>
                    <a:lstStyle/>
                    <a:p>
                      <a:pPr algn="ctr"/>
                      <a:r>
                        <a:rPr lang="en-US" sz="2400" dirty="0">
                          <a:solidFill>
                            <a:srgbClr val="000000"/>
                          </a:solidFill>
                        </a:rPr>
                        <a:t>Types of Conditions</a:t>
                      </a:r>
                    </a:p>
                  </a:txBody>
                  <a:tcPr/>
                </a:tc>
                <a:tc>
                  <a:txBody>
                    <a:bodyPr/>
                    <a:lstStyle/>
                    <a:p>
                      <a:pPr algn="ctr"/>
                      <a:r>
                        <a:rPr lang="en-US" sz="2400" dirty="0">
                          <a:solidFill>
                            <a:srgbClr val="000000"/>
                          </a:solidFill>
                        </a:rPr>
                        <a:t>Types of Strategies</a:t>
                      </a:r>
                    </a:p>
                  </a:txBody>
                  <a:tcPr/>
                </a:tc>
                <a:extLst>
                  <a:ext uri="{0D108BD9-81ED-4DB2-BD59-A6C34878D82A}">
                    <a16:rowId xmlns:a16="http://schemas.microsoft.com/office/drawing/2014/main" val="10000"/>
                  </a:ext>
                </a:extLst>
              </a:tr>
              <a:tr h="1569216">
                <a:tc>
                  <a:txBody>
                    <a:bodyPr/>
                    <a:lstStyle/>
                    <a:p>
                      <a:r>
                        <a:rPr lang="en-US" sz="2400" dirty="0"/>
                        <a:t>“Major” TMP</a:t>
                      </a:r>
                      <a:br>
                        <a:rPr lang="en-US" sz="2400" dirty="0"/>
                      </a:br>
                      <a:r>
                        <a:rPr lang="en-US" sz="2400" dirty="0"/>
                        <a:t>(~5%</a:t>
                      </a:r>
                      <a:r>
                        <a:rPr lang="en-US" sz="2400" baseline="0" dirty="0"/>
                        <a:t> of TMPs are major)</a:t>
                      </a:r>
                      <a:endParaRPr lang="en-US" sz="2400" dirty="0"/>
                    </a:p>
                  </a:txBody>
                  <a:tcPr/>
                </a:tc>
                <a:tc>
                  <a:txBody>
                    <a:bodyPr/>
                    <a:lstStyle/>
                    <a:p>
                      <a:pPr marL="166688" indent="-166688">
                        <a:buFont typeface="Arial" panose="020B0604020202020204" pitchFamily="34" charset="0"/>
                        <a:buChar char="•"/>
                      </a:pPr>
                      <a:r>
                        <a:rPr lang="en-US" sz="2400" dirty="0"/>
                        <a:t>Significant impacts expected</a:t>
                      </a:r>
                    </a:p>
                    <a:p>
                      <a:pPr marL="166688" indent="-166688">
                        <a:buFont typeface="Arial" panose="020B0604020202020204" pitchFamily="34" charset="0"/>
                        <a:buChar char="•"/>
                      </a:pPr>
                      <a:r>
                        <a:rPr lang="en-US" sz="2400" dirty="0"/>
                        <a:t>Multi-jurisdictional in scope</a:t>
                      </a:r>
                    </a:p>
                    <a:p>
                      <a:pPr marL="166688" indent="-166688">
                        <a:buFont typeface="Arial" panose="020B0604020202020204" pitchFamily="34" charset="0"/>
                        <a:buChar char="•"/>
                      </a:pPr>
                      <a:r>
                        <a:rPr lang="en-US" sz="2400" dirty="0"/>
                        <a:t>Longer duration</a:t>
                      </a:r>
                    </a:p>
                    <a:p>
                      <a:pPr marL="166688" indent="-166688">
                        <a:buFont typeface="Arial" panose="020B0604020202020204" pitchFamily="34" charset="0"/>
                        <a:buChar char="•"/>
                      </a:pPr>
                      <a:r>
                        <a:rPr lang="en-US" sz="2400" dirty="0"/>
                        <a:t>Multiple contracts involved</a:t>
                      </a:r>
                    </a:p>
                  </a:txBody>
                  <a:tcPr/>
                </a:tc>
                <a:tc>
                  <a:txBody>
                    <a:bodyPr/>
                    <a:lstStyle/>
                    <a:p>
                      <a:pPr marL="0" indent="0">
                        <a:buFont typeface="Arial" panose="020B0604020202020204" pitchFamily="34" charset="0"/>
                        <a:buNone/>
                      </a:pPr>
                      <a:r>
                        <a:rPr lang="en-US" sz="2400" dirty="0"/>
                        <a:t>Same as for minor TMP plus:</a:t>
                      </a:r>
                    </a:p>
                    <a:p>
                      <a:pPr marL="166688" indent="-166688">
                        <a:buFont typeface="Arial" panose="020B0604020202020204" pitchFamily="34" charset="0"/>
                        <a:buChar char="•"/>
                      </a:pPr>
                      <a:r>
                        <a:rPr lang="en-US" sz="2400" dirty="0"/>
                        <a:t>Extended closures (TTC)</a:t>
                      </a:r>
                    </a:p>
                    <a:p>
                      <a:pPr marL="166688" indent="-166688">
                        <a:buFont typeface="Arial" panose="020B0604020202020204" pitchFamily="34" charset="0"/>
                        <a:buChar char="•"/>
                      </a:pPr>
                      <a:r>
                        <a:rPr lang="en-US" sz="2400" dirty="0"/>
                        <a:t>Moveable barriers to reverse lanes during peak</a:t>
                      </a:r>
                      <a:r>
                        <a:rPr lang="en-US" sz="2400" baseline="0" dirty="0"/>
                        <a:t> periods (TTC)</a:t>
                      </a:r>
                    </a:p>
                    <a:p>
                      <a:pPr marL="166688" indent="-166688">
                        <a:buFont typeface="Arial" panose="020B0604020202020204" pitchFamily="34" charset="0"/>
                        <a:buChar char="•"/>
                      </a:pPr>
                      <a:r>
                        <a:rPr lang="en-US" sz="2400" baseline="0" dirty="0"/>
                        <a:t>Detours (TO)</a:t>
                      </a:r>
                    </a:p>
                    <a:p>
                      <a:pPr marL="166688" indent="-166688">
                        <a:buFont typeface="Arial" panose="020B0604020202020204" pitchFamily="34" charset="0"/>
                        <a:buChar char="•"/>
                      </a:pPr>
                      <a:r>
                        <a:rPr lang="en-US" sz="2400" baseline="0" dirty="0"/>
                        <a:t>Reduced lane widths (TO)</a:t>
                      </a:r>
                    </a:p>
                    <a:p>
                      <a:pPr marL="166688" marR="0" indent="-16668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Public awareness campaign</a:t>
                      </a:r>
                      <a:r>
                        <a:rPr lang="en-US" sz="2400" baseline="0" dirty="0"/>
                        <a:t> </a:t>
                      </a:r>
                      <a:r>
                        <a:rPr lang="en-US" sz="2400" dirty="0"/>
                        <a:t>(PI &amp; O)</a:t>
                      </a:r>
                    </a:p>
                    <a:p>
                      <a:pPr marL="166688" indent="-166688">
                        <a:buFont typeface="Arial" panose="020B0604020202020204" pitchFamily="34" charset="0"/>
                        <a:buChar char="•"/>
                      </a:pPr>
                      <a:r>
                        <a:rPr lang="en-US" sz="2400" baseline="0" dirty="0"/>
                        <a:t>Website (PI &amp; O)</a:t>
                      </a:r>
                      <a:endParaRPr lang="en-US" sz="2400" dirty="0"/>
                    </a:p>
                    <a:p>
                      <a:pPr marL="285750" indent="-285750">
                        <a:buFont typeface="Arial" panose="020B0604020202020204" pitchFamily="34" charset="0"/>
                        <a:buChar char="•"/>
                      </a:pPr>
                      <a:endParaRPr lang="en-US" sz="240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59045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15546" y="349326"/>
            <a:ext cx="8229600" cy="659859"/>
          </a:xfrm>
        </p:spPr>
        <p:txBody>
          <a:bodyPr/>
          <a:lstStyle/>
          <a:p>
            <a:pPr eaLnBrk="1" hangingPunct="1"/>
            <a:r>
              <a:rPr lang="en-US" altLang="en-US" dirty="0"/>
              <a:t>TTC Strategies</a:t>
            </a:r>
          </a:p>
        </p:txBody>
      </p:sp>
      <p:sp>
        <p:nvSpPr>
          <p:cNvPr id="13315" name="Rectangle 3"/>
          <p:cNvSpPr>
            <a:spLocks noGrp="1" noChangeArrowheads="1"/>
          </p:cNvSpPr>
          <p:nvPr>
            <p:ph idx="1"/>
          </p:nvPr>
        </p:nvSpPr>
        <p:spPr>
          <a:xfrm>
            <a:off x="315546" y="1046080"/>
            <a:ext cx="8528650" cy="4765840"/>
          </a:xfrm>
        </p:spPr>
        <p:txBody>
          <a:bodyPr>
            <a:normAutofit/>
          </a:bodyPr>
          <a:lstStyle/>
          <a:p>
            <a:pPr marL="571500" indent="-514350">
              <a:buFont typeface="+mj-lt"/>
              <a:buAutoNum type="arabicPeriod"/>
            </a:pPr>
            <a:r>
              <a:rPr lang="en-US" altLang="en-US" dirty="0"/>
              <a:t>Full road closures</a:t>
            </a:r>
          </a:p>
          <a:p>
            <a:pPr marL="571500" indent="-514350">
              <a:buFont typeface="+mj-lt"/>
              <a:buAutoNum type="arabicPeriod"/>
            </a:pPr>
            <a:r>
              <a:rPr lang="en-US" altLang="en-US" dirty="0"/>
              <a:t>Phasing/staging</a:t>
            </a:r>
          </a:p>
          <a:p>
            <a:pPr marL="571500" indent="-514350">
              <a:spcBef>
                <a:spcPts val="300"/>
              </a:spcBef>
              <a:buFont typeface="+mj-lt"/>
              <a:buAutoNum type="arabicPeriod"/>
            </a:pPr>
            <a:r>
              <a:rPr lang="en-US" dirty="0">
                <a:cs typeface="Calibri" panose="020F0502020204030204" pitchFamily="34" charset="0"/>
              </a:rPr>
              <a:t>Traffic control devices</a:t>
            </a:r>
          </a:p>
          <a:p>
            <a:pPr lvl="1">
              <a:spcBef>
                <a:spcPts val="300"/>
              </a:spcBef>
            </a:pPr>
            <a:r>
              <a:rPr lang="en-US" dirty="0">
                <a:cs typeface="Calibri" panose="020F0502020204030204" pitchFamily="34" charset="0"/>
              </a:rPr>
              <a:t>Signing</a:t>
            </a:r>
          </a:p>
          <a:p>
            <a:pPr lvl="1">
              <a:spcBef>
                <a:spcPts val="300"/>
              </a:spcBef>
            </a:pPr>
            <a:r>
              <a:rPr lang="en-US" dirty="0">
                <a:cs typeface="Calibri" panose="020F0502020204030204" pitchFamily="34" charset="0"/>
              </a:rPr>
              <a:t>Striping</a:t>
            </a:r>
          </a:p>
          <a:p>
            <a:pPr lvl="1">
              <a:spcBef>
                <a:spcPts val="300"/>
              </a:spcBef>
            </a:pPr>
            <a:r>
              <a:rPr lang="en-US" dirty="0">
                <a:cs typeface="Calibri" panose="020F0502020204030204" pitchFamily="34" charset="0"/>
              </a:rPr>
              <a:t>Temporary signals</a:t>
            </a:r>
          </a:p>
          <a:p>
            <a:pPr lvl="1">
              <a:spcBef>
                <a:spcPts val="300"/>
              </a:spcBef>
            </a:pPr>
            <a:r>
              <a:rPr lang="en-US" dirty="0">
                <a:cs typeface="Calibri" panose="020F0502020204030204" pitchFamily="34" charset="0"/>
              </a:rPr>
              <a:t>M</a:t>
            </a:r>
            <a:r>
              <a:rPr lang="en-US" dirty="0"/>
              <a:t>oveable barrier</a:t>
            </a:r>
          </a:p>
          <a:p>
            <a:pPr lvl="1">
              <a:spcBef>
                <a:spcPts val="300"/>
              </a:spcBef>
            </a:pPr>
            <a:r>
              <a:rPr lang="en-US" dirty="0"/>
              <a:t>Crash cushions</a:t>
            </a:r>
          </a:p>
          <a:p>
            <a:pPr lvl="1">
              <a:spcBef>
                <a:spcPts val="300"/>
              </a:spcBef>
            </a:pPr>
            <a:r>
              <a:rPr lang="en-US" dirty="0"/>
              <a:t>PCMS, </a:t>
            </a:r>
            <a:r>
              <a:rPr lang="en-US" dirty="0">
                <a:cs typeface="Calibri" panose="020F0502020204030204" pitchFamily="34" charset="0"/>
              </a:rPr>
              <a:t>etc.</a:t>
            </a:r>
          </a:p>
          <a:p>
            <a:pPr marL="571500" indent="-514350">
              <a:spcBef>
                <a:spcPts val="300"/>
              </a:spcBef>
              <a:buFont typeface="+mj-lt"/>
              <a:buAutoNum type="arabicPeriod"/>
            </a:pPr>
            <a:r>
              <a:rPr lang="en-US" dirty="0">
                <a:cs typeface="Calibri" panose="020F0502020204030204" pitchFamily="34" charset="0"/>
              </a:rPr>
              <a:t>Coordination among multiple projects</a:t>
            </a:r>
            <a:endParaRPr lang="en-US" altLang="en-US" dirty="0"/>
          </a:p>
          <a:p>
            <a:pPr eaLnBrk="1" hangingPunct="1"/>
            <a:endParaRPr lang="en-US" altLang="en-US" dirty="0">
              <a:solidFill>
                <a:srgbClr val="FFFF00"/>
              </a:solidFill>
            </a:endParaRPr>
          </a:p>
          <a:p>
            <a:pPr lvl="1" eaLnBrk="1" hangingPunct="1">
              <a:buFontTx/>
              <a:buNone/>
            </a:pPr>
            <a:endParaRPr lang="en-US" altLang="en-US" dirty="0"/>
          </a:p>
        </p:txBody>
      </p:sp>
      <p:pic>
        <p:nvPicPr>
          <p:cNvPr id="2" name="Picture 1" descr="Orange and white traffic cones">
            <a:extLst>
              <a:ext uri="{FF2B5EF4-FFF2-40B4-BE49-F238E27FC236}">
                <a16:creationId xmlns:a16="http://schemas.microsoft.com/office/drawing/2014/main" id="{D717FD45-00E8-40FA-B320-A65A775C5D53}"/>
              </a:ext>
            </a:extLst>
          </p:cNvPr>
          <p:cNvPicPr>
            <a:picLocks noChangeAspect="1"/>
          </p:cNvPicPr>
          <p:nvPr/>
        </p:nvPicPr>
        <p:blipFill rotWithShape="1">
          <a:blip r:embed="rId3"/>
          <a:srcRect r="37937"/>
          <a:stretch/>
        </p:blipFill>
        <p:spPr>
          <a:xfrm>
            <a:off x="5249496" y="1046080"/>
            <a:ext cx="2936561" cy="3785265"/>
          </a:xfrm>
          <a:prstGeom prst="rect">
            <a:avLst/>
          </a:prstGeom>
        </p:spPr>
      </p:pic>
      <p:sp>
        <p:nvSpPr>
          <p:cNvPr id="3" name="Google Shape;74;p1">
            <a:extLst>
              <a:ext uri="{FF2B5EF4-FFF2-40B4-BE49-F238E27FC236}">
                <a16:creationId xmlns:a16="http://schemas.microsoft.com/office/drawing/2014/main" id="{87B271AF-61DC-BE11-DD24-142C1A16F126}"/>
              </a:ext>
            </a:extLst>
          </p:cNvPr>
          <p:cNvSpPr/>
          <p:nvPr/>
        </p:nvSpPr>
        <p:spPr>
          <a:xfrm>
            <a:off x="7066672" y="483052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01682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a:xfrm>
            <a:off x="450457" y="308621"/>
            <a:ext cx="8439463" cy="895147"/>
          </a:xfrm>
        </p:spPr>
        <p:txBody>
          <a:bodyPr>
            <a:normAutofit/>
          </a:bodyPr>
          <a:lstStyle/>
          <a:p>
            <a:pPr eaLnBrk="1" hangingPunct="1"/>
            <a:r>
              <a:rPr lang="en-US" altLang="en-US" dirty="0"/>
              <a:t>TTC Strategies: 1. Full Road Closures</a:t>
            </a:r>
          </a:p>
        </p:txBody>
      </p:sp>
      <p:sp>
        <p:nvSpPr>
          <p:cNvPr id="15363" name="Rectangle 3"/>
          <p:cNvSpPr>
            <a:spLocks noGrp="1" noChangeArrowheads="1"/>
          </p:cNvSpPr>
          <p:nvPr>
            <p:ph idx="1"/>
          </p:nvPr>
        </p:nvSpPr>
        <p:spPr>
          <a:xfrm>
            <a:off x="450458" y="1203768"/>
            <a:ext cx="8439463" cy="4450464"/>
          </a:xfrm>
        </p:spPr>
        <p:txBody>
          <a:bodyPr/>
          <a:lstStyle/>
          <a:p>
            <a:pPr eaLnBrk="1" hangingPunct="1">
              <a:lnSpc>
                <a:spcPct val="90000"/>
              </a:lnSpc>
            </a:pPr>
            <a:r>
              <a:rPr lang="en-US" altLang="en-US" dirty="0"/>
              <a:t>Full closure (24/7)</a:t>
            </a:r>
          </a:p>
          <a:p>
            <a:pPr eaLnBrk="1" hangingPunct="1">
              <a:lnSpc>
                <a:spcPct val="90000"/>
              </a:lnSpc>
            </a:pPr>
            <a:r>
              <a:rPr lang="en-US" altLang="en-US" dirty="0"/>
              <a:t>Weekend full closure</a:t>
            </a:r>
          </a:p>
          <a:p>
            <a:pPr eaLnBrk="1" hangingPunct="1">
              <a:lnSpc>
                <a:spcPct val="90000"/>
              </a:lnSpc>
            </a:pPr>
            <a:r>
              <a:rPr lang="en-US" altLang="en-US" dirty="0"/>
              <a:t>Limited capacity closure </a:t>
            </a:r>
          </a:p>
          <a:p>
            <a:pPr lvl="1" eaLnBrk="1" hangingPunct="1">
              <a:lnSpc>
                <a:spcPct val="90000"/>
              </a:lnSpc>
            </a:pPr>
            <a:r>
              <a:rPr lang="en-US" altLang="en-US" sz="2800" dirty="0"/>
              <a:t>For example, 72-hour closure during one weekday (Friday or Monday) and the weekend</a:t>
            </a:r>
          </a:p>
          <a:p>
            <a:pPr eaLnBrk="1" hangingPunct="1">
              <a:lnSpc>
                <a:spcPct val="90000"/>
              </a:lnSpc>
            </a:pPr>
            <a:r>
              <a:rPr lang="en-US" altLang="en-US" dirty="0"/>
              <a:t>Nighttime/off-peak closure</a:t>
            </a:r>
          </a:p>
          <a:p>
            <a:pPr eaLnBrk="1" hangingPunct="1">
              <a:lnSpc>
                <a:spcPct val="90000"/>
              </a:lnSpc>
            </a:pPr>
            <a:r>
              <a:rPr lang="en-US" altLang="en-US" dirty="0"/>
              <a:t>Intermittent closure</a:t>
            </a:r>
          </a:p>
          <a:p>
            <a:pPr lvl="1">
              <a:lnSpc>
                <a:spcPct val="90000"/>
              </a:lnSpc>
            </a:pPr>
            <a:r>
              <a:rPr lang="en-US" altLang="en-US" dirty="0"/>
              <a:t>Including rolling roadblocks</a:t>
            </a:r>
          </a:p>
          <a:p>
            <a:pPr lvl="1">
              <a:lnSpc>
                <a:spcPct val="90000"/>
              </a:lnSpc>
            </a:pPr>
            <a:r>
              <a:rPr lang="en-US" altLang="en-US" dirty="0"/>
              <a:t>Depending on work activity</a:t>
            </a:r>
          </a:p>
          <a:p>
            <a:pPr lvl="1" eaLnBrk="1" hangingPunct="1">
              <a:lnSpc>
                <a:spcPct val="90000"/>
              </a:lnSpc>
            </a:pPr>
            <a:endParaRPr lang="en-US" altLang="en-US" sz="3200" dirty="0"/>
          </a:p>
        </p:txBody>
      </p:sp>
    </p:spTree>
    <p:extLst>
      <p:ext uri="{BB962C8B-B14F-4D97-AF65-F5344CB8AC3E}">
        <p14:creationId xmlns:p14="http://schemas.microsoft.com/office/powerpoint/2010/main" val="40764868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0557" y="277019"/>
            <a:ext cx="8229600" cy="839787"/>
          </a:xfrm>
        </p:spPr>
        <p:txBody>
          <a:bodyPr/>
          <a:lstStyle/>
          <a:p>
            <a:pPr eaLnBrk="1" hangingPunct="1"/>
            <a:r>
              <a:rPr lang="en-US" dirty="0"/>
              <a:t>Full Closure Example</a:t>
            </a:r>
          </a:p>
        </p:txBody>
      </p:sp>
      <p:sp>
        <p:nvSpPr>
          <p:cNvPr id="18435" name="Rectangle 3"/>
          <p:cNvSpPr>
            <a:spLocks noGrp="1" noChangeArrowheads="1"/>
          </p:cNvSpPr>
          <p:nvPr>
            <p:ph sz="half" idx="1"/>
          </p:nvPr>
        </p:nvSpPr>
        <p:spPr>
          <a:xfrm>
            <a:off x="529156" y="1332796"/>
            <a:ext cx="4038365" cy="4976813"/>
          </a:xfrm>
        </p:spPr>
        <p:txBody>
          <a:bodyPr>
            <a:normAutofit/>
          </a:bodyPr>
          <a:lstStyle/>
          <a:p>
            <a:pPr marL="228600" indent="-228600" eaLnBrk="1" hangingPunct="1">
              <a:lnSpc>
                <a:spcPct val="90000"/>
              </a:lnSpc>
            </a:pPr>
            <a:r>
              <a:rPr lang="en-US" sz="2800" dirty="0"/>
              <a:t>I-95 near Wilmington, Delaware</a:t>
            </a:r>
          </a:p>
          <a:p>
            <a:pPr lvl="1" eaLnBrk="1" hangingPunct="1">
              <a:lnSpc>
                <a:spcPct val="90000"/>
              </a:lnSpc>
            </a:pPr>
            <a:r>
              <a:rPr lang="en-US" sz="2800" dirty="0"/>
              <a:t>Local newspaper</a:t>
            </a:r>
          </a:p>
          <a:p>
            <a:pPr lvl="1" eaLnBrk="1" hangingPunct="1">
              <a:lnSpc>
                <a:spcPct val="90000"/>
              </a:lnSpc>
            </a:pPr>
            <a:r>
              <a:rPr lang="en-US" sz="2800" dirty="0"/>
              <a:t>Public meetings</a:t>
            </a:r>
          </a:p>
          <a:p>
            <a:pPr lvl="1" eaLnBrk="1" hangingPunct="1">
              <a:lnSpc>
                <a:spcPct val="90000"/>
              </a:lnSpc>
            </a:pPr>
            <a:r>
              <a:rPr lang="en-US" sz="2800" dirty="0"/>
              <a:t>Radio</a:t>
            </a:r>
          </a:p>
          <a:p>
            <a:pPr lvl="1" eaLnBrk="1" hangingPunct="1">
              <a:lnSpc>
                <a:spcPct val="90000"/>
              </a:lnSpc>
            </a:pPr>
            <a:r>
              <a:rPr lang="en-US" sz="2800" dirty="0"/>
              <a:t>Bus routes</a:t>
            </a:r>
          </a:p>
          <a:p>
            <a:pPr lvl="1" eaLnBrk="1" hangingPunct="1">
              <a:lnSpc>
                <a:spcPct val="90000"/>
              </a:lnSpc>
            </a:pPr>
            <a:r>
              <a:rPr lang="en-US" sz="2800" dirty="0"/>
              <a:t>“Planning &amp; Survival Guide”</a:t>
            </a:r>
          </a:p>
        </p:txBody>
      </p:sp>
      <p:pic>
        <p:nvPicPr>
          <p:cNvPr id="18436" name="Picture 4" descr="Example of a full Closure ==&#10;!-95 is closing. Here's your planning and survival guide"/>
          <p:cNvPicPr>
            <a:picLocks noGrp="1" noChangeAspect="1" noChangeArrowheads="1"/>
          </p:cNvPicPr>
          <p:nvPr>
            <p:ph sz="half" idx="2"/>
          </p:nvPr>
        </p:nvPicPr>
        <p:blipFill>
          <a:blip r:embed="rId3" cstate="print"/>
          <a:srcRect/>
          <a:stretch>
            <a:fillRect/>
          </a:stretch>
        </p:blipFill>
        <p:spPr>
          <a:xfrm>
            <a:off x="4567521" y="1116806"/>
            <a:ext cx="4275922" cy="3358212"/>
          </a:xfrm>
          <a:noFill/>
        </p:spPr>
      </p:pic>
      <p:sp>
        <p:nvSpPr>
          <p:cNvPr id="2" name="Google Shape;74;p1">
            <a:extLst>
              <a:ext uri="{FF2B5EF4-FFF2-40B4-BE49-F238E27FC236}">
                <a16:creationId xmlns:a16="http://schemas.microsoft.com/office/drawing/2014/main" id="{A9A61C2F-F822-18C5-C07E-4E57DBD08551}"/>
              </a:ext>
            </a:extLst>
          </p:cNvPr>
          <p:cNvSpPr/>
          <p:nvPr/>
        </p:nvSpPr>
        <p:spPr>
          <a:xfrm>
            <a:off x="7280031" y="4475018"/>
            <a:ext cx="1685779"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Delaware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01319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3" descr="Full closure of one side of a freeway for work and the other side with traffic flowing ">
            <a:hlinkClick r:id="rId3" action="ppaction://hlinksldjump"/>
          </p:cNvPr>
          <p:cNvPicPr>
            <a:picLocks noGrp="1" noChangeAspect="1" noChangeArrowheads="1"/>
          </p:cNvPicPr>
          <p:nvPr>
            <p:ph idx="4294967295"/>
          </p:nvPr>
        </p:nvPicPr>
        <p:blipFill>
          <a:blip r:embed="rId4" cstate="print"/>
          <a:srcRect t="8789"/>
          <a:stretch>
            <a:fillRect/>
          </a:stretch>
        </p:blipFill>
        <p:spPr>
          <a:xfrm>
            <a:off x="0" y="0"/>
            <a:ext cx="8634334" cy="5911228"/>
          </a:xfrm>
          <a:ln w="38100">
            <a:solidFill>
              <a:srgbClr val="3366FF"/>
            </a:solidFill>
          </a:ln>
        </p:spPr>
      </p:pic>
      <p:sp>
        <p:nvSpPr>
          <p:cNvPr id="17410" name="Rectangle 5"/>
          <p:cNvSpPr>
            <a:spLocks noGrp="1" noChangeArrowheads="1"/>
          </p:cNvSpPr>
          <p:nvPr>
            <p:ph type="title"/>
          </p:nvPr>
        </p:nvSpPr>
        <p:spPr>
          <a:xfrm>
            <a:off x="838200" y="0"/>
            <a:ext cx="7467600" cy="762000"/>
          </a:xfrm>
        </p:spPr>
        <p:txBody>
          <a:bodyPr/>
          <a:lstStyle/>
          <a:p>
            <a:pPr eaLnBrk="1" hangingPunct="1"/>
            <a:r>
              <a:rPr lang="en-US" dirty="0"/>
              <a:t>Partial Road Closure Example</a:t>
            </a:r>
          </a:p>
        </p:txBody>
      </p:sp>
      <p:sp>
        <p:nvSpPr>
          <p:cNvPr id="2" name="Google Shape;74;p1">
            <a:extLst>
              <a:ext uri="{FF2B5EF4-FFF2-40B4-BE49-F238E27FC236}">
                <a16:creationId xmlns:a16="http://schemas.microsoft.com/office/drawing/2014/main" id="{C87FB220-909F-5901-34F2-BF2DA3CAA920}"/>
              </a:ext>
            </a:extLst>
          </p:cNvPr>
          <p:cNvSpPr/>
          <p:nvPr/>
        </p:nvSpPr>
        <p:spPr>
          <a:xfrm>
            <a:off x="7696200" y="5911228"/>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86444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77318" y="399219"/>
            <a:ext cx="8589364" cy="789927"/>
          </a:xfrm>
        </p:spPr>
        <p:txBody>
          <a:bodyPr>
            <a:normAutofit/>
          </a:bodyPr>
          <a:lstStyle/>
          <a:p>
            <a:pPr eaLnBrk="1" hangingPunct="1"/>
            <a:r>
              <a:rPr lang="en-US" altLang="en-US" dirty="0"/>
              <a:t>TTC Strategies: 2. Phasing or Staging</a:t>
            </a:r>
          </a:p>
        </p:txBody>
      </p:sp>
      <p:sp>
        <p:nvSpPr>
          <p:cNvPr id="19459" name="Rectangle 3"/>
          <p:cNvSpPr>
            <a:spLocks noGrp="1" noChangeArrowheads="1"/>
          </p:cNvSpPr>
          <p:nvPr>
            <p:ph idx="1"/>
          </p:nvPr>
        </p:nvSpPr>
        <p:spPr>
          <a:xfrm>
            <a:off x="277319" y="1364567"/>
            <a:ext cx="4347148" cy="4463572"/>
          </a:xfrm>
        </p:spPr>
        <p:txBody>
          <a:bodyPr/>
          <a:lstStyle/>
          <a:p>
            <a:pPr eaLnBrk="1" hangingPunct="1">
              <a:spcBef>
                <a:spcPts val="680"/>
              </a:spcBef>
            </a:pPr>
            <a:r>
              <a:rPr lang="en-US" altLang="en-US" dirty="0"/>
              <a:t>Construction can be phased or staged by:</a:t>
            </a:r>
          </a:p>
          <a:p>
            <a:pPr lvl="1" eaLnBrk="1" hangingPunct="1">
              <a:spcBef>
                <a:spcPts val="680"/>
              </a:spcBef>
            </a:pPr>
            <a:r>
              <a:rPr lang="en-US" altLang="en-US" dirty="0"/>
              <a:t>Halves/Sides</a:t>
            </a:r>
          </a:p>
          <a:p>
            <a:pPr lvl="1" eaLnBrk="1" hangingPunct="1">
              <a:spcBef>
                <a:spcPts val="680"/>
              </a:spcBef>
            </a:pPr>
            <a:r>
              <a:rPr lang="en-US" altLang="en-US" dirty="0"/>
              <a:t>Adjacent/Parallel</a:t>
            </a:r>
          </a:p>
          <a:p>
            <a:pPr lvl="1" eaLnBrk="1" hangingPunct="1">
              <a:spcBef>
                <a:spcPts val="680"/>
              </a:spcBef>
            </a:pPr>
            <a:r>
              <a:rPr lang="en-US" altLang="en-US" dirty="0"/>
              <a:t>Serial/Segmental</a:t>
            </a:r>
          </a:p>
          <a:p>
            <a:pPr lvl="1" eaLnBrk="1" hangingPunct="1">
              <a:spcBef>
                <a:spcPts val="680"/>
              </a:spcBef>
            </a:pPr>
            <a:r>
              <a:rPr lang="en-US" altLang="en-US" dirty="0"/>
              <a:t>Closure/Detour</a:t>
            </a:r>
          </a:p>
          <a:p>
            <a:pPr lvl="1" eaLnBrk="1" hangingPunct="1">
              <a:spcBef>
                <a:spcPts val="680"/>
              </a:spcBef>
            </a:pPr>
            <a:r>
              <a:rPr lang="en-US" altLang="en-US" dirty="0"/>
              <a:t>Combinations</a:t>
            </a:r>
          </a:p>
        </p:txBody>
      </p:sp>
      <p:pic>
        <p:nvPicPr>
          <p:cNvPr id="2" name="Picture 1" descr="Traffic on the highway with a Merge Arrow sign">
            <a:extLst>
              <a:ext uri="{FF2B5EF4-FFF2-40B4-BE49-F238E27FC236}">
                <a16:creationId xmlns:a16="http://schemas.microsoft.com/office/drawing/2014/main" id="{F9C85BCB-543E-483E-AC3E-681D08469D09}"/>
              </a:ext>
            </a:extLst>
          </p:cNvPr>
          <p:cNvPicPr>
            <a:picLocks noChangeAspect="1"/>
          </p:cNvPicPr>
          <p:nvPr/>
        </p:nvPicPr>
        <p:blipFill rotWithShape="1">
          <a:blip r:embed="rId3"/>
          <a:srcRect l="14717" r="25283"/>
          <a:stretch/>
        </p:blipFill>
        <p:spPr>
          <a:xfrm>
            <a:off x="4572000" y="1712343"/>
            <a:ext cx="4168610" cy="3433313"/>
          </a:xfrm>
          <a:prstGeom prst="rect">
            <a:avLst/>
          </a:prstGeom>
        </p:spPr>
      </p:pic>
      <p:sp>
        <p:nvSpPr>
          <p:cNvPr id="3" name="Google Shape;74;p1">
            <a:extLst>
              <a:ext uri="{FF2B5EF4-FFF2-40B4-BE49-F238E27FC236}">
                <a16:creationId xmlns:a16="http://schemas.microsoft.com/office/drawing/2014/main" id="{792DDDB2-ADB5-F1E8-951D-C55BD36CC0F0}"/>
              </a:ext>
            </a:extLst>
          </p:cNvPr>
          <p:cNvSpPr/>
          <p:nvPr/>
        </p:nvSpPr>
        <p:spPr>
          <a:xfrm>
            <a:off x="7746610" y="5240716"/>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descr="Traffic on the highway with a Merge Arrow sign">
            <a:extLst>
              <a:ext uri="{FF2B5EF4-FFF2-40B4-BE49-F238E27FC236}">
                <a16:creationId xmlns:a16="http://schemas.microsoft.com/office/drawing/2014/main" id="{0E0CCBE9-048C-EE0F-94C9-4DEC3F364B08}"/>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55846" t="70114" r="40932" b="25308"/>
          <a:stretch/>
        </p:blipFill>
        <p:spPr>
          <a:xfrm>
            <a:off x="7434263" y="4114800"/>
            <a:ext cx="223837" cy="157163"/>
          </a:xfrm>
          <a:prstGeom prst="rect">
            <a:avLst/>
          </a:prstGeom>
        </p:spPr>
      </p:pic>
    </p:spTree>
    <p:extLst>
      <p:ext uri="{BB962C8B-B14F-4D97-AF65-F5344CB8AC3E}">
        <p14:creationId xmlns:p14="http://schemas.microsoft.com/office/powerpoint/2010/main" val="1557298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4638"/>
            <a:ext cx="8229600" cy="999526"/>
          </a:xfrm>
        </p:spPr>
        <p:txBody>
          <a:bodyPr/>
          <a:lstStyle/>
          <a:p>
            <a:pPr eaLnBrk="1" hangingPunct="1"/>
            <a:r>
              <a:rPr lang="en-US" dirty="0"/>
              <a:t>Lane Closures</a:t>
            </a:r>
          </a:p>
        </p:txBody>
      </p:sp>
      <p:pic>
        <p:nvPicPr>
          <p:cNvPr id="2" name="Picture 1" descr="Stationary lane closure image from the MUTCD showing advance warning signs, merging taper, and buffer and work space with end road work sign after">
            <a:extLst>
              <a:ext uri="{FF2B5EF4-FFF2-40B4-BE49-F238E27FC236}">
                <a16:creationId xmlns:a16="http://schemas.microsoft.com/office/drawing/2014/main" id="{D4F51B6B-3CCC-4959-905F-BD5AE0165499}"/>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543550" y="0"/>
            <a:ext cx="3353697" cy="6824384"/>
          </a:xfrm>
          <a:prstGeom prst="rect">
            <a:avLst/>
          </a:prstGeom>
        </p:spPr>
      </p:pic>
      <p:pic>
        <p:nvPicPr>
          <p:cNvPr id="3" name="Picture 2" descr="Right Lane Closed Ahead sign">
            <a:extLst>
              <a:ext uri="{FF2B5EF4-FFF2-40B4-BE49-F238E27FC236}">
                <a16:creationId xmlns:a16="http://schemas.microsoft.com/office/drawing/2014/main" id="{09CB9945-93A9-4CD4-986C-CDD105A26998}"/>
              </a:ext>
            </a:extLst>
          </p:cNvPr>
          <p:cNvPicPr>
            <a:picLocks noChangeAspect="1"/>
          </p:cNvPicPr>
          <p:nvPr/>
        </p:nvPicPr>
        <p:blipFill>
          <a:blip r:embed="rId4"/>
          <a:stretch>
            <a:fillRect/>
          </a:stretch>
        </p:blipFill>
        <p:spPr>
          <a:xfrm>
            <a:off x="1981200" y="2508817"/>
            <a:ext cx="2729301" cy="2717171"/>
          </a:xfrm>
          <a:prstGeom prst="rect">
            <a:avLst/>
          </a:prstGeom>
        </p:spPr>
      </p:pic>
      <p:sp>
        <p:nvSpPr>
          <p:cNvPr id="4" name="Google Shape;74;p1">
            <a:extLst>
              <a:ext uri="{FF2B5EF4-FFF2-40B4-BE49-F238E27FC236}">
                <a16:creationId xmlns:a16="http://schemas.microsoft.com/office/drawing/2014/main" id="{70179E95-78C6-BB5E-19CF-98894E615D89}"/>
              </a:ext>
            </a:extLst>
          </p:cNvPr>
          <p:cNvSpPr/>
          <p:nvPr/>
        </p:nvSpPr>
        <p:spPr>
          <a:xfrm>
            <a:off x="4324350" y="633718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442849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4030" y="16230"/>
            <a:ext cx="3333750" cy="2773363"/>
          </a:xfrm>
        </p:spPr>
        <p:txBody>
          <a:bodyPr>
            <a:normAutofit/>
          </a:bodyPr>
          <a:lstStyle/>
          <a:p>
            <a:pPr eaLnBrk="1" hangingPunct="1"/>
            <a:r>
              <a:rPr lang="en-US" dirty="0"/>
              <a:t>One-Lane, Two-Way Operation</a:t>
            </a:r>
          </a:p>
        </p:txBody>
      </p:sp>
      <p:pic>
        <p:nvPicPr>
          <p:cNvPr id="3" name="Picture 2" descr="Two lane road MUTCD flagging operation image with signs and one lane closed using flaggers at both ends">
            <a:extLst>
              <a:ext uri="{FF2B5EF4-FFF2-40B4-BE49-F238E27FC236}">
                <a16:creationId xmlns:a16="http://schemas.microsoft.com/office/drawing/2014/main" id="{85A65716-09BD-42A7-8F7E-AFCB777FA10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234449" y="-96170"/>
            <a:ext cx="5909552" cy="6954169"/>
          </a:xfrm>
          <a:prstGeom prst="rect">
            <a:avLst/>
          </a:prstGeom>
        </p:spPr>
      </p:pic>
      <p:pic>
        <p:nvPicPr>
          <p:cNvPr id="5" name="Picture 4" descr="Orange flagger symbol sign">
            <a:extLst>
              <a:ext uri="{FF2B5EF4-FFF2-40B4-BE49-F238E27FC236}">
                <a16:creationId xmlns:a16="http://schemas.microsoft.com/office/drawing/2014/main" id="{4299CFD0-6119-49B3-A2A2-624F008FDBD1}"/>
              </a:ext>
            </a:extLst>
          </p:cNvPr>
          <p:cNvPicPr>
            <a:picLocks noChangeAspect="1"/>
          </p:cNvPicPr>
          <p:nvPr/>
        </p:nvPicPr>
        <p:blipFill>
          <a:blip r:embed="rId4"/>
          <a:stretch>
            <a:fillRect/>
          </a:stretch>
        </p:blipFill>
        <p:spPr>
          <a:xfrm>
            <a:off x="827361" y="3048000"/>
            <a:ext cx="2407088" cy="2407088"/>
          </a:xfrm>
          <a:prstGeom prst="rect">
            <a:avLst/>
          </a:prstGeom>
        </p:spPr>
      </p:pic>
      <p:sp>
        <p:nvSpPr>
          <p:cNvPr id="2" name="Google Shape;74;p1">
            <a:extLst>
              <a:ext uri="{FF2B5EF4-FFF2-40B4-BE49-F238E27FC236}">
                <a16:creationId xmlns:a16="http://schemas.microsoft.com/office/drawing/2014/main" id="{B5B3ED52-FC64-03F3-0C6B-8759DF2BFC08}"/>
              </a:ext>
            </a:extLst>
          </p:cNvPr>
          <p:cNvSpPr/>
          <p:nvPr/>
        </p:nvSpPr>
        <p:spPr>
          <a:xfrm>
            <a:off x="7652825" y="6120062"/>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4" name="TextBox 3">
            <a:extLst>
              <a:ext uri="{FF2B5EF4-FFF2-40B4-BE49-F238E27FC236}">
                <a16:creationId xmlns:a16="http://schemas.microsoft.com/office/drawing/2014/main" id="{C727F7FC-054E-90BE-BEAC-CDCAC575290D}"/>
              </a:ext>
            </a:extLst>
          </p:cNvPr>
          <p:cNvSpPr txBox="1"/>
          <p:nvPr/>
        </p:nvSpPr>
        <p:spPr>
          <a:xfrm>
            <a:off x="3697780" y="465101"/>
            <a:ext cx="1964466" cy="660314"/>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522977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49325"/>
            <a:ext cx="8229600" cy="659859"/>
          </a:xfrm>
        </p:spPr>
        <p:txBody>
          <a:bodyPr/>
          <a:lstStyle/>
          <a:p>
            <a:r>
              <a:rPr lang="en-US" dirty="0"/>
              <a:t>Objectives</a:t>
            </a:r>
          </a:p>
        </p:txBody>
      </p:sp>
      <p:sp>
        <p:nvSpPr>
          <p:cNvPr id="3" name="Content Placeholder 2"/>
          <p:cNvSpPr>
            <a:spLocks noGrp="1"/>
          </p:cNvSpPr>
          <p:nvPr>
            <p:ph idx="1"/>
          </p:nvPr>
        </p:nvSpPr>
        <p:spPr/>
        <p:txBody>
          <a:bodyPr/>
          <a:lstStyle/>
          <a:p>
            <a:r>
              <a:rPr lang="en-US" sz="2800" dirty="0"/>
              <a:t>Identify TMP Strategies</a:t>
            </a:r>
          </a:p>
          <a:p>
            <a:r>
              <a:rPr lang="en-US" sz="2800" dirty="0"/>
              <a:t>Define possible TMP Strategies</a:t>
            </a:r>
          </a:p>
          <a:p>
            <a:pPr lvl="1"/>
            <a:r>
              <a:rPr lang="en-US" sz="2800" dirty="0"/>
              <a:t>Temporary Traffic Control Plan (TTCP)</a:t>
            </a:r>
          </a:p>
          <a:p>
            <a:pPr lvl="1"/>
            <a:r>
              <a:rPr lang="en-US" sz="2800" dirty="0"/>
              <a:t>Transportation Operations (TO)</a:t>
            </a:r>
          </a:p>
          <a:p>
            <a:pPr lvl="1"/>
            <a:r>
              <a:rPr lang="en-US" sz="2800" dirty="0"/>
              <a:t>Public Information and Outreach (PI &amp; O)</a:t>
            </a:r>
          </a:p>
          <a:p>
            <a:r>
              <a:rPr lang="en-US" sz="2800" dirty="0"/>
              <a:t>List available tools</a:t>
            </a:r>
          </a:p>
          <a:p>
            <a:pPr marL="457200" lvl="1" indent="0">
              <a:buNone/>
            </a:pPr>
            <a:endParaRPr lang="en-US" dirty="0"/>
          </a:p>
        </p:txBody>
      </p:sp>
    </p:spTree>
    <p:extLst>
      <p:ext uri="{BB962C8B-B14F-4D97-AF65-F5344CB8AC3E}">
        <p14:creationId xmlns:p14="http://schemas.microsoft.com/office/powerpoint/2010/main" val="3746503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91070" y="228457"/>
            <a:ext cx="2502362" cy="3087538"/>
          </a:xfrm>
        </p:spPr>
        <p:txBody>
          <a:bodyPr/>
          <a:lstStyle/>
          <a:p>
            <a:r>
              <a:rPr lang="en-US" dirty="0"/>
              <a:t>Road Closures with a Diversion</a:t>
            </a:r>
          </a:p>
        </p:txBody>
      </p:sp>
      <p:pic>
        <p:nvPicPr>
          <p:cNvPr id="2" name="Picture 1" descr="MUTCD image for diversion area around a work zone on a two-lane roadway with signing">
            <a:extLst>
              <a:ext uri="{FF2B5EF4-FFF2-40B4-BE49-F238E27FC236}">
                <a16:creationId xmlns:a16="http://schemas.microsoft.com/office/drawing/2014/main" id="{A3BDE48C-1F60-489B-A5AA-CFF8C9E267AB}"/>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037428" y="0"/>
            <a:ext cx="4436230" cy="5918427"/>
          </a:xfrm>
          <a:prstGeom prst="rect">
            <a:avLst/>
          </a:prstGeom>
        </p:spPr>
      </p:pic>
      <p:sp>
        <p:nvSpPr>
          <p:cNvPr id="3" name="Google Shape;74;p1">
            <a:extLst>
              <a:ext uri="{FF2B5EF4-FFF2-40B4-BE49-F238E27FC236}">
                <a16:creationId xmlns:a16="http://schemas.microsoft.com/office/drawing/2014/main" id="{F06B96E2-5C53-05C8-63B2-1CAB242CFBE1}"/>
              </a:ext>
            </a:extLst>
          </p:cNvPr>
          <p:cNvSpPr/>
          <p:nvPr/>
        </p:nvSpPr>
        <p:spPr>
          <a:xfrm>
            <a:off x="7864058" y="5795336"/>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4" name="TextBox 3">
            <a:extLst>
              <a:ext uri="{FF2B5EF4-FFF2-40B4-BE49-F238E27FC236}">
                <a16:creationId xmlns:a16="http://schemas.microsoft.com/office/drawing/2014/main" id="{9AC2B18B-DB2E-ADCB-AF60-B4B0B8AA38B0}"/>
              </a:ext>
            </a:extLst>
          </p:cNvPr>
          <p:cNvSpPr txBox="1"/>
          <p:nvPr/>
        </p:nvSpPr>
        <p:spPr>
          <a:xfrm>
            <a:off x="5620043" y="5623255"/>
            <a:ext cx="158261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704946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114300"/>
            <a:ext cx="4929447" cy="1664624"/>
          </a:xfrm>
        </p:spPr>
        <p:txBody>
          <a:bodyPr/>
          <a:lstStyle/>
          <a:p>
            <a:pPr>
              <a:spcBef>
                <a:spcPct val="50000"/>
              </a:spcBef>
            </a:pPr>
            <a:r>
              <a:rPr lang="en-US" dirty="0"/>
              <a:t>Temporary Road Closures</a:t>
            </a:r>
          </a:p>
        </p:txBody>
      </p:sp>
      <p:pic>
        <p:nvPicPr>
          <p:cNvPr id="23556" name="Picture 5" descr="Orange flagger symbol sign"/>
          <p:cNvPicPr>
            <a:picLocks noChangeAspect="1" noChangeArrowheads="1"/>
          </p:cNvPicPr>
          <p:nvPr/>
        </p:nvPicPr>
        <p:blipFill>
          <a:blip r:embed="rId3" cstate="print"/>
          <a:srcRect/>
          <a:stretch>
            <a:fillRect/>
          </a:stretch>
        </p:blipFill>
        <p:spPr bwMode="auto">
          <a:xfrm rot="-2700000">
            <a:off x="2940989" y="3927199"/>
            <a:ext cx="1351174" cy="1351174"/>
          </a:xfrm>
          <a:prstGeom prst="rect">
            <a:avLst/>
          </a:prstGeom>
          <a:noFill/>
          <a:ln w="9525">
            <a:noFill/>
            <a:miter lim="800000"/>
            <a:headEnd/>
            <a:tailEnd/>
          </a:ln>
        </p:spPr>
      </p:pic>
      <p:pic>
        <p:nvPicPr>
          <p:cNvPr id="2" name="Picture 1" descr="MUTCD image for temporary stoppage on two-lane roadway with flaggers and signs">
            <a:extLst>
              <a:ext uri="{FF2B5EF4-FFF2-40B4-BE49-F238E27FC236}">
                <a16:creationId xmlns:a16="http://schemas.microsoft.com/office/drawing/2014/main" id="{35B1CF1A-4C72-4E4A-96B4-10BEEDC247EB}"/>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5009020" y="280554"/>
            <a:ext cx="3933825" cy="5572125"/>
          </a:xfrm>
          <a:prstGeom prst="rect">
            <a:avLst/>
          </a:prstGeom>
        </p:spPr>
      </p:pic>
      <p:sp>
        <p:nvSpPr>
          <p:cNvPr id="3" name="Google Shape;74;p1">
            <a:extLst>
              <a:ext uri="{FF2B5EF4-FFF2-40B4-BE49-F238E27FC236}">
                <a16:creationId xmlns:a16="http://schemas.microsoft.com/office/drawing/2014/main" id="{9CF6370A-0FB7-B9DF-7312-F7701A133030}"/>
              </a:ext>
            </a:extLst>
          </p:cNvPr>
          <p:cNvSpPr/>
          <p:nvPr/>
        </p:nvSpPr>
        <p:spPr>
          <a:xfrm>
            <a:off x="7840395" y="5852679"/>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4" name="TextBox 3">
            <a:extLst>
              <a:ext uri="{FF2B5EF4-FFF2-40B4-BE49-F238E27FC236}">
                <a16:creationId xmlns:a16="http://schemas.microsoft.com/office/drawing/2014/main" id="{10C44A23-51CA-E987-4AD7-17BE12A48497}"/>
              </a:ext>
            </a:extLst>
          </p:cNvPr>
          <p:cNvSpPr txBox="1"/>
          <p:nvPr/>
        </p:nvSpPr>
        <p:spPr>
          <a:xfrm>
            <a:off x="6039270" y="5729588"/>
            <a:ext cx="1440053" cy="246181"/>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289761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marL="571500" indent="-571500" eaLnBrk="1" hangingPunct="1"/>
            <a:r>
              <a:rPr lang="en-US" dirty="0"/>
              <a:t>Lane Shift</a:t>
            </a:r>
          </a:p>
        </p:txBody>
      </p:sp>
      <p:pic>
        <p:nvPicPr>
          <p:cNvPr id="2" name="Picture 1" descr="Triple lane shift on a six lane highway MUTCD image with only one direction shown including shift signs and shoulder closure of 1/3L">
            <a:extLst>
              <a:ext uri="{FF2B5EF4-FFF2-40B4-BE49-F238E27FC236}">
                <a16:creationId xmlns:a16="http://schemas.microsoft.com/office/drawing/2014/main" id="{D58542F5-EB6A-478D-9184-9B33810DDACB}"/>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572000" y="0"/>
            <a:ext cx="4114800" cy="5869641"/>
          </a:xfrm>
          <a:prstGeom prst="rect">
            <a:avLst/>
          </a:prstGeom>
        </p:spPr>
      </p:pic>
      <p:pic>
        <p:nvPicPr>
          <p:cNvPr id="5" name="Picture 4" descr="Orange triple lane shift sign">
            <a:extLst>
              <a:ext uri="{FF2B5EF4-FFF2-40B4-BE49-F238E27FC236}">
                <a16:creationId xmlns:a16="http://schemas.microsoft.com/office/drawing/2014/main" id="{5B5A76A6-B767-40E5-8E02-F5D3008FBE9C}"/>
              </a:ext>
            </a:extLst>
          </p:cNvPr>
          <p:cNvPicPr>
            <a:picLocks noChangeAspect="1"/>
          </p:cNvPicPr>
          <p:nvPr/>
        </p:nvPicPr>
        <p:blipFill>
          <a:blip r:embed="rId4"/>
          <a:stretch>
            <a:fillRect/>
          </a:stretch>
        </p:blipFill>
        <p:spPr>
          <a:xfrm>
            <a:off x="1567180" y="3243580"/>
            <a:ext cx="2636520" cy="2240280"/>
          </a:xfrm>
          <a:prstGeom prst="rect">
            <a:avLst/>
          </a:prstGeom>
        </p:spPr>
      </p:pic>
      <p:sp>
        <p:nvSpPr>
          <p:cNvPr id="3" name="Google Shape;74;p1">
            <a:extLst>
              <a:ext uri="{FF2B5EF4-FFF2-40B4-BE49-F238E27FC236}">
                <a16:creationId xmlns:a16="http://schemas.microsoft.com/office/drawing/2014/main" id="{ADA8C79A-6588-2314-A07B-F89C227A8BD1}"/>
              </a:ext>
            </a:extLst>
          </p:cNvPr>
          <p:cNvSpPr/>
          <p:nvPr/>
        </p:nvSpPr>
        <p:spPr>
          <a:xfrm>
            <a:off x="7467600" y="586964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
        <p:nvSpPr>
          <p:cNvPr id="4" name="TextBox 3">
            <a:extLst>
              <a:ext uri="{FF2B5EF4-FFF2-40B4-BE49-F238E27FC236}">
                <a16:creationId xmlns:a16="http://schemas.microsoft.com/office/drawing/2014/main" id="{1F90BD1F-3934-2BBE-04DA-B518AFD28982}"/>
              </a:ext>
            </a:extLst>
          </p:cNvPr>
          <p:cNvSpPr txBox="1"/>
          <p:nvPr/>
        </p:nvSpPr>
        <p:spPr>
          <a:xfrm>
            <a:off x="5793087" y="5530297"/>
            <a:ext cx="1440053" cy="246181"/>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206299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7"/>
            <a:ext cx="3167149" cy="1787323"/>
          </a:xfrm>
        </p:spPr>
        <p:txBody>
          <a:bodyPr/>
          <a:lstStyle/>
          <a:p>
            <a:pPr eaLnBrk="1" hangingPunct="1"/>
            <a:r>
              <a:rPr lang="en-US" dirty="0"/>
              <a:t>Median Crossovers</a:t>
            </a:r>
          </a:p>
        </p:txBody>
      </p:sp>
      <p:pic>
        <p:nvPicPr>
          <p:cNvPr id="2" name="Picture 1" descr="MUTCD image for median crossover and advance warning signing to allow work on one side of a divided highway and alternating traffic on the other side">
            <a:extLst>
              <a:ext uri="{FF2B5EF4-FFF2-40B4-BE49-F238E27FC236}">
                <a16:creationId xmlns:a16="http://schemas.microsoft.com/office/drawing/2014/main" id="{DD8FA5DF-EC97-4F99-8E0D-6A95CCC21BEF}"/>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927066" y="274638"/>
            <a:ext cx="4950234" cy="6520099"/>
          </a:xfrm>
          <a:prstGeom prst="rect">
            <a:avLst/>
          </a:prstGeom>
        </p:spPr>
      </p:pic>
      <p:pic>
        <p:nvPicPr>
          <p:cNvPr id="3" name="Picture 2" descr="Orange Median Crossover sign">
            <a:extLst>
              <a:ext uri="{FF2B5EF4-FFF2-40B4-BE49-F238E27FC236}">
                <a16:creationId xmlns:a16="http://schemas.microsoft.com/office/drawing/2014/main" id="{82AF0DC8-1D04-4F78-AAC6-2C746FB5AFA3}"/>
              </a:ext>
            </a:extLst>
          </p:cNvPr>
          <p:cNvPicPr>
            <a:picLocks noChangeAspect="1"/>
          </p:cNvPicPr>
          <p:nvPr/>
        </p:nvPicPr>
        <p:blipFill>
          <a:blip r:embed="rId4"/>
          <a:stretch>
            <a:fillRect/>
          </a:stretch>
        </p:blipFill>
        <p:spPr>
          <a:xfrm>
            <a:off x="873989" y="2353481"/>
            <a:ext cx="2750360" cy="2697973"/>
          </a:xfrm>
          <a:prstGeom prst="rect">
            <a:avLst/>
          </a:prstGeom>
        </p:spPr>
      </p:pic>
      <p:sp>
        <p:nvSpPr>
          <p:cNvPr id="4" name="Google Shape;74;p1">
            <a:extLst>
              <a:ext uri="{FF2B5EF4-FFF2-40B4-BE49-F238E27FC236}">
                <a16:creationId xmlns:a16="http://schemas.microsoft.com/office/drawing/2014/main" id="{38F491FD-4A69-EF44-BD23-206D64824C6B}"/>
              </a:ext>
            </a:extLst>
          </p:cNvPr>
          <p:cNvSpPr/>
          <p:nvPr/>
        </p:nvSpPr>
        <p:spPr>
          <a:xfrm>
            <a:off x="4452426" y="646027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54786155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i435 corridor crossover with two lanes shifting to accommodate road work"/>
          <p:cNvPicPr>
            <a:picLocks noChangeAspect="1" noChangeArrowheads="1"/>
          </p:cNvPicPr>
          <p:nvPr/>
        </p:nvPicPr>
        <p:blipFill>
          <a:blip r:embed="rId3" cstate="print"/>
          <a:srcRect/>
          <a:stretch>
            <a:fillRect/>
          </a:stretch>
        </p:blipFill>
        <p:spPr bwMode="auto">
          <a:xfrm>
            <a:off x="654570" y="0"/>
            <a:ext cx="7834859" cy="5876144"/>
          </a:xfrm>
          <a:prstGeom prst="rect">
            <a:avLst/>
          </a:prstGeom>
          <a:noFill/>
          <a:ln w="19050">
            <a:solidFill>
              <a:schemeClr val="tx1"/>
            </a:solidFill>
            <a:miter lim="800000"/>
            <a:headEnd/>
            <a:tailEnd/>
          </a:ln>
        </p:spPr>
      </p:pic>
      <p:sp>
        <p:nvSpPr>
          <p:cNvPr id="2" name="Title 1"/>
          <p:cNvSpPr>
            <a:spLocks noGrp="1"/>
          </p:cNvSpPr>
          <p:nvPr>
            <p:ph type="title"/>
          </p:nvPr>
        </p:nvSpPr>
        <p:spPr>
          <a:xfrm>
            <a:off x="914400" y="0"/>
            <a:ext cx="8844950" cy="659859"/>
          </a:xfrm>
        </p:spPr>
        <p:txBody>
          <a:bodyPr/>
          <a:lstStyle/>
          <a:p>
            <a:r>
              <a:rPr lang="en-US" dirty="0">
                <a:solidFill>
                  <a:schemeClr val="bg1"/>
                </a:solidFill>
              </a:rPr>
              <a:t>Crossover Example</a:t>
            </a:r>
          </a:p>
        </p:txBody>
      </p:sp>
      <p:sp>
        <p:nvSpPr>
          <p:cNvPr id="3" name="Google Shape;74;p1">
            <a:extLst>
              <a:ext uri="{FF2B5EF4-FFF2-40B4-BE49-F238E27FC236}">
                <a16:creationId xmlns:a16="http://schemas.microsoft.com/office/drawing/2014/main" id="{B8EB0CAB-5702-7309-889E-A56EB2CB3501}"/>
              </a:ext>
            </a:extLst>
          </p:cNvPr>
          <p:cNvSpPr/>
          <p:nvPr/>
        </p:nvSpPr>
        <p:spPr>
          <a:xfrm>
            <a:off x="7476980" y="587614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477290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0458" y="334335"/>
            <a:ext cx="8229600" cy="659859"/>
          </a:xfrm>
        </p:spPr>
        <p:txBody>
          <a:bodyPr/>
          <a:lstStyle/>
          <a:p>
            <a:pPr eaLnBrk="1" hangingPunct="1"/>
            <a:r>
              <a:rPr lang="en-US" dirty="0"/>
              <a:t>Restrict Hours of Work</a:t>
            </a:r>
          </a:p>
        </p:txBody>
      </p:sp>
      <p:sp>
        <p:nvSpPr>
          <p:cNvPr id="29699" name="Rectangle 3"/>
          <p:cNvSpPr>
            <a:spLocks noGrp="1" noChangeArrowheads="1"/>
          </p:cNvSpPr>
          <p:nvPr>
            <p:ph idx="1"/>
          </p:nvPr>
        </p:nvSpPr>
        <p:spPr>
          <a:xfrm>
            <a:off x="450459" y="1343465"/>
            <a:ext cx="3169042" cy="4396153"/>
          </a:xfrm>
        </p:spPr>
        <p:txBody>
          <a:bodyPr/>
          <a:lstStyle/>
          <a:p>
            <a:pPr eaLnBrk="1" hangingPunct="1"/>
            <a:r>
              <a:rPr lang="en-US" dirty="0"/>
              <a:t>Night work only</a:t>
            </a:r>
          </a:p>
          <a:p>
            <a:pPr eaLnBrk="1" hangingPunct="1"/>
            <a:r>
              <a:rPr lang="en-US" dirty="0"/>
              <a:t>Weekend work only</a:t>
            </a:r>
          </a:p>
          <a:p>
            <a:pPr eaLnBrk="1" hangingPunct="1"/>
            <a:r>
              <a:rPr lang="en-US" dirty="0"/>
              <a:t>Lane closure restrictions	</a:t>
            </a:r>
          </a:p>
          <a:p>
            <a:pPr lvl="1" eaLnBrk="1" hangingPunct="1"/>
            <a:r>
              <a:rPr lang="en-US" dirty="0"/>
              <a:t>Work when traffic volumes are lower</a:t>
            </a:r>
          </a:p>
          <a:p>
            <a:pPr eaLnBrk="1" hangingPunct="1">
              <a:buNone/>
            </a:pPr>
            <a:endParaRPr lang="en-US" dirty="0"/>
          </a:p>
        </p:txBody>
      </p:sp>
      <p:pic>
        <p:nvPicPr>
          <p:cNvPr id="2" name="Picture 1" descr="Night work with balloon lights on paving equipment and workers present">
            <a:extLst>
              <a:ext uri="{FF2B5EF4-FFF2-40B4-BE49-F238E27FC236}">
                <a16:creationId xmlns:a16="http://schemas.microsoft.com/office/drawing/2014/main" id="{F020C2F3-0F33-44AA-A25C-6EFAD7DCCFB7}"/>
              </a:ext>
            </a:extLst>
          </p:cNvPr>
          <p:cNvPicPr>
            <a:picLocks noChangeAspect="1"/>
          </p:cNvPicPr>
          <p:nvPr/>
        </p:nvPicPr>
        <p:blipFill>
          <a:blip r:embed="rId3"/>
          <a:stretch>
            <a:fillRect/>
          </a:stretch>
        </p:blipFill>
        <p:spPr>
          <a:xfrm>
            <a:off x="3619501" y="1537298"/>
            <a:ext cx="5266427" cy="3510951"/>
          </a:xfrm>
          <a:prstGeom prst="rect">
            <a:avLst/>
          </a:prstGeom>
        </p:spPr>
      </p:pic>
      <p:sp>
        <p:nvSpPr>
          <p:cNvPr id="3" name="Google Shape;74;p1">
            <a:extLst>
              <a:ext uri="{FF2B5EF4-FFF2-40B4-BE49-F238E27FC236}">
                <a16:creationId xmlns:a16="http://schemas.microsoft.com/office/drawing/2014/main" id="{475F2D8E-C70B-8371-1BC6-251B50DE75E5}"/>
              </a:ext>
            </a:extLst>
          </p:cNvPr>
          <p:cNvSpPr/>
          <p:nvPr/>
        </p:nvSpPr>
        <p:spPr>
          <a:xfrm>
            <a:off x="7805226" y="5147752"/>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623033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descr="Night work zone with balloon lights on equipment and traffic separated by drums"/>
          <p:cNvSpPr>
            <a:spLocks noGrp="1" noChangeAspect="1" noChangeArrowheads="1"/>
          </p:cNvSpPr>
          <p:nvPr isPhoto="1">
            <p:ph idx="1"/>
          </p:nvPr>
        </p:nvSpPr>
        <p:spPr>
          <a:xfrm>
            <a:off x="0" y="-1"/>
            <a:ext cx="9185564" cy="5205153"/>
          </a:xfrm>
          <a:blipFill dpi="0" rotWithShape="1">
            <a:blip r:embed="rId3" cstate="print"/>
            <a:srcRect/>
            <a:stretch>
              <a:fillRect b="-17647"/>
            </a:stretch>
          </a:blipFill>
          <a:ln>
            <a:solidFill>
              <a:schemeClr val="tx1"/>
            </a:solidFill>
          </a:ln>
        </p:spPr>
        <p:txBody>
          <a:bodyPr/>
          <a:lstStyle/>
          <a:p>
            <a:pPr marL="0" indent="0" eaLnBrk="1" hangingPunct="1">
              <a:buNone/>
              <a:defRPr/>
            </a:pPr>
            <a:endParaRPr lang="en-US" dirty="0"/>
          </a:p>
        </p:txBody>
      </p:sp>
      <p:sp>
        <p:nvSpPr>
          <p:cNvPr id="30722" name="Rectangle 2"/>
          <p:cNvSpPr>
            <a:spLocks noGrp="1" noChangeArrowheads="1"/>
          </p:cNvSpPr>
          <p:nvPr>
            <p:ph type="title"/>
          </p:nvPr>
        </p:nvSpPr>
        <p:spPr>
          <a:xfrm>
            <a:off x="6002311" y="225269"/>
            <a:ext cx="2736955" cy="914400"/>
          </a:xfrm>
        </p:spPr>
        <p:txBody>
          <a:bodyPr/>
          <a:lstStyle/>
          <a:p>
            <a:pPr eaLnBrk="1" hangingPunct="1"/>
            <a:r>
              <a:rPr lang="en-US" dirty="0">
                <a:solidFill>
                  <a:schemeClr val="bg1"/>
                </a:solidFill>
              </a:rPr>
              <a:t>Night Work</a:t>
            </a:r>
          </a:p>
        </p:txBody>
      </p:sp>
      <p:sp>
        <p:nvSpPr>
          <p:cNvPr id="2" name="Google Shape;74;p1">
            <a:extLst>
              <a:ext uri="{FF2B5EF4-FFF2-40B4-BE49-F238E27FC236}">
                <a16:creationId xmlns:a16="http://schemas.microsoft.com/office/drawing/2014/main" id="{237FA1AA-B9E7-B007-B05A-B81767B34B9F}"/>
              </a:ext>
            </a:extLst>
          </p:cNvPr>
          <p:cNvSpPr/>
          <p:nvPr/>
        </p:nvSpPr>
        <p:spPr>
          <a:xfrm>
            <a:off x="7966364" y="530733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05154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4" descr="Night work with workers in cut out area of roadway and traffic passing but incorrectly only illuminated by headlights from a work vehicle"/>
          <p:cNvSpPr>
            <a:spLocks noGrp="1" noChangeAspect="1" noChangeArrowheads="1"/>
          </p:cNvSpPr>
          <p:nvPr isPhoto="1"/>
        </p:nvSpPr>
        <p:spPr bwMode="auto">
          <a:xfrm>
            <a:off x="0" y="-1"/>
            <a:ext cx="7893396" cy="5906125"/>
          </a:xfrm>
          <a:prstGeom prst="rect">
            <a:avLst/>
          </a:prstGeom>
          <a:blipFill dpi="0" rotWithShape="1">
            <a:blip r:embed="rId3" cstate="print"/>
            <a:srcRect/>
            <a:stretch>
              <a:fillRect/>
            </a:stretch>
          </a:blipFill>
          <a:ln w="9525">
            <a:solidFill>
              <a:schemeClr val="tx1"/>
            </a:solidFill>
            <a:miter lim="800000"/>
            <a:headEnd/>
            <a:tailEnd/>
          </a:ln>
        </p:spPr>
        <p:txBody>
          <a:bodyPr/>
          <a:lstStyle/>
          <a:p>
            <a:endParaRPr lang="en-US" dirty="0">
              <a:solidFill>
                <a:schemeClr val="bg1"/>
              </a:solidFill>
            </a:endParaRPr>
          </a:p>
        </p:txBody>
      </p:sp>
      <p:sp>
        <p:nvSpPr>
          <p:cNvPr id="31748" name="Rectangle 2"/>
          <p:cNvSpPr>
            <a:spLocks noGrp="1" noChangeArrowheads="1"/>
          </p:cNvSpPr>
          <p:nvPr>
            <p:ph type="title"/>
          </p:nvPr>
        </p:nvSpPr>
        <p:spPr>
          <a:xfrm>
            <a:off x="255585" y="112089"/>
            <a:ext cx="8229600" cy="839787"/>
          </a:xfrm>
        </p:spPr>
        <p:txBody>
          <a:bodyPr/>
          <a:lstStyle/>
          <a:p>
            <a:r>
              <a:rPr lang="en-US" dirty="0">
                <a:solidFill>
                  <a:schemeClr val="bg1"/>
                </a:solidFill>
              </a:rPr>
              <a:t>But do it safely</a:t>
            </a:r>
          </a:p>
        </p:txBody>
      </p:sp>
      <p:sp>
        <p:nvSpPr>
          <p:cNvPr id="2" name="Google Shape;74;p1">
            <a:extLst>
              <a:ext uri="{FF2B5EF4-FFF2-40B4-BE49-F238E27FC236}">
                <a16:creationId xmlns:a16="http://schemas.microsoft.com/office/drawing/2014/main" id="{E282FE95-4B9F-F72A-E823-0FA784625D58}"/>
              </a:ext>
            </a:extLst>
          </p:cNvPr>
          <p:cNvSpPr/>
          <p:nvPr/>
        </p:nvSpPr>
        <p:spPr>
          <a:xfrm>
            <a:off x="6674196" y="590612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49320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31" y="372038"/>
            <a:ext cx="6274667" cy="981705"/>
          </a:xfrm>
        </p:spPr>
        <p:txBody>
          <a:bodyPr>
            <a:normAutofit fontScale="90000"/>
          </a:bodyPr>
          <a:lstStyle/>
          <a:p>
            <a:r>
              <a:rPr lang="en-US" sz="4000" dirty="0"/>
              <a:t>TTC Strategies: 3. Traffic Control Devi</a:t>
            </a:r>
            <a:r>
              <a:rPr lang="en-US" dirty="0"/>
              <a:t>ces</a:t>
            </a:r>
            <a:endParaRPr lang="en-US" sz="3200" dirty="0"/>
          </a:p>
        </p:txBody>
      </p:sp>
      <p:sp>
        <p:nvSpPr>
          <p:cNvPr id="3" name="Content Placeholder 2"/>
          <p:cNvSpPr>
            <a:spLocks noGrp="1"/>
          </p:cNvSpPr>
          <p:nvPr>
            <p:ph idx="1"/>
          </p:nvPr>
        </p:nvSpPr>
        <p:spPr>
          <a:xfrm>
            <a:off x="306274" y="1615606"/>
            <a:ext cx="3886200" cy="2112331"/>
          </a:xfrm>
        </p:spPr>
        <p:txBody>
          <a:bodyPr>
            <a:normAutofit/>
          </a:bodyPr>
          <a:lstStyle/>
          <a:p>
            <a:r>
              <a:rPr lang="en-US" kern="0" dirty="0"/>
              <a:t>Advance warning signs</a:t>
            </a:r>
          </a:p>
          <a:p>
            <a:r>
              <a:rPr lang="en-US" dirty="0"/>
              <a:t>Temporary traffic barrier</a:t>
            </a:r>
          </a:p>
        </p:txBody>
      </p:sp>
      <p:pic>
        <p:nvPicPr>
          <p:cNvPr id="4" name="Picture 2" descr="Concrete barrier on the left side of a highway "/>
          <p:cNvPicPr>
            <a:picLocks noChangeAspect="1" noChangeArrowheads="1"/>
          </p:cNvPicPr>
          <p:nvPr/>
        </p:nvPicPr>
        <p:blipFill>
          <a:blip r:embed="rId3" cstate="print"/>
          <a:srcRect l="35833" t="42222" r="15000" b="12222"/>
          <a:stretch>
            <a:fillRect/>
          </a:stretch>
        </p:blipFill>
        <p:spPr bwMode="auto">
          <a:xfrm>
            <a:off x="4724399" y="1488287"/>
            <a:ext cx="3779615" cy="2626513"/>
          </a:xfrm>
          <a:prstGeom prst="rect">
            <a:avLst/>
          </a:prstGeom>
          <a:noFill/>
        </p:spPr>
      </p:pic>
      <p:sp>
        <p:nvSpPr>
          <p:cNvPr id="6" name="TextBox 5"/>
          <p:cNvSpPr txBox="1"/>
          <p:nvPr/>
        </p:nvSpPr>
        <p:spPr>
          <a:xfrm>
            <a:off x="444306" y="4712503"/>
            <a:ext cx="774309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See the MUTCD Part 6 for other devices and typical applications</a:t>
            </a:r>
          </a:p>
        </p:txBody>
      </p:sp>
      <p:sp>
        <p:nvSpPr>
          <p:cNvPr id="7" name="Google Shape;74;p1">
            <a:extLst>
              <a:ext uri="{FF2B5EF4-FFF2-40B4-BE49-F238E27FC236}">
                <a16:creationId xmlns:a16="http://schemas.microsoft.com/office/drawing/2014/main" id="{BDD7A319-D099-FF29-0523-7CCED4252411}"/>
              </a:ext>
            </a:extLst>
          </p:cNvPr>
          <p:cNvSpPr/>
          <p:nvPr/>
        </p:nvSpPr>
        <p:spPr>
          <a:xfrm>
            <a:off x="7476980" y="4167470"/>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149361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392220"/>
            <a:ext cx="8229600" cy="659859"/>
          </a:xfrm>
        </p:spPr>
        <p:txBody>
          <a:bodyPr>
            <a:noAutofit/>
          </a:bodyPr>
          <a:lstStyle/>
          <a:p>
            <a:pPr eaLnBrk="1" hangingPunct="1"/>
            <a:r>
              <a:rPr lang="en-US" dirty="0"/>
              <a:t>TTC Strategies: </a:t>
            </a:r>
            <a:br>
              <a:rPr lang="en-US" dirty="0"/>
            </a:br>
            <a:r>
              <a:rPr lang="en-US" altLang="en-US" dirty="0"/>
              <a:t>Project Coordination</a:t>
            </a:r>
          </a:p>
        </p:txBody>
      </p:sp>
      <p:sp>
        <p:nvSpPr>
          <p:cNvPr id="48131" name="Rectangle 3"/>
          <p:cNvSpPr>
            <a:spLocks noGrp="1" noChangeArrowheads="1"/>
          </p:cNvSpPr>
          <p:nvPr>
            <p:ph idx="1"/>
          </p:nvPr>
        </p:nvSpPr>
        <p:spPr>
          <a:xfrm>
            <a:off x="457200" y="1717019"/>
            <a:ext cx="8229600" cy="4473525"/>
          </a:xfrm>
        </p:spPr>
        <p:txBody>
          <a:bodyPr/>
          <a:lstStyle/>
          <a:p>
            <a:pPr eaLnBrk="1" hangingPunct="1">
              <a:lnSpc>
                <a:spcPct val="80000"/>
              </a:lnSpc>
              <a:spcBef>
                <a:spcPts val="1200"/>
              </a:spcBef>
            </a:pPr>
            <a:r>
              <a:rPr lang="en-US" altLang="en-US" dirty="0"/>
              <a:t>Coordinating among multiple projects in the same corridor enables agencies to:</a:t>
            </a:r>
          </a:p>
          <a:p>
            <a:pPr lvl="1" eaLnBrk="1" hangingPunct="1">
              <a:lnSpc>
                <a:spcPct val="80000"/>
              </a:lnSpc>
              <a:spcBef>
                <a:spcPts val="1200"/>
              </a:spcBef>
            </a:pPr>
            <a:r>
              <a:rPr lang="en-US" altLang="en-US" dirty="0"/>
              <a:t>Effectively manage overall impacts</a:t>
            </a:r>
          </a:p>
          <a:p>
            <a:pPr lvl="1" eaLnBrk="1" hangingPunct="1">
              <a:lnSpc>
                <a:spcPct val="80000"/>
              </a:lnSpc>
              <a:spcBef>
                <a:spcPts val="1200"/>
              </a:spcBef>
            </a:pPr>
            <a:r>
              <a:rPr lang="en-US" altLang="en-US" dirty="0"/>
              <a:t>Effectively use resources</a:t>
            </a:r>
          </a:p>
          <a:p>
            <a:pPr lvl="1" eaLnBrk="1" hangingPunct="1">
              <a:lnSpc>
                <a:spcPct val="80000"/>
              </a:lnSpc>
              <a:spcBef>
                <a:spcPts val="1200"/>
              </a:spcBef>
            </a:pPr>
            <a:r>
              <a:rPr lang="en-US" altLang="en-US" dirty="0"/>
              <a:t>Avoid conflicts in roles and responsibilities</a:t>
            </a:r>
          </a:p>
          <a:p>
            <a:pPr lvl="1" eaLnBrk="1" hangingPunct="1">
              <a:lnSpc>
                <a:spcPct val="80000"/>
              </a:lnSpc>
              <a:spcBef>
                <a:spcPts val="1200"/>
              </a:spcBef>
            </a:pPr>
            <a:r>
              <a:rPr lang="en-US" altLang="en-US" dirty="0"/>
              <a:t>Avoid additional costs</a:t>
            </a:r>
          </a:p>
          <a:p>
            <a:pPr lvl="1" eaLnBrk="1" hangingPunct="1">
              <a:lnSpc>
                <a:spcPct val="80000"/>
              </a:lnSpc>
              <a:spcBef>
                <a:spcPts val="1200"/>
              </a:spcBef>
            </a:pPr>
            <a:r>
              <a:rPr lang="en-US" altLang="en-US" dirty="0"/>
              <a:t>Avoid conflicts in TTC Plans and other future strategies</a:t>
            </a:r>
          </a:p>
        </p:txBody>
      </p:sp>
    </p:spTree>
    <p:extLst>
      <p:ext uri="{BB962C8B-B14F-4D97-AF65-F5344CB8AC3E}">
        <p14:creationId xmlns:p14="http://schemas.microsoft.com/office/powerpoint/2010/main" val="2586065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8523"/>
            <a:ext cx="8229600" cy="659859"/>
          </a:xfrm>
        </p:spPr>
        <p:txBody>
          <a:bodyPr/>
          <a:lstStyle/>
          <a:p>
            <a:r>
              <a:rPr lang="en-US" dirty="0"/>
              <a:t>Strategies deployed to:</a:t>
            </a:r>
          </a:p>
        </p:txBody>
      </p:sp>
      <p:sp>
        <p:nvSpPr>
          <p:cNvPr id="5" name="Content Placeholder 4"/>
          <p:cNvSpPr>
            <a:spLocks noGrp="1"/>
          </p:cNvSpPr>
          <p:nvPr>
            <p:ph idx="1"/>
          </p:nvPr>
        </p:nvSpPr>
        <p:spPr>
          <a:xfrm>
            <a:off x="457201" y="1594434"/>
            <a:ext cx="3409950" cy="4396153"/>
          </a:xfrm>
        </p:spPr>
        <p:txBody>
          <a:bodyPr>
            <a:normAutofit/>
          </a:bodyPr>
          <a:lstStyle/>
          <a:p>
            <a:r>
              <a:rPr lang="en-US" dirty="0"/>
              <a:t>Improve safety and mobility of work zones</a:t>
            </a:r>
          </a:p>
          <a:p>
            <a:r>
              <a:rPr lang="en-US" dirty="0"/>
              <a:t>Reduce work zone impacts on the community/ businesses </a:t>
            </a:r>
          </a:p>
          <a:p>
            <a:pPr marL="0" indent="0">
              <a:buNone/>
            </a:pPr>
            <a:endParaRPr lang="en-US" dirty="0"/>
          </a:p>
        </p:txBody>
      </p:sp>
      <p:pic>
        <p:nvPicPr>
          <p:cNvPr id="2" name="Picture 1" descr="Traffic congestion on the highway">
            <a:extLst>
              <a:ext uri="{FF2B5EF4-FFF2-40B4-BE49-F238E27FC236}">
                <a16:creationId xmlns:a16="http://schemas.microsoft.com/office/drawing/2014/main" id="{9E14141A-4582-47BC-BA3D-FA8A7DBAD166}"/>
              </a:ext>
            </a:extLst>
          </p:cNvPr>
          <p:cNvPicPr>
            <a:picLocks noChangeAspect="1"/>
          </p:cNvPicPr>
          <p:nvPr/>
        </p:nvPicPr>
        <p:blipFill>
          <a:blip r:embed="rId3"/>
          <a:stretch>
            <a:fillRect/>
          </a:stretch>
        </p:blipFill>
        <p:spPr>
          <a:xfrm>
            <a:off x="3867151" y="1553327"/>
            <a:ext cx="4819649" cy="4137669"/>
          </a:xfrm>
          <a:prstGeom prst="rect">
            <a:avLst/>
          </a:prstGeom>
        </p:spPr>
      </p:pic>
      <p:sp>
        <p:nvSpPr>
          <p:cNvPr id="3" name="&quot;Not Allowed&quot; Symbol 2" descr="No symbol">
            <a:extLst>
              <a:ext uri="{FF2B5EF4-FFF2-40B4-BE49-F238E27FC236}">
                <a16:creationId xmlns:a16="http://schemas.microsoft.com/office/drawing/2014/main" id="{755C3482-E2A3-4607-957E-8B7A92BA8B80}"/>
              </a:ext>
            </a:extLst>
          </p:cNvPr>
          <p:cNvSpPr/>
          <p:nvPr/>
        </p:nvSpPr>
        <p:spPr>
          <a:xfrm>
            <a:off x="4287187" y="3792511"/>
            <a:ext cx="1379095" cy="1334125"/>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Google Shape;74;p1">
            <a:extLst>
              <a:ext uri="{FF2B5EF4-FFF2-40B4-BE49-F238E27FC236}">
                <a16:creationId xmlns:a16="http://schemas.microsoft.com/office/drawing/2014/main" id="{D12126DA-A177-5BB4-15A1-4A0126D6797F}"/>
              </a:ext>
            </a:extLst>
          </p:cNvPr>
          <p:cNvSpPr/>
          <p:nvPr/>
        </p:nvSpPr>
        <p:spPr>
          <a:xfrm>
            <a:off x="7772400" y="5744406"/>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632406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984" y="251543"/>
            <a:ext cx="8229600" cy="659859"/>
          </a:xfrm>
        </p:spPr>
        <p:txBody>
          <a:bodyPr/>
          <a:lstStyle/>
          <a:p>
            <a:r>
              <a:rPr lang="en-US" dirty="0"/>
              <a:t>Transportation Operation Strategies</a:t>
            </a:r>
          </a:p>
        </p:txBody>
      </p:sp>
      <p:sp>
        <p:nvSpPr>
          <p:cNvPr id="3" name="Content Placeholder 2"/>
          <p:cNvSpPr>
            <a:spLocks noGrp="1"/>
          </p:cNvSpPr>
          <p:nvPr>
            <p:ph idx="1"/>
          </p:nvPr>
        </p:nvSpPr>
        <p:spPr>
          <a:xfrm>
            <a:off x="450457" y="1343465"/>
            <a:ext cx="8355917" cy="4396153"/>
          </a:xfrm>
        </p:spPr>
        <p:txBody>
          <a:bodyPr>
            <a:normAutofit/>
          </a:bodyPr>
          <a:lstStyle/>
          <a:p>
            <a:pPr marL="514350" indent="-514350">
              <a:buFont typeface="+mj-lt"/>
              <a:buAutoNum type="arabicPeriod"/>
            </a:pPr>
            <a:r>
              <a:rPr lang="en-US" dirty="0"/>
              <a:t>Demand Management</a:t>
            </a:r>
          </a:p>
          <a:p>
            <a:pPr marL="514350" indent="-514350">
              <a:buFont typeface="+mj-lt"/>
              <a:buAutoNum type="arabicPeriod"/>
            </a:pPr>
            <a:r>
              <a:rPr lang="en-US" dirty="0"/>
              <a:t>Corridor Network Management</a:t>
            </a:r>
          </a:p>
          <a:p>
            <a:pPr marL="514350" indent="-514350">
              <a:buFont typeface="+mj-lt"/>
              <a:buAutoNum type="arabicPeriod"/>
            </a:pPr>
            <a:r>
              <a:rPr lang="en-US" dirty="0"/>
              <a:t>Work Zone Safety Management</a:t>
            </a:r>
          </a:p>
          <a:p>
            <a:pPr marL="514350" indent="-514350">
              <a:buFont typeface="+mj-lt"/>
              <a:buAutoNum type="arabicPeriod"/>
            </a:pPr>
            <a:r>
              <a:rPr lang="en-US" dirty="0"/>
              <a:t>Traffic/Incident Management and Enforcement Strategies </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2442177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08" y="281354"/>
            <a:ext cx="8764173" cy="1055077"/>
          </a:xfrm>
        </p:spPr>
        <p:txBody>
          <a:bodyPr>
            <a:normAutofit/>
          </a:bodyPr>
          <a:lstStyle/>
          <a:p>
            <a:r>
              <a:rPr lang="en-US" dirty="0"/>
              <a:t>TO Strategies: 1. Demand Management</a:t>
            </a:r>
          </a:p>
        </p:txBody>
      </p:sp>
      <p:sp>
        <p:nvSpPr>
          <p:cNvPr id="3" name="Content Placeholder 2"/>
          <p:cNvSpPr>
            <a:spLocks noGrp="1"/>
          </p:cNvSpPr>
          <p:nvPr>
            <p:ph idx="1"/>
          </p:nvPr>
        </p:nvSpPr>
        <p:spPr>
          <a:xfrm>
            <a:off x="379832" y="1631100"/>
            <a:ext cx="3319320" cy="4454769"/>
          </a:xfrm>
        </p:spPr>
        <p:txBody>
          <a:bodyPr/>
          <a:lstStyle/>
          <a:p>
            <a:pPr>
              <a:spcBef>
                <a:spcPts val="300"/>
              </a:spcBef>
            </a:pPr>
            <a:r>
              <a:rPr lang="en-US" dirty="0"/>
              <a:t>Transit improvements</a:t>
            </a:r>
          </a:p>
          <a:p>
            <a:pPr>
              <a:spcBef>
                <a:spcPts val="300"/>
              </a:spcBef>
            </a:pPr>
            <a:r>
              <a:rPr lang="en-US" dirty="0"/>
              <a:t>Carpool incentives</a:t>
            </a:r>
          </a:p>
          <a:p>
            <a:pPr>
              <a:spcBef>
                <a:spcPts val="300"/>
              </a:spcBef>
            </a:pPr>
            <a:r>
              <a:rPr lang="en-US" dirty="0"/>
              <a:t>Congestion pricing</a:t>
            </a:r>
          </a:p>
        </p:txBody>
      </p:sp>
      <p:pic>
        <p:nvPicPr>
          <p:cNvPr id="4" name="Picture 3" descr="Carpools Only -- 2 or More Persons Per Vehicle sign with white diamond on black background">
            <a:extLst>
              <a:ext uri="{FF2B5EF4-FFF2-40B4-BE49-F238E27FC236}">
                <a16:creationId xmlns:a16="http://schemas.microsoft.com/office/drawing/2014/main" id="{3566F72C-4853-4B3C-8446-55BFA93A9677}"/>
              </a:ext>
            </a:extLst>
          </p:cNvPr>
          <p:cNvPicPr>
            <a:picLocks noChangeAspect="1"/>
          </p:cNvPicPr>
          <p:nvPr/>
        </p:nvPicPr>
        <p:blipFill>
          <a:blip r:embed="rId3"/>
          <a:stretch>
            <a:fillRect/>
          </a:stretch>
        </p:blipFill>
        <p:spPr>
          <a:xfrm>
            <a:off x="3699152" y="1631100"/>
            <a:ext cx="4762500" cy="3000375"/>
          </a:xfrm>
          <a:prstGeom prst="rect">
            <a:avLst/>
          </a:prstGeom>
        </p:spPr>
      </p:pic>
      <p:sp>
        <p:nvSpPr>
          <p:cNvPr id="5" name="Google Shape;74;p1">
            <a:extLst>
              <a:ext uri="{FF2B5EF4-FFF2-40B4-BE49-F238E27FC236}">
                <a16:creationId xmlns:a16="http://schemas.microsoft.com/office/drawing/2014/main" id="{54CE50A0-5B01-E5E7-C18F-97813B01B184}"/>
              </a:ext>
            </a:extLst>
          </p:cNvPr>
          <p:cNvSpPr/>
          <p:nvPr/>
        </p:nvSpPr>
        <p:spPr>
          <a:xfrm>
            <a:off x="7066672" y="483052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2598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912" y="248911"/>
            <a:ext cx="8764173" cy="1055077"/>
          </a:xfrm>
        </p:spPr>
        <p:txBody>
          <a:bodyPr>
            <a:normAutofit/>
          </a:bodyPr>
          <a:lstStyle/>
          <a:p>
            <a:r>
              <a:rPr lang="en-US" dirty="0"/>
              <a:t>TO Strategies Aim to:</a:t>
            </a:r>
          </a:p>
        </p:txBody>
      </p:sp>
      <p:sp>
        <p:nvSpPr>
          <p:cNvPr id="3" name="Content Placeholder 2"/>
          <p:cNvSpPr>
            <a:spLocks noGrp="1"/>
          </p:cNvSpPr>
          <p:nvPr>
            <p:ph idx="1"/>
          </p:nvPr>
        </p:nvSpPr>
        <p:spPr>
          <a:xfrm>
            <a:off x="253219" y="1336431"/>
            <a:ext cx="4318780" cy="4217581"/>
          </a:xfrm>
        </p:spPr>
        <p:txBody>
          <a:bodyPr/>
          <a:lstStyle/>
          <a:p>
            <a:pPr>
              <a:spcBef>
                <a:spcPts val="300"/>
              </a:spcBef>
            </a:pPr>
            <a:r>
              <a:rPr lang="en-US" dirty="0"/>
              <a:t>Reduce total travel</a:t>
            </a:r>
          </a:p>
          <a:p>
            <a:pPr>
              <a:spcBef>
                <a:spcPts val="300"/>
              </a:spcBef>
            </a:pPr>
            <a:r>
              <a:rPr lang="en-US" dirty="0"/>
              <a:t>Reduce vehicle trips</a:t>
            </a:r>
          </a:p>
          <a:p>
            <a:pPr>
              <a:spcBef>
                <a:spcPts val="300"/>
              </a:spcBef>
            </a:pPr>
            <a:r>
              <a:rPr lang="en-US" dirty="0"/>
              <a:t>Reduce vehicles traveling through the work zone</a:t>
            </a:r>
          </a:p>
          <a:p>
            <a:pPr>
              <a:spcBef>
                <a:spcPts val="300"/>
              </a:spcBef>
            </a:pPr>
            <a:r>
              <a:rPr lang="en-US" dirty="0"/>
              <a:t>Maintain and augment capacity</a:t>
            </a:r>
          </a:p>
          <a:p>
            <a:pPr>
              <a:spcBef>
                <a:spcPts val="300"/>
              </a:spcBef>
            </a:pPr>
            <a:r>
              <a:rPr lang="en-US" dirty="0"/>
              <a:t>Ridesharing and incentive programs</a:t>
            </a:r>
          </a:p>
        </p:txBody>
      </p:sp>
      <p:pic>
        <p:nvPicPr>
          <p:cNvPr id="4" name="Picture 3" descr="Traffic congestion on the highway with tall buildings in the background">
            <a:extLst>
              <a:ext uri="{FF2B5EF4-FFF2-40B4-BE49-F238E27FC236}">
                <a16:creationId xmlns:a16="http://schemas.microsoft.com/office/drawing/2014/main" id="{60AFC1E2-C5D4-415F-BCAB-2778F7B77B7F}"/>
              </a:ext>
            </a:extLst>
          </p:cNvPr>
          <p:cNvPicPr>
            <a:picLocks noChangeAspect="1"/>
          </p:cNvPicPr>
          <p:nvPr/>
        </p:nvPicPr>
        <p:blipFill rotWithShape="1">
          <a:blip r:embed="rId3"/>
          <a:srcRect l="36097"/>
          <a:stretch/>
        </p:blipFill>
        <p:spPr>
          <a:xfrm>
            <a:off x="4956243" y="1445142"/>
            <a:ext cx="3550294" cy="4000159"/>
          </a:xfrm>
          <a:prstGeom prst="rect">
            <a:avLst/>
          </a:prstGeom>
        </p:spPr>
      </p:pic>
      <p:sp>
        <p:nvSpPr>
          <p:cNvPr id="5" name="Google Shape;74;p1">
            <a:extLst>
              <a:ext uri="{FF2B5EF4-FFF2-40B4-BE49-F238E27FC236}">
                <a16:creationId xmlns:a16="http://schemas.microsoft.com/office/drawing/2014/main" id="{02EE7EC5-E060-C211-7900-8FA14B058CF2}"/>
              </a:ext>
            </a:extLst>
          </p:cNvPr>
          <p:cNvSpPr/>
          <p:nvPr/>
        </p:nvSpPr>
        <p:spPr>
          <a:xfrm>
            <a:off x="7500426" y="546336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5" descr="Traffic on the highway">
            <a:extLst>
              <a:ext uri="{FF2B5EF4-FFF2-40B4-BE49-F238E27FC236}">
                <a16:creationId xmlns:a16="http://schemas.microsoft.com/office/drawing/2014/main" id="{C7357D1D-0BD1-4916-5260-9FF69709B2BF}"/>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61676" t="86374" r="35159" b="10695"/>
          <a:stretch/>
        </p:blipFill>
        <p:spPr>
          <a:xfrm>
            <a:off x="6389077" y="4911969"/>
            <a:ext cx="175846" cy="117231"/>
          </a:xfrm>
          <a:prstGeom prst="rect">
            <a:avLst/>
          </a:prstGeom>
        </p:spPr>
      </p:pic>
      <p:pic>
        <p:nvPicPr>
          <p:cNvPr id="7" name="Picture 6" descr="Traffic on the highway">
            <a:extLst>
              <a:ext uri="{FF2B5EF4-FFF2-40B4-BE49-F238E27FC236}">
                <a16:creationId xmlns:a16="http://schemas.microsoft.com/office/drawing/2014/main" id="{2842D608-97BA-4039-9B0F-636E7765BB62}"/>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61676" t="86374" r="35159" b="10695"/>
          <a:stretch/>
        </p:blipFill>
        <p:spPr>
          <a:xfrm>
            <a:off x="7655901" y="5011983"/>
            <a:ext cx="104409" cy="69606"/>
          </a:xfrm>
          <a:prstGeom prst="rect">
            <a:avLst/>
          </a:prstGeom>
        </p:spPr>
      </p:pic>
    </p:spTree>
    <p:extLst>
      <p:ext uri="{BB962C8B-B14F-4D97-AF65-F5344CB8AC3E}">
        <p14:creationId xmlns:p14="http://schemas.microsoft.com/office/powerpoint/2010/main" val="2359781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713" y="561033"/>
            <a:ext cx="8229600" cy="894974"/>
          </a:xfrm>
        </p:spPr>
        <p:txBody>
          <a:bodyPr>
            <a:normAutofit fontScale="90000"/>
          </a:bodyPr>
          <a:lstStyle/>
          <a:p>
            <a:r>
              <a:rPr lang="en-US" sz="4000" dirty="0"/>
              <a:t>Transportation Operation Strategies: 2. Corridor Network Management</a:t>
            </a:r>
            <a:br>
              <a:rPr lang="en-US" dirty="0"/>
            </a:br>
            <a:endParaRPr lang="en-US" dirty="0"/>
          </a:p>
        </p:txBody>
      </p:sp>
      <p:sp>
        <p:nvSpPr>
          <p:cNvPr id="3" name="Content Placeholder 2"/>
          <p:cNvSpPr>
            <a:spLocks noGrp="1"/>
          </p:cNvSpPr>
          <p:nvPr>
            <p:ph idx="1"/>
          </p:nvPr>
        </p:nvSpPr>
        <p:spPr>
          <a:xfrm>
            <a:off x="295713" y="1624611"/>
            <a:ext cx="3925019" cy="4396153"/>
          </a:xfrm>
        </p:spPr>
        <p:txBody>
          <a:bodyPr>
            <a:normAutofit/>
          </a:bodyPr>
          <a:lstStyle/>
          <a:p>
            <a:r>
              <a:rPr lang="en-US" dirty="0"/>
              <a:t>Signal re-timing</a:t>
            </a:r>
          </a:p>
          <a:p>
            <a:r>
              <a:rPr lang="en-US" dirty="0"/>
              <a:t>Parking restrictions</a:t>
            </a:r>
          </a:p>
          <a:p>
            <a:r>
              <a:rPr lang="en-US" dirty="0"/>
              <a:t>Lane controls</a:t>
            </a:r>
          </a:p>
          <a:p>
            <a:r>
              <a:rPr lang="en-US" dirty="0"/>
              <a:t>Moveable barrier systems</a:t>
            </a:r>
          </a:p>
          <a:p>
            <a:endParaRPr lang="en-US" sz="2400" dirty="0"/>
          </a:p>
          <a:p>
            <a:pPr marL="0" indent="0">
              <a:buNone/>
            </a:pPr>
            <a:endParaRPr lang="en-US" sz="2400" dirty="0"/>
          </a:p>
        </p:txBody>
      </p:sp>
      <p:pic>
        <p:nvPicPr>
          <p:cNvPr id="4" name="Picture 3" descr="drums and cones on a city street">
            <a:extLst>
              <a:ext uri="{FF2B5EF4-FFF2-40B4-BE49-F238E27FC236}">
                <a16:creationId xmlns:a16="http://schemas.microsoft.com/office/drawing/2014/main" id="{FDA0B106-9378-4BB7-94AF-72397BE46F0F}"/>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4543706" y="1624611"/>
            <a:ext cx="3608777" cy="3608777"/>
          </a:xfrm>
          <a:prstGeom prst="rect">
            <a:avLst/>
          </a:prstGeom>
        </p:spPr>
      </p:pic>
      <p:sp>
        <p:nvSpPr>
          <p:cNvPr id="5" name="Google Shape;74;p1">
            <a:extLst>
              <a:ext uri="{FF2B5EF4-FFF2-40B4-BE49-F238E27FC236}">
                <a16:creationId xmlns:a16="http://schemas.microsoft.com/office/drawing/2014/main" id="{29BE7CB5-CA8E-BE47-AF47-3FFC6D137E47}"/>
              </a:ext>
            </a:extLst>
          </p:cNvPr>
          <p:cNvSpPr/>
          <p:nvPr/>
        </p:nvSpPr>
        <p:spPr>
          <a:xfrm>
            <a:off x="7219072" y="527890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107610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519" y="305612"/>
            <a:ext cx="8229600" cy="659859"/>
          </a:xfrm>
        </p:spPr>
        <p:txBody>
          <a:bodyPr>
            <a:normAutofit fontScale="90000"/>
          </a:bodyPr>
          <a:lstStyle/>
          <a:p>
            <a:r>
              <a:rPr lang="en-US" sz="4000" kern="0" dirty="0"/>
              <a:t>Moveable Barrier Systems</a:t>
            </a:r>
          </a:p>
        </p:txBody>
      </p:sp>
      <p:pic>
        <p:nvPicPr>
          <p:cNvPr id="43011" name="Picture 3" descr="Devore CA full closure with traffic on one side and work on the other side of difided highway and a moveable concrete barrier system in place">
            <a:hlinkClick r:id="rId3" action="ppaction://hlinksldjump"/>
          </p:cNvPr>
          <p:cNvPicPr>
            <a:picLocks noGrp="1" noChangeAspect="1" noChangeArrowheads="1"/>
          </p:cNvPicPr>
          <p:nvPr>
            <p:ph idx="1"/>
          </p:nvPr>
        </p:nvPicPr>
        <p:blipFill rotWithShape="1">
          <a:blip r:embed="rId4" cstate="print">
            <a:extLst>
              <a:ext uri="{28A0092B-C50C-407E-A947-70E740481C1C}">
                <a14:useLocalDpi xmlns:a14="http://schemas.microsoft.com/office/drawing/2010/main" val="0"/>
              </a:ext>
            </a:extLst>
          </a:blip>
          <a:srcRect l="17124"/>
          <a:stretch/>
        </p:blipFill>
        <p:spPr>
          <a:xfrm>
            <a:off x="2745544" y="1189968"/>
            <a:ext cx="5439839" cy="4495800"/>
          </a:xfrm>
          <a:ln w="38100">
            <a:solidFill>
              <a:schemeClr val="accent1"/>
            </a:solidFill>
            <a:miter lim="800000"/>
            <a:headEnd/>
            <a:tailEnd/>
          </a:ln>
        </p:spPr>
      </p:pic>
      <p:sp>
        <p:nvSpPr>
          <p:cNvPr id="3" name="Google Shape;74;p1">
            <a:extLst>
              <a:ext uri="{FF2B5EF4-FFF2-40B4-BE49-F238E27FC236}">
                <a16:creationId xmlns:a16="http://schemas.microsoft.com/office/drawing/2014/main" id="{5C9AE04F-45C2-C445-500D-919BE517B254}"/>
              </a:ext>
            </a:extLst>
          </p:cNvPr>
          <p:cNvSpPr/>
          <p:nvPr/>
        </p:nvSpPr>
        <p:spPr>
          <a:xfrm>
            <a:off x="6518031" y="5685768"/>
            <a:ext cx="180301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Barrier Systems, Inc.</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268252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89984"/>
            <a:ext cx="8229600" cy="659859"/>
          </a:xfrm>
        </p:spPr>
        <p:txBody>
          <a:bodyPr/>
          <a:lstStyle/>
          <a:p>
            <a:r>
              <a:rPr lang="en-US" dirty="0"/>
              <a:t>TO Strategies Examples</a:t>
            </a:r>
            <a:endParaRPr lang="en-US" sz="3200" dirty="0"/>
          </a:p>
        </p:txBody>
      </p:sp>
      <p:sp>
        <p:nvSpPr>
          <p:cNvPr id="3" name="Content Placeholder 2"/>
          <p:cNvSpPr>
            <a:spLocks noGrp="1"/>
          </p:cNvSpPr>
          <p:nvPr>
            <p:ph idx="1"/>
          </p:nvPr>
        </p:nvSpPr>
        <p:spPr>
          <a:xfrm>
            <a:off x="450458" y="1278443"/>
            <a:ext cx="8229600" cy="4461175"/>
          </a:xfrm>
        </p:spPr>
        <p:txBody>
          <a:bodyPr/>
          <a:lstStyle/>
          <a:p>
            <a:r>
              <a:rPr lang="en-US" dirty="0"/>
              <a:t>Dynamic Lane Merge</a:t>
            </a:r>
          </a:p>
          <a:p>
            <a:endParaRPr lang="en-US" dirty="0"/>
          </a:p>
          <a:p>
            <a:endParaRPr lang="en-US" dirty="0"/>
          </a:p>
          <a:p>
            <a:endParaRPr lang="en-US" dirty="0"/>
          </a:p>
          <a:p>
            <a:endParaRPr lang="en-US" dirty="0"/>
          </a:p>
          <a:p>
            <a:endParaRPr lang="en-US" dirty="0"/>
          </a:p>
          <a:p>
            <a:r>
              <a:rPr lang="en-US" dirty="0"/>
              <a:t>Real-Time ITS Message</a:t>
            </a:r>
          </a:p>
          <a:p>
            <a:r>
              <a:rPr lang="en-US" dirty="0"/>
              <a:t>Queue warning systems</a:t>
            </a:r>
          </a:p>
        </p:txBody>
      </p:sp>
      <p:pic>
        <p:nvPicPr>
          <p:cNvPr id="4" name="Picture 3" descr="Examples of Dynamic Lane Merge&#10;Take Your Turn&#10;&#10;Sign 2:  Merge He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23" y="1930709"/>
            <a:ext cx="5522742" cy="2001994"/>
          </a:xfrm>
          <a:prstGeom prst="rect">
            <a:avLst/>
          </a:prstGeom>
        </p:spPr>
      </p:pic>
      <p:pic>
        <p:nvPicPr>
          <p:cNvPr id="6" name="Picture 2" descr="Real-Time ITS Message&#10;&#10;Travel  Time to Exit 35&#10;&#10;25 Minutes"/>
          <p:cNvPicPr>
            <a:picLocks noChangeAspect="1" noChangeArrowheads="1"/>
          </p:cNvPicPr>
          <p:nvPr/>
        </p:nvPicPr>
        <p:blipFill rotWithShape="1">
          <a:blip r:embed="rId4">
            <a:extLst>
              <a:ext uri="{28A0092B-C50C-407E-A947-70E740481C1C}">
                <a14:useLocalDpi xmlns:a14="http://schemas.microsoft.com/office/drawing/2010/main" val="0"/>
              </a:ext>
            </a:extLst>
          </a:blip>
          <a:srcRect r="52102" b="44501"/>
          <a:stretch/>
        </p:blipFill>
        <p:spPr bwMode="auto">
          <a:xfrm>
            <a:off x="5449397" y="3877481"/>
            <a:ext cx="3132280" cy="2090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Google Shape;74;p1">
            <a:extLst>
              <a:ext uri="{FF2B5EF4-FFF2-40B4-BE49-F238E27FC236}">
                <a16:creationId xmlns:a16="http://schemas.microsoft.com/office/drawing/2014/main" id="{EE5EFC02-89FE-EC02-A8B1-F8A17672DD98}"/>
              </a:ext>
            </a:extLst>
          </p:cNvPr>
          <p:cNvSpPr/>
          <p:nvPr/>
        </p:nvSpPr>
        <p:spPr>
          <a:xfrm>
            <a:off x="6579515" y="2992357"/>
            <a:ext cx="1219200" cy="553957"/>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International Road Dynamics, Inc.</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4940307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03424"/>
            <a:ext cx="8229600" cy="659859"/>
          </a:xfrm>
        </p:spPr>
        <p:txBody>
          <a:bodyPr/>
          <a:lstStyle/>
          <a:p>
            <a:r>
              <a:rPr lang="en-US" dirty="0"/>
              <a:t>TO Strategies Examples</a:t>
            </a:r>
          </a:p>
        </p:txBody>
      </p:sp>
      <p:sp>
        <p:nvSpPr>
          <p:cNvPr id="3" name="Content Placeholder 2"/>
          <p:cNvSpPr>
            <a:spLocks noGrp="1"/>
          </p:cNvSpPr>
          <p:nvPr>
            <p:ph idx="1"/>
          </p:nvPr>
        </p:nvSpPr>
        <p:spPr>
          <a:xfrm>
            <a:off x="312555" y="1219201"/>
            <a:ext cx="8367503" cy="4520418"/>
          </a:xfrm>
        </p:spPr>
        <p:txBody>
          <a:bodyPr/>
          <a:lstStyle/>
          <a:p>
            <a:r>
              <a:rPr lang="en-US" dirty="0"/>
              <a:t>Variable Speed Limit (VSL)</a:t>
            </a:r>
          </a:p>
          <a:p>
            <a:pPr lvl="1"/>
            <a:r>
              <a:rPr lang="en-US" dirty="0"/>
              <a:t>Changes the speed limits in real time</a:t>
            </a:r>
          </a:p>
          <a:p>
            <a:pPr marL="0" indent="0">
              <a:buNone/>
            </a:pPr>
            <a:endParaRPr lang="en-US" dirty="0"/>
          </a:p>
        </p:txBody>
      </p:sp>
      <p:pic>
        <p:nvPicPr>
          <p:cNvPr id="6146" name="Picture 2" descr="Implemented to assist drivers approaching Beltway/I-95 lane closures associated with Telegraph Road Interchange reconstruction, the final element of the Woodrow Wilson Bridge Project in V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214" y="2705093"/>
            <a:ext cx="2202045" cy="3034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descr="Diagram of Gow the flow - Variable Speed Limit sig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8441" y="2472990"/>
            <a:ext cx="4798345" cy="3290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Google Shape;74;p1">
            <a:extLst>
              <a:ext uri="{FF2B5EF4-FFF2-40B4-BE49-F238E27FC236}">
                <a16:creationId xmlns:a16="http://schemas.microsoft.com/office/drawing/2014/main" id="{14680BAF-75D9-9ABA-C2A8-B34440E7F2A0}"/>
              </a:ext>
            </a:extLst>
          </p:cNvPr>
          <p:cNvSpPr/>
          <p:nvPr/>
        </p:nvSpPr>
        <p:spPr>
          <a:xfrm>
            <a:off x="6998677" y="5772446"/>
            <a:ext cx="1404426"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Virginia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080702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66531"/>
            <a:ext cx="8243084" cy="1161924"/>
          </a:xfrm>
        </p:spPr>
        <p:txBody>
          <a:bodyPr>
            <a:normAutofit fontScale="90000"/>
          </a:bodyPr>
          <a:lstStyle/>
          <a:p>
            <a:r>
              <a:rPr lang="en-US" sz="4000" dirty="0"/>
              <a:t>Transportation Operation Strategies: 3. Work Zone Safety Management</a:t>
            </a:r>
            <a:br>
              <a:rPr lang="en-US" dirty="0"/>
            </a:br>
            <a:endParaRPr lang="en-US" dirty="0"/>
          </a:p>
        </p:txBody>
      </p:sp>
      <p:sp>
        <p:nvSpPr>
          <p:cNvPr id="4" name="Content Placeholder 2">
            <a:extLst>
              <a:ext uri="{FF2B5EF4-FFF2-40B4-BE49-F238E27FC236}">
                <a16:creationId xmlns:a16="http://schemas.microsoft.com/office/drawing/2014/main" id="{05BD1DBF-4CEE-4A42-B6EE-F3C44744CBDB}"/>
              </a:ext>
            </a:extLst>
          </p:cNvPr>
          <p:cNvSpPr txBox="1">
            <a:spLocks/>
          </p:cNvSpPr>
          <p:nvPr/>
        </p:nvSpPr>
        <p:spPr>
          <a:xfrm>
            <a:off x="312556" y="1628455"/>
            <a:ext cx="4046794" cy="452041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a:t>Training and certification</a:t>
            </a:r>
          </a:p>
          <a:p>
            <a:r>
              <a:rPr lang="en-US" dirty="0"/>
              <a:t>Review and approval of TTC Plans</a:t>
            </a:r>
          </a:p>
          <a:p>
            <a:r>
              <a:rPr lang="en-US" dirty="0"/>
              <a:t>Positive protection</a:t>
            </a:r>
          </a:p>
          <a:p>
            <a:r>
              <a:rPr lang="en-US" dirty="0"/>
              <a:t>Innovative contracting</a:t>
            </a:r>
          </a:p>
          <a:p>
            <a:pPr lvl="1"/>
            <a:r>
              <a:rPr lang="en-US" dirty="0"/>
              <a:t>Minimize worker exposure</a:t>
            </a:r>
          </a:p>
          <a:p>
            <a:pPr marL="0" indent="0">
              <a:buFont typeface="Arial" panose="020B0604020202020204" pitchFamily="34" charset="0"/>
              <a:buNone/>
            </a:pPr>
            <a:endParaRPr lang="en-US" dirty="0"/>
          </a:p>
        </p:txBody>
      </p:sp>
      <p:pic>
        <p:nvPicPr>
          <p:cNvPr id="5" name="Picture 4">
            <a:extLst>
              <a:ext uri="{FF2B5EF4-FFF2-40B4-BE49-F238E27FC236}">
                <a16:creationId xmlns:a16="http://schemas.microsoft.com/office/drawing/2014/main" id="{B204EA83-AFD8-46A4-AAF1-98020DD6A0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14704" y="1952625"/>
            <a:ext cx="3810000" cy="2952750"/>
          </a:xfrm>
          <a:prstGeom prst="rect">
            <a:avLst/>
          </a:prstGeom>
        </p:spPr>
      </p:pic>
      <p:sp>
        <p:nvSpPr>
          <p:cNvPr id="3" name="Google Shape;74;p1">
            <a:extLst>
              <a:ext uri="{FF2B5EF4-FFF2-40B4-BE49-F238E27FC236}">
                <a16:creationId xmlns:a16="http://schemas.microsoft.com/office/drawing/2014/main" id="{B13DC10C-986D-0EBF-69EA-C66C56F90D6C}"/>
              </a:ext>
            </a:extLst>
          </p:cNvPr>
          <p:cNvSpPr/>
          <p:nvPr/>
        </p:nvSpPr>
        <p:spPr>
          <a:xfrm>
            <a:off x="7205504" y="4905375"/>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6" name="Picture 5">
            <a:extLst>
              <a:ext uri="{FF2B5EF4-FFF2-40B4-BE49-F238E27FC236}">
                <a16:creationId xmlns:a16="http://schemas.microsoft.com/office/drawing/2014/main" id="{928462D9-BB7B-C974-03CD-DA80F080F65B}"/>
              </a:ext>
              <a:ext uri="{C183D7F6-B498-43B3-948B-1728B52AA6E4}">
                <adec:decorative xmlns:adec="http://schemas.microsoft.com/office/drawing/2017/decorative" val="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l="29340" t="17643" r="64506" b="76005"/>
          <a:stretch/>
        </p:blipFill>
        <p:spPr>
          <a:xfrm>
            <a:off x="5744308" y="2485291"/>
            <a:ext cx="234461" cy="187571"/>
          </a:xfrm>
          <a:prstGeom prst="rect">
            <a:avLst/>
          </a:prstGeom>
        </p:spPr>
      </p:pic>
    </p:spTree>
    <p:extLst>
      <p:ext uri="{BB962C8B-B14F-4D97-AF65-F5344CB8AC3E}">
        <p14:creationId xmlns:p14="http://schemas.microsoft.com/office/powerpoint/2010/main" val="1142622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52400"/>
            <a:ext cx="5756988" cy="1143000"/>
          </a:xfrm>
        </p:spPr>
        <p:txBody>
          <a:bodyPr>
            <a:normAutofit fontScale="90000"/>
          </a:bodyPr>
          <a:lstStyle/>
          <a:p>
            <a:pPr eaLnBrk="1" hangingPunct="1"/>
            <a:r>
              <a:rPr lang="en-US" altLang="en-US" sz="4000" dirty="0"/>
              <a:t>TO Strategies:  Innovative Contracting</a:t>
            </a:r>
          </a:p>
        </p:txBody>
      </p:sp>
      <p:sp>
        <p:nvSpPr>
          <p:cNvPr id="46083" name="Rectangle 3"/>
          <p:cNvSpPr>
            <a:spLocks noGrp="1" noChangeArrowheads="1"/>
          </p:cNvSpPr>
          <p:nvPr>
            <p:ph idx="1"/>
          </p:nvPr>
        </p:nvSpPr>
        <p:spPr>
          <a:xfrm>
            <a:off x="457200" y="1519311"/>
            <a:ext cx="8229600" cy="4500489"/>
          </a:xfrm>
        </p:spPr>
        <p:txBody>
          <a:bodyPr/>
          <a:lstStyle/>
          <a:p>
            <a:pPr eaLnBrk="1" hangingPunct="1">
              <a:lnSpc>
                <a:spcPct val="90000"/>
              </a:lnSpc>
            </a:pPr>
            <a:r>
              <a:rPr lang="en-US" altLang="en-US" sz="2800" b="1" dirty="0"/>
              <a:t>Design – Build</a:t>
            </a:r>
          </a:p>
          <a:p>
            <a:pPr lvl="1" eaLnBrk="1" hangingPunct="1">
              <a:lnSpc>
                <a:spcPct val="90000"/>
              </a:lnSpc>
            </a:pPr>
            <a:r>
              <a:rPr lang="en-US" altLang="en-US" sz="2400" dirty="0"/>
              <a:t>Accelerates process – work can begin as design is being completed</a:t>
            </a:r>
          </a:p>
          <a:p>
            <a:pPr eaLnBrk="1" hangingPunct="1">
              <a:lnSpc>
                <a:spcPct val="90000"/>
              </a:lnSpc>
            </a:pPr>
            <a:r>
              <a:rPr lang="en-US" altLang="en-US" sz="2800" b="1" dirty="0"/>
              <a:t>A + B Bidding</a:t>
            </a:r>
          </a:p>
          <a:p>
            <a:pPr lvl="1" eaLnBrk="1" hangingPunct="1">
              <a:lnSpc>
                <a:spcPct val="90000"/>
              </a:lnSpc>
            </a:pPr>
            <a:r>
              <a:rPr lang="en-US" altLang="en-US" sz="2400" dirty="0"/>
              <a:t>Encourages reduced construction time</a:t>
            </a:r>
          </a:p>
          <a:p>
            <a:pPr lvl="1" eaLnBrk="1" hangingPunct="1">
              <a:lnSpc>
                <a:spcPct val="90000"/>
              </a:lnSpc>
            </a:pPr>
            <a:r>
              <a:rPr lang="en-US" altLang="en-US" sz="2400" dirty="0"/>
              <a:t>Minimizes impacts</a:t>
            </a:r>
          </a:p>
          <a:p>
            <a:pPr eaLnBrk="1" hangingPunct="1">
              <a:lnSpc>
                <a:spcPct val="90000"/>
              </a:lnSpc>
            </a:pPr>
            <a:r>
              <a:rPr lang="en-US" altLang="en-US" sz="2800" b="1" dirty="0"/>
              <a:t>Lane Rental</a:t>
            </a:r>
          </a:p>
          <a:p>
            <a:pPr lvl="1" eaLnBrk="1" hangingPunct="1">
              <a:lnSpc>
                <a:spcPct val="90000"/>
              </a:lnSpc>
            </a:pPr>
            <a:r>
              <a:rPr lang="en-US" altLang="en-US" sz="2400" dirty="0"/>
              <a:t>Charges assessed to contractor for lane closure</a:t>
            </a:r>
          </a:p>
          <a:p>
            <a:pPr eaLnBrk="1" hangingPunct="1">
              <a:lnSpc>
                <a:spcPct val="90000"/>
              </a:lnSpc>
            </a:pPr>
            <a:r>
              <a:rPr lang="en-US" altLang="en-US" sz="2800" b="1" dirty="0"/>
              <a:t>Incentive/Disincentive</a:t>
            </a:r>
          </a:p>
          <a:p>
            <a:pPr lvl="1" eaLnBrk="1" hangingPunct="1">
              <a:lnSpc>
                <a:spcPct val="90000"/>
              </a:lnSpc>
            </a:pPr>
            <a:r>
              <a:rPr lang="en-US" altLang="en-US" sz="2400" dirty="0"/>
              <a:t>Encourages contractor to minimize construction time</a:t>
            </a:r>
          </a:p>
        </p:txBody>
      </p:sp>
    </p:spTree>
    <p:extLst>
      <p:ext uri="{BB962C8B-B14F-4D97-AF65-F5344CB8AC3E}">
        <p14:creationId xmlns:p14="http://schemas.microsoft.com/office/powerpoint/2010/main" val="2441307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910" y="400833"/>
            <a:ext cx="8232180" cy="1595918"/>
          </a:xfrm>
        </p:spPr>
        <p:txBody>
          <a:bodyPr>
            <a:normAutofit fontScale="90000"/>
          </a:bodyPr>
          <a:lstStyle/>
          <a:p>
            <a:r>
              <a:rPr lang="en-US" sz="4000" dirty="0"/>
              <a:t>Transportation Operation Strategies: 4. Traffic/Incident Management and Enforcement Strategies </a:t>
            </a:r>
            <a:br>
              <a:rPr lang="en-US" dirty="0"/>
            </a:br>
            <a:r>
              <a:rPr lang="en-US" dirty="0"/>
              <a:t> </a:t>
            </a:r>
          </a:p>
        </p:txBody>
      </p:sp>
      <p:sp>
        <p:nvSpPr>
          <p:cNvPr id="3" name="Content Placeholder 2"/>
          <p:cNvSpPr>
            <a:spLocks noGrp="1"/>
          </p:cNvSpPr>
          <p:nvPr>
            <p:ph idx="1"/>
          </p:nvPr>
        </p:nvSpPr>
        <p:spPr>
          <a:xfrm>
            <a:off x="455910" y="2061014"/>
            <a:ext cx="7877616" cy="4396153"/>
          </a:xfrm>
        </p:spPr>
        <p:txBody>
          <a:bodyPr>
            <a:normAutofit/>
          </a:bodyPr>
          <a:lstStyle/>
          <a:p>
            <a:r>
              <a:rPr lang="en-US" dirty="0"/>
              <a:t>ITS for traffic monitoring/management</a:t>
            </a:r>
          </a:p>
          <a:p>
            <a:r>
              <a:rPr lang="en-US" dirty="0"/>
              <a:t>Transportation Management Center</a:t>
            </a:r>
          </a:p>
          <a:p>
            <a:r>
              <a:rPr lang="en-US" dirty="0"/>
              <a:t>Travel time updates on project delays</a:t>
            </a:r>
          </a:p>
          <a:p>
            <a:r>
              <a:rPr lang="en-US" dirty="0"/>
              <a:t>Tow/freeway service patrol</a:t>
            </a:r>
          </a:p>
          <a:p>
            <a:r>
              <a:rPr lang="en-US" dirty="0"/>
              <a:t>Increased penalties for work zones</a:t>
            </a:r>
          </a:p>
          <a:p>
            <a:r>
              <a:rPr lang="en-US" dirty="0"/>
              <a:t>Dedicated police enforcement</a:t>
            </a:r>
          </a:p>
          <a:p>
            <a:endParaRPr lang="en-US" sz="2400" dirty="0"/>
          </a:p>
          <a:p>
            <a:pPr marL="0" indent="0">
              <a:buNone/>
            </a:pPr>
            <a:endParaRPr lang="en-US" sz="2400" dirty="0"/>
          </a:p>
        </p:txBody>
      </p:sp>
    </p:spTree>
    <p:extLst>
      <p:ext uri="{BB962C8B-B14F-4D97-AF65-F5344CB8AC3E}">
        <p14:creationId xmlns:p14="http://schemas.microsoft.com/office/powerpoint/2010/main" val="3778878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0457" y="323611"/>
            <a:ext cx="8229600" cy="659859"/>
          </a:xfrm>
        </p:spPr>
        <p:txBody>
          <a:bodyPr/>
          <a:lstStyle/>
          <a:p>
            <a:r>
              <a:rPr lang="en-US" dirty="0"/>
              <a:t>Successful Strategies</a:t>
            </a:r>
          </a:p>
        </p:txBody>
      </p:sp>
      <p:sp>
        <p:nvSpPr>
          <p:cNvPr id="5" name="Content Placeholder 4"/>
          <p:cNvSpPr>
            <a:spLocks noGrp="1"/>
          </p:cNvSpPr>
          <p:nvPr>
            <p:ph idx="1"/>
          </p:nvPr>
        </p:nvSpPr>
        <p:spPr>
          <a:xfrm>
            <a:off x="547516" y="1256233"/>
            <a:ext cx="8035481" cy="4485348"/>
          </a:xfrm>
        </p:spPr>
        <p:txBody>
          <a:bodyPr>
            <a:normAutofit/>
          </a:bodyPr>
          <a:lstStyle/>
          <a:p>
            <a:r>
              <a:rPr lang="en-US" dirty="0"/>
              <a:t>Minimize traffic delays</a:t>
            </a:r>
          </a:p>
          <a:p>
            <a:r>
              <a:rPr lang="en-US" dirty="0"/>
              <a:t>Maintain or improve safety for road users and workers</a:t>
            </a:r>
          </a:p>
          <a:p>
            <a:r>
              <a:rPr lang="en-US" dirty="0"/>
              <a:t>Maintain business and resident access</a:t>
            </a:r>
          </a:p>
          <a:p>
            <a:r>
              <a:rPr lang="en-US" dirty="0"/>
              <a:t>Allow for emergency response</a:t>
            </a:r>
          </a:p>
          <a:p>
            <a:r>
              <a:rPr lang="en-US" dirty="0"/>
              <a:t>Address needs of other stakeholders</a:t>
            </a:r>
          </a:p>
          <a:p>
            <a:r>
              <a:rPr lang="en-US" dirty="0"/>
              <a:t>Support timely completion of the work</a:t>
            </a:r>
          </a:p>
          <a:p>
            <a:endParaRPr lang="en-US" dirty="0"/>
          </a:p>
        </p:txBody>
      </p:sp>
    </p:spTree>
    <p:extLst>
      <p:ext uri="{BB962C8B-B14F-4D97-AF65-F5344CB8AC3E}">
        <p14:creationId xmlns:p14="http://schemas.microsoft.com/office/powerpoint/2010/main" val="24362831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054"/>
            <a:ext cx="8229600" cy="659859"/>
          </a:xfrm>
        </p:spPr>
        <p:txBody>
          <a:bodyPr/>
          <a:lstStyle/>
          <a:p>
            <a:r>
              <a:rPr lang="en-US" dirty="0"/>
              <a:t>TO Strategies Examples</a:t>
            </a:r>
          </a:p>
        </p:txBody>
      </p:sp>
      <p:sp>
        <p:nvSpPr>
          <p:cNvPr id="3" name="Content Placeholder 2" descr="Law Enforcement and Service Patrols-Incident Response Teams&#10;"/>
          <p:cNvSpPr>
            <a:spLocks noGrp="1"/>
          </p:cNvSpPr>
          <p:nvPr>
            <p:ph idx="1"/>
          </p:nvPr>
        </p:nvSpPr>
        <p:spPr>
          <a:xfrm>
            <a:off x="267286" y="1139483"/>
            <a:ext cx="8412772" cy="4600135"/>
          </a:xfrm>
        </p:spPr>
        <p:txBody>
          <a:bodyPr/>
          <a:lstStyle/>
          <a:p>
            <a:r>
              <a:rPr lang="en-US" dirty="0"/>
              <a:t>Law Enforcement and Service Patrols-Incident Response</a:t>
            </a:r>
          </a:p>
        </p:txBody>
      </p:sp>
      <p:pic>
        <p:nvPicPr>
          <p:cNvPr id="7170" name="Picture 2" descr="Law Enforcement and Service Patrols-Incident Response trucks - operator and patrol vehicles displaying standard equipment available for incident respon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2049869"/>
            <a:ext cx="7543800" cy="380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Google Shape;74;p1">
            <a:extLst>
              <a:ext uri="{FF2B5EF4-FFF2-40B4-BE49-F238E27FC236}">
                <a16:creationId xmlns:a16="http://schemas.microsoft.com/office/drawing/2014/main" id="{A8DD2A68-9D74-44C8-15BD-A78900E34CAC}"/>
              </a:ext>
            </a:extLst>
          </p:cNvPr>
          <p:cNvSpPr/>
          <p:nvPr/>
        </p:nvSpPr>
        <p:spPr>
          <a:xfrm>
            <a:off x="7292779" y="5739618"/>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5" name="Picture 2" descr="Law Enforcement and Service Patrols-Incident Response">
            <a:extLst>
              <a:ext uri="{FF2B5EF4-FFF2-40B4-BE49-F238E27FC236}">
                <a16:creationId xmlns:a16="http://schemas.microsoft.com/office/drawing/2014/main" id="{46242DD5-C332-0C06-C18E-12B2BCC3587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61189" t="53999" r="24359" b="40451"/>
          <a:stretch/>
        </p:blipFill>
        <p:spPr bwMode="auto">
          <a:xfrm>
            <a:off x="5416061" y="4067909"/>
            <a:ext cx="1090247" cy="257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21822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267137"/>
            <a:ext cx="8459626" cy="1331510"/>
          </a:xfrm>
        </p:spPr>
        <p:txBody>
          <a:bodyPr>
            <a:normAutofit/>
          </a:bodyPr>
          <a:lstStyle/>
          <a:p>
            <a:r>
              <a:rPr lang="en-US" dirty="0"/>
              <a:t>Public Information and Outreach Strategies</a:t>
            </a:r>
          </a:p>
        </p:txBody>
      </p:sp>
      <p:sp>
        <p:nvSpPr>
          <p:cNvPr id="3" name="Content Placeholder 2"/>
          <p:cNvSpPr>
            <a:spLocks noGrp="1"/>
          </p:cNvSpPr>
          <p:nvPr>
            <p:ph idx="1"/>
          </p:nvPr>
        </p:nvSpPr>
        <p:spPr>
          <a:xfrm>
            <a:off x="450458" y="1790033"/>
            <a:ext cx="8152366" cy="4396153"/>
          </a:xfrm>
        </p:spPr>
        <p:txBody>
          <a:bodyPr/>
          <a:lstStyle/>
          <a:p>
            <a:r>
              <a:rPr lang="en-US" dirty="0"/>
              <a:t>Public awareness strategies include:</a:t>
            </a:r>
          </a:p>
          <a:p>
            <a:pPr lvl="1"/>
            <a:r>
              <a:rPr lang="en-US" dirty="0"/>
              <a:t>Newsletters, brochures</a:t>
            </a:r>
          </a:p>
          <a:p>
            <a:pPr lvl="1"/>
            <a:r>
              <a:rPr lang="en-US" dirty="0"/>
              <a:t>Press releases </a:t>
            </a:r>
          </a:p>
          <a:p>
            <a:pPr lvl="1"/>
            <a:r>
              <a:rPr lang="en-US" dirty="0"/>
              <a:t>Mass media (earned or paid)</a:t>
            </a:r>
          </a:p>
          <a:p>
            <a:pPr lvl="1"/>
            <a:r>
              <a:rPr lang="en-US" dirty="0"/>
              <a:t>Project web site</a:t>
            </a:r>
          </a:p>
          <a:p>
            <a:pPr lvl="1"/>
            <a:r>
              <a:rPr lang="en-US" dirty="0"/>
              <a:t>Public meetings, workshops, community events</a:t>
            </a:r>
          </a:p>
          <a:p>
            <a:pPr lvl="1"/>
            <a:r>
              <a:rPr lang="en-US" dirty="0"/>
              <a:t>Social media</a:t>
            </a:r>
          </a:p>
        </p:txBody>
      </p:sp>
    </p:spTree>
    <p:extLst>
      <p:ext uri="{BB962C8B-B14F-4D97-AF65-F5344CB8AC3E}">
        <p14:creationId xmlns:p14="http://schemas.microsoft.com/office/powerpoint/2010/main" val="7278177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596" y="504107"/>
            <a:ext cx="8229600" cy="659859"/>
          </a:xfrm>
        </p:spPr>
        <p:txBody>
          <a:bodyPr/>
          <a:lstStyle/>
          <a:p>
            <a:r>
              <a:rPr lang="en-US" dirty="0"/>
              <a:t>PI &amp; O Strategies</a:t>
            </a:r>
          </a:p>
        </p:txBody>
      </p:sp>
      <p:sp>
        <p:nvSpPr>
          <p:cNvPr id="3" name="Content Placeholder 2"/>
          <p:cNvSpPr>
            <a:spLocks noGrp="1"/>
          </p:cNvSpPr>
          <p:nvPr>
            <p:ph idx="1"/>
          </p:nvPr>
        </p:nvSpPr>
        <p:spPr>
          <a:xfrm>
            <a:off x="242596" y="1436914"/>
            <a:ext cx="5601473" cy="4433333"/>
          </a:xfrm>
        </p:spPr>
        <p:txBody>
          <a:bodyPr>
            <a:normAutofit/>
          </a:bodyPr>
          <a:lstStyle/>
          <a:p>
            <a:r>
              <a:rPr lang="en-US" dirty="0"/>
              <a:t>Motorist PI &amp; O strategies include </a:t>
            </a:r>
          </a:p>
          <a:p>
            <a:pPr marL="522288" lvl="1"/>
            <a:r>
              <a:rPr lang="en-US" dirty="0"/>
              <a:t>Radio traffic news</a:t>
            </a:r>
          </a:p>
          <a:p>
            <a:pPr marL="522288" lvl="1"/>
            <a:r>
              <a:rPr lang="en-US" dirty="0"/>
              <a:t>PCMS</a:t>
            </a:r>
          </a:p>
          <a:p>
            <a:pPr marL="522288" lvl="1"/>
            <a:r>
              <a:rPr lang="en-US" dirty="0"/>
              <a:t>Email alerts/social media outlets</a:t>
            </a:r>
          </a:p>
          <a:p>
            <a:pPr marL="522288" lvl="1"/>
            <a:r>
              <a:rPr lang="en-US" dirty="0"/>
              <a:t>Highway advisory radio</a:t>
            </a:r>
          </a:p>
          <a:p>
            <a:pPr marL="522288" lvl="1"/>
            <a:r>
              <a:rPr lang="en-US" dirty="0"/>
              <a:t>Trucking associations</a:t>
            </a:r>
          </a:p>
        </p:txBody>
      </p:sp>
      <p:pic>
        <p:nvPicPr>
          <p:cNvPr id="4" name="Picture 3" descr="Electronic Sign - Left Lane Closed Ahead">
            <a:extLst>
              <a:ext uri="{FF2B5EF4-FFF2-40B4-BE49-F238E27FC236}">
                <a16:creationId xmlns:a16="http://schemas.microsoft.com/office/drawing/2014/main" id="{839C1D99-9C77-4269-BFF7-E6C8B6188646}"/>
              </a:ext>
            </a:extLst>
          </p:cNvPr>
          <p:cNvPicPr>
            <a:picLocks noChangeAspect="1"/>
          </p:cNvPicPr>
          <p:nvPr/>
        </p:nvPicPr>
        <p:blipFill rotWithShape="1">
          <a:blip r:embed="rId3"/>
          <a:srcRect l="26312" t="14403" r="23453"/>
          <a:stretch/>
        </p:blipFill>
        <p:spPr>
          <a:xfrm>
            <a:off x="5414861" y="1511560"/>
            <a:ext cx="3057335" cy="3909526"/>
          </a:xfrm>
          <a:prstGeom prst="rect">
            <a:avLst/>
          </a:prstGeom>
        </p:spPr>
      </p:pic>
      <p:sp>
        <p:nvSpPr>
          <p:cNvPr id="5" name="Google Shape;74;p1">
            <a:extLst>
              <a:ext uri="{FF2B5EF4-FFF2-40B4-BE49-F238E27FC236}">
                <a16:creationId xmlns:a16="http://schemas.microsoft.com/office/drawing/2014/main" id="{DDEAEB95-2484-B035-9B31-0C9F4538E070}"/>
              </a:ext>
            </a:extLst>
          </p:cNvPr>
          <p:cNvSpPr/>
          <p:nvPr/>
        </p:nvSpPr>
        <p:spPr>
          <a:xfrm>
            <a:off x="7465257" y="5495732"/>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58075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58523"/>
            <a:ext cx="8229600" cy="659859"/>
          </a:xfrm>
        </p:spPr>
        <p:txBody>
          <a:bodyPr/>
          <a:lstStyle/>
          <a:p>
            <a:r>
              <a:rPr lang="en-US" dirty="0"/>
              <a:t>State Examples: Maryland SHA</a:t>
            </a:r>
          </a:p>
        </p:txBody>
      </p:sp>
      <p:sp>
        <p:nvSpPr>
          <p:cNvPr id="3" name="Content Placeholder 2"/>
          <p:cNvSpPr>
            <a:spLocks noGrp="1"/>
          </p:cNvSpPr>
          <p:nvPr>
            <p:ph idx="1"/>
          </p:nvPr>
        </p:nvSpPr>
        <p:spPr>
          <a:xfrm>
            <a:off x="450458" y="1511793"/>
            <a:ext cx="5113175" cy="4789713"/>
          </a:xfrm>
        </p:spPr>
        <p:txBody>
          <a:bodyPr>
            <a:normAutofit lnSpcReduction="10000"/>
          </a:bodyPr>
          <a:lstStyle/>
          <a:p>
            <a:r>
              <a:rPr lang="en-US" b="1" dirty="0"/>
              <a:t>Red Flag Summary</a:t>
            </a:r>
          </a:p>
          <a:p>
            <a:pPr marL="742950" lvl="2" indent="-342900"/>
            <a:r>
              <a:rPr lang="en-US" dirty="0"/>
              <a:t>Assists in determining any problem areas or issues </a:t>
            </a:r>
          </a:p>
          <a:p>
            <a:r>
              <a:rPr lang="en-US" b="1" dirty="0"/>
              <a:t>Work Zone Design Checklist</a:t>
            </a:r>
          </a:p>
          <a:p>
            <a:pPr lvl="1"/>
            <a:r>
              <a:rPr lang="en-US" dirty="0"/>
              <a:t>Helps designers identify</a:t>
            </a:r>
          </a:p>
          <a:p>
            <a:pPr lvl="2"/>
            <a:r>
              <a:rPr lang="en-US" dirty="0"/>
              <a:t>Traffic control options</a:t>
            </a:r>
          </a:p>
          <a:p>
            <a:pPr lvl="2"/>
            <a:r>
              <a:rPr lang="en-US" dirty="0"/>
              <a:t>Work zone impacts, and</a:t>
            </a:r>
          </a:p>
          <a:p>
            <a:pPr lvl="2"/>
            <a:r>
              <a:rPr lang="en-US" dirty="0"/>
              <a:t>TMP strategies </a:t>
            </a:r>
          </a:p>
          <a:p>
            <a:endParaRPr lang="en-US" sz="3600" dirty="0"/>
          </a:p>
        </p:txBody>
      </p:sp>
    </p:spTree>
    <p:extLst>
      <p:ext uri="{BB962C8B-B14F-4D97-AF65-F5344CB8AC3E}">
        <p14:creationId xmlns:p14="http://schemas.microsoft.com/office/powerpoint/2010/main" val="12632847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58523"/>
            <a:ext cx="8229600" cy="659859"/>
          </a:xfrm>
        </p:spPr>
        <p:txBody>
          <a:bodyPr/>
          <a:lstStyle/>
          <a:p>
            <a:r>
              <a:rPr lang="en-US" dirty="0"/>
              <a:t>State Examples: Caltrans</a:t>
            </a:r>
          </a:p>
        </p:txBody>
      </p:sp>
      <p:sp>
        <p:nvSpPr>
          <p:cNvPr id="3" name="Content Placeholder 2"/>
          <p:cNvSpPr>
            <a:spLocks noGrp="1"/>
          </p:cNvSpPr>
          <p:nvPr>
            <p:ph idx="1"/>
          </p:nvPr>
        </p:nvSpPr>
        <p:spPr>
          <a:xfrm>
            <a:off x="450458" y="1343465"/>
            <a:ext cx="8544252" cy="2085535"/>
          </a:xfrm>
        </p:spPr>
        <p:txBody>
          <a:bodyPr>
            <a:normAutofit/>
          </a:bodyPr>
          <a:lstStyle/>
          <a:p>
            <a:r>
              <a:rPr lang="en-US" sz="3000" dirty="0"/>
              <a:t>TMP Data Sheets</a:t>
            </a:r>
          </a:p>
          <a:p>
            <a:pPr marL="742950" lvl="2" indent="-342900"/>
            <a:r>
              <a:rPr lang="en-US" sz="3000" dirty="0"/>
              <a:t>Used to gather and summarize TMP-related, including preliminary TMP strategies and costs </a:t>
            </a:r>
          </a:p>
          <a:p>
            <a:endParaRPr lang="en-US" sz="3600" dirty="0"/>
          </a:p>
        </p:txBody>
      </p:sp>
    </p:spTree>
    <p:extLst>
      <p:ext uri="{BB962C8B-B14F-4D97-AF65-F5344CB8AC3E}">
        <p14:creationId xmlns:p14="http://schemas.microsoft.com/office/powerpoint/2010/main" val="2568741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32071"/>
            <a:ext cx="8229600" cy="659859"/>
          </a:xfrm>
        </p:spPr>
        <p:txBody>
          <a:bodyPr/>
          <a:lstStyle/>
          <a:p>
            <a:r>
              <a:rPr lang="en-US" dirty="0"/>
              <a:t>State Examples: MnDOT</a:t>
            </a:r>
          </a:p>
        </p:txBody>
      </p:sp>
      <p:sp>
        <p:nvSpPr>
          <p:cNvPr id="3" name="Content Placeholder 2"/>
          <p:cNvSpPr>
            <a:spLocks noGrp="1"/>
          </p:cNvSpPr>
          <p:nvPr>
            <p:ph idx="1"/>
          </p:nvPr>
        </p:nvSpPr>
        <p:spPr>
          <a:xfrm>
            <a:off x="310243" y="1355272"/>
            <a:ext cx="8369815" cy="4740728"/>
          </a:xfrm>
        </p:spPr>
        <p:txBody>
          <a:bodyPr>
            <a:normAutofit/>
          </a:bodyPr>
          <a:lstStyle/>
          <a:p>
            <a:r>
              <a:rPr lang="en-US" b="1" dirty="0"/>
              <a:t>Work Zone Impact Assessment Decision Tree</a:t>
            </a:r>
          </a:p>
          <a:p>
            <a:pPr lvl="1"/>
            <a:r>
              <a:rPr lang="en-US" dirty="0"/>
              <a:t>Helps staff make decisions about appropriate level of TMP to develop based on the impacts assessment results</a:t>
            </a:r>
          </a:p>
          <a:p>
            <a:pPr lvl="1"/>
            <a:r>
              <a:rPr lang="en-US" dirty="0"/>
              <a:t>Developed work zone impact considerations worksheet to use with the decision tree </a:t>
            </a:r>
          </a:p>
          <a:p>
            <a:endParaRPr lang="en-US" dirty="0"/>
          </a:p>
        </p:txBody>
      </p:sp>
    </p:spTree>
    <p:extLst>
      <p:ext uri="{BB962C8B-B14F-4D97-AF65-F5344CB8AC3E}">
        <p14:creationId xmlns:p14="http://schemas.microsoft.com/office/powerpoint/2010/main" val="15777562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Examples: MnDOT</a:t>
            </a:r>
          </a:p>
        </p:txBody>
      </p:sp>
      <p:sp>
        <p:nvSpPr>
          <p:cNvPr id="3" name="Content Placeholder 2"/>
          <p:cNvSpPr>
            <a:spLocks noGrp="1"/>
          </p:cNvSpPr>
          <p:nvPr>
            <p:ph idx="1"/>
          </p:nvPr>
        </p:nvSpPr>
        <p:spPr>
          <a:xfrm>
            <a:off x="310243" y="1485900"/>
            <a:ext cx="8528957" cy="2590520"/>
          </a:xfrm>
        </p:spPr>
        <p:txBody>
          <a:bodyPr>
            <a:normAutofit/>
          </a:bodyPr>
          <a:lstStyle/>
          <a:p>
            <a:r>
              <a:rPr lang="en-US" sz="2800" b="1" dirty="0"/>
              <a:t>Intelligent Work Zone (IWZ) Toolbox</a:t>
            </a:r>
          </a:p>
          <a:p>
            <a:pPr lvl="1"/>
            <a:r>
              <a:rPr lang="en-US" dirty="0"/>
              <a:t>Toolbox contains illustrations of IWZ systems that can be deployed</a:t>
            </a:r>
          </a:p>
          <a:p>
            <a:pPr lvl="1"/>
            <a:r>
              <a:rPr lang="en-US" dirty="0"/>
              <a:t>Provides guidelines for selecting an appropriate system</a:t>
            </a:r>
          </a:p>
          <a:p>
            <a:endParaRPr lang="en-US" dirty="0"/>
          </a:p>
        </p:txBody>
      </p:sp>
    </p:spTree>
    <p:extLst>
      <p:ext uri="{BB962C8B-B14F-4D97-AF65-F5344CB8AC3E}">
        <p14:creationId xmlns:p14="http://schemas.microsoft.com/office/powerpoint/2010/main" val="4593708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8523"/>
            <a:ext cx="8229600" cy="659859"/>
          </a:xfrm>
        </p:spPr>
        <p:txBody>
          <a:bodyPr/>
          <a:lstStyle/>
          <a:p>
            <a:r>
              <a:rPr lang="en-US" dirty="0"/>
              <a:t>State Examples: MoDOT</a:t>
            </a:r>
          </a:p>
        </p:txBody>
      </p:sp>
      <p:sp>
        <p:nvSpPr>
          <p:cNvPr id="3" name="Content Placeholder 2"/>
          <p:cNvSpPr>
            <a:spLocks noGrp="1"/>
          </p:cNvSpPr>
          <p:nvPr>
            <p:ph idx="1"/>
          </p:nvPr>
        </p:nvSpPr>
        <p:spPr>
          <a:xfrm>
            <a:off x="450458" y="1343465"/>
            <a:ext cx="4897919" cy="4396153"/>
          </a:xfrm>
        </p:spPr>
        <p:txBody>
          <a:bodyPr>
            <a:normAutofit/>
          </a:bodyPr>
          <a:lstStyle/>
          <a:p>
            <a:r>
              <a:rPr lang="en-US" b="1" dirty="0"/>
              <a:t>TMP Strategy Database</a:t>
            </a:r>
          </a:p>
          <a:p>
            <a:pPr lvl="1"/>
            <a:r>
              <a:rPr lang="en-US" dirty="0"/>
              <a:t>Suggests possible TMP strategies based on user inputs about the project </a:t>
            </a:r>
          </a:p>
          <a:p>
            <a:pPr lvl="1"/>
            <a:r>
              <a:rPr lang="en-US" dirty="0"/>
              <a:t>Helps planners and designers select strategies and develop TMPs in a more systematic way</a:t>
            </a:r>
          </a:p>
          <a:p>
            <a:endParaRPr lang="en-US" sz="3600" dirty="0"/>
          </a:p>
          <a:p>
            <a:endParaRPr lang="en-US" sz="3600" dirty="0"/>
          </a:p>
        </p:txBody>
      </p:sp>
    </p:spTree>
    <p:extLst>
      <p:ext uri="{BB962C8B-B14F-4D97-AF65-F5344CB8AC3E}">
        <p14:creationId xmlns:p14="http://schemas.microsoft.com/office/powerpoint/2010/main" val="1114815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C85889-EFF3-44F0-A3C0-D67F1B0192C9}"/>
              </a:ext>
            </a:extLst>
          </p:cNvPr>
          <p:cNvSpPr>
            <a:spLocks noGrp="1"/>
          </p:cNvSpPr>
          <p:nvPr>
            <p:ph idx="1"/>
          </p:nvPr>
        </p:nvSpPr>
        <p:spPr>
          <a:xfrm>
            <a:off x="450458" y="1343465"/>
            <a:ext cx="3163599" cy="4396153"/>
          </a:xfrm>
        </p:spPr>
        <p:txBody>
          <a:bodyPr/>
          <a:lstStyle/>
          <a:p>
            <a:r>
              <a:rPr lang="en-US" dirty="0"/>
              <a:t>Online feedback system</a:t>
            </a:r>
          </a:p>
          <a:p>
            <a:r>
              <a:rPr lang="en-US" dirty="0"/>
              <a:t>Allows users to provide comments so they can be contacted</a:t>
            </a:r>
          </a:p>
        </p:txBody>
      </p:sp>
      <p:sp>
        <p:nvSpPr>
          <p:cNvPr id="3" name="Title 2">
            <a:extLst>
              <a:ext uri="{FF2B5EF4-FFF2-40B4-BE49-F238E27FC236}">
                <a16:creationId xmlns:a16="http://schemas.microsoft.com/office/drawing/2014/main" id="{4179818F-AA87-4BA3-9F31-A4DD57494C8B}"/>
              </a:ext>
            </a:extLst>
          </p:cNvPr>
          <p:cNvSpPr>
            <a:spLocks noGrp="1"/>
          </p:cNvSpPr>
          <p:nvPr>
            <p:ph type="title"/>
          </p:nvPr>
        </p:nvSpPr>
        <p:spPr/>
        <p:txBody>
          <a:bodyPr/>
          <a:lstStyle/>
          <a:p>
            <a:r>
              <a:rPr lang="en-US" dirty="0"/>
              <a:t>MoDOT Customer Survey</a:t>
            </a:r>
          </a:p>
        </p:txBody>
      </p:sp>
      <p:pic>
        <p:nvPicPr>
          <p:cNvPr id="4" name="Picture 3">
            <a:extLst>
              <a:ext uri="{FF2B5EF4-FFF2-40B4-BE49-F238E27FC236}">
                <a16:creationId xmlns:a16="http://schemas.microsoft.com/office/drawing/2014/main" id="{83BC4692-56B9-4C1B-9B3A-0A4AE5D157A4}"/>
              </a:ext>
              <a:ext uri="{C183D7F6-B498-43B3-948B-1728B52AA6E4}">
                <adec:decorative xmlns:adec="http://schemas.microsoft.com/office/drawing/2017/decorative" val="1"/>
              </a:ext>
            </a:extLst>
          </p:cNvPr>
          <p:cNvPicPr>
            <a:picLocks noChangeAspect="1"/>
          </p:cNvPicPr>
          <p:nvPr/>
        </p:nvPicPr>
        <p:blipFill rotWithShape="1">
          <a:blip r:embed="rId3"/>
          <a:srcRect t="65781"/>
          <a:stretch/>
        </p:blipFill>
        <p:spPr>
          <a:xfrm>
            <a:off x="1436914" y="4768762"/>
            <a:ext cx="6737623" cy="1136972"/>
          </a:xfrm>
          <a:prstGeom prst="rect">
            <a:avLst/>
          </a:prstGeom>
        </p:spPr>
      </p:pic>
      <p:pic>
        <p:nvPicPr>
          <p:cNvPr id="5" name="Picture 4" descr="MoDOT Work Zone Customer Survey">
            <a:extLst>
              <a:ext uri="{FF2B5EF4-FFF2-40B4-BE49-F238E27FC236}">
                <a16:creationId xmlns:a16="http://schemas.microsoft.com/office/drawing/2014/main" id="{40504471-713F-4EFB-8B8B-A7D3A10E4FF0}"/>
              </a:ext>
            </a:extLst>
          </p:cNvPr>
          <p:cNvPicPr>
            <a:picLocks noChangeAspect="1"/>
          </p:cNvPicPr>
          <p:nvPr/>
        </p:nvPicPr>
        <p:blipFill>
          <a:blip r:embed="rId4"/>
          <a:stretch>
            <a:fillRect/>
          </a:stretch>
        </p:blipFill>
        <p:spPr>
          <a:xfrm>
            <a:off x="4387192" y="1343465"/>
            <a:ext cx="4348263" cy="3598562"/>
          </a:xfrm>
          <a:prstGeom prst="rect">
            <a:avLst/>
          </a:prstGeom>
        </p:spPr>
      </p:pic>
    </p:spTree>
    <p:extLst>
      <p:ext uri="{BB962C8B-B14F-4D97-AF65-F5344CB8AC3E}">
        <p14:creationId xmlns:p14="http://schemas.microsoft.com/office/powerpoint/2010/main" val="89064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Examples: TDOT</a:t>
            </a:r>
          </a:p>
        </p:txBody>
      </p:sp>
      <p:sp>
        <p:nvSpPr>
          <p:cNvPr id="3" name="Content Placeholder 2"/>
          <p:cNvSpPr>
            <a:spLocks noGrp="1"/>
          </p:cNvSpPr>
          <p:nvPr>
            <p:ph idx="1"/>
          </p:nvPr>
        </p:nvSpPr>
        <p:spPr/>
        <p:txBody>
          <a:bodyPr>
            <a:normAutofit/>
          </a:bodyPr>
          <a:lstStyle/>
          <a:p>
            <a:r>
              <a:rPr lang="en-US" dirty="0"/>
              <a:t>TMP Workbook</a:t>
            </a:r>
          </a:p>
          <a:p>
            <a:pPr lvl="1"/>
            <a:r>
              <a:rPr lang="en-US" dirty="0"/>
              <a:t>Helps guide and document TMP development</a:t>
            </a:r>
          </a:p>
          <a:p>
            <a:endParaRPr lang="en-US" sz="3600" dirty="0"/>
          </a:p>
          <a:p>
            <a:endParaRPr lang="en-US" sz="3600" dirty="0"/>
          </a:p>
        </p:txBody>
      </p:sp>
    </p:spTree>
    <p:extLst>
      <p:ext uri="{BB962C8B-B14F-4D97-AF65-F5344CB8AC3E}">
        <p14:creationId xmlns:p14="http://schemas.microsoft.com/office/powerpoint/2010/main" val="3045144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58523"/>
            <a:ext cx="8229600" cy="659859"/>
          </a:xfrm>
        </p:spPr>
        <p:txBody>
          <a:bodyPr/>
          <a:lstStyle/>
          <a:p>
            <a:r>
              <a:rPr lang="en-US" dirty="0"/>
              <a:t>TMP Strategies under the Rule</a:t>
            </a:r>
          </a:p>
        </p:txBody>
      </p:sp>
      <p:sp>
        <p:nvSpPr>
          <p:cNvPr id="3" name="Content Placeholder 2"/>
          <p:cNvSpPr>
            <a:spLocks noGrp="1"/>
          </p:cNvSpPr>
          <p:nvPr>
            <p:ph idx="1"/>
          </p:nvPr>
        </p:nvSpPr>
        <p:spPr>
          <a:xfrm>
            <a:off x="397616" y="1513586"/>
            <a:ext cx="8348768" cy="4396153"/>
          </a:xfrm>
        </p:spPr>
        <p:txBody>
          <a:bodyPr>
            <a:normAutofit/>
          </a:bodyPr>
          <a:lstStyle/>
          <a:p>
            <a:r>
              <a:rPr lang="en-US" dirty="0"/>
              <a:t>The Work Zone Safety and Mobility Rule (Rule) breaks out TMP Strategies into three categories:</a:t>
            </a:r>
          </a:p>
          <a:p>
            <a:pPr lvl="1"/>
            <a:r>
              <a:rPr lang="en-US" dirty="0"/>
              <a:t>Temporary Traffic Control (TTC)</a:t>
            </a:r>
          </a:p>
          <a:p>
            <a:pPr lvl="1"/>
            <a:r>
              <a:rPr lang="en-US" dirty="0"/>
              <a:t>Transportation Operations (TO)</a:t>
            </a:r>
          </a:p>
          <a:p>
            <a:pPr lvl="1"/>
            <a:r>
              <a:rPr lang="en-US" dirty="0"/>
              <a:t>Public Information and Outreach (PI &amp; O)</a:t>
            </a:r>
          </a:p>
          <a:p>
            <a:r>
              <a:rPr lang="en-US" dirty="0"/>
              <a:t>Some agencies have additional categories</a:t>
            </a:r>
          </a:p>
        </p:txBody>
      </p:sp>
    </p:spTree>
    <p:extLst>
      <p:ext uri="{BB962C8B-B14F-4D97-AF65-F5344CB8AC3E}">
        <p14:creationId xmlns:p14="http://schemas.microsoft.com/office/powerpoint/2010/main" val="8692318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30376"/>
            <a:ext cx="8229600" cy="659859"/>
          </a:xfrm>
        </p:spPr>
        <p:txBody>
          <a:bodyPr/>
          <a:lstStyle/>
          <a:p>
            <a:r>
              <a:rPr lang="en-US" dirty="0"/>
              <a:t>Resources for Identifying Strategies</a:t>
            </a:r>
          </a:p>
        </p:txBody>
      </p:sp>
      <p:sp>
        <p:nvSpPr>
          <p:cNvPr id="3" name="Content Placeholder 2"/>
          <p:cNvSpPr>
            <a:spLocks noGrp="1"/>
          </p:cNvSpPr>
          <p:nvPr>
            <p:ph idx="1"/>
          </p:nvPr>
        </p:nvSpPr>
        <p:spPr/>
        <p:txBody>
          <a:bodyPr/>
          <a:lstStyle/>
          <a:p>
            <a:r>
              <a:rPr lang="en-US" dirty="0"/>
              <a:t>A list of TMP resources developed by both FHWA as well as several States is available at:</a:t>
            </a:r>
            <a:br>
              <a:rPr lang="en-US" dirty="0"/>
            </a:br>
            <a:r>
              <a:rPr lang="en-US" dirty="0">
                <a:hlinkClick r:id="rId3"/>
              </a:rPr>
              <a:t>https://ops.fhwa.dot.gov/wz/resources/final_rule/tmp_examples.htm</a:t>
            </a:r>
            <a:r>
              <a:rPr lang="en-US" dirty="0"/>
              <a:t> </a:t>
            </a:r>
          </a:p>
          <a:p>
            <a:r>
              <a:rPr lang="en-US" dirty="0"/>
              <a:t>Work Zone Safety Information Clearinghouse TMP page: </a:t>
            </a:r>
            <a:r>
              <a:rPr lang="en-US" dirty="0">
                <a:hlinkClick r:id="rId4"/>
              </a:rPr>
              <a:t>https://workzonesafety.org/topics-of-interest/transportation-management-plans/</a:t>
            </a:r>
            <a:r>
              <a:rPr lang="en-US" dirty="0"/>
              <a:t> </a:t>
            </a:r>
          </a:p>
        </p:txBody>
      </p:sp>
    </p:spTree>
    <p:extLst>
      <p:ext uri="{BB962C8B-B14F-4D97-AF65-F5344CB8AC3E}">
        <p14:creationId xmlns:p14="http://schemas.microsoft.com/office/powerpoint/2010/main" val="2763627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1257322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7" y="263183"/>
            <a:ext cx="8124669" cy="681197"/>
          </a:xfrm>
        </p:spPr>
        <p:txBody>
          <a:bodyPr/>
          <a:lstStyle/>
          <a:p>
            <a:r>
              <a:rPr lang="en-US" dirty="0"/>
              <a:t>Considerations - Motorists</a:t>
            </a:r>
          </a:p>
        </p:txBody>
      </p:sp>
      <p:sp>
        <p:nvSpPr>
          <p:cNvPr id="3" name="Content Placeholder 2"/>
          <p:cNvSpPr>
            <a:spLocks noGrp="1"/>
          </p:cNvSpPr>
          <p:nvPr>
            <p:ph idx="1"/>
          </p:nvPr>
        </p:nvSpPr>
        <p:spPr>
          <a:xfrm>
            <a:off x="645477" y="1230923"/>
            <a:ext cx="3058140" cy="4396153"/>
          </a:xfrm>
        </p:spPr>
        <p:txBody>
          <a:bodyPr>
            <a:normAutofit/>
          </a:bodyPr>
          <a:lstStyle/>
          <a:p>
            <a:pPr>
              <a:spcBef>
                <a:spcPts val="400"/>
              </a:spcBef>
            </a:pPr>
            <a:r>
              <a:rPr lang="en-US" dirty="0"/>
              <a:t>Motorist</a:t>
            </a:r>
          </a:p>
          <a:p>
            <a:pPr>
              <a:spcBef>
                <a:spcPts val="400"/>
              </a:spcBef>
            </a:pPr>
            <a:r>
              <a:rPr lang="en-US" dirty="0"/>
              <a:t>Non-motorist</a:t>
            </a:r>
          </a:p>
          <a:p>
            <a:pPr lvl="1">
              <a:spcBef>
                <a:spcPts val="400"/>
              </a:spcBef>
            </a:pPr>
            <a:r>
              <a:rPr lang="en-US" dirty="0"/>
              <a:t>Accessibility</a:t>
            </a:r>
          </a:p>
          <a:p>
            <a:pPr>
              <a:spcBef>
                <a:spcPts val="400"/>
              </a:spcBef>
            </a:pPr>
            <a:r>
              <a:rPr lang="en-US" dirty="0"/>
              <a:t>Incident response</a:t>
            </a:r>
          </a:p>
          <a:p>
            <a:pPr>
              <a:spcBef>
                <a:spcPts val="400"/>
              </a:spcBef>
            </a:pPr>
            <a:r>
              <a:rPr lang="en-US" dirty="0"/>
              <a:t>Business access</a:t>
            </a:r>
          </a:p>
          <a:p>
            <a:pPr>
              <a:spcBef>
                <a:spcPts val="400"/>
              </a:spcBef>
            </a:pPr>
            <a:r>
              <a:rPr lang="en-US" dirty="0"/>
              <a:t>Residential access</a:t>
            </a:r>
          </a:p>
          <a:p>
            <a:pPr>
              <a:spcBef>
                <a:spcPts val="400"/>
              </a:spcBef>
            </a:pPr>
            <a:endParaRPr lang="en-US" sz="3600" dirty="0"/>
          </a:p>
        </p:txBody>
      </p:sp>
      <p:pic>
        <p:nvPicPr>
          <p:cNvPr id="6" name="Picture 5" descr="Sidewalk Closed Ahead -- Cross Here sign">
            <a:extLst>
              <a:ext uri="{FF2B5EF4-FFF2-40B4-BE49-F238E27FC236}">
                <a16:creationId xmlns:a16="http://schemas.microsoft.com/office/drawing/2014/main" id="{4B6B9AD0-88F4-47EF-A203-8534D63BCB36}"/>
              </a:ext>
            </a:extLst>
          </p:cNvPr>
          <p:cNvPicPr>
            <a:picLocks noChangeAspect="1"/>
          </p:cNvPicPr>
          <p:nvPr/>
        </p:nvPicPr>
        <p:blipFill>
          <a:blip r:embed="rId3"/>
          <a:stretch>
            <a:fillRect/>
          </a:stretch>
        </p:blipFill>
        <p:spPr>
          <a:xfrm>
            <a:off x="4210493" y="1634962"/>
            <a:ext cx="4075379" cy="3195562"/>
          </a:xfrm>
          <a:prstGeom prst="rect">
            <a:avLst/>
          </a:prstGeom>
        </p:spPr>
      </p:pic>
      <p:sp>
        <p:nvSpPr>
          <p:cNvPr id="4" name="Google Shape;74;p1">
            <a:extLst>
              <a:ext uri="{FF2B5EF4-FFF2-40B4-BE49-F238E27FC236}">
                <a16:creationId xmlns:a16="http://schemas.microsoft.com/office/drawing/2014/main" id="{D12126DA-A177-5BB4-15A1-4A0126D6797F}"/>
              </a:ext>
            </a:extLst>
          </p:cNvPr>
          <p:cNvSpPr/>
          <p:nvPr/>
        </p:nvSpPr>
        <p:spPr>
          <a:xfrm>
            <a:off x="7066672" y="4830524"/>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994657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67178"/>
            <a:ext cx="8229600" cy="659859"/>
          </a:xfrm>
        </p:spPr>
        <p:txBody>
          <a:bodyPr/>
          <a:lstStyle/>
          <a:p>
            <a:r>
              <a:rPr lang="en-US" dirty="0"/>
              <a:t>Identifying TMP Strategies</a:t>
            </a:r>
          </a:p>
        </p:txBody>
      </p:sp>
      <p:pic>
        <p:nvPicPr>
          <p:cNvPr id="4" name="Content Placeholder 3" descr="TMP components as a result of assessing alternatives and phasing for a project, including decision trees, tools, and team input">
            <a:extLst>
              <a:ext uri="{C183D7F6-B498-43B3-948B-1728B52AA6E4}">
                <adec:decorative xmlns:adec="http://schemas.microsoft.com/office/drawing/2017/decorative" val="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199" y="1091929"/>
            <a:ext cx="8467275" cy="4679284"/>
          </a:xfrm>
        </p:spPr>
      </p:pic>
      <p:sp>
        <p:nvSpPr>
          <p:cNvPr id="3" name="Google Shape;74;p1">
            <a:extLst>
              <a:ext uri="{FF2B5EF4-FFF2-40B4-BE49-F238E27FC236}">
                <a16:creationId xmlns:a16="http://schemas.microsoft.com/office/drawing/2014/main" id="{DCFCCE99-CC27-B20F-EF87-D3FEE8774341}"/>
              </a:ext>
            </a:extLst>
          </p:cNvPr>
          <p:cNvSpPr/>
          <p:nvPr/>
        </p:nvSpPr>
        <p:spPr>
          <a:xfrm>
            <a:off x="7805226" y="5766071"/>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616330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784" y="419807"/>
            <a:ext cx="6134811" cy="934234"/>
          </a:xfrm>
        </p:spPr>
        <p:txBody>
          <a:bodyPr>
            <a:normAutofit fontScale="90000"/>
          </a:bodyPr>
          <a:lstStyle/>
          <a:p>
            <a:r>
              <a:rPr lang="en-US" dirty="0"/>
              <a:t>Identified TMP Strategies Should be Based on:</a:t>
            </a:r>
          </a:p>
        </p:txBody>
      </p:sp>
      <p:sp>
        <p:nvSpPr>
          <p:cNvPr id="3" name="Content Placeholder 2"/>
          <p:cNvSpPr>
            <a:spLocks noGrp="1"/>
          </p:cNvSpPr>
          <p:nvPr>
            <p:ph idx="1"/>
          </p:nvPr>
        </p:nvSpPr>
        <p:spPr>
          <a:xfrm>
            <a:off x="329784" y="1575360"/>
            <a:ext cx="5050290" cy="4463931"/>
          </a:xfrm>
        </p:spPr>
        <p:txBody>
          <a:bodyPr>
            <a:normAutofit lnSpcReduction="10000"/>
          </a:bodyPr>
          <a:lstStyle/>
          <a:p>
            <a:r>
              <a:rPr lang="en-US" dirty="0"/>
              <a:t>Type of work zone</a:t>
            </a:r>
          </a:p>
          <a:p>
            <a:r>
              <a:rPr lang="en-US" dirty="0"/>
              <a:t>Traffic conditions</a:t>
            </a:r>
          </a:p>
          <a:p>
            <a:r>
              <a:rPr lang="en-US" dirty="0"/>
              <a:t>Anticipated impacts</a:t>
            </a:r>
          </a:p>
          <a:p>
            <a:r>
              <a:rPr lang="en-US" dirty="0"/>
              <a:t>Project constraints</a:t>
            </a:r>
          </a:p>
          <a:p>
            <a:r>
              <a:rPr lang="en-US" dirty="0"/>
              <a:t>Project phasing or staging</a:t>
            </a:r>
          </a:p>
          <a:p>
            <a:r>
              <a:rPr lang="en-US" dirty="0"/>
              <a:t>Conditions in the surrounding area</a:t>
            </a:r>
          </a:p>
          <a:p>
            <a:pPr lvl="1"/>
            <a:r>
              <a:rPr lang="en-US" dirty="0"/>
              <a:t>Alternate routes/modes</a:t>
            </a:r>
          </a:p>
          <a:p>
            <a:pPr lvl="1"/>
            <a:r>
              <a:rPr lang="en-US" dirty="0"/>
              <a:t>Access</a:t>
            </a:r>
          </a:p>
        </p:txBody>
      </p:sp>
      <p:pic>
        <p:nvPicPr>
          <p:cNvPr id="5" name="Picture 4" descr="Road Work Ahead sign">
            <a:extLst>
              <a:ext uri="{FF2B5EF4-FFF2-40B4-BE49-F238E27FC236}">
                <a16:creationId xmlns:a16="http://schemas.microsoft.com/office/drawing/2014/main" id="{C28966F4-B9E6-4BDC-A18E-C06393C8EDEF}"/>
              </a:ext>
            </a:extLst>
          </p:cNvPr>
          <p:cNvPicPr>
            <a:picLocks noChangeAspect="1"/>
          </p:cNvPicPr>
          <p:nvPr/>
        </p:nvPicPr>
        <p:blipFill rotWithShape="1">
          <a:blip r:embed="rId3">
            <a:extLst>
              <a:ext uri="{28A0092B-C50C-407E-A947-70E740481C1C}">
                <a14:useLocalDpi xmlns:a14="http://schemas.microsoft.com/office/drawing/2010/main" val="0"/>
              </a:ext>
            </a:extLst>
          </a:blip>
          <a:srcRect r="34389"/>
          <a:stretch/>
        </p:blipFill>
        <p:spPr>
          <a:xfrm>
            <a:off x="5195164" y="1724467"/>
            <a:ext cx="3619052" cy="3102713"/>
          </a:xfrm>
          <a:prstGeom prst="rect">
            <a:avLst/>
          </a:prstGeom>
        </p:spPr>
      </p:pic>
      <p:sp>
        <p:nvSpPr>
          <p:cNvPr id="4" name="Google Shape;74;p1">
            <a:extLst>
              <a:ext uri="{FF2B5EF4-FFF2-40B4-BE49-F238E27FC236}">
                <a16:creationId xmlns:a16="http://schemas.microsoft.com/office/drawing/2014/main" id="{6C2413B1-3665-9FCC-19C0-BE58A5E2343F}"/>
              </a:ext>
            </a:extLst>
          </p:cNvPr>
          <p:cNvSpPr/>
          <p:nvPr/>
        </p:nvSpPr>
        <p:spPr>
          <a:xfrm>
            <a:off x="7770057" y="4853196"/>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850945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xfrm>
            <a:off x="450458" y="304355"/>
            <a:ext cx="8229600" cy="659859"/>
          </a:xfrm>
        </p:spPr>
        <p:txBody>
          <a:bodyPr/>
          <a:lstStyle/>
          <a:p>
            <a:r>
              <a:rPr lang="en-US" altLang="en-US" dirty="0"/>
              <a:t>Agency-related Factors</a:t>
            </a:r>
          </a:p>
        </p:txBody>
      </p:sp>
      <p:sp>
        <p:nvSpPr>
          <p:cNvPr id="11269" name="Rectangle 3"/>
          <p:cNvSpPr>
            <a:spLocks noGrp="1" noChangeArrowheads="1"/>
          </p:cNvSpPr>
          <p:nvPr>
            <p:ph idx="1"/>
          </p:nvPr>
        </p:nvSpPr>
        <p:spPr>
          <a:xfrm>
            <a:off x="170121" y="1169581"/>
            <a:ext cx="4805916" cy="4570037"/>
          </a:xfrm>
        </p:spPr>
        <p:txBody>
          <a:bodyPr>
            <a:normAutofit/>
          </a:bodyPr>
          <a:lstStyle/>
          <a:p>
            <a:r>
              <a:rPr lang="en-US" altLang="en-US" dirty="0"/>
              <a:t>Agency WZ policies </a:t>
            </a:r>
          </a:p>
          <a:p>
            <a:pPr marL="863600" lvl="1" indent="-406400"/>
            <a:r>
              <a:rPr lang="en-US" altLang="en-US" dirty="0"/>
              <a:t>Maximum queue lengths/delays allowed</a:t>
            </a:r>
          </a:p>
          <a:p>
            <a:pPr>
              <a:lnSpc>
                <a:spcPct val="80000"/>
              </a:lnSpc>
              <a:spcBef>
                <a:spcPct val="50000"/>
              </a:spcBef>
            </a:pPr>
            <a:r>
              <a:rPr lang="en-US" altLang="en-US" dirty="0"/>
              <a:t>Lane closure policies that specify when a lane closure is permitted  </a:t>
            </a:r>
          </a:p>
          <a:p>
            <a:pPr>
              <a:spcBef>
                <a:spcPct val="40000"/>
              </a:spcBef>
            </a:pPr>
            <a:r>
              <a:rPr lang="en-US" altLang="en-US" dirty="0"/>
              <a:t>Analytical/modeling tools used by the agency</a:t>
            </a:r>
          </a:p>
          <a:p>
            <a:pPr>
              <a:spcBef>
                <a:spcPct val="40000"/>
              </a:spcBef>
            </a:pPr>
            <a:r>
              <a:rPr lang="en-US" altLang="en-US" dirty="0"/>
              <a:t>Concerns of stakeholders</a:t>
            </a:r>
          </a:p>
          <a:p>
            <a:endParaRPr lang="en-US" altLang="en-US" dirty="0"/>
          </a:p>
        </p:txBody>
      </p:sp>
      <p:pic>
        <p:nvPicPr>
          <p:cNvPr id="2" name="Picture 1" descr="Road Work Ahead sign with traffic in background">
            <a:extLst>
              <a:ext uri="{FF2B5EF4-FFF2-40B4-BE49-F238E27FC236}">
                <a16:creationId xmlns:a16="http://schemas.microsoft.com/office/drawing/2014/main" id="{A3AD6593-2BBC-48E7-A943-F35E2F690D2A}"/>
              </a:ext>
            </a:extLst>
          </p:cNvPr>
          <p:cNvPicPr>
            <a:picLocks noChangeAspect="1"/>
          </p:cNvPicPr>
          <p:nvPr/>
        </p:nvPicPr>
        <p:blipFill>
          <a:blip r:embed="rId3"/>
          <a:stretch>
            <a:fillRect/>
          </a:stretch>
        </p:blipFill>
        <p:spPr>
          <a:xfrm>
            <a:off x="5061666" y="1826806"/>
            <a:ext cx="3618392" cy="2171035"/>
          </a:xfrm>
          <a:prstGeom prst="rect">
            <a:avLst/>
          </a:prstGeom>
        </p:spPr>
      </p:pic>
      <p:sp>
        <p:nvSpPr>
          <p:cNvPr id="3" name="Google Shape;74;p1">
            <a:extLst>
              <a:ext uri="{FF2B5EF4-FFF2-40B4-BE49-F238E27FC236}">
                <a16:creationId xmlns:a16="http://schemas.microsoft.com/office/drawing/2014/main" id="{AB454E89-BBC6-4C39-B27F-306678B64393}"/>
              </a:ext>
            </a:extLst>
          </p:cNvPr>
          <p:cNvSpPr/>
          <p:nvPr/>
        </p:nvSpPr>
        <p:spPr>
          <a:xfrm>
            <a:off x="7652826" y="4127139"/>
            <a:ext cx="1219200" cy="246181"/>
          </a:xfrm>
          <a:prstGeom prst="rect">
            <a:avLst/>
          </a:prstGeom>
          <a:noFill/>
          <a:ln>
            <a:noFill/>
          </a:ln>
        </p:spPr>
        <p:txBody>
          <a:bodyPr spcFirstLastPara="1" wrap="square" lIns="91425" tIns="45700" rIns="91425" bIns="4570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52070561"/>
      </p:ext>
    </p:extLst>
  </p:cSld>
  <p:clrMapOvr>
    <a:masterClrMapping/>
  </p:clrMapOvr>
</p:sld>
</file>

<file path=ppt/theme/theme1.xml><?xml version="1.0" encoding="utf-8"?>
<a:theme xmlns:a="http://schemas.openxmlformats.org/drawingml/2006/main" name="ATSSA Theme">
  <a:themeElements>
    <a:clrScheme name="Custom ATSSA">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00ACA1"/>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TSSA Theme 2">
  <a:themeElements>
    <a:clrScheme name="Custom ATSSA dark">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BFBFBF"/>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042F05B2-069E-4570-8D73-5474E9DBCC5B}"/>
</file>

<file path=customXml/itemProps2.xml><?xml version="1.0" encoding="utf-8"?>
<ds:datastoreItem xmlns:ds="http://schemas.openxmlformats.org/officeDocument/2006/customXml" ds:itemID="{B2BAE4C0-186E-4F51-9E00-D19DE4D2B9D2}"/>
</file>

<file path=customXml/itemProps3.xml><?xml version="1.0" encoding="utf-8"?>
<ds:datastoreItem xmlns:ds="http://schemas.openxmlformats.org/officeDocument/2006/customXml" ds:itemID="{FD3D1880-EF7E-4DF7-8F6C-A5DDEB224722}"/>
</file>

<file path=docProps/app.xml><?xml version="1.0" encoding="utf-8"?>
<Properties xmlns="http://schemas.openxmlformats.org/officeDocument/2006/extended-properties" xmlns:vt="http://schemas.openxmlformats.org/officeDocument/2006/docPropsVTypes">
  <TotalTime>4644</TotalTime>
  <Words>8796</Words>
  <Application>Microsoft Office PowerPoint</Application>
  <PresentationFormat>On-screen Show (4:3)</PresentationFormat>
  <Paragraphs>661</Paragraphs>
  <Slides>51</Slides>
  <Notes>51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51</vt:i4>
      </vt:variant>
    </vt:vector>
  </HeadingPairs>
  <TitlesOfParts>
    <vt:vector size="55" baseType="lpstr">
      <vt:lpstr>Arial</vt:lpstr>
      <vt:lpstr>Calibri</vt:lpstr>
      <vt:lpstr>ATSSA Theme</vt:lpstr>
      <vt:lpstr>ATSSA Theme 2</vt:lpstr>
      <vt:lpstr>Developing and Implementing Transportation Management Plans</vt:lpstr>
      <vt:lpstr>Objectives</vt:lpstr>
      <vt:lpstr>Strategies deployed to:</vt:lpstr>
      <vt:lpstr>Successful Strategies</vt:lpstr>
      <vt:lpstr>TMP Strategies under the Rule</vt:lpstr>
      <vt:lpstr>Considerations - Motorists</vt:lpstr>
      <vt:lpstr>Identifying TMP Strategies</vt:lpstr>
      <vt:lpstr>Identified TMP Strategies Should be Based on:</vt:lpstr>
      <vt:lpstr>Agency-related Factors</vt:lpstr>
      <vt:lpstr>Example TMP Strategy</vt:lpstr>
      <vt:lpstr>Example: Caltrans TMP Strategies</vt:lpstr>
      <vt:lpstr>Example: Caltrans TMP Strategies</vt:lpstr>
      <vt:lpstr>TTC Strategies</vt:lpstr>
      <vt:lpstr>TTC Strategies: 1. Full Road Closures</vt:lpstr>
      <vt:lpstr>Full Closure Example</vt:lpstr>
      <vt:lpstr>Partial Road Closure Example</vt:lpstr>
      <vt:lpstr>TTC Strategies: 2. Phasing or Staging</vt:lpstr>
      <vt:lpstr>Lane Closures</vt:lpstr>
      <vt:lpstr>One-Lane, Two-Way Operation</vt:lpstr>
      <vt:lpstr>Road Closures with a Diversion</vt:lpstr>
      <vt:lpstr>Temporary Road Closures</vt:lpstr>
      <vt:lpstr>Lane Shift</vt:lpstr>
      <vt:lpstr>Median Crossovers</vt:lpstr>
      <vt:lpstr>Crossover Example</vt:lpstr>
      <vt:lpstr>Restrict Hours of Work</vt:lpstr>
      <vt:lpstr>Night Work</vt:lpstr>
      <vt:lpstr>But do it safely</vt:lpstr>
      <vt:lpstr>TTC Strategies: 3. Traffic Control Devices</vt:lpstr>
      <vt:lpstr>TTC Strategies:  Project Coordination</vt:lpstr>
      <vt:lpstr>Transportation Operation Strategies</vt:lpstr>
      <vt:lpstr>TO Strategies: 1. Demand Management</vt:lpstr>
      <vt:lpstr>TO Strategies Aim to:</vt:lpstr>
      <vt:lpstr>Transportation Operation Strategies: 2. Corridor Network Management </vt:lpstr>
      <vt:lpstr>Moveable Barrier Systems</vt:lpstr>
      <vt:lpstr>TO Strategies Examples</vt:lpstr>
      <vt:lpstr>TO Strategies Examples</vt:lpstr>
      <vt:lpstr>Transportation Operation Strategies: 3. Work Zone Safety Management </vt:lpstr>
      <vt:lpstr>TO Strategies:  Innovative Contracting</vt:lpstr>
      <vt:lpstr>Transportation Operation Strategies: 4. Traffic/Incident Management and Enforcement Strategies   </vt:lpstr>
      <vt:lpstr>TO Strategies Examples</vt:lpstr>
      <vt:lpstr>Public Information and Outreach Strategies</vt:lpstr>
      <vt:lpstr>PI &amp; O Strategies</vt:lpstr>
      <vt:lpstr>State Examples: Maryland SHA</vt:lpstr>
      <vt:lpstr>State Examples: Caltrans</vt:lpstr>
      <vt:lpstr>State Examples: MnDOT</vt:lpstr>
      <vt:lpstr>State Examples: MnDOT</vt:lpstr>
      <vt:lpstr>State Examples: MoDOT</vt:lpstr>
      <vt:lpstr>MoDOT Customer Survey</vt:lpstr>
      <vt:lpstr>State Examples: TDOT</vt:lpstr>
      <vt:lpstr>Resources for Identifying Strategies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Talis Berg</dc:creator>
  <cp:lastModifiedBy>Tim Luttrell</cp:lastModifiedBy>
  <cp:revision>299</cp:revision>
  <cp:lastPrinted>2015-09-22T17:03:07Z</cp:lastPrinted>
  <dcterms:created xsi:type="dcterms:W3CDTF">2015-09-01T12:37:10Z</dcterms:created>
  <dcterms:modified xsi:type="dcterms:W3CDTF">2025-04-09T14:44:54Z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