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entation.xml" ContentType="application/vnd.openxmlformats-officedocument.presentationml.presentation.main+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1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39.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332" r:id="rId3"/>
    <p:sldId id="464" r:id="rId4"/>
    <p:sldId id="465" r:id="rId5"/>
    <p:sldId id="364" r:id="rId6"/>
    <p:sldId id="365" r:id="rId7"/>
    <p:sldId id="467" r:id="rId8"/>
    <p:sldId id="468" r:id="rId9"/>
    <p:sldId id="469" r:id="rId10"/>
    <p:sldId id="470" r:id="rId11"/>
    <p:sldId id="471" r:id="rId12"/>
    <p:sldId id="472" r:id="rId13"/>
    <p:sldId id="473" r:id="rId14"/>
    <p:sldId id="474" r:id="rId15"/>
    <p:sldId id="506" r:id="rId16"/>
    <p:sldId id="507" r:id="rId17"/>
    <p:sldId id="504" r:id="rId18"/>
    <p:sldId id="475" r:id="rId19"/>
    <p:sldId id="476" r:id="rId20"/>
    <p:sldId id="477" r:id="rId21"/>
    <p:sldId id="500" r:id="rId22"/>
    <p:sldId id="478" r:id="rId23"/>
    <p:sldId id="479" r:id="rId24"/>
    <p:sldId id="480" r:id="rId25"/>
    <p:sldId id="481" r:id="rId26"/>
    <p:sldId id="482" r:id="rId27"/>
    <p:sldId id="483" r:id="rId28"/>
    <p:sldId id="484" r:id="rId29"/>
    <p:sldId id="485" r:id="rId30"/>
    <p:sldId id="486" r:id="rId31"/>
    <p:sldId id="487" r:id="rId32"/>
    <p:sldId id="488" r:id="rId33"/>
    <p:sldId id="489" r:id="rId34"/>
    <p:sldId id="490" r:id="rId35"/>
    <p:sldId id="491" r:id="rId36"/>
    <p:sldId id="502" r:id="rId37"/>
    <p:sldId id="492" r:id="rId38"/>
    <p:sldId id="501" r:id="rId39"/>
    <p:sldId id="493" r:id="rId40"/>
    <p:sldId id="503" r:id="rId41"/>
    <p:sldId id="494" r:id="rId42"/>
    <p:sldId id="495" r:id="rId43"/>
    <p:sldId id="496" r:id="rId44"/>
    <p:sldId id="505" r:id="rId45"/>
    <p:sldId id="497" r:id="rId46"/>
    <p:sldId id="498" r:id="rId47"/>
    <p:sldId id="462" r:id="rId4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A1"/>
    <a:srgbClr val="00504A"/>
    <a:srgbClr val="00544E"/>
    <a:srgbClr val="00766E"/>
    <a:srgbClr val="FF0000"/>
    <a:srgbClr val="006C64"/>
    <a:srgbClr val="D60093"/>
    <a:srgbClr val="558ED5"/>
    <a:srgbClr val="77933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868"/>
    <p:restoredTop sz="88983" autoAdjust="0"/>
  </p:normalViewPr>
  <p:slideViewPr>
    <p:cSldViewPr snapToGrid="0">
      <p:cViewPr varScale="1">
        <p:scale>
          <a:sx n="98" d="100"/>
          <a:sy n="98" d="100"/>
        </p:scale>
        <p:origin x="1572" y="90"/>
      </p:cViewPr>
      <p:guideLst>
        <p:guide orient="horz" pos="2160"/>
        <p:guide pos="2880"/>
      </p:guideLst>
    </p:cSldViewPr>
  </p:slideViewPr>
  <p:outlineViewPr>
    <p:cViewPr>
      <p:scale>
        <a:sx n="33" d="100"/>
        <a:sy n="33" d="100"/>
      </p:scale>
      <p:origin x="0" y="-30208"/>
    </p:cViewPr>
  </p:outlineViewPr>
  <p:notesTextViewPr>
    <p:cViewPr>
      <p:scale>
        <a:sx n="1" d="1"/>
        <a:sy n="1" d="1"/>
      </p:scale>
      <p:origin x="0" y="0"/>
    </p:cViewPr>
  </p:notesTextViewPr>
  <p:sorterViewPr>
    <p:cViewPr varScale="1">
      <p:scale>
        <a:sx n="1" d="1"/>
        <a:sy n="1" d="1"/>
      </p:scale>
      <p:origin x="0" y="-4194"/>
    </p:cViewPr>
  </p:sorterViewPr>
  <p:notesViewPr>
    <p:cSldViewPr snapToGrid="0">
      <p:cViewPr varScale="1">
        <p:scale>
          <a:sx n="83" d="100"/>
          <a:sy n="83" d="100"/>
        </p:scale>
        <p:origin x="3114"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ustomXml" Target="../customXml/item3.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Arial" panose="020B0604020202020204" pitchFamily="34" charset="0"/>
              </a:defRPr>
            </a:lvl1pPr>
          </a:lstStyle>
          <a:p>
            <a:fld id="{BA6C2C15-A986-48C8-98D4-89364218CFC3}" type="datetimeFigureOut">
              <a:rPr lang="en-US" smtClean="0"/>
              <a:pPr/>
              <a:t>4/9/2025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anose="020B0604020202020204" pitchFamily="34" charset="0"/>
              </a:defRPr>
            </a:lvl1pPr>
          </a:lstStyle>
          <a:p>
            <a:fld id="{0E1B1AF0-C06B-43A4-9DD2-9C62DF9A7FCA}" type="slidenum">
              <a:rPr lang="en-US" smtClean="0"/>
              <a:pPr/>
              <a:t>‹#›</a:t>
            </a:fld>
            <a:endParaRPr lang="en-US" dirty="0"/>
          </a:p>
        </p:txBody>
      </p:sp>
    </p:spTree>
    <p:extLst>
      <p:ext uri="{BB962C8B-B14F-4D97-AF65-F5344CB8AC3E}">
        <p14:creationId xmlns:p14="http://schemas.microsoft.com/office/powerpoint/2010/main" val="790829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ops.fhwa.dot.gov/wz/prtoolbox/wzpr.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modot.org/about/general_info/Tracker.htm"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epg.modot.org/index.php/616.14_Work_Zone_Safety_and_Mobility_Policy#616.14.1_Goals"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modot.org/about/general_info/Tracker.ht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transportation.ohio.gov/about-us/policies-and-procedures/procedures/123-001-sp"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8" Type="http://schemas.openxmlformats.org/officeDocument/2006/relationships/hyperlink" Target="https://ops.fhwa.dot.gov/wz/traffic_mgmt/lane_closure_pol.htm" TargetMode="External"/><Relationship Id="rId3" Type="http://schemas.openxmlformats.org/officeDocument/2006/relationships/hyperlink" Target="https://www.fhwa.dot.gov/exit.cfm?link=https://www.workzonesafety.org/swz/main" TargetMode="External"/><Relationship Id="rId7" Type="http://schemas.openxmlformats.org/officeDocument/2006/relationships/hyperlink" Target="https://ops.fhwa.dot.gov/wz/traffic_mgmt/imwz.htm" TargetMode="External"/><Relationship Id="rId2" Type="http://schemas.openxmlformats.org/officeDocument/2006/relationships/slide" Target="../slides/slide44.xml"/><Relationship Id="rId1" Type="http://schemas.openxmlformats.org/officeDocument/2006/relationships/notesMaster" Target="../notesMasters/notesMaster1.xml"/><Relationship Id="rId6" Type="http://schemas.openxmlformats.org/officeDocument/2006/relationships/hyperlink" Target="https://ops.fhwa.dot.gov/wz/construction/crp/index.htm" TargetMode="External"/><Relationship Id="rId11" Type="http://schemas.openxmlformats.org/officeDocument/2006/relationships/hyperlink" Target="https://ops.fhwa.dot.gov/wz/traffic_mgmt/wzsm.htm" TargetMode="External"/><Relationship Id="rId5" Type="http://schemas.openxmlformats.org/officeDocument/2006/relationships/hyperlink" Target="https://ops.fhwa.dot.gov/wz/resources/final_rule/tmp_examples.htm" TargetMode="External"/><Relationship Id="rId10" Type="http://schemas.openxmlformats.org/officeDocument/2006/relationships/hyperlink" Target="https://ops.fhwa.dot.gov/wz/its/index.htm" TargetMode="External"/><Relationship Id="rId4" Type="http://schemas.openxmlformats.org/officeDocument/2006/relationships/hyperlink" Target="https://ops.fhwa.dot.gov/wz/traffic_mgmt/wztmg.htm" TargetMode="External"/><Relationship Id="rId9" Type="http://schemas.openxmlformats.org/officeDocument/2006/relationships/hyperlink" Target="https://ops.fhwa.dot.gov/wz/traffic_mgmt/tcg.htm"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p:txBody>
          <a:bodyPr/>
          <a:lstStyle/>
          <a:p>
            <a:pPr>
              <a:defRPr/>
            </a:pPr>
            <a:fld id="{14A7722B-0BDD-4583-93C9-E44B8B967AC8}" type="slidenum">
              <a:rPr lang="en-US"/>
              <a:pPr>
                <a:defRPr/>
              </a:pPr>
              <a:t>1</a:t>
            </a:fld>
            <a:endParaRPr lang="en-US" dirty="0"/>
          </a:p>
        </p:txBody>
      </p:sp>
      <p:sp>
        <p:nvSpPr>
          <p:cNvPr id="154627" name="Rectangle 2"/>
          <p:cNvSpPr>
            <a:spLocks noGrp="1" noRot="1" noChangeAspect="1" noChangeArrowheads="1" noTextEdit="1"/>
          </p:cNvSpPr>
          <p:nvPr>
            <p:ph type="sldImg"/>
          </p:nvPr>
        </p:nvSpPr>
        <p:spPr bwMode="auto">
          <a:xfrm>
            <a:off x="1108075" y="654050"/>
            <a:ext cx="4646613" cy="3484563"/>
          </a:xfrm>
          <a:noFill/>
          <a:ln>
            <a:solidFill>
              <a:srgbClr val="000000"/>
            </a:solidFill>
            <a:miter lim="800000"/>
            <a:headEnd/>
            <a:tailEnd/>
          </a:ln>
        </p:spPr>
      </p:sp>
      <p:sp>
        <p:nvSpPr>
          <p:cNvPr id="154628" name="Rectangle 3"/>
          <p:cNvSpPr>
            <a:spLocks noGrp="1" noChangeArrowheads="1"/>
          </p:cNvSpPr>
          <p:nvPr>
            <p:ph type="body" idx="1"/>
          </p:nvPr>
        </p:nvSpPr>
        <p:spPr bwMode="auto">
          <a:xfrm>
            <a:off x="609600" y="4356100"/>
            <a:ext cx="5638800" cy="4138613"/>
          </a:xfrm>
          <a:noFill/>
        </p:spPr>
        <p:txBody>
          <a:bodyPr wrap="square" numCol="1" anchor="t" anchorCtr="0" compatLnSpc="1">
            <a:prstTxWarp prst="textNoShape">
              <a:avLst/>
            </a:prstTxWarp>
          </a:bodyPr>
          <a:lstStyle/>
          <a:p>
            <a:r>
              <a:rPr lang="en-US" sz="1800" b="1" dirty="0">
                <a:latin typeface="Calibri" panose="020F0502020204030204" pitchFamily="34" charset="0"/>
              </a:rPr>
              <a:t>Key Message: </a:t>
            </a:r>
            <a:r>
              <a:rPr lang="en-US" sz="1800" dirty="0">
                <a:latin typeface="Calibri" panose="020F0502020204030204" pitchFamily="34" charset="0"/>
              </a:rPr>
              <a:t>Title slide</a:t>
            </a:r>
          </a:p>
          <a:p>
            <a:r>
              <a:rPr lang="en-US" sz="1800" b="1" dirty="0">
                <a:latin typeface="Calibri" panose="020F0502020204030204" pitchFamily="34" charset="0"/>
              </a:rPr>
              <a:t>Background Information</a:t>
            </a:r>
            <a:r>
              <a:rPr lang="en-US" sz="1800" dirty="0">
                <a:latin typeface="Calibri" panose="020F0502020204030204" pitchFamily="34" charset="0"/>
              </a:rPr>
              <a:t>: None</a:t>
            </a:r>
          </a:p>
          <a:p>
            <a:r>
              <a:rPr lang="en-US" sz="1800" b="1" dirty="0">
                <a:latin typeface="Calibri" panose="020F0502020204030204" pitchFamily="34" charset="0"/>
              </a:rPr>
              <a:t>Interaction: </a:t>
            </a:r>
            <a:r>
              <a:rPr lang="en-US" sz="1800" dirty="0">
                <a:latin typeface="Calibri" panose="020F0502020204030204" pitchFamily="34" charset="0"/>
              </a:rPr>
              <a:t>None</a:t>
            </a:r>
          </a:p>
          <a:p>
            <a:r>
              <a:rPr lang="en-US" sz="1800" b="1" dirty="0">
                <a:latin typeface="Calibri" panose="020F0502020204030204" pitchFamily="34" charset="0"/>
              </a:rPr>
              <a:t>Notes: </a:t>
            </a:r>
            <a:r>
              <a:rPr lang="en-US" sz="1800" dirty="0">
                <a:latin typeface="Calibri" panose="020F0502020204030204" pitchFamily="34" charset="0"/>
                <a:cs typeface="Arial" panose="020B0604020202020204" pitchFamily="34" charset="0"/>
              </a:rPr>
              <a:t>Notebook contains copy of slides, copy of rule, List of web sites used in class, and copies of exercises used in class.</a:t>
            </a:r>
            <a:endParaRPr lang="en-US" sz="1800" dirty="0">
              <a:latin typeface="Calibri" panose="020F0502020204030204" pitchFamily="34" charset="0"/>
            </a:endParaRPr>
          </a:p>
          <a:p>
            <a:pPr eaLnBrk="1" hangingPunct="1"/>
            <a:endParaRPr lang="en-US" sz="1800" dirty="0"/>
          </a:p>
        </p:txBody>
      </p:sp>
    </p:spTree>
    <p:extLst>
      <p:ext uri="{BB962C8B-B14F-4D97-AF65-F5344CB8AC3E}">
        <p14:creationId xmlns:p14="http://schemas.microsoft.com/office/powerpoint/2010/main" val="2740127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0" baseline="0" dirty="0">
                <a:latin typeface="Calibri" panose="020F0502020204030204" pitchFamily="34" charset="0"/>
              </a:rPr>
              <a:t> Introduce requirements areas</a:t>
            </a:r>
          </a:p>
          <a:p>
            <a:pPr eaLnBrk="1" hangingPunct="1"/>
            <a:r>
              <a:rPr lang="en-US" b="1" dirty="0">
                <a:latin typeface="Calibri" panose="020F0502020204030204" pitchFamily="34" charset="0"/>
              </a:rPr>
              <a:t>Background Information</a:t>
            </a:r>
            <a:r>
              <a:rPr lang="en-US" dirty="0">
                <a:latin typeface="Calibri" panose="020F0502020204030204" pitchFamily="34" charset="0"/>
              </a:rPr>
              <a:t>: </a:t>
            </a:r>
            <a:r>
              <a:rPr lang="en-US" b="0" baseline="0" dirty="0">
                <a:latin typeface="Calibri" panose="020F0502020204030204" pitchFamily="34" charset="0"/>
              </a:rPr>
              <a:t>Looking at the rule you will see that there are five items under Section 630.1008 State-level processes and procedures, which are:  </a:t>
            </a:r>
          </a:p>
          <a:p>
            <a:pPr marL="181240" indent="-181240">
              <a:buFont typeface="Arial" panose="020B0604020202020204" pitchFamily="34" charset="0"/>
              <a:buChar char="•"/>
            </a:pPr>
            <a:r>
              <a:rPr lang="en-US" dirty="0">
                <a:latin typeface="Calibri" panose="020F0502020204030204" pitchFamily="34" charset="0"/>
              </a:rPr>
              <a:t>State-level processes and procedures</a:t>
            </a:r>
          </a:p>
          <a:p>
            <a:pPr marL="181240" indent="-181240">
              <a:buFont typeface="Arial" panose="020B0604020202020204" pitchFamily="34" charset="0"/>
              <a:buChar char="•"/>
            </a:pPr>
            <a:r>
              <a:rPr lang="en-US" dirty="0">
                <a:latin typeface="Calibri" panose="020F0502020204030204" pitchFamily="34" charset="0"/>
              </a:rPr>
              <a:t>Work zone assessment and management</a:t>
            </a:r>
          </a:p>
          <a:p>
            <a:pPr marL="181240" indent="-181240">
              <a:buFont typeface="Arial" panose="020B0604020202020204" pitchFamily="34" charset="0"/>
              <a:buChar char="•"/>
            </a:pPr>
            <a:r>
              <a:rPr lang="en-US" dirty="0">
                <a:latin typeface="Calibri" panose="020F0502020204030204" pitchFamily="34" charset="0"/>
              </a:rPr>
              <a:t>Work Zone data</a:t>
            </a:r>
          </a:p>
          <a:p>
            <a:pPr marL="181240" indent="-181240">
              <a:buFont typeface="Arial" panose="020B0604020202020204" pitchFamily="34" charset="0"/>
              <a:buChar char="•"/>
            </a:pPr>
            <a:r>
              <a:rPr lang="en-US" dirty="0">
                <a:latin typeface="Calibri" panose="020F0502020204030204" pitchFamily="34" charset="0"/>
              </a:rPr>
              <a:t>Training</a:t>
            </a:r>
          </a:p>
          <a:p>
            <a:pPr marL="181240" indent="-181240">
              <a:buFont typeface="Arial" panose="020B0604020202020204" pitchFamily="34" charset="0"/>
              <a:buChar char="•"/>
            </a:pPr>
            <a:r>
              <a:rPr lang="en-US" dirty="0">
                <a:latin typeface="Calibri" panose="020F0502020204030204" pitchFamily="34" charset="0"/>
              </a:rPr>
              <a:t>Process review</a:t>
            </a:r>
          </a:p>
          <a:p>
            <a:pPr eaLnBrk="1" hangingPunct="1"/>
            <a:r>
              <a:rPr lang="en-US" b="0" baseline="0" dirty="0">
                <a:latin typeface="Calibri" panose="020F0502020204030204" pitchFamily="34" charset="0"/>
              </a:rPr>
              <a:t>Let’s discuss each section</a:t>
            </a:r>
          </a:p>
          <a:p>
            <a:pPr defTabSz="1011682">
              <a:defRPr/>
            </a:pPr>
            <a:r>
              <a:rPr lang="en-US" b="1" dirty="0">
                <a:latin typeface="Calibri" panose="020F0502020204030204" pitchFamily="34" charset="0"/>
              </a:rPr>
              <a:t>Interaction:</a:t>
            </a:r>
            <a:r>
              <a:rPr lang="en-US" dirty="0">
                <a:latin typeface="Calibri" panose="020F0502020204030204" pitchFamily="34" charset="0"/>
              </a:rPr>
              <a:t> None</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637970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0" baseline="0" dirty="0">
                <a:latin typeface="Calibri" panose="020F0502020204030204" pitchFamily="34" charset="0"/>
              </a:rPr>
              <a:t> Highlight agency-level processes and procedures</a:t>
            </a:r>
          </a:p>
          <a:p>
            <a:pPr marL="241653" indent="-241653">
              <a:spcBef>
                <a:spcPct val="0"/>
              </a:spcBef>
            </a:pPr>
            <a:r>
              <a:rPr lang="en-US" b="1" dirty="0">
                <a:latin typeface="Calibri" panose="020F0502020204030204" pitchFamily="34" charset="0"/>
              </a:rPr>
              <a:t>Background Information</a:t>
            </a:r>
            <a:r>
              <a:rPr lang="en-US" dirty="0">
                <a:latin typeface="Calibri" panose="020F0502020204030204" pitchFamily="34" charset="0"/>
              </a:rPr>
              <a:t>: S</a:t>
            </a:r>
            <a:r>
              <a:rPr lang="en-US" altLang="en-US" dirty="0">
                <a:latin typeface="Calibri" panose="020F0502020204030204" pitchFamily="34" charset="0"/>
              </a:rPr>
              <a:t>ection (a)  consists of the state-level processes and procedures that will implement and </a:t>
            </a:r>
            <a:r>
              <a:rPr lang="en-US" altLang="en-US" u="sng" dirty="0">
                <a:latin typeface="Calibri" panose="020F0502020204030204" pitchFamily="34" charset="0"/>
              </a:rPr>
              <a:t>sustain</a:t>
            </a:r>
            <a:r>
              <a:rPr lang="en-US" altLang="en-US" dirty="0">
                <a:latin typeface="Calibri" panose="020F0502020204030204" pitchFamily="34" charset="0"/>
              </a:rPr>
              <a:t> their work zone safety and mobility policy.  Having a policy in place is important, but the states must also have processes and procedures that will make the policy “enforceable” or “as important” next week, next year and in years to come, as it is today!</a:t>
            </a:r>
          </a:p>
          <a:p>
            <a:pPr marL="241653" indent="-241653">
              <a:spcBef>
                <a:spcPct val="0"/>
              </a:spcBef>
            </a:pPr>
            <a:r>
              <a:rPr lang="en-US" altLang="en-US" dirty="0">
                <a:latin typeface="Calibri" panose="020F0502020204030204" pitchFamily="34" charset="0"/>
              </a:rPr>
              <a:t>State level standard processes and procedures, safety and operational data, requiring training, and periodic evaluation enable a systematic approach for addressing and managing the safety and mobility impacts of work zones. </a:t>
            </a:r>
          </a:p>
          <a:p>
            <a:pPr marL="241653" indent="-241653">
              <a:spcBef>
                <a:spcPct val="0"/>
              </a:spcBef>
            </a:pPr>
            <a:r>
              <a:rPr lang="en-US" altLang="en-US" dirty="0">
                <a:latin typeface="Calibri" panose="020F0502020204030204" pitchFamily="34" charset="0"/>
              </a:rPr>
              <a:t>Section (b) says the states shall develop and implement systematic procedures to assess work zone impacts in project development and to manage safety and mobility during project implementation. The scope of the procedures shall be based on the project characteristics. </a:t>
            </a:r>
          </a:p>
          <a:p>
            <a:pPr marL="241653" indent="-241653"/>
            <a:r>
              <a:rPr lang="en-US" b="1" dirty="0">
                <a:latin typeface="Calibri" panose="020F0502020204030204" pitchFamily="34" charset="0"/>
              </a:rPr>
              <a:t>Interaction:</a:t>
            </a:r>
            <a:r>
              <a:rPr lang="en-US" dirty="0">
                <a:latin typeface="Calibri" panose="020F0502020204030204" pitchFamily="34" charset="0"/>
              </a:rPr>
              <a:t> None.</a:t>
            </a:r>
          </a:p>
          <a:p>
            <a:pPr defTabSz="1011682">
              <a:defRPr/>
            </a:pPr>
            <a:r>
              <a:rPr lang="en-US" b="1" dirty="0">
                <a:latin typeface="Calibri" panose="020F0502020204030204" pitchFamily="34" charset="0"/>
              </a:rPr>
              <a:t>Notes:</a:t>
            </a:r>
            <a:r>
              <a:rPr lang="en-US" dirty="0">
                <a:latin typeface="Calibri" panose="020F0502020204030204" pitchFamily="34" charset="0"/>
              </a:rPr>
              <a:t> None</a:t>
            </a:r>
            <a:endParaRPr lang="en-US" altLang="en-US" dirty="0">
              <a:latin typeface="Calibri" panose="020F0502020204030204" pitchFamily="34" charset="0"/>
              <a:cs typeface="Times New Roman" pitchFamily="18"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128636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Agency-level processes and procedures for work zone data and training</a:t>
            </a:r>
          </a:p>
          <a:p>
            <a:pPr eaLnBrk="1" hangingPunct="1"/>
            <a:r>
              <a:rPr lang="en-US" b="1" dirty="0">
                <a:latin typeface="Calibri" panose="020F0502020204030204" pitchFamily="34" charset="0"/>
              </a:rPr>
              <a:t>Background Information:</a:t>
            </a:r>
          </a:p>
          <a:p>
            <a:r>
              <a:rPr lang="en-US" altLang="en-US" dirty="0">
                <a:latin typeface="Calibri" panose="020F0502020204030204" pitchFamily="34" charset="0"/>
                <a:cs typeface="Times New Roman" pitchFamily="18" charset="0"/>
              </a:rPr>
              <a:t>(c) Work zone data.  States shall use field observations, available WZ crash data, and operational information to manage WZ impacts for specific projects during implementation. States shall continually pursue improvement of WZ safety and mobility by analyzing WZ crash and operational data from multiple projects to improve State processes and procedures.  States should maintain elements of the data and information resources that are necessary to support these activities.</a:t>
            </a:r>
          </a:p>
          <a:p>
            <a:r>
              <a:rPr lang="en-US" altLang="en-US" dirty="0">
                <a:latin typeface="Calibri" panose="020F0502020204030204" pitchFamily="34" charset="0"/>
                <a:cs typeface="Times New Roman" pitchFamily="18" charset="0"/>
              </a:rPr>
              <a:t>(d)Training.  States shall require that personnel involved in the development, design, implementation, operation, inspection, and enforcement of WZ related transportation management and traffic control be trained, appropriate to the job decisions each individual is required to make. . . .</a:t>
            </a:r>
            <a:endParaRPr lang="en-US" b="0" i="0" dirty="0">
              <a:latin typeface="Calibri" panose="020F0502020204030204" pitchFamily="34" charset="0"/>
            </a:endParaRPr>
          </a:p>
          <a:p>
            <a:pPr eaLnBrk="1" hangingPunct="1"/>
            <a:r>
              <a:rPr lang="en-US" b="1" dirty="0">
                <a:latin typeface="Calibri" panose="020F0502020204030204" pitchFamily="34" charset="0"/>
              </a:rPr>
              <a:t>Interaction: </a:t>
            </a:r>
            <a:r>
              <a:rPr lang="en-US" dirty="0">
                <a:latin typeface="Calibri" panose="020F0502020204030204" pitchFamily="34" charset="0"/>
              </a:rPr>
              <a:t>None.</a:t>
            </a:r>
            <a:r>
              <a:rPr lang="en-US" baseline="0" dirty="0">
                <a:latin typeface="Calibri" panose="020F0502020204030204" pitchFamily="34" charset="0"/>
              </a:rPr>
              <a:t> </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altLang="en-US" i="1" dirty="0">
              <a:latin typeface="Calibri" panose="020F0502020204030204" pitchFamily="34" charset="0"/>
              <a:cs typeface="Times New Roman" pitchFamily="18"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0719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states process review</a:t>
            </a:r>
          </a:p>
          <a:p>
            <a:pPr eaLnBrk="1" hangingPunct="1"/>
            <a:r>
              <a:rPr lang="en-US" b="1" dirty="0">
                <a:latin typeface="Calibri" panose="020F0502020204030204" pitchFamily="34" charset="0"/>
              </a:rPr>
              <a:t>Background Information:</a:t>
            </a:r>
          </a:p>
          <a:p>
            <a:r>
              <a:rPr lang="en-US" b="0" i="0" dirty="0">
                <a:latin typeface="Calibri" panose="020F0502020204030204" pitchFamily="34" charset="0"/>
              </a:rPr>
              <a:t>(e) </a:t>
            </a:r>
            <a:r>
              <a:rPr lang="en-US" altLang="en-US" dirty="0">
                <a:latin typeface="Calibri" panose="020F0502020204030204" pitchFamily="34" charset="0"/>
                <a:cs typeface="Times New Roman" pitchFamily="18" charset="0"/>
              </a:rPr>
              <a:t>Process review.  In order to assess the effectiveness of WZ safety and mobility procedures, the States shall perform a process review at least every 2 years. This review may include the evaluation of WZ data at the State level, and/or review of randomly selected projects throughout their jurisdictions. </a:t>
            </a:r>
          </a:p>
          <a:p>
            <a:r>
              <a:rPr lang="en-US" altLang="en-US" dirty="0">
                <a:latin typeface="Calibri" panose="020F0502020204030204" pitchFamily="34" charset="0"/>
                <a:cs typeface="Times New Roman" pitchFamily="18" charset="0"/>
              </a:rPr>
              <a:t>Appropriate personnel who represent the project development stages and the different offices within the State, and the FHWA should participate in this review. Other non-State stakeholders may also be included in this review, as appropriate. </a:t>
            </a:r>
          </a:p>
          <a:p>
            <a:r>
              <a:rPr lang="en-US" altLang="en-US" dirty="0">
                <a:latin typeface="Calibri" panose="020F0502020204030204" pitchFamily="34" charset="0"/>
                <a:cs typeface="Times New Roman" pitchFamily="18" charset="0"/>
              </a:rPr>
              <a:t>The results of the review are intended to lead to improvements in WZ processes and procedures, data and information resources, and training programs so as to enhance efforts to address safety and mobility on current and future projects. </a:t>
            </a:r>
            <a:endParaRPr lang="en-US" b="0" i="0" dirty="0">
              <a:latin typeface="Calibri" panose="020F0502020204030204" pitchFamily="34" charset="0"/>
            </a:endParaRPr>
          </a:p>
          <a:p>
            <a:pPr eaLnBrk="1" hangingPunct="1"/>
            <a:r>
              <a:rPr lang="en-US" b="1" dirty="0">
                <a:latin typeface="Calibri" panose="020F0502020204030204" pitchFamily="34" charset="0"/>
              </a:rPr>
              <a:t>Interaction: </a:t>
            </a:r>
            <a:r>
              <a:rPr lang="en-US" dirty="0">
                <a:latin typeface="Calibri" panose="020F0502020204030204" pitchFamily="34" charset="0"/>
              </a:rPr>
              <a:t>What</a:t>
            </a:r>
            <a:r>
              <a:rPr lang="en-US" baseline="0" dirty="0">
                <a:latin typeface="Calibri" panose="020F0502020204030204" pitchFamily="34" charset="0"/>
              </a:rPr>
              <a:t> are some examples of</a:t>
            </a:r>
            <a:r>
              <a:rPr lang="en-US" dirty="0">
                <a:latin typeface="Calibri" panose="020F0502020204030204" pitchFamily="34" charset="0"/>
              </a:rPr>
              <a:t> other stakeholders? Who else might contribute to this review?</a:t>
            </a:r>
            <a:r>
              <a:rPr lang="en-US" baseline="0" dirty="0">
                <a:latin typeface="Calibri" panose="020F0502020204030204" pitchFamily="34" charset="0"/>
              </a:rPr>
              <a:t> </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r>
              <a:rPr lang="en-US" b="1" dirty="0">
                <a:latin typeface="Calibri" panose="020F0502020204030204" pitchFamily="34" charset="0"/>
              </a:rPr>
              <a:t>Additional Information: </a:t>
            </a:r>
            <a:r>
              <a:rPr lang="en-US" dirty="0">
                <a:latin typeface="Calibri" panose="020F0502020204030204" pitchFamily="34" charset="0"/>
              </a:rPr>
              <a:t>Refer to Guidance for Conducting Effective Work Zone Process Reviews https://ops.fhwa.dot.gov/publications/fhwahop15013/index.htm (</a:t>
            </a:r>
            <a:r>
              <a:rPr lang="en-US" dirty="0"/>
              <a:t>Publication No. FHWA-HOP-15-013)</a:t>
            </a:r>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573813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0" baseline="0" dirty="0">
                <a:latin typeface="Calibri" panose="020F0502020204030204" pitchFamily="34" charset="0"/>
              </a:rPr>
              <a:t> </a:t>
            </a:r>
            <a:r>
              <a:rPr lang="en-US" dirty="0"/>
              <a:t>Work Zone Process Reviews</a:t>
            </a:r>
            <a:endParaRPr lang="en-US" b="0" baseline="0" dirty="0">
              <a:latin typeface="Calibri" panose="020F0502020204030204" pitchFamily="34" charset="0"/>
            </a:endParaRPr>
          </a:p>
          <a:p>
            <a:r>
              <a:rPr lang="en-US" b="1" dirty="0">
                <a:latin typeface="Calibri" panose="020F0502020204030204" pitchFamily="34" charset="0"/>
              </a:rPr>
              <a:t>Background Information</a:t>
            </a:r>
            <a:r>
              <a:rPr lang="en-US" dirty="0">
                <a:latin typeface="Calibri" panose="020F0502020204030204" pitchFamily="34" charset="0"/>
              </a:rPr>
              <a:t>: </a:t>
            </a:r>
            <a:r>
              <a:rPr lang="en-US" dirty="0"/>
              <a:t>All state highway agencies receiving Federal-aid funds are required to perform work zone process reviews every two years. Federal regulations 23 CFR 630 Subpart J (the Work Zone Safety and Mobility Rule, established September 2004) require each state highway agency (SHA) to have a policy for the systematic consideration and management of work zone impacts on all Federal-aid projects. The policy should include state-level and project-level processes and procedures to address work zone impacts throughout the various stages of project development and implementation. Meanwhile, the updated Temporary Traffic Control Devices Rule (Subpart K, updated December 2007) calls for the increased focus on the consideration of positive protection use to improve worker and traveler safety, exposure control measures to reduce crash risk, and use of temporary traffic control devices above the minimum requirements to mitigate crash risk. This rule also requires SHAs to have a policy on the use of law enforcement personnel to enhance safety at work zones, and procedures outlining how payment for law enforcement usage in work zones will be handled.</a:t>
            </a:r>
          </a:p>
          <a:p>
            <a:r>
              <a:rPr lang="en-US" dirty="0"/>
              <a:t>One important activity included in the Work Zone Safety and Mobility Rule is a requirement that SHAs perform work zone process reviews every two years. Although the completion of process reviews is necessary to maintain compliance with the Rule, it is also an opportunity for a SHA to re-examine and take a holistic look at how well its work zone safety and mobility management practices are working. Long term, regular conduct of process reviews can lead to improvement in project delivery schedules, reduced capital and life-cycle costs, and better overall management of transportation operations in and around work zones.</a:t>
            </a:r>
          </a:p>
          <a:p>
            <a:r>
              <a:rPr lang="en-US" dirty="0"/>
              <a:t>A work zone process review should be a comprehensive evaluation of work zone management-related policies and procedures, the effectiveness of work zone impacts analyses and monitoring efforts, and ultimately, how well the SHA manages those impacts. The process review should help a SHA:</a:t>
            </a:r>
          </a:p>
          <a:p>
            <a:pPr marL="171450" indent="-171450">
              <a:buFont typeface="Arial" panose="020B0604020202020204" pitchFamily="34" charset="0"/>
              <a:buChar char="•"/>
            </a:pPr>
            <a:r>
              <a:rPr lang="en-US" dirty="0"/>
              <a:t>Verify that it remains compliant with existing regulations pertaining to work zone safety and mobility management;</a:t>
            </a:r>
          </a:p>
          <a:p>
            <a:pPr marL="171450" indent="-171450">
              <a:buFont typeface="Arial" panose="020B0604020202020204" pitchFamily="34" charset="0"/>
              <a:buChar char="•"/>
            </a:pPr>
            <a:r>
              <a:rPr lang="en-US" dirty="0"/>
              <a:t>Assess the effectiveness of improvements made in work zone safety and mobility management procedures since the prior process review cycle; and</a:t>
            </a:r>
          </a:p>
          <a:p>
            <a:pPr marL="171450" indent="-171450">
              <a:buFont typeface="Arial" panose="020B0604020202020204" pitchFamily="34" charset="0"/>
              <a:buChar char="•"/>
            </a:pPr>
            <a:r>
              <a:rPr lang="en-US" dirty="0"/>
              <a:t>Establish goals for further improvements to work zone management procedures, the results of which can then be tracked in future process review cycles.</a:t>
            </a:r>
          </a:p>
          <a:p>
            <a:pPr marL="241653" indent="-241653">
              <a:spcBef>
                <a:spcPct val="0"/>
              </a:spcBef>
            </a:pPr>
            <a:r>
              <a:rPr lang="en-US" b="1" dirty="0">
                <a:latin typeface="Calibri" panose="020F0502020204030204" pitchFamily="34" charset="0"/>
              </a:rPr>
              <a:t>Interaction:</a:t>
            </a:r>
            <a:r>
              <a:rPr lang="en-US" dirty="0">
                <a:latin typeface="Calibri" panose="020F0502020204030204" pitchFamily="34" charset="0"/>
              </a:rPr>
              <a:t> None.</a:t>
            </a:r>
          </a:p>
          <a:p>
            <a:pPr defTabSz="1011682">
              <a:defRPr/>
            </a:pPr>
            <a:r>
              <a:rPr lang="en-US" b="1" dirty="0">
                <a:latin typeface="Calibri" panose="020F0502020204030204" pitchFamily="34" charset="0"/>
              </a:rPr>
              <a:t>Notes:</a:t>
            </a:r>
            <a:r>
              <a:rPr lang="en-US" dirty="0">
                <a:latin typeface="Calibri" panose="020F0502020204030204" pitchFamily="34" charset="0"/>
              </a:rPr>
              <a:t> Refer to https://ops.fhwa.dot.gov/publications/fhwahop15013/index.htm</a:t>
            </a:r>
            <a:endParaRPr lang="en-US" altLang="en-US" dirty="0">
              <a:latin typeface="Calibri" panose="020F0502020204030204" pitchFamily="34" charset="0"/>
              <a:cs typeface="Times New Roman" pitchFamily="18" charset="0"/>
            </a:endParaRPr>
          </a:p>
          <a:p>
            <a:endParaRPr lang="en-US" dirty="0"/>
          </a:p>
        </p:txBody>
      </p:sp>
      <p:sp>
        <p:nvSpPr>
          <p:cNvPr id="4" name="Slide Number Placeholder 3"/>
          <p:cNvSpPr>
            <a:spLocks noGrp="1"/>
          </p:cNvSpPr>
          <p:nvPr>
            <p:ph type="sldNum" sz="quarter" idx="5"/>
          </p:nvPr>
        </p:nvSpPr>
        <p:spPr/>
        <p:txBody>
          <a:bodyPr/>
          <a:lstStyle/>
          <a:p>
            <a:fld id="{0E1B1AF0-C06B-43A4-9DD2-9C62DF9A7FCA}" type="slidenum">
              <a:rPr lang="en-US" smtClean="0"/>
              <a:pPr/>
              <a:t>14</a:t>
            </a:fld>
            <a:endParaRPr lang="en-US" dirty="0"/>
          </a:p>
        </p:txBody>
      </p:sp>
    </p:spTree>
    <p:extLst>
      <p:ext uri="{BB962C8B-B14F-4D97-AF65-F5344CB8AC3E}">
        <p14:creationId xmlns:p14="http://schemas.microsoft.com/office/powerpoint/2010/main" val="3046002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 </a:t>
            </a:r>
            <a:r>
              <a:rPr lang="en-US" dirty="0"/>
              <a:t>Guidance for Conducting Effective Work Zone Process Reviews</a:t>
            </a:r>
          </a:p>
          <a:p>
            <a:r>
              <a:rPr lang="en-US" b="1" dirty="0">
                <a:latin typeface="Calibri" panose="020F0502020204030204" pitchFamily="34" charset="0"/>
              </a:rPr>
              <a:t>Background Information:  </a:t>
            </a:r>
            <a:r>
              <a:rPr lang="en-US" dirty="0"/>
              <a:t>One important activity included in the Work Zone Safety and Mobility Rule is a requirement that SHAs perform work zone process reviews every two years. Although the completion of process reviews is necessary to maintain compliance with the Rule, it is also an opportunity for a SHA to re-examine and take a holistic look at how well its work zone safety and mobility management practices are working. Long term, regular conduct of process reviews can lead to improvement in project delivery schedules, reduced capital and life-cycle costs, and better overall management of transportation operations in and around work zones.</a:t>
            </a:r>
          </a:p>
          <a:p>
            <a:r>
              <a:rPr lang="en-US" dirty="0"/>
              <a:t>A work zone process review should be a comprehensive evaluation of work zone management-related policies and procedures, the effectiveness of work zone impacts analyses and monitoring efforts, and ultimately, how well the SHA manages those impacts. The process review should help a SHA:</a:t>
            </a:r>
          </a:p>
          <a:p>
            <a:pPr marL="171450" indent="-171450">
              <a:buFont typeface="Arial" panose="020B0604020202020204" pitchFamily="34" charset="0"/>
              <a:buChar char="•"/>
            </a:pPr>
            <a:r>
              <a:rPr lang="en-US" dirty="0"/>
              <a:t>Verify that it remains compliant with existing regulations pertaining to work zone safety and mobility management;</a:t>
            </a:r>
          </a:p>
          <a:p>
            <a:pPr marL="171450" indent="-171450">
              <a:buFont typeface="Arial" panose="020B0604020202020204" pitchFamily="34" charset="0"/>
              <a:buChar char="•"/>
            </a:pPr>
            <a:r>
              <a:rPr lang="en-US" dirty="0"/>
              <a:t>Assess the effectiveness of improvements made in work zone safety and mobility management procedures since the prior process review cycle; and</a:t>
            </a:r>
          </a:p>
          <a:p>
            <a:pPr marL="171450" indent="-171450">
              <a:buFont typeface="Arial" panose="020B0604020202020204" pitchFamily="34" charset="0"/>
              <a:buChar char="•"/>
            </a:pPr>
            <a:r>
              <a:rPr lang="en-US" dirty="0"/>
              <a:t>Establish goals for further improvements to work zone management procedures, the results of which can then be tracked in future process review cycles.</a:t>
            </a:r>
          </a:p>
          <a:p>
            <a:r>
              <a:rPr lang="en-US" dirty="0"/>
              <a:t>Process reviews should cover an agency’s entire project development sequence, as well as maintenance operations. To do this, a multi-disciplinary team comprised of individuals from various divisions, field offices, and the FHWA Division Office is recommended. Both agency-level and project-level data should be examined as part of the review. Comprehensive details on how to conduct a work zone process review were previously developed and are available in FHWA’s </a:t>
            </a:r>
            <a:r>
              <a:rPr lang="en-US" i="1" dirty="0"/>
              <a:t>Work Zone Performance Review Toolbox</a:t>
            </a:r>
            <a:r>
              <a:rPr lang="en-US" dirty="0"/>
              <a:t> (see </a:t>
            </a:r>
            <a:r>
              <a:rPr lang="en-US" dirty="0">
                <a:hlinkClick r:id="rId3"/>
              </a:rPr>
              <a:t>http://ops.fhwa.dot.gov/wz/prtoolbox/wzpr.htm</a:t>
            </a:r>
            <a:r>
              <a:rPr lang="en-US" dirty="0"/>
              <a:t>). The intent of this document is to share good practices and methods that agencies have found worthwhile in conducting their process reviews, and lead to more consistent and targeted improvements in SHA work zone policies and procedures across the country. This graphic shows the recommended WZ process review cycle.</a:t>
            </a:r>
          </a:p>
          <a:p>
            <a:pPr eaLnBrk="1" hangingPunct="1"/>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r>
              <a:rPr lang="en-US" b="1" dirty="0">
                <a:latin typeface="Calibri" panose="020F0502020204030204" pitchFamily="34" charset="0"/>
              </a:rPr>
              <a:t>Notes: </a:t>
            </a:r>
            <a:r>
              <a:rPr lang="en-US" dirty="0">
                <a:latin typeface="Calibri" panose="020F0502020204030204" pitchFamily="34" charset="0"/>
              </a:rPr>
              <a:t>Refer to Guidance for Conducting Effective Work Zone Process Reviews https://ops.fhwa.dot.gov/publications/fhwahop15013/index.htm (</a:t>
            </a:r>
            <a:r>
              <a:rPr lang="en-US" dirty="0"/>
              <a:t>Publication No. FHWA-HOP-15-013)</a:t>
            </a:r>
            <a:endParaRPr lang="en-US" dirty="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0E1B1AF0-C06B-43A4-9DD2-9C62DF9A7FCA}" type="slidenum">
              <a:rPr lang="en-US" smtClean="0"/>
              <a:pPr/>
              <a:t>16</a:t>
            </a:fld>
            <a:endParaRPr lang="en-US" dirty="0"/>
          </a:p>
        </p:txBody>
      </p:sp>
    </p:spTree>
    <p:extLst>
      <p:ext uri="{BB962C8B-B14F-4D97-AF65-F5344CB8AC3E}">
        <p14:creationId xmlns:p14="http://schemas.microsoft.com/office/powerpoint/2010/main" val="456127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u="none" baseline="0" dirty="0">
                <a:latin typeface="Calibri" panose="020F0502020204030204" pitchFamily="34" charset="0"/>
              </a:rPr>
              <a:t>Define significant projects, parts a through d</a:t>
            </a:r>
          </a:p>
          <a:p>
            <a:pPr defTabSz="966612">
              <a:defRPr/>
            </a:pPr>
            <a:r>
              <a:rPr lang="en-US" b="1" dirty="0">
                <a:latin typeface="Calibri" panose="020F0502020204030204" pitchFamily="34" charset="0"/>
              </a:rPr>
              <a:t>Background Information: </a:t>
            </a:r>
            <a:r>
              <a:rPr lang="en-US" b="0" baseline="0" dirty="0">
                <a:latin typeface="Calibri" panose="020F0502020204030204" pitchFamily="34" charset="0"/>
              </a:rPr>
              <a:t>A significant project is defined because significant projects will have special requirements in accordance with the rule.</a:t>
            </a:r>
          </a:p>
          <a:p>
            <a:pPr marL="0" lvl="1" defTabSz="966612">
              <a:defRPr/>
            </a:pPr>
            <a:r>
              <a:rPr lang="en-US" dirty="0">
                <a:latin typeface="Calibri" panose="020F0502020204030204" pitchFamily="34" charset="0"/>
              </a:rPr>
              <a:t>“(a) A significant project is one that, alone or in combination with other concurrent projects nearby is anticipated to cause sustained work zone impacts that are greater than what is considered tolerable based on State policy and/or engineering judgment…”</a:t>
            </a:r>
          </a:p>
          <a:p>
            <a:pPr marL="0" lvl="1" defTabSz="966612">
              <a:defRPr/>
            </a:pPr>
            <a:r>
              <a:rPr lang="en-US" dirty="0">
                <a:latin typeface="Calibri" panose="020F0502020204030204" pitchFamily="34" charset="0"/>
              </a:rPr>
              <a:t>“(b)…The identification of significant projects should be done </a:t>
            </a:r>
            <a:r>
              <a:rPr lang="en-US" u="sng" dirty="0">
                <a:latin typeface="Calibri" panose="020F0502020204030204" pitchFamily="34" charset="0"/>
              </a:rPr>
              <a:t>as early as possible </a:t>
            </a:r>
            <a:r>
              <a:rPr lang="en-US" dirty="0">
                <a:latin typeface="Calibri" panose="020F0502020204030204" pitchFamily="34" charset="0"/>
              </a:rPr>
              <a:t>in the project delivery and development process, and in cooperation with the FHWA.” </a:t>
            </a:r>
          </a:p>
          <a:p>
            <a:pPr marL="0" lvl="1" defTabSz="966612">
              <a:defRPr/>
            </a:pPr>
            <a:r>
              <a:rPr lang="en-US" dirty="0">
                <a:latin typeface="Calibri" panose="020F0502020204030204" pitchFamily="34" charset="0"/>
              </a:rPr>
              <a:t>“(c) All Interstate system projects within the boundaries of a designated Transportation Management Area (TMA) that occupy a location for more than three days with either intermittent or continuous lane closures shall be considered as significant projects.”</a:t>
            </a:r>
          </a:p>
          <a:p>
            <a:pPr lvl="1" eaLnBrk="1" hangingPunct="1"/>
            <a:r>
              <a:rPr lang="en-US" b="0" dirty="0">
                <a:latin typeface="Calibri" panose="020F0502020204030204" pitchFamily="34" charset="0"/>
              </a:rPr>
              <a:t>A </a:t>
            </a:r>
            <a:r>
              <a:rPr lang="en-US" dirty="0">
                <a:latin typeface="Calibri" panose="020F0502020204030204" pitchFamily="34" charset="0"/>
              </a:rPr>
              <a:t>Transportation Management Area (TMA)</a:t>
            </a:r>
            <a:r>
              <a:rPr lang="en-US" baseline="0" dirty="0">
                <a:latin typeface="Calibri" panose="020F0502020204030204" pitchFamily="34" charset="0"/>
              </a:rPr>
              <a:t> is</a:t>
            </a:r>
            <a:r>
              <a:rPr lang="en-US" dirty="0">
                <a:latin typeface="Calibri" panose="020F0502020204030204" pitchFamily="34" charset="0"/>
              </a:rPr>
              <a:t> an urbanized area with a population over 200,000 (as determined by the latest decennial census). </a:t>
            </a:r>
          </a:p>
          <a:p>
            <a:pPr marL="0" lvl="1" defTabSz="966612">
              <a:defRPr/>
            </a:pPr>
            <a:r>
              <a:rPr lang="en-US" dirty="0">
                <a:latin typeface="Calibri" panose="020F0502020204030204" pitchFamily="34" charset="0"/>
              </a:rPr>
              <a:t>“(d) For those significant projects that in the judgment of the State…do not cause sustained work zone impacts, the State may request from the FHWA an exception….”</a:t>
            </a:r>
          </a:p>
          <a:p>
            <a:pPr defTabSz="966612">
              <a:defRPr/>
            </a:pPr>
            <a:r>
              <a:rPr lang="en-US" b="1" dirty="0">
                <a:latin typeface="Calibri" panose="020F0502020204030204" pitchFamily="34" charset="0"/>
              </a:rPr>
              <a:t>Interaction: </a:t>
            </a:r>
            <a:r>
              <a:rPr lang="en-US" b="0" dirty="0">
                <a:latin typeface="Calibri" panose="020F0502020204030204" pitchFamily="34" charset="0"/>
              </a:rPr>
              <a:t>For</a:t>
            </a:r>
            <a:r>
              <a:rPr lang="en-US" b="0" baseline="0" dirty="0">
                <a:latin typeface="Calibri" panose="020F0502020204030204" pitchFamily="34" charset="0"/>
              </a:rPr>
              <a:t> part b, </a:t>
            </a:r>
            <a:r>
              <a:rPr lang="en-US" dirty="0">
                <a:latin typeface="Calibri" panose="020F0502020204030204" pitchFamily="34" charset="0"/>
              </a:rPr>
              <a:t>What</a:t>
            </a:r>
            <a:r>
              <a:rPr lang="en-US" baseline="0" dirty="0">
                <a:latin typeface="Calibri" panose="020F0502020204030204" pitchFamily="34" charset="0"/>
              </a:rPr>
              <a:t> are some good reasons for identifying significant projects early? (</a:t>
            </a:r>
            <a:r>
              <a:rPr lang="en-US" b="0" baseline="0" dirty="0">
                <a:latin typeface="Calibri" panose="020F0502020204030204" pitchFamily="34" charset="0"/>
              </a:rPr>
              <a:t>It helps to make sure funds are in the budget to adequately address the impacts that can result from the project.)</a:t>
            </a:r>
            <a:endParaRPr lang="en-US"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38609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 </a:t>
            </a:r>
            <a:r>
              <a:rPr lang="en-US" b="0" dirty="0">
                <a:latin typeface="Calibri" panose="020F0502020204030204" pitchFamily="34" charset="0"/>
              </a:rPr>
              <a:t>Introduce</a:t>
            </a:r>
            <a:r>
              <a:rPr lang="en-US" b="0" baseline="0" dirty="0">
                <a:latin typeface="Calibri" panose="020F0502020204030204" pitchFamily="34" charset="0"/>
              </a:rPr>
              <a:t> section on project-level procedures</a:t>
            </a:r>
          </a:p>
          <a:p>
            <a:pPr defTabSz="966612">
              <a:defRPr/>
            </a:pPr>
            <a:r>
              <a:rPr lang="en-US" b="1" dirty="0">
                <a:latin typeface="Calibri" panose="020F0502020204030204" pitchFamily="34" charset="0"/>
              </a:rPr>
              <a:t>Background Information:  </a:t>
            </a:r>
            <a:r>
              <a:rPr lang="en-US" b="0" dirty="0">
                <a:latin typeface="Calibri" panose="020F0502020204030204" pitchFamily="34" charset="0"/>
              </a:rPr>
              <a:t>Section 630.1012, The rule provide guidance and establishes procedures for States to manage work zone impacts</a:t>
            </a:r>
            <a:r>
              <a:rPr lang="en-US" b="0" baseline="0" dirty="0">
                <a:latin typeface="Calibri" panose="020F0502020204030204" pitchFamily="34" charset="0"/>
              </a:rPr>
              <a:t> for individual projects.  This guidance discusses </a:t>
            </a:r>
            <a:r>
              <a:rPr lang="en-US" b="0" dirty="0">
                <a:latin typeface="Calibri" panose="020F0502020204030204" pitchFamily="34" charset="0"/>
              </a:rPr>
              <a:t>transportation management plans; plans,</a:t>
            </a:r>
            <a:r>
              <a:rPr lang="en-US" b="0" baseline="0" dirty="0">
                <a:latin typeface="Calibri" panose="020F0502020204030204" pitchFamily="34" charset="0"/>
              </a:rPr>
              <a:t> specifications, and estimates; and responsible persons.  We will now discuss each further.</a:t>
            </a:r>
            <a:endParaRPr lang="en-US" b="0" dirty="0">
              <a:latin typeface="Calibri" panose="020F0502020204030204" pitchFamily="34" charset="0"/>
            </a:endParaRPr>
          </a:p>
          <a:p>
            <a:pPr eaLnBrk="1" hangingPunct="1"/>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478433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Introduce and discuss TMPs</a:t>
            </a:r>
            <a:endParaRPr lang="en-US" b="1" baseline="0" dirty="0">
              <a:latin typeface="Calibri" panose="020F0502020204030204" pitchFamily="34" charset="0"/>
            </a:endParaRPr>
          </a:p>
          <a:p>
            <a:pPr defTabSz="966612">
              <a:spcBef>
                <a:spcPct val="40000"/>
              </a:spcBef>
              <a:defRPr/>
            </a:pPr>
            <a:r>
              <a:rPr lang="en-US" b="1" dirty="0">
                <a:latin typeface="Calibri" panose="020F0502020204030204" pitchFamily="34" charset="0"/>
              </a:rPr>
              <a:t>Background Information</a:t>
            </a:r>
            <a:r>
              <a:rPr lang="en-US" b="0" dirty="0">
                <a:latin typeface="Calibri" panose="020F0502020204030204" pitchFamily="34" charset="0"/>
              </a:rPr>
              <a:t>: </a:t>
            </a:r>
            <a:r>
              <a:rPr lang="en-US" dirty="0">
                <a:latin typeface="Calibri" panose="020F0502020204030204" pitchFamily="34" charset="0"/>
              </a:rPr>
              <a:t>A TMP consists of strategies to manage the work zone impacts of a project.</a:t>
            </a:r>
          </a:p>
          <a:p>
            <a:pPr>
              <a:spcBef>
                <a:spcPct val="40000"/>
              </a:spcBef>
            </a:pPr>
            <a:r>
              <a:rPr lang="en-US" b="0" dirty="0">
                <a:latin typeface="Calibri" panose="020F0502020204030204" pitchFamily="34" charset="0"/>
              </a:rPr>
              <a:t>For significant projects,</a:t>
            </a:r>
            <a:r>
              <a:rPr lang="en-US" b="0" baseline="0" dirty="0">
                <a:latin typeface="Calibri" panose="020F0502020204030204" pitchFamily="34" charset="0"/>
              </a:rPr>
              <a:t> the TMP shall include:</a:t>
            </a:r>
            <a:endParaRPr lang="en-US" altLang="en-US" dirty="0">
              <a:latin typeface="Calibri" panose="020F0502020204030204" pitchFamily="34" charset="0"/>
              <a:cs typeface="Arial" panose="020B0604020202020204" pitchFamily="34" charset="0"/>
            </a:endParaRPr>
          </a:p>
          <a:p>
            <a:pPr marL="654756" lvl="1" indent="-171450">
              <a:buFont typeface="Arial" panose="020B0604020202020204" pitchFamily="34" charset="0"/>
              <a:buChar char="•"/>
            </a:pPr>
            <a:r>
              <a:rPr lang="en-US" altLang="en-US" dirty="0">
                <a:latin typeface="Calibri" panose="020F0502020204030204" pitchFamily="34" charset="0"/>
                <a:cs typeface="Arial" panose="020B0604020202020204" pitchFamily="34" charset="0"/>
              </a:rPr>
              <a:t>Temporary Traffic Control (TTC) Plan</a:t>
            </a:r>
          </a:p>
          <a:p>
            <a:pPr marL="654756" lvl="1" indent="-171450">
              <a:buFont typeface="Arial" panose="020B0604020202020204" pitchFamily="34" charset="0"/>
              <a:buChar char="•"/>
            </a:pPr>
            <a:r>
              <a:rPr lang="en-US" altLang="en-US" dirty="0">
                <a:latin typeface="Calibri" panose="020F0502020204030204" pitchFamily="34" charset="0"/>
                <a:cs typeface="Arial" panose="020B0604020202020204" pitchFamily="34" charset="0"/>
              </a:rPr>
              <a:t>Traffic operations (TO) component</a:t>
            </a:r>
          </a:p>
          <a:p>
            <a:pPr marL="654756" lvl="1" indent="-171450">
              <a:buFont typeface="Arial" panose="020B0604020202020204" pitchFamily="34" charset="0"/>
              <a:buChar char="•"/>
            </a:pPr>
            <a:r>
              <a:rPr lang="en-US" altLang="en-US" dirty="0">
                <a:latin typeface="Calibri" panose="020F0502020204030204" pitchFamily="34" charset="0"/>
                <a:cs typeface="Arial" panose="020B0604020202020204" pitchFamily="34" charset="0"/>
              </a:rPr>
              <a:t>Public information and outreach (PI &amp; O) component </a:t>
            </a:r>
          </a:p>
          <a:p>
            <a:r>
              <a:rPr lang="en-US" altLang="en-US" dirty="0">
                <a:latin typeface="Calibri" panose="020F0502020204030204" pitchFamily="34" charset="0"/>
                <a:cs typeface="Arial" panose="020B0604020202020204" pitchFamily="34" charset="0"/>
              </a:rPr>
              <a:t>For projects with less than significant work zone impacts the TMP may consist only of a TTC plan.</a:t>
            </a:r>
          </a:p>
          <a:p>
            <a:r>
              <a:rPr lang="en-US" altLang="en-US" dirty="0">
                <a:latin typeface="Calibri" panose="020F0502020204030204" pitchFamily="34" charset="0"/>
                <a:cs typeface="Arial" panose="020B0604020202020204" pitchFamily="34" charset="0"/>
              </a:rPr>
              <a:t>We will look at each of these components of a TMP</a:t>
            </a:r>
            <a:br>
              <a:rPr lang="en-US" altLang="en-US" dirty="0">
                <a:latin typeface="Calibri" panose="020F0502020204030204" pitchFamily="34" charset="0"/>
                <a:cs typeface="Arial" panose="020B0604020202020204" pitchFamily="34" charset="0"/>
              </a:rPr>
            </a:br>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545891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r>
              <a:rPr lang="en-US" b="1" dirty="0"/>
              <a:t>Key Message: </a:t>
            </a:r>
            <a:r>
              <a:rPr lang="en-US" dirty="0"/>
              <a:t>Introduce TMPs</a:t>
            </a:r>
          </a:p>
          <a:p>
            <a:pPr eaLnBrk="1" hangingPunct="1">
              <a:defRPr/>
            </a:pPr>
            <a:r>
              <a:rPr lang="en-US" b="1" dirty="0"/>
              <a:t>Est. Presentation Time: </a:t>
            </a:r>
            <a:r>
              <a:rPr lang="en-US" dirty="0"/>
              <a:t>Less than 1 minute(s)</a:t>
            </a:r>
          </a:p>
          <a:p>
            <a:pPr eaLnBrk="1" hangingPunct="1">
              <a:defRPr/>
            </a:pPr>
            <a:r>
              <a:rPr lang="en-US" b="1" dirty="0"/>
              <a:t>Explanation of Cues/Builds: </a:t>
            </a:r>
            <a:r>
              <a:rPr lang="en-US" dirty="0"/>
              <a:t>None</a:t>
            </a:r>
          </a:p>
          <a:p>
            <a:pPr>
              <a:defRPr/>
            </a:pPr>
            <a:r>
              <a:rPr lang="en-US" b="1" dirty="0"/>
              <a:t>Suggested Comments: </a:t>
            </a:r>
            <a:r>
              <a:rPr lang="en-US" dirty="0"/>
              <a:t>So the TMP is an umbrella term that may include three components. Remember that all projects should have a TTC Plan, so for the vast majority of the projects, the TMP is the TTC Plan. For those projects designated as significant, the other two components need to be included: A Transportation Operations (TO) plan, or an impact analysis, and a Public Information and Outreach (PI &amp; O) plan, to notify users of the TTC zone.</a:t>
            </a:r>
            <a:endParaRPr lang="en-US" b="1" dirty="0"/>
          </a:p>
          <a:p>
            <a:pPr eaLnBrk="1" hangingPunct="1">
              <a:defRPr/>
            </a:pPr>
            <a:r>
              <a:rPr lang="en-US" b="1" dirty="0"/>
              <a:t>Suggested Questions: </a:t>
            </a:r>
            <a:r>
              <a:rPr lang="en-US" dirty="0"/>
              <a:t>How many of you have heard to TMPs?</a:t>
            </a:r>
          </a:p>
          <a:p>
            <a:pPr>
              <a:defRPr/>
            </a:pPr>
            <a:r>
              <a:rPr lang="en-US" b="1" dirty="0"/>
              <a:t>Additional Information: </a:t>
            </a:r>
            <a:r>
              <a:rPr lang="en-US" dirty="0"/>
              <a:t>One of the provisions of the Rule helps address this dilemma by requiring agencies to develop an agency-level work zone safety and mobility policy. The policy requires </a:t>
            </a:r>
            <a:r>
              <a:rPr lang="en-US" i="1" dirty="0"/>
              <a:t>systematic consideration and management of work zone impacts</a:t>
            </a:r>
            <a:r>
              <a:rPr lang="en-US" dirty="0"/>
              <a:t> across all stages of project development. Based on the policy, agencies were to develop standard processes and procedures to include the use of work zone safety and operational data, provide work zone training, and to develop work zone process reviews. Agencies were also encouraged to develop procedures for work zone impact assessment. These project-level procedures include identifying projects that an agency expects will cause a relatively high level of disruption (referred to in the Rule as </a:t>
            </a:r>
            <a:r>
              <a:rPr lang="en-US" i="1" dirty="0"/>
              <a:t>significant projects</a:t>
            </a:r>
            <a:r>
              <a:rPr lang="en-US" dirty="0"/>
              <a:t>) and by developing and implementing </a:t>
            </a:r>
            <a:r>
              <a:rPr lang="en-US" b="1" dirty="0"/>
              <a:t>Transportation Management Plans </a:t>
            </a:r>
            <a:r>
              <a:rPr lang="en-US" dirty="0"/>
              <a:t>(TMPs) for all projects. FHWA published several guidance documents to help transportation agencies understand, develop and implement TMPs by October 12, 2007. One of these documents was “</a:t>
            </a:r>
            <a:r>
              <a:rPr lang="en-US" i="1" dirty="0"/>
              <a:t>Developing and Implementing Transportation Management Plans,</a:t>
            </a:r>
            <a:r>
              <a:rPr lang="en-US" dirty="0"/>
              <a:t>” available on FileShare or by Googling it. </a:t>
            </a:r>
            <a:endParaRPr lang="en-US" b="1" dirty="0"/>
          </a:p>
          <a:p>
            <a:pPr eaLnBrk="1" hangingPunct="1">
              <a:defRPr/>
            </a:pPr>
            <a:r>
              <a:rPr lang="en-US" b="1" dirty="0"/>
              <a:t>Possible Problems: </a:t>
            </a:r>
            <a:r>
              <a:rPr lang="en-US" dirty="0"/>
              <a:t>Usually, contractors don’t get involved with the PI &amp; O and TO components. This is for information only.</a:t>
            </a:r>
          </a:p>
          <a:p>
            <a:pPr>
              <a:defRPr/>
            </a:pPr>
            <a:endParaRPr lang="en-US" dirty="0"/>
          </a:p>
        </p:txBody>
      </p:sp>
      <p:sp>
        <p:nvSpPr>
          <p:cNvPr id="28676" name="Slide Number Placeholder 3"/>
          <p:cNvSpPr>
            <a:spLocks noGrp="1"/>
          </p:cNvSpPr>
          <p:nvPr>
            <p:ph type="sldNum" sz="quarter" idx="5"/>
          </p:nvPr>
        </p:nvSpPr>
        <p:spPr>
          <a:noFill/>
        </p:spPr>
        <p:txBody>
          <a:bodyPr/>
          <a:lstStyle/>
          <a:p>
            <a:fld id="{07AC8F96-EE2A-4A82-9446-6EFC91471FFE}" type="slidenum">
              <a:rPr lang="en-US" smtClean="0"/>
              <a:pPr/>
              <a:t>20</a:t>
            </a:fld>
            <a:endParaRPr lang="en-US" dirty="0"/>
          </a:p>
        </p:txBody>
      </p:sp>
    </p:spTree>
    <p:extLst>
      <p:ext uri="{BB962C8B-B14F-4D97-AF65-F5344CB8AC3E}">
        <p14:creationId xmlns:p14="http://schemas.microsoft.com/office/powerpoint/2010/main" val="1915776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rPr>
              <a:t>Key Message:</a:t>
            </a:r>
            <a:r>
              <a:rPr lang="en-US" dirty="0">
                <a:latin typeface="Calibri" panose="020F0502020204030204" pitchFamily="34" charset="0"/>
              </a:rPr>
              <a:t> Provide students with module objectives</a:t>
            </a:r>
          </a:p>
          <a:p>
            <a:r>
              <a:rPr lang="en-US" b="1" dirty="0">
                <a:latin typeface="Calibri" panose="020F0502020204030204" pitchFamily="34" charset="0"/>
              </a:rPr>
              <a:t>Background Information</a:t>
            </a:r>
            <a:r>
              <a:rPr lang="en-US" dirty="0">
                <a:latin typeface="Calibri" panose="020F0502020204030204" pitchFamily="34" charset="0"/>
              </a:rPr>
              <a:t>: We will be reviewing the “Work Zone Safety and Mobility Rule”. We will go over the various sections of the rule. This will provide a better understanding of policies that were developed by the states.</a:t>
            </a:r>
          </a:p>
          <a:p>
            <a:endParaRPr lang="en-US" dirty="0">
              <a:latin typeface="Calibri" panose="020F0502020204030204" pitchFamily="34" charset="0"/>
            </a:endParaRPr>
          </a:p>
          <a:p>
            <a:r>
              <a:rPr lang="en-US" dirty="0">
                <a:latin typeface="Calibri" panose="020F0502020204030204" pitchFamily="34" charset="0"/>
              </a:rPr>
              <a:t>The rule address the issues of Safety and Mobility in a work zone. Mobility may have not been considered in previous temporary traffic control plans.</a:t>
            </a:r>
          </a:p>
          <a:p>
            <a:r>
              <a:rPr lang="en-US" dirty="0">
                <a:latin typeface="Calibri" panose="020F0502020204030204" pitchFamily="34" charset="0"/>
              </a:rPr>
              <a:t>The rule provides the concept of Significant Projects and Transportation Management plans (TMP), which includes:</a:t>
            </a:r>
          </a:p>
          <a:p>
            <a:pPr marL="845786" lvl="1" indent="-362480">
              <a:buFont typeface="Arial" panose="020B0604020202020204" pitchFamily="34" charset="0"/>
              <a:buChar char="•"/>
            </a:pPr>
            <a:r>
              <a:rPr lang="en-US" altLang="en-US" dirty="0">
                <a:latin typeface="Calibri" panose="020F0502020204030204" pitchFamily="34" charset="0"/>
                <a:cs typeface="Arial" panose="020B0604020202020204" pitchFamily="34" charset="0"/>
              </a:rPr>
              <a:t>Temporary Traffic Control (TTC) Plan</a:t>
            </a:r>
          </a:p>
          <a:p>
            <a:pPr marL="845786" lvl="1" indent="-362480">
              <a:buFont typeface="Arial" panose="020B0604020202020204" pitchFamily="34" charset="0"/>
              <a:buChar char="•"/>
            </a:pPr>
            <a:r>
              <a:rPr lang="en-US" altLang="en-US" dirty="0">
                <a:latin typeface="Calibri" panose="020F0502020204030204" pitchFamily="34" charset="0"/>
                <a:cs typeface="Arial" panose="020B0604020202020204" pitchFamily="34" charset="0"/>
              </a:rPr>
              <a:t>Traffic operations (TO) component</a:t>
            </a:r>
          </a:p>
          <a:p>
            <a:pPr marL="845786" lvl="1" indent="-362480">
              <a:buFont typeface="Arial" panose="020B0604020202020204" pitchFamily="34" charset="0"/>
              <a:buChar char="•"/>
            </a:pPr>
            <a:r>
              <a:rPr lang="en-US" altLang="en-US" dirty="0">
                <a:latin typeface="Calibri" panose="020F0502020204030204" pitchFamily="34" charset="0"/>
                <a:cs typeface="Arial" panose="020B0604020202020204" pitchFamily="34" charset="0"/>
              </a:rPr>
              <a:t>Public information and outreach (PI&amp;O) component </a:t>
            </a:r>
          </a:p>
          <a:p>
            <a:r>
              <a:rPr lang="en-US" dirty="0">
                <a:latin typeface="Calibri" panose="020F0502020204030204" pitchFamily="34" charset="0"/>
              </a:rPr>
              <a:t>These may not be totally new concepts, but they have now been introduced to provide a consistent format in work zone planning and implementation.</a:t>
            </a:r>
            <a:endParaRPr lang="en-US" altLang="en-US" dirty="0">
              <a:latin typeface="Calibri" panose="020F0502020204030204" pitchFamily="34" charset="0"/>
              <a:cs typeface="Arial" panose="020B0604020202020204" pitchFamily="34" charset="0"/>
            </a:endParaRPr>
          </a:p>
          <a:p>
            <a:r>
              <a:rPr lang="en-US" b="1" dirty="0">
                <a:latin typeface="Calibri" panose="020F0502020204030204" pitchFamily="34" charset="0"/>
              </a:rPr>
              <a:t>Interaction: </a:t>
            </a:r>
            <a:r>
              <a:rPr lang="en-US" dirty="0">
                <a:latin typeface="Calibri" panose="020F0502020204030204" pitchFamily="34" charset="0"/>
              </a:rPr>
              <a:t>Why do we talk abut the “Work Zone Safety and Mobility Rule” when we are talking about Transportation Management Plans?</a:t>
            </a:r>
          </a:p>
          <a:p>
            <a:r>
              <a:rPr lang="en-US" b="1" dirty="0">
                <a:latin typeface="Calibri" panose="020F0502020204030204" pitchFamily="34" charset="0"/>
              </a:rPr>
              <a:t>Notes: </a:t>
            </a:r>
            <a:r>
              <a:rPr lang="en-US" dirty="0">
                <a:latin typeface="Calibri" panose="020F0502020204030204" pitchFamily="34" charset="0"/>
              </a:rPr>
              <a:t>None.</a:t>
            </a:r>
            <a:endParaRPr lang="en-US" b="1"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833624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components of TMPs</a:t>
            </a:r>
            <a:endParaRPr lang="en-US" b="1" baseline="0" dirty="0">
              <a:latin typeface="Calibri" panose="020F0502020204030204" pitchFamily="34" charset="0"/>
            </a:endParaRPr>
          </a:p>
          <a:p>
            <a:r>
              <a:rPr lang="en-US" b="1" dirty="0">
                <a:latin typeface="Calibri" panose="020F0502020204030204" pitchFamily="34" charset="0"/>
              </a:rPr>
              <a:t>Background Information: </a:t>
            </a:r>
            <a:r>
              <a:rPr lang="en-US" dirty="0">
                <a:latin typeface="Calibri" panose="020F0502020204030204" pitchFamily="34" charset="0"/>
              </a:rPr>
              <a:t>A TTC plan describes TTC  measures to be used for facilitating road users through a work zone or an </a:t>
            </a:r>
          </a:p>
          <a:p>
            <a:r>
              <a:rPr lang="en-US" dirty="0">
                <a:latin typeface="Calibri" panose="020F0502020204030204" pitchFamily="34" charset="0"/>
              </a:rPr>
              <a:t>incident area. A TTC plan is something that is not new, every project constructed on a highway has to have a TTC plan.</a:t>
            </a:r>
          </a:p>
          <a:p>
            <a:r>
              <a:rPr lang="en-US" dirty="0">
                <a:latin typeface="Calibri" panose="020F0502020204030204" pitchFamily="34" charset="0"/>
              </a:rPr>
              <a:t>Also, the TTC plan shall be consistent with the provisions under Part 6 of the MUTCD and with the work zone hardware recommendations in Chapter 9 of the American Association of State Highway and Transportation Officials (AASHTO) Roadside Design Guide. Chapter 9 of the AASHTO Roadside Design Guide: ‘‘Traffic Barriers, Traffic Control Devices, and Other Safety Features for Work Zones’’2002, is incorporated by reference.</a:t>
            </a:r>
          </a:p>
          <a:p>
            <a:pPr eaLnBrk="1" hangingPunct="1"/>
            <a:r>
              <a:rPr lang="en-US" b="1" dirty="0">
                <a:latin typeface="Calibri" panose="020F0502020204030204" pitchFamily="34" charset="0"/>
              </a:rPr>
              <a:t>Interaction: </a:t>
            </a:r>
            <a:r>
              <a:rPr lang="en-US" b="0" dirty="0">
                <a:latin typeface="Calibri" panose="020F0502020204030204" pitchFamily="34" charset="0"/>
              </a:rPr>
              <a:t>What new</a:t>
            </a:r>
            <a:r>
              <a:rPr lang="en-US" b="0" baseline="0" dirty="0">
                <a:latin typeface="Calibri" panose="020F0502020204030204" pitchFamily="34" charset="0"/>
              </a:rPr>
              <a:t> has been introduced about a TTC plan that has not been mentioned before?-----incident area.</a:t>
            </a:r>
          </a:p>
          <a:p>
            <a:pPr eaLnBrk="1" hangingPunct="1"/>
            <a:r>
              <a:rPr lang="en-US" b="0" baseline="0" dirty="0">
                <a:latin typeface="Calibri" panose="020F0502020204030204" pitchFamily="34" charset="0"/>
              </a:rPr>
              <a:t>The term “incident area” used here probably refers to an overall plan for addressing incidents on the system. However, it should be noted that incident management is something that should be considered in work zones as well. For example, placing traffic head-to-head on an otherwise divided highway using Temporary concrete barrier for a few miles can limit access for emergency vehicles if needed. Temporary roadways may be needed for emergency access and in fact have actually been provided through corn fields adjacent to the roadway.</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144580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Continue discussing TTC Plans</a:t>
            </a:r>
            <a:endParaRPr lang="en-US" b="1" baseline="0" dirty="0">
              <a:latin typeface="Calibri" panose="020F0502020204030204" pitchFamily="34" charset="0"/>
            </a:endParaRPr>
          </a:p>
          <a:p>
            <a:pPr eaLnBrk="1" hangingPunct="1"/>
            <a:r>
              <a:rPr lang="en-US" b="1" dirty="0">
                <a:latin typeface="Calibri" panose="020F0502020204030204" pitchFamily="34" charset="0"/>
              </a:rPr>
              <a:t>Background Information: </a:t>
            </a:r>
            <a:r>
              <a:rPr lang="en-US" b="0" dirty="0">
                <a:latin typeface="Calibri" panose="020F0502020204030204" pitchFamily="34" charset="0"/>
              </a:rPr>
              <a:t>The TTC plan shall provide roadside safety hardware that is equivalent or better than what existed prior to project implementation.</a:t>
            </a:r>
          </a:p>
          <a:p>
            <a:pPr eaLnBrk="1" hangingPunct="1"/>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pPr eaLnBrk="1" hangingPunct="1"/>
            <a:r>
              <a:rPr lang="en-US" b="1" dirty="0">
                <a:latin typeface="Calibri" panose="020F0502020204030204" pitchFamily="34" charset="0"/>
              </a:rPr>
              <a:t>Possible Problems: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062819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Continue discussing temporary traffic control plans</a:t>
            </a:r>
            <a:endParaRPr lang="en-US" b="1" baseline="0" dirty="0">
              <a:latin typeface="Calibri" panose="020F0502020204030204" pitchFamily="34" charset="0"/>
            </a:endParaRPr>
          </a:p>
          <a:p>
            <a:r>
              <a:rPr lang="en-US" b="1" dirty="0">
                <a:latin typeface="Calibri" panose="020F0502020204030204" pitchFamily="34" charset="0"/>
              </a:rPr>
              <a:t>Background Information: </a:t>
            </a:r>
            <a:r>
              <a:rPr lang="en-US" b="0" dirty="0">
                <a:latin typeface="Calibri" panose="020F0502020204030204" pitchFamily="34" charset="0"/>
              </a:rPr>
              <a:t>The TTC shall be </a:t>
            </a:r>
            <a:r>
              <a:rPr lang="en-US" dirty="0">
                <a:latin typeface="Calibri" panose="020F0502020204030204" pitchFamily="34" charset="0"/>
              </a:rPr>
              <a:t>either be a reference to specific TTC elements in the MUTCD, approved standard TTC plans, State transportation department TTC manual, or be designed specifically for the project. </a:t>
            </a:r>
          </a:p>
          <a:p>
            <a:pPr eaLnBrk="1" hangingPunct="1"/>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095540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Talk about transportation operations portion of the TMP</a:t>
            </a:r>
            <a:endParaRPr lang="en-US" b="1" baseline="0" dirty="0">
              <a:latin typeface="Calibri" panose="020F0502020204030204" pitchFamily="34" charset="0"/>
            </a:endParaRPr>
          </a:p>
          <a:p>
            <a:r>
              <a:rPr lang="en-US" b="1" dirty="0">
                <a:latin typeface="Calibri" panose="020F0502020204030204" pitchFamily="34" charset="0"/>
              </a:rPr>
              <a:t>Background Information:</a:t>
            </a:r>
            <a:r>
              <a:rPr lang="en-US" dirty="0">
                <a:latin typeface="Calibri" panose="020F0502020204030204" pitchFamily="34" charset="0"/>
              </a:rPr>
              <a:t> Typical TO strategies may include, but are not limited to, demand management, corridor/network management, safety management and enforcement, and work zone traffic management. The scope of the TO component should be determined by the project characteristics, and the transportation operations and safety strategies identified by the State. </a:t>
            </a:r>
          </a:p>
          <a:p>
            <a:pPr eaLnBrk="1" hangingPunct="1"/>
            <a:r>
              <a:rPr lang="en-US" b="1" dirty="0">
                <a:latin typeface="Calibri" panose="020F0502020204030204" pitchFamily="34" charset="0"/>
              </a:rPr>
              <a:t>Interaction: </a:t>
            </a:r>
            <a:r>
              <a:rPr lang="en-US" b="0" dirty="0">
                <a:latin typeface="Calibri" panose="020F0502020204030204" pitchFamily="34" charset="0"/>
              </a:rPr>
              <a:t>An</a:t>
            </a:r>
            <a:r>
              <a:rPr lang="en-US" b="0" baseline="0" dirty="0">
                <a:latin typeface="Calibri" panose="020F0502020204030204" pitchFamily="34" charset="0"/>
              </a:rPr>
              <a:t> example of a traffic operations strategy would be where the striping was redone at the divergence of I-40 and I-640 around Knoxville by changing the striping to maintain  three lanes instead of two. Can anyone provide other examples of  traffic operation strategies?</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732003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Talk about public information portion of the TMP</a:t>
            </a:r>
            <a:endParaRPr lang="en-US" b="1" baseline="0" dirty="0">
              <a:latin typeface="Calibri" panose="020F0502020204030204" pitchFamily="34" charset="0"/>
            </a:endParaRPr>
          </a:p>
          <a:p>
            <a:pPr eaLnBrk="1" hangingPunct="1"/>
            <a:endParaRPr lang="en-US" b="1" baseline="0" dirty="0">
              <a:latin typeface="Calibri" panose="020F0502020204030204" pitchFamily="34" charset="0"/>
            </a:endParaRPr>
          </a:p>
          <a:p>
            <a:r>
              <a:rPr lang="en-US" b="1" dirty="0">
                <a:latin typeface="Calibri" panose="020F0502020204030204" pitchFamily="34" charset="0"/>
              </a:rPr>
              <a:t>Background Information: </a:t>
            </a:r>
            <a:r>
              <a:rPr lang="en-US" b="0" dirty="0">
                <a:latin typeface="Calibri" panose="020F0502020204030204" pitchFamily="34" charset="0"/>
              </a:rPr>
              <a:t>The PI&amp;O component may</a:t>
            </a:r>
            <a:r>
              <a:rPr lang="en-US" dirty="0">
                <a:latin typeface="Calibri" panose="020F0502020204030204" pitchFamily="34" charset="0"/>
              </a:rPr>
              <a:t> include traveler information strategies. The Rule gives leeway in terms of exactly how to provide information based on the project characteristics, meaning larger projects will need more outlets and public outreach than smaller projects. The kinds of information that need to be conveyed to the public could include, information on the project characteristics, expected impacts, closure details, and commuter alternatives. </a:t>
            </a:r>
          </a:p>
          <a:p>
            <a:pPr eaLnBrk="1" hangingPunct="1"/>
            <a:r>
              <a:rPr lang="en-US" b="1" dirty="0">
                <a:latin typeface="Calibri" panose="020F0502020204030204" pitchFamily="34" charset="0"/>
              </a:rPr>
              <a:t>Interaction: </a:t>
            </a:r>
            <a:r>
              <a:rPr lang="en-US" dirty="0">
                <a:latin typeface="Calibri" panose="020F0502020204030204" pitchFamily="34" charset="0"/>
              </a:rPr>
              <a:t>What kinds</a:t>
            </a:r>
            <a:r>
              <a:rPr lang="en-US" baseline="0" dirty="0">
                <a:latin typeface="Calibri" panose="020F0502020204030204" pitchFamily="34" charset="0"/>
              </a:rPr>
              <a:t> of project characteristics would the public need to know? Times of activity (nighttime, daytime, etc.), dates travel will be affected, impacts to public transportation routes…</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16100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TMP should consult with stakeholders</a:t>
            </a:r>
          </a:p>
          <a:p>
            <a:r>
              <a:rPr lang="en-US" b="1" dirty="0">
                <a:latin typeface="Calibri" panose="020F0502020204030204" pitchFamily="34" charset="0"/>
              </a:rPr>
              <a:t>Background Information: </a:t>
            </a:r>
            <a:r>
              <a:rPr lang="en-US" b="0" dirty="0">
                <a:latin typeface="Calibri" panose="020F0502020204030204" pitchFamily="34" charset="0"/>
              </a:rPr>
              <a:t>The Rule encourages </a:t>
            </a:r>
            <a:r>
              <a:rPr lang="en-US" dirty="0">
                <a:latin typeface="Calibri" panose="020F0502020204030204" pitchFamily="34" charset="0"/>
              </a:rPr>
              <a:t>States to develop and implement their TMPs in consultation with stakeholders. The rule provides an example list that includes other transportation agencies, railroad agencies/operators, transit providers, freight movers, utility suppliers, police, fire, emergency medical services, schools, business communities, and regional transportation management centers.</a:t>
            </a:r>
          </a:p>
          <a:p>
            <a:pPr eaLnBrk="1" hangingPunct="1"/>
            <a:r>
              <a:rPr lang="en-US" b="1" dirty="0">
                <a:latin typeface="Calibri" panose="020F0502020204030204" pitchFamily="34" charset="0"/>
              </a:rPr>
              <a:t>Interaction: </a:t>
            </a:r>
            <a:r>
              <a:rPr lang="en-US" dirty="0">
                <a:latin typeface="Calibri" panose="020F0502020204030204" pitchFamily="34" charset="0"/>
              </a:rPr>
              <a:t>Can you think of any other stakeholders? </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1724983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part c of 630.1012--plans, specifications, and estimates</a:t>
            </a:r>
            <a:endParaRPr lang="en-US" b="1" baseline="0" dirty="0">
              <a:latin typeface="Calibri" panose="020F0502020204030204" pitchFamily="34" charset="0"/>
            </a:endParaRPr>
          </a:p>
          <a:p>
            <a:r>
              <a:rPr lang="en-US" b="1" dirty="0">
                <a:latin typeface="Calibri" panose="020F0502020204030204" pitchFamily="34" charset="0"/>
              </a:rPr>
              <a:t>Background Information: </a:t>
            </a:r>
            <a:r>
              <a:rPr lang="en-US" dirty="0">
                <a:latin typeface="Calibri" panose="020F0502020204030204" pitchFamily="34" charset="0"/>
              </a:rPr>
              <a:t>The Plans, Specifications, and Estimates (PS&amp;Es) shall include either a TMP or provisions for contractors to develop a TMP at the most appropriate project phase as applicable to the State’s chosen contracting methodology for the project. A contractor developed TMP shall be subject to the approval of the State, and shall not be implemented before it is approved by the State. </a:t>
            </a:r>
          </a:p>
          <a:p>
            <a:pPr eaLnBrk="1" hangingPunct="1"/>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7945819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paying for items under PS&amp;Es</a:t>
            </a:r>
          </a:p>
          <a:p>
            <a:r>
              <a:rPr lang="en-US" b="1" dirty="0">
                <a:latin typeface="Calibri" panose="020F0502020204030204" pitchFamily="34" charset="0"/>
              </a:rPr>
              <a:t>Background Information: </a:t>
            </a:r>
            <a:r>
              <a:rPr lang="en-US" dirty="0">
                <a:latin typeface="Calibri" panose="020F0502020204030204" pitchFamily="34" charset="0"/>
              </a:rPr>
              <a:t>(d) The PS&amp;Es shall include appropriate pay item provisions for implementing the TMP, either through method-based or performance-based specifications.</a:t>
            </a:r>
          </a:p>
          <a:p>
            <a:pPr marL="241653" indent="-241653">
              <a:buAutoNum type="arabicParenBoth"/>
            </a:pPr>
            <a:r>
              <a:rPr lang="en-US" dirty="0">
                <a:latin typeface="Calibri" panose="020F0502020204030204" pitchFamily="34" charset="0"/>
              </a:rPr>
              <a:t>For method-based specifications individual pay items, lump sum payment, or a combination thereof may be used. </a:t>
            </a:r>
          </a:p>
          <a:p>
            <a:r>
              <a:rPr lang="en-US" dirty="0">
                <a:latin typeface="Calibri" panose="020F0502020204030204" pitchFamily="34" charset="0"/>
              </a:rPr>
              <a:t>(2) For performance based specifications, applicable performance criteria and standards may be used (e.g., safety performance criteria such as number of crashes within the work zone; mobility performance criteria such as travel time through the work zone, delay, queue length, traffic volume; incident response and clearance criteria; work duration criteria). </a:t>
            </a:r>
          </a:p>
          <a:p>
            <a:pPr marL="0" lvl="1" defTabSz="966612">
              <a:defRPr/>
            </a:pPr>
            <a:r>
              <a:rPr lang="en-US" b="1" dirty="0">
                <a:latin typeface="Calibri" panose="020F0502020204030204" pitchFamily="34" charset="0"/>
              </a:rPr>
              <a:t>Interaction:</a:t>
            </a:r>
            <a:r>
              <a:rPr lang="en-US" b="0" dirty="0">
                <a:latin typeface="Calibri" panose="020F0502020204030204" pitchFamily="34" charset="0"/>
              </a:rPr>
              <a:t> At conclusion of slide, ask “What are some examples of performance-based criteria?” This is the lead-in to the next slide. Answers include </a:t>
            </a:r>
            <a:r>
              <a:rPr lang="en-US" dirty="0">
                <a:latin typeface="Calibri" panose="020F0502020204030204" pitchFamily="34" charset="0"/>
              </a:rPr>
              <a:t>safety performance criteria such as number of crashes within the work zone; mobility performance criteria such as travel time through the work zone, delay, queue length, traffic volume; incident response and clearance criteria; work duration criteria). </a:t>
            </a: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152581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Introduce performance based specifications</a:t>
            </a:r>
            <a:endParaRPr lang="en-US" b="1" baseline="0" dirty="0">
              <a:latin typeface="Calibri" panose="020F0502020204030204" pitchFamily="34" charset="0"/>
            </a:endParaRPr>
          </a:p>
          <a:p>
            <a:r>
              <a:rPr lang="en-US" b="1" dirty="0">
                <a:latin typeface="Calibri" panose="020F0502020204030204" pitchFamily="34" charset="0"/>
              </a:rPr>
              <a:t>Background Information: </a:t>
            </a:r>
            <a:r>
              <a:rPr lang="en-US" dirty="0">
                <a:latin typeface="Calibri" panose="020F0502020204030204" pitchFamily="34" charset="0"/>
              </a:rPr>
              <a:t>For performance based specifications, applicable performance criteria and standards may be used (e.g., safety performance criteria such as number of crashes within the work zone; mobility performance criteria such as travel time through the work zone, delay, queue length, traffic volume; incident response and clearance criteria; work duration criteria).</a:t>
            </a:r>
          </a:p>
          <a:p>
            <a:r>
              <a:rPr lang="en-US" b="1" dirty="0">
                <a:latin typeface="Calibri" panose="020F0502020204030204" pitchFamily="34" charset="0"/>
              </a:rPr>
              <a:t>Interaction: </a:t>
            </a:r>
            <a:r>
              <a:rPr lang="en-US" dirty="0">
                <a:latin typeface="Calibri" panose="020F0502020204030204" pitchFamily="34" charset="0"/>
              </a:rPr>
              <a:t>What specifications does your state use?</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8781559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trained personnel.</a:t>
            </a:r>
            <a:endParaRPr lang="en-US" b="1" baseline="0" dirty="0">
              <a:latin typeface="Calibri" panose="020F0502020204030204" pitchFamily="34" charset="0"/>
            </a:endParaRPr>
          </a:p>
          <a:p>
            <a:r>
              <a:rPr lang="en-US" b="1" dirty="0">
                <a:latin typeface="Calibri" panose="020F0502020204030204" pitchFamily="34" charset="0"/>
              </a:rPr>
              <a:t>Background Information: </a:t>
            </a:r>
            <a:r>
              <a:rPr lang="en-US" dirty="0">
                <a:latin typeface="Calibri" panose="020F0502020204030204" pitchFamily="34" charset="0"/>
              </a:rPr>
              <a:t>The State and the contractor shall each designate a trained person, as specified in §630.1008(d), at the project level who has the primary responsibility and sufficient authority for implementing the TMP and other safety and mobility aspects of the project</a:t>
            </a:r>
          </a:p>
          <a:p>
            <a:pPr eaLnBrk="1" hangingPunct="1"/>
            <a:r>
              <a:rPr lang="en-US" b="1" dirty="0">
                <a:latin typeface="Calibri" panose="020F0502020204030204" pitchFamily="34" charset="0"/>
              </a:rPr>
              <a:t>Interaction: </a:t>
            </a:r>
            <a:r>
              <a:rPr lang="en-US" dirty="0">
                <a:latin typeface="Calibri" panose="020F0502020204030204" pitchFamily="34" charset="0"/>
              </a:rPr>
              <a:t>What does</a:t>
            </a:r>
            <a:r>
              <a:rPr lang="en-US" baseline="0" dirty="0">
                <a:latin typeface="Calibri" panose="020F0502020204030204" pitchFamily="34" charset="0"/>
              </a:rPr>
              <a:t> your state require when it comes to a responsible person. Is this on every project? Does the Resident Engineer (RE) have the training.</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380670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latin typeface="Calibri" panose="020F0502020204030204" pitchFamily="34" charset="0"/>
              </a:rPr>
              <a:t>Key Message: </a:t>
            </a:r>
            <a:r>
              <a:rPr lang="en-US" dirty="0">
                <a:latin typeface="Calibri" panose="020F0502020204030204" pitchFamily="34" charset="0"/>
              </a:rPr>
              <a:t>Provide background information on the Rule</a:t>
            </a:r>
            <a:endParaRPr lang="en-US" b="1" dirty="0">
              <a:latin typeface="Calibri" panose="020F0502020204030204" pitchFamily="34" charset="0"/>
            </a:endParaRPr>
          </a:p>
          <a:p>
            <a:r>
              <a:rPr lang="en-US" b="1" dirty="0">
                <a:latin typeface="Calibri" panose="020F0502020204030204" pitchFamily="34" charset="0"/>
              </a:rPr>
              <a:t>Background Information</a:t>
            </a:r>
            <a:r>
              <a:rPr lang="en-US" dirty="0">
                <a:latin typeface="Calibri" panose="020F0502020204030204" pitchFamily="34" charset="0"/>
              </a:rPr>
              <a:t>: </a:t>
            </a:r>
          </a:p>
          <a:p>
            <a:pPr marL="181240" indent="-181240" defTabSz="966612">
              <a:buFont typeface="Arial" panose="020B0604020202020204" pitchFamily="34" charset="0"/>
              <a:buChar char="•"/>
              <a:defRPr/>
            </a:pPr>
            <a:r>
              <a:rPr lang="en-US" dirty="0">
                <a:latin typeface="Calibri" panose="020F0502020204030204" pitchFamily="34" charset="0"/>
              </a:rPr>
              <a:t>The Work Zone Safety and Mobility Rule (commonly referred to as “the Rule”) was published on September 9, 2004 in the Federal Register. </a:t>
            </a:r>
          </a:p>
          <a:p>
            <a:pPr marL="181240" indent="-181240" defTabSz="966612">
              <a:buFont typeface="Arial" panose="020B0604020202020204" pitchFamily="34" charset="0"/>
              <a:buChar char="•"/>
              <a:defRPr/>
            </a:pPr>
            <a:r>
              <a:rPr lang="en-US" dirty="0">
                <a:latin typeface="Calibri" panose="020F0502020204030204" pitchFamily="34" charset="0"/>
              </a:rPr>
              <a:t>The Rule updates and renames the former regulation on "Traffic Safety in Highway and Street Work Zones," found in 23 CFR 630 Subpart J. Changes to the regulation </a:t>
            </a:r>
            <a:r>
              <a:rPr lang="en-US" u="none" dirty="0">
                <a:latin typeface="Calibri" panose="020F0502020204030204" pitchFamily="34" charset="0"/>
              </a:rPr>
              <a:t>encouraged broader consideration of safety and mobility impacts of work zones across project development and implementation of strategies that help manage these impacts during project delivery. </a:t>
            </a:r>
          </a:p>
          <a:p>
            <a:pPr marL="181240" indent="-181240" defTabSz="966612">
              <a:buFont typeface="Arial" panose="020B0604020202020204" pitchFamily="34" charset="0"/>
              <a:buChar char="•"/>
              <a:defRPr/>
            </a:pPr>
            <a:r>
              <a:rPr lang="en-US" dirty="0">
                <a:latin typeface="Calibri" panose="020F0502020204030204" pitchFamily="34" charset="0"/>
              </a:rPr>
              <a:t>Transportation Agencies were given just over 3 years, until October 12, 2007, to update their existing practices and policies to comply with the requirements of the revised Rule.</a:t>
            </a:r>
          </a:p>
          <a:p>
            <a:pPr defTabSz="1011682">
              <a:defRPr/>
            </a:pPr>
            <a:r>
              <a:rPr lang="en-US" b="1" dirty="0">
                <a:latin typeface="Calibri" panose="020F0502020204030204" pitchFamily="34" charset="0"/>
              </a:rPr>
              <a:t>Interaction</a:t>
            </a:r>
            <a:r>
              <a:rPr lang="en-US" b="1" i="1" dirty="0">
                <a:latin typeface="Calibri" panose="020F0502020204030204" pitchFamily="34" charset="0"/>
              </a:rPr>
              <a:t>:   </a:t>
            </a:r>
            <a:r>
              <a:rPr lang="en-US" i="1" dirty="0">
                <a:latin typeface="Calibri" panose="020F0502020204030204" pitchFamily="34" charset="0"/>
              </a:rPr>
              <a:t>Open by asking </a:t>
            </a:r>
            <a:r>
              <a:rPr lang="en-US" dirty="0">
                <a:latin typeface="Calibri" panose="020F0502020204030204" pitchFamily="34" charset="0"/>
              </a:rPr>
              <a:t>who is familiar with the WZ Safety and Mobility Rule and if they can tell the class anything about it.   Did your state follow these procedures prior to the rule?  If so has the rule improved the process. </a:t>
            </a:r>
          </a:p>
          <a:p>
            <a:pPr defTabSz="1011682">
              <a:defRPr/>
            </a:pPr>
            <a:r>
              <a:rPr lang="en-US" dirty="0">
                <a:latin typeface="Calibri" panose="020F0502020204030204" pitchFamily="34" charset="0"/>
              </a:rPr>
              <a:t>Ensure items in Background Information are touched upon during dialogue with students.</a:t>
            </a:r>
          </a:p>
          <a:p>
            <a:r>
              <a:rPr lang="en-US" b="1" dirty="0">
                <a:latin typeface="Calibri" panose="020F0502020204030204" pitchFamily="34" charset="0"/>
              </a:rPr>
              <a:t>Notes: </a:t>
            </a:r>
            <a:r>
              <a:rPr lang="en-US" dirty="0">
                <a:latin typeface="Calibri" panose="020F0502020204030204" pitchFamily="34" charset="0"/>
              </a:rPr>
              <a:t>Talk about lead states that were following these procedures? I do not know if we want to do this now or later in this module.</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97466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Section 630.1014 Implementation</a:t>
            </a:r>
          </a:p>
          <a:p>
            <a:r>
              <a:rPr lang="en-US" b="1" dirty="0">
                <a:latin typeface="Calibri" panose="020F0502020204030204" pitchFamily="34" charset="0"/>
              </a:rPr>
              <a:t>Background Information: </a:t>
            </a:r>
            <a:r>
              <a:rPr lang="en-US" dirty="0">
                <a:latin typeface="Calibri" panose="020F0502020204030204" pitchFamily="34" charset="0"/>
              </a:rPr>
              <a:t>Each State shall work in partnership with the FHWA in the implementation of its policies and procedures to improve work zone safety and mobility. At a minimum, this shall involve an FHWA review of conformance of the State’s policies and procedures with this regulation and reassessment of the State’s implementation of its procedures at appropriate intervals. Each State is encouraged to address implementation of this regulation in its stewardship agreement with the FHWA.</a:t>
            </a:r>
          </a:p>
          <a:p>
            <a:pPr eaLnBrk="1" hangingPunct="1"/>
            <a:r>
              <a:rPr lang="en-US" b="1" dirty="0">
                <a:latin typeface="Calibri" panose="020F0502020204030204" pitchFamily="34" charset="0"/>
              </a:rPr>
              <a:t>Interaction: </a:t>
            </a:r>
            <a:r>
              <a:rPr lang="en-US" dirty="0">
                <a:latin typeface="Calibri" panose="020F0502020204030204" pitchFamily="34" charset="0"/>
              </a:rPr>
              <a:t>None</a:t>
            </a:r>
            <a:endParaRPr lang="en-US" b="1" dirty="0">
              <a:latin typeface="Calibri" panose="020F0502020204030204" pitchFamily="34" charset="0"/>
            </a:endParaRPr>
          </a:p>
          <a:p>
            <a:pPr eaLnBrk="1" hangingPunct="1"/>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5148041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States implemented policies that took on various forms and detail.</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The states implemented polices to comply with 23 CFR 630 Subpart J - Work Zone Safety and Mobility Rule. </a:t>
            </a:r>
          </a:p>
          <a:p>
            <a:pPr defTabSz="966612">
              <a:defRPr/>
            </a:pPr>
            <a:r>
              <a:rPr lang="en-US" dirty="0">
                <a:latin typeface="Calibri" panose="020F0502020204030204" pitchFamily="34" charset="0"/>
              </a:rPr>
              <a:t>These policies</a:t>
            </a:r>
            <a:r>
              <a:rPr lang="en-US" baseline="0" dirty="0">
                <a:latin typeface="Calibri" panose="020F0502020204030204" pitchFamily="34" charset="0"/>
              </a:rPr>
              <a:t> varied from:</a:t>
            </a:r>
          </a:p>
          <a:p>
            <a:pPr marL="181240" indent="-181240" defTabSz="966612">
              <a:buFont typeface="Arial" panose="020B0604020202020204" pitchFamily="34" charset="0"/>
              <a:buChar char="•"/>
              <a:defRPr/>
            </a:pPr>
            <a:r>
              <a:rPr lang="en-US" baseline="0" dirty="0">
                <a:latin typeface="Calibri" panose="020F0502020204030204" pitchFamily="34" charset="0"/>
              </a:rPr>
              <a:t>A general statement that the goal was to reduce crashes in work zones, increase safety and to eliminate and reduce delays through a work zone. </a:t>
            </a:r>
          </a:p>
          <a:p>
            <a:pPr marL="181240" indent="-181240" defTabSz="966612">
              <a:buFont typeface="Arial" panose="020B0604020202020204" pitchFamily="34" charset="0"/>
              <a:buChar char="•"/>
              <a:defRPr/>
            </a:pPr>
            <a:r>
              <a:rPr lang="en-US" baseline="0" dirty="0">
                <a:latin typeface="Calibri" panose="020F0502020204030204" pitchFamily="34" charset="0"/>
              </a:rPr>
              <a:t>Other states set goals that reduced work fatalities or queues by a specific amount or limited delays to a specific length of time.</a:t>
            </a:r>
          </a:p>
          <a:p>
            <a:pPr marL="181240" indent="-181240" defTabSz="966612">
              <a:buFont typeface="Arial" panose="020B0604020202020204" pitchFamily="34" charset="0"/>
              <a:buChar char="•"/>
              <a:defRPr/>
            </a:pPr>
            <a:r>
              <a:rPr lang="en-US" baseline="0" dirty="0">
                <a:latin typeface="Calibri" panose="020F0502020204030204" pitchFamily="34" charset="0"/>
              </a:rPr>
              <a:t>Many states used the rule to establish a policy but also to consolidate their design policies into one manual or one location.</a:t>
            </a:r>
          </a:p>
          <a:p>
            <a:pPr marL="181240" indent="-181240" defTabSz="966612">
              <a:buFont typeface="Arial" panose="020B0604020202020204" pitchFamily="34" charset="0"/>
              <a:buChar char="•"/>
              <a:defRPr/>
            </a:pPr>
            <a:r>
              <a:rPr lang="en-US" baseline="0" dirty="0">
                <a:latin typeface="Calibri" panose="020F0502020204030204" pitchFamily="34" charset="0"/>
              </a:rPr>
              <a:t>The states defined significant projects by using the definition in the rule and expanded on the definition to fit each state’s circumstances.</a:t>
            </a:r>
          </a:p>
          <a:p>
            <a:pPr marL="181240" indent="-181240" defTabSz="966612">
              <a:buFont typeface="Arial" panose="020B0604020202020204" pitchFamily="34" charset="0"/>
              <a:buChar char="•"/>
              <a:defRPr/>
            </a:pPr>
            <a:r>
              <a:rPr lang="en-US" baseline="0" dirty="0">
                <a:latin typeface="Calibri" panose="020F0502020204030204" pitchFamily="34" charset="0"/>
              </a:rPr>
              <a:t>Many states established check lists for various options to consider during the planning, design and implementation process.</a:t>
            </a:r>
          </a:p>
          <a:p>
            <a:pPr defTabSz="966612">
              <a:defRPr/>
            </a:pPr>
            <a:r>
              <a:rPr lang="en-US" baseline="0" dirty="0">
                <a:latin typeface="Calibri" panose="020F0502020204030204" pitchFamily="34" charset="0"/>
              </a:rPr>
              <a:t>If you want to see what other states have done regarding the work zone and safety and mobility policy, you can find the information at the posted website.</a:t>
            </a:r>
          </a:p>
          <a:p>
            <a:pPr marL="181240" indent="-181240" defTabSz="966612">
              <a:buFont typeface="Arial" panose="020B0604020202020204" pitchFamily="34" charset="0"/>
              <a:buChar char="•"/>
              <a:defRPr/>
            </a:pPr>
            <a:r>
              <a:rPr lang="en-US" b="0" baseline="0" dirty="0">
                <a:latin typeface="Calibri" panose="020F0502020204030204" pitchFamily="34" charset="0"/>
              </a:rPr>
              <a:t>Let’s take a brief look at some states policies.</a:t>
            </a:r>
          </a:p>
          <a:p>
            <a:pPr defTabSz="966612">
              <a:defRPr/>
            </a:pPr>
            <a:endParaRPr lang="en-US" dirty="0">
              <a:latin typeface="Calibri" panose="020F0502020204030204" pitchFamily="34" charset="0"/>
            </a:endParaRPr>
          </a:p>
          <a:p>
            <a:pPr defTabSz="1011682">
              <a:defRPr/>
            </a:pPr>
            <a:r>
              <a:rPr lang="en-US" b="1" dirty="0">
                <a:latin typeface="Calibri" panose="020F0502020204030204" pitchFamily="34" charset="0"/>
              </a:rPr>
              <a:t>Interaction: </a:t>
            </a:r>
            <a:r>
              <a:rPr lang="en-US" dirty="0">
                <a:latin typeface="Calibri" panose="020F0502020204030204" pitchFamily="34" charset="0"/>
              </a:rPr>
              <a:t>Does your state have goals for safety and mobility in its policy? </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364162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this state’s policy</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Have an open discussion on the current state’s policy</a:t>
            </a:r>
            <a:r>
              <a:rPr lang="en-US" baseline="0" dirty="0">
                <a:latin typeface="Calibri" panose="020F0502020204030204" pitchFamily="34" charset="0"/>
              </a:rPr>
              <a:t> and goals</a:t>
            </a:r>
            <a:r>
              <a:rPr lang="en-US" dirty="0">
                <a:latin typeface="Calibri" panose="020F0502020204030204" pitchFamily="34" charset="0"/>
              </a:rPr>
              <a:t>. Discuss if they are measurable</a:t>
            </a:r>
            <a:r>
              <a:rPr lang="en-US" baseline="0" dirty="0">
                <a:latin typeface="Calibri" panose="020F0502020204030204" pitchFamily="34" charset="0"/>
              </a:rPr>
              <a:t> and if they possibly need to be updated.</a:t>
            </a:r>
            <a:endParaRPr lang="en-US" dirty="0">
              <a:latin typeface="Calibri" panose="020F0502020204030204" pitchFamily="34" charset="0"/>
            </a:endParaRPr>
          </a:p>
          <a:p>
            <a:pPr defTabSz="1011682">
              <a:defRPr/>
            </a:pPr>
            <a:r>
              <a:rPr lang="en-US" b="1" dirty="0">
                <a:latin typeface="Calibri" panose="020F0502020204030204" pitchFamily="34" charset="0"/>
              </a:rPr>
              <a:t>Interaction:  </a:t>
            </a:r>
            <a:r>
              <a:rPr lang="en-US" b="0" dirty="0">
                <a:latin typeface="Calibri" panose="020F0502020204030204" pitchFamily="34" charset="0"/>
              </a:rPr>
              <a:t>Create</a:t>
            </a:r>
            <a:r>
              <a:rPr lang="en-US" b="0" baseline="0" dirty="0">
                <a:latin typeface="Calibri" panose="020F0502020204030204" pitchFamily="34" charset="0"/>
              </a:rPr>
              <a:t> discussion with audience.  If needed, open website with state’s policy and go over policy section by section.</a:t>
            </a:r>
            <a:endParaRPr lang="en-US" b="0" dirty="0">
              <a:latin typeface="Calibri" panose="020F0502020204030204" pitchFamily="34" charset="0"/>
            </a:endParaRPr>
          </a:p>
          <a:p>
            <a:pPr defTabSz="1011682">
              <a:defRPr/>
            </a:pPr>
            <a:r>
              <a:rPr lang="en-US" b="1" dirty="0">
                <a:latin typeface="Calibri" panose="020F0502020204030204" pitchFamily="34" charset="0"/>
              </a:rPr>
              <a:t>Notes:</a:t>
            </a:r>
            <a:r>
              <a:rPr lang="en-US" b="1" baseline="0" dirty="0">
                <a:latin typeface="Calibri" panose="020F0502020204030204" pitchFamily="34" charset="0"/>
              </a:rPr>
              <a:t> </a:t>
            </a:r>
            <a:r>
              <a:rPr lang="en-US" b="0" baseline="0" dirty="0">
                <a:latin typeface="Calibri" panose="020F0502020204030204" pitchFamily="34" charset="0"/>
              </a:rPr>
              <a:t>N/A</a:t>
            </a:r>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5116979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Missouri’s policy</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Missouri’s policy established goals. </a:t>
            </a:r>
          </a:p>
          <a:p>
            <a:r>
              <a:rPr lang="en-US" dirty="0">
                <a:latin typeface="Calibri" panose="020F0502020204030204" pitchFamily="34" charset="0"/>
                <a:cs typeface="Arial" panose="020B0604020202020204" pitchFamily="34" charset="0"/>
              </a:rPr>
              <a:t>Compliance with the guidelines outlined in this document enables MoDOT and its partners to meet the following work zone goals: </a:t>
            </a:r>
          </a:p>
          <a:p>
            <a:pPr marL="362480" indent="-362480">
              <a:buFont typeface="Arial" panose="020B0604020202020204" pitchFamily="34" charset="0"/>
              <a:buChar char="•"/>
            </a:pPr>
            <a:r>
              <a:rPr lang="en-US" dirty="0">
                <a:latin typeface="Calibri" panose="020F0502020204030204" pitchFamily="34" charset="0"/>
                <a:cs typeface="Arial" panose="020B0604020202020204" pitchFamily="34" charset="0"/>
              </a:rPr>
              <a:t>Provide an environment conducive to roadway user and worker safety.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Work toward zero work zone fatalities.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Reduce crashes in all types of work zones. </a:t>
            </a:r>
          </a:p>
          <a:p>
            <a:pPr marL="362480" indent="-362480">
              <a:buFont typeface="Arial" panose="020B0604020202020204" pitchFamily="34" charset="0"/>
              <a:buChar char="•"/>
            </a:pPr>
            <a:r>
              <a:rPr lang="en-US" dirty="0">
                <a:latin typeface="Calibri" panose="020F0502020204030204" pitchFamily="34" charset="0"/>
                <a:cs typeface="Arial" panose="020B0604020202020204" pitchFamily="34" charset="0"/>
              </a:rPr>
              <a:t>Minimize impact of work zones on roadway user.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Limit traffic delays to 15 minutes or less.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Provide customers real-time work zone information.</a:t>
            </a:r>
            <a:endParaRPr lang="en-US" dirty="0">
              <a:latin typeface="Calibri" panose="020F0502020204030204" pitchFamily="34" charset="0"/>
            </a:endParaRPr>
          </a:p>
          <a:p>
            <a:pPr defTabSz="1011682">
              <a:defRPr/>
            </a:pPr>
            <a:r>
              <a:rPr lang="en-US" b="1" dirty="0">
                <a:latin typeface="Calibri" panose="020F0502020204030204" pitchFamily="34" charset="0"/>
              </a:rPr>
              <a:t>Interaction:  </a:t>
            </a:r>
            <a:r>
              <a:rPr lang="en-US" dirty="0">
                <a:latin typeface="Calibri" panose="020F0502020204030204" pitchFamily="34" charset="0"/>
              </a:rPr>
              <a:t>How do these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MoDOT will publicly report its ability to provide safe, effective and efficient work zones on state highways via three </a:t>
            </a:r>
            <a:r>
              <a:rPr lang="en-US" dirty="0">
                <a:latin typeface="Calibri" panose="020F0502020204030204" pitchFamily="34" charset="0"/>
                <a:hlinkClick r:id="rId3" tooltip="http://www.modot.org/about/general_info/Tracker.htm"/>
              </a:rPr>
              <a:t>Tracker</a:t>
            </a:r>
            <a:r>
              <a:rPr lang="en-US" dirty="0">
                <a:latin typeface="Calibri" panose="020F0502020204030204" pitchFamily="34" charset="0"/>
              </a:rPr>
              <a:t> measurements on a quarterly basis. These measures (percent of work zones meeting expectations for traffic flow, percent of work zones meeting expectations for visibility and number of fatalities and injuries in work zones) relate to MoDOT’s tangible results of uninterrupted traffic flow, roadway visibility and safe transportation system, respectively. </a:t>
            </a:r>
          </a:p>
          <a:p>
            <a:pPr defTabSz="1011682">
              <a:defRPr/>
            </a:pPr>
            <a:endParaRPr lang="en-US" dirty="0">
              <a:latin typeface="Calibri" panose="020F0502020204030204" pitchFamily="34" charset="0"/>
            </a:endParaRPr>
          </a:p>
          <a:p>
            <a:pPr marL="0" marR="0" lvl="0" indent="0" algn="l" defTabSz="1011682" rtl="0" eaLnBrk="1" fontAlgn="auto" latinLnBrk="0" hangingPunct="1">
              <a:lnSpc>
                <a:spcPct val="100000"/>
              </a:lnSpc>
              <a:spcBef>
                <a:spcPts val="0"/>
              </a:spcBef>
              <a:spcAft>
                <a:spcPts val="0"/>
              </a:spcAft>
              <a:buClrTx/>
              <a:buSzTx/>
              <a:buFontTx/>
              <a:buNone/>
              <a:tabLst/>
              <a:defRPr/>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https://epg.modot.org/index.php/616.14_Work_Zone_Safety_and_Mobility_Policy#616.14.1_Goals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defTabSz="1011682">
              <a:defRPr/>
            </a:pPr>
            <a:r>
              <a:rPr lang="en-US" dirty="0">
                <a:latin typeface="Calibri" panose="020F0502020204030204" pitchFamily="34" charset="0"/>
              </a:rPr>
              <a:t> </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8807140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Missouri’s policy</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Missouri’s policy established goals. </a:t>
            </a:r>
          </a:p>
          <a:p>
            <a:r>
              <a:rPr lang="en-US" dirty="0">
                <a:latin typeface="Calibri" panose="020F0502020204030204" pitchFamily="34" charset="0"/>
                <a:cs typeface="Arial" panose="020B0604020202020204" pitchFamily="34" charset="0"/>
              </a:rPr>
              <a:t>Compliance with the guidelines outlined in this document enables MoDOT and its partners to meet the following work zone goals: </a:t>
            </a:r>
          </a:p>
          <a:p>
            <a:pPr marL="362480" indent="-362480">
              <a:buFont typeface="Arial" panose="020B0604020202020204" pitchFamily="34" charset="0"/>
              <a:buChar char="•"/>
            </a:pPr>
            <a:r>
              <a:rPr lang="en-US" dirty="0">
                <a:latin typeface="Calibri" panose="020F0502020204030204" pitchFamily="34" charset="0"/>
                <a:cs typeface="Arial" panose="020B0604020202020204" pitchFamily="34" charset="0"/>
              </a:rPr>
              <a:t>Provide an environment conducive to roadway user and worker safety.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Work toward zero work zone fatalities.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Reduce crashes in all types of work zones. </a:t>
            </a:r>
          </a:p>
          <a:p>
            <a:pPr marL="362480" indent="-362480">
              <a:buFont typeface="Arial" panose="020B0604020202020204" pitchFamily="34" charset="0"/>
              <a:buChar char="•"/>
            </a:pPr>
            <a:r>
              <a:rPr lang="en-US" dirty="0">
                <a:latin typeface="Calibri" panose="020F0502020204030204" pitchFamily="34" charset="0"/>
                <a:cs typeface="Arial" panose="020B0604020202020204" pitchFamily="34" charset="0"/>
              </a:rPr>
              <a:t>Minimize impact of work zones on roadway user.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Limit traffic delays to 15 minutes or less. </a:t>
            </a:r>
          </a:p>
          <a:p>
            <a:pPr marL="845786" lvl="1" indent="-362480">
              <a:buFont typeface="Arial" panose="020B0604020202020204" pitchFamily="34" charset="0"/>
              <a:buChar char="•"/>
            </a:pPr>
            <a:r>
              <a:rPr lang="en-US" dirty="0">
                <a:latin typeface="Calibri" panose="020F0502020204030204" pitchFamily="34" charset="0"/>
                <a:cs typeface="Arial" panose="020B0604020202020204" pitchFamily="34" charset="0"/>
              </a:rPr>
              <a:t>Provide customers real-time work zone information.</a:t>
            </a:r>
            <a:endParaRPr lang="en-US" dirty="0">
              <a:latin typeface="Calibri" panose="020F0502020204030204" pitchFamily="34" charset="0"/>
            </a:endParaRPr>
          </a:p>
          <a:p>
            <a:pPr defTabSz="1011682">
              <a:defRPr/>
            </a:pPr>
            <a:r>
              <a:rPr lang="en-US" b="1" dirty="0">
                <a:latin typeface="Calibri" panose="020F0502020204030204" pitchFamily="34" charset="0"/>
              </a:rPr>
              <a:t>Interaction:  </a:t>
            </a:r>
            <a:r>
              <a:rPr lang="en-US" dirty="0">
                <a:latin typeface="Calibri" panose="020F0502020204030204" pitchFamily="34" charset="0"/>
              </a:rPr>
              <a:t>How do these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MoDOT will publicly report its ability to provide safe, effective and efficient work zones on state highways via three </a:t>
            </a:r>
            <a:r>
              <a:rPr lang="en-US" dirty="0">
                <a:latin typeface="Calibri" panose="020F0502020204030204" pitchFamily="34" charset="0"/>
                <a:hlinkClick r:id="rId3" tooltip="http://www.modot.org/about/general_info/Tracker.htm"/>
              </a:rPr>
              <a:t>Tracker</a:t>
            </a:r>
            <a:r>
              <a:rPr lang="en-US" dirty="0">
                <a:latin typeface="Calibri" panose="020F0502020204030204" pitchFamily="34" charset="0"/>
              </a:rPr>
              <a:t> measurements on a quarterly basis. These measures (percent of work zones meeting expectations for traffic flow, percent of work zones meeting expectations for visibility and number of fatalities and injuries in work zones) relate to MoDOT’s tangible results of uninterrupted traffic flow, roadway visibility and safe transportation system, respectively. </a:t>
            </a: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121640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Ohio’s policy</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Ohio’s policy provides and overall mobility statement:</a:t>
            </a:r>
          </a:p>
          <a:p>
            <a:pPr defTabSz="966612">
              <a:defRPr/>
            </a:pPr>
            <a:r>
              <a:rPr lang="en-US" dirty="0">
                <a:latin typeface="Calibri" panose="020F0502020204030204" pitchFamily="34" charset="0"/>
                <a:cs typeface="Arial" panose="020B0604020202020204" pitchFamily="34" charset="0"/>
              </a:rPr>
              <a:t>The Ohio Department of Transportation is committed to the continuous movement of traffic through all work zones by the elimination or reduction of delays. It is our goal to minimize the impacts on the traveling public resulting from the implementation of the work zone. Therefore, Districts shall analyze the projected effect of construction and force account projects on traffic flow and take the steps necessary to prevent traffic delays to the extent possible. </a:t>
            </a:r>
            <a:endParaRPr lang="en-US" dirty="0">
              <a:latin typeface="Calibri" panose="020F0502020204030204" pitchFamily="34" charset="0"/>
            </a:endParaRPr>
          </a:p>
          <a:p>
            <a:pPr defTabSz="1011682">
              <a:defRPr/>
            </a:pPr>
            <a:r>
              <a:rPr lang="en-US" b="1" dirty="0">
                <a:latin typeface="Calibri" panose="020F0502020204030204" pitchFamily="34" charset="0"/>
              </a:rPr>
              <a:t>Interaction: </a:t>
            </a:r>
            <a:r>
              <a:rPr lang="en-US" dirty="0">
                <a:latin typeface="Calibri" panose="020F0502020204030204" pitchFamily="34" charset="0"/>
              </a:rPr>
              <a:t>How does this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The following thresholds shall be used for the evaluation of project queue lengths as determined by the computer model:</a:t>
            </a:r>
            <a:endParaRPr lang="en-US" sz="1100" dirty="0">
              <a:latin typeface="Calibri" panose="020F0502020204030204" pitchFamily="34" charset="0"/>
            </a:endParaRPr>
          </a:p>
          <a:p>
            <a:r>
              <a:rPr lang="en-US" sz="1100" dirty="0">
                <a:latin typeface="Calibri" panose="020F0502020204030204" pitchFamily="34" charset="0"/>
              </a:rPr>
              <a:t>1. For queues less than 0.75 miles, the work zone impacts are acceptable.</a:t>
            </a:r>
          </a:p>
          <a:p>
            <a:r>
              <a:rPr lang="en-US" sz="1100" dirty="0">
                <a:latin typeface="Calibri" panose="020F0502020204030204" pitchFamily="34" charset="0"/>
              </a:rPr>
              <a:t>2. For queues greater than 0.75 miles and less than 1.5 miles, the work zone impacts are acceptable if the queue exceeds 0.75 miles for two hours or less. Where queues are expected to exceed 0.75 miles for any period of time, additional advanced work zone warning signing should be specified. </a:t>
            </a:r>
          </a:p>
          <a:p>
            <a:r>
              <a:rPr lang="en-US" sz="1100" dirty="0">
                <a:latin typeface="Calibri" panose="020F0502020204030204" pitchFamily="34" charset="0"/>
              </a:rPr>
              <a:t>3. For queues longer than 0.75 miles for more than two hours or longer than 1.5 miles for any period of time, the work zone impacts are unacceptable. Alternate strategies shall be considered per the provisions of this policy.</a:t>
            </a:r>
          </a:p>
          <a:p>
            <a:r>
              <a:rPr lang="en-US" sz="1100" dirty="0">
                <a:latin typeface="Calibri" panose="020F0502020204030204" pitchFamily="34" charset="0"/>
              </a:rPr>
              <a:t>4. A vehicle will be considered part of a queue if its average operating speed is approximately 10 mph or less. Discretion is required by the District personnel during both the analysis portion and field evaluation of the implemented work zone in determining what constitutes a queue. In general a condition that causes driver frustration due to stop and go operations should be considered a queue. </a:t>
            </a:r>
          </a:p>
          <a:p>
            <a:endParaRPr lang="en-US" sz="110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https://www.transportation.ohio.gov/about-us/policies-and-procedures/procedures/123-001-sp</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US" sz="1100" dirty="0">
                <a:latin typeface="Calibri" panose="020F0502020204030204" pitchFamily="34" charset="0"/>
              </a:rPr>
              <a:t> </a:t>
            </a:r>
          </a:p>
          <a:p>
            <a:pPr defTabSz="1011682">
              <a:defRPr/>
            </a:pPr>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7750212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Ohio’s policy</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Ohio’s policy provides and overall mobility statement:</a:t>
            </a:r>
          </a:p>
          <a:p>
            <a:pPr defTabSz="966612">
              <a:defRPr/>
            </a:pPr>
            <a:r>
              <a:rPr lang="en-US" dirty="0">
                <a:latin typeface="Calibri" panose="020F0502020204030204" pitchFamily="34" charset="0"/>
                <a:cs typeface="Arial" panose="020B0604020202020204" pitchFamily="34" charset="0"/>
              </a:rPr>
              <a:t>The Ohio Department of Transportation is committed to the continuous movement of traffic through all work zones by the elimination or reduction of delays. It is our goal to minimize the impacts on the traveling public resulting from the implementation of the work zone. Therefore, Districts shall analyze the projected effect of construction and force account projects on traffic flow and take the steps necessary to prevent traffic delays to the extent possible. </a:t>
            </a:r>
            <a:endParaRPr lang="en-US" dirty="0">
              <a:latin typeface="Calibri" panose="020F0502020204030204" pitchFamily="34" charset="0"/>
            </a:endParaRPr>
          </a:p>
          <a:p>
            <a:pPr defTabSz="1011682">
              <a:defRPr/>
            </a:pPr>
            <a:r>
              <a:rPr lang="en-US" b="1" dirty="0">
                <a:latin typeface="Calibri" panose="020F0502020204030204" pitchFamily="34" charset="0"/>
              </a:rPr>
              <a:t>Interaction: </a:t>
            </a:r>
            <a:r>
              <a:rPr lang="en-US" dirty="0">
                <a:latin typeface="Calibri" panose="020F0502020204030204" pitchFamily="34" charset="0"/>
              </a:rPr>
              <a:t>How does this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The following thresholds shall be used for the evaluation of project queue lengths as determined by the computer model:</a:t>
            </a:r>
            <a:endParaRPr lang="en-US" sz="1100" dirty="0">
              <a:latin typeface="Calibri" panose="020F0502020204030204" pitchFamily="34" charset="0"/>
            </a:endParaRPr>
          </a:p>
          <a:p>
            <a:r>
              <a:rPr lang="en-US" sz="1100" dirty="0">
                <a:latin typeface="Calibri" panose="020F0502020204030204" pitchFamily="34" charset="0"/>
              </a:rPr>
              <a:t>1. For queues less than 0.75 miles, the work zone impacts are acceptable.</a:t>
            </a:r>
          </a:p>
          <a:p>
            <a:r>
              <a:rPr lang="en-US" sz="1100" dirty="0">
                <a:latin typeface="Calibri" panose="020F0502020204030204" pitchFamily="34" charset="0"/>
              </a:rPr>
              <a:t>2. Queues greater than 0.75 miles are not allowable. </a:t>
            </a:r>
          </a:p>
          <a:p>
            <a:endParaRPr lang="en-US" sz="1100" dirty="0">
              <a:latin typeface="Calibri" panose="020F0502020204030204" pitchFamily="34" charset="0"/>
            </a:endParaRPr>
          </a:p>
          <a:p>
            <a:r>
              <a:rPr lang="en-US" sz="1100" dirty="0">
                <a:latin typeface="Calibri" panose="020F0502020204030204" pitchFamily="34" charset="0"/>
              </a:rPr>
              <a:t>Where queues are normally present without lane closures, the threshold should compare existing</a:t>
            </a:r>
          </a:p>
          <a:p>
            <a:r>
              <a:rPr lang="en-US" sz="1100" dirty="0">
                <a:latin typeface="Calibri" panose="020F0502020204030204" pitchFamily="34" charset="0"/>
              </a:rPr>
              <a:t>queues to predicted queues caused by lane closure(s).</a:t>
            </a:r>
          </a:p>
          <a:p>
            <a:pPr defTabSz="1011682">
              <a:defRPr/>
            </a:pPr>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63998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Florida’s policy</a:t>
            </a:r>
            <a:endParaRPr lang="en-US" b="1" baseline="0" dirty="0">
              <a:latin typeface="Calibri" panose="020F0502020204030204" pitchFamily="34" charset="0"/>
            </a:endParaRP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Florida general policy statement  does not place any limiting values on delay but emphasizes minimum delay. However it has a lane closure analysis.  The lane closure analysis is a process used by designers to calculate the peak hour traffic volume and the restricted capacity for open road and signalized intersections. The analysis will determine if a lane closure should or should not be allowed and the time of day or night a lane closure could occur without excessive travel delay.</a:t>
            </a:r>
          </a:p>
          <a:p>
            <a:pPr defTabSz="1011682">
              <a:defRPr/>
            </a:pPr>
            <a:r>
              <a:rPr lang="en-US" b="1" dirty="0">
                <a:latin typeface="Calibri" panose="020F0502020204030204" pitchFamily="34" charset="0"/>
              </a:rPr>
              <a:t>Interaction:  </a:t>
            </a:r>
            <a:r>
              <a:rPr lang="en-US" dirty="0">
                <a:latin typeface="Calibri" panose="020F0502020204030204" pitchFamily="34" charset="0"/>
              </a:rPr>
              <a:t>How do these compare to your state?</a:t>
            </a:r>
          </a:p>
          <a:p>
            <a:pPr defTabSz="1011682">
              <a:defRPr/>
            </a:pPr>
            <a:r>
              <a:rPr lang="en-US" b="1" dirty="0">
                <a:latin typeface="Calibri" panose="020F0502020204030204" pitchFamily="34" charset="0"/>
              </a:rPr>
              <a:t>Notes: </a:t>
            </a:r>
            <a:r>
              <a:rPr lang="en-US" b="0" dirty="0">
                <a:latin typeface="Calibri" panose="020F0502020204030204" pitchFamily="34" charset="0"/>
              </a:rPr>
              <a:t>https://www.fdot.gov/docs/default-source/roadway/ppmmanual/2011/Volume1/Chap10.pdf</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0143194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Florida’s policy</a:t>
            </a:r>
            <a:endParaRPr lang="en-US" b="1" baseline="0" dirty="0">
              <a:latin typeface="Calibri" panose="020F0502020204030204" pitchFamily="34" charset="0"/>
            </a:endParaRP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Florida general policy statement  does not place any limiting values on delay but emphasizes minimum delay. However it has a lane closure analysis.  The lane closure analysis is a process used by designers to calculate the peak hour traffic volume and the restricted capacity for open road and signalized intersections. The analysis will determine if a lane closure should or should not be allowed and the time of day or night a lane closure could occur without excessive travel delay.</a:t>
            </a:r>
          </a:p>
          <a:p>
            <a:pPr defTabSz="1011682">
              <a:defRPr/>
            </a:pPr>
            <a:r>
              <a:rPr lang="en-US" b="1" dirty="0">
                <a:latin typeface="Calibri" panose="020F0502020204030204" pitchFamily="34" charset="0"/>
              </a:rPr>
              <a:t>Interaction:  </a:t>
            </a:r>
            <a:r>
              <a:rPr lang="en-US" dirty="0">
                <a:latin typeface="Calibri" panose="020F0502020204030204" pitchFamily="34" charset="0"/>
              </a:rPr>
              <a:t>How do these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0473786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Wisconsin’s policy</a:t>
            </a:r>
          </a:p>
          <a:p>
            <a:r>
              <a:rPr lang="en-US" b="1" dirty="0">
                <a:latin typeface="Calibri" panose="020F0502020204030204" pitchFamily="34" charset="0"/>
              </a:rPr>
              <a:t>Background Information</a:t>
            </a:r>
            <a:r>
              <a:rPr lang="en-US" dirty="0">
                <a:latin typeface="Calibri" panose="020F0502020204030204" pitchFamily="34" charset="0"/>
              </a:rPr>
              <a:t>: Goals and objectives </a:t>
            </a:r>
          </a:p>
          <a:p>
            <a:r>
              <a:rPr lang="en-US" dirty="0">
                <a:latin typeface="Calibri" panose="020F0502020204030204" pitchFamily="34" charset="0"/>
              </a:rPr>
              <a:t>The goals and objectives of this policy are to: </a:t>
            </a:r>
          </a:p>
          <a:p>
            <a:r>
              <a:rPr lang="en-US" dirty="0">
                <a:latin typeface="Calibri" panose="020F0502020204030204" pitchFamily="34" charset="0"/>
              </a:rPr>
              <a:t>- Reduce crashes in work zones </a:t>
            </a:r>
          </a:p>
          <a:p>
            <a:r>
              <a:rPr lang="en-US" dirty="0">
                <a:latin typeface="Calibri" panose="020F0502020204030204" pitchFamily="34" charset="0"/>
              </a:rPr>
              <a:t>- Provide a conducive environment for safety and mobility for workers and the traveling public </a:t>
            </a:r>
          </a:p>
          <a:p>
            <a:r>
              <a:rPr lang="en-US" dirty="0">
                <a:latin typeface="Calibri" panose="020F0502020204030204" pitchFamily="34" charset="0"/>
              </a:rPr>
              <a:t>- Minimize work zone related delays not to exceed 15 minutes above normal recurring traffic delays</a:t>
            </a:r>
          </a:p>
          <a:p>
            <a:r>
              <a:rPr lang="en-US" dirty="0">
                <a:latin typeface="Calibri" panose="020F0502020204030204" pitchFamily="34" charset="0"/>
              </a:rPr>
              <a:t>- Provide traveler information to minimize delays and improve mobility, efficiency and safety </a:t>
            </a:r>
          </a:p>
          <a:p>
            <a:r>
              <a:rPr lang="en-US" dirty="0">
                <a:latin typeface="Calibri" panose="020F0502020204030204" pitchFamily="34" charset="0"/>
              </a:rPr>
              <a:t>- Clearly define stakeholder responsibilities </a:t>
            </a:r>
          </a:p>
          <a:p>
            <a:r>
              <a:rPr lang="en-US" dirty="0">
                <a:latin typeface="Calibri" panose="020F0502020204030204" pitchFamily="34" charset="0"/>
              </a:rPr>
              <a:t>- Develop work zone training for WisDOT staff </a:t>
            </a:r>
          </a:p>
          <a:p>
            <a:r>
              <a:rPr lang="en-US" dirty="0">
                <a:latin typeface="Calibri" panose="020F0502020204030204" pitchFamily="34" charset="0"/>
              </a:rPr>
              <a:t>- Evaluate and continuously improve work zone safety and mobility performance. </a:t>
            </a:r>
          </a:p>
          <a:p>
            <a:pPr defTabSz="1011682">
              <a:defRPr/>
            </a:pPr>
            <a:r>
              <a:rPr lang="en-US" b="1" dirty="0">
                <a:latin typeface="Calibri" panose="020F0502020204030204" pitchFamily="34" charset="0"/>
              </a:rPr>
              <a:t>Interaction:  </a:t>
            </a:r>
            <a:r>
              <a:rPr lang="en-US" dirty="0">
                <a:latin typeface="Calibri" panose="020F0502020204030204" pitchFamily="34" charset="0"/>
              </a:rPr>
              <a:t>How do these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pPr defTabSz="1011682">
              <a:defRPr/>
            </a:pPr>
            <a:endParaRPr lang="en-US" dirty="0">
              <a:latin typeface="Calibri" panose="020F0502020204030204" pitchFamily="34" charset="0"/>
            </a:endParaRPr>
          </a:p>
          <a:p>
            <a:pPr defTabSz="1011682">
              <a:defRPr/>
            </a:pPr>
            <a:r>
              <a:rPr lang="en-US" dirty="0">
                <a:latin typeface="Calibri" panose="020F0502020204030204" pitchFamily="34" charset="0"/>
              </a:rPr>
              <a:t>https://wisconsindot.gov/dtsdManuals/traffic-ops/manuals-and-standards/teops/06-01.pdf </a:t>
            </a:r>
          </a:p>
          <a:p>
            <a:pPr defTabSz="1011682">
              <a:defRPr/>
            </a:pPr>
            <a:endParaRPr lang="en-US"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651121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p:txBody>
          <a:bodyPr/>
          <a:lstStyle/>
          <a:p>
            <a:pPr>
              <a:defRPr/>
            </a:pPr>
            <a:fld id="{5BCC0C91-FD8B-4B0A-9403-85B243735592}" type="slidenum">
              <a:rPr lang="en-US"/>
              <a:pPr>
                <a:defRPr/>
              </a:pPr>
              <a:t>4</a:t>
            </a:fld>
            <a:endParaRPr lang="en-US" dirty="0"/>
          </a:p>
        </p:txBody>
      </p:sp>
      <p:sp>
        <p:nvSpPr>
          <p:cNvPr id="190467" name="Rectangle 2"/>
          <p:cNvSpPr>
            <a:spLocks noGrp="1" noRot="1" noChangeAspect="1" noChangeArrowheads="1" noTextEdit="1"/>
          </p:cNvSpPr>
          <p:nvPr>
            <p:ph type="sldImg"/>
          </p:nvPr>
        </p:nvSpPr>
        <p:spPr bwMode="auto">
          <a:xfrm>
            <a:off x="1152525" y="693738"/>
            <a:ext cx="4552950" cy="3414712"/>
          </a:xfrm>
          <a:noFill/>
          <a:ln>
            <a:solidFill>
              <a:srgbClr val="000000"/>
            </a:solidFill>
            <a:miter lim="800000"/>
            <a:headEnd/>
            <a:tailEnd/>
          </a:ln>
        </p:spPr>
      </p:sp>
      <p:sp>
        <p:nvSpPr>
          <p:cNvPr id="190468" name="Rectangle 3"/>
          <p:cNvSpPr>
            <a:spLocks noGrp="1" noChangeArrowheads="1"/>
          </p:cNvSpPr>
          <p:nvPr>
            <p:ph type="body" idx="1"/>
          </p:nvPr>
        </p:nvSpPr>
        <p:spPr bwMode="auto">
          <a:xfrm>
            <a:off x="457200" y="4343400"/>
            <a:ext cx="6019800" cy="4114800"/>
          </a:xfrm>
          <a:noFill/>
        </p:spPr>
        <p:txBody>
          <a:bodyPr wrap="square" lIns="88828" tIns="44414" rIns="88828" bIns="44414" numCol="1" anchor="t" anchorCtr="0" compatLnSpc="1">
            <a:prstTxWarp prst="textNoShape">
              <a:avLst/>
            </a:prstTxWarp>
          </a:bodyPr>
          <a:lstStyle/>
          <a:p>
            <a:pPr eaLnBrk="1" hangingPunct="1"/>
            <a:r>
              <a:rPr lang="en-US" b="1" dirty="0"/>
              <a:t>Key Message: </a:t>
            </a:r>
            <a:r>
              <a:rPr lang="en-US" dirty="0"/>
              <a:t>Quantify the safety problem in the USA and in the state</a:t>
            </a:r>
            <a:endParaRPr lang="en-US" b="1" dirty="0"/>
          </a:p>
          <a:p>
            <a:pPr eaLnBrk="1" hangingPunct="1"/>
            <a:r>
              <a:rPr lang="en-US" b="1" dirty="0"/>
              <a:t>Est. Presentation Time: </a:t>
            </a:r>
            <a:r>
              <a:rPr lang="en-US" dirty="0"/>
              <a:t>2</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Traffic safety is a serious problem in the US and around the world.</a:t>
            </a:r>
          </a:p>
          <a:p>
            <a:pPr eaLnBrk="1" hangingPunct="1"/>
            <a:r>
              <a:rPr lang="en-US" b="1" dirty="0"/>
              <a:t>Suggested Questions: </a:t>
            </a:r>
            <a:r>
              <a:rPr lang="en-US" dirty="0"/>
              <a:t>Before showing the slide, may ask: How many people die on highways in general in the US every year? After saying approximately 43,000, may say that 58,000 US soldiers were lost at the Vietnam War, or that 40,000 attend an NFL game every week. Try to relate the number to a group of people they can visualize or relate to.</a:t>
            </a:r>
          </a:p>
          <a:p>
            <a:pPr eaLnBrk="1" hangingPunct="1"/>
            <a:r>
              <a:rPr lang="en-US" b="1" dirty="0"/>
              <a:t>Additional Information: </a:t>
            </a:r>
            <a:r>
              <a:rPr lang="en-US" dirty="0"/>
              <a:t>Worker fatalities are included in the “pedestrian” category. For specific state statistics, go to http://www.workzonesafety.org/crash_data/</a:t>
            </a:r>
          </a:p>
          <a:p>
            <a:pPr eaLnBrk="1" hangingPunct="1"/>
            <a:r>
              <a:rPr lang="en-US" dirty="0"/>
              <a:t>Other information to be used at the discretion of the instructor. Overall traffic fatalities source: Overview of Motor Vehicle Traffic Crashes in 2021 (NHTSA report)</a:t>
            </a:r>
          </a:p>
          <a:p>
            <a:pPr eaLnBrk="1" hangingPunct="1"/>
            <a:r>
              <a:rPr lang="en-US" dirty="0"/>
              <a:t>Also: https://ops.fhwa.dot.gov/publications/fhwahop23057/fhwahop23057.pdf </a:t>
            </a:r>
          </a:p>
          <a:p>
            <a:pPr eaLnBrk="1" hangingPunct="1"/>
            <a:r>
              <a:rPr lang="en-US" b="1" dirty="0"/>
              <a:t>Possible Problems: </a:t>
            </a:r>
            <a:r>
              <a:rPr lang="en-US" dirty="0"/>
              <a:t>This slide reflect the LATEST known data. This is usually 1 or 2 years behind. As new data are released, we will update this slide.</a:t>
            </a:r>
          </a:p>
          <a:p>
            <a:pPr eaLnBrk="1" hangingPunct="1"/>
            <a:r>
              <a:rPr lang="en-US" b="1" dirty="0"/>
              <a:t>State 2017 Data:</a:t>
            </a:r>
          </a:p>
          <a:p>
            <a:r>
              <a:rPr lang="en-US" sz="1200" b="1" i="0" u="none" strike="noStrike" kern="1200" baseline="0" dirty="0">
                <a:solidFill>
                  <a:schemeClr val="tx1"/>
                </a:solidFill>
                <a:latin typeface="Arial" panose="020B0604020202020204" pitchFamily="34" charset="0"/>
                <a:ea typeface="+mn-ea"/>
                <a:cs typeface="+mn-cs"/>
              </a:rPr>
              <a:t>Alabama </a:t>
            </a:r>
            <a:r>
              <a:rPr lang="en-US" sz="1200" b="0" i="0" u="none" strike="noStrike" kern="1200" baseline="0" dirty="0">
                <a:solidFill>
                  <a:schemeClr val="tx1"/>
                </a:solidFill>
                <a:latin typeface="Arial" panose="020B0604020202020204" pitchFamily="34" charset="0"/>
                <a:ea typeface="+mn-ea"/>
                <a:cs typeface="+mn-cs"/>
              </a:rPr>
              <a:t>948 948</a:t>
            </a:r>
          </a:p>
          <a:p>
            <a:r>
              <a:rPr lang="en-US" sz="1200" b="1" i="0" u="none" strike="noStrike" kern="1200" baseline="0" dirty="0">
                <a:solidFill>
                  <a:schemeClr val="tx1"/>
                </a:solidFill>
                <a:latin typeface="Arial" panose="020B0604020202020204" pitchFamily="34" charset="0"/>
                <a:ea typeface="+mn-ea"/>
                <a:cs typeface="+mn-cs"/>
              </a:rPr>
              <a:t>Alaska </a:t>
            </a:r>
            <a:r>
              <a:rPr lang="en-US" sz="1200" b="0" i="0" u="none" strike="noStrike" kern="1200" baseline="0" dirty="0">
                <a:solidFill>
                  <a:schemeClr val="tx1"/>
                </a:solidFill>
                <a:latin typeface="Arial" panose="020B0604020202020204" pitchFamily="34" charset="0"/>
                <a:ea typeface="+mn-ea"/>
                <a:cs typeface="+mn-cs"/>
              </a:rPr>
              <a:t>79 79</a:t>
            </a:r>
          </a:p>
          <a:p>
            <a:r>
              <a:rPr lang="en-US" sz="1200" b="1" i="0" u="none" strike="noStrike" kern="1200" baseline="0" dirty="0">
                <a:solidFill>
                  <a:schemeClr val="tx1"/>
                </a:solidFill>
                <a:latin typeface="Arial" panose="020B0604020202020204" pitchFamily="34" charset="0"/>
                <a:ea typeface="+mn-ea"/>
                <a:cs typeface="+mn-cs"/>
              </a:rPr>
              <a:t>Arizona </a:t>
            </a:r>
            <a:r>
              <a:rPr lang="en-US" sz="1200" b="0" i="0" u="none" strike="noStrike" kern="1200" baseline="0" dirty="0">
                <a:solidFill>
                  <a:schemeClr val="tx1"/>
                </a:solidFill>
                <a:latin typeface="Arial" panose="020B0604020202020204" pitchFamily="34" charset="0"/>
                <a:ea typeface="+mn-ea"/>
                <a:cs typeface="+mn-cs"/>
              </a:rPr>
              <a:t>1000 1,000</a:t>
            </a:r>
          </a:p>
          <a:p>
            <a:r>
              <a:rPr lang="en-US" sz="1200" b="1" i="0" u="none" strike="noStrike" kern="1200" baseline="0" dirty="0">
                <a:solidFill>
                  <a:schemeClr val="tx1"/>
                </a:solidFill>
                <a:latin typeface="Arial" panose="020B0604020202020204" pitchFamily="34" charset="0"/>
                <a:ea typeface="+mn-ea"/>
                <a:cs typeface="+mn-cs"/>
              </a:rPr>
              <a:t>Arkansas </a:t>
            </a:r>
            <a:r>
              <a:rPr lang="en-US" sz="1200" b="0" i="0" u="none" strike="noStrike" kern="1200" baseline="0" dirty="0">
                <a:solidFill>
                  <a:schemeClr val="tx1"/>
                </a:solidFill>
                <a:latin typeface="Arial" panose="020B0604020202020204" pitchFamily="34" charset="0"/>
                <a:ea typeface="+mn-ea"/>
                <a:cs typeface="+mn-cs"/>
              </a:rPr>
              <a:t>493 493</a:t>
            </a:r>
          </a:p>
          <a:p>
            <a:r>
              <a:rPr lang="en-US" sz="1200" b="1" i="0" u="none" strike="noStrike" kern="1200" baseline="0" dirty="0">
                <a:solidFill>
                  <a:schemeClr val="tx1"/>
                </a:solidFill>
                <a:latin typeface="Arial" panose="020B0604020202020204" pitchFamily="34" charset="0"/>
                <a:ea typeface="+mn-ea"/>
                <a:cs typeface="+mn-cs"/>
              </a:rPr>
              <a:t>California </a:t>
            </a:r>
            <a:r>
              <a:rPr lang="en-US" sz="1200" b="0" i="0" u="none" strike="noStrike" kern="1200" baseline="0" dirty="0">
                <a:solidFill>
                  <a:schemeClr val="tx1"/>
                </a:solidFill>
                <a:latin typeface="Arial" panose="020B0604020202020204" pitchFamily="34" charset="0"/>
                <a:ea typeface="+mn-ea"/>
                <a:cs typeface="+mn-cs"/>
              </a:rPr>
              <a:t>3602 3,602</a:t>
            </a:r>
          </a:p>
          <a:p>
            <a:r>
              <a:rPr lang="en-US" sz="1200" b="1" i="0" u="none" strike="noStrike" kern="1200" baseline="0" dirty="0">
                <a:solidFill>
                  <a:schemeClr val="tx1"/>
                </a:solidFill>
                <a:latin typeface="Arial" panose="020B0604020202020204" pitchFamily="34" charset="0"/>
                <a:ea typeface="+mn-ea"/>
                <a:cs typeface="+mn-cs"/>
              </a:rPr>
              <a:t>Colorado </a:t>
            </a:r>
            <a:r>
              <a:rPr lang="en-US" sz="1200" b="0" i="0" u="none" strike="noStrike" kern="1200" baseline="0" dirty="0">
                <a:solidFill>
                  <a:schemeClr val="tx1"/>
                </a:solidFill>
                <a:latin typeface="Arial" panose="020B0604020202020204" pitchFamily="34" charset="0"/>
                <a:ea typeface="+mn-ea"/>
                <a:cs typeface="+mn-cs"/>
              </a:rPr>
              <a:t>648 648</a:t>
            </a:r>
          </a:p>
          <a:p>
            <a:r>
              <a:rPr lang="en-US" sz="1200" b="1" i="0" u="none" strike="noStrike" kern="1200" baseline="0" dirty="0">
                <a:solidFill>
                  <a:schemeClr val="tx1"/>
                </a:solidFill>
                <a:latin typeface="Arial" panose="020B0604020202020204" pitchFamily="34" charset="0"/>
                <a:ea typeface="+mn-ea"/>
                <a:cs typeface="+mn-cs"/>
              </a:rPr>
              <a:t>Connecticut </a:t>
            </a:r>
            <a:r>
              <a:rPr lang="en-US" sz="1200" b="0" i="0" u="none" strike="noStrike" kern="1200" baseline="0" dirty="0">
                <a:solidFill>
                  <a:schemeClr val="tx1"/>
                </a:solidFill>
                <a:latin typeface="Arial" panose="020B0604020202020204" pitchFamily="34" charset="0"/>
                <a:ea typeface="+mn-ea"/>
                <a:cs typeface="+mn-cs"/>
              </a:rPr>
              <a:t>278 278</a:t>
            </a:r>
          </a:p>
          <a:p>
            <a:r>
              <a:rPr lang="en-US" sz="1200" b="1" i="0" u="none" strike="noStrike" kern="1200" baseline="0" dirty="0">
                <a:solidFill>
                  <a:schemeClr val="tx1"/>
                </a:solidFill>
                <a:latin typeface="Arial" panose="020B0604020202020204" pitchFamily="34" charset="0"/>
                <a:ea typeface="+mn-ea"/>
                <a:cs typeface="+mn-cs"/>
              </a:rPr>
              <a:t>Delaware </a:t>
            </a:r>
            <a:r>
              <a:rPr lang="en-US" sz="1200" b="0" i="0" u="none" strike="noStrike" kern="1200" baseline="0" dirty="0">
                <a:solidFill>
                  <a:schemeClr val="tx1"/>
                </a:solidFill>
                <a:latin typeface="Arial" panose="020B0604020202020204" pitchFamily="34" charset="0"/>
                <a:ea typeface="+mn-ea"/>
                <a:cs typeface="+mn-cs"/>
              </a:rPr>
              <a:t>119 119</a:t>
            </a:r>
          </a:p>
          <a:p>
            <a:r>
              <a:rPr lang="en-US" sz="1200" b="1" i="0" u="none" strike="noStrike" kern="1200" baseline="0" dirty="0">
                <a:solidFill>
                  <a:schemeClr val="tx1"/>
                </a:solidFill>
                <a:latin typeface="Arial" panose="020B0604020202020204" pitchFamily="34" charset="0"/>
                <a:ea typeface="+mn-ea"/>
                <a:cs typeface="+mn-cs"/>
              </a:rPr>
              <a:t>District of Columbia </a:t>
            </a:r>
            <a:r>
              <a:rPr lang="en-US" sz="1200" b="0" i="0" u="none" strike="noStrike" kern="1200" baseline="0" dirty="0">
                <a:solidFill>
                  <a:schemeClr val="tx1"/>
                </a:solidFill>
                <a:latin typeface="Arial" panose="020B0604020202020204" pitchFamily="34" charset="0"/>
                <a:ea typeface="+mn-ea"/>
                <a:cs typeface="+mn-cs"/>
              </a:rPr>
              <a:t>31 31</a:t>
            </a:r>
          </a:p>
          <a:p>
            <a:r>
              <a:rPr lang="en-US" sz="1200" b="1" i="0" u="none" strike="noStrike" kern="1200" baseline="0" dirty="0">
                <a:solidFill>
                  <a:schemeClr val="tx1"/>
                </a:solidFill>
                <a:latin typeface="Arial" panose="020B0604020202020204" pitchFamily="34" charset="0"/>
                <a:ea typeface="+mn-ea"/>
                <a:cs typeface="+mn-cs"/>
              </a:rPr>
              <a:t>Florida </a:t>
            </a:r>
            <a:r>
              <a:rPr lang="en-US" sz="1200" b="0" i="0" u="none" strike="noStrike" kern="1200" baseline="0" dirty="0">
                <a:solidFill>
                  <a:schemeClr val="tx1"/>
                </a:solidFill>
                <a:latin typeface="Arial" panose="020B0604020202020204" pitchFamily="34" charset="0"/>
                <a:ea typeface="+mn-ea"/>
                <a:cs typeface="+mn-cs"/>
              </a:rPr>
              <a:t>3112 3,112</a:t>
            </a:r>
          </a:p>
          <a:p>
            <a:r>
              <a:rPr lang="en-US" sz="1200" b="1" i="0" u="none" strike="noStrike" kern="1200" baseline="0" dirty="0">
                <a:solidFill>
                  <a:schemeClr val="tx1"/>
                </a:solidFill>
                <a:latin typeface="Arial" panose="020B0604020202020204" pitchFamily="34" charset="0"/>
                <a:ea typeface="+mn-ea"/>
                <a:cs typeface="+mn-cs"/>
              </a:rPr>
              <a:t>Georgia </a:t>
            </a:r>
            <a:r>
              <a:rPr lang="en-US" sz="1200" b="0" i="0" u="none" strike="noStrike" kern="1200" baseline="0" dirty="0">
                <a:solidFill>
                  <a:schemeClr val="tx1"/>
                </a:solidFill>
                <a:latin typeface="Arial" panose="020B0604020202020204" pitchFamily="34" charset="0"/>
                <a:ea typeface="+mn-ea"/>
                <a:cs typeface="+mn-cs"/>
              </a:rPr>
              <a:t>1540 1,540</a:t>
            </a:r>
          </a:p>
          <a:p>
            <a:r>
              <a:rPr lang="en-US" sz="1200" b="1" i="0" u="none" strike="noStrike" kern="1200" baseline="0" dirty="0">
                <a:solidFill>
                  <a:schemeClr val="tx1"/>
                </a:solidFill>
                <a:latin typeface="Arial" panose="020B0604020202020204" pitchFamily="34" charset="0"/>
                <a:ea typeface="+mn-ea"/>
                <a:cs typeface="+mn-cs"/>
              </a:rPr>
              <a:t>Hawaii </a:t>
            </a:r>
            <a:r>
              <a:rPr lang="en-US" sz="1200" b="0" i="0" u="none" strike="noStrike" kern="1200" baseline="0" dirty="0">
                <a:solidFill>
                  <a:schemeClr val="tx1"/>
                </a:solidFill>
                <a:latin typeface="Arial" panose="020B0604020202020204" pitchFamily="34" charset="0"/>
                <a:ea typeface="+mn-ea"/>
                <a:cs typeface="+mn-cs"/>
              </a:rPr>
              <a:t>107 107</a:t>
            </a:r>
          </a:p>
          <a:p>
            <a:r>
              <a:rPr lang="en-US" sz="1200" b="1" i="0" u="none" strike="noStrike" kern="1200" baseline="0" dirty="0">
                <a:solidFill>
                  <a:schemeClr val="tx1"/>
                </a:solidFill>
                <a:latin typeface="Arial" panose="020B0604020202020204" pitchFamily="34" charset="0"/>
                <a:ea typeface="+mn-ea"/>
                <a:cs typeface="+mn-cs"/>
              </a:rPr>
              <a:t>Idaho </a:t>
            </a:r>
            <a:r>
              <a:rPr lang="en-US" sz="1200" b="0" i="0" u="none" strike="noStrike" kern="1200" baseline="0" dirty="0">
                <a:solidFill>
                  <a:schemeClr val="tx1"/>
                </a:solidFill>
                <a:latin typeface="Arial" panose="020B0604020202020204" pitchFamily="34" charset="0"/>
                <a:ea typeface="+mn-ea"/>
                <a:cs typeface="+mn-cs"/>
              </a:rPr>
              <a:t>244 244</a:t>
            </a:r>
          </a:p>
          <a:p>
            <a:r>
              <a:rPr lang="en-US" sz="1200" b="1" i="0" u="none" strike="noStrike" kern="1200" baseline="0" dirty="0">
                <a:solidFill>
                  <a:schemeClr val="tx1"/>
                </a:solidFill>
                <a:latin typeface="Arial" panose="020B0604020202020204" pitchFamily="34" charset="0"/>
                <a:ea typeface="+mn-ea"/>
                <a:cs typeface="+mn-cs"/>
              </a:rPr>
              <a:t>Illinois </a:t>
            </a:r>
            <a:r>
              <a:rPr lang="en-US" sz="1200" b="0" i="0" u="none" strike="noStrike" kern="1200" baseline="0" dirty="0">
                <a:solidFill>
                  <a:schemeClr val="tx1"/>
                </a:solidFill>
                <a:latin typeface="Arial" panose="020B0604020202020204" pitchFamily="34" charset="0"/>
                <a:ea typeface="+mn-ea"/>
                <a:cs typeface="+mn-cs"/>
              </a:rPr>
              <a:t>1097 1,097</a:t>
            </a:r>
          </a:p>
          <a:p>
            <a:r>
              <a:rPr lang="en-US" sz="1200" b="1" i="0" u="none" strike="noStrike" kern="1200" baseline="0" dirty="0">
                <a:solidFill>
                  <a:schemeClr val="tx1"/>
                </a:solidFill>
                <a:latin typeface="Arial" panose="020B0604020202020204" pitchFamily="34" charset="0"/>
                <a:ea typeface="+mn-ea"/>
                <a:cs typeface="+mn-cs"/>
              </a:rPr>
              <a:t>Indiana </a:t>
            </a:r>
            <a:r>
              <a:rPr lang="en-US" sz="1200" b="0" i="0" u="none" strike="noStrike" kern="1200" baseline="0" dirty="0">
                <a:solidFill>
                  <a:schemeClr val="tx1"/>
                </a:solidFill>
                <a:latin typeface="Arial" panose="020B0604020202020204" pitchFamily="34" charset="0"/>
                <a:ea typeface="+mn-ea"/>
                <a:cs typeface="+mn-cs"/>
              </a:rPr>
              <a:t>914 914</a:t>
            </a:r>
          </a:p>
          <a:p>
            <a:r>
              <a:rPr lang="en-US" sz="1200" b="1" i="0" u="none" strike="noStrike" kern="1200" baseline="0" dirty="0">
                <a:solidFill>
                  <a:schemeClr val="tx1"/>
                </a:solidFill>
                <a:latin typeface="Arial" panose="020B0604020202020204" pitchFamily="34" charset="0"/>
                <a:ea typeface="+mn-ea"/>
                <a:cs typeface="+mn-cs"/>
              </a:rPr>
              <a:t>Iowa </a:t>
            </a:r>
            <a:r>
              <a:rPr lang="en-US" sz="1200" b="0" i="0" u="none" strike="noStrike" kern="1200" baseline="0" dirty="0">
                <a:solidFill>
                  <a:schemeClr val="tx1"/>
                </a:solidFill>
                <a:latin typeface="Arial" panose="020B0604020202020204" pitchFamily="34" charset="0"/>
                <a:ea typeface="+mn-ea"/>
                <a:cs typeface="+mn-cs"/>
              </a:rPr>
              <a:t>330 330</a:t>
            </a:r>
          </a:p>
          <a:p>
            <a:r>
              <a:rPr lang="en-US" sz="1200" b="1" i="0" u="none" strike="noStrike" kern="1200" baseline="0" dirty="0">
                <a:solidFill>
                  <a:schemeClr val="tx1"/>
                </a:solidFill>
                <a:latin typeface="Arial" panose="020B0604020202020204" pitchFamily="34" charset="0"/>
                <a:ea typeface="+mn-ea"/>
                <a:cs typeface="+mn-cs"/>
              </a:rPr>
              <a:t>Kansas </a:t>
            </a:r>
            <a:r>
              <a:rPr lang="en-US" sz="1200" b="0" i="0" u="none" strike="noStrike" kern="1200" baseline="0" dirty="0">
                <a:solidFill>
                  <a:schemeClr val="tx1"/>
                </a:solidFill>
                <a:latin typeface="Arial" panose="020B0604020202020204" pitchFamily="34" charset="0"/>
                <a:ea typeface="+mn-ea"/>
                <a:cs typeface="+mn-cs"/>
              </a:rPr>
              <a:t>461 461</a:t>
            </a:r>
          </a:p>
          <a:p>
            <a:r>
              <a:rPr lang="en-US" sz="1200" b="1" i="0" u="none" strike="noStrike" kern="1200" baseline="0" dirty="0">
                <a:solidFill>
                  <a:schemeClr val="tx1"/>
                </a:solidFill>
                <a:latin typeface="Arial" panose="020B0604020202020204" pitchFamily="34" charset="0"/>
                <a:ea typeface="+mn-ea"/>
                <a:cs typeface="+mn-cs"/>
              </a:rPr>
              <a:t>Kentucky </a:t>
            </a:r>
            <a:r>
              <a:rPr lang="en-US" sz="1200" b="0" i="0" u="none" strike="noStrike" kern="1200" baseline="0" dirty="0">
                <a:solidFill>
                  <a:schemeClr val="tx1"/>
                </a:solidFill>
                <a:latin typeface="Arial" panose="020B0604020202020204" pitchFamily="34" charset="0"/>
                <a:ea typeface="+mn-ea"/>
                <a:cs typeface="+mn-cs"/>
              </a:rPr>
              <a:t>782 782</a:t>
            </a:r>
          </a:p>
          <a:p>
            <a:r>
              <a:rPr lang="en-US" sz="1200" b="1" i="0" u="none" strike="noStrike" kern="1200" baseline="0" dirty="0">
                <a:solidFill>
                  <a:schemeClr val="tx1"/>
                </a:solidFill>
                <a:latin typeface="Arial" panose="020B0604020202020204" pitchFamily="34" charset="0"/>
                <a:ea typeface="+mn-ea"/>
                <a:cs typeface="+mn-cs"/>
              </a:rPr>
              <a:t>Louisiana </a:t>
            </a:r>
            <a:r>
              <a:rPr lang="en-US" sz="1200" b="0" i="0" u="none" strike="noStrike" kern="1200" baseline="0" dirty="0">
                <a:solidFill>
                  <a:schemeClr val="tx1"/>
                </a:solidFill>
                <a:latin typeface="Arial" panose="020B0604020202020204" pitchFamily="34" charset="0"/>
                <a:ea typeface="+mn-ea"/>
                <a:cs typeface="+mn-cs"/>
              </a:rPr>
              <a:t>760 760</a:t>
            </a:r>
          </a:p>
          <a:p>
            <a:r>
              <a:rPr lang="en-US" sz="1200" b="1" i="0" u="none" strike="noStrike" kern="1200" baseline="0" dirty="0">
                <a:solidFill>
                  <a:schemeClr val="tx1"/>
                </a:solidFill>
                <a:latin typeface="Arial" panose="020B0604020202020204" pitchFamily="34" charset="0"/>
                <a:ea typeface="+mn-ea"/>
                <a:cs typeface="+mn-cs"/>
              </a:rPr>
              <a:t>Maine </a:t>
            </a:r>
            <a:r>
              <a:rPr lang="en-US" sz="1200" b="0" i="0" u="none" strike="noStrike" kern="1200" baseline="0" dirty="0">
                <a:solidFill>
                  <a:schemeClr val="tx1"/>
                </a:solidFill>
                <a:latin typeface="Arial" panose="020B0604020202020204" pitchFamily="34" charset="0"/>
                <a:ea typeface="+mn-ea"/>
                <a:cs typeface="+mn-cs"/>
              </a:rPr>
              <a:t>172 172</a:t>
            </a:r>
          </a:p>
          <a:p>
            <a:r>
              <a:rPr lang="en-US" sz="1200" b="1" i="0" u="none" strike="noStrike" kern="1200" baseline="0" dirty="0">
                <a:solidFill>
                  <a:schemeClr val="tx1"/>
                </a:solidFill>
                <a:latin typeface="Arial" panose="020B0604020202020204" pitchFamily="34" charset="0"/>
                <a:ea typeface="+mn-ea"/>
                <a:cs typeface="+mn-cs"/>
              </a:rPr>
              <a:t>Maryland </a:t>
            </a:r>
            <a:r>
              <a:rPr lang="en-US" sz="1200" b="0" i="0" u="none" strike="noStrike" kern="1200" baseline="0" dirty="0">
                <a:solidFill>
                  <a:schemeClr val="tx1"/>
                </a:solidFill>
                <a:latin typeface="Arial" panose="020B0604020202020204" pitchFamily="34" charset="0"/>
                <a:ea typeface="+mn-ea"/>
                <a:cs typeface="+mn-cs"/>
              </a:rPr>
              <a:t>550 550</a:t>
            </a:r>
          </a:p>
          <a:p>
            <a:r>
              <a:rPr lang="en-US" sz="1200" b="1" i="0" u="none" strike="noStrike" kern="1200" baseline="0" dirty="0">
                <a:solidFill>
                  <a:schemeClr val="tx1"/>
                </a:solidFill>
                <a:latin typeface="Arial" panose="020B0604020202020204" pitchFamily="34" charset="0"/>
                <a:ea typeface="+mn-ea"/>
                <a:cs typeface="+mn-cs"/>
              </a:rPr>
              <a:t>Massachusetts </a:t>
            </a:r>
            <a:r>
              <a:rPr lang="en-US" sz="1200" b="0" i="0" u="none" strike="noStrike" kern="1200" baseline="0" dirty="0">
                <a:solidFill>
                  <a:schemeClr val="tx1"/>
                </a:solidFill>
                <a:latin typeface="Arial" panose="020B0604020202020204" pitchFamily="34" charset="0"/>
                <a:ea typeface="+mn-ea"/>
                <a:cs typeface="+mn-cs"/>
              </a:rPr>
              <a:t>350 350</a:t>
            </a:r>
          </a:p>
          <a:p>
            <a:r>
              <a:rPr lang="en-US" sz="1200" b="1" i="0" u="none" strike="noStrike" kern="1200" baseline="0" dirty="0">
                <a:solidFill>
                  <a:schemeClr val="tx1"/>
                </a:solidFill>
                <a:latin typeface="Arial" panose="020B0604020202020204" pitchFamily="34" charset="0"/>
                <a:ea typeface="+mn-ea"/>
                <a:cs typeface="+mn-cs"/>
              </a:rPr>
              <a:t>Michigan </a:t>
            </a:r>
            <a:r>
              <a:rPr lang="en-US" sz="1200" b="0" i="0" u="none" strike="noStrike" kern="1200" baseline="0" dirty="0">
                <a:solidFill>
                  <a:schemeClr val="tx1"/>
                </a:solidFill>
                <a:latin typeface="Arial" panose="020B0604020202020204" pitchFamily="34" charset="0"/>
                <a:ea typeface="+mn-ea"/>
                <a:cs typeface="+mn-cs"/>
              </a:rPr>
              <a:t>1030 1,030</a:t>
            </a:r>
          </a:p>
          <a:p>
            <a:r>
              <a:rPr lang="en-US" sz="1200" b="1" i="0" u="none" strike="noStrike" kern="1200" baseline="0" dirty="0">
                <a:solidFill>
                  <a:schemeClr val="tx1"/>
                </a:solidFill>
                <a:latin typeface="Arial" panose="020B0604020202020204" pitchFamily="34" charset="0"/>
                <a:ea typeface="+mn-ea"/>
                <a:cs typeface="+mn-cs"/>
              </a:rPr>
              <a:t>Minnesota </a:t>
            </a:r>
            <a:r>
              <a:rPr lang="en-US" sz="1200" b="0" i="0" u="none" strike="noStrike" kern="1200" baseline="0" dirty="0">
                <a:solidFill>
                  <a:schemeClr val="tx1"/>
                </a:solidFill>
                <a:latin typeface="Arial" panose="020B0604020202020204" pitchFamily="34" charset="0"/>
                <a:ea typeface="+mn-ea"/>
                <a:cs typeface="+mn-cs"/>
              </a:rPr>
              <a:t>357 357</a:t>
            </a:r>
          </a:p>
          <a:p>
            <a:r>
              <a:rPr lang="en-US" sz="1200" b="1" i="0" u="none" strike="noStrike" kern="1200" baseline="0" dirty="0">
                <a:solidFill>
                  <a:schemeClr val="tx1"/>
                </a:solidFill>
                <a:latin typeface="Arial" panose="020B0604020202020204" pitchFamily="34" charset="0"/>
                <a:ea typeface="+mn-ea"/>
                <a:cs typeface="+mn-cs"/>
              </a:rPr>
              <a:t>Mississippi </a:t>
            </a:r>
            <a:r>
              <a:rPr lang="en-US" sz="1200" b="0" i="0" u="none" strike="noStrike" kern="1200" baseline="0" dirty="0">
                <a:solidFill>
                  <a:schemeClr val="tx1"/>
                </a:solidFill>
                <a:latin typeface="Arial" panose="020B0604020202020204" pitchFamily="34" charset="0"/>
                <a:ea typeface="+mn-ea"/>
                <a:cs typeface="+mn-cs"/>
              </a:rPr>
              <a:t>690 690</a:t>
            </a:r>
          </a:p>
          <a:p>
            <a:r>
              <a:rPr lang="en-US" sz="1200" b="1" i="0" u="none" strike="noStrike" kern="1200" baseline="0" dirty="0">
                <a:solidFill>
                  <a:schemeClr val="tx1"/>
                </a:solidFill>
                <a:latin typeface="Arial" panose="020B0604020202020204" pitchFamily="34" charset="0"/>
                <a:ea typeface="+mn-ea"/>
                <a:cs typeface="+mn-cs"/>
              </a:rPr>
              <a:t>Missouri </a:t>
            </a:r>
            <a:r>
              <a:rPr lang="en-US" sz="1200" b="0" i="0" u="none" strike="noStrike" kern="1200" baseline="0" dirty="0">
                <a:solidFill>
                  <a:schemeClr val="tx1"/>
                </a:solidFill>
                <a:latin typeface="Arial" panose="020B0604020202020204" pitchFamily="34" charset="0"/>
                <a:ea typeface="+mn-ea"/>
                <a:cs typeface="+mn-cs"/>
              </a:rPr>
              <a:t>930 930</a:t>
            </a:r>
          </a:p>
          <a:p>
            <a:r>
              <a:rPr lang="en-US" sz="1200" b="1" i="0" u="none" strike="noStrike" kern="1200" baseline="0" dirty="0">
                <a:solidFill>
                  <a:schemeClr val="tx1"/>
                </a:solidFill>
                <a:latin typeface="Arial" panose="020B0604020202020204" pitchFamily="34" charset="0"/>
                <a:ea typeface="+mn-ea"/>
                <a:cs typeface="+mn-cs"/>
              </a:rPr>
              <a:t>Montana </a:t>
            </a:r>
            <a:r>
              <a:rPr lang="en-US" sz="1200" b="0" i="0" u="none" strike="noStrike" kern="1200" baseline="0" dirty="0">
                <a:solidFill>
                  <a:schemeClr val="tx1"/>
                </a:solidFill>
                <a:latin typeface="Arial" panose="020B0604020202020204" pitchFamily="34" charset="0"/>
                <a:ea typeface="+mn-ea"/>
                <a:cs typeface="+mn-cs"/>
              </a:rPr>
              <a:t>186 186</a:t>
            </a:r>
          </a:p>
          <a:p>
            <a:r>
              <a:rPr lang="en-US" sz="1200" b="1" i="0" u="none" strike="noStrike" kern="1200" baseline="0" dirty="0">
                <a:solidFill>
                  <a:schemeClr val="tx1"/>
                </a:solidFill>
                <a:latin typeface="Arial" panose="020B0604020202020204" pitchFamily="34" charset="0"/>
                <a:ea typeface="+mn-ea"/>
                <a:cs typeface="+mn-cs"/>
              </a:rPr>
              <a:t>Nebraska </a:t>
            </a:r>
            <a:r>
              <a:rPr lang="en-US" sz="1200" b="0" i="0" u="none" strike="noStrike" kern="1200" baseline="0" dirty="0">
                <a:solidFill>
                  <a:schemeClr val="tx1"/>
                </a:solidFill>
                <a:latin typeface="Arial" panose="020B0604020202020204" pitchFamily="34" charset="0"/>
                <a:ea typeface="+mn-ea"/>
                <a:cs typeface="+mn-cs"/>
              </a:rPr>
              <a:t>228 228</a:t>
            </a:r>
          </a:p>
          <a:p>
            <a:r>
              <a:rPr lang="en-US" sz="1200" b="1" i="0" u="none" strike="noStrike" kern="1200" baseline="0" dirty="0">
                <a:solidFill>
                  <a:schemeClr val="tx1"/>
                </a:solidFill>
                <a:latin typeface="Arial" panose="020B0604020202020204" pitchFamily="34" charset="0"/>
                <a:ea typeface="+mn-ea"/>
                <a:cs typeface="+mn-cs"/>
              </a:rPr>
              <a:t>Nevada </a:t>
            </a:r>
            <a:r>
              <a:rPr lang="en-US" sz="1200" b="0" i="0" u="none" strike="noStrike" kern="1200" baseline="0" dirty="0">
                <a:solidFill>
                  <a:schemeClr val="tx1"/>
                </a:solidFill>
                <a:latin typeface="Arial" panose="020B0604020202020204" pitchFamily="34" charset="0"/>
                <a:ea typeface="+mn-ea"/>
                <a:cs typeface="+mn-cs"/>
              </a:rPr>
              <a:t>309 309</a:t>
            </a:r>
          </a:p>
          <a:p>
            <a:r>
              <a:rPr lang="en-US" sz="1200" b="1" i="0" u="none" strike="noStrike" kern="1200" baseline="0" dirty="0">
                <a:solidFill>
                  <a:schemeClr val="tx1"/>
                </a:solidFill>
                <a:latin typeface="Arial" panose="020B0604020202020204" pitchFamily="34" charset="0"/>
                <a:ea typeface="+mn-ea"/>
                <a:cs typeface="+mn-cs"/>
              </a:rPr>
              <a:t>New Hampshire </a:t>
            </a:r>
            <a:r>
              <a:rPr lang="en-US" sz="1200" b="0" i="0" u="none" strike="noStrike" kern="1200" baseline="0" dirty="0">
                <a:solidFill>
                  <a:schemeClr val="tx1"/>
                </a:solidFill>
                <a:latin typeface="Arial" panose="020B0604020202020204" pitchFamily="34" charset="0"/>
                <a:ea typeface="+mn-ea"/>
                <a:cs typeface="+mn-cs"/>
              </a:rPr>
              <a:t>102 102</a:t>
            </a:r>
          </a:p>
          <a:p>
            <a:r>
              <a:rPr lang="en-US" sz="1200" b="1" i="0" u="none" strike="noStrike" kern="1200" baseline="0" dirty="0">
                <a:solidFill>
                  <a:schemeClr val="tx1"/>
                </a:solidFill>
                <a:latin typeface="Arial" panose="020B0604020202020204" pitchFamily="34" charset="0"/>
                <a:ea typeface="+mn-ea"/>
                <a:cs typeface="+mn-cs"/>
              </a:rPr>
              <a:t>New Jersey </a:t>
            </a:r>
            <a:r>
              <a:rPr lang="en-US" sz="1200" b="0" i="0" u="none" strike="noStrike" kern="1200" baseline="0" dirty="0">
                <a:solidFill>
                  <a:schemeClr val="tx1"/>
                </a:solidFill>
                <a:latin typeface="Arial" panose="020B0604020202020204" pitchFamily="34" charset="0"/>
                <a:ea typeface="+mn-ea"/>
                <a:cs typeface="+mn-cs"/>
              </a:rPr>
              <a:t>624 624</a:t>
            </a:r>
          </a:p>
          <a:p>
            <a:r>
              <a:rPr lang="en-US" sz="1200" b="1" i="0" u="none" strike="noStrike" kern="1200" baseline="0" dirty="0">
                <a:solidFill>
                  <a:schemeClr val="tx1"/>
                </a:solidFill>
                <a:latin typeface="Arial" panose="020B0604020202020204" pitchFamily="34" charset="0"/>
                <a:ea typeface="+mn-ea"/>
                <a:cs typeface="+mn-cs"/>
              </a:rPr>
              <a:t>New Mexico </a:t>
            </a:r>
            <a:r>
              <a:rPr lang="en-US" sz="1200" b="0" i="0" u="none" strike="noStrike" kern="1200" baseline="0" dirty="0">
                <a:solidFill>
                  <a:schemeClr val="tx1"/>
                </a:solidFill>
                <a:latin typeface="Arial" panose="020B0604020202020204" pitchFamily="34" charset="0"/>
                <a:ea typeface="+mn-ea"/>
                <a:cs typeface="+mn-cs"/>
              </a:rPr>
              <a:t>379 379</a:t>
            </a:r>
          </a:p>
          <a:p>
            <a:r>
              <a:rPr lang="en-US" sz="1200" b="1" i="0" u="none" strike="noStrike" kern="1200" baseline="0" dirty="0">
                <a:solidFill>
                  <a:schemeClr val="tx1"/>
                </a:solidFill>
                <a:latin typeface="Arial" panose="020B0604020202020204" pitchFamily="34" charset="0"/>
                <a:ea typeface="+mn-ea"/>
                <a:cs typeface="+mn-cs"/>
              </a:rPr>
              <a:t>New York </a:t>
            </a:r>
            <a:r>
              <a:rPr lang="en-US" sz="1200" b="0" i="0" u="none" strike="noStrike" kern="1200" baseline="0" dirty="0">
                <a:solidFill>
                  <a:schemeClr val="tx1"/>
                </a:solidFill>
                <a:latin typeface="Arial" panose="020B0604020202020204" pitchFamily="34" charset="0"/>
                <a:ea typeface="+mn-ea"/>
                <a:cs typeface="+mn-cs"/>
              </a:rPr>
              <a:t>999 999</a:t>
            </a:r>
          </a:p>
          <a:p>
            <a:r>
              <a:rPr lang="en-US" sz="1200" b="1" i="0" u="none" strike="noStrike" kern="1200" baseline="0" dirty="0">
                <a:solidFill>
                  <a:schemeClr val="tx1"/>
                </a:solidFill>
                <a:latin typeface="Arial" panose="020B0604020202020204" pitchFamily="34" charset="0"/>
                <a:ea typeface="+mn-ea"/>
                <a:cs typeface="+mn-cs"/>
              </a:rPr>
              <a:t>North Carolina </a:t>
            </a:r>
            <a:r>
              <a:rPr lang="en-US" sz="1200" b="0" i="0" u="none" strike="noStrike" kern="1200" baseline="0" dirty="0">
                <a:solidFill>
                  <a:schemeClr val="tx1"/>
                </a:solidFill>
                <a:latin typeface="Arial" panose="020B0604020202020204" pitchFamily="34" charset="0"/>
                <a:ea typeface="+mn-ea"/>
                <a:cs typeface="+mn-cs"/>
              </a:rPr>
              <a:t>1412 1,412</a:t>
            </a:r>
          </a:p>
          <a:p>
            <a:r>
              <a:rPr lang="en-US" sz="1200" b="1" i="0" u="none" strike="noStrike" kern="1200" baseline="0" dirty="0">
                <a:solidFill>
                  <a:schemeClr val="tx1"/>
                </a:solidFill>
                <a:latin typeface="Arial" panose="020B0604020202020204" pitchFamily="34" charset="0"/>
                <a:ea typeface="+mn-ea"/>
                <a:cs typeface="+mn-cs"/>
              </a:rPr>
              <a:t>North Dakota </a:t>
            </a:r>
            <a:r>
              <a:rPr lang="en-US" sz="1200" b="0" i="0" u="none" strike="noStrike" kern="1200" baseline="0" dirty="0">
                <a:solidFill>
                  <a:schemeClr val="tx1"/>
                </a:solidFill>
                <a:latin typeface="Arial" panose="020B0604020202020204" pitchFamily="34" charset="0"/>
                <a:ea typeface="+mn-ea"/>
                <a:cs typeface="+mn-cs"/>
              </a:rPr>
              <a:t>115 115</a:t>
            </a:r>
          </a:p>
          <a:p>
            <a:r>
              <a:rPr lang="en-US" sz="1200" b="1" i="0" u="none" strike="noStrike" kern="1200" baseline="0" dirty="0">
                <a:solidFill>
                  <a:schemeClr val="tx1"/>
                </a:solidFill>
                <a:latin typeface="Arial" panose="020B0604020202020204" pitchFamily="34" charset="0"/>
                <a:ea typeface="+mn-ea"/>
                <a:cs typeface="+mn-cs"/>
              </a:rPr>
              <a:t>Ohio </a:t>
            </a:r>
            <a:r>
              <a:rPr lang="en-US" sz="1200" b="0" i="0" u="none" strike="noStrike" kern="1200" baseline="0" dirty="0">
                <a:solidFill>
                  <a:schemeClr val="tx1"/>
                </a:solidFill>
                <a:latin typeface="Arial" panose="020B0604020202020204" pitchFamily="34" charset="0"/>
                <a:ea typeface="+mn-ea"/>
                <a:cs typeface="+mn-cs"/>
              </a:rPr>
              <a:t>1179 1,179</a:t>
            </a:r>
          </a:p>
          <a:p>
            <a:r>
              <a:rPr lang="en-US" sz="1200" b="1" i="0" u="none" strike="noStrike" kern="1200" baseline="0" dirty="0">
                <a:solidFill>
                  <a:schemeClr val="tx1"/>
                </a:solidFill>
                <a:latin typeface="Arial" panose="020B0604020202020204" pitchFamily="34" charset="0"/>
                <a:ea typeface="+mn-ea"/>
                <a:cs typeface="+mn-cs"/>
              </a:rPr>
              <a:t>Oklahoma </a:t>
            </a:r>
            <a:r>
              <a:rPr lang="en-US" sz="1200" b="0" i="0" u="none" strike="noStrike" kern="1200" baseline="0" dirty="0">
                <a:solidFill>
                  <a:schemeClr val="tx1"/>
                </a:solidFill>
                <a:latin typeface="Arial" panose="020B0604020202020204" pitchFamily="34" charset="0"/>
                <a:ea typeface="+mn-ea"/>
                <a:cs typeface="+mn-cs"/>
              </a:rPr>
              <a:t>655 655</a:t>
            </a:r>
          </a:p>
          <a:p>
            <a:r>
              <a:rPr lang="en-US" sz="1200" b="1" i="0" u="none" strike="noStrike" kern="1200" baseline="0" dirty="0">
                <a:solidFill>
                  <a:schemeClr val="tx1"/>
                </a:solidFill>
                <a:latin typeface="Arial" panose="020B0604020202020204" pitchFamily="34" charset="0"/>
                <a:ea typeface="+mn-ea"/>
                <a:cs typeface="+mn-cs"/>
              </a:rPr>
              <a:t>Oregon </a:t>
            </a:r>
            <a:r>
              <a:rPr lang="en-US" sz="1200" b="0" i="0" u="none" strike="noStrike" kern="1200" baseline="0" dirty="0">
                <a:solidFill>
                  <a:schemeClr val="tx1"/>
                </a:solidFill>
                <a:latin typeface="Arial" panose="020B0604020202020204" pitchFamily="34" charset="0"/>
                <a:ea typeface="+mn-ea"/>
                <a:cs typeface="+mn-cs"/>
              </a:rPr>
              <a:t>437 437</a:t>
            </a:r>
          </a:p>
          <a:p>
            <a:r>
              <a:rPr lang="en-US" sz="1200" b="1" i="0" u="none" strike="noStrike" kern="1200" baseline="0" dirty="0">
                <a:solidFill>
                  <a:schemeClr val="tx1"/>
                </a:solidFill>
                <a:latin typeface="Arial" panose="020B0604020202020204" pitchFamily="34" charset="0"/>
                <a:ea typeface="+mn-ea"/>
                <a:cs typeface="+mn-cs"/>
              </a:rPr>
              <a:t>Pennsylvania </a:t>
            </a:r>
            <a:r>
              <a:rPr lang="en-US" sz="1200" b="0" i="0" u="none" strike="noStrike" kern="1200" baseline="0" dirty="0">
                <a:solidFill>
                  <a:schemeClr val="tx1"/>
                </a:solidFill>
                <a:latin typeface="Arial" panose="020B0604020202020204" pitchFamily="34" charset="0"/>
                <a:ea typeface="+mn-ea"/>
                <a:cs typeface="+mn-cs"/>
              </a:rPr>
              <a:t>1137 1,137</a:t>
            </a:r>
          </a:p>
          <a:p>
            <a:r>
              <a:rPr lang="en-US" sz="1200" b="1" i="0" u="none" strike="noStrike" kern="1200" baseline="0" dirty="0">
                <a:solidFill>
                  <a:schemeClr val="tx1"/>
                </a:solidFill>
                <a:latin typeface="Arial" panose="020B0604020202020204" pitchFamily="34" charset="0"/>
                <a:ea typeface="+mn-ea"/>
                <a:cs typeface="+mn-cs"/>
              </a:rPr>
              <a:t>Rhode Island </a:t>
            </a:r>
            <a:r>
              <a:rPr lang="en-US" sz="1200" b="0" i="0" u="none" strike="noStrike" kern="1200" baseline="0" dirty="0">
                <a:solidFill>
                  <a:schemeClr val="tx1"/>
                </a:solidFill>
                <a:latin typeface="Arial" panose="020B0604020202020204" pitchFamily="34" charset="0"/>
                <a:ea typeface="+mn-ea"/>
                <a:cs typeface="+mn-cs"/>
              </a:rPr>
              <a:t>83 83</a:t>
            </a:r>
          </a:p>
          <a:p>
            <a:r>
              <a:rPr lang="en-US" sz="1200" b="1" i="0" u="none" strike="noStrike" kern="1200" baseline="0" dirty="0">
                <a:solidFill>
                  <a:schemeClr val="tx1"/>
                </a:solidFill>
                <a:latin typeface="Arial" panose="020B0604020202020204" pitchFamily="34" charset="0"/>
                <a:ea typeface="+mn-ea"/>
                <a:cs typeface="+mn-cs"/>
              </a:rPr>
              <a:t>South Carolina </a:t>
            </a:r>
            <a:r>
              <a:rPr lang="en-US" sz="1200" b="0" i="0" u="none" strike="noStrike" kern="1200" baseline="0" dirty="0">
                <a:solidFill>
                  <a:schemeClr val="tx1"/>
                </a:solidFill>
                <a:latin typeface="Arial" panose="020B0604020202020204" pitchFamily="34" charset="0"/>
                <a:ea typeface="+mn-ea"/>
                <a:cs typeface="+mn-cs"/>
              </a:rPr>
              <a:t>988 988</a:t>
            </a:r>
          </a:p>
          <a:p>
            <a:r>
              <a:rPr lang="en-US" sz="1200" b="1" i="0" u="none" strike="noStrike" kern="1200" baseline="0" dirty="0">
                <a:solidFill>
                  <a:schemeClr val="tx1"/>
                </a:solidFill>
                <a:latin typeface="Arial" panose="020B0604020202020204" pitchFamily="34" charset="0"/>
                <a:ea typeface="+mn-ea"/>
                <a:cs typeface="+mn-cs"/>
              </a:rPr>
              <a:t>South Dakota </a:t>
            </a:r>
            <a:r>
              <a:rPr lang="en-US" sz="1200" b="0" i="0" u="none" strike="noStrike" kern="1200" baseline="0" dirty="0">
                <a:solidFill>
                  <a:schemeClr val="tx1"/>
                </a:solidFill>
                <a:latin typeface="Arial" panose="020B0604020202020204" pitchFamily="34" charset="0"/>
                <a:ea typeface="+mn-ea"/>
                <a:cs typeface="+mn-cs"/>
              </a:rPr>
              <a:t>129 129</a:t>
            </a:r>
          </a:p>
          <a:p>
            <a:r>
              <a:rPr lang="en-US" sz="1200" b="1" i="0" u="none" strike="noStrike" kern="1200" baseline="0" dirty="0">
                <a:solidFill>
                  <a:schemeClr val="tx1"/>
                </a:solidFill>
                <a:latin typeface="Arial" panose="020B0604020202020204" pitchFamily="34" charset="0"/>
                <a:ea typeface="+mn-ea"/>
                <a:cs typeface="+mn-cs"/>
              </a:rPr>
              <a:t>Tennessee </a:t>
            </a:r>
            <a:r>
              <a:rPr lang="en-US" sz="1200" b="0" i="0" u="none" strike="noStrike" kern="1200" baseline="0" dirty="0">
                <a:solidFill>
                  <a:schemeClr val="tx1"/>
                </a:solidFill>
                <a:latin typeface="Arial" panose="020B0604020202020204" pitchFamily="34" charset="0"/>
                <a:ea typeface="+mn-ea"/>
                <a:cs typeface="+mn-cs"/>
              </a:rPr>
              <a:t>1040 1,040</a:t>
            </a:r>
          </a:p>
          <a:p>
            <a:r>
              <a:rPr lang="en-US" sz="1200" b="1" i="0" u="none" strike="noStrike" kern="1200" baseline="0" dirty="0">
                <a:solidFill>
                  <a:schemeClr val="tx1"/>
                </a:solidFill>
                <a:latin typeface="Arial" panose="020B0604020202020204" pitchFamily="34" charset="0"/>
                <a:ea typeface="+mn-ea"/>
                <a:cs typeface="+mn-cs"/>
              </a:rPr>
              <a:t>Texas </a:t>
            </a:r>
            <a:r>
              <a:rPr lang="en-US" sz="1200" b="0" i="0" u="none" strike="noStrike" kern="1200" baseline="0" dirty="0">
                <a:solidFill>
                  <a:schemeClr val="tx1"/>
                </a:solidFill>
                <a:latin typeface="Arial" panose="020B0604020202020204" pitchFamily="34" charset="0"/>
                <a:ea typeface="+mn-ea"/>
                <a:cs typeface="+mn-cs"/>
              </a:rPr>
              <a:t>3722 3,722</a:t>
            </a:r>
          </a:p>
          <a:p>
            <a:r>
              <a:rPr lang="en-US" sz="1200" b="1" i="0" u="none" strike="noStrike" kern="1200" baseline="0" dirty="0">
                <a:solidFill>
                  <a:schemeClr val="tx1"/>
                </a:solidFill>
                <a:latin typeface="Arial" panose="020B0604020202020204" pitchFamily="34" charset="0"/>
                <a:ea typeface="+mn-ea"/>
                <a:cs typeface="+mn-cs"/>
              </a:rPr>
              <a:t>Utah </a:t>
            </a:r>
            <a:r>
              <a:rPr lang="en-US" sz="1200" b="0" i="0" u="none" strike="noStrike" kern="1200" baseline="0" dirty="0">
                <a:solidFill>
                  <a:schemeClr val="tx1"/>
                </a:solidFill>
                <a:latin typeface="Arial" panose="020B0604020202020204" pitchFamily="34" charset="0"/>
                <a:ea typeface="+mn-ea"/>
                <a:cs typeface="+mn-cs"/>
              </a:rPr>
              <a:t>273 273</a:t>
            </a:r>
          </a:p>
          <a:p>
            <a:r>
              <a:rPr lang="en-US" sz="1200" b="1" i="0" u="none" strike="noStrike" kern="1200" baseline="0" dirty="0">
                <a:solidFill>
                  <a:schemeClr val="tx1"/>
                </a:solidFill>
                <a:latin typeface="Arial" panose="020B0604020202020204" pitchFamily="34" charset="0"/>
                <a:ea typeface="+mn-ea"/>
                <a:cs typeface="+mn-cs"/>
              </a:rPr>
              <a:t>Vermont </a:t>
            </a:r>
            <a:r>
              <a:rPr lang="en-US" sz="1200" b="0" i="0" u="none" strike="noStrike" kern="1200" baseline="0" dirty="0">
                <a:solidFill>
                  <a:schemeClr val="tx1"/>
                </a:solidFill>
                <a:latin typeface="Arial" panose="020B0604020202020204" pitchFamily="34" charset="0"/>
                <a:ea typeface="+mn-ea"/>
                <a:cs typeface="+mn-cs"/>
              </a:rPr>
              <a:t>69 69</a:t>
            </a:r>
          </a:p>
          <a:p>
            <a:r>
              <a:rPr lang="en-US" sz="1200" b="1" i="0" u="none" strike="noStrike" kern="1200" baseline="0" dirty="0">
                <a:solidFill>
                  <a:schemeClr val="tx1"/>
                </a:solidFill>
                <a:latin typeface="Arial" panose="020B0604020202020204" pitchFamily="34" charset="0"/>
                <a:ea typeface="+mn-ea"/>
                <a:cs typeface="+mn-cs"/>
              </a:rPr>
              <a:t>Virginia </a:t>
            </a:r>
            <a:r>
              <a:rPr lang="en-US" sz="1200" b="0" i="0" u="none" strike="noStrike" kern="1200" baseline="0" dirty="0">
                <a:solidFill>
                  <a:schemeClr val="tx1"/>
                </a:solidFill>
                <a:latin typeface="Arial" panose="020B0604020202020204" pitchFamily="34" charset="0"/>
                <a:ea typeface="+mn-ea"/>
                <a:cs typeface="+mn-cs"/>
              </a:rPr>
              <a:t>839 839</a:t>
            </a:r>
          </a:p>
          <a:p>
            <a:r>
              <a:rPr lang="en-US" sz="1200" b="1" i="0" u="none" strike="noStrike" kern="1200" baseline="0" dirty="0">
                <a:solidFill>
                  <a:schemeClr val="tx1"/>
                </a:solidFill>
                <a:latin typeface="Arial" panose="020B0604020202020204" pitchFamily="34" charset="0"/>
                <a:ea typeface="+mn-ea"/>
                <a:cs typeface="+mn-cs"/>
              </a:rPr>
              <a:t>Washington </a:t>
            </a:r>
            <a:r>
              <a:rPr lang="en-US" sz="1200" b="0" i="0" u="none" strike="noStrike" kern="1200" baseline="0" dirty="0">
                <a:solidFill>
                  <a:schemeClr val="tx1"/>
                </a:solidFill>
                <a:latin typeface="Arial" panose="020B0604020202020204" pitchFamily="34" charset="0"/>
                <a:ea typeface="+mn-ea"/>
                <a:cs typeface="+mn-cs"/>
              </a:rPr>
              <a:t>565 565</a:t>
            </a:r>
          </a:p>
          <a:p>
            <a:r>
              <a:rPr lang="en-US" sz="1200" b="1" i="0" u="none" strike="noStrike" kern="1200" baseline="0" dirty="0">
                <a:solidFill>
                  <a:schemeClr val="tx1"/>
                </a:solidFill>
                <a:latin typeface="Arial" panose="020B0604020202020204" pitchFamily="34" charset="0"/>
                <a:ea typeface="+mn-ea"/>
                <a:cs typeface="+mn-cs"/>
              </a:rPr>
              <a:t>West Virginia </a:t>
            </a:r>
            <a:r>
              <a:rPr lang="en-US" sz="1200" b="0" i="0" u="none" strike="noStrike" kern="1200" baseline="0" dirty="0">
                <a:solidFill>
                  <a:schemeClr val="tx1"/>
                </a:solidFill>
                <a:latin typeface="Arial" panose="020B0604020202020204" pitchFamily="34" charset="0"/>
                <a:ea typeface="+mn-ea"/>
                <a:cs typeface="+mn-cs"/>
              </a:rPr>
              <a:t>303 303</a:t>
            </a:r>
          </a:p>
          <a:p>
            <a:r>
              <a:rPr lang="en-US" sz="1200" b="1" i="0" u="none" strike="noStrike" kern="1200" baseline="0" dirty="0">
                <a:solidFill>
                  <a:schemeClr val="tx1"/>
                </a:solidFill>
                <a:latin typeface="Arial" panose="020B0604020202020204" pitchFamily="34" charset="0"/>
                <a:ea typeface="+mn-ea"/>
                <a:cs typeface="+mn-cs"/>
              </a:rPr>
              <a:t>Wisconsin </a:t>
            </a:r>
            <a:r>
              <a:rPr lang="en-US" sz="1200" b="0" i="0" u="none" strike="noStrike" kern="1200" baseline="0" dirty="0">
                <a:solidFill>
                  <a:schemeClr val="tx1"/>
                </a:solidFill>
                <a:latin typeface="Arial" panose="020B0604020202020204" pitchFamily="34" charset="0"/>
                <a:ea typeface="+mn-ea"/>
                <a:cs typeface="+mn-cs"/>
              </a:rPr>
              <a:t>613 613</a:t>
            </a:r>
          </a:p>
          <a:p>
            <a:r>
              <a:rPr lang="en-US" sz="1200" b="1" i="0" u="none" strike="noStrike" kern="1200" baseline="0" dirty="0">
                <a:solidFill>
                  <a:schemeClr val="tx1"/>
                </a:solidFill>
                <a:latin typeface="Arial" panose="020B0604020202020204" pitchFamily="34" charset="0"/>
                <a:ea typeface="+mn-ea"/>
                <a:cs typeface="+mn-cs"/>
              </a:rPr>
              <a:t>Wyoming </a:t>
            </a:r>
            <a:r>
              <a:rPr lang="en-US" sz="1200" b="0" i="0" u="none" strike="noStrike" kern="1200" baseline="0" dirty="0">
                <a:solidFill>
                  <a:schemeClr val="tx1"/>
                </a:solidFill>
                <a:latin typeface="Arial" panose="020B0604020202020204" pitchFamily="34" charset="0"/>
                <a:ea typeface="+mn-ea"/>
                <a:cs typeface="+mn-cs"/>
              </a:rPr>
              <a:t>123 123</a:t>
            </a:r>
          </a:p>
          <a:p>
            <a:r>
              <a:rPr lang="en-US" sz="1200" b="1" i="0" u="none" strike="noStrike" kern="1200" baseline="0" dirty="0">
                <a:solidFill>
                  <a:schemeClr val="tx1"/>
                </a:solidFill>
                <a:latin typeface="Arial" panose="020B0604020202020204" pitchFamily="34" charset="0"/>
                <a:ea typeface="+mn-ea"/>
                <a:cs typeface="+mn-cs"/>
              </a:rPr>
              <a:t>Total </a:t>
            </a:r>
            <a:r>
              <a:rPr lang="en-US" sz="1200" b="0" i="0" u="none" strike="noStrike" kern="1200" baseline="0" dirty="0">
                <a:solidFill>
                  <a:schemeClr val="tx1"/>
                </a:solidFill>
                <a:latin typeface="Arial" panose="020B0604020202020204" pitchFamily="34" charset="0"/>
                <a:ea typeface="+mn-ea"/>
                <a:cs typeface="+mn-cs"/>
              </a:rPr>
              <a:t>37,133 37,133</a:t>
            </a:r>
            <a:endParaRPr lang="en-US" dirty="0"/>
          </a:p>
          <a:p>
            <a:pPr eaLnBrk="1" hangingPunct="1"/>
            <a:endParaRPr lang="en-US" sz="1800" dirty="0"/>
          </a:p>
        </p:txBody>
      </p:sp>
    </p:spTree>
    <p:extLst>
      <p:ext uri="{BB962C8B-B14F-4D97-AF65-F5344CB8AC3E}">
        <p14:creationId xmlns:p14="http://schemas.microsoft.com/office/powerpoint/2010/main" val="3419825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Kentucky’s policy</a:t>
            </a:r>
          </a:p>
          <a:p>
            <a:r>
              <a:rPr lang="en-US" b="1" dirty="0">
                <a:latin typeface="Calibri" panose="020F0502020204030204" pitchFamily="34" charset="0"/>
              </a:rPr>
              <a:t>Background Information</a:t>
            </a:r>
            <a:r>
              <a:rPr lang="en-US" dirty="0">
                <a:latin typeface="Calibri" panose="020F0502020204030204" pitchFamily="34" charset="0"/>
              </a:rPr>
              <a:t>: Kentucky’s policy has quite a list of procedures to improve traffic safety and mobility in highway and street work zones.</a:t>
            </a:r>
            <a:r>
              <a:rPr lang="en-US" baseline="0" dirty="0">
                <a:latin typeface="Calibri" panose="020F0502020204030204" pitchFamily="34" charset="0"/>
              </a:rPr>
              <a:t> </a:t>
            </a:r>
            <a:r>
              <a:rPr lang="en-US" dirty="0">
                <a:latin typeface="Calibri" panose="020F0502020204030204" pitchFamily="34" charset="0"/>
              </a:rPr>
              <a:t>It also defines significant projects and provides criteria for queue lengths. </a:t>
            </a:r>
          </a:p>
          <a:p>
            <a:r>
              <a:rPr lang="en-US" b="1" dirty="0">
                <a:latin typeface="Calibri" panose="020F0502020204030204" pitchFamily="34" charset="0"/>
              </a:rPr>
              <a:t>Interaction:  </a:t>
            </a:r>
            <a:r>
              <a:rPr lang="en-US" dirty="0">
                <a:latin typeface="Calibri" panose="020F0502020204030204" pitchFamily="34" charset="0"/>
              </a:rPr>
              <a:t>How does this compare to your state?</a:t>
            </a:r>
          </a:p>
          <a:p>
            <a:pPr defTabSz="1011682">
              <a:defRPr/>
            </a:pPr>
            <a:r>
              <a:rPr lang="en-US" b="1" dirty="0">
                <a:latin typeface="Calibri" panose="020F0502020204030204" pitchFamily="34" charset="0"/>
              </a:rPr>
              <a:t>Notes: </a:t>
            </a:r>
            <a:r>
              <a:rPr lang="en-US" dirty="0">
                <a:latin typeface="Calibri" panose="020F0502020204030204" pitchFamily="34" charset="0"/>
              </a:rPr>
              <a:t>Expected queue length due to lane closures shall be analyzed and  should not exceed 3 miles more than what would normally be expected without the construction project. </a:t>
            </a:r>
          </a:p>
          <a:p>
            <a:pPr defTabSz="1011682">
              <a:defRPr/>
            </a:pPr>
            <a:endParaRPr lang="en-US" dirty="0">
              <a:latin typeface="Calibri" panose="020F0502020204030204" pitchFamily="34" charset="0"/>
            </a:endParaRPr>
          </a:p>
          <a:p>
            <a:pPr defTabSz="1011682">
              <a:defRPr/>
            </a:pPr>
            <a:r>
              <a:rPr lang="en-US" dirty="0">
                <a:latin typeface="Calibri" panose="020F0502020204030204" pitchFamily="34" charset="0"/>
              </a:rPr>
              <a:t>https://transportation.ky.gov/Highway-Design/Documents/Work%20Zone%20Safety%20Policy.pdf </a:t>
            </a: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1717155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Rot="1" noChangeAspect="1" noChangeArrowheads="1" noTextEdit="1"/>
          </p:cNvSpPr>
          <p:nvPr>
            <p:ph type="sldImg"/>
          </p:nvPr>
        </p:nvSpPr>
        <p:spPr>
          <a:xfrm>
            <a:off x="1255713" y="720725"/>
            <a:ext cx="4800600" cy="3600450"/>
          </a:xfrm>
          <a:ln/>
        </p:spPr>
      </p:sp>
      <p:sp>
        <p:nvSpPr>
          <p:cNvPr id="35844" name="Rectangle 3"/>
          <p:cNvSpPr>
            <a:spLocks noGrp="1" noChangeArrowheads="1"/>
          </p:cNvSpPr>
          <p:nvPr>
            <p:ph type="body" idx="1"/>
          </p:nvPr>
        </p:nvSpPr>
        <p:spPr>
          <a:xfrm>
            <a:off x="975692" y="4561226"/>
            <a:ext cx="5363818" cy="4320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Introduce students to implementation resources</a:t>
            </a:r>
          </a:p>
          <a:p>
            <a:pPr eaLnBrk="1" hangingPunct="1">
              <a:lnSpc>
                <a:spcPct val="90000"/>
              </a:lnSpc>
            </a:pPr>
            <a:r>
              <a:rPr lang="en-US" b="1" dirty="0">
                <a:latin typeface="Calibri" panose="020F0502020204030204" pitchFamily="34" charset="0"/>
              </a:rPr>
              <a:t>Background Information</a:t>
            </a:r>
            <a:r>
              <a:rPr lang="en-US" dirty="0">
                <a:latin typeface="Calibri" panose="020F0502020204030204" pitchFamily="34" charset="0"/>
              </a:rPr>
              <a:t>: These four manuals were published by FHWA when the rule was approved as resources for the states to use in developing their policies.</a:t>
            </a:r>
          </a:p>
          <a:p>
            <a:pPr marL="181240" indent="-181240">
              <a:lnSpc>
                <a:spcPct val="90000"/>
              </a:lnSpc>
              <a:buFont typeface="Arial" panose="020B0604020202020204" pitchFamily="34" charset="0"/>
              <a:buChar char="•"/>
            </a:pPr>
            <a:r>
              <a:rPr lang="en-US" altLang="en-US" dirty="0">
                <a:latin typeface="Calibri" panose="020F0502020204030204" pitchFamily="34" charset="0"/>
              </a:rPr>
              <a:t>Implementing the Rule on WZ Safety and Mobility</a:t>
            </a:r>
          </a:p>
          <a:p>
            <a:pPr marL="181240" indent="-181240">
              <a:lnSpc>
                <a:spcPct val="90000"/>
              </a:lnSpc>
              <a:buFont typeface="Arial" panose="020B0604020202020204" pitchFamily="34" charset="0"/>
              <a:buChar char="•"/>
            </a:pPr>
            <a:r>
              <a:rPr lang="en-US" altLang="en-US" dirty="0">
                <a:latin typeface="Calibri" panose="020F0502020204030204" pitchFamily="34" charset="0"/>
              </a:rPr>
              <a:t>WZ Public Information and Outreach Strategies</a:t>
            </a:r>
          </a:p>
          <a:p>
            <a:pPr marL="181240" indent="-181240" fontAlgn="t">
              <a:lnSpc>
                <a:spcPct val="90000"/>
              </a:lnSpc>
              <a:buFont typeface="Arial" panose="020B0604020202020204" pitchFamily="34" charset="0"/>
              <a:buChar char="•"/>
            </a:pPr>
            <a:r>
              <a:rPr lang="en-US" altLang="en-US" dirty="0">
                <a:latin typeface="Calibri" panose="020F0502020204030204" pitchFamily="34" charset="0"/>
              </a:rPr>
              <a:t>Developing and Implementing Transportation Management Plans (TMPs) for WZs</a:t>
            </a:r>
          </a:p>
          <a:p>
            <a:pPr marL="181240" indent="-181240" fontAlgn="t">
              <a:lnSpc>
                <a:spcPct val="90000"/>
              </a:lnSpc>
              <a:buFont typeface="Arial" panose="020B0604020202020204" pitchFamily="34" charset="0"/>
              <a:buChar char="•"/>
            </a:pPr>
            <a:r>
              <a:rPr lang="en-US" altLang="en-US" dirty="0">
                <a:latin typeface="Calibri" panose="020F0502020204030204" pitchFamily="34" charset="0"/>
              </a:rPr>
              <a:t>WZ Impacts Assessment: An Approach to Assess and Manage WZ Safety and Mobility Impacts of Road Projects</a:t>
            </a:r>
            <a:endParaRPr lang="en-US" altLang="en-US" b="1" dirty="0">
              <a:latin typeface="Calibri" panose="020F0502020204030204" pitchFamily="34" charset="0"/>
            </a:endParaRPr>
          </a:p>
          <a:p>
            <a:pPr eaLnBrk="1" fontAlgn="t" hangingPunct="1">
              <a:lnSpc>
                <a:spcPct val="90000"/>
              </a:lnSpc>
              <a:buFont typeface="Wingdings" pitchFamily="2" charset="2"/>
              <a:buNone/>
            </a:pPr>
            <a:r>
              <a:rPr lang="en-US" altLang="en-US" dirty="0">
                <a:latin typeface="Calibri" panose="020F0502020204030204" pitchFamily="34" charset="0"/>
              </a:rPr>
              <a:t>Available at </a:t>
            </a:r>
            <a:r>
              <a:rPr lang="en-US" altLang="en-US" b="1" dirty="0">
                <a:latin typeface="Calibri" panose="020F0502020204030204" pitchFamily="34" charset="0"/>
              </a:rPr>
              <a:t> https://ops.fhwa.dot.gov/wz/resources/final_rule.htm </a:t>
            </a:r>
          </a:p>
          <a:p>
            <a:pPr eaLnBrk="1" fontAlgn="t" hangingPunct="1">
              <a:lnSpc>
                <a:spcPct val="90000"/>
              </a:lnSpc>
              <a:buFont typeface="Wingdings" pitchFamily="2" charset="2"/>
              <a:buNone/>
            </a:pPr>
            <a:r>
              <a:rPr lang="en-US" b="1" dirty="0">
                <a:latin typeface="Calibri" panose="020F0502020204030204" pitchFamily="34" charset="0"/>
              </a:rPr>
              <a:t>Interaction: </a:t>
            </a:r>
            <a:r>
              <a:rPr lang="en-US" dirty="0">
                <a:latin typeface="Calibri" panose="020F0502020204030204" pitchFamily="34" charset="0"/>
              </a:rPr>
              <a:t>None</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pPr eaLnBrk="1" hangingPunct="1"/>
            <a:endParaRPr lang="en-US" altLang="en-US" dirty="0">
              <a:latin typeface="Calibri" panose="020F0502020204030204" pitchFamily="34" charset="0"/>
            </a:endParaRPr>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13616834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Rot="1" noChangeAspect="1" noChangeArrowheads="1" noTextEdit="1"/>
          </p:cNvSpPr>
          <p:nvPr>
            <p:ph type="sldImg"/>
          </p:nvPr>
        </p:nvSpPr>
        <p:spPr>
          <a:xfrm>
            <a:off x="1255713" y="720725"/>
            <a:ext cx="4800600" cy="3600450"/>
          </a:xfrm>
          <a:ln/>
        </p:spPr>
      </p:sp>
      <p:sp>
        <p:nvSpPr>
          <p:cNvPr id="37892" name="Rectangle 3"/>
          <p:cNvSpPr>
            <a:spLocks noGrp="1" noChangeArrowheads="1"/>
          </p:cNvSpPr>
          <p:nvPr>
            <p:ph type="body" idx="1"/>
          </p:nvPr>
        </p:nvSpPr>
        <p:spPr>
          <a:xfrm>
            <a:off x="975692" y="4561226"/>
            <a:ext cx="5363818" cy="4320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Introduce students to additional resources</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This website provides further resources regarding the Work zone and Mobility Rule.</a:t>
            </a:r>
          </a:p>
          <a:p>
            <a:pPr defTabSz="1011682">
              <a:defRPr/>
            </a:pPr>
            <a:r>
              <a:rPr lang="en-US" b="1" dirty="0">
                <a:latin typeface="Calibri" panose="020F0502020204030204" pitchFamily="34" charset="0"/>
              </a:rPr>
              <a:t>Interaction: </a:t>
            </a:r>
            <a:r>
              <a:rPr lang="en-US" dirty="0">
                <a:latin typeface="Calibri" panose="020F0502020204030204" pitchFamily="34" charset="0"/>
              </a:rPr>
              <a:t>None</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pPr eaLnBrk="1" hangingPunct="1"/>
            <a:endParaRPr lang="en-US" altLang="en-US" dirty="0">
              <a:latin typeface="Calibri" panose="020F0502020204030204" pitchFamily="34" charset="0"/>
            </a:endParaRPr>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5978714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Rot="1" noChangeAspect="1" noChangeArrowheads="1" noTextEdit="1"/>
          </p:cNvSpPr>
          <p:nvPr>
            <p:ph type="sldImg"/>
          </p:nvPr>
        </p:nvSpPr>
        <p:spPr>
          <a:xfrm>
            <a:off x="1255713" y="720725"/>
            <a:ext cx="4800600" cy="3600450"/>
          </a:xfrm>
          <a:ln/>
        </p:spPr>
      </p:sp>
      <p:sp>
        <p:nvSpPr>
          <p:cNvPr id="37892" name="Rectangle 3"/>
          <p:cNvSpPr>
            <a:spLocks noGrp="1" noChangeArrowheads="1"/>
          </p:cNvSpPr>
          <p:nvPr>
            <p:ph type="body" idx="1"/>
          </p:nvPr>
        </p:nvSpPr>
        <p:spPr>
          <a:xfrm>
            <a:off x="975692" y="4561226"/>
            <a:ext cx="5363818" cy="4320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Introduce students to additional resources</a:t>
            </a: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This website provides further resources regarding the Work zone management</a:t>
            </a:r>
          </a:p>
          <a:p>
            <a:pPr defTabSz="1011682">
              <a:defRPr/>
            </a:pPr>
            <a:r>
              <a:rPr lang="en-US" b="1" dirty="0">
                <a:latin typeface="Calibri" panose="020F0502020204030204" pitchFamily="34" charset="0"/>
              </a:rPr>
              <a:t>Interaction: </a:t>
            </a:r>
            <a:r>
              <a:rPr lang="en-US" dirty="0">
                <a:latin typeface="Calibri" panose="020F0502020204030204" pitchFamily="34" charset="0"/>
              </a:rPr>
              <a:t>None</a:t>
            </a:r>
          </a:p>
          <a:p>
            <a:pPr defTabSz="1011682">
              <a:defRPr/>
            </a:pPr>
            <a:r>
              <a:rPr lang="en-US" b="1" dirty="0">
                <a:latin typeface="Calibri" panose="020F0502020204030204" pitchFamily="34" charset="0"/>
              </a:rPr>
              <a:t>Notes: </a:t>
            </a:r>
            <a:r>
              <a:rPr lang="en-US" dirty="0"/>
              <a:t>Work zone traffic management strategies should be identified based on the project constraints, construction phasing/staging plan, type of work zone, and anticipated work zone impacts. Once these strategies are implemented, they need to be monitored to ensure they effectively manage work zone impacts. Examples of possible performance measures for work zone traffic management strategies include volume, travel time, queue length, delay, number of incidents, incident response and clearance times, contractor incidents, community complaints, user costs, and cumulative impacts from adjacent construction activities. Content:</a:t>
            </a:r>
          </a:p>
          <a:p>
            <a:r>
              <a:rPr lang="en-US" dirty="0">
                <a:hlinkClick r:id="rId3"/>
              </a:rPr>
              <a:t>Smarter Work Zones</a:t>
            </a:r>
            <a:endParaRPr lang="en-US" dirty="0"/>
          </a:p>
          <a:p>
            <a:r>
              <a:rPr lang="en-US" dirty="0">
                <a:hlinkClick r:id="rId4"/>
              </a:rPr>
              <a:t>Traffic Management Resources and Examples</a:t>
            </a:r>
            <a:endParaRPr lang="en-US" dirty="0"/>
          </a:p>
          <a:p>
            <a:r>
              <a:rPr lang="en-US" dirty="0">
                <a:hlinkClick r:id="rId5"/>
              </a:rPr>
              <a:t>Transportation Management Plans</a:t>
            </a:r>
            <a:endParaRPr lang="en-US" dirty="0"/>
          </a:p>
          <a:p>
            <a:r>
              <a:rPr lang="en-US" dirty="0"/>
              <a:t>Specific Strategies </a:t>
            </a:r>
          </a:p>
          <a:p>
            <a:pPr lvl="1"/>
            <a:r>
              <a:rPr lang="en-US" dirty="0">
                <a:hlinkClick r:id="rId6"/>
              </a:rPr>
              <a:t>Coordinating Road Projects</a:t>
            </a:r>
            <a:endParaRPr lang="en-US" dirty="0"/>
          </a:p>
          <a:p>
            <a:pPr lvl="1"/>
            <a:r>
              <a:rPr lang="en-US" dirty="0">
                <a:hlinkClick r:id="rId7"/>
              </a:rPr>
              <a:t>Incident Management</a:t>
            </a:r>
            <a:endParaRPr lang="en-US" dirty="0"/>
          </a:p>
          <a:p>
            <a:pPr lvl="1"/>
            <a:r>
              <a:rPr lang="en-US" dirty="0">
                <a:hlinkClick r:id="rId8"/>
              </a:rPr>
              <a:t>Lane Closure Policies</a:t>
            </a:r>
            <a:endParaRPr lang="en-US" dirty="0"/>
          </a:p>
          <a:p>
            <a:pPr lvl="1"/>
            <a:r>
              <a:rPr lang="en-US" dirty="0">
                <a:hlinkClick r:id="rId9"/>
              </a:rPr>
              <a:t>Traffic Control</a:t>
            </a:r>
            <a:endParaRPr lang="en-US" dirty="0"/>
          </a:p>
          <a:p>
            <a:pPr lvl="1"/>
            <a:r>
              <a:rPr lang="en-US" dirty="0">
                <a:hlinkClick r:id="rId10"/>
              </a:rPr>
              <a:t>Use of Intelligent Transportation Systems (ITS)</a:t>
            </a:r>
            <a:endParaRPr lang="en-US" dirty="0"/>
          </a:p>
          <a:p>
            <a:pPr lvl="1"/>
            <a:r>
              <a:rPr lang="en-US" dirty="0">
                <a:hlinkClick r:id="rId11"/>
              </a:rPr>
              <a:t>Work Zone Speed Management</a:t>
            </a:r>
            <a:endParaRPr lang="en-US" dirty="0"/>
          </a:p>
          <a:p>
            <a:pPr defTabSz="1011682">
              <a:defRPr/>
            </a:pPr>
            <a:endParaRPr lang="en-US" altLang="en-US" dirty="0">
              <a:latin typeface="Calibri" panose="020F0502020204030204" pitchFamily="34" charset="0"/>
            </a:endParaRPr>
          </a:p>
        </p:txBody>
      </p:sp>
      <p:sp>
        <p:nvSpPr>
          <p:cNvPr id="2" name="Date Placeholder 1"/>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22481338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rPr>
              <a:t>Key Message:</a:t>
            </a:r>
            <a:r>
              <a:rPr lang="en-US" dirty="0">
                <a:latin typeface="Calibri" panose="020F0502020204030204" pitchFamily="34" charset="0"/>
              </a:rPr>
              <a:t> The Rule increases the focus on safety and ways to improve both safety and mobility</a:t>
            </a:r>
          </a:p>
          <a:p>
            <a:r>
              <a:rPr lang="en-US" b="1" dirty="0">
                <a:latin typeface="Calibri" panose="020F0502020204030204" pitchFamily="34" charset="0"/>
              </a:rPr>
              <a:t>Background Information</a:t>
            </a:r>
            <a:r>
              <a:rPr lang="en-US" dirty="0">
                <a:latin typeface="Calibri" panose="020F0502020204030204" pitchFamily="34" charset="0"/>
              </a:rPr>
              <a:t>: It</a:t>
            </a:r>
          </a:p>
          <a:p>
            <a:pPr marL="181240" indent="-181240">
              <a:buFont typeface="Arial" panose="020B0604020202020204" pitchFamily="34" charset="0"/>
              <a:buChar char="•"/>
            </a:pPr>
            <a:r>
              <a:rPr lang="en-US" dirty="0">
                <a:latin typeface="Calibri" panose="020F0502020204030204" pitchFamily="34" charset="0"/>
                <a:cs typeface="Calibri" panose="020F0502020204030204" pitchFamily="34" charset="0"/>
              </a:rPr>
              <a:t>Emphasizes the importance of safety. </a:t>
            </a:r>
          </a:p>
          <a:p>
            <a:pPr marL="181240" indent="-181240">
              <a:buFont typeface="Arial" panose="020B0604020202020204" pitchFamily="34" charset="0"/>
              <a:buChar char="•"/>
            </a:pPr>
            <a:r>
              <a:rPr lang="en-US" dirty="0">
                <a:latin typeface="Calibri" panose="020F0502020204030204" pitchFamily="34" charset="0"/>
                <a:cs typeface="Calibri" panose="020F0502020204030204" pitchFamily="34" charset="0"/>
              </a:rPr>
              <a:t>Adds a focus on mobility in and around work zones. </a:t>
            </a:r>
          </a:p>
          <a:p>
            <a:pPr marL="181240" indent="-181240">
              <a:buFont typeface="Arial" panose="020B0604020202020204" pitchFamily="34" charset="0"/>
              <a:buChar char="•"/>
            </a:pPr>
            <a:r>
              <a:rPr lang="en-US" dirty="0">
                <a:latin typeface="Calibri" panose="020F0502020204030204" pitchFamily="34" charset="0"/>
                <a:cs typeface="Calibri" panose="020F0502020204030204" pitchFamily="34" charset="0"/>
              </a:rPr>
              <a:t>Calls for the systematic consideration of work zone impacts during project development and </a:t>
            </a:r>
          </a:p>
          <a:p>
            <a:pPr marL="181240" indent="-181240">
              <a:buFont typeface="Arial" panose="020B0604020202020204" pitchFamily="34" charset="0"/>
              <a:buChar char="•"/>
            </a:pPr>
            <a:r>
              <a:rPr lang="en-US" dirty="0">
                <a:latin typeface="Calibri" panose="020F0502020204030204" pitchFamily="34" charset="0"/>
              </a:rPr>
              <a:t>Requires State Departments of Transportation (DOT) to develop a Transportation Management Plan (TMP) for all Federal-aid projects</a:t>
            </a:r>
          </a:p>
          <a:p>
            <a:pPr marL="181240" indent="-181240">
              <a:buFont typeface="Arial" panose="020B0604020202020204" pitchFamily="34" charset="0"/>
              <a:buChar char="•"/>
            </a:pPr>
            <a:endParaRPr lang="en-US" dirty="0">
              <a:latin typeface="Calibri" panose="020F0502020204030204" pitchFamily="34" charset="0"/>
            </a:endParaRPr>
          </a:p>
          <a:p>
            <a:pPr defTabSz="966612">
              <a:defRPr/>
            </a:pPr>
            <a:r>
              <a:rPr lang="en-US" dirty="0">
                <a:latin typeface="Calibri" panose="020F0502020204030204" pitchFamily="34" charset="0"/>
                <a:cs typeface="Calibri" panose="020F0502020204030204" pitchFamily="34" charset="0"/>
              </a:rPr>
              <a:t>The updated Rule fosters a more comprehensive approach to work zone planning, implementation, and management.</a:t>
            </a:r>
          </a:p>
          <a:p>
            <a:endParaRPr lang="en-US" dirty="0">
              <a:latin typeface="Calibri" panose="020F0502020204030204" pitchFamily="34" charset="0"/>
            </a:endParaRPr>
          </a:p>
          <a:p>
            <a:r>
              <a:rPr lang="en-US" b="1" dirty="0">
                <a:latin typeface="Calibri" panose="020F0502020204030204" pitchFamily="34" charset="0"/>
              </a:rPr>
              <a:t>Interaction: </a:t>
            </a:r>
            <a:r>
              <a:rPr lang="en-US" dirty="0">
                <a:latin typeface="Calibri" panose="020F0502020204030204" pitchFamily="34" charset="0"/>
              </a:rPr>
              <a:t>None.</a:t>
            </a:r>
          </a:p>
          <a:p>
            <a:r>
              <a:rPr lang="en-US" b="1" dirty="0">
                <a:latin typeface="Calibri" panose="020F0502020204030204" pitchFamily="34" charset="0"/>
              </a:rPr>
              <a:t>Notes: </a:t>
            </a:r>
            <a:r>
              <a:rPr lang="en-US" dirty="0">
                <a:latin typeface="Calibri" panose="020F0502020204030204" pitchFamily="34" charset="0"/>
              </a:rPr>
              <a:t>None.</a:t>
            </a:r>
            <a:endParaRPr lang="en-US" b="1" dirty="0">
              <a:latin typeface="Calibri" panose="020F0502020204030204" pitchFamily="34" charset="0"/>
            </a:endParaRPr>
          </a:p>
          <a:p>
            <a:pPr defTabSz="966612">
              <a:defRPr/>
            </a:pPr>
            <a:endParaRPr lang="en-US" dirty="0">
              <a:latin typeface="Calibri" panose="020F0502020204030204" pitchFamily="34" charset="0"/>
            </a:endParaRPr>
          </a:p>
          <a:p>
            <a:pPr defTabSz="966612">
              <a:defRPr/>
            </a:pPr>
            <a:endParaRPr lang="en-US" b="1"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148465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a:t>Key Message: </a:t>
            </a:r>
            <a:r>
              <a:rPr lang="en-US" dirty="0"/>
              <a:t>Questions</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Let’s take your questions.</a:t>
            </a:r>
            <a:endParaRPr lang="en-US" b="1" dirty="0"/>
          </a:p>
          <a:p>
            <a:pPr eaLnBrk="1" hangingPunct="1"/>
            <a:r>
              <a:rPr lang="en-US" b="1" dirty="0"/>
              <a:t>Suggested Questions: </a:t>
            </a:r>
            <a:r>
              <a:rPr lang="en-US" b="0" dirty="0"/>
              <a:t>Any questions before we move to the next module?</a:t>
            </a:r>
          </a:p>
          <a:p>
            <a:pPr eaLnBrk="1" hangingPunct="1"/>
            <a:r>
              <a:rPr lang="en-US" b="1" dirty="0"/>
              <a:t>Additional Information: </a:t>
            </a:r>
            <a:r>
              <a:rPr lang="en-US" dirty="0"/>
              <a:t>None</a:t>
            </a:r>
            <a:endParaRPr lang="en-US" b="1" dirty="0"/>
          </a:p>
          <a:p>
            <a:pPr eaLnBrk="1" hangingPunct="1"/>
            <a:r>
              <a:rPr lang="en-US" b="1" dirty="0"/>
              <a:t>Possible Problems: </a:t>
            </a:r>
            <a:r>
              <a:rPr lang="en-US" b="0" dirty="0"/>
              <a:t>If no questions, you may want to ask your own.</a:t>
            </a:r>
          </a:p>
          <a:p>
            <a:endParaRPr lang="en-US" dirty="0"/>
          </a:p>
        </p:txBody>
      </p:sp>
      <p:sp>
        <p:nvSpPr>
          <p:cNvPr id="108548" name="Slide Number Placeholder 3"/>
          <p:cNvSpPr>
            <a:spLocks noGrp="1"/>
          </p:cNvSpPr>
          <p:nvPr>
            <p:ph type="sldNum" sz="quarter" idx="5"/>
          </p:nvPr>
        </p:nvSpPr>
        <p:spPr bwMode="auto">
          <a:ln>
            <a:miter lim="800000"/>
            <a:headEnd/>
            <a:tailEnd/>
          </a:ln>
        </p:spPr>
        <p:txBody>
          <a:bodyPr/>
          <a:lstStyle/>
          <a:p>
            <a:pPr>
              <a:defRPr/>
            </a:pPr>
            <a:fld id="{F73E7F64-9528-4068-BB5B-24DF576B05AE}" type="slidenum">
              <a:rPr lang="en-US"/>
              <a:pPr>
                <a:defRPr/>
              </a:pPr>
              <a:t>46</a:t>
            </a:fld>
            <a:endParaRPr lang="en-US" dirty="0"/>
          </a:p>
        </p:txBody>
      </p:sp>
    </p:spTree>
    <p:extLst>
      <p:ext uri="{BB962C8B-B14F-4D97-AF65-F5344CB8AC3E}">
        <p14:creationId xmlns:p14="http://schemas.microsoft.com/office/powerpoint/2010/main" val="3616292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14CE30B6-5E7B-47D6-96F2-1C621C619780}" type="slidenum">
              <a:rPr lang="en-US"/>
              <a:pPr>
                <a:defRPr/>
              </a:pPr>
              <a:t>5</a:t>
            </a:fld>
            <a:endParaRPr lang="en-US" dirty="0"/>
          </a:p>
        </p:txBody>
      </p:sp>
      <p:sp>
        <p:nvSpPr>
          <p:cNvPr id="191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xfrm>
            <a:off x="228600" y="4343400"/>
            <a:ext cx="6324600" cy="4114800"/>
          </a:xfrm>
        </p:spPr>
        <p:txBody>
          <a:bodyPr wrap="square" numCol="1" anchor="t" anchorCtr="0" compatLnSpc="1">
            <a:prstTxWarp prst="textNoShape">
              <a:avLst/>
            </a:prstTxWarp>
            <a:normAutofit fontScale="25000" lnSpcReduction="20000"/>
          </a:bodyPr>
          <a:lstStyle/>
          <a:p>
            <a:pPr eaLnBrk="1" hangingPunct="1">
              <a:defRPr/>
            </a:pPr>
            <a:r>
              <a:rPr lang="en-US" b="1" dirty="0"/>
              <a:t>Key Message: </a:t>
            </a:r>
            <a:r>
              <a:rPr lang="en-US" dirty="0"/>
              <a:t>Quantify WZ fatalities in the USA</a:t>
            </a:r>
          </a:p>
          <a:p>
            <a:pPr eaLnBrk="1" hangingPunct="1">
              <a:defRPr/>
            </a:pPr>
            <a:r>
              <a:rPr lang="en-US" b="1" dirty="0"/>
              <a:t>Est. Presentation Time: </a:t>
            </a:r>
            <a:r>
              <a:rPr lang="en-US" dirty="0"/>
              <a:t>1-2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We reached an all-time high in work</a:t>
            </a:r>
            <a:r>
              <a:rPr lang="en-US" baseline="0" dirty="0"/>
              <a:t> </a:t>
            </a:r>
            <a:r>
              <a:rPr lang="en-US" dirty="0"/>
              <a:t>zones fatalities in 2002. Since then, the numbers have declined</a:t>
            </a:r>
            <a:r>
              <a:rPr lang="en-US" baseline="0" dirty="0"/>
              <a:t> but they are on the upswing again! </a:t>
            </a:r>
            <a:r>
              <a:rPr lang="en-US" dirty="0"/>
              <a:t> We can still do better!</a:t>
            </a:r>
          </a:p>
          <a:p>
            <a:pPr eaLnBrk="1" hangingPunct="1">
              <a:defRPr/>
            </a:pPr>
            <a:r>
              <a:rPr lang="en-US" b="1" dirty="0"/>
              <a:t>Suggested Questions:  </a:t>
            </a:r>
            <a:r>
              <a:rPr lang="en-US" dirty="0"/>
              <a:t>Do you see any trends?</a:t>
            </a:r>
          </a:p>
          <a:p>
            <a:pPr eaLnBrk="1" hangingPunct="1">
              <a:defRPr/>
            </a:pPr>
            <a:r>
              <a:rPr lang="en-US" b="1" dirty="0"/>
              <a:t>Additional Information: </a:t>
            </a:r>
            <a:r>
              <a:rPr lang="en-US" dirty="0"/>
              <a:t>These figures include both workers, motorists and pedestrians. http://www.workzonesafety.org/crash_data/</a:t>
            </a:r>
          </a:p>
          <a:p>
            <a:pPr eaLnBrk="1" hangingPunct="1">
              <a:defRPr/>
            </a:pPr>
            <a:r>
              <a:rPr lang="en-US" b="1" dirty="0"/>
              <a:t>2017 STATE DATA: Format 3 numbers):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FATALITIES IN MOTOR VEHICLE TRAFFIC CRASHES IN WORK ZONE BY STATE AND YEAR</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FATALITY ANALYSIS REPORTING SYSTEM (FARS) 2016 FINAL AND 2017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(State, 2016 fatalities, 2017 fatalities, 2016+2017)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Alabama 13 24 37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Alaska 2 0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Arizona 9 15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Arkansas 14 21 35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California 75 48 123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Colorado 7 17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Connecticut 5 6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Delaware 2 3 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Dist of Columbia 0 1 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Florida 80 76 156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Georgia 41 60 101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Hawaii 3 3 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Idaho 0 7 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Illinois 44 27 71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Indiana 18 28 46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Iowa 11 10 21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Kansas 6 12 18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Kentucky 11 15 26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Louisiana 12 11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Maine 1 5 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Maryland 5 14 19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Massachusetts 6 2 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Michigan 18 25 43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Minnesota 12 10 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Mississippi 7 4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Missouri 8 15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Montana 1 1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Nebraska 13 8 21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Nevada 14 14 28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Hampshire 3 0 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Jersey 7 6 13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Mexico 8 4 12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York 8 3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North Carolina 13 11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North Dakota 6 0 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Ohio 27 25 52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Oklahoma 17 12 29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Oregon 7 3 10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Pennsylvania 16 20 36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Rhode Island 1 1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South Carolina 4 20 24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South Dakota 1 1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Tennessee 13 10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Texas 172 165 337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Utah 5 5 10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Vermont 1 0 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Virginia 12 11 23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Washington 7 4 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West Virginia 1 2 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Wisconsin 11 9 20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Wyoming 3 5 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National 781 799 1,580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Puerto Rico 1 0 1</a:t>
            </a:r>
          </a:p>
        </p:txBody>
      </p:sp>
    </p:spTree>
    <p:extLst>
      <p:ext uri="{BB962C8B-B14F-4D97-AF65-F5344CB8AC3E}">
        <p14:creationId xmlns:p14="http://schemas.microsoft.com/office/powerpoint/2010/main" val="1347295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eaLnBrk="1" hangingPunct="1"/>
            <a:r>
              <a:rPr lang="en-US" b="1" dirty="0">
                <a:latin typeface="Calibri" panose="020F0502020204030204" pitchFamily="34" charset="0"/>
              </a:rPr>
              <a:t>Key Message:</a:t>
            </a:r>
            <a:r>
              <a:rPr lang="en-US" b="1" baseline="0" dirty="0">
                <a:latin typeface="Calibri" panose="020F0502020204030204" pitchFamily="34" charset="0"/>
              </a:rPr>
              <a:t> </a:t>
            </a:r>
            <a:r>
              <a:rPr lang="en-US" altLang="en-US" b="0" i="0" dirty="0">
                <a:latin typeface="Calibri" panose="020F0502020204030204" pitchFamily="34" charset="0"/>
              </a:rPr>
              <a:t>We can be more effective in reducing WZ safety and mobility impacts.</a:t>
            </a:r>
            <a:endParaRPr lang="en-US" b="0" i="0" baseline="0" dirty="0">
              <a:latin typeface="Calibri" panose="020F0502020204030204" pitchFamily="34" charset="0"/>
            </a:endParaRP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The Rule advocates for us to: </a:t>
            </a:r>
          </a:p>
          <a:p>
            <a:pPr eaLnBrk="1" hangingPunct="1"/>
            <a:r>
              <a:rPr lang="en-US" altLang="en-US" u="sng" dirty="0">
                <a:latin typeface="Calibri" panose="020F0502020204030204" pitchFamily="34" charset="0"/>
              </a:rPr>
              <a:t>Better understand, anticipate, and plan for the impacts: </a:t>
            </a:r>
            <a:r>
              <a:rPr lang="en-US" altLang="en-US" dirty="0">
                <a:latin typeface="Calibri" panose="020F0502020204030204" pitchFamily="34" charset="0"/>
              </a:rPr>
              <a:t>Rule recommends that agencies have procedures for assessing WZ impacts</a:t>
            </a:r>
          </a:p>
          <a:p>
            <a:pPr eaLnBrk="1" hangingPunct="1">
              <a:spcBef>
                <a:spcPct val="0"/>
              </a:spcBef>
            </a:pPr>
            <a:r>
              <a:rPr lang="en-US" altLang="en-US" u="sng" dirty="0">
                <a:latin typeface="Calibri" panose="020F0502020204030204" pitchFamily="34" charset="0"/>
              </a:rPr>
              <a:t>Do our planning early in the program delivery process: </a:t>
            </a:r>
            <a:r>
              <a:rPr lang="en-US" altLang="en-US" dirty="0">
                <a:latin typeface="Calibri" panose="020F0502020204030204" pitchFamily="34" charset="0"/>
              </a:rPr>
              <a:t>There are many more options available early in the process.  For example:  At the programming stage there are options for the sequencing of projects; Options are available when you identify and evaluate feasible alternatives that are not realistically available after the environmental documents are done; during Design, decisions are made that affect project staging.</a:t>
            </a:r>
          </a:p>
          <a:p>
            <a:pPr eaLnBrk="1" hangingPunct="1">
              <a:spcBef>
                <a:spcPct val="0"/>
              </a:spcBef>
            </a:pPr>
            <a:r>
              <a:rPr lang="en-US" altLang="en-US" u="sng" dirty="0">
                <a:latin typeface="Calibri" panose="020F0502020204030204" pitchFamily="34" charset="0"/>
              </a:rPr>
              <a:t>Consider solutions that go beyond the work zone location: </a:t>
            </a:r>
            <a:r>
              <a:rPr lang="en-US" altLang="en-US" dirty="0">
                <a:latin typeface="Calibri" panose="020F0502020204030204" pitchFamily="34" charset="0"/>
              </a:rPr>
              <a:t>If we think of it as “we have a transportation system to manage” rather than just a road to build and traffic to guide through the WZ, many more options become apparent, like: Using alternate routes (you have to look at the corridor); Enhancing transit service; Adjusting signal timing; Using travel demand management strategies. </a:t>
            </a:r>
          </a:p>
          <a:p>
            <a:pPr eaLnBrk="1" hangingPunct="1">
              <a:spcBef>
                <a:spcPct val="0"/>
              </a:spcBef>
            </a:pPr>
            <a:r>
              <a:rPr lang="en-US" altLang="en-US" u="sng" dirty="0">
                <a:latin typeface="Calibri" panose="020F0502020204030204" pitchFamily="34" charset="0"/>
              </a:rPr>
              <a:t>Integrate this thinking into agency/DOT culture: </a:t>
            </a:r>
            <a:r>
              <a:rPr lang="en-US" altLang="en-US" dirty="0">
                <a:latin typeface="Calibri" panose="020F0502020204030204" pitchFamily="34" charset="0"/>
              </a:rPr>
              <a:t>The Rule tries to foster this by requiring the development of an overall WZ Safety and Mobility Policy and the development of agency procedures; and the Policy sets a vision and indicates the support of agency leadership.  The Policy and procedures both can communicate consistently across the DOT how the agency intends to manage WZ impacts.</a:t>
            </a:r>
          </a:p>
          <a:p>
            <a:pPr defTabSz="1011682">
              <a:defRPr/>
            </a:pPr>
            <a:r>
              <a:rPr lang="en-US" b="1" dirty="0">
                <a:latin typeface="Calibri" panose="020F0502020204030204" pitchFamily="34" charset="0"/>
              </a:rPr>
              <a:t>Interaction:</a:t>
            </a:r>
            <a:r>
              <a:rPr lang="en-US" dirty="0">
                <a:latin typeface="Calibri" panose="020F0502020204030204" pitchFamily="34" charset="0"/>
              </a:rPr>
              <a:t> State each bullet item and then ask “What are some ways we can do this?” or “Why should we do this?” or “What are some examples of this?” Items listed in Background Information should be touched upon during this class discussion/interaction.</a:t>
            </a:r>
          </a:p>
          <a:p>
            <a:pPr defTabSz="1011682">
              <a:defRPr/>
            </a:pPr>
            <a:r>
              <a:rPr lang="en-US" b="1" dirty="0">
                <a:latin typeface="Calibri" panose="020F0502020204030204" pitchFamily="34" charset="0"/>
              </a:rPr>
              <a:t>Notes:</a:t>
            </a:r>
            <a:r>
              <a:rPr lang="en-US" dirty="0">
                <a:latin typeface="Calibri" panose="020F0502020204030204" pitchFamily="34" charset="0"/>
              </a:rPr>
              <a:t> Interactions are suggested. </a:t>
            </a:r>
            <a:endParaRPr lang="en-US" b="1"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831973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latin typeface="Calibri" panose="020F0502020204030204" pitchFamily="34" charset="0"/>
              </a:rPr>
              <a:t>Key Message:</a:t>
            </a:r>
            <a:r>
              <a:rPr lang="en-US" b="0" baseline="0" dirty="0">
                <a:latin typeface="Calibri" panose="020F0502020204030204" pitchFamily="34" charset="0"/>
              </a:rPr>
              <a:t> Overview of the Rule’s primary components</a:t>
            </a:r>
          </a:p>
          <a:p>
            <a:pPr eaLnBrk="1" hangingPunct="1">
              <a:spcBef>
                <a:spcPct val="0"/>
              </a:spcBef>
            </a:pPr>
            <a:r>
              <a:rPr lang="en-US" b="1" dirty="0">
                <a:latin typeface="Calibri" panose="020F0502020204030204" pitchFamily="34" charset="0"/>
              </a:rPr>
              <a:t>Background Information</a:t>
            </a:r>
            <a:r>
              <a:rPr lang="en-US" dirty="0">
                <a:latin typeface="Calibri" panose="020F0502020204030204" pitchFamily="34" charset="0"/>
              </a:rPr>
              <a:t>:  </a:t>
            </a:r>
            <a:r>
              <a:rPr lang="en-US" altLang="en-US" b="0" dirty="0">
                <a:solidFill>
                  <a:srgbClr val="000000"/>
                </a:solidFill>
                <a:latin typeface="Calibri" panose="020F0502020204030204" pitchFamily="34" charset="0"/>
                <a:cs typeface="Times New Roman" pitchFamily="18" charset="0"/>
              </a:rPr>
              <a:t>The rule was written to be flexible, taking into account different project types. The rule has three primary components:</a:t>
            </a:r>
            <a:r>
              <a:rPr lang="en-US" altLang="en-US" dirty="0">
                <a:latin typeface="Calibri" panose="020F0502020204030204" pitchFamily="34" charset="0"/>
              </a:rPr>
              <a:t> </a:t>
            </a:r>
          </a:p>
          <a:p>
            <a:pPr marL="241653" indent="-241653">
              <a:spcBef>
                <a:spcPct val="0"/>
              </a:spcBef>
              <a:buFont typeface="+mj-lt"/>
              <a:buAutoNum type="arabicPeriod"/>
            </a:pPr>
            <a:r>
              <a:rPr lang="en-US" altLang="en-US" dirty="0">
                <a:latin typeface="Calibri" panose="020F0502020204030204" pitchFamily="34" charset="0"/>
              </a:rPr>
              <a:t>Policy: Development and implementation of an overall, state-based work zone safety and mobility policy;</a:t>
            </a:r>
          </a:p>
          <a:p>
            <a:pPr marL="241653" indent="-241653">
              <a:spcBef>
                <a:spcPct val="0"/>
              </a:spcBef>
              <a:buFont typeface="+mj-lt"/>
              <a:buAutoNum type="arabicPeriod"/>
            </a:pPr>
            <a:r>
              <a:rPr lang="en-US" altLang="en-US" dirty="0">
                <a:latin typeface="Calibri" panose="020F0502020204030204" pitchFamily="34" charset="0"/>
              </a:rPr>
              <a:t>Process: Development and implementation of state-level processes and procedures to carry out the policy.</a:t>
            </a:r>
          </a:p>
          <a:p>
            <a:pPr marL="241653" indent="-241653">
              <a:spcBef>
                <a:spcPct val="0"/>
              </a:spcBef>
              <a:buFont typeface="+mj-lt"/>
              <a:buAutoNum type="arabicPeriod"/>
            </a:pPr>
            <a:r>
              <a:rPr lang="en-US" altLang="en-US" dirty="0">
                <a:latin typeface="Calibri" panose="020F0502020204030204" pitchFamily="34" charset="0"/>
              </a:rPr>
              <a:t>Project: Development and implementation of project-level procedures to address work zone impacts.</a:t>
            </a:r>
          </a:p>
          <a:p>
            <a:pPr eaLnBrk="1" hangingPunct="1">
              <a:spcBef>
                <a:spcPct val="0"/>
              </a:spcBef>
            </a:pPr>
            <a:r>
              <a:rPr lang="en-US" altLang="en-US" b="0" dirty="0">
                <a:latin typeface="Calibri" panose="020F0502020204030204" pitchFamily="34" charset="0"/>
                <a:cs typeface="Times New Roman" pitchFamily="18" charset="0"/>
              </a:rPr>
              <a:t>For each of the components, the rule includes provisions and guidance intended to help transportation agencies address work zone considerations starting early in planning and progressing through project design, implementation, and performance assessment. The arrows up and down reflect the flexibility of the rule and the interaction of the components.</a:t>
            </a:r>
          </a:p>
          <a:p>
            <a:pPr defTabSz="1011682">
              <a:defRPr/>
            </a:pPr>
            <a:r>
              <a:rPr lang="en-US" b="1" dirty="0">
                <a:latin typeface="Calibri" panose="020F0502020204030204" pitchFamily="34" charset="0"/>
              </a:rPr>
              <a:t>Interaction: </a:t>
            </a:r>
            <a:r>
              <a:rPr lang="en-US" dirty="0">
                <a:latin typeface="Calibri" panose="020F0502020204030204" pitchFamily="34" charset="0"/>
              </a:rPr>
              <a:t>None</a:t>
            </a:r>
          </a:p>
          <a:p>
            <a:pPr defTabSz="1011682">
              <a:defRPr/>
            </a:pPr>
            <a:r>
              <a:rPr lang="en-US" b="1" dirty="0">
                <a:latin typeface="Calibri" panose="020F0502020204030204" pitchFamily="34" charset="0"/>
              </a:rPr>
              <a:t>Notes: </a:t>
            </a:r>
            <a:r>
              <a:rPr lang="en-US" dirty="0">
                <a:latin typeface="Calibri" panose="020F0502020204030204" pitchFamily="34" charset="0"/>
              </a:rPr>
              <a:t>None</a:t>
            </a:r>
          </a:p>
          <a:p>
            <a:pPr eaLnBrk="1" hangingPunct="1"/>
            <a:endParaRPr lang="en-US" b="1"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602689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Calibri" panose="020F0502020204030204" pitchFamily="34" charset="0"/>
              </a:rPr>
              <a:t>Key Message:</a:t>
            </a:r>
            <a:r>
              <a:rPr lang="en-US" sz="1000" dirty="0">
                <a:latin typeface="Calibri" panose="020F0502020204030204" pitchFamily="34" charset="0"/>
              </a:rPr>
              <a:t> Familiarize students with the sections of the rule</a:t>
            </a:r>
          </a:p>
          <a:p>
            <a:r>
              <a:rPr lang="en-US" sz="1000" b="1" dirty="0">
                <a:latin typeface="Calibri" panose="020F0502020204030204" pitchFamily="34" charset="0"/>
              </a:rPr>
              <a:t>Background Information</a:t>
            </a:r>
            <a:r>
              <a:rPr lang="en-US" sz="1000" dirty="0">
                <a:latin typeface="Calibri" panose="020F0502020204030204" pitchFamily="34" charset="0"/>
              </a:rPr>
              <a:t>: There are eight Sections of the rule that we will discuss and they are: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Calibri" panose="020F0502020204030204" pitchFamily="34" charset="0"/>
              </a:rPr>
              <a:t>630.1002 Purpose. This rule establishes </a:t>
            </a:r>
            <a:r>
              <a:rPr lang="en-US" sz="1000" u="none" dirty="0">
                <a:latin typeface="Calibri" panose="020F0502020204030204" pitchFamily="34" charset="0"/>
              </a:rPr>
              <a:t>requirements and provides guidance for systematically addressing the safety and mobility impacts of work zones, and developing strategies to help mage the impacts on all Federal-aid highway projects.</a:t>
            </a:r>
            <a:endParaRPr lang="en-US" sz="1000" dirty="0">
              <a:latin typeface="Calibri" panose="020F0502020204030204" pitchFamily="34" charset="0"/>
            </a:endParaRPr>
          </a:p>
          <a:p>
            <a:pPr marL="171450" indent="-171450">
              <a:buFont typeface="Arial" panose="020B0604020202020204" pitchFamily="34" charset="0"/>
              <a:buChar char="•"/>
            </a:pPr>
            <a:r>
              <a:rPr lang="en-US" sz="1000" dirty="0">
                <a:latin typeface="Calibri" panose="020F0502020204030204" pitchFamily="34" charset="0"/>
              </a:rPr>
              <a:t>630.1004 Definitions and explanation of terms.  Worker, Mobility, Safety </a:t>
            </a:r>
          </a:p>
          <a:p>
            <a:pPr marL="171450" indent="-171450">
              <a:buFont typeface="Arial" panose="020B0604020202020204" pitchFamily="34" charset="0"/>
              <a:buChar char="•"/>
            </a:pPr>
            <a:r>
              <a:rPr lang="en-US" sz="900" u="sng" dirty="0">
                <a:solidFill>
                  <a:prstClr val="black"/>
                </a:solidFill>
                <a:latin typeface="Calibri" panose="020F0502020204030204" pitchFamily="34" charset="0"/>
              </a:rPr>
              <a:t>Worker: </a:t>
            </a:r>
            <a:r>
              <a:rPr lang="en-US" sz="900" dirty="0">
                <a:solidFill>
                  <a:prstClr val="black"/>
                </a:solidFill>
                <a:latin typeface="Calibri" panose="020F0502020204030204" pitchFamily="34" charset="0"/>
              </a:rPr>
              <a:t>The MUTCD  defines Worker as a person on foot whose duties place him or her within the right-of-way …… Subpart J expands this definition to include workers other than those that are on foot.  This would include workers on machinery and in other vehicles.</a:t>
            </a:r>
          </a:p>
          <a:p>
            <a:pPr marL="171450" indent="-171450">
              <a:buFont typeface="Arial" panose="020B0604020202020204" pitchFamily="34" charset="0"/>
              <a:buChar char="•"/>
            </a:pPr>
            <a:r>
              <a:rPr lang="en-US" sz="900" u="sng" dirty="0">
                <a:solidFill>
                  <a:prstClr val="black"/>
                </a:solidFill>
                <a:latin typeface="Calibri" panose="020F0502020204030204" pitchFamily="34" charset="0"/>
              </a:rPr>
              <a:t>Mobility: </a:t>
            </a:r>
            <a:r>
              <a:rPr lang="en-US" sz="900" dirty="0">
                <a:latin typeface="Calibri" panose="020F0502020204030204" pitchFamily="34" charset="0"/>
              </a:rPr>
              <a:t>“…pertains to moving road users efficiently through or around a work zone area with a minimum delay…” “...performance measures for the assessment of mobility include delay, speed, travel time, and queue lengths.”</a:t>
            </a:r>
          </a:p>
          <a:p>
            <a:pPr marL="171450" indent="-171450">
              <a:buFont typeface="Arial" panose="020B0604020202020204" pitchFamily="34" charset="0"/>
              <a:buChar char="•"/>
            </a:pPr>
            <a:r>
              <a:rPr lang="en-US" sz="900" u="sng" dirty="0">
                <a:latin typeface="Calibri" panose="020F0502020204030204" pitchFamily="34" charset="0"/>
              </a:rPr>
              <a:t>Safety: </a:t>
            </a:r>
            <a:r>
              <a:rPr lang="en-US" sz="900" b="0" dirty="0"/>
              <a:t>Safety is a representation of the level of exposure to potential hazards</a:t>
            </a:r>
            <a:r>
              <a:rPr lang="en-US" sz="900" b="0" baseline="0" dirty="0"/>
              <a:t> for users of transportation facilities and highway workers. Safety refers to minimizing potential hazards to road users and highway workers. Measures of safety (crashes and/or fatalities and injuries)</a:t>
            </a:r>
          </a:p>
          <a:p>
            <a:pPr marL="171450" indent="-171450">
              <a:buFont typeface="Arial" panose="020B0604020202020204" pitchFamily="34" charset="0"/>
              <a:buChar char="•"/>
            </a:pPr>
            <a:r>
              <a:rPr lang="en-US" sz="900" b="0" u="sng" baseline="0" dirty="0">
                <a:latin typeface="Calibri" panose="020F0502020204030204" pitchFamily="34" charset="0"/>
              </a:rPr>
              <a:t>Work Zone: </a:t>
            </a:r>
            <a:r>
              <a:rPr lang="en-US" sz="900" b="0" dirty="0"/>
              <a:t>A work zone is and area of a highway with construction, maintenance, or utility work activities.</a:t>
            </a:r>
            <a:r>
              <a:rPr lang="en-US" sz="900" b="0" baseline="0" dirty="0"/>
              <a:t>  It extends from the first warning sign or high-intensity rotating, flashing, oscillating or strobe lights on a vehicle to the END ROAD WORK sign or the last temporary traffic control device.</a:t>
            </a:r>
          </a:p>
          <a:p>
            <a:pPr marL="171450" indent="-171450">
              <a:buFont typeface="Arial" panose="020B0604020202020204" pitchFamily="34" charset="0"/>
              <a:buChar char="•"/>
            </a:pPr>
            <a:r>
              <a:rPr lang="en-US" sz="900" b="0" u="sng" dirty="0"/>
              <a:t>Work Zone Crash:</a:t>
            </a:r>
            <a:r>
              <a:rPr lang="en-US" sz="900" b="0" dirty="0"/>
              <a:t> A</a:t>
            </a:r>
            <a:r>
              <a:rPr lang="en-US" sz="900" b="0" baseline="0" dirty="0"/>
              <a:t> work zone crash means a traffic crash in which the first harmful event occurs within the boundaries of a work zone and includes crashes occurring on the approach to, exit from or adjacent to work zones that are related to the work zone.”</a:t>
            </a:r>
          </a:p>
          <a:p>
            <a:pPr marL="171450" indent="-171450">
              <a:buFont typeface="Arial" panose="020B0604020202020204" pitchFamily="34" charset="0"/>
              <a:buChar char="•"/>
            </a:pPr>
            <a:r>
              <a:rPr lang="en-US" sz="900" b="0" u="sng" dirty="0"/>
              <a:t>Work zone impacts: </a:t>
            </a:r>
            <a:r>
              <a:rPr lang="en-US" sz="900" b="0" dirty="0"/>
              <a:t>refer to </a:t>
            </a:r>
            <a:r>
              <a:rPr lang="en-US" sz="900" b="0" u="none" dirty="0"/>
              <a:t>work zone-induced deviations from the normal range of transportation system safety and mobility</a:t>
            </a:r>
            <a:r>
              <a:rPr lang="en-US" sz="900" b="0" dirty="0"/>
              <a:t>. Note that these impacts may extend beyond the physical location of the work zone itself,</a:t>
            </a:r>
            <a:r>
              <a:rPr lang="en-US" sz="900" b="0" baseline="0" dirty="0"/>
              <a:t> may occur on the highway on which the work is being performed as well as other highway corridors, other modes of transportation, and/or regional transportation networks.</a:t>
            </a:r>
            <a:endParaRPr lang="en-US" sz="900" u="sng" dirty="0">
              <a:latin typeface="Calibri" panose="020F0502020204030204" pitchFamily="34" charset="0"/>
            </a:endParaRPr>
          </a:p>
          <a:p>
            <a:r>
              <a:rPr lang="en-US" sz="1000" dirty="0">
                <a:latin typeface="Calibri" panose="020F0502020204030204" pitchFamily="34" charset="0"/>
              </a:rPr>
              <a:t>630.1006 Work zone safety and mobility policy.; 630.1008 State-level processes and procedures. ; 630.1010 Significant projects. ; 630.1012 Project-level procedures. ; 630.1014 Implementation. ; 630.1016 Compliance date.</a:t>
            </a:r>
          </a:p>
          <a:p>
            <a:r>
              <a:rPr lang="en-US" sz="1000" b="1" dirty="0">
                <a:latin typeface="Calibri" panose="020F0502020204030204" pitchFamily="34" charset="0"/>
              </a:rPr>
              <a:t>Interaction: </a:t>
            </a:r>
            <a:r>
              <a:rPr lang="en-US" sz="1000" dirty="0">
                <a:latin typeface="Calibri" panose="020F0502020204030204" pitchFamily="34" charset="0"/>
              </a:rPr>
              <a:t>None</a:t>
            </a:r>
          </a:p>
          <a:p>
            <a:r>
              <a:rPr lang="en-US" sz="1000" b="1" dirty="0">
                <a:latin typeface="Calibri" panose="020F0502020204030204" pitchFamily="34" charset="0"/>
              </a:rPr>
              <a:t>Notes: </a:t>
            </a:r>
            <a:r>
              <a:rPr lang="en-US" sz="1000" dirty="0">
                <a:latin typeface="Calibri" panose="020F0502020204030204" pitchFamily="34" charset="0"/>
              </a:rPr>
              <a:t>None</a:t>
            </a:r>
            <a:endParaRPr lang="en-US" sz="1000" b="1"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269549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b="1" dirty="0">
                <a:latin typeface="Calibri" panose="020F0502020204030204" pitchFamily="34" charset="0"/>
              </a:rPr>
              <a:t>Key Message:</a:t>
            </a:r>
            <a:r>
              <a:rPr lang="en-US" b="1" baseline="0" dirty="0">
                <a:latin typeface="Calibri" panose="020F0502020204030204" pitchFamily="34" charset="0"/>
              </a:rPr>
              <a:t> </a:t>
            </a:r>
            <a:r>
              <a:rPr lang="en-US" b="0" baseline="0" dirty="0">
                <a:latin typeface="Calibri" panose="020F0502020204030204" pitchFamily="34" charset="0"/>
              </a:rPr>
              <a:t>Discuss work zone safety and mobility policy</a:t>
            </a:r>
            <a:endParaRPr lang="en-US" b="1" baseline="0" dirty="0">
              <a:latin typeface="Calibri" panose="020F0502020204030204" pitchFamily="34" charset="0"/>
            </a:endParaRPr>
          </a:p>
          <a:p>
            <a:pPr defTabSz="966612">
              <a:defRPr/>
            </a:pPr>
            <a:r>
              <a:rPr lang="en-US" b="1" dirty="0">
                <a:latin typeface="Calibri" panose="020F0502020204030204" pitchFamily="34" charset="0"/>
              </a:rPr>
              <a:t>Background Information</a:t>
            </a:r>
            <a:r>
              <a:rPr lang="en-US" dirty="0">
                <a:latin typeface="Calibri" panose="020F0502020204030204" pitchFamily="34" charset="0"/>
              </a:rPr>
              <a:t>: </a:t>
            </a:r>
            <a:r>
              <a:rPr lang="en-US" altLang="en-US" b="0" i="0" u="none" dirty="0">
                <a:latin typeface="Calibri" panose="020F0502020204030204" pitchFamily="34" charset="0"/>
                <a:cs typeface="Arial" pitchFamily="34" charset="0"/>
              </a:rPr>
              <a:t>The development and implementation of an overall, state-level work zone safety and mobility policy </a:t>
            </a:r>
            <a:r>
              <a:rPr lang="en-US" altLang="en-US" dirty="0">
                <a:latin typeface="Calibri" panose="020F0502020204030204" pitchFamily="34" charset="0"/>
                <a:cs typeface="Arial" pitchFamily="34" charset="0"/>
              </a:rPr>
              <a:t>is at the heart of the rule. Per the Rule:</a:t>
            </a:r>
            <a:r>
              <a:rPr lang="en-US" altLang="en-US" baseline="0" dirty="0">
                <a:latin typeface="Calibri" panose="020F0502020204030204" pitchFamily="34" charset="0"/>
                <a:cs typeface="Arial" pitchFamily="34" charset="0"/>
              </a:rPr>
              <a:t> </a:t>
            </a:r>
            <a:endParaRPr lang="en-US" altLang="en-US" b="0" i="0" u="none" dirty="0">
              <a:latin typeface="Calibri" panose="020F0502020204030204" pitchFamily="34" charset="0"/>
              <a:cs typeface="Times New Roman" pitchFamily="18" charset="0"/>
            </a:endParaRPr>
          </a:p>
          <a:p>
            <a:pPr marL="181240" indent="-181240">
              <a:buFont typeface="Arial" panose="020B0604020202020204" pitchFamily="34" charset="0"/>
              <a:buChar char="•"/>
            </a:pPr>
            <a:r>
              <a:rPr lang="en-US" altLang="en-US" b="0" i="0" u="none" dirty="0">
                <a:latin typeface="Calibri" panose="020F0502020204030204" pitchFamily="34" charset="0"/>
                <a:cs typeface="Times New Roman" pitchFamily="18" charset="0"/>
              </a:rPr>
              <a:t>Each State shall implement a policy for the systematic consideration and management of WZ impacts on all Federal-aid highway projects.  </a:t>
            </a:r>
            <a:r>
              <a:rPr lang="en-US" altLang="en-US" dirty="0">
                <a:latin typeface="Calibri" panose="020F0502020204030204" pitchFamily="34" charset="0"/>
                <a:cs typeface="Times New Roman" pitchFamily="18" charset="0"/>
              </a:rPr>
              <a:t>This policy shall address work zone impacts throughout the various stages of the project development and implementation process.  </a:t>
            </a:r>
          </a:p>
          <a:p>
            <a:pPr marL="181240" indent="-181240">
              <a:buFont typeface="Arial" panose="020B0604020202020204" pitchFamily="34" charset="0"/>
              <a:buChar char="•"/>
            </a:pPr>
            <a:r>
              <a:rPr lang="en-US" altLang="en-US" b="0" i="0" u="none" dirty="0">
                <a:latin typeface="Calibri" panose="020F0502020204030204" pitchFamily="34" charset="0"/>
                <a:cs typeface="Times New Roman" pitchFamily="18" charset="0"/>
              </a:rPr>
              <a:t>This policy may take the form of processes, procedures, and/or guidance,</a:t>
            </a:r>
            <a:r>
              <a:rPr lang="en-US" altLang="en-US" i="0" u="none" dirty="0">
                <a:latin typeface="Calibri" panose="020F0502020204030204" pitchFamily="34" charset="0"/>
                <a:cs typeface="Times New Roman" pitchFamily="18" charset="0"/>
              </a:rPr>
              <a:t> </a:t>
            </a:r>
            <a:r>
              <a:rPr lang="en-US" altLang="en-US" dirty="0">
                <a:latin typeface="Calibri" panose="020F0502020204030204" pitchFamily="34" charset="0"/>
                <a:cs typeface="Times New Roman" pitchFamily="18" charset="0"/>
              </a:rPr>
              <a:t>and may vary based on the characteristics and expected WZ impacts of individual projects or classes of projects.  States should institute this policy using a multi-disciplinary team and in partnership with the FHWA.  States are encouraged to implement this policy for non-Federal-aid projects as well.</a:t>
            </a:r>
          </a:p>
          <a:p>
            <a:pPr marL="0" indent="0">
              <a:buFont typeface="Arial" panose="020B0604020202020204" pitchFamily="34" charset="0"/>
              <a:buNone/>
            </a:pPr>
            <a:r>
              <a:rPr lang="en-US" altLang="en-US" dirty="0">
                <a:latin typeface="Calibri" panose="020F0502020204030204" pitchFamily="34" charset="0"/>
                <a:cs typeface="Times New Roman" pitchFamily="18" charset="0"/>
              </a:rPr>
              <a:t>The Rule specifically applies to all State and local agencies that receive Federal-aid highway funding. Specifically, the provisions of the Rule apply to all highway construction projects financed in whole or in part with Federal-aid highway funds. However, agencies are encouraged to apply the good practices that the Rule fosters to all road projects.</a:t>
            </a:r>
          </a:p>
          <a:p>
            <a:pPr defTabSz="1011682">
              <a:defRPr/>
            </a:pPr>
            <a:r>
              <a:rPr lang="en-US" b="1" dirty="0">
                <a:latin typeface="Calibri" panose="020F0502020204030204" pitchFamily="34" charset="0"/>
              </a:rPr>
              <a:t>Interaction: </a:t>
            </a:r>
            <a:r>
              <a:rPr lang="en-US" dirty="0">
                <a:latin typeface="Calibri" panose="020F0502020204030204" pitchFamily="34" charset="0"/>
              </a:rPr>
              <a:t>None</a:t>
            </a:r>
          </a:p>
          <a:p>
            <a:pPr defTabSz="966612">
              <a:spcBef>
                <a:spcPct val="0"/>
              </a:spcBef>
              <a:defRPr/>
            </a:pPr>
            <a:r>
              <a:rPr lang="en-US" b="1" dirty="0">
                <a:latin typeface="Calibri" panose="020F0502020204030204" pitchFamily="34" charset="0"/>
              </a:rPr>
              <a:t>Notes: </a:t>
            </a:r>
            <a:r>
              <a:rPr lang="en-US" altLang="en-US" dirty="0">
                <a:latin typeface="Calibri" panose="020F0502020204030204" pitchFamily="34" charset="0"/>
                <a:cs typeface="Times New Roman" pitchFamily="18" charset="0"/>
              </a:rPr>
              <a:t>Some States prefer</a:t>
            </a:r>
            <a:r>
              <a:rPr lang="en-US" altLang="en-US" baseline="0" dirty="0">
                <a:latin typeface="Calibri" panose="020F0502020204030204" pitchFamily="34" charset="0"/>
                <a:cs typeface="Times New Roman" pitchFamily="18" charset="0"/>
              </a:rPr>
              <a:t> </a:t>
            </a:r>
            <a:r>
              <a:rPr lang="en-US" altLang="en-US" u="sng" baseline="0" dirty="0">
                <a:latin typeface="Calibri" panose="020F0502020204030204" pitchFamily="34" charset="0"/>
                <a:cs typeface="Times New Roman" pitchFamily="18" charset="0"/>
              </a:rPr>
              <a:t>not</a:t>
            </a:r>
            <a:r>
              <a:rPr lang="en-US" altLang="en-US" baseline="0" dirty="0">
                <a:latin typeface="Calibri" panose="020F0502020204030204" pitchFamily="34" charset="0"/>
                <a:cs typeface="Times New Roman" pitchFamily="18" charset="0"/>
              </a:rPr>
              <a:t> to use the </a:t>
            </a:r>
            <a:r>
              <a:rPr lang="en-US" altLang="en-US" dirty="0">
                <a:latin typeface="Calibri" panose="020F0502020204030204" pitchFamily="34" charset="0"/>
                <a:cs typeface="Times New Roman" pitchFamily="18" charset="0"/>
              </a:rPr>
              <a:t>term “policy” due to State law and other governing factors, so the agency’s approach may take the form of instituting</a:t>
            </a:r>
            <a:r>
              <a:rPr lang="en-US" altLang="en-US" baseline="0" dirty="0">
                <a:latin typeface="Calibri" panose="020F0502020204030204" pitchFamily="34" charset="0"/>
                <a:cs typeface="Times New Roman" pitchFamily="18" charset="0"/>
              </a:rPr>
              <a:t> </a:t>
            </a:r>
            <a:r>
              <a:rPr lang="en-US" altLang="en-US" dirty="0">
                <a:latin typeface="Calibri" panose="020F0502020204030204" pitchFamily="34" charset="0"/>
                <a:cs typeface="Times New Roman" pitchFamily="18" charset="0"/>
              </a:rPr>
              <a:t>processes, procedures, and guidance, or any combination of the three. No matter what it is called it will still be the State’s guiding document on WZ management for all Federal-aid highway projects. The Rule specifically applies to all State and local agencies that receive Federal-aid highway funding. Specifically, the provisions of the Rule apply to all highway construction projects financed in whole or in part with Federal-aid highway funds. However, agencies are encouraged to apply the good practices that the Rule fosters to all road projects.</a:t>
            </a:r>
          </a:p>
          <a:p>
            <a:pPr defTabSz="966612">
              <a:spcBef>
                <a:spcPct val="0"/>
              </a:spcBef>
              <a:defRPr/>
            </a:pPr>
            <a:endParaRPr lang="en-US" altLang="en-US" dirty="0">
              <a:latin typeface="Calibri" panose="020F0502020204030204" pitchFamily="34" charset="0"/>
            </a:endParaRPr>
          </a:p>
          <a:p>
            <a:pPr defTabSz="966612">
              <a:spcBef>
                <a:spcPct val="0"/>
              </a:spcBef>
              <a:defRPr/>
            </a:pPr>
            <a:endParaRPr lang="en-US" altLang="en-US" dirty="0">
              <a:latin typeface="Calibri" panose="020F0502020204030204" pitchFamily="34" charset="0"/>
              <a:cs typeface="Times New Roman" pitchFamily="18" charset="0"/>
            </a:endParaRPr>
          </a:p>
          <a:p>
            <a:pPr eaLnBrk="1" hangingPunct="1">
              <a:spcBef>
                <a:spcPct val="0"/>
              </a:spcBef>
              <a:buFontTx/>
              <a:buNone/>
            </a:pPr>
            <a:endParaRPr lang="en-US" dirty="0">
              <a:latin typeface="Calibri" panose="020F0502020204030204" pitchFamily="34" charset="0"/>
            </a:endParaRPr>
          </a:p>
          <a:p>
            <a:pPr eaLnBrk="1" hangingPunct="1"/>
            <a:endParaRPr lang="en-US" b="1" dirty="0">
              <a:latin typeface="Calibri" panose="020F0502020204030204" pitchFamily="34" charset="0"/>
            </a:endParaRPr>
          </a:p>
          <a:p>
            <a:endParaRPr lang="en-US" dirty="0">
              <a:latin typeface="Calibri" panose="020F0502020204030204" pitchFamily="34" charset="0"/>
            </a:endParaRPr>
          </a:p>
        </p:txBody>
      </p:sp>
      <p:sp>
        <p:nvSpPr>
          <p:cNvPr id="5" name="Date Placeholder 4"/>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373404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lumMod val="50000"/>
                  </a:schemeClr>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2378464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235745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71559" y="2651489"/>
            <a:ext cx="8229600" cy="839787"/>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531894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458" y="583552"/>
            <a:ext cx="8229600" cy="839787"/>
          </a:xfrm>
        </p:spPr>
        <p:txBody>
          <a:bodyPr/>
          <a:lstStyle/>
          <a:p>
            <a:r>
              <a:rPr lang="en-US"/>
              <a:t>Click to edit Master title style</a:t>
            </a:r>
          </a:p>
        </p:txBody>
      </p:sp>
    </p:spTree>
    <p:extLst>
      <p:ext uri="{BB962C8B-B14F-4D97-AF65-F5344CB8AC3E}">
        <p14:creationId xmlns:p14="http://schemas.microsoft.com/office/powerpoint/2010/main" val="2973495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992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458" y="1343465"/>
            <a:ext cx="8229600" cy="43961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0458" y="582134"/>
            <a:ext cx="8229600" cy="659859"/>
          </a:xfrm>
        </p:spPr>
        <p:txBody>
          <a:bodyPr>
            <a:normAutofit/>
          </a:bodyPr>
          <a:lstStyle>
            <a:lvl1pPr algn="l">
              <a:defRPr sz="360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848477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2437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2886"/>
            <a:ext cx="6170026"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295423"/>
            <a:ext cx="5486400" cy="40936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19624"/>
            <a:ext cx="6170026" cy="6044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7678914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458" y="541348"/>
            <a:ext cx="8229600" cy="8397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42147"/>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81910"/>
            <a:ext cx="4040188" cy="369135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42147"/>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81910"/>
            <a:ext cx="4041775" cy="369135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74576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348"/>
            <a:ext cx="3008313" cy="900528"/>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309489"/>
            <a:ext cx="5111750" cy="5423095"/>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181876"/>
            <a:ext cx="3008313" cy="45647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7110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5703" y="1416947"/>
            <a:ext cx="7772400" cy="1470025"/>
          </a:xfrm>
        </p:spPr>
        <p:txBody>
          <a:bodyPr>
            <a:normAutofit/>
          </a:bodyPr>
          <a:lstStyle>
            <a:lvl1pPr algn="ctr">
              <a:defRPr sz="3600" i="0"/>
            </a:lvl1pPr>
          </a:lstStyle>
          <a:p>
            <a:r>
              <a:rPr lang="en-US"/>
              <a:t>Click to edit Master title style</a:t>
            </a:r>
          </a:p>
        </p:txBody>
      </p:sp>
      <p:sp>
        <p:nvSpPr>
          <p:cNvPr id="3" name="Subtitle 2"/>
          <p:cNvSpPr>
            <a:spLocks noGrp="1"/>
          </p:cNvSpPr>
          <p:nvPr>
            <p:ph type="subTitle" idx="1"/>
          </p:nvPr>
        </p:nvSpPr>
        <p:spPr>
          <a:xfrm>
            <a:off x="1351503" y="3182801"/>
            <a:ext cx="6400800" cy="1150042"/>
          </a:xfrm>
        </p:spPr>
        <p:txBody>
          <a:bodyPr anchor="ctr"/>
          <a:lstStyle>
            <a:lvl1pPr marL="0" indent="0" algn="ctr">
              <a:buNone/>
              <a:defRPr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1" name="Text Placeholder 10"/>
          <p:cNvSpPr>
            <a:spLocks noGrp="1"/>
          </p:cNvSpPr>
          <p:nvPr>
            <p:ph type="body" sz="quarter" idx="11"/>
          </p:nvPr>
        </p:nvSpPr>
        <p:spPr>
          <a:xfrm>
            <a:off x="2870814" y="5177506"/>
            <a:ext cx="3362178" cy="407377"/>
          </a:xfrm>
        </p:spPr>
        <p:txBody>
          <a:bodyPr anchor="ctr">
            <a:noAutofit/>
          </a:bodyPr>
          <a:lstStyle>
            <a:lvl1pPr marL="0" indent="0" algn="ctr">
              <a:buNone/>
              <a:defRPr sz="1800">
                <a:solidFill>
                  <a:schemeClr val="bg1">
                    <a:lumMod val="50000"/>
                  </a:schemeClr>
                </a:solidFill>
                <a:latin typeface="Arial" panose="020B0604020202020204" pitchFamily="34" charset="0"/>
                <a:cs typeface="Arial" panose="020B0604020202020204" pitchFamily="34" charset="0"/>
              </a:defRPr>
            </a:lvl1pPr>
            <a:lvl2pPr marL="457200" indent="0">
              <a:buNone/>
              <a:defRPr sz="1600">
                <a:solidFill>
                  <a:schemeClr val="bg1">
                    <a:lumMod val="50000"/>
                  </a:schemeClr>
                </a:solidFill>
                <a:latin typeface="Arial" panose="020B0604020202020204" pitchFamily="34" charset="0"/>
                <a:cs typeface="Arial" panose="020B0604020202020204" pitchFamily="34" charset="0"/>
              </a:defRPr>
            </a:lvl2pPr>
            <a:lvl3pPr marL="914400" indent="0">
              <a:buNone/>
              <a:defRPr sz="1600">
                <a:solidFill>
                  <a:schemeClr val="bg1">
                    <a:lumMod val="50000"/>
                  </a:schemeClr>
                </a:solidFill>
                <a:latin typeface="Arial" panose="020B0604020202020204" pitchFamily="34" charset="0"/>
                <a:cs typeface="Arial" panose="020B0604020202020204" pitchFamily="34" charset="0"/>
              </a:defRPr>
            </a:lvl3pPr>
            <a:lvl4pPr marL="1371600" indent="0">
              <a:buNone/>
              <a:defRPr sz="1600">
                <a:solidFill>
                  <a:schemeClr val="bg1">
                    <a:lumMod val="50000"/>
                  </a:schemeClr>
                </a:solidFill>
                <a:latin typeface="Arial" panose="020B0604020202020204" pitchFamily="34" charset="0"/>
                <a:cs typeface="Arial" panose="020B0604020202020204" pitchFamily="34" charset="0"/>
              </a:defRPr>
            </a:lvl4pPr>
            <a:lvl5pPr marL="1828800" indent="0">
              <a:buNone/>
              <a:defRPr sz="1600">
                <a:solidFill>
                  <a:schemeClr val="bg1">
                    <a:lumMod val="50000"/>
                  </a:schemeClr>
                </a:solidFill>
                <a:latin typeface="Arial" panose="020B0604020202020204" pitchFamily="34" charset="0"/>
                <a:cs typeface="Arial" panose="020B0604020202020204" pitchFamily="34" charset="0"/>
              </a:defRPr>
            </a:lvl5pPr>
          </a:lstStyle>
          <a:p>
            <a:pPr lvl="0"/>
            <a:r>
              <a:rPr lang="en-US" dirty="0"/>
              <a:t>Click to edit Master text style</a:t>
            </a:r>
          </a:p>
        </p:txBody>
      </p:sp>
    </p:spTree>
    <p:extLst>
      <p:ext uri="{BB962C8B-B14F-4D97-AF65-F5344CB8AC3E}">
        <p14:creationId xmlns:p14="http://schemas.microsoft.com/office/powerpoint/2010/main" val="408753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71559" y="2651489"/>
            <a:ext cx="8229600" cy="839787"/>
          </a:xfrm>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733750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458" y="456940"/>
            <a:ext cx="8229600" cy="839787"/>
          </a:xfrm>
        </p:spPr>
        <p:txBody>
          <a:bodyPr/>
          <a:lstStyle/>
          <a:p>
            <a:r>
              <a:rPr lang="en-US"/>
              <a:t>Click to edit Master title style</a:t>
            </a:r>
          </a:p>
        </p:txBody>
      </p:sp>
    </p:spTree>
    <p:extLst>
      <p:ext uri="{BB962C8B-B14F-4D97-AF65-F5344CB8AC3E}">
        <p14:creationId xmlns:p14="http://schemas.microsoft.com/office/powerpoint/2010/main" val="4037446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948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458" y="1343465"/>
            <a:ext cx="8229600" cy="43961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0458" y="589168"/>
            <a:ext cx="8229600" cy="659859"/>
          </a:xfrm>
        </p:spPr>
        <p:txBody>
          <a:bodyPr>
            <a:normAutofit/>
          </a:bodyPr>
          <a:lstStyle>
            <a:lvl1pPr algn="l">
              <a:defRPr sz="3600" b="1">
                <a:solidFill>
                  <a:srgbClr val="00ACA1"/>
                </a:solidFill>
              </a:defRPr>
            </a:lvl1pPr>
          </a:lstStyle>
          <a:p>
            <a:r>
              <a:rPr lang="en-US" dirty="0"/>
              <a:t>Click to edit Master title style</a:t>
            </a:r>
          </a:p>
        </p:txBody>
      </p:sp>
    </p:spTree>
    <p:extLst>
      <p:ext uri="{BB962C8B-B14F-4D97-AF65-F5344CB8AC3E}">
        <p14:creationId xmlns:p14="http://schemas.microsoft.com/office/powerpoint/2010/main" val="401140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11807"/>
            <a:ext cx="4038600" cy="4484082"/>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18701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2886"/>
            <a:ext cx="6170026"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295423"/>
            <a:ext cx="5486400" cy="409369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19624"/>
            <a:ext cx="6170026" cy="6044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33799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458" y="527280"/>
            <a:ext cx="8229600" cy="8397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6477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04535"/>
            <a:ext cx="4040188" cy="37124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46477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04535"/>
            <a:ext cx="4041775" cy="371245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2387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81348"/>
            <a:ext cx="3008313" cy="900528"/>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309489"/>
            <a:ext cx="5111750" cy="5423095"/>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181876"/>
            <a:ext cx="3008313" cy="45647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22941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4.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3.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0458" y="1343465"/>
            <a:ext cx="8229600" cy="43961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450458" y="435838"/>
            <a:ext cx="8229600" cy="839787"/>
          </a:xfrm>
          <a:prstGeom prst="rect">
            <a:avLst/>
          </a:prstGeom>
        </p:spPr>
        <p:txBody>
          <a:bodyPr vert="horz" lIns="91440" tIns="45720" rIns="91440" bIns="45720" rtlCol="0" anchor="ctr">
            <a:normAutofit/>
          </a:bodyPr>
          <a:lstStyle/>
          <a:p>
            <a:r>
              <a:rPr lang="en-US" dirty="0"/>
              <a:t>Click to edit Master title style</a:t>
            </a:r>
          </a:p>
        </p:txBody>
      </p:sp>
      <p:sp>
        <p:nvSpPr>
          <p:cNvPr id="7" name="TextBox 6"/>
          <p:cNvSpPr txBox="1"/>
          <p:nvPr userDrawn="1"/>
        </p:nvSpPr>
        <p:spPr>
          <a:xfrm>
            <a:off x="6087468" y="6222094"/>
            <a:ext cx="107950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2-</a:t>
            </a:r>
            <a:fld id="{1A673F19-6629-45D1-8D19-81BA6E1546A3}" type="slidenum">
              <a:rPr lang="en-US" sz="1600" smtClean="0">
                <a:latin typeface="Arial" panose="020B0604020202020204" pitchFamily="34" charset="0"/>
                <a:cs typeface="Arial" panose="020B0604020202020204" pitchFamily="34" charset="0"/>
              </a:rPr>
              <a:pPr algn="r"/>
              <a:t>‹#›</a:t>
            </a:fld>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444944B-F09C-41B8-A635-819E4DF7F03A}"/>
              </a:ext>
            </a:extLst>
          </p:cNvPr>
          <p:cNvPicPr>
            <a:picLocks noChangeAspect="1"/>
          </p:cNvPicPr>
          <p:nvPr userDrawn="1"/>
        </p:nvPicPr>
        <p:blipFill>
          <a:blip r:embed="rId11"/>
          <a:stretch>
            <a:fillRect/>
          </a:stretch>
        </p:blipFill>
        <p:spPr>
          <a:xfrm>
            <a:off x="7315200" y="6149667"/>
            <a:ext cx="1524000" cy="385542"/>
          </a:xfrm>
          <a:prstGeom prst="rect">
            <a:avLst/>
          </a:prstGeom>
        </p:spPr>
      </p:pic>
      <p:pic>
        <p:nvPicPr>
          <p:cNvPr id="4" name="Picture 3" descr="ATSSA logo showing a cone within the A and safer roads save lives">
            <a:extLst>
              <a:ext uri="{FF2B5EF4-FFF2-40B4-BE49-F238E27FC236}">
                <a16:creationId xmlns:a16="http://schemas.microsoft.com/office/drawing/2014/main" id="{E98D2DCE-7AC0-DACA-5871-8C51D4E0CC1F}"/>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81000" y="6149667"/>
            <a:ext cx="1179838" cy="357466"/>
          </a:xfrm>
          <a:prstGeom prst="rect">
            <a:avLst/>
          </a:prstGeom>
        </p:spPr>
      </p:pic>
    </p:spTree>
    <p:extLst>
      <p:ext uri="{BB962C8B-B14F-4D97-AF65-F5344CB8AC3E}">
        <p14:creationId xmlns:p14="http://schemas.microsoft.com/office/powerpoint/2010/main" val="2742917741"/>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4" r:id="rId3"/>
    <p:sldLayoutId id="2147483655" r:id="rId4"/>
    <p:sldLayoutId id="2147483650" r:id="rId5"/>
    <p:sldLayoutId id="2147483652" r:id="rId6"/>
    <p:sldLayoutId id="2147483657" r:id="rId7"/>
    <p:sldLayoutId id="2147483653" r:id="rId8"/>
    <p:sldLayoutId id="2147483656" r:id="rId9"/>
  </p:sldLayoutIdLst>
  <p:txStyles>
    <p:title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00ACA1"/>
            </a:gs>
            <a:gs pos="50000">
              <a:srgbClr val="00ACA1"/>
            </a:gs>
            <a:gs pos="100000">
              <a:srgbClr val="004C47"/>
            </a:gs>
          </a:gsLst>
          <a:lin ang="162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5942417"/>
            <a:ext cx="9143999" cy="914400"/>
          </a:xfrm>
          <a:prstGeom prst="rect">
            <a:avLst/>
          </a:prstGeom>
          <a:effectLst/>
        </p:spPr>
      </p:pic>
      <p:sp>
        <p:nvSpPr>
          <p:cNvPr id="3" name="Text Placeholder 2"/>
          <p:cNvSpPr>
            <a:spLocks noGrp="1"/>
          </p:cNvSpPr>
          <p:nvPr>
            <p:ph type="body" idx="1"/>
          </p:nvPr>
        </p:nvSpPr>
        <p:spPr>
          <a:xfrm>
            <a:off x="450458" y="1343465"/>
            <a:ext cx="8229600" cy="43961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64309" y="6052907"/>
            <a:ext cx="1386840" cy="693420"/>
          </a:xfrm>
          <a:prstGeom prst="rect">
            <a:avLst/>
          </a:prstGeom>
        </p:spPr>
      </p:pic>
      <p:sp>
        <p:nvSpPr>
          <p:cNvPr id="12" name="TextBox 11"/>
          <p:cNvSpPr txBox="1"/>
          <p:nvPr/>
        </p:nvSpPr>
        <p:spPr>
          <a:xfrm>
            <a:off x="3951445" y="6367106"/>
            <a:ext cx="3474284" cy="461665"/>
          </a:xfrm>
          <a:prstGeom prst="rect">
            <a:avLst/>
          </a:prstGeom>
          <a:noFill/>
        </p:spPr>
        <p:txBody>
          <a:bodyPr wrap="none" rtlCol="0">
            <a:spAutoFit/>
          </a:bodyPr>
          <a:lstStyle/>
          <a:p>
            <a:pPr algn="r">
              <a:lnSpc>
                <a:spcPct val="100000"/>
              </a:lnSpc>
            </a:pPr>
            <a:r>
              <a:rPr lang="en-US" sz="1200" b="1" dirty="0">
                <a:solidFill>
                  <a:srgbClr val="00ACA1"/>
                </a:solidFill>
                <a:latin typeface="Arial" panose="020B0604020202020204" pitchFamily="34" charset="0"/>
                <a:cs typeface="Arial" panose="020B0604020202020204" pitchFamily="34" charset="0"/>
              </a:rPr>
              <a:t>American</a:t>
            </a:r>
            <a:r>
              <a:rPr lang="en-US" sz="1200" b="1" baseline="0" dirty="0">
                <a:solidFill>
                  <a:srgbClr val="00ACA1"/>
                </a:solidFill>
                <a:latin typeface="Arial" panose="020B0604020202020204" pitchFamily="34" charset="0"/>
                <a:cs typeface="Arial" panose="020B0604020202020204" pitchFamily="34" charset="0"/>
              </a:rPr>
              <a:t> Traffic Safety Services Association</a:t>
            </a:r>
          </a:p>
          <a:p>
            <a:pPr algn="r">
              <a:lnSpc>
                <a:spcPct val="100000"/>
              </a:lnSpc>
            </a:pPr>
            <a:r>
              <a:rPr lang="en-US" sz="1200" b="1" baseline="0" dirty="0">
                <a:solidFill>
                  <a:srgbClr val="00ACA1"/>
                </a:solidFill>
                <a:latin typeface="Arial" panose="020B0604020202020204" pitchFamily="34" charset="0"/>
                <a:cs typeface="Arial" panose="020B0604020202020204" pitchFamily="34" charset="0"/>
              </a:rPr>
              <a:t>www.atssa.com</a:t>
            </a:r>
            <a:endParaRPr lang="en-US" sz="1200" b="1" dirty="0">
              <a:solidFill>
                <a:srgbClr val="00ACA1"/>
              </a:solidFill>
              <a:latin typeface="Arial" panose="020B0604020202020204" pitchFamily="34" charset="0"/>
              <a:cs typeface="Arial" panose="020B0604020202020204" pitchFamily="34" charset="0"/>
            </a:endParaRPr>
          </a:p>
        </p:txBody>
      </p:sp>
      <p:sp>
        <p:nvSpPr>
          <p:cNvPr id="2" name="Title Placeholder 1"/>
          <p:cNvSpPr>
            <a:spLocks noGrp="1"/>
          </p:cNvSpPr>
          <p:nvPr>
            <p:ph type="title"/>
          </p:nvPr>
        </p:nvSpPr>
        <p:spPr>
          <a:xfrm>
            <a:off x="450458" y="435838"/>
            <a:ext cx="8229600" cy="839787"/>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1215613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 id="2147483669" r:id="rId8"/>
    <p:sldLayoutId id="2147483670" r:id="rId9"/>
    <p:sldLayoutId id="2147483688" r:id="rId10"/>
  </p:sldLayoutIdLst>
  <p:txStyles>
    <p:titleStyle>
      <a:lvl1pPr algn="l" defTabSz="914400" rtl="0" eaLnBrk="1" latinLnBrk="0" hangingPunct="1">
        <a:spcBef>
          <a:spcPct val="0"/>
        </a:spcBef>
        <a:buNone/>
        <a:defRPr sz="3600" b="1" i="0" kern="120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s://workzonesafety.org/topics-of-interest/transportation-management-plans/" TargetMode="External"/><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ops.fhwa.dot.gov/wz/resources/final_rule.htm" TargetMode="External"/><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slides/_rels/slide43.xml.rels><?xml version="1.0" encoding="UTF-8" standalone="yes"?>
<Relationships xmlns="http://schemas.openxmlformats.org/package/2006/relationships"><Relationship Id="rId3" Type="http://schemas.openxmlformats.org/officeDocument/2006/relationships/hyperlink" Target="https://ops.fhwa.dot.gov/wz/index.asp" TargetMode="External"/><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44.xml.rels><?xml version="1.0" encoding="UTF-8" standalone="yes"?>
<Relationships xmlns="http://schemas.openxmlformats.org/package/2006/relationships"><Relationship Id="rId3" Type="http://schemas.openxmlformats.org/officeDocument/2006/relationships/hyperlink" Target="https://ops.fhwa.dot.gov/wz/traffic_mgmt/index.htm" TargetMode="External"/><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Orange and white drums on a highway"/>
          <p:cNvPicPr>
            <a:picLocks noChangeAspect="1" noChangeArrowheads="1"/>
          </p:cNvPicPr>
          <p:nvPr/>
        </p:nvPicPr>
        <p:blipFill rotWithShape="1">
          <a:blip r:embed="rId3">
            <a:extLst>
              <a:ext uri="{28A0092B-C50C-407E-A947-70E740481C1C}">
                <a14:useLocalDpi xmlns:a14="http://schemas.microsoft.com/office/drawing/2010/main" val="0"/>
              </a:ext>
            </a:extLst>
          </a:blip>
          <a:srcRect r="40001"/>
          <a:stretch/>
        </p:blipFill>
        <p:spPr bwMode="auto">
          <a:xfrm>
            <a:off x="200660" y="1568979"/>
            <a:ext cx="3882513" cy="36345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range road work ahead sig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84555" y="3018508"/>
            <a:ext cx="2787445" cy="278744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35F00F7C-2F4F-4F67-BD42-96CF23678263}"/>
              </a:ext>
            </a:extLst>
          </p:cNvPr>
          <p:cNvSpPr>
            <a:spLocks noGrp="1"/>
          </p:cNvSpPr>
          <p:nvPr>
            <p:ph type="title"/>
          </p:nvPr>
        </p:nvSpPr>
        <p:spPr>
          <a:xfrm>
            <a:off x="0" y="0"/>
            <a:ext cx="9144000" cy="1161117"/>
          </a:xfrm>
          <a:solidFill>
            <a:srgbClr val="00ACA1"/>
          </a:solidFill>
        </p:spPr>
        <p:txBody>
          <a:bodyPr>
            <a:normAutofit fontScale="90000"/>
          </a:bodyPr>
          <a:lstStyle/>
          <a:p>
            <a:pPr algn="ctr"/>
            <a:r>
              <a:rPr lang="en-US" dirty="0">
                <a:solidFill>
                  <a:schemeClr val="bg1"/>
                </a:solidFill>
              </a:rPr>
              <a:t>Developing and Implementing</a:t>
            </a:r>
            <a:br>
              <a:rPr lang="en-US" dirty="0">
                <a:solidFill>
                  <a:schemeClr val="bg1"/>
                </a:solidFill>
              </a:rPr>
            </a:br>
            <a:r>
              <a:rPr lang="en-US" dirty="0">
                <a:solidFill>
                  <a:schemeClr val="bg1"/>
                </a:solidFill>
              </a:rPr>
              <a:t>Transportation Management Plans</a:t>
            </a:r>
          </a:p>
        </p:txBody>
      </p:sp>
      <p:sp>
        <p:nvSpPr>
          <p:cNvPr id="8" name="Rectangle 7">
            <a:extLst>
              <a:ext uri="{FF2B5EF4-FFF2-40B4-BE49-F238E27FC236}">
                <a16:creationId xmlns:a16="http://schemas.microsoft.com/office/drawing/2014/main" id="{05FD5259-E00F-49BC-BACD-1A6C94C27D1B}"/>
              </a:ext>
            </a:extLst>
          </p:cNvPr>
          <p:cNvSpPr>
            <a:spLocks noGrp="1" noChangeArrowheads="1"/>
          </p:cNvSpPr>
          <p:nvPr/>
        </p:nvSpPr>
        <p:spPr>
          <a:xfrm>
            <a:off x="4169495" y="1217660"/>
            <a:ext cx="4957654" cy="322611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b="1" i="0" kern="1200">
                <a:solidFill>
                  <a:srgbClr val="00ACA1"/>
                </a:solidFill>
                <a:latin typeface="Arial" panose="020B0604020202020204" pitchFamily="34" charset="0"/>
                <a:ea typeface="+mj-ea"/>
                <a:cs typeface="Arial" panose="020B0604020202020204" pitchFamily="34" charset="0"/>
              </a:defRPr>
            </a:lvl1pPr>
          </a:lstStyle>
          <a:p>
            <a:pPr algn="ctr">
              <a:defRPr/>
            </a:pPr>
            <a:r>
              <a:rPr lang="en-US" dirty="0"/>
              <a:t>2. The Work Zone Safety and Mobility Rule</a:t>
            </a:r>
          </a:p>
        </p:txBody>
      </p:sp>
      <p:sp>
        <p:nvSpPr>
          <p:cNvPr id="2" name="Google Shape;74;p1">
            <a:extLst>
              <a:ext uri="{FF2B5EF4-FFF2-40B4-BE49-F238E27FC236}">
                <a16:creationId xmlns:a16="http://schemas.microsoft.com/office/drawing/2014/main" id="{53FA0631-4D82-E442-7918-3DA204B8043D}"/>
              </a:ext>
            </a:extLst>
          </p:cNvPr>
          <p:cNvSpPr/>
          <p:nvPr/>
        </p:nvSpPr>
        <p:spPr>
          <a:xfrm>
            <a:off x="1532316" y="5241599"/>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13406409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50017"/>
            <a:ext cx="8229600" cy="659859"/>
          </a:xfrm>
        </p:spPr>
        <p:txBody>
          <a:bodyPr/>
          <a:lstStyle/>
          <a:p>
            <a:r>
              <a:rPr lang="en-US" dirty="0"/>
              <a:t>State-Level Requirements</a:t>
            </a:r>
          </a:p>
        </p:txBody>
      </p:sp>
      <p:sp>
        <p:nvSpPr>
          <p:cNvPr id="3" name="Content Placeholder 2"/>
          <p:cNvSpPr>
            <a:spLocks noGrp="1"/>
          </p:cNvSpPr>
          <p:nvPr>
            <p:ph idx="1"/>
          </p:nvPr>
        </p:nvSpPr>
        <p:spPr>
          <a:xfrm>
            <a:off x="450458" y="1167619"/>
            <a:ext cx="6997477" cy="4572000"/>
          </a:xfrm>
        </p:spPr>
        <p:txBody>
          <a:bodyPr>
            <a:normAutofit/>
          </a:bodyPr>
          <a:lstStyle/>
          <a:p>
            <a:pPr marL="0" indent="0">
              <a:buNone/>
            </a:pPr>
            <a:r>
              <a:rPr lang="en-US" dirty="0"/>
              <a:t>§630.1008 includes requirements for:</a:t>
            </a:r>
          </a:p>
          <a:p>
            <a:pPr marL="514350" indent="-514350">
              <a:buFont typeface="+mj-lt"/>
              <a:buAutoNum type="alphaLcParenR"/>
            </a:pPr>
            <a:r>
              <a:rPr lang="en-US" dirty="0"/>
              <a:t>State-level processes and procedures</a:t>
            </a:r>
          </a:p>
          <a:p>
            <a:pPr marL="514350" indent="-514350">
              <a:buFont typeface="+mj-lt"/>
              <a:buAutoNum type="alphaLcParenR"/>
            </a:pPr>
            <a:r>
              <a:rPr lang="en-US" dirty="0"/>
              <a:t>Work zone assessment and management</a:t>
            </a:r>
          </a:p>
          <a:p>
            <a:pPr marL="514350" indent="-514350">
              <a:buFont typeface="+mj-lt"/>
              <a:buAutoNum type="alphaLcParenR"/>
            </a:pPr>
            <a:r>
              <a:rPr lang="en-US" dirty="0"/>
              <a:t>Work Zone data</a:t>
            </a:r>
          </a:p>
          <a:p>
            <a:pPr marL="514350" indent="-514350">
              <a:buFont typeface="+mj-lt"/>
              <a:buAutoNum type="alphaLcParenR"/>
            </a:pPr>
            <a:r>
              <a:rPr lang="en-US" dirty="0"/>
              <a:t>Training</a:t>
            </a:r>
          </a:p>
          <a:p>
            <a:pPr marL="514350" indent="-514350">
              <a:buFont typeface="+mj-lt"/>
              <a:buAutoNum type="alphaLcParenR"/>
            </a:pPr>
            <a:r>
              <a:rPr lang="en-US" dirty="0"/>
              <a:t>Process review</a:t>
            </a:r>
          </a:p>
        </p:txBody>
      </p:sp>
    </p:spTree>
    <p:extLst>
      <p:ext uri="{BB962C8B-B14F-4D97-AF65-F5344CB8AC3E}">
        <p14:creationId xmlns:p14="http://schemas.microsoft.com/office/powerpoint/2010/main" val="3749341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781" y="458523"/>
            <a:ext cx="8229600" cy="659859"/>
          </a:xfrm>
        </p:spPr>
        <p:txBody>
          <a:bodyPr>
            <a:normAutofit fontScale="90000"/>
          </a:bodyPr>
          <a:lstStyle/>
          <a:p>
            <a:r>
              <a:rPr lang="en-US" sz="4000" dirty="0"/>
              <a:t>State-Level Processes &amp; Procedures </a:t>
            </a:r>
            <a:r>
              <a:rPr lang="en-US" sz="2000" dirty="0"/>
              <a:t>(1 of 3)</a:t>
            </a:r>
          </a:p>
        </p:txBody>
      </p:sp>
      <p:sp>
        <p:nvSpPr>
          <p:cNvPr id="3" name="Content Placeholder 2"/>
          <p:cNvSpPr>
            <a:spLocks noGrp="1"/>
          </p:cNvSpPr>
          <p:nvPr>
            <p:ph idx="1"/>
          </p:nvPr>
        </p:nvSpPr>
        <p:spPr>
          <a:xfrm>
            <a:off x="457200" y="1674205"/>
            <a:ext cx="8229600" cy="4396153"/>
          </a:xfrm>
        </p:spPr>
        <p:txBody>
          <a:bodyPr/>
          <a:lstStyle/>
          <a:p>
            <a:pPr marL="514350" indent="-514350">
              <a:buFont typeface="+mj-lt"/>
              <a:buAutoNum type="alphaLcParenR"/>
            </a:pPr>
            <a:r>
              <a:rPr lang="en-US" altLang="en-US" dirty="0"/>
              <a:t>This section consists of State-level processes and procedures to implement and sustain their work zone safety and mobility policies</a:t>
            </a:r>
          </a:p>
          <a:p>
            <a:pPr marL="514350" indent="-514350">
              <a:buFont typeface="+mj-lt"/>
              <a:buAutoNum type="alphaLcParenR"/>
            </a:pPr>
            <a:r>
              <a:rPr lang="en-US" altLang="en-US" dirty="0"/>
              <a:t>Work Zone Assessment and Management Procedures</a:t>
            </a:r>
          </a:p>
          <a:p>
            <a:pPr marL="1257300" lvl="2" indent="-457200">
              <a:buFont typeface="Arial" panose="020B0604020202020204" pitchFamily="34" charset="0"/>
              <a:buChar char="•"/>
            </a:pPr>
            <a:endParaRPr lang="en-US" dirty="0"/>
          </a:p>
        </p:txBody>
      </p:sp>
    </p:spTree>
    <p:extLst>
      <p:ext uri="{BB962C8B-B14F-4D97-AF65-F5344CB8AC3E}">
        <p14:creationId xmlns:p14="http://schemas.microsoft.com/office/powerpoint/2010/main" val="3263291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58523"/>
            <a:ext cx="8229600" cy="659859"/>
          </a:xfrm>
        </p:spPr>
        <p:txBody>
          <a:bodyPr>
            <a:normAutofit fontScale="90000"/>
          </a:bodyPr>
          <a:lstStyle/>
          <a:p>
            <a:r>
              <a:rPr lang="en-US" sz="4000" dirty="0"/>
              <a:t>State-Level Processes &amp; Procedures </a:t>
            </a:r>
            <a:r>
              <a:rPr lang="en-US" sz="2000" dirty="0"/>
              <a:t>(2 of 3)</a:t>
            </a:r>
          </a:p>
        </p:txBody>
      </p:sp>
      <p:sp>
        <p:nvSpPr>
          <p:cNvPr id="3" name="Content Placeholder 2"/>
          <p:cNvSpPr>
            <a:spLocks noGrp="1"/>
          </p:cNvSpPr>
          <p:nvPr>
            <p:ph idx="1"/>
          </p:nvPr>
        </p:nvSpPr>
        <p:spPr/>
        <p:txBody>
          <a:bodyPr/>
          <a:lstStyle/>
          <a:p>
            <a:pPr marL="576263" indent="-576263">
              <a:buNone/>
            </a:pPr>
            <a:r>
              <a:rPr lang="en-US" dirty="0"/>
              <a:t>c)   For work zone data, states </a:t>
            </a:r>
            <a:r>
              <a:rPr lang="en-US" b="1" dirty="0"/>
              <a:t>SHALL</a:t>
            </a:r>
            <a:r>
              <a:rPr lang="en-US" dirty="0"/>
              <a:t> use field observations, work zone crash data, and operational information</a:t>
            </a:r>
          </a:p>
          <a:p>
            <a:pPr marL="576263" indent="-576263">
              <a:buNone/>
            </a:pPr>
            <a:r>
              <a:rPr lang="en-US" dirty="0"/>
              <a:t>d)   For work zone training, states </a:t>
            </a:r>
            <a:r>
              <a:rPr lang="en-US" b="1" dirty="0"/>
              <a:t>SHALL</a:t>
            </a:r>
            <a:r>
              <a:rPr lang="en-US" dirty="0"/>
              <a:t> train personnel appropriately based on the job decisions each individual is required to make</a:t>
            </a:r>
          </a:p>
        </p:txBody>
      </p:sp>
    </p:spTree>
    <p:extLst>
      <p:ext uri="{BB962C8B-B14F-4D97-AF65-F5344CB8AC3E}">
        <p14:creationId xmlns:p14="http://schemas.microsoft.com/office/powerpoint/2010/main" val="375965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984" y="458523"/>
            <a:ext cx="8229600" cy="659859"/>
          </a:xfrm>
        </p:spPr>
        <p:txBody>
          <a:bodyPr>
            <a:normAutofit fontScale="90000"/>
          </a:bodyPr>
          <a:lstStyle/>
          <a:p>
            <a:r>
              <a:rPr lang="en-US" sz="4000" dirty="0"/>
              <a:t>State-Level Processes &amp; Procedures </a:t>
            </a:r>
            <a:r>
              <a:rPr lang="en-US" sz="2000" dirty="0"/>
              <a:t>(3 of 3)</a:t>
            </a:r>
          </a:p>
        </p:txBody>
      </p:sp>
      <p:sp>
        <p:nvSpPr>
          <p:cNvPr id="3" name="Content Placeholder 2"/>
          <p:cNvSpPr>
            <a:spLocks noGrp="1"/>
          </p:cNvSpPr>
          <p:nvPr>
            <p:ph idx="1"/>
          </p:nvPr>
        </p:nvSpPr>
        <p:spPr>
          <a:xfrm>
            <a:off x="457200" y="1489769"/>
            <a:ext cx="8375904" cy="3576007"/>
          </a:xfrm>
        </p:spPr>
        <p:txBody>
          <a:bodyPr/>
          <a:lstStyle/>
          <a:p>
            <a:pPr marL="514350" indent="-514350">
              <a:buAutoNum type="alphaLcParenR" startAt="5"/>
            </a:pPr>
            <a:r>
              <a:rPr lang="en-US" dirty="0"/>
              <a:t>States </a:t>
            </a:r>
            <a:r>
              <a:rPr lang="en-US" b="1" dirty="0"/>
              <a:t>SHALL</a:t>
            </a:r>
            <a:r>
              <a:rPr lang="en-US" dirty="0"/>
              <a:t> perform a process review every two years. This review:</a:t>
            </a:r>
          </a:p>
          <a:p>
            <a:pPr lvl="1"/>
            <a:r>
              <a:rPr lang="en-US" dirty="0"/>
              <a:t>May include work zone data </a:t>
            </a:r>
          </a:p>
          <a:p>
            <a:pPr lvl="1"/>
            <a:r>
              <a:rPr lang="en-US" dirty="0"/>
              <a:t>May include randomly selected projects</a:t>
            </a:r>
          </a:p>
          <a:p>
            <a:pPr lvl="1"/>
            <a:r>
              <a:rPr lang="en-US" dirty="0"/>
              <a:t>Should include project staff and FHWA</a:t>
            </a:r>
          </a:p>
          <a:p>
            <a:pPr lvl="2"/>
            <a:r>
              <a:rPr lang="en-US" dirty="0"/>
              <a:t>Participation of other stakeholders, as appropriate, is encouraged!</a:t>
            </a:r>
          </a:p>
          <a:p>
            <a:pPr marL="457200" lvl="1" indent="0">
              <a:buNone/>
            </a:pPr>
            <a:endParaRPr lang="en-US" sz="3000" dirty="0"/>
          </a:p>
          <a:p>
            <a:pPr lvl="1"/>
            <a:endParaRPr lang="en-US" sz="3000" dirty="0"/>
          </a:p>
          <a:p>
            <a:pPr lvl="1"/>
            <a:endParaRPr lang="en-US" sz="3000" dirty="0"/>
          </a:p>
        </p:txBody>
      </p:sp>
      <p:sp>
        <p:nvSpPr>
          <p:cNvPr id="4" name="TextBox 3"/>
          <p:cNvSpPr txBox="1"/>
          <p:nvPr/>
        </p:nvSpPr>
        <p:spPr>
          <a:xfrm>
            <a:off x="25496" y="5460618"/>
            <a:ext cx="9118503" cy="138499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b="1" dirty="0">
                <a:latin typeface="Arial Narrow" panose="020B0606020202030204" pitchFamily="34" charset="0"/>
              </a:rPr>
              <a:t>Review results are intended to lead to improvements in work zone processes and procedures, data and information resources, and training programs</a:t>
            </a:r>
          </a:p>
        </p:txBody>
      </p:sp>
    </p:spTree>
    <p:extLst>
      <p:ext uri="{BB962C8B-B14F-4D97-AF65-F5344CB8AC3E}">
        <p14:creationId xmlns:p14="http://schemas.microsoft.com/office/powerpoint/2010/main" val="4024594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98EDB0-6623-440C-9A4F-E65C3FED75F6}"/>
              </a:ext>
            </a:extLst>
          </p:cNvPr>
          <p:cNvSpPr>
            <a:spLocks noGrp="1"/>
          </p:cNvSpPr>
          <p:nvPr>
            <p:ph idx="1"/>
          </p:nvPr>
        </p:nvSpPr>
        <p:spPr>
          <a:xfrm>
            <a:off x="450458" y="1343465"/>
            <a:ext cx="3334142" cy="5056012"/>
          </a:xfrm>
        </p:spPr>
        <p:txBody>
          <a:bodyPr>
            <a:normAutofit/>
          </a:bodyPr>
          <a:lstStyle/>
          <a:p>
            <a:r>
              <a:rPr lang="en-US" dirty="0"/>
              <a:t>All state highway agencies receiving Federal-aid funds are required to perform work zone process reviews every two years</a:t>
            </a:r>
          </a:p>
        </p:txBody>
      </p:sp>
      <p:sp>
        <p:nvSpPr>
          <p:cNvPr id="3" name="Title 2">
            <a:extLst>
              <a:ext uri="{FF2B5EF4-FFF2-40B4-BE49-F238E27FC236}">
                <a16:creationId xmlns:a16="http://schemas.microsoft.com/office/drawing/2014/main" id="{D684130D-833A-4926-B993-FD0424D027D0}"/>
              </a:ext>
            </a:extLst>
          </p:cNvPr>
          <p:cNvSpPr>
            <a:spLocks noGrp="1"/>
          </p:cNvSpPr>
          <p:nvPr>
            <p:ph type="title"/>
          </p:nvPr>
        </p:nvSpPr>
        <p:spPr>
          <a:xfrm>
            <a:off x="457200" y="458523"/>
            <a:ext cx="8229600" cy="659859"/>
          </a:xfrm>
        </p:spPr>
        <p:txBody>
          <a:bodyPr>
            <a:normAutofit/>
          </a:bodyPr>
          <a:lstStyle/>
          <a:p>
            <a:r>
              <a:rPr lang="en-US" dirty="0"/>
              <a:t>Work Zone Process Reviews</a:t>
            </a:r>
          </a:p>
        </p:txBody>
      </p:sp>
      <p:sp>
        <p:nvSpPr>
          <p:cNvPr id="4" name="TextBox 3">
            <a:extLst>
              <a:ext uri="{FF2B5EF4-FFF2-40B4-BE49-F238E27FC236}">
                <a16:creationId xmlns:a16="http://schemas.microsoft.com/office/drawing/2014/main" id="{0A031665-F3E8-42A4-A576-2D3F13EDCDF1}"/>
              </a:ext>
            </a:extLst>
          </p:cNvPr>
          <p:cNvSpPr txBox="1"/>
          <p:nvPr/>
        </p:nvSpPr>
        <p:spPr>
          <a:xfrm>
            <a:off x="4041648" y="1659285"/>
            <a:ext cx="4432439" cy="3539430"/>
          </a:xfrm>
          <a:prstGeom prst="rect">
            <a:avLst/>
          </a:prstGeom>
          <a:noFill/>
          <a:ln>
            <a:solidFill>
              <a:srgbClr val="C00000"/>
            </a:solidFill>
          </a:ln>
        </p:spPr>
        <p:txBody>
          <a:bodyPr wrap="square" rtlCol="0">
            <a:spAutoFit/>
          </a:bodyPr>
          <a:lstStyle/>
          <a:p>
            <a:pPr algn="ctr"/>
            <a:r>
              <a:rPr lang="en-US" sz="2800" i="1" dirty="0">
                <a:latin typeface="Arial" panose="020B0604020202020204" pitchFamily="34" charset="0"/>
                <a:cs typeface="Arial" panose="020B0604020202020204" pitchFamily="34" charset="0"/>
              </a:rPr>
              <a:t>Process reviews can lead to improvement in project delivery schedules, reduced capital and life-cycle costs, and better overall management of transportation operations in and around work zones.</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657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98EDB0-6623-440C-9A4F-E65C3FED75F6}"/>
              </a:ext>
            </a:extLst>
          </p:cNvPr>
          <p:cNvSpPr>
            <a:spLocks noGrp="1"/>
          </p:cNvSpPr>
          <p:nvPr>
            <p:ph idx="1"/>
          </p:nvPr>
        </p:nvSpPr>
        <p:spPr>
          <a:xfrm>
            <a:off x="339529" y="1514915"/>
            <a:ext cx="8464942" cy="5056012"/>
          </a:xfrm>
        </p:spPr>
        <p:txBody>
          <a:bodyPr>
            <a:normAutofit/>
          </a:bodyPr>
          <a:lstStyle/>
          <a:p>
            <a:r>
              <a:rPr lang="en-US" dirty="0"/>
              <a:t>Are an opportunity for the agency to reexamine how it is meeting federal requirements in 23 CFR 630 Subparts J and K in accomplishing work zone safety and mobility management</a:t>
            </a:r>
          </a:p>
          <a:p>
            <a:r>
              <a:rPr lang="en-US" dirty="0"/>
              <a:t>Help an agency evaluate its work zone safety and mobility-related policies and procedures</a:t>
            </a:r>
          </a:p>
          <a:p>
            <a:r>
              <a:rPr lang="en-US" dirty="0"/>
              <a:t>Help evaluate the effectiveness of its work zone impacts analyses and monitoring efforts, and ultimately, how well it manages those impacts</a:t>
            </a:r>
          </a:p>
        </p:txBody>
      </p:sp>
      <p:sp>
        <p:nvSpPr>
          <p:cNvPr id="3" name="Title 2">
            <a:extLst>
              <a:ext uri="{FF2B5EF4-FFF2-40B4-BE49-F238E27FC236}">
                <a16:creationId xmlns:a16="http://schemas.microsoft.com/office/drawing/2014/main" id="{D684130D-833A-4926-B993-FD0424D027D0}"/>
              </a:ext>
            </a:extLst>
          </p:cNvPr>
          <p:cNvSpPr>
            <a:spLocks noGrp="1"/>
          </p:cNvSpPr>
          <p:nvPr>
            <p:ph type="title"/>
          </p:nvPr>
        </p:nvSpPr>
        <p:spPr>
          <a:xfrm>
            <a:off x="457200" y="458523"/>
            <a:ext cx="8229600" cy="659859"/>
          </a:xfrm>
        </p:spPr>
        <p:txBody>
          <a:bodyPr>
            <a:normAutofit/>
          </a:bodyPr>
          <a:lstStyle/>
          <a:p>
            <a:r>
              <a:rPr lang="en-US" dirty="0"/>
              <a:t>Work Zone Process Reviews…</a:t>
            </a:r>
          </a:p>
        </p:txBody>
      </p:sp>
    </p:spTree>
    <p:extLst>
      <p:ext uri="{BB962C8B-B14F-4D97-AF65-F5344CB8AC3E}">
        <p14:creationId xmlns:p14="http://schemas.microsoft.com/office/powerpoint/2010/main" val="691673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Effective Work Zone Process Reviews">
            <a:extLst>
              <a:ext uri="{FF2B5EF4-FFF2-40B4-BE49-F238E27FC236}">
                <a16:creationId xmlns:a16="http://schemas.microsoft.com/office/drawing/2014/main" id="{FA5DC15C-2903-4395-BE82-54E5241CDABF}"/>
              </a:ext>
            </a:extLst>
          </p:cNvPr>
          <p:cNvSpPr>
            <a:spLocks noGrp="1"/>
          </p:cNvSpPr>
          <p:nvPr>
            <p:ph type="title"/>
          </p:nvPr>
        </p:nvSpPr>
        <p:spPr>
          <a:xfrm>
            <a:off x="6673542" y="793612"/>
            <a:ext cx="2470458" cy="3914575"/>
          </a:xfrm>
        </p:spPr>
        <p:txBody>
          <a:bodyPr>
            <a:normAutofit fontScale="90000"/>
          </a:bodyPr>
          <a:lstStyle/>
          <a:p>
            <a:r>
              <a:rPr lang="en-US" sz="3200" dirty="0"/>
              <a:t>Guidance for Conducting Effective Work Zone Process Reviews</a:t>
            </a:r>
            <a:br>
              <a:rPr lang="en-US" sz="3200" dirty="0"/>
            </a:br>
            <a:endParaRPr lang="en-US" sz="3200" dirty="0"/>
          </a:p>
        </p:txBody>
      </p:sp>
      <p:pic>
        <p:nvPicPr>
          <p:cNvPr id="4" name="Picture 3" descr="circular diagram on meeting our work zone safety and mobility goals - develop process review plan, conduct review, identify recommendations and action plan, implement the recommendations, and evaluate the effects">
            <a:extLst>
              <a:ext uri="{FF2B5EF4-FFF2-40B4-BE49-F238E27FC236}">
                <a16:creationId xmlns:a16="http://schemas.microsoft.com/office/drawing/2014/main" id="{89AB33BC-246E-4C50-B9D7-17886FA32C59}"/>
              </a:ext>
            </a:extLst>
          </p:cNvPr>
          <p:cNvPicPr>
            <a:picLocks noChangeAspect="1"/>
          </p:cNvPicPr>
          <p:nvPr/>
        </p:nvPicPr>
        <p:blipFill>
          <a:blip r:embed="rId3"/>
          <a:stretch>
            <a:fillRect/>
          </a:stretch>
        </p:blipFill>
        <p:spPr>
          <a:xfrm>
            <a:off x="-1" y="0"/>
            <a:ext cx="6673543" cy="5894962"/>
          </a:xfrm>
          <a:prstGeom prst="rect">
            <a:avLst/>
          </a:prstGeom>
        </p:spPr>
      </p:pic>
      <p:sp>
        <p:nvSpPr>
          <p:cNvPr id="5" name="Rectangle 4">
            <a:extLst>
              <a:ext uri="{FF2B5EF4-FFF2-40B4-BE49-F238E27FC236}">
                <a16:creationId xmlns:a16="http://schemas.microsoft.com/office/drawing/2014/main" id="{FE185684-C11C-4BA3-829E-9EA820E89FEE}"/>
              </a:ext>
            </a:extLst>
          </p:cNvPr>
          <p:cNvSpPr/>
          <p:nvPr/>
        </p:nvSpPr>
        <p:spPr>
          <a:xfrm>
            <a:off x="1842791" y="6050225"/>
            <a:ext cx="2729209" cy="369332"/>
          </a:xfrm>
          <a:prstGeom prst="rect">
            <a:avLst/>
          </a:prstGeom>
        </p:spPr>
        <p:txBody>
          <a:bodyPr wrap="none">
            <a:spAutoFit/>
          </a:bodyPr>
          <a:lstStyle/>
          <a:p>
            <a:r>
              <a:rPr lang="en-US" dirty="0"/>
              <a:t>Source: FHWA-HOP-15-013</a:t>
            </a:r>
          </a:p>
        </p:txBody>
      </p:sp>
      <p:sp>
        <p:nvSpPr>
          <p:cNvPr id="2" name="Google Shape;74;p1">
            <a:extLst>
              <a:ext uri="{FF2B5EF4-FFF2-40B4-BE49-F238E27FC236}">
                <a16:creationId xmlns:a16="http://schemas.microsoft.com/office/drawing/2014/main" id="{ECA00995-0099-C920-988D-D74D1241D584}"/>
              </a:ext>
            </a:extLst>
          </p:cNvPr>
          <p:cNvSpPr/>
          <p:nvPr/>
        </p:nvSpPr>
        <p:spPr>
          <a:xfrm>
            <a:off x="5642092" y="5894962"/>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203319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Significant Projects</a:t>
            </a:r>
          </a:p>
        </p:txBody>
      </p:sp>
      <p:sp>
        <p:nvSpPr>
          <p:cNvPr id="3" name="Content Placeholder 2"/>
          <p:cNvSpPr>
            <a:spLocks noGrp="1"/>
          </p:cNvSpPr>
          <p:nvPr>
            <p:ph idx="1"/>
          </p:nvPr>
        </p:nvSpPr>
        <p:spPr>
          <a:xfrm>
            <a:off x="211016" y="1392702"/>
            <a:ext cx="5222924" cy="4543865"/>
          </a:xfrm>
        </p:spPr>
        <p:txBody>
          <a:bodyPr/>
          <a:lstStyle/>
          <a:p>
            <a:r>
              <a:rPr lang="en-US" dirty="0"/>
              <a:t>§630.1010 Significant projects.</a:t>
            </a:r>
          </a:p>
          <a:p>
            <a:pPr marL="914400" lvl="1" indent="-514350">
              <a:buNone/>
            </a:pPr>
            <a:r>
              <a:rPr lang="en-US" dirty="0"/>
              <a:t>(a) “A significant project is…”</a:t>
            </a:r>
          </a:p>
          <a:p>
            <a:pPr marL="914400" lvl="1" indent="-514350">
              <a:buNone/>
            </a:pPr>
            <a:r>
              <a:rPr lang="en-US" dirty="0"/>
              <a:t>(b) Identify as early as possible</a:t>
            </a:r>
          </a:p>
          <a:p>
            <a:pPr marL="914400" lvl="1" indent="-514350">
              <a:buNone/>
            </a:pPr>
            <a:r>
              <a:rPr lang="en-US" dirty="0"/>
              <a:t>(c) “All interstate projects within….”</a:t>
            </a:r>
          </a:p>
          <a:p>
            <a:pPr marL="914400" lvl="1" indent="-514350">
              <a:buNone/>
            </a:pPr>
            <a:r>
              <a:rPr lang="en-US" dirty="0"/>
              <a:t>(d) Exceptions to projects….</a:t>
            </a:r>
          </a:p>
        </p:txBody>
      </p:sp>
      <p:pic>
        <p:nvPicPr>
          <p:cNvPr id="4" name="Picture 3" descr="Traffic congestion on highway">
            <a:extLst>
              <a:ext uri="{FF2B5EF4-FFF2-40B4-BE49-F238E27FC236}">
                <a16:creationId xmlns:a16="http://schemas.microsoft.com/office/drawing/2014/main" id="{2444297F-4D33-4420-BC65-3C5C045A71EA}"/>
              </a:ext>
            </a:extLst>
          </p:cNvPr>
          <p:cNvPicPr>
            <a:picLocks noChangeAspect="1"/>
          </p:cNvPicPr>
          <p:nvPr/>
        </p:nvPicPr>
        <p:blipFill>
          <a:blip r:embed="rId3"/>
          <a:stretch>
            <a:fillRect/>
          </a:stretch>
        </p:blipFill>
        <p:spPr>
          <a:xfrm>
            <a:off x="5518636" y="2401053"/>
            <a:ext cx="3161422" cy="2055894"/>
          </a:xfrm>
          <a:prstGeom prst="rect">
            <a:avLst/>
          </a:prstGeom>
        </p:spPr>
      </p:pic>
      <p:sp>
        <p:nvSpPr>
          <p:cNvPr id="5" name="Google Shape;74;p1">
            <a:extLst>
              <a:ext uri="{FF2B5EF4-FFF2-40B4-BE49-F238E27FC236}">
                <a16:creationId xmlns:a16="http://schemas.microsoft.com/office/drawing/2014/main" id="{C0BCE0F9-95FF-68FC-B0B4-D4EB249D976B}"/>
              </a:ext>
            </a:extLst>
          </p:cNvPr>
          <p:cNvSpPr/>
          <p:nvPr/>
        </p:nvSpPr>
        <p:spPr>
          <a:xfrm>
            <a:off x="7713784" y="4529413"/>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5680731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Project-Level Procedures</a:t>
            </a:r>
          </a:p>
        </p:txBody>
      </p:sp>
      <p:sp>
        <p:nvSpPr>
          <p:cNvPr id="4" name="Content Placeholder 3"/>
          <p:cNvSpPr>
            <a:spLocks noGrp="1"/>
          </p:cNvSpPr>
          <p:nvPr>
            <p:ph idx="1"/>
          </p:nvPr>
        </p:nvSpPr>
        <p:spPr>
          <a:xfrm>
            <a:off x="450458" y="1554481"/>
            <a:ext cx="4262219" cy="4396153"/>
          </a:xfrm>
        </p:spPr>
        <p:txBody>
          <a:bodyPr/>
          <a:lstStyle/>
          <a:p>
            <a:r>
              <a:rPr lang="en-US" dirty="0"/>
              <a:t>Section 630.1012  of the rule provides guidance and establishes procedures for States to manage the work zone impacts of individual projects</a:t>
            </a:r>
          </a:p>
        </p:txBody>
      </p:sp>
      <p:pic>
        <p:nvPicPr>
          <p:cNvPr id="3" name="Picture 2" descr="Road work Ahead sign">
            <a:extLst>
              <a:ext uri="{FF2B5EF4-FFF2-40B4-BE49-F238E27FC236}">
                <a16:creationId xmlns:a16="http://schemas.microsoft.com/office/drawing/2014/main" id="{DDF27D47-F797-4677-9BB2-D73B75FA0BDD}"/>
              </a:ext>
            </a:extLst>
          </p:cNvPr>
          <p:cNvPicPr>
            <a:picLocks noChangeAspect="1"/>
          </p:cNvPicPr>
          <p:nvPr/>
        </p:nvPicPr>
        <p:blipFill>
          <a:blip r:embed="rId3"/>
          <a:stretch>
            <a:fillRect/>
          </a:stretch>
        </p:blipFill>
        <p:spPr>
          <a:xfrm>
            <a:off x="5218381" y="1626142"/>
            <a:ext cx="3461677" cy="3106372"/>
          </a:xfrm>
          <a:prstGeom prst="rect">
            <a:avLst/>
          </a:prstGeom>
        </p:spPr>
      </p:pic>
      <p:sp>
        <p:nvSpPr>
          <p:cNvPr id="5" name="Google Shape;74;p1">
            <a:extLst>
              <a:ext uri="{FF2B5EF4-FFF2-40B4-BE49-F238E27FC236}">
                <a16:creationId xmlns:a16="http://schemas.microsoft.com/office/drawing/2014/main" id="{F810DCD1-6BB4-8AC0-2FF9-A11F3F8C6FF3}"/>
              </a:ext>
            </a:extLst>
          </p:cNvPr>
          <p:cNvSpPr/>
          <p:nvPr/>
        </p:nvSpPr>
        <p:spPr>
          <a:xfrm>
            <a:off x="7722100" y="473251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281720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614" y="172492"/>
            <a:ext cx="8918771" cy="954107"/>
          </a:xfrm>
        </p:spPr>
        <p:txBody>
          <a:bodyPr>
            <a:normAutofit fontScale="90000"/>
          </a:bodyPr>
          <a:lstStyle/>
          <a:p>
            <a:r>
              <a:rPr lang="en-US" sz="4000" dirty="0"/>
              <a:t>Transportation Management Plan (TMP)</a:t>
            </a:r>
            <a:endParaRPr lang="en-US" sz="2000" dirty="0"/>
          </a:p>
        </p:txBody>
      </p:sp>
      <p:sp>
        <p:nvSpPr>
          <p:cNvPr id="3" name="Content Placeholder 2"/>
          <p:cNvSpPr>
            <a:spLocks noGrp="1"/>
          </p:cNvSpPr>
          <p:nvPr>
            <p:ph idx="1"/>
          </p:nvPr>
        </p:nvSpPr>
        <p:spPr>
          <a:xfrm>
            <a:off x="393191" y="1223144"/>
            <a:ext cx="8348473" cy="4411711"/>
          </a:xfrm>
        </p:spPr>
        <p:txBody>
          <a:bodyPr/>
          <a:lstStyle/>
          <a:p>
            <a:pPr marL="238125" indent="-238125"/>
            <a:r>
              <a:rPr lang="en-US" dirty="0"/>
              <a:t>Strategies to manage the work zone impacts of a project</a:t>
            </a:r>
          </a:p>
          <a:p>
            <a:pPr marL="238125" indent="-238125"/>
            <a:r>
              <a:rPr lang="en-US" dirty="0"/>
              <a:t>Consists of:</a:t>
            </a:r>
          </a:p>
          <a:p>
            <a:pPr lvl="1"/>
            <a:r>
              <a:rPr lang="en-US" dirty="0"/>
              <a:t>A Temporary Traffic Control (TTC) Plan </a:t>
            </a:r>
          </a:p>
          <a:p>
            <a:pPr lvl="1"/>
            <a:r>
              <a:rPr lang="en-US" dirty="0"/>
              <a:t>Transportation Operations (TO) </a:t>
            </a:r>
          </a:p>
          <a:p>
            <a:pPr lvl="1"/>
            <a:r>
              <a:rPr lang="en-US" dirty="0"/>
              <a:t>Public Information and Outreach (PI &amp; O) components</a:t>
            </a:r>
          </a:p>
        </p:txBody>
      </p:sp>
      <p:sp>
        <p:nvSpPr>
          <p:cNvPr id="7" name="TextBox 6"/>
          <p:cNvSpPr txBox="1"/>
          <p:nvPr/>
        </p:nvSpPr>
        <p:spPr>
          <a:xfrm>
            <a:off x="685799" y="4943459"/>
            <a:ext cx="7772400" cy="954107"/>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marL="228600" lvl="1" algn="ctr">
              <a:buNone/>
            </a:pPr>
            <a:r>
              <a:rPr lang="en-US" sz="2800" b="1" dirty="0">
                <a:latin typeface="Arial Narrow" panose="020B0606020202030204" pitchFamily="34" charset="0"/>
              </a:rPr>
              <a:t>For projects with less than significant work zone impacts, the TMP may consist only of a TTC plan </a:t>
            </a:r>
          </a:p>
        </p:txBody>
      </p:sp>
    </p:spTree>
    <p:extLst>
      <p:ext uri="{BB962C8B-B14F-4D97-AF65-F5344CB8AC3E}">
        <p14:creationId xmlns:p14="http://schemas.microsoft.com/office/powerpoint/2010/main" val="2708266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0458" y="316794"/>
            <a:ext cx="8229600" cy="659859"/>
          </a:xfrm>
        </p:spPr>
        <p:txBody>
          <a:bodyPr/>
          <a:lstStyle/>
          <a:p>
            <a:r>
              <a:rPr lang="en-US" dirty="0"/>
              <a:t>Objectives of the Module</a:t>
            </a:r>
          </a:p>
        </p:txBody>
      </p:sp>
      <p:sp>
        <p:nvSpPr>
          <p:cNvPr id="5" name="Content Placeholder 4"/>
          <p:cNvSpPr>
            <a:spLocks noGrp="1"/>
          </p:cNvSpPr>
          <p:nvPr>
            <p:ph idx="1"/>
          </p:nvPr>
        </p:nvSpPr>
        <p:spPr/>
        <p:txBody>
          <a:bodyPr/>
          <a:lstStyle/>
          <a:p>
            <a:r>
              <a:rPr lang="en-US" dirty="0">
                <a:cs typeface="Arial" panose="020B0604020202020204" pitchFamily="34" charset="0"/>
              </a:rPr>
              <a:t>Review “Work Zone Safety and Mobility Rule”</a:t>
            </a:r>
          </a:p>
          <a:p>
            <a:r>
              <a:rPr lang="en-US" dirty="0">
                <a:cs typeface="Arial" panose="020B0604020202020204" pitchFamily="34" charset="0"/>
              </a:rPr>
              <a:t>Discuss primary issues addressed by the rule</a:t>
            </a:r>
          </a:p>
          <a:p>
            <a:r>
              <a:rPr lang="en-US" dirty="0">
                <a:cs typeface="Arial" panose="020B0604020202020204" pitchFamily="34" charset="0"/>
              </a:rPr>
              <a:t>Discuss significant projects and transportation management plans</a:t>
            </a:r>
            <a:endParaRPr lang="en-US" altLang="en-US" dirty="0">
              <a:cs typeface="Arial" panose="020B0604020202020204" pitchFamily="34" charset="0"/>
            </a:endParaRPr>
          </a:p>
          <a:p>
            <a:pPr lvl="1"/>
            <a:endParaRPr lang="en-US" sz="4000" dirty="0"/>
          </a:p>
          <a:p>
            <a:pPr marL="457200" lvl="1" indent="0">
              <a:buNone/>
            </a:pPr>
            <a:endParaRPr lang="en-US" sz="4000" dirty="0"/>
          </a:p>
        </p:txBody>
      </p:sp>
    </p:spTree>
    <p:extLst>
      <p:ext uri="{BB962C8B-B14F-4D97-AF65-F5344CB8AC3E}">
        <p14:creationId xmlns:p14="http://schemas.microsoft.com/office/powerpoint/2010/main" val="535341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2" descr="Red umbrella with TMP Components written on it, with TTC plan, Transportation Operations (TO), and Public Information and Outreach (PI&amp;O) underneath (last two if significant)"/>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82375" y="-210531"/>
            <a:ext cx="8202160" cy="6291072"/>
          </a:xfrm>
          <a:prstGeom prst="rect">
            <a:avLst/>
          </a:prstGeom>
          <a:noFill/>
          <a:ln w="9525">
            <a:noFill/>
            <a:miter lim="800000"/>
            <a:headEnd/>
            <a:tailEnd/>
          </a:ln>
        </p:spPr>
      </p:pic>
      <p:grpSp>
        <p:nvGrpSpPr>
          <p:cNvPr id="6" name="Group 5" descr="TTC Plan&#10;&#10;All Projects"/>
          <p:cNvGrpSpPr/>
          <p:nvPr/>
        </p:nvGrpSpPr>
        <p:grpSpPr>
          <a:xfrm>
            <a:off x="1528334" y="2936332"/>
            <a:ext cx="2579682" cy="3146863"/>
            <a:chOff x="1801331" y="2936332"/>
            <a:chExt cx="2579682" cy="3146863"/>
          </a:xfrm>
        </p:grpSpPr>
        <p:sp>
          <p:nvSpPr>
            <p:cNvPr id="4" name="Speech Bubble: Rectangle 3"/>
            <p:cNvSpPr/>
            <p:nvPr/>
          </p:nvSpPr>
          <p:spPr>
            <a:xfrm>
              <a:off x="2050160" y="2936332"/>
              <a:ext cx="2104845" cy="810883"/>
            </a:xfrm>
            <a:prstGeom prst="wedgeRectCallout">
              <a:avLst>
                <a:gd name="adj1" fmla="val -9903"/>
                <a:gd name="adj2" fmla="val 5020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Narrow" panose="020B0606020202030204" pitchFamily="34" charset="0"/>
                </a:rPr>
                <a:t>TTC Plan</a:t>
              </a:r>
            </a:p>
          </p:txBody>
        </p:sp>
        <p:sp>
          <p:nvSpPr>
            <p:cNvPr id="5" name="Rectangle 4" descr="All projects&#10;"/>
            <p:cNvSpPr/>
            <p:nvPr/>
          </p:nvSpPr>
          <p:spPr>
            <a:xfrm>
              <a:off x="1801331" y="5375309"/>
              <a:ext cx="2579682" cy="707886"/>
            </a:xfrm>
            <a:prstGeom prst="rect">
              <a:avLst/>
            </a:prstGeom>
            <a:noFill/>
          </p:spPr>
          <p:txBody>
            <a:bodyPr wrap="none" lIns="91440" tIns="45720" rIns="91440" bIns="45720">
              <a:spAutoFit/>
            </a:bodyPr>
            <a:lstStyle/>
            <a:p>
              <a:pPr algn="ctr"/>
              <a:r>
                <a:rPr lang="en-US" sz="4000" b="1" cap="none" spc="0" dirty="0">
                  <a:ln w="0"/>
                  <a:solidFill>
                    <a:schemeClr val="accent1"/>
                  </a:solidFill>
                  <a:effectLst>
                    <a:outerShdw blurRad="38100" dist="25400" dir="5400000" algn="ctr" rotWithShape="0">
                      <a:srgbClr val="6E747A">
                        <a:alpha val="43000"/>
                      </a:srgbClr>
                    </a:outerShdw>
                  </a:effectLst>
                </a:rPr>
                <a:t>All projects</a:t>
              </a:r>
            </a:p>
          </p:txBody>
        </p:sp>
      </p:grpSp>
      <p:sp>
        <p:nvSpPr>
          <p:cNvPr id="8" name="Speech Bubble: Rectangle 7" descr="Transportation Operations (TO)&#10;&#10;Public Information and Outreach (PI &amp; O)&#10;"/>
          <p:cNvSpPr/>
          <p:nvPr/>
        </p:nvSpPr>
        <p:spPr>
          <a:xfrm>
            <a:off x="5076796" y="2296313"/>
            <a:ext cx="4067204" cy="3327400"/>
          </a:xfrm>
          <a:prstGeom prst="wedgeRectCallout">
            <a:avLst>
              <a:gd name="adj1" fmla="val 48723"/>
              <a:gd name="adj2" fmla="val -906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Narrow" panose="020B0606020202030204" pitchFamily="34" charset="0"/>
              </a:rPr>
              <a:t>Transportation Operations (TO)</a:t>
            </a:r>
          </a:p>
          <a:p>
            <a:pPr algn="ctr"/>
            <a:endParaRPr lang="en-US" sz="3200" b="1" dirty="0">
              <a:solidFill>
                <a:schemeClr val="tx1"/>
              </a:solidFill>
              <a:latin typeface="Arial Narrow" panose="020B0606020202030204" pitchFamily="34" charset="0"/>
            </a:endParaRPr>
          </a:p>
          <a:p>
            <a:pPr algn="ctr"/>
            <a:r>
              <a:rPr lang="en-US" sz="3200" b="1" dirty="0">
                <a:solidFill>
                  <a:schemeClr val="tx1"/>
                </a:solidFill>
                <a:latin typeface="Arial Narrow" panose="020B0606020202030204" pitchFamily="34" charset="0"/>
              </a:rPr>
              <a:t>Public Information and Outreach (PI &amp; O)</a:t>
            </a:r>
          </a:p>
        </p:txBody>
      </p:sp>
      <p:sp>
        <p:nvSpPr>
          <p:cNvPr id="9" name="Rectangle 8" descr="If “Significant”&#10;"/>
          <p:cNvSpPr/>
          <p:nvPr/>
        </p:nvSpPr>
        <p:spPr>
          <a:xfrm>
            <a:off x="4989632" y="5375309"/>
            <a:ext cx="4241531" cy="707886"/>
          </a:xfrm>
          <a:prstGeom prst="rect">
            <a:avLst/>
          </a:prstGeom>
          <a:noFill/>
        </p:spPr>
        <p:txBody>
          <a:bodyPr wrap="square" lIns="91440" tIns="45720" rIns="91440" bIns="45720">
            <a:spAutoFit/>
          </a:bodyPr>
          <a:lstStyle/>
          <a:p>
            <a:pPr algn="ctr"/>
            <a:r>
              <a:rPr lang="en-US" sz="4000" b="1" cap="none" spc="0" dirty="0">
                <a:ln w="0"/>
                <a:solidFill>
                  <a:schemeClr val="accent1"/>
                </a:solidFill>
                <a:effectLst>
                  <a:outerShdw blurRad="38100" dist="25400" dir="5400000" algn="ctr" rotWithShape="0">
                    <a:srgbClr val="6E747A">
                      <a:alpha val="43000"/>
                    </a:srgbClr>
                  </a:outerShdw>
                </a:effectLst>
              </a:rPr>
              <a:t>If “Significant”</a:t>
            </a:r>
          </a:p>
        </p:txBody>
      </p:sp>
      <p:sp>
        <p:nvSpPr>
          <p:cNvPr id="3" name="TextBox 2">
            <a:extLst>
              <a:ext uri="{FF2B5EF4-FFF2-40B4-BE49-F238E27FC236}">
                <a16:creationId xmlns:a16="http://schemas.microsoft.com/office/drawing/2014/main" id="{5B09732C-DDA3-1C00-B1E4-E0DE7BCC7DFC}"/>
              </a:ext>
            </a:extLst>
          </p:cNvPr>
          <p:cNvSpPr txBox="1"/>
          <p:nvPr/>
        </p:nvSpPr>
        <p:spPr>
          <a:xfrm>
            <a:off x="1869328" y="6222316"/>
            <a:ext cx="4627266" cy="215444"/>
          </a:xfrm>
          <a:prstGeom prst="rect">
            <a:avLst/>
          </a:prstGeom>
          <a:noFill/>
        </p:spPr>
        <p:txBody>
          <a:bodyPr wrap="square">
            <a:spAutoFit/>
          </a:bodyPr>
          <a:lstStyle/>
          <a:p>
            <a:r>
              <a:rPr lang="en-US" sz="800" dirty="0"/>
              <a:t>Umbrella image: https://www.pinterest.com/pin/452471093788604008/</a:t>
            </a:r>
          </a:p>
        </p:txBody>
      </p:sp>
    </p:spTree>
    <p:extLst>
      <p:ext uri="{BB962C8B-B14F-4D97-AF65-F5344CB8AC3E}">
        <p14:creationId xmlns:p14="http://schemas.microsoft.com/office/powerpoint/2010/main" val="366535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711" y="233617"/>
            <a:ext cx="8848578" cy="1009876"/>
          </a:xfrm>
        </p:spPr>
        <p:txBody>
          <a:bodyPr>
            <a:normAutofit/>
          </a:bodyPr>
          <a:lstStyle/>
          <a:p>
            <a:r>
              <a:rPr lang="en-US" dirty="0"/>
              <a:t>The Temporary Traffic Control Plan   </a:t>
            </a:r>
          </a:p>
        </p:txBody>
      </p:sp>
      <p:sp>
        <p:nvSpPr>
          <p:cNvPr id="3" name="Content Placeholder 2"/>
          <p:cNvSpPr>
            <a:spLocks noGrp="1"/>
          </p:cNvSpPr>
          <p:nvPr>
            <p:ph idx="1"/>
          </p:nvPr>
        </p:nvSpPr>
        <p:spPr>
          <a:xfrm>
            <a:off x="147711" y="1438479"/>
            <a:ext cx="4903974" cy="4396153"/>
          </a:xfrm>
        </p:spPr>
        <p:txBody>
          <a:bodyPr>
            <a:normAutofit/>
          </a:bodyPr>
          <a:lstStyle/>
          <a:p>
            <a:r>
              <a:rPr lang="en-US" dirty="0"/>
              <a:t>Describes TTC measures to be used for facilitating road users through a work zone or incident area</a:t>
            </a:r>
          </a:p>
          <a:p>
            <a:pPr lvl="1"/>
            <a:r>
              <a:rPr lang="en-US" dirty="0">
                <a:solidFill>
                  <a:prstClr val="black"/>
                </a:solidFill>
              </a:rPr>
              <a:t>Must be consistent with:</a:t>
            </a:r>
          </a:p>
          <a:p>
            <a:pPr lvl="2"/>
            <a:r>
              <a:rPr lang="en-US" dirty="0">
                <a:solidFill>
                  <a:prstClr val="black"/>
                </a:solidFill>
              </a:rPr>
              <a:t>MUTCD</a:t>
            </a:r>
          </a:p>
          <a:p>
            <a:pPr lvl="2"/>
            <a:r>
              <a:rPr lang="en-US" kern="1200" dirty="0"/>
              <a:t>AASHTO Roadside Design Guide</a:t>
            </a:r>
            <a:endParaRPr lang="en-US" dirty="0">
              <a:solidFill>
                <a:prstClr val="black"/>
              </a:solidFill>
            </a:endParaRPr>
          </a:p>
          <a:p>
            <a:pPr marL="457200" lvl="1" indent="0">
              <a:buNone/>
            </a:pPr>
            <a:endParaRPr lang="en-US" dirty="0"/>
          </a:p>
        </p:txBody>
      </p:sp>
      <p:pic>
        <p:nvPicPr>
          <p:cNvPr id="4" name="Picture 3" descr="2009 MUTCD cover image">
            <a:extLst>
              <a:ext uri="{FF2B5EF4-FFF2-40B4-BE49-F238E27FC236}">
                <a16:creationId xmlns:a16="http://schemas.microsoft.com/office/drawing/2014/main" id="{5BA3D707-667A-430C-B7AB-25E427053AF0}"/>
              </a:ext>
            </a:extLst>
          </p:cNvPr>
          <p:cNvPicPr>
            <a:picLocks noChangeAspect="1"/>
          </p:cNvPicPr>
          <p:nvPr/>
        </p:nvPicPr>
        <p:blipFill>
          <a:blip r:embed="rId3"/>
          <a:stretch>
            <a:fillRect/>
          </a:stretch>
        </p:blipFill>
        <p:spPr>
          <a:xfrm>
            <a:off x="5291527" y="1634438"/>
            <a:ext cx="3034245" cy="3821982"/>
          </a:xfrm>
          <a:prstGeom prst="rect">
            <a:avLst/>
          </a:prstGeom>
        </p:spPr>
      </p:pic>
      <p:sp>
        <p:nvSpPr>
          <p:cNvPr id="5" name="Google Shape;74;p1">
            <a:extLst>
              <a:ext uri="{FF2B5EF4-FFF2-40B4-BE49-F238E27FC236}">
                <a16:creationId xmlns:a16="http://schemas.microsoft.com/office/drawing/2014/main" id="{C4F5CA0C-E866-847D-5F12-F77158A620E1}"/>
              </a:ext>
            </a:extLst>
          </p:cNvPr>
          <p:cNvSpPr/>
          <p:nvPr/>
        </p:nvSpPr>
        <p:spPr>
          <a:xfrm>
            <a:off x="7346414" y="545642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035833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0556" y="1789227"/>
            <a:ext cx="3956651" cy="4396153"/>
          </a:xfrm>
        </p:spPr>
        <p:txBody>
          <a:bodyPr/>
          <a:lstStyle/>
          <a:p>
            <a:pPr marL="400050" lvl="1" indent="0">
              <a:buNone/>
            </a:pPr>
            <a:r>
              <a:rPr lang="en-US" dirty="0"/>
              <a:t>“…pre-existing roadside safety hardware shall be maintained at an equivalent or better level than existed prior to project implementation.”</a:t>
            </a:r>
          </a:p>
        </p:txBody>
      </p:sp>
      <p:sp>
        <p:nvSpPr>
          <p:cNvPr id="6" name="Title 1">
            <a:extLst>
              <a:ext uri="{FF2B5EF4-FFF2-40B4-BE49-F238E27FC236}">
                <a16:creationId xmlns:a16="http://schemas.microsoft.com/office/drawing/2014/main" id="{2989BE16-E12E-4FD8-8D28-612DE22F7AE5}"/>
              </a:ext>
            </a:extLst>
          </p:cNvPr>
          <p:cNvSpPr>
            <a:spLocks noGrp="1"/>
          </p:cNvSpPr>
          <p:nvPr>
            <p:ph type="title"/>
          </p:nvPr>
        </p:nvSpPr>
        <p:spPr>
          <a:xfrm>
            <a:off x="300556" y="572808"/>
            <a:ext cx="8695733" cy="1009876"/>
          </a:xfrm>
        </p:spPr>
        <p:txBody>
          <a:bodyPr>
            <a:normAutofit fontScale="90000"/>
          </a:bodyPr>
          <a:lstStyle/>
          <a:p>
            <a:r>
              <a:rPr lang="en-US" sz="4000" dirty="0"/>
              <a:t>The Temporary Traffic Control Plan (cont.)</a:t>
            </a:r>
            <a:r>
              <a:rPr lang="en-US" dirty="0"/>
              <a:t>   </a:t>
            </a:r>
          </a:p>
        </p:txBody>
      </p:sp>
      <p:pic>
        <p:nvPicPr>
          <p:cNvPr id="7" name="Picture 6">
            <a:extLst>
              <a:ext uri="{FF2B5EF4-FFF2-40B4-BE49-F238E27FC236}">
                <a16:creationId xmlns:a16="http://schemas.microsoft.com/office/drawing/2014/main" id="{9DF9943F-A5BC-4A12-A596-31F5CB363FF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257206" y="1889038"/>
            <a:ext cx="4487091" cy="3396193"/>
          </a:xfrm>
          <a:prstGeom prst="rect">
            <a:avLst/>
          </a:prstGeom>
        </p:spPr>
      </p:pic>
      <p:sp>
        <p:nvSpPr>
          <p:cNvPr id="2" name="Google Shape;74;p1">
            <a:extLst>
              <a:ext uri="{FF2B5EF4-FFF2-40B4-BE49-F238E27FC236}">
                <a16:creationId xmlns:a16="http://schemas.microsoft.com/office/drawing/2014/main" id="{D0F903CC-044F-8E67-781B-357F316D561A}"/>
              </a:ext>
            </a:extLst>
          </p:cNvPr>
          <p:cNvSpPr/>
          <p:nvPr/>
        </p:nvSpPr>
        <p:spPr>
          <a:xfrm>
            <a:off x="7624244" y="534540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867091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91924" y="1466408"/>
            <a:ext cx="5041180" cy="4396153"/>
          </a:xfrm>
        </p:spPr>
        <p:txBody>
          <a:bodyPr>
            <a:normAutofit fontScale="92500" lnSpcReduction="10000"/>
          </a:bodyPr>
          <a:lstStyle/>
          <a:p>
            <a:r>
              <a:rPr lang="en-US" dirty="0">
                <a:solidFill>
                  <a:prstClr val="black"/>
                </a:solidFill>
              </a:rPr>
              <a:t>S</a:t>
            </a:r>
            <a:r>
              <a:rPr lang="en-US" dirty="0"/>
              <a:t>hall be either be a reference to:</a:t>
            </a:r>
          </a:p>
          <a:p>
            <a:pPr lvl="1"/>
            <a:r>
              <a:rPr lang="en-US" dirty="0"/>
              <a:t>Specific TTC elements in the MUTCD</a:t>
            </a:r>
          </a:p>
          <a:p>
            <a:pPr lvl="1"/>
            <a:r>
              <a:rPr lang="en-US" dirty="0"/>
              <a:t>Approved standard TTC plans</a:t>
            </a:r>
          </a:p>
          <a:p>
            <a:pPr lvl="1"/>
            <a:r>
              <a:rPr lang="en-US" dirty="0"/>
              <a:t>State transportation department TTC manuals or</a:t>
            </a:r>
          </a:p>
          <a:p>
            <a:pPr lvl="1"/>
            <a:r>
              <a:rPr lang="en-US" dirty="0"/>
              <a:t>Be designed specifically for the project</a:t>
            </a:r>
          </a:p>
          <a:p>
            <a:endParaRPr lang="en-US" dirty="0"/>
          </a:p>
        </p:txBody>
      </p:sp>
      <p:sp>
        <p:nvSpPr>
          <p:cNvPr id="6" name="Title 1">
            <a:extLst>
              <a:ext uri="{FF2B5EF4-FFF2-40B4-BE49-F238E27FC236}">
                <a16:creationId xmlns:a16="http://schemas.microsoft.com/office/drawing/2014/main" id="{A7B3119C-BD82-4B71-9076-E50E7B2F46CA}"/>
              </a:ext>
            </a:extLst>
          </p:cNvPr>
          <p:cNvSpPr>
            <a:spLocks noGrp="1"/>
          </p:cNvSpPr>
          <p:nvPr>
            <p:ph type="title"/>
          </p:nvPr>
        </p:nvSpPr>
        <p:spPr>
          <a:xfrm>
            <a:off x="300555" y="233617"/>
            <a:ext cx="8695733" cy="1009876"/>
          </a:xfrm>
        </p:spPr>
        <p:txBody>
          <a:bodyPr>
            <a:normAutofit fontScale="90000"/>
          </a:bodyPr>
          <a:lstStyle/>
          <a:p>
            <a:r>
              <a:rPr lang="en-US" sz="4000" dirty="0"/>
              <a:t>The Temporary Traffic Control Plan (cont.)</a:t>
            </a:r>
            <a:r>
              <a:rPr lang="en-US" dirty="0"/>
              <a:t>   </a:t>
            </a:r>
          </a:p>
        </p:txBody>
      </p:sp>
      <p:pic>
        <p:nvPicPr>
          <p:cNvPr id="7" name="Picture 6" descr="2009 MUTCD cover image">
            <a:extLst>
              <a:ext uri="{FF2B5EF4-FFF2-40B4-BE49-F238E27FC236}">
                <a16:creationId xmlns:a16="http://schemas.microsoft.com/office/drawing/2014/main" id="{3CC89D44-EBB1-4A93-ADCB-79906A2C43BC}"/>
              </a:ext>
            </a:extLst>
          </p:cNvPr>
          <p:cNvPicPr>
            <a:picLocks noChangeAspect="1"/>
          </p:cNvPicPr>
          <p:nvPr/>
        </p:nvPicPr>
        <p:blipFill>
          <a:blip r:embed="rId3"/>
          <a:stretch>
            <a:fillRect/>
          </a:stretch>
        </p:blipFill>
        <p:spPr>
          <a:xfrm>
            <a:off x="446697" y="1473868"/>
            <a:ext cx="3345227" cy="4213699"/>
          </a:xfrm>
          <a:prstGeom prst="rect">
            <a:avLst/>
          </a:prstGeom>
        </p:spPr>
      </p:pic>
      <p:sp>
        <p:nvSpPr>
          <p:cNvPr id="2" name="Google Shape;74;p1">
            <a:extLst>
              <a:ext uri="{FF2B5EF4-FFF2-40B4-BE49-F238E27FC236}">
                <a16:creationId xmlns:a16="http://schemas.microsoft.com/office/drawing/2014/main" id="{E31295C2-474B-6114-A95A-3BD651673D78}"/>
              </a:ext>
            </a:extLst>
          </p:cNvPr>
          <p:cNvSpPr/>
          <p:nvPr/>
        </p:nvSpPr>
        <p:spPr>
          <a:xfrm>
            <a:off x="2800140" y="5671761"/>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12252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4872" y="194872"/>
            <a:ext cx="8799226" cy="1054155"/>
          </a:xfrm>
        </p:spPr>
        <p:txBody>
          <a:bodyPr>
            <a:normAutofit/>
          </a:bodyPr>
          <a:lstStyle/>
          <a:p>
            <a:r>
              <a:rPr lang="en-US" dirty="0"/>
              <a:t>Transportation Operations Component</a:t>
            </a:r>
            <a:endParaRPr lang="en-US" sz="3200" dirty="0"/>
          </a:p>
        </p:txBody>
      </p:sp>
      <p:sp>
        <p:nvSpPr>
          <p:cNvPr id="2" name="Content Placeholder 1"/>
          <p:cNvSpPr>
            <a:spLocks noGrp="1"/>
          </p:cNvSpPr>
          <p:nvPr>
            <p:ph idx="1"/>
          </p:nvPr>
        </p:nvSpPr>
        <p:spPr>
          <a:xfrm>
            <a:off x="450458" y="1563818"/>
            <a:ext cx="4121542" cy="4396153"/>
          </a:xfrm>
        </p:spPr>
        <p:txBody>
          <a:bodyPr/>
          <a:lstStyle/>
          <a:p>
            <a:pPr marL="238125" indent="-238125"/>
            <a:r>
              <a:rPr lang="en-US" dirty="0"/>
              <a:t>Shall include the identification of </a:t>
            </a:r>
            <a:r>
              <a:rPr lang="en-US" b="1" dirty="0">
                <a:solidFill>
                  <a:srgbClr val="C00000"/>
                </a:solidFill>
              </a:rPr>
              <a:t>strategies that will be used to mitigate impacts </a:t>
            </a:r>
            <a:r>
              <a:rPr lang="en-US" dirty="0"/>
              <a:t>of the work zone on the operation and management of the transportation system within the work zone impact area</a:t>
            </a:r>
          </a:p>
        </p:txBody>
      </p:sp>
      <p:pic>
        <p:nvPicPr>
          <p:cNvPr id="3" name="Picture 2" descr="Traffic congestion on a highway">
            <a:extLst>
              <a:ext uri="{FF2B5EF4-FFF2-40B4-BE49-F238E27FC236}">
                <a16:creationId xmlns:a16="http://schemas.microsoft.com/office/drawing/2014/main" id="{22A3EB06-4C2A-4377-9A00-32013115A33E}"/>
              </a:ext>
            </a:extLst>
          </p:cNvPr>
          <p:cNvPicPr>
            <a:picLocks noChangeAspect="1"/>
          </p:cNvPicPr>
          <p:nvPr/>
        </p:nvPicPr>
        <p:blipFill rotWithShape="1">
          <a:blip r:embed="rId3"/>
          <a:srcRect l="63606"/>
          <a:stretch/>
        </p:blipFill>
        <p:spPr>
          <a:xfrm>
            <a:off x="4882896" y="1343465"/>
            <a:ext cx="3401568" cy="4616506"/>
          </a:xfrm>
          <a:prstGeom prst="rect">
            <a:avLst/>
          </a:prstGeom>
        </p:spPr>
      </p:pic>
      <p:sp>
        <p:nvSpPr>
          <p:cNvPr id="5" name="Google Shape;74;p1">
            <a:extLst>
              <a:ext uri="{FF2B5EF4-FFF2-40B4-BE49-F238E27FC236}">
                <a16:creationId xmlns:a16="http://schemas.microsoft.com/office/drawing/2014/main" id="{6FB8EE3A-412F-A4BF-A467-01987D660586}"/>
              </a:ext>
            </a:extLst>
          </p:cNvPr>
          <p:cNvSpPr/>
          <p:nvPr/>
        </p:nvSpPr>
        <p:spPr>
          <a:xfrm>
            <a:off x="7191270" y="593131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87125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224852"/>
            <a:ext cx="8229600" cy="1024175"/>
          </a:xfrm>
        </p:spPr>
        <p:txBody>
          <a:bodyPr>
            <a:normAutofit fontScale="90000"/>
          </a:bodyPr>
          <a:lstStyle/>
          <a:p>
            <a:r>
              <a:rPr lang="en-US" dirty="0"/>
              <a:t>Public Information and Outreach Component</a:t>
            </a:r>
            <a:endParaRPr lang="en-US" sz="3200" dirty="0"/>
          </a:p>
        </p:txBody>
      </p:sp>
      <p:sp>
        <p:nvSpPr>
          <p:cNvPr id="4" name="Content Placeholder 3"/>
          <p:cNvSpPr>
            <a:spLocks noGrp="1"/>
          </p:cNvSpPr>
          <p:nvPr>
            <p:ph idx="1"/>
          </p:nvPr>
        </p:nvSpPr>
        <p:spPr>
          <a:xfrm>
            <a:off x="450458" y="1492382"/>
            <a:ext cx="8229600" cy="4396153"/>
          </a:xfrm>
        </p:spPr>
        <p:txBody>
          <a:bodyPr>
            <a:normAutofit lnSpcReduction="10000"/>
          </a:bodyPr>
          <a:lstStyle/>
          <a:p>
            <a:pPr marL="292100" indent="-292100"/>
            <a:r>
              <a:rPr lang="en-US" dirty="0"/>
              <a:t>Shall include communications strategies that seek to inform:</a:t>
            </a:r>
          </a:p>
          <a:p>
            <a:pPr marL="857250" lvl="1" indent="-457200"/>
            <a:r>
              <a:rPr lang="en-US" dirty="0"/>
              <a:t>Affected road users</a:t>
            </a:r>
          </a:p>
          <a:p>
            <a:pPr marL="857250" lvl="1" indent="-457200"/>
            <a:r>
              <a:rPr lang="en-US" dirty="0"/>
              <a:t>The general public</a:t>
            </a:r>
          </a:p>
          <a:p>
            <a:pPr marL="857250" lvl="1" indent="-457200"/>
            <a:r>
              <a:rPr lang="en-US" dirty="0"/>
              <a:t>Area residences and businesses, and</a:t>
            </a:r>
          </a:p>
          <a:p>
            <a:pPr marL="857250" lvl="1" indent="-457200"/>
            <a:r>
              <a:rPr lang="en-US" dirty="0"/>
              <a:t>Appropriate public entities about</a:t>
            </a:r>
          </a:p>
          <a:p>
            <a:pPr marL="1079500" lvl="2" indent="-220663"/>
            <a:r>
              <a:rPr lang="en-US" dirty="0"/>
              <a:t>The project</a:t>
            </a:r>
          </a:p>
          <a:p>
            <a:pPr marL="1079500" lvl="2" indent="-220663"/>
            <a:r>
              <a:rPr lang="en-US" dirty="0"/>
              <a:t>The expected work zone impacts, and</a:t>
            </a:r>
          </a:p>
          <a:p>
            <a:pPr marL="1079500" lvl="2" indent="-220663"/>
            <a:r>
              <a:rPr lang="en-US" dirty="0"/>
              <a:t>The changing conditions on the project</a:t>
            </a:r>
          </a:p>
          <a:p>
            <a:endParaRPr lang="en-US" dirty="0"/>
          </a:p>
        </p:txBody>
      </p:sp>
    </p:spTree>
    <p:extLst>
      <p:ext uri="{BB962C8B-B14F-4D97-AF65-F5344CB8AC3E}">
        <p14:creationId xmlns:p14="http://schemas.microsoft.com/office/powerpoint/2010/main" val="3637192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921" y="164892"/>
            <a:ext cx="9024079" cy="1084135"/>
          </a:xfrm>
        </p:spPr>
        <p:txBody>
          <a:bodyPr>
            <a:normAutofit fontScale="90000"/>
          </a:bodyPr>
          <a:lstStyle/>
          <a:p>
            <a:r>
              <a:rPr lang="en-US" sz="4000" dirty="0"/>
              <a:t>Transportation Management Plan (TMP)</a:t>
            </a:r>
            <a:endParaRPr lang="en-US" dirty="0"/>
          </a:p>
        </p:txBody>
      </p:sp>
      <p:sp>
        <p:nvSpPr>
          <p:cNvPr id="3" name="Content Placeholder 2"/>
          <p:cNvSpPr>
            <a:spLocks noGrp="1"/>
          </p:cNvSpPr>
          <p:nvPr>
            <p:ph idx="1"/>
          </p:nvPr>
        </p:nvSpPr>
        <p:spPr>
          <a:xfrm>
            <a:off x="119921" y="1151302"/>
            <a:ext cx="8739266" cy="4709852"/>
          </a:xfrm>
        </p:spPr>
        <p:txBody>
          <a:bodyPr>
            <a:normAutofit lnSpcReduction="10000"/>
          </a:bodyPr>
          <a:lstStyle/>
          <a:p>
            <a:r>
              <a:rPr lang="en-US" dirty="0"/>
              <a:t>“States should develop and implement the TMP in sustained consultation with stakeholders:</a:t>
            </a:r>
          </a:p>
          <a:p>
            <a:pPr lvl="1"/>
            <a:r>
              <a:rPr lang="en-US" dirty="0"/>
              <a:t>Other transportation agencies</a:t>
            </a:r>
          </a:p>
          <a:p>
            <a:pPr lvl="1"/>
            <a:r>
              <a:rPr lang="en-US" dirty="0"/>
              <a:t>Railroad agencies/operators</a:t>
            </a:r>
          </a:p>
          <a:p>
            <a:pPr lvl="1"/>
            <a:r>
              <a:rPr lang="en-US" dirty="0"/>
              <a:t>Transit providers</a:t>
            </a:r>
          </a:p>
          <a:p>
            <a:pPr lvl="1"/>
            <a:r>
              <a:rPr lang="en-US" dirty="0"/>
              <a:t>Freight movers</a:t>
            </a:r>
          </a:p>
          <a:p>
            <a:pPr lvl="1"/>
            <a:r>
              <a:rPr lang="en-US" dirty="0"/>
              <a:t>Utility suppliers</a:t>
            </a:r>
          </a:p>
          <a:p>
            <a:pPr lvl="1"/>
            <a:r>
              <a:rPr lang="en-US" dirty="0"/>
              <a:t>Police, fire, emergency medical services</a:t>
            </a:r>
          </a:p>
          <a:p>
            <a:pPr lvl="1"/>
            <a:r>
              <a:rPr lang="en-US" dirty="0"/>
              <a:t>Schools, business communities, and</a:t>
            </a:r>
          </a:p>
          <a:p>
            <a:pPr lvl="1"/>
            <a:r>
              <a:rPr lang="en-US" dirty="0"/>
              <a:t>Regional transportation management centers</a:t>
            </a:r>
          </a:p>
        </p:txBody>
      </p:sp>
    </p:spTree>
    <p:extLst>
      <p:ext uri="{BB962C8B-B14F-4D97-AF65-F5344CB8AC3E}">
        <p14:creationId xmlns:p14="http://schemas.microsoft.com/office/powerpoint/2010/main" val="3892398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527" y="289364"/>
            <a:ext cx="8229600" cy="659859"/>
          </a:xfrm>
        </p:spPr>
        <p:txBody>
          <a:bodyPr/>
          <a:lstStyle/>
          <a:p>
            <a:r>
              <a:rPr lang="en-US" dirty="0"/>
              <a:t>Project-Level Procedures </a:t>
            </a:r>
            <a:r>
              <a:rPr lang="en-US" sz="2000" dirty="0"/>
              <a:t>(1 of 4)</a:t>
            </a:r>
            <a:endParaRPr lang="en-US" dirty="0"/>
          </a:p>
        </p:txBody>
      </p:sp>
      <p:sp>
        <p:nvSpPr>
          <p:cNvPr id="4" name="Content Placeholder 3"/>
          <p:cNvSpPr>
            <a:spLocks noGrp="1"/>
          </p:cNvSpPr>
          <p:nvPr>
            <p:ph idx="1"/>
          </p:nvPr>
        </p:nvSpPr>
        <p:spPr>
          <a:xfrm>
            <a:off x="345527" y="1230923"/>
            <a:ext cx="8229600" cy="4396153"/>
          </a:xfrm>
        </p:spPr>
        <p:txBody>
          <a:bodyPr/>
          <a:lstStyle/>
          <a:p>
            <a:r>
              <a:rPr lang="en-US" b="1" kern="1200" dirty="0"/>
              <a:t>Plans, Specifications, and Estimates (PS&amp;Es)</a:t>
            </a:r>
          </a:p>
          <a:p>
            <a:pPr lvl="1"/>
            <a:r>
              <a:rPr lang="en-US" kern="1200" dirty="0"/>
              <a:t>“…shall include either a TMP or provisions for contractors to develop a TMP</a:t>
            </a:r>
          </a:p>
          <a:p>
            <a:pPr lvl="1"/>
            <a:r>
              <a:rPr lang="en-US" kern="1200" dirty="0"/>
              <a:t>A contractor developed TMP</a:t>
            </a:r>
          </a:p>
          <a:p>
            <a:pPr lvl="2"/>
            <a:r>
              <a:rPr lang="en-US" dirty="0"/>
              <a:t>S</a:t>
            </a:r>
            <a:r>
              <a:rPr lang="en-US" kern="1200" dirty="0"/>
              <a:t>hall be subject to the approval of the State, and</a:t>
            </a:r>
          </a:p>
          <a:p>
            <a:pPr lvl="2"/>
            <a:r>
              <a:rPr lang="en-US" dirty="0"/>
              <a:t>S</a:t>
            </a:r>
            <a:r>
              <a:rPr lang="en-US" kern="1200" dirty="0"/>
              <a:t>hall not be implemented before it is approved by the State</a:t>
            </a:r>
            <a:endParaRPr lang="en-US" dirty="0"/>
          </a:p>
        </p:txBody>
      </p:sp>
    </p:spTree>
    <p:extLst>
      <p:ext uri="{BB962C8B-B14F-4D97-AF65-F5344CB8AC3E}">
        <p14:creationId xmlns:p14="http://schemas.microsoft.com/office/powerpoint/2010/main" val="12798014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04355"/>
            <a:ext cx="8229600" cy="659859"/>
          </a:xfrm>
        </p:spPr>
        <p:txBody>
          <a:bodyPr/>
          <a:lstStyle/>
          <a:p>
            <a:r>
              <a:rPr lang="en-US" dirty="0"/>
              <a:t>Project-Level Procedures </a:t>
            </a:r>
            <a:r>
              <a:rPr lang="en-US" sz="2000" dirty="0"/>
              <a:t>(2 of 4)</a:t>
            </a:r>
            <a:endParaRPr lang="en-US" dirty="0"/>
          </a:p>
        </p:txBody>
      </p:sp>
      <p:sp>
        <p:nvSpPr>
          <p:cNvPr id="3" name="Content Placeholder 2"/>
          <p:cNvSpPr>
            <a:spLocks noGrp="1"/>
          </p:cNvSpPr>
          <p:nvPr>
            <p:ph idx="1"/>
          </p:nvPr>
        </p:nvSpPr>
        <p:spPr>
          <a:xfrm>
            <a:off x="224852" y="1214203"/>
            <a:ext cx="8455206" cy="4525415"/>
          </a:xfrm>
        </p:spPr>
        <p:txBody>
          <a:bodyPr/>
          <a:lstStyle/>
          <a:p>
            <a:r>
              <a:rPr lang="en-US" b="1" kern="1200" dirty="0"/>
              <a:t>Plans, Specifications, and Estimates (PS&amp;Es)</a:t>
            </a:r>
            <a:endParaRPr lang="en-US" b="1" dirty="0"/>
          </a:p>
          <a:p>
            <a:pPr lvl="1"/>
            <a:r>
              <a:rPr lang="en-US" dirty="0"/>
              <a:t>“shall include appropriate pay item provisions for implementing the TMP, either through method-based or performance-based specifications.”</a:t>
            </a:r>
          </a:p>
          <a:p>
            <a:pPr lvl="0"/>
            <a:r>
              <a:rPr lang="en-US" dirty="0">
                <a:solidFill>
                  <a:prstClr val="black"/>
                </a:solidFill>
              </a:rPr>
              <a:t>Method-based specifications may include:</a:t>
            </a:r>
          </a:p>
          <a:p>
            <a:pPr lvl="1">
              <a:buFont typeface="Arial" panose="020B0604020202020204" pitchFamily="34" charset="0"/>
              <a:buChar char="•"/>
            </a:pPr>
            <a:r>
              <a:rPr lang="en-US" dirty="0">
                <a:solidFill>
                  <a:prstClr val="black"/>
                </a:solidFill>
              </a:rPr>
              <a:t>Individual pay items </a:t>
            </a:r>
          </a:p>
          <a:p>
            <a:pPr lvl="1">
              <a:buFont typeface="Arial" panose="020B0604020202020204" pitchFamily="34" charset="0"/>
              <a:buChar char="•"/>
            </a:pPr>
            <a:r>
              <a:rPr lang="en-US" dirty="0">
                <a:solidFill>
                  <a:prstClr val="black"/>
                </a:solidFill>
              </a:rPr>
              <a:t>Lump sum payment</a:t>
            </a:r>
          </a:p>
          <a:p>
            <a:pPr lvl="1">
              <a:buFont typeface="Arial" panose="020B0604020202020204" pitchFamily="34" charset="0"/>
              <a:buChar char="•"/>
            </a:pPr>
            <a:r>
              <a:rPr lang="en-US" dirty="0">
                <a:solidFill>
                  <a:prstClr val="black"/>
                </a:solidFill>
              </a:rPr>
              <a:t>A combination of the two</a:t>
            </a:r>
          </a:p>
          <a:p>
            <a:pPr marL="400050" lvl="1" indent="0">
              <a:buNone/>
            </a:pPr>
            <a:endParaRPr lang="en-US" dirty="0"/>
          </a:p>
        </p:txBody>
      </p:sp>
    </p:spTree>
    <p:extLst>
      <p:ext uri="{BB962C8B-B14F-4D97-AF65-F5344CB8AC3E}">
        <p14:creationId xmlns:p14="http://schemas.microsoft.com/office/powerpoint/2010/main" val="370191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546" y="458523"/>
            <a:ext cx="8229600" cy="659859"/>
          </a:xfrm>
        </p:spPr>
        <p:txBody>
          <a:bodyPr/>
          <a:lstStyle/>
          <a:p>
            <a:r>
              <a:rPr lang="en-US" dirty="0"/>
              <a:t>Project-Level Procedures </a:t>
            </a:r>
            <a:r>
              <a:rPr lang="en-US" sz="2000" dirty="0"/>
              <a:t>(3 of 4)</a:t>
            </a:r>
          </a:p>
        </p:txBody>
      </p:sp>
      <p:sp>
        <p:nvSpPr>
          <p:cNvPr id="3" name="Content Placeholder 2"/>
          <p:cNvSpPr>
            <a:spLocks noGrp="1"/>
          </p:cNvSpPr>
          <p:nvPr>
            <p:ph idx="1"/>
          </p:nvPr>
        </p:nvSpPr>
        <p:spPr>
          <a:xfrm>
            <a:off x="315546" y="1343465"/>
            <a:ext cx="8364512" cy="4396153"/>
          </a:xfrm>
        </p:spPr>
        <p:txBody>
          <a:bodyPr>
            <a:normAutofit/>
          </a:bodyPr>
          <a:lstStyle/>
          <a:p>
            <a:r>
              <a:rPr lang="en-US" dirty="0"/>
              <a:t>Performance-based specifications may include:</a:t>
            </a:r>
          </a:p>
          <a:p>
            <a:pPr lvl="1">
              <a:buFont typeface="Arial" panose="020B0604020202020204" pitchFamily="34" charset="0"/>
              <a:buChar char="•"/>
            </a:pPr>
            <a:r>
              <a:rPr lang="en-US" kern="1200" dirty="0"/>
              <a:t>Safety performance criteria: </a:t>
            </a:r>
          </a:p>
          <a:p>
            <a:pPr lvl="2">
              <a:buFont typeface="Courier New" panose="02070309020205020404" pitchFamily="49" charset="0"/>
              <a:buChar char="o"/>
            </a:pPr>
            <a:r>
              <a:rPr lang="en-US" kern="1200" dirty="0"/>
              <a:t>Number of crashes within the work zone; </a:t>
            </a:r>
          </a:p>
          <a:p>
            <a:pPr lvl="1">
              <a:buFont typeface="Arial" panose="020B0604020202020204" pitchFamily="34" charset="0"/>
              <a:buChar char="•"/>
            </a:pPr>
            <a:r>
              <a:rPr lang="en-US" kern="1200" dirty="0"/>
              <a:t>Mobility performance criteria: </a:t>
            </a:r>
          </a:p>
          <a:p>
            <a:pPr lvl="2">
              <a:buFont typeface="Courier New" panose="02070309020205020404" pitchFamily="49" charset="0"/>
              <a:buChar char="o"/>
            </a:pPr>
            <a:r>
              <a:rPr lang="en-US" kern="1200" dirty="0"/>
              <a:t>Travel time through the work zone, delay, queue length, traffic volume; </a:t>
            </a:r>
          </a:p>
          <a:p>
            <a:pPr lvl="1">
              <a:buFont typeface="Arial" panose="020B0604020202020204" pitchFamily="34" charset="0"/>
              <a:buChar char="•"/>
            </a:pPr>
            <a:r>
              <a:rPr lang="en-US" kern="1200" dirty="0"/>
              <a:t>Incident response and clearance criteria: </a:t>
            </a:r>
          </a:p>
          <a:p>
            <a:pPr lvl="2">
              <a:buFont typeface="Courier New" panose="02070309020205020404" pitchFamily="49" charset="0"/>
              <a:buChar char="o"/>
            </a:pPr>
            <a:r>
              <a:rPr lang="en-US" kern="1200" dirty="0"/>
              <a:t>Work duration criteria</a:t>
            </a:r>
          </a:p>
        </p:txBody>
      </p:sp>
    </p:spTree>
    <p:extLst>
      <p:ext uri="{BB962C8B-B14F-4D97-AF65-F5344CB8AC3E}">
        <p14:creationId xmlns:p14="http://schemas.microsoft.com/office/powerpoint/2010/main" val="2382173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458523"/>
            <a:ext cx="8229600" cy="659859"/>
          </a:xfrm>
        </p:spPr>
        <p:txBody>
          <a:bodyPr/>
          <a:lstStyle/>
          <a:p>
            <a:r>
              <a:rPr lang="en-US" dirty="0"/>
              <a:t>Background</a:t>
            </a:r>
          </a:p>
        </p:txBody>
      </p:sp>
      <p:sp>
        <p:nvSpPr>
          <p:cNvPr id="3" name="Content Placeholder 2"/>
          <p:cNvSpPr>
            <a:spLocks noGrp="1"/>
          </p:cNvSpPr>
          <p:nvPr>
            <p:ph idx="1"/>
          </p:nvPr>
        </p:nvSpPr>
        <p:spPr>
          <a:xfrm>
            <a:off x="197240" y="1369207"/>
            <a:ext cx="4222362" cy="4623031"/>
          </a:xfrm>
        </p:spPr>
        <p:txBody>
          <a:bodyPr>
            <a:normAutofit/>
          </a:bodyPr>
          <a:lstStyle/>
          <a:p>
            <a:r>
              <a:rPr lang="en-US" dirty="0"/>
              <a:t>23 CFR 630 Subpart J - Work Zone Safety and Mobility Rule</a:t>
            </a:r>
            <a:endParaRPr lang="en-US" sz="2800" dirty="0"/>
          </a:p>
          <a:p>
            <a:pPr lvl="1"/>
            <a:r>
              <a:rPr lang="en-US" sz="2800" dirty="0"/>
              <a:t>Updated and broadened the previous regulations</a:t>
            </a:r>
          </a:p>
          <a:p>
            <a:pPr lvl="1"/>
            <a:r>
              <a:rPr lang="en-US" sz="2800" dirty="0"/>
              <a:t>Became effective October 2007</a:t>
            </a:r>
          </a:p>
        </p:txBody>
      </p:sp>
      <p:pic>
        <p:nvPicPr>
          <p:cNvPr id="4" name="Picture 3" descr="Implementing the Rule on Work Zone Safety and Mobility Book Cover">
            <a:extLst>
              <a:ext uri="{FF2B5EF4-FFF2-40B4-BE49-F238E27FC236}">
                <a16:creationId xmlns:a16="http://schemas.microsoft.com/office/drawing/2014/main" id="{9067F375-B9DB-43E9-9F7B-F8E054D960DF}"/>
              </a:ext>
            </a:extLst>
          </p:cNvPr>
          <p:cNvPicPr>
            <a:picLocks noChangeAspect="1"/>
          </p:cNvPicPr>
          <p:nvPr/>
        </p:nvPicPr>
        <p:blipFill>
          <a:blip r:embed="rId3"/>
          <a:stretch>
            <a:fillRect/>
          </a:stretch>
        </p:blipFill>
        <p:spPr>
          <a:xfrm>
            <a:off x="4572000" y="702116"/>
            <a:ext cx="3955660" cy="5063244"/>
          </a:xfrm>
          <a:prstGeom prst="rect">
            <a:avLst/>
          </a:prstGeom>
        </p:spPr>
      </p:pic>
      <p:sp>
        <p:nvSpPr>
          <p:cNvPr id="5" name="Google Shape;74;p1">
            <a:extLst>
              <a:ext uri="{FF2B5EF4-FFF2-40B4-BE49-F238E27FC236}">
                <a16:creationId xmlns:a16="http://schemas.microsoft.com/office/drawing/2014/main" id="{9AD79A1C-C0C8-6B3E-DD37-590CF35C9530}"/>
              </a:ext>
            </a:extLst>
          </p:cNvPr>
          <p:cNvSpPr/>
          <p:nvPr/>
        </p:nvSpPr>
        <p:spPr>
          <a:xfrm>
            <a:off x="7561327" y="5765360"/>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46871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19345"/>
            <a:ext cx="8229600" cy="659859"/>
          </a:xfrm>
        </p:spPr>
        <p:txBody>
          <a:bodyPr/>
          <a:lstStyle/>
          <a:p>
            <a:r>
              <a:rPr lang="en-US" dirty="0"/>
              <a:t>Project-Level Procedures </a:t>
            </a:r>
            <a:r>
              <a:rPr lang="en-US" sz="2000" dirty="0"/>
              <a:t>(4 of 4)</a:t>
            </a:r>
            <a:endParaRPr lang="en-US" dirty="0"/>
          </a:p>
        </p:txBody>
      </p:sp>
      <p:sp>
        <p:nvSpPr>
          <p:cNvPr id="3" name="Content Placeholder 2"/>
          <p:cNvSpPr>
            <a:spLocks noGrp="1"/>
          </p:cNvSpPr>
          <p:nvPr>
            <p:ph idx="1"/>
          </p:nvPr>
        </p:nvSpPr>
        <p:spPr/>
        <p:txBody>
          <a:bodyPr/>
          <a:lstStyle/>
          <a:p>
            <a:r>
              <a:rPr lang="en-US" kern="1200" dirty="0"/>
              <a:t>Responsible persons</a:t>
            </a:r>
          </a:p>
          <a:p>
            <a:pPr marL="400050" lvl="1" indent="0">
              <a:buNone/>
            </a:pPr>
            <a:r>
              <a:rPr lang="en-US" kern="1200" dirty="0"/>
              <a:t>“The State and the contractor shall each designate a trained person…at the project level who has the primary responsibility and sufficient authority for implementing the TMP and other safety and mobility aspects of the project.”</a:t>
            </a:r>
            <a:endParaRPr lang="en-US" dirty="0"/>
          </a:p>
        </p:txBody>
      </p:sp>
    </p:spTree>
    <p:extLst>
      <p:ext uri="{BB962C8B-B14F-4D97-AF65-F5344CB8AC3E}">
        <p14:creationId xmlns:p14="http://schemas.microsoft.com/office/powerpoint/2010/main" val="1518727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49325"/>
            <a:ext cx="8229600" cy="659859"/>
          </a:xfrm>
        </p:spPr>
        <p:txBody>
          <a:bodyPr/>
          <a:lstStyle/>
          <a:p>
            <a:r>
              <a:rPr lang="en-US" dirty="0"/>
              <a:t>Implementation</a:t>
            </a:r>
          </a:p>
        </p:txBody>
      </p:sp>
      <p:sp>
        <p:nvSpPr>
          <p:cNvPr id="3" name="Content Placeholder 2"/>
          <p:cNvSpPr>
            <a:spLocks noGrp="1"/>
          </p:cNvSpPr>
          <p:nvPr>
            <p:ph idx="1"/>
          </p:nvPr>
        </p:nvSpPr>
        <p:spPr/>
        <p:txBody>
          <a:bodyPr>
            <a:normAutofit/>
          </a:bodyPr>
          <a:lstStyle/>
          <a:p>
            <a:r>
              <a:rPr lang="en-US" dirty="0"/>
              <a:t>State and FHWA partnership in the implementation of its policies and procedures </a:t>
            </a:r>
          </a:p>
          <a:p>
            <a:r>
              <a:rPr lang="en-US" dirty="0"/>
              <a:t>FHWA reviews conformance of the State’s policies and procedures</a:t>
            </a:r>
          </a:p>
          <a:p>
            <a:r>
              <a:rPr lang="en-US" dirty="0"/>
              <a:t> FHWA reassessment of the State’s implementation of its procedures at appropriate intervals.”</a:t>
            </a:r>
          </a:p>
        </p:txBody>
      </p:sp>
    </p:spTree>
    <p:extLst>
      <p:ext uri="{BB962C8B-B14F-4D97-AF65-F5344CB8AC3E}">
        <p14:creationId xmlns:p14="http://schemas.microsoft.com/office/powerpoint/2010/main" val="8966086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30741"/>
            <a:ext cx="8229600" cy="659859"/>
          </a:xfrm>
        </p:spPr>
        <p:txBody>
          <a:bodyPr/>
          <a:lstStyle/>
          <a:p>
            <a:r>
              <a:rPr lang="en-US" dirty="0"/>
              <a:t>State Policies</a:t>
            </a:r>
          </a:p>
        </p:txBody>
      </p:sp>
      <p:sp>
        <p:nvSpPr>
          <p:cNvPr id="3" name="Content Placeholder 2"/>
          <p:cNvSpPr>
            <a:spLocks noGrp="1"/>
          </p:cNvSpPr>
          <p:nvPr>
            <p:ph idx="1"/>
          </p:nvPr>
        </p:nvSpPr>
        <p:spPr>
          <a:xfrm>
            <a:off x="304800" y="1154243"/>
            <a:ext cx="8375258" cy="4585375"/>
          </a:xfrm>
        </p:spPr>
        <p:txBody>
          <a:bodyPr/>
          <a:lstStyle/>
          <a:p>
            <a:r>
              <a:rPr lang="en-US" sz="2800" dirty="0">
                <a:cs typeface="Arial" panose="020B0604020202020204" pitchFamily="34" charset="0"/>
              </a:rPr>
              <a:t>Emphasized safety and mobility</a:t>
            </a:r>
          </a:p>
          <a:p>
            <a:pPr lvl="1">
              <a:buFont typeface="Arial" panose="020B0604020202020204" pitchFamily="34" charset="0"/>
              <a:buChar char="•"/>
            </a:pPr>
            <a:r>
              <a:rPr lang="en-US" sz="2800" dirty="0">
                <a:cs typeface="Arial" panose="020B0604020202020204" pitchFamily="34" charset="0"/>
              </a:rPr>
              <a:t>Statement to increase safety and mobility</a:t>
            </a:r>
          </a:p>
          <a:p>
            <a:pPr lvl="1">
              <a:buFont typeface="Arial" panose="020B0604020202020204" pitchFamily="34" charset="0"/>
              <a:buChar char="•"/>
            </a:pPr>
            <a:r>
              <a:rPr lang="en-US" sz="2800" dirty="0">
                <a:cs typeface="Arial" panose="020B0604020202020204" pitchFamily="34" charset="0"/>
              </a:rPr>
              <a:t>Goals that limit queues and time on mobility</a:t>
            </a:r>
            <a:endParaRPr lang="en-US" dirty="0"/>
          </a:p>
          <a:p>
            <a:r>
              <a:rPr lang="en-US" dirty="0">
                <a:cs typeface="Arial" panose="020B0604020202020204" pitchFamily="34" charset="0"/>
              </a:rPr>
              <a:t>Consolidated work zone information</a:t>
            </a:r>
          </a:p>
          <a:p>
            <a:r>
              <a:rPr lang="en-US" sz="2800" dirty="0">
                <a:cs typeface="Arial" panose="020B0604020202020204" pitchFamily="34" charset="0"/>
              </a:rPr>
              <a:t>Defined significant projects</a:t>
            </a:r>
          </a:p>
          <a:p>
            <a:r>
              <a:rPr lang="en-US" sz="2800" dirty="0">
                <a:cs typeface="Arial" panose="020B0604020202020204" pitchFamily="34" charset="0"/>
              </a:rPr>
              <a:t>Provided detail lists of options</a:t>
            </a:r>
          </a:p>
          <a:p>
            <a:endParaRPr lang="en-US" sz="2800" dirty="0">
              <a:cs typeface="Arial" panose="020B0604020202020204" pitchFamily="34" charset="0"/>
            </a:endParaRPr>
          </a:p>
        </p:txBody>
      </p:sp>
      <p:sp>
        <p:nvSpPr>
          <p:cNvPr id="4" name="TextBox 3"/>
          <p:cNvSpPr txBox="1"/>
          <p:nvPr/>
        </p:nvSpPr>
        <p:spPr>
          <a:xfrm>
            <a:off x="144780" y="4368065"/>
            <a:ext cx="8549640" cy="1508105"/>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dirty="0">
                <a:latin typeface="Arial" panose="020B0604020202020204" pitchFamily="34" charset="0"/>
                <a:cs typeface="Arial" panose="020B0604020202020204" pitchFamily="34" charset="0"/>
              </a:rPr>
              <a:t>State policies can be found at the </a:t>
            </a:r>
            <a:r>
              <a:rPr lang="en-US" sz="2400" b="1" dirty="0">
                <a:latin typeface="Arial" panose="020B0604020202020204" pitchFamily="34" charset="0"/>
                <a:cs typeface="Arial" panose="020B0604020202020204" pitchFamily="34" charset="0"/>
              </a:rPr>
              <a:t>Work Zone Safety Information Clearinghouse</a:t>
            </a:r>
            <a:r>
              <a:rPr lang="en-US" sz="2400" dirty="0">
                <a:latin typeface="Arial" panose="020B0604020202020204" pitchFamily="34" charset="0"/>
                <a:cs typeface="Arial" panose="020B0604020202020204" pitchFamily="34" charset="0"/>
              </a:rPr>
              <a:t>:</a:t>
            </a:r>
          </a:p>
          <a:p>
            <a:pPr algn="ctr"/>
            <a:r>
              <a:rPr lang="en-US" sz="2200" dirty="0">
                <a:latin typeface="Arial" panose="020B0604020202020204" pitchFamily="34" charset="0"/>
                <a:cs typeface="Arial" panose="020B0604020202020204" pitchFamily="34" charset="0"/>
                <a:hlinkClick r:id="rId3"/>
              </a:rPr>
              <a:t>https://workzonesafety.org/topics-of-interest/transportation-management-plans/</a:t>
            </a:r>
            <a:r>
              <a:rPr lang="en-US"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97583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547" y="458523"/>
            <a:ext cx="8229600" cy="659859"/>
          </a:xfrm>
        </p:spPr>
        <p:txBody>
          <a:bodyPr/>
          <a:lstStyle/>
          <a:p>
            <a:r>
              <a:rPr lang="en-US" dirty="0"/>
              <a:t>Your State’s Policy - Goals</a:t>
            </a:r>
          </a:p>
        </p:txBody>
      </p:sp>
      <p:sp>
        <p:nvSpPr>
          <p:cNvPr id="3" name="Content Placeholder 2"/>
          <p:cNvSpPr>
            <a:spLocks noGrp="1"/>
          </p:cNvSpPr>
          <p:nvPr>
            <p:ph idx="1"/>
          </p:nvPr>
        </p:nvSpPr>
        <p:spPr>
          <a:xfrm>
            <a:off x="450457" y="1343465"/>
            <a:ext cx="6495091" cy="4396153"/>
          </a:xfrm>
        </p:spPr>
        <p:txBody>
          <a:bodyPr/>
          <a:lstStyle/>
          <a:p>
            <a:r>
              <a:rPr lang="en-US" sz="2800" dirty="0">
                <a:cs typeface="Arial" panose="020B0604020202020204" pitchFamily="34" charset="0"/>
              </a:rPr>
              <a:t>What are your policy established goals?</a:t>
            </a:r>
          </a:p>
          <a:p>
            <a:r>
              <a:rPr lang="en-US" sz="2800" dirty="0">
                <a:cs typeface="Arial" panose="020B0604020202020204" pitchFamily="34" charset="0"/>
              </a:rPr>
              <a:t>Are they measureable?</a:t>
            </a:r>
          </a:p>
          <a:p>
            <a:r>
              <a:rPr lang="en-US" sz="2800" dirty="0">
                <a:cs typeface="Arial" panose="020B0604020202020204" pitchFamily="34" charset="0"/>
              </a:rPr>
              <a:t>Let’s take a look at some other State example policies</a:t>
            </a:r>
          </a:p>
          <a:p>
            <a:endParaRPr lang="en-US" sz="3600" dirty="0"/>
          </a:p>
        </p:txBody>
      </p:sp>
    </p:spTree>
    <p:extLst>
      <p:ext uri="{BB962C8B-B14F-4D97-AF65-F5344CB8AC3E}">
        <p14:creationId xmlns:p14="http://schemas.microsoft.com/office/powerpoint/2010/main" val="99035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526" y="319345"/>
            <a:ext cx="8229600" cy="659859"/>
          </a:xfrm>
        </p:spPr>
        <p:txBody>
          <a:bodyPr/>
          <a:lstStyle/>
          <a:p>
            <a:r>
              <a:rPr lang="en-US" dirty="0"/>
              <a:t>Missouri’s Policy - Goals</a:t>
            </a:r>
          </a:p>
        </p:txBody>
      </p:sp>
      <p:sp>
        <p:nvSpPr>
          <p:cNvPr id="3" name="Content Placeholder 2"/>
          <p:cNvSpPr>
            <a:spLocks noGrp="1"/>
          </p:cNvSpPr>
          <p:nvPr>
            <p:ph idx="1"/>
          </p:nvPr>
        </p:nvSpPr>
        <p:spPr>
          <a:xfrm>
            <a:off x="225981" y="1633929"/>
            <a:ext cx="4930635" cy="4585375"/>
          </a:xfrm>
        </p:spPr>
        <p:txBody>
          <a:bodyPr>
            <a:normAutofit/>
          </a:bodyPr>
          <a:lstStyle/>
          <a:p>
            <a:r>
              <a:rPr lang="en-US" dirty="0">
                <a:cs typeface="Arial" panose="020B0604020202020204" pitchFamily="34" charset="0"/>
              </a:rPr>
              <a:t>Provide an environment conducive to roadway user and worker safety</a:t>
            </a:r>
          </a:p>
          <a:p>
            <a:pPr lvl="1"/>
            <a:r>
              <a:rPr lang="en-US" dirty="0">
                <a:cs typeface="Arial" panose="020B0604020202020204" pitchFamily="34" charset="0"/>
              </a:rPr>
              <a:t>Work toward zero work zone fatalities</a:t>
            </a:r>
          </a:p>
          <a:p>
            <a:pPr lvl="1"/>
            <a:r>
              <a:rPr lang="en-US" dirty="0">
                <a:cs typeface="Arial" panose="020B0604020202020204" pitchFamily="34" charset="0"/>
              </a:rPr>
              <a:t>Reduce crashes in all types of work zones</a:t>
            </a:r>
          </a:p>
          <a:p>
            <a:endParaRPr lang="en-US" sz="3600" dirty="0"/>
          </a:p>
        </p:txBody>
      </p:sp>
    </p:spTree>
    <p:extLst>
      <p:ext uri="{BB962C8B-B14F-4D97-AF65-F5344CB8AC3E}">
        <p14:creationId xmlns:p14="http://schemas.microsoft.com/office/powerpoint/2010/main" val="1166750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526" y="319345"/>
            <a:ext cx="8229600" cy="659859"/>
          </a:xfrm>
        </p:spPr>
        <p:txBody>
          <a:bodyPr/>
          <a:lstStyle/>
          <a:p>
            <a:r>
              <a:rPr lang="en-US" dirty="0"/>
              <a:t>Missouri’s Policy – Goals (cont.)</a:t>
            </a:r>
          </a:p>
        </p:txBody>
      </p:sp>
      <p:sp>
        <p:nvSpPr>
          <p:cNvPr id="3" name="Content Placeholder 2"/>
          <p:cNvSpPr>
            <a:spLocks noGrp="1"/>
          </p:cNvSpPr>
          <p:nvPr>
            <p:ph idx="1"/>
          </p:nvPr>
        </p:nvSpPr>
        <p:spPr>
          <a:xfrm>
            <a:off x="225981" y="1633929"/>
            <a:ext cx="4346019" cy="4585375"/>
          </a:xfrm>
        </p:spPr>
        <p:txBody>
          <a:bodyPr>
            <a:normAutofit/>
          </a:bodyPr>
          <a:lstStyle/>
          <a:p>
            <a:r>
              <a:rPr lang="en-US" dirty="0">
                <a:cs typeface="Arial" panose="020B0604020202020204" pitchFamily="34" charset="0"/>
              </a:rPr>
              <a:t>Minimize impact of work zones on roadway user</a:t>
            </a:r>
          </a:p>
          <a:p>
            <a:pPr lvl="1"/>
            <a:r>
              <a:rPr lang="en-US" dirty="0">
                <a:cs typeface="Arial" panose="020B0604020202020204" pitchFamily="34" charset="0"/>
              </a:rPr>
              <a:t>Limit traffic delays to 15 minutes or less</a:t>
            </a:r>
          </a:p>
          <a:p>
            <a:pPr lvl="1"/>
            <a:r>
              <a:rPr lang="en-US" dirty="0">
                <a:cs typeface="Arial" panose="020B0604020202020204" pitchFamily="34" charset="0"/>
              </a:rPr>
              <a:t>Provide customers real-time work zone information</a:t>
            </a:r>
          </a:p>
          <a:p>
            <a:endParaRPr lang="en-US" sz="3600" dirty="0"/>
          </a:p>
        </p:txBody>
      </p:sp>
    </p:spTree>
    <p:extLst>
      <p:ext uri="{BB962C8B-B14F-4D97-AF65-F5344CB8AC3E}">
        <p14:creationId xmlns:p14="http://schemas.microsoft.com/office/powerpoint/2010/main" val="39483072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34336"/>
            <a:ext cx="8229600" cy="659859"/>
          </a:xfrm>
        </p:spPr>
        <p:txBody>
          <a:bodyPr/>
          <a:lstStyle/>
          <a:p>
            <a:r>
              <a:rPr lang="en-US" dirty="0"/>
              <a:t>Ohio DOT’s Policy Statement</a:t>
            </a:r>
          </a:p>
        </p:txBody>
      </p:sp>
      <p:sp>
        <p:nvSpPr>
          <p:cNvPr id="3" name="Content Placeholder 2"/>
          <p:cNvSpPr>
            <a:spLocks noGrp="1"/>
          </p:cNvSpPr>
          <p:nvPr>
            <p:ph idx="1"/>
          </p:nvPr>
        </p:nvSpPr>
        <p:spPr>
          <a:xfrm>
            <a:off x="312995" y="1333825"/>
            <a:ext cx="4641797" cy="4871803"/>
          </a:xfrm>
        </p:spPr>
        <p:txBody>
          <a:bodyPr>
            <a:normAutofit/>
          </a:bodyPr>
          <a:lstStyle/>
          <a:p>
            <a:r>
              <a:rPr lang="en-US" dirty="0"/>
              <a:t>C</a:t>
            </a:r>
            <a:r>
              <a:rPr lang="en-US" sz="2800" dirty="0">
                <a:cs typeface="Arial" panose="020B0604020202020204" pitchFamily="34" charset="0"/>
              </a:rPr>
              <a:t>ommitted to the continuous movement of traffic through all work zones by the elimination or reduction of delays</a:t>
            </a:r>
            <a:endParaRPr lang="en-US" dirty="0"/>
          </a:p>
          <a:p>
            <a:r>
              <a:rPr lang="en-US" sz="2800" dirty="0">
                <a:cs typeface="Arial" panose="020B0604020202020204" pitchFamily="34" charset="0"/>
              </a:rPr>
              <a:t>Goal is to minimize the impacts on the traveling public resulting from the implementation of the work zone</a:t>
            </a:r>
            <a:endParaRPr lang="en-US" dirty="0"/>
          </a:p>
        </p:txBody>
      </p:sp>
    </p:spTree>
    <p:extLst>
      <p:ext uri="{BB962C8B-B14F-4D97-AF65-F5344CB8AC3E}">
        <p14:creationId xmlns:p14="http://schemas.microsoft.com/office/powerpoint/2010/main" val="13318030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34336"/>
            <a:ext cx="8229600" cy="659859"/>
          </a:xfrm>
        </p:spPr>
        <p:txBody>
          <a:bodyPr/>
          <a:lstStyle/>
          <a:p>
            <a:r>
              <a:rPr lang="en-US" dirty="0"/>
              <a:t>Ohio DOT’s Policy Statement (cont.)</a:t>
            </a:r>
          </a:p>
        </p:txBody>
      </p:sp>
      <p:sp>
        <p:nvSpPr>
          <p:cNvPr id="3" name="Content Placeholder 2"/>
          <p:cNvSpPr>
            <a:spLocks noGrp="1"/>
          </p:cNvSpPr>
          <p:nvPr>
            <p:ph idx="1"/>
          </p:nvPr>
        </p:nvSpPr>
        <p:spPr>
          <a:xfrm>
            <a:off x="239844" y="1169233"/>
            <a:ext cx="5856156" cy="4871803"/>
          </a:xfrm>
        </p:spPr>
        <p:txBody>
          <a:bodyPr>
            <a:normAutofit/>
          </a:bodyPr>
          <a:lstStyle/>
          <a:p>
            <a:r>
              <a:rPr lang="en-US" sz="2800" dirty="0">
                <a:cs typeface="Arial" panose="020B0604020202020204" pitchFamily="34" charset="0"/>
              </a:rPr>
              <a:t>Districts shall:</a:t>
            </a:r>
          </a:p>
          <a:p>
            <a:pPr lvl="1"/>
            <a:r>
              <a:rPr lang="en-US" dirty="0"/>
              <a:t>A</a:t>
            </a:r>
            <a:r>
              <a:rPr lang="en-US" dirty="0">
                <a:cs typeface="Arial" panose="020B0604020202020204" pitchFamily="34" charset="0"/>
              </a:rPr>
              <a:t>nalyze the projected effect of construction and</a:t>
            </a:r>
          </a:p>
          <a:p>
            <a:pPr lvl="1"/>
            <a:r>
              <a:rPr lang="en-US" dirty="0"/>
              <a:t>F</a:t>
            </a:r>
            <a:r>
              <a:rPr lang="en-US" dirty="0">
                <a:cs typeface="Arial" panose="020B0604020202020204" pitchFamily="34" charset="0"/>
              </a:rPr>
              <a:t>orce account projects on traffic flow and</a:t>
            </a:r>
          </a:p>
          <a:p>
            <a:pPr lvl="1"/>
            <a:r>
              <a:rPr lang="en-US" dirty="0"/>
              <a:t>T</a:t>
            </a:r>
            <a:r>
              <a:rPr lang="en-US" dirty="0">
                <a:cs typeface="Arial" panose="020B0604020202020204" pitchFamily="34" charset="0"/>
              </a:rPr>
              <a:t>ake the steps necessary to prevent traffic delays to the extent possible</a:t>
            </a:r>
          </a:p>
          <a:p>
            <a:r>
              <a:rPr lang="en-US" sz="2800" dirty="0">
                <a:cs typeface="Arial" panose="020B0604020202020204" pitchFamily="34" charset="0"/>
              </a:rPr>
              <a:t>The Ohio Policy also provides thresholds</a:t>
            </a:r>
          </a:p>
        </p:txBody>
      </p:sp>
    </p:spTree>
    <p:extLst>
      <p:ext uri="{BB962C8B-B14F-4D97-AF65-F5344CB8AC3E}">
        <p14:creationId xmlns:p14="http://schemas.microsoft.com/office/powerpoint/2010/main" val="11842906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683606"/>
            <a:ext cx="8229600" cy="659859"/>
          </a:xfrm>
        </p:spPr>
        <p:txBody>
          <a:bodyPr>
            <a:normAutofit fontScale="90000"/>
          </a:bodyPr>
          <a:lstStyle/>
          <a:p>
            <a:r>
              <a:rPr lang="en-US" sz="4000" dirty="0"/>
              <a:t>Florida’s Policy – General Mobility and Safety Statement</a:t>
            </a:r>
            <a:br>
              <a:rPr lang="en-US" dirty="0"/>
            </a:br>
            <a:endParaRPr lang="en-US" dirty="0"/>
          </a:p>
        </p:txBody>
      </p:sp>
      <p:sp>
        <p:nvSpPr>
          <p:cNvPr id="3" name="Content Placeholder 2"/>
          <p:cNvSpPr>
            <a:spLocks noGrp="1"/>
          </p:cNvSpPr>
          <p:nvPr>
            <p:ph idx="1"/>
          </p:nvPr>
        </p:nvSpPr>
        <p:spPr>
          <a:xfrm>
            <a:off x="316300" y="1778241"/>
            <a:ext cx="8363758" cy="4396153"/>
          </a:xfrm>
        </p:spPr>
        <p:txBody>
          <a:bodyPr>
            <a:normAutofit/>
          </a:bodyPr>
          <a:lstStyle/>
          <a:p>
            <a:r>
              <a:rPr lang="en-US" sz="2800" dirty="0">
                <a:cs typeface="Arial" panose="020B0604020202020204" pitchFamily="34" charset="0"/>
              </a:rPr>
              <a:t>“…In addition to the safety issue, the potential delays to the public, as traffic is </a:t>
            </a:r>
            <a:r>
              <a:rPr lang="en-US" sz="2800" dirty="0"/>
              <a:t>interrupted by construction, can be significant”</a:t>
            </a:r>
            <a:endParaRPr lang="en-US" dirty="0"/>
          </a:p>
          <a:p>
            <a:endParaRPr lang="en-US" sz="2800" dirty="0"/>
          </a:p>
        </p:txBody>
      </p:sp>
    </p:spTree>
    <p:extLst>
      <p:ext uri="{BB962C8B-B14F-4D97-AF65-F5344CB8AC3E}">
        <p14:creationId xmlns:p14="http://schemas.microsoft.com/office/powerpoint/2010/main" val="2316169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683606"/>
            <a:ext cx="8229600" cy="659859"/>
          </a:xfrm>
        </p:spPr>
        <p:txBody>
          <a:bodyPr>
            <a:normAutofit fontScale="90000"/>
          </a:bodyPr>
          <a:lstStyle/>
          <a:p>
            <a:r>
              <a:rPr lang="en-US" sz="4000" dirty="0"/>
              <a:t>Florida’s Policy – General Mobility and Safety Statement (cont.)</a:t>
            </a:r>
            <a:br>
              <a:rPr lang="en-US" dirty="0"/>
            </a:br>
            <a:endParaRPr lang="en-US" dirty="0"/>
          </a:p>
        </p:txBody>
      </p:sp>
      <p:sp>
        <p:nvSpPr>
          <p:cNvPr id="3" name="Content Placeholder 2"/>
          <p:cNvSpPr>
            <a:spLocks noGrp="1"/>
          </p:cNvSpPr>
          <p:nvPr>
            <p:ph idx="1"/>
          </p:nvPr>
        </p:nvSpPr>
        <p:spPr>
          <a:xfrm>
            <a:off x="214484" y="1758851"/>
            <a:ext cx="8229600" cy="4396153"/>
          </a:xfrm>
        </p:spPr>
        <p:txBody>
          <a:bodyPr>
            <a:normAutofit/>
          </a:bodyPr>
          <a:lstStyle/>
          <a:p>
            <a:r>
              <a:rPr lang="en-US" sz="2800" dirty="0"/>
              <a:t>FDOT places a great deal of emphasis upon ensuring that all traffic, including motorists, transit operations, bicyclists and pedestrians can be accommodated through construction zones with minimum delay and exposure to unsafe conditions.”</a:t>
            </a:r>
          </a:p>
          <a:p>
            <a:endParaRPr lang="en-US" sz="2800" dirty="0"/>
          </a:p>
        </p:txBody>
      </p:sp>
    </p:spTree>
    <p:extLst>
      <p:ext uri="{BB962C8B-B14F-4D97-AF65-F5344CB8AC3E}">
        <p14:creationId xmlns:p14="http://schemas.microsoft.com/office/powerpoint/2010/main" val="2542851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Rectangle 2"/>
          <p:cNvSpPr>
            <a:spLocks noGrp="1" noChangeArrowheads="1"/>
          </p:cNvSpPr>
          <p:nvPr>
            <p:ph type="title"/>
          </p:nvPr>
        </p:nvSpPr>
        <p:spPr>
          <a:xfrm>
            <a:off x="304800" y="0"/>
            <a:ext cx="8458200" cy="1371600"/>
          </a:xfrm>
        </p:spPr>
        <p:txBody>
          <a:bodyPr/>
          <a:lstStyle/>
          <a:p>
            <a:pPr eaLnBrk="1" hangingPunct="1"/>
            <a:r>
              <a:rPr lang="en-US" dirty="0"/>
              <a:t>Traffic Safety: Is There a Problem?</a:t>
            </a:r>
          </a:p>
        </p:txBody>
      </p:sp>
      <p:sp>
        <p:nvSpPr>
          <p:cNvPr id="49158" name="Rectangle 3"/>
          <p:cNvSpPr>
            <a:spLocks noGrp="1" noChangeArrowheads="1"/>
          </p:cNvSpPr>
          <p:nvPr>
            <p:ph type="body" idx="1"/>
          </p:nvPr>
        </p:nvSpPr>
        <p:spPr>
          <a:xfrm>
            <a:off x="304800" y="1496040"/>
            <a:ext cx="7352044" cy="3945390"/>
          </a:xfrm>
        </p:spPr>
        <p:txBody>
          <a:bodyPr>
            <a:normAutofit/>
          </a:bodyPr>
          <a:lstStyle/>
          <a:p>
            <a:pPr marL="225425" indent="-225425">
              <a:buClr>
                <a:srgbClr val="FD2E05"/>
              </a:buClr>
            </a:pPr>
            <a:r>
              <a:rPr lang="en-US" b="1" dirty="0"/>
              <a:t>891</a:t>
            </a:r>
            <a:r>
              <a:rPr lang="en-US" dirty="0"/>
              <a:t> work zone fatalities in </a:t>
            </a:r>
            <a:r>
              <a:rPr lang="en-US" b="1" dirty="0"/>
              <a:t>2022</a:t>
            </a:r>
          </a:p>
          <a:p>
            <a:pPr marL="225425" indent="-225425">
              <a:buClr>
                <a:srgbClr val="FD2E05"/>
              </a:buClr>
            </a:pPr>
            <a:r>
              <a:rPr lang="en-US" b="1" dirty="0"/>
              <a:t>94 </a:t>
            </a:r>
            <a:r>
              <a:rPr lang="en-US" dirty="0"/>
              <a:t>worker fatalities</a:t>
            </a:r>
            <a:endParaRPr lang="en-US" b="1" dirty="0"/>
          </a:p>
        </p:txBody>
      </p:sp>
      <p:sp>
        <p:nvSpPr>
          <p:cNvPr id="6" name="TextBox 5">
            <a:extLst>
              <a:ext uri="{FF2B5EF4-FFF2-40B4-BE49-F238E27FC236}">
                <a16:creationId xmlns:a16="http://schemas.microsoft.com/office/drawing/2014/main" id="{42656E75-9625-46E5-8A3C-629AED225583}"/>
              </a:ext>
            </a:extLst>
          </p:cNvPr>
          <p:cNvSpPr txBox="1"/>
          <p:nvPr/>
        </p:nvSpPr>
        <p:spPr>
          <a:xfrm>
            <a:off x="304800" y="4720183"/>
            <a:ext cx="8200050" cy="338554"/>
          </a:xfrm>
          <a:prstGeom prst="rect">
            <a:avLst/>
          </a:prstGeom>
          <a:noFill/>
        </p:spPr>
        <p:txBody>
          <a:bodyPr wrap="square" rtlCol="0">
            <a:spAutoFit/>
          </a:bodyPr>
          <a:lstStyle/>
          <a:p>
            <a:r>
              <a:rPr lang="en-US" sz="1600" b="1" dirty="0"/>
              <a:t>Sources: National Work Zone Safety Information Clearinghouse</a:t>
            </a:r>
          </a:p>
        </p:txBody>
      </p:sp>
    </p:spTree>
    <p:extLst>
      <p:ext uri="{BB962C8B-B14F-4D97-AF65-F5344CB8AC3E}">
        <p14:creationId xmlns:p14="http://schemas.microsoft.com/office/powerpoint/2010/main" val="156774706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34335"/>
            <a:ext cx="8229600" cy="659859"/>
          </a:xfrm>
        </p:spPr>
        <p:txBody>
          <a:bodyPr/>
          <a:lstStyle/>
          <a:p>
            <a:r>
              <a:rPr lang="en-US" dirty="0"/>
              <a:t>Wisconsin’s Work Zone Policy</a:t>
            </a:r>
          </a:p>
        </p:txBody>
      </p:sp>
      <p:sp>
        <p:nvSpPr>
          <p:cNvPr id="4" name="Content Placeholder 2"/>
          <p:cNvSpPr>
            <a:spLocks noGrp="1"/>
          </p:cNvSpPr>
          <p:nvPr>
            <p:ph idx="1"/>
          </p:nvPr>
        </p:nvSpPr>
        <p:spPr>
          <a:xfrm>
            <a:off x="149903" y="1154243"/>
            <a:ext cx="5441000" cy="5369422"/>
          </a:xfrm>
        </p:spPr>
        <p:txBody>
          <a:bodyPr>
            <a:normAutofit lnSpcReduction="10000"/>
          </a:bodyPr>
          <a:lstStyle/>
          <a:p>
            <a:r>
              <a:rPr lang="en-US" dirty="0"/>
              <a:t>Has both general goals and set specific delay time:</a:t>
            </a:r>
          </a:p>
          <a:p>
            <a:pPr lvl="1">
              <a:buFont typeface="Arial" panose="020B0604020202020204" pitchFamily="34" charset="0"/>
              <a:buChar char="•"/>
            </a:pPr>
            <a:r>
              <a:rPr lang="en-US" dirty="0"/>
              <a:t>Reduce crashes in work zones</a:t>
            </a:r>
          </a:p>
          <a:p>
            <a:pPr lvl="1">
              <a:buFont typeface="Arial" panose="020B0604020202020204" pitchFamily="34" charset="0"/>
              <a:buChar char="•"/>
            </a:pPr>
            <a:r>
              <a:rPr lang="en-US" dirty="0"/>
              <a:t>Provide a conducive environment for safety and mobility for workers and the traveling public</a:t>
            </a:r>
          </a:p>
          <a:p>
            <a:pPr lvl="1">
              <a:buFont typeface="Arial" panose="020B0604020202020204" pitchFamily="34" charset="0"/>
              <a:buChar char="•"/>
            </a:pPr>
            <a:r>
              <a:rPr lang="en-US" dirty="0"/>
              <a:t>15 minute delay maximum above normal between major city nodes and within each major city</a:t>
            </a:r>
          </a:p>
          <a:p>
            <a:endParaRPr lang="en-US" dirty="0"/>
          </a:p>
        </p:txBody>
      </p:sp>
    </p:spTree>
    <p:extLst>
      <p:ext uri="{BB962C8B-B14F-4D97-AF65-F5344CB8AC3E}">
        <p14:creationId xmlns:p14="http://schemas.microsoft.com/office/powerpoint/2010/main" val="19791050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8523"/>
            <a:ext cx="8229600" cy="659859"/>
          </a:xfrm>
        </p:spPr>
        <p:txBody>
          <a:bodyPr/>
          <a:lstStyle/>
          <a:p>
            <a:r>
              <a:rPr lang="en-US" dirty="0"/>
              <a:t>Kentucky’s Policy</a:t>
            </a:r>
          </a:p>
        </p:txBody>
      </p:sp>
      <p:sp>
        <p:nvSpPr>
          <p:cNvPr id="4" name="Content Placeholder 2"/>
          <p:cNvSpPr>
            <a:spLocks noGrp="1"/>
          </p:cNvSpPr>
          <p:nvPr>
            <p:ph idx="1"/>
          </p:nvPr>
        </p:nvSpPr>
        <p:spPr>
          <a:xfrm>
            <a:off x="450458" y="1343465"/>
            <a:ext cx="4301424" cy="4396153"/>
          </a:xfrm>
        </p:spPr>
        <p:txBody>
          <a:bodyPr/>
          <a:lstStyle/>
          <a:p>
            <a:r>
              <a:rPr lang="en-US" dirty="0"/>
              <a:t>Includes a list of procedures to improve traffic safety and mobility in highway and street work zones</a:t>
            </a:r>
          </a:p>
          <a:p>
            <a:r>
              <a:rPr lang="en-US" dirty="0"/>
              <a:t>Defines significant projects</a:t>
            </a:r>
          </a:p>
          <a:p>
            <a:r>
              <a:rPr lang="en-US" dirty="0"/>
              <a:t>Provides criteria for queue lengths</a:t>
            </a:r>
          </a:p>
        </p:txBody>
      </p:sp>
    </p:spTree>
    <p:extLst>
      <p:ext uri="{BB962C8B-B14F-4D97-AF65-F5344CB8AC3E}">
        <p14:creationId xmlns:p14="http://schemas.microsoft.com/office/powerpoint/2010/main" val="30594260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a:xfrm>
            <a:off x="302170" y="184046"/>
            <a:ext cx="8229600" cy="839787"/>
          </a:xfrm>
        </p:spPr>
        <p:txBody>
          <a:bodyPr/>
          <a:lstStyle/>
          <a:p>
            <a:pPr eaLnBrk="1" hangingPunct="1"/>
            <a:r>
              <a:rPr lang="en-US" altLang="en-US" dirty="0"/>
              <a:t>Implementation Resources</a:t>
            </a:r>
          </a:p>
        </p:txBody>
      </p:sp>
      <p:pic>
        <p:nvPicPr>
          <p:cNvPr id="17413" name="Picture 6" descr="Implementing the Rule and Work Zone Safety and Mobility Book 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58" y="1219200"/>
            <a:ext cx="2291619"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7" descr="Work Zone Public Information and Outreach Strategi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1863" y="1981200"/>
            <a:ext cx="2300219"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8" descr="Developing and Implementing Transportation Management Plans for Work Zones cover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2102" y="1676400"/>
            <a:ext cx="2108447"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9" descr="Work Zone Impacts Assessment: An Approach to Assess and Manage Work Zone Safety and Mobility Impacts of Road Projects cover image&#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3629" y="2400300"/>
            <a:ext cx="2311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 name="Rectangle 3" descr="http://www.ops.fhwa.dot.gov/wz/resources/final_rule.htm&#10;"/>
          <p:cNvSpPr/>
          <p:nvPr/>
        </p:nvSpPr>
        <p:spPr>
          <a:xfrm>
            <a:off x="381000" y="5386596"/>
            <a:ext cx="8394029" cy="433965"/>
          </a:xfrm>
          <a:prstGeom prst="rect">
            <a:avLst/>
          </a:prstGeom>
        </p:spPr>
        <p:txBody>
          <a:bodyPr wrap="square">
            <a:spAutoFit/>
          </a:bodyPr>
          <a:lstStyle/>
          <a:p>
            <a:pPr lvl="0" fontAlgn="t">
              <a:lnSpc>
                <a:spcPct val="90000"/>
              </a:lnSpc>
            </a:pPr>
            <a:r>
              <a:rPr lang="en-US" altLang="en-US" sz="1600" b="1" dirty="0">
                <a:solidFill>
                  <a:prstClr val="black"/>
                </a:solidFill>
                <a:latin typeface="Calibri"/>
              </a:rPr>
              <a:t> </a:t>
            </a:r>
            <a:r>
              <a:rPr lang="en-US" altLang="en-US" sz="2400" b="1" dirty="0">
                <a:solidFill>
                  <a:prstClr val="black"/>
                </a:solidFill>
                <a:latin typeface="Calibri"/>
                <a:hlinkClick r:id="rId7"/>
              </a:rPr>
              <a:t>https://ops.fhwa.dot.gov/wz/resources/final_rule.htm</a:t>
            </a:r>
            <a:r>
              <a:rPr lang="en-US" altLang="en-US" sz="2400" b="1" dirty="0">
                <a:solidFill>
                  <a:prstClr val="black"/>
                </a:solidFill>
                <a:latin typeface="Calibri"/>
              </a:rPr>
              <a:t> </a:t>
            </a:r>
            <a:endParaRPr lang="en-US" sz="1600" dirty="0">
              <a:solidFill>
                <a:prstClr val="black"/>
              </a:solidFill>
              <a:latin typeface="Calibri"/>
            </a:endParaRPr>
          </a:p>
        </p:txBody>
      </p:sp>
      <p:sp>
        <p:nvSpPr>
          <p:cNvPr id="2" name="Google Shape;74;p1">
            <a:extLst>
              <a:ext uri="{FF2B5EF4-FFF2-40B4-BE49-F238E27FC236}">
                <a16:creationId xmlns:a16="http://schemas.microsoft.com/office/drawing/2014/main" id="{E8023414-8441-FA01-3E01-3C6F04D07D73}"/>
              </a:ext>
            </a:extLst>
          </p:cNvPr>
          <p:cNvSpPr/>
          <p:nvPr/>
        </p:nvSpPr>
        <p:spPr>
          <a:xfrm>
            <a:off x="7422382" y="5811368"/>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9489588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a:xfrm>
            <a:off x="342899" y="336550"/>
            <a:ext cx="8510661" cy="659859"/>
          </a:xfrm>
        </p:spPr>
        <p:txBody>
          <a:bodyPr/>
          <a:lstStyle/>
          <a:p>
            <a:pPr eaLnBrk="1" hangingPunct="1"/>
            <a:r>
              <a:rPr lang="en-US" altLang="en-US" dirty="0"/>
              <a:t>Websites</a:t>
            </a:r>
          </a:p>
        </p:txBody>
      </p:sp>
      <p:sp>
        <p:nvSpPr>
          <p:cNvPr id="19461" name="Rectangle 3"/>
          <p:cNvSpPr>
            <a:spLocks noGrp="1" noChangeArrowheads="1"/>
          </p:cNvSpPr>
          <p:nvPr>
            <p:ph idx="1"/>
          </p:nvPr>
        </p:nvSpPr>
        <p:spPr>
          <a:xfrm>
            <a:off x="450458" y="1332959"/>
            <a:ext cx="8510662" cy="4793521"/>
          </a:xfrm>
        </p:spPr>
        <p:txBody>
          <a:bodyPr>
            <a:normAutofit/>
          </a:bodyPr>
          <a:lstStyle/>
          <a:p>
            <a:pPr eaLnBrk="1" hangingPunct="1">
              <a:buClrTx/>
            </a:pPr>
            <a:r>
              <a:rPr lang="en-US" altLang="en-US" sz="2800" dirty="0"/>
              <a:t>FHWA Work Zone Web Site:</a:t>
            </a:r>
          </a:p>
          <a:p>
            <a:pPr lvl="1">
              <a:spcBef>
                <a:spcPct val="0"/>
              </a:spcBef>
            </a:pPr>
            <a:r>
              <a:rPr lang="en-US" altLang="en-US" dirty="0">
                <a:hlinkClick r:id="rId3"/>
              </a:rPr>
              <a:t>https://ops.fhwa.dot.gov/wz/index.asp</a:t>
            </a:r>
            <a:r>
              <a:rPr lang="en-US" altLang="en-US" dirty="0"/>
              <a:t>   </a:t>
            </a:r>
          </a:p>
          <a:p>
            <a:pPr lvl="1" eaLnBrk="1" hangingPunct="1"/>
            <a:r>
              <a:rPr lang="en-US" altLang="en-US" sz="2800" dirty="0"/>
              <a:t>Implementation Guides</a:t>
            </a:r>
          </a:p>
          <a:p>
            <a:pPr lvl="1" eaLnBrk="1" hangingPunct="1"/>
            <a:r>
              <a:rPr lang="en-US" altLang="en-US" sz="2800" dirty="0"/>
              <a:t>Examples</a:t>
            </a:r>
          </a:p>
          <a:p>
            <a:pPr lvl="1" eaLnBrk="1" hangingPunct="1"/>
            <a:r>
              <a:rPr lang="en-US" altLang="en-US" sz="2800" dirty="0"/>
              <a:t>Rule language</a:t>
            </a:r>
          </a:p>
          <a:p>
            <a:pPr lvl="1" eaLnBrk="1" hangingPunct="1"/>
            <a:r>
              <a:rPr lang="en-US" altLang="en-US" sz="2800" dirty="0"/>
              <a:t>FAQs</a:t>
            </a:r>
          </a:p>
          <a:p>
            <a:pPr lvl="1" eaLnBrk="1" hangingPunct="1"/>
            <a:r>
              <a:rPr lang="en-US" altLang="en-US" sz="2800" dirty="0"/>
              <a:t>Brochure and fact sheets</a:t>
            </a:r>
          </a:p>
          <a:p>
            <a:pPr lvl="1" eaLnBrk="1" hangingPunct="1"/>
            <a:r>
              <a:rPr lang="en-US" altLang="en-US" sz="2800" dirty="0"/>
              <a:t>Presentations</a:t>
            </a:r>
          </a:p>
          <a:p>
            <a:pPr lvl="1" eaLnBrk="1" hangingPunct="1">
              <a:buFont typeface="Wingdings" pitchFamily="2" charset="2"/>
              <a:buNone/>
            </a:pPr>
            <a:endParaRPr lang="en-US" altLang="en-US" sz="3200" b="1" i="1" dirty="0"/>
          </a:p>
        </p:txBody>
      </p:sp>
      <p:pic>
        <p:nvPicPr>
          <p:cNvPr id="19464" name="Picture 6" descr="Signs with tune to AM 1610 for current construction information and project hotline written on the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59552" y="3338668"/>
            <a:ext cx="3206507" cy="240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Google Shape;74;p1">
            <a:extLst>
              <a:ext uri="{FF2B5EF4-FFF2-40B4-BE49-F238E27FC236}">
                <a16:creationId xmlns:a16="http://schemas.microsoft.com/office/drawing/2014/main" id="{62CA0400-7815-57A3-7BBB-E11B24AFFB69}"/>
              </a:ext>
            </a:extLst>
          </p:cNvPr>
          <p:cNvSpPr/>
          <p:nvPr/>
        </p:nvSpPr>
        <p:spPr>
          <a:xfrm>
            <a:off x="7634360" y="5812287"/>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13502612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a:xfrm>
            <a:off x="342900" y="336550"/>
            <a:ext cx="8229600" cy="659859"/>
          </a:xfrm>
        </p:spPr>
        <p:txBody>
          <a:bodyPr/>
          <a:lstStyle/>
          <a:p>
            <a:pPr eaLnBrk="1" hangingPunct="1"/>
            <a:r>
              <a:rPr lang="en-US" altLang="en-US" dirty="0"/>
              <a:t>Websites</a:t>
            </a:r>
          </a:p>
        </p:txBody>
      </p:sp>
      <p:sp>
        <p:nvSpPr>
          <p:cNvPr id="19461" name="Rectangle 3"/>
          <p:cNvSpPr>
            <a:spLocks noGrp="1" noChangeArrowheads="1"/>
          </p:cNvSpPr>
          <p:nvPr>
            <p:ph idx="1"/>
          </p:nvPr>
        </p:nvSpPr>
        <p:spPr>
          <a:xfrm>
            <a:off x="450458" y="1343465"/>
            <a:ext cx="8350642" cy="4396153"/>
          </a:xfrm>
        </p:spPr>
        <p:txBody>
          <a:bodyPr>
            <a:normAutofit/>
          </a:bodyPr>
          <a:lstStyle/>
          <a:p>
            <a:pPr eaLnBrk="1" hangingPunct="1">
              <a:buClrTx/>
            </a:pPr>
            <a:r>
              <a:rPr lang="en-US" altLang="en-US" sz="2800" dirty="0"/>
              <a:t>FHWA Work Zone Traffic Management:</a:t>
            </a:r>
          </a:p>
          <a:p>
            <a:pPr>
              <a:spcBef>
                <a:spcPct val="0"/>
              </a:spcBef>
              <a:buNone/>
            </a:pPr>
            <a:r>
              <a:rPr lang="en-US" altLang="en-US" dirty="0">
                <a:hlinkClick r:id="rId3"/>
              </a:rPr>
              <a:t>https://ops.fhwa.dot.gov/wz/traffic_mgmt/index.htm</a:t>
            </a:r>
            <a:r>
              <a:rPr lang="en-US" altLang="en-US" dirty="0"/>
              <a:t> </a:t>
            </a:r>
            <a:endParaRPr lang="en-US" altLang="en-US" sz="3200" b="1" i="1" dirty="0"/>
          </a:p>
        </p:txBody>
      </p:sp>
      <p:sp>
        <p:nvSpPr>
          <p:cNvPr id="19462" name="Text Box 4"/>
          <p:cNvSpPr txBox="1">
            <a:spLocks noChangeArrowheads="1"/>
          </p:cNvSpPr>
          <p:nvPr/>
        </p:nvSpPr>
        <p:spPr bwMode="auto">
          <a:xfrm>
            <a:off x="8137525" y="0"/>
            <a:ext cx="4349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1" hangingPunct="1">
              <a:spcBef>
                <a:spcPct val="0"/>
              </a:spcBef>
              <a:buClrTx/>
              <a:buSzTx/>
              <a:buFontTx/>
              <a:buNone/>
            </a:pPr>
            <a:endParaRPr lang="en-US" altLang="en-US" sz="2400" b="1" baseline="-25000" dirty="0">
              <a:latin typeface="Times New Roman" pitchFamily="18" charset="0"/>
            </a:endParaRPr>
          </a:p>
        </p:txBody>
      </p:sp>
      <p:pic>
        <p:nvPicPr>
          <p:cNvPr id="3" name="Picture 2">
            <a:extLst>
              <a:ext uri="{FF2B5EF4-FFF2-40B4-BE49-F238E27FC236}">
                <a16:creationId xmlns:a16="http://schemas.microsoft.com/office/drawing/2014/main" id="{029510EE-466B-469D-AD3A-6C9B6610B4D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42900" y="2668166"/>
            <a:ext cx="8615931" cy="1521668"/>
          </a:xfrm>
          <a:prstGeom prst="rect">
            <a:avLst/>
          </a:prstGeom>
        </p:spPr>
      </p:pic>
      <p:sp>
        <p:nvSpPr>
          <p:cNvPr id="2" name="Google Shape;74;p1">
            <a:extLst>
              <a:ext uri="{FF2B5EF4-FFF2-40B4-BE49-F238E27FC236}">
                <a16:creationId xmlns:a16="http://schemas.microsoft.com/office/drawing/2014/main" id="{6CDFD1F9-C216-405D-AE6B-5420BA821700}"/>
              </a:ext>
            </a:extLst>
          </p:cNvPr>
          <p:cNvSpPr/>
          <p:nvPr/>
        </p:nvSpPr>
        <p:spPr>
          <a:xfrm>
            <a:off x="7913112" y="418983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29727892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327224"/>
            <a:ext cx="8229600" cy="659859"/>
          </a:xfrm>
        </p:spPr>
        <p:txBody>
          <a:bodyPr/>
          <a:lstStyle/>
          <a:p>
            <a:r>
              <a:rPr lang="en-US" dirty="0"/>
              <a:t>Summary of the Rule</a:t>
            </a:r>
          </a:p>
        </p:txBody>
      </p:sp>
      <p:sp>
        <p:nvSpPr>
          <p:cNvPr id="3" name="Content Placeholder 2"/>
          <p:cNvSpPr>
            <a:spLocks noGrp="1"/>
          </p:cNvSpPr>
          <p:nvPr>
            <p:ph idx="1"/>
          </p:nvPr>
        </p:nvSpPr>
        <p:spPr>
          <a:xfrm>
            <a:off x="374258" y="1139253"/>
            <a:ext cx="8305800" cy="4600366"/>
          </a:xfrm>
        </p:spPr>
        <p:txBody>
          <a:bodyPr/>
          <a:lstStyle/>
          <a:p>
            <a:r>
              <a:rPr lang="en-US" sz="2800" dirty="0">
                <a:cs typeface="Calibri" panose="020F0502020204030204" pitchFamily="34" charset="0"/>
              </a:rPr>
              <a:t>Emphasizes the importance of safety</a:t>
            </a:r>
          </a:p>
          <a:p>
            <a:r>
              <a:rPr lang="en-US" sz="2800" dirty="0">
                <a:cs typeface="Calibri" panose="020F0502020204030204" pitchFamily="34" charset="0"/>
              </a:rPr>
              <a:t>Adds a focus on mobility in and around work zones</a:t>
            </a:r>
          </a:p>
          <a:p>
            <a:r>
              <a:rPr lang="en-US" sz="2800" dirty="0">
                <a:cs typeface="Calibri" panose="020F0502020204030204" pitchFamily="34" charset="0"/>
              </a:rPr>
              <a:t>Calls for the systematic consideration of work zone impacts during project development and </a:t>
            </a:r>
          </a:p>
          <a:p>
            <a:r>
              <a:rPr lang="en-US" sz="2800" dirty="0"/>
              <a:t>Requires State DOTs to develop a TMP for all Federal-aid projects</a:t>
            </a:r>
            <a:endParaRPr lang="en-US" sz="2800" dirty="0">
              <a:cs typeface="Calibri" panose="020F0502020204030204" pitchFamily="34" charset="0"/>
            </a:endParaRPr>
          </a:p>
        </p:txBody>
      </p:sp>
      <p:sp>
        <p:nvSpPr>
          <p:cNvPr id="4" name="TextBox 3"/>
          <p:cNvSpPr txBox="1"/>
          <p:nvPr/>
        </p:nvSpPr>
        <p:spPr>
          <a:xfrm>
            <a:off x="0" y="4785512"/>
            <a:ext cx="9144000" cy="954107"/>
          </a:xfrm>
          <a:prstGeom prst="rect">
            <a:avLst/>
          </a:prstGeom>
          <a:ln w="28575"/>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b="1" dirty="0">
                <a:latin typeface="Calibri" panose="020F0502020204030204" pitchFamily="34" charset="0"/>
                <a:cs typeface="Calibri" panose="020F0502020204030204" pitchFamily="34" charset="0"/>
              </a:rPr>
              <a:t>The updated Rule fosters a more comprehensive approach to work zone planning, implementation, and management</a:t>
            </a:r>
          </a:p>
        </p:txBody>
      </p:sp>
    </p:spTree>
    <p:extLst>
      <p:ext uri="{BB962C8B-B14F-4D97-AF65-F5344CB8AC3E}">
        <p14:creationId xmlns:p14="http://schemas.microsoft.com/office/powerpoint/2010/main" val="4124801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0"/>
            <a:ext cx="8229600" cy="1417638"/>
          </a:xfrm>
        </p:spPr>
        <p:txBody>
          <a:bodyPr/>
          <a:lstStyle/>
          <a:p>
            <a:r>
              <a:rPr lang="en-US" dirty="0"/>
              <a:t>Questions</a:t>
            </a:r>
          </a:p>
        </p:txBody>
      </p:sp>
    </p:spTree>
    <p:extLst>
      <p:ext uri="{BB962C8B-B14F-4D97-AF65-F5344CB8AC3E}">
        <p14:creationId xmlns:p14="http://schemas.microsoft.com/office/powerpoint/2010/main" val="4277534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674" y="5514109"/>
            <a:ext cx="8200050" cy="338554"/>
          </a:xfrm>
          <a:prstGeom prst="rect">
            <a:avLst/>
          </a:prstGeom>
          <a:noFill/>
        </p:spPr>
        <p:txBody>
          <a:bodyPr wrap="square" rtlCol="0">
            <a:spAutoFit/>
          </a:bodyPr>
          <a:lstStyle/>
          <a:p>
            <a:r>
              <a:rPr lang="en-US" sz="1600" b="1" dirty="0"/>
              <a:t>Source: National Work Zone Safety Information Clearinghouse</a:t>
            </a:r>
          </a:p>
        </p:txBody>
      </p:sp>
      <p:sp>
        <p:nvSpPr>
          <p:cNvPr id="5" name="Title 4">
            <a:extLst>
              <a:ext uri="{FF2B5EF4-FFF2-40B4-BE49-F238E27FC236}">
                <a16:creationId xmlns:a16="http://schemas.microsoft.com/office/drawing/2014/main" id="{4CDC314B-000E-C341-AABF-B158B3CDE085}"/>
              </a:ext>
            </a:extLst>
          </p:cNvPr>
          <p:cNvSpPr>
            <a:spLocks noGrp="1"/>
          </p:cNvSpPr>
          <p:nvPr>
            <p:ph type="title"/>
          </p:nvPr>
        </p:nvSpPr>
        <p:spPr>
          <a:xfrm>
            <a:off x="418608" y="212215"/>
            <a:ext cx="8229600" cy="659859"/>
          </a:xfrm>
        </p:spPr>
        <p:txBody>
          <a:bodyPr>
            <a:normAutofit/>
          </a:bodyPr>
          <a:lstStyle/>
          <a:p>
            <a:r>
              <a:rPr lang="en-US" dirty="0"/>
              <a:t>USA Work Zone Fatalities: 2013-2022</a:t>
            </a:r>
          </a:p>
        </p:txBody>
      </p:sp>
      <p:sp>
        <p:nvSpPr>
          <p:cNvPr id="4" name="AutoShape 2" descr="Work Zone Fatal Crashes &amp; Fatalities">
            <a:extLst>
              <a:ext uri="{FF2B5EF4-FFF2-40B4-BE49-F238E27FC236}">
                <a16:creationId xmlns:a16="http://schemas.microsoft.com/office/drawing/2014/main" id="{4AB3C204-A3BB-61B0-D958-3E2FB994AEAC}"/>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descr="Chart showing work zone fatalities and injuries from 593 fatalities and 28,000 injuries in 2013 to 891 fatalities and 37,000 injuries in 2022 - while some years show lower fatalities, the general trend is increasing">
            <a:extLst>
              <a:ext uri="{FF2B5EF4-FFF2-40B4-BE49-F238E27FC236}">
                <a16:creationId xmlns:a16="http://schemas.microsoft.com/office/drawing/2014/main" id="{C47DA313-CA09-F116-E273-2B861F7F6AE0}"/>
              </a:ext>
            </a:extLst>
          </p:cNvPr>
          <p:cNvPicPr>
            <a:picLocks noChangeAspect="1"/>
          </p:cNvPicPr>
          <p:nvPr/>
        </p:nvPicPr>
        <p:blipFill>
          <a:blip r:embed="rId3"/>
          <a:srcRect t="17223" b="8983"/>
          <a:stretch/>
        </p:blipFill>
        <p:spPr>
          <a:xfrm>
            <a:off x="1692340" y="1174173"/>
            <a:ext cx="6085598" cy="4189203"/>
          </a:xfrm>
          <a:prstGeom prst="rect">
            <a:avLst/>
          </a:prstGeom>
        </p:spPr>
      </p:pic>
    </p:spTree>
    <p:extLst>
      <p:ext uri="{BB962C8B-B14F-4D97-AF65-F5344CB8AC3E}">
        <p14:creationId xmlns:p14="http://schemas.microsoft.com/office/powerpoint/2010/main" val="329998598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233464"/>
            <a:ext cx="8460078" cy="1031132"/>
          </a:xfrm>
        </p:spPr>
        <p:txBody>
          <a:bodyPr>
            <a:normAutofit/>
          </a:bodyPr>
          <a:lstStyle/>
          <a:p>
            <a:r>
              <a:rPr lang="en-US" dirty="0"/>
              <a:t>Key Concepts Advocated by the Rule</a:t>
            </a:r>
          </a:p>
        </p:txBody>
      </p:sp>
      <p:sp>
        <p:nvSpPr>
          <p:cNvPr id="3" name="Content Placeholder 2"/>
          <p:cNvSpPr>
            <a:spLocks noGrp="1"/>
          </p:cNvSpPr>
          <p:nvPr>
            <p:ph idx="1"/>
          </p:nvPr>
        </p:nvSpPr>
        <p:spPr>
          <a:xfrm>
            <a:off x="491246" y="1401832"/>
            <a:ext cx="8244191" cy="3948382"/>
          </a:xfrm>
        </p:spPr>
        <p:txBody>
          <a:bodyPr/>
          <a:lstStyle/>
          <a:p>
            <a:pPr marL="233363" indent="-233363" eaLnBrk="1" hangingPunct="1">
              <a:lnSpc>
                <a:spcPct val="90000"/>
              </a:lnSpc>
            </a:pPr>
            <a:r>
              <a:rPr lang="en-US" altLang="en-US" dirty="0">
                <a:cs typeface="Calibri" panose="020F0502020204030204" pitchFamily="34" charset="0"/>
              </a:rPr>
              <a:t>Work to better understand, anticipate, and plan for work zone impacts</a:t>
            </a:r>
          </a:p>
          <a:p>
            <a:pPr marL="233363" indent="-233363" eaLnBrk="1" hangingPunct="1">
              <a:lnSpc>
                <a:spcPct val="90000"/>
              </a:lnSpc>
              <a:spcBef>
                <a:spcPct val="30000"/>
              </a:spcBef>
            </a:pPr>
            <a:r>
              <a:rPr lang="en-US" altLang="en-US" dirty="0">
                <a:cs typeface="Calibri" panose="020F0502020204030204" pitchFamily="34" charset="0"/>
              </a:rPr>
              <a:t>Begin planning early in the program delivery process</a:t>
            </a:r>
          </a:p>
          <a:p>
            <a:pPr marL="233363" indent="-233363" eaLnBrk="1" hangingPunct="1">
              <a:lnSpc>
                <a:spcPct val="90000"/>
              </a:lnSpc>
              <a:spcBef>
                <a:spcPct val="30000"/>
              </a:spcBef>
            </a:pPr>
            <a:r>
              <a:rPr lang="en-US" altLang="en-US" dirty="0">
                <a:cs typeface="Calibri" panose="020F0502020204030204" pitchFamily="34" charset="0"/>
              </a:rPr>
              <a:t>Consider solutions that go beyond the immediate location of the work zone</a:t>
            </a:r>
          </a:p>
          <a:p>
            <a:pPr marL="233363" indent="-233363" eaLnBrk="1" hangingPunct="1">
              <a:lnSpc>
                <a:spcPct val="90000"/>
              </a:lnSpc>
              <a:spcBef>
                <a:spcPct val="30000"/>
              </a:spcBef>
            </a:pPr>
            <a:r>
              <a:rPr lang="en-US" altLang="en-US" dirty="0">
                <a:cs typeface="Calibri" panose="020F0502020204030204" pitchFamily="34" charset="0"/>
              </a:rPr>
              <a:t>Integrate this thinking into the agency culture</a:t>
            </a:r>
          </a:p>
        </p:txBody>
      </p:sp>
    </p:spTree>
    <p:extLst>
      <p:ext uri="{BB962C8B-B14F-4D97-AF65-F5344CB8AC3E}">
        <p14:creationId xmlns:p14="http://schemas.microsoft.com/office/powerpoint/2010/main" val="2918041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196"/>
            <a:ext cx="8229600" cy="659859"/>
          </a:xfrm>
        </p:spPr>
        <p:txBody>
          <a:bodyPr/>
          <a:lstStyle/>
          <a:p>
            <a:r>
              <a:rPr lang="en-US" dirty="0"/>
              <a:t>Primary Components of the Rule</a:t>
            </a:r>
          </a:p>
        </p:txBody>
      </p:sp>
      <p:pic>
        <p:nvPicPr>
          <p:cNvPr id="1026" name="Picture 2" descr="Primary components of the Rule&#10;The rule has three primary components: &#10;Policy: Development and implementation of an overall, state-based work zone safety and mobility policy;&#10;Process: Development and implementation of state-level processes and procedures to carry out the policy.&#10;Project: Development and implementation of project-level procedures to address work zone impacts.&#1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8090" y="995895"/>
            <a:ext cx="8077199" cy="4853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82EA5F9-7869-4B7E-9835-4307F633EDF2}"/>
              </a:ext>
            </a:extLst>
          </p:cNvPr>
          <p:cNvSpPr txBox="1"/>
          <p:nvPr/>
        </p:nvSpPr>
        <p:spPr>
          <a:xfrm>
            <a:off x="1785262" y="1550982"/>
            <a:ext cx="5254170" cy="800219"/>
          </a:xfrm>
          <a:prstGeom prst="rect">
            <a:avLst/>
          </a:prstGeom>
          <a:solidFill>
            <a:schemeClr val="bg1"/>
          </a:solidFill>
        </p:spPr>
        <p:txBody>
          <a:bodyPr wrap="square" rtlCol="0">
            <a:spAutoFit/>
          </a:bodyPr>
          <a:lstStyle/>
          <a:p>
            <a:r>
              <a:rPr lang="en-US" sz="2300" dirty="0">
                <a:latin typeface="Arial Narrow" panose="020B0606020202030204" pitchFamily="34" charset="0"/>
              </a:rPr>
              <a:t>State implemented policy for the systematic consideration and management of WZ impacts</a:t>
            </a:r>
          </a:p>
        </p:txBody>
      </p:sp>
      <p:sp>
        <p:nvSpPr>
          <p:cNvPr id="5" name="TextBox 4">
            <a:extLst>
              <a:ext uri="{FF2B5EF4-FFF2-40B4-BE49-F238E27FC236}">
                <a16:creationId xmlns:a16="http://schemas.microsoft.com/office/drawing/2014/main" id="{345D8CE7-20A9-4775-9DC0-D2586206B636}"/>
              </a:ext>
            </a:extLst>
          </p:cNvPr>
          <p:cNvSpPr txBox="1"/>
          <p:nvPr/>
        </p:nvSpPr>
        <p:spPr>
          <a:xfrm>
            <a:off x="2344062" y="2899901"/>
            <a:ext cx="5029199" cy="800219"/>
          </a:xfrm>
          <a:prstGeom prst="rect">
            <a:avLst/>
          </a:prstGeom>
          <a:solidFill>
            <a:schemeClr val="bg1"/>
          </a:solidFill>
        </p:spPr>
        <p:txBody>
          <a:bodyPr wrap="square" rtlCol="0">
            <a:spAutoFit/>
          </a:bodyPr>
          <a:lstStyle/>
          <a:p>
            <a:pPr algn="ctr"/>
            <a:r>
              <a:rPr lang="en-US" sz="2300" dirty="0">
                <a:latin typeface="Arial Narrow" panose="020B0606020202030204" pitchFamily="34" charset="0"/>
              </a:rPr>
              <a:t>Processes and procedures to implement and sustain WZ policy</a:t>
            </a:r>
          </a:p>
        </p:txBody>
      </p:sp>
      <p:sp>
        <p:nvSpPr>
          <p:cNvPr id="6" name="TextBox 5">
            <a:extLst>
              <a:ext uri="{FF2B5EF4-FFF2-40B4-BE49-F238E27FC236}">
                <a16:creationId xmlns:a16="http://schemas.microsoft.com/office/drawing/2014/main" id="{AD99F4FE-C529-4A53-8BD8-94995581ECBF}"/>
              </a:ext>
            </a:extLst>
          </p:cNvPr>
          <p:cNvSpPr txBox="1"/>
          <p:nvPr/>
        </p:nvSpPr>
        <p:spPr>
          <a:xfrm>
            <a:off x="2873833" y="4374579"/>
            <a:ext cx="4717143" cy="800219"/>
          </a:xfrm>
          <a:prstGeom prst="rect">
            <a:avLst/>
          </a:prstGeom>
          <a:solidFill>
            <a:schemeClr val="bg1"/>
          </a:solidFill>
        </p:spPr>
        <p:txBody>
          <a:bodyPr wrap="square" rtlCol="0">
            <a:spAutoFit/>
          </a:bodyPr>
          <a:lstStyle/>
          <a:p>
            <a:pPr algn="ctr"/>
            <a:r>
              <a:rPr lang="en-US" sz="2300" dirty="0">
                <a:latin typeface="Arial Narrow" panose="020B0606020202030204" pitchFamily="34" charset="0"/>
              </a:rPr>
              <a:t>Project-Level Procedures to Assess and Manage Impacts on Individual Projects</a:t>
            </a:r>
          </a:p>
        </p:txBody>
      </p:sp>
      <p:sp>
        <p:nvSpPr>
          <p:cNvPr id="7" name="TextBox 6">
            <a:extLst>
              <a:ext uri="{FF2B5EF4-FFF2-40B4-BE49-F238E27FC236}">
                <a16:creationId xmlns:a16="http://schemas.microsoft.com/office/drawing/2014/main" id="{C0D21C25-932A-49F6-AAF7-84357DBDD102}"/>
              </a:ext>
            </a:extLst>
          </p:cNvPr>
          <p:cNvSpPr txBox="1"/>
          <p:nvPr/>
        </p:nvSpPr>
        <p:spPr>
          <a:xfrm rot="16200000">
            <a:off x="251961" y="1446228"/>
            <a:ext cx="1338942" cy="584775"/>
          </a:xfrm>
          <a:prstGeom prst="rect">
            <a:avLst/>
          </a:prstGeom>
          <a:solidFill>
            <a:schemeClr val="bg1"/>
          </a:solidFill>
        </p:spPr>
        <p:txBody>
          <a:bodyPr wrap="square" rtlCol="0">
            <a:spAutoFit/>
          </a:bodyPr>
          <a:lstStyle/>
          <a:p>
            <a:pPr algn="ctr"/>
            <a:r>
              <a:rPr lang="en-US" sz="3200" dirty="0">
                <a:latin typeface="Arial Narrow" panose="020B0606020202030204" pitchFamily="34" charset="0"/>
              </a:rPr>
              <a:t>Policy</a:t>
            </a:r>
          </a:p>
        </p:txBody>
      </p:sp>
      <p:sp>
        <p:nvSpPr>
          <p:cNvPr id="9" name="TextBox 8">
            <a:extLst>
              <a:ext uri="{FF2B5EF4-FFF2-40B4-BE49-F238E27FC236}">
                <a16:creationId xmlns:a16="http://schemas.microsoft.com/office/drawing/2014/main" id="{89164A50-62FC-4B84-AF87-2FE77776072A}"/>
              </a:ext>
            </a:extLst>
          </p:cNvPr>
          <p:cNvSpPr txBox="1"/>
          <p:nvPr/>
        </p:nvSpPr>
        <p:spPr>
          <a:xfrm rot="16200000">
            <a:off x="1059679" y="3083943"/>
            <a:ext cx="1491343" cy="584775"/>
          </a:xfrm>
          <a:prstGeom prst="rect">
            <a:avLst/>
          </a:prstGeom>
          <a:solidFill>
            <a:schemeClr val="bg1"/>
          </a:solidFill>
        </p:spPr>
        <p:txBody>
          <a:bodyPr wrap="square" rtlCol="0">
            <a:spAutoFit/>
          </a:bodyPr>
          <a:lstStyle/>
          <a:p>
            <a:pPr algn="ctr"/>
            <a:r>
              <a:rPr lang="en-US" sz="3200" dirty="0">
                <a:latin typeface="Arial Narrow" panose="020B0606020202030204" pitchFamily="34" charset="0"/>
              </a:rPr>
              <a:t>Process</a:t>
            </a:r>
          </a:p>
        </p:txBody>
      </p:sp>
      <p:sp>
        <p:nvSpPr>
          <p:cNvPr id="10" name="TextBox 9">
            <a:extLst>
              <a:ext uri="{FF2B5EF4-FFF2-40B4-BE49-F238E27FC236}">
                <a16:creationId xmlns:a16="http://schemas.microsoft.com/office/drawing/2014/main" id="{249AAC98-B212-40BD-830A-3ED063572EA4}"/>
              </a:ext>
            </a:extLst>
          </p:cNvPr>
          <p:cNvSpPr txBox="1"/>
          <p:nvPr/>
        </p:nvSpPr>
        <p:spPr>
          <a:xfrm rot="16200000">
            <a:off x="1403533" y="4594683"/>
            <a:ext cx="1924373" cy="584775"/>
          </a:xfrm>
          <a:prstGeom prst="rect">
            <a:avLst/>
          </a:prstGeom>
          <a:solidFill>
            <a:schemeClr val="bg1"/>
          </a:solidFill>
        </p:spPr>
        <p:txBody>
          <a:bodyPr wrap="square" rtlCol="0">
            <a:spAutoFit/>
          </a:bodyPr>
          <a:lstStyle/>
          <a:p>
            <a:pPr algn="ctr"/>
            <a:r>
              <a:rPr lang="en-US" sz="3200" dirty="0">
                <a:latin typeface="Arial Narrow" panose="020B0606020202030204" pitchFamily="34" charset="0"/>
              </a:rPr>
              <a:t>  Project    </a:t>
            </a:r>
          </a:p>
        </p:txBody>
      </p:sp>
      <p:sp>
        <p:nvSpPr>
          <p:cNvPr id="4" name="Google Shape;74;p1">
            <a:extLst>
              <a:ext uri="{FF2B5EF4-FFF2-40B4-BE49-F238E27FC236}">
                <a16:creationId xmlns:a16="http://schemas.microsoft.com/office/drawing/2014/main" id="{28EFE8F3-6E05-E7B9-1417-3C650D55A51C}"/>
              </a:ext>
            </a:extLst>
          </p:cNvPr>
          <p:cNvSpPr/>
          <p:nvPr/>
        </p:nvSpPr>
        <p:spPr>
          <a:xfrm>
            <a:off x="6763661" y="5469544"/>
            <a:ext cx="12192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extLst>
      <p:ext uri="{BB962C8B-B14F-4D97-AF65-F5344CB8AC3E}">
        <p14:creationId xmlns:p14="http://schemas.microsoft.com/office/powerpoint/2010/main" val="3359272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65611"/>
            <a:ext cx="8229600" cy="659859"/>
          </a:xfrm>
        </p:spPr>
        <p:txBody>
          <a:bodyPr/>
          <a:lstStyle/>
          <a:p>
            <a:r>
              <a:rPr lang="en-US" dirty="0"/>
              <a:t>The Sections of the Rule</a:t>
            </a:r>
          </a:p>
        </p:txBody>
      </p:sp>
      <p:sp>
        <p:nvSpPr>
          <p:cNvPr id="3" name="Content Placeholder 2"/>
          <p:cNvSpPr>
            <a:spLocks noGrp="1"/>
          </p:cNvSpPr>
          <p:nvPr>
            <p:ph idx="1"/>
          </p:nvPr>
        </p:nvSpPr>
        <p:spPr>
          <a:xfrm>
            <a:off x="304800" y="1181100"/>
            <a:ext cx="8839200" cy="4495800"/>
          </a:xfrm>
        </p:spPr>
        <p:txBody>
          <a:bodyPr/>
          <a:lstStyle/>
          <a:p>
            <a:r>
              <a:rPr lang="en-US" dirty="0"/>
              <a:t>630.1002 Purpose</a:t>
            </a:r>
          </a:p>
          <a:p>
            <a:r>
              <a:rPr lang="en-US" dirty="0"/>
              <a:t>630.1004 Definitions and explanation of terms</a:t>
            </a:r>
          </a:p>
          <a:p>
            <a:r>
              <a:rPr lang="en-US" dirty="0"/>
              <a:t>630.1006 Work zone safety and mobility policy</a:t>
            </a:r>
          </a:p>
          <a:p>
            <a:r>
              <a:rPr lang="en-US" dirty="0"/>
              <a:t>630.1008 State-level processes and procedures</a:t>
            </a:r>
          </a:p>
          <a:p>
            <a:r>
              <a:rPr lang="en-US" dirty="0"/>
              <a:t>630.1010 Significant projects</a:t>
            </a:r>
          </a:p>
          <a:p>
            <a:r>
              <a:rPr lang="en-US" dirty="0"/>
              <a:t>630.1012 Project-level procedures</a:t>
            </a:r>
          </a:p>
          <a:p>
            <a:r>
              <a:rPr lang="en-US" dirty="0"/>
              <a:t>630.1014 Implementation</a:t>
            </a:r>
          </a:p>
          <a:p>
            <a:r>
              <a:rPr lang="en-US" dirty="0"/>
              <a:t>630.1016 Compliance date</a:t>
            </a:r>
          </a:p>
          <a:p>
            <a:pPr marL="0" indent="0">
              <a:buNone/>
            </a:pPr>
            <a:endParaRPr lang="en-US" dirty="0"/>
          </a:p>
        </p:txBody>
      </p:sp>
    </p:spTree>
    <p:extLst>
      <p:ext uri="{BB962C8B-B14F-4D97-AF65-F5344CB8AC3E}">
        <p14:creationId xmlns:p14="http://schemas.microsoft.com/office/powerpoint/2010/main" val="2224579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458" y="321882"/>
            <a:ext cx="8229600" cy="659859"/>
          </a:xfrm>
        </p:spPr>
        <p:txBody>
          <a:bodyPr/>
          <a:lstStyle/>
          <a:p>
            <a:r>
              <a:rPr lang="en-US" dirty="0"/>
              <a:t>WZ Safety and Mobility Policy</a:t>
            </a:r>
          </a:p>
        </p:txBody>
      </p:sp>
      <p:sp>
        <p:nvSpPr>
          <p:cNvPr id="3" name="Content Placeholder 2"/>
          <p:cNvSpPr>
            <a:spLocks noGrp="1"/>
          </p:cNvSpPr>
          <p:nvPr>
            <p:ph idx="1"/>
          </p:nvPr>
        </p:nvSpPr>
        <p:spPr/>
        <p:txBody>
          <a:bodyPr/>
          <a:lstStyle/>
          <a:p>
            <a:pPr marL="0" indent="0">
              <a:buNone/>
            </a:pPr>
            <a:r>
              <a:rPr lang="en-US" dirty="0"/>
              <a:t>§630.1006 </a:t>
            </a:r>
          </a:p>
          <a:p>
            <a:r>
              <a:rPr lang="en-US" dirty="0"/>
              <a:t>States </a:t>
            </a:r>
            <a:r>
              <a:rPr lang="en-US" u="sng" dirty="0"/>
              <a:t>shall</a:t>
            </a:r>
            <a:r>
              <a:rPr lang="en-US" dirty="0"/>
              <a:t> implement a policy that considers and addresses work zone impacts on all Federal-aid highway projects (or any project that receives Federal funding) throughout the development and implementation process</a:t>
            </a:r>
          </a:p>
          <a:p>
            <a:endParaRPr lang="en-US" dirty="0"/>
          </a:p>
          <a:p>
            <a:r>
              <a:rPr lang="en-US" dirty="0"/>
              <a:t>State are </a:t>
            </a:r>
            <a:r>
              <a:rPr lang="en-US" u="sng" dirty="0"/>
              <a:t>encouraged</a:t>
            </a:r>
            <a:r>
              <a:rPr lang="en-US" dirty="0"/>
              <a:t> to implement this policy for non Federal-aid projects also</a:t>
            </a:r>
          </a:p>
        </p:txBody>
      </p:sp>
    </p:spTree>
    <p:extLst>
      <p:ext uri="{BB962C8B-B14F-4D97-AF65-F5344CB8AC3E}">
        <p14:creationId xmlns:p14="http://schemas.microsoft.com/office/powerpoint/2010/main" val="2853158269"/>
      </p:ext>
    </p:extLst>
  </p:cSld>
  <p:clrMapOvr>
    <a:masterClrMapping/>
  </p:clrMapOvr>
</p:sld>
</file>

<file path=ppt/theme/theme1.xml><?xml version="1.0" encoding="utf-8"?>
<a:theme xmlns:a="http://schemas.openxmlformats.org/drawingml/2006/main" name="ATSSA Theme">
  <a:themeElements>
    <a:clrScheme name="Custom ATSSA">
      <a:dk1>
        <a:srgbClr val="000000"/>
      </a:dk1>
      <a:lt1>
        <a:sysClr val="window" lastClr="FFFFFF"/>
      </a:lt1>
      <a:dk2>
        <a:srgbClr val="00374A"/>
      </a:dk2>
      <a:lt2>
        <a:srgbClr val="D3EDEC"/>
      </a:lt2>
      <a:accent1>
        <a:srgbClr val="4F81BD"/>
      </a:accent1>
      <a:accent2>
        <a:srgbClr val="FFCC00"/>
      </a:accent2>
      <a:accent3>
        <a:srgbClr val="9BBB59"/>
      </a:accent3>
      <a:accent4>
        <a:srgbClr val="8064A2"/>
      </a:accent4>
      <a:accent5>
        <a:srgbClr val="4BACC6"/>
      </a:accent5>
      <a:accent6>
        <a:srgbClr val="F79646"/>
      </a:accent6>
      <a:hlink>
        <a:srgbClr val="00ACA1"/>
      </a:hlink>
      <a:folHlink>
        <a:srgbClr val="FF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TSSA Theme 2">
  <a:themeElements>
    <a:clrScheme name="Custom ATSSA dark">
      <a:dk1>
        <a:srgbClr val="000000"/>
      </a:dk1>
      <a:lt1>
        <a:sysClr val="window" lastClr="FFFFFF"/>
      </a:lt1>
      <a:dk2>
        <a:srgbClr val="00374A"/>
      </a:dk2>
      <a:lt2>
        <a:srgbClr val="D3EDEC"/>
      </a:lt2>
      <a:accent1>
        <a:srgbClr val="4F81BD"/>
      </a:accent1>
      <a:accent2>
        <a:srgbClr val="FFCC00"/>
      </a:accent2>
      <a:accent3>
        <a:srgbClr val="9BBB59"/>
      </a:accent3>
      <a:accent4>
        <a:srgbClr val="8064A2"/>
      </a:accent4>
      <a:accent5>
        <a:srgbClr val="4BACC6"/>
      </a:accent5>
      <a:accent6>
        <a:srgbClr val="F79646"/>
      </a:accent6>
      <a:hlink>
        <a:srgbClr val="BFBFBF"/>
      </a:hlink>
      <a:folHlink>
        <a:srgbClr val="FF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A10361F5-72B2-4FC8-97CC-61DC58AB7232}"/>
</file>

<file path=customXml/itemProps2.xml><?xml version="1.0" encoding="utf-8"?>
<ds:datastoreItem xmlns:ds="http://schemas.openxmlformats.org/officeDocument/2006/customXml" ds:itemID="{F7092419-64E8-4668-82AC-3F66978B7FCF}"/>
</file>

<file path=customXml/itemProps3.xml><?xml version="1.0" encoding="utf-8"?>
<ds:datastoreItem xmlns:ds="http://schemas.openxmlformats.org/officeDocument/2006/customXml" ds:itemID="{8E3EC2AD-918C-488C-9A00-F609F3A36E23}"/>
</file>

<file path=docProps/app.xml><?xml version="1.0" encoding="utf-8"?>
<Properties xmlns="http://schemas.openxmlformats.org/officeDocument/2006/extended-properties" xmlns:vt="http://schemas.openxmlformats.org/officeDocument/2006/docPropsVTypes">
  <TotalTime>4982</TotalTime>
  <Words>9728</Words>
  <Application>Microsoft Office PowerPoint</Application>
  <PresentationFormat>On-screen Show (4:3)</PresentationFormat>
  <Paragraphs>691</Paragraphs>
  <Slides>46</Slides>
  <Notes>45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46</vt:i4>
      </vt:variant>
    </vt:vector>
  </HeadingPairs>
  <TitlesOfParts>
    <vt:vector size="54" baseType="lpstr">
      <vt:lpstr>Arial</vt:lpstr>
      <vt:lpstr>Arial Narrow</vt:lpstr>
      <vt:lpstr>Calibri</vt:lpstr>
      <vt:lpstr>Courier New</vt:lpstr>
      <vt:lpstr>Times New Roman</vt:lpstr>
      <vt:lpstr>Wingdings</vt:lpstr>
      <vt:lpstr>ATSSA Theme</vt:lpstr>
      <vt:lpstr>ATSSA Theme 2</vt:lpstr>
      <vt:lpstr>Developing and Implementing Transportation Management Plans</vt:lpstr>
      <vt:lpstr>Objectives of the Module</vt:lpstr>
      <vt:lpstr>Background</vt:lpstr>
      <vt:lpstr>Traffic Safety: Is There a Problem?</vt:lpstr>
      <vt:lpstr>USA Work Zone Fatalities: 2013-2022</vt:lpstr>
      <vt:lpstr>Key Concepts Advocated by the Rule</vt:lpstr>
      <vt:lpstr>Primary Components of the Rule</vt:lpstr>
      <vt:lpstr>The Sections of the Rule</vt:lpstr>
      <vt:lpstr>WZ Safety and Mobility Policy</vt:lpstr>
      <vt:lpstr>State-Level Requirements</vt:lpstr>
      <vt:lpstr>State-Level Processes &amp; Procedures (1 of 3)</vt:lpstr>
      <vt:lpstr>State-Level Processes &amp; Procedures (2 of 3)</vt:lpstr>
      <vt:lpstr>State-Level Processes &amp; Procedures (3 of 3)</vt:lpstr>
      <vt:lpstr>Work Zone Process Reviews</vt:lpstr>
      <vt:lpstr>Work Zone Process Reviews…</vt:lpstr>
      <vt:lpstr>Guidance for Conducting Effective Work Zone Process Reviews </vt:lpstr>
      <vt:lpstr>Significant Projects</vt:lpstr>
      <vt:lpstr>Project-Level Procedures</vt:lpstr>
      <vt:lpstr>Transportation Management Plan (TMP)</vt:lpstr>
      <vt:lpstr>PowerPoint Presentation</vt:lpstr>
      <vt:lpstr>The Temporary Traffic Control Plan   </vt:lpstr>
      <vt:lpstr>The Temporary Traffic Control Plan (cont.)   </vt:lpstr>
      <vt:lpstr>The Temporary Traffic Control Plan (cont.)   </vt:lpstr>
      <vt:lpstr>Transportation Operations Component</vt:lpstr>
      <vt:lpstr>Public Information and Outreach Component</vt:lpstr>
      <vt:lpstr>Transportation Management Plan (TMP)</vt:lpstr>
      <vt:lpstr>Project-Level Procedures (1 of 4)</vt:lpstr>
      <vt:lpstr>Project-Level Procedures (2 of 4)</vt:lpstr>
      <vt:lpstr>Project-Level Procedures (3 of 4)</vt:lpstr>
      <vt:lpstr>Project-Level Procedures (4 of 4)</vt:lpstr>
      <vt:lpstr>Implementation</vt:lpstr>
      <vt:lpstr>State Policies</vt:lpstr>
      <vt:lpstr>Your State’s Policy - Goals</vt:lpstr>
      <vt:lpstr>Missouri’s Policy - Goals</vt:lpstr>
      <vt:lpstr>Missouri’s Policy – Goals (cont.)</vt:lpstr>
      <vt:lpstr>Ohio DOT’s Policy Statement</vt:lpstr>
      <vt:lpstr>Ohio DOT’s Policy Statement (cont.)</vt:lpstr>
      <vt:lpstr>Florida’s Policy – General Mobility and Safety Statement </vt:lpstr>
      <vt:lpstr>Florida’s Policy – General Mobility and Safety Statement (cont.) </vt:lpstr>
      <vt:lpstr>Wisconsin’s Work Zone Policy</vt:lpstr>
      <vt:lpstr>Kentucky’s Policy</vt:lpstr>
      <vt:lpstr>Implementation Resources</vt:lpstr>
      <vt:lpstr>Websites</vt:lpstr>
      <vt:lpstr>Websites</vt:lpstr>
      <vt:lpstr>Summary of the Rule</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Talis Berg</dc:creator>
  <cp:lastModifiedBy>Tim Luttrell</cp:lastModifiedBy>
  <cp:revision>258</cp:revision>
  <cp:lastPrinted>2015-09-22T17:03:07Z</cp:lastPrinted>
  <dcterms:created xsi:type="dcterms:W3CDTF">2015-09-01T12:37:10Z</dcterms:created>
  <dcterms:modified xsi:type="dcterms:W3CDTF">2025-04-09T14:41:17Z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