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8"/>
  </p:notesMasterIdLst>
  <p:handoutMasterIdLst>
    <p:handoutMasterId r:id="rId179"/>
  </p:handoutMasterIdLst>
  <p:sldIdLst>
    <p:sldId id="578" r:id="rId5"/>
    <p:sldId id="392" r:id="rId6"/>
    <p:sldId id="460" r:id="rId7"/>
    <p:sldId id="581" r:id="rId8"/>
    <p:sldId id="297" r:id="rId9"/>
    <p:sldId id="321" r:id="rId10"/>
    <p:sldId id="589" r:id="rId11"/>
    <p:sldId id="322" r:id="rId12"/>
    <p:sldId id="631" r:id="rId13"/>
    <p:sldId id="294" r:id="rId14"/>
    <p:sldId id="295" r:id="rId15"/>
    <p:sldId id="296" r:id="rId16"/>
    <p:sldId id="533" r:id="rId17"/>
    <p:sldId id="312" r:id="rId18"/>
    <p:sldId id="588" r:id="rId19"/>
    <p:sldId id="590" r:id="rId20"/>
    <p:sldId id="627" r:id="rId21"/>
    <p:sldId id="628" r:id="rId22"/>
    <p:sldId id="426" r:id="rId23"/>
    <p:sldId id="594" r:id="rId24"/>
    <p:sldId id="427" r:id="rId25"/>
    <p:sldId id="428" r:id="rId26"/>
    <p:sldId id="595" r:id="rId27"/>
    <p:sldId id="593" r:id="rId28"/>
    <p:sldId id="425" r:id="rId29"/>
    <p:sldId id="597" r:id="rId30"/>
    <p:sldId id="598" r:id="rId31"/>
    <p:sldId id="431" r:id="rId32"/>
    <p:sldId id="448" r:id="rId33"/>
    <p:sldId id="432" r:id="rId34"/>
    <p:sldId id="433" r:id="rId35"/>
    <p:sldId id="491" r:id="rId36"/>
    <p:sldId id="434" r:id="rId37"/>
    <p:sldId id="599" r:id="rId38"/>
    <p:sldId id="343" r:id="rId39"/>
    <p:sldId id="600" r:id="rId40"/>
    <p:sldId id="344" r:id="rId41"/>
    <p:sldId id="345" r:id="rId42"/>
    <p:sldId id="346" r:id="rId43"/>
    <p:sldId id="601" r:id="rId44"/>
    <p:sldId id="347" r:id="rId45"/>
    <p:sldId id="603" r:id="rId46"/>
    <p:sldId id="602" r:id="rId47"/>
    <p:sldId id="604" r:id="rId48"/>
    <p:sldId id="348" r:id="rId49"/>
    <p:sldId id="349" r:id="rId50"/>
    <p:sldId id="350" r:id="rId51"/>
    <p:sldId id="605" r:id="rId52"/>
    <p:sldId id="351" r:id="rId53"/>
    <p:sldId id="476" r:id="rId54"/>
    <p:sldId id="467" r:id="rId55"/>
    <p:sldId id="606" r:id="rId56"/>
    <p:sldId id="468" r:id="rId57"/>
    <p:sldId id="490" r:id="rId58"/>
    <p:sldId id="396" r:id="rId59"/>
    <p:sldId id="352" r:id="rId60"/>
    <p:sldId id="353" r:id="rId61"/>
    <p:sldId id="357" r:id="rId62"/>
    <p:sldId id="358" r:id="rId63"/>
    <p:sldId id="359" r:id="rId64"/>
    <p:sldId id="483" r:id="rId65"/>
    <p:sldId id="360" r:id="rId66"/>
    <p:sldId id="493" r:id="rId67"/>
    <p:sldId id="361" r:id="rId68"/>
    <p:sldId id="494" r:id="rId69"/>
    <p:sldId id="362" r:id="rId70"/>
    <p:sldId id="495" r:id="rId71"/>
    <p:sldId id="484" r:id="rId72"/>
    <p:sldId id="435" r:id="rId73"/>
    <p:sldId id="398" r:id="rId74"/>
    <p:sldId id="399" r:id="rId75"/>
    <p:sldId id="485" r:id="rId76"/>
    <p:sldId id="461" r:id="rId77"/>
    <p:sldId id="607" r:id="rId78"/>
    <p:sldId id="462" r:id="rId79"/>
    <p:sldId id="463" r:id="rId80"/>
    <p:sldId id="498" r:id="rId81"/>
    <p:sldId id="364" r:id="rId82"/>
    <p:sldId id="400" r:id="rId83"/>
    <p:sldId id="470" r:id="rId84"/>
    <p:sldId id="365" r:id="rId85"/>
    <p:sldId id="366" r:id="rId86"/>
    <p:sldId id="367" r:id="rId87"/>
    <p:sldId id="499" r:id="rId88"/>
    <p:sldId id="368" r:id="rId89"/>
    <p:sldId id="369" r:id="rId90"/>
    <p:sldId id="471" r:id="rId91"/>
    <p:sldId id="370" r:id="rId92"/>
    <p:sldId id="371" r:id="rId93"/>
    <p:sldId id="372" r:id="rId94"/>
    <p:sldId id="608" r:id="rId95"/>
    <p:sldId id="373" r:id="rId96"/>
    <p:sldId id="374" r:id="rId97"/>
    <p:sldId id="410" r:id="rId98"/>
    <p:sldId id="609" r:id="rId99"/>
    <p:sldId id="444" r:id="rId100"/>
    <p:sldId id="611" r:id="rId101"/>
    <p:sldId id="445" r:id="rId102"/>
    <p:sldId id="582" r:id="rId103"/>
    <p:sldId id="501" r:id="rId104"/>
    <p:sldId id="502" r:id="rId105"/>
    <p:sldId id="503" r:id="rId106"/>
    <p:sldId id="504" r:id="rId107"/>
    <p:sldId id="505" r:id="rId108"/>
    <p:sldId id="285" r:id="rId109"/>
    <p:sldId id="286" r:id="rId110"/>
    <p:sldId id="612" r:id="rId111"/>
    <p:sldId id="288" r:id="rId112"/>
    <p:sldId id="287" r:id="rId113"/>
    <p:sldId id="486" r:id="rId114"/>
    <p:sldId id="487" r:id="rId115"/>
    <p:sldId id="488" r:id="rId116"/>
    <p:sldId id="291" r:id="rId117"/>
    <p:sldId id="583" r:id="rId118"/>
    <p:sldId id="472" r:id="rId119"/>
    <p:sldId id="509" r:id="rId120"/>
    <p:sldId id="508" r:id="rId121"/>
    <p:sldId id="584" r:id="rId122"/>
    <p:sldId id="474" r:id="rId123"/>
    <p:sldId id="300" r:id="rId124"/>
    <p:sldId id="302" r:id="rId125"/>
    <p:sldId id="475" r:id="rId126"/>
    <p:sldId id="304" r:id="rId127"/>
    <p:sldId id="436" r:id="rId128"/>
    <p:sldId id="496" r:id="rId129"/>
    <p:sldId id="305" r:id="rId130"/>
    <p:sldId id="497" r:id="rId131"/>
    <p:sldId id="306" r:id="rId132"/>
    <p:sldId id="613" r:id="rId133"/>
    <p:sldId id="453" r:id="rId134"/>
    <p:sldId id="614" r:id="rId135"/>
    <p:sldId id="512" r:id="rId136"/>
    <p:sldId id="513" r:id="rId137"/>
    <p:sldId id="514" r:id="rId138"/>
    <p:sldId id="454" r:id="rId139"/>
    <p:sldId id="455" r:id="rId140"/>
    <p:sldId id="456" r:id="rId141"/>
    <p:sldId id="458" r:id="rId142"/>
    <p:sldId id="515" r:id="rId143"/>
    <p:sldId id="516" r:id="rId144"/>
    <p:sldId id="517" r:id="rId145"/>
    <p:sldId id="518" r:id="rId146"/>
    <p:sldId id="310" r:id="rId147"/>
    <p:sldId id="615" r:id="rId148"/>
    <p:sldId id="616" r:id="rId149"/>
    <p:sldId id="585" r:id="rId150"/>
    <p:sldId id="446" r:id="rId151"/>
    <p:sldId id="618" r:id="rId152"/>
    <p:sldId id="619" r:id="rId153"/>
    <p:sldId id="519" r:id="rId154"/>
    <p:sldId id="520" r:id="rId155"/>
    <p:sldId id="586" r:id="rId156"/>
    <p:sldId id="390" r:id="rId157"/>
    <p:sldId id="620" r:id="rId158"/>
    <p:sldId id="316" r:id="rId159"/>
    <p:sldId id="391" r:id="rId160"/>
    <p:sldId id="464" r:id="rId161"/>
    <p:sldId id="511" r:id="rId162"/>
    <p:sldId id="622" r:id="rId163"/>
    <p:sldId id="623" r:id="rId164"/>
    <p:sldId id="327" r:id="rId165"/>
    <p:sldId id="328" r:id="rId166"/>
    <p:sldId id="437" r:id="rId167"/>
    <p:sldId id="489" r:id="rId168"/>
    <p:sldId id="587" r:id="rId169"/>
    <p:sldId id="447" r:id="rId170"/>
    <p:sldId id="625" r:id="rId171"/>
    <p:sldId id="442" r:id="rId172"/>
    <p:sldId id="389" r:id="rId173"/>
    <p:sldId id="626" r:id="rId174"/>
    <p:sldId id="629" r:id="rId175"/>
    <p:sldId id="630" r:id="rId176"/>
    <p:sldId id="438" r:id="rId177"/>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Verdana" pitchFamily="34" charset="0"/>
        <a:ea typeface="+mn-ea"/>
        <a:cs typeface="+mn-cs"/>
      </a:defRPr>
    </a:lvl1pPr>
    <a:lvl2pPr marL="457200" algn="l" rtl="0" fontAlgn="base">
      <a:spcBef>
        <a:spcPct val="0"/>
      </a:spcBef>
      <a:spcAft>
        <a:spcPct val="0"/>
      </a:spcAft>
      <a:defRPr sz="1600" kern="1200">
        <a:solidFill>
          <a:schemeClr val="tx1"/>
        </a:solidFill>
        <a:latin typeface="Verdana" pitchFamily="34" charset="0"/>
        <a:ea typeface="+mn-ea"/>
        <a:cs typeface="+mn-cs"/>
      </a:defRPr>
    </a:lvl2pPr>
    <a:lvl3pPr marL="914400" algn="l" rtl="0" fontAlgn="base">
      <a:spcBef>
        <a:spcPct val="0"/>
      </a:spcBef>
      <a:spcAft>
        <a:spcPct val="0"/>
      </a:spcAft>
      <a:defRPr sz="1600" kern="1200">
        <a:solidFill>
          <a:schemeClr val="tx1"/>
        </a:solidFill>
        <a:latin typeface="Verdana" pitchFamily="34" charset="0"/>
        <a:ea typeface="+mn-ea"/>
        <a:cs typeface="+mn-cs"/>
      </a:defRPr>
    </a:lvl3pPr>
    <a:lvl4pPr marL="1371600" algn="l" rtl="0" fontAlgn="base">
      <a:spcBef>
        <a:spcPct val="0"/>
      </a:spcBef>
      <a:spcAft>
        <a:spcPct val="0"/>
      </a:spcAft>
      <a:defRPr sz="1600" kern="1200">
        <a:solidFill>
          <a:schemeClr val="tx1"/>
        </a:solidFill>
        <a:latin typeface="Verdana" pitchFamily="34" charset="0"/>
        <a:ea typeface="+mn-ea"/>
        <a:cs typeface="+mn-cs"/>
      </a:defRPr>
    </a:lvl4pPr>
    <a:lvl5pPr marL="1828800" algn="l" rtl="0" fontAlgn="base">
      <a:spcBef>
        <a:spcPct val="0"/>
      </a:spcBef>
      <a:spcAft>
        <a:spcPct val="0"/>
      </a:spcAft>
      <a:defRPr sz="1600" kern="1200">
        <a:solidFill>
          <a:schemeClr val="tx1"/>
        </a:solidFill>
        <a:latin typeface="Verdana" pitchFamily="34" charset="0"/>
        <a:ea typeface="+mn-ea"/>
        <a:cs typeface="+mn-cs"/>
      </a:defRPr>
    </a:lvl5pPr>
    <a:lvl6pPr marL="2286000" algn="l" defTabSz="914400" rtl="0" eaLnBrk="1" latinLnBrk="0" hangingPunct="1">
      <a:defRPr sz="1600" kern="1200">
        <a:solidFill>
          <a:schemeClr val="tx1"/>
        </a:solidFill>
        <a:latin typeface="Verdana" pitchFamily="34" charset="0"/>
        <a:ea typeface="+mn-ea"/>
        <a:cs typeface="+mn-cs"/>
      </a:defRPr>
    </a:lvl6pPr>
    <a:lvl7pPr marL="2743200" algn="l" defTabSz="914400" rtl="0" eaLnBrk="1" latinLnBrk="0" hangingPunct="1">
      <a:defRPr sz="1600" kern="1200">
        <a:solidFill>
          <a:schemeClr val="tx1"/>
        </a:solidFill>
        <a:latin typeface="Verdana" pitchFamily="34" charset="0"/>
        <a:ea typeface="+mn-ea"/>
        <a:cs typeface="+mn-cs"/>
      </a:defRPr>
    </a:lvl7pPr>
    <a:lvl8pPr marL="3200400" algn="l" defTabSz="914400" rtl="0" eaLnBrk="1" latinLnBrk="0" hangingPunct="1">
      <a:defRPr sz="1600" kern="1200">
        <a:solidFill>
          <a:schemeClr val="tx1"/>
        </a:solidFill>
        <a:latin typeface="Verdana" pitchFamily="34" charset="0"/>
        <a:ea typeface="+mn-ea"/>
        <a:cs typeface="+mn-cs"/>
      </a:defRPr>
    </a:lvl8pPr>
    <a:lvl9pPr marL="3657600" algn="l" defTabSz="914400" rtl="0" eaLnBrk="1" latinLnBrk="0" hangingPunct="1">
      <a:defRPr sz="16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00FF"/>
    <a:srgbClr val="000066"/>
    <a:srgbClr val="000099"/>
    <a:srgbClr val="FFFF00"/>
    <a:srgbClr val="FFCC66"/>
    <a:srgbClr val="FF99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8812EF-AA5B-47B8-A11C-E33465886D9F}" v="224" dt="2025-04-08T00:48:25.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35" autoAdjust="0"/>
  </p:normalViewPr>
  <p:slideViewPr>
    <p:cSldViewPr>
      <p:cViewPr varScale="1">
        <p:scale>
          <a:sx n="84" d="100"/>
          <a:sy n="84" d="100"/>
        </p:scale>
        <p:origin x="2352" y="30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2" d="100"/>
          <a:sy n="82" d="100"/>
        </p:scale>
        <p:origin x="390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heme" Target="theme/theme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_rels/viewProps.xml.rels><?xml version="1.0" encoding="UTF-8" standalone="yes"?>
<Relationships xmlns="http://schemas.openxmlformats.org/package/2006/relationships"><Relationship Id="rId117" Type="http://schemas.openxmlformats.org/officeDocument/2006/relationships/slide" Target="slides/slide150.xml"/><Relationship Id="rId21" Type="http://schemas.openxmlformats.org/officeDocument/2006/relationships/slide" Target="slides/slide38.xml"/><Relationship Id="rId42" Type="http://schemas.openxmlformats.org/officeDocument/2006/relationships/slide" Target="slides/slide60.xml"/><Relationship Id="rId63" Type="http://schemas.openxmlformats.org/officeDocument/2006/relationships/slide" Target="slides/slide82.xml"/><Relationship Id="rId84" Type="http://schemas.openxmlformats.org/officeDocument/2006/relationships/slide" Target="slides/slide106.xml"/><Relationship Id="rId16" Type="http://schemas.openxmlformats.org/officeDocument/2006/relationships/slide" Target="slides/slide33.xml"/><Relationship Id="rId107" Type="http://schemas.openxmlformats.org/officeDocument/2006/relationships/slide" Target="slides/slide131.xml"/><Relationship Id="rId11" Type="http://schemas.openxmlformats.org/officeDocument/2006/relationships/slide" Target="slides/slide28.xml"/><Relationship Id="rId32" Type="http://schemas.openxmlformats.org/officeDocument/2006/relationships/slide" Target="slides/slide50.xml"/><Relationship Id="rId37" Type="http://schemas.openxmlformats.org/officeDocument/2006/relationships/slide" Target="slides/slide55.xml"/><Relationship Id="rId53" Type="http://schemas.openxmlformats.org/officeDocument/2006/relationships/slide" Target="slides/slide71.xml"/><Relationship Id="rId58" Type="http://schemas.openxmlformats.org/officeDocument/2006/relationships/slide" Target="slides/slide76.xml"/><Relationship Id="rId74" Type="http://schemas.openxmlformats.org/officeDocument/2006/relationships/slide" Target="slides/slide94.xml"/><Relationship Id="rId79" Type="http://schemas.openxmlformats.org/officeDocument/2006/relationships/slide" Target="slides/slide100.xml"/><Relationship Id="rId102" Type="http://schemas.openxmlformats.org/officeDocument/2006/relationships/slide" Target="slides/slide125.xml"/><Relationship Id="rId123" Type="http://schemas.openxmlformats.org/officeDocument/2006/relationships/slide" Target="slides/slide156.xml"/><Relationship Id="rId128" Type="http://schemas.openxmlformats.org/officeDocument/2006/relationships/slide" Target="slides/slide162.xml"/><Relationship Id="rId5" Type="http://schemas.openxmlformats.org/officeDocument/2006/relationships/slide" Target="slides/slide12.xml"/><Relationship Id="rId90" Type="http://schemas.openxmlformats.org/officeDocument/2006/relationships/slide" Target="slides/slide112.xml"/><Relationship Id="rId95" Type="http://schemas.openxmlformats.org/officeDocument/2006/relationships/slide" Target="slides/slide118.xml"/><Relationship Id="rId22" Type="http://schemas.openxmlformats.org/officeDocument/2006/relationships/slide" Target="slides/slide39.xml"/><Relationship Id="rId27" Type="http://schemas.openxmlformats.org/officeDocument/2006/relationships/slide" Target="slides/slide44.xml"/><Relationship Id="rId43" Type="http://schemas.openxmlformats.org/officeDocument/2006/relationships/slide" Target="slides/slide61.xml"/><Relationship Id="rId48" Type="http://schemas.openxmlformats.org/officeDocument/2006/relationships/slide" Target="slides/slide66.xml"/><Relationship Id="rId64" Type="http://schemas.openxmlformats.org/officeDocument/2006/relationships/slide" Target="slides/slide83.xml"/><Relationship Id="rId69" Type="http://schemas.openxmlformats.org/officeDocument/2006/relationships/slide" Target="slides/slide89.xml"/><Relationship Id="rId113" Type="http://schemas.openxmlformats.org/officeDocument/2006/relationships/slide" Target="slides/slide145.xml"/><Relationship Id="rId118" Type="http://schemas.openxmlformats.org/officeDocument/2006/relationships/slide" Target="slides/slide151.xml"/><Relationship Id="rId134" Type="http://schemas.openxmlformats.org/officeDocument/2006/relationships/slide" Target="slides/slide169.xml"/><Relationship Id="rId80" Type="http://schemas.openxmlformats.org/officeDocument/2006/relationships/slide" Target="slides/slide101.xml"/><Relationship Id="rId85" Type="http://schemas.openxmlformats.org/officeDocument/2006/relationships/slide" Target="slides/slide107.xml"/><Relationship Id="rId12" Type="http://schemas.openxmlformats.org/officeDocument/2006/relationships/slide" Target="slides/slide29.xml"/><Relationship Id="rId17" Type="http://schemas.openxmlformats.org/officeDocument/2006/relationships/slide" Target="slides/slide34.xml"/><Relationship Id="rId33" Type="http://schemas.openxmlformats.org/officeDocument/2006/relationships/slide" Target="slides/slide51.xml"/><Relationship Id="rId38" Type="http://schemas.openxmlformats.org/officeDocument/2006/relationships/slide" Target="slides/slide56.xml"/><Relationship Id="rId59" Type="http://schemas.openxmlformats.org/officeDocument/2006/relationships/slide" Target="slides/slide77.xml"/><Relationship Id="rId103" Type="http://schemas.openxmlformats.org/officeDocument/2006/relationships/slide" Target="slides/slide126.xml"/><Relationship Id="rId108" Type="http://schemas.openxmlformats.org/officeDocument/2006/relationships/slide" Target="slides/slide132.xml"/><Relationship Id="rId124" Type="http://schemas.openxmlformats.org/officeDocument/2006/relationships/slide" Target="slides/slide157.xml"/><Relationship Id="rId129" Type="http://schemas.openxmlformats.org/officeDocument/2006/relationships/slide" Target="slides/slide163.xml"/><Relationship Id="rId54" Type="http://schemas.openxmlformats.org/officeDocument/2006/relationships/slide" Target="slides/slide72.xml"/><Relationship Id="rId70" Type="http://schemas.openxmlformats.org/officeDocument/2006/relationships/slide" Target="slides/slide90.xml"/><Relationship Id="rId75" Type="http://schemas.openxmlformats.org/officeDocument/2006/relationships/slide" Target="slides/slide95.xml"/><Relationship Id="rId91" Type="http://schemas.openxmlformats.org/officeDocument/2006/relationships/slide" Target="slides/slide113.xml"/><Relationship Id="rId96" Type="http://schemas.openxmlformats.org/officeDocument/2006/relationships/slide" Target="slides/slide119.xml"/><Relationship Id="rId1" Type="http://schemas.openxmlformats.org/officeDocument/2006/relationships/slide" Target="slides/slide3.xml"/><Relationship Id="rId6" Type="http://schemas.openxmlformats.org/officeDocument/2006/relationships/slide" Target="slides/slide19.xml"/><Relationship Id="rId23" Type="http://schemas.openxmlformats.org/officeDocument/2006/relationships/slide" Target="slides/slide40.xml"/><Relationship Id="rId28" Type="http://schemas.openxmlformats.org/officeDocument/2006/relationships/slide" Target="slides/slide45.xml"/><Relationship Id="rId49" Type="http://schemas.openxmlformats.org/officeDocument/2006/relationships/slide" Target="slides/slide67.xml"/><Relationship Id="rId114" Type="http://schemas.openxmlformats.org/officeDocument/2006/relationships/slide" Target="slides/slide146.xml"/><Relationship Id="rId119" Type="http://schemas.openxmlformats.org/officeDocument/2006/relationships/slide" Target="slides/slide152.xml"/><Relationship Id="rId44" Type="http://schemas.openxmlformats.org/officeDocument/2006/relationships/slide" Target="slides/slide62.xml"/><Relationship Id="rId60" Type="http://schemas.openxmlformats.org/officeDocument/2006/relationships/slide" Target="slides/slide78.xml"/><Relationship Id="rId65" Type="http://schemas.openxmlformats.org/officeDocument/2006/relationships/slide" Target="slides/slide84.xml"/><Relationship Id="rId81" Type="http://schemas.openxmlformats.org/officeDocument/2006/relationships/slide" Target="slides/slide102.xml"/><Relationship Id="rId86" Type="http://schemas.openxmlformats.org/officeDocument/2006/relationships/slide" Target="slides/slide108.xml"/><Relationship Id="rId130" Type="http://schemas.openxmlformats.org/officeDocument/2006/relationships/slide" Target="slides/slide164.xml"/><Relationship Id="rId135" Type="http://schemas.openxmlformats.org/officeDocument/2006/relationships/slide" Target="slides/slide173.xml"/><Relationship Id="rId13" Type="http://schemas.openxmlformats.org/officeDocument/2006/relationships/slide" Target="slides/slide30.xml"/><Relationship Id="rId18" Type="http://schemas.openxmlformats.org/officeDocument/2006/relationships/slide" Target="slides/slide35.xml"/><Relationship Id="rId39" Type="http://schemas.openxmlformats.org/officeDocument/2006/relationships/slide" Target="slides/slide57.xml"/><Relationship Id="rId109" Type="http://schemas.openxmlformats.org/officeDocument/2006/relationships/slide" Target="slides/slide133.xml"/><Relationship Id="rId34" Type="http://schemas.openxmlformats.org/officeDocument/2006/relationships/slide" Target="slides/slide52.xml"/><Relationship Id="rId50" Type="http://schemas.openxmlformats.org/officeDocument/2006/relationships/slide" Target="slides/slide68.xml"/><Relationship Id="rId55" Type="http://schemas.openxmlformats.org/officeDocument/2006/relationships/slide" Target="slides/slide73.xml"/><Relationship Id="rId76" Type="http://schemas.openxmlformats.org/officeDocument/2006/relationships/slide" Target="slides/slide96.xml"/><Relationship Id="rId97" Type="http://schemas.openxmlformats.org/officeDocument/2006/relationships/slide" Target="slides/slide120.xml"/><Relationship Id="rId104" Type="http://schemas.openxmlformats.org/officeDocument/2006/relationships/slide" Target="slides/slide127.xml"/><Relationship Id="rId120" Type="http://schemas.openxmlformats.org/officeDocument/2006/relationships/slide" Target="slides/slide153.xml"/><Relationship Id="rId125" Type="http://schemas.openxmlformats.org/officeDocument/2006/relationships/slide" Target="slides/slide158.xml"/><Relationship Id="rId7" Type="http://schemas.openxmlformats.org/officeDocument/2006/relationships/slide" Target="slides/slide20.xml"/><Relationship Id="rId71" Type="http://schemas.openxmlformats.org/officeDocument/2006/relationships/slide" Target="slides/slide91.xml"/><Relationship Id="rId92" Type="http://schemas.openxmlformats.org/officeDocument/2006/relationships/slide" Target="slides/slide114.xml"/><Relationship Id="rId2" Type="http://schemas.openxmlformats.org/officeDocument/2006/relationships/slide" Target="slides/slide7.xml"/><Relationship Id="rId29" Type="http://schemas.openxmlformats.org/officeDocument/2006/relationships/slide" Target="slides/slide46.xml"/><Relationship Id="rId24" Type="http://schemas.openxmlformats.org/officeDocument/2006/relationships/slide" Target="slides/slide41.xml"/><Relationship Id="rId40" Type="http://schemas.openxmlformats.org/officeDocument/2006/relationships/slide" Target="slides/slide58.xml"/><Relationship Id="rId45" Type="http://schemas.openxmlformats.org/officeDocument/2006/relationships/slide" Target="slides/slide63.xml"/><Relationship Id="rId66" Type="http://schemas.openxmlformats.org/officeDocument/2006/relationships/slide" Target="slides/slide85.xml"/><Relationship Id="rId87" Type="http://schemas.openxmlformats.org/officeDocument/2006/relationships/slide" Target="slides/slide109.xml"/><Relationship Id="rId110" Type="http://schemas.openxmlformats.org/officeDocument/2006/relationships/slide" Target="slides/slide134.xml"/><Relationship Id="rId115" Type="http://schemas.openxmlformats.org/officeDocument/2006/relationships/slide" Target="slides/slide147.xml"/><Relationship Id="rId131" Type="http://schemas.openxmlformats.org/officeDocument/2006/relationships/slide" Target="slides/slide165.xml"/><Relationship Id="rId61" Type="http://schemas.openxmlformats.org/officeDocument/2006/relationships/slide" Target="slides/slide79.xml"/><Relationship Id="rId82" Type="http://schemas.openxmlformats.org/officeDocument/2006/relationships/slide" Target="slides/slide103.xml"/><Relationship Id="rId19" Type="http://schemas.openxmlformats.org/officeDocument/2006/relationships/slide" Target="slides/slide36.xml"/><Relationship Id="rId14" Type="http://schemas.openxmlformats.org/officeDocument/2006/relationships/slide" Target="slides/slide31.xml"/><Relationship Id="rId30" Type="http://schemas.openxmlformats.org/officeDocument/2006/relationships/slide" Target="slides/slide47.xml"/><Relationship Id="rId35" Type="http://schemas.openxmlformats.org/officeDocument/2006/relationships/slide" Target="slides/slide53.xml"/><Relationship Id="rId56" Type="http://schemas.openxmlformats.org/officeDocument/2006/relationships/slide" Target="slides/slide74.xml"/><Relationship Id="rId77" Type="http://schemas.openxmlformats.org/officeDocument/2006/relationships/slide" Target="slides/slide98.xml"/><Relationship Id="rId100" Type="http://schemas.openxmlformats.org/officeDocument/2006/relationships/slide" Target="slides/slide123.xml"/><Relationship Id="rId105" Type="http://schemas.openxmlformats.org/officeDocument/2006/relationships/slide" Target="slides/slide128.xml"/><Relationship Id="rId126" Type="http://schemas.openxmlformats.org/officeDocument/2006/relationships/slide" Target="slides/slide160.xml"/><Relationship Id="rId8" Type="http://schemas.openxmlformats.org/officeDocument/2006/relationships/slide" Target="slides/slide21.xml"/><Relationship Id="rId51" Type="http://schemas.openxmlformats.org/officeDocument/2006/relationships/slide" Target="slides/slide69.xml"/><Relationship Id="rId72" Type="http://schemas.openxmlformats.org/officeDocument/2006/relationships/slide" Target="slides/slide92.xml"/><Relationship Id="rId93" Type="http://schemas.openxmlformats.org/officeDocument/2006/relationships/slide" Target="slides/slide116.xml"/><Relationship Id="rId98" Type="http://schemas.openxmlformats.org/officeDocument/2006/relationships/slide" Target="slides/slide121.xml"/><Relationship Id="rId121" Type="http://schemas.openxmlformats.org/officeDocument/2006/relationships/slide" Target="slides/slide154.xml"/><Relationship Id="rId3" Type="http://schemas.openxmlformats.org/officeDocument/2006/relationships/slide" Target="slides/slide8.xml"/><Relationship Id="rId25" Type="http://schemas.openxmlformats.org/officeDocument/2006/relationships/slide" Target="slides/slide42.xml"/><Relationship Id="rId46" Type="http://schemas.openxmlformats.org/officeDocument/2006/relationships/slide" Target="slides/slide64.xml"/><Relationship Id="rId67" Type="http://schemas.openxmlformats.org/officeDocument/2006/relationships/slide" Target="slides/slide86.xml"/><Relationship Id="rId116" Type="http://schemas.openxmlformats.org/officeDocument/2006/relationships/slide" Target="slides/slide149.xml"/><Relationship Id="rId20" Type="http://schemas.openxmlformats.org/officeDocument/2006/relationships/slide" Target="slides/slide37.xml"/><Relationship Id="rId41" Type="http://schemas.openxmlformats.org/officeDocument/2006/relationships/slide" Target="slides/slide59.xml"/><Relationship Id="rId62" Type="http://schemas.openxmlformats.org/officeDocument/2006/relationships/slide" Target="slides/slide81.xml"/><Relationship Id="rId83" Type="http://schemas.openxmlformats.org/officeDocument/2006/relationships/slide" Target="slides/slide105.xml"/><Relationship Id="rId88" Type="http://schemas.openxmlformats.org/officeDocument/2006/relationships/slide" Target="slides/slide110.xml"/><Relationship Id="rId111" Type="http://schemas.openxmlformats.org/officeDocument/2006/relationships/slide" Target="slides/slide143.xml"/><Relationship Id="rId132" Type="http://schemas.openxmlformats.org/officeDocument/2006/relationships/slide" Target="slides/slide166.xml"/><Relationship Id="rId15" Type="http://schemas.openxmlformats.org/officeDocument/2006/relationships/slide" Target="slides/slide32.xml"/><Relationship Id="rId36" Type="http://schemas.openxmlformats.org/officeDocument/2006/relationships/slide" Target="slides/slide54.xml"/><Relationship Id="rId57" Type="http://schemas.openxmlformats.org/officeDocument/2006/relationships/slide" Target="slides/slide75.xml"/><Relationship Id="rId106" Type="http://schemas.openxmlformats.org/officeDocument/2006/relationships/slide" Target="slides/slide129.xml"/><Relationship Id="rId127" Type="http://schemas.openxmlformats.org/officeDocument/2006/relationships/slide" Target="slides/slide161.xml"/><Relationship Id="rId10" Type="http://schemas.openxmlformats.org/officeDocument/2006/relationships/slide" Target="slides/slide25.xml"/><Relationship Id="rId31" Type="http://schemas.openxmlformats.org/officeDocument/2006/relationships/slide" Target="slides/slide49.xml"/><Relationship Id="rId52" Type="http://schemas.openxmlformats.org/officeDocument/2006/relationships/slide" Target="slides/slide70.xml"/><Relationship Id="rId73" Type="http://schemas.openxmlformats.org/officeDocument/2006/relationships/slide" Target="slides/slide93.xml"/><Relationship Id="rId78" Type="http://schemas.openxmlformats.org/officeDocument/2006/relationships/slide" Target="slides/slide99.xml"/><Relationship Id="rId94" Type="http://schemas.openxmlformats.org/officeDocument/2006/relationships/slide" Target="slides/slide117.xml"/><Relationship Id="rId99" Type="http://schemas.openxmlformats.org/officeDocument/2006/relationships/slide" Target="slides/slide122.xml"/><Relationship Id="rId101" Type="http://schemas.openxmlformats.org/officeDocument/2006/relationships/slide" Target="slides/slide124.xml"/><Relationship Id="rId122" Type="http://schemas.openxmlformats.org/officeDocument/2006/relationships/slide" Target="slides/slide155.xml"/><Relationship Id="rId4" Type="http://schemas.openxmlformats.org/officeDocument/2006/relationships/slide" Target="slides/slide9.xml"/><Relationship Id="rId9" Type="http://schemas.openxmlformats.org/officeDocument/2006/relationships/slide" Target="slides/slide22.xml"/><Relationship Id="rId26" Type="http://schemas.openxmlformats.org/officeDocument/2006/relationships/slide" Target="slides/slide43.xml"/><Relationship Id="rId47" Type="http://schemas.openxmlformats.org/officeDocument/2006/relationships/slide" Target="slides/slide65.xml"/><Relationship Id="rId68" Type="http://schemas.openxmlformats.org/officeDocument/2006/relationships/slide" Target="slides/slide88.xml"/><Relationship Id="rId89" Type="http://schemas.openxmlformats.org/officeDocument/2006/relationships/slide" Target="slides/slide111.xml"/><Relationship Id="rId112" Type="http://schemas.openxmlformats.org/officeDocument/2006/relationships/slide" Target="slides/slide144.xml"/><Relationship Id="rId133"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94867-DF2E-4202-ACED-D864AD127485}" type="doc">
      <dgm:prSet loTypeId="urn:microsoft.com/office/officeart/2005/8/layout/process1" loCatId="process" qsTypeId="urn:microsoft.com/office/officeart/2005/8/quickstyle/simple1" qsCatId="simple" csTypeId="urn:microsoft.com/office/officeart/2005/8/colors/accent2_2" csCatId="accent2" phldr="1"/>
      <dgm:spPr/>
    </dgm:pt>
    <dgm:pt modelId="{F5430725-D7EF-4D51-A021-08A36F63DF3D}">
      <dgm:prSet phldrT="[Text]" custT="1"/>
      <dgm:spPr/>
      <dgm:t>
        <a:bodyPr/>
        <a:lstStyle/>
        <a:p>
          <a:r>
            <a:rPr lang="en-US" sz="2400" dirty="0">
              <a:latin typeface="Arial" panose="020B0604020202020204" pitchFamily="34" charset="0"/>
              <a:cs typeface="Arial" panose="020B0604020202020204" pitchFamily="34" charset="0"/>
            </a:rPr>
            <a:t>Resource limitations</a:t>
          </a:r>
        </a:p>
      </dgm:t>
    </dgm:pt>
    <dgm:pt modelId="{DACBD2CE-38DD-4481-AB6E-C22330C2B439}" type="parTrans" cxnId="{FC343A87-5083-481D-8650-897AE3B63463}">
      <dgm:prSet/>
      <dgm:spPr/>
      <dgm:t>
        <a:bodyPr/>
        <a:lstStyle/>
        <a:p>
          <a:endParaRPr lang="en-US" sz="2000"/>
        </a:p>
      </dgm:t>
    </dgm:pt>
    <dgm:pt modelId="{2C743C7D-0FEC-4B3D-8990-5B7E6BF8A632}" type="sibTrans" cxnId="{FC343A87-5083-481D-8650-897AE3B63463}">
      <dgm:prSet/>
      <dgm:spPr/>
      <dgm:t>
        <a:bodyPr/>
        <a:lstStyle/>
        <a:p>
          <a:endParaRPr lang="en-US" sz="2000"/>
        </a:p>
      </dgm:t>
    </dgm:pt>
    <dgm:pt modelId="{51EC7343-80ED-49D6-AA22-1A54175CC780}">
      <dgm:prSet phldrT="[Text]" custT="1"/>
      <dgm:spPr/>
      <dgm:t>
        <a:bodyPr/>
        <a:lstStyle/>
        <a:p>
          <a:endParaRPr lang="en-US" sz="2400" dirty="0"/>
        </a:p>
        <a:p>
          <a:r>
            <a:rPr lang="en-US" sz="2400" dirty="0">
              <a:latin typeface="Arial" panose="020B0604020202020204" pitchFamily="34" charset="0"/>
              <a:cs typeface="Arial" panose="020B0604020202020204" pitchFamily="34" charset="0"/>
            </a:rPr>
            <a:t>Difficulty…</a:t>
          </a:r>
        </a:p>
      </dgm:t>
    </dgm:pt>
    <dgm:pt modelId="{080A7AC1-422E-4854-B5AA-2D0DDBA4C3DA}" type="parTrans" cxnId="{3DD5DE1A-5C2E-4624-BAF3-BA118FDF0AA7}">
      <dgm:prSet/>
      <dgm:spPr/>
      <dgm:t>
        <a:bodyPr/>
        <a:lstStyle/>
        <a:p>
          <a:endParaRPr lang="en-US" sz="2000"/>
        </a:p>
      </dgm:t>
    </dgm:pt>
    <dgm:pt modelId="{415E8783-FCFC-44D1-87C4-601A600E9C54}" type="sibTrans" cxnId="{3DD5DE1A-5C2E-4624-BAF3-BA118FDF0AA7}">
      <dgm:prSet custT="1"/>
      <dgm:spPr/>
      <dgm:t>
        <a:bodyPr/>
        <a:lstStyle/>
        <a:p>
          <a:endParaRPr lang="en-US" sz="2800" dirty="0"/>
        </a:p>
      </dgm:t>
    </dgm:pt>
    <dgm:pt modelId="{D2AF545F-788A-4174-97AF-7561CD85F76F}">
      <dgm:prSet phldrT="[Text]" custT="1"/>
      <dgm:spPr/>
      <dgm:t>
        <a:bodyPr/>
        <a:lstStyle/>
        <a:p>
          <a:r>
            <a:rPr lang="en-US" sz="2400" dirty="0">
              <a:latin typeface="Arial" panose="020B0604020202020204" pitchFamily="34" charset="0"/>
              <a:cs typeface="Arial" panose="020B0604020202020204" pitchFamily="34" charset="0"/>
            </a:rPr>
            <a:t>Lack of confidence in treatment selection</a:t>
          </a:r>
        </a:p>
      </dgm:t>
    </dgm:pt>
    <dgm:pt modelId="{527CA69A-BFFA-4853-9B74-78A7BE8EAC63}" type="parTrans" cxnId="{1C367ECF-31C9-4E51-BEE2-7EA74F71FBB9}">
      <dgm:prSet/>
      <dgm:spPr/>
      <dgm:t>
        <a:bodyPr/>
        <a:lstStyle/>
        <a:p>
          <a:endParaRPr lang="en-US" sz="2000"/>
        </a:p>
      </dgm:t>
    </dgm:pt>
    <dgm:pt modelId="{76E979CD-299F-4886-A36C-B11CB261874C}" type="sibTrans" cxnId="{1C367ECF-31C9-4E51-BEE2-7EA74F71FBB9}">
      <dgm:prSet/>
      <dgm:spPr/>
      <dgm:t>
        <a:bodyPr/>
        <a:lstStyle/>
        <a:p>
          <a:endParaRPr lang="en-US" sz="2000"/>
        </a:p>
      </dgm:t>
    </dgm:pt>
    <dgm:pt modelId="{BFCB6221-EE80-4C91-915F-F5C888949023}">
      <dgm:prSet phldrT="[Text]" custT="1"/>
      <dgm:spPr/>
      <dgm:t>
        <a:bodyPr/>
        <a:lstStyle/>
        <a:p>
          <a:endParaRPr lang="en-US" sz="2400" dirty="0"/>
        </a:p>
      </dgm:t>
    </dgm:pt>
    <dgm:pt modelId="{87EDD85F-F3AC-4777-A062-165967D4A240}" type="parTrans" cxnId="{0F9FD75B-E872-4556-8ECD-900821384587}">
      <dgm:prSet/>
      <dgm:spPr/>
      <dgm:t>
        <a:bodyPr/>
        <a:lstStyle/>
        <a:p>
          <a:endParaRPr lang="en-US" sz="2000"/>
        </a:p>
      </dgm:t>
    </dgm:pt>
    <dgm:pt modelId="{A3F8F794-237E-4A46-9A59-8DD5BBB44EFA}" type="sibTrans" cxnId="{0F9FD75B-E872-4556-8ECD-900821384587}">
      <dgm:prSet custT="1"/>
      <dgm:spPr/>
      <dgm:t>
        <a:bodyPr/>
        <a:lstStyle/>
        <a:p>
          <a:endParaRPr lang="en-US" sz="2800" dirty="0"/>
        </a:p>
      </dgm:t>
    </dgm:pt>
    <dgm:pt modelId="{9E9B5A71-2B3A-42B2-94C2-9EB92B86D19B}">
      <dgm:prSet phldrT="[Text]" custT="1"/>
      <dgm:spPr/>
      <dgm:t>
        <a:bodyPr/>
        <a:lstStyle/>
        <a:p>
          <a:r>
            <a:rPr lang="en-US" sz="2400" dirty="0">
              <a:latin typeface="Arial" panose="020B0604020202020204" pitchFamily="34" charset="0"/>
              <a:cs typeface="Arial" panose="020B0604020202020204" pitchFamily="34" charset="0"/>
            </a:rPr>
            <a:t>Inconsistent WZ crash report definitions across States</a:t>
          </a:r>
        </a:p>
      </dgm:t>
    </dgm:pt>
    <dgm:pt modelId="{452BF1FA-5CCD-4963-A01F-1F1D88AB239D}" type="parTrans" cxnId="{7BBAEFDC-B058-4022-9BCD-ED5BDDDBF330}">
      <dgm:prSet/>
      <dgm:spPr/>
      <dgm:t>
        <a:bodyPr/>
        <a:lstStyle/>
        <a:p>
          <a:endParaRPr lang="en-US" sz="2000"/>
        </a:p>
      </dgm:t>
    </dgm:pt>
    <dgm:pt modelId="{7FA92898-BC70-41B0-B231-0658FE42B3C6}" type="sibTrans" cxnId="{7BBAEFDC-B058-4022-9BCD-ED5BDDDBF330}">
      <dgm:prSet/>
      <dgm:spPr/>
      <dgm:t>
        <a:bodyPr/>
        <a:lstStyle/>
        <a:p>
          <a:endParaRPr lang="en-US" sz="2000"/>
        </a:p>
      </dgm:t>
    </dgm:pt>
    <dgm:pt modelId="{D5337A82-9A17-46D5-B76E-B669BE8B5946}">
      <dgm:prSet phldrT="[Text]" custT="1"/>
      <dgm:spPr/>
      <dgm:t>
        <a:bodyPr/>
        <a:lstStyle/>
        <a:p>
          <a:r>
            <a:rPr lang="en-US" sz="2400" dirty="0">
              <a:latin typeface="Arial" panose="020B0604020202020204" pitchFamily="34" charset="0"/>
              <a:cs typeface="Arial" panose="020B0604020202020204" pitchFamily="34" charset="0"/>
            </a:rPr>
            <a:t>Lack of available detail</a:t>
          </a:r>
        </a:p>
      </dgm:t>
    </dgm:pt>
    <dgm:pt modelId="{567B2547-1A0F-4D75-8CCA-D28433CCE5EC}" type="parTrans" cxnId="{5EB6C653-32C5-44BB-8082-3DBE682B0CAD}">
      <dgm:prSet/>
      <dgm:spPr/>
      <dgm:t>
        <a:bodyPr/>
        <a:lstStyle/>
        <a:p>
          <a:endParaRPr lang="en-US" sz="2000"/>
        </a:p>
      </dgm:t>
    </dgm:pt>
    <dgm:pt modelId="{7B6E5911-A7F3-4646-AB02-407D7CC70F91}" type="sibTrans" cxnId="{5EB6C653-32C5-44BB-8082-3DBE682B0CAD}">
      <dgm:prSet/>
      <dgm:spPr/>
      <dgm:t>
        <a:bodyPr/>
        <a:lstStyle/>
        <a:p>
          <a:endParaRPr lang="en-US" sz="2000"/>
        </a:p>
      </dgm:t>
    </dgm:pt>
    <dgm:pt modelId="{86635C46-396C-4D7C-9A8F-2372068298C2}">
      <dgm:prSet phldrT="[Text]" custT="1"/>
      <dgm:spPr/>
      <dgm:t>
        <a:bodyPr/>
        <a:lstStyle/>
        <a:p>
          <a:r>
            <a:rPr lang="en-US" sz="2400" dirty="0">
              <a:latin typeface="Arial" panose="020B0604020202020204" pitchFamily="34" charset="0"/>
              <a:cs typeface="Arial" panose="020B0604020202020204" pitchFamily="34" charset="0"/>
            </a:rPr>
            <a:t>Identifying real WZ safety problems</a:t>
          </a:r>
        </a:p>
      </dgm:t>
    </dgm:pt>
    <dgm:pt modelId="{95402187-5787-4A71-9F93-F54651F5892E}" type="parTrans" cxnId="{E413F486-C242-4C8E-B6C6-6E034C1938AF}">
      <dgm:prSet/>
      <dgm:spPr/>
      <dgm:t>
        <a:bodyPr/>
        <a:lstStyle/>
        <a:p>
          <a:endParaRPr lang="en-US" sz="2000"/>
        </a:p>
      </dgm:t>
    </dgm:pt>
    <dgm:pt modelId="{AE075549-4E9C-45FD-9312-FA67DB71A380}" type="sibTrans" cxnId="{E413F486-C242-4C8E-B6C6-6E034C1938AF}">
      <dgm:prSet/>
      <dgm:spPr/>
      <dgm:t>
        <a:bodyPr/>
        <a:lstStyle/>
        <a:p>
          <a:endParaRPr lang="en-US" sz="2000"/>
        </a:p>
      </dgm:t>
    </dgm:pt>
    <dgm:pt modelId="{4C392D0B-646F-4598-848B-B0FE6DFFDE03}">
      <dgm:prSet phldrT="[Text]" custT="1"/>
      <dgm:spPr/>
      <dgm:t>
        <a:bodyPr/>
        <a:lstStyle/>
        <a:p>
          <a:r>
            <a:rPr lang="en-US" sz="2400" dirty="0">
              <a:latin typeface="Arial" panose="020B0604020202020204" pitchFamily="34" charset="0"/>
              <a:cs typeface="Arial" panose="020B0604020202020204" pitchFamily="34" charset="0"/>
            </a:rPr>
            <a:t>Determining most cost-effective solution</a:t>
          </a:r>
        </a:p>
      </dgm:t>
    </dgm:pt>
    <dgm:pt modelId="{1504AA63-FED5-4934-8707-26B135937B60}" type="parTrans" cxnId="{B6AD00FD-566B-45A9-BED7-EDFBAF126400}">
      <dgm:prSet/>
      <dgm:spPr/>
      <dgm:t>
        <a:bodyPr/>
        <a:lstStyle/>
        <a:p>
          <a:endParaRPr lang="en-US" sz="2000"/>
        </a:p>
      </dgm:t>
    </dgm:pt>
    <dgm:pt modelId="{CD3C5066-A06B-4C13-8535-63F226642DE3}" type="sibTrans" cxnId="{B6AD00FD-566B-45A9-BED7-EDFBAF126400}">
      <dgm:prSet/>
      <dgm:spPr/>
      <dgm:t>
        <a:bodyPr/>
        <a:lstStyle/>
        <a:p>
          <a:endParaRPr lang="en-US" sz="2000"/>
        </a:p>
      </dgm:t>
    </dgm:pt>
    <dgm:pt modelId="{AE581CC8-35D2-41F1-A3F4-5BC7C9BB1149}" type="pres">
      <dgm:prSet presAssocID="{A6E94867-DF2E-4202-ACED-D864AD127485}" presName="Name0" presStyleCnt="0">
        <dgm:presLayoutVars>
          <dgm:dir/>
          <dgm:resizeHandles val="exact"/>
        </dgm:presLayoutVars>
      </dgm:prSet>
      <dgm:spPr/>
    </dgm:pt>
    <dgm:pt modelId="{14311F7B-0725-47F7-9856-24B4DD26C9AA}" type="pres">
      <dgm:prSet presAssocID="{BFCB6221-EE80-4C91-915F-F5C888949023}" presName="node" presStyleLbl="node1" presStyleIdx="0" presStyleCnt="3" custScaleX="161687" custScaleY="97780">
        <dgm:presLayoutVars>
          <dgm:bulletEnabled val="1"/>
        </dgm:presLayoutVars>
      </dgm:prSet>
      <dgm:spPr/>
    </dgm:pt>
    <dgm:pt modelId="{2A390DEF-B536-4BF2-8DD8-BE03D88651AC}" type="pres">
      <dgm:prSet presAssocID="{A3F8F794-237E-4A46-9A59-8DD5BBB44EFA}" presName="sibTrans" presStyleLbl="sibTrans2D1" presStyleIdx="0" presStyleCnt="2"/>
      <dgm:spPr/>
    </dgm:pt>
    <dgm:pt modelId="{78411D12-5D66-485A-9683-F72667A285D1}" type="pres">
      <dgm:prSet presAssocID="{A3F8F794-237E-4A46-9A59-8DD5BBB44EFA}" presName="connectorText" presStyleLbl="sibTrans2D1" presStyleIdx="0" presStyleCnt="2"/>
      <dgm:spPr/>
    </dgm:pt>
    <dgm:pt modelId="{7A3DE5A1-BBD8-48A3-890D-974DEBC6B907}" type="pres">
      <dgm:prSet presAssocID="{51EC7343-80ED-49D6-AA22-1A54175CC780}" presName="node" presStyleLbl="node1" presStyleIdx="1" presStyleCnt="3" custScaleX="130735" custScaleY="97780">
        <dgm:presLayoutVars>
          <dgm:bulletEnabled val="1"/>
        </dgm:presLayoutVars>
      </dgm:prSet>
      <dgm:spPr/>
    </dgm:pt>
    <dgm:pt modelId="{46B4D955-AAD4-4EBD-8DF5-11821A9287C7}" type="pres">
      <dgm:prSet presAssocID="{415E8783-FCFC-44D1-87C4-601A600E9C54}" presName="sibTrans" presStyleLbl="sibTrans2D1" presStyleIdx="1" presStyleCnt="2"/>
      <dgm:spPr/>
    </dgm:pt>
    <dgm:pt modelId="{538D4E59-0937-419B-B38E-DEE79A40BC73}" type="pres">
      <dgm:prSet presAssocID="{415E8783-FCFC-44D1-87C4-601A600E9C54}" presName="connectorText" presStyleLbl="sibTrans2D1" presStyleIdx="1" presStyleCnt="2"/>
      <dgm:spPr/>
    </dgm:pt>
    <dgm:pt modelId="{96113297-9423-4B80-B47D-9E60A57C348E}" type="pres">
      <dgm:prSet presAssocID="{D2AF545F-788A-4174-97AF-7561CD85F76F}" presName="node" presStyleLbl="node1" presStyleIdx="2" presStyleCnt="3" custScaleX="121729" custScaleY="84724">
        <dgm:presLayoutVars>
          <dgm:bulletEnabled val="1"/>
        </dgm:presLayoutVars>
      </dgm:prSet>
      <dgm:spPr/>
    </dgm:pt>
  </dgm:ptLst>
  <dgm:cxnLst>
    <dgm:cxn modelId="{3DD5DE1A-5C2E-4624-BAF3-BA118FDF0AA7}" srcId="{A6E94867-DF2E-4202-ACED-D864AD127485}" destId="{51EC7343-80ED-49D6-AA22-1A54175CC780}" srcOrd="1" destOrd="0" parTransId="{080A7AC1-422E-4854-B5AA-2D0DDBA4C3DA}" sibTransId="{415E8783-FCFC-44D1-87C4-601A600E9C54}"/>
    <dgm:cxn modelId="{E3EE251F-0A7C-438F-A9EF-ECDF983D10B4}" type="presOf" srcId="{A3F8F794-237E-4A46-9A59-8DD5BBB44EFA}" destId="{2A390DEF-B536-4BF2-8DD8-BE03D88651AC}" srcOrd="0" destOrd="0" presId="urn:microsoft.com/office/officeart/2005/8/layout/process1"/>
    <dgm:cxn modelId="{E62CD828-2041-4635-A13C-98072C502D8C}" type="presOf" srcId="{A6E94867-DF2E-4202-ACED-D864AD127485}" destId="{AE581CC8-35D2-41F1-A3F4-5BC7C9BB1149}" srcOrd="0" destOrd="0" presId="urn:microsoft.com/office/officeart/2005/8/layout/process1"/>
    <dgm:cxn modelId="{01D18C2B-4763-4B42-8502-1E4A08D34962}" type="presOf" srcId="{51EC7343-80ED-49D6-AA22-1A54175CC780}" destId="{7A3DE5A1-BBD8-48A3-890D-974DEBC6B907}" srcOrd="0" destOrd="0" presId="urn:microsoft.com/office/officeart/2005/8/layout/process1"/>
    <dgm:cxn modelId="{0F9FD75B-E872-4556-8ECD-900821384587}" srcId="{A6E94867-DF2E-4202-ACED-D864AD127485}" destId="{BFCB6221-EE80-4C91-915F-F5C888949023}" srcOrd="0" destOrd="0" parTransId="{87EDD85F-F3AC-4777-A062-165967D4A240}" sibTransId="{A3F8F794-237E-4A46-9A59-8DD5BBB44EFA}"/>
    <dgm:cxn modelId="{1C53F35F-6C77-40D3-A948-1E9674321040}" type="presOf" srcId="{D5337A82-9A17-46D5-B76E-B669BE8B5946}" destId="{14311F7B-0725-47F7-9856-24B4DD26C9AA}" srcOrd="0" destOrd="3" presId="urn:microsoft.com/office/officeart/2005/8/layout/process1"/>
    <dgm:cxn modelId="{44F7A74A-62EA-4548-A47D-74C67572F91B}" type="presOf" srcId="{A3F8F794-237E-4A46-9A59-8DD5BBB44EFA}" destId="{78411D12-5D66-485A-9683-F72667A285D1}" srcOrd="1" destOrd="0" presId="urn:microsoft.com/office/officeart/2005/8/layout/process1"/>
    <dgm:cxn modelId="{5EB6C653-32C5-44BB-8082-3DBE682B0CAD}" srcId="{BFCB6221-EE80-4C91-915F-F5C888949023}" destId="{D5337A82-9A17-46D5-B76E-B669BE8B5946}" srcOrd="2" destOrd="0" parTransId="{567B2547-1A0F-4D75-8CCA-D28433CCE5EC}" sibTransId="{7B6E5911-A7F3-4646-AB02-407D7CC70F91}"/>
    <dgm:cxn modelId="{FC56677B-02E8-4730-A778-9BE79627888E}" type="presOf" srcId="{D2AF545F-788A-4174-97AF-7561CD85F76F}" destId="{96113297-9423-4B80-B47D-9E60A57C348E}" srcOrd="0" destOrd="0" presId="urn:microsoft.com/office/officeart/2005/8/layout/process1"/>
    <dgm:cxn modelId="{86BF0B83-5F05-469C-A13E-008DA79351F4}" type="presOf" srcId="{F5430725-D7EF-4D51-A021-08A36F63DF3D}" destId="{14311F7B-0725-47F7-9856-24B4DD26C9AA}" srcOrd="0" destOrd="1" presId="urn:microsoft.com/office/officeart/2005/8/layout/process1"/>
    <dgm:cxn modelId="{E413F486-C242-4C8E-B6C6-6E034C1938AF}" srcId="{51EC7343-80ED-49D6-AA22-1A54175CC780}" destId="{86635C46-396C-4D7C-9A8F-2372068298C2}" srcOrd="0" destOrd="0" parTransId="{95402187-5787-4A71-9F93-F54651F5892E}" sibTransId="{AE075549-4E9C-45FD-9312-FA67DB71A380}"/>
    <dgm:cxn modelId="{FC343A87-5083-481D-8650-897AE3B63463}" srcId="{BFCB6221-EE80-4C91-915F-F5C888949023}" destId="{F5430725-D7EF-4D51-A021-08A36F63DF3D}" srcOrd="0" destOrd="0" parTransId="{DACBD2CE-38DD-4481-AB6E-C22330C2B439}" sibTransId="{2C743C7D-0FEC-4B3D-8990-5B7E6BF8A632}"/>
    <dgm:cxn modelId="{73670EA0-A6A7-4795-B907-60157E9F1F69}" type="presOf" srcId="{BFCB6221-EE80-4C91-915F-F5C888949023}" destId="{14311F7B-0725-47F7-9856-24B4DD26C9AA}" srcOrd="0" destOrd="0" presId="urn:microsoft.com/office/officeart/2005/8/layout/process1"/>
    <dgm:cxn modelId="{3149C1A7-FCDE-4202-BDAE-6C27DBA5913C}" type="presOf" srcId="{4C392D0B-646F-4598-848B-B0FE6DFFDE03}" destId="{7A3DE5A1-BBD8-48A3-890D-974DEBC6B907}" srcOrd="0" destOrd="2" presId="urn:microsoft.com/office/officeart/2005/8/layout/process1"/>
    <dgm:cxn modelId="{723586B5-A9AB-4C5F-8C13-E6F3E8C81DF0}" type="presOf" srcId="{415E8783-FCFC-44D1-87C4-601A600E9C54}" destId="{538D4E59-0937-419B-B38E-DEE79A40BC73}" srcOrd="1" destOrd="0" presId="urn:microsoft.com/office/officeart/2005/8/layout/process1"/>
    <dgm:cxn modelId="{1C367ECF-31C9-4E51-BEE2-7EA74F71FBB9}" srcId="{A6E94867-DF2E-4202-ACED-D864AD127485}" destId="{D2AF545F-788A-4174-97AF-7561CD85F76F}" srcOrd="2" destOrd="0" parTransId="{527CA69A-BFFA-4853-9B74-78A7BE8EAC63}" sibTransId="{76E979CD-299F-4886-A36C-B11CB261874C}"/>
    <dgm:cxn modelId="{7BBAEFDC-B058-4022-9BCD-ED5BDDDBF330}" srcId="{BFCB6221-EE80-4C91-915F-F5C888949023}" destId="{9E9B5A71-2B3A-42B2-94C2-9EB92B86D19B}" srcOrd="1" destOrd="0" parTransId="{452BF1FA-5CCD-4963-A01F-1F1D88AB239D}" sibTransId="{7FA92898-BC70-41B0-B231-0658FE42B3C6}"/>
    <dgm:cxn modelId="{01CAFCE9-9A01-4458-9CE8-2E8C87262A81}" type="presOf" srcId="{9E9B5A71-2B3A-42B2-94C2-9EB92B86D19B}" destId="{14311F7B-0725-47F7-9856-24B4DD26C9AA}" srcOrd="0" destOrd="2" presId="urn:microsoft.com/office/officeart/2005/8/layout/process1"/>
    <dgm:cxn modelId="{D65E9FED-D725-4F38-B071-053584301B67}" type="presOf" srcId="{86635C46-396C-4D7C-9A8F-2372068298C2}" destId="{7A3DE5A1-BBD8-48A3-890D-974DEBC6B907}" srcOrd="0" destOrd="1" presId="urn:microsoft.com/office/officeart/2005/8/layout/process1"/>
    <dgm:cxn modelId="{BFB15EF0-D16A-4C45-93B9-D53225A170B8}" type="presOf" srcId="{415E8783-FCFC-44D1-87C4-601A600E9C54}" destId="{46B4D955-AAD4-4EBD-8DF5-11821A9287C7}" srcOrd="0" destOrd="0" presId="urn:microsoft.com/office/officeart/2005/8/layout/process1"/>
    <dgm:cxn modelId="{B6AD00FD-566B-45A9-BED7-EDFBAF126400}" srcId="{51EC7343-80ED-49D6-AA22-1A54175CC780}" destId="{4C392D0B-646F-4598-848B-B0FE6DFFDE03}" srcOrd="1" destOrd="0" parTransId="{1504AA63-FED5-4934-8707-26B135937B60}" sibTransId="{CD3C5066-A06B-4C13-8535-63F226642DE3}"/>
    <dgm:cxn modelId="{8299BAB4-130B-4A4E-B763-B28C515429C4}" type="presParOf" srcId="{AE581CC8-35D2-41F1-A3F4-5BC7C9BB1149}" destId="{14311F7B-0725-47F7-9856-24B4DD26C9AA}" srcOrd="0" destOrd="0" presId="urn:microsoft.com/office/officeart/2005/8/layout/process1"/>
    <dgm:cxn modelId="{272D24FB-3EF2-4051-B038-A9F642255FC3}" type="presParOf" srcId="{AE581CC8-35D2-41F1-A3F4-5BC7C9BB1149}" destId="{2A390DEF-B536-4BF2-8DD8-BE03D88651AC}" srcOrd="1" destOrd="0" presId="urn:microsoft.com/office/officeart/2005/8/layout/process1"/>
    <dgm:cxn modelId="{DDD90368-6CB0-4F05-ADA8-C622B75B4481}" type="presParOf" srcId="{2A390DEF-B536-4BF2-8DD8-BE03D88651AC}" destId="{78411D12-5D66-485A-9683-F72667A285D1}" srcOrd="0" destOrd="0" presId="urn:microsoft.com/office/officeart/2005/8/layout/process1"/>
    <dgm:cxn modelId="{0683098C-F20E-4BF3-B16C-8DE62586EA89}" type="presParOf" srcId="{AE581CC8-35D2-41F1-A3F4-5BC7C9BB1149}" destId="{7A3DE5A1-BBD8-48A3-890D-974DEBC6B907}" srcOrd="2" destOrd="0" presId="urn:microsoft.com/office/officeart/2005/8/layout/process1"/>
    <dgm:cxn modelId="{FB7BB009-43E4-4B84-AD12-679A3EDED39D}" type="presParOf" srcId="{AE581CC8-35D2-41F1-A3F4-5BC7C9BB1149}" destId="{46B4D955-AAD4-4EBD-8DF5-11821A9287C7}" srcOrd="3" destOrd="0" presId="urn:microsoft.com/office/officeart/2005/8/layout/process1"/>
    <dgm:cxn modelId="{C819E985-C6AD-4789-8F32-567674742008}" type="presParOf" srcId="{46B4D955-AAD4-4EBD-8DF5-11821A9287C7}" destId="{538D4E59-0937-419B-B38E-DEE79A40BC73}" srcOrd="0" destOrd="0" presId="urn:microsoft.com/office/officeart/2005/8/layout/process1"/>
    <dgm:cxn modelId="{7B94A067-A90D-4946-8880-A6EBA6430178}" type="presParOf" srcId="{AE581CC8-35D2-41F1-A3F4-5BC7C9BB1149}" destId="{96113297-9423-4B80-B47D-9E60A57C348E}"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A5BC9B-C9DF-4BFB-BCFF-03FD7C6DBABF}" type="doc">
      <dgm:prSet loTypeId="urn:microsoft.com/office/officeart/2009/3/layout/PlusandMinus" loCatId="relationship" qsTypeId="urn:microsoft.com/office/officeart/2005/8/quickstyle/simple1" qsCatId="simple" csTypeId="urn:microsoft.com/office/officeart/2005/8/colors/accent2_2" csCatId="accent2" phldr="1"/>
      <dgm:spPr/>
      <dgm:t>
        <a:bodyPr/>
        <a:lstStyle/>
        <a:p>
          <a:endParaRPr lang="en-US"/>
        </a:p>
      </dgm:t>
    </dgm:pt>
    <dgm:pt modelId="{5711EBD9-B364-4D74-97DF-F8F16E5C15C4}">
      <dgm:prSet phldrT="[Text]" custT="1"/>
      <dgm:spPr/>
      <dgm:t>
        <a:bodyPr/>
        <a:lstStyle/>
        <a:p>
          <a:pPr algn="ctr"/>
          <a:endParaRPr lang="en-US" sz="3200" b="1" u="none" dirty="0"/>
        </a:p>
        <a:p>
          <a:pPr algn="ctr"/>
          <a:endParaRPr lang="en-US" sz="3200" b="1" u="none" dirty="0"/>
        </a:p>
        <a:p>
          <a:pPr algn="ctr"/>
          <a:r>
            <a:rPr lang="en-US" sz="3200" b="1" u="none" dirty="0">
              <a:latin typeface="Arial" panose="020B0604020202020204" pitchFamily="34" charset="0"/>
              <a:cs typeface="Arial" panose="020B0604020202020204" pitchFamily="34" charset="0"/>
            </a:rPr>
            <a:t>How does lagging information assist an agency towards improving work zones? </a:t>
          </a:r>
        </a:p>
      </dgm:t>
    </dgm:pt>
    <dgm:pt modelId="{9C433C36-002E-41E4-AC6C-502597F8540F}" type="parTrans" cxnId="{5353302B-7E25-4EBC-8473-0B010A84CB63}">
      <dgm:prSet/>
      <dgm:spPr/>
      <dgm:t>
        <a:bodyPr/>
        <a:lstStyle/>
        <a:p>
          <a:endParaRPr lang="en-US"/>
        </a:p>
      </dgm:t>
    </dgm:pt>
    <dgm:pt modelId="{E7AAC617-A1F1-477A-A5E3-AE2BA49B3A1E}" type="sibTrans" cxnId="{5353302B-7E25-4EBC-8473-0B010A84CB63}">
      <dgm:prSet/>
      <dgm:spPr/>
      <dgm:t>
        <a:bodyPr/>
        <a:lstStyle/>
        <a:p>
          <a:endParaRPr lang="en-US"/>
        </a:p>
      </dgm:t>
    </dgm:pt>
    <dgm:pt modelId="{11803F09-8230-44D1-9B79-8744923CA26A}">
      <dgm:prSet custT="1"/>
      <dgm:spPr/>
      <dgm:t>
        <a:bodyPr/>
        <a:lstStyle/>
        <a:p>
          <a:pPr algn="ctr"/>
          <a:endParaRPr lang="en-US" sz="3200" b="1" dirty="0"/>
        </a:p>
        <a:p>
          <a:pPr algn="ctr"/>
          <a:endParaRPr lang="en-US" sz="3200" b="1" dirty="0"/>
        </a:p>
        <a:p>
          <a:pPr algn="ctr"/>
          <a:r>
            <a:rPr lang="en-US" sz="3200" b="1" dirty="0">
              <a:latin typeface="Arial" panose="020B0604020202020204" pitchFamily="34" charset="0"/>
              <a:cs typeface="Arial" panose="020B0604020202020204" pitchFamily="34" charset="0"/>
            </a:rPr>
            <a:t>What are limitations from utilizing lagging sources of data?</a:t>
          </a:r>
        </a:p>
      </dgm:t>
    </dgm:pt>
    <dgm:pt modelId="{06FE0C63-2A32-4AAB-8AAE-39DA823F3351}" type="parTrans" cxnId="{613A22F1-E811-4C42-B123-F86D647DA333}">
      <dgm:prSet/>
      <dgm:spPr/>
      <dgm:t>
        <a:bodyPr/>
        <a:lstStyle/>
        <a:p>
          <a:endParaRPr lang="en-US"/>
        </a:p>
      </dgm:t>
    </dgm:pt>
    <dgm:pt modelId="{F5CD0F55-5042-49D4-8206-A3B7A6AE5187}" type="sibTrans" cxnId="{613A22F1-E811-4C42-B123-F86D647DA333}">
      <dgm:prSet/>
      <dgm:spPr/>
      <dgm:t>
        <a:bodyPr/>
        <a:lstStyle/>
        <a:p>
          <a:endParaRPr lang="en-US"/>
        </a:p>
      </dgm:t>
    </dgm:pt>
    <dgm:pt modelId="{544D001F-8B44-49DC-8EE1-61FD8A3FD918}" type="pres">
      <dgm:prSet presAssocID="{8FA5BC9B-C9DF-4BFB-BCFF-03FD7C6DBABF}" presName="Name0" presStyleCnt="0">
        <dgm:presLayoutVars>
          <dgm:chMax val="2"/>
          <dgm:chPref val="2"/>
          <dgm:dir/>
          <dgm:animOne/>
          <dgm:resizeHandles val="exact"/>
        </dgm:presLayoutVars>
      </dgm:prSet>
      <dgm:spPr/>
    </dgm:pt>
    <dgm:pt modelId="{488913D7-8119-46A8-8A1F-8F4A00AB95FA}" type="pres">
      <dgm:prSet presAssocID="{8FA5BC9B-C9DF-4BFB-BCFF-03FD7C6DBABF}" presName="Background" presStyleLbl="bgImgPlace1" presStyleIdx="0" presStyleCnt="1" custScaleX="110240" custScaleY="124284" custLinFactNeighborY="6570"/>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94BC388-72CE-4D37-BA69-9B1F669C2DC2}" type="pres">
      <dgm:prSet presAssocID="{8FA5BC9B-C9DF-4BFB-BCFF-03FD7C6DBABF}" presName="ParentText1" presStyleLbl="revTx" presStyleIdx="0" presStyleCnt="2" custScaleX="100421" custLinFactNeighborX="-2422" custLinFactNeighborY="-11579">
        <dgm:presLayoutVars>
          <dgm:chMax val="0"/>
          <dgm:chPref val="0"/>
          <dgm:bulletEnabled val="1"/>
        </dgm:presLayoutVars>
      </dgm:prSet>
      <dgm:spPr/>
    </dgm:pt>
    <dgm:pt modelId="{E29EEBAC-5396-46F4-9552-4D198E6F48A8}" type="pres">
      <dgm:prSet presAssocID="{8FA5BC9B-C9DF-4BFB-BCFF-03FD7C6DBABF}" presName="ParentText2" presStyleLbl="revTx" presStyleIdx="1" presStyleCnt="2" custLinFactNeighborX="2109" custLinFactNeighborY="-10752">
        <dgm:presLayoutVars>
          <dgm:chMax val="0"/>
          <dgm:chPref val="0"/>
          <dgm:bulletEnabled val="1"/>
        </dgm:presLayoutVars>
      </dgm:prSet>
      <dgm:spPr/>
    </dgm:pt>
    <dgm:pt modelId="{CB11E0B4-8FBB-4C95-BB20-573A8C296C43}" type="pres">
      <dgm:prSet presAssocID="{8FA5BC9B-C9DF-4BFB-BCFF-03FD7C6DBABF}" presName="Plus" presStyleLbl="alignNode1" presStyleIdx="0" presStyleCnt="2" custScaleX="60051" custScaleY="60040" custLinFactNeighborX="1489" custLinFactNeighborY="34237"/>
      <dgm:spPr/>
    </dgm:pt>
    <dgm:pt modelId="{DE922E1D-FF2E-4403-B7C9-6CD8A00073AB}" type="pres">
      <dgm:prSet presAssocID="{8FA5BC9B-C9DF-4BFB-BCFF-03FD7C6DBABF}" presName="Minus" presStyleLbl="alignNode1" presStyleIdx="1" presStyleCnt="2" custScaleX="63629" custScaleY="64474" custLinFactY="8646" custLinFactNeighborX="7438" custLinFactNeighborY="100000"/>
      <dgm:spPr/>
    </dgm:pt>
    <dgm:pt modelId="{8E940919-4A58-4571-A0F2-E6F5C739FFCC}" type="pres">
      <dgm:prSet presAssocID="{8FA5BC9B-C9DF-4BFB-BCFF-03FD7C6DBABF}" presName="Divider" presStyleLbl="parChTrans1D1" presStyleIdx="0" presStyleCnt="1"/>
      <dgm:spPr/>
    </dgm:pt>
  </dgm:ptLst>
  <dgm:cxnLst>
    <dgm:cxn modelId="{5353302B-7E25-4EBC-8473-0B010A84CB63}" srcId="{8FA5BC9B-C9DF-4BFB-BCFF-03FD7C6DBABF}" destId="{5711EBD9-B364-4D74-97DF-F8F16E5C15C4}" srcOrd="0" destOrd="0" parTransId="{9C433C36-002E-41E4-AC6C-502597F8540F}" sibTransId="{E7AAC617-A1F1-477A-A5E3-AE2BA49B3A1E}"/>
    <dgm:cxn modelId="{CD2B6747-1A4D-44DD-BAE3-F8DC519BB766}" type="presOf" srcId="{11803F09-8230-44D1-9B79-8744923CA26A}" destId="{E29EEBAC-5396-46F4-9552-4D198E6F48A8}" srcOrd="0" destOrd="0" presId="urn:microsoft.com/office/officeart/2009/3/layout/PlusandMinus"/>
    <dgm:cxn modelId="{0E6F3EB3-9851-47A7-A851-C43AA236EEEA}" type="presOf" srcId="{5711EBD9-B364-4D74-97DF-F8F16E5C15C4}" destId="{794BC388-72CE-4D37-BA69-9B1F669C2DC2}" srcOrd="0" destOrd="0" presId="urn:microsoft.com/office/officeart/2009/3/layout/PlusandMinus"/>
    <dgm:cxn modelId="{156170E6-EAF0-4FA5-A3A7-9997C4482A5F}" type="presOf" srcId="{8FA5BC9B-C9DF-4BFB-BCFF-03FD7C6DBABF}" destId="{544D001F-8B44-49DC-8EE1-61FD8A3FD918}" srcOrd="0" destOrd="0" presId="urn:microsoft.com/office/officeart/2009/3/layout/PlusandMinus"/>
    <dgm:cxn modelId="{613A22F1-E811-4C42-B123-F86D647DA333}" srcId="{8FA5BC9B-C9DF-4BFB-BCFF-03FD7C6DBABF}" destId="{11803F09-8230-44D1-9B79-8744923CA26A}" srcOrd="1" destOrd="0" parTransId="{06FE0C63-2A32-4AAB-8AAE-39DA823F3351}" sibTransId="{F5CD0F55-5042-49D4-8206-A3B7A6AE5187}"/>
    <dgm:cxn modelId="{655093A1-7139-49B7-BA37-04A6D1431ED2}" type="presParOf" srcId="{544D001F-8B44-49DC-8EE1-61FD8A3FD918}" destId="{488913D7-8119-46A8-8A1F-8F4A00AB95FA}" srcOrd="0" destOrd="0" presId="urn:microsoft.com/office/officeart/2009/3/layout/PlusandMinus"/>
    <dgm:cxn modelId="{58DB097F-10CE-477D-A222-254726D7A021}" type="presParOf" srcId="{544D001F-8B44-49DC-8EE1-61FD8A3FD918}" destId="{794BC388-72CE-4D37-BA69-9B1F669C2DC2}" srcOrd="1" destOrd="0" presId="urn:microsoft.com/office/officeart/2009/3/layout/PlusandMinus"/>
    <dgm:cxn modelId="{052F3299-9B7A-49B2-A9E7-965DD6B0224A}" type="presParOf" srcId="{544D001F-8B44-49DC-8EE1-61FD8A3FD918}" destId="{E29EEBAC-5396-46F4-9552-4D198E6F48A8}" srcOrd="2" destOrd="0" presId="urn:microsoft.com/office/officeart/2009/3/layout/PlusandMinus"/>
    <dgm:cxn modelId="{49D9F42E-54BB-4F21-B4A9-B4F6020E25D7}" type="presParOf" srcId="{544D001F-8B44-49DC-8EE1-61FD8A3FD918}" destId="{CB11E0B4-8FBB-4C95-BB20-573A8C296C43}" srcOrd="3" destOrd="0" presId="urn:microsoft.com/office/officeart/2009/3/layout/PlusandMinus"/>
    <dgm:cxn modelId="{8C142527-67EF-4EE5-9E80-5303A9E22BA1}" type="presParOf" srcId="{544D001F-8B44-49DC-8EE1-61FD8A3FD918}" destId="{DE922E1D-FF2E-4403-B7C9-6CD8A00073AB}" srcOrd="4" destOrd="0" presId="urn:microsoft.com/office/officeart/2009/3/layout/PlusandMinus"/>
    <dgm:cxn modelId="{80621048-E6BB-459A-95B3-725A44E188D1}" type="presParOf" srcId="{544D001F-8B44-49DC-8EE1-61FD8A3FD918}" destId="{8E940919-4A58-4571-A0F2-E6F5C739FFCC}"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2A8CFE-BBFE-46D1-AF98-4AABCAAF78E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5782C62-12BB-41B0-9960-396CEEF8CFCE}">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Identify Agency Objectives</a:t>
          </a:r>
        </a:p>
      </dgm:t>
    </dgm:pt>
    <dgm:pt modelId="{C7DD9071-442C-4FA6-9416-E85F22314057}" type="parTrans" cxnId="{594AE1AF-3498-4BD5-AA07-CF3564BAF132}">
      <dgm:prSet/>
      <dgm:spPr/>
      <dgm:t>
        <a:bodyPr/>
        <a:lstStyle/>
        <a:p>
          <a:endParaRPr lang="en-US"/>
        </a:p>
      </dgm:t>
    </dgm:pt>
    <dgm:pt modelId="{C059726E-5073-459A-A319-61B290EB5986}" type="sibTrans" cxnId="{594AE1AF-3498-4BD5-AA07-CF3564BAF132}">
      <dgm:prSet/>
      <dgm:spPr>
        <a:solidFill>
          <a:schemeClr val="accent2"/>
        </a:solidFill>
      </dgm:spPr>
      <dgm:t>
        <a:bodyPr/>
        <a:lstStyle/>
        <a:p>
          <a:endParaRPr lang="en-US" dirty="0"/>
        </a:p>
      </dgm:t>
    </dgm:pt>
    <dgm:pt modelId="{7E959276-03D1-408C-A1C1-8B699603D06A}">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Identify Data needs</a:t>
          </a:r>
        </a:p>
      </dgm:t>
    </dgm:pt>
    <dgm:pt modelId="{357F09FD-ABD5-453F-9D80-BA9A6DA70463}" type="parTrans" cxnId="{1E83C9FD-6588-4AF3-A079-8FC089FB88CC}">
      <dgm:prSet/>
      <dgm:spPr/>
      <dgm:t>
        <a:bodyPr/>
        <a:lstStyle/>
        <a:p>
          <a:endParaRPr lang="en-US"/>
        </a:p>
      </dgm:t>
    </dgm:pt>
    <dgm:pt modelId="{067ECFD5-52BA-4B77-88D4-567A18427CA4}" type="sibTrans" cxnId="{1E83C9FD-6588-4AF3-A079-8FC089FB88CC}">
      <dgm:prSet/>
      <dgm:spPr>
        <a:solidFill>
          <a:schemeClr val="accent2"/>
        </a:solidFill>
      </dgm:spPr>
      <dgm:t>
        <a:bodyPr/>
        <a:lstStyle/>
        <a:p>
          <a:endParaRPr lang="en-US" dirty="0"/>
        </a:p>
      </dgm:t>
    </dgm:pt>
    <dgm:pt modelId="{90147B3D-7EDD-47C6-8BF4-B921CBA5995C}">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Develop Baseline</a:t>
          </a:r>
        </a:p>
      </dgm:t>
    </dgm:pt>
    <dgm:pt modelId="{C118D12A-541E-4998-9353-57AA114CB95C}" type="parTrans" cxnId="{D537A4D2-7692-4345-8BB1-AD0C9902E246}">
      <dgm:prSet/>
      <dgm:spPr/>
      <dgm:t>
        <a:bodyPr/>
        <a:lstStyle/>
        <a:p>
          <a:endParaRPr lang="en-US"/>
        </a:p>
      </dgm:t>
    </dgm:pt>
    <dgm:pt modelId="{B50CEFE8-8E54-448F-AD41-370EE5E7937D}" type="sibTrans" cxnId="{D537A4D2-7692-4345-8BB1-AD0C9902E246}">
      <dgm:prSet/>
      <dgm:spPr>
        <a:solidFill>
          <a:schemeClr val="accent2"/>
        </a:solidFill>
      </dgm:spPr>
      <dgm:t>
        <a:bodyPr/>
        <a:lstStyle/>
        <a:p>
          <a:endParaRPr lang="en-US" dirty="0"/>
        </a:p>
      </dgm:t>
    </dgm:pt>
    <dgm:pt modelId="{CC861B70-1717-47A7-9035-A2A55F443A3D}">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Identify Strategies</a:t>
          </a:r>
        </a:p>
      </dgm:t>
    </dgm:pt>
    <dgm:pt modelId="{5B26ECB7-A0AC-4518-A284-4CD7EE8E4A95}" type="parTrans" cxnId="{A2E7521C-A94E-4FC3-9765-AE13D2F4DF78}">
      <dgm:prSet/>
      <dgm:spPr/>
      <dgm:t>
        <a:bodyPr/>
        <a:lstStyle/>
        <a:p>
          <a:endParaRPr lang="en-US"/>
        </a:p>
      </dgm:t>
    </dgm:pt>
    <dgm:pt modelId="{60A4B7BE-2ACA-40FF-9D20-EA2B3001FBAF}" type="sibTrans" cxnId="{A2E7521C-A94E-4FC3-9765-AE13D2F4DF78}">
      <dgm:prSet/>
      <dgm:spPr>
        <a:solidFill>
          <a:schemeClr val="accent2"/>
        </a:solidFill>
      </dgm:spPr>
      <dgm:t>
        <a:bodyPr/>
        <a:lstStyle/>
        <a:p>
          <a:endParaRPr lang="en-US" dirty="0"/>
        </a:p>
      </dgm:t>
    </dgm:pt>
    <dgm:pt modelId="{8E9968D4-BD8C-4114-9961-1ABF59164BC9}">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Take next Steps</a:t>
          </a:r>
        </a:p>
      </dgm:t>
    </dgm:pt>
    <dgm:pt modelId="{CFFA9937-06C6-42A0-A107-DA5BD9B2C3D5}" type="parTrans" cxnId="{FBCEABA2-FD87-4BB7-A4D4-CACA4CCEC086}">
      <dgm:prSet/>
      <dgm:spPr/>
      <dgm:t>
        <a:bodyPr/>
        <a:lstStyle/>
        <a:p>
          <a:endParaRPr lang="en-US"/>
        </a:p>
      </dgm:t>
    </dgm:pt>
    <dgm:pt modelId="{5400F95C-83C8-4A1B-B500-521009D8BC7F}" type="sibTrans" cxnId="{FBCEABA2-FD87-4BB7-A4D4-CACA4CCEC086}">
      <dgm:prSet/>
      <dgm:spPr/>
      <dgm:t>
        <a:bodyPr/>
        <a:lstStyle/>
        <a:p>
          <a:endParaRPr lang="en-US"/>
        </a:p>
      </dgm:t>
    </dgm:pt>
    <dgm:pt modelId="{F7D67EE2-154A-430B-A7CE-5C2EC2792890}" type="pres">
      <dgm:prSet presAssocID="{922A8CFE-BBFE-46D1-AF98-4AABCAAF78E5}" presName="diagram" presStyleCnt="0">
        <dgm:presLayoutVars>
          <dgm:dir/>
          <dgm:resizeHandles val="exact"/>
        </dgm:presLayoutVars>
      </dgm:prSet>
      <dgm:spPr/>
    </dgm:pt>
    <dgm:pt modelId="{6209AF82-5856-4A93-8DC5-A89A1D671F17}" type="pres">
      <dgm:prSet presAssocID="{C5782C62-12BB-41B0-9960-396CEEF8CFCE}" presName="node" presStyleLbl="node1" presStyleIdx="0" presStyleCnt="5" custScaleX="138736" custScaleY="182280">
        <dgm:presLayoutVars>
          <dgm:bulletEnabled val="1"/>
        </dgm:presLayoutVars>
      </dgm:prSet>
      <dgm:spPr/>
    </dgm:pt>
    <dgm:pt modelId="{8C52BF17-C6EE-4903-A402-F3FAAF4D7C00}" type="pres">
      <dgm:prSet presAssocID="{C059726E-5073-459A-A319-61B290EB5986}" presName="sibTrans" presStyleLbl="sibTrans2D1" presStyleIdx="0" presStyleCnt="4"/>
      <dgm:spPr/>
    </dgm:pt>
    <dgm:pt modelId="{082C29FA-7C8B-4BE1-96A8-7E9C47F145BE}" type="pres">
      <dgm:prSet presAssocID="{C059726E-5073-459A-A319-61B290EB5986}" presName="connectorText" presStyleLbl="sibTrans2D1" presStyleIdx="0" presStyleCnt="4"/>
      <dgm:spPr/>
    </dgm:pt>
    <dgm:pt modelId="{773790A5-ECB3-41B0-B02A-547CA68B09D4}" type="pres">
      <dgm:prSet presAssocID="{7E959276-03D1-408C-A1C1-8B699603D06A}" presName="node" presStyleLbl="node1" presStyleIdx="1" presStyleCnt="5" custScaleY="161132">
        <dgm:presLayoutVars>
          <dgm:bulletEnabled val="1"/>
        </dgm:presLayoutVars>
      </dgm:prSet>
      <dgm:spPr/>
    </dgm:pt>
    <dgm:pt modelId="{E4B21CF9-0FAA-4214-86EB-56DBEE8844A1}" type="pres">
      <dgm:prSet presAssocID="{067ECFD5-52BA-4B77-88D4-567A18427CA4}" presName="sibTrans" presStyleLbl="sibTrans2D1" presStyleIdx="1" presStyleCnt="4"/>
      <dgm:spPr/>
    </dgm:pt>
    <dgm:pt modelId="{7733BE4C-CFB7-4FD9-A98E-CD466FC13A30}" type="pres">
      <dgm:prSet presAssocID="{067ECFD5-52BA-4B77-88D4-567A18427CA4}" presName="connectorText" presStyleLbl="sibTrans2D1" presStyleIdx="1" presStyleCnt="4"/>
      <dgm:spPr/>
    </dgm:pt>
    <dgm:pt modelId="{7A06F3A9-080D-4F26-A09C-9770F4E9C235}" type="pres">
      <dgm:prSet presAssocID="{90147B3D-7EDD-47C6-8BF4-B921CBA5995C}" presName="node" presStyleLbl="node1" presStyleIdx="2" presStyleCnt="5">
        <dgm:presLayoutVars>
          <dgm:bulletEnabled val="1"/>
        </dgm:presLayoutVars>
      </dgm:prSet>
      <dgm:spPr/>
    </dgm:pt>
    <dgm:pt modelId="{4A243325-E24C-4D27-A025-8F5CE2C77D95}" type="pres">
      <dgm:prSet presAssocID="{B50CEFE8-8E54-448F-AD41-370EE5E7937D}" presName="sibTrans" presStyleLbl="sibTrans2D1" presStyleIdx="2" presStyleCnt="4"/>
      <dgm:spPr/>
    </dgm:pt>
    <dgm:pt modelId="{0ACEEF01-7AD3-471D-B0C7-77A0BA319AFE}" type="pres">
      <dgm:prSet presAssocID="{B50CEFE8-8E54-448F-AD41-370EE5E7937D}" presName="connectorText" presStyleLbl="sibTrans2D1" presStyleIdx="2" presStyleCnt="4"/>
      <dgm:spPr/>
    </dgm:pt>
    <dgm:pt modelId="{FBB09088-FE32-4126-AF15-3CB37818F5E0}" type="pres">
      <dgm:prSet presAssocID="{CC861B70-1717-47A7-9035-A2A55F443A3D}" presName="node" presStyleLbl="node1" presStyleIdx="3" presStyleCnt="5" custScaleX="135983" custScaleY="145334">
        <dgm:presLayoutVars>
          <dgm:bulletEnabled val="1"/>
        </dgm:presLayoutVars>
      </dgm:prSet>
      <dgm:spPr/>
    </dgm:pt>
    <dgm:pt modelId="{DCBC67BA-5F86-48C6-891C-1E4A7DE111C9}" type="pres">
      <dgm:prSet presAssocID="{60A4B7BE-2ACA-40FF-9D20-EA2B3001FBAF}" presName="sibTrans" presStyleLbl="sibTrans2D1" presStyleIdx="3" presStyleCnt="4"/>
      <dgm:spPr/>
    </dgm:pt>
    <dgm:pt modelId="{925339C5-AE80-47BA-A063-3684AB40E7A3}" type="pres">
      <dgm:prSet presAssocID="{60A4B7BE-2ACA-40FF-9D20-EA2B3001FBAF}" presName="connectorText" presStyleLbl="sibTrans2D1" presStyleIdx="3" presStyleCnt="4"/>
      <dgm:spPr/>
    </dgm:pt>
    <dgm:pt modelId="{C5DD7381-E9C0-4069-A5EA-C70262693428}" type="pres">
      <dgm:prSet presAssocID="{8E9968D4-BD8C-4114-9961-1ABF59164BC9}" presName="node" presStyleLbl="node1" presStyleIdx="4" presStyleCnt="5" custScaleX="98937" custScaleY="192837">
        <dgm:presLayoutVars>
          <dgm:bulletEnabled val="1"/>
        </dgm:presLayoutVars>
      </dgm:prSet>
      <dgm:spPr/>
    </dgm:pt>
  </dgm:ptLst>
  <dgm:cxnLst>
    <dgm:cxn modelId="{383A5E09-76F5-4048-AD8E-F42BC3C38A7D}" type="presOf" srcId="{C059726E-5073-459A-A319-61B290EB5986}" destId="{082C29FA-7C8B-4BE1-96A8-7E9C47F145BE}" srcOrd="1" destOrd="0" presId="urn:microsoft.com/office/officeart/2005/8/layout/process5"/>
    <dgm:cxn modelId="{4BAE690A-7442-41DE-8E6B-429A6E3CB732}" type="presOf" srcId="{C5782C62-12BB-41B0-9960-396CEEF8CFCE}" destId="{6209AF82-5856-4A93-8DC5-A89A1D671F17}" srcOrd="0" destOrd="0" presId="urn:microsoft.com/office/officeart/2005/8/layout/process5"/>
    <dgm:cxn modelId="{D2D9A413-9B8E-43E0-A617-39007AADC3F8}" type="presOf" srcId="{B50CEFE8-8E54-448F-AD41-370EE5E7937D}" destId="{4A243325-E24C-4D27-A025-8F5CE2C77D95}" srcOrd="0" destOrd="0" presId="urn:microsoft.com/office/officeart/2005/8/layout/process5"/>
    <dgm:cxn modelId="{A2E7521C-A94E-4FC3-9765-AE13D2F4DF78}" srcId="{922A8CFE-BBFE-46D1-AF98-4AABCAAF78E5}" destId="{CC861B70-1717-47A7-9035-A2A55F443A3D}" srcOrd="3" destOrd="0" parTransId="{5B26ECB7-A0AC-4518-A284-4CD7EE8E4A95}" sibTransId="{60A4B7BE-2ACA-40FF-9D20-EA2B3001FBAF}"/>
    <dgm:cxn modelId="{731C683D-8CC2-4968-B1C0-1A377B87F360}" type="presOf" srcId="{CC861B70-1717-47A7-9035-A2A55F443A3D}" destId="{FBB09088-FE32-4126-AF15-3CB37818F5E0}" srcOrd="0" destOrd="0" presId="urn:microsoft.com/office/officeart/2005/8/layout/process5"/>
    <dgm:cxn modelId="{29EFFD61-98A9-48A5-96FB-3982F996B948}" type="presOf" srcId="{067ECFD5-52BA-4B77-88D4-567A18427CA4}" destId="{E4B21CF9-0FAA-4214-86EB-56DBEE8844A1}" srcOrd="0" destOrd="0" presId="urn:microsoft.com/office/officeart/2005/8/layout/process5"/>
    <dgm:cxn modelId="{BCC6DB63-45D4-41CD-8FF3-AF5AB61276D2}" type="presOf" srcId="{7E959276-03D1-408C-A1C1-8B699603D06A}" destId="{773790A5-ECB3-41B0-B02A-547CA68B09D4}" srcOrd="0" destOrd="0" presId="urn:microsoft.com/office/officeart/2005/8/layout/process5"/>
    <dgm:cxn modelId="{8225AC4C-BD0C-4370-8267-8C937C172373}" type="presOf" srcId="{922A8CFE-BBFE-46D1-AF98-4AABCAAF78E5}" destId="{F7D67EE2-154A-430B-A7CE-5C2EC2792890}" srcOrd="0" destOrd="0" presId="urn:microsoft.com/office/officeart/2005/8/layout/process5"/>
    <dgm:cxn modelId="{898D5F4F-86D5-4B48-82AC-783E4F136B79}" type="presOf" srcId="{60A4B7BE-2ACA-40FF-9D20-EA2B3001FBAF}" destId="{925339C5-AE80-47BA-A063-3684AB40E7A3}" srcOrd="1" destOrd="0" presId="urn:microsoft.com/office/officeart/2005/8/layout/process5"/>
    <dgm:cxn modelId="{5317F583-2179-41ED-A154-B4D3A64AE531}" type="presOf" srcId="{C059726E-5073-459A-A319-61B290EB5986}" destId="{8C52BF17-C6EE-4903-A402-F3FAAF4D7C00}" srcOrd="0" destOrd="0" presId="urn:microsoft.com/office/officeart/2005/8/layout/process5"/>
    <dgm:cxn modelId="{FBCEABA2-FD87-4BB7-A4D4-CACA4CCEC086}" srcId="{922A8CFE-BBFE-46D1-AF98-4AABCAAF78E5}" destId="{8E9968D4-BD8C-4114-9961-1ABF59164BC9}" srcOrd="4" destOrd="0" parTransId="{CFFA9937-06C6-42A0-A107-DA5BD9B2C3D5}" sibTransId="{5400F95C-83C8-4A1B-B500-521009D8BC7F}"/>
    <dgm:cxn modelId="{526E5BA7-C017-49FE-A962-4F84F7CBA745}" type="presOf" srcId="{B50CEFE8-8E54-448F-AD41-370EE5E7937D}" destId="{0ACEEF01-7AD3-471D-B0C7-77A0BA319AFE}" srcOrd="1" destOrd="0" presId="urn:microsoft.com/office/officeart/2005/8/layout/process5"/>
    <dgm:cxn modelId="{CF853AAA-A7D1-4412-8181-8622E67DA510}" type="presOf" srcId="{90147B3D-7EDD-47C6-8BF4-B921CBA5995C}" destId="{7A06F3A9-080D-4F26-A09C-9770F4E9C235}" srcOrd="0" destOrd="0" presId="urn:microsoft.com/office/officeart/2005/8/layout/process5"/>
    <dgm:cxn modelId="{594AE1AF-3498-4BD5-AA07-CF3564BAF132}" srcId="{922A8CFE-BBFE-46D1-AF98-4AABCAAF78E5}" destId="{C5782C62-12BB-41B0-9960-396CEEF8CFCE}" srcOrd="0" destOrd="0" parTransId="{C7DD9071-442C-4FA6-9416-E85F22314057}" sibTransId="{C059726E-5073-459A-A319-61B290EB5986}"/>
    <dgm:cxn modelId="{9234D5B6-F47E-44F3-B7B7-409446BD030F}" type="presOf" srcId="{8E9968D4-BD8C-4114-9961-1ABF59164BC9}" destId="{C5DD7381-E9C0-4069-A5EA-C70262693428}" srcOrd="0" destOrd="0" presId="urn:microsoft.com/office/officeart/2005/8/layout/process5"/>
    <dgm:cxn modelId="{D537A4D2-7692-4345-8BB1-AD0C9902E246}" srcId="{922A8CFE-BBFE-46D1-AF98-4AABCAAF78E5}" destId="{90147B3D-7EDD-47C6-8BF4-B921CBA5995C}" srcOrd="2" destOrd="0" parTransId="{C118D12A-541E-4998-9353-57AA114CB95C}" sibTransId="{B50CEFE8-8E54-448F-AD41-370EE5E7937D}"/>
    <dgm:cxn modelId="{02AA65D4-0D2A-467A-9236-8FC9C8583C47}" type="presOf" srcId="{067ECFD5-52BA-4B77-88D4-567A18427CA4}" destId="{7733BE4C-CFB7-4FD9-A98E-CD466FC13A30}" srcOrd="1" destOrd="0" presId="urn:microsoft.com/office/officeart/2005/8/layout/process5"/>
    <dgm:cxn modelId="{CE47B8E5-66E7-448B-932E-381EB10DEB0F}" type="presOf" srcId="{60A4B7BE-2ACA-40FF-9D20-EA2B3001FBAF}" destId="{DCBC67BA-5F86-48C6-891C-1E4A7DE111C9}" srcOrd="0" destOrd="0" presId="urn:microsoft.com/office/officeart/2005/8/layout/process5"/>
    <dgm:cxn modelId="{1E83C9FD-6588-4AF3-A079-8FC089FB88CC}" srcId="{922A8CFE-BBFE-46D1-AF98-4AABCAAF78E5}" destId="{7E959276-03D1-408C-A1C1-8B699603D06A}" srcOrd="1" destOrd="0" parTransId="{357F09FD-ABD5-453F-9D80-BA9A6DA70463}" sibTransId="{067ECFD5-52BA-4B77-88D4-567A18427CA4}"/>
    <dgm:cxn modelId="{27E23343-426D-40A4-A056-DD463045F6F4}" type="presParOf" srcId="{F7D67EE2-154A-430B-A7CE-5C2EC2792890}" destId="{6209AF82-5856-4A93-8DC5-A89A1D671F17}" srcOrd="0" destOrd="0" presId="urn:microsoft.com/office/officeart/2005/8/layout/process5"/>
    <dgm:cxn modelId="{5CBEF1F5-A0E6-4145-BDB0-423BBDA4B9BD}" type="presParOf" srcId="{F7D67EE2-154A-430B-A7CE-5C2EC2792890}" destId="{8C52BF17-C6EE-4903-A402-F3FAAF4D7C00}" srcOrd="1" destOrd="0" presId="urn:microsoft.com/office/officeart/2005/8/layout/process5"/>
    <dgm:cxn modelId="{816697C9-45DE-4385-8A44-CBDFCE0B7D2B}" type="presParOf" srcId="{8C52BF17-C6EE-4903-A402-F3FAAF4D7C00}" destId="{082C29FA-7C8B-4BE1-96A8-7E9C47F145BE}" srcOrd="0" destOrd="0" presId="urn:microsoft.com/office/officeart/2005/8/layout/process5"/>
    <dgm:cxn modelId="{0B0C2B24-3206-41C3-9096-919DE505FBDC}" type="presParOf" srcId="{F7D67EE2-154A-430B-A7CE-5C2EC2792890}" destId="{773790A5-ECB3-41B0-B02A-547CA68B09D4}" srcOrd="2" destOrd="0" presId="urn:microsoft.com/office/officeart/2005/8/layout/process5"/>
    <dgm:cxn modelId="{B0FA7213-9069-4326-B1E4-71E8053B9B00}" type="presParOf" srcId="{F7D67EE2-154A-430B-A7CE-5C2EC2792890}" destId="{E4B21CF9-0FAA-4214-86EB-56DBEE8844A1}" srcOrd="3" destOrd="0" presId="urn:microsoft.com/office/officeart/2005/8/layout/process5"/>
    <dgm:cxn modelId="{4B1F8031-3777-4B58-87A2-74B9422FC2B3}" type="presParOf" srcId="{E4B21CF9-0FAA-4214-86EB-56DBEE8844A1}" destId="{7733BE4C-CFB7-4FD9-A98E-CD466FC13A30}" srcOrd="0" destOrd="0" presId="urn:microsoft.com/office/officeart/2005/8/layout/process5"/>
    <dgm:cxn modelId="{785FD1F0-0DD6-4C94-9B51-17550599D04E}" type="presParOf" srcId="{F7D67EE2-154A-430B-A7CE-5C2EC2792890}" destId="{7A06F3A9-080D-4F26-A09C-9770F4E9C235}" srcOrd="4" destOrd="0" presId="urn:microsoft.com/office/officeart/2005/8/layout/process5"/>
    <dgm:cxn modelId="{7851CE8C-FC1D-4E6D-B1E2-3300C5292325}" type="presParOf" srcId="{F7D67EE2-154A-430B-A7CE-5C2EC2792890}" destId="{4A243325-E24C-4D27-A025-8F5CE2C77D95}" srcOrd="5" destOrd="0" presId="urn:microsoft.com/office/officeart/2005/8/layout/process5"/>
    <dgm:cxn modelId="{FF2AF96D-237A-46C0-B9D4-058D8CB1312F}" type="presParOf" srcId="{4A243325-E24C-4D27-A025-8F5CE2C77D95}" destId="{0ACEEF01-7AD3-471D-B0C7-77A0BA319AFE}" srcOrd="0" destOrd="0" presId="urn:microsoft.com/office/officeart/2005/8/layout/process5"/>
    <dgm:cxn modelId="{D5BB024A-D9EF-4ECC-8652-106EE5F0039F}" type="presParOf" srcId="{F7D67EE2-154A-430B-A7CE-5C2EC2792890}" destId="{FBB09088-FE32-4126-AF15-3CB37818F5E0}" srcOrd="6" destOrd="0" presId="urn:microsoft.com/office/officeart/2005/8/layout/process5"/>
    <dgm:cxn modelId="{7E5CE725-618A-4325-B810-4F6D464D197A}" type="presParOf" srcId="{F7D67EE2-154A-430B-A7CE-5C2EC2792890}" destId="{DCBC67BA-5F86-48C6-891C-1E4A7DE111C9}" srcOrd="7" destOrd="0" presId="urn:microsoft.com/office/officeart/2005/8/layout/process5"/>
    <dgm:cxn modelId="{ADCBDD47-9E94-448F-9820-FE47E0A49B08}" type="presParOf" srcId="{DCBC67BA-5F86-48C6-891C-1E4A7DE111C9}" destId="{925339C5-AE80-47BA-A063-3684AB40E7A3}" srcOrd="0" destOrd="0" presId="urn:microsoft.com/office/officeart/2005/8/layout/process5"/>
    <dgm:cxn modelId="{0CE6EA79-635E-4C6D-AA4D-4E93B47C8B92}" type="presParOf" srcId="{F7D67EE2-154A-430B-A7CE-5C2EC2792890}" destId="{C5DD7381-E9C0-4069-A5EA-C70262693428}"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0EBE07-BBA7-4BCE-AFA6-152DA7E0AE96}" type="doc">
      <dgm:prSet loTypeId="urn:microsoft.com/office/officeart/2008/layout/HalfCircleOrganizationChart" loCatId="hierarchy" qsTypeId="urn:microsoft.com/office/officeart/2005/8/quickstyle/simple1" qsCatId="simple" csTypeId="urn:microsoft.com/office/officeart/2005/8/colors/accent2_3" csCatId="accent2" phldr="1"/>
      <dgm:spPr/>
      <dgm:t>
        <a:bodyPr/>
        <a:lstStyle/>
        <a:p>
          <a:endParaRPr lang="en-US"/>
        </a:p>
      </dgm:t>
    </dgm:pt>
    <dgm:pt modelId="{C319E764-5E3D-4C99-8B12-68C4C92955D7}">
      <dgm:prSet phldrT="[Text]" custT="1"/>
      <dgm:spPr/>
      <dgm:t>
        <a:bodyPr/>
        <a:lstStyle/>
        <a:p>
          <a:r>
            <a:rPr lang="en-US" sz="2800" dirty="0">
              <a:latin typeface="Arial" panose="020B0604020202020204" pitchFamily="34" charset="0"/>
              <a:cs typeface="Arial" panose="020B0604020202020204" pitchFamily="34" charset="0"/>
            </a:rPr>
            <a:t>Three main challenges to work zone data analysis</a:t>
          </a:r>
        </a:p>
      </dgm:t>
    </dgm:pt>
    <dgm:pt modelId="{16819440-DD2E-4E34-87F5-C19FAB0C3206}" type="parTrans" cxnId="{D50E3138-E200-456B-8F18-480E75A5FB15}">
      <dgm:prSet/>
      <dgm:spPr/>
      <dgm:t>
        <a:bodyPr/>
        <a:lstStyle/>
        <a:p>
          <a:endParaRPr lang="en-US" sz="2400"/>
        </a:p>
      </dgm:t>
    </dgm:pt>
    <dgm:pt modelId="{DBCAD519-8709-49C8-93AC-43E39330481E}" type="sibTrans" cxnId="{D50E3138-E200-456B-8F18-480E75A5FB15}">
      <dgm:prSet/>
      <dgm:spPr/>
      <dgm:t>
        <a:bodyPr/>
        <a:lstStyle/>
        <a:p>
          <a:endParaRPr lang="en-US" sz="2400"/>
        </a:p>
      </dgm:t>
    </dgm:pt>
    <dgm:pt modelId="{016F0EC8-4062-48E2-9C3C-74F65D67E91A}">
      <dgm:prSet phldrT="[Text]" custT="1"/>
      <dgm:spPr/>
      <dgm:t>
        <a:bodyPr/>
        <a:lstStyle/>
        <a:p>
          <a:r>
            <a:rPr lang="en-US" sz="2400" dirty="0">
              <a:latin typeface="Arial" panose="020B0604020202020204" pitchFamily="34" charset="0"/>
              <a:cs typeface="Arial" panose="020B0604020202020204" pitchFamily="34" charset="0"/>
            </a:rPr>
            <a:t>1. Lack of data and limitations in the data sets</a:t>
          </a:r>
        </a:p>
      </dgm:t>
    </dgm:pt>
    <dgm:pt modelId="{2285B6CE-2309-4656-8853-59078813566A}" type="parTrans" cxnId="{CCB3C32C-C554-47D0-A027-CC49A38401EB}">
      <dgm:prSet/>
      <dgm:spPr/>
      <dgm:t>
        <a:bodyPr/>
        <a:lstStyle/>
        <a:p>
          <a:endParaRPr lang="en-US" sz="2400"/>
        </a:p>
      </dgm:t>
    </dgm:pt>
    <dgm:pt modelId="{3C8A05FD-0DFD-43F2-9A2C-C7B5B6B0E9A9}" type="sibTrans" cxnId="{CCB3C32C-C554-47D0-A027-CC49A38401EB}">
      <dgm:prSet/>
      <dgm:spPr/>
      <dgm:t>
        <a:bodyPr/>
        <a:lstStyle/>
        <a:p>
          <a:endParaRPr lang="en-US" sz="2400"/>
        </a:p>
      </dgm:t>
    </dgm:pt>
    <dgm:pt modelId="{8113FBEF-D5B4-4150-8D6B-4BF69F6922DC}">
      <dgm:prSet phldrT="[Text]" custT="1"/>
      <dgm:spPr/>
      <dgm:t>
        <a:bodyPr/>
        <a:lstStyle/>
        <a:p>
          <a:r>
            <a:rPr lang="en-US" sz="2400" dirty="0">
              <a:latin typeface="Arial" panose="020B0604020202020204" pitchFamily="34" charset="0"/>
              <a:cs typeface="Arial" panose="020B0604020202020204" pitchFamily="34" charset="0"/>
            </a:rPr>
            <a:t>2. Confounding factors</a:t>
          </a:r>
        </a:p>
      </dgm:t>
    </dgm:pt>
    <dgm:pt modelId="{534DD033-F85B-4AF2-B65E-C4D50EF66334}" type="parTrans" cxnId="{1AE7BA98-524F-43EC-8E9D-040E7EEB94F4}">
      <dgm:prSet/>
      <dgm:spPr/>
      <dgm:t>
        <a:bodyPr/>
        <a:lstStyle/>
        <a:p>
          <a:endParaRPr lang="en-US" sz="2400"/>
        </a:p>
      </dgm:t>
    </dgm:pt>
    <dgm:pt modelId="{DDFB3100-3485-4EEA-94DA-4FD39B0D3F97}" type="sibTrans" cxnId="{1AE7BA98-524F-43EC-8E9D-040E7EEB94F4}">
      <dgm:prSet/>
      <dgm:spPr/>
      <dgm:t>
        <a:bodyPr/>
        <a:lstStyle/>
        <a:p>
          <a:endParaRPr lang="en-US" sz="2400"/>
        </a:p>
      </dgm:t>
    </dgm:pt>
    <dgm:pt modelId="{BCDF5891-2CA9-4BA3-B0C3-3A3E9AC5FF85}">
      <dgm:prSet phldrT="[Text]" custT="1"/>
      <dgm:spPr/>
      <dgm:t>
        <a:bodyPr/>
        <a:lstStyle/>
        <a:p>
          <a:r>
            <a:rPr lang="en-US" sz="2400" dirty="0">
              <a:latin typeface="Arial" panose="020B0604020202020204" pitchFamily="34" charset="0"/>
              <a:cs typeface="Arial" panose="020B0604020202020204" pitchFamily="34" charset="0"/>
            </a:rPr>
            <a:t>3. Lack of resources for analysis</a:t>
          </a:r>
        </a:p>
      </dgm:t>
    </dgm:pt>
    <dgm:pt modelId="{C4C0038A-388E-4D2E-ACDE-4FD8C7DD962A}" type="parTrans" cxnId="{E3488F1A-3810-4F28-9778-50530F8E6BAE}">
      <dgm:prSet/>
      <dgm:spPr/>
      <dgm:t>
        <a:bodyPr/>
        <a:lstStyle/>
        <a:p>
          <a:endParaRPr lang="en-US" sz="2400"/>
        </a:p>
      </dgm:t>
    </dgm:pt>
    <dgm:pt modelId="{3B45687B-6639-4417-A1EA-123966DAAEF5}" type="sibTrans" cxnId="{E3488F1A-3810-4F28-9778-50530F8E6BAE}">
      <dgm:prSet/>
      <dgm:spPr/>
      <dgm:t>
        <a:bodyPr/>
        <a:lstStyle/>
        <a:p>
          <a:endParaRPr lang="en-US" sz="2400"/>
        </a:p>
      </dgm:t>
    </dgm:pt>
    <dgm:pt modelId="{46C5131C-CA66-4155-A59E-83F24737339B}" type="pres">
      <dgm:prSet presAssocID="{950EBE07-BBA7-4BCE-AFA6-152DA7E0AE96}" presName="Name0" presStyleCnt="0">
        <dgm:presLayoutVars>
          <dgm:orgChart val="1"/>
          <dgm:chPref val="1"/>
          <dgm:dir/>
          <dgm:animOne val="branch"/>
          <dgm:animLvl val="lvl"/>
          <dgm:resizeHandles/>
        </dgm:presLayoutVars>
      </dgm:prSet>
      <dgm:spPr/>
    </dgm:pt>
    <dgm:pt modelId="{34F95F17-B880-4B8E-949A-2222206E65D3}" type="pres">
      <dgm:prSet presAssocID="{C319E764-5E3D-4C99-8B12-68C4C92955D7}" presName="hierRoot1" presStyleCnt="0">
        <dgm:presLayoutVars>
          <dgm:hierBranch val="init"/>
        </dgm:presLayoutVars>
      </dgm:prSet>
      <dgm:spPr/>
    </dgm:pt>
    <dgm:pt modelId="{63A219D2-B71C-4F91-8B57-9802D4CFCF95}" type="pres">
      <dgm:prSet presAssocID="{C319E764-5E3D-4C99-8B12-68C4C92955D7}" presName="rootComposite1" presStyleCnt="0"/>
      <dgm:spPr/>
    </dgm:pt>
    <dgm:pt modelId="{FD5F773F-8120-49D5-8E36-E19F521B330B}" type="pres">
      <dgm:prSet presAssocID="{C319E764-5E3D-4C99-8B12-68C4C92955D7}" presName="rootText1" presStyleLbl="alignAcc1" presStyleIdx="0" presStyleCnt="0" custScaleX="198893" custScaleY="138912">
        <dgm:presLayoutVars>
          <dgm:chPref val="3"/>
        </dgm:presLayoutVars>
      </dgm:prSet>
      <dgm:spPr/>
    </dgm:pt>
    <dgm:pt modelId="{7E7A2685-3E0F-4673-B26E-1E8248131A5C}" type="pres">
      <dgm:prSet presAssocID="{C319E764-5E3D-4C99-8B12-68C4C92955D7}" presName="topArc1" presStyleLbl="parChTrans1D1" presStyleIdx="0" presStyleCnt="8"/>
      <dgm:spPr/>
    </dgm:pt>
    <dgm:pt modelId="{074D514F-D9AE-4B0B-B875-25E5A2FEE21A}" type="pres">
      <dgm:prSet presAssocID="{C319E764-5E3D-4C99-8B12-68C4C92955D7}" presName="bottomArc1" presStyleLbl="parChTrans1D1" presStyleIdx="1" presStyleCnt="8"/>
      <dgm:spPr/>
    </dgm:pt>
    <dgm:pt modelId="{19677ABF-F5A1-4D68-98E7-26F1DFC33152}" type="pres">
      <dgm:prSet presAssocID="{C319E764-5E3D-4C99-8B12-68C4C92955D7}" presName="topConnNode1" presStyleLbl="node1" presStyleIdx="0" presStyleCnt="0"/>
      <dgm:spPr/>
    </dgm:pt>
    <dgm:pt modelId="{0D90079B-C50C-4E54-9F12-A2D2674C01E3}" type="pres">
      <dgm:prSet presAssocID="{C319E764-5E3D-4C99-8B12-68C4C92955D7}" presName="hierChild2" presStyleCnt="0"/>
      <dgm:spPr/>
    </dgm:pt>
    <dgm:pt modelId="{06A7BEB7-E0F8-475C-A2FB-6902EDE12035}" type="pres">
      <dgm:prSet presAssocID="{2285B6CE-2309-4656-8853-59078813566A}" presName="Name28" presStyleLbl="parChTrans1D2" presStyleIdx="0" presStyleCnt="3"/>
      <dgm:spPr/>
    </dgm:pt>
    <dgm:pt modelId="{DC6CED17-A1AF-4560-9768-4096370468FE}" type="pres">
      <dgm:prSet presAssocID="{016F0EC8-4062-48E2-9C3C-74F65D67E91A}" presName="hierRoot2" presStyleCnt="0">
        <dgm:presLayoutVars>
          <dgm:hierBranch val="init"/>
        </dgm:presLayoutVars>
      </dgm:prSet>
      <dgm:spPr/>
    </dgm:pt>
    <dgm:pt modelId="{BF31D68C-5CA2-4E4C-BDC6-AC85EEFE0F70}" type="pres">
      <dgm:prSet presAssocID="{016F0EC8-4062-48E2-9C3C-74F65D67E91A}" presName="rootComposite2" presStyleCnt="0"/>
      <dgm:spPr/>
    </dgm:pt>
    <dgm:pt modelId="{079D20EA-DD18-4217-8ED9-978F17016D2B}" type="pres">
      <dgm:prSet presAssocID="{016F0EC8-4062-48E2-9C3C-74F65D67E91A}" presName="rootText2" presStyleLbl="alignAcc1" presStyleIdx="0" presStyleCnt="0" custScaleY="138912">
        <dgm:presLayoutVars>
          <dgm:chPref val="3"/>
        </dgm:presLayoutVars>
      </dgm:prSet>
      <dgm:spPr/>
    </dgm:pt>
    <dgm:pt modelId="{0DEFA928-1F6D-41B5-8024-8B94AAA226BD}" type="pres">
      <dgm:prSet presAssocID="{016F0EC8-4062-48E2-9C3C-74F65D67E91A}" presName="topArc2" presStyleLbl="parChTrans1D1" presStyleIdx="2" presStyleCnt="8"/>
      <dgm:spPr/>
    </dgm:pt>
    <dgm:pt modelId="{648649CB-8CD9-45F3-9F81-B85B14716AD4}" type="pres">
      <dgm:prSet presAssocID="{016F0EC8-4062-48E2-9C3C-74F65D67E91A}" presName="bottomArc2" presStyleLbl="parChTrans1D1" presStyleIdx="3" presStyleCnt="8"/>
      <dgm:spPr/>
    </dgm:pt>
    <dgm:pt modelId="{FF50C7D4-F72D-4829-8D59-38F62BC6E0AD}" type="pres">
      <dgm:prSet presAssocID="{016F0EC8-4062-48E2-9C3C-74F65D67E91A}" presName="topConnNode2" presStyleLbl="node2" presStyleIdx="0" presStyleCnt="0"/>
      <dgm:spPr/>
    </dgm:pt>
    <dgm:pt modelId="{5C2AE053-59C0-4F06-B750-FD4BDF97D7DF}" type="pres">
      <dgm:prSet presAssocID="{016F0EC8-4062-48E2-9C3C-74F65D67E91A}" presName="hierChild4" presStyleCnt="0"/>
      <dgm:spPr/>
    </dgm:pt>
    <dgm:pt modelId="{794730E8-301A-4A51-A138-51C70A0B3815}" type="pres">
      <dgm:prSet presAssocID="{016F0EC8-4062-48E2-9C3C-74F65D67E91A}" presName="hierChild5" presStyleCnt="0"/>
      <dgm:spPr/>
    </dgm:pt>
    <dgm:pt modelId="{8B5ACD72-C867-4E78-8A53-19B6BB9A867F}" type="pres">
      <dgm:prSet presAssocID="{534DD033-F85B-4AF2-B65E-C4D50EF66334}" presName="Name28" presStyleLbl="parChTrans1D2" presStyleIdx="1" presStyleCnt="3"/>
      <dgm:spPr/>
    </dgm:pt>
    <dgm:pt modelId="{AD7FC153-495B-4FBC-B0C0-004D65E50A8B}" type="pres">
      <dgm:prSet presAssocID="{8113FBEF-D5B4-4150-8D6B-4BF69F6922DC}" presName="hierRoot2" presStyleCnt="0">
        <dgm:presLayoutVars>
          <dgm:hierBranch val="init"/>
        </dgm:presLayoutVars>
      </dgm:prSet>
      <dgm:spPr/>
    </dgm:pt>
    <dgm:pt modelId="{C9EAC8FB-4E64-4069-8AD8-99BAB1711FE4}" type="pres">
      <dgm:prSet presAssocID="{8113FBEF-D5B4-4150-8D6B-4BF69F6922DC}" presName="rootComposite2" presStyleCnt="0"/>
      <dgm:spPr/>
    </dgm:pt>
    <dgm:pt modelId="{EEC2D6AC-CC8D-406C-A263-C62EF8FBECE7}" type="pres">
      <dgm:prSet presAssocID="{8113FBEF-D5B4-4150-8D6B-4BF69F6922DC}" presName="rootText2" presStyleLbl="alignAcc1" presStyleIdx="0" presStyleCnt="0" custScaleY="138912">
        <dgm:presLayoutVars>
          <dgm:chPref val="3"/>
        </dgm:presLayoutVars>
      </dgm:prSet>
      <dgm:spPr/>
    </dgm:pt>
    <dgm:pt modelId="{E0A715C0-E8B1-492B-BA29-E405CA754710}" type="pres">
      <dgm:prSet presAssocID="{8113FBEF-D5B4-4150-8D6B-4BF69F6922DC}" presName="topArc2" presStyleLbl="parChTrans1D1" presStyleIdx="4" presStyleCnt="8"/>
      <dgm:spPr/>
    </dgm:pt>
    <dgm:pt modelId="{D3FA9432-7F37-4D26-B621-841037C20DEE}" type="pres">
      <dgm:prSet presAssocID="{8113FBEF-D5B4-4150-8D6B-4BF69F6922DC}" presName="bottomArc2" presStyleLbl="parChTrans1D1" presStyleIdx="5" presStyleCnt="8"/>
      <dgm:spPr/>
    </dgm:pt>
    <dgm:pt modelId="{DB409A65-68B9-46F2-9254-1CE91A553CDB}" type="pres">
      <dgm:prSet presAssocID="{8113FBEF-D5B4-4150-8D6B-4BF69F6922DC}" presName="topConnNode2" presStyleLbl="node2" presStyleIdx="0" presStyleCnt="0"/>
      <dgm:spPr/>
    </dgm:pt>
    <dgm:pt modelId="{272FCB9C-6951-42A3-877B-B68D2578958F}" type="pres">
      <dgm:prSet presAssocID="{8113FBEF-D5B4-4150-8D6B-4BF69F6922DC}" presName="hierChild4" presStyleCnt="0"/>
      <dgm:spPr/>
    </dgm:pt>
    <dgm:pt modelId="{755DCB2E-7452-48D6-BEAE-A15E4409B023}" type="pres">
      <dgm:prSet presAssocID="{8113FBEF-D5B4-4150-8D6B-4BF69F6922DC}" presName="hierChild5" presStyleCnt="0"/>
      <dgm:spPr/>
    </dgm:pt>
    <dgm:pt modelId="{DC58CD0A-CA55-4FEC-AB58-F3BE797E1CD8}" type="pres">
      <dgm:prSet presAssocID="{C4C0038A-388E-4D2E-ACDE-4FD8C7DD962A}" presName="Name28" presStyleLbl="parChTrans1D2" presStyleIdx="2" presStyleCnt="3"/>
      <dgm:spPr/>
    </dgm:pt>
    <dgm:pt modelId="{0DC9DDA2-6975-42D7-8F5B-2A9FCF5E7EB5}" type="pres">
      <dgm:prSet presAssocID="{BCDF5891-2CA9-4BA3-B0C3-3A3E9AC5FF85}" presName="hierRoot2" presStyleCnt="0">
        <dgm:presLayoutVars>
          <dgm:hierBranch val="init"/>
        </dgm:presLayoutVars>
      </dgm:prSet>
      <dgm:spPr/>
    </dgm:pt>
    <dgm:pt modelId="{42558C87-E317-4EDD-BE83-5B47BEC1905A}" type="pres">
      <dgm:prSet presAssocID="{BCDF5891-2CA9-4BA3-B0C3-3A3E9AC5FF85}" presName="rootComposite2" presStyleCnt="0"/>
      <dgm:spPr/>
    </dgm:pt>
    <dgm:pt modelId="{DD0FAF71-EFB7-4CA5-8D94-83239F2184E0}" type="pres">
      <dgm:prSet presAssocID="{BCDF5891-2CA9-4BA3-B0C3-3A3E9AC5FF85}" presName="rootText2" presStyleLbl="alignAcc1" presStyleIdx="0" presStyleCnt="0" custScaleY="138912">
        <dgm:presLayoutVars>
          <dgm:chPref val="3"/>
        </dgm:presLayoutVars>
      </dgm:prSet>
      <dgm:spPr/>
    </dgm:pt>
    <dgm:pt modelId="{71FCF0B4-5732-40AD-939C-187B1F00C840}" type="pres">
      <dgm:prSet presAssocID="{BCDF5891-2CA9-4BA3-B0C3-3A3E9AC5FF85}" presName="topArc2" presStyleLbl="parChTrans1D1" presStyleIdx="6" presStyleCnt="8"/>
      <dgm:spPr/>
    </dgm:pt>
    <dgm:pt modelId="{19869840-8F72-45C8-BE8C-C41969B5FECF}" type="pres">
      <dgm:prSet presAssocID="{BCDF5891-2CA9-4BA3-B0C3-3A3E9AC5FF85}" presName="bottomArc2" presStyleLbl="parChTrans1D1" presStyleIdx="7" presStyleCnt="8"/>
      <dgm:spPr/>
    </dgm:pt>
    <dgm:pt modelId="{573BB971-71FB-4326-86A8-8F9B4BA624F6}" type="pres">
      <dgm:prSet presAssocID="{BCDF5891-2CA9-4BA3-B0C3-3A3E9AC5FF85}" presName="topConnNode2" presStyleLbl="node2" presStyleIdx="0" presStyleCnt="0"/>
      <dgm:spPr/>
    </dgm:pt>
    <dgm:pt modelId="{2C385D79-6E39-45A0-ADBF-93AD0C331F12}" type="pres">
      <dgm:prSet presAssocID="{BCDF5891-2CA9-4BA3-B0C3-3A3E9AC5FF85}" presName="hierChild4" presStyleCnt="0"/>
      <dgm:spPr/>
    </dgm:pt>
    <dgm:pt modelId="{1C975C9F-C4BA-4FCB-A62F-B8FAE7B623B2}" type="pres">
      <dgm:prSet presAssocID="{BCDF5891-2CA9-4BA3-B0C3-3A3E9AC5FF85}" presName="hierChild5" presStyleCnt="0"/>
      <dgm:spPr/>
    </dgm:pt>
    <dgm:pt modelId="{D062307E-41F7-45A5-85CB-65D2734816BD}" type="pres">
      <dgm:prSet presAssocID="{C319E764-5E3D-4C99-8B12-68C4C92955D7}" presName="hierChild3" presStyleCnt="0"/>
      <dgm:spPr/>
    </dgm:pt>
  </dgm:ptLst>
  <dgm:cxnLst>
    <dgm:cxn modelId="{8BD16C01-689B-4D93-BCC2-23E8A1E6A5BD}" type="presOf" srcId="{BCDF5891-2CA9-4BA3-B0C3-3A3E9AC5FF85}" destId="{573BB971-71FB-4326-86A8-8F9B4BA624F6}" srcOrd="1" destOrd="0" presId="urn:microsoft.com/office/officeart/2008/layout/HalfCircleOrganizationChart"/>
    <dgm:cxn modelId="{6E7ADD05-4DF0-493F-A542-06AE4A5A9E86}" type="presOf" srcId="{016F0EC8-4062-48E2-9C3C-74F65D67E91A}" destId="{FF50C7D4-F72D-4829-8D59-38F62BC6E0AD}" srcOrd="1" destOrd="0" presId="urn:microsoft.com/office/officeart/2008/layout/HalfCircleOrganizationChart"/>
    <dgm:cxn modelId="{2A7C9911-B2DF-4255-9F5F-D23FC16DDC63}" type="presOf" srcId="{BCDF5891-2CA9-4BA3-B0C3-3A3E9AC5FF85}" destId="{DD0FAF71-EFB7-4CA5-8D94-83239F2184E0}" srcOrd="0" destOrd="0" presId="urn:microsoft.com/office/officeart/2008/layout/HalfCircleOrganizationChart"/>
    <dgm:cxn modelId="{98586E17-ADE2-4FFC-8AE8-8388B864740B}" type="presOf" srcId="{016F0EC8-4062-48E2-9C3C-74F65D67E91A}" destId="{079D20EA-DD18-4217-8ED9-978F17016D2B}" srcOrd="0" destOrd="0" presId="urn:microsoft.com/office/officeart/2008/layout/HalfCircleOrganizationChart"/>
    <dgm:cxn modelId="{E3488F1A-3810-4F28-9778-50530F8E6BAE}" srcId="{C319E764-5E3D-4C99-8B12-68C4C92955D7}" destId="{BCDF5891-2CA9-4BA3-B0C3-3A3E9AC5FF85}" srcOrd="2" destOrd="0" parTransId="{C4C0038A-388E-4D2E-ACDE-4FD8C7DD962A}" sibTransId="{3B45687B-6639-4417-A1EA-123966DAAEF5}"/>
    <dgm:cxn modelId="{CCB3C32C-C554-47D0-A027-CC49A38401EB}" srcId="{C319E764-5E3D-4C99-8B12-68C4C92955D7}" destId="{016F0EC8-4062-48E2-9C3C-74F65D67E91A}" srcOrd="0" destOrd="0" parTransId="{2285B6CE-2309-4656-8853-59078813566A}" sibTransId="{3C8A05FD-0DFD-43F2-9A2C-C7B5B6B0E9A9}"/>
    <dgm:cxn modelId="{33411F2D-1A63-47FA-B564-6ACEC7594FBD}" type="presOf" srcId="{8113FBEF-D5B4-4150-8D6B-4BF69F6922DC}" destId="{EEC2D6AC-CC8D-406C-A263-C62EF8FBECE7}" srcOrd="0" destOrd="0" presId="urn:microsoft.com/office/officeart/2008/layout/HalfCircleOrganizationChart"/>
    <dgm:cxn modelId="{D50E3138-E200-456B-8F18-480E75A5FB15}" srcId="{950EBE07-BBA7-4BCE-AFA6-152DA7E0AE96}" destId="{C319E764-5E3D-4C99-8B12-68C4C92955D7}" srcOrd="0" destOrd="0" parTransId="{16819440-DD2E-4E34-87F5-C19FAB0C3206}" sibTransId="{DBCAD519-8709-49C8-93AC-43E39330481E}"/>
    <dgm:cxn modelId="{6924373E-7C55-43B7-83E2-BE280CDFFBE1}" type="presOf" srcId="{C4C0038A-388E-4D2E-ACDE-4FD8C7DD962A}" destId="{DC58CD0A-CA55-4FEC-AB58-F3BE797E1CD8}" srcOrd="0" destOrd="0" presId="urn:microsoft.com/office/officeart/2008/layout/HalfCircleOrganizationChart"/>
    <dgm:cxn modelId="{B86D3560-D2FB-4475-A61B-357F8745F260}" type="presOf" srcId="{950EBE07-BBA7-4BCE-AFA6-152DA7E0AE96}" destId="{46C5131C-CA66-4155-A59E-83F24737339B}" srcOrd="0" destOrd="0" presId="urn:microsoft.com/office/officeart/2008/layout/HalfCircleOrganizationChart"/>
    <dgm:cxn modelId="{DFC6E488-2E89-422E-B67B-D8D511CD272D}" type="presOf" srcId="{C319E764-5E3D-4C99-8B12-68C4C92955D7}" destId="{FD5F773F-8120-49D5-8E36-E19F521B330B}" srcOrd="0" destOrd="0" presId="urn:microsoft.com/office/officeart/2008/layout/HalfCircleOrganizationChart"/>
    <dgm:cxn modelId="{EAA37994-7CB5-43CC-8512-1D3ABFB032BB}" type="presOf" srcId="{2285B6CE-2309-4656-8853-59078813566A}" destId="{06A7BEB7-E0F8-475C-A2FB-6902EDE12035}" srcOrd="0" destOrd="0" presId="urn:microsoft.com/office/officeart/2008/layout/HalfCircleOrganizationChart"/>
    <dgm:cxn modelId="{1AE7BA98-524F-43EC-8E9D-040E7EEB94F4}" srcId="{C319E764-5E3D-4C99-8B12-68C4C92955D7}" destId="{8113FBEF-D5B4-4150-8D6B-4BF69F6922DC}" srcOrd="1" destOrd="0" parTransId="{534DD033-F85B-4AF2-B65E-C4D50EF66334}" sibTransId="{DDFB3100-3485-4EEA-94DA-4FD39B0D3F97}"/>
    <dgm:cxn modelId="{1F99F3B2-D670-4943-B7CA-6F722902DDA1}" type="presOf" srcId="{534DD033-F85B-4AF2-B65E-C4D50EF66334}" destId="{8B5ACD72-C867-4E78-8A53-19B6BB9A867F}" srcOrd="0" destOrd="0" presId="urn:microsoft.com/office/officeart/2008/layout/HalfCircleOrganizationChart"/>
    <dgm:cxn modelId="{EBF728BC-18B1-45FB-8610-ED4823F1D06F}" type="presOf" srcId="{C319E764-5E3D-4C99-8B12-68C4C92955D7}" destId="{19677ABF-F5A1-4D68-98E7-26F1DFC33152}" srcOrd="1" destOrd="0" presId="urn:microsoft.com/office/officeart/2008/layout/HalfCircleOrganizationChart"/>
    <dgm:cxn modelId="{25EE80D8-9CCD-429F-B3B8-8817A5B1F074}" type="presOf" srcId="{8113FBEF-D5B4-4150-8D6B-4BF69F6922DC}" destId="{DB409A65-68B9-46F2-9254-1CE91A553CDB}" srcOrd="1" destOrd="0" presId="urn:microsoft.com/office/officeart/2008/layout/HalfCircleOrganizationChart"/>
    <dgm:cxn modelId="{88694514-BA43-4308-ABDA-86FC62576DE6}" type="presParOf" srcId="{46C5131C-CA66-4155-A59E-83F24737339B}" destId="{34F95F17-B880-4B8E-949A-2222206E65D3}" srcOrd="0" destOrd="0" presId="urn:microsoft.com/office/officeart/2008/layout/HalfCircleOrganizationChart"/>
    <dgm:cxn modelId="{A2D47DF1-C985-443E-ADBD-A557DA04CD51}" type="presParOf" srcId="{34F95F17-B880-4B8E-949A-2222206E65D3}" destId="{63A219D2-B71C-4F91-8B57-9802D4CFCF95}" srcOrd="0" destOrd="0" presId="urn:microsoft.com/office/officeart/2008/layout/HalfCircleOrganizationChart"/>
    <dgm:cxn modelId="{F7593E0C-3713-41FE-98AB-AEEBF77C9C94}" type="presParOf" srcId="{63A219D2-B71C-4F91-8B57-9802D4CFCF95}" destId="{FD5F773F-8120-49D5-8E36-E19F521B330B}" srcOrd="0" destOrd="0" presId="urn:microsoft.com/office/officeart/2008/layout/HalfCircleOrganizationChart"/>
    <dgm:cxn modelId="{927B943A-7FC8-40E7-BD9D-B83513A2F864}" type="presParOf" srcId="{63A219D2-B71C-4F91-8B57-9802D4CFCF95}" destId="{7E7A2685-3E0F-4673-B26E-1E8248131A5C}" srcOrd="1" destOrd="0" presId="urn:microsoft.com/office/officeart/2008/layout/HalfCircleOrganizationChart"/>
    <dgm:cxn modelId="{199C109B-6097-41FA-A98E-39A53F4F1102}" type="presParOf" srcId="{63A219D2-B71C-4F91-8B57-9802D4CFCF95}" destId="{074D514F-D9AE-4B0B-B875-25E5A2FEE21A}" srcOrd="2" destOrd="0" presId="urn:microsoft.com/office/officeart/2008/layout/HalfCircleOrganizationChart"/>
    <dgm:cxn modelId="{BD4EA2BD-A445-4069-B793-EEBA70922213}" type="presParOf" srcId="{63A219D2-B71C-4F91-8B57-9802D4CFCF95}" destId="{19677ABF-F5A1-4D68-98E7-26F1DFC33152}" srcOrd="3" destOrd="0" presId="urn:microsoft.com/office/officeart/2008/layout/HalfCircleOrganizationChart"/>
    <dgm:cxn modelId="{A97E0E50-DF55-4D71-8944-A7B4ECE2B5C0}" type="presParOf" srcId="{34F95F17-B880-4B8E-949A-2222206E65D3}" destId="{0D90079B-C50C-4E54-9F12-A2D2674C01E3}" srcOrd="1" destOrd="0" presId="urn:microsoft.com/office/officeart/2008/layout/HalfCircleOrganizationChart"/>
    <dgm:cxn modelId="{70F38F85-A1A6-43EA-B558-C7CC0465577B}" type="presParOf" srcId="{0D90079B-C50C-4E54-9F12-A2D2674C01E3}" destId="{06A7BEB7-E0F8-475C-A2FB-6902EDE12035}" srcOrd="0" destOrd="0" presId="urn:microsoft.com/office/officeart/2008/layout/HalfCircleOrganizationChart"/>
    <dgm:cxn modelId="{031B8AA4-4C5D-423F-8937-29207C672515}" type="presParOf" srcId="{0D90079B-C50C-4E54-9F12-A2D2674C01E3}" destId="{DC6CED17-A1AF-4560-9768-4096370468FE}" srcOrd="1" destOrd="0" presId="urn:microsoft.com/office/officeart/2008/layout/HalfCircleOrganizationChart"/>
    <dgm:cxn modelId="{1EC28EF0-5AAC-44DF-A206-152AA601707A}" type="presParOf" srcId="{DC6CED17-A1AF-4560-9768-4096370468FE}" destId="{BF31D68C-5CA2-4E4C-BDC6-AC85EEFE0F70}" srcOrd="0" destOrd="0" presId="urn:microsoft.com/office/officeart/2008/layout/HalfCircleOrganizationChart"/>
    <dgm:cxn modelId="{792CFA6B-DB13-4BE2-91F6-54A2FB9B223D}" type="presParOf" srcId="{BF31D68C-5CA2-4E4C-BDC6-AC85EEFE0F70}" destId="{079D20EA-DD18-4217-8ED9-978F17016D2B}" srcOrd="0" destOrd="0" presId="urn:microsoft.com/office/officeart/2008/layout/HalfCircleOrganizationChart"/>
    <dgm:cxn modelId="{F5DDA31A-67CB-4B88-821B-0BE2598FF00F}" type="presParOf" srcId="{BF31D68C-5CA2-4E4C-BDC6-AC85EEFE0F70}" destId="{0DEFA928-1F6D-41B5-8024-8B94AAA226BD}" srcOrd="1" destOrd="0" presId="urn:microsoft.com/office/officeart/2008/layout/HalfCircleOrganizationChart"/>
    <dgm:cxn modelId="{0C8ABED4-BEC5-4CE3-841B-43C1B61FC20A}" type="presParOf" srcId="{BF31D68C-5CA2-4E4C-BDC6-AC85EEFE0F70}" destId="{648649CB-8CD9-45F3-9F81-B85B14716AD4}" srcOrd="2" destOrd="0" presId="urn:microsoft.com/office/officeart/2008/layout/HalfCircleOrganizationChart"/>
    <dgm:cxn modelId="{14772902-A95D-4161-AC0E-DCA3AACF7B71}" type="presParOf" srcId="{BF31D68C-5CA2-4E4C-BDC6-AC85EEFE0F70}" destId="{FF50C7D4-F72D-4829-8D59-38F62BC6E0AD}" srcOrd="3" destOrd="0" presId="urn:microsoft.com/office/officeart/2008/layout/HalfCircleOrganizationChart"/>
    <dgm:cxn modelId="{57C01C56-67C6-40B3-AB2F-86B971824C2D}" type="presParOf" srcId="{DC6CED17-A1AF-4560-9768-4096370468FE}" destId="{5C2AE053-59C0-4F06-B750-FD4BDF97D7DF}" srcOrd="1" destOrd="0" presId="urn:microsoft.com/office/officeart/2008/layout/HalfCircleOrganizationChart"/>
    <dgm:cxn modelId="{7BF2AAFD-2687-43CE-88D6-8AB941263C25}" type="presParOf" srcId="{DC6CED17-A1AF-4560-9768-4096370468FE}" destId="{794730E8-301A-4A51-A138-51C70A0B3815}" srcOrd="2" destOrd="0" presId="urn:microsoft.com/office/officeart/2008/layout/HalfCircleOrganizationChart"/>
    <dgm:cxn modelId="{A6C5206C-AF7B-48BD-84D0-27F95161C3E4}" type="presParOf" srcId="{0D90079B-C50C-4E54-9F12-A2D2674C01E3}" destId="{8B5ACD72-C867-4E78-8A53-19B6BB9A867F}" srcOrd="2" destOrd="0" presId="urn:microsoft.com/office/officeart/2008/layout/HalfCircleOrganizationChart"/>
    <dgm:cxn modelId="{BFD43124-E28F-41C1-B84E-54F337924373}" type="presParOf" srcId="{0D90079B-C50C-4E54-9F12-A2D2674C01E3}" destId="{AD7FC153-495B-4FBC-B0C0-004D65E50A8B}" srcOrd="3" destOrd="0" presId="urn:microsoft.com/office/officeart/2008/layout/HalfCircleOrganizationChart"/>
    <dgm:cxn modelId="{2311457B-550A-41CD-9B09-4D68714F641C}" type="presParOf" srcId="{AD7FC153-495B-4FBC-B0C0-004D65E50A8B}" destId="{C9EAC8FB-4E64-4069-8AD8-99BAB1711FE4}" srcOrd="0" destOrd="0" presId="urn:microsoft.com/office/officeart/2008/layout/HalfCircleOrganizationChart"/>
    <dgm:cxn modelId="{A9055032-15B9-4BD4-BC51-78376830308F}" type="presParOf" srcId="{C9EAC8FB-4E64-4069-8AD8-99BAB1711FE4}" destId="{EEC2D6AC-CC8D-406C-A263-C62EF8FBECE7}" srcOrd="0" destOrd="0" presId="urn:microsoft.com/office/officeart/2008/layout/HalfCircleOrganizationChart"/>
    <dgm:cxn modelId="{5AB8A842-963F-4329-8FCD-E513FCB037BB}" type="presParOf" srcId="{C9EAC8FB-4E64-4069-8AD8-99BAB1711FE4}" destId="{E0A715C0-E8B1-492B-BA29-E405CA754710}" srcOrd="1" destOrd="0" presId="urn:microsoft.com/office/officeart/2008/layout/HalfCircleOrganizationChart"/>
    <dgm:cxn modelId="{CC23D037-FEEB-4D3F-BA3C-EA16B0096ED2}" type="presParOf" srcId="{C9EAC8FB-4E64-4069-8AD8-99BAB1711FE4}" destId="{D3FA9432-7F37-4D26-B621-841037C20DEE}" srcOrd="2" destOrd="0" presId="urn:microsoft.com/office/officeart/2008/layout/HalfCircleOrganizationChart"/>
    <dgm:cxn modelId="{33CB85E5-9353-42D1-B8E4-C2D50490D044}" type="presParOf" srcId="{C9EAC8FB-4E64-4069-8AD8-99BAB1711FE4}" destId="{DB409A65-68B9-46F2-9254-1CE91A553CDB}" srcOrd="3" destOrd="0" presId="urn:microsoft.com/office/officeart/2008/layout/HalfCircleOrganizationChart"/>
    <dgm:cxn modelId="{97DB2883-9A94-4B44-A0EC-A7B9F1EEC470}" type="presParOf" srcId="{AD7FC153-495B-4FBC-B0C0-004D65E50A8B}" destId="{272FCB9C-6951-42A3-877B-B68D2578958F}" srcOrd="1" destOrd="0" presId="urn:microsoft.com/office/officeart/2008/layout/HalfCircleOrganizationChart"/>
    <dgm:cxn modelId="{A50B91D2-68F1-46A2-BC47-5199D7D0364F}" type="presParOf" srcId="{AD7FC153-495B-4FBC-B0C0-004D65E50A8B}" destId="{755DCB2E-7452-48D6-BEAE-A15E4409B023}" srcOrd="2" destOrd="0" presId="urn:microsoft.com/office/officeart/2008/layout/HalfCircleOrganizationChart"/>
    <dgm:cxn modelId="{B956C2C6-41FA-489E-8715-7DFD431B331B}" type="presParOf" srcId="{0D90079B-C50C-4E54-9F12-A2D2674C01E3}" destId="{DC58CD0A-CA55-4FEC-AB58-F3BE797E1CD8}" srcOrd="4" destOrd="0" presId="urn:microsoft.com/office/officeart/2008/layout/HalfCircleOrganizationChart"/>
    <dgm:cxn modelId="{BED15B2E-0AA6-48A5-ACFD-D3D2CF0F13C9}" type="presParOf" srcId="{0D90079B-C50C-4E54-9F12-A2D2674C01E3}" destId="{0DC9DDA2-6975-42D7-8F5B-2A9FCF5E7EB5}" srcOrd="5" destOrd="0" presId="urn:microsoft.com/office/officeart/2008/layout/HalfCircleOrganizationChart"/>
    <dgm:cxn modelId="{D85066E4-0952-4795-B09A-61A392E8687B}" type="presParOf" srcId="{0DC9DDA2-6975-42D7-8F5B-2A9FCF5E7EB5}" destId="{42558C87-E317-4EDD-BE83-5B47BEC1905A}" srcOrd="0" destOrd="0" presId="urn:microsoft.com/office/officeart/2008/layout/HalfCircleOrganizationChart"/>
    <dgm:cxn modelId="{BC38D3E3-3147-4830-8DEF-DA2A9F75FE7A}" type="presParOf" srcId="{42558C87-E317-4EDD-BE83-5B47BEC1905A}" destId="{DD0FAF71-EFB7-4CA5-8D94-83239F2184E0}" srcOrd="0" destOrd="0" presId="urn:microsoft.com/office/officeart/2008/layout/HalfCircleOrganizationChart"/>
    <dgm:cxn modelId="{4E10B508-954C-4E7C-A034-2E0EC82E934E}" type="presParOf" srcId="{42558C87-E317-4EDD-BE83-5B47BEC1905A}" destId="{71FCF0B4-5732-40AD-939C-187B1F00C840}" srcOrd="1" destOrd="0" presId="urn:microsoft.com/office/officeart/2008/layout/HalfCircleOrganizationChart"/>
    <dgm:cxn modelId="{B8ABBC3F-918F-4157-ADA4-FE7FBD4FE499}" type="presParOf" srcId="{42558C87-E317-4EDD-BE83-5B47BEC1905A}" destId="{19869840-8F72-45C8-BE8C-C41969B5FECF}" srcOrd="2" destOrd="0" presId="urn:microsoft.com/office/officeart/2008/layout/HalfCircleOrganizationChart"/>
    <dgm:cxn modelId="{6C4F35DA-996D-4D41-8314-654C8547E69E}" type="presParOf" srcId="{42558C87-E317-4EDD-BE83-5B47BEC1905A}" destId="{573BB971-71FB-4326-86A8-8F9B4BA624F6}" srcOrd="3" destOrd="0" presId="urn:microsoft.com/office/officeart/2008/layout/HalfCircleOrganizationChart"/>
    <dgm:cxn modelId="{82A295FA-071C-46FE-A01F-5575A5B569CF}" type="presParOf" srcId="{0DC9DDA2-6975-42D7-8F5B-2A9FCF5E7EB5}" destId="{2C385D79-6E39-45A0-ADBF-93AD0C331F12}" srcOrd="1" destOrd="0" presId="urn:microsoft.com/office/officeart/2008/layout/HalfCircleOrganizationChart"/>
    <dgm:cxn modelId="{F664836F-B633-4528-B80B-FF9D5DDC95E7}" type="presParOf" srcId="{0DC9DDA2-6975-42D7-8F5B-2A9FCF5E7EB5}" destId="{1C975C9F-C4BA-4FCB-A62F-B8FAE7B623B2}" srcOrd="2" destOrd="0" presId="urn:microsoft.com/office/officeart/2008/layout/HalfCircleOrganizationChart"/>
    <dgm:cxn modelId="{00DE93DF-B215-4002-9DB3-CF03AD9103C1}" type="presParOf" srcId="{34F95F17-B880-4B8E-949A-2222206E65D3}" destId="{D062307E-41F7-45A5-85CB-65D2734816BD}"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CBA0275-A92B-44F4-8E01-A874212573B0}" type="doc">
      <dgm:prSet loTypeId="urn:microsoft.com/office/officeart/2005/8/layout/hChevron3" loCatId="process" qsTypeId="urn:microsoft.com/office/officeart/2005/8/quickstyle/simple1" qsCatId="simple" csTypeId="urn:microsoft.com/office/officeart/2005/8/colors/accent2_5" csCatId="accent2" phldr="1"/>
      <dgm:spPr/>
    </dgm:pt>
    <dgm:pt modelId="{9332FC5F-E405-45D1-9E8E-1485170B0523}">
      <dgm:prSet phldrT="[Text]"/>
      <dgm:spPr/>
      <dgm:t>
        <a:bodyPr/>
        <a:lstStyle/>
        <a:p>
          <a:r>
            <a:rPr lang="en-US" dirty="0"/>
            <a:t>Short project duration</a:t>
          </a:r>
        </a:p>
      </dgm:t>
    </dgm:pt>
    <dgm:pt modelId="{97CDE214-868A-4FB3-8F64-CD91EEA5E42E}" type="parTrans" cxnId="{DCE93811-FE6A-4AE6-B196-03A2DD9EF4D7}">
      <dgm:prSet/>
      <dgm:spPr/>
      <dgm:t>
        <a:bodyPr/>
        <a:lstStyle/>
        <a:p>
          <a:endParaRPr lang="en-US"/>
        </a:p>
      </dgm:t>
    </dgm:pt>
    <dgm:pt modelId="{4392EDFE-29A6-4357-83ED-C936A356239C}" type="sibTrans" cxnId="{DCE93811-FE6A-4AE6-B196-03A2DD9EF4D7}">
      <dgm:prSet/>
      <dgm:spPr/>
      <dgm:t>
        <a:bodyPr/>
        <a:lstStyle/>
        <a:p>
          <a:endParaRPr lang="en-US"/>
        </a:p>
      </dgm:t>
    </dgm:pt>
    <dgm:pt modelId="{BB8BEC00-D2FB-42D9-A5EB-780813F12322}">
      <dgm:prSet phldrT="[Text]"/>
      <dgm:spPr/>
      <dgm:t>
        <a:bodyPr/>
        <a:lstStyle/>
        <a:p>
          <a:r>
            <a:rPr lang="en-US" dirty="0"/>
            <a:t>Low number of crashes</a:t>
          </a:r>
        </a:p>
      </dgm:t>
    </dgm:pt>
    <dgm:pt modelId="{967A8965-4776-4A66-BF8B-B6F355E99579}" type="parTrans" cxnId="{34598FE9-4E64-46E5-BD37-BF39B7BFFF51}">
      <dgm:prSet/>
      <dgm:spPr/>
      <dgm:t>
        <a:bodyPr/>
        <a:lstStyle/>
        <a:p>
          <a:endParaRPr lang="en-US"/>
        </a:p>
      </dgm:t>
    </dgm:pt>
    <dgm:pt modelId="{18A7D4B6-4E99-4DFD-9C72-0C8D28CE445B}" type="sibTrans" cxnId="{34598FE9-4E64-46E5-BD37-BF39B7BFFF51}">
      <dgm:prSet/>
      <dgm:spPr/>
      <dgm:t>
        <a:bodyPr/>
        <a:lstStyle/>
        <a:p>
          <a:endParaRPr lang="en-US"/>
        </a:p>
      </dgm:t>
    </dgm:pt>
    <dgm:pt modelId="{07BAA6B8-40BA-49F0-8DA5-46CF0C08FFFA}">
      <dgm:prSet phldrT="[Text]"/>
      <dgm:spPr/>
      <dgm:t>
        <a:bodyPr/>
        <a:lstStyle/>
        <a:p>
          <a:r>
            <a:rPr lang="en-US" dirty="0"/>
            <a:t>Lack of data</a:t>
          </a:r>
        </a:p>
      </dgm:t>
    </dgm:pt>
    <dgm:pt modelId="{70FFF80F-6AA4-49A7-B175-297460191DE7}" type="parTrans" cxnId="{41646341-EC76-4055-AC73-956168C602D5}">
      <dgm:prSet/>
      <dgm:spPr/>
      <dgm:t>
        <a:bodyPr/>
        <a:lstStyle/>
        <a:p>
          <a:endParaRPr lang="en-US"/>
        </a:p>
      </dgm:t>
    </dgm:pt>
    <dgm:pt modelId="{7C5158BD-4197-48B3-99B1-0ED0FF84EC19}" type="sibTrans" cxnId="{41646341-EC76-4055-AC73-956168C602D5}">
      <dgm:prSet/>
      <dgm:spPr/>
      <dgm:t>
        <a:bodyPr/>
        <a:lstStyle/>
        <a:p>
          <a:endParaRPr lang="en-US"/>
        </a:p>
      </dgm:t>
    </dgm:pt>
    <dgm:pt modelId="{CEA280BD-39C1-4F31-8C89-1E72B17EDABC}">
      <dgm:prSet/>
      <dgm:spPr/>
      <dgm:t>
        <a:bodyPr/>
        <a:lstStyle/>
        <a:p>
          <a:r>
            <a:rPr lang="en-US" dirty="0"/>
            <a:t>Statistically insignificant conclusions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B1B5D67-0B55-4ACE-807B-148D9E9CDAB3}" type="parTrans" cxnId="{FCFBEA44-B953-4ABA-AF1E-66EBEB5D0526}">
      <dgm:prSet/>
      <dgm:spPr/>
      <dgm:t>
        <a:bodyPr/>
        <a:lstStyle/>
        <a:p>
          <a:endParaRPr lang="en-US"/>
        </a:p>
      </dgm:t>
    </dgm:pt>
    <dgm:pt modelId="{EC8CCA1F-9E62-42D9-A843-426F0CD7741C}" type="sibTrans" cxnId="{FCFBEA44-B953-4ABA-AF1E-66EBEB5D0526}">
      <dgm:prSet/>
      <dgm:spPr/>
      <dgm:t>
        <a:bodyPr/>
        <a:lstStyle/>
        <a:p>
          <a:endParaRPr lang="en-US"/>
        </a:p>
      </dgm:t>
    </dgm:pt>
    <dgm:pt modelId="{5AFA9C7A-58D4-4FB3-AA74-E168DA1222F5}" type="pres">
      <dgm:prSet presAssocID="{FCBA0275-A92B-44F4-8E01-A874212573B0}" presName="Name0" presStyleCnt="0">
        <dgm:presLayoutVars>
          <dgm:dir/>
          <dgm:resizeHandles val="exact"/>
        </dgm:presLayoutVars>
      </dgm:prSet>
      <dgm:spPr/>
    </dgm:pt>
    <dgm:pt modelId="{408FBF04-8B86-4D40-B2CF-D7E88BE5828C}" type="pres">
      <dgm:prSet presAssocID="{9332FC5F-E405-45D1-9E8E-1485170B0523}" presName="parTxOnly" presStyleLbl="node1" presStyleIdx="0" presStyleCnt="4">
        <dgm:presLayoutVars>
          <dgm:bulletEnabled val="1"/>
        </dgm:presLayoutVars>
      </dgm:prSet>
      <dgm:spPr/>
    </dgm:pt>
    <dgm:pt modelId="{93F2034E-70F9-40EB-B29B-7CEAA4EF1759}" type="pres">
      <dgm:prSet presAssocID="{4392EDFE-29A6-4357-83ED-C936A356239C}" presName="parSpace" presStyleCnt="0"/>
      <dgm:spPr/>
    </dgm:pt>
    <dgm:pt modelId="{CDF8E6D9-5386-4705-A29A-B94D2D0156EF}" type="pres">
      <dgm:prSet presAssocID="{BB8BEC00-D2FB-42D9-A5EB-780813F12322}" presName="parTxOnly" presStyleLbl="node1" presStyleIdx="1" presStyleCnt="4">
        <dgm:presLayoutVars>
          <dgm:bulletEnabled val="1"/>
        </dgm:presLayoutVars>
      </dgm:prSet>
      <dgm:spPr/>
    </dgm:pt>
    <dgm:pt modelId="{34EE8DFC-2607-4751-9BCF-DEFAFE4F093F}" type="pres">
      <dgm:prSet presAssocID="{18A7D4B6-4E99-4DFD-9C72-0C8D28CE445B}" presName="parSpace" presStyleCnt="0"/>
      <dgm:spPr/>
    </dgm:pt>
    <dgm:pt modelId="{AF613442-B6DC-4F0C-B516-479E07E9A265}" type="pres">
      <dgm:prSet presAssocID="{07BAA6B8-40BA-49F0-8DA5-46CF0C08FFFA}" presName="parTxOnly" presStyleLbl="node1" presStyleIdx="2" presStyleCnt="4">
        <dgm:presLayoutVars>
          <dgm:bulletEnabled val="1"/>
        </dgm:presLayoutVars>
      </dgm:prSet>
      <dgm:spPr/>
    </dgm:pt>
    <dgm:pt modelId="{79A08820-E3B5-4A7E-B9A8-9F8352D25CE1}" type="pres">
      <dgm:prSet presAssocID="{7C5158BD-4197-48B3-99B1-0ED0FF84EC19}" presName="parSpace" presStyleCnt="0"/>
      <dgm:spPr/>
    </dgm:pt>
    <dgm:pt modelId="{DF2A4506-6122-4CC1-9FE1-1C1776DE1CEA}" type="pres">
      <dgm:prSet presAssocID="{CEA280BD-39C1-4F31-8C89-1E72B17EDABC}" presName="parTxOnly" presStyleLbl="node1" presStyleIdx="3" presStyleCnt="4">
        <dgm:presLayoutVars>
          <dgm:bulletEnabled val="1"/>
        </dgm:presLayoutVars>
      </dgm:prSet>
      <dgm:spPr/>
    </dgm:pt>
  </dgm:ptLst>
  <dgm:cxnLst>
    <dgm:cxn modelId="{DCE93811-FE6A-4AE6-B196-03A2DD9EF4D7}" srcId="{FCBA0275-A92B-44F4-8E01-A874212573B0}" destId="{9332FC5F-E405-45D1-9E8E-1485170B0523}" srcOrd="0" destOrd="0" parTransId="{97CDE214-868A-4FB3-8F64-CD91EEA5E42E}" sibTransId="{4392EDFE-29A6-4357-83ED-C936A356239C}"/>
    <dgm:cxn modelId="{A17AC41D-C60C-4310-9093-E100D08C5EA6}" type="presOf" srcId="{9332FC5F-E405-45D1-9E8E-1485170B0523}" destId="{408FBF04-8B86-4D40-B2CF-D7E88BE5828C}" srcOrd="0" destOrd="0" presId="urn:microsoft.com/office/officeart/2005/8/layout/hChevron3"/>
    <dgm:cxn modelId="{41646341-EC76-4055-AC73-956168C602D5}" srcId="{FCBA0275-A92B-44F4-8E01-A874212573B0}" destId="{07BAA6B8-40BA-49F0-8DA5-46CF0C08FFFA}" srcOrd="2" destOrd="0" parTransId="{70FFF80F-6AA4-49A7-B175-297460191DE7}" sibTransId="{7C5158BD-4197-48B3-99B1-0ED0FF84EC19}"/>
    <dgm:cxn modelId="{FCFBEA44-B953-4ABA-AF1E-66EBEB5D0526}" srcId="{FCBA0275-A92B-44F4-8E01-A874212573B0}" destId="{CEA280BD-39C1-4F31-8C89-1E72B17EDABC}" srcOrd="3" destOrd="0" parTransId="{3B1B5D67-0B55-4ACE-807B-148D9E9CDAB3}" sibTransId="{EC8CCA1F-9E62-42D9-A843-426F0CD7741C}"/>
    <dgm:cxn modelId="{848AA847-3C15-4D6D-A677-201180F91CAA}" type="presOf" srcId="{CEA280BD-39C1-4F31-8C89-1E72B17EDABC}" destId="{DF2A4506-6122-4CC1-9FE1-1C1776DE1CEA}" srcOrd="0" destOrd="0" presId="urn:microsoft.com/office/officeart/2005/8/layout/hChevron3"/>
    <dgm:cxn modelId="{D200746E-8B29-4201-9B02-62B88EEDF110}" type="presOf" srcId="{07BAA6B8-40BA-49F0-8DA5-46CF0C08FFFA}" destId="{AF613442-B6DC-4F0C-B516-479E07E9A265}" srcOrd="0" destOrd="0" presId="urn:microsoft.com/office/officeart/2005/8/layout/hChevron3"/>
    <dgm:cxn modelId="{6707F085-D575-4D09-9427-94E590E622FD}" type="presOf" srcId="{FCBA0275-A92B-44F4-8E01-A874212573B0}" destId="{5AFA9C7A-58D4-4FB3-AA74-E168DA1222F5}" srcOrd="0" destOrd="0" presId="urn:microsoft.com/office/officeart/2005/8/layout/hChevron3"/>
    <dgm:cxn modelId="{C2F45CE6-5734-4B4C-83F1-0022D78EFC0C}" type="presOf" srcId="{BB8BEC00-D2FB-42D9-A5EB-780813F12322}" destId="{CDF8E6D9-5386-4705-A29A-B94D2D0156EF}" srcOrd="0" destOrd="0" presId="urn:microsoft.com/office/officeart/2005/8/layout/hChevron3"/>
    <dgm:cxn modelId="{34598FE9-4E64-46E5-BD37-BF39B7BFFF51}" srcId="{FCBA0275-A92B-44F4-8E01-A874212573B0}" destId="{BB8BEC00-D2FB-42D9-A5EB-780813F12322}" srcOrd="1" destOrd="0" parTransId="{967A8965-4776-4A66-BF8B-B6F355E99579}" sibTransId="{18A7D4B6-4E99-4DFD-9C72-0C8D28CE445B}"/>
    <dgm:cxn modelId="{1E84C607-2881-44DE-A0C6-A35C0B39112D}" type="presParOf" srcId="{5AFA9C7A-58D4-4FB3-AA74-E168DA1222F5}" destId="{408FBF04-8B86-4D40-B2CF-D7E88BE5828C}" srcOrd="0" destOrd="0" presId="urn:microsoft.com/office/officeart/2005/8/layout/hChevron3"/>
    <dgm:cxn modelId="{3B269141-8F65-4846-A5BA-1843D27150FF}" type="presParOf" srcId="{5AFA9C7A-58D4-4FB3-AA74-E168DA1222F5}" destId="{93F2034E-70F9-40EB-B29B-7CEAA4EF1759}" srcOrd="1" destOrd="0" presId="urn:microsoft.com/office/officeart/2005/8/layout/hChevron3"/>
    <dgm:cxn modelId="{C92F8614-C133-4FC9-87A0-D648A7B52100}" type="presParOf" srcId="{5AFA9C7A-58D4-4FB3-AA74-E168DA1222F5}" destId="{CDF8E6D9-5386-4705-A29A-B94D2D0156EF}" srcOrd="2" destOrd="0" presId="urn:microsoft.com/office/officeart/2005/8/layout/hChevron3"/>
    <dgm:cxn modelId="{85AB900A-2278-4082-B598-5373CA2700A7}" type="presParOf" srcId="{5AFA9C7A-58D4-4FB3-AA74-E168DA1222F5}" destId="{34EE8DFC-2607-4751-9BCF-DEFAFE4F093F}" srcOrd="3" destOrd="0" presId="urn:microsoft.com/office/officeart/2005/8/layout/hChevron3"/>
    <dgm:cxn modelId="{F8B9466A-6267-493A-89DA-0528F727F700}" type="presParOf" srcId="{5AFA9C7A-58D4-4FB3-AA74-E168DA1222F5}" destId="{AF613442-B6DC-4F0C-B516-479E07E9A265}" srcOrd="4" destOrd="0" presId="urn:microsoft.com/office/officeart/2005/8/layout/hChevron3"/>
    <dgm:cxn modelId="{6977E6DD-6696-40A4-A567-7C4E02DFD91A}" type="presParOf" srcId="{5AFA9C7A-58D4-4FB3-AA74-E168DA1222F5}" destId="{79A08820-E3B5-4A7E-B9A8-9F8352D25CE1}" srcOrd="5" destOrd="0" presId="urn:microsoft.com/office/officeart/2005/8/layout/hChevron3"/>
    <dgm:cxn modelId="{52ADE16A-3731-4E0D-BEC8-D3C327D0AC83}" type="presParOf" srcId="{5AFA9C7A-58D4-4FB3-AA74-E168DA1222F5}" destId="{DF2A4506-6122-4CC1-9FE1-1C1776DE1CEA}"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BA0275-A92B-44F4-8E01-A874212573B0}" type="doc">
      <dgm:prSet loTypeId="urn:microsoft.com/office/officeart/2005/8/layout/hChevron3" loCatId="process" qsTypeId="urn:microsoft.com/office/officeart/2005/8/quickstyle/simple1" qsCatId="simple" csTypeId="urn:microsoft.com/office/officeart/2005/8/colors/accent2_5" csCatId="accent2" phldr="1"/>
      <dgm:spPr/>
    </dgm:pt>
    <dgm:pt modelId="{9332FC5F-E405-45D1-9E8E-1485170B0523}">
      <dgm:prSet phldrT="[Text]"/>
      <dgm:spPr/>
      <dgm:t>
        <a:bodyPr/>
        <a:lstStyle/>
        <a:p>
          <a:r>
            <a:rPr lang="en-US" dirty="0"/>
            <a:t>Lack of detail in data</a:t>
          </a:r>
        </a:p>
      </dgm:t>
    </dgm:pt>
    <dgm:pt modelId="{97CDE214-868A-4FB3-8F64-CD91EEA5E42E}" type="parTrans" cxnId="{DCE93811-FE6A-4AE6-B196-03A2DD9EF4D7}">
      <dgm:prSet/>
      <dgm:spPr/>
      <dgm:t>
        <a:bodyPr/>
        <a:lstStyle/>
        <a:p>
          <a:endParaRPr lang="en-US"/>
        </a:p>
      </dgm:t>
    </dgm:pt>
    <dgm:pt modelId="{4392EDFE-29A6-4357-83ED-C936A356239C}" type="sibTrans" cxnId="{DCE93811-FE6A-4AE6-B196-03A2DD9EF4D7}">
      <dgm:prSet/>
      <dgm:spPr/>
      <dgm:t>
        <a:bodyPr/>
        <a:lstStyle/>
        <a:p>
          <a:endParaRPr lang="en-US"/>
        </a:p>
      </dgm:t>
    </dgm:pt>
    <dgm:pt modelId="{BB8BEC00-D2FB-42D9-A5EB-780813F12322}">
      <dgm:prSet phldrT="[Text]"/>
      <dgm:spPr/>
      <dgm:t>
        <a:bodyPr/>
        <a:lstStyle/>
        <a:p>
          <a:r>
            <a:rPr lang="en-US" dirty="0"/>
            <a:t>Difficult to code</a:t>
          </a:r>
        </a:p>
      </dgm:t>
    </dgm:pt>
    <dgm:pt modelId="{967A8965-4776-4A66-BF8B-B6F355E99579}" type="parTrans" cxnId="{34598FE9-4E64-46E5-BD37-BF39B7BFFF51}">
      <dgm:prSet/>
      <dgm:spPr/>
      <dgm:t>
        <a:bodyPr/>
        <a:lstStyle/>
        <a:p>
          <a:endParaRPr lang="en-US"/>
        </a:p>
      </dgm:t>
    </dgm:pt>
    <dgm:pt modelId="{18A7D4B6-4E99-4DFD-9C72-0C8D28CE445B}" type="sibTrans" cxnId="{34598FE9-4E64-46E5-BD37-BF39B7BFFF51}">
      <dgm:prSet/>
      <dgm:spPr/>
      <dgm:t>
        <a:bodyPr/>
        <a:lstStyle/>
        <a:p>
          <a:endParaRPr lang="en-US"/>
        </a:p>
      </dgm:t>
    </dgm:pt>
    <dgm:pt modelId="{07BAA6B8-40BA-49F0-8DA5-46CF0C08FFFA}">
      <dgm:prSet phldrT="[Text]"/>
      <dgm:spPr/>
      <dgm:t>
        <a:bodyPr/>
        <a:lstStyle/>
        <a:p>
          <a:r>
            <a:rPr lang="en-US" dirty="0"/>
            <a:t>Poor quality info for analysis</a:t>
          </a:r>
        </a:p>
      </dgm:t>
    </dgm:pt>
    <dgm:pt modelId="{70FFF80F-6AA4-49A7-B175-297460191DE7}" type="parTrans" cxnId="{41646341-EC76-4055-AC73-956168C602D5}">
      <dgm:prSet/>
      <dgm:spPr/>
      <dgm:t>
        <a:bodyPr/>
        <a:lstStyle/>
        <a:p>
          <a:endParaRPr lang="en-US"/>
        </a:p>
      </dgm:t>
    </dgm:pt>
    <dgm:pt modelId="{7C5158BD-4197-48B3-99B1-0ED0FF84EC19}" type="sibTrans" cxnId="{41646341-EC76-4055-AC73-956168C602D5}">
      <dgm:prSet/>
      <dgm:spPr/>
      <dgm:t>
        <a:bodyPr/>
        <a:lstStyle/>
        <a:p>
          <a:endParaRPr lang="en-US"/>
        </a:p>
      </dgm:t>
    </dgm:pt>
    <dgm:pt modelId="{CEA280BD-39C1-4F31-8C89-1E72B17EDABC}">
      <dgm:prSet/>
      <dgm:spPr/>
      <dgm:t>
        <a:bodyPr/>
        <a:lstStyle/>
        <a:p>
          <a:r>
            <a:rPr lang="en-US" dirty="0"/>
            <a:t>Incorrect or misleading conclusions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B1B5D67-0B55-4ACE-807B-148D9E9CDAB3}" type="parTrans" cxnId="{FCFBEA44-B953-4ABA-AF1E-66EBEB5D0526}">
      <dgm:prSet/>
      <dgm:spPr/>
      <dgm:t>
        <a:bodyPr/>
        <a:lstStyle/>
        <a:p>
          <a:endParaRPr lang="en-US"/>
        </a:p>
      </dgm:t>
    </dgm:pt>
    <dgm:pt modelId="{EC8CCA1F-9E62-42D9-A843-426F0CD7741C}" type="sibTrans" cxnId="{FCFBEA44-B953-4ABA-AF1E-66EBEB5D0526}">
      <dgm:prSet/>
      <dgm:spPr/>
      <dgm:t>
        <a:bodyPr/>
        <a:lstStyle/>
        <a:p>
          <a:endParaRPr lang="en-US"/>
        </a:p>
      </dgm:t>
    </dgm:pt>
    <dgm:pt modelId="{5AFA9C7A-58D4-4FB3-AA74-E168DA1222F5}" type="pres">
      <dgm:prSet presAssocID="{FCBA0275-A92B-44F4-8E01-A874212573B0}" presName="Name0" presStyleCnt="0">
        <dgm:presLayoutVars>
          <dgm:dir/>
          <dgm:resizeHandles val="exact"/>
        </dgm:presLayoutVars>
      </dgm:prSet>
      <dgm:spPr/>
    </dgm:pt>
    <dgm:pt modelId="{408FBF04-8B86-4D40-B2CF-D7E88BE5828C}" type="pres">
      <dgm:prSet presAssocID="{9332FC5F-E405-45D1-9E8E-1485170B0523}" presName="parTxOnly" presStyleLbl="node1" presStyleIdx="0" presStyleCnt="4">
        <dgm:presLayoutVars>
          <dgm:bulletEnabled val="1"/>
        </dgm:presLayoutVars>
      </dgm:prSet>
      <dgm:spPr/>
    </dgm:pt>
    <dgm:pt modelId="{93F2034E-70F9-40EB-B29B-7CEAA4EF1759}" type="pres">
      <dgm:prSet presAssocID="{4392EDFE-29A6-4357-83ED-C936A356239C}" presName="parSpace" presStyleCnt="0"/>
      <dgm:spPr/>
    </dgm:pt>
    <dgm:pt modelId="{CDF8E6D9-5386-4705-A29A-B94D2D0156EF}" type="pres">
      <dgm:prSet presAssocID="{BB8BEC00-D2FB-42D9-A5EB-780813F12322}" presName="parTxOnly" presStyleLbl="node1" presStyleIdx="1" presStyleCnt="4">
        <dgm:presLayoutVars>
          <dgm:bulletEnabled val="1"/>
        </dgm:presLayoutVars>
      </dgm:prSet>
      <dgm:spPr/>
    </dgm:pt>
    <dgm:pt modelId="{34EE8DFC-2607-4751-9BCF-DEFAFE4F093F}" type="pres">
      <dgm:prSet presAssocID="{18A7D4B6-4E99-4DFD-9C72-0C8D28CE445B}" presName="parSpace" presStyleCnt="0"/>
      <dgm:spPr/>
    </dgm:pt>
    <dgm:pt modelId="{AF613442-B6DC-4F0C-B516-479E07E9A265}" type="pres">
      <dgm:prSet presAssocID="{07BAA6B8-40BA-49F0-8DA5-46CF0C08FFFA}" presName="parTxOnly" presStyleLbl="node1" presStyleIdx="2" presStyleCnt="4">
        <dgm:presLayoutVars>
          <dgm:bulletEnabled val="1"/>
        </dgm:presLayoutVars>
      </dgm:prSet>
      <dgm:spPr/>
    </dgm:pt>
    <dgm:pt modelId="{79A08820-E3B5-4A7E-B9A8-9F8352D25CE1}" type="pres">
      <dgm:prSet presAssocID="{7C5158BD-4197-48B3-99B1-0ED0FF84EC19}" presName="parSpace" presStyleCnt="0"/>
      <dgm:spPr/>
    </dgm:pt>
    <dgm:pt modelId="{DF2A4506-6122-4CC1-9FE1-1C1776DE1CEA}" type="pres">
      <dgm:prSet presAssocID="{CEA280BD-39C1-4F31-8C89-1E72B17EDABC}" presName="parTxOnly" presStyleLbl="node1" presStyleIdx="3" presStyleCnt="4">
        <dgm:presLayoutVars>
          <dgm:bulletEnabled val="1"/>
        </dgm:presLayoutVars>
      </dgm:prSet>
      <dgm:spPr/>
    </dgm:pt>
  </dgm:ptLst>
  <dgm:cxnLst>
    <dgm:cxn modelId="{DCE93811-FE6A-4AE6-B196-03A2DD9EF4D7}" srcId="{FCBA0275-A92B-44F4-8E01-A874212573B0}" destId="{9332FC5F-E405-45D1-9E8E-1485170B0523}" srcOrd="0" destOrd="0" parTransId="{97CDE214-868A-4FB3-8F64-CD91EEA5E42E}" sibTransId="{4392EDFE-29A6-4357-83ED-C936A356239C}"/>
    <dgm:cxn modelId="{B9D0AA3E-6645-4D1D-BA34-7FBE0FFEC700}" type="presOf" srcId="{9332FC5F-E405-45D1-9E8E-1485170B0523}" destId="{408FBF04-8B86-4D40-B2CF-D7E88BE5828C}" srcOrd="0" destOrd="0" presId="urn:microsoft.com/office/officeart/2005/8/layout/hChevron3"/>
    <dgm:cxn modelId="{41646341-EC76-4055-AC73-956168C602D5}" srcId="{FCBA0275-A92B-44F4-8E01-A874212573B0}" destId="{07BAA6B8-40BA-49F0-8DA5-46CF0C08FFFA}" srcOrd="2" destOrd="0" parTransId="{70FFF80F-6AA4-49A7-B175-297460191DE7}" sibTransId="{7C5158BD-4197-48B3-99B1-0ED0FF84EC19}"/>
    <dgm:cxn modelId="{273DA261-048E-4440-926D-278FCEBA9042}" type="presOf" srcId="{07BAA6B8-40BA-49F0-8DA5-46CF0C08FFFA}" destId="{AF613442-B6DC-4F0C-B516-479E07E9A265}" srcOrd="0" destOrd="0" presId="urn:microsoft.com/office/officeart/2005/8/layout/hChevron3"/>
    <dgm:cxn modelId="{FCFBEA44-B953-4ABA-AF1E-66EBEB5D0526}" srcId="{FCBA0275-A92B-44F4-8E01-A874212573B0}" destId="{CEA280BD-39C1-4F31-8C89-1E72B17EDABC}" srcOrd="3" destOrd="0" parTransId="{3B1B5D67-0B55-4ACE-807B-148D9E9CDAB3}" sibTransId="{EC8CCA1F-9E62-42D9-A843-426F0CD7741C}"/>
    <dgm:cxn modelId="{C6C36955-2034-4C6D-B37A-8308D242E802}" type="presOf" srcId="{CEA280BD-39C1-4F31-8C89-1E72B17EDABC}" destId="{DF2A4506-6122-4CC1-9FE1-1C1776DE1CEA}" srcOrd="0" destOrd="0" presId="urn:microsoft.com/office/officeart/2005/8/layout/hChevron3"/>
    <dgm:cxn modelId="{0F2603E2-D8E3-4FD7-B26D-065DF979C3D8}" type="presOf" srcId="{BB8BEC00-D2FB-42D9-A5EB-780813F12322}" destId="{CDF8E6D9-5386-4705-A29A-B94D2D0156EF}" srcOrd="0" destOrd="0" presId="urn:microsoft.com/office/officeart/2005/8/layout/hChevron3"/>
    <dgm:cxn modelId="{307A9DE3-4BF2-47F4-A130-99BB96E18D3C}" type="presOf" srcId="{FCBA0275-A92B-44F4-8E01-A874212573B0}" destId="{5AFA9C7A-58D4-4FB3-AA74-E168DA1222F5}" srcOrd="0" destOrd="0" presId="urn:microsoft.com/office/officeart/2005/8/layout/hChevron3"/>
    <dgm:cxn modelId="{34598FE9-4E64-46E5-BD37-BF39B7BFFF51}" srcId="{FCBA0275-A92B-44F4-8E01-A874212573B0}" destId="{BB8BEC00-D2FB-42D9-A5EB-780813F12322}" srcOrd="1" destOrd="0" parTransId="{967A8965-4776-4A66-BF8B-B6F355E99579}" sibTransId="{18A7D4B6-4E99-4DFD-9C72-0C8D28CE445B}"/>
    <dgm:cxn modelId="{912CC982-1D05-4ACE-BAB3-88CFE9E9AE15}" type="presParOf" srcId="{5AFA9C7A-58D4-4FB3-AA74-E168DA1222F5}" destId="{408FBF04-8B86-4D40-B2CF-D7E88BE5828C}" srcOrd="0" destOrd="0" presId="urn:microsoft.com/office/officeart/2005/8/layout/hChevron3"/>
    <dgm:cxn modelId="{049D15B3-9764-43FA-A4BD-6A1A0051E816}" type="presParOf" srcId="{5AFA9C7A-58D4-4FB3-AA74-E168DA1222F5}" destId="{93F2034E-70F9-40EB-B29B-7CEAA4EF1759}" srcOrd="1" destOrd="0" presId="urn:microsoft.com/office/officeart/2005/8/layout/hChevron3"/>
    <dgm:cxn modelId="{0A7EE057-6E62-4E81-8A9F-13720E93EDE4}" type="presParOf" srcId="{5AFA9C7A-58D4-4FB3-AA74-E168DA1222F5}" destId="{CDF8E6D9-5386-4705-A29A-B94D2D0156EF}" srcOrd="2" destOrd="0" presId="urn:microsoft.com/office/officeart/2005/8/layout/hChevron3"/>
    <dgm:cxn modelId="{D3B092B8-CBA3-4156-8E58-C3523A9059AD}" type="presParOf" srcId="{5AFA9C7A-58D4-4FB3-AA74-E168DA1222F5}" destId="{34EE8DFC-2607-4751-9BCF-DEFAFE4F093F}" srcOrd="3" destOrd="0" presId="urn:microsoft.com/office/officeart/2005/8/layout/hChevron3"/>
    <dgm:cxn modelId="{E09ECC67-E8C3-446C-90DF-B33A79C0B0E4}" type="presParOf" srcId="{5AFA9C7A-58D4-4FB3-AA74-E168DA1222F5}" destId="{AF613442-B6DC-4F0C-B516-479E07E9A265}" srcOrd="4" destOrd="0" presId="urn:microsoft.com/office/officeart/2005/8/layout/hChevron3"/>
    <dgm:cxn modelId="{CED1423A-4CCE-4297-A4DB-767C73C81616}" type="presParOf" srcId="{5AFA9C7A-58D4-4FB3-AA74-E168DA1222F5}" destId="{79A08820-E3B5-4A7E-B9A8-9F8352D25CE1}" srcOrd="5" destOrd="0" presId="urn:microsoft.com/office/officeart/2005/8/layout/hChevron3"/>
    <dgm:cxn modelId="{AF64A5BC-F294-4A7E-BD9F-58F60240625A}" type="presParOf" srcId="{5AFA9C7A-58D4-4FB3-AA74-E168DA1222F5}" destId="{DF2A4506-6122-4CC1-9FE1-1C1776DE1CEA}"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BEF527B-DB20-4A45-919C-E5D4FD04BE00}" type="doc">
      <dgm:prSet loTypeId="urn:microsoft.com/office/officeart/2005/8/layout/hierarchy1" loCatId="hierarchy" qsTypeId="urn:microsoft.com/office/officeart/2005/8/quickstyle/simple1" qsCatId="simple" csTypeId="urn:microsoft.com/office/officeart/2005/8/colors/accent2_3" csCatId="accent2" phldr="1"/>
      <dgm:spPr/>
      <dgm:t>
        <a:bodyPr/>
        <a:lstStyle/>
        <a:p>
          <a:endParaRPr lang="en-US"/>
        </a:p>
      </dgm:t>
    </dgm:pt>
    <dgm:pt modelId="{D33BE8C5-8A81-4D73-8BF9-D9AACFC2461F}">
      <dgm:prSet phldrT="[Text]" custT="1"/>
      <dgm:spPr/>
      <dgm:t>
        <a:bodyPr/>
        <a:lstStyle/>
        <a:p>
          <a:r>
            <a:rPr lang="en-US" sz="2800" b="1" dirty="0">
              <a:latin typeface="Arial" panose="020B0604020202020204" pitchFamily="34" charset="0"/>
              <a:cs typeface="Arial" panose="020B0604020202020204" pitchFamily="34" charset="0"/>
            </a:rPr>
            <a:t>Tools and techniques that can improve work zone data analysis</a:t>
          </a:r>
        </a:p>
      </dgm:t>
    </dgm:pt>
    <dgm:pt modelId="{1FB18BA7-FDC2-485E-9BDC-BCBBAB865530}" type="parTrans" cxnId="{BCD87397-A4BD-4A9C-8063-170B8A009029}">
      <dgm:prSet/>
      <dgm:spPr/>
      <dgm:t>
        <a:bodyPr/>
        <a:lstStyle/>
        <a:p>
          <a:endParaRPr lang="en-US" sz="2000"/>
        </a:p>
      </dgm:t>
    </dgm:pt>
    <dgm:pt modelId="{062B7D57-E410-4304-8C0D-E60A7BAC742C}" type="sibTrans" cxnId="{BCD87397-A4BD-4A9C-8063-170B8A009029}">
      <dgm:prSet/>
      <dgm:spPr/>
      <dgm:t>
        <a:bodyPr/>
        <a:lstStyle/>
        <a:p>
          <a:endParaRPr lang="en-US" sz="2000"/>
        </a:p>
      </dgm:t>
    </dgm:pt>
    <dgm:pt modelId="{9F387195-5659-42D5-A1B9-02A7CE27A841}">
      <dgm:prSet phldrT="[Text]" custT="1"/>
      <dgm:spPr/>
      <dgm:t>
        <a:bodyPr/>
        <a:lstStyle/>
        <a:p>
          <a:r>
            <a:rPr lang="en-US" sz="2000" dirty="0">
              <a:latin typeface="Arial" panose="020B0604020202020204" pitchFamily="34" charset="0"/>
              <a:cs typeface="Arial" panose="020B0604020202020204" pitchFamily="34" charset="0"/>
            </a:rPr>
            <a:t>Crash Frequency  and Rate</a:t>
          </a:r>
        </a:p>
      </dgm:t>
    </dgm:pt>
    <dgm:pt modelId="{7530844F-720B-4BF3-8ABB-F5423855AFA9}" type="parTrans" cxnId="{4D4C08A1-AC19-4610-A9C5-8FBC92168964}">
      <dgm:prSet/>
      <dgm:spPr/>
      <dgm:t>
        <a:bodyPr/>
        <a:lstStyle/>
        <a:p>
          <a:endParaRPr lang="en-US" sz="2000"/>
        </a:p>
      </dgm:t>
    </dgm:pt>
    <dgm:pt modelId="{4DC05A0E-03A8-4873-898D-EA2289C7884F}" type="sibTrans" cxnId="{4D4C08A1-AC19-4610-A9C5-8FBC92168964}">
      <dgm:prSet/>
      <dgm:spPr/>
      <dgm:t>
        <a:bodyPr/>
        <a:lstStyle/>
        <a:p>
          <a:endParaRPr lang="en-US" sz="2000"/>
        </a:p>
      </dgm:t>
    </dgm:pt>
    <dgm:pt modelId="{88E99AE7-7A5C-4E14-9A10-89598BBDD837}">
      <dgm:prSet phldrT="[Text]" custT="1"/>
      <dgm:spPr/>
      <dgm:t>
        <a:bodyPr/>
        <a:lstStyle/>
        <a:p>
          <a:r>
            <a:rPr lang="en-US" sz="2000" dirty="0">
              <a:latin typeface="Arial" panose="020B0604020202020204" pitchFamily="34" charset="0"/>
              <a:cs typeface="Arial" panose="020B0604020202020204" pitchFamily="34" charset="0"/>
            </a:rPr>
            <a:t>Crash Modification Factors</a:t>
          </a:r>
        </a:p>
      </dgm:t>
    </dgm:pt>
    <dgm:pt modelId="{FF36D57F-E9E8-4008-BC54-792E89C90303}" type="parTrans" cxnId="{BD8BC359-E1E1-4673-A6AF-D0D37896EBBB}">
      <dgm:prSet/>
      <dgm:spPr/>
      <dgm:t>
        <a:bodyPr/>
        <a:lstStyle/>
        <a:p>
          <a:endParaRPr lang="en-US" sz="2000"/>
        </a:p>
      </dgm:t>
    </dgm:pt>
    <dgm:pt modelId="{696BB504-0F3D-42A8-BC8B-4F3F452E8892}" type="sibTrans" cxnId="{BD8BC359-E1E1-4673-A6AF-D0D37896EBBB}">
      <dgm:prSet/>
      <dgm:spPr/>
      <dgm:t>
        <a:bodyPr/>
        <a:lstStyle/>
        <a:p>
          <a:endParaRPr lang="en-US" sz="2000"/>
        </a:p>
      </dgm:t>
    </dgm:pt>
    <dgm:pt modelId="{1455B8FB-F663-44F2-8CA2-D33FC0E90AB7}">
      <dgm:prSet phldrT="[Text]" custT="1"/>
      <dgm:spPr/>
      <dgm:t>
        <a:bodyPr/>
        <a:lstStyle/>
        <a:p>
          <a:r>
            <a:rPr lang="en-US" sz="2000" dirty="0">
              <a:latin typeface="Arial" panose="020B0604020202020204" pitchFamily="34" charset="0"/>
              <a:cs typeface="Arial" panose="020B0604020202020204" pitchFamily="34" charset="0"/>
            </a:rPr>
            <a:t>Road User Costs</a:t>
          </a:r>
        </a:p>
      </dgm:t>
    </dgm:pt>
    <dgm:pt modelId="{882DD2B1-E5AA-4FF7-BEAB-6BCFFF26D444}" type="parTrans" cxnId="{227DA848-940C-49F6-B2EA-7075724FD2D6}">
      <dgm:prSet/>
      <dgm:spPr/>
      <dgm:t>
        <a:bodyPr/>
        <a:lstStyle/>
        <a:p>
          <a:endParaRPr lang="en-US" sz="2000"/>
        </a:p>
      </dgm:t>
    </dgm:pt>
    <dgm:pt modelId="{C7EF2EF4-77E6-4D5A-ADEB-1FAAA27B9090}" type="sibTrans" cxnId="{227DA848-940C-49F6-B2EA-7075724FD2D6}">
      <dgm:prSet/>
      <dgm:spPr/>
      <dgm:t>
        <a:bodyPr/>
        <a:lstStyle/>
        <a:p>
          <a:endParaRPr lang="en-US" sz="2000"/>
        </a:p>
      </dgm:t>
    </dgm:pt>
    <dgm:pt modelId="{636644DD-8745-45C2-A008-3FA462B971D5}">
      <dgm:prSet phldrT="[Text]" custT="1"/>
      <dgm:spPr/>
      <dgm:t>
        <a:bodyPr/>
        <a:lstStyle/>
        <a:p>
          <a:r>
            <a:rPr lang="en-US" sz="2000" dirty="0">
              <a:latin typeface="Arial" panose="020B0604020202020204" pitchFamily="34" charset="0"/>
              <a:cs typeface="Arial" panose="020B0604020202020204" pitchFamily="34" charset="0"/>
            </a:rPr>
            <a:t>Modeling</a:t>
          </a:r>
        </a:p>
      </dgm:t>
    </dgm:pt>
    <dgm:pt modelId="{58B9D4F9-FCCE-4695-819C-F6F204881BE0}" type="parTrans" cxnId="{EA1BF4EE-E09D-42DB-90AF-79C4540BD432}">
      <dgm:prSet/>
      <dgm:spPr/>
      <dgm:t>
        <a:bodyPr/>
        <a:lstStyle/>
        <a:p>
          <a:endParaRPr lang="en-US" sz="2000"/>
        </a:p>
      </dgm:t>
    </dgm:pt>
    <dgm:pt modelId="{5C630B05-28CA-4006-A230-4A6F262EC5CF}" type="sibTrans" cxnId="{EA1BF4EE-E09D-42DB-90AF-79C4540BD432}">
      <dgm:prSet/>
      <dgm:spPr/>
      <dgm:t>
        <a:bodyPr/>
        <a:lstStyle/>
        <a:p>
          <a:endParaRPr lang="en-US" sz="2000"/>
        </a:p>
      </dgm:t>
    </dgm:pt>
    <dgm:pt modelId="{113EFF8E-691B-4F0F-B1E8-443F6D5BA2AA}" type="pres">
      <dgm:prSet presAssocID="{8BEF527B-DB20-4A45-919C-E5D4FD04BE00}" presName="hierChild1" presStyleCnt="0">
        <dgm:presLayoutVars>
          <dgm:chPref val="1"/>
          <dgm:dir/>
          <dgm:animOne val="branch"/>
          <dgm:animLvl val="lvl"/>
          <dgm:resizeHandles/>
        </dgm:presLayoutVars>
      </dgm:prSet>
      <dgm:spPr/>
    </dgm:pt>
    <dgm:pt modelId="{09D5589F-5612-4231-883E-C2C5F48522A1}" type="pres">
      <dgm:prSet presAssocID="{D33BE8C5-8A81-4D73-8BF9-D9AACFC2461F}" presName="hierRoot1" presStyleCnt="0"/>
      <dgm:spPr/>
    </dgm:pt>
    <dgm:pt modelId="{048F1FC1-F660-428C-A5E4-061AAA447F5E}" type="pres">
      <dgm:prSet presAssocID="{D33BE8C5-8A81-4D73-8BF9-D9AACFC2461F}" presName="composite" presStyleCnt="0"/>
      <dgm:spPr/>
    </dgm:pt>
    <dgm:pt modelId="{A6F1AC60-9A83-4D5E-B78B-CBA7ABE8261F}" type="pres">
      <dgm:prSet presAssocID="{D33BE8C5-8A81-4D73-8BF9-D9AACFC2461F}" presName="background" presStyleLbl="node0" presStyleIdx="0" presStyleCnt="1"/>
      <dgm:spPr/>
    </dgm:pt>
    <dgm:pt modelId="{1C333550-A583-4CAF-B709-70E649CA5307}" type="pres">
      <dgm:prSet presAssocID="{D33BE8C5-8A81-4D73-8BF9-D9AACFC2461F}" presName="text" presStyleLbl="fgAcc0" presStyleIdx="0" presStyleCnt="1" custScaleX="242758" custScaleY="201660" custLinFactNeighborY="-40572">
        <dgm:presLayoutVars>
          <dgm:chPref val="3"/>
        </dgm:presLayoutVars>
      </dgm:prSet>
      <dgm:spPr/>
    </dgm:pt>
    <dgm:pt modelId="{69277B19-9139-4C9C-906C-62843F36BBAB}" type="pres">
      <dgm:prSet presAssocID="{D33BE8C5-8A81-4D73-8BF9-D9AACFC2461F}" presName="hierChild2" presStyleCnt="0"/>
      <dgm:spPr/>
    </dgm:pt>
    <dgm:pt modelId="{FDF7BBF5-BC8F-477D-99BD-8E71F64D043E}" type="pres">
      <dgm:prSet presAssocID="{7530844F-720B-4BF3-8ABB-F5423855AFA9}" presName="Name10" presStyleLbl="parChTrans1D2" presStyleIdx="0" presStyleCnt="4"/>
      <dgm:spPr/>
    </dgm:pt>
    <dgm:pt modelId="{144823BD-DCC7-4D72-8488-8266F09BA3AF}" type="pres">
      <dgm:prSet presAssocID="{9F387195-5659-42D5-A1B9-02A7CE27A841}" presName="hierRoot2" presStyleCnt="0"/>
      <dgm:spPr/>
    </dgm:pt>
    <dgm:pt modelId="{A19A1583-64C3-4F00-A7B8-0C4FE9CEE399}" type="pres">
      <dgm:prSet presAssocID="{9F387195-5659-42D5-A1B9-02A7CE27A841}" presName="composite2" presStyleCnt="0"/>
      <dgm:spPr/>
    </dgm:pt>
    <dgm:pt modelId="{64D0E78B-DBCA-4A62-8389-6EE184996086}" type="pres">
      <dgm:prSet presAssocID="{9F387195-5659-42D5-A1B9-02A7CE27A841}" presName="background2" presStyleLbl="node2" presStyleIdx="0" presStyleCnt="4"/>
      <dgm:spPr/>
    </dgm:pt>
    <dgm:pt modelId="{03BD415F-2E10-4EFD-8EC2-D9665479C192}" type="pres">
      <dgm:prSet presAssocID="{9F387195-5659-42D5-A1B9-02A7CE27A841}" presName="text2" presStyleLbl="fgAcc2" presStyleIdx="0" presStyleCnt="4" custScaleY="161026">
        <dgm:presLayoutVars>
          <dgm:chPref val="3"/>
        </dgm:presLayoutVars>
      </dgm:prSet>
      <dgm:spPr/>
    </dgm:pt>
    <dgm:pt modelId="{67DAA043-3611-40ED-A1C0-72E2EF78CFDE}" type="pres">
      <dgm:prSet presAssocID="{9F387195-5659-42D5-A1B9-02A7CE27A841}" presName="hierChild3" presStyleCnt="0"/>
      <dgm:spPr/>
    </dgm:pt>
    <dgm:pt modelId="{1845BEF9-DB3B-4159-8553-8AFE177D871D}" type="pres">
      <dgm:prSet presAssocID="{FF36D57F-E9E8-4008-BC54-792E89C90303}" presName="Name10" presStyleLbl="parChTrans1D2" presStyleIdx="1" presStyleCnt="4"/>
      <dgm:spPr/>
    </dgm:pt>
    <dgm:pt modelId="{5AF9E472-B8F9-4222-993E-E5FB039EFA7C}" type="pres">
      <dgm:prSet presAssocID="{88E99AE7-7A5C-4E14-9A10-89598BBDD837}" presName="hierRoot2" presStyleCnt="0"/>
      <dgm:spPr/>
    </dgm:pt>
    <dgm:pt modelId="{5087B32D-F1A7-4A72-88B5-387C5E2A4E32}" type="pres">
      <dgm:prSet presAssocID="{88E99AE7-7A5C-4E14-9A10-89598BBDD837}" presName="composite2" presStyleCnt="0"/>
      <dgm:spPr/>
    </dgm:pt>
    <dgm:pt modelId="{025EE8AD-5087-4790-8822-B74E5C51DB1A}" type="pres">
      <dgm:prSet presAssocID="{88E99AE7-7A5C-4E14-9A10-89598BBDD837}" presName="background2" presStyleLbl="node2" presStyleIdx="1" presStyleCnt="4"/>
      <dgm:spPr/>
    </dgm:pt>
    <dgm:pt modelId="{6BEA4A51-5D74-4677-A8BE-D3FA214201CA}" type="pres">
      <dgm:prSet presAssocID="{88E99AE7-7A5C-4E14-9A10-89598BBDD837}" presName="text2" presStyleLbl="fgAcc2" presStyleIdx="1" presStyleCnt="4" custScaleX="107494" custScaleY="157666">
        <dgm:presLayoutVars>
          <dgm:chPref val="3"/>
        </dgm:presLayoutVars>
      </dgm:prSet>
      <dgm:spPr/>
    </dgm:pt>
    <dgm:pt modelId="{DC567D2F-E4F6-4024-A1E0-F4E4A2D88754}" type="pres">
      <dgm:prSet presAssocID="{88E99AE7-7A5C-4E14-9A10-89598BBDD837}" presName="hierChild3" presStyleCnt="0"/>
      <dgm:spPr/>
    </dgm:pt>
    <dgm:pt modelId="{9BD45C4B-BAFD-435C-96AD-156206E16A7E}" type="pres">
      <dgm:prSet presAssocID="{882DD2B1-E5AA-4FF7-BEAB-6BCFFF26D444}" presName="Name10" presStyleLbl="parChTrans1D2" presStyleIdx="2" presStyleCnt="4"/>
      <dgm:spPr/>
    </dgm:pt>
    <dgm:pt modelId="{842A9DF0-4AA5-44DF-B29B-1ADB1D1A8591}" type="pres">
      <dgm:prSet presAssocID="{1455B8FB-F663-44F2-8CA2-D33FC0E90AB7}" presName="hierRoot2" presStyleCnt="0"/>
      <dgm:spPr/>
    </dgm:pt>
    <dgm:pt modelId="{F0C49373-488C-4F03-91F0-3C3FA50F88AE}" type="pres">
      <dgm:prSet presAssocID="{1455B8FB-F663-44F2-8CA2-D33FC0E90AB7}" presName="composite2" presStyleCnt="0"/>
      <dgm:spPr/>
    </dgm:pt>
    <dgm:pt modelId="{7BC1F6EE-2643-4222-8302-21C3E5EF0AC0}" type="pres">
      <dgm:prSet presAssocID="{1455B8FB-F663-44F2-8CA2-D33FC0E90AB7}" presName="background2" presStyleLbl="node2" presStyleIdx="2" presStyleCnt="4"/>
      <dgm:spPr/>
    </dgm:pt>
    <dgm:pt modelId="{C432268E-1645-4824-9B32-B4DA4C05EE1C}" type="pres">
      <dgm:prSet presAssocID="{1455B8FB-F663-44F2-8CA2-D33FC0E90AB7}" presName="text2" presStyleLbl="fgAcc2" presStyleIdx="2" presStyleCnt="4" custScaleY="160487">
        <dgm:presLayoutVars>
          <dgm:chPref val="3"/>
        </dgm:presLayoutVars>
      </dgm:prSet>
      <dgm:spPr/>
    </dgm:pt>
    <dgm:pt modelId="{EEA137D0-9158-4A91-A1DE-44CE40AF2623}" type="pres">
      <dgm:prSet presAssocID="{1455B8FB-F663-44F2-8CA2-D33FC0E90AB7}" presName="hierChild3" presStyleCnt="0"/>
      <dgm:spPr/>
    </dgm:pt>
    <dgm:pt modelId="{A671D3C0-611F-4875-A17A-20F23A8C2827}" type="pres">
      <dgm:prSet presAssocID="{58B9D4F9-FCCE-4695-819C-F6F204881BE0}" presName="Name10" presStyleLbl="parChTrans1D2" presStyleIdx="3" presStyleCnt="4"/>
      <dgm:spPr/>
    </dgm:pt>
    <dgm:pt modelId="{DB4BBDFC-5D3B-4032-8937-D602F9994F20}" type="pres">
      <dgm:prSet presAssocID="{636644DD-8745-45C2-A008-3FA462B971D5}" presName="hierRoot2" presStyleCnt="0"/>
      <dgm:spPr/>
    </dgm:pt>
    <dgm:pt modelId="{10223DC9-1B52-4D4C-8F99-15BEFBE4DBED}" type="pres">
      <dgm:prSet presAssocID="{636644DD-8745-45C2-A008-3FA462B971D5}" presName="composite2" presStyleCnt="0"/>
      <dgm:spPr/>
    </dgm:pt>
    <dgm:pt modelId="{94D4A9C1-C809-4A4F-99C7-38EED6C49BCB}" type="pres">
      <dgm:prSet presAssocID="{636644DD-8745-45C2-A008-3FA462B971D5}" presName="background2" presStyleLbl="node2" presStyleIdx="3" presStyleCnt="4"/>
      <dgm:spPr/>
    </dgm:pt>
    <dgm:pt modelId="{12A5A5CA-4633-4A53-A126-162CEFE56D5D}" type="pres">
      <dgm:prSet presAssocID="{636644DD-8745-45C2-A008-3FA462B971D5}" presName="text2" presStyleLbl="fgAcc2" presStyleIdx="3" presStyleCnt="4" custScaleY="158672">
        <dgm:presLayoutVars>
          <dgm:chPref val="3"/>
        </dgm:presLayoutVars>
      </dgm:prSet>
      <dgm:spPr/>
    </dgm:pt>
    <dgm:pt modelId="{333B0C61-548C-4843-8153-B9C18B8FE8C3}" type="pres">
      <dgm:prSet presAssocID="{636644DD-8745-45C2-A008-3FA462B971D5}" presName="hierChild3" presStyleCnt="0"/>
      <dgm:spPr/>
    </dgm:pt>
  </dgm:ptLst>
  <dgm:cxnLst>
    <dgm:cxn modelId="{50B9D617-41E6-43C2-B2B8-3F7FA73F24DB}" type="presOf" srcId="{882DD2B1-E5AA-4FF7-BEAB-6BCFFF26D444}" destId="{9BD45C4B-BAFD-435C-96AD-156206E16A7E}" srcOrd="0" destOrd="0" presId="urn:microsoft.com/office/officeart/2005/8/layout/hierarchy1"/>
    <dgm:cxn modelId="{E45A482A-7CDB-40FF-8D52-CDB93B976839}" type="presOf" srcId="{1455B8FB-F663-44F2-8CA2-D33FC0E90AB7}" destId="{C432268E-1645-4824-9B32-B4DA4C05EE1C}" srcOrd="0" destOrd="0" presId="urn:microsoft.com/office/officeart/2005/8/layout/hierarchy1"/>
    <dgm:cxn modelId="{227DA848-940C-49F6-B2EA-7075724FD2D6}" srcId="{D33BE8C5-8A81-4D73-8BF9-D9AACFC2461F}" destId="{1455B8FB-F663-44F2-8CA2-D33FC0E90AB7}" srcOrd="2" destOrd="0" parTransId="{882DD2B1-E5AA-4FF7-BEAB-6BCFFF26D444}" sibTransId="{C7EF2EF4-77E6-4D5A-ADEB-1FAAA27B9090}"/>
    <dgm:cxn modelId="{CA38FC6C-D0CE-47C5-BB08-767ECE142C79}" type="presOf" srcId="{58B9D4F9-FCCE-4695-819C-F6F204881BE0}" destId="{A671D3C0-611F-4875-A17A-20F23A8C2827}" srcOrd="0" destOrd="0" presId="urn:microsoft.com/office/officeart/2005/8/layout/hierarchy1"/>
    <dgm:cxn modelId="{BD8BC359-E1E1-4673-A6AF-D0D37896EBBB}" srcId="{D33BE8C5-8A81-4D73-8BF9-D9AACFC2461F}" destId="{88E99AE7-7A5C-4E14-9A10-89598BBDD837}" srcOrd="1" destOrd="0" parTransId="{FF36D57F-E9E8-4008-BC54-792E89C90303}" sibTransId="{696BB504-0F3D-42A8-BC8B-4F3F452E8892}"/>
    <dgm:cxn modelId="{BE0B2B80-63B7-4FBB-9453-C75056809B0D}" type="presOf" srcId="{D33BE8C5-8A81-4D73-8BF9-D9AACFC2461F}" destId="{1C333550-A583-4CAF-B709-70E649CA5307}" srcOrd="0" destOrd="0" presId="urn:microsoft.com/office/officeart/2005/8/layout/hierarchy1"/>
    <dgm:cxn modelId="{245D258C-83F0-453F-BAD6-B7BAEF41DAD0}" type="presOf" srcId="{7530844F-720B-4BF3-8ABB-F5423855AFA9}" destId="{FDF7BBF5-BC8F-477D-99BD-8E71F64D043E}" srcOrd="0" destOrd="0" presId="urn:microsoft.com/office/officeart/2005/8/layout/hierarchy1"/>
    <dgm:cxn modelId="{BCD87397-A4BD-4A9C-8063-170B8A009029}" srcId="{8BEF527B-DB20-4A45-919C-E5D4FD04BE00}" destId="{D33BE8C5-8A81-4D73-8BF9-D9AACFC2461F}" srcOrd="0" destOrd="0" parTransId="{1FB18BA7-FDC2-485E-9BDC-BCBBAB865530}" sibTransId="{062B7D57-E410-4304-8C0D-E60A7BAC742C}"/>
    <dgm:cxn modelId="{4D4C08A1-AC19-4610-A9C5-8FBC92168964}" srcId="{D33BE8C5-8A81-4D73-8BF9-D9AACFC2461F}" destId="{9F387195-5659-42D5-A1B9-02A7CE27A841}" srcOrd="0" destOrd="0" parTransId="{7530844F-720B-4BF3-8ABB-F5423855AFA9}" sibTransId="{4DC05A0E-03A8-4873-898D-EA2289C7884F}"/>
    <dgm:cxn modelId="{979E85B4-B830-4EE6-9480-CF7329C97D9E}" type="presOf" srcId="{88E99AE7-7A5C-4E14-9A10-89598BBDD837}" destId="{6BEA4A51-5D74-4677-A8BE-D3FA214201CA}" srcOrd="0" destOrd="0" presId="urn:microsoft.com/office/officeart/2005/8/layout/hierarchy1"/>
    <dgm:cxn modelId="{A1423AD4-4623-4CB2-BC00-32A49441AB9B}" type="presOf" srcId="{9F387195-5659-42D5-A1B9-02A7CE27A841}" destId="{03BD415F-2E10-4EFD-8EC2-D9665479C192}" srcOrd="0" destOrd="0" presId="urn:microsoft.com/office/officeart/2005/8/layout/hierarchy1"/>
    <dgm:cxn modelId="{8E23EED8-6B80-4D4F-98DC-27D498BB3069}" type="presOf" srcId="{636644DD-8745-45C2-A008-3FA462B971D5}" destId="{12A5A5CA-4633-4A53-A126-162CEFE56D5D}" srcOrd="0" destOrd="0" presId="urn:microsoft.com/office/officeart/2005/8/layout/hierarchy1"/>
    <dgm:cxn modelId="{41CA4CEB-E848-4028-9BDF-BAB3F850F9B4}" type="presOf" srcId="{FF36D57F-E9E8-4008-BC54-792E89C90303}" destId="{1845BEF9-DB3B-4159-8553-8AFE177D871D}" srcOrd="0" destOrd="0" presId="urn:microsoft.com/office/officeart/2005/8/layout/hierarchy1"/>
    <dgm:cxn modelId="{EA1BF4EE-E09D-42DB-90AF-79C4540BD432}" srcId="{D33BE8C5-8A81-4D73-8BF9-D9AACFC2461F}" destId="{636644DD-8745-45C2-A008-3FA462B971D5}" srcOrd="3" destOrd="0" parTransId="{58B9D4F9-FCCE-4695-819C-F6F204881BE0}" sibTransId="{5C630B05-28CA-4006-A230-4A6F262EC5CF}"/>
    <dgm:cxn modelId="{B3E008F0-A5FD-49AE-97AD-294040856B2E}" type="presOf" srcId="{8BEF527B-DB20-4A45-919C-E5D4FD04BE00}" destId="{113EFF8E-691B-4F0F-B1E8-443F6D5BA2AA}" srcOrd="0" destOrd="0" presId="urn:microsoft.com/office/officeart/2005/8/layout/hierarchy1"/>
    <dgm:cxn modelId="{EDC5EFA8-41AB-471A-B1F5-66A0CE86FC42}" type="presParOf" srcId="{113EFF8E-691B-4F0F-B1E8-443F6D5BA2AA}" destId="{09D5589F-5612-4231-883E-C2C5F48522A1}" srcOrd="0" destOrd="0" presId="urn:microsoft.com/office/officeart/2005/8/layout/hierarchy1"/>
    <dgm:cxn modelId="{CF9E37B4-5C94-4BBA-A2D3-22F00C3CBB4E}" type="presParOf" srcId="{09D5589F-5612-4231-883E-C2C5F48522A1}" destId="{048F1FC1-F660-428C-A5E4-061AAA447F5E}" srcOrd="0" destOrd="0" presId="urn:microsoft.com/office/officeart/2005/8/layout/hierarchy1"/>
    <dgm:cxn modelId="{671EF92B-5141-4D74-ACDF-CE036EE566CD}" type="presParOf" srcId="{048F1FC1-F660-428C-A5E4-061AAA447F5E}" destId="{A6F1AC60-9A83-4D5E-B78B-CBA7ABE8261F}" srcOrd="0" destOrd="0" presId="urn:microsoft.com/office/officeart/2005/8/layout/hierarchy1"/>
    <dgm:cxn modelId="{00CBAADB-8056-46E7-8DD3-CF9E16BAA94B}" type="presParOf" srcId="{048F1FC1-F660-428C-A5E4-061AAA447F5E}" destId="{1C333550-A583-4CAF-B709-70E649CA5307}" srcOrd="1" destOrd="0" presId="urn:microsoft.com/office/officeart/2005/8/layout/hierarchy1"/>
    <dgm:cxn modelId="{78D84655-8BAF-4FBD-BFF4-A084FBBC5E01}" type="presParOf" srcId="{09D5589F-5612-4231-883E-C2C5F48522A1}" destId="{69277B19-9139-4C9C-906C-62843F36BBAB}" srcOrd="1" destOrd="0" presId="urn:microsoft.com/office/officeart/2005/8/layout/hierarchy1"/>
    <dgm:cxn modelId="{88F78EB4-492C-4F2F-8332-06DDBBE45F62}" type="presParOf" srcId="{69277B19-9139-4C9C-906C-62843F36BBAB}" destId="{FDF7BBF5-BC8F-477D-99BD-8E71F64D043E}" srcOrd="0" destOrd="0" presId="urn:microsoft.com/office/officeart/2005/8/layout/hierarchy1"/>
    <dgm:cxn modelId="{555DC9EA-F1BB-44D8-9C14-9A1F83A9BFFF}" type="presParOf" srcId="{69277B19-9139-4C9C-906C-62843F36BBAB}" destId="{144823BD-DCC7-4D72-8488-8266F09BA3AF}" srcOrd="1" destOrd="0" presId="urn:microsoft.com/office/officeart/2005/8/layout/hierarchy1"/>
    <dgm:cxn modelId="{9E61F19A-416B-41B1-8FEA-7FD83868333A}" type="presParOf" srcId="{144823BD-DCC7-4D72-8488-8266F09BA3AF}" destId="{A19A1583-64C3-4F00-A7B8-0C4FE9CEE399}" srcOrd="0" destOrd="0" presId="urn:microsoft.com/office/officeart/2005/8/layout/hierarchy1"/>
    <dgm:cxn modelId="{758271FA-7F1D-4300-A27E-D7227FD66F65}" type="presParOf" srcId="{A19A1583-64C3-4F00-A7B8-0C4FE9CEE399}" destId="{64D0E78B-DBCA-4A62-8389-6EE184996086}" srcOrd="0" destOrd="0" presId="urn:microsoft.com/office/officeart/2005/8/layout/hierarchy1"/>
    <dgm:cxn modelId="{56550582-00BA-4ACF-B5A2-788FB4247279}" type="presParOf" srcId="{A19A1583-64C3-4F00-A7B8-0C4FE9CEE399}" destId="{03BD415F-2E10-4EFD-8EC2-D9665479C192}" srcOrd="1" destOrd="0" presId="urn:microsoft.com/office/officeart/2005/8/layout/hierarchy1"/>
    <dgm:cxn modelId="{F069A8F8-21E1-4CBB-AD09-F3946F310D82}" type="presParOf" srcId="{144823BD-DCC7-4D72-8488-8266F09BA3AF}" destId="{67DAA043-3611-40ED-A1C0-72E2EF78CFDE}" srcOrd="1" destOrd="0" presId="urn:microsoft.com/office/officeart/2005/8/layout/hierarchy1"/>
    <dgm:cxn modelId="{7CD15583-FB8E-4D4F-ACD4-C67FAADCF19A}" type="presParOf" srcId="{69277B19-9139-4C9C-906C-62843F36BBAB}" destId="{1845BEF9-DB3B-4159-8553-8AFE177D871D}" srcOrd="2" destOrd="0" presId="urn:microsoft.com/office/officeart/2005/8/layout/hierarchy1"/>
    <dgm:cxn modelId="{DB5026C8-7EC1-4875-B029-2863D4ACEBCF}" type="presParOf" srcId="{69277B19-9139-4C9C-906C-62843F36BBAB}" destId="{5AF9E472-B8F9-4222-993E-E5FB039EFA7C}" srcOrd="3" destOrd="0" presId="urn:microsoft.com/office/officeart/2005/8/layout/hierarchy1"/>
    <dgm:cxn modelId="{956A495F-4F8B-4DAE-AC94-5FC00632428D}" type="presParOf" srcId="{5AF9E472-B8F9-4222-993E-E5FB039EFA7C}" destId="{5087B32D-F1A7-4A72-88B5-387C5E2A4E32}" srcOrd="0" destOrd="0" presId="urn:microsoft.com/office/officeart/2005/8/layout/hierarchy1"/>
    <dgm:cxn modelId="{0B008C3F-3C9B-4972-9A4A-914760F96BF4}" type="presParOf" srcId="{5087B32D-F1A7-4A72-88B5-387C5E2A4E32}" destId="{025EE8AD-5087-4790-8822-B74E5C51DB1A}" srcOrd="0" destOrd="0" presId="urn:microsoft.com/office/officeart/2005/8/layout/hierarchy1"/>
    <dgm:cxn modelId="{A5BB7544-A009-4B01-903C-A62FE27D61FD}" type="presParOf" srcId="{5087B32D-F1A7-4A72-88B5-387C5E2A4E32}" destId="{6BEA4A51-5D74-4677-A8BE-D3FA214201CA}" srcOrd="1" destOrd="0" presId="urn:microsoft.com/office/officeart/2005/8/layout/hierarchy1"/>
    <dgm:cxn modelId="{8496F54B-181B-435F-818D-4418C9AFC7D2}" type="presParOf" srcId="{5AF9E472-B8F9-4222-993E-E5FB039EFA7C}" destId="{DC567D2F-E4F6-4024-A1E0-F4E4A2D88754}" srcOrd="1" destOrd="0" presId="urn:microsoft.com/office/officeart/2005/8/layout/hierarchy1"/>
    <dgm:cxn modelId="{161687F3-A02A-420A-A03D-D90E1DE0EE8E}" type="presParOf" srcId="{69277B19-9139-4C9C-906C-62843F36BBAB}" destId="{9BD45C4B-BAFD-435C-96AD-156206E16A7E}" srcOrd="4" destOrd="0" presId="urn:microsoft.com/office/officeart/2005/8/layout/hierarchy1"/>
    <dgm:cxn modelId="{BFA7D2E2-C191-4E60-B487-36F2F3644A9E}" type="presParOf" srcId="{69277B19-9139-4C9C-906C-62843F36BBAB}" destId="{842A9DF0-4AA5-44DF-B29B-1ADB1D1A8591}" srcOrd="5" destOrd="0" presId="urn:microsoft.com/office/officeart/2005/8/layout/hierarchy1"/>
    <dgm:cxn modelId="{D8C3F318-FC44-4ABE-B84C-621F3144B4C8}" type="presParOf" srcId="{842A9DF0-4AA5-44DF-B29B-1ADB1D1A8591}" destId="{F0C49373-488C-4F03-91F0-3C3FA50F88AE}" srcOrd="0" destOrd="0" presId="urn:microsoft.com/office/officeart/2005/8/layout/hierarchy1"/>
    <dgm:cxn modelId="{C10580F3-CC0D-4035-9A2F-7C5708CF92A9}" type="presParOf" srcId="{F0C49373-488C-4F03-91F0-3C3FA50F88AE}" destId="{7BC1F6EE-2643-4222-8302-21C3E5EF0AC0}" srcOrd="0" destOrd="0" presId="urn:microsoft.com/office/officeart/2005/8/layout/hierarchy1"/>
    <dgm:cxn modelId="{BD1FB35D-F89D-4BC6-B4D2-0DE97517C903}" type="presParOf" srcId="{F0C49373-488C-4F03-91F0-3C3FA50F88AE}" destId="{C432268E-1645-4824-9B32-B4DA4C05EE1C}" srcOrd="1" destOrd="0" presId="urn:microsoft.com/office/officeart/2005/8/layout/hierarchy1"/>
    <dgm:cxn modelId="{97F01CCC-F5BF-44C4-89FD-B8AE2E5E9B2D}" type="presParOf" srcId="{842A9DF0-4AA5-44DF-B29B-1ADB1D1A8591}" destId="{EEA137D0-9158-4A91-A1DE-44CE40AF2623}" srcOrd="1" destOrd="0" presId="urn:microsoft.com/office/officeart/2005/8/layout/hierarchy1"/>
    <dgm:cxn modelId="{95333B25-4FE7-42F5-8F2B-E957EEA6CFBA}" type="presParOf" srcId="{69277B19-9139-4C9C-906C-62843F36BBAB}" destId="{A671D3C0-611F-4875-A17A-20F23A8C2827}" srcOrd="6" destOrd="0" presId="urn:microsoft.com/office/officeart/2005/8/layout/hierarchy1"/>
    <dgm:cxn modelId="{58A191A0-044B-44E0-A9A3-EC2AC797E80F}" type="presParOf" srcId="{69277B19-9139-4C9C-906C-62843F36BBAB}" destId="{DB4BBDFC-5D3B-4032-8937-D602F9994F20}" srcOrd="7" destOrd="0" presId="urn:microsoft.com/office/officeart/2005/8/layout/hierarchy1"/>
    <dgm:cxn modelId="{E103F10B-2A24-43D7-8B06-87A9AA39FF2E}" type="presParOf" srcId="{DB4BBDFC-5D3B-4032-8937-D602F9994F20}" destId="{10223DC9-1B52-4D4C-8F99-15BEFBE4DBED}" srcOrd="0" destOrd="0" presId="urn:microsoft.com/office/officeart/2005/8/layout/hierarchy1"/>
    <dgm:cxn modelId="{E8CFFCB6-15DC-4BD3-B662-AE87B0D195FD}" type="presParOf" srcId="{10223DC9-1B52-4D4C-8F99-15BEFBE4DBED}" destId="{94D4A9C1-C809-4A4F-99C7-38EED6C49BCB}" srcOrd="0" destOrd="0" presId="urn:microsoft.com/office/officeart/2005/8/layout/hierarchy1"/>
    <dgm:cxn modelId="{138E22C9-42AB-47C3-8122-0975DF2B176D}" type="presParOf" srcId="{10223DC9-1B52-4D4C-8F99-15BEFBE4DBED}" destId="{12A5A5CA-4633-4A53-A126-162CEFE56D5D}" srcOrd="1" destOrd="0" presId="urn:microsoft.com/office/officeart/2005/8/layout/hierarchy1"/>
    <dgm:cxn modelId="{4FF7A19D-19DC-431D-B66F-BDF6C40DED3E}" type="presParOf" srcId="{DB4BBDFC-5D3B-4032-8937-D602F9994F20}" destId="{333B0C61-548C-4843-8153-B9C18B8FE8C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2673A2-5B46-4460-9425-CFD246DF196A}" type="doc">
      <dgm:prSet loTypeId="urn:microsoft.com/office/officeart/2009/layout/CircleArrowProcess" loCatId="cycle" qsTypeId="urn:microsoft.com/office/officeart/2005/8/quickstyle/3d5" qsCatId="3D" csTypeId="urn:microsoft.com/office/officeart/2005/8/colors/accent1_2" csCatId="accent1" phldr="1"/>
      <dgm:spPr/>
      <dgm:t>
        <a:bodyPr/>
        <a:lstStyle/>
        <a:p>
          <a:endParaRPr lang="en-US"/>
        </a:p>
      </dgm:t>
    </dgm:pt>
    <dgm:pt modelId="{F0EFA3E0-03C0-41B6-8A59-D44BBC7C3551}">
      <dgm:prSet phldrT="[Text]"/>
      <dgm:spPr/>
      <dgm:t>
        <a:bodyPr/>
        <a:lstStyle/>
        <a:p>
          <a:r>
            <a:rPr lang="en-US" dirty="0"/>
            <a:t>Pre-Work Zone Crash History</a:t>
          </a:r>
        </a:p>
      </dgm:t>
    </dgm:pt>
    <dgm:pt modelId="{873598A9-6FC6-4AC4-892F-02E2BD992F4B}" type="parTrans" cxnId="{3B5120AE-25FF-4D3F-8E65-53D08444BC5B}">
      <dgm:prSet/>
      <dgm:spPr/>
      <dgm:t>
        <a:bodyPr/>
        <a:lstStyle/>
        <a:p>
          <a:endParaRPr lang="en-US"/>
        </a:p>
      </dgm:t>
    </dgm:pt>
    <dgm:pt modelId="{886C3968-5182-49F0-B855-3B86C6B63A04}" type="sibTrans" cxnId="{3B5120AE-25FF-4D3F-8E65-53D08444BC5B}">
      <dgm:prSet/>
      <dgm:spPr/>
      <dgm:t>
        <a:bodyPr/>
        <a:lstStyle/>
        <a:p>
          <a:endParaRPr lang="en-US"/>
        </a:p>
      </dgm:t>
    </dgm:pt>
    <dgm:pt modelId="{8FB9349F-8D83-4140-B28E-CFD1F3C2B855}">
      <dgm:prSet phldrT="[Text]"/>
      <dgm:spPr/>
      <dgm:t>
        <a:bodyPr/>
        <a:lstStyle/>
        <a:p>
          <a:r>
            <a:rPr lang="en-US" dirty="0"/>
            <a:t>Tracked real-time Crash Performance</a:t>
          </a:r>
        </a:p>
      </dgm:t>
    </dgm:pt>
    <dgm:pt modelId="{2924020F-6B90-4F82-8AAD-20681E1DE789}" type="parTrans" cxnId="{18F54922-4B83-45AF-B32B-C4AE6C4E2BB6}">
      <dgm:prSet/>
      <dgm:spPr/>
      <dgm:t>
        <a:bodyPr/>
        <a:lstStyle/>
        <a:p>
          <a:endParaRPr lang="en-US"/>
        </a:p>
      </dgm:t>
    </dgm:pt>
    <dgm:pt modelId="{80F461F6-94D8-4173-81D3-A7CA047BDFA3}" type="sibTrans" cxnId="{18F54922-4B83-45AF-B32B-C4AE6C4E2BB6}">
      <dgm:prSet/>
      <dgm:spPr/>
      <dgm:t>
        <a:bodyPr/>
        <a:lstStyle/>
        <a:p>
          <a:endParaRPr lang="en-US"/>
        </a:p>
      </dgm:t>
    </dgm:pt>
    <dgm:pt modelId="{BDE23CA5-CE90-401D-8BF3-F29BC4CD3865}" type="pres">
      <dgm:prSet presAssocID="{942673A2-5B46-4460-9425-CFD246DF196A}" presName="Name0" presStyleCnt="0">
        <dgm:presLayoutVars>
          <dgm:chMax val="7"/>
          <dgm:chPref val="7"/>
          <dgm:dir/>
          <dgm:animLvl val="lvl"/>
        </dgm:presLayoutVars>
      </dgm:prSet>
      <dgm:spPr/>
    </dgm:pt>
    <dgm:pt modelId="{E0ABFF0F-C9F9-48E6-BC57-3F2D4CB333C9}" type="pres">
      <dgm:prSet presAssocID="{F0EFA3E0-03C0-41B6-8A59-D44BBC7C3551}" presName="Accent1" presStyleCnt="0"/>
      <dgm:spPr/>
    </dgm:pt>
    <dgm:pt modelId="{7A1CF7EC-C294-4032-88F6-2BC002EE32DB}" type="pres">
      <dgm:prSet presAssocID="{F0EFA3E0-03C0-41B6-8A59-D44BBC7C3551}" presName="Accent" presStyleLbl="node1" presStyleIdx="0" presStyleCnt="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B79AD87-34C7-4815-8B16-4001B40F622A}" type="pres">
      <dgm:prSet presAssocID="{F0EFA3E0-03C0-41B6-8A59-D44BBC7C3551}" presName="Parent1" presStyleLbl="revTx" presStyleIdx="0" presStyleCnt="2">
        <dgm:presLayoutVars>
          <dgm:chMax val="1"/>
          <dgm:chPref val="1"/>
          <dgm:bulletEnabled val="1"/>
        </dgm:presLayoutVars>
      </dgm:prSet>
      <dgm:spPr/>
    </dgm:pt>
    <dgm:pt modelId="{AAD31ABB-AF0A-4C7E-A75B-B47F4ED46D3D}" type="pres">
      <dgm:prSet presAssocID="{8FB9349F-8D83-4140-B28E-CFD1F3C2B855}" presName="Accent2" presStyleCnt="0"/>
      <dgm:spPr/>
    </dgm:pt>
    <dgm:pt modelId="{D29D377F-451A-4EBF-A6C2-079A7042A374}" type="pres">
      <dgm:prSet presAssocID="{8FB9349F-8D83-4140-B28E-CFD1F3C2B855}" presName="Accent" presStyleLbl="node1" presStyleIdx="1" presStyleCnt="2"/>
      <dgm:spPr/>
    </dgm:pt>
    <dgm:pt modelId="{F4C6FD96-10F9-425F-AB2C-53C5C257A80B}" type="pres">
      <dgm:prSet presAssocID="{8FB9349F-8D83-4140-B28E-CFD1F3C2B855}" presName="Parent2" presStyleLbl="revTx" presStyleIdx="1" presStyleCnt="2">
        <dgm:presLayoutVars>
          <dgm:chMax val="1"/>
          <dgm:chPref val="1"/>
          <dgm:bulletEnabled val="1"/>
        </dgm:presLayoutVars>
      </dgm:prSet>
      <dgm:spPr/>
    </dgm:pt>
  </dgm:ptLst>
  <dgm:cxnLst>
    <dgm:cxn modelId="{C34FEF0C-CD99-4B81-9FBB-4F26A5E12589}" type="presOf" srcId="{F0EFA3E0-03C0-41B6-8A59-D44BBC7C3551}" destId="{6B79AD87-34C7-4815-8B16-4001B40F622A}" srcOrd="0" destOrd="0" presId="urn:microsoft.com/office/officeart/2009/layout/CircleArrowProcess"/>
    <dgm:cxn modelId="{18F54922-4B83-45AF-B32B-C4AE6C4E2BB6}" srcId="{942673A2-5B46-4460-9425-CFD246DF196A}" destId="{8FB9349F-8D83-4140-B28E-CFD1F3C2B855}" srcOrd="1" destOrd="0" parTransId="{2924020F-6B90-4F82-8AAD-20681E1DE789}" sibTransId="{80F461F6-94D8-4173-81D3-A7CA047BDFA3}"/>
    <dgm:cxn modelId="{CAEB4D8A-9178-4342-8229-19D4C2B46A0C}" type="presOf" srcId="{942673A2-5B46-4460-9425-CFD246DF196A}" destId="{BDE23CA5-CE90-401D-8BF3-F29BC4CD3865}" srcOrd="0" destOrd="0" presId="urn:microsoft.com/office/officeart/2009/layout/CircleArrowProcess"/>
    <dgm:cxn modelId="{3B5120AE-25FF-4D3F-8E65-53D08444BC5B}" srcId="{942673A2-5B46-4460-9425-CFD246DF196A}" destId="{F0EFA3E0-03C0-41B6-8A59-D44BBC7C3551}" srcOrd="0" destOrd="0" parTransId="{873598A9-6FC6-4AC4-892F-02E2BD992F4B}" sibTransId="{886C3968-5182-49F0-B855-3B86C6B63A04}"/>
    <dgm:cxn modelId="{C451BCDC-4E5E-4542-B769-DE4DCB180746}" type="presOf" srcId="{8FB9349F-8D83-4140-B28E-CFD1F3C2B855}" destId="{F4C6FD96-10F9-425F-AB2C-53C5C257A80B}" srcOrd="0" destOrd="0" presId="urn:microsoft.com/office/officeart/2009/layout/CircleArrowProcess"/>
    <dgm:cxn modelId="{2B92C83F-3ABB-4601-8321-EFA8ECB0B5A1}" type="presParOf" srcId="{BDE23CA5-CE90-401D-8BF3-F29BC4CD3865}" destId="{E0ABFF0F-C9F9-48E6-BC57-3F2D4CB333C9}" srcOrd="0" destOrd="0" presId="urn:microsoft.com/office/officeart/2009/layout/CircleArrowProcess"/>
    <dgm:cxn modelId="{D3365240-84E4-4089-BD29-E3C3F043786C}" type="presParOf" srcId="{E0ABFF0F-C9F9-48E6-BC57-3F2D4CB333C9}" destId="{7A1CF7EC-C294-4032-88F6-2BC002EE32DB}" srcOrd="0" destOrd="0" presId="urn:microsoft.com/office/officeart/2009/layout/CircleArrowProcess"/>
    <dgm:cxn modelId="{F3E99FD5-CA76-4EB3-B8DE-D2DE14E73AB0}" type="presParOf" srcId="{BDE23CA5-CE90-401D-8BF3-F29BC4CD3865}" destId="{6B79AD87-34C7-4815-8B16-4001B40F622A}" srcOrd="1" destOrd="0" presId="urn:microsoft.com/office/officeart/2009/layout/CircleArrowProcess"/>
    <dgm:cxn modelId="{EB977168-FF54-4108-B892-C1600CFD3EC9}" type="presParOf" srcId="{BDE23CA5-CE90-401D-8BF3-F29BC4CD3865}" destId="{AAD31ABB-AF0A-4C7E-A75B-B47F4ED46D3D}" srcOrd="2" destOrd="0" presId="urn:microsoft.com/office/officeart/2009/layout/CircleArrowProcess"/>
    <dgm:cxn modelId="{1CE66E86-222B-482D-B67F-1B0658E578BC}" type="presParOf" srcId="{AAD31ABB-AF0A-4C7E-A75B-B47F4ED46D3D}" destId="{D29D377F-451A-4EBF-A6C2-079A7042A374}" srcOrd="0" destOrd="0" presId="urn:microsoft.com/office/officeart/2009/layout/CircleArrowProcess"/>
    <dgm:cxn modelId="{65CE4155-2712-4FC3-B838-B9649B74C3A4}" type="presParOf" srcId="{BDE23CA5-CE90-401D-8BF3-F29BC4CD3865}" destId="{F4C6FD96-10F9-425F-AB2C-53C5C257A80B}"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6282B06-0C8D-4F12-AE66-6ECB4E2F6BEE}" type="doc">
      <dgm:prSet loTypeId="urn:microsoft.com/office/officeart/2005/8/layout/default#2" loCatId="list" qsTypeId="urn:microsoft.com/office/officeart/2005/8/quickstyle/simple1" qsCatId="simple" csTypeId="urn:microsoft.com/office/officeart/2005/8/colors/accent2_1" csCatId="accent2" phldr="1"/>
      <dgm:spPr/>
      <dgm:t>
        <a:bodyPr/>
        <a:lstStyle/>
        <a:p>
          <a:endParaRPr lang="en-US"/>
        </a:p>
      </dgm:t>
    </dgm:pt>
    <dgm:pt modelId="{41C48494-D366-4727-ABB2-30CE4644F129}">
      <dgm:prSet phldrT="[Text]" custT="1"/>
      <dgm:spPr/>
      <dgm:t>
        <a:bodyPr/>
        <a:lstStyle/>
        <a:p>
          <a:r>
            <a:rPr lang="en-US" sz="2400" b="1" dirty="0"/>
            <a:t>Mobile automated speed enforcement system</a:t>
          </a:r>
        </a:p>
        <a:p>
          <a:r>
            <a:rPr lang="en-US" sz="2400" i="1" dirty="0"/>
            <a:t>CMF = 0.86 for fatal and injury crashes</a:t>
          </a:r>
        </a:p>
      </dgm:t>
    </dgm:pt>
    <dgm:pt modelId="{80C249B1-EB18-4231-86A4-2DE401F87D6B}" type="parTrans" cxnId="{9CDE8656-76EC-4DBF-8339-611CEFE50BA2}">
      <dgm:prSet/>
      <dgm:spPr/>
      <dgm:t>
        <a:bodyPr/>
        <a:lstStyle/>
        <a:p>
          <a:endParaRPr lang="en-US"/>
        </a:p>
      </dgm:t>
    </dgm:pt>
    <dgm:pt modelId="{B9894459-13F1-4329-8F14-F8F7FDB7CB44}" type="sibTrans" cxnId="{9CDE8656-76EC-4DBF-8339-611CEFE50BA2}">
      <dgm:prSet/>
      <dgm:spPr/>
      <dgm:t>
        <a:bodyPr/>
        <a:lstStyle/>
        <a:p>
          <a:endParaRPr lang="en-US"/>
        </a:p>
      </dgm:t>
    </dgm:pt>
    <dgm:pt modelId="{E083AC39-8C6E-49C6-87B0-8DA1CB62957B}">
      <dgm:prSet phldrT="[Text]" custT="1"/>
      <dgm:spPr/>
      <dgm:t>
        <a:bodyPr/>
        <a:lstStyle/>
        <a:p>
          <a:r>
            <a:rPr lang="en-US" sz="2400" b="1" dirty="0"/>
            <a:t>Left-hand merge and downstream lane shift</a:t>
          </a:r>
        </a:p>
        <a:p>
          <a:r>
            <a:rPr lang="en-US" sz="2400" i="1" dirty="0"/>
            <a:t>CMF = 0.54 for fatal and injury crashes</a:t>
          </a:r>
        </a:p>
      </dgm:t>
    </dgm:pt>
    <dgm:pt modelId="{8D24AF40-C6F9-4EC5-863D-FC157AE1F68A}" type="parTrans" cxnId="{A42E1C53-3C95-4A56-B3AD-12F9D53B094A}">
      <dgm:prSet/>
      <dgm:spPr/>
      <dgm:t>
        <a:bodyPr/>
        <a:lstStyle/>
        <a:p>
          <a:endParaRPr lang="en-US"/>
        </a:p>
      </dgm:t>
    </dgm:pt>
    <dgm:pt modelId="{6853C325-9120-4823-8EEF-F36203F744F1}" type="sibTrans" cxnId="{A42E1C53-3C95-4A56-B3AD-12F9D53B094A}">
      <dgm:prSet/>
      <dgm:spPr/>
      <dgm:t>
        <a:bodyPr/>
        <a:lstStyle/>
        <a:p>
          <a:endParaRPr lang="en-US"/>
        </a:p>
      </dgm:t>
    </dgm:pt>
    <dgm:pt modelId="{86862DE2-C8BB-4FC3-9ABD-2C33E07A8615}" type="pres">
      <dgm:prSet presAssocID="{46282B06-0C8D-4F12-AE66-6ECB4E2F6BEE}" presName="diagram" presStyleCnt="0">
        <dgm:presLayoutVars>
          <dgm:dir/>
          <dgm:resizeHandles val="exact"/>
        </dgm:presLayoutVars>
      </dgm:prSet>
      <dgm:spPr/>
    </dgm:pt>
    <dgm:pt modelId="{75F911AD-82DD-4918-B45D-8726E4B30021}" type="pres">
      <dgm:prSet presAssocID="{41C48494-D366-4727-ABB2-30CE4644F129}" presName="node" presStyleLbl="node1" presStyleIdx="0" presStyleCnt="2" custScaleY="83714" custLinFactNeighborY="-8930">
        <dgm:presLayoutVars>
          <dgm:bulletEnabled val="1"/>
        </dgm:presLayoutVars>
      </dgm:prSet>
      <dgm:spPr/>
    </dgm:pt>
    <dgm:pt modelId="{5D56A6D0-445A-4BD8-BA31-78AFC7A5C09B}" type="pres">
      <dgm:prSet presAssocID="{B9894459-13F1-4329-8F14-F8F7FDB7CB44}" presName="sibTrans" presStyleCnt="0"/>
      <dgm:spPr/>
    </dgm:pt>
    <dgm:pt modelId="{0A191C3D-10C3-448E-8F23-BE56EB119954}" type="pres">
      <dgm:prSet presAssocID="{E083AC39-8C6E-49C6-87B0-8DA1CB62957B}" presName="node" presStyleLbl="node1" presStyleIdx="1" presStyleCnt="2" custScaleY="84704" custLinFactNeighborY="-8435">
        <dgm:presLayoutVars>
          <dgm:bulletEnabled val="1"/>
        </dgm:presLayoutVars>
      </dgm:prSet>
      <dgm:spPr/>
    </dgm:pt>
  </dgm:ptLst>
  <dgm:cxnLst>
    <dgm:cxn modelId="{A42E1C53-3C95-4A56-B3AD-12F9D53B094A}" srcId="{46282B06-0C8D-4F12-AE66-6ECB4E2F6BEE}" destId="{E083AC39-8C6E-49C6-87B0-8DA1CB62957B}" srcOrd="1" destOrd="0" parTransId="{8D24AF40-C6F9-4EC5-863D-FC157AE1F68A}" sibTransId="{6853C325-9120-4823-8EEF-F36203F744F1}"/>
    <dgm:cxn modelId="{9CDE8656-76EC-4DBF-8339-611CEFE50BA2}" srcId="{46282B06-0C8D-4F12-AE66-6ECB4E2F6BEE}" destId="{41C48494-D366-4727-ABB2-30CE4644F129}" srcOrd="0" destOrd="0" parTransId="{80C249B1-EB18-4231-86A4-2DE401F87D6B}" sibTransId="{B9894459-13F1-4329-8F14-F8F7FDB7CB44}"/>
    <dgm:cxn modelId="{9E71CC56-A0FE-4850-88A2-315B42C8D161}" type="presOf" srcId="{E083AC39-8C6E-49C6-87B0-8DA1CB62957B}" destId="{0A191C3D-10C3-448E-8F23-BE56EB119954}" srcOrd="0" destOrd="0" presId="urn:microsoft.com/office/officeart/2005/8/layout/default#2"/>
    <dgm:cxn modelId="{41269581-7EBF-410F-801A-FE573E4E8D13}" type="presOf" srcId="{46282B06-0C8D-4F12-AE66-6ECB4E2F6BEE}" destId="{86862DE2-C8BB-4FC3-9ABD-2C33E07A8615}" srcOrd="0" destOrd="0" presId="urn:microsoft.com/office/officeart/2005/8/layout/default#2"/>
    <dgm:cxn modelId="{43CAA8E1-9187-471D-83B1-AE52599AEF9D}" type="presOf" srcId="{41C48494-D366-4727-ABB2-30CE4644F129}" destId="{75F911AD-82DD-4918-B45D-8726E4B30021}" srcOrd="0" destOrd="0" presId="urn:microsoft.com/office/officeart/2005/8/layout/default#2"/>
    <dgm:cxn modelId="{D458D1E2-2E5A-4057-9702-68E09A7F5571}" type="presParOf" srcId="{86862DE2-C8BB-4FC3-9ABD-2C33E07A8615}" destId="{75F911AD-82DD-4918-B45D-8726E4B30021}" srcOrd="0" destOrd="0" presId="urn:microsoft.com/office/officeart/2005/8/layout/default#2"/>
    <dgm:cxn modelId="{9939FEC4-9C98-4187-8352-C1F7DE81623C}" type="presParOf" srcId="{86862DE2-C8BB-4FC3-9ABD-2C33E07A8615}" destId="{5D56A6D0-445A-4BD8-BA31-78AFC7A5C09B}" srcOrd="1" destOrd="0" presId="urn:microsoft.com/office/officeart/2005/8/layout/default#2"/>
    <dgm:cxn modelId="{618F22B3-1D63-4844-A56E-7F52A0822DD9}" type="presParOf" srcId="{86862DE2-C8BB-4FC3-9ABD-2C33E07A8615}" destId="{0A191C3D-10C3-448E-8F23-BE56EB119954}" srcOrd="2"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3F13A84-0A5C-4526-9B29-C01754F08258}" type="doc">
      <dgm:prSet loTypeId="urn:microsoft.com/office/officeart/2005/8/layout/default#3" loCatId="list" qsTypeId="urn:microsoft.com/office/officeart/2005/8/quickstyle/simple1" qsCatId="simple" csTypeId="urn:microsoft.com/office/officeart/2005/8/colors/accent2_5" csCatId="accent2" phldr="1"/>
      <dgm:spPr/>
      <dgm:t>
        <a:bodyPr/>
        <a:lstStyle/>
        <a:p>
          <a:endParaRPr lang="en-US"/>
        </a:p>
      </dgm:t>
    </dgm:pt>
    <dgm:pt modelId="{98C500EB-A9DE-4BAB-A5E8-1A622A80F2B9}">
      <dgm:prSet phldrT="[Text]" custT="1"/>
      <dgm:spPr/>
      <dgm:t>
        <a:bodyPr/>
        <a:lstStyle/>
        <a:p>
          <a:r>
            <a:rPr lang="en-US" sz="2600" dirty="0">
              <a:latin typeface="Arial" panose="020B0604020202020204" pitchFamily="34" charset="0"/>
              <a:cs typeface="Arial" panose="020B0604020202020204" pitchFamily="34" charset="0"/>
            </a:rPr>
            <a:t>How are traffic models related to work zone safety?</a:t>
          </a:r>
        </a:p>
      </dgm:t>
    </dgm:pt>
    <dgm:pt modelId="{766A40B7-A981-469F-95FC-AB07CA04D653}" type="parTrans" cxnId="{4EF9911E-E685-42B0-AE7B-06A6E30150C1}">
      <dgm:prSet/>
      <dgm:spPr/>
      <dgm:t>
        <a:bodyPr/>
        <a:lstStyle/>
        <a:p>
          <a:endParaRPr lang="en-US"/>
        </a:p>
      </dgm:t>
    </dgm:pt>
    <dgm:pt modelId="{1E93C3F5-BA0E-49BE-B78C-086C15798474}" type="sibTrans" cxnId="{4EF9911E-E685-42B0-AE7B-06A6E30150C1}">
      <dgm:prSet/>
      <dgm:spPr/>
      <dgm:t>
        <a:bodyPr/>
        <a:lstStyle/>
        <a:p>
          <a:endParaRPr lang="en-US"/>
        </a:p>
      </dgm:t>
    </dgm:pt>
    <dgm:pt modelId="{CAA71B4E-0969-4D8A-9D93-1D8898D7C0F8}" type="pres">
      <dgm:prSet presAssocID="{F3F13A84-0A5C-4526-9B29-C01754F08258}" presName="diagram" presStyleCnt="0">
        <dgm:presLayoutVars>
          <dgm:dir/>
          <dgm:resizeHandles val="exact"/>
        </dgm:presLayoutVars>
      </dgm:prSet>
      <dgm:spPr/>
    </dgm:pt>
    <dgm:pt modelId="{7777B7EF-9683-488A-8A94-7FE25EA2CCC6}" type="pres">
      <dgm:prSet presAssocID="{98C500EB-A9DE-4BAB-A5E8-1A622A80F2B9}" presName="node" presStyleLbl="node1" presStyleIdx="0" presStyleCnt="1" custScaleX="488551" custScaleY="45910" custLinFactNeighborX="-116" custLinFactNeighborY="-16298">
        <dgm:presLayoutVars>
          <dgm:bulletEnabled val="1"/>
        </dgm:presLayoutVars>
      </dgm:prSet>
      <dgm:spPr/>
    </dgm:pt>
  </dgm:ptLst>
  <dgm:cxnLst>
    <dgm:cxn modelId="{4EF9911E-E685-42B0-AE7B-06A6E30150C1}" srcId="{F3F13A84-0A5C-4526-9B29-C01754F08258}" destId="{98C500EB-A9DE-4BAB-A5E8-1A622A80F2B9}" srcOrd="0" destOrd="0" parTransId="{766A40B7-A981-469F-95FC-AB07CA04D653}" sibTransId="{1E93C3F5-BA0E-49BE-B78C-086C15798474}"/>
    <dgm:cxn modelId="{013F0E68-F5F6-4707-BB98-EB6A65D6238F}" type="presOf" srcId="{F3F13A84-0A5C-4526-9B29-C01754F08258}" destId="{CAA71B4E-0969-4D8A-9D93-1D8898D7C0F8}" srcOrd="0" destOrd="0" presId="urn:microsoft.com/office/officeart/2005/8/layout/default#3"/>
    <dgm:cxn modelId="{50842A6E-FF0A-4955-AB63-69D51BA0D9BE}" type="presOf" srcId="{98C500EB-A9DE-4BAB-A5E8-1A622A80F2B9}" destId="{7777B7EF-9683-488A-8A94-7FE25EA2CCC6}" srcOrd="0" destOrd="0" presId="urn:microsoft.com/office/officeart/2005/8/layout/default#3"/>
    <dgm:cxn modelId="{4A94A677-FF6C-493B-BBE8-CCA633883858}" type="presParOf" srcId="{CAA71B4E-0969-4D8A-9D93-1D8898D7C0F8}" destId="{7777B7EF-9683-488A-8A94-7FE25EA2CCC6}" srcOrd="0"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3F13A84-0A5C-4526-9B29-C01754F08258}" type="doc">
      <dgm:prSet loTypeId="urn:microsoft.com/office/officeart/2005/8/layout/default#3" loCatId="list" qsTypeId="urn:microsoft.com/office/officeart/2005/8/quickstyle/simple1" qsCatId="simple" csTypeId="urn:microsoft.com/office/officeart/2005/8/colors/accent2_5" csCatId="accent2" phldr="1"/>
      <dgm:spPr/>
      <dgm:t>
        <a:bodyPr/>
        <a:lstStyle/>
        <a:p>
          <a:endParaRPr lang="en-US"/>
        </a:p>
      </dgm:t>
    </dgm:pt>
    <dgm:pt modelId="{98C500EB-A9DE-4BAB-A5E8-1A622A80F2B9}">
      <dgm:prSet phldrT="[Text]" custT="1"/>
      <dgm:spPr/>
      <dgm:t>
        <a:bodyPr/>
        <a:lstStyle/>
        <a:p>
          <a:r>
            <a:rPr lang="en-US" sz="2600" dirty="0">
              <a:latin typeface="Arial" panose="020B0604020202020204" pitchFamily="34" charset="0"/>
              <a:cs typeface="Arial" panose="020B0604020202020204" pitchFamily="34" charset="0"/>
            </a:rPr>
            <a:t>How are traffic models related to work zone safety?</a:t>
          </a:r>
        </a:p>
      </dgm:t>
    </dgm:pt>
    <dgm:pt modelId="{766A40B7-A981-469F-95FC-AB07CA04D653}" type="parTrans" cxnId="{4EF9911E-E685-42B0-AE7B-06A6E30150C1}">
      <dgm:prSet/>
      <dgm:spPr/>
      <dgm:t>
        <a:bodyPr/>
        <a:lstStyle/>
        <a:p>
          <a:endParaRPr lang="en-US"/>
        </a:p>
      </dgm:t>
    </dgm:pt>
    <dgm:pt modelId="{1E93C3F5-BA0E-49BE-B78C-086C15798474}" type="sibTrans" cxnId="{4EF9911E-E685-42B0-AE7B-06A6E30150C1}">
      <dgm:prSet/>
      <dgm:spPr/>
      <dgm:t>
        <a:bodyPr/>
        <a:lstStyle/>
        <a:p>
          <a:endParaRPr lang="en-US"/>
        </a:p>
      </dgm:t>
    </dgm:pt>
    <dgm:pt modelId="{CAA71B4E-0969-4D8A-9D93-1D8898D7C0F8}" type="pres">
      <dgm:prSet presAssocID="{F3F13A84-0A5C-4526-9B29-C01754F08258}" presName="diagram" presStyleCnt="0">
        <dgm:presLayoutVars>
          <dgm:dir/>
          <dgm:resizeHandles val="exact"/>
        </dgm:presLayoutVars>
      </dgm:prSet>
      <dgm:spPr/>
    </dgm:pt>
    <dgm:pt modelId="{7777B7EF-9683-488A-8A94-7FE25EA2CCC6}" type="pres">
      <dgm:prSet presAssocID="{98C500EB-A9DE-4BAB-A5E8-1A622A80F2B9}" presName="node" presStyleLbl="node1" presStyleIdx="0" presStyleCnt="1" custScaleX="488551" custScaleY="45910" custLinFactNeighborX="-116" custLinFactNeighborY="-16298">
        <dgm:presLayoutVars>
          <dgm:bulletEnabled val="1"/>
        </dgm:presLayoutVars>
      </dgm:prSet>
      <dgm:spPr/>
    </dgm:pt>
  </dgm:ptLst>
  <dgm:cxnLst>
    <dgm:cxn modelId="{4EF9911E-E685-42B0-AE7B-06A6E30150C1}" srcId="{F3F13A84-0A5C-4526-9B29-C01754F08258}" destId="{98C500EB-A9DE-4BAB-A5E8-1A622A80F2B9}" srcOrd="0" destOrd="0" parTransId="{766A40B7-A981-469F-95FC-AB07CA04D653}" sibTransId="{1E93C3F5-BA0E-49BE-B78C-086C15798474}"/>
    <dgm:cxn modelId="{013F0E68-F5F6-4707-BB98-EB6A65D6238F}" type="presOf" srcId="{F3F13A84-0A5C-4526-9B29-C01754F08258}" destId="{CAA71B4E-0969-4D8A-9D93-1D8898D7C0F8}" srcOrd="0" destOrd="0" presId="urn:microsoft.com/office/officeart/2005/8/layout/default#3"/>
    <dgm:cxn modelId="{50842A6E-FF0A-4955-AB63-69D51BA0D9BE}" type="presOf" srcId="{98C500EB-A9DE-4BAB-A5E8-1A622A80F2B9}" destId="{7777B7EF-9683-488A-8A94-7FE25EA2CCC6}" srcOrd="0" destOrd="0" presId="urn:microsoft.com/office/officeart/2005/8/layout/default#3"/>
    <dgm:cxn modelId="{4A94A677-FF6C-493B-BBE8-CCA633883858}" type="presParOf" srcId="{CAA71B4E-0969-4D8A-9D93-1D8898D7C0F8}" destId="{7777B7EF-9683-488A-8A94-7FE25EA2CCC6}" srcOrd="0"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56A866-F948-4B78-A97E-23FA133E06CF}" type="doc">
      <dgm:prSet loTypeId="urn:microsoft.com/office/officeart/2005/8/layout/chevron1" loCatId="process" qsTypeId="urn:microsoft.com/office/officeart/2005/8/quickstyle/simple1" qsCatId="simple" csTypeId="urn:microsoft.com/office/officeart/2005/8/colors/accent2_2" csCatId="accent2" phldr="1"/>
      <dgm:spPr/>
      <dgm:t>
        <a:bodyPr/>
        <a:lstStyle/>
        <a:p>
          <a:endParaRPr lang="en-US"/>
        </a:p>
      </dgm:t>
    </dgm:pt>
    <dgm:pt modelId="{0FCCFB7E-0D8A-4EB8-A77E-E17E9E508556}" type="pres">
      <dgm:prSet presAssocID="{4856A866-F948-4B78-A97E-23FA133E06CF}" presName="Name0" presStyleCnt="0">
        <dgm:presLayoutVars>
          <dgm:dir/>
          <dgm:animLvl val="lvl"/>
          <dgm:resizeHandles val="exact"/>
        </dgm:presLayoutVars>
      </dgm:prSet>
      <dgm:spPr/>
    </dgm:pt>
  </dgm:ptLst>
  <dgm:cxnLst>
    <dgm:cxn modelId="{EE933F94-93D5-4572-8C85-D41648A36779}" type="presOf" srcId="{4856A866-F948-4B78-A97E-23FA133E06CF}" destId="{0FCCFB7E-0D8A-4EB8-A77E-E17E9E508556}"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88A88B6-1664-4858-B697-FBA1E370487B}" type="doc">
      <dgm:prSet loTypeId="urn:microsoft.com/office/officeart/2005/8/layout/list1" loCatId="list" qsTypeId="urn:microsoft.com/office/officeart/2005/8/quickstyle/simple1" qsCatId="simple" csTypeId="urn:microsoft.com/office/officeart/2005/8/colors/accent2_5" csCatId="accent2" phldr="1"/>
      <dgm:spPr/>
      <dgm:t>
        <a:bodyPr/>
        <a:lstStyle/>
        <a:p>
          <a:endParaRPr lang="en-US"/>
        </a:p>
      </dgm:t>
    </dgm:pt>
    <dgm:pt modelId="{72AC786F-0DF5-479C-A52A-CE1CAFFCE18D}">
      <dgm:prSet phldrT="[Text]" custT="1"/>
      <dgm:spPr/>
      <dgm:t>
        <a:bodyPr/>
        <a:lstStyle/>
        <a:p>
          <a:r>
            <a:rPr lang="en-US" sz="2200" b="1" dirty="0"/>
            <a:t>QuickZone</a:t>
          </a:r>
        </a:p>
      </dgm:t>
    </dgm:pt>
    <dgm:pt modelId="{8D08AEBA-E5BE-4E25-B0B1-BCDD0E5E14FE}" type="parTrans" cxnId="{2B3C04D4-5670-450B-89F5-D17197262A06}">
      <dgm:prSet/>
      <dgm:spPr/>
      <dgm:t>
        <a:bodyPr/>
        <a:lstStyle/>
        <a:p>
          <a:endParaRPr lang="en-US"/>
        </a:p>
      </dgm:t>
    </dgm:pt>
    <dgm:pt modelId="{A581F3AA-803B-4D46-8492-C163F3B2D324}" type="sibTrans" cxnId="{2B3C04D4-5670-450B-89F5-D17197262A06}">
      <dgm:prSet/>
      <dgm:spPr/>
      <dgm:t>
        <a:bodyPr/>
        <a:lstStyle/>
        <a:p>
          <a:endParaRPr lang="en-US"/>
        </a:p>
      </dgm:t>
    </dgm:pt>
    <dgm:pt modelId="{F56E39D8-39EA-43C5-ABB6-8D0851958FE7}">
      <dgm:prSet phldrT="[Text]" custT="1"/>
      <dgm:spPr/>
      <dgm:t>
        <a:bodyPr/>
        <a:lstStyle/>
        <a:p>
          <a:r>
            <a:rPr lang="en-US" sz="2200" b="1" dirty="0"/>
            <a:t>CORSIM</a:t>
          </a:r>
        </a:p>
      </dgm:t>
    </dgm:pt>
    <dgm:pt modelId="{FAC53353-EEB5-42BB-A577-5EDDD25EFAD2}" type="parTrans" cxnId="{B6FFAE5A-459A-4EFC-A589-EE78C0CC9AB3}">
      <dgm:prSet/>
      <dgm:spPr/>
      <dgm:t>
        <a:bodyPr/>
        <a:lstStyle/>
        <a:p>
          <a:endParaRPr lang="en-US"/>
        </a:p>
      </dgm:t>
    </dgm:pt>
    <dgm:pt modelId="{5AB23BFB-C5C7-4404-B5B8-BF5BDABD651D}" type="sibTrans" cxnId="{B6FFAE5A-459A-4EFC-A589-EE78C0CC9AB3}">
      <dgm:prSet/>
      <dgm:spPr/>
      <dgm:t>
        <a:bodyPr/>
        <a:lstStyle/>
        <a:p>
          <a:endParaRPr lang="en-US"/>
        </a:p>
      </dgm:t>
    </dgm:pt>
    <dgm:pt modelId="{C7EC97E5-CB9E-4620-B490-1493DE1E1C09}">
      <dgm:prSet phldrT="[Text]" custT="1"/>
      <dgm:spPr/>
      <dgm:t>
        <a:bodyPr/>
        <a:lstStyle/>
        <a:p>
          <a:r>
            <a:rPr lang="en-US" sz="1800" dirty="0"/>
            <a:t>Well-known</a:t>
          </a:r>
        </a:p>
      </dgm:t>
    </dgm:pt>
    <dgm:pt modelId="{1907A1B3-7453-40D9-BB37-D4995D987EFB}" type="parTrans" cxnId="{6582891A-46C1-4275-92CA-59927B7D8C77}">
      <dgm:prSet/>
      <dgm:spPr/>
      <dgm:t>
        <a:bodyPr/>
        <a:lstStyle/>
        <a:p>
          <a:endParaRPr lang="en-US"/>
        </a:p>
      </dgm:t>
    </dgm:pt>
    <dgm:pt modelId="{08B9D3B6-DE8C-4AB2-9218-88682923636C}" type="sibTrans" cxnId="{6582891A-46C1-4275-92CA-59927B7D8C77}">
      <dgm:prSet/>
      <dgm:spPr/>
      <dgm:t>
        <a:bodyPr/>
        <a:lstStyle/>
        <a:p>
          <a:endParaRPr lang="en-US"/>
        </a:p>
      </dgm:t>
    </dgm:pt>
    <dgm:pt modelId="{BDB70A6D-7C41-46A4-88BE-3F2FEE49EE90}">
      <dgm:prSet phldrT="[Text]" custT="1"/>
      <dgm:spPr/>
      <dgm:t>
        <a:bodyPr/>
        <a:lstStyle/>
        <a:p>
          <a:r>
            <a:rPr lang="en-US" sz="1800" dirty="0"/>
            <a:t>Low cost sketch-planning tool</a:t>
          </a:r>
        </a:p>
      </dgm:t>
    </dgm:pt>
    <dgm:pt modelId="{8650C59B-8C76-49A1-961A-8EF50F0285C3}" type="parTrans" cxnId="{08F57347-8ECB-4BAF-897E-0E65BC7FB203}">
      <dgm:prSet/>
      <dgm:spPr/>
      <dgm:t>
        <a:bodyPr/>
        <a:lstStyle/>
        <a:p>
          <a:endParaRPr lang="en-US"/>
        </a:p>
      </dgm:t>
    </dgm:pt>
    <dgm:pt modelId="{B14B2BB7-C67B-462B-B636-631B7BFEFECF}" type="sibTrans" cxnId="{08F57347-8ECB-4BAF-897E-0E65BC7FB203}">
      <dgm:prSet/>
      <dgm:spPr/>
      <dgm:t>
        <a:bodyPr/>
        <a:lstStyle/>
        <a:p>
          <a:endParaRPr lang="en-US"/>
        </a:p>
      </dgm:t>
    </dgm:pt>
    <dgm:pt modelId="{1FE60523-786F-423C-B9FA-94F61C03089D}">
      <dgm:prSet phldrT="[Text]" custT="1"/>
      <dgm:spPr/>
      <dgm:t>
        <a:bodyPr/>
        <a:lstStyle/>
        <a:p>
          <a:r>
            <a:rPr lang="en-US" sz="1800" dirty="0"/>
            <a:t>Reasonable estimates of queue lengths and delay</a:t>
          </a:r>
        </a:p>
      </dgm:t>
    </dgm:pt>
    <dgm:pt modelId="{3ADD0170-ED98-4AE7-8CB9-8E38B350AEE5}" type="parTrans" cxnId="{8C05B2D4-B589-4FFB-A054-CFC250A15025}">
      <dgm:prSet/>
      <dgm:spPr/>
      <dgm:t>
        <a:bodyPr/>
        <a:lstStyle/>
        <a:p>
          <a:endParaRPr lang="en-US"/>
        </a:p>
      </dgm:t>
    </dgm:pt>
    <dgm:pt modelId="{7358312A-20C5-4592-AAE5-D904D5999BC2}" type="sibTrans" cxnId="{8C05B2D4-B589-4FFB-A054-CFC250A15025}">
      <dgm:prSet/>
      <dgm:spPr/>
      <dgm:t>
        <a:bodyPr/>
        <a:lstStyle/>
        <a:p>
          <a:endParaRPr lang="en-US"/>
        </a:p>
      </dgm:t>
    </dgm:pt>
    <dgm:pt modelId="{D3F47D7B-8166-4903-86FD-4C9AC2125C6D}">
      <dgm:prSet phldrT="[Text]" custT="1"/>
      <dgm:spPr/>
      <dgm:t>
        <a:bodyPr/>
        <a:lstStyle/>
        <a:p>
          <a:r>
            <a:rPr lang="en-US" sz="2200" b="1" dirty="0"/>
            <a:t>CA4PRS</a:t>
          </a:r>
        </a:p>
      </dgm:t>
    </dgm:pt>
    <dgm:pt modelId="{51ECD987-34FC-47A2-B821-B18A8267A28D}" type="parTrans" cxnId="{E5DE6749-3139-4AD5-9875-51A47EAE8617}">
      <dgm:prSet/>
      <dgm:spPr/>
      <dgm:t>
        <a:bodyPr/>
        <a:lstStyle/>
        <a:p>
          <a:endParaRPr lang="en-US"/>
        </a:p>
      </dgm:t>
    </dgm:pt>
    <dgm:pt modelId="{A55AC6C5-3055-4553-BA24-E46E37CE8D52}" type="sibTrans" cxnId="{E5DE6749-3139-4AD5-9875-51A47EAE8617}">
      <dgm:prSet/>
      <dgm:spPr/>
      <dgm:t>
        <a:bodyPr/>
        <a:lstStyle/>
        <a:p>
          <a:endParaRPr lang="en-US"/>
        </a:p>
      </dgm:t>
    </dgm:pt>
    <dgm:pt modelId="{38F13C5E-9093-4B2B-854F-5284E9C78675}">
      <dgm:prSet phldrT="[Text]" custT="1"/>
      <dgm:spPr/>
      <dgm:t>
        <a:bodyPr/>
        <a:lstStyle/>
        <a:p>
          <a:r>
            <a:rPr lang="en-US" sz="1800" dirty="0"/>
            <a:t>Estimates length of pavement that can be rehabilitated or reconstructed</a:t>
          </a:r>
        </a:p>
      </dgm:t>
    </dgm:pt>
    <dgm:pt modelId="{0CA14229-ACBE-40D2-9BB0-1B143A294D3D}" type="parTrans" cxnId="{53478678-9A9A-4048-A8E3-3ADA786BAE82}">
      <dgm:prSet/>
      <dgm:spPr/>
      <dgm:t>
        <a:bodyPr/>
        <a:lstStyle/>
        <a:p>
          <a:endParaRPr lang="en-US"/>
        </a:p>
      </dgm:t>
    </dgm:pt>
    <dgm:pt modelId="{52CBE814-177F-4A74-9695-EF4ADF2B4076}" type="sibTrans" cxnId="{53478678-9A9A-4048-A8E3-3ADA786BAE82}">
      <dgm:prSet/>
      <dgm:spPr/>
      <dgm:t>
        <a:bodyPr/>
        <a:lstStyle/>
        <a:p>
          <a:endParaRPr lang="en-US"/>
        </a:p>
      </dgm:t>
    </dgm:pt>
    <dgm:pt modelId="{58285BE2-2CEA-4C75-9C3A-92B98B5ED030}">
      <dgm:prSet phldrT="[Text]" custT="1"/>
      <dgm:spPr/>
      <dgm:t>
        <a:bodyPr/>
        <a:lstStyle/>
        <a:p>
          <a:r>
            <a:rPr lang="en-US" sz="1800" dirty="0"/>
            <a:t>Estimates costs</a:t>
          </a:r>
        </a:p>
      </dgm:t>
    </dgm:pt>
    <dgm:pt modelId="{99234182-C9B8-457F-8F56-C1741533ED97}" type="parTrans" cxnId="{24B24934-F2C7-4BF9-B5CD-D75B7171ABD7}">
      <dgm:prSet/>
      <dgm:spPr/>
      <dgm:t>
        <a:bodyPr/>
        <a:lstStyle/>
        <a:p>
          <a:endParaRPr lang="en-US"/>
        </a:p>
      </dgm:t>
    </dgm:pt>
    <dgm:pt modelId="{10269012-8C14-40F8-AC92-85CE361736C7}" type="sibTrans" cxnId="{24B24934-F2C7-4BF9-B5CD-D75B7171ABD7}">
      <dgm:prSet/>
      <dgm:spPr/>
      <dgm:t>
        <a:bodyPr/>
        <a:lstStyle/>
        <a:p>
          <a:endParaRPr lang="en-US"/>
        </a:p>
      </dgm:t>
    </dgm:pt>
    <dgm:pt modelId="{27489C08-5739-4CD1-AD1F-D9517A9376F9}">
      <dgm:prSet phldrT="[Text]" custT="1"/>
      <dgm:spPr/>
      <dgm:t>
        <a:bodyPr/>
        <a:lstStyle/>
        <a:p>
          <a:r>
            <a:rPr lang="en-US" sz="2200" b="1" dirty="0"/>
            <a:t>QUEWZ</a:t>
          </a:r>
        </a:p>
      </dgm:t>
    </dgm:pt>
    <dgm:pt modelId="{9123E302-EF3D-41EF-B1C8-00911AC8EC87}" type="parTrans" cxnId="{37A9691D-A0DD-4FBD-9738-BD5405CDCCEB}">
      <dgm:prSet/>
      <dgm:spPr/>
      <dgm:t>
        <a:bodyPr/>
        <a:lstStyle/>
        <a:p>
          <a:endParaRPr lang="en-US"/>
        </a:p>
      </dgm:t>
    </dgm:pt>
    <dgm:pt modelId="{D9459968-DB98-4F54-A8C2-56C9668F3B1A}" type="sibTrans" cxnId="{37A9691D-A0DD-4FBD-9738-BD5405CDCCEB}">
      <dgm:prSet/>
      <dgm:spPr/>
      <dgm:t>
        <a:bodyPr/>
        <a:lstStyle/>
        <a:p>
          <a:endParaRPr lang="en-US"/>
        </a:p>
      </dgm:t>
    </dgm:pt>
    <dgm:pt modelId="{143BA7C5-D1F5-4B3E-A66D-E315F5747A39}">
      <dgm:prSet phldrT="[Text]" custT="1"/>
      <dgm:spPr/>
      <dgm:t>
        <a:bodyPr/>
        <a:lstStyle/>
        <a:p>
          <a:r>
            <a:rPr lang="en-US" sz="1800" dirty="0"/>
            <a:t>Simulates traffic operation around a work zone</a:t>
          </a:r>
        </a:p>
      </dgm:t>
    </dgm:pt>
    <dgm:pt modelId="{7648110B-AFE2-49B0-91C8-05DD0D760CDF}" type="parTrans" cxnId="{BAA19792-ED05-4933-A04A-1D0AB802F151}">
      <dgm:prSet/>
      <dgm:spPr/>
      <dgm:t>
        <a:bodyPr/>
        <a:lstStyle/>
        <a:p>
          <a:endParaRPr lang="en-US"/>
        </a:p>
      </dgm:t>
    </dgm:pt>
    <dgm:pt modelId="{D93AD598-9341-4A56-9C13-FC789B41895A}" type="sibTrans" cxnId="{BAA19792-ED05-4933-A04A-1D0AB802F151}">
      <dgm:prSet/>
      <dgm:spPr/>
      <dgm:t>
        <a:bodyPr/>
        <a:lstStyle/>
        <a:p>
          <a:endParaRPr lang="en-US"/>
        </a:p>
      </dgm:t>
    </dgm:pt>
    <dgm:pt modelId="{A911991D-8F55-4140-9E94-BC4485791333}">
      <dgm:prSet phldrT="[Text]" custT="1"/>
      <dgm:spPr/>
      <dgm:t>
        <a:bodyPr/>
        <a:lstStyle/>
        <a:p>
          <a:r>
            <a:rPr lang="en-US" sz="1800" dirty="0"/>
            <a:t>Low cost</a:t>
          </a:r>
        </a:p>
      </dgm:t>
    </dgm:pt>
    <dgm:pt modelId="{79B7156E-2CFB-4C5C-BA4F-7B51794475F5}" type="parTrans" cxnId="{A644BE99-1DD6-4BF1-B806-1952746F2476}">
      <dgm:prSet/>
      <dgm:spPr/>
      <dgm:t>
        <a:bodyPr/>
        <a:lstStyle/>
        <a:p>
          <a:endParaRPr lang="en-US"/>
        </a:p>
      </dgm:t>
    </dgm:pt>
    <dgm:pt modelId="{70F81AB5-CB2A-4B0F-9E07-103B5C9F9703}" type="sibTrans" cxnId="{A644BE99-1DD6-4BF1-B806-1952746F2476}">
      <dgm:prSet/>
      <dgm:spPr/>
      <dgm:t>
        <a:bodyPr/>
        <a:lstStyle/>
        <a:p>
          <a:endParaRPr lang="en-US"/>
        </a:p>
      </dgm:t>
    </dgm:pt>
    <dgm:pt modelId="{7D4A8F5A-45EE-4F69-8E5E-61B855844377}">
      <dgm:prSet custT="1"/>
      <dgm:spPr/>
      <dgm:t>
        <a:bodyPr/>
        <a:lstStyle/>
        <a:p>
          <a:r>
            <a:rPr lang="en-US" sz="1800" dirty="0"/>
            <a:t>Reasonable estimates of queue lengths and road user cost</a:t>
          </a:r>
          <a:r>
            <a:rPr lang="en-US" sz="1500" dirty="0"/>
            <a:t>s</a:t>
          </a:r>
        </a:p>
      </dgm:t>
    </dgm:pt>
    <dgm:pt modelId="{1C78E219-ACA2-496F-8A47-52AB9035A734}" type="parTrans" cxnId="{5D5C72C7-4110-4533-A5C8-B1AAB93F1C18}">
      <dgm:prSet/>
      <dgm:spPr/>
      <dgm:t>
        <a:bodyPr/>
        <a:lstStyle/>
        <a:p>
          <a:endParaRPr lang="en-US"/>
        </a:p>
      </dgm:t>
    </dgm:pt>
    <dgm:pt modelId="{99ADC863-1B3A-460D-BF12-9F6502E686F8}" type="sibTrans" cxnId="{5D5C72C7-4110-4533-A5C8-B1AAB93F1C18}">
      <dgm:prSet/>
      <dgm:spPr/>
      <dgm:t>
        <a:bodyPr/>
        <a:lstStyle/>
        <a:p>
          <a:endParaRPr lang="en-US"/>
        </a:p>
      </dgm:t>
    </dgm:pt>
    <dgm:pt modelId="{F7757B20-F4C3-4CAD-BF8A-8A059F0FF074}" type="pres">
      <dgm:prSet presAssocID="{C88A88B6-1664-4858-B697-FBA1E370487B}" presName="linear" presStyleCnt="0">
        <dgm:presLayoutVars>
          <dgm:dir/>
          <dgm:animLvl val="lvl"/>
          <dgm:resizeHandles val="exact"/>
        </dgm:presLayoutVars>
      </dgm:prSet>
      <dgm:spPr/>
    </dgm:pt>
    <dgm:pt modelId="{003F1ED4-C1B8-41B2-96A0-3ED7BEEE6AC1}" type="pres">
      <dgm:prSet presAssocID="{72AC786F-0DF5-479C-A52A-CE1CAFFCE18D}" presName="parentLin" presStyleCnt="0"/>
      <dgm:spPr/>
    </dgm:pt>
    <dgm:pt modelId="{72BB12F4-0E27-4ABD-A373-B67A9C900B61}" type="pres">
      <dgm:prSet presAssocID="{72AC786F-0DF5-479C-A52A-CE1CAFFCE18D}" presName="parentLeftMargin" presStyleLbl="node1" presStyleIdx="0" presStyleCnt="4"/>
      <dgm:spPr/>
    </dgm:pt>
    <dgm:pt modelId="{6071A791-0479-4846-B0B7-1402F81F20CD}" type="pres">
      <dgm:prSet presAssocID="{72AC786F-0DF5-479C-A52A-CE1CAFFCE18D}" presName="parentText" presStyleLbl="node1" presStyleIdx="0" presStyleCnt="4">
        <dgm:presLayoutVars>
          <dgm:chMax val="0"/>
          <dgm:bulletEnabled val="1"/>
        </dgm:presLayoutVars>
      </dgm:prSet>
      <dgm:spPr/>
    </dgm:pt>
    <dgm:pt modelId="{C371A5C0-C558-45C0-AA05-F3878A738B53}" type="pres">
      <dgm:prSet presAssocID="{72AC786F-0DF5-479C-A52A-CE1CAFFCE18D}" presName="negativeSpace" presStyleCnt="0"/>
      <dgm:spPr/>
    </dgm:pt>
    <dgm:pt modelId="{3FD02503-4154-4BB2-85CB-6FED588EC0A2}" type="pres">
      <dgm:prSet presAssocID="{72AC786F-0DF5-479C-A52A-CE1CAFFCE18D}" presName="childText" presStyleLbl="conFgAcc1" presStyleIdx="0" presStyleCnt="4">
        <dgm:presLayoutVars>
          <dgm:bulletEnabled val="1"/>
        </dgm:presLayoutVars>
      </dgm:prSet>
      <dgm:spPr/>
    </dgm:pt>
    <dgm:pt modelId="{F453F6B0-4D8D-4AD2-AE15-0152E0797220}" type="pres">
      <dgm:prSet presAssocID="{A581F3AA-803B-4D46-8492-C163F3B2D324}" presName="spaceBetweenRectangles" presStyleCnt="0"/>
      <dgm:spPr/>
    </dgm:pt>
    <dgm:pt modelId="{DD7D2CAA-4817-4C2B-B8EB-60906093B527}" type="pres">
      <dgm:prSet presAssocID="{D3F47D7B-8166-4903-86FD-4C9AC2125C6D}" presName="parentLin" presStyleCnt="0"/>
      <dgm:spPr/>
    </dgm:pt>
    <dgm:pt modelId="{9E5B6218-2BB1-4C94-8F62-7BB66C214FD9}" type="pres">
      <dgm:prSet presAssocID="{D3F47D7B-8166-4903-86FD-4C9AC2125C6D}" presName="parentLeftMargin" presStyleLbl="node1" presStyleIdx="0" presStyleCnt="4"/>
      <dgm:spPr/>
    </dgm:pt>
    <dgm:pt modelId="{3DB84B5E-3B15-4B0B-AB44-3707CF036BDF}" type="pres">
      <dgm:prSet presAssocID="{D3F47D7B-8166-4903-86FD-4C9AC2125C6D}" presName="parentText" presStyleLbl="node1" presStyleIdx="1" presStyleCnt="4">
        <dgm:presLayoutVars>
          <dgm:chMax val="0"/>
          <dgm:bulletEnabled val="1"/>
        </dgm:presLayoutVars>
      </dgm:prSet>
      <dgm:spPr/>
    </dgm:pt>
    <dgm:pt modelId="{0E0E1FCE-D250-456A-86B0-E0616A72D940}" type="pres">
      <dgm:prSet presAssocID="{D3F47D7B-8166-4903-86FD-4C9AC2125C6D}" presName="negativeSpace" presStyleCnt="0"/>
      <dgm:spPr/>
    </dgm:pt>
    <dgm:pt modelId="{0CB3D041-67B9-4C22-B3BD-4DC6BD9DDCBF}" type="pres">
      <dgm:prSet presAssocID="{D3F47D7B-8166-4903-86FD-4C9AC2125C6D}" presName="childText" presStyleLbl="conFgAcc1" presStyleIdx="1" presStyleCnt="4">
        <dgm:presLayoutVars>
          <dgm:bulletEnabled val="1"/>
        </dgm:presLayoutVars>
      </dgm:prSet>
      <dgm:spPr/>
    </dgm:pt>
    <dgm:pt modelId="{108CE718-7729-47FC-BC31-17098D882264}" type="pres">
      <dgm:prSet presAssocID="{A55AC6C5-3055-4553-BA24-E46E37CE8D52}" presName="spaceBetweenRectangles" presStyleCnt="0"/>
      <dgm:spPr/>
    </dgm:pt>
    <dgm:pt modelId="{7275AD03-3882-4346-9C53-D614CB5D4E77}" type="pres">
      <dgm:prSet presAssocID="{F56E39D8-39EA-43C5-ABB6-8D0851958FE7}" presName="parentLin" presStyleCnt="0"/>
      <dgm:spPr/>
    </dgm:pt>
    <dgm:pt modelId="{DC6F51B0-9D2A-4F8C-BCD4-ACF3DF0AF50C}" type="pres">
      <dgm:prSet presAssocID="{F56E39D8-39EA-43C5-ABB6-8D0851958FE7}" presName="parentLeftMargin" presStyleLbl="node1" presStyleIdx="1" presStyleCnt="4"/>
      <dgm:spPr/>
    </dgm:pt>
    <dgm:pt modelId="{6A326559-72FE-488A-8573-9E2F6826D488}" type="pres">
      <dgm:prSet presAssocID="{F56E39D8-39EA-43C5-ABB6-8D0851958FE7}" presName="parentText" presStyleLbl="node1" presStyleIdx="2" presStyleCnt="4">
        <dgm:presLayoutVars>
          <dgm:chMax val="0"/>
          <dgm:bulletEnabled val="1"/>
        </dgm:presLayoutVars>
      </dgm:prSet>
      <dgm:spPr/>
    </dgm:pt>
    <dgm:pt modelId="{19EADDAD-0B41-4C6D-82AB-D9A8CADB1E8E}" type="pres">
      <dgm:prSet presAssocID="{F56E39D8-39EA-43C5-ABB6-8D0851958FE7}" presName="negativeSpace" presStyleCnt="0"/>
      <dgm:spPr/>
    </dgm:pt>
    <dgm:pt modelId="{CEF4E950-5120-431E-A47A-E311F0E6308B}" type="pres">
      <dgm:prSet presAssocID="{F56E39D8-39EA-43C5-ABB6-8D0851958FE7}" presName="childText" presStyleLbl="conFgAcc1" presStyleIdx="2" presStyleCnt="4">
        <dgm:presLayoutVars>
          <dgm:bulletEnabled val="1"/>
        </dgm:presLayoutVars>
      </dgm:prSet>
      <dgm:spPr/>
    </dgm:pt>
    <dgm:pt modelId="{7BF846CD-D298-44FA-8100-02E5B6E9DD42}" type="pres">
      <dgm:prSet presAssocID="{5AB23BFB-C5C7-4404-B5B8-BF5BDABD651D}" presName="spaceBetweenRectangles" presStyleCnt="0"/>
      <dgm:spPr/>
    </dgm:pt>
    <dgm:pt modelId="{63088A6F-8B28-426F-A19F-0C551490882C}" type="pres">
      <dgm:prSet presAssocID="{27489C08-5739-4CD1-AD1F-D9517A9376F9}" presName="parentLin" presStyleCnt="0"/>
      <dgm:spPr/>
    </dgm:pt>
    <dgm:pt modelId="{8470F25A-6B02-497D-88CD-A0B243BFCE2C}" type="pres">
      <dgm:prSet presAssocID="{27489C08-5739-4CD1-AD1F-D9517A9376F9}" presName="parentLeftMargin" presStyleLbl="node1" presStyleIdx="2" presStyleCnt="4"/>
      <dgm:spPr/>
    </dgm:pt>
    <dgm:pt modelId="{DC565F83-015B-4AA2-81A9-A67BE09B9FE1}" type="pres">
      <dgm:prSet presAssocID="{27489C08-5739-4CD1-AD1F-D9517A9376F9}" presName="parentText" presStyleLbl="node1" presStyleIdx="3" presStyleCnt="4">
        <dgm:presLayoutVars>
          <dgm:chMax val="0"/>
          <dgm:bulletEnabled val="1"/>
        </dgm:presLayoutVars>
      </dgm:prSet>
      <dgm:spPr/>
    </dgm:pt>
    <dgm:pt modelId="{209EE635-581F-4282-8717-D0F13A689965}" type="pres">
      <dgm:prSet presAssocID="{27489C08-5739-4CD1-AD1F-D9517A9376F9}" presName="negativeSpace" presStyleCnt="0"/>
      <dgm:spPr/>
    </dgm:pt>
    <dgm:pt modelId="{156077B8-B6B9-4DC8-92C1-5EA5D8B2E741}" type="pres">
      <dgm:prSet presAssocID="{27489C08-5739-4CD1-AD1F-D9517A9376F9}" presName="childText" presStyleLbl="conFgAcc1" presStyleIdx="3" presStyleCnt="4">
        <dgm:presLayoutVars>
          <dgm:bulletEnabled val="1"/>
        </dgm:presLayoutVars>
      </dgm:prSet>
      <dgm:spPr/>
    </dgm:pt>
  </dgm:ptLst>
  <dgm:cxnLst>
    <dgm:cxn modelId="{67260405-368B-461A-AA14-2BB109D3D503}" type="presOf" srcId="{D3F47D7B-8166-4903-86FD-4C9AC2125C6D}" destId="{3DB84B5E-3B15-4B0B-AB44-3707CF036BDF}" srcOrd="1" destOrd="0" presId="urn:microsoft.com/office/officeart/2005/8/layout/list1"/>
    <dgm:cxn modelId="{FA091219-C2A7-4D00-A7A5-1C2A2CCFCBB0}" type="presOf" srcId="{7D4A8F5A-45EE-4F69-8E5E-61B855844377}" destId="{156077B8-B6B9-4DC8-92C1-5EA5D8B2E741}" srcOrd="0" destOrd="1" presId="urn:microsoft.com/office/officeart/2005/8/layout/list1"/>
    <dgm:cxn modelId="{6582891A-46C1-4275-92CA-59927B7D8C77}" srcId="{F56E39D8-39EA-43C5-ABB6-8D0851958FE7}" destId="{C7EC97E5-CB9E-4620-B490-1493DE1E1C09}" srcOrd="0" destOrd="0" parTransId="{1907A1B3-7453-40D9-BB37-D4995D987EFB}" sibTransId="{08B9D3B6-DE8C-4AB2-9218-88682923636C}"/>
    <dgm:cxn modelId="{37A9691D-A0DD-4FBD-9738-BD5405CDCCEB}" srcId="{C88A88B6-1664-4858-B697-FBA1E370487B}" destId="{27489C08-5739-4CD1-AD1F-D9517A9376F9}" srcOrd="3" destOrd="0" parTransId="{9123E302-EF3D-41EF-B1C8-00911AC8EC87}" sibTransId="{D9459968-DB98-4F54-A8C2-56C9668F3B1A}"/>
    <dgm:cxn modelId="{56861333-6B07-49A6-BB6E-6F7B4275883F}" type="presOf" srcId="{F56E39D8-39EA-43C5-ABB6-8D0851958FE7}" destId="{6A326559-72FE-488A-8573-9E2F6826D488}" srcOrd="1" destOrd="0" presId="urn:microsoft.com/office/officeart/2005/8/layout/list1"/>
    <dgm:cxn modelId="{24B24934-F2C7-4BF9-B5CD-D75B7171ABD7}" srcId="{D3F47D7B-8166-4903-86FD-4C9AC2125C6D}" destId="{58285BE2-2CEA-4C75-9C3A-92B98B5ED030}" srcOrd="1" destOrd="0" parTransId="{99234182-C9B8-457F-8F56-C1741533ED97}" sibTransId="{10269012-8C14-40F8-AC92-85CE361736C7}"/>
    <dgm:cxn modelId="{BC080C36-F269-4385-9FA2-E4638A3ADC0B}" type="presOf" srcId="{143BA7C5-D1F5-4B3E-A66D-E315F5747A39}" destId="{CEF4E950-5120-431E-A47A-E311F0E6308B}" srcOrd="0" destOrd="1" presId="urn:microsoft.com/office/officeart/2005/8/layout/list1"/>
    <dgm:cxn modelId="{627EB63F-D770-4FA5-8367-E7B586325853}" type="presOf" srcId="{27489C08-5739-4CD1-AD1F-D9517A9376F9}" destId="{DC565F83-015B-4AA2-81A9-A67BE09B9FE1}" srcOrd="1" destOrd="0" presId="urn:microsoft.com/office/officeart/2005/8/layout/list1"/>
    <dgm:cxn modelId="{D4700A66-42F5-466C-A97C-730D1F975AB9}" type="presOf" srcId="{58285BE2-2CEA-4C75-9C3A-92B98B5ED030}" destId="{0CB3D041-67B9-4C22-B3BD-4DC6BD9DDCBF}" srcOrd="0" destOrd="1" presId="urn:microsoft.com/office/officeart/2005/8/layout/list1"/>
    <dgm:cxn modelId="{08F57347-8ECB-4BAF-897E-0E65BC7FB203}" srcId="{72AC786F-0DF5-479C-A52A-CE1CAFFCE18D}" destId="{BDB70A6D-7C41-46A4-88BE-3F2FEE49EE90}" srcOrd="0" destOrd="0" parTransId="{8650C59B-8C76-49A1-961A-8EF50F0285C3}" sibTransId="{B14B2BB7-C67B-462B-B636-631B7BFEFECF}"/>
    <dgm:cxn modelId="{E5DE6749-3139-4AD5-9875-51A47EAE8617}" srcId="{C88A88B6-1664-4858-B697-FBA1E370487B}" destId="{D3F47D7B-8166-4903-86FD-4C9AC2125C6D}" srcOrd="1" destOrd="0" parTransId="{51ECD987-34FC-47A2-B821-B18A8267A28D}" sibTransId="{A55AC6C5-3055-4553-BA24-E46E37CE8D52}"/>
    <dgm:cxn modelId="{CB07D049-1CF2-4011-97AA-FFD335C5A7F1}" type="presOf" srcId="{D3F47D7B-8166-4903-86FD-4C9AC2125C6D}" destId="{9E5B6218-2BB1-4C94-8F62-7BB66C214FD9}" srcOrd="0" destOrd="0" presId="urn:microsoft.com/office/officeart/2005/8/layout/list1"/>
    <dgm:cxn modelId="{53478678-9A9A-4048-A8E3-3ADA786BAE82}" srcId="{D3F47D7B-8166-4903-86FD-4C9AC2125C6D}" destId="{38F13C5E-9093-4B2B-854F-5284E9C78675}" srcOrd="0" destOrd="0" parTransId="{0CA14229-ACBE-40D2-9BB0-1B143A294D3D}" sibTransId="{52CBE814-177F-4A74-9695-EF4ADF2B4076}"/>
    <dgm:cxn modelId="{B6FFAE5A-459A-4EFC-A589-EE78C0CC9AB3}" srcId="{C88A88B6-1664-4858-B697-FBA1E370487B}" destId="{F56E39D8-39EA-43C5-ABB6-8D0851958FE7}" srcOrd="2" destOrd="0" parTransId="{FAC53353-EEB5-42BB-A577-5EDDD25EFAD2}" sibTransId="{5AB23BFB-C5C7-4404-B5B8-BF5BDABD651D}"/>
    <dgm:cxn modelId="{A7A87B89-826E-4FD2-8724-199EF1B06CF5}" type="presOf" srcId="{C88A88B6-1664-4858-B697-FBA1E370487B}" destId="{F7757B20-F4C3-4CAD-BF8A-8A059F0FF074}" srcOrd="0" destOrd="0" presId="urn:microsoft.com/office/officeart/2005/8/layout/list1"/>
    <dgm:cxn modelId="{11C7608B-E935-45AA-A015-329D97E0C60D}" type="presOf" srcId="{27489C08-5739-4CD1-AD1F-D9517A9376F9}" destId="{8470F25A-6B02-497D-88CD-A0B243BFCE2C}" srcOrd="0" destOrd="0" presId="urn:microsoft.com/office/officeart/2005/8/layout/list1"/>
    <dgm:cxn modelId="{BAA19792-ED05-4933-A04A-1D0AB802F151}" srcId="{F56E39D8-39EA-43C5-ABB6-8D0851958FE7}" destId="{143BA7C5-D1F5-4B3E-A66D-E315F5747A39}" srcOrd="1" destOrd="0" parTransId="{7648110B-AFE2-49B0-91C8-05DD0D760CDF}" sibTransId="{D93AD598-9341-4A56-9C13-FC789B41895A}"/>
    <dgm:cxn modelId="{DA023893-8A99-4C2B-99C5-8553BA4A4E9C}" type="presOf" srcId="{F56E39D8-39EA-43C5-ABB6-8D0851958FE7}" destId="{DC6F51B0-9D2A-4F8C-BCD4-ACF3DF0AF50C}" srcOrd="0" destOrd="0" presId="urn:microsoft.com/office/officeart/2005/8/layout/list1"/>
    <dgm:cxn modelId="{A644BE99-1DD6-4BF1-B806-1952746F2476}" srcId="{27489C08-5739-4CD1-AD1F-D9517A9376F9}" destId="{A911991D-8F55-4140-9E94-BC4485791333}" srcOrd="0" destOrd="0" parTransId="{79B7156E-2CFB-4C5C-BA4F-7B51794475F5}" sibTransId="{70F81AB5-CB2A-4B0F-9E07-103B5C9F9703}"/>
    <dgm:cxn modelId="{8C7F3FB7-0727-4BE7-BF3A-189BFF0CA9B9}" type="presOf" srcId="{72AC786F-0DF5-479C-A52A-CE1CAFFCE18D}" destId="{6071A791-0479-4846-B0B7-1402F81F20CD}" srcOrd="1" destOrd="0" presId="urn:microsoft.com/office/officeart/2005/8/layout/list1"/>
    <dgm:cxn modelId="{5D5C72C7-4110-4533-A5C8-B1AAB93F1C18}" srcId="{27489C08-5739-4CD1-AD1F-D9517A9376F9}" destId="{7D4A8F5A-45EE-4F69-8E5E-61B855844377}" srcOrd="1" destOrd="0" parTransId="{1C78E219-ACA2-496F-8A47-52AB9035A734}" sibTransId="{99ADC863-1B3A-460D-BF12-9F6502E686F8}"/>
    <dgm:cxn modelId="{2B3C04D4-5670-450B-89F5-D17197262A06}" srcId="{C88A88B6-1664-4858-B697-FBA1E370487B}" destId="{72AC786F-0DF5-479C-A52A-CE1CAFFCE18D}" srcOrd="0" destOrd="0" parTransId="{8D08AEBA-E5BE-4E25-B0B1-BCDD0E5E14FE}" sibTransId="{A581F3AA-803B-4D46-8492-C163F3B2D324}"/>
    <dgm:cxn modelId="{8C05B2D4-B589-4FFB-A054-CFC250A15025}" srcId="{72AC786F-0DF5-479C-A52A-CE1CAFFCE18D}" destId="{1FE60523-786F-423C-B9FA-94F61C03089D}" srcOrd="1" destOrd="0" parTransId="{3ADD0170-ED98-4AE7-8CB9-8E38B350AEE5}" sibTransId="{7358312A-20C5-4592-AAE5-D904D5999BC2}"/>
    <dgm:cxn modelId="{880D3DD7-792A-41DC-8571-4D9E1BEFEE8B}" type="presOf" srcId="{1FE60523-786F-423C-B9FA-94F61C03089D}" destId="{3FD02503-4154-4BB2-85CB-6FED588EC0A2}" srcOrd="0" destOrd="1" presId="urn:microsoft.com/office/officeart/2005/8/layout/list1"/>
    <dgm:cxn modelId="{6198E5D8-012E-4142-94EF-0C1F365E9E67}" type="presOf" srcId="{38F13C5E-9093-4B2B-854F-5284E9C78675}" destId="{0CB3D041-67B9-4C22-B3BD-4DC6BD9DDCBF}" srcOrd="0" destOrd="0" presId="urn:microsoft.com/office/officeart/2005/8/layout/list1"/>
    <dgm:cxn modelId="{D9AD7DE6-856E-4A8E-95C5-E979A31A9076}" type="presOf" srcId="{C7EC97E5-CB9E-4620-B490-1493DE1E1C09}" destId="{CEF4E950-5120-431E-A47A-E311F0E6308B}" srcOrd="0" destOrd="0" presId="urn:microsoft.com/office/officeart/2005/8/layout/list1"/>
    <dgm:cxn modelId="{164212E7-EC6E-4E63-BBC0-42D1CFC1AEAA}" type="presOf" srcId="{A911991D-8F55-4140-9E94-BC4485791333}" destId="{156077B8-B6B9-4DC8-92C1-5EA5D8B2E741}" srcOrd="0" destOrd="0" presId="urn:microsoft.com/office/officeart/2005/8/layout/list1"/>
    <dgm:cxn modelId="{FE0D34EF-C36C-4BCD-8EC8-0A88E4381FE1}" type="presOf" srcId="{BDB70A6D-7C41-46A4-88BE-3F2FEE49EE90}" destId="{3FD02503-4154-4BB2-85CB-6FED588EC0A2}" srcOrd="0" destOrd="0" presId="urn:microsoft.com/office/officeart/2005/8/layout/list1"/>
    <dgm:cxn modelId="{687637EF-161D-4DFA-B3AB-6980F7F88766}" type="presOf" srcId="{72AC786F-0DF5-479C-A52A-CE1CAFFCE18D}" destId="{72BB12F4-0E27-4ABD-A373-B67A9C900B61}" srcOrd="0" destOrd="0" presId="urn:microsoft.com/office/officeart/2005/8/layout/list1"/>
    <dgm:cxn modelId="{CC3F6E06-1E63-4C54-B7B9-EDD02CF5F534}" type="presParOf" srcId="{F7757B20-F4C3-4CAD-BF8A-8A059F0FF074}" destId="{003F1ED4-C1B8-41B2-96A0-3ED7BEEE6AC1}" srcOrd="0" destOrd="0" presId="urn:microsoft.com/office/officeart/2005/8/layout/list1"/>
    <dgm:cxn modelId="{26786CA0-7FB5-4C85-9D1D-EF76579D1950}" type="presParOf" srcId="{003F1ED4-C1B8-41B2-96A0-3ED7BEEE6AC1}" destId="{72BB12F4-0E27-4ABD-A373-B67A9C900B61}" srcOrd="0" destOrd="0" presId="urn:microsoft.com/office/officeart/2005/8/layout/list1"/>
    <dgm:cxn modelId="{824EE3F9-E575-4F44-A97B-4EA7BA456C67}" type="presParOf" srcId="{003F1ED4-C1B8-41B2-96A0-3ED7BEEE6AC1}" destId="{6071A791-0479-4846-B0B7-1402F81F20CD}" srcOrd="1" destOrd="0" presId="urn:microsoft.com/office/officeart/2005/8/layout/list1"/>
    <dgm:cxn modelId="{A244EC45-15B7-437F-81BE-81A3C0A68771}" type="presParOf" srcId="{F7757B20-F4C3-4CAD-BF8A-8A059F0FF074}" destId="{C371A5C0-C558-45C0-AA05-F3878A738B53}" srcOrd="1" destOrd="0" presId="urn:microsoft.com/office/officeart/2005/8/layout/list1"/>
    <dgm:cxn modelId="{4E3946BE-F4F1-48B3-AFE4-B09E4AC2594B}" type="presParOf" srcId="{F7757B20-F4C3-4CAD-BF8A-8A059F0FF074}" destId="{3FD02503-4154-4BB2-85CB-6FED588EC0A2}" srcOrd="2" destOrd="0" presId="urn:microsoft.com/office/officeart/2005/8/layout/list1"/>
    <dgm:cxn modelId="{FDC4B51E-ECCF-4ACC-BBDC-E870D23F11A4}" type="presParOf" srcId="{F7757B20-F4C3-4CAD-BF8A-8A059F0FF074}" destId="{F453F6B0-4D8D-4AD2-AE15-0152E0797220}" srcOrd="3" destOrd="0" presId="urn:microsoft.com/office/officeart/2005/8/layout/list1"/>
    <dgm:cxn modelId="{1AB60F49-8BB0-4BE6-B517-F76907738C8F}" type="presParOf" srcId="{F7757B20-F4C3-4CAD-BF8A-8A059F0FF074}" destId="{DD7D2CAA-4817-4C2B-B8EB-60906093B527}" srcOrd="4" destOrd="0" presId="urn:microsoft.com/office/officeart/2005/8/layout/list1"/>
    <dgm:cxn modelId="{527D1FB4-2D6E-4414-8138-96639C1A3727}" type="presParOf" srcId="{DD7D2CAA-4817-4C2B-B8EB-60906093B527}" destId="{9E5B6218-2BB1-4C94-8F62-7BB66C214FD9}" srcOrd="0" destOrd="0" presId="urn:microsoft.com/office/officeart/2005/8/layout/list1"/>
    <dgm:cxn modelId="{05FA8DB4-58F6-468F-9FB1-5D8CBE3EEF56}" type="presParOf" srcId="{DD7D2CAA-4817-4C2B-B8EB-60906093B527}" destId="{3DB84B5E-3B15-4B0B-AB44-3707CF036BDF}" srcOrd="1" destOrd="0" presId="urn:microsoft.com/office/officeart/2005/8/layout/list1"/>
    <dgm:cxn modelId="{88F520C7-2CB0-4ACF-8925-4261C2FC57B3}" type="presParOf" srcId="{F7757B20-F4C3-4CAD-BF8A-8A059F0FF074}" destId="{0E0E1FCE-D250-456A-86B0-E0616A72D940}" srcOrd="5" destOrd="0" presId="urn:microsoft.com/office/officeart/2005/8/layout/list1"/>
    <dgm:cxn modelId="{76429E16-7B5D-4BDD-994B-C1034CA2E194}" type="presParOf" srcId="{F7757B20-F4C3-4CAD-BF8A-8A059F0FF074}" destId="{0CB3D041-67B9-4C22-B3BD-4DC6BD9DDCBF}" srcOrd="6" destOrd="0" presId="urn:microsoft.com/office/officeart/2005/8/layout/list1"/>
    <dgm:cxn modelId="{9CD1A1A9-FA4D-4F14-9D62-807E5CDBB346}" type="presParOf" srcId="{F7757B20-F4C3-4CAD-BF8A-8A059F0FF074}" destId="{108CE718-7729-47FC-BC31-17098D882264}" srcOrd="7" destOrd="0" presId="urn:microsoft.com/office/officeart/2005/8/layout/list1"/>
    <dgm:cxn modelId="{C553105D-10F7-446F-A581-0741934F599C}" type="presParOf" srcId="{F7757B20-F4C3-4CAD-BF8A-8A059F0FF074}" destId="{7275AD03-3882-4346-9C53-D614CB5D4E77}" srcOrd="8" destOrd="0" presId="urn:microsoft.com/office/officeart/2005/8/layout/list1"/>
    <dgm:cxn modelId="{8B552D83-3CE9-43B8-BC5B-40E1473D174A}" type="presParOf" srcId="{7275AD03-3882-4346-9C53-D614CB5D4E77}" destId="{DC6F51B0-9D2A-4F8C-BCD4-ACF3DF0AF50C}" srcOrd="0" destOrd="0" presId="urn:microsoft.com/office/officeart/2005/8/layout/list1"/>
    <dgm:cxn modelId="{3613589F-861D-4F96-82D6-B85ABA2D2103}" type="presParOf" srcId="{7275AD03-3882-4346-9C53-D614CB5D4E77}" destId="{6A326559-72FE-488A-8573-9E2F6826D488}" srcOrd="1" destOrd="0" presId="urn:microsoft.com/office/officeart/2005/8/layout/list1"/>
    <dgm:cxn modelId="{9BEBEA71-0E1F-41AA-BAF9-84BC8B26E095}" type="presParOf" srcId="{F7757B20-F4C3-4CAD-BF8A-8A059F0FF074}" destId="{19EADDAD-0B41-4C6D-82AB-D9A8CADB1E8E}" srcOrd="9" destOrd="0" presId="urn:microsoft.com/office/officeart/2005/8/layout/list1"/>
    <dgm:cxn modelId="{76D59DAA-9F3E-4B22-9C01-53910616E31E}" type="presParOf" srcId="{F7757B20-F4C3-4CAD-BF8A-8A059F0FF074}" destId="{CEF4E950-5120-431E-A47A-E311F0E6308B}" srcOrd="10" destOrd="0" presId="urn:microsoft.com/office/officeart/2005/8/layout/list1"/>
    <dgm:cxn modelId="{5CA43908-31DF-4976-8E89-15998D994499}" type="presParOf" srcId="{F7757B20-F4C3-4CAD-BF8A-8A059F0FF074}" destId="{7BF846CD-D298-44FA-8100-02E5B6E9DD42}" srcOrd="11" destOrd="0" presId="urn:microsoft.com/office/officeart/2005/8/layout/list1"/>
    <dgm:cxn modelId="{9DE377A2-FF27-48F6-B9C7-7274AB5B2FBA}" type="presParOf" srcId="{F7757B20-F4C3-4CAD-BF8A-8A059F0FF074}" destId="{63088A6F-8B28-426F-A19F-0C551490882C}" srcOrd="12" destOrd="0" presId="urn:microsoft.com/office/officeart/2005/8/layout/list1"/>
    <dgm:cxn modelId="{691A9747-FDEA-48E1-87BA-5A41CFFE8266}" type="presParOf" srcId="{63088A6F-8B28-426F-A19F-0C551490882C}" destId="{8470F25A-6B02-497D-88CD-A0B243BFCE2C}" srcOrd="0" destOrd="0" presId="urn:microsoft.com/office/officeart/2005/8/layout/list1"/>
    <dgm:cxn modelId="{FDB11F68-C56E-413D-A396-D8312388E195}" type="presParOf" srcId="{63088A6F-8B28-426F-A19F-0C551490882C}" destId="{DC565F83-015B-4AA2-81A9-A67BE09B9FE1}" srcOrd="1" destOrd="0" presId="urn:microsoft.com/office/officeart/2005/8/layout/list1"/>
    <dgm:cxn modelId="{43B47AAB-06D0-423E-84E8-DBF44DD01AC7}" type="presParOf" srcId="{F7757B20-F4C3-4CAD-BF8A-8A059F0FF074}" destId="{209EE635-581F-4282-8717-D0F13A689965}" srcOrd="13" destOrd="0" presId="urn:microsoft.com/office/officeart/2005/8/layout/list1"/>
    <dgm:cxn modelId="{6DF31B1C-ED5E-43D3-830F-F8F0316B4E63}" type="presParOf" srcId="{F7757B20-F4C3-4CAD-BF8A-8A059F0FF074}" destId="{156077B8-B6B9-4DC8-92C1-5EA5D8B2E74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F9778ED-0E1E-4701-8679-8C7176278662}" type="doc">
      <dgm:prSet loTypeId="urn:diagrams.loki3.com/BracketList+Icon" loCatId="list" qsTypeId="urn:microsoft.com/office/officeart/2005/8/quickstyle/simple1" qsCatId="simple" csTypeId="urn:microsoft.com/office/officeart/2005/8/colors/accent2_5" csCatId="accent2" phldr="1"/>
      <dgm:spPr/>
      <dgm:t>
        <a:bodyPr/>
        <a:lstStyle/>
        <a:p>
          <a:endParaRPr lang="en-US"/>
        </a:p>
      </dgm:t>
    </dgm:pt>
    <dgm:pt modelId="{45D41449-B030-4FCF-94F1-02F298287D12}">
      <dgm:prSet phldrT="[Text]" custT="1"/>
      <dgm:spPr/>
      <dgm:t>
        <a:bodyPr/>
        <a:lstStyle/>
        <a:p>
          <a:r>
            <a:rPr lang="en-US" sz="2400" b="1" dirty="0">
              <a:latin typeface="Arial" panose="020B0604020202020204" pitchFamily="34" charset="0"/>
              <a:cs typeface="Arial" panose="020B0604020202020204" pitchFamily="34" charset="0"/>
            </a:rPr>
            <a:t>Construction Vehicle- Related Crashes</a:t>
          </a:r>
        </a:p>
      </dgm:t>
    </dgm:pt>
    <dgm:pt modelId="{4572FCD5-105D-427A-A805-6E1C468E30C3}" type="parTrans" cxnId="{FC79E81C-C7FF-448E-9E67-412BAB172978}">
      <dgm:prSet/>
      <dgm:spPr/>
      <dgm:t>
        <a:bodyPr/>
        <a:lstStyle/>
        <a:p>
          <a:endParaRPr lang="en-US"/>
        </a:p>
      </dgm:t>
    </dgm:pt>
    <dgm:pt modelId="{5D3C008E-2266-4A96-ACCA-621B2F859131}" type="sibTrans" cxnId="{FC79E81C-C7FF-448E-9E67-412BAB172978}">
      <dgm:prSet/>
      <dgm:spPr/>
      <dgm:t>
        <a:bodyPr/>
        <a:lstStyle/>
        <a:p>
          <a:endParaRPr lang="en-US"/>
        </a:p>
      </dgm:t>
    </dgm:pt>
    <dgm:pt modelId="{6E95DC31-1271-4FB2-AD83-5E6ABB534FE5}">
      <dgm:prSet phldrT="[Text]" custT="1"/>
      <dgm:spPr/>
      <dgm:t>
        <a:bodyPr/>
        <a:lstStyle/>
        <a:p>
          <a:r>
            <a:rPr lang="en-US" sz="2400" b="1" i="0" dirty="0">
              <a:solidFill>
                <a:schemeClr val="bg1"/>
              </a:solidFill>
              <a:latin typeface="Arial" panose="020B0604020202020204" pitchFamily="34" charset="0"/>
              <a:cs typeface="Arial" panose="020B0604020202020204" pitchFamily="34" charset="0"/>
            </a:rPr>
            <a:t>Developed guidelines for access points to reduce the risk  of rear-end collisions due to construction vehicle ingress/egress</a:t>
          </a:r>
          <a:endParaRPr lang="en-US" sz="2400" dirty="0">
            <a:solidFill>
              <a:schemeClr val="bg1"/>
            </a:solidFill>
            <a:latin typeface="Arial" panose="020B0604020202020204" pitchFamily="34" charset="0"/>
            <a:cs typeface="Arial" panose="020B0604020202020204" pitchFamily="34" charset="0"/>
          </a:endParaRPr>
        </a:p>
      </dgm:t>
    </dgm:pt>
    <dgm:pt modelId="{2BF97CA9-7C83-4B76-BBEB-901C96E61F83}" type="parTrans" cxnId="{8888B322-8E6A-4968-B96A-68A0C17E10A1}">
      <dgm:prSet/>
      <dgm:spPr/>
      <dgm:t>
        <a:bodyPr/>
        <a:lstStyle/>
        <a:p>
          <a:endParaRPr lang="en-US"/>
        </a:p>
      </dgm:t>
    </dgm:pt>
    <dgm:pt modelId="{5C6BE4D2-3CAA-4531-B9B7-59B30B9956B9}" type="sibTrans" cxnId="{8888B322-8E6A-4968-B96A-68A0C17E10A1}">
      <dgm:prSet/>
      <dgm:spPr/>
      <dgm:t>
        <a:bodyPr/>
        <a:lstStyle/>
        <a:p>
          <a:endParaRPr lang="en-US"/>
        </a:p>
      </dgm:t>
    </dgm:pt>
    <dgm:pt modelId="{74C56EBD-0B99-4468-B2A3-9D985B7794C6}">
      <dgm:prSet phldrT="[Text]" custT="1"/>
      <dgm:spPr/>
      <dgm:t>
        <a:bodyPr/>
        <a:lstStyle/>
        <a:p>
          <a:r>
            <a:rPr lang="en-US" sz="2400" b="1" dirty="0">
              <a:latin typeface="Arial" panose="020B0604020202020204" pitchFamily="34" charset="0"/>
              <a:cs typeface="Arial" panose="020B0604020202020204" pitchFamily="34" charset="0"/>
            </a:rPr>
            <a:t>Motorcycle-Related Crashes</a:t>
          </a:r>
        </a:p>
      </dgm:t>
    </dgm:pt>
    <dgm:pt modelId="{81A8585E-93BA-4B78-892D-C19BBE9A44C5}" type="parTrans" cxnId="{D239F6AD-7866-4C27-84BC-1CED6D1E68B3}">
      <dgm:prSet/>
      <dgm:spPr/>
      <dgm:t>
        <a:bodyPr/>
        <a:lstStyle/>
        <a:p>
          <a:endParaRPr lang="en-US"/>
        </a:p>
      </dgm:t>
    </dgm:pt>
    <dgm:pt modelId="{CACA6F7C-0582-44DC-8A44-3E37F7659E46}" type="sibTrans" cxnId="{D239F6AD-7866-4C27-84BC-1CED6D1E68B3}">
      <dgm:prSet/>
      <dgm:spPr/>
      <dgm:t>
        <a:bodyPr/>
        <a:lstStyle/>
        <a:p>
          <a:endParaRPr lang="en-US"/>
        </a:p>
      </dgm:t>
    </dgm:pt>
    <dgm:pt modelId="{7A2034E4-EBF5-40E0-BE7B-065C3C4530FC}">
      <dgm:prSet phldrT="[Text]" custT="1"/>
      <dgm:spPr/>
      <dgm:t>
        <a:bodyPr/>
        <a:lstStyle/>
        <a:p>
          <a:r>
            <a:rPr lang="en-US" sz="2400" b="1" dirty="0">
              <a:latin typeface="Arial" panose="020B0604020202020204" pitchFamily="34" charset="0"/>
              <a:cs typeface="Arial" panose="020B0604020202020204" pitchFamily="34" charset="0"/>
            </a:rPr>
            <a:t>Developed a qualified product list for blackout tape</a:t>
          </a:r>
          <a:endParaRPr lang="en-US" sz="2400" dirty="0">
            <a:latin typeface="Arial" panose="020B0604020202020204" pitchFamily="34" charset="0"/>
            <a:cs typeface="Arial" panose="020B0604020202020204" pitchFamily="34" charset="0"/>
          </a:endParaRPr>
        </a:p>
      </dgm:t>
    </dgm:pt>
    <dgm:pt modelId="{883C39AD-47B5-4E55-B58D-BF3EA72ED9F9}" type="parTrans" cxnId="{4A1DD176-E880-40D1-A708-5B9CF6845C99}">
      <dgm:prSet/>
      <dgm:spPr/>
      <dgm:t>
        <a:bodyPr/>
        <a:lstStyle/>
        <a:p>
          <a:endParaRPr lang="en-US"/>
        </a:p>
      </dgm:t>
    </dgm:pt>
    <dgm:pt modelId="{387B3BC6-2B40-4127-AC6C-2F9980B92989}" type="sibTrans" cxnId="{4A1DD176-E880-40D1-A708-5B9CF6845C99}">
      <dgm:prSet/>
      <dgm:spPr/>
      <dgm:t>
        <a:bodyPr/>
        <a:lstStyle/>
        <a:p>
          <a:endParaRPr lang="en-US"/>
        </a:p>
      </dgm:t>
    </dgm:pt>
    <dgm:pt modelId="{67064737-16D1-4970-9F0F-B44933464A69}">
      <dgm:prSet custT="1"/>
      <dgm:spPr/>
      <dgm:t>
        <a:bodyPr/>
        <a:lstStyle/>
        <a:p>
          <a:r>
            <a:rPr lang="en-US" sz="2400" b="1" dirty="0">
              <a:latin typeface="Arial" panose="020B0604020202020204" pitchFamily="34" charset="0"/>
              <a:cs typeface="Arial" panose="020B0604020202020204" pitchFamily="34" charset="0"/>
            </a:rPr>
            <a:t>Nighttime Crashes</a:t>
          </a:r>
        </a:p>
      </dgm:t>
    </dgm:pt>
    <dgm:pt modelId="{59E32E8D-B5FE-4940-BF5E-9802079C5B2F}" type="parTrans" cxnId="{497B42B6-87A4-45F4-A3F9-57861BB232B3}">
      <dgm:prSet/>
      <dgm:spPr/>
      <dgm:t>
        <a:bodyPr/>
        <a:lstStyle/>
        <a:p>
          <a:endParaRPr lang="en-US"/>
        </a:p>
      </dgm:t>
    </dgm:pt>
    <dgm:pt modelId="{794EE960-5D15-4441-9884-E6E4E088B911}" type="sibTrans" cxnId="{497B42B6-87A4-45F4-A3F9-57861BB232B3}">
      <dgm:prSet/>
      <dgm:spPr/>
      <dgm:t>
        <a:bodyPr/>
        <a:lstStyle/>
        <a:p>
          <a:endParaRPr lang="en-US"/>
        </a:p>
      </dgm:t>
    </dgm:pt>
    <dgm:pt modelId="{E7716A89-67C2-448A-83F7-DEF771FB8B40}">
      <dgm:prSet custT="1"/>
      <dgm:spPr/>
      <dgm:t>
        <a:bodyPr/>
        <a:lstStyle/>
        <a:p>
          <a:r>
            <a:rPr lang="en-US" sz="2400" b="1" dirty="0">
              <a:solidFill>
                <a:schemeClr val="bg1"/>
              </a:solidFill>
              <a:latin typeface="Arial" panose="020B0604020202020204" pitchFamily="34" charset="0"/>
              <a:cs typeface="Arial" panose="020B0604020202020204" pitchFamily="34" charset="0"/>
            </a:rPr>
            <a:t>Adjusted policies for construction vehicle  delineation, work zone delineation, raised pavement markers</a:t>
          </a:r>
          <a:endParaRPr lang="en-US" sz="2400" dirty="0">
            <a:solidFill>
              <a:schemeClr val="bg1"/>
            </a:solidFill>
            <a:latin typeface="Arial" panose="020B0604020202020204" pitchFamily="34" charset="0"/>
            <a:cs typeface="Arial" panose="020B0604020202020204" pitchFamily="34" charset="0"/>
          </a:endParaRPr>
        </a:p>
      </dgm:t>
    </dgm:pt>
    <dgm:pt modelId="{EE77A2BA-6D3A-4877-AFD4-C64E15EA72A1}" type="parTrans" cxnId="{A1B11303-3AFB-4D5B-A8ED-7B817820C0FC}">
      <dgm:prSet/>
      <dgm:spPr/>
      <dgm:t>
        <a:bodyPr/>
        <a:lstStyle/>
        <a:p>
          <a:endParaRPr lang="en-US"/>
        </a:p>
      </dgm:t>
    </dgm:pt>
    <dgm:pt modelId="{14B6F71C-1960-4DC9-85F2-CEA46AC8B905}" type="sibTrans" cxnId="{A1B11303-3AFB-4D5B-A8ED-7B817820C0FC}">
      <dgm:prSet/>
      <dgm:spPr/>
      <dgm:t>
        <a:bodyPr/>
        <a:lstStyle/>
        <a:p>
          <a:endParaRPr lang="en-US"/>
        </a:p>
      </dgm:t>
    </dgm:pt>
    <dgm:pt modelId="{3FF4B73D-39BA-4308-887E-0DC56045A03A}">
      <dgm:prSet phldrT="[Text]" custT="1"/>
      <dgm:spPr/>
      <dgm:t>
        <a:bodyPr/>
        <a:lstStyle/>
        <a:p>
          <a:r>
            <a:rPr lang="en-US" sz="2400" b="1" dirty="0">
              <a:latin typeface="Arial" panose="020B0604020202020204" pitchFamily="34" charset="0"/>
              <a:cs typeface="Arial" panose="020B0604020202020204" pitchFamily="34" charset="0"/>
            </a:rPr>
            <a:t>Limited use to 45 days maximum</a:t>
          </a:r>
          <a:endParaRPr lang="en-US" sz="2200" b="1" dirty="0">
            <a:latin typeface="Arial" panose="020B0604020202020204" pitchFamily="34" charset="0"/>
            <a:cs typeface="Arial" panose="020B0604020202020204" pitchFamily="34" charset="0"/>
          </a:endParaRPr>
        </a:p>
      </dgm:t>
    </dgm:pt>
    <dgm:pt modelId="{8B30E53E-3AF7-4E62-B747-B63E8BA8BA37}" type="parTrans" cxnId="{4A7E3851-272A-4483-A6FF-E54AD4C6E0E8}">
      <dgm:prSet/>
      <dgm:spPr/>
      <dgm:t>
        <a:bodyPr/>
        <a:lstStyle/>
        <a:p>
          <a:endParaRPr lang="en-US"/>
        </a:p>
      </dgm:t>
    </dgm:pt>
    <dgm:pt modelId="{FD00A8E4-1690-4306-8E2A-BDC8EDD4F8A7}" type="sibTrans" cxnId="{4A7E3851-272A-4483-A6FF-E54AD4C6E0E8}">
      <dgm:prSet/>
      <dgm:spPr/>
      <dgm:t>
        <a:bodyPr/>
        <a:lstStyle/>
        <a:p>
          <a:endParaRPr lang="en-US"/>
        </a:p>
      </dgm:t>
    </dgm:pt>
    <dgm:pt modelId="{4C93B7F7-ADFF-4FA5-B903-0A8959B3BC85}" type="pres">
      <dgm:prSet presAssocID="{DF9778ED-0E1E-4701-8679-8C7176278662}" presName="Name0" presStyleCnt="0">
        <dgm:presLayoutVars>
          <dgm:dir/>
          <dgm:animLvl val="lvl"/>
          <dgm:resizeHandles val="exact"/>
        </dgm:presLayoutVars>
      </dgm:prSet>
      <dgm:spPr/>
    </dgm:pt>
    <dgm:pt modelId="{12D06272-75D4-4252-A50A-EDC6226B1537}" type="pres">
      <dgm:prSet presAssocID="{45D41449-B030-4FCF-94F1-02F298287D12}" presName="linNode" presStyleCnt="0"/>
      <dgm:spPr/>
    </dgm:pt>
    <dgm:pt modelId="{04EC7D8D-23B1-4D53-980E-BCD660410426}" type="pres">
      <dgm:prSet presAssocID="{45D41449-B030-4FCF-94F1-02F298287D12}" presName="parTx" presStyleLbl="revTx" presStyleIdx="0" presStyleCnt="3" custScaleX="121581">
        <dgm:presLayoutVars>
          <dgm:chMax val="1"/>
          <dgm:bulletEnabled val="1"/>
        </dgm:presLayoutVars>
      </dgm:prSet>
      <dgm:spPr/>
    </dgm:pt>
    <dgm:pt modelId="{5EC83F47-50DF-4FA0-8AD8-26B0A1072946}" type="pres">
      <dgm:prSet presAssocID="{45D41449-B030-4FCF-94F1-02F298287D12}" presName="bracket" presStyleLbl="parChTrans1D1" presStyleIdx="0" presStyleCnt="3"/>
      <dgm:spPr/>
    </dgm:pt>
    <dgm:pt modelId="{0E2A29A4-7BEE-4742-9B76-4554EB3909BD}" type="pres">
      <dgm:prSet presAssocID="{45D41449-B030-4FCF-94F1-02F298287D12}" presName="spH" presStyleCnt="0"/>
      <dgm:spPr/>
    </dgm:pt>
    <dgm:pt modelId="{1BFC9C7D-1203-446D-B636-DF805A1A622A}" type="pres">
      <dgm:prSet presAssocID="{45D41449-B030-4FCF-94F1-02F298287D12}" presName="desTx" presStyleLbl="node1" presStyleIdx="0" presStyleCnt="3">
        <dgm:presLayoutVars>
          <dgm:bulletEnabled val="1"/>
        </dgm:presLayoutVars>
      </dgm:prSet>
      <dgm:spPr/>
    </dgm:pt>
    <dgm:pt modelId="{F99F4F1C-AFA1-4700-A93B-22BD06385A07}" type="pres">
      <dgm:prSet presAssocID="{5D3C008E-2266-4A96-ACCA-621B2F859131}" presName="spV" presStyleCnt="0"/>
      <dgm:spPr/>
    </dgm:pt>
    <dgm:pt modelId="{60ED0FB1-BC57-4B1C-8443-99BBE66D63A6}" type="pres">
      <dgm:prSet presAssocID="{74C56EBD-0B99-4468-B2A3-9D985B7794C6}" presName="linNode" presStyleCnt="0"/>
      <dgm:spPr/>
    </dgm:pt>
    <dgm:pt modelId="{69A1E1F5-C91A-4C19-A9F9-5210658E62E6}" type="pres">
      <dgm:prSet presAssocID="{74C56EBD-0B99-4468-B2A3-9D985B7794C6}" presName="parTx" presStyleLbl="revTx" presStyleIdx="1" presStyleCnt="3">
        <dgm:presLayoutVars>
          <dgm:chMax val="1"/>
          <dgm:bulletEnabled val="1"/>
        </dgm:presLayoutVars>
      </dgm:prSet>
      <dgm:spPr/>
    </dgm:pt>
    <dgm:pt modelId="{6311CA41-1892-4A3B-9E72-11782876DA77}" type="pres">
      <dgm:prSet presAssocID="{74C56EBD-0B99-4468-B2A3-9D985B7794C6}" presName="bracket" presStyleLbl="parChTrans1D1" presStyleIdx="1" presStyleCnt="3"/>
      <dgm:spPr/>
    </dgm:pt>
    <dgm:pt modelId="{013E44FD-0E2B-4335-B7F2-EDB09AACC50E}" type="pres">
      <dgm:prSet presAssocID="{74C56EBD-0B99-4468-B2A3-9D985B7794C6}" presName="spH" presStyleCnt="0"/>
      <dgm:spPr/>
    </dgm:pt>
    <dgm:pt modelId="{80AE9E1C-AC92-4412-9FFF-221B45273F03}" type="pres">
      <dgm:prSet presAssocID="{74C56EBD-0B99-4468-B2A3-9D985B7794C6}" presName="desTx" presStyleLbl="node1" presStyleIdx="1" presStyleCnt="3" custLinFactNeighborY="205">
        <dgm:presLayoutVars>
          <dgm:bulletEnabled val="1"/>
        </dgm:presLayoutVars>
      </dgm:prSet>
      <dgm:spPr/>
    </dgm:pt>
    <dgm:pt modelId="{E2BB4063-0DD9-4067-8F7C-858CFDC2A715}" type="pres">
      <dgm:prSet presAssocID="{CACA6F7C-0582-44DC-8A44-3E37F7659E46}" presName="spV" presStyleCnt="0"/>
      <dgm:spPr/>
    </dgm:pt>
    <dgm:pt modelId="{04BDCE9B-9063-46F2-A3D1-65E59158B72E}" type="pres">
      <dgm:prSet presAssocID="{67064737-16D1-4970-9F0F-B44933464A69}" presName="linNode" presStyleCnt="0"/>
      <dgm:spPr/>
    </dgm:pt>
    <dgm:pt modelId="{366FBAB8-FDCF-4B53-A8FB-E22047157FF2}" type="pres">
      <dgm:prSet presAssocID="{67064737-16D1-4970-9F0F-B44933464A69}" presName="parTx" presStyleLbl="revTx" presStyleIdx="2" presStyleCnt="3">
        <dgm:presLayoutVars>
          <dgm:chMax val="1"/>
          <dgm:bulletEnabled val="1"/>
        </dgm:presLayoutVars>
      </dgm:prSet>
      <dgm:spPr/>
    </dgm:pt>
    <dgm:pt modelId="{FA7F932A-854E-4F49-A3EE-B64BFE25BA91}" type="pres">
      <dgm:prSet presAssocID="{67064737-16D1-4970-9F0F-B44933464A69}" presName="bracket" presStyleLbl="parChTrans1D1" presStyleIdx="2" presStyleCnt="3"/>
      <dgm:spPr/>
    </dgm:pt>
    <dgm:pt modelId="{7426C28F-8095-493E-AE84-DE0A20271743}" type="pres">
      <dgm:prSet presAssocID="{67064737-16D1-4970-9F0F-B44933464A69}" presName="spH" presStyleCnt="0"/>
      <dgm:spPr/>
    </dgm:pt>
    <dgm:pt modelId="{A8CBBDD3-F0D2-42A1-8A16-6DF6E7F74F51}" type="pres">
      <dgm:prSet presAssocID="{67064737-16D1-4970-9F0F-B44933464A69}" presName="desTx" presStyleLbl="node1" presStyleIdx="2" presStyleCnt="3">
        <dgm:presLayoutVars>
          <dgm:bulletEnabled val="1"/>
        </dgm:presLayoutVars>
      </dgm:prSet>
      <dgm:spPr/>
    </dgm:pt>
  </dgm:ptLst>
  <dgm:cxnLst>
    <dgm:cxn modelId="{A1B11303-3AFB-4D5B-A8ED-7B817820C0FC}" srcId="{67064737-16D1-4970-9F0F-B44933464A69}" destId="{E7716A89-67C2-448A-83F7-DEF771FB8B40}" srcOrd="0" destOrd="0" parTransId="{EE77A2BA-6D3A-4877-AFD4-C64E15EA72A1}" sibTransId="{14B6F71C-1960-4DC9-85F2-CEA46AC8B905}"/>
    <dgm:cxn modelId="{5FD0CB0D-A13E-4469-A7D8-C80149D9FAEA}" type="presOf" srcId="{3FF4B73D-39BA-4308-887E-0DC56045A03A}" destId="{80AE9E1C-AC92-4412-9FFF-221B45273F03}" srcOrd="0" destOrd="1" presId="urn:diagrams.loki3.com/BracketList+Icon"/>
    <dgm:cxn modelId="{FC79E81C-C7FF-448E-9E67-412BAB172978}" srcId="{DF9778ED-0E1E-4701-8679-8C7176278662}" destId="{45D41449-B030-4FCF-94F1-02F298287D12}" srcOrd="0" destOrd="0" parTransId="{4572FCD5-105D-427A-A805-6E1C468E30C3}" sibTransId="{5D3C008E-2266-4A96-ACCA-621B2F859131}"/>
    <dgm:cxn modelId="{8888B322-8E6A-4968-B96A-68A0C17E10A1}" srcId="{45D41449-B030-4FCF-94F1-02F298287D12}" destId="{6E95DC31-1271-4FB2-AD83-5E6ABB534FE5}" srcOrd="0" destOrd="0" parTransId="{2BF97CA9-7C83-4B76-BBEB-901C96E61F83}" sibTransId="{5C6BE4D2-3CAA-4531-B9B7-59B30B9956B9}"/>
    <dgm:cxn modelId="{28A1223B-8991-4095-9065-89319CD43B9F}" type="presOf" srcId="{74C56EBD-0B99-4468-B2A3-9D985B7794C6}" destId="{69A1E1F5-C91A-4C19-A9F9-5210658E62E6}" srcOrd="0" destOrd="0" presId="urn:diagrams.loki3.com/BracketList+Icon"/>
    <dgm:cxn modelId="{1B4D1E5F-4E56-4FCE-884D-8EF99E69682D}" type="presOf" srcId="{67064737-16D1-4970-9F0F-B44933464A69}" destId="{366FBAB8-FDCF-4B53-A8FB-E22047157FF2}" srcOrd="0" destOrd="0" presId="urn:diagrams.loki3.com/BracketList+Icon"/>
    <dgm:cxn modelId="{4A7E3851-272A-4483-A6FF-E54AD4C6E0E8}" srcId="{74C56EBD-0B99-4468-B2A3-9D985B7794C6}" destId="{3FF4B73D-39BA-4308-887E-0DC56045A03A}" srcOrd="1" destOrd="0" parTransId="{8B30E53E-3AF7-4E62-B747-B63E8BA8BA37}" sibTransId="{FD00A8E4-1690-4306-8E2A-BDC8EDD4F8A7}"/>
    <dgm:cxn modelId="{4A1DD176-E880-40D1-A708-5B9CF6845C99}" srcId="{74C56EBD-0B99-4468-B2A3-9D985B7794C6}" destId="{7A2034E4-EBF5-40E0-BE7B-065C3C4530FC}" srcOrd="0" destOrd="0" parTransId="{883C39AD-47B5-4E55-B58D-BF3EA72ED9F9}" sibTransId="{387B3BC6-2B40-4127-AC6C-2F9980B92989}"/>
    <dgm:cxn modelId="{27D72377-BA80-4F90-A978-CDE06B0112BB}" type="presOf" srcId="{DF9778ED-0E1E-4701-8679-8C7176278662}" destId="{4C93B7F7-ADFF-4FA5-B903-0A8959B3BC85}" srcOrd="0" destOrd="0" presId="urn:diagrams.loki3.com/BracketList+Icon"/>
    <dgm:cxn modelId="{09B43C88-816C-4642-BB09-BB8E83EC3604}" type="presOf" srcId="{45D41449-B030-4FCF-94F1-02F298287D12}" destId="{04EC7D8D-23B1-4D53-980E-BCD660410426}" srcOrd="0" destOrd="0" presId="urn:diagrams.loki3.com/BracketList+Icon"/>
    <dgm:cxn modelId="{D239F6AD-7866-4C27-84BC-1CED6D1E68B3}" srcId="{DF9778ED-0E1E-4701-8679-8C7176278662}" destId="{74C56EBD-0B99-4468-B2A3-9D985B7794C6}" srcOrd="1" destOrd="0" parTransId="{81A8585E-93BA-4B78-892D-C19BBE9A44C5}" sibTransId="{CACA6F7C-0582-44DC-8A44-3E37F7659E46}"/>
    <dgm:cxn modelId="{497B42B6-87A4-45F4-A3F9-57861BB232B3}" srcId="{DF9778ED-0E1E-4701-8679-8C7176278662}" destId="{67064737-16D1-4970-9F0F-B44933464A69}" srcOrd="2" destOrd="0" parTransId="{59E32E8D-B5FE-4940-BF5E-9802079C5B2F}" sibTransId="{794EE960-5D15-4441-9884-E6E4E088B911}"/>
    <dgm:cxn modelId="{659E8ABD-9BD2-44EA-833F-7E624E7596D1}" type="presOf" srcId="{E7716A89-67C2-448A-83F7-DEF771FB8B40}" destId="{A8CBBDD3-F0D2-42A1-8A16-6DF6E7F74F51}" srcOrd="0" destOrd="0" presId="urn:diagrams.loki3.com/BracketList+Icon"/>
    <dgm:cxn modelId="{220F2BD7-D4A6-4C07-8B6B-0F32159ACEA9}" type="presOf" srcId="{7A2034E4-EBF5-40E0-BE7B-065C3C4530FC}" destId="{80AE9E1C-AC92-4412-9FFF-221B45273F03}" srcOrd="0" destOrd="0" presId="urn:diagrams.loki3.com/BracketList+Icon"/>
    <dgm:cxn modelId="{ECB0E2FA-E830-4C8E-B967-9B640A92C83D}" type="presOf" srcId="{6E95DC31-1271-4FB2-AD83-5E6ABB534FE5}" destId="{1BFC9C7D-1203-446D-B636-DF805A1A622A}" srcOrd="0" destOrd="0" presId="urn:diagrams.loki3.com/BracketList+Icon"/>
    <dgm:cxn modelId="{B72CADFB-5FFC-43FD-806F-218E915654AB}" type="presParOf" srcId="{4C93B7F7-ADFF-4FA5-B903-0A8959B3BC85}" destId="{12D06272-75D4-4252-A50A-EDC6226B1537}" srcOrd="0" destOrd="0" presId="urn:diagrams.loki3.com/BracketList+Icon"/>
    <dgm:cxn modelId="{F35A14C8-3B3C-474E-A6DA-D3BD0DB300FB}" type="presParOf" srcId="{12D06272-75D4-4252-A50A-EDC6226B1537}" destId="{04EC7D8D-23B1-4D53-980E-BCD660410426}" srcOrd="0" destOrd="0" presId="urn:diagrams.loki3.com/BracketList+Icon"/>
    <dgm:cxn modelId="{F6FCC58E-ECDC-4A01-90DF-5BC67AEE3089}" type="presParOf" srcId="{12D06272-75D4-4252-A50A-EDC6226B1537}" destId="{5EC83F47-50DF-4FA0-8AD8-26B0A1072946}" srcOrd="1" destOrd="0" presId="urn:diagrams.loki3.com/BracketList+Icon"/>
    <dgm:cxn modelId="{368AFCA3-7B8E-41F5-8AF5-CDBF8FE69A83}" type="presParOf" srcId="{12D06272-75D4-4252-A50A-EDC6226B1537}" destId="{0E2A29A4-7BEE-4742-9B76-4554EB3909BD}" srcOrd="2" destOrd="0" presId="urn:diagrams.loki3.com/BracketList+Icon"/>
    <dgm:cxn modelId="{00591DCE-A9C7-4DA5-B5E5-BB35F1724A53}" type="presParOf" srcId="{12D06272-75D4-4252-A50A-EDC6226B1537}" destId="{1BFC9C7D-1203-446D-B636-DF805A1A622A}" srcOrd="3" destOrd="0" presId="urn:diagrams.loki3.com/BracketList+Icon"/>
    <dgm:cxn modelId="{CCD6A3BA-7B17-46F8-9937-DE0CA1170228}" type="presParOf" srcId="{4C93B7F7-ADFF-4FA5-B903-0A8959B3BC85}" destId="{F99F4F1C-AFA1-4700-A93B-22BD06385A07}" srcOrd="1" destOrd="0" presId="urn:diagrams.loki3.com/BracketList+Icon"/>
    <dgm:cxn modelId="{75B792BA-886D-4542-BCCC-E1000293F415}" type="presParOf" srcId="{4C93B7F7-ADFF-4FA5-B903-0A8959B3BC85}" destId="{60ED0FB1-BC57-4B1C-8443-99BBE66D63A6}" srcOrd="2" destOrd="0" presId="urn:diagrams.loki3.com/BracketList+Icon"/>
    <dgm:cxn modelId="{5520D611-6448-4F0D-B1E4-D1C6CAAABE0A}" type="presParOf" srcId="{60ED0FB1-BC57-4B1C-8443-99BBE66D63A6}" destId="{69A1E1F5-C91A-4C19-A9F9-5210658E62E6}" srcOrd="0" destOrd="0" presId="urn:diagrams.loki3.com/BracketList+Icon"/>
    <dgm:cxn modelId="{B0B4E91F-FFB1-452B-BA98-57DFC84E1FCC}" type="presParOf" srcId="{60ED0FB1-BC57-4B1C-8443-99BBE66D63A6}" destId="{6311CA41-1892-4A3B-9E72-11782876DA77}" srcOrd="1" destOrd="0" presId="urn:diagrams.loki3.com/BracketList+Icon"/>
    <dgm:cxn modelId="{25ED7670-2F76-404B-843E-817F5557360A}" type="presParOf" srcId="{60ED0FB1-BC57-4B1C-8443-99BBE66D63A6}" destId="{013E44FD-0E2B-4335-B7F2-EDB09AACC50E}" srcOrd="2" destOrd="0" presId="urn:diagrams.loki3.com/BracketList+Icon"/>
    <dgm:cxn modelId="{4231E15E-EAD4-406A-8611-E6CD0FAB0026}" type="presParOf" srcId="{60ED0FB1-BC57-4B1C-8443-99BBE66D63A6}" destId="{80AE9E1C-AC92-4412-9FFF-221B45273F03}" srcOrd="3" destOrd="0" presId="urn:diagrams.loki3.com/BracketList+Icon"/>
    <dgm:cxn modelId="{0EA37821-CD95-4463-A58D-E2158F10D2EE}" type="presParOf" srcId="{4C93B7F7-ADFF-4FA5-B903-0A8959B3BC85}" destId="{E2BB4063-0DD9-4067-8F7C-858CFDC2A715}" srcOrd="3" destOrd="0" presId="urn:diagrams.loki3.com/BracketList+Icon"/>
    <dgm:cxn modelId="{998A1AE3-942A-474E-B767-E24D96FFB23D}" type="presParOf" srcId="{4C93B7F7-ADFF-4FA5-B903-0A8959B3BC85}" destId="{04BDCE9B-9063-46F2-A3D1-65E59158B72E}" srcOrd="4" destOrd="0" presId="urn:diagrams.loki3.com/BracketList+Icon"/>
    <dgm:cxn modelId="{676FD50B-2457-4E41-8577-5B23476A3AEB}" type="presParOf" srcId="{04BDCE9B-9063-46F2-A3D1-65E59158B72E}" destId="{366FBAB8-FDCF-4B53-A8FB-E22047157FF2}" srcOrd="0" destOrd="0" presId="urn:diagrams.loki3.com/BracketList+Icon"/>
    <dgm:cxn modelId="{C301E63D-40C3-4BB8-9366-D16C09681E2B}" type="presParOf" srcId="{04BDCE9B-9063-46F2-A3D1-65E59158B72E}" destId="{FA7F932A-854E-4F49-A3EE-B64BFE25BA91}" srcOrd="1" destOrd="0" presId="urn:diagrams.loki3.com/BracketList+Icon"/>
    <dgm:cxn modelId="{BB98C460-808F-4FA6-B6E6-2D232B098EF1}" type="presParOf" srcId="{04BDCE9B-9063-46F2-A3D1-65E59158B72E}" destId="{7426C28F-8095-493E-AE84-DE0A20271743}" srcOrd="2" destOrd="0" presId="urn:diagrams.loki3.com/BracketList+Icon"/>
    <dgm:cxn modelId="{704233F1-C952-491B-9AF0-E488C01AD340}" type="presParOf" srcId="{04BDCE9B-9063-46F2-A3D1-65E59158B72E}" destId="{A8CBBDD3-F0D2-42A1-8A16-6DF6E7F74F51}"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2A8CFE-BBFE-46D1-AF98-4AABCAAF78E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5782C62-12BB-41B0-9960-396CEEF8CFCE}">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Identify Agency Objectives</a:t>
          </a:r>
        </a:p>
      </dgm:t>
    </dgm:pt>
    <dgm:pt modelId="{C7DD9071-442C-4FA6-9416-E85F22314057}" type="parTrans" cxnId="{594AE1AF-3498-4BD5-AA07-CF3564BAF132}">
      <dgm:prSet/>
      <dgm:spPr/>
      <dgm:t>
        <a:bodyPr/>
        <a:lstStyle/>
        <a:p>
          <a:endParaRPr lang="en-US"/>
        </a:p>
      </dgm:t>
    </dgm:pt>
    <dgm:pt modelId="{C059726E-5073-459A-A319-61B290EB5986}" type="sibTrans" cxnId="{594AE1AF-3498-4BD5-AA07-CF3564BAF132}">
      <dgm:prSet/>
      <dgm:spPr>
        <a:solidFill>
          <a:schemeClr val="accent2"/>
        </a:solidFill>
      </dgm:spPr>
      <dgm:t>
        <a:bodyPr/>
        <a:lstStyle/>
        <a:p>
          <a:endParaRPr lang="en-US" dirty="0"/>
        </a:p>
      </dgm:t>
    </dgm:pt>
    <dgm:pt modelId="{7E959276-03D1-408C-A1C1-8B699603D06A}">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Identify Data needs</a:t>
          </a:r>
        </a:p>
      </dgm:t>
    </dgm:pt>
    <dgm:pt modelId="{357F09FD-ABD5-453F-9D80-BA9A6DA70463}" type="parTrans" cxnId="{1E83C9FD-6588-4AF3-A079-8FC089FB88CC}">
      <dgm:prSet/>
      <dgm:spPr/>
      <dgm:t>
        <a:bodyPr/>
        <a:lstStyle/>
        <a:p>
          <a:endParaRPr lang="en-US"/>
        </a:p>
      </dgm:t>
    </dgm:pt>
    <dgm:pt modelId="{067ECFD5-52BA-4B77-88D4-567A18427CA4}" type="sibTrans" cxnId="{1E83C9FD-6588-4AF3-A079-8FC089FB88CC}">
      <dgm:prSet/>
      <dgm:spPr>
        <a:solidFill>
          <a:schemeClr val="accent2"/>
        </a:solidFill>
      </dgm:spPr>
      <dgm:t>
        <a:bodyPr/>
        <a:lstStyle/>
        <a:p>
          <a:endParaRPr lang="en-US" dirty="0"/>
        </a:p>
      </dgm:t>
    </dgm:pt>
    <dgm:pt modelId="{90147B3D-7EDD-47C6-8BF4-B921CBA5995C}">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Develop Baseline</a:t>
          </a:r>
        </a:p>
      </dgm:t>
    </dgm:pt>
    <dgm:pt modelId="{C118D12A-541E-4998-9353-57AA114CB95C}" type="parTrans" cxnId="{D537A4D2-7692-4345-8BB1-AD0C9902E246}">
      <dgm:prSet/>
      <dgm:spPr/>
      <dgm:t>
        <a:bodyPr/>
        <a:lstStyle/>
        <a:p>
          <a:endParaRPr lang="en-US"/>
        </a:p>
      </dgm:t>
    </dgm:pt>
    <dgm:pt modelId="{B50CEFE8-8E54-448F-AD41-370EE5E7937D}" type="sibTrans" cxnId="{D537A4D2-7692-4345-8BB1-AD0C9902E246}">
      <dgm:prSet/>
      <dgm:spPr>
        <a:solidFill>
          <a:schemeClr val="accent2"/>
        </a:solidFill>
      </dgm:spPr>
      <dgm:t>
        <a:bodyPr/>
        <a:lstStyle/>
        <a:p>
          <a:endParaRPr lang="en-US" dirty="0"/>
        </a:p>
      </dgm:t>
    </dgm:pt>
    <dgm:pt modelId="{CC861B70-1717-47A7-9035-A2A55F443A3D}">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Identify Strategies</a:t>
          </a:r>
        </a:p>
      </dgm:t>
    </dgm:pt>
    <dgm:pt modelId="{5B26ECB7-A0AC-4518-A284-4CD7EE8E4A95}" type="parTrans" cxnId="{A2E7521C-A94E-4FC3-9765-AE13D2F4DF78}">
      <dgm:prSet/>
      <dgm:spPr/>
      <dgm:t>
        <a:bodyPr/>
        <a:lstStyle/>
        <a:p>
          <a:endParaRPr lang="en-US"/>
        </a:p>
      </dgm:t>
    </dgm:pt>
    <dgm:pt modelId="{60A4B7BE-2ACA-40FF-9D20-EA2B3001FBAF}" type="sibTrans" cxnId="{A2E7521C-A94E-4FC3-9765-AE13D2F4DF78}">
      <dgm:prSet/>
      <dgm:spPr>
        <a:solidFill>
          <a:schemeClr val="accent2"/>
        </a:solidFill>
      </dgm:spPr>
      <dgm:t>
        <a:bodyPr/>
        <a:lstStyle/>
        <a:p>
          <a:endParaRPr lang="en-US" dirty="0"/>
        </a:p>
      </dgm:t>
    </dgm:pt>
    <dgm:pt modelId="{8E9968D4-BD8C-4114-9961-1ABF59164BC9}">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Take next Steps</a:t>
          </a:r>
        </a:p>
      </dgm:t>
    </dgm:pt>
    <dgm:pt modelId="{CFFA9937-06C6-42A0-A107-DA5BD9B2C3D5}" type="parTrans" cxnId="{FBCEABA2-FD87-4BB7-A4D4-CACA4CCEC086}">
      <dgm:prSet/>
      <dgm:spPr/>
      <dgm:t>
        <a:bodyPr/>
        <a:lstStyle/>
        <a:p>
          <a:endParaRPr lang="en-US"/>
        </a:p>
      </dgm:t>
    </dgm:pt>
    <dgm:pt modelId="{5400F95C-83C8-4A1B-B500-521009D8BC7F}" type="sibTrans" cxnId="{FBCEABA2-FD87-4BB7-A4D4-CACA4CCEC086}">
      <dgm:prSet/>
      <dgm:spPr/>
      <dgm:t>
        <a:bodyPr/>
        <a:lstStyle/>
        <a:p>
          <a:endParaRPr lang="en-US"/>
        </a:p>
      </dgm:t>
    </dgm:pt>
    <dgm:pt modelId="{F7D67EE2-154A-430B-A7CE-5C2EC2792890}" type="pres">
      <dgm:prSet presAssocID="{922A8CFE-BBFE-46D1-AF98-4AABCAAF78E5}" presName="diagram" presStyleCnt="0">
        <dgm:presLayoutVars>
          <dgm:dir/>
          <dgm:resizeHandles val="exact"/>
        </dgm:presLayoutVars>
      </dgm:prSet>
      <dgm:spPr/>
    </dgm:pt>
    <dgm:pt modelId="{6209AF82-5856-4A93-8DC5-A89A1D671F17}" type="pres">
      <dgm:prSet presAssocID="{C5782C62-12BB-41B0-9960-396CEEF8CFCE}" presName="node" presStyleLbl="node1" presStyleIdx="0" presStyleCnt="5" custScaleX="138736" custScaleY="182280">
        <dgm:presLayoutVars>
          <dgm:bulletEnabled val="1"/>
        </dgm:presLayoutVars>
      </dgm:prSet>
      <dgm:spPr/>
    </dgm:pt>
    <dgm:pt modelId="{8C52BF17-C6EE-4903-A402-F3FAAF4D7C00}" type="pres">
      <dgm:prSet presAssocID="{C059726E-5073-459A-A319-61B290EB5986}" presName="sibTrans" presStyleLbl="sibTrans2D1" presStyleIdx="0" presStyleCnt="4"/>
      <dgm:spPr/>
    </dgm:pt>
    <dgm:pt modelId="{082C29FA-7C8B-4BE1-96A8-7E9C47F145BE}" type="pres">
      <dgm:prSet presAssocID="{C059726E-5073-459A-A319-61B290EB5986}" presName="connectorText" presStyleLbl="sibTrans2D1" presStyleIdx="0" presStyleCnt="4"/>
      <dgm:spPr/>
    </dgm:pt>
    <dgm:pt modelId="{773790A5-ECB3-41B0-B02A-547CA68B09D4}" type="pres">
      <dgm:prSet presAssocID="{7E959276-03D1-408C-A1C1-8B699603D06A}" presName="node" presStyleLbl="node1" presStyleIdx="1" presStyleCnt="5" custScaleY="161132">
        <dgm:presLayoutVars>
          <dgm:bulletEnabled val="1"/>
        </dgm:presLayoutVars>
      </dgm:prSet>
      <dgm:spPr/>
    </dgm:pt>
    <dgm:pt modelId="{E4B21CF9-0FAA-4214-86EB-56DBEE8844A1}" type="pres">
      <dgm:prSet presAssocID="{067ECFD5-52BA-4B77-88D4-567A18427CA4}" presName="sibTrans" presStyleLbl="sibTrans2D1" presStyleIdx="1" presStyleCnt="4"/>
      <dgm:spPr/>
    </dgm:pt>
    <dgm:pt modelId="{7733BE4C-CFB7-4FD9-A98E-CD466FC13A30}" type="pres">
      <dgm:prSet presAssocID="{067ECFD5-52BA-4B77-88D4-567A18427CA4}" presName="connectorText" presStyleLbl="sibTrans2D1" presStyleIdx="1" presStyleCnt="4"/>
      <dgm:spPr/>
    </dgm:pt>
    <dgm:pt modelId="{7A06F3A9-080D-4F26-A09C-9770F4E9C235}" type="pres">
      <dgm:prSet presAssocID="{90147B3D-7EDD-47C6-8BF4-B921CBA5995C}" presName="node" presStyleLbl="node1" presStyleIdx="2" presStyleCnt="5">
        <dgm:presLayoutVars>
          <dgm:bulletEnabled val="1"/>
        </dgm:presLayoutVars>
      </dgm:prSet>
      <dgm:spPr/>
    </dgm:pt>
    <dgm:pt modelId="{4A243325-E24C-4D27-A025-8F5CE2C77D95}" type="pres">
      <dgm:prSet presAssocID="{B50CEFE8-8E54-448F-AD41-370EE5E7937D}" presName="sibTrans" presStyleLbl="sibTrans2D1" presStyleIdx="2" presStyleCnt="4"/>
      <dgm:spPr/>
    </dgm:pt>
    <dgm:pt modelId="{0ACEEF01-7AD3-471D-B0C7-77A0BA319AFE}" type="pres">
      <dgm:prSet presAssocID="{B50CEFE8-8E54-448F-AD41-370EE5E7937D}" presName="connectorText" presStyleLbl="sibTrans2D1" presStyleIdx="2" presStyleCnt="4"/>
      <dgm:spPr/>
    </dgm:pt>
    <dgm:pt modelId="{FBB09088-FE32-4126-AF15-3CB37818F5E0}" type="pres">
      <dgm:prSet presAssocID="{CC861B70-1717-47A7-9035-A2A55F443A3D}" presName="node" presStyleLbl="node1" presStyleIdx="3" presStyleCnt="5" custScaleX="135983" custScaleY="145334">
        <dgm:presLayoutVars>
          <dgm:bulletEnabled val="1"/>
        </dgm:presLayoutVars>
      </dgm:prSet>
      <dgm:spPr/>
    </dgm:pt>
    <dgm:pt modelId="{DCBC67BA-5F86-48C6-891C-1E4A7DE111C9}" type="pres">
      <dgm:prSet presAssocID="{60A4B7BE-2ACA-40FF-9D20-EA2B3001FBAF}" presName="sibTrans" presStyleLbl="sibTrans2D1" presStyleIdx="3" presStyleCnt="4"/>
      <dgm:spPr/>
    </dgm:pt>
    <dgm:pt modelId="{925339C5-AE80-47BA-A063-3684AB40E7A3}" type="pres">
      <dgm:prSet presAssocID="{60A4B7BE-2ACA-40FF-9D20-EA2B3001FBAF}" presName="connectorText" presStyleLbl="sibTrans2D1" presStyleIdx="3" presStyleCnt="4"/>
      <dgm:spPr/>
    </dgm:pt>
    <dgm:pt modelId="{C5DD7381-E9C0-4069-A5EA-C70262693428}" type="pres">
      <dgm:prSet presAssocID="{8E9968D4-BD8C-4114-9961-1ABF59164BC9}" presName="node" presStyleLbl="node1" presStyleIdx="4" presStyleCnt="5" custScaleX="98937" custScaleY="192837">
        <dgm:presLayoutVars>
          <dgm:bulletEnabled val="1"/>
        </dgm:presLayoutVars>
      </dgm:prSet>
      <dgm:spPr/>
    </dgm:pt>
  </dgm:ptLst>
  <dgm:cxnLst>
    <dgm:cxn modelId="{383A5E09-76F5-4048-AD8E-F42BC3C38A7D}" type="presOf" srcId="{C059726E-5073-459A-A319-61B290EB5986}" destId="{082C29FA-7C8B-4BE1-96A8-7E9C47F145BE}" srcOrd="1" destOrd="0" presId="urn:microsoft.com/office/officeart/2005/8/layout/process5"/>
    <dgm:cxn modelId="{4BAE690A-7442-41DE-8E6B-429A6E3CB732}" type="presOf" srcId="{C5782C62-12BB-41B0-9960-396CEEF8CFCE}" destId="{6209AF82-5856-4A93-8DC5-A89A1D671F17}" srcOrd="0" destOrd="0" presId="urn:microsoft.com/office/officeart/2005/8/layout/process5"/>
    <dgm:cxn modelId="{D2D9A413-9B8E-43E0-A617-39007AADC3F8}" type="presOf" srcId="{B50CEFE8-8E54-448F-AD41-370EE5E7937D}" destId="{4A243325-E24C-4D27-A025-8F5CE2C77D95}" srcOrd="0" destOrd="0" presId="urn:microsoft.com/office/officeart/2005/8/layout/process5"/>
    <dgm:cxn modelId="{A2E7521C-A94E-4FC3-9765-AE13D2F4DF78}" srcId="{922A8CFE-BBFE-46D1-AF98-4AABCAAF78E5}" destId="{CC861B70-1717-47A7-9035-A2A55F443A3D}" srcOrd="3" destOrd="0" parTransId="{5B26ECB7-A0AC-4518-A284-4CD7EE8E4A95}" sibTransId="{60A4B7BE-2ACA-40FF-9D20-EA2B3001FBAF}"/>
    <dgm:cxn modelId="{731C683D-8CC2-4968-B1C0-1A377B87F360}" type="presOf" srcId="{CC861B70-1717-47A7-9035-A2A55F443A3D}" destId="{FBB09088-FE32-4126-AF15-3CB37818F5E0}" srcOrd="0" destOrd="0" presId="urn:microsoft.com/office/officeart/2005/8/layout/process5"/>
    <dgm:cxn modelId="{29EFFD61-98A9-48A5-96FB-3982F996B948}" type="presOf" srcId="{067ECFD5-52BA-4B77-88D4-567A18427CA4}" destId="{E4B21CF9-0FAA-4214-86EB-56DBEE8844A1}" srcOrd="0" destOrd="0" presId="urn:microsoft.com/office/officeart/2005/8/layout/process5"/>
    <dgm:cxn modelId="{BCC6DB63-45D4-41CD-8FF3-AF5AB61276D2}" type="presOf" srcId="{7E959276-03D1-408C-A1C1-8B699603D06A}" destId="{773790A5-ECB3-41B0-B02A-547CA68B09D4}" srcOrd="0" destOrd="0" presId="urn:microsoft.com/office/officeart/2005/8/layout/process5"/>
    <dgm:cxn modelId="{8225AC4C-BD0C-4370-8267-8C937C172373}" type="presOf" srcId="{922A8CFE-BBFE-46D1-AF98-4AABCAAF78E5}" destId="{F7D67EE2-154A-430B-A7CE-5C2EC2792890}" srcOrd="0" destOrd="0" presId="urn:microsoft.com/office/officeart/2005/8/layout/process5"/>
    <dgm:cxn modelId="{898D5F4F-86D5-4B48-82AC-783E4F136B79}" type="presOf" srcId="{60A4B7BE-2ACA-40FF-9D20-EA2B3001FBAF}" destId="{925339C5-AE80-47BA-A063-3684AB40E7A3}" srcOrd="1" destOrd="0" presId="urn:microsoft.com/office/officeart/2005/8/layout/process5"/>
    <dgm:cxn modelId="{5317F583-2179-41ED-A154-B4D3A64AE531}" type="presOf" srcId="{C059726E-5073-459A-A319-61B290EB5986}" destId="{8C52BF17-C6EE-4903-A402-F3FAAF4D7C00}" srcOrd="0" destOrd="0" presId="urn:microsoft.com/office/officeart/2005/8/layout/process5"/>
    <dgm:cxn modelId="{FBCEABA2-FD87-4BB7-A4D4-CACA4CCEC086}" srcId="{922A8CFE-BBFE-46D1-AF98-4AABCAAF78E5}" destId="{8E9968D4-BD8C-4114-9961-1ABF59164BC9}" srcOrd="4" destOrd="0" parTransId="{CFFA9937-06C6-42A0-A107-DA5BD9B2C3D5}" sibTransId="{5400F95C-83C8-4A1B-B500-521009D8BC7F}"/>
    <dgm:cxn modelId="{526E5BA7-C017-49FE-A962-4F84F7CBA745}" type="presOf" srcId="{B50CEFE8-8E54-448F-AD41-370EE5E7937D}" destId="{0ACEEF01-7AD3-471D-B0C7-77A0BA319AFE}" srcOrd="1" destOrd="0" presId="urn:microsoft.com/office/officeart/2005/8/layout/process5"/>
    <dgm:cxn modelId="{CF853AAA-A7D1-4412-8181-8622E67DA510}" type="presOf" srcId="{90147B3D-7EDD-47C6-8BF4-B921CBA5995C}" destId="{7A06F3A9-080D-4F26-A09C-9770F4E9C235}" srcOrd="0" destOrd="0" presId="urn:microsoft.com/office/officeart/2005/8/layout/process5"/>
    <dgm:cxn modelId="{594AE1AF-3498-4BD5-AA07-CF3564BAF132}" srcId="{922A8CFE-BBFE-46D1-AF98-4AABCAAF78E5}" destId="{C5782C62-12BB-41B0-9960-396CEEF8CFCE}" srcOrd="0" destOrd="0" parTransId="{C7DD9071-442C-4FA6-9416-E85F22314057}" sibTransId="{C059726E-5073-459A-A319-61B290EB5986}"/>
    <dgm:cxn modelId="{9234D5B6-F47E-44F3-B7B7-409446BD030F}" type="presOf" srcId="{8E9968D4-BD8C-4114-9961-1ABF59164BC9}" destId="{C5DD7381-E9C0-4069-A5EA-C70262693428}" srcOrd="0" destOrd="0" presId="urn:microsoft.com/office/officeart/2005/8/layout/process5"/>
    <dgm:cxn modelId="{D537A4D2-7692-4345-8BB1-AD0C9902E246}" srcId="{922A8CFE-BBFE-46D1-AF98-4AABCAAF78E5}" destId="{90147B3D-7EDD-47C6-8BF4-B921CBA5995C}" srcOrd="2" destOrd="0" parTransId="{C118D12A-541E-4998-9353-57AA114CB95C}" sibTransId="{B50CEFE8-8E54-448F-AD41-370EE5E7937D}"/>
    <dgm:cxn modelId="{02AA65D4-0D2A-467A-9236-8FC9C8583C47}" type="presOf" srcId="{067ECFD5-52BA-4B77-88D4-567A18427CA4}" destId="{7733BE4C-CFB7-4FD9-A98E-CD466FC13A30}" srcOrd="1" destOrd="0" presId="urn:microsoft.com/office/officeart/2005/8/layout/process5"/>
    <dgm:cxn modelId="{CE47B8E5-66E7-448B-932E-381EB10DEB0F}" type="presOf" srcId="{60A4B7BE-2ACA-40FF-9D20-EA2B3001FBAF}" destId="{DCBC67BA-5F86-48C6-891C-1E4A7DE111C9}" srcOrd="0" destOrd="0" presId="urn:microsoft.com/office/officeart/2005/8/layout/process5"/>
    <dgm:cxn modelId="{1E83C9FD-6588-4AF3-A079-8FC089FB88CC}" srcId="{922A8CFE-BBFE-46D1-AF98-4AABCAAF78E5}" destId="{7E959276-03D1-408C-A1C1-8B699603D06A}" srcOrd="1" destOrd="0" parTransId="{357F09FD-ABD5-453F-9D80-BA9A6DA70463}" sibTransId="{067ECFD5-52BA-4B77-88D4-567A18427CA4}"/>
    <dgm:cxn modelId="{27E23343-426D-40A4-A056-DD463045F6F4}" type="presParOf" srcId="{F7D67EE2-154A-430B-A7CE-5C2EC2792890}" destId="{6209AF82-5856-4A93-8DC5-A89A1D671F17}" srcOrd="0" destOrd="0" presId="urn:microsoft.com/office/officeart/2005/8/layout/process5"/>
    <dgm:cxn modelId="{5CBEF1F5-A0E6-4145-BDB0-423BBDA4B9BD}" type="presParOf" srcId="{F7D67EE2-154A-430B-A7CE-5C2EC2792890}" destId="{8C52BF17-C6EE-4903-A402-F3FAAF4D7C00}" srcOrd="1" destOrd="0" presId="urn:microsoft.com/office/officeart/2005/8/layout/process5"/>
    <dgm:cxn modelId="{816697C9-45DE-4385-8A44-CBDFCE0B7D2B}" type="presParOf" srcId="{8C52BF17-C6EE-4903-A402-F3FAAF4D7C00}" destId="{082C29FA-7C8B-4BE1-96A8-7E9C47F145BE}" srcOrd="0" destOrd="0" presId="urn:microsoft.com/office/officeart/2005/8/layout/process5"/>
    <dgm:cxn modelId="{0B0C2B24-3206-41C3-9096-919DE505FBDC}" type="presParOf" srcId="{F7D67EE2-154A-430B-A7CE-5C2EC2792890}" destId="{773790A5-ECB3-41B0-B02A-547CA68B09D4}" srcOrd="2" destOrd="0" presId="urn:microsoft.com/office/officeart/2005/8/layout/process5"/>
    <dgm:cxn modelId="{B0FA7213-9069-4326-B1E4-71E8053B9B00}" type="presParOf" srcId="{F7D67EE2-154A-430B-A7CE-5C2EC2792890}" destId="{E4B21CF9-0FAA-4214-86EB-56DBEE8844A1}" srcOrd="3" destOrd="0" presId="urn:microsoft.com/office/officeart/2005/8/layout/process5"/>
    <dgm:cxn modelId="{4B1F8031-3777-4B58-87A2-74B9422FC2B3}" type="presParOf" srcId="{E4B21CF9-0FAA-4214-86EB-56DBEE8844A1}" destId="{7733BE4C-CFB7-4FD9-A98E-CD466FC13A30}" srcOrd="0" destOrd="0" presId="urn:microsoft.com/office/officeart/2005/8/layout/process5"/>
    <dgm:cxn modelId="{785FD1F0-0DD6-4C94-9B51-17550599D04E}" type="presParOf" srcId="{F7D67EE2-154A-430B-A7CE-5C2EC2792890}" destId="{7A06F3A9-080D-4F26-A09C-9770F4E9C235}" srcOrd="4" destOrd="0" presId="urn:microsoft.com/office/officeart/2005/8/layout/process5"/>
    <dgm:cxn modelId="{7851CE8C-FC1D-4E6D-B1E2-3300C5292325}" type="presParOf" srcId="{F7D67EE2-154A-430B-A7CE-5C2EC2792890}" destId="{4A243325-E24C-4D27-A025-8F5CE2C77D95}" srcOrd="5" destOrd="0" presId="urn:microsoft.com/office/officeart/2005/8/layout/process5"/>
    <dgm:cxn modelId="{FF2AF96D-237A-46C0-B9D4-058D8CB1312F}" type="presParOf" srcId="{4A243325-E24C-4D27-A025-8F5CE2C77D95}" destId="{0ACEEF01-7AD3-471D-B0C7-77A0BA319AFE}" srcOrd="0" destOrd="0" presId="urn:microsoft.com/office/officeart/2005/8/layout/process5"/>
    <dgm:cxn modelId="{D5BB024A-D9EF-4ECC-8652-106EE5F0039F}" type="presParOf" srcId="{F7D67EE2-154A-430B-A7CE-5C2EC2792890}" destId="{FBB09088-FE32-4126-AF15-3CB37818F5E0}" srcOrd="6" destOrd="0" presId="urn:microsoft.com/office/officeart/2005/8/layout/process5"/>
    <dgm:cxn modelId="{7E5CE725-618A-4325-B810-4F6D464D197A}" type="presParOf" srcId="{F7D67EE2-154A-430B-A7CE-5C2EC2792890}" destId="{DCBC67BA-5F86-48C6-891C-1E4A7DE111C9}" srcOrd="7" destOrd="0" presId="urn:microsoft.com/office/officeart/2005/8/layout/process5"/>
    <dgm:cxn modelId="{ADCBDD47-9E94-448F-9820-FE47E0A49B08}" type="presParOf" srcId="{DCBC67BA-5F86-48C6-891C-1E4A7DE111C9}" destId="{925339C5-AE80-47BA-A063-3684AB40E7A3}" srcOrd="0" destOrd="0" presId="urn:microsoft.com/office/officeart/2005/8/layout/process5"/>
    <dgm:cxn modelId="{0CE6EA79-635E-4C6D-AA4D-4E93B47C8B92}" type="presParOf" srcId="{F7D67EE2-154A-430B-A7CE-5C2EC2792890}" destId="{C5DD7381-E9C0-4069-A5EA-C70262693428}"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2A8CFE-BBFE-46D1-AF98-4AABCAAF78E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5782C62-12BB-41B0-9960-396CEEF8CFCE}">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Identify Agency Objectives</a:t>
          </a:r>
        </a:p>
      </dgm:t>
    </dgm:pt>
    <dgm:pt modelId="{C7DD9071-442C-4FA6-9416-E85F22314057}" type="parTrans" cxnId="{594AE1AF-3498-4BD5-AA07-CF3564BAF132}">
      <dgm:prSet/>
      <dgm:spPr/>
      <dgm:t>
        <a:bodyPr/>
        <a:lstStyle/>
        <a:p>
          <a:endParaRPr lang="en-US"/>
        </a:p>
      </dgm:t>
    </dgm:pt>
    <dgm:pt modelId="{C059726E-5073-459A-A319-61B290EB5986}" type="sibTrans" cxnId="{594AE1AF-3498-4BD5-AA07-CF3564BAF132}">
      <dgm:prSet/>
      <dgm:spPr>
        <a:solidFill>
          <a:schemeClr val="accent2"/>
        </a:solidFill>
      </dgm:spPr>
      <dgm:t>
        <a:bodyPr/>
        <a:lstStyle/>
        <a:p>
          <a:endParaRPr lang="en-US" dirty="0"/>
        </a:p>
      </dgm:t>
    </dgm:pt>
    <dgm:pt modelId="{7E959276-03D1-408C-A1C1-8B699603D06A}">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Data needs</a:t>
          </a:r>
        </a:p>
      </dgm:t>
    </dgm:pt>
    <dgm:pt modelId="{357F09FD-ABD5-453F-9D80-BA9A6DA70463}" type="parTrans" cxnId="{1E83C9FD-6588-4AF3-A079-8FC089FB88CC}">
      <dgm:prSet/>
      <dgm:spPr/>
      <dgm:t>
        <a:bodyPr/>
        <a:lstStyle/>
        <a:p>
          <a:endParaRPr lang="en-US"/>
        </a:p>
      </dgm:t>
    </dgm:pt>
    <dgm:pt modelId="{067ECFD5-52BA-4B77-88D4-567A18427CA4}" type="sibTrans" cxnId="{1E83C9FD-6588-4AF3-A079-8FC089FB88CC}">
      <dgm:prSet/>
      <dgm:spPr>
        <a:solidFill>
          <a:schemeClr val="accent2"/>
        </a:solidFill>
      </dgm:spPr>
      <dgm:t>
        <a:bodyPr/>
        <a:lstStyle/>
        <a:p>
          <a:endParaRPr lang="en-US" dirty="0"/>
        </a:p>
      </dgm:t>
    </dgm:pt>
    <dgm:pt modelId="{90147B3D-7EDD-47C6-8BF4-B921CBA5995C}">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Develop Baseline</a:t>
          </a:r>
        </a:p>
      </dgm:t>
    </dgm:pt>
    <dgm:pt modelId="{C118D12A-541E-4998-9353-57AA114CB95C}" type="parTrans" cxnId="{D537A4D2-7692-4345-8BB1-AD0C9902E246}">
      <dgm:prSet/>
      <dgm:spPr/>
      <dgm:t>
        <a:bodyPr/>
        <a:lstStyle/>
        <a:p>
          <a:endParaRPr lang="en-US"/>
        </a:p>
      </dgm:t>
    </dgm:pt>
    <dgm:pt modelId="{B50CEFE8-8E54-448F-AD41-370EE5E7937D}" type="sibTrans" cxnId="{D537A4D2-7692-4345-8BB1-AD0C9902E246}">
      <dgm:prSet/>
      <dgm:spPr>
        <a:solidFill>
          <a:schemeClr val="accent2"/>
        </a:solidFill>
      </dgm:spPr>
      <dgm:t>
        <a:bodyPr/>
        <a:lstStyle/>
        <a:p>
          <a:endParaRPr lang="en-US" dirty="0"/>
        </a:p>
      </dgm:t>
    </dgm:pt>
    <dgm:pt modelId="{CC861B70-1717-47A7-9035-A2A55F443A3D}">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Strategies</a:t>
          </a:r>
        </a:p>
      </dgm:t>
    </dgm:pt>
    <dgm:pt modelId="{5B26ECB7-A0AC-4518-A284-4CD7EE8E4A95}" type="parTrans" cxnId="{A2E7521C-A94E-4FC3-9765-AE13D2F4DF78}">
      <dgm:prSet/>
      <dgm:spPr/>
      <dgm:t>
        <a:bodyPr/>
        <a:lstStyle/>
        <a:p>
          <a:endParaRPr lang="en-US"/>
        </a:p>
      </dgm:t>
    </dgm:pt>
    <dgm:pt modelId="{60A4B7BE-2ACA-40FF-9D20-EA2B3001FBAF}" type="sibTrans" cxnId="{A2E7521C-A94E-4FC3-9765-AE13D2F4DF78}">
      <dgm:prSet/>
      <dgm:spPr>
        <a:solidFill>
          <a:schemeClr val="accent2"/>
        </a:solidFill>
      </dgm:spPr>
      <dgm:t>
        <a:bodyPr/>
        <a:lstStyle/>
        <a:p>
          <a:endParaRPr lang="en-US" dirty="0"/>
        </a:p>
      </dgm:t>
    </dgm:pt>
    <dgm:pt modelId="{8E9968D4-BD8C-4114-9961-1ABF59164BC9}">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Take next Steps</a:t>
          </a:r>
        </a:p>
      </dgm:t>
    </dgm:pt>
    <dgm:pt modelId="{CFFA9937-06C6-42A0-A107-DA5BD9B2C3D5}" type="parTrans" cxnId="{FBCEABA2-FD87-4BB7-A4D4-CACA4CCEC086}">
      <dgm:prSet/>
      <dgm:spPr/>
      <dgm:t>
        <a:bodyPr/>
        <a:lstStyle/>
        <a:p>
          <a:endParaRPr lang="en-US"/>
        </a:p>
      </dgm:t>
    </dgm:pt>
    <dgm:pt modelId="{5400F95C-83C8-4A1B-B500-521009D8BC7F}" type="sibTrans" cxnId="{FBCEABA2-FD87-4BB7-A4D4-CACA4CCEC086}">
      <dgm:prSet/>
      <dgm:spPr/>
      <dgm:t>
        <a:bodyPr/>
        <a:lstStyle/>
        <a:p>
          <a:endParaRPr lang="en-US"/>
        </a:p>
      </dgm:t>
    </dgm:pt>
    <dgm:pt modelId="{F7D67EE2-154A-430B-A7CE-5C2EC2792890}" type="pres">
      <dgm:prSet presAssocID="{922A8CFE-BBFE-46D1-AF98-4AABCAAF78E5}" presName="diagram" presStyleCnt="0">
        <dgm:presLayoutVars>
          <dgm:dir/>
          <dgm:resizeHandles val="exact"/>
        </dgm:presLayoutVars>
      </dgm:prSet>
      <dgm:spPr/>
    </dgm:pt>
    <dgm:pt modelId="{6209AF82-5856-4A93-8DC5-A89A1D671F17}" type="pres">
      <dgm:prSet presAssocID="{C5782C62-12BB-41B0-9960-396CEEF8CFCE}" presName="node" presStyleLbl="node1" presStyleIdx="0" presStyleCnt="5" custScaleX="138736" custScaleY="182280">
        <dgm:presLayoutVars>
          <dgm:bulletEnabled val="1"/>
        </dgm:presLayoutVars>
      </dgm:prSet>
      <dgm:spPr/>
    </dgm:pt>
    <dgm:pt modelId="{8C52BF17-C6EE-4903-A402-F3FAAF4D7C00}" type="pres">
      <dgm:prSet presAssocID="{C059726E-5073-459A-A319-61B290EB5986}" presName="sibTrans" presStyleLbl="sibTrans2D1" presStyleIdx="0" presStyleCnt="4"/>
      <dgm:spPr/>
    </dgm:pt>
    <dgm:pt modelId="{082C29FA-7C8B-4BE1-96A8-7E9C47F145BE}" type="pres">
      <dgm:prSet presAssocID="{C059726E-5073-459A-A319-61B290EB5986}" presName="connectorText" presStyleLbl="sibTrans2D1" presStyleIdx="0" presStyleCnt="4"/>
      <dgm:spPr/>
    </dgm:pt>
    <dgm:pt modelId="{773790A5-ECB3-41B0-B02A-547CA68B09D4}" type="pres">
      <dgm:prSet presAssocID="{7E959276-03D1-408C-A1C1-8B699603D06A}" presName="node" presStyleLbl="node1" presStyleIdx="1" presStyleCnt="5" custScaleY="161132">
        <dgm:presLayoutVars>
          <dgm:bulletEnabled val="1"/>
        </dgm:presLayoutVars>
      </dgm:prSet>
      <dgm:spPr/>
    </dgm:pt>
    <dgm:pt modelId="{E4B21CF9-0FAA-4214-86EB-56DBEE8844A1}" type="pres">
      <dgm:prSet presAssocID="{067ECFD5-52BA-4B77-88D4-567A18427CA4}" presName="sibTrans" presStyleLbl="sibTrans2D1" presStyleIdx="1" presStyleCnt="4"/>
      <dgm:spPr/>
    </dgm:pt>
    <dgm:pt modelId="{7733BE4C-CFB7-4FD9-A98E-CD466FC13A30}" type="pres">
      <dgm:prSet presAssocID="{067ECFD5-52BA-4B77-88D4-567A18427CA4}" presName="connectorText" presStyleLbl="sibTrans2D1" presStyleIdx="1" presStyleCnt="4"/>
      <dgm:spPr/>
    </dgm:pt>
    <dgm:pt modelId="{7A06F3A9-080D-4F26-A09C-9770F4E9C235}" type="pres">
      <dgm:prSet presAssocID="{90147B3D-7EDD-47C6-8BF4-B921CBA5995C}" presName="node" presStyleLbl="node1" presStyleIdx="2" presStyleCnt="5">
        <dgm:presLayoutVars>
          <dgm:bulletEnabled val="1"/>
        </dgm:presLayoutVars>
      </dgm:prSet>
      <dgm:spPr/>
    </dgm:pt>
    <dgm:pt modelId="{4A243325-E24C-4D27-A025-8F5CE2C77D95}" type="pres">
      <dgm:prSet presAssocID="{B50CEFE8-8E54-448F-AD41-370EE5E7937D}" presName="sibTrans" presStyleLbl="sibTrans2D1" presStyleIdx="2" presStyleCnt="4"/>
      <dgm:spPr/>
    </dgm:pt>
    <dgm:pt modelId="{0ACEEF01-7AD3-471D-B0C7-77A0BA319AFE}" type="pres">
      <dgm:prSet presAssocID="{B50CEFE8-8E54-448F-AD41-370EE5E7937D}" presName="connectorText" presStyleLbl="sibTrans2D1" presStyleIdx="2" presStyleCnt="4"/>
      <dgm:spPr/>
    </dgm:pt>
    <dgm:pt modelId="{FBB09088-FE32-4126-AF15-3CB37818F5E0}" type="pres">
      <dgm:prSet presAssocID="{CC861B70-1717-47A7-9035-A2A55F443A3D}" presName="node" presStyleLbl="node1" presStyleIdx="3" presStyleCnt="5" custScaleX="135983" custScaleY="145334">
        <dgm:presLayoutVars>
          <dgm:bulletEnabled val="1"/>
        </dgm:presLayoutVars>
      </dgm:prSet>
      <dgm:spPr/>
    </dgm:pt>
    <dgm:pt modelId="{DCBC67BA-5F86-48C6-891C-1E4A7DE111C9}" type="pres">
      <dgm:prSet presAssocID="{60A4B7BE-2ACA-40FF-9D20-EA2B3001FBAF}" presName="sibTrans" presStyleLbl="sibTrans2D1" presStyleIdx="3" presStyleCnt="4"/>
      <dgm:spPr/>
    </dgm:pt>
    <dgm:pt modelId="{925339C5-AE80-47BA-A063-3684AB40E7A3}" type="pres">
      <dgm:prSet presAssocID="{60A4B7BE-2ACA-40FF-9D20-EA2B3001FBAF}" presName="connectorText" presStyleLbl="sibTrans2D1" presStyleIdx="3" presStyleCnt="4"/>
      <dgm:spPr/>
    </dgm:pt>
    <dgm:pt modelId="{C5DD7381-E9C0-4069-A5EA-C70262693428}" type="pres">
      <dgm:prSet presAssocID="{8E9968D4-BD8C-4114-9961-1ABF59164BC9}" presName="node" presStyleLbl="node1" presStyleIdx="4" presStyleCnt="5" custScaleX="98937" custScaleY="192837">
        <dgm:presLayoutVars>
          <dgm:bulletEnabled val="1"/>
        </dgm:presLayoutVars>
      </dgm:prSet>
      <dgm:spPr/>
    </dgm:pt>
  </dgm:ptLst>
  <dgm:cxnLst>
    <dgm:cxn modelId="{383A5E09-76F5-4048-AD8E-F42BC3C38A7D}" type="presOf" srcId="{C059726E-5073-459A-A319-61B290EB5986}" destId="{082C29FA-7C8B-4BE1-96A8-7E9C47F145BE}" srcOrd="1" destOrd="0" presId="urn:microsoft.com/office/officeart/2005/8/layout/process5"/>
    <dgm:cxn modelId="{4BAE690A-7442-41DE-8E6B-429A6E3CB732}" type="presOf" srcId="{C5782C62-12BB-41B0-9960-396CEEF8CFCE}" destId="{6209AF82-5856-4A93-8DC5-A89A1D671F17}" srcOrd="0" destOrd="0" presId="urn:microsoft.com/office/officeart/2005/8/layout/process5"/>
    <dgm:cxn modelId="{D2D9A413-9B8E-43E0-A617-39007AADC3F8}" type="presOf" srcId="{B50CEFE8-8E54-448F-AD41-370EE5E7937D}" destId="{4A243325-E24C-4D27-A025-8F5CE2C77D95}" srcOrd="0" destOrd="0" presId="urn:microsoft.com/office/officeart/2005/8/layout/process5"/>
    <dgm:cxn modelId="{A2E7521C-A94E-4FC3-9765-AE13D2F4DF78}" srcId="{922A8CFE-BBFE-46D1-AF98-4AABCAAF78E5}" destId="{CC861B70-1717-47A7-9035-A2A55F443A3D}" srcOrd="3" destOrd="0" parTransId="{5B26ECB7-A0AC-4518-A284-4CD7EE8E4A95}" sibTransId="{60A4B7BE-2ACA-40FF-9D20-EA2B3001FBAF}"/>
    <dgm:cxn modelId="{731C683D-8CC2-4968-B1C0-1A377B87F360}" type="presOf" srcId="{CC861B70-1717-47A7-9035-A2A55F443A3D}" destId="{FBB09088-FE32-4126-AF15-3CB37818F5E0}" srcOrd="0" destOrd="0" presId="urn:microsoft.com/office/officeart/2005/8/layout/process5"/>
    <dgm:cxn modelId="{29EFFD61-98A9-48A5-96FB-3982F996B948}" type="presOf" srcId="{067ECFD5-52BA-4B77-88D4-567A18427CA4}" destId="{E4B21CF9-0FAA-4214-86EB-56DBEE8844A1}" srcOrd="0" destOrd="0" presId="urn:microsoft.com/office/officeart/2005/8/layout/process5"/>
    <dgm:cxn modelId="{BCC6DB63-45D4-41CD-8FF3-AF5AB61276D2}" type="presOf" srcId="{7E959276-03D1-408C-A1C1-8B699603D06A}" destId="{773790A5-ECB3-41B0-B02A-547CA68B09D4}" srcOrd="0" destOrd="0" presId="urn:microsoft.com/office/officeart/2005/8/layout/process5"/>
    <dgm:cxn modelId="{8225AC4C-BD0C-4370-8267-8C937C172373}" type="presOf" srcId="{922A8CFE-BBFE-46D1-AF98-4AABCAAF78E5}" destId="{F7D67EE2-154A-430B-A7CE-5C2EC2792890}" srcOrd="0" destOrd="0" presId="urn:microsoft.com/office/officeart/2005/8/layout/process5"/>
    <dgm:cxn modelId="{898D5F4F-86D5-4B48-82AC-783E4F136B79}" type="presOf" srcId="{60A4B7BE-2ACA-40FF-9D20-EA2B3001FBAF}" destId="{925339C5-AE80-47BA-A063-3684AB40E7A3}" srcOrd="1" destOrd="0" presId="urn:microsoft.com/office/officeart/2005/8/layout/process5"/>
    <dgm:cxn modelId="{5317F583-2179-41ED-A154-B4D3A64AE531}" type="presOf" srcId="{C059726E-5073-459A-A319-61B290EB5986}" destId="{8C52BF17-C6EE-4903-A402-F3FAAF4D7C00}" srcOrd="0" destOrd="0" presId="urn:microsoft.com/office/officeart/2005/8/layout/process5"/>
    <dgm:cxn modelId="{FBCEABA2-FD87-4BB7-A4D4-CACA4CCEC086}" srcId="{922A8CFE-BBFE-46D1-AF98-4AABCAAF78E5}" destId="{8E9968D4-BD8C-4114-9961-1ABF59164BC9}" srcOrd="4" destOrd="0" parTransId="{CFFA9937-06C6-42A0-A107-DA5BD9B2C3D5}" sibTransId="{5400F95C-83C8-4A1B-B500-521009D8BC7F}"/>
    <dgm:cxn modelId="{526E5BA7-C017-49FE-A962-4F84F7CBA745}" type="presOf" srcId="{B50CEFE8-8E54-448F-AD41-370EE5E7937D}" destId="{0ACEEF01-7AD3-471D-B0C7-77A0BA319AFE}" srcOrd="1" destOrd="0" presId="urn:microsoft.com/office/officeart/2005/8/layout/process5"/>
    <dgm:cxn modelId="{CF853AAA-A7D1-4412-8181-8622E67DA510}" type="presOf" srcId="{90147B3D-7EDD-47C6-8BF4-B921CBA5995C}" destId="{7A06F3A9-080D-4F26-A09C-9770F4E9C235}" srcOrd="0" destOrd="0" presId="urn:microsoft.com/office/officeart/2005/8/layout/process5"/>
    <dgm:cxn modelId="{594AE1AF-3498-4BD5-AA07-CF3564BAF132}" srcId="{922A8CFE-BBFE-46D1-AF98-4AABCAAF78E5}" destId="{C5782C62-12BB-41B0-9960-396CEEF8CFCE}" srcOrd="0" destOrd="0" parTransId="{C7DD9071-442C-4FA6-9416-E85F22314057}" sibTransId="{C059726E-5073-459A-A319-61B290EB5986}"/>
    <dgm:cxn modelId="{9234D5B6-F47E-44F3-B7B7-409446BD030F}" type="presOf" srcId="{8E9968D4-BD8C-4114-9961-1ABF59164BC9}" destId="{C5DD7381-E9C0-4069-A5EA-C70262693428}" srcOrd="0" destOrd="0" presId="urn:microsoft.com/office/officeart/2005/8/layout/process5"/>
    <dgm:cxn modelId="{D537A4D2-7692-4345-8BB1-AD0C9902E246}" srcId="{922A8CFE-BBFE-46D1-AF98-4AABCAAF78E5}" destId="{90147B3D-7EDD-47C6-8BF4-B921CBA5995C}" srcOrd="2" destOrd="0" parTransId="{C118D12A-541E-4998-9353-57AA114CB95C}" sibTransId="{B50CEFE8-8E54-448F-AD41-370EE5E7937D}"/>
    <dgm:cxn modelId="{02AA65D4-0D2A-467A-9236-8FC9C8583C47}" type="presOf" srcId="{067ECFD5-52BA-4B77-88D4-567A18427CA4}" destId="{7733BE4C-CFB7-4FD9-A98E-CD466FC13A30}" srcOrd="1" destOrd="0" presId="urn:microsoft.com/office/officeart/2005/8/layout/process5"/>
    <dgm:cxn modelId="{CE47B8E5-66E7-448B-932E-381EB10DEB0F}" type="presOf" srcId="{60A4B7BE-2ACA-40FF-9D20-EA2B3001FBAF}" destId="{DCBC67BA-5F86-48C6-891C-1E4A7DE111C9}" srcOrd="0" destOrd="0" presId="urn:microsoft.com/office/officeart/2005/8/layout/process5"/>
    <dgm:cxn modelId="{1E83C9FD-6588-4AF3-A079-8FC089FB88CC}" srcId="{922A8CFE-BBFE-46D1-AF98-4AABCAAF78E5}" destId="{7E959276-03D1-408C-A1C1-8B699603D06A}" srcOrd="1" destOrd="0" parTransId="{357F09FD-ABD5-453F-9D80-BA9A6DA70463}" sibTransId="{067ECFD5-52BA-4B77-88D4-567A18427CA4}"/>
    <dgm:cxn modelId="{27E23343-426D-40A4-A056-DD463045F6F4}" type="presParOf" srcId="{F7D67EE2-154A-430B-A7CE-5C2EC2792890}" destId="{6209AF82-5856-4A93-8DC5-A89A1D671F17}" srcOrd="0" destOrd="0" presId="urn:microsoft.com/office/officeart/2005/8/layout/process5"/>
    <dgm:cxn modelId="{5CBEF1F5-A0E6-4145-BDB0-423BBDA4B9BD}" type="presParOf" srcId="{F7D67EE2-154A-430B-A7CE-5C2EC2792890}" destId="{8C52BF17-C6EE-4903-A402-F3FAAF4D7C00}" srcOrd="1" destOrd="0" presId="urn:microsoft.com/office/officeart/2005/8/layout/process5"/>
    <dgm:cxn modelId="{816697C9-45DE-4385-8A44-CBDFCE0B7D2B}" type="presParOf" srcId="{8C52BF17-C6EE-4903-A402-F3FAAF4D7C00}" destId="{082C29FA-7C8B-4BE1-96A8-7E9C47F145BE}" srcOrd="0" destOrd="0" presId="urn:microsoft.com/office/officeart/2005/8/layout/process5"/>
    <dgm:cxn modelId="{0B0C2B24-3206-41C3-9096-919DE505FBDC}" type="presParOf" srcId="{F7D67EE2-154A-430B-A7CE-5C2EC2792890}" destId="{773790A5-ECB3-41B0-B02A-547CA68B09D4}" srcOrd="2" destOrd="0" presId="urn:microsoft.com/office/officeart/2005/8/layout/process5"/>
    <dgm:cxn modelId="{B0FA7213-9069-4326-B1E4-71E8053B9B00}" type="presParOf" srcId="{F7D67EE2-154A-430B-A7CE-5C2EC2792890}" destId="{E4B21CF9-0FAA-4214-86EB-56DBEE8844A1}" srcOrd="3" destOrd="0" presId="urn:microsoft.com/office/officeart/2005/8/layout/process5"/>
    <dgm:cxn modelId="{4B1F8031-3777-4B58-87A2-74B9422FC2B3}" type="presParOf" srcId="{E4B21CF9-0FAA-4214-86EB-56DBEE8844A1}" destId="{7733BE4C-CFB7-4FD9-A98E-CD466FC13A30}" srcOrd="0" destOrd="0" presId="urn:microsoft.com/office/officeart/2005/8/layout/process5"/>
    <dgm:cxn modelId="{785FD1F0-0DD6-4C94-9B51-17550599D04E}" type="presParOf" srcId="{F7D67EE2-154A-430B-A7CE-5C2EC2792890}" destId="{7A06F3A9-080D-4F26-A09C-9770F4E9C235}" srcOrd="4" destOrd="0" presId="urn:microsoft.com/office/officeart/2005/8/layout/process5"/>
    <dgm:cxn modelId="{7851CE8C-FC1D-4E6D-B1E2-3300C5292325}" type="presParOf" srcId="{F7D67EE2-154A-430B-A7CE-5C2EC2792890}" destId="{4A243325-E24C-4D27-A025-8F5CE2C77D95}" srcOrd="5" destOrd="0" presId="urn:microsoft.com/office/officeart/2005/8/layout/process5"/>
    <dgm:cxn modelId="{FF2AF96D-237A-46C0-B9D4-058D8CB1312F}" type="presParOf" srcId="{4A243325-E24C-4D27-A025-8F5CE2C77D95}" destId="{0ACEEF01-7AD3-471D-B0C7-77A0BA319AFE}" srcOrd="0" destOrd="0" presId="urn:microsoft.com/office/officeart/2005/8/layout/process5"/>
    <dgm:cxn modelId="{D5BB024A-D9EF-4ECC-8652-106EE5F0039F}" type="presParOf" srcId="{F7D67EE2-154A-430B-A7CE-5C2EC2792890}" destId="{FBB09088-FE32-4126-AF15-3CB37818F5E0}" srcOrd="6" destOrd="0" presId="urn:microsoft.com/office/officeart/2005/8/layout/process5"/>
    <dgm:cxn modelId="{7E5CE725-618A-4325-B810-4F6D464D197A}" type="presParOf" srcId="{F7D67EE2-154A-430B-A7CE-5C2EC2792890}" destId="{DCBC67BA-5F86-48C6-891C-1E4A7DE111C9}" srcOrd="7" destOrd="0" presId="urn:microsoft.com/office/officeart/2005/8/layout/process5"/>
    <dgm:cxn modelId="{ADCBDD47-9E94-448F-9820-FE47E0A49B08}" type="presParOf" srcId="{DCBC67BA-5F86-48C6-891C-1E4A7DE111C9}" destId="{925339C5-AE80-47BA-A063-3684AB40E7A3}" srcOrd="0" destOrd="0" presId="urn:microsoft.com/office/officeart/2005/8/layout/process5"/>
    <dgm:cxn modelId="{0CE6EA79-635E-4C6D-AA4D-4E93B47C8B92}" type="presParOf" srcId="{F7D67EE2-154A-430B-A7CE-5C2EC2792890}" destId="{C5DD7381-E9C0-4069-A5EA-C70262693428}"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2A8CFE-BBFE-46D1-AF98-4AABCAAF78E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5782C62-12BB-41B0-9960-396CEEF8CFCE}">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Agency Objectives</a:t>
          </a:r>
        </a:p>
      </dgm:t>
    </dgm:pt>
    <dgm:pt modelId="{C7DD9071-442C-4FA6-9416-E85F22314057}" type="parTrans" cxnId="{594AE1AF-3498-4BD5-AA07-CF3564BAF132}">
      <dgm:prSet/>
      <dgm:spPr/>
      <dgm:t>
        <a:bodyPr/>
        <a:lstStyle/>
        <a:p>
          <a:endParaRPr lang="en-US"/>
        </a:p>
      </dgm:t>
    </dgm:pt>
    <dgm:pt modelId="{C059726E-5073-459A-A319-61B290EB5986}" type="sibTrans" cxnId="{594AE1AF-3498-4BD5-AA07-CF3564BAF132}">
      <dgm:prSet/>
      <dgm:spPr>
        <a:solidFill>
          <a:schemeClr val="accent2"/>
        </a:solidFill>
      </dgm:spPr>
      <dgm:t>
        <a:bodyPr/>
        <a:lstStyle/>
        <a:p>
          <a:endParaRPr lang="en-US" dirty="0"/>
        </a:p>
      </dgm:t>
    </dgm:pt>
    <dgm:pt modelId="{7E959276-03D1-408C-A1C1-8B699603D06A}">
      <dgm:prSet phldrT="[Text]" custT="1"/>
      <dgm:spPr>
        <a:solidFill>
          <a:srgbClr val="0000FF"/>
        </a:solidFill>
      </dgm:spPr>
      <dgm:t>
        <a:bodyPr/>
        <a:lstStyle/>
        <a:p>
          <a:r>
            <a:rPr lang="en-US" sz="2400" dirty="0">
              <a:latin typeface="Arial" panose="020B0604020202020204" pitchFamily="34" charset="0"/>
              <a:cs typeface="Arial" panose="020B0604020202020204" pitchFamily="34" charset="0"/>
            </a:rPr>
            <a:t>Identify Data needs</a:t>
          </a:r>
        </a:p>
      </dgm:t>
    </dgm:pt>
    <dgm:pt modelId="{357F09FD-ABD5-453F-9D80-BA9A6DA70463}" type="parTrans" cxnId="{1E83C9FD-6588-4AF3-A079-8FC089FB88CC}">
      <dgm:prSet/>
      <dgm:spPr/>
      <dgm:t>
        <a:bodyPr/>
        <a:lstStyle/>
        <a:p>
          <a:endParaRPr lang="en-US"/>
        </a:p>
      </dgm:t>
    </dgm:pt>
    <dgm:pt modelId="{067ECFD5-52BA-4B77-88D4-567A18427CA4}" type="sibTrans" cxnId="{1E83C9FD-6588-4AF3-A079-8FC089FB88CC}">
      <dgm:prSet/>
      <dgm:spPr>
        <a:solidFill>
          <a:schemeClr val="accent2"/>
        </a:solidFill>
      </dgm:spPr>
      <dgm:t>
        <a:bodyPr/>
        <a:lstStyle/>
        <a:p>
          <a:endParaRPr lang="en-US" dirty="0"/>
        </a:p>
      </dgm:t>
    </dgm:pt>
    <dgm:pt modelId="{90147B3D-7EDD-47C6-8BF4-B921CBA5995C}">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Develop Baseline</a:t>
          </a:r>
        </a:p>
      </dgm:t>
    </dgm:pt>
    <dgm:pt modelId="{C118D12A-541E-4998-9353-57AA114CB95C}" type="parTrans" cxnId="{D537A4D2-7692-4345-8BB1-AD0C9902E246}">
      <dgm:prSet/>
      <dgm:spPr/>
      <dgm:t>
        <a:bodyPr/>
        <a:lstStyle/>
        <a:p>
          <a:endParaRPr lang="en-US"/>
        </a:p>
      </dgm:t>
    </dgm:pt>
    <dgm:pt modelId="{B50CEFE8-8E54-448F-AD41-370EE5E7937D}" type="sibTrans" cxnId="{D537A4D2-7692-4345-8BB1-AD0C9902E246}">
      <dgm:prSet/>
      <dgm:spPr>
        <a:solidFill>
          <a:schemeClr val="accent2"/>
        </a:solidFill>
      </dgm:spPr>
      <dgm:t>
        <a:bodyPr/>
        <a:lstStyle/>
        <a:p>
          <a:endParaRPr lang="en-US" dirty="0"/>
        </a:p>
      </dgm:t>
    </dgm:pt>
    <dgm:pt modelId="{CC861B70-1717-47A7-9035-A2A55F443A3D}">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Strategies</a:t>
          </a:r>
        </a:p>
      </dgm:t>
    </dgm:pt>
    <dgm:pt modelId="{5B26ECB7-A0AC-4518-A284-4CD7EE8E4A95}" type="parTrans" cxnId="{A2E7521C-A94E-4FC3-9765-AE13D2F4DF78}">
      <dgm:prSet/>
      <dgm:spPr/>
      <dgm:t>
        <a:bodyPr/>
        <a:lstStyle/>
        <a:p>
          <a:endParaRPr lang="en-US"/>
        </a:p>
      </dgm:t>
    </dgm:pt>
    <dgm:pt modelId="{60A4B7BE-2ACA-40FF-9D20-EA2B3001FBAF}" type="sibTrans" cxnId="{A2E7521C-A94E-4FC3-9765-AE13D2F4DF78}">
      <dgm:prSet/>
      <dgm:spPr>
        <a:solidFill>
          <a:schemeClr val="accent2"/>
        </a:solidFill>
      </dgm:spPr>
      <dgm:t>
        <a:bodyPr/>
        <a:lstStyle/>
        <a:p>
          <a:endParaRPr lang="en-US" dirty="0"/>
        </a:p>
      </dgm:t>
    </dgm:pt>
    <dgm:pt modelId="{8E9968D4-BD8C-4114-9961-1ABF59164BC9}">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Take next Steps</a:t>
          </a:r>
        </a:p>
      </dgm:t>
    </dgm:pt>
    <dgm:pt modelId="{CFFA9937-06C6-42A0-A107-DA5BD9B2C3D5}" type="parTrans" cxnId="{FBCEABA2-FD87-4BB7-A4D4-CACA4CCEC086}">
      <dgm:prSet/>
      <dgm:spPr/>
      <dgm:t>
        <a:bodyPr/>
        <a:lstStyle/>
        <a:p>
          <a:endParaRPr lang="en-US"/>
        </a:p>
      </dgm:t>
    </dgm:pt>
    <dgm:pt modelId="{5400F95C-83C8-4A1B-B500-521009D8BC7F}" type="sibTrans" cxnId="{FBCEABA2-FD87-4BB7-A4D4-CACA4CCEC086}">
      <dgm:prSet/>
      <dgm:spPr/>
      <dgm:t>
        <a:bodyPr/>
        <a:lstStyle/>
        <a:p>
          <a:endParaRPr lang="en-US"/>
        </a:p>
      </dgm:t>
    </dgm:pt>
    <dgm:pt modelId="{F7D67EE2-154A-430B-A7CE-5C2EC2792890}" type="pres">
      <dgm:prSet presAssocID="{922A8CFE-BBFE-46D1-AF98-4AABCAAF78E5}" presName="diagram" presStyleCnt="0">
        <dgm:presLayoutVars>
          <dgm:dir/>
          <dgm:resizeHandles val="exact"/>
        </dgm:presLayoutVars>
      </dgm:prSet>
      <dgm:spPr/>
    </dgm:pt>
    <dgm:pt modelId="{6209AF82-5856-4A93-8DC5-A89A1D671F17}" type="pres">
      <dgm:prSet presAssocID="{C5782C62-12BB-41B0-9960-396CEEF8CFCE}" presName="node" presStyleLbl="node1" presStyleIdx="0" presStyleCnt="5" custScaleX="138736" custScaleY="182280">
        <dgm:presLayoutVars>
          <dgm:bulletEnabled val="1"/>
        </dgm:presLayoutVars>
      </dgm:prSet>
      <dgm:spPr/>
    </dgm:pt>
    <dgm:pt modelId="{8C52BF17-C6EE-4903-A402-F3FAAF4D7C00}" type="pres">
      <dgm:prSet presAssocID="{C059726E-5073-459A-A319-61B290EB5986}" presName="sibTrans" presStyleLbl="sibTrans2D1" presStyleIdx="0" presStyleCnt="4"/>
      <dgm:spPr/>
    </dgm:pt>
    <dgm:pt modelId="{082C29FA-7C8B-4BE1-96A8-7E9C47F145BE}" type="pres">
      <dgm:prSet presAssocID="{C059726E-5073-459A-A319-61B290EB5986}" presName="connectorText" presStyleLbl="sibTrans2D1" presStyleIdx="0" presStyleCnt="4"/>
      <dgm:spPr/>
    </dgm:pt>
    <dgm:pt modelId="{773790A5-ECB3-41B0-B02A-547CA68B09D4}" type="pres">
      <dgm:prSet presAssocID="{7E959276-03D1-408C-A1C1-8B699603D06A}" presName="node" presStyleLbl="node1" presStyleIdx="1" presStyleCnt="5" custScaleY="161132">
        <dgm:presLayoutVars>
          <dgm:bulletEnabled val="1"/>
        </dgm:presLayoutVars>
      </dgm:prSet>
      <dgm:spPr/>
    </dgm:pt>
    <dgm:pt modelId="{E4B21CF9-0FAA-4214-86EB-56DBEE8844A1}" type="pres">
      <dgm:prSet presAssocID="{067ECFD5-52BA-4B77-88D4-567A18427CA4}" presName="sibTrans" presStyleLbl="sibTrans2D1" presStyleIdx="1" presStyleCnt="4"/>
      <dgm:spPr/>
    </dgm:pt>
    <dgm:pt modelId="{7733BE4C-CFB7-4FD9-A98E-CD466FC13A30}" type="pres">
      <dgm:prSet presAssocID="{067ECFD5-52BA-4B77-88D4-567A18427CA4}" presName="connectorText" presStyleLbl="sibTrans2D1" presStyleIdx="1" presStyleCnt="4"/>
      <dgm:spPr/>
    </dgm:pt>
    <dgm:pt modelId="{7A06F3A9-080D-4F26-A09C-9770F4E9C235}" type="pres">
      <dgm:prSet presAssocID="{90147B3D-7EDD-47C6-8BF4-B921CBA5995C}" presName="node" presStyleLbl="node1" presStyleIdx="2" presStyleCnt="5">
        <dgm:presLayoutVars>
          <dgm:bulletEnabled val="1"/>
        </dgm:presLayoutVars>
      </dgm:prSet>
      <dgm:spPr/>
    </dgm:pt>
    <dgm:pt modelId="{4A243325-E24C-4D27-A025-8F5CE2C77D95}" type="pres">
      <dgm:prSet presAssocID="{B50CEFE8-8E54-448F-AD41-370EE5E7937D}" presName="sibTrans" presStyleLbl="sibTrans2D1" presStyleIdx="2" presStyleCnt="4"/>
      <dgm:spPr/>
    </dgm:pt>
    <dgm:pt modelId="{0ACEEF01-7AD3-471D-B0C7-77A0BA319AFE}" type="pres">
      <dgm:prSet presAssocID="{B50CEFE8-8E54-448F-AD41-370EE5E7937D}" presName="connectorText" presStyleLbl="sibTrans2D1" presStyleIdx="2" presStyleCnt="4"/>
      <dgm:spPr/>
    </dgm:pt>
    <dgm:pt modelId="{FBB09088-FE32-4126-AF15-3CB37818F5E0}" type="pres">
      <dgm:prSet presAssocID="{CC861B70-1717-47A7-9035-A2A55F443A3D}" presName="node" presStyleLbl="node1" presStyleIdx="3" presStyleCnt="5" custScaleX="135983" custScaleY="145334">
        <dgm:presLayoutVars>
          <dgm:bulletEnabled val="1"/>
        </dgm:presLayoutVars>
      </dgm:prSet>
      <dgm:spPr/>
    </dgm:pt>
    <dgm:pt modelId="{DCBC67BA-5F86-48C6-891C-1E4A7DE111C9}" type="pres">
      <dgm:prSet presAssocID="{60A4B7BE-2ACA-40FF-9D20-EA2B3001FBAF}" presName="sibTrans" presStyleLbl="sibTrans2D1" presStyleIdx="3" presStyleCnt="4"/>
      <dgm:spPr/>
    </dgm:pt>
    <dgm:pt modelId="{925339C5-AE80-47BA-A063-3684AB40E7A3}" type="pres">
      <dgm:prSet presAssocID="{60A4B7BE-2ACA-40FF-9D20-EA2B3001FBAF}" presName="connectorText" presStyleLbl="sibTrans2D1" presStyleIdx="3" presStyleCnt="4"/>
      <dgm:spPr/>
    </dgm:pt>
    <dgm:pt modelId="{C5DD7381-E9C0-4069-A5EA-C70262693428}" type="pres">
      <dgm:prSet presAssocID="{8E9968D4-BD8C-4114-9961-1ABF59164BC9}" presName="node" presStyleLbl="node1" presStyleIdx="4" presStyleCnt="5" custScaleX="98937" custScaleY="192837">
        <dgm:presLayoutVars>
          <dgm:bulletEnabled val="1"/>
        </dgm:presLayoutVars>
      </dgm:prSet>
      <dgm:spPr/>
    </dgm:pt>
  </dgm:ptLst>
  <dgm:cxnLst>
    <dgm:cxn modelId="{383A5E09-76F5-4048-AD8E-F42BC3C38A7D}" type="presOf" srcId="{C059726E-5073-459A-A319-61B290EB5986}" destId="{082C29FA-7C8B-4BE1-96A8-7E9C47F145BE}" srcOrd="1" destOrd="0" presId="urn:microsoft.com/office/officeart/2005/8/layout/process5"/>
    <dgm:cxn modelId="{4BAE690A-7442-41DE-8E6B-429A6E3CB732}" type="presOf" srcId="{C5782C62-12BB-41B0-9960-396CEEF8CFCE}" destId="{6209AF82-5856-4A93-8DC5-A89A1D671F17}" srcOrd="0" destOrd="0" presId="urn:microsoft.com/office/officeart/2005/8/layout/process5"/>
    <dgm:cxn modelId="{D2D9A413-9B8E-43E0-A617-39007AADC3F8}" type="presOf" srcId="{B50CEFE8-8E54-448F-AD41-370EE5E7937D}" destId="{4A243325-E24C-4D27-A025-8F5CE2C77D95}" srcOrd="0" destOrd="0" presId="urn:microsoft.com/office/officeart/2005/8/layout/process5"/>
    <dgm:cxn modelId="{A2E7521C-A94E-4FC3-9765-AE13D2F4DF78}" srcId="{922A8CFE-BBFE-46D1-AF98-4AABCAAF78E5}" destId="{CC861B70-1717-47A7-9035-A2A55F443A3D}" srcOrd="3" destOrd="0" parTransId="{5B26ECB7-A0AC-4518-A284-4CD7EE8E4A95}" sibTransId="{60A4B7BE-2ACA-40FF-9D20-EA2B3001FBAF}"/>
    <dgm:cxn modelId="{731C683D-8CC2-4968-B1C0-1A377B87F360}" type="presOf" srcId="{CC861B70-1717-47A7-9035-A2A55F443A3D}" destId="{FBB09088-FE32-4126-AF15-3CB37818F5E0}" srcOrd="0" destOrd="0" presId="urn:microsoft.com/office/officeart/2005/8/layout/process5"/>
    <dgm:cxn modelId="{29EFFD61-98A9-48A5-96FB-3982F996B948}" type="presOf" srcId="{067ECFD5-52BA-4B77-88D4-567A18427CA4}" destId="{E4B21CF9-0FAA-4214-86EB-56DBEE8844A1}" srcOrd="0" destOrd="0" presId="urn:microsoft.com/office/officeart/2005/8/layout/process5"/>
    <dgm:cxn modelId="{BCC6DB63-45D4-41CD-8FF3-AF5AB61276D2}" type="presOf" srcId="{7E959276-03D1-408C-A1C1-8B699603D06A}" destId="{773790A5-ECB3-41B0-B02A-547CA68B09D4}" srcOrd="0" destOrd="0" presId="urn:microsoft.com/office/officeart/2005/8/layout/process5"/>
    <dgm:cxn modelId="{8225AC4C-BD0C-4370-8267-8C937C172373}" type="presOf" srcId="{922A8CFE-BBFE-46D1-AF98-4AABCAAF78E5}" destId="{F7D67EE2-154A-430B-A7CE-5C2EC2792890}" srcOrd="0" destOrd="0" presId="urn:microsoft.com/office/officeart/2005/8/layout/process5"/>
    <dgm:cxn modelId="{898D5F4F-86D5-4B48-82AC-783E4F136B79}" type="presOf" srcId="{60A4B7BE-2ACA-40FF-9D20-EA2B3001FBAF}" destId="{925339C5-AE80-47BA-A063-3684AB40E7A3}" srcOrd="1" destOrd="0" presId="urn:microsoft.com/office/officeart/2005/8/layout/process5"/>
    <dgm:cxn modelId="{5317F583-2179-41ED-A154-B4D3A64AE531}" type="presOf" srcId="{C059726E-5073-459A-A319-61B290EB5986}" destId="{8C52BF17-C6EE-4903-A402-F3FAAF4D7C00}" srcOrd="0" destOrd="0" presId="urn:microsoft.com/office/officeart/2005/8/layout/process5"/>
    <dgm:cxn modelId="{FBCEABA2-FD87-4BB7-A4D4-CACA4CCEC086}" srcId="{922A8CFE-BBFE-46D1-AF98-4AABCAAF78E5}" destId="{8E9968D4-BD8C-4114-9961-1ABF59164BC9}" srcOrd="4" destOrd="0" parTransId="{CFFA9937-06C6-42A0-A107-DA5BD9B2C3D5}" sibTransId="{5400F95C-83C8-4A1B-B500-521009D8BC7F}"/>
    <dgm:cxn modelId="{526E5BA7-C017-49FE-A962-4F84F7CBA745}" type="presOf" srcId="{B50CEFE8-8E54-448F-AD41-370EE5E7937D}" destId="{0ACEEF01-7AD3-471D-B0C7-77A0BA319AFE}" srcOrd="1" destOrd="0" presId="urn:microsoft.com/office/officeart/2005/8/layout/process5"/>
    <dgm:cxn modelId="{CF853AAA-A7D1-4412-8181-8622E67DA510}" type="presOf" srcId="{90147B3D-7EDD-47C6-8BF4-B921CBA5995C}" destId="{7A06F3A9-080D-4F26-A09C-9770F4E9C235}" srcOrd="0" destOrd="0" presId="urn:microsoft.com/office/officeart/2005/8/layout/process5"/>
    <dgm:cxn modelId="{594AE1AF-3498-4BD5-AA07-CF3564BAF132}" srcId="{922A8CFE-BBFE-46D1-AF98-4AABCAAF78E5}" destId="{C5782C62-12BB-41B0-9960-396CEEF8CFCE}" srcOrd="0" destOrd="0" parTransId="{C7DD9071-442C-4FA6-9416-E85F22314057}" sibTransId="{C059726E-5073-459A-A319-61B290EB5986}"/>
    <dgm:cxn modelId="{9234D5B6-F47E-44F3-B7B7-409446BD030F}" type="presOf" srcId="{8E9968D4-BD8C-4114-9961-1ABF59164BC9}" destId="{C5DD7381-E9C0-4069-A5EA-C70262693428}" srcOrd="0" destOrd="0" presId="urn:microsoft.com/office/officeart/2005/8/layout/process5"/>
    <dgm:cxn modelId="{D537A4D2-7692-4345-8BB1-AD0C9902E246}" srcId="{922A8CFE-BBFE-46D1-AF98-4AABCAAF78E5}" destId="{90147B3D-7EDD-47C6-8BF4-B921CBA5995C}" srcOrd="2" destOrd="0" parTransId="{C118D12A-541E-4998-9353-57AA114CB95C}" sibTransId="{B50CEFE8-8E54-448F-AD41-370EE5E7937D}"/>
    <dgm:cxn modelId="{02AA65D4-0D2A-467A-9236-8FC9C8583C47}" type="presOf" srcId="{067ECFD5-52BA-4B77-88D4-567A18427CA4}" destId="{7733BE4C-CFB7-4FD9-A98E-CD466FC13A30}" srcOrd="1" destOrd="0" presId="urn:microsoft.com/office/officeart/2005/8/layout/process5"/>
    <dgm:cxn modelId="{CE47B8E5-66E7-448B-932E-381EB10DEB0F}" type="presOf" srcId="{60A4B7BE-2ACA-40FF-9D20-EA2B3001FBAF}" destId="{DCBC67BA-5F86-48C6-891C-1E4A7DE111C9}" srcOrd="0" destOrd="0" presId="urn:microsoft.com/office/officeart/2005/8/layout/process5"/>
    <dgm:cxn modelId="{1E83C9FD-6588-4AF3-A079-8FC089FB88CC}" srcId="{922A8CFE-BBFE-46D1-AF98-4AABCAAF78E5}" destId="{7E959276-03D1-408C-A1C1-8B699603D06A}" srcOrd="1" destOrd="0" parTransId="{357F09FD-ABD5-453F-9D80-BA9A6DA70463}" sibTransId="{067ECFD5-52BA-4B77-88D4-567A18427CA4}"/>
    <dgm:cxn modelId="{27E23343-426D-40A4-A056-DD463045F6F4}" type="presParOf" srcId="{F7D67EE2-154A-430B-A7CE-5C2EC2792890}" destId="{6209AF82-5856-4A93-8DC5-A89A1D671F17}" srcOrd="0" destOrd="0" presId="urn:microsoft.com/office/officeart/2005/8/layout/process5"/>
    <dgm:cxn modelId="{5CBEF1F5-A0E6-4145-BDB0-423BBDA4B9BD}" type="presParOf" srcId="{F7D67EE2-154A-430B-A7CE-5C2EC2792890}" destId="{8C52BF17-C6EE-4903-A402-F3FAAF4D7C00}" srcOrd="1" destOrd="0" presId="urn:microsoft.com/office/officeart/2005/8/layout/process5"/>
    <dgm:cxn modelId="{816697C9-45DE-4385-8A44-CBDFCE0B7D2B}" type="presParOf" srcId="{8C52BF17-C6EE-4903-A402-F3FAAF4D7C00}" destId="{082C29FA-7C8B-4BE1-96A8-7E9C47F145BE}" srcOrd="0" destOrd="0" presId="urn:microsoft.com/office/officeart/2005/8/layout/process5"/>
    <dgm:cxn modelId="{0B0C2B24-3206-41C3-9096-919DE505FBDC}" type="presParOf" srcId="{F7D67EE2-154A-430B-A7CE-5C2EC2792890}" destId="{773790A5-ECB3-41B0-B02A-547CA68B09D4}" srcOrd="2" destOrd="0" presId="urn:microsoft.com/office/officeart/2005/8/layout/process5"/>
    <dgm:cxn modelId="{B0FA7213-9069-4326-B1E4-71E8053B9B00}" type="presParOf" srcId="{F7D67EE2-154A-430B-A7CE-5C2EC2792890}" destId="{E4B21CF9-0FAA-4214-86EB-56DBEE8844A1}" srcOrd="3" destOrd="0" presId="urn:microsoft.com/office/officeart/2005/8/layout/process5"/>
    <dgm:cxn modelId="{4B1F8031-3777-4B58-87A2-74B9422FC2B3}" type="presParOf" srcId="{E4B21CF9-0FAA-4214-86EB-56DBEE8844A1}" destId="{7733BE4C-CFB7-4FD9-A98E-CD466FC13A30}" srcOrd="0" destOrd="0" presId="urn:microsoft.com/office/officeart/2005/8/layout/process5"/>
    <dgm:cxn modelId="{785FD1F0-0DD6-4C94-9B51-17550599D04E}" type="presParOf" srcId="{F7D67EE2-154A-430B-A7CE-5C2EC2792890}" destId="{7A06F3A9-080D-4F26-A09C-9770F4E9C235}" srcOrd="4" destOrd="0" presId="urn:microsoft.com/office/officeart/2005/8/layout/process5"/>
    <dgm:cxn modelId="{7851CE8C-FC1D-4E6D-B1E2-3300C5292325}" type="presParOf" srcId="{F7D67EE2-154A-430B-A7CE-5C2EC2792890}" destId="{4A243325-E24C-4D27-A025-8F5CE2C77D95}" srcOrd="5" destOrd="0" presId="urn:microsoft.com/office/officeart/2005/8/layout/process5"/>
    <dgm:cxn modelId="{FF2AF96D-237A-46C0-B9D4-058D8CB1312F}" type="presParOf" srcId="{4A243325-E24C-4D27-A025-8F5CE2C77D95}" destId="{0ACEEF01-7AD3-471D-B0C7-77A0BA319AFE}" srcOrd="0" destOrd="0" presId="urn:microsoft.com/office/officeart/2005/8/layout/process5"/>
    <dgm:cxn modelId="{D5BB024A-D9EF-4ECC-8652-106EE5F0039F}" type="presParOf" srcId="{F7D67EE2-154A-430B-A7CE-5C2EC2792890}" destId="{FBB09088-FE32-4126-AF15-3CB37818F5E0}" srcOrd="6" destOrd="0" presId="urn:microsoft.com/office/officeart/2005/8/layout/process5"/>
    <dgm:cxn modelId="{7E5CE725-618A-4325-B810-4F6D464D197A}" type="presParOf" srcId="{F7D67EE2-154A-430B-A7CE-5C2EC2792890}" destId="{DCBC67BA-5F86-48C6-891C-1E4A7DE111C9}" srcOrd="7" destOrd="0" presId="urn:microsoft.com/office/officeart/2005/8/layout/process5"/>
    <dgm:cxn modelId="{ADCBDD47-9E94-448F-9820-FE47E0A49B08}" type="presParOf" srcId="{DCBC67BA-5F86-48C6-891C-1E4A7DE111C9}" destId="{925339C5-AE80-47BA-A063-3684AB40E7A3}" srcOrd="0" destOrd="0" presId="urn:microsoft.com/office/officeart/2005/8/layout/process5"/>
    <dgm:cxn modelId="{0CE6EA79-635E-4C6D-AA4D-4E93B47C8B92}" type="presParOf" srcId="{F7D67EE2-154A-430B-A7CE-5C2EC2792890}" destId="{C5DD7381-E9C0-4069-A5EA-C70262693428}"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6D17EF-A76D-4C4F-BB26-1B5120E41A44}" type="doc">
      <dgm:prSet loTypeId="urn:microsoft.com/office/officeart/2005/8/layout/venn1" loCatId="relationship" qsTypeId="urn:microsoft.com/office/officeart/2005/8/quickstyle/simple1" qsCatId="simple" csTypeId="urn:microsoft.com/office/officeart/2005/8/colors/accent0_2" csCatId="mainScheme" phldr="1"/>
      <dgm:spPr/>
    </dgm:pt>
    <dgm:pt modelId="{CD714266-33BD-4C0B-A427-AD78F6675636}">
      <dgm:prSet phldrT="[Text]" custT="1"/>
      <dgm:spPr/>
      <dgm:t>
        <a:bodyPr/>
        <a:lstStyle/>
        <a:p>
          <a:r>
            <a:rPr lang="en-US" sz="3200" dirty="0">
              <a:latin typeface="Arial" panose="020B0604020202020204" pitchFamily="34" charset="0"/>
              <a:cs typeface="Arial" panose="020B0604020202020204" pitchFamily="34" charset="0"/>
            </a:rPr>
            <a:t>Crash Level</a:t>
          </a:r>
        </a:p>
      </dgm:t>
      <dgm:extLst>
        <a:ext uri="{E40237B7-FDA0-4F09-8148-C483321AD2D9}">
          <dgm14:cNvPr xmlns:dgm14="http://schemas.microsoft.com/office/drawing/2010/diagram" id="0" name="" descr="Overlapping circles"/>
        </a:ext>
      </dgm:extLst>
    </dgm:pt>
    <dgm:pt modelId="{22B4B4BB-0719-4CCE-AA5A-B6A45D5164B5}" type="parTrans" cxnId="{DDC87AB8-072C-44D6-B357-D05CB6F40A29}">
      <dgm:prSet/>
      <dgm:spPr/>
      <dgm:t>
        <a:bodyPr/>
        <a:lstStyle/>
        <a:p>
          <a:endParaRPr lang="en-US"/>
        </a:p>
      </dgm:t>
    </dgm:pt>
    <dgm:pt modelId="{3957FF4A-DB88-40D1-A91A-28F7D2F9C81D}" type="sibTrans" cxnId="{DDC87AB8-072C-44D6-B357-D05CB6F40A29}">
      <dgm:prSet/>
      <dgm:spPr/>
      <dgm:t>
        <a:bodyPr/>
        <a:lstStyle/>
        <a:p>
          <a:endParaRPr lang="en-US"/>
        </a:p>
      </dgm:t>
    </dgm:pt>
    <dgm:pt modelId="{E886F873-AADD-4D03-9AB7-AA44AFE2C5B8}">
      <dgm:prSet phldrT="[Text]" custT="1"/>
      <dgm:spPr/>
      <dgm:t>
        <a:bodyPr/>
        <a:lstStyle/>
        <a:p>
          <a:r>
            <a:rPr lang="en-US" sz="3200" dirty="0">
              <a:latin typeface="Arial" panose="020B0604020202020204" pitchFamily="34" charset="0"/>
              <a:cs typeface="Arial" panose="020B0604020202020204" pitchFamily="34" charset="0"/>
            </a:rPr>
            <a:t>Person Level</a:t>
          </a:r>
        </a:p>
      </dgm:t>
    </dgm:pt>
    <dgm:pt modelId="{3F7A858C-C063-4642-9419-591949E82E6C}" type="parTrans" cxnId="{E1CE626D-4483-406B-AC95-F1502273822C}">
      <dgm:prSet/>
      <dgm:spPr/>
      <dgm:t>
        <a:bodyPr/>
        <a:lstStyle/>
        <a:p>
          <a:endParaRPr lang="en-US"/>
        </a:p>
      </dgm:t>
    </dgm:pt>
    <dgm:pt modelId="{96ADFE0E-54F2-40BE-B945-185E6EBE0B0F}" type="sibTrans" cxnId="{E1CE626D-4483-406B-AC95-F1502273822C}">
      <dgm:prSet/>
      <dgm:spPr/>
      <dgm:t>
        <a:bodyPr/>
        <a:lstStyle/>
        <a:p>
          <a:endParaRPr lang="en-US"/>
        </a:p>
      </dgm:t>
    </dgm:pt>
    <dgm:pt modelId="{3623495C-4E20-494D-92FC-755CE84E9587}">
      <dgm:prSet phldrT="[Text]" custT="1"/>
      <dgm:spPr/>
      <dgm:t>
        <a:bodyPr/>
        <a:lstStyle/>
        <a:p>
          <a:r>
            <a:rPr lang="en-US" sz="3200" dirty="0">
              <a:latin typeface="Arial" panose="020B0604020202020204" pitchFamily="34" charset="0"/>
              <a:cs typeface="Arial" panose="020B0604020202020204" pitchFamily="34" charset="0"/>
            </a:rPr>
            <a:t>Vehicle Level</a:t>
          </a:r>
        </a:p>
      </dgm:t>
    </dgm:pt>
    <dgm:pt modelId="{99C37973-D1EB-4209-92A5-0F75469FA980}" type="parTrans" cxnId="{9746C052-9A94-4ECA-9BA8-CFA651D1A6C9}">
      <dgm:prSet/>
      <dgm:spPr/>
      <dgm:t>
        <a:bodyPr/>
        <a:lstStyle/>
        <a:p>
          <a:endParaRPr lang="en-US"/>
        </a:p>
      </dgm:t>
    </dgm:pt>
    <dgm:pt modelId="{DB4713C1-054B-4030-8360-F71F892FDB48}" type="sibTrans" cxnId="{9746C052-9A94-4ECA-9BA8-CFA651D1A6C9}">
      <dgm:prSet/>
      <dgm:spPr/>
      <dgm:t>
        <a:bodyPr/>
        <a:lstStyle/>
        <a:p>
          <a:endParaRPr lang="en-US"/>
        </a:p>
      </dgm:t>
    </dgm:pt>
    <dgm:pt modelId="{AB000A72-79D5-4A5C-B85E-A0797595E8C2}" type="pres">
      <dgm:prSet presAssocID="{FA6D17EF-A76D-4C4F-BB26-1B5120E41A44}" presName="compositeShape" presStyleCnt="0">
        <dgm:presLayoutVars>
          <dgm:chMax val="7"/>
          <dgm:dir/>
          <dgm:resizeHandles val="exact"/>
        </dgm:presLayoutVars>
      </dgm:prSet>
      <dgm:spPr/>
    </dgm:pt>
    <dgm:pt modelId="{5CDD3601-88BD-4CE4-A493-78E7D50007BA}" type="pres">
      <dgm:prSet presAssocID="{CD714266-33BD-4C0B-A427-AD78F6675636}" presName="circ1" presStyleLbl="vennNode1" presStyleIdx="0" presStyleCnt="3"/>
      <dgm:spPr/>
    </dgm:pt>
    <dgm:pt modelId="{6E72956F-74D5-4FAC-9873-E719798ECE98}" type="pres">
      <dgm:prSet presAssocID="{CD714266-33BD-4C0B-A427-AD78F6675636}" presName="circ1Tx" presStyleLbl="revTx" presStyleIdx="0" presStyleCnt="0">
        <dgm:presLayoutVars>
          <dgm:chMax val="0"/>
          <dgm:chPref val="0"/>
          <dgm:bulletEnabled val="1"/>
        </dgm:presLayoutVars>
      </dgm:prSet>
      <dgm:spPr/>
    </dgm:pt>
    <dgm:pt modelId="{32E27D53-3A99-491C-A209-38D97DB70C30}" type="pres">
      <dgm:prSet presAssocID="{E886F873-AADD-4D03-9AB7-AA44AFE2C5B8}" presName="circ2" presStyleLbl="vennNode1" presStyleIdx="1" presStyleCnt="3"/>
      <dgm:spPr/>
    </dgm:pt>
    <dgm:pt modelId="{BC02CDE4-F989-47B7-A533-AAF1716CFB6E}" type="pres">
      <dgm:prSet presAssocID="{E886F873-AADD-4D03-9AB7-AA44AFE2C5B8}" presName="circ2Tx" presStyleLbl="revTx" presStyleIdx="0" presStyleCnt="0">
        <dgm:presLayoutVars>
          <dgm:chMax val="0"/>
          <dgm:chPref val="0"/>
          <dgm:bulletEnabled val="1"/>
        </dgm:presLayoutVars>
      </dgm:prSet>
      <dgm:spPr/>
    </dgm:pt>
    <dgm:pt modelId="{1E2FC037-E4C3-4BFC-894D-8C6BA250075B}" type="pres">
      <dgm:prSet presAssocID="{3623495C-4E20-494D-92FC-755CE84E9587}" presName="circ3" presStyleLbl="vennNode1" presStyleIdx="2" presStyleCnt="3"/>
      <dgm:spPr/>
    </dgm:pt>
    <dgm:pt modelId="{1D5F7A25-AAA0-446C-9C29-A94463FF7899}" type="pres">
      <dgm:prSet presAssocID="{3623495C-4E20-494D-92FC-755CE84E9587}" presName="circ3Tx" presStyleLbl="revTx" presStyleIdx="0" presStyleCnt="0">
        <dgm:presLayoutVars>
          <dgm:chMax val="0"/>
          <dgm:chPref val="0"/>
          <dgm:bulletEnabled val="1"/>
        </dgm:presLayoutVars>
      </dgm:prSet>
      <dgm:spPr/>
    </dgm:pt>
  </dgm:ptLst>
  <dgm:cxnLst>
    <dgm:cxn modelId="{8870310E-999C-4534-B234-34D426FC6F72}" type="presOf" srcId="{CD714266-33BD-4C0B-A427-AD78F6675636}" destId="{6E72956F-74D5-4FAC-9873-E719798ECE98}" srcOrd="1" destOrd="0" presId="urn:microsoft.com/office/officeart/2005/8/layout/venn1"/>
    <dgm:cxn modelId="{05D5585C-186B-4FDF-829B-8DF794C9C92E}" type="presOf" srcId="{FA6D17EF-A76D-4C4F-BB26-1B5120E41A44}" destId="{AB000A72-79D5-4A5C-B85E-A0797595E8C2}" srcOrd="0" destOrd="0" presId="urn:microsoft.com/office/officeart/2005/8/layout/venn1"/>
    <dgm:cxn modelId="{BE3D9662-DC18-42A0-A4AB-6613C709CADF}" type="presOf" srcId="{3623495C-4E20-494D-92FC-755CE84E9587}" destId="{1D5F7A25-AAA0-446C-9C29-A94463FF7899}" srcOrd="1" destOrd="0" presId="urn:microsoft.com/office/officeart/2005/8/layout/venn1"/>
    <dgm:cxn modelId="{E1CE626D-4483-406B-AC95-F1502273822C}" srcId="{FA6D17EF-A76D-4C4F-BB26-1B5120E41A44}" destId="{E886F873-AADD-4D03-9AB7-AA44AFE2C5B8}" srcOrd="1" destOrd="0" parTransId="{3F7A858C-C063-4642-9419-591949E82E6C}" sibTransId="{96ADFE0E-54F2-40BE-B945-185E6EBE0B0F}"/>
    <dgm:cxn modelId="{9746C052-9A94-4ECA-9BA8-CFA651D1A6C9}" srcId="{FA6D17EF-A76D-4C4F-BB26-1B5120E41A44}" destId="{3623495C-4E20-494D-92FC-755CE84E9587}" srcOrd="2" destOrd="0" parTransId="{99C37973-D1EB-4209-92A5-0F75469FA980}" sibTransId="{DB4713C1-054B-4030-8360-F71F892FDB48}"/>
    <dgm:cxn modelId="{57E5C69E-B3F5-4D99-BC2A-71ECC5D800FE}" type="presOf" srcId="{E886F873-AADD-4D03-9AB7-AA44AFE2C5B8}" destId="{BC02CDE4-F989-47B7-A533-AAF1716CFB6E}" srcOrd="1" destOrd="0" presId="urn:microsoft.com/office/officeart/2005/8/layout/venn1"/>
    <dgm:cxn modelId="{DDC87AB8-072C-44D6-B357-D05CB6F40A29}" srcId="{FA6D17EF-A76D-4C4F-BB26-1B5120E41A44}" destId="{CD714266-33BD-4C0B-A427-AD78F6675636}" srcOrd="0" destOrd="0" parTransId="{22B4B4BB-0719-4CCE-AA5A-B6A45D5164B5}" sibTransId="{3957FF4A-DB88-40D1-A91A-28F7D2F9C81D}"/>
    <dgm:cxn modelId="{81C02DCC-8C50-414F-84EE-65D4AA7E9A16}" type="presOf" srcId="{E886F873-AADD-4D03-9AB7-AA44AFE2C5B8}" destId="{32E27D53-3A99-491C-A209-38D97DB70C30}" srcOrd="0" destOrd="0" presId="urn:microsoft.com/office/officeart/2005/8/layout/venn1"/>
    <dgm:cxn modelId="{0397DEE6-20E9-4686-AD10-A78E327733A5}" type="presOf" srcId="{3623495C-4E20-494D-92FC-755CE84E9587}" destId="{1E2FC037-E4C3-4BFC-894D-8C6BA250075B}" srcOrd="0" destOrd="0" presId="urn:microsoft.com/office/officeart/2005/8/layout/venn1"/>
    <dgm:cxn modelId="{4EA878FB-595A-42E7-94FD-6EC4DBD03269}" type="presOf" srcId="{CD714266-33BD-4C0B-A427-AD78F6675636}" destId="{5CDD3601-88BD-4CE4-A493-78E7D50007BA}" srcOrd="0" destOrd="0" presId="urn:microsoft.com/office/officeart/2005/8/layout/venn1"/>
    <dgm:cxn modelId="{8B815704-0FC3-4F72-A863-C1C97BED22AD}" type="presParOf" srcId="{AB000A72-79D5-4A5C-B85E-A0797595E8C2}" destId="{5CDD3601-88BD-4CE4-A493-78E7D50007BA}" srcOrd="0" destOrd="0" presId="urn:microsoft.com/office/officeart/2005/8/layout/venn1"/>
    <dgm:cxn modelId="{CD78B513-14F2-4D47-9236-F278145C563F}" type="presParOf" srcId="{AB000A72-79D5-4A5C-B85E-A0797595E8C2}" destId="{6E72956F-74D5-4FAC-9873-E719798ECE98}" srcOrd="1" destOrd="0" presId="urn:microsoft.com/office/officeart/2005/8/layout/venn1"/>
    <dgm:cxn modelId="{A88AEC36-3612-4640-A404-4C4754C5F4B9}" type="presParOf" srcId="{AB000A72-79D5-4A5C-B85E-A0797595E8C2}" destId="{32E27D53-3A99-491C-A209-38D97DB70C30}" srcOrd="2" destOrd="0" presId="urn:microsoft.com/office/officeart/2005/8/layout/venn1"/>
    <dgm:cxn modelId="{670636D8-FE28-419D-943B-E7761E29D8D3}" type="presParOf" srcId="{AB000A72-79D5-4A5C-B85E-A0797595E8C2}" destId="{BC02CDE4-F989-47B7-A533-AAF1716CFB6E}" srcOrd="3" destOrd="0" presId="urn:microsoft.com/office/officeart/2005/8/layout/venn1"/>
    <dgm:cxn modelId="{D1081ED5-A066-497F-9CD9-BBB2C2265595}" type="presParOf" srcId="{AB000A72-79D5-4A5C-B85E-A0797595E8C2}" destId="{1E2FC037-E4C3-4BFC-894D-8C6BA250075B}" srcOrd="4" destOrd="0" presId="urn:microsoft.com/office/officeart/2005/8/layout/venn1"/>
    <dgm:cxn modelId="{36752888-46DD-4B40-8CDA-067A7DC61285}" type="presParOf" srcId="{AB000A72-79D5-4A5C-B85E-A0797595E8C2}" destId="{1D5F7A25-AAA0-446C-9C29-A94463FF789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2A8CFE-BBFE-46D1-AF98-4AABCAAF78E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5782C62-12BB-41B0-9960-396CEEF8CFCE}">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Agency Objectives</a:t>
          </a:r>
        </a:p>
      </dgm:t>
    </dgm:pt>
    <dgm:pt modelId="{C7DD9071-442C-4FA6-9416-E85F22314057}" type="parTrans" cxnId="{594AE1AF-3498-4BD5-AA07-CF3564BAF132}">
      <dgm:prSet/>
      <dgm:spPr/>
      <dgm:t>
        <a:bodyPr/>
        <a:lstStyle/>
        <a:p>
          <a:endParaRPr lang="en-US"/>
        </a:p>
      </dgm:t>
    </dgm:pt>
    <dgm:pt modelId="{C059726E-5073-459A-A319-61B290EB5986}" type="sibTrans" cxnId="{594AE1AF-3498-4BD5-AA07-CF3564BAF132}">
      <dgm:prSet/>
      <dgm:spPr>
        <a:solidFill>
          <a:schemeClr val="accent2"/>
        </a:solidFill>
      </dgm:spPr>
      <dgm:t>
        <a:bodyPr/>
        <a:lstStyle/>
        <a:p>
          <a:endParaRPr lang="en-US" dirty="0"/>
        </a:p>
      </dgm:t>
    </dgm:pt>
    <dgm:pt modelId="{7E959276-03D1-408C-A1C1-8B699603D06A}">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Data needs</a:t>
          </a:r>
        </a:p>
      </dgm:t>
    </dgm:pt>
    <dgm:pt modelId="{357F09FD-ABD5-453F-9D80-BA9A6DA70463}" type="parTrans" cxnId="{1E83C9FD-6588-4AF3-A079-8FC089FB88CC}">
      <dgm:prSet/>
      <dgm:spPr/>
      <dgm:t>
        <a:bodyPr/>
        <a:lstStyle/>
        <a:p>
          <a:endParaRPr lang="en-US"/>
        </a:p>
      </dgm:t>
    </dgm:pt>
    <dgm:pt modelId="{067ECFD5-52BA-4B77-88D4-567A18427CA4}" type="sibTrans" cxnId="{1E83C9FD-6588-4AF3-A079-8FC089FB88CC}">
      <dgm:prSet/>
      <dgm:spPr>
        <a:solidFill>
          <a:schemeClr val="accent2"/>
        </a:solidFill>
      </dgm:spPr>
      <dgm:t>
        <a:bodyPr/>
        <a:lstStyle/>
        <a:p>
          <a:endParaRPr lang="en-US" dirty="0"/>
        </a:p>
      </dgm:t>
    </dgm:pt>
    <dgm:pt modelId="{90147B3D-7EDD-47C6-8BF4-B921CBA5995C}">
      <dgm:prSet phldrT="[Text]" custT="1"/>
      <dgm:spPr>
        <a:solidFill>
          <a:srgbClr val="0000FF"/>
        </a:solidFill>
      </dgm:spPr>
      <dgm:t>
        <a:bodyPr/>
        <a:lstStyle/>
        <a:p>
          <a:r>
            <a:rPr lang="en-US" sz="2400" dirty="0">
              <a:latin typeface="Arial" panose="020B0604020202020204" pitchFamily="34" charset="0"/>
              <a:cs typeface="Arial" panose="020B0604020202020204" pitchFamily="34" charset="0"/>
            </a:rPr>
            <a:t>Develop Baseline</a:t>
          </a:r>
        </a:p>
      </dgm:t>
    </dgm:pt>
    <dgm:pt modelId="{C118D12A-541E-4998-9353-57AA114CB95C}" type="parTrans" cxnId="{D537A4D2-7692-4345-8BB1-AD0C9902E246}">
      <dgm:prSet/>
      <dgm:spPr/>
      <dgm:t>
        <a:bodyPr/>
        <a:lstStyle/>
        <a:p>
          <a:endParaRPr lang="en-US"/>
        </a:p>
      </dgm:t>
    </dgm:pt>
    <dgm:pt modelId="{B50CEFE8-8E54-448F-AD41-370EE5E7937D}" type="sibTrans" cxnId="{D537A4D2-7692-4345-8BB1-AD0C9902E246}">
      <dgm:prSet/>
      <dgm:spPr>
        <a:solidFill>
          <a:schemeClr val="accent2"/>
        </a:solidFill>
      </dgm:spPr>
      <dgm:t>
        <a:bodyPr/>
        <a:lstStyle/>
        <a:p>
          <a:endParaRPr lang="en-US" dirty="0"/>
        </a:p>
      </dgm:t>
    </dgm:pt>
    <dgm:pt modelId="{CC861B70-1717-47A7-9035-A2A55F443A3D}">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Strategies</a:t>
          </a:r>
        </a:p>
      </dgm:t>
    </dgm:pt>
    <dgm:pt modelId="{5B26ECB7-A0AC-4518-A284-4CD7EE8E4A95}" type="parTrans" cxnId="{A2E7521C-A94E-4FC3-9765-AE13D2F4DF78}">
      <dgm:prSet/>
      <dgm:spPr/>
      <dgm:t>
        <a:bodyPr/>
        <a:lstStyle/>
        <a:p>
          <a:endParaRPr lang="en-US"/>
        </a:p>
      </dgm:t>
    </dgm:pt>
    <dgm:pt modelId="{60A4B7BE-2ACA-40FF-9D20-EA2B3001FBAF}" type="sibTrans" cxnId="{A2E7521C-A94E-4FC3-9765-AE13D2F4DF78}">
      <dgm:prSet/>
      <dgm:spPr>
        <a:solidFill>
          <a:schemeClr val="accent2"/>
        </a:solidFill>
      </dgm:spPr>
      <dgm:t>
        <a:bodyPr/>
        <a:lstStyle/>
        <a:p>
          <a:endParaRPr lang="en-US" dirty="0"/>
        </a:p>
      </dgm:t>
    </dgm:pt>
    <dgm:pt modelId="{8E9968D4-BD8C-4114-9961-1ABF59164BC9}">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Take next Steps</a:t>
          </a:r>
        </a:p>
      </dgm:t>
    </dgm:pt>
    <dgm:pt modelId="{CFFA9937-06C6-42A0-A107-DA5BD9B2C3D5}" type="parTrans" cxnId="{FBCEABA2-FD87-4BB7-A4D4-CACA4CCEC086}">
      <dgm:prSet/>
      <dgm:spPr/>
      <dgm:t>
        <a:bodyPr/>
        <a:lstStyle/>
        <a:p>
          <a:endParaRPr lang="en-US"/>
        </a:p>
      </dgm:t>
    </dgm:pt>
    <dgm:pt modelId="{5400F95C-83C8-4A1B-B500-521009D8BC7F}" type="sibTrans" cxnId="{FBCEABA2-FD87-4BB7-A4D4-CACA4CCEC086}">
      <dgm:prSet/>
      <dgm:spPr/>
      <dgm:t>
        <a:bodyPr/>
        <a:lstStyle/>
        <a:p>
          <a:endParaRPr lang="en-US"/>
        </a:p>
      </dgm:t>
    </dgm:pt>
    <dgm:pt modelId="{F7D67EE2-154A-430B-A7CE-5C2EC2792890}" type="pres">
      <dgm:prSet presAssocID="{922A8CFE-BBFE-46D1-AF98-4AABCAAF78E5}" presName="diagram" presStyleCnt="0">
        <dgm:presLayoutVars>
          <dgm:dir/>
          <dgm:resizeHandles val="exact"/>
        </dgm:presLayoutVars>
      </dgm:prSet>
      <dgm:spPr/>
    </dgm:pt>
    <dgm:pt modelId="{6209AF82-5856-4A93-8DC5-A89A1D671F17}" type="pres">
      <dgm:prSet presAssocID="{C5782C62-12BB-41B0-9960-396CEEF8CFCE}" presName="node" presStyleLbl="node1" presStyleIdx="0" presStyleCnt="5" custScaleX="138736" custScaleY="182280">
        <dgm:presLayoutVars>
          <dgm:bulletEnabled val="1"/>
        </dgm:presLayoutVars>
      </dgm:prSet>
      <dgm:spPr/>
    </dgm:pt>
    <dgm:pt modelId="{8C52BF17-C6EE-4903-A402-F3FAAF4D7C00}" type="pres">
      <dgm:prSet presAssocID="{C059726E-5073-459A-A319-61B290EB5986}" presName="sibTrans" presStyleLbl="sibTrans2D1" presStyleIdx="0" presStyleCnt="4"/>
      <dgm:spPr/>
    </dgm:pt>
    <dgm:pt modelId="{082C29FA-7C8B-4BE1-96A8-7E9C47F145BE}" type="pres">
      <dgm:prSet presAssocID="{C059726E-5073-459A-A319-61B290EB5986}" presName="connectorText" presStyleLbl="sibTrans2D1" presStyleIdx="0" presStyleCnt="4"/>
      <dgm:spPr/>
    </dgm:pt>
    <dgm:pt modelId="{773790A5-ECB3-41B0-B02A-547CA68B09D4}" type="pres">
      <dgm:prSet presAssocID="{7E959276-03D1-408C-A1C1-8B699603D06A}" presName="node" presStyleLbl="node1" presStyleIdx="1" presStyleCnt="5" custScaleY="161132">
        <dgm:presLayoutVars>
          <dgm:bulletEnabled val="1"/>
        </dgm:presLayoutVars>
      </dgm:prSet>
      <dgm:spPr/>
    </dgm:pt>
    <dgm:pt modelId="{E4B21CF9-0FAA-4214-86EB-56DBEE8844A1}" type="pres">
      <dgm:prSet presAssocID="{067ECFD5-52BA-4B77-88D4-567A18427CA4}" presName="sibTrans" presStyleLbl="sibTrans2D1" presStyleIdx="1" presStyleCnt="4"/>
      <dgm:spPr/>
    </dgm:pt>
    <dgm:pt modelId="{7733BE4C-CFB7-4FD9-A98E-CD466FC13A30}" type="pres">
      <dgm:prSet presAssocID="{067ECFD5-52BA-4B77-88D4-567A18427CA4}" presName="connectorText" presStyleLbl="sibTrans2D1" presStyleIdx="1" presStyleCnt="4"/>
      <dgm:spPr/>
    </dgm:pt>
    <dgm:pt modelId="{7A06F3A9-080D-4F26-A09C-9770F4E9C235}" type="pres">
      <dgm:prSet presAssocID="{90147B3D-7EDD-47C6-8BF4-B921CBA5995C}" presName="node" presStyleLbl="node1" presStyleIdx="2" presStyleCnt="5">
        <dgm:presLayoutVars>
          <dgm:bulletEnabled val="1"/>
        </dgm:presLayoutVars>
      </dgm:prSet>
      <dgm:spPr/>
    </dgm:pt>
    <dgm:pt modelId="{4A243325-E24C-4D27-A025-8F5CE2C77D95}" type="pres">
      <dgm:prSet presAssocID="{B50CEFE8-8E54-448F-AD41-370EE5E7937D}" presName="sibTrans" presStyleLbl="sibTrans2D1" presStyleIdx="2" presStyleCnt="4"/>
      <dgm:spPr/>
    </dgm:pt>
    <dgm:pt modelId="{0ACEEF01-7AD3-471D-B0C7-77A0BA319AFE}" type="pres">
      <dgm:prSet presAssocID="{B50CEFE8-8E54-448F-AD41-370EE5E7937D}" presName="connectorText" presStyleLbl="sibTrans2D1" presStyleIdx="2" presStyleCnt="4"/>
      <dgm:spPr/>
    </dgm:pt>
    <dgm:pt modelId="{FBB09088-FE32-4126-AF15-3CB37818F5E0}" type="pres">
      <dgm:prSet presAssocID="{CC861B70-1717-47A7-9035-A2A55F443A3D}" presName="node" presStyleLbl="node1" presStyleIdx="3" presStyleCnt="5" custScaleX="135983" custScaleY="145334">
        <dgm:presLayoutVars>
          <dgm:bulletEnabled val="1"/>
        </dgm:presLayoutVars>
      </dgm:prSet>
      <dgm:spPr/>
    </dgm:pt>
    <dgm:pt modelId="{DCBC67BA-5F86-48C6-891C-1E4A7DE111C9}" type="pres">
      <dgm:prSet presAssocID="{60A4B7BE-2ACA-40FF-9D20-EA2B3001FBAF}" presName="sibTrans" presStyleLbl="sibTrans2D1" presStyleIdx="3" presStyleCnt="4"/>
      <dgm:spPr/>
    </dgm:pt>
    <dgm:pt modelId="{925339C5-AE80-47BA-A063-3684AB40E7A3}" type="pres">
      <dgm:prSet presAssocID="{60A4B7BE-2ACA-40FF-9D20-EA2B3001FBAF}" presName="connectorText" presStyleLbl="sibTrans2D1" presStyleIdx="3" presStyleCnt="4"/>
      <dgm:spPr/>
    </dgm:pt>
    <dgm:pt modelId="{C5DD7381-E9C0-4069-A5EA-C70262693428}" type="pres">
      <dgm:prSet presAssocID="{8E9968D4-BD8C-4114-9961-1ABF59164BC9}" presName="node" presStyleLbl="node1" presStyleIdx="4" presStyleCnt="5" custScaleX="98937" custScaleY="192837">
        <dgm:presLayoutVars>
          <dgm:bulletEnabled val="1"/>
        </dgm:presLayoutVars>
      </dgm:prSet>
      <dgm:spPr/>
    </dgm:pt>
  </dgm:ptLst>
  <dgm:cxnLst>
    <dgm:cxn modelId="{383A5E09-76F5-4048-AD8E-F42BC3C38A7D}" type="presOf" srcId="{C059726E-5073-459A-A319-61B290EB5986}" destId="{082C29FA-7C8B-4BE1-96A8-7E9C47F145BE}" srcOrd="1" destOrd="0" presId="urn:microsoft.com/office/officeart/2005/8/layout/process5"/>
    <dgm:cxn modelId="{4BAE690A-7442-41DE-8E6B-429A6E3CB732}" type="presOf" srcId="{C5782C62-12BB-41B0-9960-396CEEF8CFCE}" destId="{6209AF82-5856-4A93-8DC5-A89A1D671F17}" srcOrd="0" destOrd="0" presId="urn:microsoft.com/office/officeart/2005/8/layout/process5"/>
    <dgm:cxn modelId="{D2D9A413-9B8E-43E0-A617-39007AADC3F8}" type="presOf" srcId="{B50CEFE8-8E54-448F-AD41-370EE5E7937D}" destId="{4A243325-E24C-4D27-A025-8F5CE2C77D95}" srcOrd="0" destOrd="0" presId="urn:microsoft.com/office/officeart/2005/8/layout/process5"/>
    <dgm:cxn modelId="{A2E7521C-A94E-4FC3-9765-AE13D2F4DF78}" srcId="{922A8CFE-BBFE-46D1-AF98-4AABCAAF78E5}" destId="{CC861B70-1717-47A7-9035-A2A55F443A3D}" srcOrd="3" destOrd="0" parTransId="{5B26ECB7-A0AC-4518-A284-4CD7EE8E4A95}" sibTransId="{60A4B7BE-2ACA-40FF-9D20-EA2B3001FBAF}"/>
    <dgm:cxn modelId="{731C683D-8CC2-4968-B1C0-1A377B87F360}" type="presOf" srcId="{CC861B70-1717-47A7-9035-A2A55F443A3D}" destId="{FBB09088-FE32-4126-AF15-3CB37818F5E0}" srcOrd="0" destOrd="0" presId="urn:microsoft.com/office/officeart/2005/8/layout/process5"/>
    <dgm:cxn modelId="{29EFFD61-98A9-48A5-96FB-3982F996B948}" type="presOf" srcId="{067ECFD5-52BA-4B77-88D4-567A18427CA4}" destId="{E4B21CF9-0FAA-4214-86EB-56DBEE8844A1}" srcOrd="0" destOrd="0" presId="urn:microsoft.com/office/officeart/2005/8/layout/process5"/>
    <dgm:cxn modelId="{BCC6DB63-45D4-41CD-8FF3-AF5AB61276D2}" type="presOf" srcId="{7E959276-03D1-408C-A1C1-8B699603D06A}" destId="{773790A5-ECB3-41B0-B02A-547CA68B09D4}" srcOrd="0" destOrd="0" presId="urn:microsoft.com/office/officeart/2005/8/layout/process5"/>
    <dgm:cxn modelId="{8225AC4C-BD0C-4370-8267-8C937C172373}" type="presOf" srcId="{922A8CFE-BBFE-46D1-AF98-4AABCAAF78E5}" destId="{F7D67EE2-154A-430B-A7CE-5C2EC2792890}" srcOrd="0" destOrd="0" presId="urn:microsoft.com/office/officeart/2005/8/layout/process5"/>
    <dgm:cxn modelId="{898D5F4F-86D5-4B48-82AC-783E4F136B79}" type="presOf" srcId="{60A4B7BE-2ACA-40FF-9D20-EA2B3001FBAF}" destId="{925339C5-AE80-47BA-A063-3684AB40E7A3}" srcOrd="1" destOrd="0" presId="urn:microsoft.com/office/officeart/2005/8/layout/process5"/>
    <dgm:cxn modelId="{5317F583-2179-41ED-A154-B4D3A64AE531}" type="presOf" srcId="{C059726E-5073-459A-A319-61B290EB5986}" destId="{8C52BF17-C6EE-4903-A402-F3FAAF4D7C00}" srcOrd="0" destOrd="0" presId="urn:microsoft.com/office/officeart/2005/8/layout/process5"/>
    <dgm:cxn modelId="{FBCEABA2-FD87-4BB7-A4D4-CACA4CCEC086}" srcId="{922A8CFE-BBFE-46D1-AF98-4AABCAAF78E5}" destId="{8E9968D4-BD8C-4114-9961-1ABF59164BC9}" srcOrd="4" destOrd="0" parTransId="{CFFA9937-06C6-42A0-A107-DA5BD9B2C3D5}" sibTransId="{5400F95C-83C8-4A1B-B500-521009D8BC7F}"/>
    <dgm:cxn modelId="{526E5BA7-C017-49FE-A962-4F84F7CBA745}" type="presOf" srcId="{B50CEFE8-8E54-448F-AD41-370EE5E7937D}" destId="{0ACEEF01-7AD3-471D-B0C7-77A0BA319AFE}" srcOrd="1" destOrd="0" presId="urn:microsoft.com/office/officeart/2005/8/layout/process5"/>
    <dgm:cxn modelId="{CF853AAA-A7D1-4412-8181-8622E67DA510}" type="presOf" srcId="{90147B3D-7EDD-47C6-8BF4-B921CBA5995C}" destId="{7A06F3A9-080D-4F26-A09C-9770F4E9C235}" srcOrd="0" destOrd="0" presId="urn:microsoft.com/office/officeart/2005/8/layout/process5"/>
    <dgm:cxn modelId="{594AE1AF-3498-4BD5-AA07-CF3564BAF132}" srcId="{922A8CFE-BBFE-46D1-AF98-4AABCAAF78E5}" destId="{C5782C62-12BB-41B0-9960-396CEEF8CFCE}" srcOrd="0" destOrd="0" parTransId="{C7DD9071-442C-4FA6-9416-E85F22314057}" sibTransId="{C059726E-5073-459A-A319-61B290EB5986}"/>
    <dgm:cxn modelId="{9234D5B6-F47E-44F3-B7B7-409446BD030F}" type="presOf" srcId="{8E9968D4-BD8C-4114-9961-1ABF59164BC9}" destId="{C5DD7381-E9C0-4069-A5EA-C70262693428}" srcOrd="0" destOrd="0" presId="urn:microsoft.com/office/officeart/2005/8/layout/process5"/>
    <dgm:cxn modelId="{D537A4D2-7692-4345-8BB1-AD0C9902E246}" srcId="{922A8CFE-BBFE-46D1-AF98-4AABCAAF78E5}" destId="{90147B3D-7EDD-47C6-8BF4-B921CBA5995C}" srcOrd="2" destOrd="0" parTransId="{C118D12A-541E-4998-9353-57AA114CB95C}" sibTransId="{B50CEFE8-8E54-448F-AD41-370EE5E7937D}"/>
    <dgm:cxn modelId="{02AA65D4-0D2A-467A-9236-8FC9C8583C47}" type="presOf" srcId="{067ECFD5-52BA-4B77-88D4-567A18427CA4}" destId="{7733BE4C-CFB7-4FD9-A98E-CD466FC13A30}" srcOrd="1" destOrd="0" presId="urn:microsoft.com/office/officeart/2005/8/layout/process5"/>
    <dgm:cxn modelId="{CE47B8E5-66E7-448B-932E-381EB10DEB0F}" type="presOf" srcId="{60A4B7BE-2ACA-40FF-9D20-EA2B3001FBAF}" destId="{DCBC67BA-5F86-48C6-891C-1E4A7DE111C9}" srcOrd="0" destOrd="0" presId="urn:microsoft.com/office/officeart/2005/8/layout/process5"/>
    <dgm:cxn modelId="{1E83C9FD-6588-4AF3-A079-8FC089FB88CC}" srcId="{922A8CFE-BBFE-46D1-AF98-4AABCAAF78E5}" destId="{7E959276-03D1-408C-A1C1-8B699603D06A}" srcOrd="1" destOrd="0" parTransId="{357F09FD-ABD5-453F-9D80-BA9A6DA70463}" sibTransId="{067ECFD5-52BA-4B77-88D4-567A18427CA4}"/>
    <dgm:cxn modelId="{27E23343-426D-40A4-A056-DD463045F6F4}" type="presParOf" srcId="{F7D67EE2-154A-430B-A7CE-5C2EC2792890}" destId="{6209AF82-5856-4A93-8DC5-A89A1D671F17}" srcOrd="0" destOrd="0" presId="urn:microsoft.com/office/officeart/2005/8/layout/process5"/>
    <dgm:cxn modelId="{5CBEF1F5-A0E6-4145-BDB0-423BBDA4B9BD}" type="presParOf" srcId="{F7D67EE2-154A-430B-A7CE-5C2EC2792890}" destId="{8C52BF17-C6EE-4903-A402-F3FAAF4D7C00}" srcOrd="1" destOrd="0" presId="urn:microsoft.com/office/officeart/2005/8/layout/process5"/>
    <dgm:cxn modelId="{816697C9-45DE-4385-8A44-CBDFCE0B7D2B}" type="presParOf" srcId="{8C52BF17-C6EE-4903-A402-F3FAAF4D7C00}" destId="{082C29FA-7C8B-4BE1-96A8-7E9C47F145BE}" srcOrd="0" destOrd="0" presId="urn:microsoft.com/office/officeart/2005/8/layout/process5"/>
    <dgm:cxn modelId="{0B0C2B24-3206-41C3-9096-919DE505FBDC}" type="presParOf" srcId="{F7D67EE2-154A-430B-A7CE-5C2EC2792890}" destId="{773790A5-ECB3-41B0-B02A-547CA68B09D4}" srcOrd="2" destOrd="0" presId="urn:microsoft.com/office/officeart/2005/8/layout/process5"/>
    <dgm:cxn modelId="{B0FA7213-9069-4326-B1E4-71E8053B9B00}" type="presParOf" srcId="{F7D67EE2-154A-430B-A7CE-5C2EC2792890}" destId="{E4B21CF9-0FAA-4214-86EB-56DBEE8844A1}" srcOrd="3" destOrd="0" presId="urn:microsoft.com/office/officeart/2005/8/layout/process5"/>
    <dgm:cxn modelId="{4B1F8031-3777-4B58-87A2-74B9422FC2B3}" type="presParOf" srcId="{E4B21CF9-0FAA-4214-86EB-56DBEE8844A1}" destId="{7733BE4C-CFB7-4FD9-A98E-CD466FC13A30}" srcOrd="0" destOrd="0" presId="urn:microsoft.com/office/officeart/2005/8/layout/process5"/>
    <dgm:cxn modelId="{785FD1F0-0DD6-4C94-9B51-17550599D04E}" type="presParOf" srcId="{F7D67EE2-154A-430B-A7CE-5C2EC2792890}" destId="{7A06F3A9-080D-4F26-A09C-9770F4E9C235}" srcOrd="4" destOrd="0" presId="urn:microsoft.com/office/officeart/2005/8/layout/process5"/>
    <dgm:cxn modelId="{7851CE8C-FC1D-4E6D-B1E2-3300C5292325}" type="presParOf" srcId="{F7D67EE2-154A-430B-A7CE-5C2EC2792890}" destId="{4A243325-E24C-4D27-A025-8F5CE2C77D95}" srcOrd="5" destOrd="0" presId="urn:microsoft.com/office/officeart/2005/8/layout/process5"/>
    <dgm:cxn modelId="{FF2AF96D-237A-46C0-B9D4-058D8CB1312F}" type="presParOf" srcId="{4A243325-E24C-4D27-A025-8F5CE2C77D95}" destId="{0ACEEF01-7AD3-471D-B0C7-77A0BA319AFE}" srcOrd="0" destOrd="0" presId="urn:microsoft.com/office/officeart/2005/8/layout/process5"/>
    <dgm:cxn modelId="{D5BB024A-D9EF-4ECC-8652-106EE5F0039F}" type="presParOf" srcId="{F7D67EE2-154A-430B-A7CE-5C2EC2792890}" destId="{FBB09088-FE32-4126-AF15-3CB37818F5E0}" srcOrd="6" destOrd="0" presId="urn:microsoft.com/office/officeart/2005/8/layout/process5"/>
    <dgm:cxn modelId="{7E5CE725-618A-4325-B810-4F6D464D197A}" type="presParOf" srcId="{F7D67EE2-154A-430B-A7CE-5C2EC2792890}" destId="{DCBC67BA-5F86-48C6-891C-1E4A7DE111C9}" srcOrd="7" destOrd="0" presId="urn:microsoft.com/office/officeart/2005/8/layout/process5"/>
    <dgm:cxn modelId="{ADCBDD47-9E94-448F-9820-FE47E0A49B08}" type="presParOf" srcId="{DCBC67BA-5F86-48C6-891C-1E4A7DE111C9}" destId="{925339C5-AE80-47BA-A063-3684AB40E7A3}" srcOrd="0" destOrd="0" presId="urn:microsoft.com/office/officeart/2005/8/layout/process5"/>
    <dgm:cxn modelId="{0CE6EA79-635E-4C6D-AA4D-4E93B47C8B92}" type="presParOf" srcId="{F7D67EE2-154A-430B-A7CE-5C2EC2792890}" destId="{C5DD7381-E9C0-4069-A5EA-C70262693428}"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2A8CFE-BBFE-46D1-AF98-4AABCAAF78E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5782C62-12BB-41B0-9960-396CEEF8CFCE}">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Agency Objectives</a:t>
          </a:r>
        </a:p>
      </dgm:t>
    </dgm:pt>
    <dgm:pt modelId="{C7DD9071-442C-4FA6-9416-E85F22314057}" type="parTrans" cxnId="{594AE1AF-3498-4BD5-AA07-CF3564BAF132}">
      <dgm:prSet/>
      <dgm:spPr/>
      <dgm:t>
        <a:bodyPr/>
        <a:lstStyle/>
        <a:p>
          <a:endParaRPr lang="en-US"/>
        </a:p>
      </dgm:t>
    </dgm:pt>
    <dgm:pt modelId="{C059726E-5073-459A-A319-61B290EB5986}" type="sibTrans" cxnId="{594AE1AF-3498-4BD5-AA07-CF3564BAF132}">
      <dgm:prSet/>
      <dgm:spPr>
        <a:solidFill>
          <a:schemeClr val="accent2"/>
        </a:solidFill>
      </dgm:spPr>
      <dgm:t>
        <a:bodyPr/>
        <a:lstStyle/>
        <a:p>
          <a:endParaRPr lang="en-US" dirty="0"/>
        </a:p>
      </dgm:t>
    </dgm:pt>
    <dgm:pt modelId="{7E959276-03D1-408C-A1C1-8B699603D06A}">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Identify Data needs</a:t>
          </a:r>
        </a:p>
      </dgm:t>
    </dgm:pt>
    <dgm:pt modelId="{357F09FD-ABD5-453F-9D80-BA9A6DA70463}" type="parTrans" cxnId="{1E83C9FD-6588-4AF3-A079-8FC089FB88CC}">
      <dgm:prSet/>
      <dgm:spPr/>
      <dgm:t>
        <a:bodyPr/>
        <a:lstStyle/>
        <a:p>
          <a:endParaRPr lang="en-US"/>
        </a:p>
      </dgm:t>
    </dgm:pt>
    <dgm:pt modelId="{067ECFD5-52BA-4B77-88D4-567A18427CA4}" type="sibTrans" cxnId="{1E83C9FD-6588-4AF3-A079-8FC089FB88CC}">
      <dgm:prSet/>
      <dgm:spPr>
        <a:solidFill>
          <a:schemeClr val="accent2"/>
        </a:solidFill>
      </dgm:spPr>
      <dgm:t>
        <a:bodyPr/>
        <a:lstStyle/>
        <a:p>
          <a:endParaRPr lang="en-US" dirty="0"/>
        </a:p>
      </dgm:t>
    </dgm:pt>
    <dgm:pt modelId="{90147B3D-7EDD-47C6-8BF4-B921CBA5995C}">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Develop Baseline</a:t>
          </a:r>
        </a:p>
      </dgm:t>
    </dgm:pt>
    <dgm:pt modelId="{C118D12A-541E-4998-9353-57AA114CB95C}" type="parTrans" cxnId="{D537A4D2-7692-4345-8BB1-AD0C9902E246}">
      <dgm:prSet/>
      <dgm:spPr/>
      <dgm:t>
        <a:bodyPr/>
        <a:lstStyle/>
        <a:p>
          <a:endParaRPr lang="en-US"/>
        </a:p>
      </dgm:t>
    </dgm:pt>
    <dgm:pt modelId="{B50CEFE8-8E54-448F-AD41-370EE5E7937D}" type="sibTrans" cxnId="{D537A4D2-7692-4345-8BB1-AD0C9902E246}">
      <dgm:prSet/>
      <dgm:spPr>
        <a:solidFill>
          <a:schemeClr val="accent2"/>
        </a:solidFill>
      </dgm:spPr>
      <dgm:t>
        <a:bodyPr/>
        <a:lstStyle/>
        <a:p>
          <a:endParaRPr lang="en-US" dirty="0"/>
        </a:p>
      </dgm:t>
    </dgm:pt>
    <dgm:pt modelId="{CC861B70-1717-47A7-9035-A2A55F443A3D}">
      <dgm:prSet phldrT="[Text]" custT="1"/>
      <dgm:spPr>
        <a:solidFill>
          <a:srgbClr val="0000FF"/>
        </a:solidFill>
      </dgm:spPr>
      <dgm:t>
        <a:bodyPr/>
        <a:lstStyle/>
        <a:p>
          <a:r>
            <a:rPr lang="en-US" sz="2400" dirty="0">
              <a:latin typeface="Arial" panose="020B0604020202020204" pitchFamily="34" charset="0"/>
              <a:cs typeface="Arial" panose="020B0604020202020204" pitchFamily="34" charset="0"/>
            </a:rPr>
            <a:t>Identify Strategies</a:t>
          </a:r>
        </a:p>
      </dgm:t>
    </dgm:pt>
    <dgm:pt modelId="{5B26ECB7-A0AC-4518-A284-4CD7EE8E4A95}" type="parTrans" cxnId="{A2E7521C-A94E-4FC3-9765-AE13D2F4DF78}">
      <dgm:prSet/>
      <dgm:spPr/>
      <dgm:t>
        <a:bodyPr/>
        <a:lstStyle/>
        <a:p>
          <a:endParaRPr lang="en-US"/>
        </a:p>
      </dgm:t>
    </dgm:pt>
    <dgm:pt modelId="{60A4B7BE-2ACA-40FF-9D20-EA2B3001FBAF}" type="sibTrans" cxnId="{A2E7521C-A94E-4FC3-9765-AE13D2F4DF78}">
      <dgm:prSet/>
      <dgm:spPr>
        <a:solidFill>
          <a:schemeClr val="accent2"/>
        </a:solidFill>
      </dgm:spPr>
      <dgm:t>
        <a:bodyPr/>
        <a:lstStyle/>
        <a:p>
          <a:endParaRPr lang="en-US" dirty="0"/>
        </a:p>
      </dgm:t>
    </dgm:pt>
    <dgm:pt modelId="{8E9968D4-BD8C-4114-9961-1ABF59164BC9}">
      <dgm:prSet phldrT="[Text]" custT="1"/>
      <dgm:spPr>
        <a:solidFill>
          <a:schemeClr val="bg1">
            <a:lumMod val="75000"/>
          </a:schemeClr>
        </a:solidFill>
      </dgm:spPr>
      <dgm:t>
        <a:bodyPr/>
        <a:lstStyle/>
        <a:p>
          <a:r>
            <a:rPr lang="en-US" sz="2400" dirty="0">
              <a:latin typeface="Arial" panose="020B0604020202020204" pitchFamily="34" charset="0"/>
              <a:cs typeface="Arial" panose="020B0604020202020204" pitchFamily="34" charset="0"/>
            </a:rPr>
            <a:t>Take next Steps</a:t>
          </a:r>
        </a:p>
      </dgm:t>
    </dgm:pt>
    <dgm:pt modelId="{CFFA9937-06C6-42A0-A107-DA5BD9B2C3D5}" type="parTrans" cxnId="{FBCEABA2-FD87-4BB7-A4D4-CACA4CCEC086}">
      <dgm:prSet/>
      <dgm:spPr/>
      <dgm:t>
        <a:bodyPr/>
        <a:lstStyle/>
        <a:p>
          <a:endParaRPr lang="en-US"/>
        </a:p>
      </dgm:t>
    </dgm:pt>
    <dgm:pt modelId="{5400F95C-83C8-4A1B-B500-521009D8BC7F}" type="sibTrans" cxnId="{FBCEABA2-FD87-4BB7-A4D4-CACA4CCEC086}">
      <dgm:prSet/>
      <dgm:spPr/>
      <dgm:t>
        <a:bodyPr/>
        <a:lstStyle/>
        <a:p>
          <a:endParaRPr lang="en-US"/>
        </a:p>
      </dgm:t>
    </dgm:pt>
    <dgm:pt modelId="{F7D67EE2-154A-430B-A7CE-5C2EC2792890}" type="pres">
      <dgm:prSet presAssocID="{922A8CFE-BBFE-46D1-AF98-4AABCAAF78E5}" presName="diagram" presStyleCnt="0">
        <dgm:presLayoutVars>
          <dgm:dir/>
          <dgm:resizeHandles val="exact"/>
        </dgm:presLayoutVars>
      </dgm:prSet>
      <dgm:spPr/>
    </dgm:pt>
    <dgm:pt modelId="{6209AF82-5856-4A93-8DC5-A89A1D671F17}" type="pres">
      <dgm:prSet presAssocID="{C5782C62-12BB-41B0-9960-396CEEF8CFCE}" presName="node" presStyleLbl="node1" presStyleIdx="0" presStyleCnt="5" custScaleX="138736" custScaleY="182280">
        <dgm:presLayoutVars>
          <dgm:bulletEnabled val="1"/>
        </dgm:presLayoutVars>
      </dgm:prSet>
      <dgm:spPr/>
    </dgm:pt>
    <dgm:pt modelId="{8C52BF17-C6EE-4903-A402-F3FAAF4D7C00}" type="pres">
      <dgm:prSet presAssocID="{C059726E-5073-459A-A319-61B290EB5986}" presName="sibTrans" presStyleLbl="sibTrans2D1" presStyleIdx="0" presStyleCnt="4"/>
      <dgm:spPr/>
    </dgm:pt>
    <dgm:pt modelId="{082C29FA-7C8B-4BE1-96A8-7E9C47F145BE}" type="pres">
      <dgm:prSet presAssocID="{C059726E-5073-459A-A319-61B290EB5986}" presName="connectorText" presStyleLbl="sibTrans2D1" presStyleIdx="0" presStyleCnt="4"/>
      <dgm:spPr/>
    </dgm:pt>
    <dgm:pt modelId="{773790A5-ECB3-41B0-B02A-547CA68B09D4}" type="pres">
      <dgm:prSet presAssocID="{7E959276-03D1-408C-A1C1-8B699603D06A}" presName="node" presStyleLbl="node1" presStyleIdx="1" presStyleCnt="5" custScaleY="161132">
        <dgm:presLayoutVars>
          <dgm:bulletEnabled val="1"/>
        </dgm:presLayoutVars>
      </dgm:prSet>
      <dgm:spPr/>
    </dgm:pt>
    <dgm:pt modelId="{E4B21CF9-0FAA-4214-86EB-56DBEE8844A1}" type="pres">
      <dgm:prSet presAssocID="{067ECFD5-52BA-4B77-88D4-567A18427CA4}" presName="sibTrans" presStyleLbl="sibTrans2D1" presStyleIdx="1" presStyleCnt="4"/>
      <dgm:spPr/>
    </dgm:pt>
    <dgm:pt modelId="{7733BE4C-CFB7-4FD9-A98E-CD466FC13A30}" type="pres">
      <dgm:prSet presAssocID="{067ECFD5-52BA-4B77-88D4-567A18427CA4}" presName="connectorText" presStyleLbl="sibTrans2D1" presStyleIdx="1" presStyleCnt="4"/>
      <dgm:spPr/>
    </dgm:pt>
    <dgm:pt modelId="{7A06F3A9-080D-4F26-A09C-9770F4E9C235}" type="pres">
      <dgm:prSet presAssocID="{90147B3D-7EDD-47C6-8BF4-B921CBA5995C}" presName="node" presStyleLbl="node1" presStyleIdx="2" presStyleCnt="5">
        <dgm:presLayoutVars>
          <dgm:bulletEnabled val="1"/>
        </dgm:presLayoutVars>
      </dgm:prSet>
      <dgm:spPr/>
    </dgm:pt>
    <dgm:pt modelId="{4A243325-E24C-4D27-A025-8F5CE2C77D95}" type="pres">
      <dgm:prSet presAssocID="{B50CEFE8-8E54-448F-AD41-370EE5E7937D}" presName="sibTrans" presStyleLbl="sibTrans2D1" presStyleIdx="2" presStyleCnt="4"/>
      <dgm:spPr/>
    </dgm:pt>
    <dgm:pt modelId="{0ACEEF01-7AD3-471D-B0C7-77A0BA319AFE}" type="pres">
      <dgm:prSet presAssocID="{B50CEFE8-8E54-448F-AD41-370EE5E7937D}" presName="connectorText" presStyleLbl="sibTrans2D1" presStyleIdx="2" presStyleCnt="4"/>
      <dgm:spPr/>
    </dgm:pt>
    <dgm:pt modelId="{FBB09088-FE32-4126-AF15-3CB37818F5E0}" type="pres">
      <dgm:prSet presAssocID="{CC861B70-1717-47A7-9035-A2A55F443A3D}" presName="node" presStyleLbl="node1" presStyleIdx="3" presStyleCnt="5" custScaleX="135983" custScaleY="145334">
        <dgm:presLayoutVars>
          <dgm:bulletEnabled val="1"/>
        </dgm:presLayoutVars>
      </dgm:prSet>
      <dgm:spPr/>
    </dgm:pt>
    <dgm:pt modelId="{DCBC67BA-5F86-48C6-891C-1E4A7DE111C9}" type="pres">
      <dgm:prSet presAssocID="{60A4B7BE-2ACA-40FF-9D20-EA2B3001FBAF}" presName="sibTrans" presStyleLbl="sibTrans2D1" presStyleIdx="3" presStyleCnt="4"/>
      <dgm:spPr/>
    </dgm:pt>
    <dgm:pt modelId="{925339C5-AE80-47BA-A063-3684AB40E7A3}" type="pres">
      <dgm:prSet presAssocID="{60A4B7BE-2ACA-40FF-9D20-EA2B3001FBAF}" presName="connectorText" presStyleLbl="sibTrans2D1" presStyleIdx="3" presStyleCnt="4"/>
      <dgm:spPr/>
    </dgm:pt>
    <dgm:pt modelId="{C5DD7381-E9C0-4069-A5EA-C70262693428}" type="pres">
      <dgm:prSet presAssocID="{8E9968D4-BD8C-4114-9961-1ABF59164BC9}" presName="node" presStyleLbl="node1" presStyleIdx="4" presStyleCnt="5" custScaleX="98937" custScaleY="192837">
        <dgm:presLayoutVars>
          <dgm:bulletEnabled val="1"/>
        </dgm:presLayoutVars>
      </dgm:prSet>
      <dgm:spPr/>
    </dgm:pt>
  </dgm:ptLst>
  <dgm:cxnLst>
    <dgm:cxn modelId="{383A5E09-76F5-4048-AD8E-F42BC3C38A7D}" type="presOf" srcId="{C059726E-5073-459A-A319-61B290EB5986}" destId="{082C29FA-7C8B-4BE1-96A8-7E9C47F145BE}" srcOrd="1" destOrd="0" presId="urn:microsoft.com/office/officeart/2005/8/layout/process5"/>
    <dgm:cxn modelId="{4BAE690A-7442-41DE-8E6B-429A6E3CB732}" type="presOf" srcId="{C5782C62-12BB-41B0-9960-396CEEF8CFCE}" destId="{6209AF82-5856-4A93-8DC5-A89A1D671F17}" srcOrd="0" destOrd="0" presId="urn:microsoft.com/office/officeart/2005/8/layout/process5"/>
    <dgm:cxn modelId="{D2D9A413-9B8E-43E0-A617-39007AADC3F8}" type="presOf" srcId="{B50CEFE8-8E54-448F-AD41-370EE5E7937D}" destId="{4A243325-E24C-4D27-A025-8F5CE2C77D95}" srcOrd="0" destOrd="0" presId="urn:microsoft.com/office/officeart/2005/8/layout/process5"/>
    <dgm:cxn modelId="{A2E7521C-A94E-4FC3-9765-AE13D2F4DF78}" srcId="{922A8CFE-BBFE-46D1-AF98-4AABCAAF78E5}" destId="{CC861B70-1717-47A7-9035-A2A55F443A3D}" srcOrd="3" destOrd="0" parTransId="{5B26ECB7-A0AC-4518-A284-4CD7EE8E4A95}" sibTransId="{60A4B7BE-2ACA-40FF-9D20-EA2B3001FBAF}"/>
    <dgm:cxn modelId="{731C683D-8CC2-4968-B1C0-1A377B87F360}" type="presOf" srcId="{CC861B70-1717-47A7-9035-A2A55F443A3D}" destId="{FBB09088-FE32-4126-AF15-3CB37818F5E0}" srcOrd="0" destOrd="0" presId="urn:microsoft.com/office/officeart/2005/8/layout/process5"/>
    <dgm:cxn modelId="{29EFFD61-98A9-48A5-96FB-3982F996B948}" type="presOf" srcId="{067ECFD5-52BA-4B77-88D4-567A18427CA4}" destId="{E4B21CF9-0FAA-4214-86EB-56DBEE8844A1}" srcOrd="0" destOrd="0" presId="urn:microsoft.com/office/officeart/2005/8/layout/process5"/>
    <dgm:cxn modelId="{BCC6DB63-45D4-41CD-8FF3-AF5AB61276D2}" type="presOf" srcId="{7E959276-03D1-408C-A1C1-8B699603D06A}" destId="{773790A5-ECB3-41B0-B02A-547CA68B09D4}" srcOrd="0" destOrd="0" presId="urn:microsoft.com/office/officeart/2005/8/layout/process5"/>
    <dgm:cxn modelId="{8225AC4C-BD0C-4370-8267-8C937C172373}" type="presOf" srcId="{922A8CFE-BBFE-46D1-AF98-4AABCAAF78E5}" destId="{F7D67EE2-154A-430B-A7CE-5C2EC2792890}" srcOrd="0" destOrd="0" presId="urn:microsoft.com/office/officeart/2005/8/layout/process5"/>
    <dgm:cxn modelId="{898D5F4F-86D5-4B48-82AC-783E4F136B79}" type="presOf" srcId="{60A4B7BE-2ACA-40FF-9D20-EA2B3001FBAF}" destId="{925339C5-AE80-47BA-A063-3684AB40E7A3}" srcOrd="1" destOrd="0" presId="urn:microsoft.com/office/officeart/2005/8/layout/process5"/>
    <dgm:cxn modelId="{5317F583-2179-41ED-A154-B4D3A64AE531}" type="presOf" srcId="{C059726E-5073-459A-A319-61B290EB5986}" destId="{8C52BF17-C6EE-4903-A402-F3FAAF4D7C00}" srcOrd="0" destOrd="0" presId="urn:microsoft.com/office/officeart/2005/8/layout/process5"/>
    <dgm:cxn modelId="{FBCEABA2-FD87-4BB7-A4D4-CACA4CCEC086}" srcId="{922A8CFE-BBFE-46D1-AF98-4AABCAAF78E5}" destId="{8E9968D4-BD8C-4114-9961-1ABF59164BC9}" srcOrd="4" destOrd="0" parTransId="{CFFA9937-06C6-42A0-A107-DA5BD9B2C3D5}" sibTransId="{5400F95C-83C8-4A1B-B500-521009D8BC7F}"/>
    <dgm:cxn modelId="{526E5BA7-C017-49FE-A962-4F84F7CBA745}" type="presOf" srcId="{B50CEFE8-8E54-448F-AD41-370EE5E7937D}" destId="{0ACEEF01-7AD3-471D-B0C7-77A0BA319AFE}" srcOrd="1" destOrd="0" presId="urn:microsoft.com/office/officeart/2005/8/layout/process5"/>
    <dgm:cxn modelId="{CF853AAA-A7D1-4412-8181-8622E67DA510}" type="presOf" srcId="{90147B3D-7EDD-47C6-8BF4-B921CBA5995C}" destId="{7A06F3A9-080D-4F26-A09C-9770F4E9C235}" srcOrd="0" destOrd="0" presId="urn:microsoft.com/office/officeart/2005/8/layout/process5"/>
    <dgm:cxn modelId="{594AE1AF-3498-4BD5-AA07-CF3564BAF132}" srcId="{922A8CFE-BBFE-46D1-AF98-4AABCAAF78E5}" destId="{C5782C62-12BB-41B0-9960-396CEEF8CFCE}" srcOrd="0" destOrd="0" parTransId="{C7DD9071-442C-4FA6-9416-E85F22314057}" sibTransId="{C059726E-5073-459A-A319-61B290EB5986}"/>
    <dgm:cxn modelId="{9234D5B6-F47E-44F3-B7B7-409446BD030F}" type="presOf" srcId="{8E9968D4-BD8C-4114-9961-1ABF59164BC9}" destId="{C5DD7381-E9C0-4069-A5EA-C70262693428}" srcOrd="0" destOrd="0" presId="urn:microsoft.com/office/officeart/2005/8/layout/process5"/>
    <dgm:cxn modelId="{D537A4D2-7692-4345-8BB1-AD0C9902E246}" srcId="{922A8CFE-BBFE-46D1-AF98-4AABCAAF78E5}" destId="{90147B3D-7EDD-47C6-8BF4-B921CBA5995C}" srcOrd="2" destOrd="0" parTransId="{C118D12A-541E-4998-9353-57AA114CB95C}" sibTransId="{B50CEFE8-8E54-448F-AD41-370EE5E7937D}"/>
    <dgm:cxn modelId="{02AA65D4-0D2A-467A-9236-8FC9C8583C47}" type="presOf" srcId="{067ECFD5-52BA-4B77-88D4-567A18427CA4}" destId="{7733BE4C-CFB7-4FD9-A98E-CD466FC13A30}" srcOrd="1" destOrd="0" presId="urn:microsoft.com/office/officeart/2005/8/layout/process5"/>
    <dgm:cxn modelId="{CE47B8E5-66E7-448B-932E-381EB10DEB0F}" type="presOf" srcId="{60A4B7BE-2ACA-40FF-9D20-EA2B3001FBAF}" destId="{DCBC67BA-5F86-48C6-891C-1E4A7DE111C9}" srcOrd="0" destOrd="0" presId="urn:microsoft.com/office/officeart/2005/8/layout/process5"/>
    <dgm:cxn modelId="{1E83C9FD-6588-4AF3-A079-8FC089FB88CC}" srcId="{922A8CFE-BBFE-46D1-AF98-4AABCAAF78E5}" destId="{7E959276-03D1-408C-A1C1-8B699603D06A}" srcOrd="1" destOrd="0" parTransId="{357F09FD-ABD5-453F-9D80-BA9A6DA70463}" sibTransId="{067ECFD5-52BA-4B77-88D4-567A18427CA4}"/>
    <dgm:cxn modelId="{27E23343-426D-40A4-A056-DD463045F6F4}" type="presParOf" srcId="{F7D67EE2-154A-430B-A7CE-5C2EC2792890}" destId="{6209AF82-5856-4A93-8DC5-A89A1D671F17}" srcOrd="0" destOrd="0" presId="urn:microsoft.com/office/officeart/2005/8/layout/process5"/>
    <dgm:cxn modelId="{5CBEF1F5-A0E6-4145-BDB0-423BBDA4B9BD}" type="presParOf" srcId="{F7D67EE2-154A-430B-A7CE-5C2EC2792890}" destId="{8C52BF17-C6EE-4903-A402-F3FAAF4D7C00}" srcOrd="1" destOrd="0" presId="urn:microsoft.com/office/officeart/2005/8/layout/process5"/>
    <dgm:cxn modelId="{816697C9-45DE-4385-8A44-CBDFCE0B7D2B}" type="presParOf" srcId="{8C52BF17-C6EE-4903-A402-F3FAAF4D7C00}" destId="{082C29FA-7C8B-4BE1-96A8-7E9C47F145BE}" srcOrd="0" destOrd="0" presId="urn:microsoft.com/office/officeart/2005/8/layout/process5"/>
    <dgm:cxn modelId="{0B0C2B24-3206-41C3-9096-919DE505FBDC}" type="presParOf" srcId="{F7D67EE2-154A-430B-A7CE-5C2EC2792890}" destId="{773790A5-ECB3-41B0-B02A-547CA68B09D4}" srcOrd="2" destOrd="0" presId="urn:microsoft.com/office/officeart/2005/8/layout/process5"/>
    <dgm:cxn modelId="{B0FA7213-9069-4326-B1E4-71E8053B9B00}" type="presParOf" srcId="{F7D67EE2-154A-430B-A7CE-5C2EC2792890}" destId="{E4B21CF9-0FAA-4214-86EB-56DBEE8844A1}" srcOrd="3" destOrd="0" presId="urn:microsoft.com/office/officeart/2005/8/layout/process5"/>
    <dgm:cxn modelId="{4B1F8031-3777-4B58-87A2-74B9422FC2B3}" type="presParOf" srcId="{E4B21CF9-0FAA-4214-86EB-56DBEE8844A1}" destId="{7733BE4C-CFB7-4FD9-A98E-CD466FC13A30}" srcOrd="0" destOrd="0" presId="urn:microsoft.com/office/officeart/2005/8/layout/process5"/>
    <dgm:cxn modelId="{785FD1F0-0DD6-4C94-9B51-17550599D04E}" type="presParOf" srcId="{F7D67EE2-154A-430B-A7CE-5C2EC2792890}" destId="{7A06F3A9-080D-4F26-A09C-9770F4E9C235}" srcOrd="4" destOrd="0" presId="urn:microsoft.com/office/officeart/2005/8/layout/process5"/>
    <dgm:cxn modelId="{7851CE8C-FC1D-4E6D-B1E2-3300C5292325}" type="presParOf" srcId="{F7D67EE2-154A-430B-A7CE-5C2EC2792890}" destId="{4A243325-E24C-4D27-A025-8F5CE2C77D95}" srcOrd="5" destOrd="0" presId="urn:microsoft.com/office/officeart/2005/8/layout/process5"/>
    <dgm:cxn modelId="{FF2AF96D-237A-46C0-B9D4-058D8CB1312F}" type="presParOf" srcId="{4A243325-E24C-4D27-A025-8F5CE2C77D95}" destId="{0ACEEF01-7AD3-471D-B0C7-77A0BA319AFE}" srcOrd="0" destOrd="0" presId="urn:microsoft.com/office/officeart/2005/8/layout/process5"/>
    <dgm:cxn modelId="{D5BB024A-D9EF-4ECC-8652-106EE5F0039F}" type="presParOf" srcId="{F7D67EE2-154A-430B-A7CE-5C2EC2792890}" destId="{FBB09088-FE32-4126-AF15-3CB37818F5E0}" srcOrd="6" destOrd="0" presId="urn:microsoft.com/office/officeart/2005/8/layout/process5"/>
    <dgm:cxn modelId="{7E5CE725-618A-4325-B810-4F6D464D197A}" type="presParOf" srcId="{F7D67EE2-154A-430B-A7CE-5C2EC2792890}" destId="{DCBC67BA-5F86-48C6-891C-1E4A7DE111C9}" srcOrd="7" destOrd="0" presId="urn:microsoft.com/office/officeart/2005/8/layout/process5"/>
    <dgm:cxn modelId="{ADCBDD47-9E94-448F-9820-FE47E0A49B08}" type="presParOf" srcId="{DCBC67BA-5F86-48C6-891C-1E4A7DE111C9}" destId="{925339C5-AE80-47BA-A063-3684AB40E7A3}" srcOrd="0" destOrd="0" presId="urn:microsoft.com/office/officeart/2005/8/layout/process5"/>
    <dgm:cxn modelId="{0CE6EA79-635E-4C6D-AA4D-4E93B47C8B92}" type="presParOf" srcId="{F7D67EE2-154A-430B-A7CE-5C2EC2792890}" destId="{C5DD7381-E9C0-4069-A5EA-C70262693428}"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A5BC9B-C9DF-4BFB-BCFF-03FD7C6DBABF}" type="doc">
      <dgm:prSet loTypeId="urn:microsoft.com/office/officeart/2009/3/layout/PlusandMinus" loCatId="relationship" qsTypeId="urn:microsoft.com/office/officeart/2005/8/quickstyle/simple1" qsCatId="simple" csTypeId="urn:microsoft.com/office/officeart/2005/8/colors/accent2_2" csCatId="accent2" phldr="1"/>
      <dgm:spPr/>
      <dgm:t>
        <a:bodyPr/>
        <a:lstStyle/>
        <a:p>
          <a:endParaRPr lang="en-US"/>
        </a:p>
      </dgm:t>
    </dgm:pt>
    <dgm:pt modelId="{5711EBD9-B364-4D74-97DF-F8F16E5C15C4}">
      <dgm:prSet phldrT="[Text]" custT="1"/>
      <dgm:spPr/>
      <dgm:t>
        <a:bodyPr/>
        <a:lstStyle/>
        <a:p>
          <a:pPr algn="ctr"/>
          <a:endParaRPr lang="en-US" sz="3200" b="1" u="none" dirty="0">
            <a:latin typeface="Arial" panose="020B0604020202020204" pitchFamily="34" charset="0"/>
            <a:cs typeface="Arial" panose="020B0604020202020204" pitchFamily="34" charset="0"/>
          </a:endParaRPr>
        </a:p>
        <a:p>
          <a:pPr algn="ctr"/>
          <a:endParaRPr lang="en-US" sz="3200" b="1" u="none" dirty="0">
            <a:latin typeface="Arial" panose="020B0604020202020204" pitchFamily="34" charset="0"/>
            <a:cs typeface="Arial" panose="020B0604020202020204" pitchFamily="34" charset="0"/>
          </a:endParaRPr>
        </a:p>
        <a:p>
          <a:pPr algn="ctr"/>
          <a:r>
            <a:rPr lang="en-US" sz="3200" b="1" u="none" dirty="0">
              <a:latin typeface="Arial" panose="020B0604020202020204" pitchFamily="34" charset="0"/>
              <a:cs typeface="Arial" panose="020B0604020202020204" pitchFamily="34" charset="0"/>
            </a:rPr>
            <a:t>How would real-time safety data collection benefit an agency? </a:t>
          </a:r>
        </a:p>
      </dgm:t>
    </dgm:pt>
    <dgm:pt modelId="{9C433C36-002E-41E4-AC6C-502597F8540F}" type="parTrans" cxnId="{5353302B-7E25-4EBC-8473-0B010A84CB63}">
      <dgm:prSet/>
      <dgm:spPr/>
      <dgm:t>
        <a:bodyPr/>
        <a:lstStyle/>
        <a:p>
          <a:endParaRPr lang="en-US"/>
        </a:p>
      </dgm:t>
    </dgm:pt>
    <dgm:pt modelId="{E7AAC617-A1F1-477A-A5E3-AE2BA49B3A1E}" type="sibTrans" cxnId="{5353302B-7E25-4EBC-8473-0B010A84CB63}">
      <dgm:prSet/>
      <dgm:spPr/>
      <dgm:t>
        <a:bodyPr/>
        <a:lstStyle/>
        <a:p>
          <a:endParaRPr lang="en-US"/>
        </a:p>
      </dgm:t>
    </dgm:pt>
    <dgm:pt modelId="{11803F09-8230-44D1-9B79-8744923CA26A}">
      <dgm:prSet custT="1"/>
      <dgm:spPr/>
      <dgm:t>
        <a:bodyPr/>
        <a:lstStyle/>
        <a:p>
          <a:pPr algn="ctr"/>
          <a:endParaRPr lang="en-US" sz="3200" b="1" dirty="0"/>
        </a:p>
        <a:p>
          <a:pPr algn="ctr"/>
          <a:endParaRPr lang="en-US" sz="3200" b="1" dirty="0"/>
        </a:p>
        <a:p>
          <a:pPr algn="ctr"/>
          <a:r>
            <a:rPr lang="en-US" sz="3200" b="1" dirty="0">
              <a:latin typeface="Arial" panose="020B0604020202020204" pitchFamily="34" charset="0"/>
              <a:cs typeface="Arial" panose="020B0604020202020204" pitchFamily="34" charset="0"/>
            </a:rPr>
            <a:t>What are some limitations of real-time data?</a:t>
          </a:r>
        </a:p>
      </dgm:t>
    </dgm:pt>
    <dgm:pt modelId="{06FE0C63-2A32-4AAB-8AAE-39DA823F3351}" type="parTrans" cxnId="{613A22F1-E811-4C42-B123-F86D647DA333}">
      <dgm:prSet/>
      <dgm:spPr/>
      <dgm:t>
        <a:bodyPr/>
        <a:lstStyle/>
        <a:p>
          <a:endParaRPr lang="en-US"/>
        </a:p>
      </dgm:t>
    </dgm:pt>
    <dgm:pt modelId="{F5CD0F55-5042-49D4-8206-A3B7A6AE5187}" type="sibTrans" cxnId="{613A22F1-E811-4C42-B123-F86D647DA333}">
      <dgm:prSet/>
      <dgm:spPr/>
      <dgm:t>
        <a:bodyPr/>
        <a:lstStyle/>
        <a:p>
          <a:endParaRPr lang="en-US"/>
        </a:p>
      </dgm:t>
    </dgm:pt>
    <dgm:pt modelId="{544D001F-8B44-49DC-8EE1-61FD8A3FD918}" type="pres">
      <dgm:prSet presAssocID="{8FA5BC9B-C9DF-4BFB-BCFF-03FD7C6DBABF}" presName="Name0" presStyleCnt="0">
        <dgm:presLayoutVars>
          <dgm:chMax val="2"/>
          <dgm:chPref val="2"/>
          <dgm:dir/>
          <dgm:animOne/>
          <dgm:resizeHandles val="exact"/>
        </dgm:presLayoutVars>
      </dgm:prSet>
      <dgm:spPr/>
    </dgm:pt>
    <dgm:pt modelId="{488913D7-8119-46A8-8A1F-8F4A00AB95FA}" type="pres">
      <dgm:prSet presAssocID="{8FA5BC9B-C9DF-4BFB-BCFF-03FD7C6DBABF}" presName="Background" presStyleLbl="bgImgPlace1" presStyleIdx="0" presStyleCnt="1" custScaleX="114943" custScaleY="138309" custLinFactNeighborX="-286" custLinFactNeighborY="3554"/>
      <dgm:spPr>
        <a:solidFill>
          <a:schemeClr val="bg1">
            <a:lumMod val="85000"/>
          </a:schemeClr>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94BC388-72CE-4D37-BA69-9B1F669C2DC2}" type="pres">
      <dgm:prSet presAssocID="{8FA5BC9B-C9DF-4BFB-BCFF-03FD7C6DBABF}" presName="ParentText1" presStyleLbl="revTx" presStyleIdx="0" presStyleCnt="2" custScaleX="92458" custLinFactNeighborX="-6683" custLinFactNeighborY="-13489">
        <dgm:presLayoutVars>
          <dgm:chMax val="0"/>
          <dgm:chPref val="0"/>
          <dgm:bulletEnabled val="1"/>
        </dgm:presLayoutVars>
      </dgm:prSet>
      <dgm:spPr/>
    </dgm:pt>
    <dgm:pt modelId="{E29EEBAC-5396-46F4-9552-4D198E6F48A8}" type="pres">
      <dgm:prSet presAssocID="{8FA5BC9B-C9DF-4BFB-BCFF-03FD7C6DBABF}" presName="ParentText2" presStyleLbl="revTx" presStyleIdx="1" presStyleCnt="2" custScaleX="116091" custLinFactNeighborX="13741" custLinFactNeighborY="-13490">
        <dgm:presLayoutVars>
          <dgm:chMax val="0"/>
          <dgm:chPref val="0"/>
          <dgm:bulletEnabled val="1"/>
        </dgm:presLayoutVars>
      </dgm:prSet>
      <dgm:spPr/>
    </dgm:pt>
    <dgm:pt modelId="{CB11E0B4-8FBB-4C95-BB20-573A8C296C43}" type="pres">
      <dgm:prSet presAssocID="{8FA5BC9B-C9DF-4BFB-BCFF-03FD7C6DBABF}" presName="Plus" presStyleLbl="alignNode1" presStyleIdx="0" presStyleCnt="2" custScaleX="60051" custScaleY="60040" custLinFactNeighborX="-3159" custLinFactNeighborY="6317"/>
      <dgm:spPr/>
    </dgm:pt>
    <dgm:pt modelId="{DE922E1D-FF2E-4403-B7C9-6CD8A00073AB}" type="pres">
      <dgm:prSet presAssocID="{8FA5BC9B-C9DF-4BFB-BCFF-03FD7C6DBABF}" presName="Minus" presStyleLbl="alignNode1" presStyleIdx="1" presStyleCnt="2" custScaleX="63629" custScaleY="64474" custLinFactNeighborX="29627" custLinFactNeighborY="-15119"/>
      <dgm:spPr/>
    </dgm:pt>
    <dgm:pt modelId="{8E940919-4A58-4571-A0F2-E6F5C739FFCC}" type="pres">
      <dgm:prSet presAssocID="{8FA5BC9B-C9DF-4BFB-BCFF-03FD7C6DBABF}" presName="Divider" presStyleLbl="parChTrans1D1" presStyleIdx="0" presStyleCnt="1" custLinFactNeighborX="0"/>
      <dgm:spPr/>
    </dgm:pt>
  </dgm:ptLst>
  <dgm:cxnLst>
    <dgm:cxn modelId="{5DC74216-025F-4E56-9A08-BC69FF0375B2}" type="presOf" srcId="{8FA5BC9B-C9DF-4BFB-BCFF-03FD7C6DBABF}" destId="{544D001F-8B44-49DC-8EE1-61FD8A3FD918}" srcOrd="0" destOrd="0" presId="urn:microsoft.com/office/officeart/2009/3/layout/PlusandMinus"/>
    <dgm:cxn modelId="{5353302B-7E25-4EBC-8473-0B010A84CB63}" srcId="{8FA5BC9B-C9DF-4BFB-BCFF-03FD7C6DBABF}" destId="{5711EBD9-B364-4D74-97DF-F8F16E5C15C4}" srcOrd="0" destOrd="0" parTransId="{9C433C36-002E-41E4-AC6C-502597F8540F}" sibTransId="{E7AAC617-A1F1-477A-A5E3-AE2BA49B3A1E}"/>
    <dgm:cxn modelId="{27BF5980-36D8-42B7-A988-48395F795D12}" type="presOf" srcId="{5711EBD9-B364-4D74-97DF-F8F16E5C15C4}" destId="{794BC388-72CE-4D37-BA69-9B1F669C2DC2}" srcOrd="0" destOrd="0" presId="urn:microsoft.com/office/officeart/2009/3/layout/PlusandMinus"/>
    <dgm:cxn modelId="{D851D4D9-3347-4563-A915-A29741D8FBC3}" type="presOf" srcId="{11803F09-8230-44D1-9B79-8744923CA26A}" destId="{E29EEBAC-5396-46F4-9552-4D198E6F48A8}" srcOrd="0" destOrd="0" presId="urn:microsoft.com/office/officeart/2009/3/layout/PlusandMinus"/>
    <dgm:cxn modelId="{613A22F1-E811-4C42-B123-F86D647DA333}" srcId="{8FA5BC9B-C9DF-4BFB-BCFF-03FD7C6DBABF}" destId="{11803F09-8230-44D1-9B79-8744923CA26A}" srcOrd="1" destOrd="0" parTransId="{06FE0C63-2A32-4AAB-8AAE-39DA823F3351}" sibTransId="{F5CD0F55-5042-49D4-8206-A3B7A6AE5187}"/>
    <dgm:cxn modelId="{160DE4A5-DA1B-4896-88BC-194AD77B9179}" type="presParOf" srcId="{544D001F-8B44-49DC-8EE1-61FD8A3FD918}" destId="{488913D7-8119-46A8-8A1F-8F4A00AB95FA}" srcOrd="0" destOrd="0" presId="urn:microsoft.com/office/officeart/2009/3/layout/PlusandMinus"/>
    <dgm:cxn modelId="{426DA196-4C52-460D-BA8E-EF0936BCAD93}" type="presParOf" srcId="{544D001F-8B44-49DC-8EE1-61FD8A3FD918}" destId="{794BC388-72CE-4D37-BA69-9B1F669C2DC2}" srcOrd="1" destOrd="0" presId="urn:microsoft.com/office/officeart/2009/3/layout/PlusandMinus"/>
    <dgm:cxn modelId="{50176779-9044-4605-B971-4E4CBF248D33}" type="presParOf" srcId="{544D001F-8B44-49DC-8EE1-61FD8A3FD918}" destId="{E29EEBAC-5396-46F4-9552-4D198E6F48A8}" srcOrd="2" destOrd="0" presId="urn:microsoft.com/office/officeart/2009/3/layout/PlusandMinus"/>
    <dgm:cxn modelId="{FBE5D01A-5568-43C0-BBF9-1A4B90ED3BEB}" type="presParOf" srcId="{544D001F-8B44-49DC-8EE1-61FD8A3FD918}" destId="{CB11E0B4-8FBB-4C95-BB20-573A8C296C43}" srcOrd="3" destOrd="0" presId="urn:microsoft.com/office/officeart/2009/3/layout/PlusandMinus"/>
    <dgm:cxn modelId="{BEFB9103-6111-453D-8B03-1E82EEF5C140}" type="presParOf" srcId="{544D001F-8B44-49DC-8EE1-61FD8A3FD918}" destId="{DE922E1D-FF2E-4403-B7C9-6CD8A00073AB}" srcOrd="4" destOrd="0" presId="urn:microsoft.com/office/officeart/2009/3/layout/PlusandMinus"/>
    <dgm:cxn modelId="{E4BAB158-220A-4C14-8D3B-5867CB13E700}" type="presParOf" srcId="{544D001F-8B44-49DC-8EE1-61FD8A3FD918}" destId="{8E940919-4A58-4571-A0F2-E6F5C739FFCC}"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11F7B-0725-47F7-9856-24B4DD26C9AA}">
      <dsp:nvSpPr>
        <dsp:cNvPr id="0" name=""/>
        <dsp:cNvSpPr/>
      </dsp:nvSpPr>
      <dsp:spPr>
        <a:xfrm>
          <a:off x="8843" y="734166"/>
          <a:ext cx="2807521" cy="37724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Resource limitations</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Inconsistent WZ crash report definitions across States</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Lack of available detail</a:t>
          </a:r>
        </a:p>
      </dsp:txBody>
      <dsp:txXfrm>
        <a:off x="91072" y="816395"/>
        <a:ext cx="2643063" cy="3607950"/>
      </dsp:txXfrm>
    </dsp:sp>
    <dsp:sp modelId="{2A390DEF-B536-4BF2-8DD8-BE03D88651AC}">
      <dsp:nvSpPr>
        <dsp:cNvPr id="0" name=""/>
        <dsp:cNvSpPr/>
      </dsp:nvSpPr>
      <dsp:spPr>
        <a:xfrm>
          <a:off x="2990004" y="2405057"/>
          <a:ext cx="368115" cy="4306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990004" y="2491182"/>
        <a:ext cx="257681" cy="258375"/>
      </dsp:txXfrm>
    </dsp:sp>
    <dsp:sp modelId="{7A3DE5A1-BBD8-48A3-890D-974DEBC6B907}">
      <dsp:nvSpPr>
        <dsp:cNvPr id="0" name=""/>
        <dsp:cNvSpPr/>
      </dsp:nvSpPr>
      <dsp:spPr>
        <a:xfrm>
          <a:off x="3510922" y="734166"/>
          <a:ext cx="2270073" cy="37724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Difficulty…</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Identifying real WZ safety problems</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Determining most cost-effective solution</a:t>
          </a:r>
        </a:p>
      </dsp:txBody>
      <dsp:txXfrm>
        <a:off x="3577410" y="800654"/>
        <a:ext cx="2137097" cy="3639432"/>
      </dsp:txXfrm>
    </dsp:sp>
    <dsp:sp modelId="{46B4D955-AAD4-4EBD-8DF5-11821A9287C7}">
      <dsp:nvSpPr>
        <dsp:cNvPr id="0" name=""/>
        <dsp:cNvSpPr/>
      </dsp:nvSpPr>
      <dsp:spPr>
        <a:xfrm>
          <a:off x="5954635" y="2405057"/>
          <a:ext cx="368115" cy="4306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5954635" y="2491182"/>
        <a:ext cx="257681" cy="258375"/>
      </dsp:txXfrm>
    </dsp:sp>
    <dsp:sp modelId="{96113297-9423-4B80-B47D-9E60A57C348E}">
      <dsp:nvSpPr>
        <dsp:cNvPr id="0" name=""/>
        <dsp:cNvSpPr/>
      </dsp:nvSpPr>
      <dsp:spPr>
        <a:xfrm>
          <a:off x="6475552" y="986020"/>
          <a:ext cx="2113693" cy="32687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Lack of confidence in treatment selection</a:t>
          </a:r>
        </a:p>
      </dsp:txBody>
      <dsp:txXfrm>
        <a:off x="6537460" y="1047928"/>
        <a:ext cx="1989877" cy="31448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913D7-8119-46A8-8A1F-8F4A00AB95FA}">
      <dsp:nvSpPr>
        <dsp:cNvPr id="0" name=""/>
        <dsp:cNvSpPr/>
      </dsp:nvSpPr>
      <dsp:spPr>
        <a:xfrm>
          <a:off x="236728" y="1143000"/>
          <a:ext cx="8663890" cy="5047849"/>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4BC388-72CE-4D37-BA69-9B1F669C2DC2}">
      <dsp:nvSpPr>
        <dsp:cNvPr id="0" name=""/>
        <dsp:cNvSpPr/>
      </dsp:nvSpPr>
      <dsp:spPr>
        <a:xfrm>
          <a:off x="777911" y="1441988"/>
          <a:ext cx="3664885" cy="347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422400">
            <a:lnSpc>
              <a:spcPct val="90000"/>
            </a:lnSpc>
            <a:spcBef>
              <a:spcPct val="0"/>
            </a:spcBef>
            <a:spcAft>
              <a:spcPct val="35000"/>
            </a:spcAft>
            <a:buNone/>
          </a:pPr>
          <a:endParaRPr lang="en-US" sz="3200" b="1" u="none" kern="1200" dirty="0"/>
        </a:p>
        <a:p>
          <a:pPr marL="0" lvl="0" indent="0" algn="ctr" defTabSz="1422400">
            <a:lnSpc>
              <a:spcPct val="90000"/>
            </a:lnSpc>
            <a:spcBef>
              <a:spcPct val="0"/>
            </a:spcBef>
            <a:spcAft>
              <a:spcPct val="35000"/>
            </a:spcAft>
            <a:buNone/>
          </a:pPr>
          <a:endParaRPr lang="en-US" sz="3200" b="1" u="none" kern="1200" dirty="0"/>
        </a:p>
        <a:p>
          <a:pPr marL="0" lvl="0" indent="0" algn="ctr" defTabSz="1422400">
            <a:lnSpc>
              <a:spcPct val="90000"/>
            </a:lnSpc>
            <a:spcBef>
              <a:spcPct val="0"/>
            </a:spcBef>
            <a:spcAft>
              <a:spcPct val="35000"/>
            </a:spcAft>
            <a:buNone/>
          </a:pPr>
          <a:r>
            <a:rPr lang="en-US" sz="3200" b="1" u="none" kern="1200" dirty="0">
              <a:latin typeface="Arial" panose="020B0604020202020204" pitchFamily="34" charset="0"/>
              <a:cs typeface="Arial" panose="020B0604020202020204" pitchFamily="34" charset="0"/>
            </a:rPr>
            <a:t>How does lagging information assist an agency towards improving work zones? </a:t>
          </a:r>
        </a:p>
      </dsp:txBody>
      <dsp:txXfrm>
        <a:off x="777911" y="1441988"/>
        <a:ext cx="3664885" cy="3474601"/>
      </dsp:txXfrm>
    </dsp:sp>
    <dsp:sp modelId="{E29EEBAC-5396-46F4-9552-4D198E6F48A8}">
      <dsp:nvSpPr>
        <dsp:cNvPr id="0" name=""/>
        <dsp:cNvSpPr/>
      </dsp:nvSpPr>
      <dsp:spPr>
        <a:xfrm>
          <a:off x="4681775" y="1470723"/>
          <a:ext cx="3649521" cy="347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What are limitations from utilizing lagging sources of data?</a:t>
          </a:r>
        </a:p>
      </dsp:txBody>
      <dsp:txXfrm>
        <a:off x="4681775" y="1470723"/>
        <a:ext cx="3649521" cy="3474601"/>
      </dsp:txXfrm>
    </dsp:sp>
    <dsp:sp modelId="{CB11E0B4-8FBB-4C95-BB20-573A8C296C43}">
      <dsp:nvSpPr>
        <dsp:cNvPr id="0" name=""/>
        <dsp:cNvSpPr/>
      </dsp:nvSpPr>
      <dsp:spPr>
        <a:xfrm>
          <a:off x="155715" y="1389110"/>
          <a:ext cx="922196" cy="922028"/>
        </a:xfrm>
        <a:prstGeom prst="plus">
          <a:avLst>
            <a:gd name="adj" fmla="val 328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922E1D-FF2E-4403-B7C9-6CD8A00073AB}">
      <dsp:nvSpPr>
        <dsp:cNvPr id="0" name=""/>
        <dsp:cNvSpPr/>
      </dsp:nvSpPr>
      <dsp:spPr>
        <a:xfrm>
          <a:off x="7784566" y="1734893"/>
          <a:ext cx="919664" cy="31934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40919-4A58-4571-A0F2-E6F5C739FFCC}">
      <dsp:nvSpPr>
        <dsp:cNvPr id="0" name=""/>
        <dsp:cNvSpPr/>
      </dsp:nvSpPr>
      <dsp:spPr>
        <a:xfrm>
          <a:off x="4568673" y="1851742"/>
          <a:ext cx="903" cy="3318578"/>
        </a:xfrm>
        <a:prstGeom prst="line">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AF82-5856-4A93-8DC5-A89A1D671F17}">
      <dsp:nvSpPr>
        <dsp:cNvPr id="0" name=""/>
        <dsp:cNvSpPr/>
      </dsp:nvSpPr>
      <dsp:spPr>
        <a:xfrm>
          <a:off x="2001002" y="85147"/>
          <a:ext cx="2037939" cy="160654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Agency Objectives</a:t>
          </a:r>
        </a:p>
      </dsp:txBody>
      <dsp:txXfrm>
        <a:off x="2048056" y="132201"/>
        <a:ext cx="1943831" cy="1512435"/>
      </dsp:txXfrm>
    </dsp:sp>
    <dsp:sp modelId="{8C52BF17-C6EE-4903-A402-F3FAAF4D7C00}">
      <dsp:nvSpPr>
        <dsp:cNvPr id="0" name=""/>
        <dsp:cNvSpPr/>
      </dsp:nvSpPr>
      <dsp:spPr>
        <a:xfrm>
          <a:off x="4168208" y="706271"/>
          <a:ext cx="311413"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168208" y="779130"/>
        <a:ext cx="217989" cy="218577"/>
      </dsp:txXfrm>
    </dsp:sp>
    <dsp:sp modelId="{773790A5-ECB3-41B0-B02A-547CA68B09D4}">
      <dsp:nvSpPr>
        <dsp:cNvPr id="0" name=""/>
        <dsp:cNvSpPr/>
      </dsp:nvSpPr>
      <dsp:spPr>
        <a:xfrm>
          <a:off x="4626516" y="178342"/>
          <a:ext cx="1468933" cy="142015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Data needs</a:t>
          </a:r>
        </a:p>
      </dsp:txBody>
      <dsp:txXfrm>
        <a:off x="4668111" y="219937"/>
        <a:ext cx="1385743" cy="1336963"/>
      </dsp:txXfrm>
    </dsp:sp>
    <dsp:sp modelId="{E4B21CF9-0FAA-4214-86EB-56DBEE8844A1}">
      <dsp:nvSpPr>
        <dsp:cNvPr id="0" name=""/>
        <dsp:cNvSpPr/>
      </dsp:nvSpPr>
      <dsp:spPr>
        <a:xfrm rot="5400000">
          <a:off x="5072163" y="1944940"/>
          <a:ext cx="577637"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rot="-5400000">
        <a:off x="5251693" y="1838269"/>
        <a:ext cx="218577" cy="468349"/>
      </dsp:txXfrm>
    </dsp:sp>
    <dsp:sp modelId="{7A06F3A9-080D-4F26-A09C-9770F4E9C235}">
      <dsp:nvSpPr>
        <dsp:cNvPr id="0" name=""/>
        <dsp:cNvSpPr/>
      </dsp:nvSpPr>
      <dsp:spPr>
        <a:xfrm>
          <a:off x="4626516" y="2688378"/>
          <a:ext cx="1468933" cy="88136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Develop Baseline</a:t>
          </a:r>
        </a:p>
      </dsp:txBody>
      <dsp:txXfrm>
        <a:off x="4652330" y="2714192"/>
        <a:ext cx="1417305" cy="829732"/>
      </dsp:txXfrm>
    </dsp:sp>
    <dsp:sp modelId="{4A243325-E24C-4D27-A025-8F5CE2C77D95}">
      <dsp:nvSpPr>
        <dsp:cNvPr id="0" name=""/>
        <dsp:cNvSpPr/>
      </dsp:nvSpPr>
      <dsp:spPr>
        <a:xfrm rot="10800000">
          <a:off x="4185835" y="2946910"/>
          <a:ext cx="311413"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279259" y="3019769"/>
        <a:ext cx="217989" cy="218577"/>
      </dsp:txXfrm>
    </dsp:sp>
    <dsp:sp modelId="{FBB09088-FE32-4126-AF15-3CB37818F5E0}">
      <dsp:nvSpPr>
        <dsp:cNvPr id="0" name=""/>
        <dsp:cNvSpPr/>
      </dsp:nvSpPr>
      <dsp:spPr>
        <a:xfrm>
          <a:off x="2041442" y="2488600"/>
          <a:ext cx="1997499" cy="1280915"/>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Strategies</a:t>
          </a:r>
        </a:p>
      </dsp:txBody>
      <dsp:txXfrm>
        <a:off x="2078959" y="2526117"/>
        <a:ext cx="1922465" cy="1205881"/>
      </dsp:txXfrm>
    </dsp:sp>
    <dsp:sp modelId="{DCBC67BA-5F86-48C6-891C-1E4A7DE111C9}">
      <dsp:nvSpPr>
        <dsp:cNvPr id="0" name=""/>
        <dsp:cNvSpPr/>
      </dsp:nvSpPr>
      <dsp:spPr>
        <a:xfrm rot="10800000">
          <a:off x="1600762" y="2946910"/>
          <a:ext cx="311413"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1694186" y="3019769"/>
        <a:ext cx="217989" cy="218577"/>
      </dsp:txXfrm>
    </dsp:sp>
    <dsp:sp modelId="{C5DD7381-E9C0-4069-A5EA-C70262693428}">
      <dsp:nvSpPr>
        <dsp:cNvPr id="0" name=""/>
        <dsp:cNvSpPr/>
      </dsp:nvSpPr>
      <dsp:spPr>
        <a:xfrm>
          <a:off x="550" y="2279264"/>
          <a:ext cx="1453318" cy="1699588"/>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Take next Steps</a:t>
          </a:r>
        </a:p>
      </dsp:txBody>
      <dsp:txXfrm>
        <a:off x="43116" y="2321830"/>
        <a:ext cx="1368186" cy="16144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8CD0A-CA55-4FEC-AB58-F3BE797E1CD8}">
      <dsp:nvSpPr>
        <dsp:cNvPr id="0" name=""/>
        <dsp:cNvSpPr/>
      </dsp:nvSpPr>
      <dsp:spPr>
        <a:xfrm>
          <a:off x="4114799" y="2030609"/>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5ACD72-C867-4E78-8A53-19B6BB9A867F}">
      <dsp:nvSpPr>
        <dsp:cNvPr id="0" name=""/>
        <dsp:cNvSpPr/>
      </dsp:nvSpPr>
      <dsp:spPr>
        <a:xfrm>
          <a:off x="4069079" y="2030609"/>
          <a:ext cx="91440" cy="505258"/>
        </a:xfrm>
        <a:custGeom>
          <a:avLst/>
          <a:gdLst/>
          <a:ahLst/>
          <a:cxnLst/>
          <a:rect l="0" t="0" r="0" b="0"/>
          <a:pathLst>
            <a:path>
              <a:moveTo>
                <a:pt x="45720" y="0"/>
              </a:moveTo>
              <a:lnTo>
                <a:pt x="45720" y="505258"/>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7BEB7-E0F8-475C-A2FB-6902EDE12035}">
      <dsp:nvSpPr>
        <dsp:cNvPr id="0" name=""/>
        <dsp:cNvSpPr/>
      </dsp:nvSpPr>
      <dsp:spPr>
        <a:xfrm>
          <a:off x="1203548" y="2030609"/>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7A2685-3E0F-4673-B26E-1E8248131A5C}">
      <dsp:nvSpPr>
        <dsp:cNvPr id="0" name=""/>
        <dsp:cNvSpPr/>
      </dsp:nvSpPr>
      <dsp:spPr>
        <a:xfrm>
          <a:off x="2918462" y="359502"/>
          <a:ext cx="2392675" cy="1671106"/>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4D514F-D9AE-4B0B-B875-25E5A2FEE21A}">
      <dsp:nvSpPr>
        <dsp:cNvPr id="0" name=""/>
        <dsp:cNvSpPr/>
      </dsp:nvSpPr>
      <dsp:spPr>
        <a:xfrm>
          <a:off x="2918462" y="359502"/>
          <a:ext cx="2392675" cy="1671106"/>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F773F-8120-49D5-8E36-E19F521B330B}">
      <dsp:nvSpPr>
        <dsp:cNvPr id="0" name=""/>
        <dsp:cNvSpPr/>
      </dsp:nvSpPr>
      <dsp:spPr>
        <a:xfrm>
          <a:off x="1722124" y="660302"/>
          <a:ext cx="4785351" cy="10695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Three main challenges to work zone data analysis</a:t>
          </a:r>
        </a:p>
      </dsp:txBody>
      <dsp:txXfrm>
        <a:off x="1722124" y="660302"/>
        <a:ext cx="4785351" cy="1069508"/>
      </dsp:txXfrm>
    </dsp:sp>
    <dsp:sp modelId="{0DEFA928-1F6D-41B5-8024-8B94AAA226BD}">
      <dsp:nvSpPr>
        <dsp:cNvPr id="0" name=""/>
        <dsp:cNvSpPr/>
      </dsp:nvSpPr>
      <dsp:spPr>
        <a:xfrm>
          <a:off x="602050" y="2535867"/>
          <a:ext cx="1202996" cy="1671106"/>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8649CB-8CD9-45F3-9F81-B85B14716AD4}">
      <dsp:nvSpPr>
        <dsp:cNvPr id="0" name=""/>
        <dsp:cNvSpPr/>
      </dsp:nvSpPr>
      <dsp:spPr>
        <a:xfrm>
          <a:off x="602050" y="2535867"/>
          <a:ext cx="1202996" cy="1671106"/>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9D20EA-DD18-4217-8ED9-978F17016D2B}">
      <dsp:nvSpPr>
        <dsp:cNvPr id="0" name=""/>
        <dsp:cNvSpPr/>
      </dsp:nvSpPr>
      <dsp:spPr>
        <a:xfrm>
          <a:off x="552" y="2836666"/>
          <a:ext cx="2405992" cy="10695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1. Lack of data and limitations in the data sets</a:t>
          </a:r>
        </a:p>
      </dsp:txBody>
      <dsp:txXfrm>
        <a:off x="552" y="2836666"/>
        <a:ext cx="2405992" cy="1069508"/>
      </dsp:txXfrm>
    </dsp:sp>
    <dsp:sp modelId="{E0A715C0-E8B1-492B-BA29-E405CA754710}">
      <dsp:nvSpPr>
        <dsp:cNvPr id="0" name=""/>
        <dsp:cNvSpPr/>
      </dsp:nvSpPr>
      <dsp:spPr>
        <a:xfrm>
          <a:off x="3513301" y="2535867"/>
          <a:ext cx="1202996" cy="1671106"/>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FA9432-7F37-4D26-B621-841037C20DEE}">
      <dsp:nvSpPr>
        <dsp:cNvPr id="0" name=""/>
        <dsp:cNvSpPr/>
      </dsp:nvSpPr>
      <dsp:spPr>
        <a:xfrm>
          <a:off x="3513301" y="2535867"/>
          <a:ext cx="1202996" cy="1671106"/>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C2D6AC-CC8D-406C-A263-C62EF8FBECE7}">
      <dsp:nvSpPr>
        <dsp:cNvPr id="0" name=""/>
        <dsp:cNvSpPr/>
      </dsp:nvSpPr>
      <dsp:spPr>
        <a:xfrm>
          <a:off x="2911803" y="2836666"/>
          <a:ext cx="2405992" cy="10695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2. Confounding factors</a:t>
          </a:r>
        </a:p>
      </dsp:txBody>
      <dsp:txXfrm>
        <a:off x="2911803" y="2836666"/>
        <a:ext cx="2405992" cy="1069508"/>
      </dsp:txXfrm>
    </dsp:sp>
    <dsp:sp modelId="{71FCF0B4-5732-40AD-939C-187B1F00C840}">
      <dsp:nvSpPr>
        <dsp:cNvPr id="0" name=""/>
        <dsp:cNvSpPr/>
      </dsp:nvSpPr>
      <dsp:spPr>
        <a:xfrm>
          <a:off x="6424552" y="2535867"/>
          <a:ext cx="1202996" cy="1671106"/>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869840-8F72-45C8-BE8C-C41969B5FECF}">
      <dsp:nvSpPr>
        <dsp:cNvPr id="0" name=""/>
        <dsp:cNvSpPr/>
      </dsp:nvSpPr>
      <dsp:spPr>
        <a:xfrm>
          <a:off x="6424552" y="2535867"/>
          <a:ext cx="1202996" cy="1671106"/>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0FAF71-EFB7-4CA5-8D94-83239F2184E0}">
      <dsp:nvSpPr>
        <dsp:cNvPr id="0" name=""/>
        <dsp:cNvSpPr/>
      </dsp:nvSpPr>
      <dsp:spPr>
        <a:xfrm>
          <a:off x="5823054" y="2836666"/>
          <a:ext cx="2405992" cy="10695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3. Lack of resources for analysis</a:t>
          </a:r>
        </a:p>
      </dsp:txBody>
      <dsp:txXfrm>
        <a:off x="5823054" y="2836666"/>
        <a:ext cx="2405992" cy="10695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FBF04-8B86-4D40-B2CF-D7E88BE5828C}">
      <dsp:nvSpPr>
        <dsp:cNvPr id="0" name=""/>
        <dsp:cNvSpPr/>
      </dsp:nvSpPr>
      <dsp:spPr>
        <a:xfrm>
          <a:off x="2581" y="364682"/>
          <a:ext cx="2590517" cy="1036207"/>
        </a:xfrm>
        <a:prstGeom prst="homePlat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Short project duration</a:t>
          </a:r>
        </a:p>
      </dsp:txBody>
      <dsp:txXfrm>
        <a:off x="2581" y="364682"/>
        <a:ext cx="2331465" cy="1036207"/>
      </dsp:txXfrm>
    </dsp:sp>
    <dsp:sp modelId="{CDF8E6D9-5386-4705-A29A-B94D2D0156EF}">
      <dsp:nvSpPr>
        <dsp:cNvPr id="0" name=""/>
        <dsp:cNvSpPr/>
      </dsp:nvSpPr>
      <dsp:spPr>
        <a:xfrm>
          <a:off x="2074996" y="364682"/>
          <a:ext cx="2590517" cy="1036207"/>
        </a:xfrm>
        <a:prstGeom prst="chevron">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Low number of crashes</a:t>
          </a:r>
        </a:p>
      </dsp:txBody>
      <dsp:txXfrm>
        <a:off x="2593100" y="364682"/>
        <a:ext cx="1554310" cy="1036207"/>
      </dsp:txXfrm>
    </dsp:sp>
    <dsp:sp modelId="{AF613442-B6DC-4F0C-B516-479E07E9A265}">
      <dsp:nvSpPr>
        <dsp:cNvPr id="0" name=""/>
        <dsp:cNvSpPr/>
      </dsp:nvSpPr>
      <dsp:spPr>
        <a:xfrm>
          <a:off x="4147410" y="364682"/>
          <a:ext cx="2590517" cy="1036207"/>
        </a:xfrm>
        <a:prstGeom prst="chevron">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Lack of data</a:t>
          </a:r>
        </a:p>
      </dsp:txBody>
      <dsp:txXfrm>
        <a:off x="4665514" y="364682"/>
        <a:ext cx="1554310" cy="1036207"/>
      </dsp:txXfrm>
    </dsp:sp>
    <dsp:sp modelId="{DF2A4506-6122-4CC1-9FE1-1C1776DE1CEA}">
      <dsp:nvSpPr>
        <dsp:cNvPr id="0" name=""/>
        <dsp:cNvSpPr/>
      </dsp:nvSpPr>
      <dsp:spPr>
        <a:xfrm>
          <a:off x="6219824" y="364682"/>
          <a:ext cx="2590517" cy="1036207"/>
        </a:xfrm>
        <a:prstGeom prst="chevron">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Statistically insignificant conclusions</a:t>
          </a:r>
        </a:p>
      </dsp:txBody>
      <dsp:txXfrm>
        <a:off x="6737928" y="364682"/>
        <a:ext cx="1554310" cy="10362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FBF04-8B86-4D40-B2CF-D7E88BE5828C}">
      <dsp:nvSpPr>
        <dsp:cNvPr id="0" name=""/>
        <dsp:cNvSpPr/>
      </dsp:nvSpPr>
      <dsp:spPr>
        <a:xfrm>
          <a:off x="2623" y="737341"/>
          <a:ext cx="2632225" cy="1052890"/>
        </a:xfrm>
        <a:prstGeom prst="homePlat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Lack of detail in data</a:t>
          </a:r>
        </a:p>
      </dsp:txBody>
      <dsp:txXfrm>
        <a:off x="2623" y="737341"/>
        <a:ext cx="2369003" cy="1052890"/>
      </dsp:txXfrm>
    </dsp:sp>
    <dsp:sp modelId="{CDF8E6D9-5386-4705-A29A-B94D2D0156EF}">
      <dsp:nvSpPr>
        <dsp:cNvPr id="0" name=""/>
        <dsp:cNvSpPr/>
      </dsp:nvSpPr>
      <dsp:spPr>
        <a:xfrm>
          <a:off x="2108403" y="737341"/>
          <a:ext cx="2632225" cy="1052890"/>
        </a:xfrm>
        <a:prstGeom prst="chevron">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Difficult to code</a:t>
          </a:r>
        </a:p>
      </dsp:txBody>
      <dsp:txXfrm>
        <a:off x="2634848" y="737341"/>
        <a:ext cx="1579335" cy="1052890"/>
      </dsp:txXfrm>
    </dsp:sp>
    <dsp:sp modelId="{AF613442-B6DC-4F0C-B516-479E07E9A265}">
      <dsp:nvSpPr>
        <dsp:cNvPr id="0" name=""/>
        <dsp:cNvSpPr/>
      </dsp:nvSpPr>
      <dsp:spPr>
        <a:xfrm>
          <a:off x="4214184" y="737341"/>
          <a:ext cx="2632225" cy="1052890"/>
        </a:xfrm>
        <a:prstGeom prst="chevron">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Poor quality info for analysis</a:t>
          </a:r>
        </a:p>
      </dsp:txBody>
      <dsp:txXfrm>
        <a:off x="4740629" y="737341"/>
        <a:ext cx="1579335" cy="1052890"/>
      </dsp:txXfrm>
    </dsp:sp>
    <dsp:sp modelId="{DF2A4506-6122-4CC1-9FE1-1C1776DE1CEA}">
      <dsp:nvSpPr>
        <dsp:cNvPr id="0" name=""/>
        <dsp:cNvSpPr/>
      </dsp:nvSpPr>
      <dsp:spPr>
        <a:xfrm>
          <a:off x="6319964" y="737341"/>
          <a:ext cx="2632225" cy="1052890"/>
        </a:xfrm>
        <a:prstGeom prst="chevron">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Incorrect or misleading conclusions</a:t>
          </a:r>
        </a:p>
      </dsp:txBody>
      <dsp:txXfrm>
        <a:off x="6846409" y="737341"/>
        <a:ext cx="1579335" cy="10528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1D3C0-611F-4875-A17A-20F23A8C2827}">
      <dsp:nvSpPr>
        <dsp:cNvPr id="0" name=""/>
        <dsp:cNvSpPr/>
      </dsp:nvSpPr>
      <dsp:spPr>
        <a:xfrm>
          <a:off x="3892423" y="1927325"/>
          <a:ext cx="3068673" cy="675723"/>
        </a:xfrm>
        <a:custGeom>
          <a:avLst/>
          <a:gdLst/>
          <a:ahLst/>
          <a:cxnLst/>
          <a:rect l="0" t="0" r="0" b="0"/>
          <a:pathLst>
            <a:path>
              <a:moveTo>
                <a:pt x="0" y="0"/>
              </a:moveTo>
              <a:lnTo>
                <a:pt x="0" y="523768"/>
              </a:lnTo>
              <a:lnTo>
                <a:pt x="3068673" y="523768"/>
              </a:lnTo>
              <a:lnTo>
                <a:pt x="3068673" y="675723"/>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D45C4B-BAFD-435C-96AD-156206E16A7E}">
      <dsp:nvSpPr>
        <dsp:cNvPr id="0" name=""/>
        <dsp:cNvSpPr/>
      </dsp:nvSpPr>
      <dsp:spPr>
        <a:xfrm>
          <a:off x="3892423" y="1927325"/>
          <a:ext cx="1063865" cy="675723"/>
        </a:xfrm>
        <a:custGeom>
          <a:avLst/>
          <a:gdLst/>
          <a:ahLst/>
          <a:cxnLst/>
          <a:rect l="0" t="0" r="0" b="0"/>
          <a:pathLst>
            <a:path>
              <a:moveTo>
                <a:pt x="0" y="0"/>
              </a:moveTo>
              <a:lnTo>
                <a:pt x="0" y="523768"/>
              </a:lnTo>
              <a:lnTo>
                <a:pt x="1063865" y="523768"/>
              </a:lnTo>
              <a:lnTo>
                <a:pt x="1063865" y="675723"/>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45BEF9-DB3B-4159-8553-8AFE177D871D}">
      <dsp:nvSpPr>
        <dsp:cNvPr id="0" name=""/>
        <dsp:cNvSpPr/>
      </dsp:nvSpPr>
      <dsp:spPr>
        <a:xfrm>
          <a:off x="2890019" y="1927325"/>
          <a:ext cx="1002403" cy="675723"/>
        </a:xfrm>
        <a:custGeom>
          <a:avLst/>
          <a:gdLst/>
          <a:ahLst/>
          <a:cxnLst/>
          <a:rect l="0" t="0" r="0" b="0"/>
          <a:pathLst>
            <a:path>
              <a:moveTo>
                <a:pt x="1002403" y="0"/>
              </a:moveTo>
              <a:lnTo>
                <a:pt x="1002403" y="523768"/>
              </a:lnTo>
              <a:lnTo>
                <a:pt x="0" y="523768"/>
              </a:lnTo>
              <a:lnTo>
                <a:pt x="0" y="675723"/>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F7BBF5-BC8F-477D-99BD-8E71F64D043E}">
      <dsp:nvSpPr>
        <dsp:cNvPr id="0" name=""/>
        <dsp:cNvSpPr/>
      </dsp:nvSpPr>
      <dsp:spPr>
        <a:xfrm>
          <a:off x="823750" y="1927325"/>
          <a:ext cx="3068673" cy="675723"/>
        </a:xfrm>
        <a:custGeom>
          <a:avLst/>
          <a:gdLst/>
          <a:ahLst/>
          <a:cxnLst/>
          <a:rect l="0" t="0" r="0" b="0"/>
          <a:pathLst>
            <a:path>
              <a:moveTo>
                <a:pt x="3068673" y="0"/>
              </a:moveTo>
              <a:lnTo>
                <a:pt x="3068673" y="523768"/>
              </a:lnTo>
              <a:lnTo>
                <a:pt x="0" y="523768"/>
              </a:lnTo>
              <a:lnTo>
                <a:pt x="0" y="675723"/>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F1AC60-9A83-4D5E-B78B-CBA7ABE8261F}">
      <dsp:nvSpPr>
        <dsp:cNvPr id="0" name=""/>
        <dsp:cNvSpPr/>
      </dsp:nvSpPr>
      <dsp:spPr>
        <a:xfrm>
          <a:off x="1901447" y="-173142"/>
          <a:ext cx="3981953" cy="2100468"/>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33550-A583-4CAF-B709-70E649CA5307}">
      <dsp:nvSpPr>
        <dsp:cNvPr id="0" name=""/>
        <dsp:cNvSpPr/>
      </dsp:nvSpPr>
      <dsp:spPr>
        <a:xfrm>
          <a:off x="2083702" y="0"/>
          <a:ext cx="3981953" cy="2100468"/>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Tools and techniques that can improve work zone data analysis</a:t>
          </a:r>
        </a:p>
      </dsp:txBody>
      <dsp:txXfrm>
        <a:off x="2145223" y="61521"/>
        <a:ext cx="3858911" cy="1977426"/>
      </dsp:txXfrm>
    </dsp:sp>
    <dsp:sp modelId="{64D0E78B-DBCA-4A62-8389-6EE184996086}">
      <dsp:nvSpPr>
        <dsp:cNvPr id="0" name=""/>
        <dsp:cNvSpPr/>
      </dsp:nvSpPr>
      <dsp:spPr>
        <a:xfrm>
          <a:off x="3601" y="2603048"/>
          <a:ext cx="1640297" cy="1677228"/>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BD415F-2E10-4EFD-8EC2-D9665479C192}">
      <dsp:nvSpPr>
        <dsp:cNvPr id="0" name=""/>
        <dsp:cNvSpPr/>
      </dsp:nvSpPr>
      <dsp:spPr>
        <a:xfrm>
          <a:off x="185856" y="2776191"/>
          <a:ext cx="1640297" cy="1677228"/>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Crash Frequency  and Rate</a:t>
          </a:r>
        </a:p>
      </dsp:txBody>
      <dsp:txXfrm>
        <a:off x="233899" y="2824234"/>
        <a:ext cx="1544211" cy="1581142"/>
      </dsp:txXfrm>
    </dsp:sp>
    <dsp:sp modelId="{025EE8AD-5087-4790-8822-B74E5C51DB1A}">
      <dsp:nvSpPr>
        <dsp:cNvPr id="0" name=""/>
        <dsp:cNvSpPr/>
      </dsp:nvSpPr>
      <dsp:spPr>
        <a:xfrm>
          <a:off x="2008409" y="2603048"/>
          <a:ext cx="1763221" cy="1642231"/>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EA4A51-5D74-4677-A8BE-D3FA214201CA}">
      <dsp:nvSpPr>
        <dsp:cNvPr id="0" name=""/>
        <dsp:cNvSpPr/>
      </dsp:nvSpPr>
      <dsp:spPr>
        <a:xfrm>
          <a:off x="2190664" y="2776191"/>
          <a:ext cx="1763221" cy="1642231"/>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Crash Modification Factors</a:t>
          </a:r>
        </a:p>
      </dsp:txBody>
      <dsp:txXfrm>
        <a:off x="2238763" y="2824290"/>
        <a:ext cx="1667023" cy="1546033"/>
      </dsp:txXfrm>
    </dsp:sp>
    <dsp:sp modelId="{7BC1F6EE-2643-4222-8302-21C3E5EF0AC0}">
      <dsp:nvSpPr>
        <dsp:cNvPr id="0" name=""/>
        <dsp:cNvSpPr/>
      </dsp:nvSpPr>
      <dsp:spPr>
        <a:xfrm>
          <a:off x="4136141" y="2603048"/>
          <a:ext cx="1640297" cy="1671614"/>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32268E-1645-4824-9B32-B4DA4C05EE1C}">
      <dsp:nvSpPr>
        <dsp:cNvPr id="0" name=""/>
        <dsp:cNvSpPr/>
      </dsp:nvSpPr>
      <dsp:spPr>
        <a:xfrm>
          <a:off x="4318396" y="2776191"/>
          <a:ext cx="1640297" cy="1671614"/>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Road User Costs</a:t>
          </a:r>
        </a:p>
      </dsp:txBody>
      <dsp:txXfrm>
        <a:off x="4366439" y="2824234"/>
        <a:ext cx="1544211" cy="1575528"/>
      </dsp:txXfrm>
    </dsp:sp>
    <dsp:sp modelId="{94D4A9C1-C809-4A4F-99C7-38EED6C49BCB}">
      <dsp:nvSpPr>
        <dsp:cNvPr id="0" name=""/>
        <dsp:cNvSpPr/>
      </dsp:nvSpPr>
      <dsp:spPr>
        <a:xfrm>
          <a:off x="6140948" y="2603048"/>
          <a:ext cx="1640297" cy="1652709"/>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A5A5CA-4633-4A53-A126-162CEFE56D5D}">
      <dsp:nvSpPr>
        <dsp:cNvPr id="0" name=""/>
        <dsp:cNvSpPr/>
      </dsp:nvSpPr>
      <dsp:spPr>
        <a:xfrm>
          <a:off x="6323204" y="2776191"/>
          <a:ext cx="1640297" cy="1652709"/>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Modeling</a:t>
          </a:r>
        </a:p>
      </dsp:txBody>
      <dsp:txXfrm>
        <a:off x="6371247" y="2824234"/>
        <a:ext cx="1544211" cy="155662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CF7EC-C294-4032-88F6-2BC002EE32DB}">
      <dsp:nvSpPr>
        <dsp:cNvPr id="0" name=""/>
        <dsp:cNvSpPr/>
      </dsp:nvSpPr>
      <dsp:spPr>
        <a:xfrm>
          <a:off x="2316683" y="0"/>
          <a:ext cx="3250294" cy="325038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B79AD87-34C7-4815-8B16-4001B40F622A}">
      <dsp:nvSpPr>
        <dsp:cNvPr id="0" name=""/>
        <dsp:cNvSpPr/>
      </dsp:nvSpPr>
      <dsp:spPr>
        <a:xfrm>
          <a:off x="3034540" y="1176771"/>
          <a:ext cx="1813408" cy="906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Pre-Work Zone Crash History</a:t>
          </a:r>
        </a:p>
      </dsp:txBody>
      <dsp:txXfrm>
        <a:off x="3034540" y="1176771"/>
        <a:ext cx="1813408" cy="906597"/>
      </dsp:txXfrm>
    </dsp:sp>
    <dsp:sp modelId="{D29D377F-451A-4EBF-A6C2-079A7042A374}">
      <dsp:nvSpPr>
        <dsp:cNvPr id="0" name=""/>
        <dsp:cNvSpPr/>
      </dsp:nvSpPr>
      <dsp:spPr>
        <a:xfrm>
          <a:off x="1645746" y="2083368"/>
          <a:ext cx="2792250" cy="2793431"/>
        </a:xfrm>
        <a:prstGeom prst="blockArc">
          <a:avLst>
            <a:gd name="adj1" fmla="val 0"/>
            <a:gd name="adj2" fmla="val 18900000"/>
            <a:gd name="adj3" fmla="val 1274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4C6FD96-10F9-425F-AB2C-53C5C257A80B}">
      <dsp:nvSpPr>
        <dsp:cNvPr id="0" name=""/>
        <dsp:cNvSpPr/>
      </dsp:nvSpPr>
      <dsp:spPr>
        <a:xfrm>
          <a:off x="2127835" y="3048000"/>
          <a:ext cx="1813408" cy="906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Tracked real-time Crash Performance</a:t>
          </a:r>
        </a:p>
      </dsp:txBody>
      <dsp:txXfrm>
        <a:off x="2127835" y="3048000"/>
        <a:ext cx="1813408" cy="90659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911AD-82DD-4918-B45D-8726E4B30021}">
      <dsp:nvSpPr>
        <dsp:cNvPr id="0" name=""/>
        <dsp:cNvSpPr/>
      </dsp:nvSpPr>
      <dsp:spPr>
        <a:xfrm>
          <a:off x="1025" y="28856"/>
          <a:ext cx="3998890" cy="200857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Mobile automated speed enforcement system</a:t>
          </a:r>
        </a:p>
        <a:p>
          <a:pPr marL="0" lvl="0" indent="0" algn="ctr" defTabSz="1066800">
            <a:lnSpc>
              <a:spcPct val="90000"/>
            </a:lnSpc>
            <a:spcBef>
              <a:spcPct val="0"/>
            </a:spcBef>
            <a:spcAft>
              <a:spcPct val="35000"/>
            </a:spcAft>
            <a:buNone/>
          </a:pPr>
          <a:r>
            <a:rPr lang="en-US" sz="2400" i="1" kern="1200" dirty="0"/>
            <a:t>CMF = 0.86 for fatal and injury crashes</a:t>
          </a:r>
        </a:p>
      </dsp:txBody>
      <dsp:txXfrm>
        <a:off x="1025" y="28856"/>
        <a:ext cx="3998890" cy="2008578"/>
      </dsp:txXfrm>
    </dsp:sp>
    <dsp:sp modelId="{0A191C3D-10C3-448E-8F23-BE56EB119954}">
      <dsp:nvSpPr>
        <dsp:cNvPr id="0" name=""/>
        <dsp:cNvSpPr/>
      </dsp:nvSpPr>
      <dsp:spPr>
        <a:xfrm>
          <a:off x="4399805" y="28856"/>
          <a:ext cx="3998890" cy="203233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Left-hand merge and downstream lane shift</a:t>
          </a:r>
        </a:p>
        <a:p>
          <a:pPr marL="0" lvl="0" indent="0" algn="ctr" defTabSz="1066800">
            <a:lnSpc>
              <a:spcPct val="90000"/>
            </a:lnSpc>
            <a:spcBef>
              <a:spcPct val="0"/>
            </a:spcBef>
            <a:spcAft>
              <a:spcPct val="35000"/>
            </a:spcAft>
            <a:buNone/>
          </a:pPr>
          <a:r>
            <a:rPr lang="en-US" sz="2400" i="1" kern="1200" dirty="0"/>
            <a:t>CMF = 0.54 for fatal and injury crashes</a:t>
          </a:r>
        </a:p>
      </dsp:txBody>
      <dsp:txXfrm>
        <a:off x="4399805" y="28856"/>
        <a:ext cx="3998890" cy="20323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7B7EF-9683-488A-8A94-7FE25EA2CCC6}">
      <dsp:nvSpPr>
        <dsp:cNvPr id="0" name=""/>
        <dsp:cNvSpPr/>
      </dsp:nvSpPr>
      <dsp:spPr>
        <a:xfrm>
          <a:off x="0" y="37296"/>
          <a:ext cx="8667447" cy="488697"/>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How are traffic models related to work zone safety?</a:t>
          </a:r>
        </a:p>
      </dsp:txBody>
      <dsp:txXfrm>
        <a:off x="0" y="37296"/>
        <a:ext cx="8667447" cy="48869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7B7EF-9683-488A-8A94-7FE25EA2CCC6}">
      <dsp:nvSpPr>
        <dsp:cNvPr id="0" name=""/>
        <dsp:cNvSpPr/>
      </dsp:nvSpPr>
      <dsp:spPr>
        <a:xfrm>
          <a:off x="0" y="37296"/>
          <a:ext cx="8667447" cy="488697"/>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How are traffic models related to work zone safety?</a:t>
          </a:r>
        </a:p>
      </dsp:txBody>
      <dsp:txXfrm>
        <a:off x="0" y="37296"/>
        <a:ext cx="8667447" cy="488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02503-4154-4BB2-85CB-6FED588EC0A2}">
      <dsp:nvSpPr>
        <dsp:cNvPr id="0" name=""/>
        <dsp:cNvSpPr/>
      </dsp:nvSpPr>
      <dsp:spPr>
        <a:xfrm>
          <a:off x="0" y="238732"/>
          <a:ext cx="8763000" cy="941850"/>
        </a:xfrm>
        <a:prstGeom prst="rect">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06" tIns="270764" rIns="68010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Low cost sketch-planning tool</a:t>
          </a:r>
        </a:p>
        <a:p>
          <a:pPr marL="171450" lvl="1" indent="-171450" algn="l" defTabSz="800100">
            <a:lnSpc>
              <a:spcPct val="90000"/>
            </a:lnSpc>
            <a:spcBef>
              <a:spcPct val="0"/>
            </a:spcBef>
            <a:spcAft>
              <a:spcPct val="15000"/>
            </a:spcAft>
            <a:buChar char="•"/>
          </a:pPr>
          <a:r>
            <a:rPr lang="en-US" sz="1800" kern="1200" dirty="0"/>
            <a:t>Reasonable estimates of queue lengths and delay</a:t>
          </a:r>
        </a:p>
      </dsp:txBody>
      <dsp:txXfrm>
        <a:off x="0" y="238732"/>
        <a:ext cx="8763000" cy="941850"/>
      </dsp:txXfrm>
    </dsp:sp>
    <dsp:sp modelId="{6071A791-0479-4846-B0B7-1402F81F20CD}">
      <dsp:nvSpPr>
        <dsp:cNvPr id="0" name=""/>
        <dsp:cNvSpPr/>
      </dsp:nvSpPr>
      <dsp:spPr>
        <a:xfrm>
          <a:off x="438150" y="46852"/>
          <a:ext cx="6134100" cy="383760"/>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54" tIns="0" rIns="231854" bIns="0" numCol="1" spcCol="1270" anchor="ctr" anchorCtr="0">
          <a:noAutofit/>
        </a:bodyPr>
        <a:lstStyle/>
        <a:p>
          <a:pPr marL="0" lvl="0" indent="0" algn="l" defTabSz="977900">
            <a:lnSpc>
              <a:spcPct val="90000"/>
            </a:lnSpc>
            <a:spcBef>
              <a:spcPct val="0"/>
            </a:spcBef>
            <a:spcAft>
              <a:spcPct val="35000"/>
            </a:spcAft>
            <a:buNone/>
          </a:pPr>
          <a:r>
            <a:rPr lang="en-US" sz="2200" b="1" kern="1200" dirty="0"/>
            <a:t>QuickZone</a:t>
          </a:r>
        </a:p>
      </dsp:txBody>
      <dsp:txXfrm>
        <a:off x="456884" y="65586"/>
        <a:ext cx="6096632" cy="346292"/>
      </dsp:txXfrm>
    </dsp:sp>
    <dsp:sp modelId="{0CB3D041-67B9-4C22-B3BD-4DC6BD9DDCBF}">
      <dsp:nvSpPr>
        <dsp:cNvPr id="0" name=""/>
        <dsp:cNvSpPr/>
      </dsp:nvSpPr>
      <dsp:spPr>
        <a:xfrm>
          <a:off x="0" y="1442662"/>
          <a:ext cx="8763000" cy="1208025"/>
        </a:xfrm>
        <a:prstGeom prst="rect">
          <a:avLst/>
        </a:prstGeom>
        <a:solidFill>
          <a:schemeClr val="lt1">
            <a:alpha val="90000"/>
            <a:hueOff val="0"/>
            <a:satOff val="0"/>
            <a:lumOff val="0"/>
            <a:alphaOff val="0"/>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06" tIns="270764" rIns="68010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Estimates length of pavement that can be rehabilitated or reconstructed</a:t>
          </a:r>
        </a:p>
        <a:p>
          <a:pPr marL="171450" lvl="1" indent="-171450" algn="l" defTabSz="800100">
            <a:lnSpc>
              <a:spcPct val="90000"/>
            </a:lnSpc>
            <a:spcBef>
              <a:spcPct val="0"/>
            </a:spcBef>
            <a:spcAft>
              <a:spcPct val="15000"/>
            </a:spcAft>
            <a:buChar char="•"/>
          </a:pPr>
          <a:r>
            <a:rPr lang="en-US" sz="1800" kern="1200" dirty="0"/>
            <a:t>Estimates costs</a:t>
          </a:r>
        </a:p>
      </dsp:txBody>
      <dsp:txXfrm>
        <a:off x="0" y="1442662"/>
        <a:ext cx="8763000" cy="1208025"/>
      </dsp:txXfrm>
    </dsp:sp>
    <dsp:sp modelId="{3DB84B5E-3B15-4B0B-AB44-3707CF036BDF}">
      <dsp:nvSpPr>
        <dsp:cNvPr id="0" name=""/>
        <dsp:cNvSpPr/>
      </dsp:nvSpPr>
      <dsp:spPr>
        <a:xfrm>
          <a:off x="438150" y="1250782"/>
          <a:ext cx="6134100" cy="383760"/>
        </a:xfrm>
        <a:prstGeom prst="round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54" tIns="0" rIns="231854" bIns="0" numCol="1" spcCol="1270" anchor="ctr" anchorCtr="0">
          <a:noAutofit/>
        </a:bodyPr>
        <a:lstStyle/>
        <a:p>
          <a:pPr marL="0" lvl="0" indent="0" algn="l" defTabSz="977900">
            <a:lnSpc>
              <a:spcPct val="90000"/>
            </a:lnSpc>
            <a:spcBef>
              <a:spcPct val="0"/>
            </a:spcBef>
            <a:spcAft>
              <a:spcPct val="35000"/>
            </a:spcAft>
            <a:buNone/>
          </a:pPr>
          <a:r>
            <a:rPr lang="en-US" sz="2200" b="1" kern="1200" dirty="0"/>
            <a:t>CA4PRS</a:t>
          </a:r>
        </a:p>
      </dsp:txBody>
      <dsp:txXfrm>
        <a:off x="456884" y="1269516"/>
        <a:ext cx="6096632" cy="346292"/>
      </dsp:txXfrm>
    </dsp:sp>
    <dsp:sp modelId="{CEF4E950-5120-431E-A47A-E311F0E6308B}">
      <dsp:nvSpPr>
        <dsp:cNvPr id="0" name=""/>
        <dsp:cNvSpPr/>
      </dsp:nvSpPr>
      <dsp:spPr>
        <a:xfrm>
          <a:off x="0" y="2912767"/>
          <a:ext cx="8763000" cy="941850"/>
        </a:xfrm>
        <a:prstGeom prst="rect">
          <a:avLst/>
        </a:prstGeom>
        <a:solidFill>
          <a:schemeClr val="lt1">
            <a:alpha val="90000"/>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06" tIns="270764" rIns="68010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Well-known</a:t>
          </a:r>
        </a:p>
        <a:p>
          <a:pPr marL="171450" lvl="1" indent="-171450" algn="l" defTabSz="800100">
            <a:lnSpc>
              <a:spcPct val="90000"/>
            </a:lnSpc>
            <a:spcBef>
              <a:spcPct val="0"/>
            </a:spcBef>
            <a:spcAft>
              <a:spcPct val="15000"/>
            </a:spcAft>
            <a:buChar char="•"/>
          </a:pPr>
          <a:r>
            <a:rPr lang="en-US" sz="1800" kern="1200" dirty="0"/>
            <a:t>Simulates traffic operation around a work zone</a:t>
          </a:r>
        </a:p>
      </dsp:txBody>
      <dsp:txXfrm>
        <a:off x="0" y="2912767"/>
        <a:ext cx="8763000" cy="941850"/>
      </dsp:txXfrm>
    </dsp:sp>
    <dsp:sp modelId="{6A326559-72FE-488A-8573-9E2F6826D488}">
      <dsp:nvSpPr>
        <dsp:cNvPr id="0" name=""/>
        <dsp:cNvSpPr/>
      </dsp:nvSpPr>
      <dsp:spPr>
        <a:xfrm>
          <a:off x="438150" y="2720887"/>
          <a:ext cx="6134100" cy="383760"/>
        </a:xfrm>
        <a:prstGeom prst="round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54" tIns="0" rIns="231854" bIns="0" numCol="1" spcCol="1270" anchor="ctr" anchorCtr="0">
          <a:noAutofit/>
        </a:bodyPr>
        <a:lstStyle/>
        <a:p>
          <a:pPr marL="0" lvl="0" indent="0" algn="l" defTabSz="977900">
            <a:lnSpc>
              <a:spcPct val="90000"/>
            </a:lnSpc>
            <a:spcBef>
              <a:spcPct val="0"/>
            </a:spcBef>
            <a:spcAft>
              <a:spcPct val="35000"/>
            </a:spcAft>
            <a:buNone/>
          </a:pPr>
          <a:r>
            <a:rPr lang="en-US" sz="2200" b="1" kern="1200" dirty="0"/>
            <a:t>CORSIM</a:t>
          </a:r>
        </a:p>
      </dsp:txBody>
      <dsp:txXfrm>
        <a:off x="456884" y="2739621"/>
        <a:ext cx="6096632" cy="346292"/>
      </dsp:txXfrm>
    </dsp:sp>
    <dsp:sp modelId="{156077B8-B6B9-4DC8-92C1-5EA5D8B2E741}">
      <dsp:nvSpPr>
        <dsp:cNvPr id="0" name=""/>
        <dsp:cNvSpPr/>
      </dsp:nvSpPr>
      <dsp:spPr>
        <a:xfrm>
          <a:off x="0" y="4116697"/>
          <a:ext cx="8763000" cy="941850"/>
        </a:xfrm>
        <a:prstGeom prst="rect">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06" tIns="270764" rIns="68010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Low cost</a:t>
          </a:r>
        </a:p>
        <a:p>
          <a:pPr marL="171450" lvl="1" indent="-171450" algn="l" defTabSz="800100">
            <a:lnSpc>
              <a:spcPct val="90000"/>
            </a:lnSpc>
            <a:spcBef>
              <a:spcPct val="0"/>
            </a:spcBef>
            <a:spcAft>
              <a:spcPct val="15000"/>
            </a:spcAft>
            <a:buChar char="•"/>
          </a:pPr>
          <a:r>
            <a:rPr lang="en-US" sz="1800" kern="1200" dirty="0"/>
            <a:t>Reasonable estimates of queue lengths and road user cost</a:t>
          </a:r>
          <a:r>
            <a:rPr lang="en-US" sz="1500" kern="1200" dirty="0"/>
            <a:t>s</a:t>
          </a:r>
        </a:p>
      </dsp:txBody>
      <dsp:txXfrm>
        <a:off x="0" y="4116697"/>
        <a:ext cx="8763000" cy="941850"/>
      </dsp:txXfrm>
    </dsp:sp>
    <dsp:sp modelId="{DC565F83-015B-4AA2-81A9-A67BE09B9FE1}">
      <dsp:nvSpPr>
        <dsp:cNvPr id="0" name=""/>
        <dsp:cNvSpPr/>
      </dsp:nvSpPr>
      <dsp:spPr>
        <a:xfrm>
          <a:off x="438150" y="3924817"/>
          <a:ext cx="6134100" cy="383760"/>
        </a:xfrm>
        <a:prstGeom prst="round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54" tIns="0" rIns="231854" bIns="0" numCol="1" spcCol="1270" anchor="ctr" anchorCtr="0">
          <a:noAutofit/>
        </a:bodyPr>
        <a:lstStyle/>
        <a:p>
          <a:pPr marL="0" lvl="0" indent="0" algn="l" defTabSz="977900">
            <a:lnSpc>
              <a:spcPct val="90000"/>
            </a:lnSpc>
            <a:spcBef>
              <a:spcPct val="0"/>
            </a:spcBef>
            <a:spcAft>
              <a:spcPct val="35000"/>
            </a:spcAft>
            <a:buNone/>
          </a:pPr>
          <a:r>
            <a:rPr lang="en-US" sz="2200" b="1" kern="1200" dirty="0"/>
            <a:t>QUEWZ</a:t>
          </a:r>
        </a:p>
      </dsp:txBody>
      <dsp:txXfrm>
        <a:off x="456884" y="3943551"/>
        <a:ext cx="6096632" cy="3462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C7D8D-23B1-4D53-980E-BCD660410426}">
      <dsp:nvSpPr>
        <dsp:cNvPr id="0" name=""/>
        <dsp:cNvSpPr/>
      </dsp:nvSpPr>
      <dsp:spPr>
        <a:xfrm>
          <a:off x="0" y="45415"/>
          <a:ext cx="2442424" cy="13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Construction Vehicle- Related Crashes</a:t>
          </a:r>
        </a:p>
      </dsp:txBody>
      <dsp:txXfrm>
        <a:off x="0" y="45415"/>
        <a:ext cx="2442424" cy="1368420"/>
      </dsp:txXfrm>
    </dsp:sp>
    <dsp:sp modelId="{5EC83F47-50DF-4FA0-8AD8-26B0A1072946}">
      <dsp:nvSpPr>
        <dsp:cNvPr id="0" name=""/>
        <dsp:cNvSpPr/>
      </dsp:nvSpPr>
      <dsp:spPr>
        <a:xfrm>
          <a:off x="2442424" y="2652"/>
          <a:ext cx="401777" cy="1453946"/>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FC9C7D-1203-446D-B636-DF805A1A622A}">
      <dsp:nvSpPr>
        <dsp:cNvPr id="0" name=""/>
        <dsp:cNvSpPr/>
      </dsp:nvSpPr>
      <dsp:spPr>
        <a:xfrm>
          <a:off x="3004912" y="2652"/>
          <a:ext cx="5464170" cy="1453946"/>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i="0" kern="1200" dirty="0">
              <a:solidFill>
                <a:schemeClr val="bg1"/>
              </a:solidFill>
              <a:latin typeface="Arial" panose="020B0604020202020204" pitchFamily="34" charset="0"/>
              <a:cs typeface="Arial" panose="020B0604020202020204" pitchFamily="34" charset="0"/>
            </a:rPr>
            <a:t>Developed guidelines for access points to reduce the risk  of rear-end collisions due to construction vehicle ingress/egress</a:t>
          </a:r>
          <a:endParaRPr lang="en-US" sz="2400" kern="1200" dirty="0">
            <a:solidFill>
              <a:schemeClr val="bg1"/>
            </a:solidFill>
            <a:latin typeface="Arial" panose="020B0604020202020204" pitchFamily="34" charset="0"/>
            <a:cs typeface="Arial" panose="020B0604020202020204" pitchFamily="34" charset="0"/>
          </a:endParaRPr>
        </a:p>
      </dsp:txBody>
      <dsp:txXfrm>
        <a:off x="3004912" y="2652"/>
        <a:ext cx="5464170" cy="1453946"/>
      </dsp:txXfrm>
    </dsp:sp>
    <dsp:sp modelId="{69A1E1F5-C91A-4C19-A9F9-5210658E62E6}">
      <dsp:nvSpPr>
        <dsp:cNvPr id="0" name=""/>
        <dsp:cNvSpPr/>
      </dsp:nvSpPr>
      <dsp:spPr>
        <a:xfrm>
          <a:off x="0" y="1524769"/>
          <a:ext cx="2118537" cy="1075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Motorcycle-Related Crashes</a:t>
          </a:r>
        </a:p>
      </dsp:txBody>
      <dsp:txXfrm>
        <a:off x="0" y="1524769"/>
        <a:ext cx="2118537" cy="1075187"/>
      </dsp:txXfrm>
    </dsp:sp>
    <dsp:sp modelId="{6311CA41-1892-4A3B-9E72-11782876DA77}">
      <dsp:nvSpPr>
        <dsp:cNvPr id="0" name=""/>
        <dsp:cNvSpPr/>
      </dsp:nvSpPr>
      <dsp:spPr>
        <a:xfrm>
          <a:off x="2118537" y="1474370"/>
          <a:ext cx="423707" cy="1175986"/>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AE9E1C-AC92-4412-9FFF-221B45273F03}">
      <dsp:nvSpPr>
        <dsp:cNvPr id="0" name=""/>
        <dsp:cNvSpPr/>
      </dsp:nvSpPr>
      <dsp:spPr>
        <a:xfrm>
          <a:off x="2711727" y="1476781"/>
          <a:ext cx="5762421" cy="1175986"/>
        </a:xfrm>
        <a:prstGeom prst="rect">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Developed a qualified product list for blackout tape</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Limited use to 45 days maximum</a:t>
          </a:r>
          <a:endParaRPr lang="en-US" sz="2200" b="1" kern="1200" dirty="0">
            <a:latin typeface="Arial" panose="020B0604020202020204" pitchFamily="34" charset="0"/>
            <a:cs typeface="Arial" panose="020B0604020202020204" pitchFamily="34" charset="0"/>
          </a:endParaRPr>
        </a:p>
      </dsp:txBody>
      <dsp:txXfrm>
        <a:off x="2711727" y="1476781"/>
        <a:ext cx="5762421" cy="1175986"/>
      </dsp:txXfrm>
    </dsp:sp>
    <dsp:sp modelId="{366FBAB8-FDCF-4B53-A8FB-E22047157FF2}">
      <dsp:nvSpPr>
        <dsp:cNvPr id="0" name=""/>
        <dsp:cNvSpPr/>
      </dsp:nvSpPr>
      <dsp:spPr>
        <a:xfrm>
          <a:off x="0" y="3017487"/>
          <a:ext cx="2118537" cy="74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Nighttime Crashes</a:t>
          </a:r>
        </a:p>
      </dsp:txBody>
      <dsp:txXfrm>
        <a:off x="0" y="3017487"/>
        <a:ext cx="2118537" cy="745300"/>
      </dsp:txXfrm>
    </dsp:sp>
    <dsp:sp modelId="{FA7F932A-854E-4F49-A3EE-B64BFE25BA91}">
      <dsp:nvSpPr>
        <dsp:cNvPr id="0" name=""/>
        <dsp:cNvSpPr/>
      </dsp:nvSpPr>
      <dsp:spPr>
        <a:xfrm>
          <a:off x="2118537" y="2668128"/>
          <a:ext cx="423707" cy="1444019"/>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CBBDD3-F0D2-42A1-8A16-6DF6E7F74F51}">
      <dsp:nvSpPr>
        <dsp:cNvPr id="0" name=""/>
        <dsp:cNvSpPr/>
      </dsp:nvSpPr>
      <dsp:spPr>
        <a:xfrm>
          <a:off x="2711727" y="2668128"/>
          <a:ext cx="5762421" cy="1444019"/>
        </a:xfrm>
        <a:prstGeom prst="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bg1"/>
              </a:solidFill>
              <a:latin typeface="Arial" panose="020B0604020202020204" pitchFamily="34" charset="0"/>
              <a:cs typeface="Arial" panose="020B0604020202020204" pitchFamily="34" charset="0"/>
            </a:rPr>
            <a:t>Adjusted policies for construction vehicle  delineation, work zone delineation, raised pavement markers</a:t>
          </a:r>
          <a:endParaRPr lang="en-US" sz="2400" kern="1200" dirty="0">
            <a:solidFill>
              <a:schemeClr val="bg1"/>
            </a:solidFill>
            <a:latin typeface="Arial" panose="020B0604020202020204" pitchFamily="34" charset="0"/>
            <a:cs typeface="Arial" panose="020B0604020202020204" pitchFamily="34" charset="0"/>
          </a:endParaRPr>
        </a:p>
      </dsp:txBody>
      <dsp:txXfrm>
        <a:off x="2711727" y="2668128"/>
        <a:ext cx="5762421" cy="1444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AF82-5856-4A93-8DC5-A89A1D671F17}">
      <dsp:nvSpPr>
        <dsp:cNvPr id="0" name=""/>
        <dsp:cNvSpPr/>
      </dsp:nvSpPr>
      <dsp:spPr>
        <a:xfrm>
          <a:off x="2001002" y="85147"/>
          <a:ext cx="2037939" cy="160654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Agency Objectives</a:t>
          </a:r>
        </a:p>
      </dsp:txBody>
      <dsp:txXfrm>
        <a:off x="2048056" y="132201"/>
        <a:ext cx="1943831" cy="1512435"/>
      </dsp:txXfrm>
    </dsp:sp>
    <dsp:sp modelId="{8C52BF17-C6EE-4903-A402-F3FAAF4D7C00}">
      <dsp:nvSpPr>
        <dsp:cNvPr id="0" name=""/>
        <dsp:cNvSpPr/>
      </dsp:nvSpPr>
      <dsp:spPr>
        <a:xfrm>
          <a:off x="4168208" y="706271"/>
          <a:ext cx="311413"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168208" y="779130"/>
        <a:ext cx="217989" cy="218577"/>
      </dsp:txXfrm>
    </dsp:sp>
    <dsp:sp modelId="{773790A5-ECB3-41B0-B02A-547CA68B09D4}">
      <dsp:nvSpPr>
        <dsp:cNvPr id="0" name=""/>
        <dsp:cNvSpPr/>
      </dsp:nvSpPr>
      <dsp:spPr>
        <a:xfrm>
          <a:off x="4626516" y="178342"/>
          <a:ext cx="1468933" cy="142015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Data needs</a:t>
          </a:r>
        </a:p>
      </dsp:txBody>
      <dsp:txXfrm>
        <a:off x="4668111" y="219937"/>
        <a:ext cx="1385743" cy="1336963"/>
      </dsp:txXfrm>
    </dsp:sp>
    <dsp:sp modelId="{E4B21CF9-0FAA-4214-86EB-56DBEE8844A1}">
      <dsp:nvSpPr>
        <dsp:cNvPr id="0" name=""/>
        <dsp:cNvSpPr/>
      </dsp:nvSpPr>
      <dsp:spPr>
        <a:xfrm rot="5400000">
          <a:off x="5072163" y="1944940"/>
          <a:ext cx="577637"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rot="-5400000">
        <a:off x="5251693" y="1838269"/>
        <a:ext cx="218577" cy="468349"/>
      </dsp:txXfrm>
    </dsp:sp>
    <dsp:sp modelId="{7A06F3A9-080D-4F26-A09C-9770F4E9C235}">
      <dsp:nvSpPr>
        <dsp:cNvPr id="0" name=""/>
        <dsp:cNvSpPr/>
      </dsp:nvSpPr>
      <dsp:spPr>
        <a:xfrm>
          <a:off x="4626516" y="2688378"/>
          <a:ext cx="1468933" cy="88136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Develop Baseline</a:t>
          </a:r>
        </a:p>
      </dsp:txBody>
      <dsp:txXfrm>
        <a:off x="4652330" y="2714192"/>
        <a:ext cx="1417305" cy="829732"/>
      </dsp:txXfrm>
    </dsp:sp>
    <dsp:sp modelId="{4A243325-E24C-4D27-A025-8F5CE2C77D95}">
      <dsp:nvSpPr>
        <dsp:cNvPr id="0" name=""/>
        <dsp:cNvSpPr/>
      </dsp:nvSpPr>
      <dsp:spPr>
        <a:xfrm rot="10800000">
          <a:off x="4185835" y="2946910"/>
          <a:ext cx="311413"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279259" y="3019769"/>
        <a:ext cx="217989" cy="218577"/>
      </dsp:txXfrm>
    </dsp:sp>
    <dsp:sp modelId="{FBB09088-FE32-4126-AF15-3CB37818F5E0}">
      <dsp:nvSpPr>
        <dsp:cNvPr id="0" name=""/>
        <dsp:cNvSpPr/>
      </dsp:nvSpPr>
      <dsp:spPr>
        <a:xfrm>
          <a:off x="2041442" y="2488600"/>
          <a:ext cx="1997499" cy="1280915"/>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Strategies</a:t>
          </a:r>
        </a:p>
      </dsp:txBody>
      <dsp:txXfrm>
        <a:off x="2078959" y="2526117"/>
        <a:ext cx="1922465" cy="1205881"/>
      </dsp:txXfrm>
    </dsp:sp>
    <dsp:sp modelId="{DCBC67BA-5F86-48C6-891C-1E4A7DE111C9}">
      <dsp:nvSpPr>
        <dsp:cNvPr id="0" name=""/>
        <dsp:cNvSpPr/>
      </dsp:nvSpPr>
      <dsp:spPr>
        <a:xfrm rot="10800000">
          <a:off x="1600762" y="2946910"/>
          <a:ext cx="311413" cy="36429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1694186" y="3019769"/>
        <a:ext cx="217989" cy="218577"/>
      </dsp:txXfrm>
    </dsp:sp>
    <dsp:sp modelId="{C5DD7381-E9C0-4069-A5EA-C70262693428}">
      <dsp:nvSpPr>
        <dsp:cNvPr id="0" name=""/>
        <dsp:cNvSpPr/>
      </dsp:nvSpPr>
      <dsp:spPr>
        <a:xfrm>
          <a:off x="550" y="2279264"/>
          <a:ext cx="1453318" cy="1699588"/>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Take next Steps</a:t>
          </a:r>
        </a:p>
      </dsp:txBody>
      <dsp:txXfrm>
        <a:off x="43116" y="2321830"/>
        <a:ext cx="1368186" cy="1614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AF82-5856-4A93-8DC5-A89A1D671F17}">
      <dsp:nvSpPr>
        <dsp:cNvPr id="0" name=""/>
        <dsp:cNvSpPr/>
      </dsp:nvSpPr>
      <dsp:spPr>
        <a:xfrm>
          <a:off x="2005037" y="65244"/>
          <a:ext cx="2042048" cy="1609782"/>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Agency Objectives</a:t>
          </a:r>
        </a:p>
      </dsp:txBody>
      <dsp:txXfrm>
        <a:off x="2052186" y="112393"/>
        <a:ext cx="1947750" cy="1515484"/>
      </dsp:txXfrm>
    </dsp:sp>
    <dsp:sp modelId="{8C52BF17-C6EE-4903-A402-F3FAAF4D7C00}">
      <dsp:nvSpPr>
        <dsp:cNvPr id="0" name=""/>
        <dsp:cNvSpPr/>
      </dsp:nvSpPr>
      <dsp:spPr>
        <a:xfrm>
          <a:off x="4176612" y="687621"/>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176612" y="760627"/>
        <a:ext cx="218429" cy="219017"/>
      </dsp:txXfrm>
    </dsp:sp>
    <dsp:sp modelId="{773790A5-ECB3-41B0-B02A-547CA68B09D4}">
      <dsp:nvSpPr>
        <dsp:cNvPr id="0" name=""/>
        <dsp:cNvSpPr/>
      </dsp:nvSpPr>
      <dsp:spPr>
        <a:xfrm>
          <a:off x="4635843" y="158627"/>
          <a:ext cx="1471895" cy="1423016"/>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Data needs</a:t>
          </a:r>
        </a:p>
      </dsp:txBody>
      <dsp:txXfrm>
        <a:off x="4677522" y="200306"/>
        <a:ext cx="1388537" cy="1339658"/>
      </dsp:txXfrm>
    </dsp:sp>
    <dsp:sp modelId="{E4B21CF9-0FAA-4214-86EB-56DBEE8844A1}">
      <dsp:nvSpPr>
        <dsp:cNvPr id="0" name=""/>
        <dsp:cNvSpPr/>
      </dsp:nvSpPr>
      <dsp:spPr>
        <a:xfrm rot="5400000">
          <a:off x="5082389" y="1928787"/>
          <a:ext cx="578802"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rot="-5400000">
        <a:off x="5262282" y="1821901"/>
        <a:ext cx="219017" cy="469293"/>
      </dsp:txXfrm>
    </dsp:sp>
    <dsp:sp modelId="{7A06F3A9-080D-4F26-A09C-9770F4E9C235}">
      <dsp:nvSpPr>
        <dsp:cNvPr id="0" name=""/>
        <dsp:cNvSpPr/>
      </dsp:nvSpPr>
      <dsp:spPr>
        <a:xfrm>
          <a:off x="4635843" y="2673724"/>
          <a:ext cx="1471895" cy="883137"/>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Develop Baseline</a:t>
          </a:r>
        </a:p>
      </dsp:txBody>
      <dsp:txXfrm>
        <a:off x="4661709" y="2699590"/>
        <a:ext cx="1420163" cy="831405"/>
      </dsp:txXfrm>
    </dsp:sp>
    <dsp:sp modelId="{4A243325-E24C-4D27-A025-8F5CE2C77D95}">
      <dsp:nvSpPr>
        <dsp:cNvPr id="0" name=""/>
        <dsp:cNvSpPr/>
      </dsp:nvSpPr>
      <dsp:spPr>
        <a:xfrm rot="10800000">
          <a:off x="4194274"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287886" y="3005783"/>
        <a:ext cx="218429" cy="219017"/>
      </dsp:txXfrm>
    </dsp:sp>
    <dsp:sp modelId="{FBB09088-FE32-4126-AF15-3CB37818F5E0}">
      <dsp:nvSpPr>
        <dsp:cNvPr id="0" name=""/>
        <dsp:cNvSpPr/>
      </dsp:nvSpPr>
      <dsp:spPr>
        <a:xfrm>
          <a:off x="2045558" y="2473543"/>
          <a:ext cx="2001527" cy="1283498"/>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Strategies</a:t>
          </a:r>
        </a:p>
      </dsp:txBody>
      <dsp:txXfrm>
        <a:off x="2083150" y="2511135"/>
        <a:ext cx="1926343" cy="1208314"/>
      </dsp:txXfrm>
    </dsp:sp>
    <dsp:sp modelId="{DCBC67BA-5F86-48C6-891C-1E4A7DE111C9}">
      <dsp:nvSpPr>
        <dsp:cNvPr id="0" name=""/>
        <dsp:cNvSpPr/>
      </dsp:nvSpPr>
      <dsp:spPr>
        <a:xfrm rot="10800000">
          <a:off x="1603989"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1697601" y="3005783"/>
        <a:ext cx="218429" cy="219017"/>
      </dsp:txXfrm>
    </dsp:sp>
    <dsp:sp modelId="{C5DD7381-E9C0-4069-A5EA-C70262693428}">
      <dsp:nvSpPr>
        <dsp:cNvPr id="0" name=""/>
        <dsp:cNvSpPr/>
      </dsp:nvSpPr>
      <dsp:spPr>
        <a:xfrm>
          <a:off x="551" y="2263785"/>
          <a:ext cx="1456248" cy="1703014"/>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Take next Steps</a:t>
          </a:r>
        </a:p>
      </dsp:txBody>
      <dsp:txXfrm>
        <a:off x="43203" y="2306437"/>
        <a:ext cx="1370944" cy="16177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AF82-5856-4A93-8DC5-A89A1D671F17}">
      <dsp:nvSpPr>
        <dsp:cNvPr id="0" name=""/>
        <dsp:cNvSpPr/>
      </dsp:nvSpPr>
      <dsp:spPr>
        <a:xfrm>
          <a:off x="2005037" y="65244"/>
          <a:ext cx="2042048" cy="1609782"/>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Agency Objectives</a:t>
          </a:r>
        </a:p>
      </dsp:txBody>
      <dsp:txXfrm>
        <a:off x="2052186" y="112393"/>
        <a:ext cx="1947750" cy="1515484"/>
      </dsp:txXfrm>
    </dsp:sp>
    <dsp:sp modelId="{8C52BF17-C6EE-4903-A402-F3FAAF4D7C00}">
      <dsp:nvSpPr>
        <dsp:cNvPr id="0" name=""/>
        <dsp:cNvSpPr/>
      </dsp:nvSpPr>
      <dsp:spPr>
        <a:xfrm>
          <a:off x="4176612" y="687621"/>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176612" y="760627"/>
        <a:ext cx="218429" cy="219017"/>
      </dsp:txXfrm>
    </dsp:sp>
    <dsp:sp modelId="{773790A5-ECB3-41B0-B02A-547CA68B09D4}">
      <dsp:nvSpPr>
        <dsp:cNvPr id="0" name=""/>
        <dsp:cNvSpPr/>
      </dsp:nvSpPr>
      <dsp:spPr>
        <a:xfrm>
          <a:off x="4635843" y="158627"/>
          <a:ext cx="1471895" cy="1423016"/>
        </a:xfrm>
        <a:prstGeom prst="roundRect">
          <a:avLst>
            <a:gd name="adj" fmla="val 10000"/>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Data needs</a:t>
          </a:r>
        </a:p>
      </dsp:txBody>
      <dsp:txXfrm>
        <a:off x="4677522" y="200306"/>
        <a:ext cx="1388537" cy="1339658"/>
      </dsp:txXfrm>
    </dsp:sp>
    <dsp:sp modelId="{E4B21CF9-0FAA-4214-86EB-56DBEE8844A1}">
      <dsp:nvSpPr>
        <dsp:cNvPr id="0" name=""/>
        <dsp:cNvSpPr/>
      </dsp:nvSpPr>
      <dsp:spPr>
        <a:xfrm rot="5400000">
          <a:off x="5082389" y="1928787"/>
          <a:ext cx="578802"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rot="-5400000">
        <a:off x="5262282" y="1821901"/>
        <a:ext cx="219017" cy="469293"/>
      </dsp:txXfrm>
    </dsp:sp>
    <dsp:sp modelId="{7A06F3A9-080D-4F26-A09C-9770F4E9C235}">
      <dsp:nvSpPr>
        <dsp:cNvPr id="0" name=""/>
        <dsp:cNvSpPr/>
      </dsp:nvSpPr>
      <dsp:spPr>
        <a:xfrm>
          <a:off x="4635843" y="2673724"/>
          <a:ext cx="1471895" cy="883137"/>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Develop Baseline</a:t>
          </a:r>
        </a:p>
      </dsp:txBody>
      <dsp:txXfrm>
        <a:off x="4661709" y="2699590"/>
        <a:ext cx="1420163" cy="831405"/>
      </dsp:txXfrm>
    </dsp:sp>
    <dsp:sp modelId="{4A243325-E24C-4D27-A025-8F5CE2C77D95}">
      <dsp:nvSpPr>
        <dsp:cNvPr id="0" name=""/>
        <dsp:cNvSpPr/>
      </dsp:nvSpPr>
      <dsp:spPr>
        <a:xfrm rot="10800000">
          <a:off x="4194274"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287886" y="3005783"/>
        <a:ext cx="218429" cy="219017"/>
      </dsp:txXfrm>
    </dsp:sp>
    <dsp:sp modelId="{FBB09088-FE32-4126-AF15-3CB37818F5E0}">
      <dsp:nvSpPr>
        <dsp:cNvPr id="0" name=""/>
        <dsp:cNvSpPr/>
      </dsp:nvSpPr>
      <dsp:spPr>
        <a:xfrm>
          <a:off x="2045558" y="2473543"/>
          <a:ext cx="2001527" cy="1283498"/>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Strategies</a:t>
          </a:r>
        </a:p>
      </dsp:txBody>
      <dsp:txXfrm>
        <a:off x="2083150" y="2511135"/>
        <a:ext cx="1926343" cy="1208314"/>
      </dsp:txXfrm>
    </dsp:sp>
    <dsp:sp modelId="{DCBC67BA-5F86-48C6-891C-1E4A7DE111C9}">
      <dsp:nvSpPr>
        <dsp:cNvPr id="0" name=""/>
        <dsp:cNvSpPr/>
      </dsp:nvSpPr>
      <dsp:spPr>
        <a:xfrm rot="10800000">
          <a:off x="1603989"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1697601" y="3005783"/>
        <a:ext cx="218429" cy="219017"/>
      </dsp:txXfrm>
    </dsp:sp>
    <dsp:sp modelId="{C5DD7381-E9C0-4069-A5EA-C70262693428}">
      <dsp:nvSpPr>
        <dsp:cNvPr id="0" name=""/>
        <dsp:cNvSpPr/>
      </dsp:nvSpPr>
      <dsp:spPr>
        <a:xfrm>
          <a:off x="551" y="2263785"/>
          <a:ext cx="1456248" cy="1703014"/>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Take next Steps</a:t>
          </a:r>
        </a:p>
      </dsp:txBody>
      <dsp:txXfrm>
        <a:off x="43203" y="2306437"/>
        <a:ext cx="1370944" cy="16177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D3601-88BD-4CE4-A493-78E7D50007BA}">
      <dsp:nvSpPr>
        <dsp:cNvPr id="0" name=""/>
        <dsp:cNvSpPr/>
      </dsp:nvSpPr>
      <dsp:spPr>
        <a:xfrm>
          <a:off x="894613" y="48478"/>
          <a:ext cx="2326990" cy="2326990"/>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Crash Level</a:t>
          </a:r>
        </a:p>
      </dsp:txBody>
      <dsp:txXfrm>
        <a:off x="1204879" y="455702"/>
        <a:ext cx="1706459" cy="1047145"/>
      </dsp:txXfrm>
    </dsp:sp>
    <dsp:sp modelId="{32E27D53-3A99-491C-A209-38D97DB70C30}">
      <dsp:nvSpPr>
        <dsp:cNvPr id="0" name=""/>
        <dsp:cNvSpPr/>
      </dsp:nvSpPr>
      <dsp:spPr>
        <a:xfrm>
          <a:off x="1734269" y="1502847"/>
          <a:ext cx="2326990" cy="2326990"/>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Person Level</a:t>
          </a:r>
        </a:p>
      </dsp:txBody>
      <dsp:txXfrm>
        <a:off x="2445940" y="2103986"/>
        <a:ext cx="1396194" cy="1279844"/>
      </dsp:txXfrm>
    </dsp:sp>
    <dsp:sp modelId="{1E2FC037-E4C3-4BFC-894D-8C6BA250075B}">
      <dsp:nvSpPr>
        <dsp:cNvPr id="0" name=""/>
        <dsp:cNvSpPr/>
      </dsp:nvSpPr>
      <dsp:spPr>
        <a:xfrm>
          <a:off x="54958" y="1502847"/>
          <a:ext cx="2326990" cy="2326990"/>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Vehicle Level</a:t>
          </a:r>
        </a:p>
      </dsp:txBody>
      <dsp:txXfrm>
        <a:off x="274083" y="2103986"/>
        <a:ext cx="1396194" cy="1279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AF82-5856-4A93-8DC5-A89A1D671F17}">
      <dsp:nvSpPr>
        <dsp:cNvPr id="0" name=""/>
        <dsp:cNvSpPr/>
      </dsp:nvSpPr>
      <dsp:spPr>
        <a:xfrm>
          <a:off x="2005037" y="65244"/>
          <a:ext cx="2042048" cy="1609782"/>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Agency Objectives</a:t>
          </a:r>
        </a:p>
      </dsp:txBody>
      <dsp:txXfrm>
        <a:off x="2052186" y="112393"/>
        <a:ext cx="1947750" cy="1515484"/>
      </dsp:txXfrm>
    </dsp:sp>
    <dsp:sp modelId="{8C52BF17-C6EE-4903-A402-F3FAAF4D7C00}">
      <dsp:nvSpPr>
        <dsp:cNvPr id="0" name=""/>
        <dsp:cNvSpPr/>
      </dsp:nvSpPr>
      <dsp:spPr>
        <a:xfrm>
          <a:off x="4176612" y="687621"/>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176612" y="760627"/>
        <a:ext cx="218429" cy="219017"/>
      </dsp:txXfrm>
    </dsp:sp>
    <dsp:sp modelId="{773790A5-ECB3-41B0-B02A-547CA68B09D4}">
      <dsp:nvSpPr>
        <dsp:cNvPr id="0" name=""/>
        <dsp:cNvSpPr/>
      </dsp:nvSpPr>
      <dsp:spPr>
        <a:xfrm>
          <a:off x="4635843" y="158627"/>
          <a:ext cx="1471895" cy="1423016"/>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Data needs</a:t>
          </a:r>
        </a:p>
      </dsp:txBody>
      <dsp:txXfrm>
        <a:off x="4677522" y="200306"/>
        <a:ext cx="1388537" cy="1339658"/>
      </dsp:txXfrm>
    </dsp:sp>
    <dsp:sp modelId="{E4B21CF9-0FAA-4214-86EB-56DBEE8844A1}">
      <dsp:nvSpPr>
        <dsp:cNvPr id="0" name=""/>
        <dsp:cNvSpPr/>
      </dsp:nvSpPr>
      <dsp:spPr>
        <a:xfrm rot="5400000">
          <a:off x="5082389" y="1928787"/>
          <a:ext cx="578802"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rot="-5400000">
        <a:off x="5262282" y="1821901"/>
        <a:ext cx="219017" cy="469293"/>
      </dsp:txXfrm>
    </dsp:sp>
    <dsp:sp modelId="{7A06F3A9-080D-4F26-A09C-9770F4E9C235}">
      <dsp:nvSpPr>
        <dsp:cNvPr id="0" name=""/>
        <dsp:cNvSpPr/>
      </dsp:nvSpPr>
      <dsp:spPr>
        <a:xfrm>
          <a:off x="4635843" y="2673724"/>
          <a:ext cx="1471895" cy="883137"/>
        </a:xfrm>
        <a:prstGeom prst="roundRect">
          <a:avLst>
            <a:gd name="adj" fmla="val 10000"/>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Develop Baseline</a:t>
          </a:r>
        </a:p>
      </dsp:txBody>
      <dsp:txXfrm>
        <a:off x="4661709" y="2699590"/>
        <a:ext cx="1420163" cy="831405"/>
      </dsp:txXfrm>
    </dsp:sp>
    <dsp:sp modelId="{4A243325-E24C-4D27-A025-8F5CE2C77D95}">
      <dsp:nvSpPr>
        <dsp:cNvPr id="0" name=""/>
        <dsp:cNvSpPr/>
      </dsp:nvSpPr>
      <dsp:spPr>
        <a:xfrm rot="10800000">
          <a:off x="4194274"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287886" y="3005783"/>
        <a:ext cx="218429" cy="219017"/>
      </dsp:txXfrm>
    </dsp:sp>
    <dsp:sp modelId="{FBB09088-FE32-4126-AF15-3CB37818F5E0}">
      <dsp:nvSpPr>
        <dsp:cNvPr id="0" name=""/>
        <dsp:cNvSpPr/>
      </dsp:nvSpPr>
      <dsp:spPr>
        <a:xfrm>
          <a:off x="2045558" y="2473543"/>
          <a:ext cx="2001527" cy="1283498"/>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Strategies</a:t>
          </a:r>
        </a:p>
      </dsp:txBody>
      <dsp:txXfrm>
        <a:off x="2083150" y="2511135"/>
        <a:ext cx="1926343" cy="1208314"/>
      </dsp:txXfrm>
    </dsp:sp>
    <dsp:sp modelId="{DCBC67BA-5F86-48C6-891C-1E4A7DE111C9}">
      <dsp:nvSpPr>
        <dsp:cNvPr id="0" name=""/>
        <dsp:cNvSpPr/>
      </dsp:nvSpPr>
      <dsp:spPr>
        <a:xfrm rot="10800000">
          <a:off x="1603989"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1697601" y="3005783"/>
        <a:ext cx="218429" cy="219017"/>
      </dsp:txXfrm>
    </dsp:sp>
    <dsp:sp modelId="{C5DD7381-E9C0-4069-A5EA-C70262693428}">
      <dsp:nvSpPr>
        <dsp:cNvPr id="0" name=""/>
        <dsp:cNvSpPr/>
      </dsp:nvSpPr>
      <dsp:spPr>
        <a:xfrm>
          <a:off x="551" y="2263785"/>
          <a:ext cx="1456248" cy="1703014"/>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Take next Steps</a:t>
          </a:r>
        </a:p>
      </dsp:txBody>
      <dsp:txXfrm>
        <a:off x="43203" y="2306437"/>
        <a:ext cx="1370944" cy="16177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AF82-5856-4A93-8DC5-A89A1D671F17}">
      <dsp:nvSpPr>
        <dsp:cNvPr id="0" name=""/>
        <dsp:cNvSpPr/>
      </dsp:nvSpPr>
      <dsp:spPr>
        <a:xfrm>
          <a:off x="2005037" y="65244"/>
          <a:ext cx="2042048" cy="1609782"/>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Agency Objectives</a:t>
          </a:r>
        </a:p>
      </dsp:txBody>
      <dsp:txXfrm>
        <a:off x="2052186" y="112393"/>
        <a:ext cx="1947750" cy="1515484"/>
      </dsp:txXfrm>
    </dsp:sp>
    <dsp:sp modelId="{8C52BF17-C6EE-4903-A402-F3FAAF4D7C00}">
      <dsp:nvSpPr>
        <dsp:cNvPr id="0" name=""/>
        <dsp:cNvSpPr/>
      </dsp:nvSpPr>
      <dsp:spPr>
        <a:xfrm>
          <a:off x="4176612" y="687621"/>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176612" y="760627"/>
        <a:ext cx="218429" cy="219017"/>
      </dsp:txXfrm>
    </dsp:sp>
    <dsp:sp modelId="{773790A5-ECB3-41B0-B02A-547CA68B09D4}">
      <dsp:nvSpPr>
        <dsp:cNvPr id="0" name=""/>
        <dsp:cNvSpPr/>
      </dsp:nvSpPr>
      <dsp:spPr>
        <a:xfrm>
          <a:off x="4635843" y="158627"/>
          <a:ext cx="1471895" cy="1423016"/>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Data needs</a:t>
          </a:r>
        </a:p>
      </dsp:txBody>
      <dsp:txXfrm>
        <a:off x="4677522" y="200306"/>
        <a:ext cx="1388537" cy="1339658"/>
      </dsp:txXfrm>
    </dsp:sp>
    <dsp:sp modelId="{E4B21CF9-0FAA-4214-86EB-56DBEE8844A1}">
      <dsp:nvSpPr>
        <dsp:cNvPr id="0" name=""/>
        <dsp:cNvSpPr/>
      </dsp:nvSpPr>
      <dsp:spPr>
        <a:xfrm rot="5400000">
          <a:off x="5082389" y="1928787"/>
          <a:ext cx="578802"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rot="-5400000">
        <a:off x="5262282" y="1821901"/>
        <a:ext cx="219017" cy="469293"/>
      </dsp:txXfrm>
    </dsp:sp>
    <dsp:sp modelId="{7A06F3A9-080D-4F26-A09C-9770F4E9C235}">
      <dsp:nvSpPr>
        <dsp:cNvPr id="0" name=""/>
        <dsp:cNvSpPr/>
      </dsp:nvSpPr>
      <dsp:spPr>
        <a:xfrm>
          <a:off x="4635843" y="2673724"/>
          <a:ext cx="1471895" cy="883137"/>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Develop Baseline</a:t>
          </a:r>
        </a:p>
      </dsp:txBody>
      <dsp:txXfrm>
        <a:off x="4661709" y="2699590"/>
        <a:ext cx="1420163" cy="831405"/>
      </dsp:txXfrm>
    </dsp:sp>
    <dsp:sp modelId="{4A243325-E24C-4D27-A025-8F5CE2C77D95}">
      <dsp:nvSpPr>
        <dsp:cNvPr id="0" name=""/>
        <dsp:cNvSpPr/>
      </dsp:nvSpPr>
      <dsp:spPr>
        <a:xfrm rot="10800000">
          <a:off x="4194274"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287886" y="3005783"/>
        <a:ext cx="218429" cy="219017"/>
      </dsp:txXfrm>
    </dsp:sp>
    <dsp:sp modelId="{FBB09088-FE32-4126-AF15-3CB37818F5E0}">
      <dsp:nvSpPr>
        <dsp:cNvPr id="0" name=""/>
        <dsp:cNvSpPr/>
      </dsp:nvSpPr>
      <dsp:spPr>
        <a:xfrm>
          <a:off x="2045558" y="2473543"/>
          <a:ext cx="2001527" cy="1283498"/>
        </a:xfrm>
        <a:prstGeom prst="roundRect">
          <a:avLst>
            <a:gd name="adj" fmla="val 10000"/>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Identify Strategies</a:t>
          </a:r>
        </a:p>
      </dsp:txBody>
      <dsp:txXfrm>
        <a:off x="2083150" y="2511135"/>
        <a:ext cx="1926343" cy="1208314"/>
      </dsp:txXfrm>
    </dsp:sp>
    <dsp:sp modelId="{DCBC67BA-5F86-48C6-891C-1E4A7DE111C9}">
      <dsp:nvSpPr>
        <dsp:cNvPr id="0" name=""/>
        <dsp:cNvSpPr/>
      </dsp:nvSpPr>
      <dsp:spPr>
        <a:xfrm rot="10800000">
          <a:off x="1603989" y="2932777"/>
          <a:ext cx="312041" cy="36502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1697601" y="3005783"/>
        <a:ext cx="218429" cy="219017"/>
      </dsp:txXfrm>
    </dsp:sp>
    <dsp:sp modelId="{C5DD7381-E9C0-4069-A5EA-C70262693428}">
      <dsp:nvSpPr>
        <dsp:cNvPr id="0" name=""/>
        <dsp:cNvSpPr/>
      </dsp:nvSpPr>
      <dsp:spPr>
        <a:xfrm>
          <a:off x="551" y="2263785"/>
          <a:ext cx="1456248" cy="1703014"/>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Take next Steps</a:t>
          </a:r>
        </a:p>
      </dsp:txBody>
      <dsp:txXfrm>
        <a:off x="43203" y="2306437"/>
        <a:ext cx="1370944" cy="16177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913D7-8119-46A8-8A1F-8F4A00AB95FA}">
      <dsp:nvSpPr>
        <dsp:cNvPr id="0" name=""/>
        <dsp:cNvSpPr/>
      </dsp:nvSpPr>
      <dsp:spPr>
        <a:xfrm>
          <a:off x="-17" y="576227"/>
          <a:ext cx="8514641" cy="5294825"/>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4BC388-72CE-4D37-BA69-9B1F669C2DC2}">
      <dsp:nvSpPr>
        <dsp:cNvPr id="0" name=""/>
        <dsp:cNvSpPr/>
      </dsp:nvSpPr>
      <dsp:spPr>
        <a:xfrm>
          <a:off x="674659" y="1179405"/>
          <a:ext cx="3180463" cy="327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422400">
            <a:lnSpc>
              <a:spcPct val="90000"/>
            </a:lnSpc>
            <a:spcBef>
              <a:spcPct val="0"/>
            </a:spcBef>
            <a:spcAft>
              <a:spcPct val="35000"/>
            </a:spcAft>
            <a:buNone/>
          </a:pPr>
          <a:endParaRPr lang="en-US" sz="3200" b="1" u="none" kern="1200" dirty="0">
            <a:latin typeface="Arial" panose="020B0604020202020204" pitchFamily="34" charset="0"/>
            <a:cs typeface="Arial" panose="020B0604020202020204" pitchFamily="34" charset="0"/>
          </a:endParaRPr>
        </a:p>
        <a:p>
          <a:pPr marL="0" lvl="0" indent="0" algn="ctr" defTabSz="1422400">
            <a:lnSpc>
              <a:spcPct val="90000"/>
            </a:lnSpc>
            <a:spcBef>
              <a:spcPct val="0"/>
            </a:spcBef>
            <a:spcAft>
              <a:spcPct val="35000"/>
            </a:spcAft>
            <a:buNone/>
          </a:pPr>
          <a:endParaRPr lang="en-US" sz="3200" b="1" u="none" kern="1200" dirty="0">
            <a:latin typeface="Arial" panose="020B0604020202020204" pitchFamily="34" charset="0"/>
            <a:cs typeface="Arial" panose="020B0604020202020204" pitchFamily="34" charset="0"/>
          </a:endParaRPr>
        </a:p>
        <a:p>
          <a:pPr marL="0" lvl="0" indent="0" algn="ctr" defTabSz="1422400">
            <a:lnSpc>
              <a:spcPct val="90000"/>
            </a:lnSpc>
            <a:spcBef>
              <a:spcPct val="0"/>
            </a:spcBef>
            <a:spcAft>
              <a:spcPct val="35000"/>
            </a:spcAft>
            <a:buNone/>
          </a:pPr>
          <a:r>
            <a:rPr lang="en-US" sz="3200" b="1" u="none" kern="1200" dirty="0">
              <a:latin typeface="Arial" panose="020B0604020202020204" pitchFamily="34" charset="0"/>
              <a:cs typeface="Arial" panose="020B0604020202020204" pitchFamily="34" charset="0"/>
            </a:rPr>
            <a:t>How would real-time safety data collection benefit an agency? </a:t>
          </a:r>
        </a:p>
      </dsp:txBody>
      <dsp:txXfrm>
        <a:off x="674659" y="1179405"/>
        <a:ext cx="3180463" cy="3275028"/>
      </dsp:txXfrm>
    </dsp:sp>
    <dsp:sp modelId="{E29EEBAC-5396-46F4-9552-4D198E6F48A8}">
      <dsp:nvSpPr>
        <dsp:cNvPr id="0" name=""/>
        <dsp:cNvSpPr/>
      </dsp:nvSpPr>
      <dsp:spPr>
        <a:xfrm>
          <a:off x="4487281" y="1179372"/>
          <a:ext cx="3993415" cy="327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What are some limitations of real-time data?</a:t>
          </a:r>
        </a:p>
      </dsp:txBody>
      <dsp:txXfrm>
        <a:off x="4487281" y="1179372"/>
        <a:ext cx="3993415" cy="3275028"/>
      </dsp:txXfrm>
    </dsp:sp>
    <dsp:sp modelId="{CB11E0B4-8FBB-4C95-BB20-573A8C296C43}">
      <dsp:nvSpPr>
        <dsp:cNvPr id="0" name=""/>
        <dsp:cNvSpPr/>
      </dsp:nvSpPr>
      <dsp:spPr>
        <a:xfrm>
          <a:off x="30536" y="787980"/>
          <a:ext cx="869228" cy="869068"/>
        </a:xfrm>
        <a:prstGeom prst="plus">
          <a:avLst>
            <a:gd name="adj" fmla="val 328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922E1D-FF2E-4403-B7C9-6CD8A00073AB}">
      <dsp:nvSpPr>
        <dsp:cNvPr id="0" name=""/>
        <dsp:cNvSpPr/>
      </dsp:nvSpPr>
      <dsp:spPr>
        <a:xfrm>
          <a:off x="7590772" y="940229"/>
          <a:ext cx="866841" cy="30100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40919-4A58-4571-A0F2-E6F5C739FFCC}">
      <dsp:nvSpPr>
        <dsp:cNvPr id="0" name=""/>
        <dsp:cNvSpPr/>
      </dsp:nvSpPr>
      <dsp:spPr>
        <a:xfrm>
          <a:off x="4257303" y="1628177"/>
          <a:ext cx="851" cy="3127967"/>
        </a:xfrm>
        <a:prstGeom prst="line">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dirty="0">
              <a:latin typeface="Arial" panose="020B0604020202020204" pitchFamily="34" charset="0"/>
            </a:endParaRPr>
          </a:p>
        </p:txBody>
      </p:sp>
      <p:sp>
        <p:nvSpPr>
          <p:cNvPr id="317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endParaRPr lang="en-US" dirty="0">
              <a:latin typeface="Arial" panose="020B0604020202020204" pitchFamily="34" charset="0"/>
            </a:endParaRPr>
          </a:p>
        </p:txBody>
      </p:sp>
      <p:sp>
        <p:nvSpPr>
          <p:cNvPr id="317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dirty="0">
              <a:latin typeface="Arial" panose="020B0604020202020204" pitchFamily="34" charset="0"/>
            </a:endParaRPr>
          </a:p>
        </p:txBody>
      </p:sp>
      <p:sp>
        <p:nvSpPr>
          <p:cNvPr id="317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37C27BC0-8C83-44A3-81E0-45528917B0E0}" type="slidenum">
              <a:rPr lang="en-US">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Key Message: </a:t>
            </a:r>
          </a:p>
          <a:p>
            <a:pPr lvl="0"/>
            <a:r>
              <a:rPr lang="en-US" noProof="0" dirty="0"/>
              <a:t>Est. Presentation Time:    minute(s)</a:t>
            </a:r>
          </a:p>
          <a:p>
            <a:pPr lvl="0"/>
            <a:r>
              <a:rPr lang="en-US" noProof="0" dirty="0"/>
              <a:t>Explanation of Cues/Builds: </a:t>
            </a:r>
          </a:p>
          <a:p>
            <a:pPr lvl="0"/>
            <a:r>
              <a:rPr lang="en-US" noProof="0" dirty="0"/>
              <a:t>Suggested Comments: </a:t>
            </a:r>
          </a:p>
          <a:p>
            <a:pPr lvl="0"/>
            <a:r>
              <a:rPr lang="en-US" noProof="0" dirty="0"/>
              <a:t>Suggested Questions: </a:t>
            </a:r>
          </a:p>
          <a:p>
            <a:pPr lvl="0"/>
            <a:r>
              <a:rPr lang="en-US" noProof="0" dirty="0"/>
              <a:t>Additional Information: </a:t>
            </a:r>
          </a:p>
          <a:p>
            <a:pPr lvl="0"/>
            <a:r>
              <a:rPr lang="en-US" noProof="0" dirty="0"/>
              <a:t>Possible Problems: None</a:t>
            </a:r>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pPr>
              <a:defRPr/>
            </a:pPr>
            <a:fld id="{D3AA1005-96A5-4CE0-97A3-E1B7A70FFA11}"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epg.modot.org/files/8/85/234_Photo_1_Diamond_Interchange.jpg"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hyperlink" Target="http://www.ops.fhwa.dot.gov/publications/fhwahop12009/sec3.htm#sec31"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onlinepubs.trb.org/onlinepubs/nchrp/nchrp_rpt_627.pdf"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onlinepubs.trb.org/onlinepubs/nchrp/nchrp_rpt_627.pdf" TargetMode="External"/><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www.intrans.iastate.edu/publications/_documents/midcon-presentations/2009/DissanayakeZone.pdf"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mmucc.us/sites/default/files/2008MMUCCGuideline.pdf"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dirty="0"/>
              <a:t>Course opening</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Good morning. I would like to welcome you to the Work Zone Strategies Training Course. My name is (next slide) and I will be your instructor today. </a:t>
            </a:r>
          </a:p>
          <a:p>
            <a:pPr eaLnBrk="1" hangingPunct="1"/>
            <a:r>
              <a:rPr lang="en-US" b="1" dirty="0"/>
              <a:t>Suggested Questions: </a:t>
            </a:r>
            <a:r>
              <a:rPr lang="en-US" dirty="0"/>
              <a:t>Why are we here?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2663370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AD34450-4F0B-49C5-ACE0-2707AA8B2A07}" type="slidenum">
              <a:rPr lang="en-US" smtClean="0"/>
              <a:pPr/>
              <a:t>10</a:t>
            </a:fld>
            <a:endParaRPr lang="en-US" dirty="0"/>
          </a:p>
        </p:txBody>
      </p:sp>
      <p:sp>
        <p:nvSpPr>
          <p:cNvPr id="32771" name="Rectangle 2"/>
          <p:cNvSpPr>
            <a:spLocks noGrp="1" noRot="1" noChangeAspect="1" noChangeArrowheads="1" noTextEdit="1"/>
          </p:cNvSpPr>
          <p:nvPr>
            <p:ph type="sldImg"/>
          </p:nvPr>
        </p:nvSpPr>
        <p:spPr>
          <a:xfrm>
            <a:off x="1112838" y="695325"/>
            <a:ext cx="4646612" cy="3484563"/>
          </a:xfrm>
          <a:ln/>
        </p:spPr>
      </p:sp>
      <p:sp>
        <p:nvSpPr>
          <p:cNvPr id="32772" name="Rectangle 3"/>
          <p:cNvSpPr>
            <a:spLocks noGrp="1" noChangeArrowheads="1"/>
          </p:cNvSpPr>
          <p:nvPr>
            <p:ph type="body" idx="1"/>
          </p:nvPr>
        </p:nvSpPr>
        <p:spPr>
          <a:xfrm>
            <a:off x="914400" y="4495800"/>
            <a:ext cx="5562600" cy="4283075"/>
          </a:xfrm>
          <a:ln/>
        </p:spPr>
        <p:txBody>
          <a:bodyPr/>
          <a:lstStyle/>
          <a:p>
            <a:pPr>
              <a:defRPr/>
            </a:pPr>
            <a:r>
              <a:rPr lang="en-US" sz="1050" b="1" dirty="0"/>
              <a:t>Key Message: </a:t>
            </a:r>
            <a:r>
              <a:rPr lang="en-US" sz="1050" dirty="0"/>
              <a:t>Introduction of participants</a:t>
            </a:r>
            <a:endParaRPr lang="en-US" sz="1050" b="1" dirty="0"/>
          </a:p>
          <a:p>
            <a:pPr>
              <a:defRPr/>
            </a:pPr>
            <a:r>
              <a:rPr lang="en-US" sz="1050" b="1" dirty="0"/>
              <a:t>Est. Presentation Time:  </a:t>
            </a:r>
            <a:r>
              <a:rPr lang="en-US" sz="1050" dirty="0"/>
              <a:t>Depending on the number of participants</a:t>
            </a:r>
          </a:p>
          <a:p>
            <a:pPr>
              <a:defRPr/>
            </a:pPr>
            <a:r>
              <a:rPr lang="en-US" sz="1050" b="1" dirty="0"/>
              <a:t>Explanation of Cues/Builds: </a:t>
            </a:r>
            <a:r>
              <a:rPr lang="en-US" sz="1050" dirty="0"/>
              <a:t>None</a:t>
            </a:r>
          </a:p>
          <a:p>
            <a:pPr>
              <a:defRPr/>
            </a:pPr>
            <a:r>
              <a:rPr lang="en-US" sz="1050" b="1" dirty="0"/>
              <a:t>Suggested Comments: </a:t>
            </a:r>
            <a:r>
              <a:rPr lang="en-US" sz="1050" dirty="0"/>
              <a:t>Please tell your name, who you work for, the city and state where you work and the type of work you do.</a:t>
            </a:r>
            <a:endParaRPr lang="en-US" sz="1050" b="1" dirty="0"/>
          </a:p>
          <a:p>
            <a:pPr>
              <a:defRPr/>
            </a:pPr>
            <a:r>
              <a:rPr lang="en-US" sz="1050" b="1" dirty="0"/>
              <a:t>Suggested Questions: </a:t>
            </a:r>
            <a:r>
              <a:rPr lang="en-US" sz="1050" dirty="0"/>
              <a:t>None</a:t>
            </a:r>
          </a:p>
          <a:p>
            <a:pPr>
              <a:defRPr/>
            </a:pPr>
            <a:r>
              <a:rPr lang="en-US" sz="1050" b="1" dirty="0"/>
              <a:t>Additional Information: </a:t>
            </a:r>
            <a:r>
              <a:rPr lang="en-US" sz="1050" dirty="0"/>
              <a:t>This is important, to know the experience of those in the class. Do not skip it!</a:t>
            </a:r>
            <a:endParaRPr lang="en-US" sz="1050" b="1" dirty="0"/>
          </a:p>
          <a:p>
            <a:pPr>
              <a:defRPr/>
            </a:pPr>
            <a:r>
              <a:rPr lang="en-US" sz="1050" b="1" dirty="0"/>
              <a:t>Possible Problems: </a:t>
            </a:r>
            <a:r>
              <a:rPr lang="en-US" sz="1050" dirty="0"/>
              <a:t>Keep this moving. If a student starts to ramble, point to the next person and move on. </a:t>
            </a:r>
          </a:p>
          <a:p>
            <a:pPr eaLnBrk="1" hangingPunct="1">
              <a:defRPr/>
            </a:pPr>
            <a:endParaRPr lang="en-US" sz="900" dirty="0"/>
          </a:p>
        </p:txBody>
      </p:sp>
    </p:spTree>
    <p:extLst>
      <p:ext uri="{BB962C8B-B14F-4D97-AF65-F5344CB8AC3E}">
        <p14:creationId xmlns:p14="http://schemas.microsoft.com/office/powerpoint/2010/main" val="36468144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Work zone data analysis challenges fall under 3 main</a:t>
            </a:r>
            <a:r>
              <a:rPr lang="en-US" sz="1300" b="0" baseline="0" dirty="0"/>
              <a:t> categories.</a:t>
            </a:r>
            <a:endParaRPr lang="en-US" sz="1300" b="0"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 </a:t>
            </a:r>
            <a:endParaRPr lang="en-US" sz="1300" dirty="0"/>
          </a:p>
          <a:p>
            <a:endParaRPr lang="en-US" sz="1300" dirty="0"/>
          </a:p>
          <a:p>
            <a:r>
              <a:rPr lang="en-US" sz="1300" dirty="0"/>
              <a:t>After collecting work zone related data, work zone practitioners</a:t>
            </a:r>
            <a:r>
              <a:rPr lang="en-US" sz="1300" baseline="0" dirty="0"/>
              <a:t> often have challenges with data analysis.  This presentation will address some of the common challenges, including:</a:t>
            </a:r>
            <a:endParaRPr lang="en-US" sz="1300" dirty="0"/>
          </a:p>
          <a:p>
            <a:endParaRPr lang="en-US" sz="1300" dirty="0"/>
          </a:p>
          <a:p>
            <a:r>
              <a:rPr lang="en-US" sz="1300" b="0" i="1" dirty="0"/>
              <a:t>Lack of Data and Limitations in the Data Sets - </a:t>
            </a:r>
            <a:r>
              <a:rPr lang="en-US" sz="1300" dirty="0"/>
              <a:t>Due to the relatively short duration of construction projects (vs. 3-5 years of “after” data in a typical before/after study at a permanent location) and a relatively low number of crashes, there may not be enough data to make statistically significant conclusions from work zone crash data.  Lack of detail about some of the data elements may make it difficult or impossible to properly code some of the data into the correct categories.  Poor quality data in the data set can result in misleading or incorrect conclusions.</a:t>
            </a:r>
          </a:p>
          <a:p>
            <a:endParaRPr lang="en-US" sz="1300" dirty="0"/>
          </a:p>
          <a:p>
            <a:endParaRPr lang="en-US" sz="1300" b="0" i="1" dirty="0"/>
          </a:p>
          <a:p>
            <a:r>
              <a:rPr lang="en-US" sz="1300" b="0" i="1" dirty="0"/>
              <a:t>Confounding Factors </a:t>
            </a:r>
            <a:r>
              <a:rPr lang="en-US" sz="1300" dirty="0"/>
              <a:t>- Confounding factors related to analyzing safety data in work zones include the relative number of work zones in a jurisdiction from year to year, traffic volume pre-work vs. during-work, and questions related to causation (e.g., if the driver was impaired the work zone may not have been a contributing factor).  The variables that can impact crashes within work zones can make the isolation of a single variable difficult.</a:t>
            </a:r>
          </a:p>
          <a:p>
            <a:endParaRPr lang="en-US" sz="1300" dirty="0"/>
          </a:p>
          <a:p>
            <a:r>
              <a:rPr lang="en-US" sz="1300" b="0" i="1" dirty="0"/>
              <a:t>Lack of Resources for Analysis </a:t>
            </a:r>
            <a:r>
              <a:rPr lang="en-US" sz="1300" dirty="0"/>
              <a:t>- Many work zone practitioners do not have safety data analysis experience or staff with data analysis capabilities. Due to this knowledge gap, the benefits of post-construction safety data may be unknown.   DOTs cite a lack of personnel and resource availability as an obstacle to analyzing data and making changes to work zone safety.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100</a:t>
            </a:fld>
            <a:endParaRPr lang="en-US" dirty="0"/>
          </a:p>
        </p:txBody>
      </p:sp>
    </p:spTree>
    <p:extLst>
      <p:ext uri="{BB962C8B-B14F-4D97-AF65-F5344CB8AC3E}">
        <p14:creationId xmlns:p14="http://schemas.microsoft.com/office/powerpoint/2010/main" val="28951902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Sustained effort towards collecting and preparing the data for analysis will ease these areas</a:t>
            </a:r>
            <a:endParaRPr lang="en-US" sz="1300" b="1" dirty="0"/>
          </a:p>
          <a:p>
            <a:endParaRPr lang="en-US" sz="1300" dirty="0"/>
          </a:p>
          <a:p>
            <a:r>
              <a:rPr lang="en-US" sz="1300" b="1" dirty="0"/>
              <a:t>Background Information</a:t>
            </a:r>
            <a:r>
              <a:rPr lang="en-US" sz="1300" dirty="0"/>
              <a:t>:</a:t>
            </a:r>
          </a:p>
          <a:p>
            <a:r>
              <a:rPr lang="en-US" sz="1300" dirty="0"/>
              <a:t>Results from these will develop an agency’s source of lagging data.</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Relatively short duration of construction projects and relatively low number of crashes may lead to lack of data</a:t>
            </a:r>
          </a:p>
          <a:p>
            <a:r>
              <a:rPr lang="en-US" sz="1300" dirty="0"/>
              <a:t>May not be enough data to make statistically significant conclusions </a:t>
            </a:r>
          </a:p>
          <a:p>
            <a:r>
              <a:rPr lang="en-US" sz="1300" dirty="0"/>
              <a:t>Lack of detail about some of the data elements may make it difficult or impossible to properly code some of the data into the correct categories</a:t>
            </a:r>
          </a:p>
          <a:p>
            <a:r>
              <a:rPr lang="en-US" sz="1300" dirty="0"/>
              <a:t>Poor quality data in the data set can result in misleading or incorrect conclusions</a:t>
            </a:r>
          </a:p>
          <a:p>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101</a:t>
            </a:fld>
            <a:endParaRPr lang="en-US" dirty="0"/>
          </a:p>
        </p:txBody>
      </p:sp>
    </p:spTree>
    <p:extLst>
      <p:ext uri="{BB962C8B-B14F-4D97-AF65-F5344CB8AC3E}">
        <p14:creationId xmlns:p14="http://schemas.microsoft.com/office/powerpoint/2010/main" val="32968852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200" b="1" dirty="0"/>
              <a:t>Key Message: </a:t>
            </a:r>
            <a:r>
              <a:rPr lang="en-US" sz="1200" dirty="0"/>
              <a:t>More issues that make WZ safety data analysis</a:t>
            </a:r>
            <a:r>
              <a:rPr lang="en-US" sz="1200" baseline="0" dirty="0"/>
              <a:t> difficult.</a:t>
            </a:r>
            <a:endParaRPr lang="en-US" sz="1200" b="1" dirty="0"/>
          </a:p>
          <a:p>
            <a:endParaRPr lang="en-US" sz="1200" dirty="0"/>
          </a:p>
          <a:p>
            <a:r>
              <a:rPr lang="en-US" sz="1200" b="1" dirty="0"/>
              <a:t>Background Information</a:t>
            </a:r>
            <a:r>
              <a:rPr lang="en-US" sz="1200" dirty="0"/>
              <a:t>: </a:t>
            </a:r>
          </a:p>
          <a:p>
            <a:r>
              <a:rPr lang="en-US" sz="1200" dirty="0"/>
              <a:t>Frequent changes to the configuration of a work zone</a:t>
            </a:r>
          </a:p>
          <a:p>
            <a:pPr lvl="1"/>
            <a:r>
              <a:rPr lang="en-US" sz="1200" dirty="0">
                <a:latin typeface="Arial" panose="020B0604020202020204" pitchFamily="34" charset="0"/>
              </a:rPr>
              <a:t>Many projects conducted in very different stages</a:t>
            </a:r>
          </a:p>
          <a:p>
            <a:r>
              <a:rPr lang="en-US" sz="1200" dirty="0"/>
              <a:t>Relatively small number of work zone crashes in a jurisdiction </a:t>
            </a:r>
          </a:p>
          <a:p>
            <a:pPr lvl="1"/>
            <a:r>
              <a:rPr lang="en-US" sz="1200" dirty="0">
                <a:latin typeface="Arial" panose="020B0604020202020204" pitchFamily="34" charset="0"/>
              </a:rPr>
              <a:t>Analyze all work zone crashes, not just injuries and fatalities</a:t>
            </a:r>
          </a:p>
          <a:p>
            <a:pPr lvl="1"/>
            <a:r>
              <a:rPr lang="en-US" sz="1200" dirty="0">
                <a:latin typeface="Arial" panose="020B0604020202020204" pitchFamily="34" charset="0"/>
              </a:rPr>
              <a:t>Look at other surrogate measures (queue length, speed, etc.)</a:t>
            </a:r>
          </a:p>
          <a:p>
            <a:r>
              <a:rPr lang="en-US" sz="1200" dirty="0"/>
              <a:t>Traffic volume pre-work vs. during-work</a:t>
            </a:r>
          </a:p>
          <a:p>
            <a:pPr lvl="1"/>
            <a:r>
              <a:rPr lang="en-US" sz="1200" dirty="0">
                <a:latin typeface="Arial" panose="020B0604020202020204" pitchFamily="34" charset="0"/>
              </a:rPr>
              <a:t>If significantly different, may provide misleading conclusions</a:t>
            </a:r>
          </a:p>
          <a:p>
            <a:r>
              <a:rPr lang="en-US" sz="1200" dirty="0"/>
              <a:t>Causation questions</a:t>
            </a:r>
          </a:p>
          <a:p>
            <a:pPr lvl="1"/>
            <a:r>
              <a:rPr lang="en-US" sz="1200" dirty="0">
                <a:latin typeface="Arial" panose="020B0604020202020204" pitchFamily="34" charset="0"/>
              </a:rPr>
              <a:t>Crashes in work zones may be caused by non-work zone issues</a:t>
            </a:r>
          </a:p>
          <a:p>
            <a:endParaRPr lang="en-US" sz="1200" dirty="0"/>
          </a:p>
          <a:p>
            <a:endParaRPr lang="en-US" sz="1200" dirty="0"/>
          </a:p>
          <a:p>
            <a:pPr defTabSz="957035">
              <a:defRPr/>
            </a:pPr>
            <a:r>
              <a:rPr lang="en-US" sz="1200" b="1" dirty="0"/>
              <a:t>Interaction:</a:t>
            </a:r>
          </a:p>
          <a:p>
            <a:pPr defTabSz="957035">
              <a:defRPr/>
            </a:pPr>
            <a:r>
              <a:rPr lang="en-US" sz="1200" dirty="0"/>
              <a:t>Traffic</a:t>
            </a:r>
            <a:r>
              <a:rPr lang="en-US" sz="1200" baseline="0" dirty="0"/>
              <a:t> volume can fluctuate due to what?  Other work zones, incidents on other systems, seasonality, </a:t>
            </a:r>
            <a:endParaRPr lang="en-US" sz="1200" dirty="0"/>
          </a:p>
          <a:p>
            <a:pPr defTabSz="957035">
              <a:defRPr/>
            </a:pPr>
            <a:r>
              <a:rPr lang="en-US" sz="1200" dirty="0"/>
              <a:t>What</a:t>
            </a:r>
            <a:r>
              <a:rPr lang="en-US" sz="1200" baseline="0" dirty="0"/>
              <a:t> are examples of non-work zone issues?  Impairment, unauthorized vehicles, break-downs, </a:t>
            </a:r>
          </a:p>
          <a:p>
            <a:pPr defTabSz="957035">
              <a:defRPr/>
            </a:pPr>
            <a:endParaRPr lang="en-US" sz="1200" dirty="0"/>
          </a:p>
          <a:p>
            <a:pPr defTabSz="957035">
              <a:defRPr/>
            </a:pPr>
            <a:r>
              <a:rPr lang="en-US" sz="12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102</a:t>
            </a:fld>
            <a:endParaRPr lang="en-US" dirty="0"/>
          </a:p>
        </p:txBody>
      </p:sp>
    </p:spTree>
    <p:extLst>
      <p:ext uri="{BB962C8B-B14F-4D97-AF65-F5344CB8AC3E}">
        <p14:creationId xmlns:p14="http://schemas.microsoft.com/office/powerpoint/2010/main" val="42440181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“Lost” time reacting to issues could be eliminated through the proper analysis of data</a:t>
            </a:r>
            <a:endParaRPr lang="en-US" sz="1300" b="1" dirty="0"/>
          </a:p>
          <a:p>
            <a:endParaRPr lang="en-US" sz="1300" dirty="0"/>
          </a:p>
          <a:p>
            <a:r>
              <a:rPr lang="en-US" sz="1300" b="1" dirty="0"/>
              <a:t>Background Information</a:t>
            </a:r>
            <a:r>
              <a:rPr lang="en-US" sz="1300" dirty="0"/>
              <a:t>:</a:t>
            </a:r>
          </a:p>
          <a:p>
            <a:r>
              <a:rPr lang="en-US" sz="1300" dirty="0"/>
              <a:t>Crashes require investigation due to liability concerns</a:t>
            </a:r>
          </a:p>
          <a:p>
            <a:endParaRPr lang="en-US" sz="1300" dirty="0"/>
          </a:p>
          <a:p>
            <a:pPr defTabSz="957035">
              <a:defRPr/>
            </a:pPr>
            <a:r>
              <a:rPr lang="en-US" sz="1300" b="1" dirty="0"/>
              <a:t>Interaction:</a:t>
            </a:r>
          </a:p>
          <a:p>
            <a:pPr defTabSz="957035">
              <a:defRPr/>
            </a:pPr>
            <a:r>
              <a:rPr lang="en-US" sz="1300" dirty="0"/>
              <a:t>Is it possible, through the improvement of data collection and analysis, to gain efficiencies?</a:t>
            </a:r>
          </a:p>
          <a:p>
            <a:pPr algn="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103</a:t>
            </a:fld>
            <a:endParaRPr lang="en-US" dirty="0"/>
          </a:p>
        </p:txBody>
      </p:sp>
    </p:spTree>
    <p:extLst>
      <p:ext uri="{BB962C8B-B14F-4D97-AF65-F5344CB8AC3E}">
        <p14:creationId xmlns:p14="http://schemas.microsoft.com/office/powerpoint/2010/main" val="32922006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r>
              <a:rPr lang="en-US" sz="1200" b="1" dirty="0"/>
              <a:t>Key Message: </a:t>
            </a:r>
            <a:r>
              <a:rPr lang="en-US" sz="1200" dirty="0"/>
              <a:t>Barriers can</a:t>
            </a:r>
            <a:r>
              <a:rPr lang="en-US" sz="1200" baseline="0" dirty="0"/>
              <a:t> be overcome with the solutions listed here and the strategies/methods we’ve walked through in this module.</a:t>
            </a:r>
            <a:endParaRPr lang="en-US" sz="1200" b="1" dirty="0"/>
          </a:p>
          <a:p>
            <a:endParaRPr lang="en-US" sz="1200" dirty="0"/>
          </a:p>
          <a:p>
            <a:r>
              <a:rPr lang="en-US" sz="1200" b="1" dirty="0"/>
              <a:t>Background Information</a:t>
            </a:r>
            <a:r>
              <a:rPr lang="en-US" sz="1200" dirty="0"/>
              <a:t>:</a:t>
            </a:r>
          </a:p>
          <a:p>
            <a:endParaRPr lang="en-US" sz="1200" dirty="0"/>
          </a:p>
          <a:p>
            <a:endParaRPr lang="en-US" sz="1200" dirty="0"/>
          </a:p>
          <a:p>
            <a:pPr defTabSz="957035">
              <a:defRPr/>
            </a:pPr>
            <a:r>
              <a:rPr lang="en-US" sz="1200" b="1" dirty="0"/>
              <a:t>Interaction:</a:t>
            </a:r>
          </a:p>
          <a:p>
            <a:pPr defTabSz="957035">
              <a:defRPr/>
            </a:pPr>
            <a:r>
              <a:rPr lang="en-US" sz="1200" dirty="0"/>
              <a:t>“What other solutions </a:t>
            </a:r>
            <a:r>
              <a:rPr lang="en-US" sz="1200" baseline="0" dirty="0"/>
              <a:t>apply?”</a:t>
            </a:r>
            <a:endParaRPr lang="en-US" sz="1200" dirty="0"/>
          </a:p>
          <a:p>
            <a:pPr algn="r" defTabSz="957035">
              <a:defRPr/>
            </a:pPr>
            <a:endParaRPr lang="en-US" sz="1200" dirty="0"/>
          </a:p>
          <a:p>
            <a:pPr defTabSz="957035">
              <a:defRPr/>
            </a:pPr>
            <a:r>
              <a:rPr lang="en-US" sz="1200" b="1" dirty="0"/>
              <a:t>Notes: </a:t>
            </a:r>
          </a:p>
        </p:txBody>
      </p:sp>
      <p:sp>
        <p:nvSpPr>
          <p:cNvPr id="4" name="Slide Number Placeholder 3"/>
          <p:cNvSpPr>
            <a:spLocks noGrp="1"/>
          </p:cNvSpPr>
          <p:nvPr>
            <p:ph type="sldNum" sz="quarter" idx="10"/>
          </p:nvPr>
        </p:nvSpPr>
        <p:spPr/>
        <p:txBody>
          <a:bodyPr/>
          <a:lstStyle/>
          <a:p>
            <a:fld id="{039B4EB4-5598-40D3-88E5-16B91A0484D5}" type="slidenum">
              <a:rPr lang="en-US" smtClean="0"/>
              <a:pPr/>
              <a:t>104</a:t>
            </a:fld>
            <a:endParaRPr lang="en-US" dirty="0"/>
          </a:p>
        </p:txBody>
      </p:sp>
    </p:spTree>
    <p:extLst>
      <p:ext uri="{BB962C8B-B14F-4D97-AF65-F5344CB8AC3E}">
        <p14:creationId xmlns:p14="http://schemas.microsoft.com/office/powerpoint/2010/main" val="42348662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Introducing new process to improve work zones; common techniques to most studies</a:t>
            </a:r>
            <a:endParaRPr lang="en-US" sz="1300" b="1"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105</a:t>
            </a:fld>
            <a:endParaRPr lang="en-US" dirty="0"/>
          </a:p>
        </p:txBody>
      </p:sp>
    </p:spTree>
    <p:extLst>
      <p:ext uri="{BB962C8B-B14F-4D97-AF65-F5344CB8AC3E}">
        <p14:creationId xmlns:p14="http://schemas.microsoft.com/office/powerpoint/2010/main" val="2259334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Common technique to allow you to compare apparently dissimilar situations</a:t>
            </a:r>
          </a:p>
          <a:p>
            <a:endParaRPr lang="en-US" sz="1300" dirty="0"/>
          </a:p>
          <a:p>
            <a:r>
              <a:rPr lang="en-US" sz="1300" b="1" dirty="0"/>
              <a:t>Background Information</a:t>
            </a:r>
            <a:r>
              <a:rPr lang="en-US" sz="1300" dirty="0"/>
              <a:t>:</a:t>
            </a:r>
          </a:p>
          <a:p>
            <a:r>
              <a:rPr lang="en-US" sz="1300" dirty="0"/>
              <a:t>Crash rates can be impacted by volume.  Presence of diversionary routes can alter results through widely fluctuating volumes.</a:t>
            </a:r>
          </a:p>
          <a:p>
            <a:endParaRPr lang="en-US" sz="1300" dirty="0"/>
          </a:p>
          <a:p>
            <a:r>
              <a:rPr lang="en-US" sz="1300" dirty="0"/>
              <a:t>Benefit crash rate analysis v. crash frequency: provides a more effective comparison of similar locations.  </a:t>
            </a:r>
          </a:p>
          <a:p>
            <a:pPr marL="293665" indent="-293665">
              <a:buFont typeface="Arial" pitchFamily="34" charset="0"/>
              <a:buChar char="•"/>
            </a:pPr>
            <a:r>
              <a:rPr lang="en-US" sz="1300" dirty="0"/>
              <a:t>Locations where traffic volumes changed significantly during the </a:t>
            </a:r>
            <a:r>
              <a:rPr lang="en-US" sz="1300" dirty="0" err="1"/>
              <a:t>wz</a:t>
            </a:r>
            <a:r>
              <a:rPr lang="en-US" sz="1300" dirty="0"/>
              <a:t>, the crash rate takes this into account.  </a:t>
            </a:r>
          </a:p>
          <a:p>
            <a:pPr marL="293665" indent="-293665">
              <a:buFont typeface="Arial" pitchFamily="34" charset="0"/>
              <a:buChar char="•"/>
            </a:pPr>
            <a:r>
              <a:rPr lang="en-US" sz="1300" dirty="0"/>
              <a:t>Crash rate calculations using either real-time or lagging data.  </a:t>
            </a:r>
          </a:p>
          <a:p>
            <a:pPr marL="763530" lvl="1" indent="-293665">
              <a:buFont typeface="Arial" pitchFamily="34" charset="0"/>
              <a:buChar char="•"/>
            </a:pPr>
            <a:r>
              <a:rPr lang="en-US" sz="1300" dirty="0">
                <a:latin typeface="Arial" panose="020B0604020202020204" pitchFamily="34" charset="0"/>
              </a:rPr>
              <a:t>Compare pre-construction values to determine if potential safety hazards exist and if modifications should be considered.  </a:t>
            </a:r>
          </a:p>
          <a:p>
            <a:pPr marL="763530" lvl="1" indent="-293665">
              <a:buFont typeface="Arial" pitchFamily="34" charset="0"/>
              <a:buChar char="•"/>
            </a:pPr>
            <a:r>
              <a:rPr lang="en-US" sz="1300" dirty="0">
                <a:latin typeface="Arial" panose="020B0604020202020204" pitchFamily="34" charset="0"/>
              </a:rPr>
              <a:t>To account for exposure, use either traffic volume or roadway mileage </a:t>
            </a:r>
          </a:p>
          <a:p>
            <a:pPr marL="763530" lvl="1" indent="-293665">
              <a:buFont typeface="Arial" pitchFamily="34" charset="0"/>
              <a:buChar char="•"/>
            </a:pPr>
            <a:r>
              <a:rPr lang="en-US" sz="1300" dirty="0">
                <a:latin typeface="Arial" panose="020B0604020202020204" pitchFamily="34" charset="0"/>
              </a:rPr>
              <a:t>Used to compare similar roadways, segments, or intersections. </a:t>
            </a:r>
          </a:p>
          <a:p>
            <a:pPr marL="293665" indent="-293665">
              <a:buFont typeface="Arial" pitchFamily="34" charset="0"/>
              <a:buChar char="•"/>
            </a:pPr>
            <a:r>
              <a:rPr lang="en-US" sz="1300" dirty="0"/>
              <a:t>Traffic volumes expressed as ADT </a:t>
            </a:r>
          </a:p>
          <a:p>
            <a:pPr marL="763530" lvl="1" indent="-293665">
              <a:buFont typeface="Arial" pitchFamily="34" charset="0"/>
              <a:buChar char="•"/>
            </a:pPr>
            <a:r>
              <a:rPr lang="en-US" sz="1300" dirty="0">
                <a:latin typeface="Arial" panose="020B0604020202020204" pitchFamily="34" charset="0"/>
              </a:rPr>
              <a:t>Pre-construction volumes available at agency; otherwise, collect work zone traffic volume. </a:t>
            </a:r>
          </a:p>
          <a:p>
            <a:endParaRPr lang="en-US" sz="1300" dirty="0"/>
          </a:p>
          <a:p>
            <a:pPr defTabSz="957035">
              <a:defRPr/>
            </a:pPr>
            <a:r>
              <a:rPr lang="en-US" sz="1300" b="1" dirty="0"/>
              <a:t>Interaction:</a:t>
            </a:r>
          </a:p>
          <a:p>
            <a:pPr defTabSz="957035">
              <a:defRPr/>
            </a:pPr>
            <a:r>
              <a:rPr lang="en-US" sz="1300" dirty="0"/>
              <a:t>Can a low crash rate still indicate a problem?  Example – every</a:t>
            </a:r>
            <a:r>
              <a:rPr lang="en-US" sz="1300" baseline="0" dirty="0"/>
              <a:t> crash is same type, same direction, save vehicle type </a:t>
            </a:r>
            <a:endParaRPr lang="en-US" sz="1300"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106</a:t>
            </a:fld>
            <a:endParaRPr lang="en-US" dirty="0"/>
          </a:p>
        </p:txBody>
      </p:sp>
    </p:spTree>
    <p:extLst>
      <p:ext uri="{BB962C8B-B14F-4D97-AF65-F5344CB8AC3E}">
        <p14:creationId xmlns:p14="http://schemas.microsoft.com/office/powerpoint/2010/main" val="19864959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Common technique to allow you to compare apparently dissimilar situations</a:t>
            </a:r>
          </a:p>
          <a:p>
            <a:endParaRPr lang="en-US" sz="1300" dirty="0"/>
          </a:p>
          <a:p>
            <a:r>
              <a:rPr lang="en-US" sz="1300" b="1" dirty="0"/>
              <a:t>Background Information</a:t>
            </a:r>
            <a:r>
              <a:rPr lang="en-US" sz="1300" dirty="0"/>
              <a:t>:</a:t>
            </a:r>
          </a:p>
          <a:p>
            <a:r>
              <a:rPr lang="en-US" sz="1300" dirty="0"/>
              <a:t>Crash rates can be impacted by volume.  Presence of diversionary routes can alter results through widely fluctuating volumes.</a:t>
            </a:r>
          </a:p>
          <a:p>
            <a:endParaRPr lang="en-US" sz="1300" dirty="0"/>
          </a:p>
          <a:p>
            <a:r>
              <a:rPr lang="en-US" sz="1300" dirty="0"/>
              <a:t>Benefit crash rate analysis v. crash frequency: provides a more effective comparison of similar locations.  </a:t>
            </a:r>
          </a:p>
          <a:p>
            <a:pPr marL="293665" indent="-293665">
              <a:buFont typeface="Arial" pitchFamily="34" charset="0"/>
              <a:buChar char="•"/>
            </a:pPr>
            <a:r>
              <a:rPr lang="en-US" sz="1300" dirty="0"/>
              <a:t>Locations where traffic volumes changed significantly during the </a:t>
            </a:r>
            <a:r>
              <a:rPr lang="en-US" sz="1300" dirty="0" err="1"/>
              <a:t>wz</a:t>
            </a:r>
            <a:r>
              <a:rPr lang="en-US" sz="1300" dirty="0"/>
              <a:t>, the crash rate takes this into account.  </a:t>
            </a:r>
          </a:p>
          <a:p>
            <a:pPr marL="293665" indent="-293665">
              <a:buFont typeface="Arial" pitchFamily="34" charset="0"/>
              <a:buChar char="•"/>
            </a:pPr>
            <a:r>
              <a:rPr lang="en-US" sz="1300" dirty="0"/>
              <a:t>Crash rate calculations using either real-time or lagging data.  </a:t>
            </a:r>
          </a:p>
          <a:p>
            <a:pPr marL="763530" lvl="1" indent="-293665">
              <a:buFont typeface="Arial" pitchFamily="34" charset="0"/>
              <a:buChar char="•"/>
            </a:pPr>
            <a:r>
              <a:rPr lang="en-US" sz="1300" dirty="0">
                <a:latin typeface="Arial" panose="020B0604020202020204" pitchFamily="34" charset="0"/>
              </a:rPr>
              <a:t>Compare pre-construction values to determine if potential safety hazards exist and if modifications should be considered.  </a:t>
            </a:r>
          </a:p>
          <a:p>
            <a:pPr marL="763530" lvl="1" indent="-293665">
              <a:buFont typeface="Arial" pitchFamily="34" charset="0"/>
              <a:buChar char="•"/>
            </a:pPr>
            <a:r>
              <a:rPr lang="en-US" sz="1300" dirty="0">
                <a:latin typeface="Arial" panose="020B0604020202020204" pitchFamily="34" charset="0"/>
              </a:rPr>
              <a:t>To account for exposure, use either traffic volume or roadway mileage </a:t>
            </a:r>
          </a:p>
          <a:p>
            <a:pPr marL="763530" lvl="1" indent="-293665">
              <a:buFont typeface="Arial" pitchFamily="34" charset="0"/>
              <a:buChar char="•"/>
            </a:pPr>
            <a:r>
              <a:rPr lang="en-US" sz="1300" dirty="0">
                <a:latin typeface="Arial" panose="020B0604020202020204" pitchFamily="34" charset="0"/>
              </a:rPr>
              <a:t>Used to compare similar roadways, segments, or intersections. </a:t>
            </a:r>
          </a:p>
          <a:p>
            <a:pPr marL="293665" indent="-293665">
              <a:buFont typeface="Arial" pitchFamily="34" charset="0"/>
              <a:buChar char="•"/>
            </a:pPr>
            <a:r>
              <a:rPr lang="en-US" sz="1300" dirty="0"/>
              <a:t>Traffic volumes expressed as ADT </a:t>
            </a:r>
          </a:p>
          <a:p>
            <a:pPr marL="763530" lvl="1" indent="-293665">
              <a:buFont typeface="Arial" pitchFamily="34" charset="0"/>
              <a:buChar char="•"/>
            </a:pPr>
            <a:r>
              <a:rPr lang="en-US" sz="1300" dirty="0">
                <a:latin typeface="Arial" panose="020B0604020202020204" pitchFamily="34" charset="0"/>
              </a:rPr>
              <a:t>Pre-construction volumes available at agency; otherwise, collect work zone traffic volume. </a:t>
            </a:r>
          </a:p>
          <a:p>
            <a:endParaRPr lang="en-US" sz="1300" dirty="0"/>
          </a:p>
          <a:p>
            <a:pPr defTabSz="957035">
              <a:defRPr/>
            </a:pPr>
            <a:r>
              <a:rPr lang="en-US" sz="1300" b="1" dirty="0"/>
              <a:t>Interaction:</a:t>
            </a:r>
          </a:p>
          <a:p>
            <a:pPr defTabSz="957035">
              <a:defRPr/>
            </a:pPr>
            <a:r>
              <a:rPr lang="en-US" sz="1300" dirty="0"/>
              <a:t>Can a low crash rate still indicate a problem?  Example – every</a:t>
            </a:r>
            <a:r>
              <a:rPr lang="en-US" sz="1300" baseline="0" dirty="0"/>
              <a:t> crash is same type, same direction, save vehicle type </a:t>
            </a:r>
            <a:endParaRPr lang="en-US" sz="1300"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107</a:t>
            </a:fld>
            <a:endParaRPr lang="en-US" dirty="0"/>
          </a:p>
        </p:txBody>
      </p:sp>
    </p:spTree>
    <p:extLst>
      <p:ext uri="{BB962C8B-B14F-4D97-AF65-F5344CB8AC3E}">
        <p14:creationId xmlns:p14="http://schemas.microsoft.com/office/powerpoint/2010/main" val="13567594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a:t>
            </a:r>
            <a:r>
              <a:rPr lang="en-US" sz="1300" dirty="0"/>
              <a:t> Important to not be misled by crash rate</a:t>
            </a:r>
            <a:endParaRPr lang="en-US" sz="1300" b="1" dirty="0"/>
          </a:p>
          <a:p>
            <a:endParaRPr lang="en-US" sz="1300" dirty="0"/>
          </a:p>
          <a:p>
            <a:r>
              <a:rPr lang="en-US" sz="1300" b="1" dirty="0"/>
              <a:t>Background Information</a:t>
            </a:r>
            <a:r>
              <a:rPr lang="en-US" sz="1300" dirty="0"/>
              <a:t>:</a:t>
            </a:r>
          </a:p>
          <a:p>
            <a:r>
              <a:rPr lang="en-US" sz="1300" dirty="0"/>
              <a:t>A technique which will improve as work zones are included in the analysis and establish a baseline</a:t>
            </a:r>
          </a:p>
          <a:p>
            <a:endParaRPr lang="en-US" sz="1300" dirty="0"/>
          </a:p>
          <a:p>
            <a:pPr defTabSz="957035">
              <a:defRPr/>
            </a:pPr>
            <a:r>
              <a:rPr lang="en-US" sz="1300" b="1" dirty="0"/>
              <a:t>Interaction:  </a:t>
            </a:r>
            <a:r>
              <a:rPr lang="en-US" sz="1300" dirty="0"/>
              <a:t>Ask the group, “What are the strengths and weaknesses of each normalizing factor, and of this method overall?”</a:t>
            </a:r>
          </a:p>
          <a:p>
            <a:pPr defTabSz="957035">
              <a:defRPr/>
            </a:pPr>
            <a:endParaRPr lang="en-US" sz="1300" dirty="0"/>
          </a:p>
          <a:p>
            <a:pPr defTabSz="957035">
              <a:defRPr/>
            </a:pPr>
            <a:r>
              <a:rPr lang="en-US" sz="1300" b="1" dirty="0"/>
              <a:t>Notes: </a:t>
            </a:r>
          </a:p>
          <a:p>
            <a:r>
              <a:rPr lang="en-US" sz="1300" baseline="0" dirty="0"/>
              <a:t>What is the weakness? – Remember your department’s overall objectives may be focused on # of crashes</a:t>
            </a:r>
            <a:endParaRPr lang="en-US" sz="13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Crash rate can provide a more accurate assessment</a:t>
            </a:r>
            <a:r>
              <a:rPr lang="en-US" sz="1300" b="0" baseline="0" dirty="0"/>
              <a:t> of safety issues than crash frequency.</a:t>
            </a:r>
            <a:endParaRPr lang="en-US" sz="1300" b="0"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b="0" dirty="0"/>
          </a:p>
          <a:p>
            <a:pPr defTabSz="957035">
              <a:defRPr/>
            </a:pPr>
            <a:r>
              <a:rPr lang="en-US" sz="1300" b="0" dirty="0"/>
              <a:t>EXERCISE:  Have the class complete</a:t>
            </a:r>
            <a:r>
              <a:rPr lang="en-US" sz="1300" b="0" baseline="0" dirty="0"/>
              <a:t> the calculation using the data provided in the example table.  After they have had some time, work through the example together.  R = 95.9 crashes / HMVMT</a:t>
            </a:r>
          </a:p>
          <a:p>
            <a:pPr defTabSz="957035">
              <a:defRPr/>
            </a:pPr>
            <a:endParaRPr lang="en-US" sz="1300" b="0" baseline="0" dirty="0"/>
          </a:p>
          <a:p>
            <a:pPr defTabSz="957035">
              <a:defRPr/>
            </a:pPr>
            <a:r>
              <a:rPr lang="en-US" sz="1300" b="0" baseline="0" dirty="0"/>
              <a:t>After the calculation, talk about what the crash rate information tells the practitioner (relative safety of the segment) and what is does not tell (type of crash, severity of crashes, reasons for the crash occurrence).</a:t>
            </a:r>
            <a:endParaRPr lang="en-US" sz="1300" b="0" dirty="0"/>
          </a:p>
          <a:p>
            <a:pPr defTabSz="957035">
              <a:defRPr/>
            </a:pPr>
            <a:endParaRPr lang="en-US" sz="1300" dirty="0"/>
          </a:p>
          <a:p>
            <a:pPr defTabSz="957035">
              <a:defRPr/>
            </a:pPr>
            <a:r>
              <a:rPr lang="en-US" sz="1300" b="1" dirty="0"/>
              <a:t>Notes: </a:t>
            </a:r>
          </a:p>
          <a:p>
            <a:pPr defTabSz="957035">
              <a:defRPr/>
            </a:pPr>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109</a:t>
            </a:fld>
            <a:endParaRPr lang="en-US" dirty="0"/>
          </a:p>
        </p:txBody>
      </p:sp>
    </p:spTree>
    <p:extLst>
      <p:ext uri="{BB962C8B-B14F-4D97-AF65-F5344CB8AC3E}">
        <p14:creationId xmlns:p14="http://schemas.microsoft.com/office/powerpoint/2010/main" val="2785837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4D6EAE04-017E-47DE-8DB8-C72E92D1CFF9}" type="slidenum">
              <a:rPr lang="en-US" smtClean="0"/>
              <a:pPr/>
              <a:t>11</a:t>
            </a:fld>
            <a:endParaRPr lang="en-US" dirty="0"/>
          </a:p>
        </p:txBody>
      </p:sp>
      <p:sp>
        <p:nvSpPr>
          <p:cNvPr id="33795" name="Rectangle 2"/>
          <p:cNvSpPr>
            <a:spLocks noGrp="1" noRot="1" noChangeAspect="1" noChangeArrowheads="1" noTextEdit="1"/>
          </p:cNvSpPr>
          <p:nvPr>
            <p:ph type="sldImg"/>
          </p:nvPr>
        </p:nvSpPr>
        <p:spPr>
          <a:xfrm>
            <a:off x="1112838" y="695325"/>
            <a:ext cx="4646612" cy="3484563"/>
          </a:xfrm>
          <a:ln/>
        </p:spPr>
      </p:sp>
      <p:sp>
        <p:nvSpPr>
          <p:cNvPr id="33796" name="Rectangle 3"/>
          <p:cNvSpPr>
            <a:spLocks noGrp="1" noChangeArrowheads="1"/>
          </p:cNvSpPr>
          <p:nvPr>
            <p:ph type="body" idx="1"/>
          </p:nvPr>
        </p:nvSpPr>
        <p:spPr>
          <a:xfrm>
            <a:off x="609600" y="4419600"/>
            <a:ext cx="5791200" cy="4283075"/>
          </a:xfrm>
          <a:noFill/>
          <a:ln/>
        </p:spPr>
        <p:txBody>
          <a:bodyPr/>
          <a:lstStyle/>
          <a:p>
            <a:r>
              <a:rPr lang="en-US" b="1" dirty="0"/>
              <a:t>Key Message: </a:t>
            </a:r>
            <a:r>
              <a:rPr lang="en-US" dirty="0"/>
              <a:t>Introduce yourself</a:t>
            </a:r>
            <a:endParaRPr lang="en-US" b="1" dirty="0"/>
          </a:p>
          <a:p>
            <a:r>
              <a:rPr lang="en-US" b="1" dirty="0"/>
              <a:t>Est. Presentation Time:  </a:t>
            </a:r>
            <a:r>
              <a:rPr lang="en-US" dirty="0"/>
              <a:t>1-2 minute(s)</a:t>
            </a:r>
            <a:endParaRPr lang="en-US" b="1" dirty="0"/>
          </a:p>
          <a:p>
            <a:r>
              <a:rPr lang="en-US" b="1" dirty="0"/>
              <a:t>Explanation of Cues/Builds: </a:t>
            </a:r>
            <a:r>
              <a:rPr lang="en-US" dirty="0"/>
              <a:t>None</a:t>
            </a:r>
          </a:p>
          <a:p>
            <a:r>
              <a:rPr lang="en-US" b="1" dirty="0"/>
              <a:t>Suggested Comments: </a:t>
            </a:r>
            <a:r>
              <a:rPr lang="en-US" dirty="0"/>
              <a:t>As I said earlier, my name is _______. I have been teaching for ATSSA for ___ years. I got my experience working for _____ where I worked for __ years. You may call me by my first name. </a:t>
            </a:r>
            <a:endParaRPr lang="en-US" b="1" dirty="0"/>
          </a:p>
          <a:p>
            <a:r>
              <a:rPr lang="en-US" b="1" dirty="0"/>
              <a:t>Suggested Questions: </a:t>
            </a:r>
            <a:r>
              <a:rPr lang="en-US" dirty="0"/>
              <a:t>None</a:t>
            </a:r>
          </a:p>
          <a:p>
            <a:r>
              <a:rPr lang="en-US" b="1" dirty="0"/>
              <a:t>Additional Information: </a:t>
            </a:r>
            <a:r>
              <a:rPr lang="en-US" dirty="0"/>
              <a:t>The purpose of this is to establish credibility as an instructor. Limit the experience listed to things related to work zone safety.</a:t>
            </a:r>
            <a:endParaRPr lang="en-US" b="1" dirty="0"/>
          </a:p>
          <a:p>
            <a:r>
              <a:rPr lang="en-US" b="1" dirty="0"/>
              <a:t>Possible Problems: </a:t>
            </a:r>
            <a:r>
              <a:rPr lang="en-US" dirty="0"/>
              <a:t>Too much of a resume here may create the impression that you are above your audience and may be a barrier to communication. Say that you welcome questions.</a:t>
            </a:r>
          </a:p>
          <a:p>
            <a:pPr eaLnBrk="1" hangingPunct="1"/>
            <a:endParaRPr lang="en-US" dirty="0"/>
          </a:p>
        </p:txBody>
      </p:sp>
    </p:spTree>
    <p:extLst>
      <p:ext uri="{BB962C8B-B14F-4D97-AF65-F5344CB8AC3E}">
        <p14:creationId xmlns:p14="http://schemas.microsoft.com/office/powerpoint/2010/main" val="39461655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Complete a crash rate exercise comparing pre-construction</a:t>
            </a:r>
            <a:r>
              <a:rPr lang="en-US" sz="1300" b="0" baseline="0" dirty="0"/>
              <a:t> crash rates to during-construction crash rates.</a:t>
            </a:r>
            <a:endParaRPr lang="en-US" sz="1300" b="0"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b="0" dirty="0"/>
          </a:p>
          <a:p>
            <a:pPr defTabSz="957035">
              <a:defRPr/>
            </a:pPr>
            <a:r>
              <a:rPr lang="en-US" sz="1300" b="0" dirty="0"/>
              <a:t>EXERCISE:  Have the class complete</a:t>
            </a:r>
            <a:r>
              <a:rPr lang="en-US" sz="1300" b="0" baseline="0" dirty="0"/>
              <a:t> the exercise (details on next page).</a:t>
            </a:r>
          </a:p>
          <a:p>
            <a:pPr defTabSz="957035">
              <a:defRPr/>
            </a:pPr>
            <a:endParaRPr lang="en-US" sz="1300" dirty="0"/>
          </a:p>
          <a:p>
            <a:pPr defTabSz="957035">
              <a:defRPr/>
            </a:pPr>
            <a:r>
              <a:rPr lang="en-US" sz="1300" b="1" dirty="0"/>
              <a:t>Notes: </a:t>
            </a:r>
          </a:p>
          <a:p>
            <a:pPr defTabSz="957035">
              <a:defRPr/>
            </a:pPr>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110</a:t>
            </a:fld>
            <a:endParaRPr lang="en-US" dirty="0"/>
          </a:p>
        </p:txBody>
      </p:sp>
    </p:spTree>
    <p:extLst>
      <p:ext uri="{BB962C8B-B14F-4D97-AF65-F5344CB8AC3E}">
        <p14:creationId xmlns:p14="http://schemas.microsoft.com/office/powerpoint/2010/main" val="27858377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Complete a crash rate exercise comparing pre-construction</a:t>
            </a:r>
            <a:r>
              <a:rPr lang="en-US" sz="1300" b="0" baseline="0" dirty="0"/>
              <a:t> crash rates to during-construction crash rates.</a:t>
            </a:r>
            <a:endParaRPr lang="en-US" sz="1300" b="0"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b="0" dirty="0"/>
          </a:p>
          <a:p>
            <a:pPr defTabSz="957035">
              <a:defRPr/>
            </a:pPr>
            <a:r>
              <a:rPr lang="en-US" sz="1300" b="0" dirty="0"/>
              <a:t>EXERCISE:  Have the class complete</a:t>
            </a:r>
            <a:r>
              <a:rPr lang="en-US" sz="1300" b="0" baseline="0" dirty="0"/>
              <a:t> the exercise </a:t>
            </a:r>
            <a:endParaRPr lang="en-US" sz="1300" dirty="0"/>
          </a:p>
          <a:p>
            <a:pPr defTabSz="957035">
              <a:defRPr/>
            </a:pPr>
            <a:endParaRPr lang="en-US" sz="1300" b="1" dirty="0"/>
          </a:p>
          <a:p>
            <a:pPr defTabSz="957035">
              <a:defRPr/>
            </a:pPr>
            <a:r>
              <a:rPr lang="en-US" sz="1300" b="1" dirty="0"/>
              <a:t>Notes: </a:t>
            </a:r>
          </a:p>
          <a:p>
            <a:pPr defTabSz="957035">
              <a:defRPr/>
            </a:pPr>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111</a:t>
            </a:fld>
            <a:endParaRPr lang="en-US" dirty="0"/>
          </a:p>
        </p:txBody>
      </p:sp>
    </p:spTree>
    <p:extLst>
      <p:ext uri="{BB962C8B-B14F-4D97-AF65-F5344CB8AC3E}">
        <p14:creationId xmlns:p14="http://schemas.microsoft.com/office/powerpoint/2010/main" val="27858377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Complete a crash rate exercise comparing pre-construction</a:t>
            </a:r>
            <a:r>
              <a:rPr lang="en-US" sz="1300" b="0" baseline="0" dirty="0"/>
              <a:t> crash rates to during-construction crash rates.</a:t>
            </a:r>
            <a:endParaRPr lang="en-US" sz="1300" b="0" dirty="0"/>
          </a:p>
          <a:p>
            <a:endParaRPr lang="en-US" sz="1300" dirty="0"/>
          </a:p>
          <a:p>
            <a:pPr defTabSz="957035">
              <a:defRPr/>
            </a:pPr>
            <a:r>
              <a:rPr lang="en-US" sz="1300" b="1" dirty="0"/>
              <a:t>Interaction: </a:t>
            </a:r>
            <a:r>
              <a:rPr lang="en-US" sz="1300" b="0" dirty="0"/>
              <a:t>Walk</a:t>
            </a:r>
            <a:r>
              <a:rPr lang="en-US" sz="1300" b="0" baseline="0" dirty="0"/>
              <a:t> through calculations with the class after they have had a chance to do the work.</a:t>
            </a:r>
            <a:endParaRPr lang="en-US" sz="1300" b="0" dirty="0"/>
          </a:p>
          <a:p>
            <a:pPr defTabSz="957035">
              <a:defRPr/>
            </a:pPr>
            <a:endParaRPr lang="en-US" sz="1300" b="0" dirty="0"/>
          </a:p>
          <a:p>
            <a:pPr defTabSz="957035">
              <a:defRPr/>
            </a:pPr>
            <a:r>
              <a:rPr lang="en-US" sz="1300" b="1" dirty="0"/>
              <a:t>Notes: </a:t>
            </a:r>
            <a:endParaRPr lang="en-US" dirty="0"/>
          </a:p>
          <a:p>
            <a:r>
              <a:rPr lang="en-US" sz="1200" b="0" i="0" u="none" strike="noStrike" kern="1200" baseline="0" dirty="0">
                <a:solidFill>
                  <a:schemeClr val="tx1"/>
                </a:solidFill>
                <a:latin typeface="+mn-lt"/>
                <a:ea typeface="+mn-ea"/>
                <a:cs typeface="+mn-cs"/>
              </a:rPr>
              <a:t>Total crashes (before) = 1+1+24+14+37+26+32+15+10+21+16+21 = 218</a:t>
            </a:r>
          </a:p>
          <a:p>
            <a:r>
              <a:rPr lang="en-US" sz="1200" b="0" i="0" u="none" strike="noStrike" kern="1200" baseline="0" dirty="0">
                <a:solidFill>
                  <a:schemeClr val="tx1"/>
                </a:solidFill>
                <a:latin typeface="+mn-lt"/>
                <a:ea typeface="+mn-ea"/>
                <a:cs typeface="+mn-cs"/>
              </a:rPr>
              <a:t>Average ADT (before) = (33,000 + 33,300 + 33,750 + 34,000 + 34,500)/5 = 33,710</a:t>
            </a:r>
          </a:p>
          <a:p>
            <a:r>
              <a:rPr lang="en-US" sz="1200" b="0" i="0" u="none" strike="noStrike" kern="1200" baseline="0" dirty="0">
                <a:solidFill>
                  <a:schemeClr val="tx1"/>
                </a:solidFill>
                <a:latin typeface="+mn-lt"/>
                <a:ea typeface="+mn-ea"/>
                <a:cs typeface="+mn-cs"/>
              </a:rPr>
              <a:t>Exposure (before) = (33,710*365)*5.5 /100,000,000 = 3.3855 100MVMT</a:t>
            </a:r>
          </a:p>
          <a:p>
            <a:r>
              <a:rPr lang="en-US" sz="1200" b="0" i="0" u="none" strike="noStrike" kern="1200" baseline="0" dirty="0">
                <a:solidFill>
                  <a:schemeClr val="tx1"/>
                </a:solidFill>
                <a:latin typeface="+mn-lt"/>
                <a:ea typeface="+mn-ea"/>
                <a:cs typeface="+mn-cs"/>
              </a:rPr>
              <a:t>Total crash rate (before) = (100M * 218)/(365 * 5 * 33,710 * 5.5) = 64 crashes per 100 MVMT</a:t>
            </a:r>
          </a:p>
          <a:p>
            <a:r>
              <a:rPr lang="en-US" sz="1200" b="0" i="0" u="none" strike="noStrike" kern="1200" baseline="0" dirty="0">
                <a:solidFill>
                  <a:schemeClr val="tx1"/>
                </a:solidFill>
                <a:latin typeface="+mn-lt"/>
                <a:ea typeface="+mn-ea"/>
                <a:cs typeface="+mn-cs"/>
              </a:rPr>
              <a:t>Fatal crash rate (before) = (100M * 2)/(365 * 5 * 33,710 * 5.5) = 0.59 crashes per 100 MVMT</a:t>
            </a:r>
          </a:p>
          <a:p>
            <a:r>
              <a:rPr lang="en-US" sz="1200" b="0" i="0" u="none" strike="noStrike" kern="1200" baseline="0" dirty="0">
                <a:solidFill>
                  <a:schemeClr val="tx1"/>
                </a:solidFill>
                <a:latin typeface="+mn-lt"/>
                <a:ea typeface="+mn-ea"/>
                <a:cs typeface="+mn-cs"/>
              </a:rPr>
              <a:t>Total crashes (during) = 19+21 = 40</a:t>
            </a:r>
          </a:p>
          <a:p>
            <a:r>
              <a:rPr lang="en-US" sz="1200" b="0" i="0" u="none" strike="noStrike" kern="1200" baseline="0" dirty="0">
                <a:solidFill>
                  <a:schemeClr val="tx1"/>
                </a:solidFill>
                <a:latin typeface="+mn-lt"/>
                <a:ea typeface="+mn-ea"/>
                <a:cs typeface="+mn-cs"/>
              </a:rPr>
              <a:t>Total crash rate (during) = (100M * 40)/ (365 * 0.5 * 35,000 * 5.5) = 114 crashes per 100M VMT</a:t>
            </a:r>
          </a:p>
          <a:p>
            <a:r>
              <a:rPr lang="en-US" sz="1200" b="0" i="0" u="none" strike="noStrike" kern="1200" baseline="0" dirty="0">
                <a:solidFill>
                  <a:schemeClr val="tx1"/>
                </a:solidFill>
                <a:latin typeface="+mn-lt"/>
                <a:ea typeface="+mn-ea"/>
                <a:cs typeface="+mn-cs"/>
              </a:rPr>
              <a:t>Fatal crash rate (during) = 0 crashes per 100 MVMT</a:t>
            </a:r>
          </a:p>
          <a:p>
            <a:r>
              <a:rPr lang="en-US" sz="1200" b="0" i="0" u="none" strike="noStrike" kern="1200" baseline="0" dirty="0">
                <a:solidFill>
                  <a:schemeClr val="tx1"/>
                </a:solidFill>
                <a:latin typeface="+mn-lt"/>
                <a:ea typeface="+mn-ea"/>
                <a:cs typeface="+mn-cs"/>
              </a:rPr>
              <a:t>% change in total crash rate = [(114 – 64) / 64]*100 = +78%</a:t>
            </a:r>
          </a:p>
          <a:p>
            <a:r>
              <a:rPr lang="en-US" sz="1200" b="0" i="0" u="none" strike="noStrike" kern="1200" baseline="0" dirty="0">
                <a:solidFill>
                  <a:schemeClr val="tx1"/>
                </a:solidFill>
                <a:latin typeface="+mn-lt"/>
                <a:ea typeface="+mn-ea"/>
                <a:cs typeface="+mn-cs"/>
              </a:rPr>
              <a:t>% change in fatal crash rate = [(0 – 0.59) / 0.59]*100 = -100%</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112</a:t>
            </a:fld>
            <a:endParaRPr lang="en-US" dirty="0"/>
          </a:p>
        </p:txBody>
      </p:sp>
    </p:spTree>
    <p:extLst>
      <p:ext uri="{BB962C8B-B14F-4D97-AF65-F5344CB8AC3E}">
        <p14:creationId xmlns:p14="http://schemas.microsoft.com/office/powerpoint/2010/main" val="27858377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85000" lnSpcReduction="10000"/>
          </a:bodyPr>
          <a:lstStyle/>
          <a:p>
            <a:r>
              <a:rPr lang="en-US" sz="1300" b="1" dirty="0"/>
              <a:t>Key Message: </a:t>
            </a:r>
            <a:r>
              <a:rPr lang="en-US" sz="1300" b="0" dirty="0"/>
              <a:t>Ohio uses real-time reporting of crashes to adjust work zone TCP and TMP</a:t>
            </a:r>
          </a:p>
          <a:p>
            <a:endParaRPr lang="en-US" sz="1300" dirty="0"/>
          </a:p>
          <a:p>
            <a:r>
              <a:rPr lang="en-US" sz="1300" b="1" dirty="0"/>
              <a:t>Background Information</a:t>
            </a:r>
            <a:r>
              <a:rPr lang="en-US" sz="1300" dirty="0"/>
              <a:t>: Access to real-time crash reports:</a:t>
            </a:r>
          </a:p>
          <a:p>
            <a:pPr marL="293665" indent="-293665">
              <a:buFont typeface="Arial" pitchFamily="34" charset="0"/>
              <a:buChar char="•"/>
            </a:pPr>
            <a:r>
              <a:rPr lang="en-US" sz="1300" dirty="0"/>
              <a:t>Quickly modify active WZ based on reported crashes.</a:t>
            </a:r>
          </a:p>
          <a:p>
            <a:pPr marL="293665" indent="-293665">
              <a:buFont typeface="Arial" pitchFamily="34" charset="0"/>
              <a:buChar char="•"/>
            </a:pPr>
            <a:r>
              <a:rPr lang="en-US" sz="1300" dirty="0"/>
              <a:t>Biggest challenge is timely data collection.  </a:t>
            </a:r>
          </a:p>
          <a:p>
            <a:pPr marL="293665" indent="-293665">
              <a:buFont typeface="Arial" pitchFamily="34" charset="0"/>
              <a:buChar char="•"/>
            </a:pPr>
            <a:r>
              <a:rPr lang="en-US" sz="1300" dirty="0"/>
              <a:t>Ohio works picks up paper crash reports from Law</a:t>
            </a:r>
            <a:r>
              <a:rPr lang="en-US" sz="1300" baseline="0" dirty="0"/>
              <a:t> Enforcement.</a:t>
            </a:r>
            <a:endParaRPr lang="en-US" sz="1300" dirty="0"/>
          </a:p>
          <a:p>
            <a:endParaRPr lang="en-US" sz="1300" dirty="0"/>
          </a:p>
          <a:p>
            <a:r>
              <a:rPr lang="en-US" sz="1300" dirty="0"/>
              <a:t>Second activity is analysis of the crash data.  </a:t>
            </a:r>
          </a:p>
          <a:p>
            <a:pPr marL="293665" indent="-293665">
              <a:buFont typeface="Arial" pitchFamily="34" charset="0"/>
              <a:buChar char="•"/>
            </a:pPr>
            <a:r>
              <a:rPr lang="en-US" sz="1300" dirty="0"/>
              <a:t>Ohio DOT routinely run queries on the crash data to draw attention to high crash areas.</a:t>
            </a:r>
          </a:p>
          <a:p>
            <a:pPr marL="293665" indent="-293665">
              <a:buFont typeface="Arial" pitchFamily="34" charset="0"/>
              <a:buChar char="•"/>
            </a:pPr>
            <a:r>
              <a:rPr lang="en-US" sz="1300" dirty="0"/>
              <a:t>While such a system requires an initial programming and set-up effort, after the system is complete, the analysis, graphs, and summary data are produced instantly.</a:t>
            </a:r>
          </a:p>
          <a:p>
            <a:endParaRPr lang="en-US" sz="1300" dirty="0"/>
          </a:p>
          <a:p>
            <a:r>
              <a:rPr lang="en-US" sz="1300" dirty="0"/>
              <a:t>With the collection of historic and real-time crash data, </a:t>
            </a:r>
          </a:p>
          <a:p>
            <a:pPr marL="293665" indent="-293665">
              <a:buFont typeface="Arial" pitchFamily="34" charset="0"/>
              <a:buChar char="•"/>
            </a:pPr>
            <a:r>
              <a:rPr lang="en-US" sz="1300" dirty="0"/>
              <a:t>Monitors crash frequencies at select work zones </a:t>
            </a:r>
          </a:p>
          <a:p>
            <a:pPr marL="293665" indent="-293665">
              <a:buFont typeface="Arial" pitchFamily="34" charset="0"/>
              <a:buChar char="•"/>
            </a:pPr>
            <a:r>
              <a:rPr lang="en-US" sz="1300" dirty="0"/>
              <a:t>Ensure work</a:t>
            </a:r>
            <a:r>
              <a:rPr lang="en-US" sz="1300" baseline="0" dirty="0"/>
              <a:t> zones</a:t>
            </a:r>
            <a:r>
              <a:rPr lang="en-US" sz="1300" dirty="0"/>
              <a:t> stay at or below the pre-WZ crash frequency</a:t>
            </a:r>
          </a:p>
          <a:p>
            <a:pPr marL="293665" indent="-293665">
              <a:buFont typeface="Arial" pitchFamily="34" charset="0"/>
              <a:buChar char="•"/>
            </a:pPr>
            <a:r>
              <a:rPr lang="en-US" sz="1300" dirty="0"/>
              <a:t>Observe crash trends at their work zones and if developing trend requires changes, these can be made quickly.</a:t>
            </a:r>
          </a:p>
          <a:p>
            <a:pPr defTabSz="957035">
              <a:defRPr/>
            </a:pPr>
            <a:endParaRPr lang="en-US" sz="1300" b="1" dirty="0"/>
          </a:p>
          <a:p>
            <a:pPr defTabSz="957035">
              <a:defRPr/>
            </a:pPr>
            <a:r>
              <a:rPr lang="en-US" sz="1300" b="1" dirty="0"/>
              <a:t>Interaction:</a:t>
            </a:r>
          </a:p>
          <a:p>
            <a:pPr defTabSz="957035">
              <a:defRPr/>
            </a:pPr>
            <a:r>
              <a:rPr lang="en-US" sz="1300" b="0" dirty="0"/>
              <a:t>What are the keys to success with this system? Ex: Relationship</a:t>
            </a:r>
            <a:r>
              <a:rPr lang="en-US" sz="1300" b="0" baseline="0" dirty="0"/>
              <a:t> with law enforcement to obtain data; receiving appropriate data;</a:t>
            </a:r>
            <a:endParaRPr lang="en-US" sz="1300" b="0" dirty="0"/>
          </a:p>
          <a:p>
            <a:pPr defTabSz="966126">
              <a:defRPr/>
            </a:pP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Comparing pre-WZ</a:t>
            </a:r>
            <a:r>
              <a:rPr lang="en-US" sz="1300" b="0" baseline="0" dirty="0"/>
              <a:t> to during-WZ crash frequency can help identify needs.</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114</a:t>
            </a:fld>
            <a:endParaRPr lang="en-US" dirty="0"/>
          </a:p>
        </p:txBody>
      </p:sp>
    </p:spTree>
    <p:extLst>
      <p:ext uri="{BB962C8B-B14F-4D97-AF65-F5344CB8AC3E}">
        <p14:creationId xmlns:p14="http://schemas.microsoft.com/office/powerpoint/2010/main" val="21946319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6" y="4560901"/>
            <a:ext cx="5851490" cy="4319548"/>
          </a:xfrm>
          <a:prstGeom prst="rect">
            <a:avLst/>
          </a:prstGeom>
        </p:spPr>
        <p:txBody>
          <a:bodyPr lIns="95747" tIns="47873" rIns="95747" bIns="47873">
            <a:normAutofit/>
          </a:bodyPr>
          <a:lstStyle/>
          <a:p>
            <a:r>
              <a:rPr lang="en-US" sz="1200" b="1" dirty="0"/>
              <a:t>Key Message:  </a:t>
            </a:r>
            <a:r>
              <a:rPr lang="en-US" sz="1200" b="0" dirty="0"/>
              <a:t>Ohio compares historical</a:t>
            </a:r>
            <a:r>
              <a:rPr lang="en-US" sz="1200" b="0" baseline="0" dirty="0"/>
              <a:t> (pre-WZ) crash frequency and rate to during-WZ crash frequency and rate to identify problem areas.</a:t>
            </a:r>
            <a:endParaRPr lang="en-US" sz="1200" b="0" dirty="0"/>
          </a:p>
          <a:p>
            <a:endParaRPr lang="en-US" sz="1200" dirty="0"/>
          </a:p>
          <a:p>
            <a:r>
              <a:rPr lang="en-US" sz="1200" b="1" dirty="0"/>
              <a:t>Background Information</a:t>
            </a:r>
            <a:r>
              <a:rPr lang="en-US" sz="1200" dirty="0"/>
              <a:t>:</a:t>
            </a:r>
          </a:p>
          <a:p>
            <a:endParaRPr lang="en-US" sz="1200" dirty="0"/>
          </a:p>
          <a:p>
            <a:pPr marL="0" marR="0" indent="0" algn="l" defTabSz="957035" rtl="0" eaLnBrk="1" fontAlgn="auto" latinLnBrk="0" hangingPunct="1">
              <a:lnSpc>
                <a:spcPct val="100000"/>
              </a:lnSpc>
              <a:spcBef>
                <a:spcPts val="0"/>
              </a:spcBef>
              <a:spcAft>
                <a:spcPts val="0"/>
              </a:spcAft>
              <a:buClrTx/>
              <a:buSzTx/>
              <a:buFontTx/>
              <a:buNone/>
              <a:tabLst/>
              <a:defRPr/>
            </a:pPr>
            <a:r>
              <a:rPr lang="en-US" sz="1200" b="1" dirty="0"/>
              <a:t>Interaction:  </a:t>
            </a:r>
            <a:r>
              <a:rPr lang="en-US" sz="1200" b="0" dirty="0"/>
              <a:t>Walk</a:t>
            </a:r>
            <a:r>
              <a:rPr lang="en-US" sz="1200" b="0" baseline="0" dirty="0"/>
              <a:t> through the graph with the class. </a:t>
            </a:r>
            <a:r>
              <a:rPr lang="en-US" b="0" baseline="0" dirty="0"/>
              <a:t>Note that </a:t>
            </a:r>
            <a:r>
              <a:rPr lang="en-US" baseline="0" dirty="0"/>
              <a:t>the red dashes show the 3-year average of crashes by time period at that point of the project.  The light color shows the crashes occurring in the past 30 days.  You can see the last milepost listed may have a problem that ODOT should deal with – this is a trigger for them to investigate.</a:t>
            </a:r>
          </a:p>
          <a:p>
            <a:pPr defTabSz="957035">
              <a:defRPr/>
            </a:pPr>
            <a:endParaRPr lang="en-US" sz="1200" b="1" dirty="0"/>
          </a:p>
          <a:p>
            <a:pPr defTabSz="957035">
              <a:defRPr/>
            </a:pPr>
            <a:endParaRPr lang="en-US" sz="1200" dirty="0"/>
          </a:p>
          <a:p>
            <a:pPr defTabSz="957035">
              <a:defRPr/>
            </a:pPr>
            <a:r>
              <a:rPr lang="en-US" sz="1200" b="1" dirty="0"/>
              <a:t>Notes: </a:t>
            </a:r>
            <a:endParaRPr lang="en-US" baseline="0" dirty="0"/>
          </a:p>
          <a:p>
            <a:pPr defTabSz="957468">
              <a:defRPr/>
            </a:pPr>
            <a:r>
              <a:rPr lang="en-US" sz="1300" dirty="0"/>
              <a:t>Source: Stargell, R. </a:t>
            </a:r>
            <a:r>
              <a:rPr lang="en-US" sz="1300" i="1" dirty="0"/>
              <a:t>Best Practices in Work Zone Assessment, Data Collection and Performance Measurement.</a:t>
            </a:r>
            <a:endParaRPr lang="en-US" sz="1300" dirty="0"/>
          </a:p>
          <a:p>
            <a:pPr>
              <a:defRPr/>
            </a:pPr>
            <a:r>
              <a:rPr lang="en-US" baseline="0" dirty="0"/>
              <a:t>Source: </a:t>
            </a:r>
            <a:r>
              <a:rPr lang="en-US" dirty="0"/>
              <a:t>Domestic Scan 08-04</a:t>
            </a:r>
            <a:r>
              <a:rPr lang="en-US" baseline="0" dirty="0"/>
              <a:t> </a:t>
            </a:r>
            <a:r>
              <a:rPr lang="en-US" dirty="0"/>
              <a:t>Best Practices in Work Zone Assessment,</a:t>
            </a:r>
            <a:r>
              <a:rPr lang="en-US" baseline="0" dirty="0"/>
              <a:t> </a:t>
            </a:r>
            <a:r>
              <a:rPr lang="en-US" dirty="0"/>
              <a:t>Data Collection and Performance Measurement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D3E39FD-2BD4-4E65-AD4B-61FF3560C1AE}" type="slidenum">
              <a:rPr lang="en-US" smtClean="0"/>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Key Message: </a:t>
            </a:r>
            <a:r>
              <a:rPr lang="en-US" sz="1300" dirty="0"/>
              <a:t>Crash types matter, because some are</a:t>
            </a:r>
            <a:r>
              <a:rPr lang="en-US" sz="1300" baseline="0" dirty="0"/>
              <a:t> more severe than others.</a:t>
            </a:r>
            <a:endParaRPr lang="en-US" sz="1300" dirty="0"/>
          </a:p>
          <a:p>
            <a:endParaRPr lang="en-US" sz="1300" b="1"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Ask the</a:t>
            </a:r>
            <a:r>
              <a:rPr lang="en-US" sz="1300" b="0" baseline="0" dirty="0"/>
              <a:t> class about other potential types of WZ crashes.</a:t>
            </a:r>
            <a:endParaRPr lang="en-US" sz="1300" b="0" dirty="0"/>
          </a:p>
          <a:p>
            <a:pPr defTabSz="957035">
              <a:defRPr/>
            </a:pPr>
            <a:endParaRPr lang="en-US" sz="1300" dirty="0"/>
          </a:p>
          <a:p>
            <a:pPr defTabSz="957035">
              <a:defRPr/>
            </a:pPr>
            <a:r>
              <a:rPr lang="en-US" sz="1300" b="1" dirty="0"/>
              <a:t>Notes: </a:t>
            </a:r>
          </a:p>
          <a:p>
            <a:endParaRPr lang="en-US" sz="21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116</a:t>
            </a:fld>
            <a:endParaRPr lang="en-US" dirty="0"/>
          </a:p>
        </p:txBody>
      </p:sp>
    </p:spTree>
    <p:extLst>
      <p:ext uri="{BB962C8B-B14F-4D97-AF65-F5344CB8AC3E}">
        <p14:creationId xmlns:p14="http://schemas.microsoft.com/office/powerpoint/2010/main" val="16341482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Key Message: </a:t>
            </a:r>
            <a:r>
              <a:rPr lang="en-US" sz="1300" dirty="0"/>
              <a:t>Discovering a crash problem</a:t>
            </a:r>
            <a:r>
              <a:rPr lang="en-US" sz="1300" baseline="0" dirty="0"/>
              <a:t> early can help prevent future crashes.</a:t>
            </a:r>
            <a:endParaRPr lang="en-US" sz="1300" dirty="0"/>
          </a:p>
          <a:p>
            <a:endParaRPr lang="en-US" sz="1300" b="1" dirty="0"/>
          </a:p>
          <a:p>
            <a:endParaRPr lang="en-US" sz="1300" dirty="0"/>
          </a:p>
          <a:p>
            <a:r>
              <a:rPr lang="en-US" sz="1300" b="1" dirty="0"/>
              <a:t>Background Information</a:t>
            </a:r>
            <a:r>
              <a:rPr lang="en-US" sz="1300" dirty="0"/>
              <a:t>:  Ohio identified a problem at its interchange</a:t>
            </a:r>
            <a:r>
              <a:rPr lang="en-US" sz="1300" baseline="0" dirty="0"/>
              <a:t> on-ramps when they removed the acceleration lane during construction (replacing it with a YIELD sign instead).  They were having a number of rear-end crashes on the ramp and merge crashes at the bottom of the ramp.</a:t>
            </a:r>
          </a:p>
          <a:p>
            <a:endParaRPr lang="en-US" sz="1300" baseline="0" dirty="0"/>
          </a:p>
          <a:p>
            <a:r>
              <a:rPr lang="en-US" sz="1300" baseline="0" dirty="0"/>
              <a:t>They added temporary pavement at the on-ramp to allow for the acceleration lane, and in response the crashes were reduced significantly.</a:t>
            </a:r>
            <a:endParaRPr lang="en-US" sz="1300" dirty="0"/>
          </a:p>
          <a:p>
            <a:endParaRPr lang="en-US" sz="1300" dirty="0"/>
          </a:p>
          <a:p>
            <a:pPr defTabSz="957035">
              <a:defRPr/>
            </a:pPr>
            <a:r>
              <a:rPr lang="en-US" sz="1400" b="1" dirty="0"/>
              <a:t>Interaction: </a:t>
            </a:r>
          </a:p>
          <a:p>
            <a:pPr defTabSz="957035">
              <a:defRPr/>
            </a:pPr>
            <a:endParaRPr lang="en-US" sz="1400" dirty="0"/>
          </a:p>
          <a:p>
            <a:pPr defTabSz="957035">
              <a:defRPr/>
            </a:pPr>
            <a:r>
              <a:rPr lang="en-US" sz="1400" b="1" dirty="0"/>
              <a:t>Notes:  </a:t>
            </a:r>
            <a:r>
              <a:rPr lang="en-US" sz="1400" dirty="0"/>
              <a:t>Photo</a:t>
            </a:r>
            <a:r>
              <a:rPr lang="en-US" sz="1400" baseline="0" dirty="0"/>
              <a:t> courtesy of Missouri DOT’s Engineering Policy Guide: </a:t>
            </a:r>
            <a:r>
              <a:rPr lang="en-US" sz="1400" dirty="0">
                <a:hlinkClick r:id="rId3"/>
              </a:rPr>
              <a:t>http://epg.modot.org/files/8/85/234_Photo_1_Diamond_Interchange.jpg</a:t>
            </a:r>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117</a:t>
            </a:fld>
            <a:endParaRPr lang="en-US" dirty="0"/>
          </a:p>
        </p:txBody>
      </p:sp>
    </p:spTree>
    <p:extLst>
      <p:ext uri="{BB962C8B-B14F-4D97-AF65-F5344CB8AC3E}">
        <p14:creationId xmlns:p14="http://schemas.microsoft.com/office/powerpoint/2010/main" val="16341482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Key Message: </a:t>
            </a:r>
            <a:r>
              <a:rPr lang="en-US" sz="1300" dirty="0"/>
              <a:t>A Crash Modification Factors (CMF) is the ratio of the crash frequency of a site after a treatment compared to the base condition.</a:t>
            </a:r>
          </a:p>
          <a:p>
            <a:endParaRPr lang="en-US" sz="1300" b="1" dirty="0"/>
          </a:p>
          <a:p>
            <a:endParaRPr lang="en-US" sz="1300" dirty="0"/>
          </a:p>
          <a:p>
            <a:r>
              <a:rPr lang="en-US" sz="1300" b="1" dirty="0"/>
              <a:t>Background Information</a:t>
            </a:r>
            <a:r>
              <a:rPr lang="en-US" sz="1300" dirty="0"/>
              <a:t>:  CMFs represent the relative change in crash frequency due to a change in one specific condition when all other conditions and site characteristics remain constant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sz="21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118</a:t>
            </a:fld>
            <a:endParaRPr lang="en-US" dirty="0"/>
          </a:p>
        </p:txBody>
      </p:sp>
    </p:spTree>
    <p:extLst>
      <p:ext uri="{BB962C8B-B14F-4D97-AF65-F5344CB8AC3E}">
        <p14:creationId xmlns:p14="http://schemas.microsoft.com/office/powerpoint/2010/main" val="163414823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The Highway Safety Manual provides a CMF for work zone duration</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dirty="0"/>
              <a:t>How would you measure duration?  Where</a:t>
            </a:r>
            <a:r>
              <a:rPr lang="en-US" sz="1300" baseline="0" dirty="0"/>
              <a:t> are these data found?</a:t>
            </a:r>
            <a:endParaRPr lang="en-US" sz="1300" dirty="0"/>
          </a:p>
          <a:p>
            <a:pPr defTabSz="957035">
              <a:defRPr/>
            </a:pPr>
            <a:endParaRPr lang="en-US" sz="1300" dirty="0"/>
          </a:p>
          <a:p>
            <a:pPr defTabSz="957035">
              <a:defRPr/>
            </a:pPr>
            <a:r>
              <a:rPr lang="en-US" sz="1300" b="1" dirty="0"/>
              <a:t>Notes: </a:t>
            </a:r>
          </a:p>
          <a:p>
            <a:pPr defTabSz="966126">
              <a:defRPr/>
            </a:pPr>
            <a:r>
              <a:rPr lang="en-US" sz="1300" dirty="0"/>
              <a:t>This slide</a:t>
            </a:r>
            <a:r>
              <a:rPr lang="en-US" sz="1300" baseline="0" dirty="0"/>
              <a:t> explains the HSM method to determine the CMF factor when the work zone will have a duration longer than the base condition of 16 days.</a:t>
            </a:r>
          </a:p>
          <a:p>
            <a:pPr defTabSz="966126">
              <a:defRPr/>
            </a:pPr>
            <a:endParaRPr lang="en-US" sz="1300" baseline="0" dirty="0"/>
          </a:p>
          <a:p>
            <a:pPr defTabSz="966126">
              <a:defRPr/>
            </a:pPr>
            <a:r>
              <a:rPr lang="en-US" sz="1300" dirty="0"/>
              <a:t>Source: AASHTO, </a:t>
            </a:r>
            <a:r>
              <a:rPr lang="en-US" sz="1300" i="1" dirty="0"/>
              <a:t>Highway Safety Manual</a:t>
            </a:r>
            <a:r>
              <a:rPr lang="en-US" sz="1300" dirty="0"/>
              <a:t>, 1</a:t>
            </a:r>
            <a:r>
              <a:rPr lang="en-US" sz="1300" baseline="30000" dirty="0"/>
              <a:t>st</a:t>
            </a:r>
            <a:r>
              <a:rPr lang="en-US" sz="1300" dirty="0"/>
              <a:t> Edition, 2010.</a:t>
            </a:r>
          </a:p>
          <a:p>
            <a:pPr defTabSz="966126">
              <a:defRPr/>
            </a:pPr>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6218B38-C16E-44A4-BCED-EE298F561E47}" type="slidenum">
              <a:rPr lang="en-US" smtClean="0"/>
              <a:pPr/>
              <a:t>12</a:t>
            </a:fld>
            <a:endParaRPr 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b="1" dirty="0"/>
              <a:t>Key Message: </a:t>
            </a:r>
            <a:r>
              <a:rPr lang="en-US" dirty="0"/>
              <a:t>Housekeeping rules</a:t>
            </a:r>
            <a:endParaRPr lang="en-US" b="1" dirty="0"/>
          </a:p>
          <a:p>
            <a:r>
              <a:rPr lang="en-US" b="1" dirty="0"/>
              <a:t>Est. Presentation Time: </a:t>
            </a:r>
            <a:r>
              <a:rPr lang="en-US" dirty="0"/>
              <a:t>Less than 1</a:t>
            </a:r>
            <a:r>
              <a:rPr lang="en-US" b="1" dirty="0"/>
              <a:t> </a:t>
            </a:r>
            <a:r>
              <a:rPr lang="en-US" dirty="0"/>
              <a:t>minute(s)</a:t>
            </a:r>
            <a:endParaRPr lang="en-US" b="1" dirty="0"/>
          </a:p>
          <a:p>
            <a:r>
              <a:rPr lang="en-US" b="1" dirty="0"/>
              <a:t>Explanation of Cues/Builds: </a:t>
            </a:r>
            <a:r>
              <a:rPr lang="en-US" dirty="0"/>
              <a:t>None</a:t>
            </a:r>
          </a:p>
          <a:p>
            <a:r>
              <a:rPr lang="en-US" b="1" dirty="0"/>
              <a:t>Suggested Comments: </a:t>
            </a:r>
            <a:r>
              <a:rPr lang="en-US" dirty="0"/>
              <a:t>Self explanatory</a:t>
            </a:r>
            <a:endParaRPr lang="en-US" b="1" dirty="0"/>
          </a:p>
          <a:p>
            <a:r>
              <a:rPr lang="en-US" b="1" dirty="0"/>
              <a:t>Suggested Questions: </a:t>
            </a:r>
            <a:r>
              <a:rPr lang="en-US" dirty="0"/>
              <a:t>None</a:t>
            </a:r>
          </a:p>
          <a:p>
            <a:r>
              <a:rPr lang="en-US" b="1" dirty="0"/>
              <a:t>Additional Information: </a:t>
            </a:r>
            <a:r>
              <a:rPr lang="en-US" dirty="0"/>
              <a:t>Make sure you go through the emergency exit procedures. This reinforces safety!</a:t>
            </a:r>
            <a:endParaRPr lang="en-US" b="1" dirty="0"/>
          </a:p>
          <a:p>
            <a:r>
              <a:rPr lang="en-US" b="1" dirty="0"/>
              <a:t>Possible Problems: </a:t>
            </a:r>
            <a:r>
              <a:rPr lang="en-US" dirty="0"/>
              <a:t>If lunch is provided, change the slide as needed.</a:t>
            </a:r>
          </a:p>
          <a:p>
            <a:pPr eaLnBrk="1" hangingPunct="1"/>
            <a:endParaRPr lang="en-US" dirty="0"/>
          </a:p>
        </p:txBody>
      </p:sp>
    </p:spTree>
    <p:extLst>
      <p:ext uri="{BB962C8B-B14F-4D97-AF65-F5344CB8AC3E}">
        <p14:creationId xmlns:p14="http://schemas.microsoft.com/office/powerpoint/2010/main" val="16000524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This</a:t>
            </a:r>
            <a:r>
              <a:rPr lang="en-US" sz="1300" b="0" baseline="0" dirty="0"/>
              <a:t> exercise will help participants learn how to calculate the CMF for work zone duration.</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Have participants calculate the CMF for each of these three work zone durations.  Work through one example as a class after</a:t>
            </a:r>
            <a:r>
              <a:rPr lang="en-US" sz="1300" b="0" baseline="0" dirty="0"/>
              <a:t> they have had a chance to try it on their own.</a:t>
            </a:r>
            <a:endParaRPr lang="en-US" sz="1300" b="0" dirty="0"/>
          </a:p>
          <a:p>
            <a:pPr defTabSz="957035">
              <a:defRPr/>
            </a:pPr>
            <a:endParaRPr lang="en-US" sz="1300" b="0" dirty="0"/>
          </a:p>
          <a:p>
            <a:pPr defTabSz="957035">
              <a:defRPr/>
            </a:pPr>
            <a:r>
              <a:rPr lang="en-US" sz="1300" b="0" dirty="0"/>
              <a:t>Answers:  </a:t>
            </a:r>
            <a:r>
              <a:rPr lang="en-US" sz="1300" dirty="0"/>
              <a:t>20 days – 1.28;</a:t>
            </a:r>
            <a:r>
              <a:rPr lang="en-US" sz="1300" baseline="0" dirty="0"/>
              <a:t> 32 days – 2.11; 64 days – 4.33</a:t>
            </a:r>
          </a:p>
          <a:p>
            <a:pPr defTabSz="957035">
              <a:defRPr/>
            </a:pPr>
            <a:endParaRPr lang="en-US" sz="1300" baseline="0" dirty="0"/>
          </a:p>
          <a:p>
            <a:pPr defTabSz="957035">
              <a:defRPr/>
            </a:pPr>
            <a:r>
              <a:rPr lang="en-US" sz="1300" baseline="0" dirty="0"/>
              <a:t>Make a point that a work zone that has 4 times the duration actually has MORE than 4 times the opportunity for more crashes.  Ask the group why they think the research indicates this.</a:t>
            </a:r>
            <a:endParaRPr lang="en-US" sz="1300" dirty="0"/>
          </a:p>
          <a:p>
            <a:pPr defTabSz="957035">
              <a:defRPr/>
            </a:pPr>
            <a:endParaRPr lang="en-US" sz="1300" b="1" dirty="0"/>
          </a:p>
          <a:p>
            <a:pPr defTabSz="957035">
              <a:defRPr/>
            </a:pPr>
            <a:r>
              <a:rPr lang="en-US" sz="1300" b="1" dirty="0"/>
              <a:t>Notes: </a:t>
            </a:r>
          </a:p>
        </p:txBody>
      </p:sp>
      <p:sp>
        <p:nvSpPr>
          <p:cNvPr id="7" name="Slide Number Placeholder 6"/>
          <p:cNvSpPr>
            <a:spLocks noGrp="1"/>
          </p:cNvSpPr>
          <p:nvPr>
            <p:ph type="sldNum" sz="quarter" idx="10"/>
          </p:nvPr>
        </p:nvSpPr>
        <p:spPr/>
        <p:txBody>
          <a:bodyPr/>
          <a:lstStyle/>
          <a:p>
            <a:fld id="{039B4EB4-5598-40D3-88E5-16B91A0484D5}" type="slidenum">
              <a:rPr lang="en-US" smtClean="0"/>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The Highway Safety Manual provides a CMF for work zone length.</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dirty="0"/>
              <a:t>How would you measure length?</a:t>
            </a:r>
          </a:p>
          <a:p>
            <a:pPr defTabSz="957035">
              <a:defRPr/>
            </a:pPr>
            <a:endParaRPr lang="en-US" sz="1300" dirty="0"/>
          </a:p>
          <a:p>
            <a:pPr defTabSz="957035">
              <a:defRPr/>
            </a:pPr>
            <a:r>
              <a:rPr lang="en-US" sz="1300" b="1" dirty="0"/>
              <a:t>Notes: </a:t>
            </a:r>
          </a:p>
          <a:p>
            <a:pPr defTabSz="966126">
              <a:defRPr/>
            </a:pPr>
            <a:r>
              <a:rPr lang="en-US" sz="1300" dirty="0"/>
              <a:t>This slide</a:t>
            </a:r>
            <a:r>
              <a:rPr lang="en-US" sz="1300" baseline="0" dirty="0"/>
              <a:t> explains the HSM method to determine the CMF factor when the work zone will have a physical length longer than the base condition of 0.51 miles.</a:t>
            </a:r>
          </a:p>
          <a:p>
            <a:pPr defTabSz="966126">
              <a:defRPr/>
            </a:pPr>
            <a:endParaRPr lang="en-US" sz="1300" baseline="0" dirty="0"/>
          </a:p>
          <a:p>
            <a:pPr defTabSz="966126">
              <a:defRPr/>
            </a:pPr>
            <a:r>
              <a:rPr lang="en-US" sz="1300" dirty="0"/>
              <a:t>Source: AASHTO, </a:t>
            </a:r>
            <a:r>
              <a:rPr lang="en-US" sz="1300" i="1" dirty="0"/>
              <a:t>Highway Safety Manual</a:t>
            </a:r>
            <a:r>
              <a:rPr lang="en-US" sz="1300" dirty="0"/>
              <a:t>, 1</a:t>
            </a:r>
            <a:r>
              <a:rPr lang="en-US" sz="1300" baseline="30000" dirty="0"/>
              <a:t>st</a:t>
            </a:r>
            <a:r>
              <a:rPr lang="en-US" sz="1300" dirty="0"/>
              <a:t> Edition, 2010.</a:t>
            </a:r>
          </a:p>
          <a:p>
            <a:pPr defTabSz="966126">
              <a:defRPr/>
            </a:pPr>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This</a:t>
            </a:r>
            <a:r>
              <a:rPr lang="en-US" sz="1300" b="0" baseline="0" dirty="0"/>
              <a:t> exercise will help participants learn how to calculate the CMF for work zone length.</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Have participants calculate the CMF for each of these three work zone lengths.  Work through one example as a class after</a:t>
            </a:r>
            <a:r>
              <a:rPr lang="en-US" sz="1300" b="0" baseline="0" dirty="0"/>
              <a:t> they have had a chance to try it on their own.</a:t>
            </a:r>
            <a:endParaRPr lang="en-US" sz="1300" b="0" dirty="0"/>
          </a:p>
          <a:p>
            <a:pPr defTabSz="957035">
              <a:defRPr/>
            </a:pPr>
            <a:endParaRPr lang="en-US" sz="1300" b="0" dirty="0"/>
          </a:p>
          <a:p>
            <a:pPr defTabSz="957035">
              <a:defRPr/>
            </a:pPr>
            <a:r>
              <a:rPr lang="en-US" sz="1300" b="0" dirty="0"/>
              <a:t>Answers:  </a:t>
            </a:r>
            <a:r>
              <a:rPr lang="en-US" sz="1300" dirty="0"/>
              <a:t>1 mile – 1.6;</a:t>
            </a:r>
            <a:r>
              <a:rPr lang="en-US" sz="1300" baseline="0" dirty="0"/>
              <a:t> 5 miles – 6.9; 20 miles – 26.6</a:t>
            </a:r>
          </a:p>
          <a:p>
            <a:pPr defTabSz="957035">
              <a:defRPr/>
            </a:pPr>
            <a:endParaRPr lang="en-US" sz="1300" baseline="0" dirty="0"/>
          </a:p>
          <a:p>
            <a:pPr defTabSz="957035">
              <a:defRPr/>
            </a:pPr>
            <a:r>
              <a:rPr lang="en-US" sz="1300" baseline="0" dirty="0"/>
              <a:t>In this case, a work zone that is 4 times longer actually has LESS than 4 times the opportunity for more crashes.  Ask the group why they think the research indicates this.  (Most WZ crashes occur in transition points, so the length is not as critical.)</a:t>
            </a:r>
            <a:endParaRPr lang="en-US" sz="1300" dirty="0"/>
          </a:p>
          <a:p>
            <a:pPr defTabSz="957035">
              <a:defRPr/>
            </a:pPr>
            <a:endParaRPr lang="en-US" sz="1300" b="1" dirty="0"/>
          </a:p>
          <a:p>
            <a:pPr defTabSz="957035">
              <a:defRPr/>
            </a:pPr>
            <a:r>
              <a:rPr lang="en-US" sz="1300" b="1" dirty="0"/>
              <a:t>Notes: </a:t>
            </a:r>
          </a:p>
        </p:txBody>
      </p:sp>
      <p:sp>
        <p:nvSpPr>
          <p:cNvPr id="7" name="Slide Number Placeholder 6"/>
          <p:cNvSpPr>
            <a:spLocks noGrp="1"/>
          </p:cNvSpPr>
          <p:nvPr>
            <p:ph type="sldNum" sz="quarter" idx="10"/>
          </p:nvPr>
        </p:nvSpPr>
        <p:spPr/>
        <p:txBody>
          <a:bodyPr/>
          <a:lstStyle/>
          <a:p>
            <a:fld id="{039B4EB4-5598-40D3-88E5-16B91A0484D5}" type="slidenum">
              <a:rPr lang="en-US" smtClean="0"/>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200" b="1" dirty="0"/>
              <a:t>Key Message: </a:t>
            </a:r>
            <a:r>
              <a:rPr lang="en-US" sz="1200" dirty="0"/>
              <a:t>CMF Clearinghouse is a staging area for references and studies which may</a:t>
            </a:r>
            <a:r>
              <a:rPr lang="en-US" sz="1200" baseline="0" dirty="0"/>
              <a:t> </a:t>
            </a:r>
            <a:r>
              <a:rPr lang="en-US" sz="1200" dirty="0"/>
              <a:t>not be in the HSM.</a:t>
            </a:r>
          </a:p>
          <a:p>
            <a:endParaRPr lang="en-US" sz="1200" b="1" dirty="0"/>
          </a:p>
          <a:p>
            <a:r>
              <a:rPr lang="en-US" sz="1200" b="1" dirty="0"/>
              <a:t>Background Information</a:t>
            </a:r>
            <a:r>
              <a:rPr lang="en-US" sz="1200" dirty="0"/>
              <a:t>: Peer-reviewed and rated studies.  USDOT uses a “Star Rating” system related</a:t>
            </a:r>
            <a:r>
              <a:rPr lang="en-US" sz="1200" baseline="0" dirty="0"/>
              <a:t> to the confidence level of the results.  </a:t>
            </a:r>
            <a:r>
              <a:rPr lang="en-US" sz="1200" dirty="0"/>
              <a:t>Search results on a particular topic in the clearinghouse can present conflicting studies and require review</a:t>
            </a:r>
            <a:r>
              <a:rPr lang="en-US" sz="1200" baseline="0" dirty="0"/>
              <a:t> by the reader.</a:t>
            </a:r>
            <a:endParaRPr lang="en-US" sz="1200" dirty="0"/>
          </a:p>
          <a:p>
            <a:endParaRPr lang="en-US" sz="1200" dirty="0"/>
          </a:p>
          <a:p>
            <a:r>
              <a:rPr lang="en-US" sz="1200" u="sng" dirty="0"/>
              <a:t>Mobile Automated Speed Enforcement</a:t>
            </a:r>
          </a:p>
          <a:p>
            <a:pPr marL="293665" indent="-293665">
              <a:buFont typeface="Arial" pitchFamily="34" charset="0"/>
              <a:buChar char="•"/>
            </a:pPr>
            <a:r>
              <a:rPr lang="en-US" sz="1200" dirty="0"/>
              <a:t>Mobile unit vans parked close to the work zone </a:t>
            </a:r>
          </a:p>
          <a:p>
            <a:pPr marL="293665" indent="-293665">
              <a:buFont typeface="Arial" pitchFamily="34" charset="0"/>
              <a:buChar char="•"/>
            </a:pPr>
            <a:r>
              <a:rPr lang="en-US" sz="1200" dirty="0"/>
              <a:t>Law enforcement monitoring and enforcing the work zone speed limit</a:t>
            </a:r>
          </a:p>
          <a:p>
            <a:pPr marL="293665" indent="-293665">
              <a:buFont typeface="Arial" pitchFamily="34" charset="0"/>
              <a:buChar char="•"/>
            </a:pPr>
            <a:r>
              <a:rPr lang="en-US" sz="1200" dirty="0"/>
              <a:t>Additional signage and media campaigns inform the public</a:t>
            </a:r>
          </a:p>
          <a:p>
            <a:endParaRPr lang="en-US" sz="1200" dirty="0"/>
          </a:p>
          <a:p>
            <a:r>
              <a:rPr lang="en-US" sz="1200" u="sng" dirty="0"/>
              <a:t>Left-hand merge and downstream lane shift</a:t>
            </a:r>
          </a:p>
          <a:p>
            <a:pPr marL="171450" lvl="0" indent="-171450">
              <a:buFont typeface="Arial" pitchFamily="34" charset="0"/>
              <a:buChar char="•"/>
            </a:pPr>
            <a:r>
              <a:rPr lang="en-US" sz="1200" kern="1200" dirty="0">
                <a:solidFill>
                  <a:schemeClr val="tx1"/>
                </a:solidFill>
                <a:effectLst/>
                <a:latin typeface="+mn-lt"/>
                <a:ea typeface="+mn-ea"/>
                <a:cs typeface="+mn-cs"/>
              </a:rPr>
              <a:t>Lane closure that instructs drivers approaching the closed lane to merge left, regardless of which lane is closed ahead</a:t>
            </a:r>
          </a:p>
          <a:p>
            <a:pPr marL="171450" indent="-171450">
              <a:buFont typeface="Arial" pitchFamily="34" charset="0"/>
              <a:buChar char="•"/>
            </a:pPr>
            <a:r>
              <a:rPr lang="en-US" sz="1200" kern="1200" dirty="0">
                <a:solidFill>
                  <a:schemeClr val="tx1"/>
                </a:solidFill>
                <a:effectLst/>
                <a:latin typeface="+mn-lt"/>
                <a:ea typeface="+mn-ea"/>
                <a:cs typeface="+mn-cs"/>
              </a:rPr>
              <a:t>If left lane is the one closed downstream, traffic is shifted to the right after the merge point and before the lane closure</a:t>
            </a:r>
          </a:p>
          <a:p>
            <a:pPr marL="171450" indent="-171450">
              <a:buFont typeface="Arial" pitchFamily="34" charset="0"/>
              <a:buChar char="•"/>
            </a:pPr>
            <a:r>
              <a:rPr lang="en-US" sz="1200" dirty="0"/>
              <a:t>Found to decrease crashes when compared to a conventional right-lane work zone lane closure</a:t>
            </a:r>
          </a:p>
          <a:p>
            <a:pPr defTabSz="957035">
              <a:defRPr/>
            </a:pPr>
            <a:endParaRPr lang="en-US" sz="1200" b="1" dirty="0"/>
          </a:p>
          <a:p>
            <a:pPr marL="0" marR="0" indent="0" algn="l" defTabSz="957035" rtl="0" eaLnBrk="1" fontAlgn="auto" latinLnBrk="0" hangingPunct="1">
              <a:lnSpc>
                <a:spcPct val="100000"/>
              </a:lnSpc>
              <a:spcBef>
                <a:spcPts val="0"/>
              </a:spcBef>
              <a:spcAft>
                <a:spcPts val="0"/>
              </a:spcAft>
              <a:buClrTx/>
              <a:buSzTx/>
              <a:buFontTx/>
              <a:buNone/>
              <a:tabLst/>
              <a:defRPr/>
            </a:pPr>
            <a:r>
              <a:rPr lang="en-US" sz="1200" b="1" dirty="0"/>
              <a:t>Interaction: </a:t>
            </a:r>
            <a:r>
              <a:rPr lang="en-US" sz="1200" dirty="0"/>
              <a:t>Consider going to the website and finding the study so the audience can see what it looks like. </a:t>
            </a:r>
          </a:p>
        </p:txBody>
      </p:sp>
      <p:sp>
        <p:nvSpPr>
          <p:cNvPr id="7" name="Slide Number Placeholder 6"/>
          <p:cNvSpPr>
            <a:spLocks noGrp="1"/>
          </p:cNvSpPr>
          <p:nvPr>
            <p:ph type="sldNum" sz="quarter" idx="10"/>
          </p:nvPr>
        </p:nvSpPr>
        <p:spPr/>
        <p:txBody>
          <a:bodyPr/>
          <a:lstStyle/>
          <a:p>
            <a:fld id="{039B4EB4-5598-40D3-88E5-16B91A0484D5}" type="slidenum">
              <a:rPr lang="en-US" smtClean="0"/>
              <a:pPr/>
              <a:t>123</a:t>
            </a:fld>
            <a:endParaRPr lang="en-US" dirty="0"/>
          </a:p>
        </p:txBody>
      </p:sp>
    </p:spTree>
    <p:extLst>
      <p:ext uri="{BB962C8B-B14F-4D97-AF65-F5344CB8AC3E}">
        <p14:creationId xmlns:p14="http://schemas.microsoft.com/office/powerpoint/2010/main" val="17069973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Mobile automated speed enforcement systems have been installed by</a:t>
            </a:r>
            <a:r>
              <a:rPr lang="en-US" sz="1300" b="0" baseline="0" dirty="0"/>
              <a:t> a few states, including this example in Illinois.</a:t>
            </a:r>
            <a:endParaRPr lang="en-US" sz="1300" b="0" dirty="0"/>
          </a:p>
          <a:p>
            <a:endParaRPr lang="en-US" sz="1300" b="1"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r>
              <a:rPr lang="en-US" sz="1300" dirty="0"/>
              <a:t>The top radar provides motorists information as they approach the van.  They are not enforced by that radar.  The enforcement is done at the location of the van by a second radar unit.</a:t>
            </a:r>
          </a:p>
          <a:p>
            <a:pPr defTabSz="957035">
              <a:defRPr/>
            </a:pPr>
            <a:endParaRPr lang="en-US" sz="1300" dirty="0"/>
          </a:p>
          <a:p>
            <a:pPr defTabSz="957035">
              <a:defRPr/>
            </a:pPr>
            <a:endParaRPr lang="en-US" sz="1300" dirty="0"/>
          </a:p>
          <a:p>
            <a:pPr defTabSz="957035">
              <a:defRPr/>
            </a:pPr>
            <a:r>
              <a:rPr lang="en-US" sz="1300" dirty="0"/>
              <a:t>Source:  Illinois DOT</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124</a:t>
            </a:fld>
            <a:endParaRPr lang="en-US" dirty="0"/>
          </a:p>
        </p:txBody>
      </p:sp>
    </p:spTree>
    <p:extLst>
      <p:ext uri="{BB962C8B-B14F-4D97-AF65-F5344CB8AC3E}">
        <p14:creationId xmlns:p14="http://schemas.microsoft.com/office/powerpoint/2010/main" val="42414440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This</a:t>
            </a:r>
            <a:r>
              <a:rPr lang="en-US" sz="1300" b="0" baseline="0" dirty="0"/>
              <a:t> exercise will help participants learn how to apply a real-world treatment CMF to a work zone scenario.</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Have participants calculate the change</a:t>
            </a:r>
            <a:r>
              <a:rPr lang="en-US" sz="1300" b="0" baseline="0" dirty="0"/>
              <a:t> in severe crashes using the CMF of 0.86 from the previous slide.</a:t>
            </a:r>
            <a:endParaRPr lang="en-US" sz="1300" b="0" dirty="0"/>
          </a:p>
          <a:p>
            <a:pPr defTabSz="957035">
              <a:defRPr/>
            </a:pPr>
            <a:endParaRPr lang="en-US" sz="1300" b="0" dirty="0"/>
          </a:p>
          <a:p>
            <a:pPr defTabSz="957035">
              <a:defRPr/>
            </a:pPr>
            <a:r>
              <a:rPr lang="en-US" sz="1300" b="0" dirty="0"/>
              <a:t>Answers:  </a:t>
            </a:r>
            <a:r>
              <a:rPr lang="en-US" sz="1300" dirty="0"/>
              <a:t>9 * 0.86 = 7.74 severe crashes expected the following year.  This is reduction</a:t>
            </a:r>
            <a:r>
              <a:rPr lang="en-US" sz="1300" baseline="0" dirty="0"/>
              <a:t> of 1.26 severe crashes from the previous year.</a:t>
            </a:r>
          </a:p>
          <a:p>
            <a:pPr defTabSz="957035">
              <a:defRPr/>
            </a:pPr>
            <a:endParaRPr lang="en-US" sz="1300" baseline="0" dirty="0"/>
          </a:p>
          <a:p>
            <a:pPr marL="0" marR="0" indent="0" algn="l" defTabSz="957035" rtl="0" eaLnBrk="1" fontAlgn="auto" latinLnBrk="0" hangingPunct="1">
              <a:lnSpc>
                <a:spcPct val="100000"/>
              </a:lnSpc>
              <a:spcBef>
                <a:spcPts val="0"/>
              </a:spcBef>
              <a:spcAft>
                <a:spcPts val="0"/>
              </a:spcAft>
              <a:buClrTx/>
              <a:buSzTx/>
              <a:buFontTx/>
              <a:buNone/>
              <a:tabLst/>
              <a:defRPr/>
            </a:pPr>
            <a:r>
              <a:rPr lang="en-US" sz="1300" baseline="0" dirty="0"/>
              <a:t>Ask the group</a:t>
            </a:r>
            <a:r>
              <a:rPr lang="en-US" sz="1300" b="0" baseline="0" dirty="0"/>
              <a:t>, “</a:t>
            </a:r>
            <a:r>
              <a:rPr lang="en-US" sz="1300" b="0" dirty="0"/>
              <a:t>What other factors</a:t>
            </a:r>
            <a:r>
              <a:rPr lang="en-US" sz="1300" b="0" baseline="0" dirty="0"/>
              <a:t> must we take into account when making decisions about countermeasures?  </a:t>
            </a:r>
          </a:p>
          <a:p>
            <a:pPr marL="0" marR="0" indent="0" algn="l" defTabSz="957035" rtl="0" eaLnBrk="1" fontAlgn="auto" latinLnBrk="0" hangingPunct="1">
              <a:lnSpc>
                <a:spcPct val="100000"/>
              </a:lnSpc>
              <a:spcBef>
                <a:spcPts val="0"/>
              </a:spcBef>
              <a:spcAft>
                <a:spcPts val="0"/>
              </a:spcAft>
              <a:buClrTx/>
              <a:buSzTx/>
              <a:buFontTx/>
              <a:buNone/>
              <a:tabLst/>
              <a:defRPr/>
            </a:pPr>
            <a:r>
              <a:rPr lang="en-US" sz="1300" b="0" baseline="0" dirty="0"/>
              <a:t>- Answers include cost, feasibility, State laws, policies, etc.</a:t>
            </a:r>
            <a:endParaRPr lang="en-US" sz="1300" baseline="0" dirty="0"/>
          </a:p>
          <a:p>
            <a:pPr defTabSz="957035">
              <a:defRPr/>
            </a:pPr>
            <a:endParaRPr lang="en-US" sz="1300" b="1" dirty="0"/>
          </a:p>
          <a:p>
            <a:pPr defTabSz="957035">
              <a:defRPr/>
            </a:pPr>
            <a:r>
              <a:rPr lang="en-US" sz="1300" b="1" dirty="0"/>
              <a:t>Notes:</a:t>
            </a:r>
          </a:p>
        </p:txBody>
      </p:sp>
      <p:sp>
        <p:nvSpPr>
          <p:cNvPr id="7" name="Slide Number Placeholder 6"/>
          <p:cNvSpPr>
            <a:spLocks noGrp="1"/>
          </p:cNvSpPr>
          <p:nvPr>
            <p:ph type="sldNum" sz="quarter" idx="10"/>
          </p:nvPr>
        </p:nvSpPr>
        <p:spPr/>
        <p:txBody>
          <a:bodyPr/>
          <a:lstStyle/>
          <a:p>
            <a:fld id="{039B4EB4-5598-40D3-88E5-16B91A0484D5}" type="slidenum">
              <a:rPr lang="en-US" smtClean="0"/>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Example of a study with the most effective</a:t>
            </a:r>
            <a:r>
              <a:rPr lang="en-US" sz="1300" baseline="0" dirty="0"/>
              <a:t> work zone-related CMF in the current (as of summer 2013) version of the CMF Clearinghouse.</a:t>
            </a:r>
            <a:endParaRPr lang="en-US" sz="1300" dirty="0"/>
          </a:p>
          <a:p>
            <a:endParaRPr lang="en-US" sz="1300" dirty="0"/>
          </a:p>
          <a:p>
            <a:r>
              <a:rPr lang="en-US" sz="1300" b="1" dirty="0"/>
              <a:t>Background Information</a:t>
            </a:r>
            <a:r>
              <a:rPr lang="en-US" sz="1300" dirty="0"/>
              <a:t>:</a:t>
            </a:r>
          </a:p>
          <a:p>
            <a:r>
              <a:rPr lang="en-US" sz="1300" dirty="0"/>
              <a:t>Point out the work area.</a:t>
            </a:r>
            <a:r>
              <a:rPr lang="en-US" sz="1300" baseline="0" dirty="0"/>
              <a:t>  Show how this is an early-merge situation where cars are forced into single-file well before the work area.</a:t>
            </a:r>
          </a:p>
          <a:p>
            <a:endParaRPr lang="en-US" sz="1300" baseline="0" dirty="0"/>
          </a:p>
          <a:p>
            <a:r>
              <a:rPr lang="en-US" sz="1300" baseline="0" dirty="0"/>
              <a:t>The CMF Clearinghouse shows a range for this treatment from successful (CMF=0.54) to unsuccessful (CMF=2.24).</a:t>
            </a:r>
            <a:endParaRPr lang="en-US" sz="1300" dirty="0"/>
          </a:p>
          <a:p>
            <a:endParaRPr lang="en-US" sz="1300" dirty="0"/>
          </a:p>
          <a:p>
            <a:pPr defTabSz="957035">
              <a:defRPr/>
            </a:pPr>
            <a:r>
              <a:rPr lang="en-US" sz="1300" b="1" dirty="0"/>
              <a:t>Interaction:</a:t>
            </a:r>
          </a:p>
          <a:p>
            <a:pPr defTabSz="957035">
              <a:defRPr/>
            </a:pPr>
            <a:r>
              <a:rPr lang="en-US" sz="1300" dirty="0"/>
              <a:t>Why do you think this is effective in reducing crashes? </a:t>
            </a:r>
          </a:p>
          <a:p>
            <a:pPr defTabSz="957035">
              <a:defRPr/>
            </a:pPr>
            <a:endParaRPr lang="en-US" sz="1300" dirty="0"/>
          </a:p>
          <a:p>
            <a:pPr defTabSz="957035">
              <a:defRPr/>
            </a:pPr>
            <a:r>
              <a:rPr lang="en-US" sz="1300" b="1" dirty="0"/>
              <a:t>Notes: </a:t>
            </a:r>
          </a:p>
          <a:p>
            <a:pPr defTabSz="957035">
              <a:defRPr/>
            </a:pPr>
            <a:r>
              <a:rPr lang="en-US" sz="1300" dirty="0"/>
              <a:t>Source: Schrock, Fei See, Becker, and Mulinazzi.  “Evaluation of Early Merge Static Work Zone Signing In Oklahoma,” 2008.  Available at: http://www.intrans.iastate.edu/smartwz/documents/project_reports/2008-schrock-static-sign.pdf</a:t>
            </a:r>
          </a:p>
          <a:p>
            <a:pPr defTabSz="957035">
              <a:defRPr/>
            </a:pPr>
            <a:r>
              <a:rPr lang="en-US" sz="1300" dirty="0"/>
              <a:t>This is sometimes called the “Iowa Shift”.</a:t>
            </a:r>
          </a:p>
          <a:p>
            <a:pPr defTabSz="957035">
              <a:defRPr/>
            </a:pPr>
            <a:r>
              <a:rPr lang="en-US" sz="1300" dirty="0"/>
              <a:t>www.cmfclearinghouse.org</a:t>
            </a:r>
            <a:r>
              <a:rPr lang="en-US" sz="1300" baseline="0" dirty="0"/>
              <a:t> </a:t>
            </a: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126</a:t>
            </a:fld>
            <a:endParaRPr lang="en-US" dirty="0"/>
          </a:p>
        </p:txBody>
      </p:sp>
    </p:spTree>
    <p:extLst>
      <p:ext uri="{BB962C8B-B14F-4D97-AF65-F5344CB8AC3E}">
        <p14:creationId xmlns:p14="http://schemas.microsoft.com/office/powerpoint/2010/main" val="42414440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This</a:t>
            </a:r>
            <a:r>
              <a:rPr lang="en-US" sz="1300" b="0" baseline="0" dirty="0"/>
              <a:t> exercise will help participants learn how to apply a real-world treatment CMF to a work zone scenario.</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Have participants calculate the change</a:t>
            </a:r>
            <a:r>
              <a:rPr lang="en-US" sz="1300" b="0" baseline="0" dirty="0"/>
              <a:t> in severe crashes using the CMF of 0.54 from the previous slide.</a:t>
            </a:r>
            <a:endParaRPr lang="en-US" sz="1300" b="0" dirty="0"/>
          </a:p>
          <a:p>
            <a:pPr defTabSz="957035">
              <a:defRPr/>
            </a:pPr>
            <a:endParaRPr lang="en-US" sz="1300" b="0" dirty="0"/>
          </a:p>
          <a:p>
            <a:pPr defTabSz="957035">
              <a:defRPr/>
            </a:pPr>
            <a:r>
              <a:rPr lang="en-US" sz="1300" b="0" dirty="0"/>
              <a:t>Answers:  </a:t>
            </a:r>
            <a:r>
              <a:rPr lang="en-US" sz="1300" dirty="0"/>
              <a:t>9 * 0.54 = 4.86 severe crashes expected the following year.  This is reduction</a:t>
            </a:r>
            <a:r>
              <a:rPr lang="en-US" sz="1300" baseline="0" dirty="0"/>
              <a:t> of 4.14 severe crashes from the previous year.</a:t>
            </a:r>
          </a:p>
          <a:p>
            <a:pPr defTabSz="957035">
              <a:defRPr/>
            </a:pPr>
            <a:endParaRPr lang="en-US" sz="1300" baseline="0" dirty="0"/>
          </a:p>
          <a:p>
            <a:pPr marL="0" marR="0" indent="0" algn="l" defTabSz="957035" rtl="0" eaLnBrk="1" fontAlgn="auto" latinLnBrk="0" hangingPunct="1">
              <a:lnSpc>
                <a:spcPct val="100000"/>
              </a:lnSpc>
              <a:spcBef>
                <a:spcPts val="0"/>
              </a:spcBef>
              <a:spcAft>
                <a:spcPts val="0"/>
              </a:spcAft>
              <a:buClrTx/>
              <a:buSzTx/>
              <a:buFontTx/>
              <a:buNone/>
              <a:tabLst/>
              <a:defRPr/>
            </a:pPr>
            <a:r>
              <a:rPr lang="en-US" sz="1300" baseline="0" dirty="0"/>
              <a:t>Ask the group</a:t>
            </a:r>
            <a:r>
              <a:rPr lang="en-US" sz="1300" b="0" baseline="0" dirty="0"/>
              <a:t>, “</a:t>
            </a:r>
            <a:r>
              <a:rPr lang="en-US" sz="1300" b="0" dirty="0"/>
              <a:t>What other factors</a:t>
            </a:r>
            <a:r>
              <a:rPr lang="en-US" sz="1300" b="0" baseline="0" dirty="0"/>
              <a:t> must we take into account when making decisions about countermeasures?  </a:t>
            </a:r>
          </a:p>
          <a:p>
            <a:pPr marL="0" marR="0" indent="0" algn="l" defTabSz="957035" rtl="0" eaLnBrk="1" fontAlgn="auto" latinLnBrk="0" hangingPunct="1">
              <a:lnSpc>
                <a:spcPct val="100000"/>
              </a:lnSpc>
              <a:spcBef>
                <a:spcPts val="0"/>
              </a:spcBef>
              <a:spcAft>
                <a:spcPts val="0"/>
              </a:spcAft>
              <a:buClrTx/>
              <a:buSzTx/>
              <a:buFontTx/>
              <a:buNone/>
              <a:tabLst/>
              <a:defRPr/>
            </a:pPr>
            <a:r>
              <a:rPr lang="en-US" sz="1300" b="0" baseline="0" dirty="0"/>
              <a:t>- Answers include cost, feasibility, State laws, policies, etc.</a:t>
            </a:r>
            <a:endParaRPr lang="en-US" sz="1300" baseline="0" dirty="0"/>
          </a:p>
          <a:p>
            <a:pPr defTabSz="957035">
              <a:defRPr/>
            </a:pPr>
            <a:endParaRPr lang="en-US" sz="1300" b="1" dirty="0"/>
          </a:p>
          <a:p>
            <a:pPr defTabSz="957035">
              <a:defRPr/>
            </a:pPr>
            <a:r>
              <a:rPr lang="en-US" sz="1300" b="1" dirty="0"/>
              <a:t>Notes:</a:t>
            </a:r>
          </a:p>
        </p:txBody>
      </p:sp>
      <p:sp>
        <p:nvSpPr>
          <p:cNvPr id="7" name="Slide Number Placeholder 6"/>
          <p:cNvSpPr>
            <a:spLocks noGrp="1"/>
          </p:cNvSpPr>
          <p:nvPr>
            <p:ph type="sldNum" sz="quarter" idx="10"/>
          </p:nvPr>
        </p:nvSpPr>
        <p:spPr/>
        <p:txBody>
          <a:bodyPr/>
          <a:lstStyle/>
          <a:p>
            <a:fld id="{039B4EB4-5598-40D3-88E5-16B91A0484D5}"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Used to justify a “Get In, Get Out” approach.</a:t>
            </a:r>
          </a:p>
          <a:p>
            <a:endParaRPr lang="en-US" sz="1300" b="1" dirty="0"/>
          </a:p>
          <a:p>
            <a:r>
              <a:rPr lang="en-US" sz="1300" b="1" dirty="0"/>
              <a:t>Background Information</a:t>
            </a:r>
            <a:r>
              <a:rPr lang="en-US" sz="1300" dirty="0"/>
              <a:t>:  Data collected for other procedures can be used in determining RUCs.  RUC</a:t>
            </a:r>
            <a:r>
              <a:rPr lang="en-US" sz="1300" baseline="0" dirty="0"/>
              <a:t> types include travel delay, vehicle operating, crash, and emissions.</a:t>
            </a:r>
            <a:endParaRPr lang="en-US" sz="1300" dirty="0"/>
          </a:p>
          <a:p>
            <a:endParaRPr lang="en-US" sz="1300" dirty="0"/>
          </a:p>
          <a:p>
            <a:r>
              <a:rPr lang="en-US" sz="1300" dirty="0"/>
              <a:t>RUC analysis can assist practitioners in deciding between work zone strategies </a:t>
            </a:r>
          </a:p>
          <a:p>
            <a:pPr marL="293665" indent="-293665">
              <a:buFont typeface="Arial" pitchFamily="34" charset="0"/>
              <a:buChar char="•"/>
            </a:pPr>
            <a:r>
              <a:rPr lang="en-US" sz="1300" dirty="0"/>
              <a:t>Lane closures, nighttime construction, contract incentive/disincentives, or lane rental.  </a:t>
            </a:r>
          </a:p>
          <a:p>
            <a:pPr marL="293665" indent="-293665">
              <a:buFont typeface="Arial" pitchFamily="34" charset="0"/>
              <a:buChar char="•"/>
            </a:pPr>
            <a:r>
              <a:rPr lang="en-US" sz="1300" dirty="0"/>
              <a:t>By decreasing negative impacts on the motorists, it is likely that safety and mobility will be improved as well.</a:t>
            </a:r>
          </a:p>
          <a:p>
            <a:pPr marL="293665" indent="-293665">
              <a:buFont typeface="Arial" pitchFamily="34" charset="0"/>
              <a:buChar char="•"/>
            </a:pPr>
            <a:r>
              <a:rPr lang="en-US" sz="1300" dirty="0"/>
              <a:t>Additional source:  Work Zone Road User Costs - Concepts and Applications.</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Mallela, J., Sadasivam, S. Work Zone Road User Costs Concepts and Applications, Report FHWA-HOP-12-005, December 2011.  </a:t>
            </a:r>
          </a:p>
          <a:p>
            <a:r>
              <a:rPr lang="en-US" sz="1300" dirty="0"/>
              <a:t> http://ops.fhwa.dot.gov/wz/resources/publications/fhwahop12005/fhwahop12005.pdf</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128</a:t>
            </a:fld>
            <a:endParaRPr lang="en-US" dirty="0"/>
          </a:p>
        </p:txBody>
      </p:sp>
    </p:spTree>
    <p:extLst>
      <p:ext uri="{BB962C8B-B14F-4D97-AF65-F5344CB8AC3E}">
        <p14:creationId xmlns:p14="http://schemas.microsoft.com/office/powerpoint/2010/main" val="21137669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Used to justify a “Get In, Get Out” approach.</a:t>
            </a:r>
          </a:p>
          <a:p>
            <a:endParaRPr lang="en-US" sz="1300" b="1" dirty="0"/>
          </a:p>
          <a:p>
            <a:r>
              <a:rPr lang="en-US" sz="1300" b="1" dirty="0"/>
              <a:t>Background Information</a:t>
            </a:r>
            <a:r>
              <a:rPr lang="en-US" sz="1300" dirty="0"/>
              <a:t>:  Data collected for other procedures can be used in determining RUCs.  RUC</a:t>
            </a:r>
            <a:r>
              <a:rPr lang="en-US" sz="1300" baseline="0" dirty="0"/>
              <a:t> types include travel delay, vehicle operating, crash, and emissions.</a:t>
            </a:r>
            <a:endParaRPr lang="en-US" sz="1300" dirty="0"/>
          </a:p>
          <a:p>
            <a:endParaRPr lang="en-US" sz="1300" dirty="0"/>
          </a:p>
          <a:p>
            <a:r>
              <a:rPr lang="en-US" sz="1300" dirty="0"/>
              <a:t>RUC analysis can assist practitioners in deciding between work zone strategies </a:t>
            </a:r>
          </a:p>
          <a:p>
            <a:pPr marL="293665" indent="-293665">
              <a:buFont typeface="Arial" pitchFamily="34" charset="0"/>
              <a:buChar char="•"/>
            </a:pPr>
            <a:r>
              <a:rPr lang="en-US" sz="1300" dirty="0"/>
              <a:t>Lane closures, nighttime construction, contract incentive/disincentives, or lane rental.  </a:t>
            </a:r>
          </a:p>
          <a:p>
            <a:pPr marL="293665" indent="-293665">
              <a:buFont typeface="Arial" pitchFamily="34" charset="0"/>
              <a:buChar char="•"/>
            </a:pPr>
            <a:r>
              <a:rPr lang="en-US" sz="1300" dirty="0"/>
              <a:t>By decreasing negative impacts on the motorists, it is likely that safety and mobility will be improved as well.</a:t>
            </a:r>
          </a:p>
          <a:p>
            <a:pPr marL="293665" indent="-293665">
              <a:buFont typeface="Arial" pitchFamily="34" charset="0"/>
              <a:buChar char="•"/>
            </a:pPr>
            <a:r>
              <a:rPr lang="en-US" sz="1300" dirty="0"/>
              <a:t>Additional source:  Work Zone Road User Costs - Concepts and Applications.</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Mallela, J., Sadasivam, S. Work Zone Road User Costs Concepts and Applications, Report FHWA-HOP-12-005, December 2011.  </a:t>
            </a:r>
          </a:p>
          <a:p>
            <a:r>
              <a:rPr lang="en-US" sz="1300" dirty="0"/>
              <a:t> http://ops.fhwa.dot.gov/wz/resources/publications/fhwahop12005/fhwahop12005.pdf</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129</a:t>
            </a:fld>
            <a:endParaRPr lang="en-US" dirty="0"/>
          </a:p>
        </p:txBody>
      </p:sp>
    </p:spTree>
    <p:extLst>
      <p:ext uri="{BB962C8B-B14F-4D97-AF65-F5344CB8AC3E}">
        <p14:creationId xmlns:p14="http://schemas.microsoft.com/office/powerpoint/2010/main" val="421243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p>
            <a:pPr>
              <a:defRPr/>
            </a:pPr>
            <a:fld id="{EE63F262-9B04-4049-B924-D689D5691FFA}" type="slidenum">
              <a:rPr lang="en-US"/>
              <a:pPr>
                <a:defRPr/>
              </a:pPr>
              <a:t>13</a:t>
            </a:fld>
            <a:endParaRPr lang="en-US" dirty="0"/>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Disclaimer</a:t>
            </a:r>
          </a:p>
          <a:p>
            <a:pPr eaLnBrk="1" hangingPunct="1"/>
            <a:r>
              <a:rPr lang="en-US" b="1" dirty="0"/>
              <a:t>Est. Presentation Time: </a:t>
            </a:r>
            <a:r>
              <a:rPr lang="en-US" dirty="0"/>
              <a:t>Less than 1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Don’t read this, just say it in a fast manner.</a:t>
            </a:r>
          </a:p>
          <a:p>
            <a:pPr eaLnBrk="1" hangingPunct="1"/>
            <a:endParaRPr lang="en-US" dirty="0"/>
          </a:p>
        </p:txBody>
      </p:sp>
    </p:spTree>
    <p:extLst>
      <p:ext uri="{BB962C8B-B14F-4D97-AF65-F5344CB8AC3E}">
        <p14:creationId xmlns:p14="http://schemas.microsoft.com/office/powerpoint/2010/main" val="34512455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dirty="0"/>
              <a:t>This sample RUC calculation</a:t>
            </a:r>
            <a:r>
              <a:rPr lang="en-US" sz="1200" baseline="0" dirty="0"/>
              <a:t> is for delay time.</a:t>
            </a:r>
            <a:endParaRPr lang="en-US" sz="1200" dirty="0"/>
          </a:p>
          <a:p>
            <a:endParaRPr lang="en-US" sz="1200" b="1" dirty="0"/>
          </a:p>
          <a:p>
            <a:r>
              <a:rPr lang="en-US" sz="1200" b="1" dirty="0"/>
              <a:t>Background Information</a:t>
            </a:r>
            <a:r>
              <a:rPr lang="en-US" sz="1200" dirty="0"/>
              <a:t>:</a:t>
            </a:r>
          </a:p>
          <a:p>
            <a:r>
              <a:rPr lang="en-US" sz="1200" dirty="0"/>
              <a:t>Introduce the number of factors</a:t>
            </a:r>
            <a:r>
              <a:rPr lang="en-US" sz="1200" baseline="0" dirty="0"/>
              <a:t> that go into this calculation.</a:t>
            </a:r>
            <a:endParaRPr lang="en-US" sz="1200" dirty="0"/>
          </a:p>
          <a:p>
            <a:endParaRPr lang="en-US" sz="1200" dirty="0"/>
          </a:p>
          <a:p>
            <a:pPr defTabSz="957035">
              <a:defRPr/>
            </a:pPr>
            <a:r>
              <a:rPr lang="en-US" sz="1200" b="1" dirty="0"/>
              <a:t>Interaction:  </a:t>
            </a:r>
            <a:r>
              <a:rPr lang="en-US" sz="1200" b="0" dirty="0"/>
              <a:t>Ask participants how they would</a:t>
            </a:r>
            <a:r>
              <a:rPr lang="en-US" sz="1200" b="0" baseline="0" dirty="0"/>
              <a:t> measure this data and a source for the information.</a:t>
            </a:r>
            <a:endParaRPr lang="en-US" sz="1200" b="0" dirty="0"/>
          </a:p>
          <a:p>
            <a:pPr defTabSz="957035">
              <a:defRPr/>
            </a:pPr>
            <a:endParaRPr lang="en-US" sz="1200" dirty="0"/>
          </a:p>
          <a:p>
            <a:pPr defTabSz="957035">
              <a:defRPr/>
            </a:pPr>
            <a:r>
              <a:rPr lang="en-US" sz="1200" b="1" dirty="0"/>
              <a:t>Notes: </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400" b="1" dirty="0"/>
              <a:t>Key Message: </a:t>
            </a:r>
            <a:r>
              <a:rPr lang="en-US" sz="1400" dirty="0"/>
              <a:t>Used to justify a “Get In, Get Out” approach.</a:t>
            </a:r>
          </a:p>
          <a:p>
            <a:endParaRPr lang="en-US" sz="1400" b="1" dirty="0"/>
          </a:p>
          <a:p>
            <a:r>
              <a:rPr lang="en-US" sz="1400" b="1" dirty="0"/>
              <a:t>Background Information</a:t>
            </a:r>
            <a:r>
              <a:rPr lang="en-US" sz="1400" dirty="0"/>
              <a:t>:</a:t>
            </a:r>
          </a:p>
          <a:p>
            <a:r>
              <a:rPr lang="en-US" sz="1400" dirty="0"/>
              <a:t>Crash costs deal</a:t>
            </a:r>
            <a:r>
              <a:rPr lang="en-US" sz="1400" baseline="0" dirty="0"/>
              <a:t> with e</a:t>
            </a:r>
            <a:r>
              <a:rPr lang="en-US" sz="1400" dirty="0"/>
              <a:t>xpected changes to frequency/rate of crashes due to the presence of work zones</a:t>
            </a:r>
          </a:p>
          <a:p>
            <a:endParaRPr lang="en-US" sz="1400" dirty="0"/>
          </a:p>
          <a:p>
            <a:r>
              <a:rPr lang="en-US" sz="1400" dirty="0"/>
              <a:t>Data required for RUCs include crash rate, frequency,</a:t>
            </a:r>
            <a:r>
              <a:rPr lang="en-US" sz="1400" baseline="0" dirty="0"/>
              <a:t> severity rating, and unit cost.</a:t>
            </a:r>
            <a:endParaRPr lang="en-US" sz="1400" dirty="0"/>
          </a:p>
          <a:p>
            <a:endParaRPr lang="en-US" sz="1400" dirty="0"/>
          </a:p>
          <a:p>
            <a:pPr defTabSz="957035">
              <a:defRPr/>
            </a:pPr>
            <a:r>
              <a:rPr lang="en-US" sz="1400" b="1" dirty="0"/>
              <a:t>Interaction:</a:t>
            </a:r>
          </a:p>
          <a:p>
            <a:pPr defTabSz="957035">
              <a:defRPr/>
            </a:pPr>
            <a:endParaRPr lang="en-US" sz="1400" dirty="0"/>
          </a:p>
          <a:p>
            <a:pPr defTabSz="957035">
              <a:defRPr/>
            </a:pPr>
            <a:r>
              <a:rPr lang="en-US" sz="1400" b="1" dirty="0"/>
              <a:t>Notes: </a:t>
            </a:r>
          </a:p>
          <a:p>
            <a:r>
              <a:rPr lang="en-US" sz="1400" dirty="0"/>
              <a:t>Mallela, J., Sadasivam, S. Work Zone Road User Costs Concepts and Applications, Report FHWA-HOP-12-005, December 2011.  </a:t>
            </a:r>
          </a:p>
          <a:p>
            <a:r>
              <a:rPr lang="en-US" sz="1400" dirty="0"/>
              <a:t> http://ops.fhwa.dot.gov/wz/resources/publications/fhwahop12005/fhwahop12005.pdf</a:t>
            </a:r>
          </a:p>
          <a:p>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131</a:t>
            </a:fld>
            <a:endParaRPr lang="en-US" dirty="0"/>
          </a:p>
        </p:txBody>
      </p:sp>
    </p:spTree>
    <p:extLst>
      <p:ext uri="{BB962C8B-B14F-4D97-AF65-F5344CB8AC3E}">
        <p14:creationId xmlns:p14="http://schemas.microsoft.com/office/powerpoint/2010/main" val="36257003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400" b="1" dirty="0"/>
              <a:t>Key Message: </a:t>
            </a:r>
            <a:r>
              <a:rPr lang="en-US" sz="1400" dirty="0"/>
              <a:t>Used to justify a “Get In, Get Out” approach.</a:t>
            </a:r>
          </a:p>
          <a:p>
            <a:endParaRPr lang="en-US" sz="1400" b="1" dirty="0"/>
          </a:p>
          <a:p>
            <a:r>
              <a:rPr lang="en-US" sz="1400" b="1" dirty="0"/>
              <a:t>Background Information</a:t>
            </a:r>
            <a:r>
              <a:rPr lang="en-US" sz="1400" dirty="0"/>
              <a:t>:</a:t>
            </a:r>
          </a:p>
          <a:p>
            <a:r>
              <a:rPr lang="en-US" sz="1400" dirty="0"/>
              <a:t>Crash costs deal</a:t>
            </a:r>
            <a:r>
              <a:rPr lang="en-US" sz="1400" baseline="0" dirty="0"/>
              <a:t> with e</a:t>
            </a:r>
            <a:r>
              <a:rPr lang="en-US" sz="1400" dirty="0"/>
              <a:t>xpected changes to frequency/rate of crashes due to the presence of work zones</a:t>
            </a:r>
          </a:p>
          <a:p>
            <a:endParaRPr lang="en-US" sz="1400" dirty="0"/>
          </a:p>
          <a:p>
            <a:r>
              <a:rPr lang="en-US" sz="1400" dirty="0"/>
              <a:t>Data required for RUCs include crash rate, frequency,</a:t>
            </a:r>
            <a:r>
              <a:rPr lang="en-US" sz="1400" baseline="0" dirty="0"/>
              <a:t> severity rating, and unit cost.</a:t>
            </a:r>
            <a:endParaRPr lang="en-US" sz="1400" dirty="0"/>
          </a:p>
          <a:p>
            <a:endParaRPr lang="en-US" sz="1400" dirty="0"/>
          </a:p>
          <a:p>
            <a:pPr defTabSz="957035">
              <a:defRPr/>
            </a:pPr>
            <a:r>
              <a:rPr lang="en-US" sz="1400" b="1" dirty="0"/>
              <a:t>Interaction:</a:t>
            </a:r>
          </a:p>
          <a:p>
            <a:pPr defTabSz="957035">
              <a:defRPr/>
            </a:pPr>
            <a:endParaRPr lang="en-US" sz="1400" dirty="0"/>
          </a:p>
          <a:p>
            <a:pPr defTabSz="957035">
              <a:defRPr/>
            </a:pPr>
            <a:r>
              <a:rPr lang="en-US" sz="1400" b="1" dirty="0"/>
              <a:t>Notes: </a:t>
            </a:r>
          </a:p>
          <a:p>
            <a:r>
              <a:rPr lang="en-US" sz="1400" dirty="0"/>
              <a:t>Mallela, J., Sadasivam, S. Work Zone Road User Costs Concepts and Applications, Report FHWA-HOP-12-005, December 2011.  </a:t>
            </a:r>
          </a:p>
          <a:p>
            <a:r>
              <a:rPr lang="en-US" sz="1400" dirty="0"/>
              <a:t> http://ops.fhwa.dot.gov/wz/resources/publications/fhwahop12005/fhwahop12005.pdf</a:t>
            </a:r>
          </a:p>
          <a:p>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132</a:t>
            </a:fld>
            <a:endParaRPr lang="en-US" dirty="0"/>
          </a:p>
        </p:txBody>
      </p:sp>
    </p:spTree>
    <p:extLst>
      <p:ext uri="{BB962C8B-B14F-4D97-AF65-F5344CB8AC3E}">
        <p14:creationId xmlns:p14="http://schemas.microsoft.com/office/powerpoint/2010/main" val="21137669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Some states</a:t>
            </a:r>
            <a:r>
              <a:rPr lang="en-US" sz="1300" baseline="0" dirty="0"/>
              <a:t> have identified CMFs for temporary lane closures.</a:t>
            </a:r>
            <a:endParaRPr lang="en-US" sz="1300" dirty="0"/>
          </a:p>
          <a:p>
            <a:endParaRPr lang="en-US" sz="1300" b="1" dirty="0"/>
          </a:p>
          <a:p>
            <a:r>
              <a:rPr lang="en-US" sz="1300" b="1" dirty="0"/>
              <a:t>Background Information</a:t>
            </a:r>
            <a:r>
              <a:rPr lang="en-US" sz="1300" dirty="0"/>
              <a:t>:  We</a:t>
            </a:r>
            <a:r>
              <a:rPr lang="en-US" sz="1300" baseline="0" dirty="0"/>
              <a:t> discussed CMFs in a previous slide as they are calculated for improvements to work zones.  In this case, you’ll see the CMF applied to adding a WZ to a non-WZ situation</a:t>
            </a:r>
            <a:endParaRPr lang="en-US" sz="1300" dirty="0"/>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Mallela, J., Sadasivam, S. Work Zone Road User Costs Concepts and Applications, Report FHWA-HOP-12-005, December 2011.  Table 25.  </a:t>
            </a:r>
          </a:p>
          <a:p>
            <a:r>
              <a:rPr lang="en-US" sz="1300" dirty="0"/>
              <a:t> http://ops.fhwa.dot.gov/wz/resources/publications/fhwahop12005/fhwahop12005.pdf</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133</a:t>
            </a:fld>
            <a:endParaRPr lang="en-US" dirty="0"/>
          </a:p>
        </p:txBody>
      </p:sp>
    </p:spTree>
    <p:extLst>
      <p:ext uri="{BB962C8B-B14F-4D97-AF65-F5344CB8AC3E}">
        <p14:creationId xmlns:p14="http://schemas.microsoft.com/office/powerpoint/2010/main" val="21137669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Crash costs</a:t>
            </a:r>
            <a:r>
              <a:rPr lang="en-US" sz="1300" baseline="0" dirty="0"/>
              <a:t> are calculated by severity level.</a:t>
            </a:r>
            <a:endParaRPr lang="en-US" sz="1300" dirty="0"/>
          </a:p>
          <a:p>
            <a:endParaRPr lang="en-US" sz="1300" b="1" dirty="0"/>
          </a:p>
          <a:p>
            <a:r>
              <a:rPr lang="en-US" sz="1300" b="1" dirty="0"/>
              <a:t>Background Information</a:t>
            </a:r>
            <a:r>
              <a:rPr lang="en-US" sz="1300" dirty="0"/>
              <a:t>:</a:t>
            </a:r>
          </a:p>
          <a:p>
            <a:r>
              <a:rPr lang="en-US" sz="1300" dirty="0"/>
              <a:t>Crash costs include</a:t>
            </a:r>
            <a:r>
              <a:rPr lang="en-US" sz="1300" baseline="0" dirty="0"/>
              <a:t> everything from the actual cost to society of the crash itself, lost productivity over the lifetime of those involved, property damage, medical and insurance expenses, etc.</a:t>
            </a:r>
            <a:endParaRPr lang="en-US" sz="1300" dirty="0"/>
          </a:p>
          <a:p>
            <a:endParaRPr lang="en-US" sz="1300" dirty="0"/>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dirty="0"/>
              <a:t>AASHTO</a:t>
            </a:r>
            <a:r>
              <a:rPr lang="en-US" baseline="0" dirty="0"/>
              <a:t> Highway Safety Manual, 1</a:t>
            </a:r>
            <a:r>
              <a:rPr lang="en-US" baseline="30000" dirty="0"/>
              <a:t>st</a:t>
            </a:r>
            <a:r>
              <a:rPr lang="en-US" baseline="0" dirty="0"/>
              <a:t> Edition, 2010</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134</a:t>
            </a:fld>
            <a:endParaRPr lang="en-US" dirty="0"/>
          </a:p>
        </p:txBody>
      </p:sp>
    </p:spTree>
    <p:extLst>
      <p:ext uri="{BB962C8B-B14F-4D97-AF65-F5344CB8AC3E}">
        <p14:creationId xmlns:p14="http://schemas.microsoft.com/office/powerpoint/2010/main" val="21137669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dirty="0"/>
              <a:t>There are several tools</a:t>
            </a:r>
            <a:r>
              <a:rPr lang="en-US" sz="1200" baseline="0" dirty="0"/>
              <a:t> to aid in the computation of RUCs.</a:t>
            </a:r>
            <a:endParaRPr lang="en-US" sz="1200" dirty="0"/>
          </a:p>
          <a:p>
            <a:endParaRPr lang="en-US" sz="1200" b="1" dirty="0"/>
          </a:p>
          <a:p>
            <a:r>
              <a:rPr lang="en-US" sz="1200" b="1" dirty="0"/>
              <a:t>Background Information</a:t>
            </a:r>
            <a:r>
              <a:rPr lang="en-US" sz="1200" dirty="0"/>
              <a:t>:</a:t>
            </a:r>
          </a:p>
          <a:p>
            <a:endParaRPr lang="en-US" sz="1200" dirty="0"/>
          </a:p>
          <a:p>
            <a:pPr defTabSz="957035">
              <a:defRPr/>
            </a:pPr>
            <a:r>
              <a:rPr lang="en-US" sz="1200" b="1" dirty="0"/>
              <a:t>Interaction:</a:t>
            </a:r>
          </a:p>
          <a:p>
            <a:pPr defTabSz="957035">
              <a:defRPr/>
            </a:pPr>
            <a:endParaRPr lang="en-US" sz="1200" dirty="0"/>
          </a:p>
          <a:p>
            <a:pPr defTabSz="957035">
              <a:defRPr/>
            </a:pPr>
            <a:r>
              <a:rPr lang="en-US" sz="1200" b="1" dirty="0"/>
              <a:t>Notes: </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fontScale="85000" lnSpcReduction="10000"/>
          </a:bodyPr>
          <a:lstStyle/>
          <a:p>
            <a:r>
              <a:rPr lang="en-US" sz="1200" b="1" dirty="0"/>
              <a:t>Key Message: </a:t>
            </a:r>
            <a:r>
              <a:rPr lang="en-US" sz="1200" b="0" dirty="0"/>
              <a:t>Perform</a:t>
            </a:r>
            <a:r>
              <a:rPr lang="en-US" sz="1200" b="0" baseline="0" dirty="0"/>
              <a:t> calculations to determine safety-related RUC for a sample project.</a:t>
            </a:r>
            <a:endParaRPr lang="en-US" sz="1200" dirty="0"/>
          </a:p>
          <a:p>
            <a:endParaRPr lang="en-US" sz="1200" b="1" dirty="0"/>
          </a:p>
          <a:p>
            <a:r>
              <a:rPr lang="en-US" sz="1200" b="1" dirty="0"/>
              <a:t>Background Information</a:t>
            </a:r>
            <a:r>
              <a:rPr lang="en-US" sz="1200" dirty="0"/>
              <a:t>:</a:t>
            </a:r>
          </a:p>
          <a:p>
            <a:r>
              <a:rPr lang="en-US" sz="1200" b="0" kern="1200" baseline="0" dirty="0">
                <a:solidFill>
                  <a:schemeClr val="tx1"/>
                </a:solidFill>
                <a:latin typeface="+mn-lt"/>
                <a:ea typeface="+mn-ea"/>
                <a:cs typeface="+mn-cs"/>
              </a:rPr>
              <a:t>Assume that a highway agency is planning to reconstruct a 3-mile section of Route 101, a four-lane principal arterial in Green County, in 2010. The agency estimates that the work zone of the proposed project is expected to serve a two-directional annual average daily traffic (ADT) of 20,000 vehicles in 2010, while the historic AADT values were 18000, 19000, and 19500 in 2007, 2008, and 2009. The speed limit of the roadway segment is 55 miles per hour. The estimated work zone duration is 60 days.</a:t>
            </a:r>
          </a:p>
          <a:p>
            <a:endParaRPr lang="en-US" sz="1200" b="0" kern="1200" baseline="0" dirty="0">
              <a:solidFill>
                <a:schemeClr val="tx1"/>
              </a:solidFill>
              <a:latin typeface="+mn-lt"/>
              <a:ea typeface="+mn-ea"/>
              <a:cs typeface="+mn-cs"/>
            </a:endParaRPr>
          </a:p>
          <a:p>
            <a:r>
              <a:rPr lang="en-US" sz="1200" b="0" kern="1200" baseline="0" dirty="0">
                <a:solidFill>
                  <a:schemeClr val="tx1"/>
                </a:solidFill>
                <a:latin typeface="+mn-lt"/>
                <a:ea typeface="+mn-ea"/>
                <a:cs typeface="+mn-cs"/>
              </a:rPr>
              <a:t>The agency’s office of safety reports that there were 50 PDO incidents and 20 incidents involving injuries (no fatalities), as well as 2 fatalities over a 12-mile section of Route 101 in the past 4 years.  No data are available on the crash geometry and severity of injury. </a:t>
            </a:r>
          </a:p>
          <a:p>
            <a:endParaRPr lang="en-US" sz="1200" b="0" kern="1200" baseline="0" dirty="0">
              <a:solidFill>
                <a:schemeClr val="tx1"/>
              </a:solidFill>
              <a:latin typeface="+mn-lt"/>
              <a:ea typeface="+mn-ea"/>
              <a:cs typeface="+mn-cs"/>
            </a:endParaRPr>
          </a:p>
          <a:p>
            <a:r>
              <a:rPr lang="en-US" sz="1200" b="0" kern="1200" baseline="0" dirty="0">
                <a:solidFill>
                  <a:schemeClr val="tx1"/>
                </a:solidFill>
                <a:latin typeface="+mn-lt"/>
                <a:ea typeface="+mn-ea"/>
                <a:cs typeface="+mn-cs"/>
              </a:rPr>
              <a:t>The agency is planning to implement a single lane closure in each direction; however, to improve work zone safety, all fixed objects such as signs will be moved 10 feet away from the edge line. The agency typically uses the risk escalation factors reported in the CMF Clearinghouse. Assume that the agency applies 1.56 CMF for single lane closures and 0.58 CMF for relocating fixed objects. </a:t>
            </a:r>
            <a:r>
              <a:rPr lang="en-US" sz="1200" b="1" kern="1200" baseline="0" dirty="0">
                <a:solidFill>
                  <a:schemeClr val="tx1"/>
                </a:solidFill>
                <a:latin typeface="+mn-lt"/>
                <a:ea typeface="+mn-ea"/>
                <a:cs typeface="+mn-cs"/>
              </a:rPr>
              <a:t>Estimate the work zone crash costs.</a:t>
            </a:r>
          </a:p>
          <a:p>
            <a:endParaRPr lang="en-US" sz="1200" dirty="0"/>
          </a:p>
          <a:p>
            <a:pPr defTabSz="957035">
              <a:defRPr/>
            </a:pPr>
            <a:r>
              <a:rPr lang="en-US" sz="1200" b="1" dirty="0"/>
              <a:t>Interaction:  </a:t>
            </a:r>
            <a:r>
              <a:rPr lang="en-US" sz="1200" b="0" dirty="0"/>
              <a:t>Walk the class through the introductory data, and then begin talking them through the problem.</a:t>
            </a:r>
          </a:p>
          <a:p>
            <a:pPr defTabSz="957035">
              <a:defRPr/>
            </a:pPr>
            <a:endParaRPr lang="en-US" sz="1200" dirty="0"/>
          </a:p>
          <a:p>
            <a:pPr defTabSz="957035">
              <a:defRPr/>
            </a:pPr>
            <a:r>
              <a:rPr lang="en-US" sz="1200" b="1" dirty="0"/>
              <a:t>Notes:  </a:t>
            </a:r>
            <a:r>
              <a:rPr lang="en-US" sz="1200" b="0" dirty="0"/>
              <a:t>Example</a:t>
            </a:r>
            <a:r>
              <a:rPr lang="en-US" sz="1200" b="0" baseline="0" dirty="0"/>
              <a:t> adapted from the following document:</a:t>
            </a:r>
            <a:endParaRPr lang="en-US" sz="1200" b="0" dirty="0"/>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b="0" dirty="0"/>
              <a:t>Perform</a:t>
            </a:r>
            <a:r>
              <a:rPr lang="en-US" sz="1200" b="0" baseline="0" dirty="0"/>
              <a:t> calculations to determine RUC for a sample project.</a:t>
            </a:r>
            <a:endParaRPr lang="en-US" sz="1200" dirty="0"/>
          </a:p>
          <a:p>
            <a:endParaRPr lang="en-US" sz="1200" b="1" dirty="0"/>
          </a:p>
          <a:p>
            <a:r>
              <a:rPr lang="en-US" sz="1200" b="1" dirty="0"/>
              <a:t>Background Information</a:t>
            </a:r>
            <a:r>
              <a:rPr lang="en-US" sz="1200" dirty="0"/>
              <a:t>:  </a:t>
            </a:r>
            <a:r>
              <a:rPr lang="en-US" sz="1200" b="0" kern="1200" baseline="0" dirty="0">
                <a:solidFill>
                  <a:schemeClr val="tx1"/>
                </a:solidFill>
                <a:latin typeface="+mn-lt"/>
                <a:ea typeface="+mn-ea"/>
                <a:cs typeface="+mn-cs"/>
              </a:rPr>
              <a:t>Understanding the components of work zone travel delay time</a:t>
            </a:r>
          </a:p>
          <a:p>
            <a:endParaRPr lang="en-US" sz="1200" dirty="0"/>
          </a:p>
          <a:p>
            <a:pPr defTabSz="957035">
              <a:defRPr/>
            </a:pPr>
            <a:r>
              <a:rPr lang="en-US" sz="1200" b="1" dirty="0"/>
              <a:t>Interaction:</a:t>
            </a:r>
            <a:r>
              <a:rPr lang="en-US" sz="1200" b="1" baseline="0" dirty="0"/>
              <a:t> </a:t>
            </a:r>
            <a:r>
              <a:rPr lang="en-US" sz="1200" b="0" baseline="0" dirty="0"/>
              <a:t>Note that this example uses “1 million vehicles miles traveled” in the numerator instead of our standard 100M VMT.  It’s important to watch this carefully because the state of the practice varies.</a:t>
            </a:r>
            <a:endParaRPr lang="en-US" sz="1200" b="0" dirty="0"/>
          </a:p>
          <a:p>
            <a:pPr defTabSz="957035">
              <a:defRPr/>
            </a:pPr>
            <a:endParaRPr lang="en-US" sz="1200" dirty="0"/>
          </a:p>
          <a:p>
            <a:pPr defTabSz="957035">
              <a:defRPr/>
            </a:pPr>
            <a:r>
              <a:rPr lang="en-US" sz="1200" b="1" dirty="0"/>
              <a:t>Notes:  </a:t>
            </a:r>
            <a:r>
              <a:rPr lang="en-US" sz="1200" b="0" dirty="0"/>
              <a:t>Example 2.10 from:</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b="0" dirty="0"/>
              <a:t>Perform</a:t>
            </a:r>
            <a:r>
              <a:rPr lang="en-US" sz="1200" b="0" baseline="0" dirty="0"/>
              <a:t> calculations to determine RUC for a sample project.</a:t>
            </a:r>
            <a:endParaRPr lang="en-US" sz="1200" dirty="0"/>
          </a:p>
          <a:p>
            <a:endParaRPr lang="en-US" sz="1200" b="1" dirty="0"/>
          </a:p>
          <a:p>
            <a:endParaRPr lang="en-US" sz="1200" dirty="0"/>
          </a:p>
          <a:p>
            <a:pPr defTabSz="957035">
              <a:defRPr/>
            </a:pPr>
            <a:r>
              <a:rPr lang="en-US" sz="1200" b="1" dirty="0"/>
              <a:t>Interaction: </a:t>
            </a:r>
            <a:r>
              <a:rPr lang="en-US" sz="1200" b="0" dirty="0"/>
              <a:t>Walk through the calculations</a:t>
            </a:r>
            <a:r>
              <a:rPr lang="en-US" sz="1200" b="0" baseline="0" dirty="0"/>
              <a:t> with the group</a:t>
            </a:r>
            <a:endParaRPr lang="en-US" sz="1200" b="0" dirty="0"/>
          </a:p>
          <a:p>
            <a:pPr defTabSz="957035">
              <a:defRPr/>
            </a:pPr>
            <a:endParaRPr lang="en-US" sz="1200" dirty="0"/>
          </a:p>
          <a:p>
            <a:pPr defTabSz="957035">
              <a:defRPr/>
            </a:pPr>
            <a:r>
              <a:rPr lang="en-US" sz="1200" b="1" dirty="0"/>
              <a:t>Notes: </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b="0" dirty="0"/>
              <a:t>Perform</a:t>
            </a:r>
            <a:r>
              <a:rPr lang="en-US" sz="1200" b="0" baseline="0" dirty="0"/>
              <a:t> calculations to determine RUC for a sample project.</a:t>
            </a:r>
            <a:endParaRPr lang="en-US" sz="1200" dirty="0"/>
          </a:p>
          <a:p>
            <a:endParaRPr lang="en-US" sz="1200" b="1" dirty="0"/>
          </a:p>
          <a:p>
            <a:endParaRPr lang="en-US" sz="1200" dirty="0"/>
          </a:p>
          <a:p>
            <a:pPr defTabSz="957035">
              <a:defRPr/>
            </a:pPr>
            <a:r>
              <a:rPr lang="en-US" sz="1200" b="1" dirty="0"/>
              <a:t>Interaction: </a:t>
            </a:r>
            <a:r>
              <a:rPr lang="en-US" sz="1200" b="0" dirty="0"/>
              <a:t>Walk through the calculations</a:t>
            </a:r>
            <a:r>
              <a:rPr lang="en-US" sz="1200" b="0" baseline="0" dirty="0"/>
              <a:t> with the group</a:t>
            </a:r>
            <a:endParaRPr lang="en-US" sz="1200" b="0" dirty="0"/>
          </a:p>
          <a:p>
            <a:pPr defTabSz="957035">
              <a:defRPr/>
            </a:pPr>
            <a:endParaRPr lang="en-US" sz="1200" dirty="0"/>
          </a:p>
          <a:p>
            <a:pPr defTabSz="957035">
              <a:defRPr/>
            </a:pPr>
            <a:r>
              <a:rPr lang="en-US" sz="1200" b="1" dirty="0"/>
              <a:t>Notes: </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7E00B75-6191-484E-A60A-564B0144FD63}" type="slidenum">
              <a:rPr lang="en-US" smtClean="0"/>
              <a:pPr/>
              <a:t>14</a:t>
            </a:fld>
            <a:endParaRPr 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b="1" dirty="0"/>
              <a:t>Key Message: </a:t>
            </a:r>
            <a:r>
              <a:rPr lang="en-US" dirty="0"/>
              <a:t>Explain the “parking lot”</a:t>
            </a:r>
            <a:endParaRPr lang="en-US" b="1" dirty="0"/>
          </a:p>
          <a:p>
            <a:r>
              <a:rPr lang="en-US" b="1" dirty="0"/>
              <a:t>Est. Presentation Time: </a:t>
            </a:r>
            <a:r>
              <a:rPr lang="en-US" dirty="0"/>
              <a:t>2 minute(s)</a:t>
            </a:r>
            <a:endParaRPr lang="en-US" b="1" dirty="0"/>
          </a:p>
          <a:p>
            <a:r>
              <a:rPr lang="en-US" b="1" dirty="0"/>
              <a:t>Explanation of Cues/Builds: </a:t>
            </a:r>
            <a:r>
              <a:rPr lang="en-US" dirty="0"/>
              <a:t>None</a:t>
            </a:r>
          </a:p>
          <a:p>
            <a:r>
              <a:rPr lang="en-US" b="1" dirty="0"/>
              <a:t>Suggested Comments: </a:t>
            </a:r>
            <a:r>
              <a:rPr lang="en-US" dirty="0"/>
              <a:t>As we go through the class, for sure you will have questions. If you ask a question about a topic that we will discuss later, rather than discussing the topic then, we will “park it” by writing it down in the flip chart, so we do not forget. At the end of the course, we will review the “parking lot” to make sure the question was answered.</a:t>
            </a:r>
          </a:p>
          <a:p>
            <a:r>
              <a:rPr lang="en-US" b="1" dirty="0"/>
              <a:t>Suggested Questions: </a:t>
            </a:r>
            <a:r>
              <a:rPr lang="en-US" dirty="0"/>
              <a:t>None</a:t>
            </a:r>
          </a:p>
          <a:p>
            <a:r>
              <a:rPr lang="en-US" b="1" dirty="0"/>
              <a:t>Additional Information: </a:t>
            </a:r>
            <a:r>
              <a:rPr lang="en-US" dirty="0"/>
              <a:t>Remember this concept may have been used in other course, so keep this brief.</a:t>
            </a:r>
          </a:p>
          <a:p>
            <a:r>
              <a:rPr lang="en-US" b="1" dirty="0"/>
              <a:t>Possible Problems: </a:t>
            </a:r>
            <a:r>
              <a:rPr lang="en-US" dirty="0"/>
              <a:t>If there is no flip chart, use a corner of a blackboard or ask a student to keep a list of questions. You may also have a PowerPoint file open to serve as a “parking lot”.</a:t>
            </a:r>
          </a:p>
          <a:p>
            <a:pPr eaLnBrk="1" hangingPunct="1"/>
            <a:endParaRPr lang="en-US" dirty="0"/>
          </a:p>
        </p:txBody>
      </p:sp>
    </p:spTree>
    <p:extLst>
      <p:ext uri="{BB962C8B-B14F-4D97-AF65-F5344CB8AC3E}">
        <p14:creationId xmlns:p14="http://schemas.microsoft.com/office/powerpoint/2010/main" val="2500286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b="0" dirty="0"/>
              <a:t>Perform</a:t>
            </a:r>
            <a:r>
              <a:rPr lang="en-US" sz="1200" b="0" baseline="0" dirty="0"/>
              <a:t> calculations to determine RUC for a sample project.</a:t>
            </a:r>
            <a:endParaRPr lang="en-US" sz="1200" dirty="0"/>
          </a:p>
          <a:p>
            <a:endParaRPr lang="en-US" sz="1200" b="1" dirty="0"/>
          </a:p>
          <a:p>
            <a:endParaRPr lang="en-US" sz="1200" dirty="0"/>
          </a:p>
          <a:p>
            <a:pPr defTabSz="957035">
              <a:defRPr/>
            </a:pPr>
            <a:r>
              <a:rPr lang="en-US" sz="1200" b="1" dirty="0"/>
              <a:t>Interaction: </a:t>
            </a:r>
            <a:r>
              <a:rPr lang="en-US" sz="1200" b="0" dirty="0"/>
              <a:t>Walk through the calculations</a:t>
            </a:r>
            <a:r>
              <a:rPr lang="en-US" sz="1200" b="0" baseline="0" dirty="0"/>
              <a:t> with the group</a:t>
            </a:r>
            <a:endParaRPr lang="en-US" sz="1200" b="0" dirty="0"/>
          </a:p>
          <a:p>
            <a:pPr defTabSz="957035">
              <a:defRPr/>
            </a:pPr>
            <a:endParaRPr lang="en-US" sz="1200" dirty="0"/>
          </a:p>
          <a:p>
            <a:pPr defTabSz="957035">
              <a:defRPr/>
            </a:pPr>
            <a:r>
              <a:rPr lang="en-US" sz="1200" b="1" dirty="0"/>
              <a:t>Notes: </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b="0" dirty="0"/>
              <a:t>Perform</a:t>
            </a:r>
            <a:r>
              <a:rPr lang="en-US" sz="1200" b="0" baseline="0" dirty="0"/>
              <a:t> calculations to determine RUC for a sample project.</a:t>
            </a:r>
            <a:endParaRPr lang="en-US" sz="1200" dirty="0"/>
          </a:p>
          <a:p>
            <a:endParaRPr lang="en-US" sz="1200" b="1" dirty="0"/>
          </a:p>
          <a:p>
            <a:endParaRPr lang="en-US" sz="1200" dirty="0"/>
          </a:p>
          <a:p>
            <a:pPr defTabSz="957035">
              <a:defRPr/>
            </a:pPr>
            <a:r>
              <a:rPr lang="en-US" sz="1200" b="1" dirty="0"/>
              <a:t>Interaction: </a:t>
            </a:r>
            <a:r>
              <a:rPr lang="en-US" sz="1200" b="0" dirty="0"/>
              <a:t>Walk through the calculations</a:t>
            </a:r>
            <a:r>
              <a:rPr lang="en-US" sz="1200" b="0" baseline="0" dirty="0"/>
              <a:t> with the group</a:t>
            </a:r>
            <a:endParaRPr lang="en-US" sz="1200" b="0" dirty="0"/>
          </a:p>
          <a:p>
            <a:pPr defTabSz="957035">
              <a:defRPr/>
            </a:pPr>
            <a:endParaRPr lang="en-US" sz="1200" dirty="0"/>
          </a:p>
          <a:p>
            <a:pPr defTabSz="957035">
              <a:defRPr/>
            </a:pPr>
            <a:r>
              <a:rPr lang="en-US" sz="1200" b="1" dirty="0"/>
              <a:t>Notes: </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sz="1200" b="1" dirty="0"/>
              <a:t>Key Message: </a:t>
            </a:r>
            <a:r>
              <a:rPr lang="en-US" sz="1200" b="0" dirty="0"/>
              <a:t>Perform</a:t>
            </a:r>
            <a:r>
              <a:rPr lang="en-US" sz="1200" b="0" baseline="0" dirty="0"/>
              <a:t> calculations to determine RUC for a sample project.</a:t>
            </a:r>
            <a:endParaRPr lang="en-US" sz="1200" dirty="0"/>
          </a:p>
          <a:p>
            <a:endParaRPr lang="en-US" sz="1200" b="1" dirty="0"/>
          </a:p>
          <a:p>
            <a:endParaRPr lang="en-US" sz="1200" dirty="0"/>
          </a:p>
          <a:p>
            <a:pPr defTabSz="957035">
              <a:defRPr/>
            </a:pPr>
            <a:r>
              <a:rPr lang="en-US" sz="1200" b="1" dirty="0"/>
              <a:t>Interaction: </a:t>
            </a:r>
            <a:r>
              <a:rPr lang="en-US" sz="1200" b="0" dirty="0"/>
              <a:t>Walk through the calculations</a:t>
            </a:r>
            <a:r>
              <a:rPr lang="en-US" sz="1200" b="0" baseline="0" dirty="0"/>
              <a:t> with the group</a:t>
            </a:r>
            <a:endParaRPr lang="en-US" sz="1200" b="0" dirty="0"/>
          </a:p>
          <a:p>
            <a:pPr defTabSz="957035">
              <a:defRPr/>
            </a:pPr>
            <a:endParaRPr lang="en-US" sz="1200" dirty="0"/>
          </a:p>
          <a:p>
            <a:pPr defTabSz="957035">
              <a:defRPr/>
            </a:pPr>
            <a:r>
              <a:rPr lang="en-US" sz="1200" b="1" dirty="0"/>
              <a:t>Notes: </a:t>
            </a:r>
          </a:p>
          <a:p>
            <a:r>
              <a:rPr lang="en-US" sz="1200" dirty="0"/>
              <a:t>Mallela, J., Sadasivam, S. Work Zone Road User Costs Concepts and Applications, Report FHWA-HOP-12-005, December 2011.  </a:t>
            </a:r>
          </a:p>
          <a:p>
            <a:r>
              <a:rPr lang="en-US" sz="1200" dirty="0"/>
              <a:t> http://ops.fhwa.dot.gov/wz/resources/publications/fhwahop12005/fhwahop12005.pdf</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Modeling can</a:t>
            </a:r>
            <a:r>
              <a:rPr lang="en-US" sz="1300" b="0" baseline="0" dirty="0"/>
              <a:t> provide information on a work zone’s setup as it relates to safety.</a:t>
            </a:r>
            <a:endParaRPr lang="en-US" sz="1300" b="0" dirty="0"/>
          </a:p>
          <a:p>
            <a:endParaRPr lang="en-US" sz="1300" dirty="0"/>
          </a:p>
          <a:p>
            <a:r>
              <a:rPr lang="en-US" sz="1300" b="1" dirty="0"/>
              <a:t>Background Information</a:t>
            </a:r>
            <a:r>
              <a:rPr lang="en-US" sz="1300" dirty="0"/>
              <a:t>:</a:t>
            </a:r>
          </a:p>
          <a:p>
            <a:pPr lvl="0"/>
            <a:r>
              <a:rPr lang="en-US" sz="1300" dirty="0"/>
              <a:t>Monitoring</a:t>
            </a:r>
            <a:r>
              <a:rPr lang="en-US" sz="1300" baseline="0" dirty="0"/>
              <a:t> can </a:t>
            </a:r>
            <a:r>
              <a:rPr lang="en-US" sz="1300" dirty="0"/>
              <a:t>provide estimates of when and to what extent stop-and-go traffic or queues may form as a result of congestion in a work zone. Stop-and-go traffic and queues are indicators of disruptions to traffic flow that can lead to speed differentials and greater potential for crashes. </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 </a:t>
            </a:r>
          </a:p>
          <a:p>
            <a:pPr lvl="0"/>
            <a:endParaRPr lang="en-US" sz="1700" b="1" i="1"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143</a:t>
            </a:fld>
            <a:endParaRPr lang="en-US" dirty="0"/>
          </a:p>
        </p:txBody>
      </p:sp>
    </p:spTree>
    <p:extLst>
      <p:ext uri="{BB962C8B-B14F-4D97-AF65-F5344CB8AC3E}">
        <p14:creationId xmlns:p14="http://schemas.microsoft.com/office/powerpoint/2010/main" val="8445713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Studies have compared a variety of models.</a:t>
            </a:r>
          </a:p>
          <a:p>
            <a:endParaRPr lang="en-US" sz="1300" dirty="0"/>
          </a:p>
          <a:p>
            <a:r>
              <a:rPr lang="en-US" sz="1300" b="1" dirty="0"/>
              <a:t>Background Information</a:t>
            </a:r>
            <a:r>
              <a:rPr lang="en-US" sz="1300" dirty="0"/>
              <a:t>:</a:t>
            </a:r>
          </a:p>
          <a:p>
            <a:r>
              <a:rPr lang="en-US" sz="1300" dirty="0"/>
              <a:t>Agencies and contractors responsible for the planning, design, and operation of work zones are constantly under pressure to reduce the negative impacts that work zones can have on the traveling public. Modeling techniques can be used to assess the possible negative impacts of a specific work zone prior to it going operational. </a:t>
            </a:r>
          </a:p>
          <a:p>
            <a:endParaRPr lang="en-US" sz="1300" dirty="0"/>
          </a:p>
          <a:p>
            <a:r>
              <a:rPr lang="en-US" sz="1300" dirty="0"/>
              <a:t>Researchers at the University of Massachusetts compared estimates obtained from four work zone simulation models (QuickZone, CA4PRS, CORSIM, and QUEWZ) against actual work zone conditions at eight locations in New England</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endParaRPr lang="en-US" sz="1300" dirty="0"/>
          </a:p>
          <a:p>
            <a:pPr defTabSz="957035">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144</a:t>
            </a:fld>
            <a:endParaRPr lang="en-US" dirty="0"/>
          </a:p>
        </p:txBody>
      </p:sp>
    </p:spTree>
    <p:extLst>
      <p:ext uri="{BB962C8B-B14F-4D97-AF65-F5344CB8AC3E}">
        <p14:creationId xmlns:p14="http://schemas.microsoft.com/office/powerpoint/2010/main" val="2936250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Studies have compared a variety of models.</a:t>
            </a:r>
          </a:p>
          <a:p>
            <a:endParaRPr lang="en-US" sz="1300" dirty="0"/>
          </a:p>
          <a:p>
            <a:r>
              <a:rPr lang="en-US" sz="1300" b="1" dirty="0"/>
              <a:t>Background Information</a:t>
            </a:r>
            <a:r>
              <a:rPr lang="en-US" sz="1300" dirty="0"/>
              <a:t>:</a:t>
            </a:r>
          </a:p>
          <a:p>
            <a:r>
              <a:rPr lang="en-US" sz="1300" dirty="0"/>
              <a:t>Agencies and contractors responsible for the planning, design, and operation of work zones are constantly under pressure to reduce the negative impacts that work zones can have on the traveling public. Modeling techniques can be used to assess the possible negative impacts of a specific work zone prior to it going operational. </a:t>
            </a:r>
          </a:p>
          <a:p>
            <a:endParaRPr lang="en-US" sz="1300" dirty="0"/>
          </a:p>
          <a:p>
            <a:r>
              <a:rPr lang="en-US" sz="1300" dirty="0"/>
              <a:t>Researchers at the University of Massachusetts compared estimates obtained from four work zone simulation models (QuickZone, CA4PRS, CORSIM, and QUEWZ) against actual work zone conditions at eight locations in New England</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endParaRPr lang="en-US" sz="1300" dirty="0"/>
          </a:p>
          <a:p>
            <a:pPr defTabSz="957035">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145</a:t>
            </a:fld>
            <a:endParaRPr lang="en-US" dirty="0"/>
          </a:p>
        </p:txBody>
      </p:sp>
    </p:spTree>
    <p:extLst>
      <p:ext uri="{BB962C8B-B14F-4D97-AF65-F5344CB8AC3E}">
        <p14:creationId xmlns:p14="http://schemas.microsoft.com/office/powerpoint/2010/main" val="203569550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The most cost-effective time to make a change is before you close a lane.</a:t>
            </a:r>
          </a:p>
          <a:p>
            <a:endParaRPr lang="en-US" sz="1300" b="1" dirty="0"/>
          </a:p>
          <a:p>
            <a:r>
              <a:rPr lang="en-US" sz="1300" b="1" dirty="0"/>
              <a:t>Background Information</a:t>
            </a:r>
            <a:r>
              <a:rPr lang="en-US" sz="1300" dirty="0"/>
              <a:t>: Analysis tools can help evaluate various configurations and operational impacts due to changes in layout of work zones</a:t>
            </a:r>
          </a:p>
          <a:p>
            <a:endParaRPr lang="en-US" sz="1300" b="1" dirty="0"/>
          </a:p>
          <a:p>
            <a:r>
              <a:rPr lang="en-US" sz="1300" b="1" i="1" dirty="0"/>
              <a:t>QuickZone:  </a:t>
            </a:r>
            <a:r>
              <a:rPr lang="en-US" sz="1300" dirty="0"/>
              <a:t>Low-risk, Low cost.  Reasonable estimates of queue lengths compared to field data.  Estimates work zone</a:t>
            </a:r>
            <a:r>
              <a:rPr lang="en-US" sz="1300" baseline="0" dirty="0"/>
              <a:t> </a:t>
            </a:r>
            <a:r>
              <a:rPr lang="en-US" sz="1300" dirty="0"/>
              <a:t>delays. Can be used in policy, planning, design, and operation phases of project.</a:t>
            </a:r>
          </a:p>
          <a:p>
            <a:r>
              <a:rPr lang="en-US" sz="1300" b="1" i="1" dirty="0"/>
              <a:t>CA4PRS:  </a:t>
            </a:r>
            <a:r>
              <a:rPr lang="en-US" sz="1300" dirty="0"/>
              <a:t>Estimates length of pavement that can be rehabilitated or reconstructed.  Estimates how costs will arise from</a:t>
            </a:r>
            <a:r>
              <a:rPr lang="en-US" sz="1300" baseline="0" dirty="0"/>
              <a:t> </a:t>
            </a:r>
            <a:r>
              <a:rPr lang="en-US" sz="1300" dirty="0"/>
              <a:t>various alternatives.</a:t>
            </a:r>
          </a:p>
          <a:p>
            <a:r>
              <a:rPr lang="en-US" sz="1300" b="1" i="1" dirty="0"/>
              <a:t>CORSIM: </a:t>
            </a:r>
            <a:r>
              <a:rPr lang="en-US" sz="1300" dirty="0"/>
              <a:t>Well-known, Simulates traffic operation around a work zone.  Not WZ-specific.</a:t>
            </a:r>
          </a:p>
          <a:p>
            <a:r>
              <a:rPr lang="en-US" sz="1300" b="1" i="1" dirty="0"/>
              <a:t>QUEWZ:  </a:t>
            </a:r>
            <a:r>
              <a:rPr lang="en-US" sz="1300" dirty="0"/>
              <a:t>Low-risk, Low cost.  Reasonable estimates of queue lengths compared to field data.  Simulates queue lengths</a:t>
            </a:r>
            <a:r>
              <a:rPr lang="en-US" sz="1300" baseline="0" dirty="0"/>
              <a:t> </a:t>
            </a:r>
            <a:r>
              <a:rPr lang="en-US" sz="1300" dirty="0"/>
              <a:t>and road user costs.</a:t>
            </a:r>
          </a:p>
          <a:p>
            <a:endParaRPr lang="en-US" sz="1300" dirty="0"/>
          </a:p>
          <a:p>
            <a:pPr marL="0" marR="0" indent="0" algn="l" defTabSz="957035" rtl="0" eaLnBrk="1" fontAlgn="auto" latinLnBrk="0" hangingPunct="1">
              <a:lnSpc>
                <a:spcPct val="100000"/>
              </a:lnSpc>
              <a:spcBef>
                <a:spcPts val="0"/>
              </a:spcBef>
              <a:spcAft>
                <a:spcPts val="0"/>
              </a:spcAft>
              <a:buClrTx/>
              <a:buSzTx/>
              <a:buFontTx/>
              <a:buNone/>
              <a:tabLst/>
              <a:defRPr/>
            </a:pPr>
            <a:r>
              <a:rPr lang="en-US" sz="1300" b="1" dirty="0"/>
              <a:t>Interaction:  </a:t>
            </a:r>
            <a:r>
              <a:rPr lang="en-US" sz="1400" b="0" dirty="0"/>
              <a:t>Ask the participants</a:t>
            </a:r>
            <a:r>
              <a:rPr lang="en-US" sz="1400" b="0" baseline="0" dirty="0"/>
              <a:t> what models they’ve used from this list?  Other models not on the list (e.g., VISSIM)?</a:t>
            </a:r>
          </a:p>
          <a:p>
            <a:pPr marL="0" marR="0" indent="0" algn="l" defTabSz="957035"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57035" rtl="0" eaLnBrk="1" fontAlgn="auto" latinLnBrk="0" hangingPunct="1">
              <a:lnSpc>
                <a:spcPct val="100000"/>
              </a:lnSpc>
              <a:spcBef>
                <a:spcPts val="0"/>
              </a:spcBef>
              <a:spcAft>
                <a:spcPts val="0"/>
              </a:spcAft>
              <a:buClrTx/>
              <a:buSzTx/>
              <a:buFontTx/>
              <a:buNone/>
              <a:tabLst/>
              <a:defRPr/>
            </a:pPr>
            <a:r>
              <a:rPr lang="en-US" sz="1400" b="0" baseline="0" dirty="0"/>
              <a:t>“Once you receive answers from these models (queue length, delay), how do you relate that to the safety of the work zone, and what decisions might you make based on the software’s analyses?”</a:t>
            </a:r>
            <a:endParaRPr lang="en-US" sz="1400" b="0" dirty="0"/>
          </a:p>
          <a:p>
            <a:pPr defTabSz="957035">
              <a:defRPr/>
            </a:pPr>
            <a:endParaRPr lang="en-US" sz="1300" b="1" dirty="0"/>
          </a:p>
          <a:p>
            <a:pPr defTabSz="957035">
              <a:defRPr/>
            </a:pPr>
            <a:r>
              <a:rPr lang="en-US" sz="1300" b="1" dirty="0"/>
              <a:t>Notes: </a:t>
            </a:r>
          </a:p>
          <a:p>
            <a:endParaRPr lang="en-US" dirty="0"/>
          </a:p>
          <a:p>
            <a:r>
              <a:rPr lang="en-US" dirty="0"/>
              <a:t>FHWA Traffic Analysis Toolbox</a:t>
            </a:r>
            <a:r>
              <a:rPr lang="en-US" baseline="0" dirty="0"/>
              <a:t> Volume XII: WZ Traffic Analysis – Application and Decision Framework.  Section 3, Selecting an Appropriate Type of Traffic Analysis Tool.</a:t>
            </a:r>
          </a:p>
          <a:p>
            <a:r>
              <a:rPr lang="en-US" dirty="0">
                <a:hlinkClick r:id="rId3"/>
              </a:rPr>
              <a:t>http://www.ops.fhwa.dot.gov/publications/fhwahop12009/sec3.htm#sec31</a:t>
            </a:r>
            <a:r>
              <a:rPr lang="en-US" dirty="0"/>
              <a:t> </a:t>
            </a:r>
          </a:p>
          <a:p>
            <a:endParaRPr lang="en-US" dirty="0"/>
          </a:p>
          <a:p>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146</a:t>
            </a:fld>
            <a:endParaRPr lang="en-US" dirty="0"/>
          </a:p>
        </p:txBody>
      </p:sp>
    </p:spTree>
    <p:extLst>
      <p:ext uri="{BB962C8B-B14F-4D97-AF65-F5344CB8AC3E}">
        <p14:creationId xmlns:p14="http://schemas.microsoft.com/office/powerpoint/2010/main" val="58540352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Review learning outcomes of this module.</a:t>
            </a:r>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sz="1200" dirty="0"/>
          </a:p>
          <a:p>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148</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b="0" dirty="0"/>
              <a:t>Module opening</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Let’s discuss {module name}</a:t>
            </a:r>
          </a:p>
          <a:p>
            <a:pPr eaLnBrk="1" hangingPunct="1"/>
            <a:r>
              <a:rPr lang="en-US" b="1" dirty="0"/>
              <a:t>Suggested Questions: </a:t>
            </a:r>
            <a:r>
              <a:rPr lang="en-US" dirty="0"/>
              <a:t>None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332271710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Move into pulling everything together.  Collect</a:t>
            </a:r>
            <a:r>
              <a:rPr lang="en-US" sz="1300" baseline="0" dirty="0"/>
              <a:t> and analyze </a:t>
            </a:r>
            <a:r>
              <a:rPr lang="en-US" sz="1300" dirty="0"/>
              <a:t>the data to determine recommended improvements.</a:t>
            </a:r>
            <a:endParaRPr lang="en-US" sz="1300" b="1" dirty="0"/>
          </a:p>
          <a:p>
            <a:endParaRPr lang="en-US" sz="1300" dirty="0"/>
          </a:p>
          <a:p>
            <a:r>
              <a:rPr lang="en-US" sz="1300" b="1" dirty="0"/>
              <a:t>Background Information</a:t>
            </a:r>
            <a:r>
              <a:rPr lang="en-US" sz="1300" dirty="0"/>
              <a:t>:</a:t>
            </a:r>
          </a:p>
          <a:p>
            <a:r>
              <a:rPr lang="en-US" sz="1300" dirty="0"/>
              <a:t>Once data are collected and analyzed by an agency, it is important that the results are used to address issues in current and future work zones</a:t>
            </a:r>
          </a:p>
          <a:p>
            <a:endParaRPr lang="en-US" sz="1300" dirty="0"/>
          </a:p>
          <a:p>
            <a:r>
              <a:rPr lang="en-US" sz="1300" dirty="0"/>
              <a:t>The collection and analysis of both real-time and lagging work zone safety-related data allow highway agencies to make changes to upcoming projects that have similar characteristics to past projects.  Once an agency identifies strategies that are feasible and cost effective, they can begin taking steps toward implementing modifications to current work zone policy, design standards, or practices. These can vary widely, as the needs of the State and the current policies vary</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2100" dirty="0"/>
          </a:p>
          <a:p>
            <a:endParaRPr lang="en-US" sz="1200" dirty="0"/>
          </a:p>
          <a:p>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149</a:t>
            </a:fld>
            <a:endParaRPr lang="en-US" dirty="0"/>
          </a:p>
        </p:txBody>
      </p:sp>
    </p:spTree>
    <p:extLst>
      <p:ext uri="{BB962C8B-B14F-4D97-AF65-F5344CB8AC3E}">
        <p14:creationId xmlns:p14="http://schemas.microsoft.com/office/powerpoint/2010/main" val="117530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15</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b="0" dirty="0"/>
              <a:t>Module opening</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Let’s discuss {module name}</a:t>
            </a:r>
          </a:p>
          <a:p>
            <a:pPr eaLnBrk="1" hangingPunct="1"/>
            <a:r>
              <a:rPr lang="en-US" b="1" dirty="0"/>
              <a:t>Suggested Questions: </a:t>
            </a:r>
            <a:r>
              <a:rPr lang="en-US" dirty="0"/>
              <a:t>None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56683407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Investigate crash data</a:t>
            </a:r>
          </a:p>
          <a:p>
            <a:endParaRPr lang="en-US" sz="1300" b="1" dirty="0"/>
          </a:p>
          <a:p>
            <a:r>
              <a:rPr lang="en-US" sz="1300" b="1" dirty="0"/>
              <a:t>Background Information</a:t>
            </a:r>
            <a:r>
              <a:rPr lang="en-US" sz="1300" dirty="0"/>
              <a:t>:  Each state has a crash database, as discussed previously.</a:t>
            </a:r>
            <a:r>
              <a:rPr lang="en-US" sz="1300" baseline="0" dirty="0"/>
              <a:t>  Practitioners investigate the data from those crashes to determine trends and patterns.</a:t>
            </a:r>
            <a:endParaRPr lang="en-US" sz="1300" dirty="0"/>
          </a:p>
          <a:p>
            <a:endParaRPr lang="en-US" sz="1300" dirty="0"/>
          </a:p>
          <a:p>
            <a:pPr defTabSz="957035">
              <a:defRPr/>
            </a:pPr>
            <a:r>
              <a:rPr lang="en-US" sz="1300" b="0" dirty="0"/>
              <a:t>Interaction:  Point</a:t>
            </a:r>
            <a:r>
              <a:rPr lang="en-US" sz="1300" b="0" baseline="0" dirty="0"/>
              <a:t> participants to the tables in Exercise 13 in their Participant Workbook.  Give them time (individually or in small groups) to identify some patterns from the available data.</a:t>
            </a:r>
          </a:p>
          <a:p>
            <a:pPr defTabSz="957035">
              <a:defRPr/>
            </a:pPr>
            <a:endParaRPr lang="en-US" sz="1300" b="0" baseline="0" dirty="0"/>
          </a:p>
          <a:p>
            <a:pPr defTabSz="957035">
              <a:defRPr/>
            </a:pPr>
            <a:r>
              <a:rPr lang="en-US" sz="1300" b="0" baseline="0" dirty="0"/>
              <a:t>Discuss the identified patterns as a large group.</a:t>
            </a:r>
            <a:endParaRPr lang="en-US" sz="1300" b="0" dirty="0"/>
          </a:p>
          <a:p>
            <a:pPr defTabSz="957035">
              <a:defRPr/>
            </a:pPr>
            <a:endParaRPr lang="en-US" sz="1300" dirty="0"/>
          </a:p>
          <a:p>
            <a:pPr defTabSz="957035">
              <a:defRPr/>
            </a:pPr>
            <a:r>
              <a:rPr lang="en-US" sz="1300" b="1" dirty="0"/>
              <a:t>Notes:</a:t>
            </a:r>
            <a:endParaRPr lang="en-US" sz="1300" dirty="0"/>
          </a:p>
          <a:p>
            <a:endParaRPr lang="en-US" sz="1300" dirty="0"/>
          </a:p>
          <a:p>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150</a:t>
            </a:fld>
            <a:endParaRPr lang="en-US" dirty="0"/>
          </a:p>
        </p:txBody>
      </p:sp>
    </p:spTree>
    <p:extLst>
      <p:ext uri="{BB962C8B-B14F-4D97-AF65-F5344CB8AC3E}">
        <p14:creationId xmlns:p14="http://schemas.microsoft.com/office/powerpoint/2010/main" val="27657147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Showing</a:t>
            </a:r>
            <a:r>
              <a:rPr lang="en-US" sz="1300" baseline="0" dirty="0"/>
              <a:t> one of the tables</a:t>
            </a:r>
            <a:endParaRPr lang="en-US" sz="1300" dirty="0"/>
          </a:p>
          <a:p>
            <a:endParaRPr lang="en-US" sz="1300" b="1" dirty="0"/>
          </a:p>
          <a:p>
            <a:r>
              <a:rPr lang="en-US" sz="1300" b="1" dirty="0"/>
              <a:t>Background Information</a:t>
            </a:r>
            <a:r>
              <a:rPr lang="en-US" sz="1300" dirty="0"/>
              <a:t>:  This</a:t>
            </a:r>
            <a:r>
              <a:rPr lang="en-US" sz="1300" baseline="0" dirty="0"/>
              <a:t> is one of the tables that participants will have in their workbook.  It can be used as the backdrop during discussions.</a:t>
            </a:r>
            <a:endParaRPr lang="en-US" sz="1300" dirty="0"/>
          </a:p>
          <a:p>
            <a:endParaRPr lang="en-US" sz="1300" dirty="0"/>
          </a:p>
          <a:p>
            <a:pPr defTabSz="957035">
              <a:defRPr/>
            </a:pPr>
            <a:r>
              <a:rPr lang="en-US" sz="1300" b="1" dirty="0"/>
              <a:t>Interaction:  </a:t>
            </a:r>
            <a:r>
              <a:rPr lang="en-US" sz="1300" b="0" dirty="0"/>
              <a:t>Talk with the group about what</a:t>
            </a:r>
            <a:r>
              <a:rPr lang="en-US" sz="1300" b="0" baseline="0" dirty="0"/>
              <a:t> they have found from their packet of data in the participant workbook.</a:t>
            </a:r>
            <a:endParaRPr lang="en-US" sz="1300" b="0" dirty="0"/>
          </a:p>
          <a:p>
            <a:pPr defTabSz="957035">
              <a:defRPr/>
            </a:pPr>
            <a:endParaRPr lang="en-US" sz="1300" dirty="0"/>
          </a:p>
          <a:p>
            <a:pPr defTabSz="957035">
              <a:defRPr/>
            </a:pPr>
            <a:r>
              <a:rPr lang="en-US" sz="1300" b="1" dirty="0"/>
              <a:t>Notes:</a:t>
            </a:r>
            <a:endParaRPr lang="en-US" sz="1300" dirty="0"/>
          </a:p>
          <a:p>
            <a:endParaRPr lang="en-US" sz="1300" dirty="0"/>
          </a:p>
          <a:p>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151</a:t>
            </a:fld>
            <a:endParaRPr lang="en-US" dirty="0"/>
          </a:p>
        </p:txBody>
      </p:sp>
    </p:spTree>
    <p:extLst>
      <p:ext uri="{BB962C8B-B14F-4D97-AF65-F5344CB8AC3E}">
        <p14:creationId xmlns:p14="http://schemas.microsoft.com/office/powerpoint/2010/main" val="27657147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Process can elevate an agency’s confidence in making changes.</a:t>
            </a:r>
          </a:p>
          <a:p>
            <a:endParaRPr lang="en-US" sz="1300" b="1" dirty="0"/>
          </a:p>
          <a:p>
            <a:r>
              <a:rPr lang="en-US" sz="1300" b="1" dirty="0"/>
              <a:t>Background Information</a:t>
            </a:r>
            <a:r>
              <a:rPr lang="en-US" sz="1300" dirty="0"/>
              <a:t>:</a:t>
            </a:r>
          </a:p>
          <a:p>
            <a:r>
              <a:rPr lang="en-US" sz="1300" dirty="0"/>
              <a:t>Viewing work zone crash data and addressing project-level issues is a first step in using crash data to address work zone safety and mobility issues.  Gathering and viewing work zone crash data on an aggregate level can uncover findings that may enable the agency to make changes that can prevent future crashes.</a:t>
            </a:r>
          </a:p>
          <a:p>
            <a:endParaRPr lang="en-US" sz="1300" dirty="0"/>
          </a:p>
          <a:p>
            <a:r>
              <a:rPr lang="en-US" sz="1300" dirty="0"/>
              <a:t>Similar to the process we went through as a group at the beginning of this module, Ohio DOT investigated their</a:t>
            </a:r>
            <a:r>
              <a:rPr lang="en-US" sz="1300" baseline="0" dirty="0"/>
              <a:t> State work zone crash database to identify any common contributing circumstances.</a:t>
            </a:r>
            <a:endParaRPr lang="en-US" sz="1300" dirty="0"/>
          </a:p>
          <a:p>
            <a:endParaRPr lang="en-US" sz="1300" dirty="0"/>
          </a:p>
          <a:p>
            <a:r>
              <a:rPr lang="en-US" sz="1300" dirty="0"/>
              <a:t>Reviewing historic crash data in work zone and non-work zone conditions led Ohio DOT to select three emphasis areas for work zone crashes:  1. Construction vehicles; 2. Motorcycles; 3. Nighttime</a:t>
            </a:r>
          </a:p>
          <a:p>
            <a:endParaRPr lang="en-US" sz="1300" dirty="0"/>
          </a:p>
          <a:p>
            <a:r>
              <a:rPr lang="en-US" sz="1300" dirty="0"/>
              <a:t>By conducting similar work zone crash data reviews to identify trends or areas of emphasis on a regular basis, agencies can ensure that they are aware of any developing work zone crash trends in their jurisdiction</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1300" dirty="0"/>
          </a:p>
          <a:p>
            <a:r>
              <a:rPr lang="en-US" sz="1300" dirty="0"/>
              <a:t>Source: Stargell, R., </a:t>
            </a:r>
            <a:r>
              <a:rPr lang="en-US" sz="1300" i="1" dirty="0"/>
              <a:t>Best Practices in Work Zone Assessment, Data Collection and Performance Measurement.</a:t>
            </a:r>
          </a:p>
          <a:p>
            <a:endParaRPr lang="en-US" sz="1300" dirty="0"/>
          </a:p>
          <a:p>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152</a:t>
            </a:fld>
            <a:endParaRPr lang="en-US" dirty="0"/>
          </a:p>
        </p:txBody>
      </p:sp>
    </p:spTree>
    <p:extLst>
      <p:ext uri="{BB962C8B-B14F-4D97-AF65-F5344CB8AC3E}">
        <p14:creationId xmlns:p14="http://schemas.microsoft.com/office/powerpoint/2010/main" val="27657147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555941"/>
          </a:xfrm>
          <a:prstGeom prst="rect">
            <a:avLst/>
          </a:prstGeom>
        </p:spPr>
        <p:txBody>
          <a:bodyPr lIns="93973" tIns="46986" rIns="93973" bIns="46986"/>
          <a:lstStyle/>
          <a:p>
            <a:r>
              <a:rPr lang="en-US" sz="1300" b="1" dirty="0"/>
              <a:t>Key Message:  </a:t>
            </a:r>
            <a:r>
              <a:rPr lang="en-US" sz="1300" dirty="0"/>
              <a:t>Ohio made some key changes to their WZ policies.</a:t>
            </a:r>
          </a:p>
          <a:p>
            <a:endParaRPr lang="en-US" sz="1300" b="1" dirty="0"/>
          </a:p>
          <a:p>
            <a:r>
              <a:rPr lang="en-US" sz="1300" b="1" dirty="0"/>
              <a:t>Background Information</a:t>
            </a:r>
            <a:r>
              <a:rPr lang="en-US" sz="1300" dirty="0"/>
              <a:t>:</a:t>
            </a:r>
          </a:p>
          <a:p>
            <a:endParaRPr lang="en-US" sz="1300" b="0" i="1" u="none" dirty="0"/>
          </a:p>
          <a:p>
            <a:r>
              <a:rPr lang="en-US" sz="1300" b="0" i="1" u="none" dirty="0"/>
              <a:t>Construction vehicles</a:t>
            </a:r>
          </a:p>
          <a:p>
            <a:pPr lvl="0"/>
            <a:r>
              <a:rPr lang="en-US" sz="1300" dirty="0"/>
              <a:t>- Identified rear-end collisions in the left-hand lane on some work zones</a:t>
            </a:r>
          </a:p>
          <a:p>
            <a:pPr lvl="0"/>
            <a:r>
              <a:rPr lang="en-US" sz="1300" dirty="0"/>
              <a:t>- Many of the crashes were upstream of construction access points</a:t>
            </a:r>
          </a:p>
          <a:p>
            <a:pPr lvl="0"/>
            <a:r>
              <a:rPr lang="en-US" sz="1300" b="1" dirty="0"/>
              <a:t>- </a:t>
            </a:r>
            <a:r>
              <a:rPr lang="en-US" sz="1300" dirty="0"/>
              <a:t>Drafted a Plan Insert Sheet to establish guidelines for construction access points to limit rear-end collisions due to construction equipment ingress and egress</a:t>
            </a:r>
          </a:p>
          <a:p>
            <a:endParaRPr lang="en-US" sz="1300" dirty="0"/>
          </a:p>
          <a:p>
            <a:r>
              <a:rPr lang="en-US" sz="1300" b="0" i="1" u="none" dirty="0"/>
              <a:t>Motorcycles</a:t>
            </a:r>
          </a:p>
          <a:p>
            <a:pPr lvl="0"/>
            <a:r>
              <a:rPr lang="en-US" sz="1300" dirty="0"/>
              <a:t>- Found a rising trend of fatal motorcycle-related crashes in work zones</a:t>
            </a:r>
          </a:p>
          <a:p>
            <a:pPr lvl="0"/>
            <a:r>
              <a:rPr lang="en-US" sz="1300" dirty="0"/>
              <a:t>- Officials reviewed standards for pavement marking and marking removal</a:t>
            </a:r>
          </a:p>
          <a:p>
            <a:pPr lvl="0"/>
            <a:r>
              <a:rPr lang="en-US" sz="1300" dirty="0"/>
              <a:t>- Concerns were raised that blackout tape was causing crashes because it reduced traction</a:t>
            </a:r>
          </a:p>
          <a:p>
            <a:pPr lvl="0"/>
            <a:r>
              <a:rPr lang="en-US" sz="1300" dirty="0"/>
              <a:t>- Ran multiple tests and developed a qualified product list</a:t>
            </a:r>
          </a:p>
          <a:p>
            <a:pPr lvl="0"/>
            <a:r>
              <a:rPr lang="en-US" sz="1300" dirty="0"/>
              <a:t>- Limited use of blackout tape to 45 days maximum</a:t>
            </a:r>
          </a:p>
          <a:p>
            <a:endParaRPr lang="en-US" sz="1300" dirty="0"/>
          </a:p>
          <a:p>
            <a:r>
              <a:rPr lang="en-US" sz="1300" b="0" i="1" u="none" dirty="0"/>
              <a:t>Nighttime</a:t>
            </a:r>
          </a:p>
          <a:p>
            <a:pPr lvl="0"/>
            <a:r>
              <a:rPr lang="en-US" sz="1300" dirty="0"/>
              <a:t>- Determined that 50% of Ohio’s work zone fatalities over a 10-year period occurred during nighttime hours</a:t>
            </a:r>
          </a:p>
          <a:p>
            <a:pPr lvl="0"/>
            <a:r>
              <a:rPr lang="en-US" sz="1300" b="1" dirty="0"/>
              <a:t>- </a:t>
            </a:r>
            <a:r>
              <a:rPr lang="en-US" sz="1300" dirty="0"/>
              <a:t>Adjusted construction vehicle and work zone delineation policies</a:t>
            </a:r>
          </a:p>
          <a:p>
            <a:pPr lvl="0"/>
            <a:r>
              <a:rPr lang="en-US" sz="1300" dirty="0"/>
              <a:t>- Modified specifications to require strobe or rotating lights on all work vehicles and reflective sheeting to all vehicles &lt;=10,000 pounds</a:t>
            </a:r>
          </a:p>
          <a:p>
            <a:pPr lvl="0"/>
            <a:r>
              <a:rPr lang="en-US" sz="1300" dirty="0"/>
              <a:t>- Required usage of raised pavement markers and barrier reflectors on temporary construction projects</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2100" dirty="0"/>
          </a:p>
          <a:p>
            <a:endParaRPr lang="en-US" i="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153</a:t>
            </a:fld>
            <a:endParaRPr lang="en-US" dirty="0"/>
          </a:p>
        </p:txBody>
      </p:sp>
    </p:spTree>
    <p:extLst>
      <p:ext uri="{BB962C8B-B14F-4D97-AF65-F5344CB8AC3E}">
        <p14:creationId xmlns:p14="http://schemas.microsoft.com/office/powerpoint/2010/main" val="22339544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900" y="4560570"/>
            <a:ext cx="6497523" cy="4320540"/>
          </a:xfrm>
          <a:prstGeom prst="rect">
            <a:avLst/>
          </a:prstGeom>
        </p:spPr>
        <p:txBody>
          <a:bodyPr lIns="93973" tIns="46986" rIns="93973" bIns="46986"/>
          <a:lstStyle/>
          <a:p>
            <a:r>
              <a:rPr lang="en-US" sz="1300" b="1" dirty="0"/>
              <a:t>Key Message: </a:t>
            </a:r>
            <a:r>
              <a:rPr lang="en-US" sz="1300" dirty="0"/>
              <a:t>Will not find a definite yes/no answer to utilizing Day v. Night.</a:t>
            </a:r>
            <a:endParaRPr lang="en-US" sz="1300" b="1" dirty="0"/>
          </a:p>
          <a:p>
            <a:endParaRPr lang="en-US" sz="1300" b="1" dirty="0"/>
          </a:p>
          <a:p>
            <a:r>
              <a:rPr lang="en-US" sz="1300" b="1" dirty="0"/>
              <a:t>Background Information</a:t>
            </a:r>
            <a:r>
              <a:rPr lang="en-US" sz="1300" dirty="0"/>
              <a:t>: </a:t>
            </a:r>
          </a:p>
          <a:p>
            <a:endParaRPr lang="en-US" sz="1300" dirty="0"/>
          </a:p>
          <a:p>
            <a:r>
              <a:rPr lang="en-US" sz="1300" dirty="0"/>
              <a:t>Studied 64 projects’ work activity &amp; crash data: CA, NC, NY, OH, WA</a:t>
            </a:r>
          </a:p>
          <a:p>
            <a:pPr marL="293665" indent="-293665">
              <a:buFont typeface="Arial" pitchFamily="34" charset="0"/>
              <a:buChar char="•"/>
            </a:pPr>
            <a:r>
              <a:rPr lang="en-US" sz="1300" dirty="0"/>
              <a:t>Developed crash rates; </a:t>
            </a:r>
          </a:p>
          <a:p>
            <a:pPr marL="293665" indent="-293665">
              <a:buFont typeface="Arial" pitchFamily="34" charset="0"/>
              <a:buChar char="•"/>
            </a:pPr>
            <a:r>
              <a:rPr lang="en-US" sz="1300" dirty="0"/>
              <a:t>Determined the nature of the crashes and identified similarities and differences </a:t>
            </a:r>
          </a:p>
          <a:p>
            <a:pPr marL="293665" indent="-293665">
              <a:buFont typeface="Arial" pitchFamily="34" charset="0"/>
              <a:buChar char="•"/>
            </a:pPr>
            <a:r>
              <a:rPr lang="en-US" sz="1300" dirty="0"/>
              <a:t>Identified and evaluated management practices that promote work zone safety and mobility</a:t>
            </a:r>
          </a:p>
          <a:p>
            <a:pPr marL="293665" indent="-293665">
              <a:buFont typeface="Arial" pitchFamily="34" charset="0"/>
              <a:buChar char="•"/>
            </a:pPr>
            <a:r>
              <a:rPr lang="en-US" sz="1300" dirty="0"/>
              <a:t>Developed work zone crash reporting recommendations to further improve the data collected</a:t>
            </a:r>
          </a:p>
          <a:p>
            <a:endParaRPr lang="en-US" sz="1300" u="sng" dirty="0"/>
          </a:p>
          <a:p>
            <a:r>
              <a:rPr lang="en-US" sz="1300" u="none" dirty="0"/>
              <a:t>Research activities included analysis of New York’s work</a:t>
            </a:r>
            <a:r>
              <a:rPr lang="en-US" sz="1300" u="none" baseline="0" dirty="0"/>
              <a:t> zone accident database and multiple State crash databases.</a:t>
            </a:r>
            <a:endParaRPr lang="en-US" sz="1300" u="none" dirty="0"/>
          </a:p>
          <a:p>
            <a:endParaRPr lang="en-US" sz="1300" u="sng" dirty="0"/>
          </a:p>
          <a:p>
            <a:r>
              <a:rPr lang="en-US" sz="1300" u="sng" dirty="0"/>
              <a:t>Management strategies</a:t>
            </a:r>
            <a:r>
              <a:rPr lang="en-US" sz="1300" u="none" dirty="0"/>
              <a:t> </a:t>
            </a:r>
            <a:r>
              <a:rPr lang="en-US" sz="1300" dirty="0"/>
              <a:t>with most potential to lower crash rates:</a:t>
            </a:r>
          </a:p>
          <a:p>
            <a:pPr marL="285750" indent="-285750">
              <a:buFont typeface="Arial" pitchFamily="34" charset="0"/>
              <a:buChar char="•"/>
            </a:pPr>
            <a:r>
              <a:rPr lang="en-US" sz="1300" dirty="0"/>
              <a:t>Reduce the overall number of work zones necessary</a:t>
            </a:r>
          </a:p>
          <a:p>
            <a:pPr marL="285750" indent="-285750">
              <a:buFont typeface="Arial" pitchFamily="34" charset="0"/>
              <a:buChar char="•"/>
            </a:pPr>
            <a:r>
              <a:rPr lang="en-US" sz="1300" dirty="0"/>
              <a:t>Use time-constrained contracts to reduce work zone duration</a:t>
            </a:r>
          </a:p>
          <a:p>
            <a:pPr marL="285750" indent="-285750">
              <a:buFont typeface="Arial" pitchFamily="34" charset="0"/>
              <a:buChar char="•"/>
            </a:pPr>
            <a:r>
              <a:rPr lang="en-US" sz="1300" dirty="0"/>
              <a:t>Use medians or detours for full directional roadway closures</a:t>
            </a:r>
          </a:p>
          <a:p>
            <a:pPr marL="285750" indent="-285750">
              <a:buFont typeface="Arial" pitchFamily="34" charset="0"/>
              <a:buChar char="•"/>
            </a:pPr>
            <a:r>
              <a:rPr lang="en-US" sz="1300" dirty="0"/>
              <a:t>Move work activities that include lane closures to nighttime</a:t>
            </a:r>
          </a:p>
          <a:p>
            <a:pPr marL="285750" indent="-285750">
              <a:buFont typeface="Arial" pitchFamily="34" charset="0"/>
              <a:buChar char="•"/>
            </a:pPr>
            <a:r>
              <a:rPr lang="en-US" sz="1300" dirty="0"/>
              <a:t>Use enhanced traffic law enforcement</a:t>
            </a:r>
          </a:p>
          <a:p>
            <a:pPr marL="285750" indent="-285750">
              <a:buFont typeface="Arial" pitchFamily="34" charset="0"/>
              <a:buChar char="•"/>
            </a:pPr>
            <a:r>
              <a:rPr lang="en-US" sz="1300" dirty="0"/>
              <a:t>Incorporate future work zone capacity into highway designs (e.g., design for a wider sub-base than needed on initial construction projects so that if future roadway expansion is needed, construction duration can be reduced)</a:t>
            </a:r>
          </a:p>
          <a:p>
            <a:pPr marL="285750" indent="-285750">
              <a:buFont typeface="Arial" pitchFamily="34" charset="0"/>
              <a:buChar char="•"/>
            </a:pPr>
            <a:r>
              <a:rPr lang="en-US" sz="1300" dirty="0"/>
              <a:t>Use ITS to reduce congestion and increase safety</a:t>
            </a:r>
          </a:p>
          <a:p>
            <a:pPr marL="285750" indent="-285750">
              <a:buFont typeface="Arial" pitchFamily="34" charset="0"/>
              <a:buChar char="•"/>
            </a:pPr>
            <a:r>
              <a:rPr lang="en-US" sz="1300" dirty="0"/>
              <a:t>Use crash report forms with all of the recommended work zone crash analysis elements</a:t>
            </a:r>
          </a:p>
          <a:p>
            <a:endParaRPr lang="en-US" sz="1300" dirty="0"/>
          </a:p>
          <a:p>
            <a:r>
              <a:rPr lang="en-US" sz="1300" b="1" dirty="0"/>
              <a:t>Interaction:</a:t>
            </a:r>
            <a:endParaRPr lang="en-US" sz="1300" baseline="0" dirty="0"/>
          </a:p>
          <a:p>
            <a:pPr defTabSz="957035">
              <a:defRPr/>
            </a:pPr>
            <a:endParaRPr lang="en-US" sz="1300" dirty="0"/>
          </a:p>
          <a:p>
            <a:pPr defTabSz="957035">
              <a:defRPr/>
            </a:pPr>
            <a:r>
              <a:rPr lang="en-US" sz="1300" b="1" dirty="0"/>
              <a:t>Notes: </a:t>
            </a:r>
            <a:endParaRPr lang="en-US" sz="1300" dirty="0"/>
          </a:p>
          <a:p>
            <a:endParaRPr lang="en-US" dirty="0"/>
          </a:p>
          <a:p>
            <a:r>
              <a:rPr lang="en-US" dirty="0"/>
              <a:t>NCHRP Report 627: </a:t>
            </a:r>
            <a:r>
              <a:rPr lang="en-US" dirty="0">
                <a:hlinkClick r:id="rId3"/>
              </a:rPr>
              <a:t>http://onlinepubs.trb.org/onlinepubs/nchrp/nchrp_rpt_627.pdf</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154</a:t>
            </a:fld>
            <a:endParaRPr lang="en-US" dirty="0"/>
          </a:p>
        </p:txBody>
      </p:sp>
    </p:spTree>
    <p:extLst>
      <p:ext uri="{BB962C8B-B14F-4D97-AF65-F5344CB8AC3E}">
        <p14:creationId xmlns:p14="http://schemas.microsoft.com/office/powerpoint/2010/main" val="32067372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900" y="4560570"/>
            <a:ext cx="6497523" cy="4320540"/>
          </a:xfrm>
          <a:prstGeom prst="rect">
            <a:avLst/>
          </a:prstGeom>
        </p:spPr>
        <p:txBody>
          <a:bodyPr lIns="93973" tIns="46986" rIns="93973" bIns="46986"/>
          <a:lstStyle/>
          <a:p>
            <a:r>
              <a:rPr lang="en-US" sz="1300" b="1" dirty="0"/>
              <a:t>Key Message: </a:t>
            </a:r>
            <a:r>
              <a:rPr lang="en-US" sz="1300" dirty="0"/>
              <a:t>Will not find a definite yes/no answer to utilizing Day v. Night.</a:t>
            </a:r>
            <a:endParaRPr lang="en-US" sz="1300" b="1" dirty="0"/>
          </a:p>
          <a:p>
            <a:endParaRPr lang="en-US" sz="1300" b="1" dirty="0"/>
          </a:p>
          <a:p>
            <a:r>
              <a:rPr lang="en-US" sz="1300" b="1" dirty="0"/>
              <a:t>Background Information</a:t>
            </a:r>
            <a:r>
              <a:rPr lang="en-US" sz="1300" dirty="0"/>
              <a:t>: </a:t>
            </a:r>
          </a:p>
          <a:p>
            <a:endParaRPr lang="en-US" sz="1300" dirty="0"/>
          </a:p>
          <a:p>
            <a:r>
              <a:rPr lang="en-US" sz="1300" dirty="0"/>
              <a:t>Studied 64 projects’ work activity &amp; crash data: CA, NC, NY, OH, WA</a:t>
            </a:r>
          </a:p>
          <a:p>
            <a:pPr marL="293665" indent="-293665">
              <a:buFont typeface="Arial" pitchFamily="34" charset="0"/>
              <a:buChar char="•"/>
            </a:pPr>
            <a:r>
              <a:rPr lang="en-US" sz="1300" dirty="0"/>
              <a:t>Developed crash rates; </a:t>
            </a:r>
          </a:p>
          <a:p>
            <a:pPr marL="293665" indent="-293665">
              <a:buFont typeface="Arial" pitchFamily="34" charset="0"/>
              <a:buChar char="•"/>
            </a:pPr>
            <a:r>
              <a:rPr lang="en-US" sz="1300" dirty="0"/>
              <a:t>Determined the nature of the crashes and identified similarities and differences </a:t>
            </a:r>
          </a:p>
          <a:p>
            <a:pPr marL="293665" indent="-293665">
              <a:buFont typeface="Arial" pitchFamily="34" charset="0"/>
              <a:buChar char="•"/>
            </a:pPr>
            <a:r>
              <a:rPr lang="en-US" sz="1300" dirty="0"/>
              <a:t>Identified and evaluated management practices that promote work zone safety and mobility</a:t>
            </a:r>
          </a:p>
          <a:p>
            <a:pPr marL="293665" indent="-293665">
              <a:buFont typeface="Arial" pitchFamily="34" charset="0"/>
              <a:buChar char="•"/>
            </a:pPr>
            <a:r>
              <a:rPr lang="en-US" sz="1300" dirty="0"/>
              <a:t>Developed work zone crash reporting recommendations to further improve the data collected</a:t>
            </a:r>
          </a:p>
          <a:p>
            <a:endParaRPr lang="en-US" sz="1300" u="sng" dirty="0"/>
          </a:p>
          <a:p>
            <a:r>
              <a:rPr lang="en-US" sz="1300" u="none" dirty="0"/>
              <a:t>Research activities included analysis of New York’s work</a:t>
            </a:r>
            <a:r>
              <a:rPr lang="en-US" sz="1300" u="none" baseline="0" dirty="0"/>
              <a:t> zone accident database and multiple State crash databases.</a:t>
            </a:r>
            <a:endParaRPr lang="en-US" sz="1300" u="none" dirty="0"/>
          </a:p>
          <a:p>
            <a:endParaRPr lang="en-US" sz="1300" u="sng" dirty="0"/>
          </a:p>
          <a:p>
            <a:r>
              <a:rPr lang="en-US" sz="1300" u="sng" dirty="0"/>
              <a:t>Management strategies</a:t>
            </a:r>
            <a:r>
              <a:rPr lang="en-US" sz="1300" u="none" dirty="0"/>
              <a:t> </a:t>
            </a:r>
            <a:r>
              <a:rPr lang="en-US" sz="1300" dirty="0"/>
              <a:t>with most potential to lower crash rates:</a:t>
            </a:r>
          </a:p>
          <a:p>
            <a:pPr marL="285750" indent="-285750">
              <a:buFont typeface="Arial" pitchFamily="34" charset="0"/>
              <a:buChar char="•"/>
            </a:pPr>
            <a:r>
              <a:rPr lang="en-US" sz="1300" dirty="0"/>
              <a:t>Reduce the overall number of work zones necessary</a:t>
            </a:r>
          </a:p>
          <a:p>
            <a:pPr marL="285750" indent="-285750">
              <a:buFont typeface="Arial" pitchFamily="34" charset="0"/>
              <a:buChar char="•"/>
            </a:pPr>
            <a:r>
              <a:rPr lang="en-US" sz="1300" dirty="0"/>
              <a:t>Use time-constrained contracts to reduce work zone duration</a:t>
            </a:r>
          </a:p>
          <a:p>
            <a:pPr marL="285750" indent="-285750">
              <a:buFont typeface="Arial" pitchFamily="34" charset="0"/>
              <a:buChar char="•"/>
            </a:pPr>
            <a:r>
              <a:rPr lang="en-US" sz="1300" dirty="0"/>
              <a:t>Use medians or detours for full directional roadway closures</a:t>
            </a:r>
          </a:p>
          <a:p>
            <a:pPr marL="285750" indent="-285750">
              <a:buFont typeface="Arial" pitchFamily="34" charset="0"/>
              <a:buChar char="•"/>
            </a:pPr>
            <a:r>
              <a:rPr lang="en-US" sz="1300" dirty="0"/>
              <a:t>Move work activities that include lane closures to nighttime</a:t>
            </a:r>
          </a:p>
          <a:p>
            <a:pPr marL="285750" indent="-285750">
              <a:buFont typeface="Arial" pitchFamily="34" charset="0"/>
              <a:buChar char="•"/>
            </a:pPr>
            <a:r>
              <a:rPr lang="en-US" sz="1300" dirty="0"/>
              <a:t>Use enhanced traffic law enforcement</a:t>
            </a:r>
          </a:p>
          <a:p>
            <a:pPr marL="285750" indent="-285750">
              <a:buFont typeface="Arial" pitchFamily="34" charset="0"/>
              <a:buChar char="•"/>
            </a:pPr>
            <a:r>
              <a:rPr lang="en-US" sz="1300" dirty="0"/>
              <a:t>Incorporate future work zone capacity into highway designs (e.g., design for a wider sub-base than needed on initial construction projects so that if future roadway expansion is needed, construction duration can be reduced)</a:t>
            </a:r>
          </a:p>
          <a:p>
            <a:pPr marL="285750" indent="-285750">
              <a:buFont typeface="Arial" pitchFamily="34" charset="0"/>
              <a:buChar char="•"/>
            </a:pPr>
            <a:r>
              <a:rPr lang="en-US" sz="1300" dirty="0"/>
              <a:t>Use ITS to reduce congestion and increase safety</a:t>
            </a:r>
          </a:p>
          <a:p>
            <a:pPr marL="285750" indent="-285750">
              <a:buFont typeface="Arial" pitchFamily="34" charset="0"/>
              <a:buChar char="•"/>
            </a:pPr>
            <a:r>
              <a:rPr lang="en-US" sz="1300" dirty="0"/>
              <a:t>Use crash report forms with all of the recommended work zone crash analysis elements</a:t>
            </a:r>
          </a:p>
          <a:p>
            <a:endParaRPr lang="en-US" sz="1300" dirty="0"/>
          </a:p>
          <a:p>
            <a:r>
              <a:rPr lang="en-US" sz="1300" b="1" dirty="0"/>
              <a:t>Interaction:</a:t>
            </a:r>
            <a:endParaRPr lang="en-US" sz="1300" baseline="0" dirty="0"/>
          </a:p>
          <a:p>
            <a:pPr defTabSz="957035">
              <a:defRPr/>
            </a:pPr>
            <a:endParaRPr lang="en-US" sz="1300" dirty="0"/>
          </a:p>
          <a:p>
            <a:pPr defTabSz="957035">
              <a:defRPr/>
            </a:pPr>
            <a:r>
              <a:rPr lang="en-US" sz="1300" b="1" dirty="0"/>
              <a:t>Notes: </a:t>
            </a:r>
            <a:endParaRPr lang="en-US" sz="1300" dirty="0"/>
          </a:p>
          <a:p>
            <a:endParaRPr lang="en-US" dirty="0"/>
          </a:p>
          <a:p>
            <a:r>
              <a:rPr lang="en-US" dirty="0"/>
              <a:t>NCHRP Report 627: </a:t>
            </a:r>
            <a:r>
              <a:rPr lang="en-US" dirty="0">
                <a:hlinkClick r:id="rId3"/>
              </a:rPr>
              <a:t>http://onlinepubs.trb.org/onlinepubs/nchrp/nchrp_rpt_627.pdf</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155</a:t>
            </a:fld>
            <a:endParaRPr lang="en-US" dirty="0"/>
          </a:p>
        </p:txBody>
      </p:sp>
    </p:spTree>
    <p:extLst>
      <p:ext uri="{BB962C8B-B14F-4D97-AF65-F5344CB8AC3E}">
        <p14:creationId xmlns:p14="http://schemas.microsoft.com/office/powerpoint/2010/main" val="256708370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Nighttime and daytime work zones</a:t>
            </a:r>
            <a:r>
              <a:rPr lang="en-US" sz="1300" b="0" baseline="0" dirty="0"/>
              <a:t> respond differently.</a:t>
            </a:r>
            <a:endParaRPr lang="en-US" sz="1300" b="0" dirty="0"/>
          </a:p>
          <a:p>
            <a:endParaRPr lang="en-US" sz="1300" dirty="0"/>
          </a:p>
          <a:p>
            <a:r>
              <a:rPr lang="en-US" sz="1300" b="1" dirty="0"/>
              <a:t>Background Information</a:t>
            </a:r>
            <a:r>
              <a:rPr lang="en-US" sz="1300" dirty="0"/>
              <a:t>:</a:t>
            </a:r>
          </a:p>
          <a:p>
            <a:pPr algn="l"/>
            <a:r>
              <a:rPr lang="en-US" sz="1300" dirty="0"/>
              <a:t>Relationships between increased traffic crash risk and roadway traffic demand at nighttime and daytime work operations that require temporary lane closures</a:t>
            </a:r>
          </a:p>
          <a:p>
            <a:pPr algn="l"/>
            <a:endParaRPr lang="en-US" sz="1300" dirty="0"/>
          </a:p>
          <a:p>
            <a:pPr algn="l"/>
            <a:r>
              <a:rPr lang="en-US" sz="1300" i="1" dirty="0"/>
              <a:t>Non-linear relationship – expected that traffic volume increases significantly impact crash risks and the costs associated with them</a:t>
            </a:r>
          </a:p>
          <a:p>
            <a:endParaRPr lang="en-US" sz="1300" dirty="0"/>
          </a:p>
          <a:p>
            <a:r>
              <a:rPr lang="en-US" sz="1300" b="1" dirty="0"/>
              <a:t>Interaction:</a:t>
            </a:r>
            <a:endParaRPr lang="en-US" sz="1300" baseline="0" dirty="0"/>
          </a:p>
          <a:p>
            <a:pPr defTabSz="957035">
              <a:defRPr/>
            </a:pPr>
            <a:endParaRPr lang="en-US" sz="1300" b="1" dirty="0"/>
          </a:p>
          <a:p>
            <a:pPr defTabSz="957035">
              <a:defRPr/>
            </a:pPr>
            <a:r>
              <a:rPr lang="en-US" sz="1300" b="1" dirty="0"/>
              <a:t>Notes: </a:t>
            </a:r>
            <a:endParaRPr lang="en-US" sz="1300" dirty="0"/>
          </a:p>
          <a:p>
            <a:pPr algn="l"/>
            <a:endParaRPr lang="en-US" sz="1300" dirty="0"/>
          </a:p>
          <a:p>
            <a:pPr algn="l"/>
            <a:endParaRPr lang="en-US" sz="1300" dirty="0"/>
          </a:p>
          <a:p>
            <a:pPr algn="l"/>
            <a:endParaRPr lang="en-US" sz="1300" dirty="0"/>
          </a:p>
          <a:p>
            <a:pPr algn="l"/>
            <a:endParaRPr lang="en-US" sz="1300" dirty="0"/>
          </a:p>
          <a:p>
            <a:pPr algn="l"/>
            <a:endParaRPr lang="en-US" sz="1300" dirty="0"/>
          </a:p>
          <a:p>
            <a:pPr algn="l"/>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156</a:t>
            </a:fld>
            <a:endParaRPr lang="en-US" dirty="0"/>
          </a:p>
        </p:txBody>
      </p:sp>
    </p:spTree>
    <p:extLst>
      <p:ext uri="{BB962C8B-B14F-4D97-AF65-F5344CB8AC3E}">
        <p14:creationId xmlns:p14="http://schemas.microsoft.com/office/powerpoint/2010/main" val="18227614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Montana DOT reviews information every 2 years</a:t>
            </a:r>
          </a:p>
          <a:p>
            <a:endParaRPr lang="en-US" sz="1300" b="1" dirty="0"/>
          </a:p>
          <a:p>
            <a:r>
              <a:rPr lang="en-US" sz="1300" b="1" dirty="0"/>
              <a:t>Background Information</a:t>
            </a:r>
            <a:r>
              <a:rPr lang="en-US" sz="1300" dirty="0"/>
              <a:t>: Work Zone Safety and Mobility Goal and Objectives, Procedures, and Guidelines</a:t>
            </a:r>
          </a:p>
          <a:p>
            <a:pPr marL="293665" indent="-293665">
              <a:buFont typeface="Arial" pitchFamily="34" charset="0"/>
              <a:buChar char="•"/>
            </a:pPr>
            <a:r>
              <a:rPr lang="en-US" sz="1300" dirty="0"/>
              <a:t>Developed a variety of data collection procedures and guidelines at the project and program levels.  </a:t>
            </a:r>
          </a:p>
          <a:p>
            <a:pPr marL="293665" indent="-293665">
              <a:buFont typeface="Arial" pitchFamily="34" charset="0"/>
              <a:buChar char="•"/>
            </a:pPr>
            <a:r>
              <a:rPr lang="en-US" sz="1300" dirty="0"/>
              <a:t>Used to recognize improvement</a:t>
            </a:r>
            <a:r>
              <a:rPr lang="en-US" sz="1300" baseline="0" dirty="0"/>
              <a:t> needs and </a:t>
            </a:r>
            <a:r>
              <a:rPr lang="en-US" sz="1300" dirty="0"/>
              <a:t>make those improvements.  </a:t>
            </a:r>
          </a:p>
          <a:p>
            <a:pPr marL="293665" indent="-293665">
              <a:buFont typeface="Arial" pitchFamily="34" charset="0"/>
              <a:buChar char="•"/>
            </a:pPr>
            <a:r>
              <a:rPr lang="en-US" sz="1300" dirty="0"/>
              <a:t>The WZ Safety and Mobility Guidelines: set up procedures to collect traffic delay and traffic volume data for significant construction zone projects.  </a:t>
            </a:r>
          </a:p>
          <a:p>
            <a:pPr marL="293665" indent="-293665">
              <a:buFont typeface="Arial" pitchFamily="34" charset="0"/>
              <a:buChar char="•"/>
            </a:pPr>
            <a:r>
              <a:rPr lang="en-US" sz="1300" dirty="0"/>
              <a:t>The </a:t>
            </a:r>
            <a:r>
              <a:rPr lang="en-US" sz="1300" b="1" dirty="0"/>
              <a:t>following procedures </a:t>
            </a:r>
            <a:r>
              <a:rPr lang="en-US" sz="1300" dirty="0"/>
              <a:t>are some of the steps:</a:t>
            </a:r>
          </a:p>
          <a:p>
            <a:pPr marL="763530" lvl="1" indent="-293665">
              <a:buFont typeface="Arial" pitchFamily="34" charset="0"/>
              <a:buChar char="•"/>
            </a:pPr>
            <a:r>
              <a:rPr lang="en-US" sz="1300" dirty="0">
                <a:latin typeface="Arial" panose="020B0604020202020204" pitchFamily="34" charset="0"/>
              </a:rPr>
              <a:t>Statewide analysis of crash records every 2 years, along with changes</a:t>
            </a:r>
            <a:r>
              <a:rPr lang="en-US" sz="1300" baseline="0" dirty="0">
                <a:latin typeface="Arial" panose="020B0604020202020204" pitchFamily="34" charset="0"/>
              </a:rPr>
              <a:t> in trends.</a:t>
            </a:r>
            <a:endParaRPr lang="en-US" sz="1300" dirty="0">
              <a:latin typeface="Arial" panose="020B0604020202020204" pitchFamily="34" charset="0"/>
            </a:endParaRPr>
          </a:p>
          <a:p>
            <a:pPr marL="763530" lvl="1" indent="-293665">
              <a:buFont typeface="Arial" pitchFamily="34" charset="0"/>
              <a:buChar char="•"/>
            </a:pPr>
            <a:r>
              <a:rPr lang="en-US" sz="1300" dirty="0">
                <a:latin typeface="Arial" panose="020B0604020202020204" pitchFamily="34" charset="0"/>
              </a:rPr>
              <a:t>Determine recommendations for enhancing safety and mobility on current and future projects</a:t>
            </a:r>
          </a:p>
          <a:p>
            <a:pPr marL="293665" indent="-293665">
              <a:buFont typeface="Arial" pitchFamily="34" charset="0"/>
              <a:buChar char="•"/>
            </a:pPr>
            <a:r>
              <a:rPr lang="en-US" sz="1300" dirty="0"/>
              <a:t>Assess work zone crashes annually for immediate changes and to determine the topics for the biannual program review</a:t>
            </a:r>
          </a:p>
          <a:p>
            <a:pPr defTabSz="957035">
              <a:defRPr/>
            </a:pPr>
            <a:endParaRPr lang="en-US" sz="1300" b="1" dirty="0"/>
          </a:p>
          <a:p>
            <a:pPr defTabSz="957035">
              <a:defRPr/>
            </a:pPr>
            <a:r>
              <a:rPr lang="en-US" sz="1300" b="1" dirty="0"/>
              <a:t>Interaction: </a:t>
            </a:r>
            <a:r>
              <a:rPr lang="en-US" sz="1300" b="0" dirty="0"/>
              <a:t>Introduce</a:t>
            </a:r>
            <a:r>
              <a:rPr lang="en-US" sz="1300" b="0" baseline="0" dirty="0"/>
              <a:t> other sources such as SHSPs</a:t>
            </a:r>
          </a:p>
          <a:p>
            <a:pPr defTabSz="957035">
              <a:defRPr/>
            </a:pPr>
            <a:endParaRPr lang="en-US" sz="1300" b="1" baseline="0" dirty="0"/>
          </a:p>
          <a:p>
            <a:pPr defTabSz="957035">
              <a:defRPr/>
            </a:pPr>
            <a:endParaRPr lang="en-US" sz="1300" b="1" dirty="0"/>
          </a:p>
          <a:p>
            <a:pPr defTabSz="957035">
              <a:defRPr/>
            </a:pPr>
            <a:r>
              <a:rPr lang="en-US" sz="1300" b="1" dirty="0"/>
              <a:t>Notes: </a:t>
            </a:r>
            <a:endParaRPr lang="en-US" sz="13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157</a:t>
            </a:fld>
            <a:endParaRPr lang="en-US" dirty="0"/>
          </a:p>
        </p:txBody>
      </p:sp>
    </p:spTree>
    <p:extLst>
      <p:ext uri="{BB962C8B-B14F-4D97-AF65-F5344CB8AC3E}">
        <p14:creationId xmlns:p14="http://schemas.microsoft.com/office/powerpoint/2010/main" val="1533575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End</a:t>
            </a:r>
            <a:r>
              <a:rPr lang="en-US" sz="1300" b="0" baseline="0" dirty="0"/>
              <a:t> of Module review</a:t>
            </a:r>
            <a:endParaRPr lang="en-US" sz="1300" b="1"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21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158</a:t>
            </a:fld>
            <a:endParaRPr lang="en-US" dirty="0"/>
          </a:p>
        </p:txBody>
      </p:sp>
    </p:spTree>
    <p:extLst>
      <p:ext uri="{BB962C8B-B14F-4D97-AF65-F5344CB8AC3E}">
        <p14:creationId xmlns:p14="http://schemas.microsoft.com/office/powerpoint/2010/main" val="101098605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159</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b="0" dirty="0"/>
              <a:t>Module opening</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Let’s discuss {module name}</a:t>
            </a:r>
          </a:p>
          <a:p>
            <a:pPr eaLnBrk="1" hangingPunct="1"/>
            <a:r>
              <a:rPr lang="en-US" b="1" dirty="0"/>
              <a:t>Suggested Questions: </a:t>
            </a:r>
            <a:r>
              <a:rPr lang="en-US" dirty="0"/>
              <a:t>None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1694026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US" b="1" dirty="0"/>
              <a:t>Key Message: </a:t>
            </a:r>
            <a:r>
              <a:rPr lang="en-US" dirty="0"/>
              <a:t>State the module objectives</a:t>
            </a:r>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eaLnBrk="1" hangingPunct="1"/>
            <a:r>
              <a:rPr lang="en-US" b="1" dirty="0"/>
              <a:t>Suggested Comments: </a:t>
            </a:r>
            <a:r>
              <a:rPr lang="en-US" dirty="0"/>
              <a:t>None</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Tree>
    <p:extLst>
      <p:ext uri="{BB962C8B-B14F-4D97-AF65-F5344CB8AC3E}">
        <p14:creationId xmlns:p14="http://schemas.microsoft.com/office/powerpoint/2010/main" val="3772581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Move into pulling everything together.  Collect</a:t>
            </a:r>
            <a:r>
              <a:rPr lang="en-US" sz="1300" baseline="0" dirty="0"/>
              <a:t> and analyze </a:t>
            </a:r>
            <a:r>
              <a:rPr lang="en-US" sz="1300" dirty="0"/>
              <a:t>the data to determine recommended improvements.</a:t>
            </a:r>
            <a:endParaRPr lang="en-US" sz="1300" b="1" dirty="0"/>
          </a:p>
          <a:p>
            <a:endParaRPr lang="en-US" sz="1300" dirty="0"/>
          </a:p>
          <a:p>
            <a:r>
              <a:rPr lang="en-US" sz="1300" b="1" dirty="0"/>
              <a:t>Background Information</a:t>
            </a:r>
            <a:r>
              <a:rPr lang="en-US" sz="1300" dirty="0"/>
              <a:t>:</a:t>
            </a:r>
          </a:p>
          <a:p>
            <a:r>
              <a:rPr lang="en-US" sz="1300" dirty="0"/>
              <a:t>Once data are collected and analyzed by an agency, it is important that the results are used to address issues in current and future work zones</a:t>
            </a:r>
          </a:p>
          <a:p>
            <a:endParaRPr lang="en-US" sz="1300" dirty="0"/>
          </a:p>
          <a:p>
            <a:r>
              <a:rPr lang="en-US" sz="1300" dirty="0"/>
              <a:t>The collection and analysis of both real-time and lagging work zone safety-related data allow highway agencies to make changes to upcoming projects that have similar characteristics to past projects.  Once an agency identifies strategies that are feasible and cost effective, they can begin taking steps toward implementing modifications to current work zone policy, design standards, or practices. These can vary widely, as the needs of the State and the current policies vary</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2100" dirty="0"/>
          </a:p>
          <a:p>
            <a:endParaRPr lang="en-US" sz="1200" dirty="0"/>
          </a:p>
          <a:p>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160</a:t>
            </a:fld>
            <a:endParaRPr lang="en-US" dirty="0"/>
          </a:p>
        </p:txBody>
      </p:sp>
    </p:spTree>
    <p:extLst>
      <p:ext uri="{BB962C8B-B14F-4D97-AF65-F5344CB8AC3E}">
        <p14:creationId xmlns:p14="http://schemas.microsoft.com/office/powerpoint/2010/main" val="29320534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Feedback tool slides throughout the workshop should help participants identify</a:t>
            </a:r>
            <a:r>
              <a:rPr lang="en-US" sz="1300" baseline="0" dirty="0"/>
              <a:t> </a:t>
            </a:r>
            <a:r>
              <a:rPr lang="en-US" sz="1300" dirty="0"/>
              <a:t>which areas offer significant benefits.</a:t>
            </a:r>
            <a:endParaRPr lang="en-US" sz="1300" b="1"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b="1"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161</a:t>
            </a:fld>
            <a:endParaRPr lang="en-US" dirty="0"/>
          </a:p>
        </p:txBody>
      </p:sp>
    </p:spTree>
    <p:extLst>
      <p:ext uri="{BB962C8B-B14F-4D97-AF65-F5344CB8AC3E}">
        <p14:creationId xmlns:p14="http://schemas.microsoft.com/office/powerpoint/2010/main" val="40153162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a:t>
            </a:r>
          </a:p>
          <a:p>
            <a:endParaRPr lang="en-US" sz="1300" dirty="0"/>
          </a:p>
          <a:p>
            <a:r>
              <a:rPr lang="en-US" sz="1300" b="1" dirty="0"/>
              <a:t>Background Information</a:t>
            </a:r>
            <a:r>
              <a:rPr lang="en-US" sz="1300" dirty="0"/>
              <a:t>:</a:t>
            </a:r>
          </a:p>
          <a:p>
            <a:pPr lvl="0"/>
            <a:r>
              <a:rPr lang="en-US" sz="1300" dirty="0"/>
              <a:t>Determine the steps needed to implement each strategy by completing the table on the following slide, and identify the other elements as follows:</a:t>
            </a:r>
          </a:p>
          <a:p>
            <a:pPr lvl="1"/>
            <a:endParaRPr lang="en-US" sz="1300" b="0" i="1" dirty="0">
              <a:latin typeface="Arial" panose="020B0604020202020204" pitchFamily="34" charset="0"/>
            </a:endParaRPr>
          </a:p>
          <a:p>
            <a:pPr lvl="1"/>
            <a:r>
              <a:rPr lang="en-US" sz="1300" b="0" i="1" dirty="0">
                <a:latin typeface="Arial" panose="020B0604020202020204" pitchFamily="34" charset="0"/>
              </a:rPr>
              <a:t>Critical Step.</a:t>
            </a:r>
            <a:r>
              <a:rPr lang="en-US" sz="1300" b="0" dirty="0">
                <a:latin typeface="Arial" panose="020B0604020202020204" pitchFamily="34" charset="0"/>
              </a:rPr>
              <a:t>  </a:t>
            </a:r>
            <a:r>
              <a:rPr lang="en-US" sz="1300" dirty="0">
                <a:latin typeface="Arial" panose="020B0604020202020204" pitchFamily="34" charset="0"/>
              </a:rPr>
              <a:t>What is the first/next step in the process to move this strategy from concept to implementation?</a:t>
            </a:r>
          </a:p>
          <a:p>
            <a:pPr lvl="1"/>
            <a:endParaRPr lang="en-US" sz="1300" b="0" i="1" dirty="0">
              <a:latin typeface="Arial" panose="020B0604020202020204" pitchFamily="34" charset="0"/>
            </a:endParaRPr>
          </a:p>
          <a:p>
            <a:pPr lvl="1"/>
            <a:r>
              <a:rPr lang="en-US" sz="1300" b="0" i="1" dirty="0">
                <a:latin typeface="Arial" panose="020B0604020202020204" pitchFamily="34" charset="0"/>
              </a:rPr>
              <a:t>Responsible Party.</a:t>
            </a:r>
            <a:r>
              <a:rPr lang="en-US" sz="1300" b="0" dirty="0">
                <a:latin typeface="Arial" panose="020B0604020202020204" pitchFamily="34" charset="0"/>
              </a:rPr>
              <a:t>  </a:t>
            </a:r>
            <a:r>
              <a:rPr lang="en-US" sz="1300" dirty="0">
                <a:latin typeface="Arial" panose="020B0604020202020204" pitchFamily="34" charset="0"/>
              </a:rPr>
              <a:t>Who will be responsible for the completion of this step?  Assigning a lead for each step increases the likelihood of completion.</a:t>
            </a:r>
          </a:p>
          <a:p>
            <a:pPr lvl="1"/>
            <a:endParaRPr lang="en-US" sz="1300" b="0" i="1" dirty="0">
              <a:latin typeface="Arial" panose="020B0604020202020204" pitchFamily="34" charset="0"/>
            </a:endParaRPr>
          </a:p>
          <a:p>
            <a:pPr lvl="1"/>
            <a:r>
              <a:rPr lang="en-US" sz="1300" b="0" i="1" dirty="0">
                <a:latin typeface="Arial" panose="020B0604020202020204" pitchFamily="34" charset="0"/>
              </a:rPr>
              <a:t>Key Decision(s) Associated with Step</a:t>
            </a:r>
            <a:r>
              <a:rPr lang="en-US" sz="1300" b="0" dirty="0">
                <a:latin typeface="Arial" panose="020B0604020202020204" pitchFamily="34" charset="0"/>
              </a:rPr>
              <a:t>.  </a:t>
            </a:r>
            <a:r>
              <a:rPr lang="en-US" sz="1300" dirty="0">
                <a:latin typeface="Arial" panose="020B0604020202020204" pitchFamily="34" charset="0"/>
              </a:rPr>
              <a:t>What must be decided before moving to the next step?</a:t>
            </a:r>
          </a:p>
          <a:p>
            <a:pPr lvl="1"/>
            <a:endParaRPr lang="en-US" sz="1300" b="0" i="1" dirty="0">
              <a:latin typeface="Arial" panose="020B0604020202020204" pitchFamily="34" charset="0"/>
            </a:endParaRPr>
          </a:p>
          <a:p>
            <a:pPr lvl="1"/>
            <a:r>
              <a:rPr lang="en-US" sz="1300" b="0" i="1" dirty="0">
                <a:latin typeface="Arial" panose="020B0604020202020204" pitchFamily="34" charset="0"/>
              </a:rPr>
              <a:t>Decision-maker.</a:t>
            </a:r>
            <a:r>
              <a:rPr lang="en-US" sz="1300" b="0" dirty="0">
                <a:latin typeface="Arial" panose="020B0604020202020204" pitchFamily="34" charset="0"/>
              </a:rPr>
              <a:t>  </a:t>
            </a:r>
            <a:r>
              <a:rPr lang="en-US" sz="1300" dirty="0">
                <a:latin typeface="Arial" panose="020B0604020202020204" pitchFamily="34" charset="0"/>
              </a:rPr>
              <a:t>Who must make the key decision?  Senior management?  A work zone safety partner?</a:t>
            </a:r>
          </a:p>
          <a:p>
            <a:pPr lvl="1"/>
            <a:endParaRPr lang="en-US" sz="1300" b="0" i="1" dirty="0">
              <a:latin typeface="Arial" panose="020B0604020202020204" pitchFamily="34" charset="0"/>
            </a:endParaRPr>
          </a:p>
          <a:p>
            <a:pPr lvl="1"/>
            <a:r>
              <a:rPr lang="en-US" sz="1300" b="0" i="1" dirty="0">
                <a:latin typeface="Arial" panose="020B0604020202020204" pitchFamily="34" charset="0"/>
              </a:rPr>
              <a:t>Required Preparation.</a:t>
            </a:r>
            <a:r>
              <a:rPr lang="en-US" sz="1300" b="0" dirty="0">
                <a:latin typeface="Arial" panose="020B0604020202020204" pitchFamily="34" charset="0"/>
              </a:rPr>
              <a:t>  </a:t>
            </a:r>
            <a:r>
              <a:rPr lang="en-US" sz="1300" dirty="0">
                <a:latin typeface="Arial" panose="020B0604020202020204" pitchFamily="34" charset="0"/>
              </a:rPr>
              <a:t>What are the activities that must be completed to ensure this critical step occurs?</a:t>
            </a:r>
          </a:p>
          <a:p>
            <a:pPr lvl="1"/>
            <a:endParaRPr lang="en-US" sz="1300" b="0" i="1" dirty="0">
              <a:latin typeface="Arial" panose="020B0604020202020204" pitchFamily="34" charset="0"/>
            </a:endParaRPr>
          </a:p>
          <a:p>
            <a:pPr lvl="1"/>
            <a:r>
              <a:rPr lang="en-US" sz="1300" b="0" i="1" dirty="0">
                <a:latin typeface="Arial" panose="020B0604020202020204" pitchFamily="34" charset="0"/>
              </a:rPr>
              <a:t>Estimated Timeframe to Complete Step</a:t>
            </a:r>
            <a:r>
              <a:rPr lang="en-US" sz="1300" b="0" dirty="0">
                <a:latin typeface="Arial" panose="020B0604020202020204" pitchFamily="34" charset="0"/>
              </a:rPr>
              <a:t>.  </a:t>
            </a:r>
            <a:r>
              <a:rPr lang="en-US" sz="1300" dirty="0">
                <a:latin typeface="Arial" panose="020B0604020202020204" pitchFamily="34" charset="0"/>
              </a:rPr>
              <a:t>By when must this step be completed to ensure timely implementation?</a:t>
            </a:r>
          </a:p>
          <a:p>
            <a:pPr lvl="1"/>
            <a:endParaRPr lang="en-US" sz="1300" b="0" i="1" dirty="0">
              <a:latin typeface="Arial" panose="020B0604020202020204" pitchFamily="34" charset="0"/>
            </a:endParaRPr>
          </a:p>
          <a:p>
            <a:pPr lvl="1"/>
            <a:r>
              <a:rPr lang="en-US" sz="1300" b="0" i="1" dirty="0">
                <a:latin typeface="Arial" panose="020B0604020202020204" pitchFamily="34" charset="0"/>
              </a:rPr>
              <a:t>Date Completed</a:t>
            </a:r>
            <a:r>
              <a:rPr lang="en-US" sz="1300" b="0" dirty="0">
                <a:latin typeface="Arial" panose="020B0604020202020204" pitchFamily="34" charset="0"/>
              </a:rPr>
              <a:t>.  </a:t>
            </a:r>
            <a:r>
              <a:rPr lang="en-US" sz="1300" dirty="0">
                <a:latin typeface="Arial" panose="020B0604020202020204" pitchFamily="34" charset="0"/>
              </a:rPr>
              <a:t>On what date did the responsible party complete this critical step?</a:t>
            </a:r>
          </a:p>
          <a:p>
            <a:pPr defTabSz="957035">
              <a:defRPr/>
            </a:pPr>
            <a:endParaRPr lang="en-US" sz="1300" b="1" dirty="0"/>
          </a:p>
          <a:p>
            <a:pPr defTabSz="957035">
              <a:defRPr/>
            </a:pPr>
            <a:r>
              <a:rPr lang="en-US" sz="1300" b="1" dirty="0"/>
              <a:t>Interaction:  </a:t>
            </a:r>
            <a:r>
              <a:rPr lang="en-US" sz="1300" b="0" dirty="0"/>
              <a:t>Class activity to talk through an example</a:t>
            </a:r>
          </a:p>
          <a:p>
            <a:pPr defTabSz="957035">
              <a:defRPr/>
            </a:pPr>
            <a:endParaRPr lang="en-US" sz="1300" b="1" dirty="0"/>
          </a:p>
          <a:p>
            <a:pPr defTabSz="957035">
              <a:defRPr/>
            </a:pPr>
            <a:r>
              <a:rPr lang="en-US" sz="1300" b="1" dirty="0"/>
              <a:t>Notes: </a:t>
            </a:r>
          </a:p>
          <a:p>
            <a:pPr lvl="0"/>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162</a:t>
            </a:fld>
            <a:endParaRPr lang="en-US" dirty="0"/>
          </a:p>
        </p:txBody>
      </p:sp>
    </p:spTree>
    <p:extLst>
      <p:ext uri="{BB962C8B-B14F-4D97-AF65-F5344CB8AC3E}">
        <p14:creationId xmlns:p14="http://schemas.microsoft.com/office/powerpoint/2010/main" val="43500789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This is an example of the steps one might take.</a:t>
            </a:r>
          </a:p>
          <a:p>
            <a:endParaRPr lang="en-US" sz="1300" dirty="0"/>
          </a:p>
          <a:p>
            <a:r>
              <a:rPr lang="en-US" sz="1300" b="1" dirty="0"/>
              <a:t>Background Information</a:t>
            </a:r>
            <a:r>
              <a:rPr lang="en-US" sz="1300" dirty="0"/>
              <a:t>:  Examples are provided in the Guide for each of the recommended strategies.</a:t>
            </a:r>
          </a:p>
          <a:p>
            <a:endParaRPr lang="en-US" sz="1300" dirty="0"/>
          </a:p>
          <a:p>
            <a:pPr defTabSz="957035">
              <a:defRPr/>
            </a:pPr>
            <a:r>
              <a:rPr lang="en-US" sz="1300" b="1" dirty="0"/>
              <a:t>Interaction:  </a:t>
            </a:r>
            <a:r>
              <a:rPr lang="en-US" sz="1300" b="0" dirty="0"/>
              <a:t>Notice the columns are not quite like the previous slide – make</a:t>
            </a:r>
            <a:r>
              <a:rPr lang="en-US" sz="1300" b="0" baseline="0" dirty="0"/>
              <a:t> the chart work for you</a:t>
            </a:r>
            <a:endParaRPr lang="en-US" sz="1300" b="0" dirty="0"/>
          </a:p>
          <a:p>
            <a:pPr defTabSz="957035">
              <a:defRPr/>
            </a:pPr>
            <a:endParaRPr lang="en-US" sz="1300" b="1" dirty="0"/>
          </a:p>
          <a:p>
            <a:pPr defTabSz="957035">
              <a:defRPr/>
            </a:pPr>
            <a:r>
              <a:rPr lang="en-US" sz="1300" b="1" dirty="0"/>
              <a:t>Notes:  </a:t>
            </a:r>
            <a:r>
              <a:rPr lang="en-US" sz="1300" dirty="0"/>
              <a:t>Don’t walk through the slide, but rather show it as an example of what is in the Guide.</a:t>
            </a:r>
          </a:p>
          <a:p>
            <a:pPr defTabSz="957035">
              <a:defRPr/>
            </a:pPr>
            <a:endParaRPr lang="en-US" sz="1300" b="1"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163</a:t>
            </a:fld>
            <a:endParaRPr lang="en-US" dirty="0"/>
          </a:p>
        </p:txBody>
      </p:sp>
    </p:spTree>
    <p:extLst>
      <p:ext uri="{BB962C8B-B14F-4D97-AF65-F5344CB8AC3E}">
        <p14:creationId xmlns:p14="http://schemas.microsoft.com/office/powerpoint/2010/main" val="43500789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a:t>
            </a:r>
            <a:r>
              <a:rPr lang="en-US" sz="1300" dirty="0"/>
              <a:t> This</a:t>
            </a:r>
            <a:r>
              <a:rPr lang="en-US" sz="1300" baseline="0" dirty="0"/>
              <a:t> exercise will lead you to post-workshop next steps to improve WZ safety data collection, analysis, and application in your jurisdiction.</a:t>
            </a:r>
            <a:endParaRPr lang="en-US" sz="1300" b="1"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  </a:t>
            </a:r>
            <a:r>
              <a:rPr lang="en-US" sz="1300" b="0" dirty="0"/>
              <a:t>Split the room into small groups, each focused on a different</a:t>
            </a:r>
            <a:r>
              <a:rPr lang="en-US" sz="1300" b="0" baseline="0" dirty="0"/>
              <a:t> issue discussed earlier in the workshop.  (Tracking these issues throughout the day will prove helpful at this point in the workshop.)</a:t>
            </a:r>
          </a:p>
          <a:p>
            <a:pPr defTabSz="957035">
              <a:defRPr/>
            </a:pPr>
            <a:endParaRPr lang="en-US" sz="1300" b="0" baseline="0" dirty="0"/>
          </a:p>
          <a:p>
            <a:pPr defTabSz="957035">
              <a:defRPr/>
            </a:pPr>
            <a:r>
              <a:rPr lang="en-US" sz="1300" b="0" baseline="0" dirty="0"/>
              <a:t>Have each group complete a blank version of the “Critical Steps” table for their topic.</a:t>
            </a:r>
          </a:p>
          <a:p>
            <a:pPr defTabSz="957035">
              <a:defRPr/>
            </a:pPr>
            <a:endParaRPr lang="en-US" sz="1300" dirty="0"/>
          </a:p>
          <a:p>
            <a:pPr defTabSz="957035">
              <a:defRPr/>
            </a:pPr>
            <a:r>
              <a:rPr lang="en-US" sz="1300" b="1" dirty="0"/>
              <a:t>Notes: </a:t>
            </a:r>
          </a:p>
          <a:p>
            <a:pPr defTabSz="957035">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164</a:t>
            </a:fld>
            <a:endParaRPr lang="en-US" dirty="0"/>
          </a:p>
        </p:txBody>
      </p:sp>
    </p:spTree>
    <p:extLst>
      <p:ext uri="{BB962C8B-B14F-4D97-AF65-F5344CB8AC3E}">
        <p14:creationId xmlns:p14="http://schemas.microsoft.com/office/powerpoint/2010/main" val="109427937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a:t>
            </a:r>
            <a:r>
              <a:rPr lang="en-US" sz="1300" dirty="0"/>
              <a:t> Judging against agency’s objectives is essential to improving the processes, techniques for long-term</a:t>
            </a:r>
            <a:endParaRPr lang="en-US" sz="1300" b="1" dirty="0"/>
          </a:p>
          <a:p>
            <a:endParaRPr lang="en-US" sz="1300" dirty="0"/>
          </a:p>
          <a:p>
            <a:r>
              <a:rPr lang="en-US" sz="1300" b="1" dirty="0"/>
              <a:t>Background Information</a:t>
            </a:r>
            <a:r>
              <a:rPr lang="en-US" sz="1300" dirty="0"/>
              <a:t>:</a:t>
            </a:r>
          </a:p>
          <a:p>
            <a:pPr defTabSz="957035">
              <a:defRPr/>
            </a:pPr>
            <a:r>
              <a:rPr lang="en-US" sz="1300" dirty="0"/>
              <a:t>After analyzing work zone data and making safety-related work zone improvements, it is important to evaluate these improvements to determine their effectiveness </a:t>
            </a:r>
          </a:p>
          <a:p>
            <a:endParaRPr lang="en-US" sz="1300" dirty="0"/>
          </a:p>
          <a:p>
            <a:r>
              <a:rPr lang="en-US" sz="1300" dirty="0"/>
              <a:t>For example, if revisions to standard work zone layouts were made due to an observation of an increasing trend of work zone crashes throughout a region, officials should make note of this change as well as the number of observed crashes before and after the change.  Periodic assessments of crash reports from work zones in this region will allow for the determination of any changes to the trend and an assessment of the effect on work zone safety.</a:t>
            </a:r>
          </a:p>
          <a:p>
            <a:pPr defTabSz="957035">
              <a:defRPr/>
            </a:pPr>
            <a:endParaRPr lang="en-US" sz="1300" b="1" dirty="0"/>
          </a:p>
          <a:p>
            <a:pPr defTabSz="957035">
              <a:defRPr/>
            </a:pPr>
            <a:r>
              <a:rPr lang="en-US" sz="1300" b="1" dirty="0"/>
              <a:t>Interaction:  </a:t>
            </a:r>
            <a:r>
              <a:rPr lang="en-US" sz="1300" b="0" dirty="0"/>
              <a:t>Are there</a:t>
            </a:r>
            <a:r>
              <a:rPr lang="en-US" sz="1300" b="0" baseline="0" dirty="0"/>
              <a:t> other reasons besides continuous improvement for evaluation?   </a:t>
            </a:r>
          </a:p>
          <a:p>
            <a:pPr defTabSz="957035">
              <a:defRPr/>
            </a:pPr>
            <a:endParaRPr lang="en-US" sz="1300" b="0" baseline="0" dirty="0"/>
          </a:p>
          <a:p>
            <a:pPr defTabSz="957035">
              <a:defRPr/>
            </a:pPr>
            <a:r>
              <a:rPr lang="en-US" sz="1300" b="0" baseline="0" dirty="0"/>
              <a:t>Are there risks with making changes during a project? </a:t>
            </a:r>
          </a:p>
          <a:p>
            <a:pPr defTabSz="957035">
              <a:defRPr/>
            </a:pPr>
            <a:r>
              <a:rPr lang="en-US" sz="1300" b="0" baseline="0" dirty="0"/>
              <a:t>Discussion may lead to legality: </a:t>
            </a:r>
          </a:p>
          <a:p>
            <a:pPr defTabSz="957035">
              <a:defRPr/>
            </a:pPr>
            <a:r>
              <a:rPr lang="en-US" sz="1300" b="0" baseline="0" dirty="0"/>
              <a:t>You are part of a chain towards evaluation, and validation of decisions along the design/construction path.  </a:t>
            </a:r>
          </a:p>
          <a:p>
            <a:pPr defTabSz="957035">
              <a:defRPr/>
            </a:pPr>
            <a:r>
              <a:rPr lang="en-US" sz="1300" b="0" baseline="0" dirty="0"/>
              <a:t>These decisions are not done in a vacuum but by seasoned professionals armed with the best information available.</a:t>
            </a:r>
            <a:endParaRPr lang="en-US" sz="1300" b="0" dirty="0"/>
          </a:p>
          <a:p>
            <a:pPr defTabSz="957035">
              <a:defRPr/>
            </a:pPr>
            <a:endParaRPr lang="en-US" sz="1300" dirty="0"/>
          </a:p>
          <a:p>
            <a:pPr defTabSz="957035">
              <a:defRPr/>
            </a:pPr>
            <a:r>
              <a:rPr lang="en-US" sz="1300" b="1" dirty="0"/>
              <a:t>Notes: </a:t>
            </a:r>
          </a:p>
          <a:p>
            <a:pPr defTabSz="957035">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165</a:t>
            </a:fld>
            <a:endParaRPr lang="en-US" dirty="0"/>
          </a:p>
        </p:txBody>
      </p:sp>
    </p:spTree>
    <p:extLst>
      <p:ext uri="{BB962C8B-B14F-4D97-AF65-F5344CB8AC3E}">
        <p14:creationId xmlns:p14="http://schemas.microsoft.com/office/powerpoint/2010/main" val="109427937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dirty="0"/>
              <a:t>Review learning objectives.</a:t>
            </a:r>
            <a:endParaRPr lang="en-US" sz="1300" b="1"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21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166</a:t>
            </a:fld>
            <a:endParaRPr lang="en-US" dirty="0"/>
          </a:p>
        </p:txBody>
      </p:sp>
    </p:spTree>
    <p:extLst>
      <p:ext uri="{BB962C8B-B14F-4D97-AF65-F5344CB8AC3E}">
        <p14:creationId xmlns:p14="http://schemas.microsoft.com/office/powerpoint/2010/main" val="101098605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167</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b="0" dirty="0"/>
              <a:t>Module opening</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Let’s discuss {module name}</a:t>
            </a:r>
          </a:p>
          <a:p>
            <a:pPr eaLnBrk="1" hangingPunct="1"/>
            <a:r>
              <a:rPr lang="en-US" b="1" dirty="0"/>
              <a:t>Suggested Questions: </a:t>
            </a:r>
            <a:r>
              <a:rPr lang="en-US" dirty="0"/>
              <a:t>None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247551401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This</a:t>
            </a:r>
            <a:r>
              <a:rPr lang="en-US" sz="1300" b="0" baseline="0" dirty="0"/>
              <a:t> is an overview of what we’ve discussed today.</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Ask for any feedback on the summary</a:t>
            </a:r>
            <a:r>
              <a:rPr lang="en-US" sz="1300" b="0" baseline="0" dirty="0"/>
              <a:t> of the course.</a:t>
            </a:r>
            <a:endParaRPr lang="en-US" sz="1300" b="0" dirty="0"/>
          </a:p>
          <a:p>
            <a:pPr defTabSz="957035">
              <a:defRPr/>
            </a:pPr>
            <a:endParaRPr lang="en-US" sz="1300" dirty="0"/>
          </a:p>
          <a:p>
            <a:pPr defTabSz="957035">
              <a:defRPr/>
            </a:pPr>
            <a:r>
              <a:rPr lang="en-US" sz="1300" b="1" dirty="0"/>
              <a:t>Notes:   </a:t>
            </a:r>
            <a:r>
              <a:rPr lang="en-US" sz="1300" b="0" dirty="0"/>
              <a:t>Briefly walk through the main points of the course.</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Conduct knowledge</a:t>
            </a:r>
            <a:r>
              <a:rPr lang="en-US" sz="1300" b="0" baseline="0" dirty="0"/>
              <a:t> check</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b="1" dirty="0"/>
          </a:p>
          <a:p>
            <a:pPr defTabSz="957035">
              <a:defRPr/>
            </a:pPr>
            <a:r>
              <a:rPr lang="en-US" sz="1300" b="0" dirty="0"/>
              <a:t>What</a:t>
            </a:r>
            <a:r>
              <a:rPr lang="en-US" sz="1300" b="0" baseline="0" dirty="0"/>
              <a:t> methods do you see most promise for your agency?</a:t>
            </a:r>
          </a:p>
          <a:p>
            <a:pPr defTabSz="957035">
              <a:defRPr/>
            </a:pPr>
            <a:endParaRPr lang="en-US" sz="1300" b="1"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p>
            <a:pPr>
              <a:defRPr/>
            </a:pPr>
            <a:fld id="{5BCC0C91-FD8B-4B0A-9403-85B243735592}" type="slidenum">
              <a:rPr lang="en-US"/>
              <a:pPr>
                <a:defRPr/>
              </a:pPr>
              <a:t>17</a:t>
            </a:fld>
            <a:endParaRPr lang="en-US" dirty="0"/>
          </a:p>
        </p:txBody>
      </p:sp>
      <p:sp>
        <p:nvSpPr>
          <p:cNvPr id="190467" name="Rectangle 2"/>
          <p:cNvSpPr>
            <a:spLocks noGrp="1" noRot="1" noChangeAspect="1" noChangeArrowheads="1" noTextEdit="1"/>
          </p:cNvSpPr>
          <p:nvPr>
            <p:ph type="sldImg"/>
          </p:nvPr>
        </p:nvSpPr>
        <p:spPr bwMode="auto">
          <a:xfrm>
            <a:off x="1152525" y="693738"/>
            <a:ext cx="4552950" cy="3414712"/>
          </a:xfrm>
          <a:noFill/>
          <a:ln>
            <a:solidFill>
              <a:srgbClr val="000000"/>
            </a:solidFill>
            <a:miter lim="800000"/>
            <a:headEnd/>
            <a:tailEnd/>
          </a:ln>
        </p:spPr>
      </p:sp>
      <p:sp>
        <p:nvSpPr>
          <p:cNvPr id="190468" name="Rectangle 3"/>
          <p:cNvSpPr>
            <a:spLocks noGrp="1" noChangeArrowheads="1"/>
          </p:cNvSpPr>
          <p:nvPr>
            <p:ph type="body" idx="1"/>
          </p:nvPr>
        </p:nvSpPr>
        <p:spPr bwMode="auto">
          <a:xfrm>
            <a:off x="457200" y="4343400"/>
            <a:ext cx="6019800" cy="4114800"/>
          </a:xfrm>
          <a:noFill/>
        </p:spPr>
        <p:txBody>
          <a:bodyPr wrap="square" lIns="88828" tIns="44414" rIns="88828" bIns="44414" numCol="1" anchor="t" anchorCtr="0" compatLnSpc="1">
            <a:prstTxWarp prst="textNoShape">
              <a:avLst/>
            </a:prstTxWarp>
          </a:bodyPr>
          <a:lstStyle/>
          <a:p>
            <a:pPr eaLnBrk="1" hangingPunct="1"/>
            <a:r>
              <a:rPr lang="en-US" b="1" dirty="0"/>
              <a:t>Key Message: </a:t>
            </a:r>
            <a:r>
              <a:rPr lang="en-US" dirty="0"/>
              <a:t>Quantify the safety problem in the USA and in the state</a:t>
            </a:r>
            <a:endParaRPr lang="en-US" b="1" dirty="0"/>
          </a:p>
          <a:p>
            <a:pPr eaLnBrk="1" hangingPunct="1"/>
            <a:r>
              <a:rPr lang="en-US" b="1" dirty="0"/>
              <a:t>Est. Presentation Time: </a:t>
            </a:r>
            <a:r>
              <a:rPr lang="en-US" dirty="0"/>
              <a:t>2</a:t>
            </a:r>
            <a:r>
              <a:rPr lang="en-US" b="1" dirty="0"/>
              <a:t> </a:t>
            </a:r>
            <a:r>
              <a:rPr lang="en-US" dirty="0"/>
              <a:t>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Traffic safety is a serious problem in the US and around the world.</a:t>
            </a:r>
          </a:p>
          <a:p>
            <a:pPr eaLnBrk="1" hangingPunct="1"/>
            <a:r>
              <a:rPr lang="en-US" b="1" dirty="0"/>
              <a:t>Suggested Questions: </a:t>
            </a:r>
            <a:r>
              <a:rPr lang="en-US" dirty="0"/>
              <a:t>Before showing the slide, may ask: How many people die in US work zones every year? After saying approximately 38,000, may say that 58,000 US soldiers were lost at the Vietnam War, or that 40,000 attend an NFL game every week. Try to relate the number to a group of people they can visualize or relate to.</a:t>
            </a:r>
          </a:p>
          <a:p>
            <a:pPr eaLnBrk="1" hangingPunct="1"/>
            <a:r>
              <a:rPr lang="en-US" b="1" dirty="0"/>
              <a:t>Additional Information: </a:t>
            </a:r>
            <a:r>
              <a:rPr lang="en-US" dirty="0"/>
              <a:t>Worker fatalities are included in the “pedestrian” category. For specific state statistics, go to http://www.workzonesafety.org/crash_data/</a:t>
            </a:r>
          </a:p>
          <a:p>
            <a:pPr eaLnBrk="1" hangingPunct="1"/>
            <a:r>
              <a:rPr lang="en-US" dirty="0"/>
              <a:t>Other information to be used at the discretion of the instructor.</a:t>
            </a:r>
          </a:p>
          <a:p>
            <a:pPr eaLnBrk="1" hangingPunct="1"/>
            <a:r>
              <a:rPr lang="en-US" b="1" dirty="0"/>
              <a:t>Possible Problems: </a:t>
            </a:r>
            <a:r>
              <a:rPr lang="en-US" dirty="0"/>
              <a:t>This slide reflect the LATEST known data. This is usually 1 or 2 years behind. As new data are released, we will update this slide.</a:t>
            </a:r>
          </a:p>
          <a:p>
            <a:pPr eaLnBrk="1" hangingPunct="1"/>
            <a:r>
              <a:rPr lang="en-US" b="1" dirty="0"/>
              <a:t>State 2017 Data:</a:t>
            </a:r>
          </a:p>
          <a:p>
            <a:r>
              <a:rPr lang="en-US" sz="1200" b="1" i="0" u="none" strike="noStrike" kern="1200" baseline="0" dirty="0">
                <a:solidFill>
                  <a:schemeClr val="tx1"/>
                </a:solidFill>
                <a:latin typeface="Arial" panose="020B0604020202020204" pitchFamily="34" charset="0"/>
                <a:ea typeface="+mn-ea"/>
                <a:cs typeface="+mn-cs"/>
              </a:rPr>
              <a:t>Alabama </a:t>
            </a:r>
            <a:r>
              <a:rPr lang="en-US" sz="1200" b="0" i="0" u="none" strike="noStrike" kern="1200" baseline="0" dirty="0">
                <a:solidFill>
                  <a:schemeClr val="tx1"/>
                </a:solidFill>
                <a:latin typeface="Arial" panose="020B0604020202020204" pitchFamily="34" charset="0"/>
                <a:ea typeface="+mn-ea"/>
                <a:cs typeface="+mn-cs"/>
              </a:rPr>
              <a:t>948 948</a:t>
            </a:r>
          </a:p>
          <a:p>
            <a:r>
              <a:rPr lang="en-US" sz="1200" b="1" i="0" u="none" strike="noStrike" kern="1200" baseline="0" dirty="0">
                <a:solidFill>
                  <a:schemeClr val="tx1"/>
                </a:solidFill>
                <a:latin typeface="Arial" panose="020B0604020202020204" pitchFamily="34" charset="0"/>
                <a:ea typeface="+mn-ea"/>
                <a:cs typeface="+mn-cs"/>
              </a:rPr>
              <a:t>Alaska </a:t>
            </a:r>
            <a:r>
              <a:rPr lang="en-US" sz="1200" b="0" i="0" u="none" strike="noStrike" kern="1200" baseline="0" dirty="0">
                <a:solidFill>
                  <a:schemeClr val="tx1"/>
                </a:solidFill>
                <a:latin typeface="Arial" panose="020B0604020202020204" pitchFamily="34" charset="0"/>
                <a:ea typeface="+mn-ea"/>
                <a:cs typeface="+mn-cs"/>
              </a:rPr>
              <a:t>79 79</a:t>
            </a:r>
          </a:p>
          <a:p>
            <a:r>
              <a:rPr lang="en-US" sz="1200" b="1" i="0" u="none" strike="noStrike" kern="1200" baseline="0" dirty="0">
                <a:solidFill>
                  <a:schemeClr val="tx1"/>
                </a:solidFill>
                <a:latin typeface="Arial" panose="020B0604020202020204" pitchFamily="34" charset="0"/>
                <a:ea typeface="+mn-ea"/>
                <a:cs typeface="+mn-cs"/>
              </a:rPr>
              <a:t>Arizona </a:t>
            </a:r>
            <a:r>
              <a:rPr lang="en-US" sz="1200" b="0" i="0" u="none" strike="noStrike" kern="1200" baseline="0" dirty="0">
                <a:solidFill>
                  <a:schemeClr val="tx1"/>
                </a:solidFill>
                <a:latin typeface="Arial" panose="020B0604020202020204" pitchFamily="34" charset="0"/>
                <a:ea typeface="+mn-ea"/>
                <a:cs typeface="+mn-cs"/>
              </a:rPr>
              <a:t>1000 1,000</a:t>
            </a:r>
          </a:p>
          <a:p>
            <a:r>
              <a:rPr lang="en-US" sz="1200" b="1" i="0" u="none" strike="noStrike" kern="1200" baseline="0" dirty="0">
                <a:solidFill>
                  <a:schemeClr val="tx1"/>
                </a:solidFill>
                <a:latin typeface="Arial" panose="020B0604020202020204" pitchFamily="34" charset="0"/>
                <a:ea typeface="+mn-ea"/>
                <a:cs typeface="+mn-cs"/>
              </a:rPr>
              <a:t>Arkansas </a:t>
            </a:r>
            <a:r>
              <a:rPr lang="en-US" sz="1200" b="0" i="0" u="none" strike="noStrike" kern="1200" baseline="0" dirty="0">
                <a:solidFill>
                  <a:schemeClr val="tx1"/>
                </a:solidFill>
                <a:latin typeface="Arial" panose="020B0604020202020204" pitchFamily="34" charset="0"/>
                <a:ea typeface="+mn-ea"/>
                <a:cs typeface="+mn-cs"/>
              </a:rPr>
              <a:t>493 493</a:t>
            </a:r>
          </a:p>
          <a:p>
            <a:r>
              <a:rPr lang="en-US" sz="1200" b="1" i="0" u="none" strike="noStrike" kern="1200" baseline="0" dirty="0">
                <a:solidFill>
                  <a:schemeClr val="tx1"/>
                </a:solidFill>
                <a:latin typeface="Arial" panose="020B0604020202020204" pitchFamily="34" charset="0"/>
                <a:ea typeface="+mn-ea"/>
                <a:cs typeface="+mn-cs"/>
              </a:rPr>
              <a:t>California </a:t>
            </a:r>
            <a:r>
              <a:rPr lang="en-US" sz="1200" b="0" i="0" u="none" strike="noStrike" kern="1200" baseline="0" dirty="0">
                <a:solidFill>
                  <a:schemeClr val="tx1"/>
                </a:solidFill>
                <a:latin typeface="Arial" panose="020B0604020202020204" pitchFamily="34" charset="0"/>
                <a:ea typeface="+mn-ea"/>
                <a:cs typeface="+mn-cs"/>
              </a:rPr>
              <a:t>3602 3,602</a:t>
            </a:r>
          </a:p>
          <a:p>
            <a:r>
              <a:rPr lang="en-US" sz="1200" b="1" i="0" u="none" strike="noStrike" kern="1200" baseline="0" dirty="0">
                <a:solidFill>
                  <a:schemeClr val="tx1"/>
                </a:solidFill>
                <a:latin typeface="Arial" panose="020B0604020202020204" pitchFamily="34" charset="0"/>
                <a:ea typeface="+mn-ea"/>
                <a:cs typeface="+mn-cs"/>
              </a:rPr>
              <a:t>Colorado </a:t>
            </a:r>
            <a:r>
              <a:rPr lang="en-US" sz="1200" b="0" i="0" u="none" strike="noStrike" kern="1200" baseline="0" dirty="0">
                <a:solidFill>
                  <a:schemeClr val="tx1"/>
                </a:solidFill>
                <a:latin typeface="Arial" panose="020B0604020202020204" pitchFamily="34" charset="0"/>
                <a:ea typeface="+mn-ea"/>
                <a:cs typeface="+mn-cs"/>
              </a:rPr>
              <a:t>648 648</a:t>
            </a:r>
          </a:p>
          <a:p>
            <a:r>
              <a:rPr lang="en-US" sz="1200" b="1" i="0" u="none" strike="noStrike" kern="1200" baseline="0" dirty="0">
                <a:solidFill>
                  <a:schemeClr val="tx1"/>
                </a:solidFill>
                <a:latin typeface="Arial" panose="020B0604020202020204" pitchFamily="34" charset="0"/>
                <a:ea typeface="+mn-ea"/>
                <a:cs typeface="+mn-cs"/>
              </a:rPr>
              <a:t>Connecticut </a:t>
            </a:r>
            <a:r>
              <a:rPr lang="en-US" sz="1200" b="0" i="0" u="none" strike="noStrike" kern="1200" baseline="0" dirty="0">
                <a:solidFill>
                  <a:schemeClr val="tx1"/>
                </a:solidFill>
                <a:latin typeface="Arial" panose="020B0604020202020204" pitchFamily="34" charset="0"/>
                <a:ea typeface="+mn-ea"/>
                <a:cs typeface="+mn-cs"/>
              </a:rPr>
              <a:t>278 278</a:t>
            </a:r>
          </a:p>
          <a:p>
            <a:r>
              <a:rPr lang="en-US" sz="1200" b="1" i="0" u="none" strike="noStrike" kern="1200" baseline="0" dirty="0">
                <a:solidFill>
                  <a:schemeClr val="tx1"/>
                </a:solidFill>
                <a:latin typeface="Arial" panose="020B0604020202020204" pitchFamily="34" charset="0"/>
                <a:ea typeface="+mn-ea"/>
                <a:cs typeface="+mn-cs"/>
              </a:rPr>
              <a:t>Delaware </a:t>
            </a:r>
            <a:r>
              <a:rPr lang="en-US" sz="1200" b="0" i="0" u="none" strike="noStrike" kern="1200" baseline="0" dirty="0">
                <a:solidFill>
                  <a:schemeClr val="tx1"/>
                </a:solidFill>
                <a:latin typeface="Arial" panose="020B0604020202020204" pitchFamily="34" charset="0"/>
                <a:ea typeface="+mn-ea"/>
                <a:cs typeface="+mn-cs"/>
              </a:rPr>
              <a:t>119 119</a:t>
            </a:r>
          </a:p>
          <a:p>
            <a:r>
              <a:rPr lang="en-US" sz="1200" b="1" i="0" u="none" strike="noStrike" kern="1200" baseline="0" dirty="0">
                <a:solidFill>
                  <a:schemeClr val="tx1"/>
                </a:solidFill>
                <a:latin typeface="Arial" panose="020B0604020202020204" pitchFamily="34" charset="0"/>
                <a:ea typeface="+mn-ea"/>
                <a:cs typeface="+mn-cs"/>
              </a:rPr>
              <a:t>District of Columbia </a:t>
            </a:r>
            <a:r>
              <a:rPr lang="en-US" sz="1200" b="0" i="0" u="none" strike="noStrike" kern="1200" baseline="0" dirty="0">
                <a:solidFill>
                  <a:schemeClr val="tx1"/>
                </a:solidFill>
                <a:latin typeface="Arial" panose="020B0604020202020204" pitchFamily="34" charset="0"/>
                <a:ea typeface="+mn-ea"/>
                <a:cs typeface="+mn-cs"/>
              </a:rPr>
              <a:t>31 31</a:t>
            </a:r>
          </a:p>
          <a:p>
            <a:r>
              <a:rPr lang="en-US" sz="1200" b="1" i="0" u="none" strike="noStrike" kern="1200" baseline="0" dirty="0">
                <a:solidFill>
                  <a:schemeClr val="tx1"/>
                </a:solidFill>
                <a:latin typeface="Arial" panose="020B0604020202020204" pitchFamily="34" charset="0"/>
                <a:ea typeface="+mn-ea"/>
                <a:cs typeface="+mn-cs"/>
              </a:rPr>
              <a:t>Florida </a:t>
            </a:r>
            <a:r>
              <a:rPr lang="en-US" sz="1200" b="0" i="0" u="none" strike="noStrike" kern="1200" baseline="0" dirty="0">
                <a:solidFill>
                  <a:schemeClr val="tx1"/>
                </a:solidFill>
                <a:latin typeface="Arial" panose="020B0604020202020204" pitchFamily="34" charset="0"/>
                <a:ea typeface="+mn-ea"/>
                <a:cs typeface="+mn-cs"/>
              </a:rPr>
              <a:t>3112 3,112</a:t>
            </a:r>
          </a:p>
          <a:p>
            <a:r>
              <a:rPr lang="en-US" sz="1200" b="1" i="0" u="none" strike="noStrike" kern="1200" baseline="0" dirty="0">
                <a:solidFill>
                  <a:schemeClr val="tx1"/>
                </a:solidFill>
                <a:latin typeface="Arial" panose="020B0604020202020204" pitchFamily="34" charset="0"/>
                <a:ea typeface="+mn-ea"/>
                <a:cs typeface="+mn-cs"/>
              </a:rPr>
              <a:t>Georgia </a:t>
            </a:r>
            <a:r>
              <a:rPr lang="en-US" sz="1200" b="0" i="0" u="none" strike="noStrike" kern="1200" baseline="0" dirty="0">
                <a:solidFill>
                  <a:schemeClr val="tx1"/>
                </a:solidFill>
                <a:latin typeface="Arial" panose="020B0604020202020204" pitchFamily="34" charset="0"/>
                <a:ea typeface="+mn-ea"/>
                <a:cs typeface="+mn-cs"/>
              </a:rPr>
              <a:t>1540 1,540</a:t>
            </a:r>
          </a:p>
          <a:p>
            <a:r>
              <a:rPr lang="en-US" sz="1200" b="1" i="0" u="none" strike="noStrike" kern="1200" baseline="0" dirty="0">
                <a:solidFill>
                  <a:schemeClr val="tx1"/>
                </a:solidFill>
                <a:latin typeface="Arial" panose="020B0604020202020204" pitchFamily="34" charset="0"/>
                <a:ea typeface="+mn-ea"/>
                <a:cs typeface="+mn-cs"/>
              </a:rPr>
              <a:t>Hawaii </a:t>
            </a:r>
            <a:r>
              <a:rPr lang="en-US" sz="1200" b="0" i="0" u="none" strike="noStrike" kern="1200" baseline="0" dirty="0">
                <a:solidFill>
                  <a:schemeClr val="tx1"/>
                </a:solidFill>
                <a:latin typeface="Arial" panose="020B0604020202020204" pitchFamily="34" charset="0"/>
                <a:ea typeface="+mn-ea"/>
                <a:cs typeface="+mn-cs"/>
              </a:rPr>
              <a:t>107 107</a:t>
            </a:r>
          </a:p>
          <a:p>
            <a:r>
              <a:rPr lang="en-US" sz="1200" b="1" i="0" u="none" strike="noStrike" kern="1200" baseline="0" dirty="0">
                <a:solidFill>
                  <a:schemeClr val="tx1"/>
                </a:solidFill>
                <a:latin typeface="Arial" panose="020B0604020202020204" pitchFamily="34" charset="0"/>
                <a:ea typeface="+mn-ea"/>
                <a:cs typeface="+mn-cs"/>
              </a:rPr>
              <a:t>Idaho </a:t>
            </a:r>
            <a:r>
              <a:rPr lang="en-US" sz="1200" b="0" i="0" u="none" strike="noStrike" kern="1200" baseline="0" dirty="0">
                <a:solidFill>
                  <a:schemeClr val="tx1"/>
                </a:solidFill>
                <a:latin typeface="Arial" panose="020B0604020202020204" pitchFamily="34" charset="0"/>
                <a:ea typeface="+mn-ea"/>
                <a:cs typeface="+mn-cs"/>
              </a:rPr>
              <a:t>244 244</a:t>
            </a:r>
          </a:p>
          <a:p>
            <a:r>
              <a:rPr lang="en-US" sz="1200" b="1" i="0" u="none" strike="noStrike" kern="1200" baseline="0" dirty="0">
                <a:solidFill>
                  <a:schemeClr val="tx1"/>
                </a:solidFill>
                <a:latin typeface="Arial" panose="020B0604020202020204" pitchFamily="34" charset="0"/>
                <a:ea typeface="+mn-ea"/>
                <a:cs typeface="+mn-cs"/>
              </a:rPr>
              <a:t>Illinois </a:t>
            </a:r>
            <a:r>
              <a:rPr lang="en-US" sz="1200" b="0" i="0" u="none" strike="noStrike" kern="1200" baseline="0" dirty="0">
                <a:solidFill>
                  <a:schemeClr val="tx1"/>
                </a:solidFill>
                <a:latin typeface="Arial" panose="020B0604020202020204" pitchFamily="34" charset="0"/>
                <a:ea typeface="+mn-ea"/>
                <a:cs typeface="+mn-cs"/>
              </a:rPr>
              <a:t>1097 1,097</a:t>
            </a:r>
          </a:p>
          <a:p>
            <a:r>
              <a:rPr lang="en-US" sz="1200" b="1" i="0" u="none" strike="noStrike" kern="1200" baseline="0" dirty="0">
                <a:solidFill>
                  <a:schemeClr val="tx1"/>
                </a:solidFill>
                <a:latin typeface="Arial" panose="020B0604020202020204" pitchFamily="34" charset="0"/>
                <a:ea typeface="+mn-ea"/>
                <a:cs typeface="+mn-cs"/>
              </a:rPr>
              <a:t>Indiana </a:t>
            </a:r>
            <a:r>
              <a:rPr lang="en-US" sz="1200" b="0" i="0" u="none" strike="noStrike" kern="1200" baseline="0" dirty="0">
                <a:solidFill>
                  <a:schemeClr val="tx1"/>
                </a:solidFill>
                <a:latin typeface="Arial" panose="020B0604020202020204" pitchFamily="34" charset="0"/>
                <a:ea typeface="+mn-ea"/>
                <a:cs typeface="+mn-cs"/>
              </a:rPr>
              <a:t>914 914</a:t>
            </a:r>
          </a:p>
          <a:p>
            <a:r>
              <a:rPr lang="en-US" sz="1200" b="1" i="0" u="none" strike="noStrike" kern="1200" baseline="0" dirty="0">
                <a:solidFill>
                  <a:schemeClr val="tx1"/>
                </a:solidFill>
                <a:latin typeface="Arial" panose="020B0604020202020204" pitchFamily="34" charset="0"/>
                <a:ea typeface="+mn-ea"/>
                <a:cs typeface="+mn-cs"/>
              </a:rPr>
              <a:t>Iowa </a:t>
            </a:r>
            <a:r>
              <a:rPr lang="en-US" sz="1200" b="0" i="0" u="none" strike="noStrike" kern="1200" baseline="0" dirty="0">
                <a:solidFill>
                  <a:schemeClr val="tx1"/>
                </a:solidFill>
                <a:latin typeface="Arial" panose="020B0604020202020204" pitchFamily="34" charset="0"/>
                <a:ea typeface="+mn-ea"/>
                <a:cs typeface="+mn-cs"/>
              </a:rPr>
              <a:t>330 330</a:t>
            </a:r>
          </a:p>
          <a:p>
            <a:r>
              <a:rPr lang="en-US" sz="1200" b="1" i="0" u="none" strike="noStrike" kern="1200" baseline="0" dirty="0">
                <a:solidFill>
                  <a:schemeClr val="tx1"/>
                </a:solidFill>
                <a:latin typeface="Arial" panose="020B0604020202020204" pitchFamily="34" charset="0"/>
                <a:ea typeface="+mn-ea"/>
                <a:cs typeface="+mn-cs"/>
              </a:rPr>
              <a:t>Kansas </a:t>
            </a:r>
            <a:r>
              <a:rPr lang="en-US" sz="1200" b="0" i="0" u="none" strike="noStrike" kern="1200" baseline="0" dirty="0">
                <a:solidFill>
                  <a:schemeClr val="tx1"/>
                </a:solidFill>
                <a:latin typeface="Arial" panose="020B0604020202020204" pitchFamily="34" charset="0"/>
                <a:ea typeface="+mn-ea"/>
                <a:cs typeface="+mn-cs"/>
              </a:rPr>
              <a:t>461 461</a:t>
            </a:r>
          </a:p>
          <a:p>
            <a:r>
              <a:rPr lang="en-US" sz="1200" b="1" i="0" u="none" strike="noStrike" kern="1200" baseline="0" dirty="0">
                <a:solidFill>
                  <a:schemeClr val="tx1"/>
                </a:solidFill>
                <a:latin typeface="Arial" panose="020B0604020202020204" pitchFamily="34" charset="0"/>
                <a:ea typeface="+mn-ea"/>
                <a:cs typeface="+mn-cs"/>
              </a:rPr>
              <a:t>Kentucky </a:t>
            </a:r>
            <a:r>
              <a:rPr lang="en-US" sz="1200" b="0" i="0" u="none" strike="noStrike" kern="1200" baseline="0" dirty="0">
                <a:solidFill>
                  <a:schemeClr val="tx1"/>
                </a:solidFill>
                <a:latin typeface="Arial" panose="020B0604020202020204" pitchFamily="34" charset="0"/>
                <a:ea typeface="+mn-ea"/>
                <a:cs typeface="+mn-cs"/>
              </a:rPr>
              <a:t>782 782</a:t>
            </a:r>
          </a:p>
          <a:p>
            <a:r>
              <a:rPr lang="en-US" sz="1200" b="1" i="0" u="none" strike="noStrike" kern="1200" baseline="0" dirty="0">
                <a:solidFill>
                  <a:schemeClr val="tx1"/>
                </a:solidFill>
                <a:latin typeface="Arial" panose="020B0604020202020204" pitchFamily="34" charset="0"/>
                <a:ea typeface="+mn-ea"/>
                <a:cs typeface="+mn-cs"/>
              </a:rPr>
              <a:t>Louisiana </a:t>
            </a:r>
            <a:r>
              <a:rPr lang="en-US" sz="1200" b="0" i="0" u="none" strike="noStrike" kern="1200" baseline="0" dirty="0">
                <a:solidFill>
                  <a:schemeClr val="tx1"/>
                </a:solidFill>
                <a:latin typeface="Arial" panose="020B0604020202020204" pitchFamily="34" charset="0"/>
                <a:ea typeface="+mn-ea"/>
                <a:cs typeface="+mn-cs"/>
              </a:rPr>
              <a:t>760 760</a:t>
            </a:r>
          </a:p>
          <a:p>
            <a:r>
              <a:rPr lang="en-US" sz="1200" b="1" i="0" u="none" strike="noStrike" kern="1200" baseline="0" dirty="0">
                <a:solidFill>
                  <a:schemeClr val="tx1"/>
                </a:solidFill>
                <a:latin typeface="Arial" panose="020B0604020202020204" pitchFamily="34" charset="0"/>
                <a:ea typeface="+mn-ea"/>
                <a:cs typeface="+mn-cs"/>
              </a:rPr>
              <a:t>Maine </a:t>
            </a:r>
            <a:r>
              <a:rPr lang="en-US" sz="1200" b="0" i="0" u="none" strike="noStrike" kern="1200" baseline="0" dirty="0">
                <a:solidFill>
                  <a:schemeClr val="tx1"/>
                </a:solidFill>
                <a:latin typeface="Arial" panose="020B0604020202020204" pitchFamily="34" charset="0"/>
                <a:ea typeface="+mn-ea"/>
                <a:cs typeface="+mn-cs"/>
              </a:rPr>
              <a:t>172 172</a:t>
            </a:r>
          </a:p>
          <a:p>
            <a:r>
              <a:rPr lang="en-US" sz="1200" b="1" i="0" u="none" strike="noStrike" kern="1200" baseline="0" dirty="0">
                <a:solidFill>
                  <a:schemeClr val="tx1"/>
                </a:solidFill>
                <a:latin typeface="Arial" panose="020B0604020202020204" pitchFamily="34" charset="0"/>
                <a:ea typeface="+mn-ea"/>
                <a:cs typeface="+mn-cs"/>
              </a:rPr>
              <a:t>Maryland </a:t>
            </a:r>
            <a:r>
              <a:rPr lang="en-US" sz="1200" b="0" i="0" u="none" strike="noStrike" kern="1200" baseline="0" dirty="0">
                <a:solidFill>
                  <a:schemeClr val="tx1"/>
                </a:solidFill>
                <a:latin typeface="Arial" panose="020B0604020202020204" pitchFamily="34" charset="0"/>
                <a:ea typeface="+mn-ea"/>
                <a:cs typeface="+mn-cs"/>
              </a:rPr>
              <a:t>550 550</a:t>
            </a:r>
          </a:p>
          <a:p>
            <a:r>
              <a:rPr lang="en-US" sz="1200" b="1" i="0" u="none" strike="noStrike" kern="1200" baseline="0" dirty="0">
                <a:solidFill>
                  <a:schemeClr val="tx1"/>
                </a:solidFill>
                <a:latin typeface="Arial" panose="020B0604020202020204" pitchFamily="34" charset="0"/>
                <a:ea typeface="+mn-ea"/>
                <a:cs typeface="+mn-cs"/>
              </a:rPr>
              <a:t>Massachusetts </a:t>
            </a:r>
            <a:r>
              <a:rPr lang="en-US" sz="1200" b="0" i="0" u="none" strike="noStrike" kern="1200" baseline="0" dirty="0">
                <a:solidFill>
                  <a:schemeClr val="tx1"/>
                </a:solidFill>
                <a:latin typeface="Arial" panose="020B0604020202020204" pitchFamily="34" charset="0"/>
                <a:ea typeface="+mn-ea"/>
                <a:cs typeface="+mn-cs"/>
              </a:rPr>
              <a:t>350 350</a:t>
            </a:r>
          </a:p>
          <a:p>
            <a:r>
              <a:rPr lang="en-US" sz="1200" b="1" i="0" u="none" strike="noStrike" kern="1200" baseline="0" dirty="0">
                <a:solidFill>
                  <a:schemeClr val="tx1"/>
                </a:solidFill>
                <a:latin typeface="Arial" panose="020B0604020202020204" pitchFamily="34" charset="0"/>
                <a:ea typeface="+mn-ea"/>
                <a:cs typeface="+mn-cs"/>
              </a:rPr>
              <a:t>Michigan </a:t>
            </a:r>
            <a:r>
              <a:rPr lang="en-US" sz="1200" b="0" i="0" u="none" strike="noStrike" kern="1200" baseline="0" dirty="0">
                <a:solidFill>
                  <a:schemeClr val="tx1"/>
                </a:solidFill>
                <a:latin typeface="Arial" panose="020B0604020202020204" pitchFamily="34" charset="0"/>
                <a:ea typeface="+mn-ea"/>
                <a:cs typeface="+mn-cs"/>
              </a:rPr>
              <a:t>1030 1,030</a:t>
            </a:r>
          </a:p>
          <a:p>
            <a:r>
              <a:rPr lang="en-US" sz="1200" b="1" i="0" u="none" strike="noStrike" kern="1200" baseline="0" dirty="0">
                <a:solidFill>
                  <a:schemeClr val="tx1"/>
                </a:solidFill>
                <a:latin typeface="Arial" panose="020B0604020202020204" pitchFamily="34" charset="0"/>
                <a:ea typeface="+mn-ea"/>
                <a:cs typeface="+mn-cs"/>
              </a:rPr>
              <a:t>Minnesota </a:t>
            </a:r>
            <a:r>
              <a:rPr lang="en-US" sz="1200" b="0" i="0" u="none" strike="noStrike" kern="1200" baseline="0" dirty="0">
                <a:solidFill>
                  <a:schemeClr val="tx1"/>
                </a:solidFill>
                <a:latin typeface="Arial" panose="020B0604020202020204" pitchFamily="34" charset="0"/>
                <a:ea typeface="+mn-ea"/>
                <a:cs typeface="+mn-cs"/>
              </a:rPr>
              <a:t>357 357</a:t>
            </a:r>
          </a:p>
          <a:p>
            <a:r>
              <a:rPr lang="en-US" sz="1200" b="1" i="0" u="none" strike="noStrike" kern="1200" baseline="0" dirty="0">
                <a:solidFill>
                  <a:schemeClr val="tx1"/>
                </a:solidFill>
                <a:latin typeface="Arial" panose="020B0604020202020204" pitchFamily="34" charset="0"/>
                <a:ea typeface="+mn-ea"/>
                <a:cs typeface="+mn-cs"/>
              </a:rPr>
              <a:t>Mississippi </a:t>
            </a:r>
            <a:r>
              <a:rPr lang="en-US" sz="1200" b="0" i="0" u="none" strike="noStrike" kern="1200" baseline="0" dirty="0">
                <a:solidFill>
                  <a:schemeClr val="tx1"/>
                </a:solidFill>
                <a:latin typeface="Arial" panose="020B0604020202020204" pitchFamily="34" charset="0"/>
                <a:ea typeface="+mn-ea"/>
                <a:cs typeface="+mn-cs"/>
              </a:rPr>
              <a:t>690 690</a:t>
            </a:r>
          </a:p>
          <a:p>
            <a:r>
              <a:rPr lang="en-US" sz="1200" b="1" i="0" u="none" strike="noStrike" kern="1200" baseline="0" dirty="0">
                <a:solidFill>
                  <a:schemeClr val="tx1"/>
                </a:solidFill>
                <a:latin typeface="Arial" panose="020B0604020202020204" pitchFamily="34" charset="0"/>
                <a:ea typeface="+mn-ea"/>
                <a:cs typeface="+mn-cs"/>
              </a:rPr>
              <a:t>Missouri </a:t>
            </a:r>
            <a:r>
              <a:rPr lang="en-US" sz="1200" b="0" i="0" u="none" strike="noStrike" kern="1200" baseline="0" dirty="0">
                <a:solidFill>
                  <a:schemeClr val="tx1"/>
                </a:solidFill>
                <a:latin typeface="Arial" panose="020B0604020202020204" pitchFamily="34" charset="0"/>
                <a:ea typeface="+mn-ea"/>
                <a:cs typeface="+mn-cs"/>
              </a:rPr>
              <a:t>930 930</a:t>
            </a:r>
          </a:p>
          <a:p>
            <a:r>
              <a:rPr lang="en-US" sz="1200" b="1" i="0" u="none" strike="noStrike" kern="1200" baseline="0" dirty="0">
                <a:solidFill>
                  <a:schemeClr val="tx1"/>
                </a:solidFill>
                <a:latin typeface="Arial" panose="020B0604020202020204" pitchFamily="34" charset="0"/>
                <a:ea typeface="+mn-ea"/>
                <a:cs typeface="+mn-cs"/>
              </a:rPr>
              <a:t>Montana </a:t>
            </a:r>
            <a:r>
              <a:rPr lang="en-US" sz="1200" b="0" i="0" u="none" strike="noStrike" kern="1200" baseline="0" dirty="0">
                <a:solidFill>
                  <a:schemeClr val="tx1"/>
                </a:solidFill>
                <a:latin typeface="Arial" panose="020B0604020202020204" pitchFamily="34" charset="0"/>
                <a:ea typeface="+mn-ea"/>
                <a:cs typeface="+mn-cs"/>
              </a:rPr>
              <a:t>186 186</a:t>
            </a:r>
          </a:p>
          <a:p>
            <a:r>
              <a:rPr lang="en-US" sz="1200" b="1" i="0" u="none" strike="noStrike" kern="1200" baseline="0" dirty="0">
                <a:solidFill>
                  <a:schemeClr val="tx1"/>
                </a:solidFill>
                <a:latin typeface="Arial" panose="020B0604020202020204" pitchFamily="34" charset="0"/>
                <a:ea typeface="+mn-ea"/>
                <a:cs typeface="+mn-cs"/>
              </a:rPr>
              <a:t>Nebraska </a:t>
            </a:r>
            <a:r>
              <a:rPr lang="en-US" sz="1200" b="0" i="0" u="none" strike="noStrike" kern="1200" baseline="0" dirty="0">
                <a:solidFill>
                  <a:schemeClr val="tx1"/>
                </a:solidFill>
                <a:latin typeface="Arial" panose="020B0604020202020204" pitchFamily="34" charset="0"/>
                <a:ea typeface="+mn-ea"/>
                <a:cs typeface="+mn-cs"/>
              </a:rPr>
              <a:t>228 228</a:t>
            </a:r>
          </a:p>
          <a:p>
            <a:r>
              <a:rPr lang="en-US" sz="1200" b="1" i="0" u="none" strike="noStrike" kern="1200" baseline="0" dirty="0">
                <a:solidFill>
                  <a:schemeClr val="tx1"/>
                </a:solidFill>
                <a:latin typeface="Arial" panose="020B0604020202020204" pitchFamily="34" charset="0"/>
                <a:ea typeface="+mn-ea"/>
                <a:cs typeface="+mn-cs"/>
              </a:rPr>
              <a:t>Nevada </a:t>
            </a:r>
            <a:r>
              <a:rPr lang="en-US" sz="1200" b="0" i="0" u="none" strike="noStrike" kern="1200" baseline="0" dirty="0">
                <a:solidFill>
                  <a:schemeClr val="tx1"/>
                </a:solidFill>
                <a:latin typeface="Arial" panose="020B0604020202020204" pitchFamily="34" charset="0"/>
                <a:ea typeface="+mn-ea"/>
                <a:cs typeface="+mn-cs"/>
              </a:rPr>
              <a:t>309 309</a:t>
            </a:r>
          </a:p>
          <a:p>
            <a:r>
              <a:rPr lang="en-US" sz="1200" b="1" i="0" u="none" strike="noStrike" kern="1200" baseline="0" dirty="0">
                <a:solidFill>
                  <a:schemeClr val="tx1"/>
                </a:solidFill>
                <a:latin typeface="Arial" panose="020B0604020202020204" pitchFamily="34" charset="0"/>
                <a:ea typeface="+mn-ea"/>
                <a:cs typeface="+mn-cs"/>
              </a:rPr>
              <a:t>New Hampshire </a:t>
            </a:r>
            <a:r>
              <a:rPr lang="en-US" sz="1200" b="0" i="0" u="none" strike="noStrike" kern="1200" baseline="0" dirty="0">
                <a:solidFill>
                  <a:schemeClr val="tx1"/>
                </a:solidFill>
                <a:latin typeface="Arial" panose="020B0604020202020204" pitchFamily="34" charset="0"/>
                <a:ea typeface="+mn-ea"/>
                <a:cs typeface="+mn-cs"/>
              </a:rPr>
              <a:t>102 102</a:t>
            </a:r>
          </a:p>
          <a:p>
            <a:r>
              <a:rPr lang="en-US" sz="1200" b="1" i="0" u="none" strike="noStrike" kern="1200" baseline="0" dirty="0">
                <a:solidFill>
                  <a:schemeClr val="tx1"/>
                </a:solidFill>
                <a:latin typeface="Arial" panose="020B0604020202020204" pitchFamily="34" charset="0"/>
                <a:ea typeface="+mn-ea"/>
                <a:cs typeface="+mn-cs"/>
              </a:rPr>
              <a:t>New Jersey </a:t>
            </a:r>
            <a:r>
              <a:rPr lang="en-US" sz="1200" b="0" i="0" u="none" strike="noStrike" kern="1200" baseline="0" dirty="0">
                <a:solidFill>
                  <a:schemeClr val="tx1"/>
                </a:solidFill>
                <a:latin typeface="Arial" panose="020B0604020202020204" pitchFamily="34" charset="0"/>
                <a:ea typeface="+mn-ea"/>
                <a:cs typeface="+mn-cs"/>
              </a:rPr>
              <a:t>624 624</a:t>
            </a:r>
          </a:p>
          <a:p>
            <a:r>
              <a:rPr lang="en-US" sz="1200" b="1" i="0" u="none" strike="noStrike" kern="1200" baseline="0" dirty="0">
                <a:solidFill>
                  <a:schemeClr val="tx1"/>
                </a:solidFill>
                <a:latin typeface="Arial" panose="020B0604020202020204" pitchFamily="34" charset="0"/>
                <a:ea typeface="+mn-ea"/>
                <a:cs typeface="+mn-cs"/>
              </a:rPr>
              <a:t>New Mexico </a:t>
            </a:r>
            <a:r>
              <a:rPr lang="en-US" sz="1200" b="0" i="0" u="none" strike="noStrike" kern="1200" baseline="0" dirty="0">
                <a:solidFill>
                  <a:schemeClr val="tx1"/>
                </a:solidFill>
                <a:latin typeface="Arial" panose="020B0604020202020204" pitchFamily="34" charset="0"/>
                <a:ea typeface="+mn-ea"/>
                <a:cs typeface="+mn-cs"/>
              </a:rPr>
              <a:t>379 379</a:t>
            </a:r>
          </a:p>
          <a:p>
            <a:r>
              <a:rPr lang="en-US" sz="1200" b="1" i="0" u="none" strike="noStrike" kern="1200" baseline="0" dirty="0">
                <a:solidFill>
                  <a:schemeClr val="tx1"/>
                </a:solidFill>
                <a:latin typeface="Arial" panose="020B0604020202020204" pitchFamily="34" charset="0"/>
                <a:ea typeface="+mn-ea"/>
                <a:cs typeface="+mn-cs"/>
              </a:rPr>
              <a:t>New York </a:t>
            </a:r>
            <a:r>
              <a:rPr lang="en-US" sz="1200" b="0" i="0" u="none" strike="noStrike" kern="1200" baseline="0" dirty="0">
                <a:solidFill>
                  <a:schemeClr val="tx1"/>
                </a:solidFill>
                <a:latin typeface="Arial" panose="020B0604020202020204" pitchFamily="34" charset="0"/>
                <a:ea typeface="+mn-ea"/>
                <a:cs typeface="+mn-cs"/>
              </a:rPr>
              <a:t>999 999</a:t>
            </a:r>
          </a:p>
          <a:p>
            <a:r>
              <a:rPr lang="en-US" sz="1200" b="1" i="0" u="none" strike="noStrike" kern="1200" baseline="0" dirty="0">
                <a:solidFill>
                  <a:schemeClr val="tx1"/>
                </a:solidFill>
                <a:latin typeface="Arial" panose="020B0604020202020204" pitchFamily="34" charset="0"/>
                <a:ea typeface="+mn-ea"/>
                <a:cs typeface="+mn-cs"/>
              </a:rPr>
              <a:t>North Carolina </a:t>
            </a:r>
            <a:r>
              <a:rPr lang="en-US" sz="1200" b="0" i="0" u="none" strike="noStrike" kern="1200" baseline="0" dirty="0">
                <a:solidFill>
                  <a:schemeClr val="tx1"/>
                </a:solidFill>
                <a:latin typeface="Arial" panose="020B0604020202020204" pitchFamily="34" charset="0"/>
                <a:ea typeface="+mn-ea"/>
                <a:cs typeface="+mn-cs"/>
              </a:rPr>
              <a:t>1412 1,412</a:t>
            </a:r>
          </a:p>
          <a:p>
            <a:r>
              <a:rPr lang="en-US" sz="1200" b="1" i="0" u="none" strike="noStrike" kern="1200" baseline="0" dirty="0">
                <a:solidFill>
                  <a:schemeClr val="tx1"/>
                </a:solidFill>
                <a:latin typeface="Arial" panose="020B0604020202020204" pitchFamily="34" charset="0"/>
                <a:ea typeface="+mn-ea"/>
                <a:cs typeface="+mn-cs"/>
              </a:rPr>
              <a:t>North Dakota </a:t>
            </a:r>
            <a:r>
              <a:rPr lang="en-US" sz="1200" b="0" i="0" u="none" strike="noStrike" kern="1200" baseline="0" dirty="0">
                <a:solidFill>
                  <a:schemeClr val="tx1"/>
                </a:solidFill>
                <a:latin typeface="Arial" panose="020B0604020202020204" pitchFamily="34" charset="0"/>
                <a:ea typeface="+mn-ea"/>
                <a:cs typeface="+mn-cs"/>
              </a:rPr>
              <a:t>115 115</a:t>
            </a:r>
          </a:p>
          <a:p>
            <a:r>
              <a:rPr lang="en-US" sz="1200" b="1" i="0" u="none" strike="noStrike" kern="1200" baseline="0" dirty="0">
                <a:solidFill>
                  <a:schemeClr val="tx1"/>
                </a:solidFill>
                <a:latin typeface="Arial" panose="020B0604020202020204" pitchFamily="34" charset="0"/>
                <a:ea typeface="+mn-ea"/>
                <a:cs typeface="+mn-cs"/>
              </a:rPr>
              <a:t>Ohio </a:t>
            </a:r>
            <a:r>
              <a:rPr lang="en-US" sz="1200" b="0" i="0" u="none" strike="noStrike" kern="1200" baseline="0" dirty="0">
                <a:solidFill>
                  <a:schemeClr val="tx1"/>
                </a:solidFill>
                <a:latin typeface="Arial" panose="020B0604020202020204" pitchFamily="34" charset="0"/>
                <a:ea typeface="+mn-ea"/>
                <a:cs typeface="+mn-cs"/>
              </a:rPr>
              <a:t>1179 1,179</a:t>
            </a:r>
          </a:p>
          <a:p>
            <a:r>
              <a:rPr lang="en-US" sz="1200" b="1" i="0" u="none" strike="noStrike" kern="1200" baseline="0" dirty="0">
                <a:solidFill>
                  <a:schemeClr val="tx1"/>
                </a:solidFill>
                <a:latin typeface="Arial" panose="020B0604020202020204" pitchFamily="34" charset="0"/>
                <a:ea typeface="+mn-ea"/>
                <a:cs typeface="+mn-cs"/>
              </a:rPr>
              <a:t>Oklahoma </a:t>
            </a:r>
            <a:r>
              <a:rPr lang="en-US" sz="1200" b="0" i="0" u="none" strike="noStrike" kern="1200" baseline="0" dirty="0">
                <a:solidFill>
                  <a:schemeClr val="tx1"/>
                </a:solidFill>
                <a:latin typeface="Arial" panose="020B0604020202020204" pitchFamily="34" charset="0"/>
                <a:ea typeface="+mn-ea"/>
                <a:cs typeface="+mn-cs"/>
              </a:rPr>
              <a:t>655 655</a:t>
            </a:r>
          </a:p>
          <a:p>
            <a:r>
              <a:rPr lang="en-US" sz="1200" b="1" i="0" u="none" strike="noStrike" kern="1200" baseline="0" dirty="0">
                <a:solidFill>
                  <a:schemeClr val="tx1"/>
                </a:solidFill>
                <a:latin typeface="Arial" panose="020B0604020202020204" pitchFamily="34" charset="0"/>
                <a:ea typeface="+mn-ea"/>
                <a:cs typeface="+mn-cs"/>
              </a:rPr>
              <a:t>Oregon </a:t>
            </a:r>
            <a:r>
              <a:rPr lang="en-US" sz="1200" b="0" i="0" u="none" strike="noStrike" kern="1200" baseline="0" dirty="0">
                <a:solidFill>
                  <a:schemeClr val="tx1"/>
                </a:solidFill>
                <a:latin typeface="Arial" panose="020B0604020202020204" pitchFamily="34" charset="0"/>
                <a:ea typeface="+mn-ea"/>
                <a:cs typeface="+mn-cs"/>
              </a:rPr>
              <a:t>437 437</a:t>
            </a:r>
          </a:p>
          <a:p>
            <a:r>
              <a:rPr lang="en-US" sz="1200" b="1" i="0" u="none" strike="noStrike" kern="1200" baseline="0" dirty="0">
                <a:solidFill>
                  <a:schemeClr val="tx1"/>
                </a:solidFill>
                <a:latin typeface="Arial" panose="020B0604020202020204" pitchFamily="34" charset="0"/>
                <a:ea typeface="+mn-ea"/>
                <a:cs typeface="+mn-cs"/>
              </a:rPr>
              <a:t>Pennsylvania </a:t>
            </a:r>
            <a:r>
              <a:rPr lang="en-US" sz="1200" b="0" i="0" u="none" strike="noStrike" kern="1200" baseline="0" dirty="0">
                <a:solidFill>
                  <a:schemeClr val="tx1"/>
                </a:solidFill>
                <a:latin typeface="Arial" panose="020B0604020202020204" pitchFamily="34" charset="0"/>
                <a:ea typeface="+mn-ea"/>
                <a:cs typeface="+mn-cs"/>
              </a:rPr>
              <a:t>1137 1,137</a:t>
            </a:r>
          </a:p>
          <a:p>
            <a:r>
              <a:rPr lang="en-US" sz="1200" b="1" i="0" u="none" strike="noStrike" kern="1200" baseline="0" dirty="0">
                <a:solidFill>
                  <a:schemeClr val="tx1"/>
                </a:solidFill>
                <a:latin typeface="Arial" panose="020B0604020202020204" pitchFamily="34" charset="0"/>
                <a:ea typeface="+mn-ea"/>
                <a:cs typeface="+mn-cs"/>
              </a:rPr>
              <a:t>Rhode Island </a:t>
            </a:r>
            <a:r>
              <a:rPr lang="en-US" sz="1200" b="0" i="0" u="none" strike="noStrike" kern="1200" baseline="0" dirty="0">
                <a:solidFill>
                  <a:schemeClr val="tx1"/>
                </a:solidFill>
                <a:latin typeface="Arial" panose="020B0604020202020204" pitchFamily="34" charset="0"/>
                <a:ea typeface="+mn-ea"/>
                <a:cs typeface="+mn-cs"/>
              </a:rPr>
              <a:t>83 83</a:t>
            </a:r>
          </a:p>
          <a:p>
            <a:r>
              <a:rPr lang="en-US" sz="1200" b="1" i="0" u="none" strike="noStrike" kern="1200" baseline="0" dirty="0">
                <a:solidFill>
                  <a:schemeClr val="tx1"/>
                </a:solidFill>
                <a:latin typeface="Arial" panose="020B0604020202020204" pitchFamily="34" charset="0"/>
                <a:ea typeface="+mn-ea"/>
                <a:cs typeface="+mn-cs"/>
              </a:rPr>
              <a:t>South Carolina </a:t>
            </a:r>
            <a:r>
              <a:rPr lang="en-US" sz="1200" b="0" i="0" u="none" strike="noStrike" kern="1200" baseline="0" dirty="0">
                <a:solidFill>
                  <a:schemeClr val="tx1"/>
                </a:solidFill>
                <a:latin typeface="Arial" panose="020B0604020202020204" pitchFamily="34" charset="0"/>
                <a:ea typeface="+mn-ea"/>
                <a:cs typeface="+mn-cs"/>
              </a:rPr>
              <a:t>988 988</a:t>
            </a:r>
          </a:p>
          <a:p>
            <a:r>
              <a:rPr lang="en-US" sz="1200" b="1" i="0" u="none" strike="noStrike" kern="1200" baseline="0" dirty="0">
                <a:solidFill>
                  <a:schemeClr val="tx1"/>
                </a:solidFill>
                <a:latin typeface="Arial" panose="020B0604020202020204" pitchFamily="34" charset="0"/>
                <a:ea typeface="+mn-ea"/>
                <a:cs typeface="+mn-cs"/>
              </a:rPr>
              <a:t>South Dakota </a:t>
            </a:r>
            <a:r>
              <a:rPr lang="en-US" sz="1200" b="0" i="0" u="none" strike="noStrike" kern="1200" baseline="0" dirty="0">
                <a:solidFill>
                  <a:schemeClr val="tx1"/>
                </a:solidFill>
                <a:latin typeface="Arial" panose="020B0604020202020204" pitchFamily="34" charset="0"/>
                <a:ea typeface="+mn-ea"/>
                <a:cs typeface="+mn-cs"/>
              </a:rPr>
              <a:t>129 129</a:t>
            </a:r>
          </a:p>
          <a:p>
            <a:r>
              <a:rPr lang="en-US" sz="1200" b="1" i="0" u="none" strike="noStrike" kern="1200" baseline="0" dirty="0">
                <a:solidFill>
                  <a:schemeClr val="tx1"/>
                </a:solidFill>
                <a:latin typeface="Arial" panose="020B0604020202020204" pitchFamily="34" charset="0"/>
                <a:ea typeface="+mn-ea"/>
                <a:cs typeface="+mn-cs"/>
              </a:rPr>
              <a:t>Tennessee </a:t>
            </a:r>
            <a:r>
              <a:rPr lang="en-US" sz="1200" b="0" i="0" u="none" strike="noStrike" kern="1200" baseline="0" dirty="0">
                <a:solidFill>
                  <a:schemeClr val="tx1"/>
                </a:solidFill>
                <a:latin typeface="Arial" panose="020B0604020202020204" pitchFamily="34" charset="0"/>
                <a:ea typeface="+mn-ea"/>
                <a:cs typeface="+mn-cs"/>
              </a:rPr>
              <a:t>1040 1,040</a:t>
            </a:r>
          </a:p>
          <a:p>
            <a:r>
              <a:rPr lang="en-US" sz="1200" b="1" i="0" u="none" strike="noStrike" kern="1200" baseline="0" dirty="0">
                <a:solidFill>
                  <a:schemeClr val="tx1"/>
                </a:solidFill>
                <a:latin typeface="Arial" panose="020B0604020202020204" pitchFamily="34" charset="0"/>
                <a:ea typeface="+mn-ea"/>
                <a:cs typeface="+mn-cs"/>
              </a:rPr>
              <a:t>Texas </a:t>
            </a:r>
            <a:r>
              <a:rPr lang="en-US" sz="1200" b="0" i="0" u="none" strike="noStrike" kern="1200" baseline="0" dirty="0">
                <a:solidFill>
                  <a:schemeClr val="tx1"/>
                </a:solidFill>
                <a:latin typeface="Arial" panose="020B0604020202020204" pitchFamily="34" charset="0"/>
                <a:ea typeface="+mn-ea"/>
                <a:cs typeface="+mn-cs"/>
              </a:rPr>
              <a:t>3722 3,722</a:t>
            </a:r>
          </a:p>
          <a:p>
            <a:r>
              <a:rPr lang="en-US" sz="1200" b="1" i="0" u="none" strike="noStrike" kern="1200" baseline="0" dirty="0">
                <a:solidFill>
                  <a:schemeClr val="tx1"/>
                </a:solidFill>
                <a:latin typeface="Arial" panose="020B0604020202020204" pitchFamily="34" charset="0"/>
                <a:ea typeface="+mn-ea"/>
                <a:cs typeface="+mn-cs"/>
              </a:rPr>
              <a:t>Utah </a:t>
            </a:r>
            <a:r>
              <a:rPr lang="en-US" sz="1200" b="0" i="0" u="none" strike="noStrike" kern="1200" baseline="0" dirty="0">
                <a:solidFill>
                  <a:schemeClr val="tx1"/>
                </a:solidFill>
                <a:latin typeface="Arial" panose="020B0604020202020204" pitchFamily="34" charset="0"/>
                <a:ea typeface="+mn-ea"/>
                <a:cs typeface="+mn-cs"/>
              </a:rPr>
              <a:t>273 273</a:t>
            </a:r>
          </a:p>
          <a:p>
            <a:r>
              <a:rPr lang="en-US" sz="1200" b="1" i="0" u="none" strike="noStrike" kern="1200" baseline="0" dirty="0">
                <a:solidFill>
                  <a:schemeClr val="tx1"/>
                </a:solidFill>
                <a:latin typeface="Arial" panose="020B0604020202020204" pitchFamily="34" charset="0"/>
                <a:ea typeface="+mn-ea"/>
                <a:cs typeface="+mn-cs"/>
              </a:rPr>
              <a:t>Vermont </a:t>
            </a:r>
            <a:r>
              <a:rPr lang="en-US" sz="1200" b="0" i="0" u="none" strike="noStrike" kern="1200" baseline="0" dirty="0">
                <a:solidFill>
                  <a:schemeClr val="tx1"/>
                </a:solidFill>
                <a:latin typeface="Arial" panose="020B0604020202020204" pitchFamily="34" charset="0"/>
                <a:ea typeface="+mn-ea"/>
                <a:cs typeface="+mn-cs"/>
              </a:rPr>
              <a:t>69 69</a:t>
            </a:r>
          </a:p>
          <a:p>
            <a:r>
              <a:rPr lang="en-US" sz="1200" b="1" i="0" u="none" strike="noStrike" kern="1200" baseline="0" dirty="0">
                <a:solidFill>
                  <a:schemeClr val="tx1"/>
                </a:solidFill>
                <a:latin typeface="Arial" panose="020B0604020202020204" pitchFamily="34" charset="0"/>
                <a:ea typeface="+mn-ea"/>
                <a:cs typeface="+mn-cs"/>
              </a:rPr>
              <a:t>Virginia </a:t>
            </a:r>
            <a:r>
              <a:rPr lang="en-US" sz="1200" b="0" i="0" u="none" strike="noStrike" kern="1200" baseline="0" dirty="0">
                <a:solidFill>
                  <a:schemeClr val="tx1"/>
                </a:solidFill>
                <a:latin typeface="Arial" panose="020B0604020202020204" pitchFamily="34" charset="0"/>
                <a:ea typeface="+mn-ea"/>
                <a:cs typeface="+mn-cs"/>
              </a:rPr>
              <a:t>839 839</a:t>
            </a:r>
          </a:p>
          <a:p>
            <a:r>
              <a:rPr lang="en-US" sz="1200" b="1" i="0" u="none" strike="noStrike" kern="1200" baseline="0" dirty="0">
                <a:solidFill>
                  <a:schemeClr val="tx1"/>
                </a:solidFill>
                <a:latin typeface="Arial" panose="020B0604020202020204" pitchFamily="34" charset="0"/>
                <a:ea typeface="+mn-ea"/>
                <a:cs typeface="+mn-cs"/>
              </a:rPr>
              <a:t>Washington </a:t>
            </a:r>
            <a:r>
              <a:rPr lang="en-US" sz="1200" b="0" i="0" u="none" strike="noStrike" kern="1200" baseline="0" dirty="0">
                <a:solidFill>
                  <a:schemeClr val="tx1"/>
                </a:solidFill>
                <a:latin typeface="Arial" panose="020B0604020202020204" pitchFamily="34" charset="0"/>
                <a:ea typeface="+mn-ea"/>
                <a:cs typeface="+mn-cs"/>
              </a:rPr>
              <a:t>565 565</a:t>
            </a:r>
          </a:p>
          <a:p>
            <a:r>
              <a:rPr lang="en-US" sz="1200" b="1" i="0" u="none" strike="noStrike" kern="1200" baseline="0" dirty="0">
                <a:solidFill>
                  <a:schemeClr val="tx1"/>
                </a:solidFill>
                <a:latin typeface="Arial" panose="020B0604020202020204" pitchFamily="34" charset="0"/>
                <a:ea typeface="+mn-ea"/>
                <a:cs typeface="+mn-cs"/>
              </a:rPr>
              <a:t>West Virginia </a:t>
            </a:r>
            <a:r>
              <a:rPr lang="en-US" sz="1200" b="0" i="0" u="none" strike="noStrike" kern="1200" baseline="0" dirty="0">
                <a:solidFill>
                  <a:schemeClr val="tx1"/>
                </a:solidFill>
                <a:latin typeface="Arial" panose="020B0604020202020204" pitchFamily="34" charset="0"/>
                <a:ea typeface="+mn-ea"/>
                <a:cs typeface="+mn-cs"/>
              </a:rPr>
              <a:t>303 303</a:t>
            </a:r>
          </a:p>
          <a:p>
            <a:r>
              <a:rPr lang="en-US" sz="1200" b="1" i="0" u="none" strike="noStrike" kern="1200" baseline="0" dirty="0">
                <a:solidFill>
                  <a:schemeClr val="tx1"/>
                </a:solidFill>
                <a:latin typeface="Arial" panose="020B0604020202020204" pitchFamily="34" charset="0"/>
                <a:ea typeface="+mn-ea"/>
                <a:cs typeface="+mn-cs"/>
              </a:rPr>
              <a:t>Wisconsin </a:t>
            </a:r>
            <a:r>
              <a:rPr lang="en-US" sz="1200" b="0" i="0" u="none" strike="noStrike" kern="1200" baseline="0" dirty="0">
                <a:solidFill>
                  <a:schemeClr val="tx1"/>
                </a:solidFill>
                <a:latin typeface="Arial" panose="020B0604020202020204" pitchFamily="34" charset="0"/>
                <a:ea typeface="+mn-ea"/>
                <a:cs typeface="+mn-cs"/>
              </a:rPr>
              <a:t>613 613</a:t>
            </a:r>
          </a:p>
          <a:p>
            <a:r>
              <a:rPr lang="en-US" sz="1200" b="1" i="0" u="none" strike="noStrike" kern="1200" baseline="0" dirty="0">
                <a:solidFill>
                  <a:schemeClr val="tx1"/>
                </a:solidFill>
                <a:latin typeface="Arial" panose="020B0604020202020204" pitchFamily="34" charset="0"/>
                <a:ea typeface="+mn-ea"/>
                <a:cs typeface="+mn-cs"/>
              </a:rPr>
              <a:t>Wyoming </a:t>
            </a:r>
            <a:r>
              <a:rPr lang="en-US" sz="1200" b="0" i="0" u="none" strike="noStrike" kern="1200" baseline="0" dirty="0">
                <a:solidFill>
                  <a:schemeClr val="tx1"/>
                </a:solidFill>
                <a:latin typeface="Arial" panose="020B0604020202020204" pitchFamily="34" charset="0"/>
                <a:ea typeface="+mn-ea"/>
                <a:cs typeface="+mn-cs"/>
              </a:rPr>
              <a:t>123 123</a:t>
            </a:r>
          </a:p>
          <a:p>
            <a:r>
              <a:rPr lang="en-US" sz="1200" b="1" i="0" u="none" strike="noStrike" kern="1200" baseline="0" dirty="0">
                <a:solidFill>
                  <a:schemeClr val="tx1"/>
                </a:solidFill>
                <a:latin typeface="Arial" panose="020B0604020202020204" pitchFamily="34" charset="0"/>
                <a:ea typeface="+mn-ea"/>
                <a:cs typeface="+mn-cs"/>
              </a:rPr>
              <a:t>Total </a:t>
            </a:r>
            <a:r>
              <a:rPr lang="en-US" sz="1200" b="0" i="0" u="none" strike="noStrike" kern="1200" baseline="0" dirty="0">
                <a:solidFill>
                  <a:schemeClr val="tx1"/>
                </a:solidFill>
                <a:latin typeface="Arial" panose="020B0604020202020204" pitchFamily="34" charset="0"/>
                <a:ea typeface="+mn-ea"/>
                <a:cs typeface="+mn-cs"/>
              </a:rPr>
              <a:t>37,133 37,133</a:t>
            </a:r>
            <a:endParaRPr lang="en-US" dirty="0"/>
          </a:p>
          <a:p>
            <a:pPr eaLnBrk="1" hangingPunct="1"/>
            <a:endParaRPr lang="en-US" sz="1800" dirty="0"/>
          </a:p>
        </p:txBody>
      </p:sp>
    </p:spTree>
    <p:extLst>
      <p:ext uri="{BB962C8B-B14F-4D97-AF65-F5344CB8AC3E}">
        <p14:creationId xmlns:p14="http://schemas.microsoft.com/office/powerpoint/2010/main" val="34198250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170</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b="0" dirty="0"/>
              <a:t>Module opening</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Let’s discuss {module name}</a:t>
            </a:r>
          </a:p>
          <a:p>
            <a:pPr eaLnBrk="1" hangingPunct="1"/>
            <a:r>
              <a:rPr lang="en-US" b="1" dirty="0"/>
              <a:t>Suggested Questions: </a:t>
            </a:r>
            <a:r>
              <a:rPr lang="en-US" dirty="0"/>
              <a:t>None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4383077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7E00B75-6191-484E-A60A-564B0144FD63}" type="slidenum">
              <a:rPr lang="en-US" smtClean="0"/>
              <a:pPr/>
              <a:t>171</a:t>
            </a:fld>
            <a:endParaRPr 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b="1" dirty="0"/>
              <a:t>Key Message: </a:t>
            </a:r>
            <a:r>
              <a:rPr lang="en-US" dirty="0"/>
              <a:t>Explain the “parking lot”</a:t>
            </a:r>
            <a:endParaRPr lang="en-US" b="1" dirty="0"/>
          </a:p>
          <a:p>
            <a:r>
              <a:rPr lang="en-US" b="1" dirty="0"/>
              <a:t>Est. Presentation Time: </a:t>
            </a:r>
            <a:r>
              <a:rPr lang="en-US" dirty="0"/>
              <a:t>2 minute(s)</a:t>
            </a:r>
            <a:endParaRPr lang="en-US" b="1" dirty="0"/>
          </a:p>
          <a:p>
            <a:r>
              <a:rPr lang="en-US" b="1" dirty="0"/>
              <a:t>Explanation of Cues/Builds: </a:t>
            </a:r>
            <a:r>
              <a:rPr lang="en-US" dirty="0"/>
              <a:t>None</a:t>
            </a:r>
          </a:p>
          <a:p>
            <a:r>
              <a:rPr lang="en-US" b="1" dirty="0"/>
              <a:t>Suggested Comments: </a:t>
            </a:r>
            <a:r>
              <a:rPr lang="en-US" dirty="0"/>
              <a:t>As we go through the class, for sure you will have questions. If you ask a question about a topic that we will discuss later, rather than discussing the topic then, we will “park it” by writing it down in the flip chart, so we do not forget. At the end of the course, we will review the “parking lot” to make sure the question was answered.</a:t>
            </a:r>
          </a:p>
          <a:p>
            <a:r>
              <a:rPr lang="en-US" b="1" dirty="0"/>
              <a:t>Suggested Questions: </a:t>
            </a:r>
            <a:r>
              <a:rPr lang="en-US" dirty="0"/>
              <a:t>None</a:t>
            </a:r>
          </a:p>
          <a:p>
            <a:r>
              <a:rPr lang="en-US" b="1" dirty="0"/>
              <a:t>Additional Information: </a:t>
            </a:r>
            <a:r>
              <a:rPr lang="en-US" dirty="0"/>
              <a:t>Remember this concept may have been used in other course, so keep this brief.</a:t>
            </a:r>
          </a:p>
          <a:p>
            <a:r>
              <a:rPr lang="en-US" b="1" dirty="0"/>
              <a:t>Possible Problems: </a:t>
            </a:r>
            <a:r>
              <a:rPr lang="en-US" dirty="0"/>
              <a:t>If there is no flip chart, use a corner of a blackboard or ask a student to keep a list of questions. You may also have a PowerPoint file open to serve as a “parking lot”.</a:t>
            </a:r>
          </a:p>
          <a:p>
            <a:pPr eaLnBrk="1" hangingPunct="1"/>
            <a:endParaRPr lang="en-US" dirty="0"/>
          </a:p>
        </p:txBody>
      </p:sp>
    </p:spTree>
    <p:extLst>
      <p:ext uri="{BB962C8B-B14F-4D97-AF65-F5344CB8AC3E}">
        <p14:creationId xmlns:p14="http://schemas.microsoft.com/office/powerpoint/2010/main" val="228498658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b="1" dirty="0"/>
              <a:t>Key Message: </a:t>
            </a:r>
            <a:r>
              <a:rPr lang="en-US" dirty="0"/>
              <a:t>Discuss course objectives</a:t>
            </a:r>
            <a:endParaRPr lang="en-US" b="1" dirty="0"/>
          </a:p>
          <a:p>
            <a:r>
              <a:rPr lang="en-US" b="1" dirty="0"/>
              <a:t>Est. Presentation Time: </a:t>
            </a:r>
            <a:r>
              <a:rPr lang="en-US" dirty="0"/>
              <a:t>1-2 minute(s)</a:t>
            </a:r>
            <a:endParaRPr lang="en-US" b="1" dirty="0"/>
          </a:p>
          <a:p>
            <a:r>
              <a:rPr lang="en-US" b="1" dirty="0"/>
              <a:t>Explanation of Cues/Builds: </a:t>
            </a:r>
            <a:r>
              <a:rPr lang="en-US" dirty="0"/>
              <a:t>None</a:t>
            </a:r>
          </a:p>
          <a:p>
            <a:r>
              <a:rPr lang="en-US" b="1" dirty="0"/>
              <a:t>Suggested Comments: </a:t>
            </a:r>
            <a:r>
              <a:rPr lang="en-US" dirty="0"/>
              <a:t>Self explanatory</a:t>
            </a:r>
          </a:p>
          <a:p>
            <a:r>
              <a:rPr lang="en-US" b="1" dirty="0"/>
              <a:t>Suggested Questions: </a:t>
            </a:r>
            <a:r>
              <a:rPr lang="en-US" dirty="0"/>
              <a:t>Are these the objectives you expect from this course?</a:t>
            </a:r>
          </a:p>
          <a:p>
            <a:r>
              <a:rPr lang="en-US" b="1" dirty="0"/>
              <a:t>Additional Information: </a:t>
            </a:r>
            <a:r>
              <a:rPr lang="en-US" dirty="0"/>
              <a:t>None</a:t>
            </a:r>
          </a:p>
          <a:p>
            <a:r>
              <a:rPr lang="en-US" b="1" dirty="0"/>
              <a:t>Possible Problems: </a:t>
            </a:r>
            <a:r>
              <a:rPr lang="en-US" dirty="0"/>
              <a:t>None</a:t>
            </a:r>
          </a:p>
          <a:p>
            <a:endParaRPr lang="en-US" dirty="0"/>
          </a:p>
        </p:txBody>
      </p:sp>
      <p:sp>
        <p:nvSpPr>
          <p:cNvPr id="30724" name="Slide Number Placeholder 3"/>
          <p:cNvSpPr>
            <a:spLocks noGrp="1"/>
          </p:cNvSpPr>
          <p:nvPr>
            <p:ph type="sldNum" sz="quarter" idx="5"/>
          </p:nvPr>
        </p:nvSpPr>
        <p:spPr>
          <a:noFill/>
        </p:spPr>
        <p:txBody>
          <a:bodyPr/>
          <a:lstStyle/>
          <a:p>
            <a:fld id="{404236F0-EACB-4854-908E-4B2DAB3F834A}" type="slidenum">
              <a:rPr lang="en-US" smtClean="0"/>
              <a:pPr/>
              <a:t>172</a:t>
            </a:fld>
            <a:endParaRPr lang="en-US" dirty="0"/>
          </a:p>
        </p:txBody>
      </p:sp>
    </p:spTree>
    <p:extLst>
      <p:ext uri="{BB962C8B-B14F-4D97-AF65-F5344CB8AC3E}">
        <p14:creationId xmlns:p14="http://schemas.microsoft.com/office/powerpoint/2010/main" val="289285818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Commit</a:t>
            </a:r>
            <a:r>
              <a:rPr lang="en-US" sz="1300" b="0" baseline="0" dirty="0"/>
              <a:t> to immediate actions.</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Ask attendees to volunteer</a:t>
            </a:r>
            <a:r>
              <a:rPr lang="en-US" sz="1300" b="0" baseline="0" dirty="0"/>
              <a:t> their next immediate actions based on what they learned today.  Take any additional overall questions.  Hand back to the host for any final directions for the group.</a:t>
            </a:r>
            <a:endParaRPr lang="en-US" sz="1300" b="0" dirty="0"/>
          </a:p>
          <a:p>
            <a:pPr defTabSz="957035">
              <a:defRPr/>
            </a:pPr>
            <a:endParaRPr lang="en-US" sz="1300" dirty="0"/>
          </a:p>
          <a:p>
            <a:pPr defTabSz="957035">
              <a:defRPr/>
            </a:pPr>
            <a:r>
              <a:rPr lang="en-US" sz="1300" b="1" dirty="0"/>
              <a:t>Notes:  </a:t>
            </a:r>
            <a:r>
              <a:rPr lang="en-US" sz="1300" b="0" dirty="0"/>
              <a:t>This course will only help your work zones if you take action based</a:t>
            </a:r>
            <a:r>
              <a:rPr lang="en-US" sz="1300" b="0" baseline="0" dirty="0"/>
              <a:t> on what you’ve learned.  Commit to pursuing something you’ve learned today, and to taking the first step.</a:t>
            </a:r>
            <a:endParaRPr lang="en-US" sz="1300" b="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173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14CE30B6-5E7B-47D6-96F2-1C621C619780}" type="slidenum">
              <a:rPr lang="en-US"/>
              <a:pPr>
                <a:defRPr/>
              </a:pPr>
              <a:t>18</a:t>
            </a:fld>
            <a:endParaRPr lang="en-US" dirty="0"/>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xfrm>
            <a:off x="228600" y="4343400"/>
            <a:ext cx="6324600" cy="4114800"/>
          </a:xfrm>
        </p:spPr>
        <p:txBody>
          <a:bodyPr wrap="square" numCol="1" anchor="t" anchorCtr="0" compatLnSpc="1">
            <a:prstTxWarp prst="textNoShape">
              <a:avLst/>
            </a:prstTxWarp>
            <a:normAutofit fontScale="25000" lnSpcReduction="20000"/>
          </a:bodyPr>
          <a:lstStyle/>
          <a:p>
            <a:pPr eaLnBrk="1" hangingPunct="1">
              <a:defRPr/>
            </a:pPr>
            <a:r>
              <a:rPr lang="en-US" b="1" dirty="0"/>
              <a:t>Key Message: </a:t>
            </a:r>
            <a:r>
              <a:rPr lang="en-US" dirty="0"/>
              <a:t>Quantify WZ fatalities in the USA</a:t>
            </a:r>
          </a:p>
          <a:p>
            <a:pPr eaLnBrk="1" hangingPunct="1">
              <a:defRPr/>
            </a:pPr>
            <a:r>
              <a:rPr lang="en-US" b="1" dirty="0"/>
              <a:t>Est. Presentation Time: </a:t>
            </a:r>
            <a:r>
              <a:rPr lang="en-US" dirty="0"/>
              <a:t>1-2 minute(s)</a:t>
            </a:r>
            <a:endParaRPr lang="en-US" b="1" dirty="0"/>
          </a:p>
          <a:p>
            <a:pPr eaLnBrk="1" hangingPunct="1">
              <a:defRPr/>
            </a:pPr>
            <a:r>
              <a:rPr lang="en-US" b="1" dirty="0"/>
              <a:t>Explanation of Cues/Builds: </a:t>
            </a:r>
            <a:r>
              <a:rPr lang="en-US" dirty="0"/>
              <a:t>None</a:t>
            </a:r>
          </a:p>
          <a:p>
            <a:pPr eaLnBrk="1" hangingPunct="1">
              <a:defRPr/>
            </a:pPr>
            <a:r>
              <a:rPr lang="en-US" b="1" dirty="0"/>
              <a:t>Suggested Comments: </a:t>
            </a:r>
            <a:r>
              <a:rPr lang="en-US" dirty="0"/>
              <a:t>We reached an all-time high in work</a:t>
            </a:r>
            <a:r>
              <a:rPr lang="en-US" baseline="0" dirty="0"/>
              <a:t> </a:t>
            </a:r>
            <a:r>
              <a:rPr lang="en-US" dirty="0"/>
              <a:t>zones fatalities in 2002. Since then, the numbers have declined</a:t>
            </a:r>
            <a:r>
              <a:rPr lang="en-US" baseline="0" dirty="0"/>
              <a:t> but they are on the upswing again! </a:t>
            </a:r>
            <a:r>
              <a:rPr lang="en-US" dirty="0"/>
              <a:t> We can still do better!</a:t>
            </a:r>
          </a:p>
          <a:p>
            <a:pPr eaLnBrk="1" hangingPunct="1">
              <a:defRPr/>
            </a:pPr>
            <a:r>
              <a:rPr lang="en-US" b="1" dirty="0"/>
              <a:t>Suggested Questions:  </a:t>
            </a:r>
            <a:r>
              <a:rPr lang="en-US" dirty="0"/>
              <a:t>Do you see any trends?</a:t>
            </a:r>
          </a:p>
          <a:p>
            <a:pPr eaLnBrk="1" hangingPunct="1">
              <a:defRPr/>
            </a:pPr>
            <a:r>
              <a:rPr lang="en-US" b="1" dirty="0"/>
              <a:t>Additional Information: </a:t>
            </a:r>
            <a:r>
              <a:rPr lang="en-US" dirty="0"/>
              <a:t>These figures include both workers, motorists and pedestrians. http://www.workzonesafety.org/crash_data/</a:t>
            </a:r>
          </a:p>
          <a:p>
            <a:pPr eaLnBrk="1" hangingPunct="1">
              <a:defRPr/>
            </a:pPr>
            <a:r>
              <a:rPr lang="en-US" b="1" dirty="0"/>
              <a:t>2017 STATE DATA: Format 3 numbers):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FATALITIES IN MOTOR VEHICLE TRAFFIC CRASHES IN WORK ZONE BY STATE AND YEAR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FATALITY ANALYSIS REPORTING SYSTEM (FARS) 2016 FINAL AND 2017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(State, 2016 fatalities, 2017 fatalities, 2016+2017)</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Alabama 13 24 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Alaska 2 0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Arizona 9 15 24</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Arkansas 14 21 35</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California 75 48 123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Colorado 7 17 24</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Connecticut 5 6 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Delaware 2 3 5</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Dist of Columbia 0 1 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Florida 80 76 156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Georgia 41 60 101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Hawaii 3 3 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Idaho 0 7 7</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Illinois 44 27 71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Indiana 18 28 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Iowa 11 10 21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Kansas 6 12 18</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Kentucky 11 15 26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Louisiana 12 11 23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Maine 1 5 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Maryland 5 14 19</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Massachusetts 6 2 8</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Michigan 18 25 43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Minnesota 12 10 22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Mississippi 7 4 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Missouri 8 15 23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Montana 1 1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Nebraska 13 8 21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Nevada 14 14 28</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New Hampshire 3 0 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New Jersey 7 6 13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New Mexico 8 4 12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New York 8 3 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North Carolina 13 11 24</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North Dakota 6 0 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Ohio 27 25 52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Oklahoma 17 12 29</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Oregon 7 3 10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Pennsylvania 16 20 36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Rhode Island 1 1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South Carolina 4 20 24</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South Dakota 1 1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Tennessee 13 10 23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Texas 172 165 337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Utah 5 5 10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Vermont 1 0 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Virginia 12 11 23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Washington 7 4 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West Virginia 1 2 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Wisconsin 11 9 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Wyoming 3 5 8</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National 781 799 1,580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Puerto Rico 1 0 1</a:t>
            </a:r>
          </a:p>
        </p:txBody>
      </p:sp>
    </p:spTree>
    <p:extLst>
      <p:ext uri="{BB962C8B-B14F-4D97-AF65-F5344CB8AC3E}">
        <p14:creationId xmlns:p14="http://schemas.microsoft.com/office/powerpoint/2010/main" val="134729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85000" lnSpcReduction="10000"/>
          </a:bodyPr>
          <a:lstStyle/>
          <a:p>
            <a:r>
              <a:rPr lang="en-US" sz="1300" b="1" dirty="0"/>
              <a:t>Key Message</a:t>
            </a:r>
            <a:r>
              <a:rPr lang="en-US" sz="1300" dirty="0"/>
              <a:t>: Sustained effort towards improving work zone safety using the tools of the workshop is a proven strategy</a:t>
            </a:r>
          </a:p>
          <a:p>
            <a:endParaRPr lang="en-US" sz="1300" dirty="0"/>
          </a:p>
          <a:p>
            <a:r>
              <a:rPr lang="en-US" sz="1300" b="1" dirty="0"/>
              <a:t>Background Information:</a:t>
            </a:r>
            <a:endParaRPr lang="en-US" sz="1300" dirty="0"/>
          </a:p>
          <a:p>
            <a:pPr marL="179444" indent="-179444" defTabSz="957035">
              <a:buFont typeface="Arial" pitchFamily="34" charset="0"/>
              <a:buChar char="•"/>
              <a:defRPr/>
            </a:pPr>
            <a:r>
              <a:rPr lang="en-US" sz="1300" i="1" dirty="0"/>
              <a:t>Final Rule on Work Zone Safety and Mobility </a:t>
            </a:r>
            <a:r>
              <a:rPr lang="en-US" sz="1300" dirty="0"/>
              <a:t>published 2004 by FHWA</a:t>
            </a:r>
          </a:p>
          <a:p>
            <a:pPr marL="649308" lvl="1" indent="-179444" defTabSz="957035">
              <a:buFont typeface="Arial" pitchFamily="34" charset="0"/>
              <a:buChar char="•"/>
              <a:defRPr/>
            </a:pPr>
            <a:r>
              <a:rPr lang="en-US" sz="1300" dirty="0">
                <a:latin typeface="Arial" panose="020B0604020202020204" pitchFamily="34" charset="0"/>
              </a:rPr>
              <a:t>To focus on WZ impacts, methods, and strategies to limit these impacts</a:t>
            </a:r>
          </a:p>
          <a:p>
            <a:pPr marL="657962" lvl="1" indent="-179444" defTabSz="957035">
              <a:buFont typeface="Arial" pitchFamily="34" charset="0"/>
              <a:buChar char="•"/>
              <a:defRPr/>
            </a:pPr>
            <a:r>
              <a:rPr lang="en-US" sz="1300" dirty="0">
                <a:latin typeface="Arial" panose="020B0604020202020204" pitchFamily="34" charset="0"/>
              </a:rPr>
              <a:t>Work zone fatalities have decreased by nearly half.</a:t>
            </a:r>
          </a:p>
          <a:p>
            <a:pPr marL="657962" lvl="1" indent="-179444" defTabSz="957035">
              <a:buFont typeface="Arial" pitchFamily="34" charset="0"/>
              <a:buChar char="•"/>
              <a:defRPr/>
            </a:pPr>
            <a:r>
              <a:rPr lang="en-US" sz="1300" dirty="0">
                <a:latin typeface="Arial" panose="020B0604020202020204" pitchFamily="34" charset="0"/>
              </a:rPr>
              <a:t>o help agencies implement these approaches in the most effective manner, Section 630.1008 of the Rule requires agencies to use work zone data at the project and program levels to enhance work zone safety and mobility. </a:t>
            </a:r>
          </a:p>
          <a:p>
            <a:pPr marL="657962" lvl="1" indent="-179444" defTabSz="957035">
              <a:buFont typeface="Arial" pitchFamily="34" charset="0"/>
              <a:buChar char="•"/>
              <a:defRPr/>
            </a:pPr>
            <a:r>
              <a:rPr lang="en-US" sz="1300" dirty="0">
                <a:latin typeface="Arial" panose="020B0604020202020204" pitchFamily="34" charset="0"/>
              </a:rPr>
              <a:t>Continuous Improvement: Section 630.1008(c):</a:t>
            </a:r>
            <a:r>
              <a:rPr lang="en-US" sz="1300" b="1" dirty="0">
                <a:latin typeface="Arial" panose="020B0604020202020204" pitchFamily="34" charset="0"/>
              </a:rPr>
              <a:t> </a:t>
            </a:r>
            <a:r>
              <a:rPr lang="en-US" sz="1300" dirty="0">
                <a:latin typeface="Arial" panose="020B0604020202020204" pitchFamily="34" charset="0"/>
              </a:rPr>
              <a:t>“States shall use field observations, available work zone crash data, and operational information to manage work zone impacts for specific projects during implementation. States shall continually pursue improvement of work zone safety and mobility by analyzing work zone crash and operational data from multiple projects to improve State processes and procedures.”  </a:t>
            </a:r>
          </a:p>
          <a:p>
            <a:pPr marL="657962" lvl="1" indent="-179444" defTabSz="957035">
              <a:buFont typeface="Arial" pitchFamily="34" charset="0"/>
              <a:buChar char="•"/>
              <a:defRPr/>
            </a:pPr>
            <a:r>
              <a:rPr lang="en-US" sz="1300" dirty="0">
                <a:latin typeface="Arial" panose="020B0604020202020204" pitchFamily="34" charset="0"/>
              </a:rPr>
              <a:t>FHWA developed guidance documents: Rule Implementation Guide, a Work Zone Impacts Assessment Guide, a technical guidance document on transportation management plans (TMPs) for work zones, and a technical guidance document on work zone public information and outreach strategies.  </a:t>
            </a:r>
          </a:p>
          <a:p>
            <a:pPr defTabSz="957035">
              <a:defRPr/>
            </a:pPr>
            <a:endParaRPr lang="en-US" sz="1300" dirty="0"/>
          </a:p>
          <a:p>
            <a:pPr defTabSz="957035">
              <a:defRPr/>
            </a:pPr>
            <a:r>
              <a:rPr lang="en-US" sz="1300" b="1" dirty="0"/>
              <a:t>Interaction:</a:t>
            </a:r>
            <a:r>
              <a:rPr lang="en-US" sz="1300" dirty="0"/>
              <a:t> Discuss highlights of the state’s own data and engage them in a conversation about their state of the</a:t>
            </a:r>
            <a:r>
              <a:rPr lang="en-US" sz="1300" baseline="0" dirty="0"/>
              <a:t> practice in work zone safety – especially as it relates to data collection, analysis, and application.</a:t>
            </a:r>
            <a:endParaRPr lang="en-US" sz="1300" dirty="0"/>
          </a:p>
          <a:p>
            <a:pPr marL="179444" indent="-179444" defTabSz="957035">
              <a:buFont typeface="Arial" pitchFamily="34" charset="0"/>
              <a:buChar char="•"/>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19</a:t>
            </a:fld>
            <a:endParaRPr lang="en-US" dirty="0"/>
          </a:p>
        </p:txBody>
      </p:sp>
    </p:spTree>
    <p:extLst>
      <p:ext uri="{BB962C8B-B14F-4D97-AF65-F5344CB8AC3E}">
        <p14:creationId xmlns:p14="http://schemas.microsoft.com/office/powerpoint/2010/main" val="78465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7A7BC083-5361-40D4-A483-371CE9BBFCEF}" type="slidenum">
              <a:rPr lang="en-US"/>
              <a:pPr/>
              <a:t>2</a:t>
            </a:fld>
            <a:endParaRPr lang="en-US" dirty="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FHWA disclaimer</a:t>
            </a:r>
          </a:p>
          <a:p>
            <a:pPr eaLnBrk="1" hangingPunct="1"/>
            <a:r>
              <a:rPr lang="en-US" b="1" dirty="0">
                <a:cs typeface="Arial" charset="0"/>
              </a:rPr>
              <a:t>Est. Presentation Time: </a:t>
            </a:r>
            <a:r>
              <a:rPr lang="en-US" dirty="0">
                <a:cs typeface="Arial" charset="0"/>
              </a:rPr>
              <a:t>Less than 1 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Self explanatory</a:t>
            </a:r>
            <a:endParaRPr lang="en-US" b="1" dirty="0">
              <a:cs typeface="Arial" charset="0"/>
            </a:endParaRP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Information about the grant can be found at www.atssa.com</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dirty="0">
              <a:cs typeface="Arial" charset="0"/>
            </a:endParaRPr>
          </a:p>
        </p:txBody>
      </p:sp>
    </p:spTree>
    <p:extLst>
      <p:ext uri="{BB962C8B-B14F-4D97-AF65-F5344CB8AC3E}">
        <p14:creationId xmlns:p14="http://schemas.microsoft.com/office/powerpoint/2010/main" val="1652622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85000" lnSpcReduction="10000"/>
          </a:bodyPr>
          <a:lstStyle/>
          <a:p>
            <a:r>
              <a:rPr lang="en-US" sz="1300" b="1" dirty="0"/>
              <a:t>Key Message</a:t>
            </a:r>
            <a:r>
              <a:rPr lang="en-US" sz="1300" dirty="0"/>
              <a:t>: Sustained effort towards improving work zone safety using the tools of the workshop is a proven strategy</a:t>
            </a:r>
          </a:p>
          <a:p>
            <a:endParaRPr lang="en-US" sz="1300" dirty="0"/>
          </a:p>
          <a:p>
            <a:r>
              <a:rPr lang="en-US" sz="1300" b="1" dirty="0"/>
              <a:t>Background Information:</a:t>
            </a:r>
            <a:endParaRPr lang="en-US" sz="1300" dirty="0"/>
          </a:p>
          <a:p>
            <a:pPr marL="179444" indent="-179444" defTabSz="957035">
              <a:buFont typeface="Arial" pitchFamily="34" charset="0"/>
              <a:buChar char="•"/>
              <a:defRPr/>
            </a:pPr>
            <a:r>
              <a:rPr lang="en-US" sz="1300" i="1" dirty="0"/>
              <a:t>Final Rule on Work Zone Safety and Mobility </a:t>
            </a:r>
            <a:r>
              <a:rPr lang="en-US" sz="1300" dirty="0"/>
              <a:t>published 2004 by FHWA</a:t>
            </a:r>
          </a:p>
          <a:p>
            <a:pPr marL="649308" lvl="1" indent="-179444" defTabSz="957035">
              <a:buFont typeface="Arial" pitchFamily="34" charset="0"/>
              <a:buChar char="•"/>
              <a:defRPr/>
            </a:pPr>
            <a:r>
              <a:rPr lang="en-US" sz="1300" dirty="0">
                <a:latin typeface="Arial" panose="020B0604020202020204" pitchFamily="34" charset="0"/>
              </a:rPr>
              <a:t>To focus on WZ impacts, methods, and strategies to limit these impacts</a:t>
            </a:r>
          </a:p>
          <a:p>
            <a:pPr marL="657962" lvl="1" indent="-179444" defTabSz="957035">
              <a:buFont typeface="Arial" pitchFamily="34" charset="0"/>
              <a:buChar char="•"/>
              <a:defRPr/>
            </a:pPr>
            <a:r>
              <a:rPr lang="en-US" sz="1300" dirty="0">
                <a:latin typeface="Arial" panose="020B0604020202020204" pitchFamily="34" charset="0"/>
              </a:rPr>
              <a:t>Work zone fatalities have decreased by nearly half.</a:t>
            </a:r>
          </a:p>
          <a:p>
            <a:pPr marL="657962" lvl="1" indent="-179444" defTabSz="957035">
              <a:buFont typeface="Arial" pitchFamily="34" charset="0"/>
              <a:buChar char="•"/>
              <a:defRPr/>
            </a:pPr>
            <a:r>
              <a:rPr lang="en-US" sz="1300" dirty="0">
                <a:latin typeface="Arial" panose="020B0604020202020204" pitchFamily="34" charset="0"/>
              </a:rPr>
              <a:t>o help agencies implement these approaches in the most effective manner, Section 630.1008 of the Rule requires agencies to use work zone data at the project and program levels to enhance work zone safety and mobility. </a:t>
            </a:r>
          </a:p>
          <a:p>
            <a:pPr marL="657962" lvl="1" indent="-179444" defTabSz="957035">
              <a:buFont typeface="Arial" pitchFamily="34" charset="0"/>
              <a:buChar char="•"/>
              <a:defRPr/>
            </a:pPr>
            <a:r>
              <a:rPr lang="en-US" sz="1300" dirty="0">
                <a:latin typeface="Arial" panose="020B0604020202020204" pitchFamily="34" charset="0"/>
              </a:rPr>
              <a:t>Continuous Improvement: Section 630.1008(c):</a:t>
            </a:r>
            <a:r>
              <a:rPr lang="en-US" sz="1300" b="1" dirty="0">
                <a:latin typeface="Arial" panose="020B0604020202020204" pitchFamily="34" charset="0"/>
              </a:rPr>
              <a:t> </a:t>
            </a:r>
            <a:r>
              <a:rPr lang="en-US" sz="1300" dirty="0">
                <a:latin typeface="Arial" panose="020B0604020202020204" pitchFamily="34" charset="0"/>
              </a:rPr>
              <a:t>“States shall use field observations, available work zone crash data, and operational information to manage work zone impacts for specific projects during implementation. States shall continually pursue improvement of work zone safety and mobility by analyzing work zone crash and operational data from multiple projects to improve State processes and procedures.”  </a:t>
            </a:r>
          </a:p>
          <a:p>
            <a:pPr marL="657962" lvl="1" indent="-179444" defTabSz="957035">
              <a:buFont typeface="Arial" pitchFamily="34" charset="0"/>
              <a:buChar char="•"/>
              <a:defRPr/>
            </a:pPr>
            <a:r>
              <a:rPr lang="en-US" sz="1300" dirty="0">
                <a:latin typeface="Arial" panose="020B0604020202020204" pitchFamily="34" charset="0"/>
              </a:rPr>
              <a:t>FHWA developed guidance documents: Rule Implementation Guide, a Work Zone Impacts Assessment Guide, a technical guidance document on transportation management plans (TMPs) for work zones, and a technical guidance document on work zone public information and outreach strategies.  </a:t>
            </a:r>
          </a:p>
          <a:p>
            <a:pPr defTabSz="957035">
              <a:defRPr/>
            </a:pPr>
            <a:endParaRPr lang="en-US" sz="1300" dirty="0"/>
          </a:p>
          <a:p>
            <a:pPr defTabSz="957035">
              <a:defRPr/>
            </a:pPr>
            <a:r>
              <a:rPr lang="en-US" sz="1300" b="1" dirty="0"/>
              <a:t>Interaction:</a:t>
            </a:r>
            <a:r>
              <a:rPr lang="en-US" sz="1300" dirty="0"/>
              <a:t> Discuss highlights of the state’s own data and engage them in a conversation about their state of the</a:t>
            </a:r>
            <a:r>
              <a:rPr lang="en-US" sz="1300" baseline="0" dirty="0"/>
              <a:t> practice in work zone safety – especially as it relates to data collection, analysis, and application.</a:t>
            </a:r>
            <a:endParaRPr lang="en-US" sz="1300" dirty="0"/>
          </a:p>
          <a:p>
            <a:pPr marL="179444" indent="-179444" defTabSz="957035">
              <a:buFont typeface="Arial" pitchFamily="34" charset="0"/>
              <a:buChar char="•"/>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20</a:t>
            </a:fld>
            <a:endParaRPr lang="en-US" dirty="0"/>
          </a:p>
        </p:txBody>
      </p:sp>
    </p:spTree>
    <p:extLst>
      <p:ext uri="{BB962C8B-B14F-4D97-AF65-F5344CB8AC3E}">
        <p14:creationId xmlns:p14="http://schemas.microsoft.com/office/powerpoint/2010/main" val="691370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20000"/>
          </a:bodyPr>
          <a:lstStyle/>
          <a:p>
            <a:r>
              <a:rPr lang="en-US" sz="1300" b="1" dirty="0"/>
              <a:t>Key Message</a:t>
            </a:r>
            <a:r>
              <a:rPr lang="en-US" sz="1300" dirty="0"/>
              <a:t>: Acknowledging common issues with crashes in work zones and emphasize during this workshop participants will learn strategies to effectively improve the safety of their work zones</a:t>
            </a:r>
          </a:p>
          <a:p>
            <a:endParaRPr lang="en-US" sz="1300" dirty="0"/>
          </a:p>
          <a:p>
            <a:r>
              <a:rPr lang="en-US" sz="1300" b="1" dirty="0"/>
              <a:t>Background Information: </a:t>
            </a:r>
          </a:p>
          <a:p>
            <a:pPr marL="179444" indent="-179444" defTabSz="957035">
              <a:buFont typeface="Arial" pitchFamily="34" charset="0"/>
              <a:buChar char="•"/>
              <a:defRPr/>
            </a:pPr>
            <a:r>
              <a:rPr lang="en-US" sz="1300" dirty="0"/>
              <a:t>Implementation challenges include resource limitations, inconsistent work zone definitions in State crash reports, and lack of available detail. </a:t>
            </a:r>
          </a:p>
          <a:p>
            <a:pPr marL="179444" indent="-179444" defTabSz="957035">
              <a:buFont typeface="Arial" pitchFamily="34" charset="0"/>
              <a:buChar char="•"/>
              <a:defRPr/>
            </a:pPr>
            <a:r>
              <a:rPr lang="en-US" sz="1300" dirty="0"/>
              <a:t>It can be difficult for agencies to identify their real work zone safety problems or determine the most cost-effective way to address them. </a:t>
            </a:r>
          </a:p>
          <a:p>
            <a:pPr marL="179444" indent="-179444" defTabSz="957035">
              <a:buFont typeface="Arial" pitchFamily="34" charset="0"/>
              <a:buChar char="•"/>
              <a:defRPr/>
            </a:pPr>
            <a:r>
              <a:rPr lang="en-US" sz="1300" dirty="0"/>
              <a:t>This leads to a lack of confidence in countermeasure selection, as safety professionals do not always know if their safety efforts are solving an actual or perceived problem.  </a:t>
            </a:r>
          </a:p>
          <a:p>
            <a:pPr marL="179444" indent="-179444" defTabSz="957035">
              <a:buFont typeface="Arial" pitchFamily="34" charset="0"/>
              <a:buChar char="•"/>
              <a:defRPr/>
            </a:pPr>
            <a:r>
              <a:rPr lang="en-US" sz="1300" dirty="0"/>
              <a:t>To address these issues, guidance is needed on the most effective ways to collect and analyze work zone safety-related data in order to identify problems and develop solutions.</a:t>
            </a:r>
          </a:p>
          <a:p>
            <a:pPr marL="179444" indent="-179444" defTabSz="957035">
              <a:buFont typeface="Arial" pitchFamily="34" charset="0"/>
              <a:buChar char="•"/>
              <a:defRPr/>
            </a:pPr>
            <a:r>
              <a:rPr lang="en-US" sz="1300" dirty="0"/>
              <a:t>In order to reduce the number and severity of work zone crashes, it is important to know the size and scope of the problem.  This can be determined through the collection and analysis of work zone safety-related data.</a:t>
            </a:r>
          </a:p>
          <a:p>
            <a:endParaRPr lang="en-US" sz="1300" dirty="0"/>
          </a:p>
          <a:p>
            <a:pPr defTabSz="957035">
              <a:defRPr/>
            </a:pPr>
            <a:r>
              <a:rPr lang="en-US" sz="1300" b="1" dirty="0"/>
              <a:t>Interaction:  </a:t>
            </a:r>
          </a:p>
          <a:p>
            <a:endParaRPr lang="en-US" sz="1300" dirty="0"/>
          </a:p>
          <a:p>
            <a:pPr marL="0" marR="0" indent="0" algn="l" defTabSz="957035" rtl="0" eaLnBrk="1" fontAlgn="auto" latinLnBrk="0" hangingPunct="1">
              <a:lnSpc>
                <a:spcPct val="100000"/>
              </a:lnSpc>
              <a:spcBef>
                <a:spcPts val="0"/>
              </a:spcBef>
              <a:spcAft>
                <a:spcPts val="0"/>
              </a:spcAft>
              <a:buClrTx/>
              <a:buSzTx/>
              <a:buFontTx/>
              <a:buNone/>
              <a:tabLst/>
              <a:defRPr/>
            </a:pPr>
            <a:r>
              <a:rPr lang="en-US" sz="1300" b="1" dirty="0"/>
              <a:t>Notes</a:t>
            </a:r>
            <a:r>
              <a:rPr lang="en-US" sz="1300" dirty="0"/>
              <a:t>:  Could use the State’s own crash data to highlight this section and tie back to the previous slide. </a:t>
            </a:r>
          </a:p>
          <a:p>
            <a:pPr defTabSz="957035">
              <a:defRPr/>
            </a:pPr>
            <a:endParaRPr lang="en-US" dirty="0">
              <a:effectLst/>
            </a:endParaRPr>
          </a:p>
          <a:p>
            <a:pPr marL="179444" indent="-179444" defTabSz="957035">
              <a:buFont typeface="Arial" pitchFamily="34" charset="0"/>
              <a:buChar char="•"/>
              <a:defRPr/>
            </a:pPr>
            <a:endParaRPr lang="en-US" sz="1300" dirty="0"/>
          </a:p>
          <a:p>
            <a:pPr marL="179444" indent="-179444" defTabSz="957035">
              <a:buFont typeface="Arial" pitchFamily="34" charset="0"/>
              <a:buChar char="•"/>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21</a:t>
            </a:fld>
            <a:endParaRPr lang="en-US" dirty="0"/>
          </a:p>
        </p:txBody>
      </p:sp>
    </p:spTree>
    <p:extLst>
      <p:ext uri="{BB962C8B-B14F-4D97-AF65-F5344CB8AC3E}">
        <p14:creationId xmlns:p14="http://schemas.microsoft.com/office/powerpoint/2010/main" val="3894035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77500" lnSpcReduction="20000"/>
          </a:bodyPr>
          <a:lstStyle/>
          <a:p>
            <a:r>
              <a:rPr lang="en-US" sz="1300" b="1" dirty="0"/>
              <a:t>Key Message</a:t>
            </a:r>
            <a:r>
              <a:rPr lang="en-US" sz="1300" dirty="0"/>
              <a:t>: Lays the groundwork and emphasizes the importance of a process</a:t>
            </a:r>
          </a:p>
          <a:p>
            <a:endParaRPr lang="en-US" sz="1300" dirty="0"/>
          </a:p>
          <a:p>
            <a:r>
              <a:rPr lang="en-US" sz="1300" b="1" dirty="0"/>
              <a:t>Background Information: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Agencies and practitioners can improve safety in work zones by walking through the following process:</a:t>
            </a:r>
          </a:p>
          <a:p>
            <a:endParaRPr lang="en-US" sz="1300" b="1" dirty="0"/>
          </a:p>
          <a:p>
            <a:pPr marL="179444" indent="-179444" defTabSz="957035">
              <a:buFont typeface="Arial" pitchFamily="34" charset="0"/>
              <a:buChar char="•"/>
              <a:defRPr/>
            </a:pPr>
            <a:r>
              <a:rPr lang="en-US" sz="1300" dirty="0"/>
              <a:t>Collection and analysis of WZ safety-related data help identify</a:t>
            </a:r>
            <a:r>
              <a:rPr lang="en-US" sz="1300" baseline="0" dirty="0"/>
              <a:t> work zone safety issues, </a:t>
            </a:r>
            <a:r>
              <a:rPr lang="en-US" sz="1300" dirty="0"/>
              <a:t>establish the size and scope of the problem, and</a:t>
            </a:r>
            <a:r>
              <a:rPr lang="en-US" sz="1300" baseline="0" dirty="0"/>
              <a:t> provide clues regarding countermeasures</a:t>
            </a:r>
            <a:r>
              <a:rPr lang="en-US" sz="1300" dirty="0"/>
              <a:t>.</a:t>
            </a:r>
          </a:p>
          <a:p>
            <a:pPr marL="179444" indent="-179444" defTabSz="957035">
              <a:buFont typeface="Arial" pitchFamily="34" charset="0"/>
              <a:buChar char="•"/>
              <a:defRPr/>
            </a:pPr>
            <a:r>
              <a:rPr lang="en-US" sz="1300" dirty="0"/>
              <a:t>Guide designed around the following process: </a:t>
            </a:r>
          </a:p>
          <a:p>
            <a:pPr marL="657962" lvl="1" indent="-179444">
              <a:buFont typeface="Arial" pitchFamily="34" charset="0"/>
              <a:buChar char="•"/>
            </a:pPr>
            <a:r>
              <a:rPr lang="en-US" sz="1300" b="1" dirty="0">
                <a:latin typeface="Arial" panose="020B0604020202020204" pitchFamily="34" charset="0"/>
              </a:rPr>
              <a:t>Identify Agency Objectives.</a:t>
            </a:r>
            <a:r>
              <a:rPr lang="en-US" sz="1300" dirty="0">
                <a:latin typeface="Arial" panose="020B0604020202020204" pitchFamily="34" charset="0"/>
              </a:rPr>
              <a:t>  Objectives must be defined prior to the start of any data collection or analysis process.  These objectives can be defined broadly (e.g., increase safety in work zones) or specifically (e.g., decrease work zone crashes in nighttime work zones by 10 percent).</a:t>
            </a:r>
          </a:p>
          <a:p>
            <a:pPr marL="657962" lvl="1" indent="-179444">
              <a:buFont typeface="Arial" pitchFamily="34" charset="0"/>
              <a:buChar char="•"/>
            </a:pPr>
            <a:r>
              <a:rPr lang="en-US" sz="1300" b="1" dirty="0">
                <a:latin typeface="Arial" panose="020B0604020202020204" pitchFamily="34" charset="0"/>
              </a:rPr>
              <a:t>Identify Data Needs</a:t>
            </a:r>
            <a:r>
              <a:rPr lang="en-US" sz="1300" dirty="0">
                <a:latin typeface="Arial" panose="020B0604020202020204" pitchFamily="34" charset="0"/>
              </a:rPr>
              <a:t>.  Practitioners must determine which data are required for relevant analysis.</a:t>
            </a:r>
          </a:p>
          <a:p>
            <a:pPr marL="657962" lvl="1" indent="-179444">
              <a:buFont typeface="Arial" pitchFamily="34" charset="0"/>
              <a:buChar char="•"/>
            </a:pPr>
            <a:r>
              <a:rPr lang="en-US" sz="1300" b="1" dirty="0">
                <a:latin typeface="Arial" panose="020B0604020202020204" pitchFamily="34" charset="0"/>
              </a:rPr>
              <a:t>Develop Baseline.</a:t>
            </a:r>
            <a:r>
              <a:rPr lang="en-US" sz="1300" dirty="0">
                <a:latin typeface="Arial" panose="020B0604020202020204" pitchFamily="34" charset="0"/>
              </a:rPr>
              <a:t>  Work zone practitioners need to identify and analyze the current level of work zone safety-related data collection and analysis in their home state.</a:t>
            </a:r>
          </a:p>
          <a:p>
            <a:pPr marL="657962" lvl="1" indent="-179444">
              <a:buFont typeface="Arial" pitchFamily="34" charset="0"/>
              <a:buChar char="•"/>
            </a:pPr>
            <a:r>
              <a:rPr lang="en-US" sz="1300" b="1" dirty="0">
                <a:latin typeface="Arial" panose="020B0604020202020204" pitchFamily="34" charset="0"/>
              </a:rPr>
              <a:t>Identify Strategies.</a:t>
            </a:r>
            <a:r>
              <a:rPr lang="en-US" sz="1300" dirty="0">
                <a:latin typeface="Arial" panose="020B0604020202020204" pitchFamily="34" charset="0"/>
              </a:rPr>
              <a:t>  Practitioners can learn strategies and techniques currently being implemented around the country and determine if similar strategies are feasible in their State.</a:t>
            </a:r>
          </a:p>
          <a:p>
            <a:pPr marL="657962" lvl="1" indent="-179444">
              <a:buFont typeface="Arial" pitchFamily="34" charset="0"/>
              <a:buChar char="•"/>
            </a:pPr>
            <a:r>
              <a:rPr lang="en-US" sz="1300" b="1" dirty="0">
                <a:latin typeface="Arial" panose="020B0604020202020204" pitchFamily="34" charset="0"/>
              </a:rPr>
              <a:t>Take Next Steps.</a:t>
            </a:r>
            <a:r>
              <a:rPr lang="en-US" sz="1300" dirty="0">
                <a:latin typeface="Arial" panose="020B0604020202020204" pitchFamily="34" charset="0"/>
              </a:rPr>
              <a:t>  Practitioners should identify and begin taking steps to improve work zone safety-related data collection, analysis, and implementation.</a:t>
            </a:r>
            <a:r>
              <a:rPr lang="en-US" sz="1300" b="1" dirty="0">
                <a:latin typeface="Arial" panose="020B0604020202020204" pitchFamily="34" charset="0"/>
              </a:rPr>
              <a:t> </a:t>
            </a:r>
            <a:endParaRPr lang="en-US" sz="1300" dirty="0">
              <a:latin typeface="Arial" panose="020B0604020202020204" pitchFamily="34" charset="0"/>
            </a:endParaRPr>
          </a:p>
          <a:p>
            <a:pPr marL="179444" indent="-179444" defTabSz="957035">
              <a:buFont typeface="Arial" pitchFamily="34" charset="0"/>
              <a:buChar char="•"/>
              <a:defRPr/>
            </a:pPr>
            <a:r>
              <a:rPr lang="en-US" sz="1300" dirty="0"/>
              <a:t>Collecting and analyzing work</a:t>
            </a:r>
            <a:r>
              <a:rPr lang="en-US" sz="1300" baseline="0" dirty="0"/>
              <a:t> zone</a:t>
            </a:r>
            <a:r>
              <a:rPr lang="en-US" sz="1300" dirty="0"/>
              <a:t> data may not lead to a direct improvement.  It</a:t>
            </a:r>
            <a:r>
              <a:rPr lang="en-US" sz="1300" baseline="0" dirty="0"/>
              <a:t> m</a:t>
            </a:r>
            <a:r>
              <a:rPr lang="en-US" sz="1300" dirty="0"/>
              <a:t>ay show areas for future improvement. </a:t>
            </a:r>
          </a:p>
          <a:p>
            <a:pPr marL="636644" lvl="1" indent="-179444" defTabSz="957035">
              <a:buFont typeface="Arial" pitchFamily="34" charset="0"/>
              <a:buChar char="•"/>
              <a:defRPr/>
            </a:pPr>
            <a:r>
              <a:rPr lang="en-US" sz="1300" dirty="0">
                <a:latin typeface="Arial" panose="020B0604020202020204" pitchFamily="34" charset="0"/>
              </a:rPr>
              <a:t>Example: study of work</a:t>
            </a:r>
            <a:r>
              <a:rPr lang="en-US" sz="1300" baseline="0" dirty="0">
                <a:latin typeface="Arial" panose="020B0604020202020204" pitchFamily="34" charset="0"/>
              </a:rPr>
              <a:t> zone</a:t>
            </a:r>
            <a:r>
              <a:rPr lang="en-US" sz="1300" dirty="0">
                <a:latin typeface="Arial" panose="020B0604020202020204" pitchFamily="34" charset="0"/>
              </a:rPr>
              <a:t> queue lengths may uncover that end of queue crashes warrant additional study.</a:t>
            </a:r>
          </a:p>
        </p:txBody>
      </p:sp>
      <p:sp>
        <p:nvSpPr>
          <p:cNvPr id="7" name="Slide Number Placeholder 6"/>
          <p:cNvSpPr>
            <a:spLocks noGrp="1"/>
          </p:cNvSpPr>
          <p:nvPr>
            <p:ph type="sldNum" sz="quarter" idx="10"/>
          </p:nvPr>
        </p:nvSpPr>
        <p:spPr/>
        <p:txBody>
          <a:bodyPr/>
          <a:lstStyle/>
          <a:p>
            <a:fld id="{039B4EB4-5598-40D3-88E5-16B91A0484D5}" type="slidenum">
              <a:rPr lang="en-US" smtClean="0"/>
              <a:pPr/>
              <a:t>22</a:t>
            </a:fld>
            <a:endParaRPr lang="en-US" dirty="0"/>
          </a:p>
        </p:txBody>
      </p:sp>
    </p:spTree>
    <p:extLst>
      <p:ext uri="{BB962C8B-B14F-4D97-AF65-F5344CB8AC3E}">
        <p14:creationId xmlns:p14="http://schemas.microsoft.com/office/powerpoint/2010/main" val="1168423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Key Message</a:t>
            </a:r>
            <a:r>
              <a:rPr lang="en-US" sz="1300" dirty="0"/>
              <a:t>: Lays the groundwork and emphasizes the importance of a process</a:t>
            </a:r>
          </a:p>
          <a:p>
            <a:endParaRPr lang="en-US" sz="1300" dirty="0"/>
          </a:p>
          <a:p>
            <a:r>
              <a:rPr lang="en-US" sz="1300" b="1" dirty="0"/>
              <a:t>Background Information: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Agencies and practitioners can improve safety in work zones by walking through the following process:</a:t>
            </a:r>
          </a:p>
          <a:p>
            <a:endParaRPr lang="en-US" sz="1300" b="1" dirty="0"/>
          </a:p>
          <a:p>
            <a:pPr marL="179444" indent="-179444" defTabSz="957035">
              <a:buFont typeface="Arial" pitchFamily="34" charset="0"/>
              <a:buChar char="•"/>
              <a:defRPr/>
            </a:pPr>
            <a:r>
              <a:rPr lang="en-US" sz="1300" dirty="0"/>
              <a:t>Collection and analysis of WZ safety-related data help identify</a:t>
            </a:r>
            <a:r>
              <a:rPr lang="en-US" sz="1300" baseline="0" dirty="0"/>
              <a:t> work zone safety issues, </a:t>
            </a:r>
            <a:r>
              <a:rPr lang="en-US" sz="1300" dirty="0"/>
              <a:t>establish the size and scope of the problem, and</a:t>
            </a:r>
            <a:r>
              <a:rPr lang="en-US" sz="1300" baseline="0" dirty="0"/>
              <a:t> provide clues regarding countermeasures</a:t>
            </a:r>
            <a:r>
              <a:rPr lang="en-US" sz="1300" dirty="0"/>
              <a:t>.</a:t>
            </a:r>
          </a:p>
          <a:p>
            <a:pPr marL="179444" indent="-179444" defTabSz="957035">
              <a:buFont typeface="Arial" pitchFamily="34" charset="0"/>
              <a:buChar char="•"/>
              <a:defRPr/>
            </a:pPr>
            <a:r>
              <a:rPr lang="en-US" sz="1300" dirty="0"/>
              <a:t>Guide designed around the following process: </a:t>
            </a:r>
          </a:p>
          <a:p>
            <a:pPr marL="657962" lvl="1" indent="-179444">
              <a:buFont typeface="Arial" pitchFamily="34" charset="0"/>
              <a:buChar char="•"/>
            </a:pPr>
            <a:r>
              <a:rPr lang="en-US" sz="1300" b="1" dirty="0">
                <a:latin typeface="Arial" panose="020B0604020202020204" pitchFamily="34" charset="0"/>
              </a:rPr>
              <a:t>Identify Agency Objectives.</a:t>
            </a:r>
            <a:r>
              <a:rPr lang="en-US" sz="1300" dirty="0">
                <a:latin typeface="Arial" panose="020B0604020202020204" pitchFamily="34" charset="0"/>
              </a:rPr>
              <a:t>  Objectives must be defined prior to the start of any data collection or analysis process.  These objectives can be defined broadly (e.g., increase safety in work zones) or specifically (e.g., decrease work zone crashes in nighttime work zones by 10 percent).</a:t>
            </a:r>
          </a:p>
          <a:p>
            <a:pPr marL="657962" lvl="1" indent="-179444">
              <a:buFont typeface="Arial" pitchFamily="34" charset="0"/>
              <a:buChar char="•"/>
            </a:pPr>
            <a:r>
              <a:rPr lang="en-US" sz="1300" b="1" dirty="0">
                <a:latin typeface="Arial" panose="020B0604020202020204" pitchFamily="34" charset="0"/>
              </a:rPr>
              <a:t>Identify Data Needs</a:t>
            </a:r>
            <a:r>
              <a:rPr lang="en-US" sz="1300" dirty="0">
                <a:latin typeface="Arial" panose="020B0604020202020204" pitchFamily="34" charset="0"/>
              </a:rPr>
              <a:t>.  Practitioners must determine which data are required for relevant analysis.</a:t>
            </a:r>
          </a:p>
          <a:p>
            <a:pPr marL="657962" lvl="1" indent="-179444">
              <a:buFont typeface="Arial" pitchFamily="34" charset="0"/>
              <a:buChar char="•"/>
            </a:pPr>
            <a:r>
              <a:rPr lang="en-US" sz="1300" b="1" dirty="0">
                <a:latin typeface="Arial" panose="020B0604020202020204" pitchFamily="34" charset="0"/>
              </a:rPr>
              <a:t>Develop Baseline.</a:t>
            </a:r>
            <a:r>
              <a:rPr lang="en-US" sz="1300" dirty="0">
                <a:latin typeface="Arial" panose="020B0604020202020204" pitchFamily="34" charset="0"/>
              </a:rPr>
              <a:t>  Work zone practitioners need to identify and analyze the current level of work zone safety-related data collection and analysis in their home state.</a:t>
            </a:r>
          </a:p>
          <a:p>
            <a:pPr marL="657962" lvl="1" indent="-179444">
              <a:buFont typeface="Arial" pitchFamily="34" charset="0"/>
              <a:buChar char="•"/>
            </a:pPr>
            <a:r>
              <a:rPr lang="en-US" sz="1300" b="1" dirty="0">
                <a:latin typeface="Arial" panose="020B0604020202020204" pitchFamily="34" charset="0"/>
              </a:rPr>
              <a:t>Identify Strategies.</a:t>
            </a:r>
            <a:r>
              <a:rPr lang="en-US" sz="1300" dirty="0">
                <a:latin typeface="Arial" panose="020B0604020202020204" pitchFamily="34" charset="0"/>
              </a:rPr>
              <a:t>  Practitioners can learn strategies and techniques currently being implemented around the country and determine if similar strategies are feasible in their State.</a:t>
            </a:r>
          </a:p>
          <a:p>
            <a:pPr marL="657962" lvl="1" indent="-179444">
              <a:buFont typeface="Arial" pitchFamily="34" charset="0"/>
              <a:buChar char="•"/>
            </a:pPr>
            <a:r>
              <a:rPr lang="en-US" sz="1300" b="1" dirty="0">
                <a:latin typeface="Arial" panose="020B0604020202020204" pitchFamily="34" charset="0"/>
              </a:rPr>
              <a:t>Take Next Steps.</a:t>
            </a:r>
            <a:r>
              <a:rPr lang="en-US" sz="1300" dirty="0">
                <a:latin typeface="Arial" panose="020B0604020202020204" pitchFamily="34" charset="0"/>
              </a:rPr>
              <a:t>  Practitioners should identify and begin taking steps to improve work zone safety-related data collection, analysis, and implementation.</a:t>
            </a:r>
            <a:r>
              <a:rPr lang="en-US" sz="1300" b="1" dirty="0">
                <a:latin typeface="Arial" panose="020B0604020202020204" pitchFamily="34" charset="0"/>
              </a:rPr>
              <a:t> </a:t>
            </a:r>
            <a:endParaRPr lang="en-US" sz="1300" dirty="0">
              <a:latin typeface="Arial" panose="020B0604020202020204" pitchFamily="34" charset="0"/>
            </a:endParaRPr>
          </a:p>
          <a:p>
            <a:pPr marL="179444" indent="-179444" defTabSz="957035">
              <a:buFont typeface="Arial" pitchFamily="34" charset="0"/>
              <a:buChar char="•"/>
              <a:defRPr/>
            </a:pPr>
            <a:r>
              <a:rPr lang="en-US" sz="1300" dirty="0"/>
              <a:t>Collecting and analyzing work</a:t>
            </a:r>
            <a:r>
              <a:rPr lang="en-US" sz="1300" baseline="0" dirty="0"/>
              <a:t> zone</a:t>
            </a:r>
            <a:r>
              <a:rPr lang="en-US" sz="1300" dirty="0"/>
              <a:t> data may not lead to a direct improvement.  It</a:t>
            </a:r>
            <a:r>
              <a:rPr lang="en-US" sz="1300" baseline="0" dirty="0"/>
              <a:t> m</a:t>
            </a:r>
            <a:r>
              <a:rPr lang="en-US" sz="1300" dirty="0"/>
              <a:t>ay show areas for future improvement. </a:t>
            </a:r>
          </a:p>
          <a:p>
            <a:pPr marL="636644" lvl="1" indent="-179444" defTabSz="957035">
              <a:buFont typeface="Arial" pitchFamily="34" charset="0"/>
              <a:buChar char="•"/>
              <a:defRPr/>
            </a:pPr>
            <a:r>
              <a:rPr lang="en-US" sz="1300" dirty="0">
                <a:latin typeface="Arial" panose="020B0604020202020204" pitchFamily="34" charset="0"/>
              </a:rPr>
              <a:t>Example: study of work</a:t>
            </a:r>
            <a:r>
              <a:rPr lang="en-US" sz="1300" baseline="0" dirty="0">
                <a:latin typeface="Arial" panose="020B0604020202020204" pitchFamily="34" charset="0"/>
              </a:rPr>
              <a:t> zone</a:t>
            </a:r>
            <a:r>
              <a:rPr lang="en-US" sz="1300" dirty="0">
                <a:latin typeface="Arial" panose="020B0604020202020204" pitchFamily="34" charset="0"/>
              </a:rPr>
              <a:t> queue lengths may uncover that end of queue crashes warrant additional study.</a:t>
            </a:r>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23</a:t>
            </a:fld>
            <a:endParaRPr lang="en-US" dirty="0"/>
          </a:p>
        </p:txBody>
      </p:sp>
    </p:spTree>
    <p:extLst>
      <p:ext uri="{BB962C8B-B14F-4D97-AF65-F5344CB8AC3E}">
        <p14:creationId xmlns:p14="http://schemas.microsoft.com/office/powerpoint/2010/main" val="1402769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Key Message</a:t>
            </a:r>
            <a:r>
              <a:rPr lang="en-US" sz="1200" dirty="0"/>
              <a:t>: Focus on the Guide as a go-to manual for agencies</a:t>
            </a:r>
          </a:p>
          <a:p>
            <a:endParaRPr lang="en-US" sz="1200" dirty="0"/>
          </a:p>
          <a:p>
            <a:r>
              <a:rPr lang="en-US" sz="1200" b="1" dirty="0"/>
              <a:t>Background Information</a:t>
            </a:r>
            <a:r>
              <a:rPr lang="en-US" sz="1200" dirty="0"/>
              <a:t>: Work Zone Safety Data Collection and Analysis Guide</a:t>
            </a:r>
          </a:p>
          <a:p>
            <a:pPr marL="0" lvl="0" indent="0">
              <a:buFont typeface="+mj-lt"/>
              <a:buNone/>
            </a:pPr>
            <a:endParaRPr lang="en-US" sz="1200" i="1" dirty="0"/>
          </a:p>
          <a:p>
            <a:pPr marL="0" lvl="0" indent="0">
              <a:buFont typeface="+mj-lt"/>
              <a:buNone/>
            </a:pPr>
            <a:r>
              <a:rPr lang="en-US" sz="1200" i="1" dirty="0"/>
              <a:t>1. Introduction and Objectives of the Guide: </a:t>
            </a:r>
            <a:r>
              <a:rPr lang="en-US" sz="1200" dirty="0">
                <a:solidFill>
                  <a:prstClr val="black"/>
                </a:solidFill>
              </a:rPr>
              <a:t>Provides readers with an introduction to work zone safety-related data collection and analysis, how it applies to the </a:t>
            </a:r>
            <a:r>
              <a:rPr lang="en-US" sz="1200" i="1" dirty="0">
                <a:solidFill>
                  <a:prstClr val="black"/>
                </a:solidFill>
              </a:rPr>
              <a:t>Final Rule on Work Zone Safety and Mobility</a:t>
            </a:r>
            <a:r>
              <a:rPr lang="en-US" sz="1200" dirty="0">
                <a:solidFill>
                  <a:prstClr val="black"/>
                </a:solidFill>
              </a:rPr>
              <a:t>, and guide objectives.</a:t>
            </a:r>
          </a:p>
          <a:p>
            <a:pPr marL="0" lvl="0" indent="0">
              <a:buFont typeface="+mj-lt"/>
              <a:buNone/>
            </a:pPr>
            <a:endParaRPr lang="en-US" sz="1200" i="1" dirty="0"/>
          </a:p>
          <a:p>
            <a:pPr marL="0" lvl="0" indent="0">
              <a:buFont typeface="+mj-lt"/>
              <a:buNone/>
            </a:pPr>
            <a:r>
              <a:rPr lang="en-US" sz="1200" i="1" dirty="0"/>
              <a:t>2. Work Zone Data Collection: </a:t>
            </a:r>
            <a:r>
              <a:rPr lang="en-US" sz="1200" dirty="0"/>
              <a:t>Introduces work zone data collection methods and confronts barriers to collecting data; and contains successful</a:t>
            </a:r>
            <a:r>
              <a:rPr lang="en-US" sz="1200" baseline="0" dirty="0"/>
              <a:t> </a:t>
            </a:r>
            <a:r>
              <a:rPr lang="en-US" sz="1200" dirty="0"/>
              <a:t>examples.</a:t>
            </a:r>
            <a:endParaRPr lang="en-US" sz="1200" dirty="0">
              <a:solidFill>
                <a:prstClr val="black"/>
              </a:solidFill>
            </a:endParaRPr>
          </a:p>
          <a:p>
            <a:pPr marL="0" lvl="0" indent="0">
              <a:buFont typeface="+mj-lt"/>
              <a:buNone/>
            </a:pPr>
            <a:endParaRPr lang="en-US" sz="1200" i="1" dirty="0"/>
          </a:p>
          <a:p>
            <a:pPr marL="0" lvl="0" indent="0">
              <a:buFont typeface="+mj-lt"/>
              <a:buNone/>
            </a:pPr>
            <a:r>
              <a:rPr lang="en-US" sz="1200" i="1" dirty="0"/>
              <a:t>3. Data Analysis: </a:t>
            </a:r>
            <a:r>
              <a:rPr lang="en-US" sz="1200" dirty="0"/>
              <a:t>Focuses on data analysis techniques, tools, and best practices to identifying barriers and overcoming</a:t>
            </a:r>
            <a:r>
              <a:rPr lang="en-US" sz="1200" baseline="0" dirty="0"/>
              <a:t> them</a:t>
            </a:r>
            <a:r>
              <a:rPr lang="en-US" sz="1200" dirty="0"/>
              <a:t>.</a:t>
            </a:r>
            <a:endParaRPr lang="en-US" sz="1200" dirty="0">
              <a:solidFill>
                <a:prstClr val="black"/>
              </a:solidFill>
            </a:endParaRPr>
          </a:p>
          <a:p>
            <a:pPr marL="0" lvl="0" indent="0">
              <a:buFont typeface="+mj-lt"/>
              <a:buNone/>
            </a:pPr>
            <a:endParaRPr lang="en-US" sz="1200" i="1" dirty="0"/>
          </a:p>
          <a:p>
            <a:pPr marL="0" lvl="0" indent="0">
              <a:buFont typeface="+mj-lt"/>
              <a:buNone/>
            </a:pPr>
            <a:r>
              <a:rPr lang="en-US" sz="1200" i="1" dirty="0"/>
              <a:t>4. Application: </a:t>
            </a:r>
            <a:r>
              <a:rPr lang="en-US" sz="1200" dirty="0"/>
              <a:t>Provides guidance on implementation strategies. </a:t>
            </a:r>
          </a:p>
          <a:p>
            <a:pPr marL="0" lvl="0" indent="0">
              <a:buFont typeface="+mj-lt"/>
              <a:buNone/>
            </a:pPr>
            <a:endParaRPr lang="en-US" sz="1200" i="1" dirty="0"/>
          </a:p>
          <a:p>
            <a:pPr marL="0" lvl="0" indent="0">
              <a:buFont typeface="+mj-lt"/>
              <a:buNone/>
            </a:pPr>
            <a:r>
              <a:rPr lang="en-US" sz="1200" i="1" dirty="0"/>
              <a:t>5. Your Turn:</a:t>
            </a:r>
            <a:r>
              <a:rPr lang="en-US" sz="1200" i="1" baseline="0" dirty="0"/>
              <a:t> </a:t>
            </a:r>
            <a:r>
              <a:rPr lang="en-US" sz="1200" baseline="0" dirty="0"/>
              <a:t>Provide agencies an opportunities to develop next steps.</a:t>
            </a:r>
            <a:endParaRPr lang="en-US" sz="1200" dirty="0"/>
          </a:p>
          <a:p>
            <a:pPr marL="0" lvl="0" indent="0">
              <a:buFont typeface="+mj-lt"/>
              <a:buNone/>
            </a:pPr>
            <a:endParaRPr lang="en-US" sz="1200" i="1" dirty="0"/>
          </a:p>
          <a:p>
            <a:pPr marL="0" lvl="0" indent="0">
              <a:buFont typeface="+mj-lt"/>
              <a:buNone/>
            </a:pPr>
            <a:r>
              <a:rPr lang="en-US" sz="1200" i="1" dirty="0"/>
              <a:t>Conclusion: </a:t>
            </a:r>
            <a:r>
              <a:rPr lang="en-US" sz="1200" dirty="0"/>
              <a:t>Summarizes the guide and relates the previous four sections back to the overall objectives.</a:t>
            </a:r>
          </a:p>
          <a:p>
            <a:pPr defTabSz="957035">
              <a:defRPr/>
            </a:pPr>
            <a:endParaRPr lang="en-US" sz="1200" b="1" dirty="0"/>
          </a:p>
          <a:p>
            <a:pPr defTabSz="957035">
              <a:defRPr/>
            </a:pPr>
            <a:r>
              <a:rPr lang="en-US" sz="1200" b="1" dirty="0"/>
              <a:t>Notes: </a:t>
            </a:r>
            <a:r>
              <a:rPr lang="en-US" sz="1200" i="1" dirty="0"/>
              <a:t>Final Rule on Work Zone Safety and Mobility </a:t>
            </a:r>
            <a:r>
              <a:rPr lang="en-US" sz="1200" dirty="0"/>
              <a:t>– pertains to federal-aid projects, and States are encouraged to incorporate provisions on other projects.</a:t>
            </a:r>
          </a:p>
          <a:p>
            <a:pPr defTabSz="957035">
              <a:defRPr/>
            </a:pPr>
            <a:endParaRPr lang="en-US" sz="1200" b="0" dirty="0"/>
          </a:p>
          <a:p>
            <a:pPr defTabSz="957035">
              <a:defRPr/>
            </a:pPr>
            <a:r>
              <a:rPr lang="en-US" sz="1200" i="1" dirty="0"/>
              <a:t>Final Rule on Work Zone Safety and Mobility </a:t>
            </a:r>
            <a:r>
              <a:rPr lang="en-US" sz="1200" b="0" i="1" dirty="0"/>
              <a:t>Brochure</a:t>
            </a:r>
            <a:r>
              <a:rPr lang="en-US" sz="1200" b="0" dirty="0"/>
              <a:t>:  </a:t>
            </a:r>
            <a:r>
              <a:rPr lang="en-US" sz="1200" kern="1200" dirty="0">
                <a:solidFill>
                  <a:schemeClr val="tx1"/>
                </a:solidFill>
                <a:latin typeface="Arial" panose="020B0604020202020204" pitchFamily="34" charset="0"/>
                <a:ea typeface="+mn-ea"/>
                <a:cs typeface="+mn-cs"/>
              </a:rPr>
              <a:t>http://ops.fhwa.dot.gov/wz/resources/fr_brochure.htm  </a:t>
            </a:r>
            <a:endParaRPr lang="en-US" sz="1200" b="1" dirty="0"/>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24</a:t>
            </a:fld>
            <a:endParaRPr lang="en-US" dirty="0"/>
          </a:p>
        </p:txBody>
      </p:sp>
    </p:spTree>
    <p:extLst>
      <p:ext uri="{BB962C8B-B14F-4D97-AF65-F5344CB8AC3E}">
        <p14:creationId xmlns:p14="http://schemas.microsoft.com/office/powerpoint/2010/main" val="759667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77500" lnSpcReduction="20000"/>
          </a:bodyPr>
          <a:lstStyle/>
          <a:p>
            <a:r>
              <a:rPr lang="en-US" sz="1300" b="1" dirty="0"/>
              <a:t>Key Message</a:t>
            </a:r>
            <a:r>
              <a:rPr lang="en-US" sz="1300" dirty="0"/>
              <a:t>: Focus on the Guide as a go-to manual for agencies</a:t>
            </a:r>
          </a:p>
          <a:p>
            <a:endParaRPr lang="en-US" sz="1300" dirty="0"/>
          </a:p>
          <a:p>
            <a:r>
              <a:rPr lang="en-US" sz="1300" b="1" dirty="0"/>
              <a:t>Background Information</a:t>
            </a:r>
            <a:r>
              <a:rPr lang="en-US" sz="1300" dirty="0"/>
              <a:t>: Work Zone Safety Data Collection and Analysis Guide</a:t>
            </a:r>
          </a:p>
          <a:p>
            <a:pPr marL="0" lvl="0" indent="0">
              <a:buFont typeface="+mj-lt"/>
              <a:buNone/>
            </a:pPr>
            <a:endParaRPr lang="en-US" sz="1300" i="1" dirty="0"/>
          </a:p>
          <a:p>
            <a:pPr marL="0" lvl="0" indent="0">
              <a:buFont typeface="+mj-lt"/>
              <a:buNone/>
            </a:pPr>
            <a:r>
              <a:rPr lang="en-US" sz="1300" i="1" dirty="0"/>
              <a:t>1. Introduction and Objectives of the Guide: </a:t>
            </a:r>
            <a:r>
              <a:rPr lang="en-US" sz="1300" dirty="0">
                <a:solidFill>
                  <a:prstClr val="black"/>
                </a:solidFill>
              </a:rPr>
              <a:t>Provides readers with an introduction to work zone safety-related data collection and analysis, how it applies to the </a:t>
            </a:r>
            <a:r>
              <a:rPr lang="en-US" sz="1300" i="1" dirty="0">
                <a:solidFill>
                  <a:prstClr val="black"/>
                </a:solidFill>
              </a:rPr>
              <a:t>Final Rule on Work Zone Safety and Mobility</a:t>
            </a:r>
            <a:r>
              <a:rPr lang="en-US" sz="1300" dirty="0">
                <a:solidFill>
                  <a:prstClr val="black"/>
                </a:solidFill>
              </a:rPr>
              <a:t>, and guide objectives.</a:t>
            </a:r>
          </a:p>
          <a:p>
            <a:pPr marL="0" lvl="0" indent="0">
              <a:buFont typeface="+mj-lt"/>
              <a:buNone/>
            </a:pPr>
            <a:endParaRPr lang="en-US" sz="1300" i="1" dirty="0"/>
          </a:p>
          <a:p>
            <a:pPr marL="0" lvl="0" indent="0">
              <a:buFont typeface="+mj-lt"/>
              <a:buNone/>
            </a:pPr>
            <a:r>
              <a:rPr lang="en-US" sz="1300" i="1" dirty="0"/>
              <a:t>2. Work Zone Data Collection: </a:t>
            </a:r>
            <a:r>
              <a:rPr lang="en-US" sz="1300" dirty="0"/>
              <a:t>Introduces work zone data collection methods and confronts barriers to collecting data; and contains successful</a:t>
            </a:r>
            <a:r>
              <a:rPr lang="en-US" sz="1300" baseline="0" dirty="0"/>
              <a:t> </a:t>
            </a:r>
            <a:r>
              <a:rPr lang="en-US" sz="1300" dirty="0"/>
              <a:t>examples.</a:t>
            </a:r>
            <a:endParaRPr lang="en-US" sz="1300" dirty="0">
              <a:solidFill>
                <a:prstClr val="black"/>
              </a:solidFill>
            </a:endParaRPr>
          </a:p>
          <a:p>
            <a:pPr marL="0" lvl="0" indent="0">
              <a:buFont typeface="+mj-lt"/>
              <a:buNone/>
            </a:pPr>
            <a:endParaRPr lang="en-US" sz="1300" i="1" dirty="0"/>
          </a:p>
          <a:p>
            <a:pPr marL="0" lvl="0" indent="0">
              <a:buFont typeface="+mj-lt"/>
              <a:buNone/>
            </a:pPr>
            <a:r>
              <a:rPr lang="en-US" sz="1300" i="1" dirty="0"/>
              <a:t>3. Data Analysis: </a:t>
            </a:r>
            <a:r>
              <a:rPr lang="en-US" sz="1300" dirty="0"/>
              <a:t>Focuses on data analysis techniques, tools, and best practices to identifying barriers and overcoming</a:t>
            </a:r>
            <a:r>
              <a:rPr lang="en-US" sz="1300" baseline="0" dirty="0"/>
              <a:t> them</a:t>
            </a:r>
            <a:r>
              <a:rPr lang="en-US" sz="1300" dirty="0"/>
              <a:t>.</a:t>
            </a:r>
            <a:endParaRPr lang="en-US" sz="1300" dirty="0">
              <a:solidFill>
                <a:prstClr val="black"/>
              </a:solidFill>
            </a:endParaRPr>
          </a:p>
          <a:p>
            <a:pPr marL="0" lvl="0" indent="0">
              <a:buFont typeface="+mj-lt"/>
              <a:buNone/>
            </a:pPr>
            <a:endParaRPr lang="en-US" sz="1300" i="1" dirty="0"/>
          </a:p>
          <a:p>
            <a:pPr marL="0" lvl="0" indent="0">
              <a:buFont typeface="+mj-lt"/>
              <a:buNone/>
            </a:pPr>
            <a:r>
              <a:rPr lang="en-US" sz="1300" i="1" dirty="0"/>
              <a:t>4. Application: </a:t>
            </a:r>
            <a:r>
              <a:rPr lang="en-US" sz="1300" dirty="0"/>
              <a:t>Provides guidance on implementation strategies. </a:t>
            </a:r>
          </a:p>
          <a:p>
            <a:pPr marL="0" lvl="0" indent="0">
              <a:buFont typeface="+mj-lt"/>
              <a:buNone/>
            </a:pPr>
            <a:endParaRPr lang="en-US" sz="1300" i="1" dirty="0"/>
          </a:p>
          <a:p>
            <a:pPr marL="0" lvl="0" indent="0">
              <a:buFont typeface="+mj-lt"/>
              <a:buNone/>
            </a:pPr>
            <a:r>
              <a:rPr lang="en-US" sz="1300" i="1" dirty="0"/>
              <a:t>5. Your Turn:</a:t>
            </a:r>
            <a:r>
              <a:rPr lang="en-US" sz="1300" i="1" baseline="0" dirty="0"/>
              <a:t> </a:t>
            </a:r>
            <a:r>
              <a:rPr lang="en-US" sz="1300" baseline="0" dirty="0"/>
              <a:t>Provide agencies an opportunities to develop next steps.</a:t>
            </a:r>
            <a:endParaRPr lang="en-US" sz="1300" dirty="0"/>
          </a:p>
          <a:p>
            <a:pPr marL="0" lvl="0" indent="0">
              <a:buFont typeface="+mj-lt"/>
              <a:buNone/>
            </a:pPr>
            <a:endParaRPr lang="en-US" sz="1300" i="1" dirty="0"/>
          </a:p>
          <a:p>
            <a:pPr marL="0" lvl="0" indent="0">
              <a:buFont typeface="+mj-lt"/>
              <a:buNone/>
            </a:pPr>
            <a:r>
              <a:rPr lang="en-US" sz="1300" i="1" dirty="0"/>
              <a:t>Conclusion: </a:t>
            </a:r>
            <a:r>
              <a:rPr lang="en-US" sz="1300" dirty="0"/>
              <a:t>Summarizes the guide and relates the previous four sections back to the overall objectives.</a:t>
            </a:r>
          </a:p>
          <a:p>
            <a:pPr defTabSz="957035">
              <a:defRPr/>
            </a:pPr>
            <a:endParaRPr lang="en-US" sz="1300" b="1" dirty="0"/>
          </a:p>
          <a:p>
            <a:pPr defTabSz="957035">
              <a:defRPr/>
            </a:pPr>
            <a:r>
              <a:rPr lang="en-US" sz="1300" b="1" dirty="0"/>
              <a:t>Notes: </a:t>
            </a:r>
            <a:r>
              <a:rPr lang="en-US" sz="1300" i="1" dirty="0"/>
              <a:t>Final Rule on Work Zone Safety and Mobility </a:t>
            </a:r>
            <a:r>
              <a:rPr lang="en-US" sz="1300" dirty="0"/>
              <a:t>– pertains to federal-aid projects, and States are encouraged to incorporate provisions on other projects.</a:t>
            </a:r>
          </a:p>
          <a:p>
            <a:pPr defTabSz="957035">
              <a:defRPr/>
            </a:pPr>
            <a:endParaRPr lang="en-US" sz="1300" b="0" dirty="0"/>
          </a:p>
          <a:p>
            <a:pPr defTabSz="957035">
              <a:defRPr/>
            </a:pPr>
            <a:r>
              <a:rPr lang="en-US" sz="1300" i="1" dirty="0"/>
              <a:t>Final Rule on Work Zone Safety and Mobility </a:t>
            </a:r>
            <a:r>
              <a:rPr lang="en-US" sz="1300" b="0" i="1" dirty="0"/>
              <a:t>Brochure</a:t>
            </a:r>
            <a:r>
              <a:rPr lang="en-US" sz="1300" b="0" dirty="0"/>
              <a:t>:  </a:t>
            </a:r>
            <a:r>
              <a:rPr lang="en-US" sz="1300" kern="1200" dirty="0">
                <a:solidFill>
                  <a:schemeClr val="tx1"/>
                </a:solidFill>
                <a:latin typeface="+mn-lt"/>
                <a:ea typeface="+mn-ea"/>
                <a:cs typeface="+mn-cs"/>
              </a:rPr>
              <a:t>http://ops.fhwa.dot.gov/wz/resources/fr_brochure.htm  </a:t>
            </a:r>
            <a:endParaRPr lang="en-US" sz="1300" b="1"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26</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b="0" dirty="0"/>
              <a:t>Module opening</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Let’s discuss {module name}</a:t>
            </a:r>
          </a:p>
          <a:p>
            <a:pPr eaLnBrk="1" hangingPunct="1"/>
            <a:r>
              <a:rPr lang="en-US" b="1" dirty="0"/>
              <a:t>Suggested Questions: </a:t>
            </a:r>
            <a:r>
              <a:rPr lang="en-US" dirty="0"/>
              <a:t>None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3224158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US" b="1" dirty="0"/>
              <a:t>Key Message: </a:t>
            </a:r>
            <a:r>
              <a:rPr lang="en-US" dirty="0"/>
              <a:t>State the module objectives</a:t>
            </a:r>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eaLnBrk="1" hangingPunct="1"/>
            <a:r>
              <a:rPr lang="en-US" b="1" dirty="0"/>
              <a:t>Suggested Comments: </a:t>
            </a:r>
            <a:r>
              <a:rPr lang="en-US" dirty="0"/>
              <a:t>None</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Tree>
    <p:extLst>
      <p:ext uri="{BB962C8B-B14F-4D97-AF65-F5344CB8AC3E}">
        <p14:creationId xmlns:p14="http://schemas.microsoft.com/office/powerpoint/2010/main" val="2238513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kern="1200" dirty="0">
                <a:solidFill>
                  <a:schemeClr val="tx1"/>
                </a:solidFill>
                <a:effectLst/>
              </a:rPr>
              <a:t>Key Message</a:t>
            </a:r>
            <a:r>
              <a:rPr lang="en-US" sz="1300" kern="1200" dirty="0">
                <a:solidFill>
                  <a:schemeClr val="tx1"/>
                </a:solidFill>
                <a:effectLst/>
              </a:rPr>
              <a:t>:</a:t>
            </a:r>
            <a:r>
              <a:rPr lang="en-US" sz="1300" kern="1200" baseline="0" dirty="0">
                <a:solidFill>
                  <a:schemeClr val="tx1"/>
                </a:solidFill>
                <a:effectLst/>
              </a:rPr>
              <a:t> Objectives with reasonable, and measurable goals help focus efforts</a:t>
            </a:r>
          </a:p>
          <a:p>
            <a:r>
              <a:rPr lang="en-US" sz="1300" kern="1200" baseline="0" dirty="0">
                <a:solidFill>
                  <a:schemeClr val="tx1"/>
                </a:solidFill>
                <a:effectLst/>
              </a:rPr>
              <a:t> </a:t>
            </a:r>
            <a:endParaRPr lang="en-US" sz="1300" kern="1200" dirty="0">
              <a:solidFill>
                <a:schemeClr val="tx1"/>
              </a:solidFill>
              <a:effectLst/>
            </a:endParaRPr>
          </a:p>
          <a:p>
            <a:r>
              <a:rPr lang="en-US" sz="1300" b="1" kern="1200" dirty="0">
                <a:solidFill>
                  <a:schemeClr val="tx1"/>
                </a:solidFill>
                <a:effectLst/>
              </a:rPr>
              <a:t>Background Information:</a:t>
            </a:r>
            <a:r>
              <a:rPr lang="en-US" sz="1300" b="1" kern="1200" baseline="0" dirty="0">
                <a:solidFill>
                  <a:schemeClr val="tx1"/>
                </a:solidFill>
                <a:effectLst/>
              </a:rPr>
              <a:t> </a:t>
            </a:r>
            <a:r>
              <a:rPr lang="en-US" sz="1300" kern="1200" baseline="0" dirty="0">
                <a:solidFill>
                  <a:schemeClr val="tx1"/>
                </a:solidFill>
                <a:effectLst/>
              </a:rPr>
              <a:t>SHSP may list some objectives for work zones</a:t>
            </a:r>
          </a:p>
          <a:p>
            <a:endParaRPr lang="en-US" sz="1300" kern="1200" baseline="0" dirty="0">
              <a:solidFill>
                <a:schemeClr val="tx1"/>
              </a:solidFill>
              <a:effectLst/>
            </a:endParaRPr>
          </a:p>
          <a:p>
            <a:r>
              <a:rPr lang="en-US" sz="1300" dirty="0"/>
              <a:t>Examples of agency objectives</a:t>
            </a:r>
          </a:p>
          <a:p>
            <a:pPr lvl="1"/>
            <a:r>
              <a:rPr lang="en-US" sz="1300" dirty="0">
                <a:latin typeface="Arial" panose="020B0604020202020204" pitchFamily="34" charset="0"/>
              </a:rPr>
              <a:t>Increase safety in work zones</a:t>
            </a:r>
          </a:p>
          <a:p>
            <a:pPr lvl="1"/>
            <a:r>
              <a:rPr lang="en-US" sz="1300" dirty="0">
                <a:latin typeface="Arial" panose="020B0604020202020204" pitchFamily="34" charset="0"/>
              </a:rPr>
              <a:t>Decrease work zone crashes in nighttime work zones by 10 percent</a:t>
            </a:r>
          </a:p>
          <a:p>
            <a:endParaRPr lang="en-US" sz="1300" kern="1200" dirty="0">
              <a:solidFill>
                <a:schemeClr val="tx1"/>
              </a:solidFill>
              <a:effectLst/>
            </a:endParaRPr>
          </a:p>
          <a:p>
            <a:r>
              <a:rPr lang="en-US" sz="1300" b="1" kern="1200" dirty="0">
                <a:solidFill>
                  <a:schemeClr val="tx1"/>
                </a:solidFill>
                <a:effectLst/>
              </a:rPr>
              <a:t>Interaction</a:t>
            </a:r>
            <a:r>
              <a:rPr lang="en-US" sz="1300" kern="1200" dirty="0">
                <a:solidFill>
                  <a:schemeClr val="tx1"/>
                </a:solidFill>
                <a:effectLst/>
              </a:rPr>
              <a:t>:</a:t>
            </a:r>
            <a:r>
              <a:rPr lang="en-US" sz="1300" dirty="0"/>
              <a:t>  EXERCISE #1:</a:t>
            </a:r>
            <a:r>
              <a:rPr lang="en-US" sz="1300" baseline="0" dirty="0"/>
              <a:t>  </a:t>
            </a:r>
            <a:r>
              <a:rPr lang="en-US" sz="1300" dirty="0"/>
              <a:t>Ask class what WZ objectives they have now, and how data collection helps achieve objectives.  Use</a:t>
            </a:r>
            <a:r>
              <a:rPr lang="en-US" sz="1300" baseline="0" dirty="0"/>
              <a:t> flip chart to record answers.</a:t>
            </a:r>
            <a:endParaRPr lang="en-US" sz="1300" dirty="0"/>
          </a:p>
          <a:p>
            <a:endParaRPr lang="en-US" sz="1300" dirty="0"/>
          </a:p>
          <a:p>
            <a:pPr defTabSz="957035">
              <a:defRPr/>
            </a:pPr>
            <a:r>
              <a:rPr lang="en-US" sz="1300" b="1" kern="1200" dirty="0">
                <a:solidFill>
                  <a:schemeClr val="tx1"/>
                </a:solidFill>
                <a:effectLst/>
              </a:rPr>
              <a:t>Notes:</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kern="1200" dirty="0">
                <a:solidFill>
                  <a:schemeClr val="tx1"/>
                </a:solidFill>
                <a:effectLst/>
              </a:rPr>
              <a:t>Key Message</a:t>
            </a:r>
            <a:r>
              <a:rPr lang="en-US" sz="1300" kern="1200" dirty="0">
                <a:solidFill>
                  <a:schemeClr val="tx1"/>
                </a:solidFill>
                <a:effectLst/>
              </a:rPr>
              <a:t>:</a:t>
            </a:r>
            <a:r>
              <a:rPr lang="en-US" sz="1300" kern="1200" baseline="0" dirty="0">
                <a:solidFill>
                  <a:schemeClr val="tx1"/>
                </a:solidFill>
                <a:effectLst/>
              </a:rPr>
              <a:t> Importance of understanding of these objectives and how these interweave throughout the workshop. </a:t>
            </a:r>
          </a:p>
          <a:p>
            <a:r>
              <a:rPr lang="en-US" sz="1300" kern="1200" baseline="0" dirty="0">
                <a:solidFill>
                  <a:schemeClr val="tx1"/>
                </a:solidFill>
                <a:effectLst/>
              </a:rPr>
              <a:t> </a:t>
            </a:r>
            <a:endParaRPr lang="en-US" sz="1300" kern="1200" dirty="0">
              <a:solidFill>
                <a:schemeClr val="tx1"/>
              </a:solidFill>
              <a:effectLst/>
            </a:endParaRPr>
          </a:p>
          <a:p>
            <a:r>
              <a:rPr lang="en-US" sz="1300" b="1" kern="1200" dirty="0">
                <a:solidFill>
                  <a:schemeClr val="tx1"/>
                </a:solidFill>
                <a:effectLst/>
              </a:rPr>
              <a:t>Background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u="sng" kern="1200" baseline="0" dirty="0">
                <a:solidFill>
                  <a:schemeClr val="tx1"/>
                </a:solidFill>
                <a:effectLst/>
              </a:rPr>
              <a:t>Who:</a:t>
            </a:r>
            <a:r>
              <a:rPr lang="en-US" sz="1300" kern="1200" dirty="0">
                <a:solidFill>
                  <a:schemeClr val="tx1"/>
                </a:solidFill>
                <a:effectLst/>
              </a:rPr>
              <a:t> </a:t>
            </a:r>
            <a:r>
              <a:rPr lang="en-US" sz="1300" kern="1200" baseline="0" dirty="0">
                <a:solidFill>
                  <a:schemeClr val="tx1"/>
                </a:solidFill>
                <a:effectLst/>
              </a:rPr>
              <a:t>Multi-discipline: Construction inspectors, </a:t>
            </a:r>
            <a:r>
              <a:rPr lang="en-US" sz="1300" dirty="0"/>
              <a:t>consultants, contractor</a:t>
            </a:r>
            <a:r>
              <a:rPr lang="en-US" sz="1300" baseline="0" dirty="0"/>
              <a:t>’s traffic control supervisors, local agencies, designers, law enforcement.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dirty="0"/>
          </a:p>
          <a:p>
            <a:r>
              <a:rPr lang="en-US" sz="1300" u="sng" dirty="0"/>
              <a:t>What</a:t>
            </a:r>
            <a:r>
              <a:rPr lang="en-US" sz="1300" dirty="0"/>
              <a:t>:</a:t>
            </a:r>
          </a:p>
          <a:p>
            <a:r>
              <a:rPr lang="en-US" sz="1300" dirty="0"/>
              <a:t>Examples of agency objectives</a:t>
            </a:r>
          </a:p>
          <a:p>
            <a:pPr lvl="1"/>
            <a:r>
              <a:rPr lang="en-US" sz="1300" dirty="0">
                <a:latin typeface="Arial" panose="020B0604020202020204" pitchFamily="34" charset="0"/>
              </a:rPr>
              <a:t>Increase safety in work zones</a:t>
            </a:r>
          </a:p>
          <a:p>
            <a:pPr lvl="1"/>
            <a:r>
              <a:rPr lang="en-US" sz="1300" dirty="0">
                <a:latin typeface="Arial" panose="020B0604020202020204" pitchFamily="34" charset="0"/>
              </a:rPr>
              <a:t>Decrease work zone crashes in nighttime work zones by 10 percent</a:t>
            </a:r>
          </a:p>
          <a:p>
            <a:endParaRPr lang="en-US" sz="1300" kern="1200" dirty="0">
              <a:solidFill>
                <a:schemeClr val="tx1"/>
              </a:solidFill>
              <a:effectLst/>
            </a:endParaRPr>
          </a:p>
          <a:p>
            <a:r>
              <a:rPr lang="en-US" sz="1300" b="1" kern="1200" dirty="0">
                <a:solidFill>
                  <a:schemeClr val="tx1"/>
                </a:solidFill>
                <a:effectLst/>
              </a:rPr>
              <a:t>Interaction</a:t>
            </a:r>
            <a:r>
              <a:rPr lang="en-US" sz="1300" kern="1200" dirty="0">
                <a:solidFill>
                  <a:schemeClr val="tx1"/>
                </a:solidFill>
                <a:effectLst/>
              </a:rPr>
              <a:t>:</a:t>
            </a:r>
            <a:r>
              <a:rPr lang="en-US" sz="1300" dirty="0"/>
              <a:t>  Ask the two questions</a:t>
            </a:r>
            <a:r>
              <a:rPr lang="en-US" sz="1300" baseline="0" dirty="0"/>
              <a:t> on the slide. Also ask, “</a:t>
            </a:r>
            <a:r>
              <a:rPr lang="en-US" sz="1300" dirty="0"/>
              <a:t>What</a:t>
            </a:r>
            <a:r>
              <a:rPr lang="en-US" sz="1300" baseline="0" dirty="0"/>
              <a:t> strategies would you suggest towards communicating your agencies work zone objectives?”</a:t>
            </a:r>
          </a:p>
          <a:p>
            <a:endParaRPr lang="en-US" sz="1300" dirty="0"/>
          </a:p>
          <a:p>
            <a:pPr defTabSz="957035">
              <a:defRPr/>
            </a:pPr>
            <a:r>
              <a:rPr lang="en-US" sz="1300" b="1" kern="1200" dirty="0">
                <a:solidFill>
                  <a:schemeClr val="tx1"/>
                </a:solidFill>
                <a:effectLst/>
              </a:rPr>
              <a:t>Notes:</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This is a WZ Grant project, and the Grant has many products that could be helpful</a:t>
            </a:r>
            <a:r>
              <a:rPr lang="en-US" sz="1300" b="0" baseline="0" dirty="0"/>
              <a:t> to your efforts.</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1300" dirty="0">
              <a:effectLst/>
            </a:endParaRPr>
          </a:p>
        </p:txBody>
      </p:sp>
      <p:sp>
        <p:nvSpPr>
          <p:cNvPr id="7" name="Slide Number Placeholder 6"/>
          <p:cNvSpPr>
            <a:spLocks noGrp="1"/>
          </p:cNvSpPr>
          <p:nvPr>
            <p:ph type="sldNum" sz="quarter" idx="10"/>
          </p:nvPr>
        </p:nvSpPr>
        <p:spPr/>
        <p:txBody>
          <a:bodyPr/>
          <a:lstStyle/>
          <a:p>
            <a:fld id="{039B4EB4-5598-40D3-88E5-16B91A0484D5}" type="slidenum">
              <a:rPr lang="en-US" smtClean="0"/>
              <a:pPr/>
              <a:t>3</a:t>
            </a:fld>
            <a:endParaRPr lang="en-US" dirty="0"/>
          </a:p>
        </p:txBody>
      </p:sp>
    </p:spTree>
    <p:extLst>
      <p:ext uri="{BB962C8B-B14F-4D97-AF65-F5344CB8AC3E}">
        <p14:creationId xmlns:p14="http://schemas.microsoft.com/office/powerpoint/2010/main" val="4252184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Identifying data needs starts with knowing the elements necessary</a:t>
            </a:r>
            <a:r>
              <a:rPr lang="en-US" sz="1300" b="0" baseline="0" dirty="0"/>
              <a:t> to accomplish the objectives.</a:t>
            </a:r>
            <a:endParaRPr lang="en-US" sz="1300" b="0" dirty="0"/>
          </a:p>
          <a:p>
            <a:endParaRPr lang="en-US" sz="1300" dirty="0"/>
          </a:p>
          <a:p>
            <a:r>
              <a:rPr lang="en-US" sz="1300" b="1" dirty="0"/>
              <a:t>Background Information</a:t>
            </a:r>
            <a:r>
              <a:rPr lang="en-US" sz="1300" dirty="0"/>
              <a:t>:</a:t>
            </a:r>
          </a:p>
          <a:p>
            <a:endParaRPr lang="en-US" sz="1300" dirty="0"/>
          </a:p>
          <a:p>
            <a:pPr marL="0" marR="0" lvl="0" indent="0" algn="l" defTabSz="957035" rtl="0" eaLnBrk="0" fontAlgn="base" latinLnBrk="0" hangingPunct="0">
              <a:lnSpc>
                <a:spcPct val="100000"/>
              </a:lnSpc>
              <a:spcBef>
                <a:spcPct val="30000"/>
              </a:spcBef>
              <a:spcAft>
                <a:spcPct val="0"/>
              </a:spcAft>
              <a:buClrTx/>
              <a:buSzTx/>
              <a:buFontTx/>
              <a:buNone/>
              <a:tabLst/>
              <a:defRPr/>
            </a:pPr>
            <a:r>
              <a:rPr lang="en-US" sz="1300" b="1" dirty="0"/>
              <a:t>Interaction: </a:t>
            </a:r>
            <a:r>
              <a:rPr lang="en-US" sz="1400" dirty="0">
                <a:latin typeface="Arial" panose="020B0604020202020204" pitchFamily="34" charset="0"/>
              </a:rPr>
              <a:t>What is the most important work zone safety-related data that should be collected?</a:t>
            </a:r>
            <a:endParaRPr lang="en-US" sz="1400" b="1" dirty="0">
              <a:latin typeface="Arial" panose="020B0604020202020204" pitchFamily="34" charset="0"/>
            </a:endParaRPr>
          </a:p>
          <a:p>
            <a:pPr defTabSz="957035">
              <a:defRPr/>
            </a:pPr>
            <a:r>
              <a:rPr lang="en-US" sz="1300" b="0" dirty="0"/>
              <a:t>Ask the</a:t>
            </a:r>
            <a:r>
              <a:rPr lang="en-US" sz="1300" b="0" baseline="0" dirty="0"/>
              <a:t> group what their most important elements are.  Answer may include day-of-week, time-of-day, crash type, etc.</a:t>
            </a:r>
            <a:endParaRPr lang="en-US" sz="1300" b="0" dirty="0"/>
          </a:p>
          <a:p>
            <a:pPr defTabSz="957035">
              <a:defRPr/>
            </a:pPr>
            <a:endParaRPr lang="en-US" sz="1300" dirty="0"/>
          </a:p>
          <a:p>
            <a:pPr defTabSz="957035">
              <a:defRPr/>
            </a:pPr>
            <a:r>
              <a:rPr lang="en-US" sz="1300" b="1" dirty="0"/>
              <a:t>Notes: </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Begin to zero in on what is collected and what common attributes may exist</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dirty="0"/>
              <a:t>Any other circumstances which could be important?   For example,</a:t>
            </a:r>
            <a:r>
              <a:rPr lang="en-US" sz="1300" baseline="0" dirty="0"/>
              <a:t> there could be a link between impaired driving crashes and the location of nearby entertainment districts</a:t>
            </a:r>
            <a:r>
              <a:rPr lang="en-US" sz="1300" dirty="0"/>
              <a:t>.</a:t>
            </a:r>
          </a:p>
          <a:p>
            <a:pPr defTabSz="957035">
              <a:defRPr/>
            </a:pPr>
            <a:endParaRPr lang="en-US" sz="1300" dirty="0"/>
          </a:p>
          <a:p>
            <a:pPr defTabSz="957035">
              <a:defRPr/>
            </a:pPr>
            <a:r>
              <a:rPr lang="en-US" sz="1300" b="1" dirty="0"/>
              <a:t>Notes: </a:t>
            </a:r>
            <a:endParaRPr lang="en-US" sz="1300" dirty="0"/>
          </a:p>
          <a:p>
            <a:r>
              <a:rPr lang="en-US" sz="1300" dirty="0"/>
              <a:t>Federal Highway Administration, Practitioner-focused Online Collaborative Session, August 31, 2011.</a:t>
            </a:r>
          </a:p>
          <a:p>
            <a:endParaRPr lang="en-US" sz="1300" dirty="0"/>
          </a:p>
          <a:p>
            <a:r>
              <a:rPr lang="en-US" sz="1300" dirty="0"/>
              <a:t>http://www.nsc.org/safety_road/DriverSafety/Pages/Speeding.aspx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Begin to zero in on what is collected and what common attributes may exist</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dirty="0"/>
              <a:t>Any other circumstances which could be important?   For example,</a:t>
            </a:r>
            <a:r>
              <a:rPr lang="en-US" sz="1300" baseline="0" dirty="0"/>
              <a:t> there could be a link between impaired driving crashes and the location of nearby entertainment districts</a:t>
            </a:r>
            <a:r>
              <a:rPr lang="en-US" sz="1300" dirty="0"/>
              <a:t>.</a:t>
            </a:r>
          </a:p>
          <a:p>
            <a:pPr defTabSz="957035">
              <a:defRPr/>
            </a:pPr>
            <a:endParaRPr lang="en-US" sz="1300" dirty="0"/>
          </a:p>
          <a:p>
            <a:pPr defTabSz="957035">
              <a:defRPr/>
            </a:pPr>
            <a:r>
              <a:rPr lang="en-US" sz="1300" b="1" dirty="0"/>
              <a:t>Notes: </a:t>
            </a:r>
            <a:endParaRPr lang="en-US" sz="1300" dirty="0"/>
          </a:p>
          <a:p>
            <a:r>
              <a:rPr lang="en-US" sz="1300" dirty="0"/>
              <a:t>Federal Highway Administration, Practitioner-focused Online Collaborative Session, August 31, 2011.</a:t>
            </a:r>
          </a:p>
          <a:p>
            <a:endParaRPr lang="en-US" sz="1300" dirty="0"/>
          </a:p>
          <a:p>
            <a:r>
              <a:rPr lang="en-US" sz="1300" dirty="0"/>
              <a:t>http://www.nsc.org/safety_road/DriverSafety/Pages/Speeding.aspx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Moving from high level to specific target areas</a:t>
            </a:r>
          </a:p>
          <a:p>
            <a:endParaRPr lang="en-US" sz="1300" dirty="0"/>
          </a:p>
          <a:p>
            <a:r>
              <a:rPr lang="en-US" sz="1300" b="1" dirty="0"/>
              <a:t>Background Information</a:t>
            </a:r>
            <a:r>
              <a:rPr lang="en-US" sz="1300" dirty="0"/>
              <a:t>:</a:t>
            </a:r>
          </a:p>
          <a:p>
            <a:r>
              <a:rPr lang="en-US" sz="1300" kern="1200" dirty="0">
                <a:solidFill>
                  <a:schemeClr val="tx1"/>
                </a:solidFill>
                <a:latin typeface="+mn-lt"/>
                <a:ea typeface="+mn-ea"/>
                <a:cs typeface="+mn-cs"/>
              </a:rPr>
              <a:t>Circles show where the types of crash data overlap. Personal decisions are a major contributor to crashes: Inattention, speeding.</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Moving from high level to specific target areas</a:t>
            </a:r>
          </a:p>
          <a:p>
            <a:endParaRPr lang="en-US" sz="1300" dirty="0"/>
          </a:p>
          <a:p>
            <a:r>
              <a:rPr lang="en-US" sz="1300" b="1" dirty="0"/>
              <a:t>Background Information</a:t>
            </a:r>
            <a:r>
              <a:rPr lang="en-US" sz="1300" dirty="0"/>
              <a:t>:</a:t>
            </a:r>
          </a:p>
          <a:p>
            <a:r>
              <a:rPr lang="en-US" sz="1300" kern="1200" dirty="0">
                <a:solidFill>
                  <a:schemeClr val="tx1"/>
                </a:solidFill>
                <a:latin typeface="+mn-lt"/>
                <a:ea typeface="+mn-ea"/>
                <a:cs typeface="+mn-cs"/>
              </a:rPr>
              <a:t>Circles show where the types of crash data overlap. Personal decisions are a major contributor to crashes: Inattention, speeding.</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34</a:t>
            </a:fld>
            <a:endParaRPr lang="en-US" dirty="0"/>
          </a:p>
        </p:txBody>
      </p:sp>
    </p:spTree>
    <p:extLst>
      <p:ext uri="{BB962C8B-B14F-4D97-AF65-F5344CB8AC3E}">
        <p14:creationId xmlns:p14="http://schemas.microsoft.com/office/powerpoint/2010/main" val="427610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20000"/>
          </a:bodyPr>
          <a:lstStyle/>
          <a:p>
            <a:r>
              <a:rPr lang="en-US" sz="1300" b="1" dirty="0"/>
              <a:t>Key Message: </a:t>
            </a:r>
            <a:r>
              <a:rPr lang="en-US" sz="1300" dirty="0"/>
              <a:t>Crash data may be fairly easy to collect.  Collecting appropriate information is essential for later evaluation. </a:t>
            </a:r>
            <a:endParaRPr lang="en-US" sz="1300" b="1" dirty="0"/>
          </a:p>
          <a:p>
            <a:endParaRPr lang="en-US" sz="1300" dirty="0"/>
          </a:p>
          <a:p>
            <a:r>
              <a:rPr lang="en-US" sz="1300" b="1" dirty="0"/>
              <a:t>Background Information</a:t>
            </a:r>
            <a:r>
              <a:rPr lang="en-US" sz="1300" dirty="0"/>
              <a:t>:</a:t>
            </a:r>
          </a:p>
          <a:p>
            <a:pPr lvl="1"/>
            <a:r>
              <a:rPr lang="en-US" sz="1300" dirty="0">
                <a:latin typeface="Arial" panose="020B0604020202020204" pitchFamily="34" charset="0"/>
              </a:rPr>
              <a:t>Crash frequency</a:t>
            </a:r>
          </a:p>
          <a:p>
            <a:pPr lvl="1"/>
            <a:r>
              <a:rPr lang="en-US" sz="1300" dirty="0">
                <a:latin typeface="Arial" panose="020B0604020202020204" pitchFamily="34" charset="0"/>
              </a:rPr>
              <a:t>Crash severity (motorists and workers)</a:t>
            </a:r>
          </a:p>
          <a:p>
            <a:pPr lvl="1"/>
            <a:r>
              <a:rPr lang="en-US" sz="1300" dirty="0">
                <a:latin typeface="Arial" panose="020B0604020202020204" pitchFamily="34" charset="0"/>
              </a:rPr>
              <a:t>Crash location, time of day/day of week (including location</a:t>
            </a:r>
            <a:r>
              <a:rPr lang="en-US" sz="1300" baseline="0" dirty="0">
                <a:latin typeface="Arial" panose="020B0604020202020204" pitchFamily="34" charset="0"/>
              </a:rPr>
              <a:t> within the WZ)</a:t>
            </a:r>
            <a:endParaRPr lang="en-US" sz="1300" dirty="0">
              <a:latin typeface="Arial" panose="020B0604020202020204" pitchFamily="34" charset="0"/>
            </a:endParaRPr>
          </a:p>
          <a:p>
            <a:pPr lvl="1"/>
            <a:r>
              <a:rPr lang="en-US" sz="1300" dirty="0">
                <a:latin typeface="Arial" panose="020B0604020202020204" pitchFamily="34" charset="0"/>
              </a:rPr>
              <a:t>Crash narrative</a:t>
            </a:r>
          </a:p>
          <a:p>
            <a:pPr lvl="1"/>
            <a:r>
              <a:rPr lang="en-US" sz="1300" dirty="0">
                <a:latin typeface="Arial" panose="020B0604020202020204" pitchFamily="34" charset="0"/>
              </a:rPr>
              <a:t>Involvement of pedestrian(s) or bicyclist(s)</a:t>
            </a:r>
          </a:p>
          <a:p>
            <a:pPr lvl="1"/>
            <a:r>
              <a:rPr lang="en-US" sz="1300" dirty="0">
                <a:latin typeface="Arial" panose="020B0604020202020204" pitchFamily="34" charset="0"/>
              </a:rPr>
              <a:t>Weather conditions / Light condition (daylight, dark, street lights)</a:t>
            </a:r>
          </a:p>
          <a:p>
            <a:pPr lvl="1"/>
            <a:r>
              <a:rPr lang="en-US" sz="1300" dirty="0">
                <a:latin typeface="Arial" panose="020B0604020202020204" pitchFamily="34" charset="0"/>
              </a:rPr>
              <a:t>Type of work operation; Type of traffic control and layout</a:t>
            </a:r>
          </a:p>
          <a:p>
            <a:pPr lvl="1"/>
            <a:r>
              <a:rPr lang="en-US" sz="1300" dirty="0">
                <a:latin typeface="Arial" panose="020B0604020202020204" pitchFamily="34" charset="0"/>
              </a:rPr>
              <a:t>Queue length (if present)</a:t>
            </a:r>
          </a:p>
          <a:p>
            <a:pPr lvl="1"/>
            <a:r>
              <a:rPr lang="en-US" sz="1300" dirty="0">
                <a:latin typeface="Arial" panose="020B0604020202020204" pitchFamily="34" charset="0"/>
              </a:rPr>
              <a:t>Traffic speed</a:t>
            </a:r>
          </a:p>
          <a:p>
            <a:pPr lvl="1"/>
            <a:r>
              <a:rPr lang="en-US" sz="1300" dirty="0">
                <a:latin typeface="Arial" panose="020B0604020202020204" pitchFamily="34" charset="0"/>
              </a:rPr>
              <a:t>Roadway geometry and characteristics</a:t>
            </a:r>
          </a:p>
          <a:p>
            <a:pPr lvl="1"/>
            <a:r>
              <a:rPr lang="en-US" sz="1300" dirty="0">
                <a:latin typeface="Arial" panose="020B0604020202020204" pitchFamily="34" charset="0"/>
              </a:rPr>
              <a:t>Crash type (rear-end, run-off-road, pedestrian/worker-related, etc.) and causation</a:t>
            </a:r>
          </a:p>
          <a:p>
            <a:endParaRPr lang="en-US" sz="1300" dirty="0"/>
          </a:p>
          <a:p>
            <a:pPr defTabSz="957035">
              <a:defRPr/>
            </a:pPr>
            <a:r>
              <a:rPr lang="en-US" sz="1300" b="1" dirty="0"/>
              <a:t>Interaction: </a:t>
            </a:r>
            <a:r>
              <a:rPr lang="en-US" sz="1300" dirty="0"/>
              <a:t>What are some easy ways to document a crash? Photographs, sketch crash details on the plan layout of TCP</a:t>
            </a:r>
          </a:p>
          <a:p>
            <a:pPr defTabSz="957035">
              <a:defRPr/>
            </a:pPr>
            <a:endParaRPr lang="en-US" sz="1300" dirty="0"/>
          </a:p>
          <a:p>
            <a:pPr defTabSz="957035">
              <a:defRPr/>
            </a:pPr>
            <a:r>
              <a:rPr lang="en-US" sz="1300" b="1" dirty="0"/>
              <a:t>Notes: </a:t>
            </a:r>
            <a:r>
              <a:rPr lang="en-US" sz="1300" dirty="0"/>
              <a:t>Provide them with a checklist which could be a “Best Practice” from other states.</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Key Message: </a:t>
            </a:r>
            <a:r>
              <a:rPr lang="en-US" sz="1300" b="0" dirty="0"/>
              <a:t>(Continued from previous</a:t>
            </a:r>
            <a:r>
              <a:rPr lang="en-US" sz="1300" b="0" baseline="0" dirty="0"/>
              <a:t> slide) </a:t>
            </a:r>
            <a:r>
              <a:rPr lang="en-US" sz="1300" b="0" dirty="0"/>
              <a:t>Collecting </a:t>
            </a:r>
            <a:r>
              <a:rPr lang="en-US" sz="1300" dirty="0"/>
              <a:t>appropriate information is essential for later evaluation. </a:t>
            </a:r>
            <a:endParaRPr lang="en-US" sz="1300" b="1" dirty="0"/>
          </a:p>
          <a:p>
            <a:endParaRPr lang="en-US" sz="1300" b="1" dirty="0"/>
          </a:p>
          <a:p>
            <a:endParaRPr lang="en-US" sz="1300" dirty="0"/>
          </a:p>
          <a:p>
            <a:r>
              <a:rPr lang="en-US" sz="1300" b="1" dirty="0"/>
              <a:t>Background Information</a:t>
            </a:r>
            <a:r>
              <a:rPr lang="en-US" sz="1300" dirty="0"/>
              <a:t>:</a:t>
            </a:r>
          </a:p>
          <a:p>
            <a:pPr defTabSz="957035">
              <a:defRPr/>
            </a:pPr>
            <a:r>
              <a:rPr lang="en-US" sz="1300" dirty="0"/>
              <a:t>Age is consistent concern:  Younger drivers make poor decisions; mature drivers suffer higher consequences.</a:t>
            </a:r>
          </a:p>
          <a:p>
            <a:pPr defTabSz="957035">
              <a:defRPr/>
            </a:pPr>
            <a:endParaRPr lang="en-US" sz="1300" dirty="0"/>
          </a:p>
          <a:p>
            <a:pPr defTabSz="957035">
              <a:defRPr/>
            </a:pPr>
            <a:r>
              <a:rPr lang="en-US" sz="1300" dirty="0"/>
              <a:t>Staged construction and changing travel direction can upset GPS devices and the commands or directions offered to drivers.</a:t>
            </a:r>
          </a:p>
          <a:p>
            <a:pPr defTabSz="957035">
              <a:defRPr/>
            </a:pPr>
            <a:endParaRPr lang="en-US" sz="1300" b="1" dirty="0"/>
          </a:p>
          <a:p>
            <a:pPr defTabSz="957035">
              <a:defRPr/>
            </a:pPr>
            <a:r>
              <a:rPr lang="en-US" sz="1300" b="1" dirty="0"/>
              <a:t>Interaction: </a:t>
            </a:r>
            <a:r>
              <a:rPr lang="en-US" sz="1300" dirty="0"/>
              <a:t>Ask participants to define “impairment.” Prescription drugs are contributing to crashes similar to alcohol 20</a:t>
            </a:r>
            <a:r>
              <a:rPr lang="en-US" sz="1300" baseline="0" dirty="0"/>
              <a:t> </a:t>
            </a:r>
            <a:r>
              <a:rPr lang="en-US" sz="1300" dirty="0"/>
              <a:t>years ago.</a:t>
            </a:r>
          </a:p>
          <a:p>
            <a:pPr defTabSz="957035">
              <a:defRPr/>
            </a:pPr>
            <a:endParaRPr lang="en-US" sz="1300" dirty="0"/>
          </a:p>
          <a:p>
            <a:pPr defTabSz="957035">
              <a:defRPr/>
            </a:pPr>
            <a:r>
              <a:rPr lang="en-US" sz="1300" b="1" dirty="0"/>
              <a:t>Notes: </a:t>
            </a:r>
            <a:endParaRPr lang="en-US" sz="1300" dirty="0"/>
          </a:p>
          <a:p>
            <a:pPr defTabSz="957035">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36</a:t>
            </a:fld>
            <a:endParaRPr lang="en-US" dirty="0"/>
          </a:p>
        </p:txBody>
      </p:sp>
    </p:spTree>
    <p:extLst>
      <p:ext uri="{BB962C8B-B14F-4D97-AF65-F5344CB8AC3E}">
        <p14:creationId xmlns:p14="http://schemas.microsoft.com/office/powerpoint/2010/main" val="20463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Key Message: </a:t>
            </a:r>
            <a:r>
              <a:rPr lang="en-US" sz="1300" b="0" dirty="0"/>
              <a:t>(Continued from previous</a:t>
            </a:r>
            <a:r>
              <a:rPr lang="en-US" sz="1300" b="0" baseline="0" dirty="0"/>
              <a:t> slide) </a:t>
            </a:r>
            <a:r>
              <a:rPr lang="en-US" sz="1300" b="0" dirty="0"/>
              <a:t>Collecting </a:t>
            </a:r>
            <a:r>
              <a:rPr lang="en-US" sz="1300" dirty="0"/>
              <a:t>appropriate information is essential for later evaluation. </a:t>
            </a:r>
            <a:endParaRPr lang="en-US" sz="1300" b="1" dirty="0"/>
          </a:p>
          <a:p>
            <a:endParaRPr lang="en-US" sz="1300" b="1" dirty="0"/>
          </a:p>
          <a:p>
            <a:endParaRPr lang="en-US" sz="1300" dirty="0"/>
          </a:p>
          <a:p>
            <a:r>
              <a:rPr lang="en-US" sz="1300" b="1" dirty="0"/>
              <a:t>Background Information</a:t>
            </a:r>
            <a:r>
              <a:rPr lang="en-US" sz="1300" dirty="0"/>
              <a:t>:</a:t>
            </a:r>
          </a:p>
          <a:p>
            <a:pPr defTabSz="957035">
              <a:defRPr/>
            </a:pPr>
            <a:r>
              <a:rPr lang="en-US" sz="1300" dirty="0"/>
              <a:t>Age is consistent concern:  Younger drivers make poor decisions; mature drivers suffer higher consequences.</a:t>
            </a:r>
          </a:p>
          <a:p>
            <a:pPr defTabSz="957035">
              <a:defRPr/>
            </a:pPr>
            <a:endParaRPr lang="en-US" sz="1300" dirty="0"/>
          </a:p>
          <a:p>
            <a:pPr defTabSz="957035">
              <a:defRPr/>
            </a:pPr>
            <a:r>
              <a:rPr lang="en-US" sz="1300" dirty="0"/>
              <a:t>Staged construction and changing travel direction can upset GPS devices and the commands or directions offered to drivers.</a:t>
            </a:r>
          </a:p>
          <a:p>
            <a:pPr defTabSz="957035">
              <a:defRPr/>
            </a:pPr>
            <a:endParaRPr lang="en-US" sz="1300" b="1" dirty="0"/>
          </a:p>
          <a:p>
            <a:pPr defTabSz="957035">
              <a:defRPr/>
            </a:pPr>
            <a:r>
              <a:rPr lang="en-US" sz="1300" b="1" dirty="0"/>
              <a:t>Interaction: </a:t>
            </a:r>
            <a:r>
              <a:rPr lang="en-US" sz="1300" dirty="0"/>
              <a:t>Ask participants to define “impairment.” Prescription drugs are contributing to crashes similar to alcohol 20</a:t>
            </a:r>
            <a:r>
              <a:rPr lang="en-US" sz="1300" baseline="0" dirty="0"/>
              <a:t> </a:t>
            </a:r>
            <a:r>
              <a:rPr lang="en-US" sz="1300" dirty="0"/>
              <a:t>years ago.</a:t>
            </a:r>
          </a:p>
          <a:p>
            <a:pPr defTabSz="957035">
              <a:defRPr/>
            </a:pPr>
            <a:endParaRPr lang="en-US" sz="1300" dirty="0"/>
          </a:p>
          <a:p>
            <a:pPr defTabSz="957035">
              <a:defRPr/>
            </a:pPr>
            <a:r>
              <a:rPr lang="en-US" sz="1300" b="1" dirty="0"/>
              <a:t>Notes: </a:t>
            </a:r>
            <a:endParaRPr lang="en-US" sz="1300" dirty="0"/>
          </a:p>
          <a:p>
            <a:pPr defTabSz="957035">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400" b="1" dirty="0"/>
              <a:t>Key Message: </a:t>
            </a:r>
            <a:r>
              <a:rPr lang="en-US" sz="1400" dirty="0"/>
              <a:t>Think through the situation at the time of the crash to ensure all information is captured.</a:t>
            </a:r>
            <a:endParaRPr lang="en-US" sz="1400" b="1" dirty="0"/>
          </a:p>
          <a:p>
            <a:endParaRPr lang="en-US" sz="1400" dirty="0"/>
          </a:p>
          <a:p>
            <a:r>
              <a:rPr lang="en-US" sz="1400" b="1" dirty="0"/>
              <a:t>Background Information</a:t>
            </a:r>
            <a:r>
              <a:rPr lang="en-US" sz="1400" dirty="0"/>
              <a:t>:  Exposure information: Duration, Length</a:t>
            </a:r>
          </a:p>
          <a:p>
            <a:endParaRPr lang="en-US" sz="1400" dirty="0"/>
          </a:p>
          <a:p>
            <a:pPr defTabSz="957035">
              <a:defRPr/>
            </a:pPr>
            <a:r>
              <a:rPr lang="en-US" sz="1400" b="1" dirty="0"/>
              <a:t>Interaction: </a:t>
            </a:r>
            <a:r>
              <a:rPr lang="en-US" sz="1400" dirty="0"/>
              <a:t>What are other impacts which are not listed?</a:t>
            </a:r>
          </a:p>
          <a:p>
            <a:pPr defTabSz="957035">
              <a:defRPr/>
            </a:pPr>
            <a:endParaRPr lang="en-US" sz="1400" dirty="0"/>
          </a:p>
          <a:p>
            <a:pPr defTabSz="957035">
              <a:defRPr/>
            </a:pPr>
            <a:r>
              <a:rPr lang="en-US" sz="1400" dirty="0"/>
              <a:t>Examples:  Dust from construction, water</a:t>
            </a:r>
            <a:r>
              <a:rPr lang="en-US" sz="1400" baseline="0" dirty="0"/>
              <a:t> </a:t>
            </a:r>
            <a:r>
              <a:rPr lang="en-US" sz="1400" dirty="0"/>
              <a:t>coming off site, sudden changes in ambient temperature, document where skidding occurs.</a:t>
            </a:r>
            <a:endParaRPr lang="en-US" sz="1400" b="1" dirty="0"/>
          </a:p>
          <a:p>
            <a:pPr defTabSz="957035">
              <a:defRPr/>
            </a:pPr>
            <a:endParaRPr lang="en-US" sz="1400" dirty="0"/>
          </a:p>
          <a:p>
            <a:pPr defTabSz="957035">
              <a:defRPr/>
            </a:pPr>
            <a:r>
              <a:rPr lang="en-US" sz="1400" b="1" dirty="0"/>
              <a:t>Notes: </a:t>
            </a:r>
            <a:endParaRPr lang="en-US" sz="14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lnSpcReduction="10000"/>
          </a:bodyPr>
          <a:lstStyle/>
          <a:p>
            <a:r>
              <a:rPr lang="en-US" sz="1300" b="1" dirty="0"/>
              <a:t>Key Message: </a:t>
            </a:r>
            <a:r>
              <a:rPr lang="en-US" sz="1300" b="0" dirty="0"/>
              <a:t>Back</a:t>
            </a:r>
            <a:r>
              <a:rPr lang="en-US" sz="1300" b="0" baseline="0" dirty="0"/>
              <a:t>-of-queue crashes are one of the leading WZ crash types.  </a:t>
            </a:r>
            <a:r>
              <a:rPr lang="en-US" sz="1300" b="0" dirty="0"/>
              <a:t>Capturing </a:t>
            </a:r>
            <a:r>
              <a:rPr lang="en-US" sz="1300" dirty="0"/>
              <a:t>informatio</a:t>
            </a:r>
            <a:r>
              <a:rPr lang="en-US" sz="1300" baseline="0" dirty="0"/>
              <a:t>n related to queues can provide practitioners information to help them develop countermeasures for this common crash.</a:t>
            </a:r>
          </a:p>
          <a:p>
            <a:endParaRPr lang="en-US" sz="1300" dirty="0"/>
          </a:p>
          <a:p>
            <a:r>
              <a:rPr lang="en-US" sz="1300" b="1" dirty="0"/>
              <a:t>Background Information</a:t>
            </a:r>
            <a:r>
              <a:rPr lang="en-US" sz="1300" dirty="0"/>
              <a:t>:</a:t>
            </a:r>
          </a:p>
          <a:p>
            <a:r>
              <a:rPr lang="en-US" sz="1300" dirty="0"/>
              <a:t>Queues contribute to WZ crashes:  Federal Highway Administration, Practitioner-focused Online Collaborative Session, August 31, 2011.</a:t>
            </a:r>
          </a:p>
          <a:p>
            <a:endParaRPr lang="en-US" sz="1300" dirty="0"/>
          </a:p>
          <a:p>
            <a:r>
              <a:rPr lang="en-US" sz="1300" dirty="0"/>
              <a:t>Queue data elements include queue length, queue duration:  Texas Transportation Institute, Monitoring Work Zone Safety and Mobility Impacts in Texas, May 2009</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endParaRPr lang="en-US" sz="1300" dirty="0"/>
          </a:p>
          <a:p>
            <a:pPr defTabSz="957035">
              <a:defRPr/>
            </a:pPr>
            <a:r>
              <a:rPr lang="en-US" sz="1300" dirty="0"/>
              <a:t>Might be opportunity to point causes of queuing from outside of the work zone such as signals downstream or upstream of WZ.  Queues can vary widely due to differing times of day; and types of vehicle at the time.  Public will adjust travel due to work zone.</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65A8A7B7-DE9D-452B-A6B6-D567BF1642EF}" type="slidenum">
              <a:rPr lang="en-US">
                <a:ea typeface="Verdana" pitchFamily="34" charset="0"/>
                <a:cs typeface="Arial" panose="020B0604020202020204" pitchFamily="34" charset="0"/>
              </a:rPr>
              <a:pPr/>
              <a:t>4</a:t>
            </a:fld>
            <a:endParaRPr lang="en-US" dirty="0">
              <a:ea typeface="Verdana" pitchFamily="34" charset="0"/>
              <a:cs typeface="Arial" panose="020B0604020202020204"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Introduce ATSSA</a:t>
            </a:r>
            <a:endParaRPr lang="en-US" b="1" dirty="0">
              <a:cs typeface="Arial" charset="0"/>
            </a:endParaRPr>
          </a:p>
          <a:p>
            <a:pPr eaLnBrk="1" hangingPunct="1"/>
            <a:r>
              <a:rPr lang="en-US" b="1" dirty="0">
                <a:cs typeface="Arial" charset="0"/>
              </a:rPr>
              <a:t>Est. Presentation Time: </a:t>
            </a:r>
            <a:r>
              <a:rPr lang="en-US" dirty="0">
                <a:cs typeface="Arial" charset="0"/>
              </a:rPr>
              <a:t>Less than 1 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This course is presented to you by ATSSA, a national leader in work zone training.</a:t>
            </a:r>
          </a:p>
          <a:p>
            <a:pPr eaLnBrk="1" hangingPunct="1"/>
            <a:r>
              <a:rPr lang="en-US" b="1" dirty="0">
                <a:cs typeface="Arial" charset="0"/>
              </a:rPr>
              <a:t>Suggested Questions: </a:t>
            </a:r>
            <a:r>
              <a:rPr lang="en-US" dirty="0">
                <a:cs typeface="Arial" charset="0"/>
              </a:rPr>
              <a:t>How many of you have taken courses with ATSSA before? Which ones?</a:t>
            </a: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Spell out the acronym. Do not assume everyone is familiar.</a:t>
            </a:r>
          </a:p>
          <a:p>
            <a:pPr eaLnBrk="1" hangingPunct="1"/>
            <a:endParaRPr lang="en-US" dirty="0">
              <a:cs typeface="Arial" charset="0"/>
            </a:endParaRPr>
          </a:p>
        </p:txBody>
      </p:sp>
    </p:spTree>
    <p:extLst>
      <p:ext uri="{BB962C8B-B14F-4D97-AF65-F5344CB8AC3E}">
        <p14:creationId xmlns:p14="http://schemas.microsoft.com/office/powerpoint/2010/main" val="3358198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lnSpcReduction="10000"/>
          </a:bodyPr>
          <a:lstStyle/>
          <a:p>
            <a:r>
              <a:rPr lang="en-US" sz="1300" b="1" dirty="0"/>
              <a:t>Key Message: </a:t>
            </a:r>
            <a:r>
              <a:rPr lang="en-US" sz="1300" b="0" dirty="0"/>
              <a:t>Back</a:t>
            </a:r>
            <a:r>
              <a:rPr lang="en-US" sz="1300" b="0" baseline="0" dirty="0"/>
              <a:t>-of-queue crashes are one of the leading WZ crash types.  </a:t>
            </a:r>
            <a:r>
              <a:rPr lang="en-US" sz="1300" b="0" dirty="0"/>
              <a:t>Capturing </a:t>
            </a:r>
            <a:r>
              <a:rPr lang="en-US" sz="1300" dirty="0"/>
              <a:t>informatio</a:t>
            </a:r>
            <a:r>
              <a:rPr lang="en-US" sz="1300" baseline="0" dirty="0"/>
              <a:t>n related to queues can provide practitioners information to help them develop countermeasures for this common crash.</a:t>
            </a:r>
          </a:p>
          <a:p>
            <a:endParaRPr lang="en-US" sz="1300" dirty="0"/>
          </a:p>
          <a:p>
            <a:r>
              <a:rPr lang="en-US" sz="1300" b="1" dirty="0"/>
              <a:t>Background Information</a:t>
            </a:r>
            <a:r>
              <a:rPr lang="en-US" sz="1300" dirty="0"/>
              <a:t>:</a:t>
            </a:r>
          </a:p>
          <a:p>
            <a:r>
              <a:rPr lang="en-US" sz="1300" dirty="0"/>
              <a:t>Queues contribute to WZ crashes:  Federal Highway Administration, Practitioner-focused Online Collaborative Session, August 31, 2011.</a:t>
            </a:r>
          </a:p>
          <a:p>
            <a:endParaRPr lang="en-US" sz="1300" dirty="0"/>
          </a:p>
          <a:p>
            <a:r>
              <a:rPr lang="en-US" sz="1300" dirty="0"/>
              <a:t>Queue data elements include queue length, queue duration:  Texas Transportation Institute, Monitoring Work Zone Safety and Mobility Impacts in Texas, May 2009</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endParaRPr lang="en-US" sz="1300" dirty="0"/>
          </a:p>
          <a:p>
            <a:pPr defTabSz="957035">
              <a:defRPr/>
            </a:pPr>
            <a:r>
              <a:rPr lang="en-US" sz="1300" dirty="0"/>
              <a:t>Might be opportunity to point causes of queuing from outside of the work zone such as signals downstream or upstream of WZ.  Queues can vary widely due to differing times of day; and types of vehicle at the time.  Public will adjust travel due to work zone.</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40</a:t>
            </a:fld>
            <a:endParaRPr lang="en-US" dirty="0"/>
          </a:p>
        </p:txBody>
      </p:sp>
    </p:spTree>
    <p:extLst>
      <p:ext uri="{BB962C8B-B14F-4D97-AF65-F5344CB8AC3E}">
        <p14:creationId xmlns:p14="http://schemas.microsoft.com/office/powerpoint/2010/main" val="2745116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lnSpcReduction="10000"/>
          </a:bodyPr>
          <a:lstStyle/>
          <a:p>
            <a:r>
              <a:rPr lang="en-US" sz="1300" b="1" dirty="0"/>
              <a:t>Key Message: </a:t>
            </a:r>
            <a:r>
              <a:rPr lang="en-US" sz="1300" dirty="0"/>
              <a:t>Speed</a:t>
            </a:r>
            <a:r>
              <a:rPr lang="en-US" sz="1300" baseline="0" dirty="0"/>
              <a:t> is a major contributor to WZ crashes, and it often combines with other issues (e.g., inattention, inadequate traffic control devices, impaired drivers) in those crashes.</a:t>
            </a:r>
            <a:endParaRPr lang="en-US" sz="1300" b="1" dirty="0"/>
          </a:p>
          <a:p>
            <a:endParaRPr lang="en-US" sz="1300" dirty="0"/>
          </a:p>
          <a:p>
            <a:r>
              <a:rPr lang="en-US" sz="1300" b="1" dirty="0"/>
              <a:t>Background Information</a:t>
            </a:r>
            <a:r>
              <a:rPr lang="en-US" sz="1300" dirty="0"/>
              <a:t>:</a:t>
            </a:r>
          </a:p>
          <a:p>
            <a:pPr defTabSz="957035">
              <a:defRPr/>
            </a:pPr>
            <a:r>
              <a:rPr lang="en-US" sz="1300" dirty="0"/>
              <a:t>Speed contributes</a:t>
            </a:r>
            <a:r>
              <a:rPr lang="en-US" sz="1300" baseline="0" dirty="0"/>
              <a:t> to 25% of WZ fatal crashes. </a:t>
            </a:r>
            <a:r>
              <a:rPr lang="en-US" sz="1300" dirty="0"/>
              <a:t>http://www.nsc.org/safety_road/DriverSafety/Pages/Speeding.aspx </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r>
              <a:rPr lang="en-US" sz="1300" dirty="0"/>
              <a:t>Difficulty of accounting for actuals speeds at time of the crash.  Be prepared to handle automated speed enforcement questions</a:t>
            </a:r>
          </a:p>
          <a:p>
            <a:endParaRPr lang="en-US" sz="1300" dirty="0"/>
          </a:p>
          <a:p>
            <a:r>
              <a:rPr lang="en-US" sz="1300" dirty="0"/>
              <a:t>Work Zone Mobility and Safety Program website</a:t>
            </a:r>
            <a:r>
              <a:rPr lang="en-US" sz="1300" baseline="0" dirty="0"/>
              <a:t> has additional information.</a:t>
            </a:r>
          </a:p>
          <a:p>
            <a:pPr marL="179444" indent="-179444">
              <a:buFont typeface="Arial" pitchFamily="34" charset="0"/>
              <a:buChar char="•"/>
            </a:pPr>
            <a:r>
              <a:rPr lang="en-US" sz="1300" baseline="0" dirty="0"/>
              <a:t>Illinois photo-enforcement program.</a:t>
            </a:r>
          </a:p>
          <a:p>
            <a:pPr marL="179444" indent="-179444">
              <a:buFont typeface="Arial" pitchFamily="34" charset="0"/>
              <a:buChar char="•"/>
            </a:pPr>
            <a:r>
              <a:rPr lang="en-US" sz="1300" baseline="0" dirty="0"/>
              <a:t>Oregon’s photo radar speed enforcement demonstration project.</a:t>
            </a:r>
          </a:p>
          <a:p>
            <a:pPr marL="179444" indent="-179444">
              <a:buFont typeface="Arial" pitchFamily="34" charset="0"/>
              <a:buChar char="•"/>
            </a:pPr>
            <a:r>
              <a:rPr lang="en-US" sz="1300" baseline="0" dirty="0"/>
              <a:t>Maryland SafeZones program.</a:t>
            </a:r>
          </a:p>
          <a:p>
            <a:pPr marL="179444" indent="-179444">
              <a:buFont typeface="Arial" pitchFamily="34" charset="0"/>
              <a:buChar char="•"/>
            </a:pPr>
            <a:r>
              <a:rPr lang="en-US" sz="1300" baseline="0" dirty="0"/>
              <a:t>Virginia Transportation Research Council Report - Work Zone Variable Speed Limit Systems: Effectiveness and System Design Issues.</a:t>
            </a:r>
          </a:p>
        </p:txBody>
      </p:sp>
      <p:sp>
        <p:nvSpPr>
          <p:cNvPr id="7" name="Slide Number Placeholder 6"/>
          <p:cNvSpPr>
            <a:spLocks noGrp="1"/>
          </p:cNvSpPr>
          <p:nvPr>
            <p:ph type="sldNum" sz="quarter" idx="10"/>
          </p:nvPr>
        </p:nvSpPr>
        <p:spPr/>
        <p:txBody>
          <a:bodyPr/>
          <a:lstStyle/>
          <a:p>
            <a:fld id="{039B4EB4-5598-40D3-88E5-16B91A0484D5}"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lnSpcReduction="10000"/>
          </a:bodyPr>
          <a:lstStyle/>
          <a:p>
            <a:r>
              <a:rPr lang="en-US" sz="1300" b="1" dirty="0"/>
              <a:t>Key Message: </a:t>
            </a:r>
            <a:r>
              <a:rPr lang="en-US" sz="1300" dirty="0"/>
              <a:t>Speed</a:t>
            </a:r>
            <a:r>
              <a:rPr lang="en-US" sz="1300" baseline="0" dirty="0"/>
              <a:t> is a major contributor to WZ crashes, and it often combines with other issues (e.g., inattention, inadequate traffic control devices, impaired drivers) in those crashes.</a:t>
            </a:r>
            <a:endParaRPr lang="en-US" sz="1300" b="1" dirty="0"/>
          </a:p>
          <a:p>
            <a:endParaRPr lang="en-US" sz="1300" dirty="0"/>
          </a:p>
          <a:p>
            <a:r>
              <a:rPr lang="en-US" sz="1300" b="1" dirty="0"/>
              <a:t>Background Information</a:t>
            </a:r>
            <a:r>
              <a:rPr lang="en-US" sz="1300" dirty="0"/>
              <a:t>:</a:t>
            </a:r>
          </a:p>
          <a:p>
            <a:pPr defTabSz="957035">
              <a:defRPr/>
            </a:pPr>
            <a:r>
              <a:rPr lang="en-US" sz="1300" dirty="0"/>
              <a:t>Speed contributes</a:t>
            </a:r>
            <a:r>
              <a:rPr lang="en-US" sz="1300" baseline="0" dirty="0"/>
              <a:t> to 25% of WZ fatal crashes. </a:t>
            </a:r>
            <a:r>
              <a:rPr lang="en-US" sz="1300" dirty="0"/>
              <a:t>http://www.nsc.org/safety_road/DriverSafety/Pages/Speeding.aspx </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r>
              <a:rPr lang="en-US" sz="1300" dirty="0"/>
              <a:t>Difficulty of accounting for actuals speeds at time of the crash.  Be prepared to handle automated speed enforcement questions</a:t>
            </a:r>
          </a:p>
          <a:p>
            <a:endParaRPr lang="en-US" sz="1300" dirty="0"/>
          </a:p>
          <a:p>
            <a:r>
              <a:rPr lang="en-US" sz="1300" dirty="0"/>
              <a:t>Work Zone Mobility and Safety Program website</a:t>
            </a:r>
            <a:r>
              <a:rPr lang="en-US" sz="1300" baseline="0" dirty="0"/>
              <a:t> has additional information.</a:t>
            </a:r>
          </a:p>
          <a:p>
            <a:pPr marL="179444" indent="-179444">
              <a:buFont typeface="Arial" pitchFamily="34" charset="0"/>
              <a:buChar char="•"/>
            </a:pPr>
            <a:r>
              <a:rPr lang="en-US" sz="1300" baseline="0" dirty="0"/>
              <a:t>Illinois photo-enforcement program.</a:t>
            </a:r>
          </a:p>
          <a:p>
            <a:pPr marL="179444" indent="-179444">
              <a:buFont typeface="Arial" pitchFamily="34" charset="0"/>
              <a:buChar char="•"/>
            </a:pPr>
            <a:r>
              <a:rPr lang="en-US" sz="1300" baseline="0" dirty="0"/>
              <a:t>Oregon’s photo radar speed enforcement demonstration project.</a:t>
            </a:r>
          </a:p>
          <a:p>
            <a:pPr marL="179444" indent="-179444">
              <a:buFont typeface="Arial" pitchFamily="34" charset="0"/>
              <a:buChar char="•"/>
            </a:pPr>
            <a:r>
              <a:rPr lang="en-US" sz="1300" baseline="0" dirty="0"/>
              <a:t>Maryland SafeZones program.</a:t>
            </a:r>
          </a:p>
          <a:p>
            <a:pPr marL="179444" indent="-179444">
              <a:buFont typeface="Arial" pitchFamily="34" charset="0"/>
              <a:buChar char="•"/>
            </a:pPr>
            <a:r>
              <a:rPr lang="en-US" sz="1300" baseline="0" dirty="0"/>
              <a:t>Virginia Transportation Research Council Report - Work Zone Variable Speed Limit Systems: Effectiveness and System Design Issues.</a:t>
            </a:r>
          </a:p>
        </p:txBody>
      </p:sp>
      <p:sp>
        <p:nvSpPr>
          <p:cNvPr id="7" name="Slide Number Placeholder 6"/>
          <p:cNvSpPr>
            <a:spLocks noGrp="1"/>
          </p:cNvSpPr>
          <p:nvPr>
            <p:ph type="sldNum" sz="quarter" idx="10"/>
          </p:nvPr>
        </p:nvSpPr>
        <p:spPr/>
        <p:txBody>
          <a:bodyPr/>
          <a:lstStyle/>
          <a:p>
            <a:fld id="{039B4EB4-5598-40D3-88E5-16B91A0484D5}" type="slidenum">
              <a:rPr lang="en-US" smtClean="0"/>
              <a:pPr/>
              <a:t>42</a:t>
            </a:fld>
            <a:endParaRPr lang="en-US" dirty="0"/>
          </a:p>
        </p:txBody>
      </p:sp>
    </p:spTree>
    <p:extLst>
      <p:ext uri="{BB962C8B-B14F-4D97-AF65-F5344CB8AC3E}">
        <p14:creationId xmlns:p14="http://schemas.microsoft.com/office/powerpoint/2010/main" val="1574366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lnSpcReduction="10000"/>
          </a:bodyPr>
          <a:lstStyle/>
          <a:p>
            <a:r>
              <a:rPr lang="en-US" sz="1300" b="1" dirty="0"/>
              <a:t>Key Message: </a:t>
            </a:r>
            <a:r>
              <a:rPr lang="en-US" sz="1300" dirty="0"/>
              <a:t>Speed</a:t>
            </a:r>
            <a:r>
              <a:rPr lang="en-US" sz="1300" baseline="0" dirty="0"/>
              <a:t> is a major contributor to WZ crashes, and it often combines with other issues (e.g., inattention, inadequate traffic control devices, impaired drivers) in those crashes.</a:t>
            </a:r>
            <a:endParaRPr lang="en-US" sz="1300" b="1" dirty="0"/>
          </a:p>
          <a:p>
            <a:endParaRPr lang="en-US" sz="1300" dirty="0"/>
          </a:p>
          <a:p>
            <a:r>
              <a:rPr lang="en-US" sz="1300" b="1" dirty="0"/>
              <a:t>Background Information</a:t>
            </a:r>
            <a:r>
              <a:rPr lang="en-US" sz="1300" dirty="0"/>
              <a:t>:</a:t>
            </a:r>
          </a:p>
          <a:p>
            <a:pPr defTabSz="957035">
              <a:defRPr/>
            </a:pPr>
            <a:r>
              <a:rPr lang="en-US" sz="1300" dirty="0"/>
              <a:t>Speed contributes</a:t>
            </a:r>
            <a:r>
              <a:rPr lang="en-US" sz="1300" baseline="0" dirty="0"/>
              <a:t> to 25% of WZ fatal crashes. </a:t>
            </a:r>
            <a:r>
              <a:rPr lang="en-US" sz="1300" dirty="0"/>
              <a:t>http://www.nsc.org/safety_road/DriverSafety/Pages/Speeding.aspx </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r>
              <a:rPr lang="en-US" sz="1300" dirty="0"/>
              <a:t>Difficulty of accounting for actuals speeds at time of the crash.  Be prepared to handle automated speed enforcement questions</a:t>
            </a:r>
          </a:p>
          <a:p>
            <a:endParaRPr lang="en-US" sz="1300" dirty="0"/>
          </a:p>
          <a:p>
            <a:r>
              <a:rPr lang="en-US" sz="1300" dirty="0"/>
              <a:t>Work Zone Mobility and Safety Program website</a:t>
            </a:r>
            <a:r>
              <a:rPr lang="en-US" sz="1300" baseline="0" dirty="0"/>
              <a:t> has additional information.</a:t>
            </a:r>
          </a:p>
          <a:p>
            <a:pPr marL="179444" indent="-179444">
              <a:buFont typeface="Arial" pitchFamily="34" charset="0"/>
              <a:buChar char="•"/>
            </a:pPr>
            <a:r>
              <a:rPr lang="en-US" sz="1300" baseline="0" dirty="0"/>
              <a:t>Illinois photo-enforcement program.</a:t>
            </a:r>
          </a:p>
          <a:p>
            <a:pPr marL="179444" indent="-179444">
              <a:buFont typeface="Arial" pitchFamily="34" charset="0"/>
              <a:buChar char="•"/>
            </a:pPr>
            <a:r>
              <a:rPr lang="en-US" sz="1300" baseline="0" dirty="0"/>
              <a:t>Oregon’s photo radar speed enforcement demonstration project.</a:t>
            </a:r>
          </a:p>
          <a:p>
            <a:pPr marL="179444" indent="-179444">
              <a:buFont typeface="Arial" pitchFamily="34" charset="0"/>
              <a:buChar char="•"/>
            </a:pPr>
            <a:r>
              <a:rPr lang="en-US" sz="1300" baseline="0" dirty="0"/>
              <a:t>Maryland SafeZones program.</a:t>
            </a:r>
          </a:p>
          <a:p>
            <a:pPr marL="179444" indent="-179444">
              <a:buFont typeface="Arial" pitchFamily="34" charset="0"/>
              <a:buChar char="•"/>
            </a:pPr>
            <a:r>
              <a:rPr lang="en-US" sz="1300" baseline="0" dirty="0"/>
              <a:t>Virginia Transportation Research Council Report - Work Zone Variable Speed Limit Systems: Effectiveness and System Design Issues.</a:t>
            </a:r>
          </a:p>
        </p:txBody>
      </p:sp>
      <p:sp>
        <p:nvSpPr>
          <p:cNvPr id="7" name="Slide Number Placeholder 6"/>
          <p:cNvSpPr>
            <a:spLocks noGrp="1"/>
          </p:cNvSpPr>
          <p:nvPr>
            <p:ph type="sldNum" sz="quarter" idx="10"/>
          </p:nvPr>
        </p:nvSpPr>
        <p:spPr/>
        <p:txBody>
          <a:bodyPr/>
          <a:lstStyle/>
          <a:p>
            <a:fld id="{039B4EB4-5598-40D3-88E5-16B91A0484D5}" type="slidenum">
              <a:rPr lang="en-US" smtClean="0"/>
              <a:pPr/>
              <a:t>43</a:t>
            </a:fld>
            <a:endParaRPr lang="en-US" dirty="0"/>
          </a:p>
        </p:txBody>
      </p:sp>
    </p:spTree>
    <p:extLst>
      <p:ext uri="{BB962C8B-B14F-4D97-AF65-F5344CB8AC3E}">
        <p14:creationId xmlns:p14="http://schemas.microsoft.com/office/powerpoint/2010/main" val="2807304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Measuring the impact from reduced capacity due to construction activities can help identify the</a:t>
            </a:r>
            <a:r>
              <a:rPr lang="en-US" sz="1300" baseline="0" dirty="0"/>
              <a:t> potential for queuing.</a:t>
            </a:r>
            <a:endParaRPr lang="en-US" sz="1300" b="1"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dirty="0"/>
              <a:t>What activities generate congestion even during off-peak hours?</a:t>
            </a:r>
            <a:endParaRPr lang="en-US" sz="1300" b="1" dirty="0"/>
          </a:p>
          <a:p>
            <a:pPr defTabSz="957035">
              <a:defRPr/>
            </a:pPr>
            <a:endParaRPr lang="en-US" sz="1300" dirty="0"/>
          </a:p>
          <a:p>
            <a:pPr defTabSz="957035">
              <a:defRPr/>
            </a:pPr>
            <a:r>
              <a:rPr lang="en-US" sz="1300" b="1" dirty="0"/>
              <a:t>Notes: </a:t>
            </a:r>
          </a:p>
          <a:p>
            <a:pPr defTabSz="957035">
              <a:defRPr/>
            </a:pPr>
            <a:r>
              <a:rPr lang="en-US" sz="1300" dirty="0"/>
              <a:t>May point out traffic volumes used for TOD restrictions due to lane closures.  In addition, changes in queues may be caused by driver frustrations of work zone</a:t>
            </a:r>
            <a:endParaRPr lang="en-US" sz="1300" b="0" dirty="0"/>
          </a:p>
          <a:p>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44</a:t>
            </a:fld>
            <a:endParaRPr lang="en-US" dirty="0"/>
          </a:p>
        </p:txBody>
      </p:sp>
    </p:spTree>
    <p:extLst>
      <p:ext uri="{BB962C8B-B14F-4D97-AF65-F5344CB8AC3E}">
        <p14:creationId xmlns:p14="http://schemas.microsoft.com/office/powerpoint/2010/main" val="696194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Measuring the impact from reduced capacity due to construction activities can help identify the</a:t>
            </a:r>
            <a:r>
              <a:rPr lang="en-US" sz="1300" baseline="0" dirty="0"/>
              <a:t> potential for queuing.</a:t>
            </a:r>
            <a:endParaRPr lang="en-US" sz="1300" b="1"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dirty="0"/>
              <a:t>What activities generate congestion even during off-peak hours?</a:t>
            </a:r>
            <a:endParaRPr lang="en-US" sz="1300" b="1" dirty="0"/>
          </a:p>
          <a:p>
            <a:pPr defTabSz="957035">
              <a:defRPr/>
            </a:pPr>
            <a:endParaRPr lang="en-US" sz="1300" dirty="0"/>
          </a:p>
          <a:p>
            <a:pPr defTabSz="957035">
              <a:defRPr/>
            </a:pPr>
            <a:r>
              <a:rPr lang="en-US" sz="1300" b="1" dirty="0"/>
              <a:t>Notes: </a:t>
            </a:r>
          </a:p>
          <a:p>
            <a:pPr defTabSz="957035">
              <a:defRPr/>
            </a:pPr>
            <a:r>
              <a:rPr lang="en-US" sz="1300" dirty="0"/>
              <a:t>May point out traffic volumes used for TOD restrictions due to lane closures.  In addition, changes in queues may be caused by driver frustrations of work zone</a:t>
            </a:r>
            <a:endParaRPr lang="en-US" sz="1300" b="0" dirty="0"/>
          </a:p>
          <a:p>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20000"/>
          </a:bodyPr>
          <a:lstStyle/>
          <a:p>
            <a:r>
              <a:rPr lang="en-US" sz="1300" b="1" dirty="0"/>
              <a:t>Key Message: </a:t>
            </a:r>
            <a:r>
              <a:rPr lang="en-US" sz="1300" dirty="0"/>
              <a:t>Broaden perspective of audience as they move through the course to consider future improvements by looking at current methods.</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p>
          <a:p>
            <a:pPr defTabSz="957035">
              <a:defRPr/>
            </a:pPr>
            <a:r>
              <a:rPr lang="en-US" sz="1300" dirty="0"/>
              <a:t>Consider using a </a:t>
            </a:r>
            <a:r>
              <a:rPr lang="en-US" sz="1300" u="sng" dirty="0"/>
              <a:t>flip chart</a:t>
            </a:r>
            <a:r>
              <a:rPr lang="en-US" sz="1300" u="none" dirty="0"/>
              <a:t>, writing </a:t>
            </a:r>
            <a:r>
              <a:rPr lang="en-US" sz="1300" dirty="0"/>
              <a:t>down general areas of data to collect and a corresponding method with possible pro/con of each.</a:t>
            </a:r>
          </a:p>
          <a:p>
            <a:pPr defTabSz="957035">
              <a:defRPr/>
            </a:pPr>
            <a:r>
              <a:rPr lang="en-US" sz="1300" dirty="0"/>
              <a:t>Keep the chart in view throughout the rest of course for a reference and to point out improvements as you move through case studies and lessons.</a:t>
            </a:r>
          </a:p>
          <a:p>
            <a:pPr defTabSz="957035">
              <a:defRPr/>
            </a:pPr>
            <a:endParaRPr lang="en-US" sz="1300" dirty="0"/>
          </a:p>
          <a:p>
            <a:pPr marL="0" marR="0" lvl="0" indent="0" algn="l" defTabSz="957035" rtl="0" eaLnBrk="0" fontAlgn="base" latinLnBrk="0" hangingPunct="0">
              <a:lnSpc>
                <a:spcPct val="100000"/>
              </a:lnSpc>
              <a:spcBef>
                <a:spcPct val="30000"/>
              </a:spcBef>
              <a:spcAft>
                <a:spcPct val="0"/>
              </a:spcAft>
              <a:buClrTx/>
              <a:buSzTx/>
              <a:buFontTx/>
              <a:buNone/>
              <a:tabLst/>
              <a:defRPr/>
            </a:pPr>
            <a:r>
              <a:rPr lang="en-US" sz="1400" dirty="0">
                <a:latin typeface="Arial" panose="020B0604020202020204" pitchFamily="34" charset="0"/>
              </a:rPr>
              <a:t>What is our agency’s current status regarding data collection?</a:t>
            </a:r>
            <a:endParaRPr lang="en-US" sz="1300" dirty="0"/>
          </a:p>
          <a:p>
            <a:pPr defTabSz="957035">
              <a:defRPr/>
            </a:pPr>
            <a:endParaRPr lang="en-US" sz="1300" dirty="0"/>
          </a:p>
          <a:p>
            <a:pPr defTabSz="957035">
              <a:defRPr/>
            </a:pPr>
            <a:r>
              <a:rPr lang="en-US" sz="1300" b="1" dirty="0"/>
              <a:t>Notes: </a:t>
            </a:r>
          </a:p>
          <a:p>
            <a:pPr defTabSz="957035">
              <a:defRPr/>
            </a:pPr>
            <a:r>
              <a:rPr lang="en-US" sz="1300" dirty="0"/>
              <a:t>Remind the audience that even simple methods are being used now.</a:t>
            </a:r>
          </a:p>
          <a:p>
            <a:pPr defTabSz="957035">
              <a:defRPr/>
            </a:pPr>
            <a:r>
              <a:rPr lang="en-US" sz="1300" dirty="0"/>
              <a:t>Field diaries: pro/con: easy to use, tradition go to device; but, inaccessible to others, non-standard</a:t>
            </a:r>
          </a:p>
          <a:p>
            <a:pPr defTabSz="957035">
              <a:defRPr/>
            </a:pPr>
            <a:r>
              <a:rPr lang="en-US" sz="1300" dirty="0"/>
              <a:t>Customer complaints: timely but sporadic, exaggerated especially negative</a:t>
            </a:r>
          </a:p>
          <a:p>
            <a:pPr defTabSz="957035">
              <a:defRPr/>
            </a:pPr>
            <a:r>
              <a:rPr lang="en-US" sz="1300" dirty="0"/>
              <a:t>Relationships with other agencies such as freight, and law enforcement</a:t>
            </a:r>
          </a:p>
          <a:p>
            <a:pPr defTabSz="957035">
              <a:defRPr/>
            </a:pPr>
            <a:r>
              <a:rPr lang="en-US" sz="1300" dirty="0"/>
              <a:t>Traditional Methods: various methods of counting from manual to video capture, radar, devices that can be nailed to pavement</a:t>
            </a:r>
          </a:p>
          <a:p>
            <a:pPr defTabSz="957035">
              <a:defRPr/>
            </a:pPr>
            <a:endParaRPr lang="en-US" sz="1300" b="1"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kern="1200" dirty="0">
                <a:solidFill>
                  <a:schemeClr val="tx1"/>
                </a:solidFill>
                <a:latin typeface="+mn-lt"/>
                <a:ea typeface="+mn-ea"/>
                <a:cs typeface="+mn-cs"/>
              </a:rPr>
              <a:t> It is important to understand the difference collection strategies and techniques, including</a:t>
            </a:r>
            <a:r>
              <a:rPr lang="en-US" sz="1300" kern="1200" baseline="0" dirty="0">
                <a:solidFill>
                  <a:schemeClr val="tx1"/>
                </a:solidFill>
                <a:latin typeface="+mn-lt"/>
                <a:ea typeface="+mn-ea"/>
                <a:cs typeface="+mn-cs"/>
              </a:rPr>
              <a:t> their level of effort and the usefulness of the resulting data collected.</a:t>
            </a:r>
          </a:p>
          <a:p>
            <a:endParaRPr lang="en-US" sz="1300" dirty="0"/>
          </a:p>
          <a:p>
            <a:r>
              <a:rPr lang="en-US" sz="1300" b="1" dirty="0"/>
              <a:t>Background Information</a:t>
            </a:r>
            <a:r>
              <a:rPr lang="en-US" sz="1300" dirty="0"/>
              <a:t>:</a:t>
            </a:r>
          </a:p>
          <a:p>
            <a:endParaRPr lang="en-US" sz="1300" dirty="0"/>
          </a:p>
          <a:p>
            <a:pPr marL="0" marR="0" lvl="0" indent="0" algn="l" defTabSz="957035" rtl="0" eaLnBrk="1" fontAlgn="auto" latinLnBrk="0" hangingPunct="1">
              <a:lnSpc>
                <a:spcPct val="100000"/>
              </a:lnSpc>
              <a:spcBef>
                <a:spcPts val="0"/>
              </a:spcBef>
              <a:spcAft>
                <a:spcPts val="0"/>
              </a:spcAft>
              <a:buClrTx/>
              <a:buSzTx/>
              <a:buFontTx/>
              <a:buNone/>
              <a:tabLst/>
              <a:defRPr/>
            </a:pPr>
            <a:r>
              <a:rPr lang="en-US" sz="1300" b="1" dirty="0"/>
              <a:t>Interaction:  “</a:t>
            </a:r>
            <a:r>
              <a:rPr lang="en-US" sz="1300" b="0" dirty="0"/>
              <a:t>As we walk</a:t>
            </a:r>
            <a:r>
              <a:rPr lang="en-US" sz="1300" b="0" baseline="0" dirty="0"/>
              <a:t> through these data collection techniques, think about which ones</a:t>
            </a:r>
            <a:r>
              <a:rPr lang="en-US" sz="1400" dirty="0"/>
              <a:t> would be the most useful and feasible to implement at your agency.”</a:t>
            </a:r>
            <a:endParaRPr lang="en-US" sz="1400" b="1" dirty="0"/>
          </a:p>
          <a:p>
            <a:pPr defTabSz="957035">
              <a:defRPr/>
            </a:pPr>
            <a:endParaRPr lang="en-US" sz="1300" b="1"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Key Message: </a:t>
            </a:r>
            <a:r>
              <a:rPr lang="en-US" sz="1200" kern="1200" dirty="0">
                <a:solidFill>
                  <a:schemeClr val="tx1"/>
                </a:solidFill>
                <a:latin typeface="Arial" panose="020B0604020202020204" pitchFamily="34" charset="0"/>
                <a:ea typeface="+mn-ea"/>
                <a:cs typeface="+mn-cs"/>
              </a:rPr>
              <a:t> It is important to understand the difference collection strategies and techniques, including</a:t>
            </a:r>
            <a:r>
              <a:rPr lang="en-US" sz="1200" kern="1200" baseline="0" dirty="0">
                <a:solidFill>
                  <a:schemeClr val="tx1"/>
                </a:solidFill>
                <a:latin typeface="Arial" panose="020B0604020202020204" pitchFamily="34" charset="0"/>
                <a:ea typeface="+mn-ea"/>
                <a:cs typeface="+mn-cs"/>
              </a:rPr>
              <a:t> their level of effort and the usefulness of the resulting data collected.</a:t>
            </a:r>
          </a:p>
          <a:p>
            <a:endParaRPr lang="en-US" sz="1200" dirty="0"/>
          </a:p>
          <a:p>
            <a:r>
              <a:rPr lang="en-US" sz="1200" b="1" dirty="0"/>
              <a:t>Background Information</a:t>
            </a:r>
            <a:r>
              <a:rPr lang="en-US" sz="1200" dirty="0"/>
              <a:t>:</a:t>
            </a:r>
          </a:p>
          <a:p>
            <a:endParaRPr lang="en-US" sz="1200" dirty="0"/>
          </a:p>
          <a:p>
            <a:pPr marL="0" marR="0" lvl="0" indent="0" algn="l" defTabSz="957035" rtl="0" eaLnBrk="1" fontAlgn="auto" latinLnBrk="0" hangingPunct="1">
              <a:lnSpc>
                <a:spcPct val="100000"/>
              </a:lnSpc>
              <a:spcBef>
                <a:spcPts val="0"/>
              </a:spcBef>
              <a:spcAft>
                <a:spcPts val="0"/>
              </a:spcAft>
              <a:buClrTx/>
              <a:buSzTx/>
              <a:buFontTx/>
              <a:buNone/>
              <a:tabLst/>
              <a:defRPr/>
            </a:pPr>
            <a:r>
              <a:rPr lang="en-US" sz="1200" b="1" dirty="0"/>
              <a:t>Interaction:  “</a:t>
            </a:r>
            <a:r>
              <a:rPr lang="en-US" sz="1200" b="0" dirty="0"/>
              <a:t>As we walk</a:t>
            </a:r>
            <a:r>
              <a:rPr lang="en-US" sz="1200" b="0" baseline="0" dirty="0"/>
              <a:t> through these data collection techniques, think about which ones</a:t>
            </a:r>
            <a:r>
              <a:rPr lang="en-US" sz="1200" dirty="0"/>
              <a:t> would be the most useful and feasible to implement at your agency.”</a:t>
            </a:r>
            <a:endParaRPr lang="en-US" sz="1200" b="1" dirty="0"/>
          </a:p>
          <a:p>
            <a:pPr defTabSz="957035">
              <a:defRPr/>
            </a:pPr>
            <a:endParaRPr lang="en-US" sz="1200" b="1" dirty="0"/>
          </a:p>
          <a:p>
            <a:pPr defTabSz="957035">
              <a:defRPr/>
            </a:pPr>
            <a:endParaRPr lang="en-US" sz="1200" dirty="0"/>
          </a:p>
          <a:p>
            <a:pPr defTabSz="957035">
              <a:defRPr/>
            </a:pPr>
            <a:r>
              <a:rPr lang="en-US" sz="1200" b="1" dirty="0"/>
              <a:t>Notes: </a:t>
            </a:r>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48</a:t>
            </a:fld>
            <a:endParaRPr lang="en-US" dirty="0"/>
          </a:p>
        </p:txBody>
      </p:sp>
    </p:spTree>
    <p:extLst>
      <p:ext uri="{BB962C8B-B14F-4D97-AF65-F5344CB8AC3E}">
        <p14:creationId xmlns:p14="http://schemas.microsoft.com/office/powerpoint/2010/main" val="19818477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We cannot collect all data on every work zone, so we must use sampling techniques</a:t>
            </a:r>
            <a:r>
              <a:rPr lang="en-US" sz="1300" b="0" baseline="0" dirty="0"/>
              <a:t> to identify a representative sample for analysis.</a:t>
            </a:r>
          </a:p>
          <a:p>
            <a:endParaRPr lang="en-US" sz="1300" dirty="0"/>
          </a:p>
          <a:p>
            <a:r>
              <a:rPr lang="en-US" sz="1300" b="1" dirty="0"/>
              <a:t>Background Information</a:t>
            </a:r>
            <a:r>
              <a:rPr lang="en-US" sz="1300" dirty="0"/>
              <a:t>:  </a:t>
            </a:r>
          </a:p>
          <a:p>
            <a:endParaRPr lang="en-US" sz="1300" dirty="0"/>
          </a:p>
          <a:p>
            <a:endParaRPr lang="en-US" sz="1300" dirty="0"/>
          </a:p>
          <a:p>
            <a:pPr defTabSz="957035">
              <a:defRPr/>
            </a:pPr>
            <a:r>
              <a:rPr lang="en-US" sz="1300" b="1" dirty="0"/>
              <a:t>Interaction: </a:t>
            </a:r>
            <a:r>
              <a:rPr lang="en-US" sz="1300" b="0" dirty="0"/>
              <a:t>The slide will pop up with the subheadings.  Ask the group,</a:t>
            </a:r>
            <a:r>
              <a:rPr lang="en-US" sz="1300" b="0" baseline="0" dirty="0"/>
              <a:t> “How would you choose locations?” and “What metrics would you collect?”</a:t>
            </a:r>
            <a:endParaRPr lang="en-US" sz="1300" b="0" dirty="0"/>
          </a:p>
          <a:p>
            <a:pPr defTabSz="957035">
              <a:defRPr/>
            </a:pPr>
            <a:endParaRPr lang="en-US" sz="1300" dirty="0"/>
          </a:p>
          <a:p>
            <a:pPr defTabSz="957035">
              <a:defRPr/>
            </a:pPr>
            <a:r>
              <a:rPr lang="en-US" sz="1300" b="1" dirty="0"/>
              <a:t>Notes: </a:t>
            </a:r>
          </a:p>
          <a:p>
            <a:pPr marL="179444" indent="-179444">
              <a:buFontTx/>
              <a:buChar char="-"/>
            </a:pP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8BB2DB3-A2D3-40FB-9268-1C59E1D4D29E}" type="slidenum">
              <a:rPr lang="en-US" smtClean="0"/>
              <a:pPr/>
              <a:t>5</a:t>
            </a:fld>
            <a:endParaRPr lang="en-US" dirty="0"/>
          </a:p>
        </p:txBody>
      </p:sp>
      <p:sp>
        <p:nvSpPr>
          <p:cNvPr id="35843" name="Rectangle 2"/>
          <p:cNvSpPr>
            <a:spLocks noGrp="1" noRot="1" noChangeAspect="1" noChangeArrowheads="1" noTextEdit="1"/>
          </p:cNvSpPr>
          <p:nvPr>
            <p:ph type="sldImg"/>
          </p:nvPr>
        </p:nvSpPr>
        <p:spPr>
          <a:xfrm>
            <a:off x="1108075" y="654050"/>
            <a:ext cx="4646613" cy="3484563"/>
          </a:xfrm>
          <a:ln/>
        </p:spPr>
      </p:sp>
      <p:sp>
        <p:nvSpPr>
          <p:cNvPr id="35844" name="Rectangle 3"/>
          <p:cNvSpPr>
            <a:spLocks noGrp="1" noChangeArrowheads="1"/>
          </p:cNvSpPr>
          <p:nvPr>
            <p:ph type="body" idx="1"/>
          </p:nvPr>
        </p:nvSpPr>
        <p:spPr>
          <a:xfrm>
            <a:off x="838200" y="4356100"/>
            <a:ext cx="5562600" cy="4138613"/>
          </a:xfrm>
          <a:noFill/>
          <a:ln/>
        </p:spPr>
        <p:txBody>
          <a:bodyPr/>
          <a:lstStyle/>
          <a:p>
            <a:r>
              <a:rPr lang="en-US" b="1" dirty="0"/>
              <a:t>Key Message: </a:t>
            </a:r>
            <a:r>
              <a:rPr lang="en-US" dirty="0"/>
              <a:t>Discuss length of course</a:t>
            </a:r>
            <a:endParaRPr lang="en-US" b="1" dirty="0"/>
          </a:p>
          <a:p>
            <a:r>
              <a:rPr lang="en-US" b="1" dirty="0"/>
              <a:t>Est. Presentation Time: </a:t>
            </a:r>
            <a:r>
              <a:rPr lang="en-US" dirty="0"/>
              <a:t>Less than 1 minute(s)</a:t>
            </a:r>
            <a:endParaRPr lang="en-US" b="1" dirty="0"/>
          </a:p>
          <a:p>
            <a:r>
              <a:rPr lang="en-US" b="1" dirty="0"/>
              <a:t>Explanation of Cues/Builds: </a:t>
            </a:r>
            <a:r>
              <a:rPr lang="en-US" dirty="0"/>
              <a:t>None</a:t>
            </a:r>
          </a:p>
          <a:p>
            <a:r>
              <a:rPr lang="en-US" b="1" dirty="0"/>
              <a:t>Suggested Comments: </a:t>
            </a:r>
            <a:r>
              <a:rPr lang="en-US" dirty="0"/>
              <a:t>Self explanatory</a:t>
            </a:r>
          </a:p>
          <a:p>
            <a:r>
              <a:rPr lang="en-US" b="1" dirty="0"/>
              <a:t>Suggested Questions: </a:t>
            </a:r>
            <a:r>
              <a:rPr lang="en-US" dirty="0"/>
              <a:t>None</a:t>
            </a:r>
          </a:p>
          <a:p>
            <a:r>
              <a:rPr lang="en-US" b="1" dirty="0"/>
              <a:t>Additional Information: </a:t>
            </a:r>
            <a:r>
              <a:rPr lang="en-US" dirty="0"/>
              <a:t>The class schedule is flexible! Depending on your experience, you may be able to cover the material in less time. Do not feel obligated to stretch the material through the ending time. Timing should be based on your audience’s experience.</a:t>
            </a:r>
          </a:p>
          <a:p>
            <a:r>
              <a:rPr lang="en-US" b="1" dirty="0"/>
              <a:t>Possible Problems: </a:t>
            </a:r>
            <a:r>
              <a:rPr lang="en-US" dirty="0"/>
              <a:t>None</a:t>
            </a:r>
          </a:p>
        </p:txBody>
      </p:sp>
    </p:spTree>
    <p:extLst>
      <p:ext uri="{BB962C8B-B14F-4D97-AF65-F5344CB8AC3E}">
        <p14:creationId xmlns:p14="http://schemas.microsoft.com/office/powerpoint/2010/main" val="3900358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There are tradeoffs when making decisions about data sampling.  We must balance</a:t>
            </a:r>
            <a:r>
              <a:rPr lang="en-US" sz="1300" b="0" baseline="0" dirty="0"/>
              <a:t> benefits and cost to efficiently use limited resources.</a:t>
            </a:r>
          </a:p>
          <a:p>
            <a:endParaRPr lang="en-US" sz="1300" dirty="0"/>
          </a:p>
          <a:p>
            <a:r>
              <a:rPr lang="en-US" sz="1300" b="1" dirty="0"/>
              <a:t>Background Information</a:t>
            </a:r>
            <a:r>
              <a:rPr lang="en-US" sz="1300" dirty="0"/>
              <a:t>:  </a:t>
            </a:r>
          </a:p>
          <a:p>
            <a:endParaRPr lang="en-US" sz="1300" dirty="0"/>
          </a:p>
          <a:p>
            <a:pPr defTabSz="957035">
              <a:defRPr/>
            </a:pPr>
            <a:r>
              <a:rPr lang="en-US" sz="1300" b="1" dirty="0"/>
              <a:t>Interaction: </a:t>
            </a:r>
            <a:r>
              <a:rPr lang="en-US" sz="1300" b="0" dirty="0"/>
              <a:t>“What are some of the tradeoffs</a:t>
            </a:r>
            <a:r>
              <a:rPr lang="en-US" sz="1300" b="0" baseline="0" dirty="0"/>
              <a:t> you must make when determine where to collect WZ data, what to collect, and how often?”</a:t>
            </a:r>
          </a:p>
          <a:p>
            <a:pPr defTabSz="957035">
              <a:defRPr/>
            </a:pPr>
            <a:r>
              <a:rPr lang="en-US" sz="1300" b="1" dirty="0"/>
              <a:t> </a:t>
            </a:r>
          </a:p>
          <a:p>
            <a:pPr defTabSz="957035">
              <a:defRPr/>
            </a:pPr>
            <a:endParaRPr lang="en-US" sz="1300" dirty="0"/>
          </a:p>
          <a:p>
            <a:pPr defTabSz="957035">
              <a:defRPr/>
            </a:pPr>
            <a:r>
              <a:rPr lang="en-US" sz="1300" b="1" dirty="0"/>
              <a:t>Notes: </a:t>
            </a:r>
          </a:p>
          <a:p>
            <a:pPr marL="179444" indent="-179444">
              <a:buFontTx/>
              <a:buChar char="-"/>
            </a:pP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“Crash Curves” can help determine the most</a:t>
            </a:r>
            <a:r>
              <a:rPr lang="en-US" sz="1300" b="0" baseline="0" dirty="0"/>
              <a:t> appropriate frequency of collection by identifying the traffic volume and project length combinations most likely to result in a significant increase of crashes during the project.</a:t>
            </a:r>
            <a:endParaRPr lang="en-US" sz="1300" b="0" dirty="0"/>
          </a:p>
          <a:p>
            <a:endParaRPr lang="en-US" sz="13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Background Information</a:t>
            </a:r>
            <a:r>
              <a:rPr lang="en-US" sz="1300" dirty="0"/>
              <a:t>: We will address crash rate in</a:t>
            </a:r>
            <a:r>
              <a:rPr lang="en-US" sz="1300" baseline="0" dirty="0"/>
              <a:t> detail</a:t>
            </a:r>
            <a:r>
              <a:rPr lang="en-US" sz="1300" dirty="0"/>
              <a:t> in Module 3: Crash Data Analysis</a:t>
            </a:r>
          </a:p>
          <a:p>
            <a:endParaRPr lang="en-US" sz="1300" dirty="0"/>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The segment length can be either the entire work zone or a smaller segment within the work zone; however, smaller segments with homogeneous characteristics are ideal so that geometric changes are accounted for. </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51</a:t>
            </a:fld>
            <a:endParaRPr lang="en-US" dirty="0"/>
          </a:p>
        </p:txBody>
      </p:sp>
    </p:spTree>
    <p:extLst>
      <p:ext uri="{BB962C8B-B14F-4D97-AF65-F5344CB8AC3E}">
        <p14:creationId xmlns:p14="http://schemas.microsoft.com/office/powerpoint/2010/main" val="2649573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“Crash Curves” can help determine the most</a:t>
            </a:r>
            <a:r>
              <a:rPr lang="en-US" sz="1300" b="0" baseline="0" dirty="0"/>
              <a:t> appropriate frequency of collection by identifying the traffic volume and project length combinations most likely to result in a significant increase of crashes during the project.</a:t>
            </a:r>
            <a:endParaRPr lang="en-US" sz="1300" b="0" dirty="0"/>
          </a:p>
          <a:p>
            <a:endParaRPr lang="en-US" sz="13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Background Information</a:t>
            </a:r>
            <a:r>
              <a:rPr lang="en-US" sz="1300" dirty="0"/>
              <a:t>: We will address crash rate in</a:t>
            </a:r>
            <a:r>
              <a:rPr lang="en-US" sz="1300" baseline="0" dirty="0"/>
              <a:t> detail</a:t>
            </a:r>
            <a:r>
              <a:rPr lang="en-US" sz="1300" dirty="0"/>
              <a:t> in Module 3: Crash Data Analysis</a:t>
            </a:r>
          </a:p>
          <a:p>
            <a:endParaRPr lang="en-US" sz="1300" dirty="0"/>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The segment length can be either the entire work zone or a smaller segment within the work zone; however, smaller segments with homogeneous characteristics are ideal so that geometric changes are accounted for. </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52</a:t>
            </a:fld>
            <a:endParaRPr lang="en-US" dirty="0"/>
          </a:p>
        </p:txBody>
      </p:sp>
    </p:spTree>
    <p:extLst>
      <p:ext uri="{BB962C8B-B14F-4D97-AF65-F5344CB8AC3E}">
        <p14:creationId xmlns:p14="http://schemas.microsoft.com/office/powerpoint/2010/main" val="36929680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Crash curves</a:t>
            </a:r>
            <a:r>
              <a:rPr lang="en-US" sz="1300" b="0" baseline="0" dirty="0"/>
              <a:t> have been developed to determine WZ crash data collection and analysis frequency.</a:t>
            </a:r>
            <a:endParaRPr lang="en-US" sz="1300" b="0" dirty="0"/>
          </a:p>
          <a:p>
            <a:endParaRPr lang="en-US" sz="1300" dirty="0"/>
          </a:p>
          <a:p>
            <a:r>
              <a:rPr lang="en-US" sz="1300" b="1" dirty="0"/>
              <a:t>Background Information</a:t>
            </a:r>
            <a:r>
              <a:rPr lang="en-US" sz="1300" dirty="0"/>
              <a:t>: Reiterate the purpose of the crash curves, and describe the graphic that shows real-time monitoring/collection</a:t>
            </a:r>
            <a:r>
              <a:rPr lang="en-US" sz="1300" baseline="0" dirty="0"/>
              <a:t> needs.</a:t>
            </a:r>
            <a:endParaRPr lang="en-US" sz="1300" dirty="0"/>
          </a:p>
          <a:p>
            <a:endParaRPr lang="en-US" sz="1300" dirty="0"/>
          </a:p>
          <a:p>
            <a:pPr defTabSz="957035">
              <a:defRPr/>
            </a:pPr>
            <a:r>
              <a:rPr lang="en-US" sz="1300" b="1" dirty="0"/>
              <a:t>Interaction:  </a:t>
            </a:r>
            <a:r>
              <a:rPr lang="en-US" sz="1300" b="0" dirty="0"/>
              <a:t>Ask the</a:t>
            </a:r>
            <a:r>
              <a:rPr lang="en-US" sz="1300" b="0" baseline="0" dirty="0"/>
              <a:t> group how often they typically monitor work zone safety, and if they have every though about changing that frequency.</a:t>
            </a:r>
            <a:endParaRPr lang="en-US" sz="1300" b="0" dirty="0"/>
          </a:p>
          <a:p>
            <a:pPr defTabSz="957035">
              <a:defRPr/>
            </a:pPr>
            <a:endParaRPr lang="en-US" sz="1300" dirty="0"/>
          </a:p>
          <a:p>
            <a:pPr defTabSz="957035">
              <a:defRPr/>
            </a:pPr>
            <a:r>
              <a:rPr lang="en-US" sz="1300" b="1" dirty="0"/>
              <a:t>Notes: </a:t>
            </a:r>
          </a:p>
          <a:p>
            <a:endParaRPr lang="en-US" sz="13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53</a:t>
            </a:fld>
            <a:endParaRPr lang="en-US" dirty="0"/>
          </a:p>
        </p:txBody>
      </p:sp>
    </p:spTree>
    <p:extLst>
      <p:ext uri="{BB962C8B-B14F-4D97-AF65-F5344CB8AC3E}">
        <p14:creationId xmlns:p14="http://schemas.microsoft.com/office/powerpoint/2010/main" val="3367107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Determine crash data collection/analysis</a:t>
            </a:r>
            <a:r>
              <a:rPr lang="en-US" sz="1300" b="0" baseline="0" dirty="0"/>
              <a:t> frequency by using the crash curve.</a:t>
            </a:r>
            <a:endParaRPr lang="en-US" sz="1300" b="0" dirty="0"/>
          </a:p>
          <a:p>
            <a:endParaRPr lang="en-US" sz="1300" dirty="0"/>
          </a:p>
          <a:p>
            <a:r>
              <a:rPr lang="en-US" sz="1300" b="1" dirty="0"/>
              <a:t>Background Information</a:t>
            </a:r>
            <a:r>
              <a:rPr lang="en-US" sz="1300" dirty="0"/>
              <a:t>: The curve</a:t>
            </a:r>
            <a:r>
              <a:rPr lang="en-US" sz="1300" baseline="0" dirty="0"/>
              <a:t> </a:t>
            </a:r>
            <a:r>
              <a:rPr lang="en-US" sz="1300" dirty="0"/>
              <a:t>does not dictate who does the monitoring, and “monitoring” in the table refers</a:t>
            </a:r>
            <a:r>
              <a:rPr lang="en-US" sz="1300" baseline="0" dirty="0"/>
              <a:t> to crash data analysis and collection</a:t>
            </a:r>
            <a:r>
              <a:rPr lang="en-US" sz="1300" dirty="0"/>
              <a:t>.</a:t>
            </a:r>
          </a:p>
          <a:p>
            <a:endParaRPr lang="en-US" sz="1300" dirty="0"/>
          </a:p>
          <a:p>
            <a:r>
              <a:rPr lang="en-US" sz="1300" dirty="0"/>
              <a:t>Important</a:t>
            </a:r>
            <a:r>
              <a:rPr lang="en-US" sz="1300" baseline="0" dirty="0"/>
              <a:t> Note – if a work zone crash problem is identified during construction, that new information should take precedence over this planning-level tool.</a:t>
            </a:r>
            <a:endParaRPr lang="en-US" sz="1300" dirty="0"/>
          </a:p>
          <a:p>
            <a:endParaRPr lang="en-US" sz="1300" dirty="0"/>
          </a:p>
          <a:p>
            <a:pPr defTabSz="957035">
              <a:defRPr/>
            </a:pPr>
            <a:r>
              <a:rPr lang="en-US" sz="1300" b="1" dirty="0"/>
              <a:t>Interaction:  </a:t>
            </a:r>
            <a:r>
              <a:rPr lang="en-US" sz="1300" b="0" dirty="0"/>
              <a:t>Begin with the participants completing these examples in</a:t>
            </a:r>
            <a:r>
              <a:rPr lang="en-US" sz="1300" b="0" baseline="0" dirty="0"/>
              <a:t> their workbooks.  After a period of time, w</a:t>
            </a:r>
            <a:r>
              <a:rPr lang="en-US" sz="1300" b="0" dirty="0"/>
              <a:t>alk through the examples with the class, starting with each grey pop-up</a:t>
            </a:r>
            <a:r>
              <a:rPr lang="en-US" sz="1300" b="0" baseline="0" dirty="0"/>
              <a:t> box (mouse click), and then “drawing” each of the lines (mouse clicks).  </a:t>
            </a:r>
          </a:p>
          <a:p>
            <a:pPr defTabSz="957035">
              <a:defRPr/>
            </a:pPr>
            <a:endParaRPr lang="en-US" sz="1300" b="0" baseline="0" dirty="0"/>
          </a:p>
          <a:p>
            <a:pPr defTabSz="957035">
              <a:defRPr/>
            </a:pPr>
            <a:r>
              <a:rPr lang="en-US" sz="1300" b="1" dirty="0"/>
              <a:t>Notes: </a:t>
            </a:r>
          </a:p>
          <a:p>
            <a:pPr defTabSz="957035">
              <a:defRPr/>
            </a:pPr>
            <a:r>
              <a:rPr lang="en-US" sz="1300" dirty="0"/>
              <a:t>Source: Texas Transportation Institute, </a:t>
            </a:r>
            <a:r>
              <a:rPr lang="en-US" sz="1300" i="1" dirty="0"/>
              <a:t>Monitoring Work Zone Safety and Mobility Impacts in Texas</a:t>
            </a:r>
            <a:r>
              <a:rPr lang="en-US" sz="1300" dirty="0"/>
              <a:t>, May 2009.</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54</a:t>
            </a:fld>
            <a:endParaRPr lang="en-US" dirty="0"/>
          </a:p>
        </p:txBody>
      </p:sp>
    </p:spTree>
    <p:extLst>
      <p:ext uri="{BB962C8B-B14F-4D97-AF65-F5344CB8AC3E}">
        <p14:creationId xmlns:p14="http://schemas.microsoft.com/office/powerpoint/2010/main" val="1652182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Balance between having information at your finger-tips</a:t>
            </a:r>
            <a:r>
              <a:rPr lang="en-US" sz="1300" baseline="0" dirty="0"/>
              <a:t> and</a:t>
            </a:r>
            <a:r>
              <a:rPr lang="en-US" sz="1300" dirty="0"/>
              <a:t> responding to rapidly changing conditions VS having more solid information for careful analysis.</a:t>
            </a:r>
          </a:p>
          <a:p>
            <a:endParaRPr lang="en-US" sz="1300" dirty="0"/>
          </a:p>
          <a:p>
            <a:r>
              <a:rPr lang="en-US" sz="1300" b="1" dirty="0"/>
              <a:t>Background Information</a:t>
            </a:r>
            <a:r>
              <a:rPr lang="en-US" sz="1300" dirty="0"/>
              <a:t>:</a:t>
            </a:r>
          </a:p>
          <a:p>
            <a:endParaRPr lang="en-US" sz="1300" dirty="0"/>
          </a:p>
          <a:p>
            <a:r>
              <a:rPr lang="en-US" sz="1300" dirty="0"/>
              <a:t>Person – Vehicle – Exposure – Crash can fall into these 2 areas. </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20000"/>
          </a:bodyPr>
          <a:lstStyle/>
          <a:p>
            <a:r>
              <a:rPr lang="en-US" sz="1300" b="1" dirty="0"/>
              <a:t>Key Message: </a:t>
            </a:r>
            <a:r>
              <a:rPr lang="en-US" sz="1300" dirty="0"/>
              <a:t>Point out real advantages to automating data collection and retrieval</a:t>
            </a:r>
          </a:p>
          <a:p>
            <a:endParaRPr lang="en-US" sz="1300" dirty="0"/>
          </a:p>
          <a:p>
            <a:r>
              <a:rPr lang="en-US" sz="1300" b="1" dirty="0"/>
              <a:t>Background Information</a:t>
            </a:r>
            <a:r>
              <a:rPr lang="en-US" sz="1300" dirty="0"/>
              <a:t>:</a:t>
            </a:r>
          </a:p>
          <a:p>
            <a:r>
              <a:rPr lang="en-US" sz="1300" dirty="0"/>
              <a:t>Major challenges to collecting data with work zones.</a:t>
            </a:r>
          </a:p>
          <a:p>
            <a:r>
              <a:rPr lang="en-US" sz="1300" dirty="0"/>
              <a:t>Constrained areas or hazardous situations to locate people to collect data.  Get in, get out </a:t>
            </a:r>
          </a:p>
          <a:p>
            <a:r>
              <a:rPr lang="en-US" sz="1300" dirty="0"/>
              <a:t>Staff time is stretched and ITS can offer some relief</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Key skill to have:  Relationship building and communication with law enforcement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ITS</a:t>
            </a:r>
            <a:r>
              <a:rPr lang="en-US" sz="1300" baseline="0" dirty="0"/>
              <a:t> devices to collect data have the following advantages</a:t>
            </a:r>
          </a:p>
          <a:p>
            <a:pPr marL="179444" indent="-179444">
              <a:buFont typeface="Arial" pitchFamily="34" charset="0"/>
              <a:buChar char="•"/>
            </a:pPr>
            <a:r>
              <a:rPr lang="en-US" sz="1300" baseline="0" dirty="0"/>
              <a:t>Collect information at any time of day, week or weekend, and during special events or holidays</a:t>
            </a:r>
          </a:p>
          <a:p>
            <a:pPr marL="179444" indent="-179444">
              <a:buFont typeface="Arial" pitchFamily="34" charset="0"/>
              <a:buChar char="•"/>
            </a:pPr>
            <a:r>
              <a:rPr lang="en-US" sz="1300" baseline="0" dirty="0"/>
              <a:t>Data is collected in set reporting formats</a:t>
            </a:r>
          </a:p>
          <a:p>
            <a:pPr marL="179444" indent="-179444">
              <a:buFont typeface="Arial" pitchFamily="34" charset="0"/>
              <a:buChar char="•"/>
            </a:pPr>
            <a:r>
              <a:rPr lang="en-US" sz="1300" baseline="0" dirty="0"/>
              <a:t>Expense is either equipment or contract base and not tied to agency overhead such as personnel</a:t>
            </a:r>
          </a:p>
          <a:p>
            <a:pPr marL="179444" indent="-179444">
              <a:buFont typeface="Arial" pitchFamily="34" charset="0"/>
              <a:buChar char="•"/>
            </a:pPr>
            <a:r>
              <a:rPr lang="en-US" sz="1300" baseline="0" dirty="0"/>
              <a:t>Devices can be deployed in constrained areas without on-going risk to personnel</a:t>
            </a:r>
          </a:p>
          <a:p>
            <a:pPr marL="179444" indent="-179444">
              <a:buFont typeface="Arial" pitchFamily="34" charset="0"/>
              <a:buChar char="•"/>
            </a:pPr>
            <a:r>
              <a:rPr lang="en-US" sz="1300" baseline="0" dirty="0"/>
              <a:t>Interaction with device can be web-based for convenient data analysis and quicker WZ evaluation</a:t>
            </a:r>
          </a:p>
          <a:p>
            <a:pPr marL="179444" indent="-179444">
              <a:buFont typeface="Arial" pitchFamily="34" charset="0"/>
              <a:buChar char="•"/>
            </a:pPr>
            <a:endParaRPr lang="en-US" baseline="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77500" lnSpcReduction="20000"/>
          </a:bodyPr>
          <a:lstStyle/>
          <a:p>
            <a:r>
              <a:rPr lang="en-US" sz="1300" b="1" dirty="0"/>
              <a:t>Key Message: </a:t>
            </a:r>
            <a:r>
              <a:rPr lang="en-US" sz="1300" b="0" dirty="0"/>
              <a:t>Broaden the audiences perspective on using real-time data</a:t>
            </a:r>
            <a:endParaRPr lang="en-US" sz="1300" dirty="0"/>
          </a:p>
          <a:p>
            <a:endParaRPr lang="en-US" sz="1300" b="1"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Ask participants the questions on the slide.  Answers could</a:t>
            </a:r>
            <a:r>
              <a:rPr lang="en-US" sz="1300" b="0" baseline="0" dirty="0"/>
              <a:t> be the following:</a:t>
            </a:r>
            <a:endParaRPr lang="en-US" sz="1300" b="0" dirty="0"/>
          </a:p>
          <a:p>
            <a:pPr defTabSz="957035">
              <a:defRPr/>
            </a:pPr>
            <a:endParaRPr lang="en-US" sz="1300" b="1" dirty="0"/>
          </a:p>
          <a:p>
            <a:pPr defTabSz="957035">
              <a:defRPr/>
            </a:pPr>
            <a:r>
              <a:rPr lang="en-US" sz="1300" b="0" u="sng" dirty="0"/>
              <a:t>Benefits</a:t>
            </a:r>
          </a:p>
          <a:p>
            <a:pPr lvl="0" algn="l"/>
            <a:r>
              <a:rPr lang="en-US" sz="1400" dirty="0"/>
              <a:t>Changes can be made immediately in the active work zone</a:t>
            </a:r>
          </a:p>
          <a:p>
            <a:pPr lvl="0" algn="l"/>
            <a:r>
              <a:rPr lang="en-US" sz="1400" dirty="0"/>
              <a:t>More detailed data may be available</a:t>
            </a:r>
          </a:p>
          <a:p>
            <a:pPr lvl="0" algn="l"/>
            <a:r>
              <a:rPr lang="en-US" sz="1400" dirty="0"/>
              <a:t>Ability to predict, mitigate, or prevent future crashes at same work zone</a:t>
            </a:r>
          </a:p>
          <a:p>
            <a:pPr defTabSz="957035">
              <a:defRPr/>
            </a:pPr>
            <a:endParaRPr lang="en-US" sz="1300" b="1" dirty="0"/>
          </a:p>
          <a:p>
            <a:pPr defTabSz="957035">
              <a:defRPr/>
            </a:pPr>
            <a:r>
              <a:rPr lang="en-US" sz="1300" b="0" u="sng" dirty="0"/>
              <a:t>Limitations</a:t>
            </a:r>
          </a:p>
          <a:p>
            <a:pPr lvl="0" algn="l"/>
            <a:r>
              <a:rPr lang="en-US" sz="1400" dirty="0"/>
              <a:t>Higher costs</a:t>
            </a:r>
          </a:p>
          <a:p>
            <a:pPr lvl="0" algn="l"/>
            <a:r>
              <a:rPr lang="en-US" sz="1400" dirty="0"/>
              <a:t>High volume of data</a:t>
            </a:r>
          </a:p>
          <a:p>
            <a:pPr lvl="0" algn="l"/>
            <a:r>
              <a:rPr lang="en-US" sz="1400" dirty="0"/>
              <a:t>Potential for reduced accuracy</a:t>
            </a:r>
          </a:p>
          <a:p>
            <a:pPr lvl="0" algn="l"/>
            <a:r>
              <a:rPr lang="en-US" sz="1400" dirty="0"/>
              <a:t>Challenge to collect enough of the right data</a:t>
            </a:r>
          </a:p>
          <a:p>
            <a:pPr lvl="0" algn="l"/>
            <a:r>
              <a:rPr lang="en-US" sz="1400" dirty="0"/>
              <a:t>Must ensure collection does not pose safety concerns</a:t>
            </a:r>
          </a:p>
          <a:p>
            <a:pPr defTabSz="957035">
              <a:defRPr/>
            </a:pPr>
            <a:endParaRPr lang="en-US" sz="1300" b="1" dirty="0"/>
          </a:p>
          <a:p>
            <a:pPr defTabSz="957035">
              <a:defRPr/>
            </a:pPr>
            <a:r>
              <a:rPr lang="en-US" sz="1300" dirty="0"/>
              <a:t>Ask,</a:t>
            </a:r>
            <a:r>
              <a:rPr lang="en-US" sz="1300" baseline="0" dirty="0"/>
              <a:t> “</a:t>
            </a:r>
            <a:r>
              <a:rPr lang="en-US" sz="1300" dirty="0"/>
              <a:t>What are</a:t>
            </a:r>
            <a:r>
              <a:rPr lang="en-US" sz="1300" baseline="0" dirty="0"/>
              <a:t> some situations that could have the most value from real-time monitoring?” </a:t>
            </a:r>
          </a:p>
          <a:p>
            <a:pPr defTabSz="957035">
              <a:defRPr/>
            </a:pPr>
            <a:endParaRPr lang="en-US" sz="1300" baseline="0" dirty="0"/>
          </a:p>
          <a:p>
            <a:pPr defTabSz="957035">
              <a:defRPr/>
            </a:pPr>
            <a:r>
              <a:rPr lang="en-US" sz="1300" baseline="0" dirty="0"/>
              <a:t>Answers may include:  Work zones with known previous issues (previously-identified congestion, crashes); high-profile projects; complicated projects; special situations (e.g., high traffic volume from a sporting event or holiday)</a:t>
            </a:r>
            <a:endParaRPr lang="en-US" sz="1300" dirty="0"/>
          </a:p>
          <a:p>
            <a:pPr defTabSz="957035">
              <a:defRPr/>
            </a:pPr>
            <a:endParaRPr lang="en-US" sz="1300" b="1"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Lagging data can present certain advantages over other real-time data.</a:t>
            </a:r>
          </a:p>
          <a:p>
            <a:endParaRPr lang="en-US" sz="1300" dirty="0"/>
          </a:p>
          <a:p>
            <a:r>
              <a:rPr lang="en-US" sz="1300" b="1" dirty="0"/>
              <a:t>Background Information</a:t>
            </a:r>
            <a:r>
              <a:rPr lang="en-US" sz="1300" dirty="0"/>
              <a:t>:</a:t>
            </a:r>
          </a:p>
          <a:p>
            <a:r>
              <a:rPr lang="en-US" sz="1300" dirty="0"/>
              <a:t>Written and archived crash reports go through a rigorous quality control.</a:t>
            </a:r>
          </a:p>
          <a:p>
            <a:r>
              <a:rPr lang="en-US" sz="1300" dirty="0"/>
              <a:t>Possible Use: Volume and speed data which are stored can be used to calibrate simulation models of work zone impacts.</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endParaRPr lang="en-US" sz="1300" b="1"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20000"/>
          </a:bodyPr>
          <a:lstStyle/>
          <a:p>
            <a:r>
              <a:rPr lang="en-US" sz="1300" b="1" dirty="0"/>
              <a:t>Key Message:  Show</a:t>
            </a:r>
            <a:r>
              <a:rPr lang="en-US" sz="1300" b="1" baseline="0" dirty="0"/>
              <a:t> the applicability of lagging data</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r>
              <a:rPr lang="en-US" sz="1300" b="1" baseline="0" dirty="0"/>
              <a:t> </a:t>
            </a:r>
          </a:p>
          <a:p>
            <a:pPr defTabSz="957035">
              <a:defRPr/>
            </a:pPr>
            <a:r>
              <a:rPr lang="en-US" sz="1300" b="1" baseline="0" dirty="0"/>
              <a:t>What benefits can be derived from lagging data?</a:t>
            </a:r>
          </a:p>
          <a:p>
            <a:pPr lvl="0" algn="l"/>
            <a:r>
              <a:rPr lang="en-US" sz="1400" b="0" u="none" dirty="0"/>
              <a:t>Comprehensive source of information to make changes on future projects</a:t>
            </a:r>
          </a:p>
          <a:p>
            <a:pPr lvl="0" algn="l"/>
            <a:r>
              <a:rPr lang="en-US" sz="1400" b="0" u="none" dirty="0"/>
              <a:t>Potential for larger sample size</a:t>
            </a:r>
          </a:p>
          <a:p>
            <a:pPr lvl="0" algn="l"/>
            <a:r>
              <a:rPr lang="en-US" sz="1400" b="0" u="none" dirty="0"/>
              <a:t>Potential for better accuracy</a:t>
            </a:r>
          </a:p>
          <a:p>
            <a:pPr lvl="0" algn="l"/>
            <a:r>
              <a:rPr lang="en-US" sz="1400" b="0" u="none" dirty="0"/>
              <a:t>Can include data from various sources and perspectives</a:t>
            </a:r>
          </a:p>
          <a:p>
            <a:pPr lvl="0" algn="l"/>
            <a:endParaRPr lang="en-US" sz="1400" b="0" u="none" dirty="0"/>
          </a:p>
          <a:p>
            <a:pPr lvl="0" algn="l"/>
            <a:r>
              <a:rPr lang="en-US" sz="1400" b="1" u="none" dirty="0"/>
              <a:t>What are some limitations from lagging data?</a:t>
            </a:r>
          </a:p>
          <a:p>
            <a:pPr lvl="0" algn="l"/>
            <a:r>
              <a:rPr lang="en-US" sz="1400" b="0" dirty="0"/>
              <a:t>Delayed</a:t>
            </a:r>
          </a:p>
          <a:p>
            <a:pPr lvl="0" algn="l"/>
            <a:r>
              <a:rPr lang="en-US" sz="1400" b="0" dirty="0"/>
              <a:t>Any missing data elements are likely unobtainable or difficult to obtain </a:t>
            </a:r>
          </a:p>
          <a:p>
            <a:pPr lvl="0" algn="l"/>
            <a:r>
              <a:rPr lang="en-US" sz="1400" b="0" dirty="0"/>
              <a:t>Time required to access and analyze data may mean that modifications cannot be applied immediately</a:t>
            </a:r>
          </a:p>
          <a:p>
            <a:pPr defTabSz="957035">
              <a:defRPr/>
            </a:pPr>
            <a:endParaRPr lang="en-US" sz="1300" b="1"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b="1" dirty="0"/>
              <a:t>Key Message: </a:t>
            </a:r>
            <a:r>
              <a:rPr lang="en-US" dirty="0"/>
              <a:t>Discuss course objectives</a:t>
            </a:r>
            <a:endParaRPr lang="en-US" b="1" dirty="0"/>
          </a:p>
          <a:p>
            <a:r>
              <a:rPr lang="en-US" b="1" dirty="0"/>
              <a:t>Est. Presentation Time: </a:t>
            </a:r>
            <a:r>
              <a:rPr lang="en-US" dirty="0"/>
              <a:t>1-2 minute(s)</a:t>
            </a:r>
            <a:endParaRPr lang="en-US" b="1" dirty="0"/>
          </a:p>
          <a:p>
            <a:r>
              <a:rPr lang="en-US" b="1" dirty="0"/>
              <a:t>Explanation of Cues/Builds: </a:t>
            </a:r>
            <a:r>
              <a:rPr lang="en-US" dirty="0"/>
              <a:t>None</a:t>
            </a:r>
          </a:p>
          <a:p>
            <a:r>
              <a:rPr lang="en-US" b="1" dirty="0"/>
              <a:t>Suggested Comments: </a:t>
            </a:r>
            <a:r>
              <a:rPr lang="en-US" dirty="0"/>
              <a:t>Self explanatory</a:t>
            </a:r>
          </a:p>
          <a:p>
            <a:r>
              <a:rPr lang="en-US" b="1" dirty="0"/>
              <a:t>Suggested Questions: </a:t>
            </a:r>
            <a:r>
              <a:rPr lang="en-US" dirty="0"/>
              <a:t>Are these the objectives you expect from this course?</a:t>
            </a:r>
          </a:p>
          <a:p>
            <a:r>
              <a:rPr lang="en-US" b="1" dirty="0"/>
              <a:t>Additional Information: </a:t>
            </a:r>
            <a:r>
              <a:rPr lang="en-US" dirty="0"/>
              <a:t>None</a:t>
            </a:r>
          </a:p>
          <a:p>
            <a:r>
              <a:rPr lang="en-US" b="1" dirty="0"/>
              <a:t>Possible Problems: </a:t>
            </a:r>
            <a:r>
              <a:rPr lang="en-US" dirty="0"/>
              <a:t>None</a:t>
            </a:r>
          </a:p>
          <a:p>
            <a:endParaRPr lang="en-US" dirty="0"/>
          </a:p>
        </p:txBody>
      </p:sp>
      <p:sp>
        <p:nvSpPr>
          <p:cNvPr id="30724" name="Slide Number Placeholder 3"/>
          <p:cNvSpPr>
            <a:spLocks noGrp="1"/>
          </p:cNvSpPr>
          <p:nvPr>
            <p:ph type="sldNum" sz="quarter" idx="5"/>
          </p:nvPr>
        </p:nvSpPr>
        <p:spPr>
          <a:noFill/>
        </p:spPr>
        <p:txBody>
          <a:bodyPr/>
          <a:lstStyle/>
          <a:p>
            <a:fld id="{404236F0-EACB-4854-908E-4B2DAB3F834A}" type="slidenum">
              <a:rPr lang="en-US" smtClean="0"/>
              <a:pPr/>
              <a:t>6</a:t>
            </a:fld>
            <a:endParaRPr lang="en-US" dirty="0"/>
          </a:p>
        </p:txBody>
      </p:sp>
    </p:spTree>
    <p:extLst>
      <p:ext uri="{BB962C8B-B14F-4D97-AF65-F5344CB8AC3E}">
        <p14:creationId xmlns:p14="http://schemas.microsoft.com/office/powerpoint/2010/main" val="3342618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Practitioners will understand what influences each group related to collecting data</a:t>
            </a:r>
          </a:p>
          <a:p>
            <a:endParaRPr lang="en-US" sz="1300" dirty="0"/>
          </a:p>
          <a:p>
            <a:r>
              <a:rPr lang="en-US" sz="1300" b="1" dirty="0"/>
              <a:t>Background Information</a:t>
            </a:r>
            <a:r>
              <a:rPr lang="en-US" sz="1300" dirty="0"/>
              <a:t>:</a:t>
            </a:r>
          </a:p>
          <a:p>
            <a:r>
              <a:rPr lang="en-US" sz="1300" dirty="0"/>
              <a:t>Work Zones have a “Get In, Get Out” strategy.</a:t>
            </a:r>
          </a:p>
          <a:p>
            <a:endParaRPr lang="en-US" sz="1300" dirty="0"/>
          </a:p>
          <a:p>
            <a:r>
              <a:rPr lang="en-US" sz="1300" dirty="0"/>
              <a:t>Financial incentives/disincentives necessitate that contractors perform only the most necessary activities.  They are often hesitant to add overhead to time or resources.</a:t>
            </a:r>
          </a:p>
          <a:p>
            <a:endParaRPr lang="en-US" sz="1300" dirty="0"/>
          </a:p>
          <a:p>
            <a:r>
              <a:rPr lang="en-US" sz="1300" dirty="0"/>
              <a:t>Agencies stretching people due to scarce resources.</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Lead small groups</a:t>
            </a:r>
            <a:r>
              <a:rPr lang="en-US" sz="1300" baseline="0" dirty="0"/>
              <a:t> through this exercise</a:t>
            </a:r>
            <a:endParaRPr lang="en-US" sz="130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Spli</a:t>
            </a:r>
            <a:r>
              <a:rPr lang="en-US" sz="1300" b="0" baseline="0" dirty="0"/>
              <a:t>t participants into 3 (or 6, if a large audience) groups, and assign each one of the types of barriers: Highway Agencies, Contractors, Law Enforcement.  Give them 8-12 minutes to identify barriers.</a:t>
            </a:r>
          </a:p>
          <a:p>
            <a:pPr defTabSz="957035">
              <a:defRPr/>
            </a:pPr>
            <a:endParaRPr lang="en-US" sz="1300" b="0" baseline="0" dirty="0"/>
          </a:p>
          <a:p>
            <a:pPr defTabSz="957035">
              <a:defRPr/>
            </a:pPr>
            <a:r>
              <a:rPr lang="en-US" sz="1300" b="0" baseline="0" dirty="0"/>
              <a:t>Then come together as a group and have each small group report out while you walk through the following slides.</a:t>
            </a:r>
            <a:endParaRPr lang="en-US" sz="1300" b="0"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Improving WZ through collecting and analyzing data is a long-term commitment.</a:t>
            </a:r>
            <a:endParaRPr lang="en-US" sz="1300" b="1" dirty="0"/>
          </a:p>
          <a:p>
            <a:endParaRPr lang="en-US" sz="1300" dirty="0"/>
          </a:p>
          <a:p>
            <a:r>
              <a:rPr lang="en-US" sz="1300" b="1" dirty="0"/>
              <a:t>Background Information</a:t>
            </a:r>
            <a:r>
              <a:rPr lang="en-US" sz="1300" dirty="0"/>
              <a:t>:</a:t>
            </a:r>
          </a:p>
          <a:p>
            <a:r>
              <a:rPr lang="en-US" sz="1300" dirty="0"/>
              <a:t>One barrier not mentioned is the time to analyze and report on the data from a program level.</a:t>
            </a:r>
          </a:p>
          <a:p>
            <a:endParaRPr lang="en-US" sz="1300" dirty="0"/>
          </a:p>
          <a:p>
            <a:pPr defTabSz="957035">
              <a:defRPr/>
            </a:pPr>
            <a:r>
              <a:rPr lang="en-US" sz="1300" b="1" dirty="0"/>
              <a:t>Interaction:</a:t>
            </a:r>
          </a:p>
          <a:p>
            <a:pPr marL="179444" indent="-179444">
              <a:buFont typeface="Arial" pitchFamily="34" charset="0"/>
              <a:buChar char="•"/>
            </a:pPr>
            <a:r>
              <a:rPr lang="en-US" sz="1300" dirty="0"/>
              <a:t>Click once to bring up the heading for right-pane</a:t>
            </a:r>
            <a:r>
              <a:rPr lang="en-US" sz="1300" baseline="0" dirty="0"/>
              <a:t> of the slide.</a:t>
            </a:r>
            <a:endParaRPr lang="en-US" sz="1300" dirty="0"/>
          </a:p>
          <a:p>
            <a:pPr marL="179444" indent="-179444">
              <a:buFont typeface="Arial" pitchFamily="34" charset="0"/>
              <a:buChar char="•"/>
            </a:pPr>
            <a:r>
              <a:rPr lang="en-US" sz="1300" dirty="0"/>
              <a:t>Before clicking</a:t>
            </a:r>
            <a:r>
              <a:rPr lang="en-US" sz="1300" baseline="0" dirty="0"/>
              <a:t> again (to bring up the blue boxes with the barriers written in), </a:t>
            </a:r>
            <a:r>
              <a:rPr lang="en-US" sz="1300" u="sng" baseline="0" dirty="0"/>
              <a:t>ask the participants</a:t>
            </a:r>
            <a:r>
              <a:rPr lang="en-US" sz="1300" baseline="0" dirty="0"/>
              <a:t> for their ideas of barriers that highway agencies may face.</a:t>
            </a:r>
            <a:endParaRPr lang="en-US" sz="1300" dirty="0"/>
          </a:p>
          <a:p>
            <a:pPr defTabSz="957035">
              <a:defRPr/>
            </a:pPr>
            <a:endParaRPr lang="en-US" sz="1300" dirty="0"/>
          </a:p>
          <a:p>
            <a:pPr defTabSz="957035">
              <a:defRPr/>
            </a:pPr>
            <a:r>
              <a:rPr lang="en-US" sz="1300" b="1" dirty="0"/>
              <a:t>Notes: </a:t>
            </a:r>
          </a:p>
        </p:txBody>
      </p:sp>
      <p:sp>
        <p:nvSpPr>
          <p:cNvPr id="7" name="Slide Number Placeholder 6"/>
          <p:cNvSpPr>
            <a:spLocks noGrp="1"/>
          </p:cNvSpPr>
          <p:nvPr>
            <p:ph type="sldNum" sz="quarter" idx="10"/>
          </p:nvPr>
        </p:nvSpPr>
        <p:spPr/>
        <p:txBody>
          <a:bodyPr/>
          <a:lstStyle/>
          <a:p>
            <a:fld id="{039B4EB4-5598-40D3-88E5-16B91A0484D5}"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Improving WZ through collecting and analyzing data is a long-term commitment.</a:t>
            </a:r>
            <a:endParaRPr lang="en-US" sz="1300" b="1" dirty="0"/>
          </a:p>
          <a:p>
            <a:endParaRPr lang="en-US" sz="1300" dirty="0"/>
          </a:p>
          <a:p>
            <a:r>
              <a:rPr lang="en-US" sz="1300" b="1" dirty="0"/>
              <a:t>Background Information</a:t>
            </a:r>
            <a:r>
              <a:rPr lang="en-US" sz="1300" dirty="0"/>
              <a:t>:</a:t>
            </a:r>
          </a:p>
          <a:p>
            <a:r>
              <a:rPr lang="en-US" sz="1300" dirty="0"/>
              <a:t>One barrier not mentioned is the time to analyze and report on the data from a program level.</a:t>
            </a:r>
          </a:p>
          <a:p>
            <a:endParaRPr lang="en-US" sz="1300" dirty="0"/>
          </a:p>
          <a:p>
            <a:pPr defTabSz="957035">
              <a:defRPr/>
            </a:pPr>
            <a:r>
              <a:rPr lang="en-US" sz="1300" b="1" dirty="0"/>
              <a:t>Interaction:</a:t>
            </a:r>
          </a:p>
          <a:p>
            <a:pPr marL="179444" indent="-179444">
              <a:buFont typeface="Arial" pitchFamily="34" charset="0"/>
              <a:buChar char="•"/>
            </a:pPr>
            <a:r>
              <a:rPr lang="en-US" sz="1300" dirty="0"/>
              <a:t>Click once to bring up the heading for right-pane</a:t>
            </a:r>
            <a:r>
              <a:rPr lang="en-US" sz="1300" baseline="0" dirty="0"/>
              <a:t> of the slide.</a:t>
            </a:r>
            <a:endParaRPr lang="en-US" sz="1300" dirty="0"/>
          </a:p>
          <a:p>
            <a:pPr marL="179444" indent="-179444">
              <a:buFont typeface="Arial" pitchFamily="34" charset="0"/>
              <a:buChar char="•"/>
            </a:pPr>
            <a:r>
              <a:rPr lang="en-US" sz="1300" dirty="0"/>
              <a:t>Before clicking</a:t>
            </a:r>
            <a:r>
              <a:rPr lang="en-US" sz="1300" baseline="0" dirty="0"/>
              <a:t> again (to bring up the blue boxes with the barriers written in), </a:t>
            </a:r>
            <a:r>
              <a:rPr lang="en-US" sz="1300" u="sng" baseline="0" dirty="0"/>
              <a:t>ask the participants</a:t>
            </a:r>
            <a:r>
              <a:rPr lang="en-US" sz="1300" baseline="0" dirty="0"/>
              <a:t> for their ideas of barriers that highway agencies may face.</a:t>
            </a:r>
            <a:endParaRPr lang="en-US" sz="1300" dirty="0"/>
          </a:p>
          <a:p>
            <a:pPr defTabSz="957035">
              <a:defRPr/>
            </a:pPr>
            <a:endParaRPr lang="en-US" sz="1300" dirty="0"/>
          </a:p>
          <a:p>
            <a:pPr defTabSz="957035">
              <a:defRPr/>
            </a:pPr>
            <a:r>
              <a:rPr lang="en-US" sz="1300" b="1" dirty="0"/>
              <a:t>Notes: </a:t>
            </a:r>
          </a:p>
        </p:txBody>
      </p:sp>
      <p:sp>
        <p:nvSpPr>
          <p:cNvPr id="7" name="Slide Number Placeholder 6"/>
          <p:cNvSpPr>
            <a:spLocks noGrp="1"/>
          </p:cNvSpPr>
          <p:nvPr>
            <p:ph type="sldNum" sz="quarter" idx="10"/>
          </p:nvPr>
        </p:nvSpPr>
        <p:spPr/>
        <p:txBody>
          <a:bodyPr/>
          <a:lstStyle/>
          <a:p>
            <a:fld id="{039B4EB4-5598-40D3-88E5-16B91A0484D5}"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It is </a:t>
            </a:r>
            <a:r>
              <a:rPr lang="en-US" sz="1300" b="0" kern="1200" dirty="0">
                <a:solidFill>
                  <a:schemeClr val="tx1"/>
                </a:solidFill>
                <a:latin typeface="+mn-lt"/>
                <a:ea typeface="+mn-ea"/>
                <a:cs typeface="+mn-cs"/>
              </a:rPr>
              <a:t>Critical </a:t>
            </a:r>
            <a:r>
              <a:rPr lang="en-US" sz="1300" kern="1200" dirty="0">
                <a:solidFill>
                  <a:schemeClr val="tx1"/>
                </a:solidFill>
                <a:latin typeface="+mn-lt"/>
                <a:ea typeface="+mn-ea"/>
                <a:cs typeface="+mn-cs"/>
              </a:rPr>
              <a:t>to stay on message with contractors who are monitoring the WZ for the safety of all users, including workers. Not addressing WZ issues could lead to increased liability.</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r>
              <a:rPr lang="en-US" sz="1300" dirty="0"/>
              <a:t>How would you respond to a contractor accusing the agency of “spying” on the contractor?</a:t>
            </a:r>
            <a:r>
              <a:rPr lang="en-US" sz="1300" b="1" dirty="0"/>
              <a:t> </a:t>
            </a:r>
          </a:p>
          <a:p>
            <a:pPr defTabSz="957035">
              <a:defRPr/>
            </a:pPr>
            <a:endParaRPr lang="en-US" sz="1300" dirty="0"/>
          </a:p>
          <a:p>
            <a:pPr defTabSz="957035">
              <a:defRPr/>
            </a:pPr>
            <a:r>
              <a:rPr lang="en-US" sz="1300" b="1" dirty="0"/>
              <a:t>Notes: </a:t>
            </a:r>
          </a:p>
          <a:p>
            <a:pPr marL="179444" indent="-179444">
              <a:buFont typeface="Arial" pitchFamily="34" charset="0"/>
              <a:buChar char="•"/>
            </a:pPr>
            <a:r>
              <a:rPr lang="en-US" sz="1300" dirty="0"/>
              <a:t>Click once to bring up the heading for right-pane</a:t>
            </a:r>
            <a:r>
              <a:rPr lang="en-US" sz="1300" baseline="0" dirty="0"/>
              <a:t> of the slide.</a:t>
            </a:r>
            <a:endParaRPr lang="en-US" sz="1300" dirty="0"/>
          </a:p>
          <a:p>
            <a:pPr marL="179444" indent="-179444">
              <a:buFont typeface="Arial" pitchFamily="34" charset="0"/>
              <a:buChar char="•"/>
            </a:pPr>
            <a:r>
              <a:rPr lang="en-US" sz="1300" dirty="0"/>
              <a:t>Before clicking</a:t>
            </a:r>
            <a:r>
              <a:rPr lang="en-US" sz="1300" baseline="0" dirty="0"/>
              <a:t> again (to bring up the blue boxes with the barriers written in), ask the participants for their ideas of barriers that highway agencies may face.</a:t>
            </a:r>
          </a:p>
          <a:p>
            <a:pPr marL="179444" indent="-179444">
              <a:buFont typeface="Arial" pitchFamily="34" charset="0"/>
              <a:buChar char="•"/>
            </a:pPr>
            <a:r>
              <a:rPr lang="en-US" sz="1300" baseline="0" dirty="0"/>
              <a:t>Click a third time to show the potential solutions to contractor barriers</a:t>
            </a:r>
            <a:endParaRPr lang="en-US" sz="13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It is </a:t>
            </a:r>
            <a:r>
              <a:rPr lang="en-US" sz="1300" b="0" kern="1200" dirty="0">
                <a:solidFill>
                  <a:schemeClr val="tx1"/>
                </a:solidFill>
                <a:latin typeface="+mn-lt"/>
                <a:ea typeface="+mn-ea"/>
                <a:cs typeface="+mn-cs"/>
              </a:rPr>
              <a:t>Critical </a:t>
            </a:r>
            <a:r>
              <a:rPr lang="en-US" sz="1300" kern="1200" dirty="0">
                <a:solidFill>
                  <a:schemeClr val="tx1"/>
                </a:solidFill>
                <a:latin typeface="+mn-lt"/>
                <a:ea typeface="+mn-ea"/>
                <a:cs typeface="+mn-cs"/>
              </a:rPr>
              <a:t>to stay on message with contractors who are monitoring the WZ for the safety of all users, including workers. Not addressing WZ issues could lead to increased liability.</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r>
              <a:rPr lang="en-US" sz="1300" dirty="0"/>
              <a:t>How would you respond to a contractor accusing the agency of “spying” on the contractor?</a:t>
            </a:r>
            <a:r>
              <a:rPr lang="en-US" sz="1300" b="1" dirty="0"/>
              <a:t> </a:t>
            </a:r>
          </a:p>
          <a:p>
            <a:pPr defTabSz="957035">
              <a:defRPr/>
            </a:pPr>
            <a:endParaRPr lang="en-US" sz="1300" dirty="0"/>
          </a:p>
          <a:p>
            <a:pPr defTabSz="957035">
              <a:defRPr/>
            </a:pPr>
            <a:r>
              <a:rPr lang="en-US" sz="1300" b="1" dirty="0"/>
              <a:t>Notes: </a:t>
            </a:r>
          </a:p>
          <a:p>
            <a:pPr marL="179444" indent="-179444">
              <a:buFont typeface="Arial" pitchFamily="34" charset="0"/>
              <a:buChar char="•"/>
            </a:pPr>
            <a:r>
              <a:rPr lang="en-US" sz="1300" dirty="0"/>
              <a:t>Click once to bring up the heading for right-pane</a:t>
            </a:r>
            <a:r>
              <a:rPr lang="en-US" sz="1300" baseline="0" dirty="0"/>
              <a:t> of the slide.</a:t>
            </a:r>
            <a:endParaRPr lang="en-US" sz="1300" dirty="0"/>
          </a:p>
          <a:p>
            <a:pPr marL="179444" indent="-179444">
              <a:buFont typeface="Arial" pitchFamily="34" charset="0"/>
              <a:buChar char="•"/>
            </a:pPr>
            <a:r>
              <a:rPr lang="en-US" sz="1300" dirty="0"/>
              <a:t>Before clicking</a:t>
            </a:r>
            <a:r>
              <a:rPr lang="en-US" sz="1300" baseline="0" dirty="0"/>
              <a:t> again (to bring up the blue boxes with the barriers written in), ask the participants for their ideas of barriers that highway agencies may face.</a:t>
            </a:r>
          </a:p>
          <a:p>
            <a:pPr marL="179444" indent="-179444">
              <a:buFont typeface="Arial" pitchFamily="34" charset="0"/>
              <a:buChar char="•"/>
            </a:pPr>
            <a:r>
              <a:rPr lang="en-US" sz="1300" baseline="0" dirty="0"/>
              <a:t>Click a third time to show the potential solutions to contractor barriers</a:t>
            </a:r>
            <a:endParaRPr lang="en-US" sz="13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Building a relationship with LE critical.  </a:t>
            </a:r>
            <a:r>
              <a:rPr lang="en-US" sz="1300" dirty="0"/>
              <a:t>Be aware of their time constraints.  Be aware some states allow clearance of non-injury crashes</a:t>
            </a:r>
          </a:p>
          <a:p>
            <a:endParaRPr lang="en-US" sz="1300" dirty="0"/>
          </a:p>
          <a:p>
            <a:r>
              <a:rPr lang="en-US" sz="1300" b="1" dirty="0"/>
              <a:t>Background Information</a:t>
            </a:r>
            <a:r>
              <a:rPr lang="en-US" sz="1300" dirty="0"/>
              <a:t>:</a:t>
            </a:r>
          </a:p>
          <a:p>
            <a:r>
              <a:rPr lang="en-US" sz="1300" dirty="0"/>
              <a:t>Barriers to work zone safety analysis from police crash reports</a:t>
            </a:r>
          </a:p>
          <a:p>
            <a:pPr marL="293665" indent="-293665">
              <a:buFont typeface="Arial" pitchFamily="34" charset="0"/>
              <a:buChar char="•"/>
            </a:pPr>
            <a:r>
              <a:rPr lang="en-US" sz="1300" dirty="0"/>
              <a:t>Crash report not accurate or complete</a:t>
            </a:r>
          </a:p>
          <a:p>
            <a:pPr marL="293665" indent="-293665">
              <a:buFont typeface="Arial" pitchFamily="34" charset="0"/>
              <a:buChar char="•"/>
            </a:pPr>
            <a:r>
              <a:rPr lang="en-US" sz="1300" dirty="0"/>
              <a:t>Circumstances surrounding crash not work zone related</a:t>
            </a:r>
          </a:p>
          <a:p>
            <a:pPr marL="293665" indent="-293665">
              <a:buFont typeface="Arial" pitchFamily="34" charset="0"/>
              <a:buChar char="•"/>
            </a:pPr>
            <a:r>
              <a:rPr lang="en-US" sz="1300" dirty="0"/>
              <a:t>Vehicles moved prior to law enforcement arriving</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marL="179444" indent="-179444">
              <a:buFont typeface="Arial" pitchFamily="34" charset="0"/>
              <a:buChar char="•"/>
            </a:pPr>
            <a:r>
              <a:rPr lang="en-US" sz="1300" dirty="0"/>
              <a:t>Click once to bring up the heading for right-pane</a:t>
            </a:r>
            <a:r>
              <a:rPr lang="en-US" sz="1300" baseline="0" dirty="0"/>
              <a:t> of the slide.</a:t>
            </a:r>
            <a:endParaRPr lang="en-US" sz="1300" dirty="0"/>
          </a:p>
          <a:p>
            <a:pPr marL="179444" indent="-179444">
              <a:buFont typeface="Arial" pitchFamily="34" charset="0"/>
              <a:buChar char="•"/>
            </a:pPr>
            <a:r>
              <a:rPr lang="en-US" sz="1300" dirty="0"/>
              <a:t>Before clicking</a:t>
            </a:r>
            <a:r>
              <a:rPr lang="en-US" sz="1300" baseline="0" dirty="0"/>
              <a:t> again (to bring up the blue boxes with the barriers written in), ask the participants for their ideas of barriers that highway agencies may face.</a:t>
            </a:r>
          </a:p>
        </p:txBody>
      </p:sp>
      <p:sp>
        <p:nvSpPr>
          <p:cNvPr id="7" name="Slide Number Placeholder 6"/>
          <p:cNvSpPr>
            <a:spLocks noGrp="1"/>
          </p:cNvSpPr>
          <p:nvPr>
            <p:ph type="sldNum" sz="quarter" idx="10"/>
          </p:nvPr>
        </p:nvSpPr>
        <p:spPr/>
        <p:txBody>
          <a:bodyPr/>
          <a:lstStyle/>
          <a:p>
            <a:fld id="{039B4EB4-5598-40D3-88E5-16B91A0484D5}"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Building a relationship with LE critical.  </a:t>
            </a:r>
            <a:r>
              <a:rPr lang="en-US" sz="1300" dirty="0"/>
              <a:t>Be aware of their time constraints.  Be aware some states allow clearance of non-injury crashes</a:t>
            </a:r>
          </a:p>
          <a:p>
            <a:endParaRPr lang="en-US" sz="1300" dirty="0"/>
          </a:p>
          <a:p>
            <a:r>
              <a:rPr lang="en-US" sz="1300" b="1" dirty="0"/>
              <a:t>Background Information</a:t>
            </a:r>
            <a:r>
              <a:rPr lang="en-US" sz="1300" dirty="0"/>
              <a:t>:</a:t>
            </a:r>
          </a:p>
          <a:p>
            <a:r>
              <a:rPr lang="en-US" sz="1300" dirty="0"/>
              <a:t>Barriers to work zone safety analysis from police crash reports</a:t>
            </a:r>
          </a:p>
          <a:p>
            <a:pPr marL="293665" indent="-293665">
              <a:buFont typeface="Arial" pitchFamily="34" charset="0"/>
              <a:buChar char="•"/>
            </a:pPr>
            <a:r>
              <a:rPr lang="en-US" sz="1300" dirty="0"/>
              <a:t>Crash report not accurate or complete</a:t>
            </a:r>
          </a:p>
          <a:p>
            <a:pPr marL="293665" indent="-293665">
              <a:buFont typeface="Arial" pitchFamily="34" charset="0"/>
              <a:buChar char="•"/>
            </a:pPr>
            <a:r>
              <a:rPr lang="en-US" sz="1300" dirty="0"/>
              <a:t>Circumstances surrounding crash not work zone related</a:t>
            </a:r>
          </a:p>
          <a:p>
            <a:pPr marL="293665" indent="-293665">
              <a:buFont typeface="Arial" pitchFamily="34" charset="0"/>
              <a:buChar char="•"/>
            </a:pPr>
            <a:r>
              <a:rPr lang="en-US" sz="1300" dirty="0"/>
              <a:t>Vehicles moved prior to law enforcement arriving</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marL="179444" indent="-179444">
              <a:buFont typeface="Arial" pitchFamily="34" charset="0"/>
              <a:buChar char="•"/>
            </a:pPr>
            <a:r>
              <a:rPr lang="en-US" sz="1300" dirty="0"/>
              <a:t>Click once to bring up the heading for right-pane</a:t>
            </a:r>
            <a:r>
              <a:rPr lang="en-US" sz="1300" baseline="0" dirty="0"/>
              <a:t> of the slide.</a:t>
            </a:r>
            <a:endParaRPr lang="en-US" sz="1300" dirty="0"/>
          </a:p>
          <a:p>
            <a:pPr marL="179444" indent="-179444">
              <a:buFont typeface="Arial" pitchFamily="34" charset="0"/>
              <a:buChar char="•"/>
            </a:pPr>
            <a:r>
              <a:rPr lang="en-US" sz="1300" dirty="0"/>
              <a:t>Before clicking</a:t>
            </a:r>
            <a:r>
              <a:rPr lang="en-US" sz="1300" baseline="0" dirty="0"/>
              <a:t> again (to bring up the blue boxes with the barriers written in), ask the participants for their ideas of barriers that highway agencies may face.</a:t>
            </a:r>
          </a:p>
        </p:txBody>
      </p:sp>
      <p:sp>
        <p:nvSpPr>
          <p:cNvPr id="7" name="Slide Number Placeholder 6"/>
          <p:cNvSpPr>
            <a:spLocks noGrp="1"/>
          </p:cNvSpPr>
          <p:nvPr>
            <p:ph type="sldNum" sz="quarter" idx="10"/>
          </p:nvPr>
        </p:nvSpPr>
        <p:spPr/>
        <p:txBody>
          <a:bodyPr/>
          <a:lstStyle/>
          <a:p>
            <a:fld id="{039B4EB4-5598-40D3-88E5-16B91A0484D5}"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Lead small groups</a:t>
            </a:r>
            <a:r>
              <a:rPr lang="en-US" sz="1300" baseline="0" dirty="0"/>
              <a:t> through this exercise</a:t>
            </a:r>
            <a:endParaRPr lang="en-US" sz="130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Spli</a:t>
            </a:r>
            <a:r>
              <a:rPr lang="en-US" sz="1300" b="0" baseline="0" dirty="0"/>
              <a:t>t participants into 3 (or 6, if a large audience) groups, and assign each one of the types of barriers: Highway Agencies, Contractors, Law Enforcement.  Give them 8-12 minutes to identify barriers.</a:t>
            </a:r>
          </a:p>
          <a:p>
            <a:pPr defTabSz="957035">
              <a:defRPr/>
            </a:pPr>
            <a:endParaRPr lang="en-US" sz="1300" b="0" baseline="0" dirty="0"/>
          </a:p>
          <a:p>
            <a:pPr defTabSz="957035">
              <a:defRPr/>
            </a:pPr>
            <a:r>
              <a:rPr lang="en-US" sz="1300" b="0" baseline="0" dirty="0"/>
              <a:t>Then come together as a group and have each small group report out while you walk through the following slides.</a:t>
            </a:r>
            <a:endParaRPr lang="en-US" sz="1300" b="0"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kern="1200" dirty="0">
                <a:solidFill>
                  <a:schemeClr val="tx1"/>
                </a:solidFill>
                <a:latin typeface="+mn-lt"/>
                <a:ea typeface="+mn-ea"/>
                <a:cs typeface="+mn-cs"/>
              </a:rPr>
              <a:t>Finding ways to overcome barriers to WZ safety data collection.</a:t>
            </a:r>
          </a:p>
          <a:p>
            <a:endParaRPr lang="en-US" sz="1300" dirty="0"/>
          </a:p>
          <a:p>
            <a:r>
              <a:rPr lang="en-US" sz="1300" b="1" dirty="0"/>
              <a:t>Background Information</a:t>
            </a:r>
            <a:r>
              <a:rPr lang="en-US" sz="1300" dirty="0"/>
              <a:t>:</a:t>
            </a:r>
          </a:p>
          <a:p>
            <a:r>
              <a:rPr lang="en-US" sz="1300" dirty="0"/>
              <a:t>MOU from past discussion is an opportunity to work with law enforcement to ensure correct data elements are used.</a:t>
            </a:r>
          </a:p>
          <a:p>
            <a:endParaRPr lang="en-US" sz="1300" dirty="0"/>
          </a:p>
          <a:p>
            <a:pPr defTabSz="957035">
              <a:defRPr/>
            </a:pPr>
            <a:r>
              <a:rPr lang="en-US" sz="1300" b="1" dirty="0"/>
              <a:t>Interaction:  </a:t>
            </a:r>
            <a:r>
              <a:rPr lang="en-US" sz="1300" b="0" dirty="0"/>
              <a:t>Improving access to work zone crash reports depends on what?  Discussion should center on relationship with law enforcement</a:t>
            </a:r>
            <a:r>
              <a:rPr lang="en-US" sz="1300" b="0" baseline="0" dirty="0"/>
              <a:t> agencies.</a:t>
            </a:r>
            <a:endParaRPr lang="en-US" sz="1300" b="0" dirty="0"/>
          </a:p>
          <a:p>
            <a:pPr defTabSz="957035">
              <a:defRPr/>
            </a:pPr>
            <a:endParaRPr lang="en-US" sz="1300" dirty="0"/>
          </a:p>
          <a:p>
            <a:pPr defTabSz="957035">
              <a:defRPr/>
            </a:pPr>
            <a:r>
              <a:rPr lang="en-US" sz="1300" b="1" dirty="0"/>
              <a:t>Notes: </a:t>
            </a:r>
          </a:p>
          <a:p>
            <a:pPr marL="179444" indent="-179444">
              <a:buFont typeface="Arial" pitchFamily="34" charset="0"/>
              <a:buChar char="•"/>
            </a:pP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D117BF0-F338-4A60-A4F6-B7674FE6596C}" type="slidenum">
              <a:rPr lang="en-US" smtClean="0"/>
              <a:pPr/>
              <a:t>7</a:t>
            </a:fld>
            <a:endParaRPr lang="en-US" dirty="0"/>
          </a:p>
        </p:txBody>
      </p:sp>
      <p:sp>
        <p:nvSpPr>
          <p:cNvPr id="37891" name="Rectangle 2"/>
          <p:cNvSpPr>
            <a:spLocks noGrp="1" noRot="1" noChangeAspect="1" noChangeArrowheads="1" noTextEdit="1"/>
          </p:cNvSpPr>
          <p:nvPr>
            <p:ph type="sldImg"/>
          </p:nvPr>
        </p:nvSpPr>
        <p:spPr>
          <a:xfrm>
            <a:off x="1108075" y="654050"/>
            <a:ext cx="4646613" cy="3484563"/>
          </a:xfrm>
          <a:ln/>
        </p:spPr>
      </p:sp>
      <p:sp>
        <p:nvSpPr>
          <p:cNvPr id="37892" name="Rectangle 3"/>
          <p:cNvSpPr>
            <a:spLocks noGrp="1" noChangeArrowheads="1"/>
          </p:cNvSpPr>
          <p:nvPr>
            <p:ph type="body" idx="1"/>
          </p:nvPr>
        </p:nvSpPr>
        <p:spPr>
          <a:xfrm>
            <a:off x="685800" y="4356100"/>
            <a:ext cx="5791200" cy="4138613"/>
          </a:xfrm>
          <a:noFill/>
          <a:ln/>
        </p:spPr>
        <p:txBody>
          <a:bodyPr/>
          <a:lstStyle/>
          <a:p>
            <a:r>
              <a:rPr lang="en-US" b="1" dirty="0"/>
              <a:t>Key Message: </a:t>
            </a:r>
            <a:r>
              <a:rPr lang="en-US" dirty="0"/>
              <a:t>Discuss course format and modules</a:t>
            </a:r>
          </a:p>
          <a:p>
            <a:r>
              <a:rPr lang="en-US" b="1" dirty="0"/>
              <a:t>Est. Presentation Time: </a:t>
            </a:r>
            <a:r>
              <a:rPr lang="en-US" dirty="0"/>
              <a:t>3 minute(s)</a:t>
            </a:r>
          </a:p>
          <a:p>
            <a:r>
              <a:rPr lang="en-US" b="1" dirty="0"/>
              <a:t>Explanation of Cues/Builds: </a:t>
            </a:r>
            <a:r>
              <a:rPr lang="en-US" dirty="0"/>
              <a:t>None</a:t>
            </a:r>
          </a:p>
          <a:p>
            <a:r>
              <a:rPr lang="en-US" b="1" dirty="0"/>
              <a:t>Suggested Comments: </a:t>
            </a:r>
            <a:r>
              <a:rPr lang="en-US" dirty="0"/>
              <a:t>These are modules we will cover. The notebook follows the structure of the course, module by module. </a:t>
            </a:r>
          </a:p>
          <a:p>
            <a:r>
              <a:rPr lang="en-US" b="1" dirty="0"/>
              <a:t>Suggested Questions: </a:t>
            </a:r>
            <a:r>
              <a:rPr lang="en-US" dirty="0"/>
              <a:t>None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Additional Information: </a:t>
            </a:r>
            <a:r>
              <a:rPr lang="en-US" dirty="0"/>
              <a:t>Briefly discuss the content of each module and what will be covered. Try to “wet their appetite” with the information to come. </a:t>
            </a:r>
            <a:r>
              <a:rPr lang="en-US" sz="1200" dirty="0"/>
              <a:t>Describe how each module builds unto the next.</a:t>
            </a:r>
            <a:endParaRPr lang="en-US" dirty="0"/>
          </a:p>
          <a:p>
            <a:r>
              <a:rPr lang="en-US" b="1" dirty="0"/>
              <a:t>Possible Problems: </a:t>
            </a:r>
            <a:r>
              <a:rPr lang="en-US" dirty="0"/>
              <a:t>Avoid giving details. Do this in general terms and keep moving.</a:t>
            </a:r>
          </a:p>
        </p:txBody>
      </p:sp>
    </p:spTree>
    <p:extLst>
      <p:ext uri="{BB962C8B-B14F-4D97-AF65-F5344CB8AC3E}">
        <p14:creationId xmlns:p14="http://schemas.microsoft.com/office/powerpoint/2010/main" val="1647128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Be consistent with communication to the contractor as to why the data is important and how the data will be used</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r>
              <a:rPr lang="en-US" sz="1300" b="1" baseline="0" dirty="0"/>
              <a:t> </a:t>
            </a:r>
          </a:p>
          <a:p>
            <a:pPr defTabSz="957035">
              <a:defRPr/>
            </a:pPr>
            <a:r>
              <a:rPr lang="en-US" sz="1300" b="0" baseline="0" dirty="0"/>
              <a:t>How can these data help a contractor?</a:t>
            </a:r>
          </a:p>
          <a:p>
            <a:pPr marL="285750" indent="-285750" defTabSz="957035">
              <a:buFontTx/>
              <a:buChar char="-"/>
              <a:defRPr/>
            </a:pPr>
            <a:r>
              <a:rPr lang="en-US" sz="1300" b="0" baseline="0" dirty="0"/>
              <a:t>Provide justification for a larger window to work</a:t>
            </a:r>
          </a:p>
          <a:p>
            <a:pPr marL="285750" indent="-285750" defTabSz="957035">
              <a:buFontTx/>
              <a:buChar char="-"/>
              <a:defRPr/>
            </a:pPr>
            <a:r>
              <a:rPr lang="en-US" sz="1300" b="0" baseline="0" dirty="0"/>
              <a:t>Monitor for incidents jeopardizing the safety of workers and impacting the contractor’s liability</a:t>
            </a:r>
          </a:p>
          <a:p>
            <a:pPr marL="285750" indent="-285750" defTabSz="957035">
              <a:buFontTx/>
              <a:buChar char="-"/>
              <a:defRPr/>
            </a:pPr>
            <a:r>
              <a:rPr lang="en-US" sz="1300" b="0" baseline="0" dirty="0"/>
              <a:t>Present the contractor in a positive light to the community</a:t>
            </a:r>
            <a:endParaRPr lang="en-US" sz="1300" b="0" dirty="0"/>
          </a:p>
          <a:p>
            <a:pPr defTabSz="957035">
              <a:defRPr/>
            </a:pPr>
            <a:endParaRPr lang="en-US" sz="1300" dirty="0"/>
          </a:p>
          <a:p>
            <a:pPr defTabSz="957035">
              <a:defRPr/>
            </a:pPr>
            <a:r>
              <a:rPr lang="en-US" sz="1300" b="1" dirty="0"/>
              <a:t>Notes: </a:t>
            </a:r>
          </a:p>
          <a:p>
            <a:pPr marL="179444" indent="-179444">
              <a:buFont typeface="Arial" pitchFamily="34" charset="0"/>
              <a:buChar char="•"/>
            </a:pP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Reemphasize importance of strong positive relationship with LE</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dirty="0"/>
              <a:t>What are low-impact ways to cultivate a relationship with law enforcement?  How do you overcome years of culture of doing something a certain way?</a:t>
            </a:r>
          </a:p>
          <a:p>
            <a:pPr defTabSz="957035">
              <a:defRPr/>
            </a:pPr>
            <a:endParaRPr lang="en-US" sz="1300" dirty="0"/>
          </a:p>
          <a:p>
            <a:pPr defTabSz="957035">
              <a:defRPr/>
            </a:pPr>
            <a:r>
              <a:rPr lang="en-US" sz="1300" b="1" dirty="0"/>
              <a:t>Notes: </a:t>
            </a:r>
            <a:r>
              <a:rPr lang="en-US" sz="1300" b="0" dirty="0"/>
              <a:t>Possibl</a:t>
            </a:r>
            <a:r>
              <a:rPr lang="en-US" sz="1300" b="0" baseline="0" dirty="0"/>
              <a:t>e answers</a:t>
            </a:r>
            <a:endParaRPr lang="en-US" sz="1300" b="0" dirty="0"/>
          </a:p>
          <a:p>
            <a:pPr defTabSz="957035">
              <a:defRPr/>
            </a:pPr>
            <a:r>
              <a:rPr lang="en-US" sz="1300" b="0" dirty="0"/>
              <a:t>Emphasize the importance of detailed crash narratives and sketches</a:t>
            </a:r>
          </a:p>
          <a:p>
            <a:pPr defTabSz="957035">
              <a:defRPr/>
            </a:pPr>
            <a:r>
              <a:rPr lang="en-US" sz="1300" b="0" dirty="0"/>
              <a:t>Provide work zone training, preferably web-based, to LE officers</a:t>
            </a:r>
          </a:p>
          <a:p>
            <a:pPr defTabSz="957035">
              <a:defRPr/>
            </a:pPr>
            <a:r>
              <a:rPr lang="en-US" sz="1300" b="0" dirty="0"/>
              <a:t>Use technologies such as tablet computers to increase timeliness of crash report availability</a:t>
            </a:r>
          </a:p>
          <a:p>
            <a:pPr defTabSz="957035">
              <a:defRPr/>
            </a:pPr>
            <a:endParaRPr lang="en-US" sz="1300" b="1"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Introduce</a:t>
            </a:r>
            <a:r>
              <a:rPr lang="en-US" sz="1300" b="0" baseline="0" dirty="0"/>
              <a:t> Case Studies</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a:t>
            </a:r>
            <a:endParaRPr lang="en-US" sz="1300" dirty="0">
              <a:effectLst/>
            </a:endParaRP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20000"/>
          </a:bodyPr>
          <a:lstStyle/>
          <a:p>
            <a:r>
              <a:rPr lang="en-US" sz="1300" b="1" dirty="0"/>
              <a:t>Key Message: </a:t>
            </a:r>
            <a:r>
              <a:rPr lang="en-US" sz="1300" kern="1200" dirty="0">
                <a:solidFill>
                  <a:schemeClr val="tx1"/>
                </a:solidFill>
                <a:latin typeface="+mn-lt"/>
                <a:ea typeface="+mn-ea"/>
                <a:cs typeface="+mn-cs"/>
              </a:rPr>
              <a:t>Setting rules of engagement among various groups working in the zone can improve data output.</a:t>
            </a:r>
          </a:p>
          <a:p>
            <a:endParaRPr lang="en-US" sz="1300" dirty="0"/>
          </a:p>
          <a:p>
            <a:r>
              <a:rPr lang="en-US" sz="1300" b="1" dirty="0"/>
              <a:t>Background Information</a:t>
            </a:r>
            <a:r>
              <a:rPr lang="en-US" sz="1300" dirty="0"/>
              <a:t>:</a:t>
            </a:r>
          </a:p>
          <a:p>
            <a:r>
              <a:rPr lang="en-US" sz="1300" dirty="0"/>
              <a:t>MOU may not be necessary everywhere, depending</a:t>
            </a:r>
            <a:r>
              <a:rPr lang="en-US" sz="1300" baseline="0" dirty="0"/>
              <a:t> on current relationships between highway agency and law enforcement.</a:t>
            </a:r>
            <a:endParaRPr lang="en-US" sz="1300" dirty="0"/>
          </a:p>
          <a:p>
            <a:endParaRPr lang="en-US" sz="1300" dirty="0"/>
          </a:p>
          <a:p>
            <a:r>
              <a:rPr lang="en-US" sz="1300" dirty="0"/>
              <a:t>Project diary</a:t>
            </a:r>
          </a:p>
          <a:p>
            <a:pPr lvl="1"/>
            <a:r>
              <a:rPr lang="en-US" sz="1300" dirty="0">
                <a:latin typeface="Arial" panose="020B0604020202020204" pitchFamily="34" charset="0"/>
              </a:rPr>
              <a:t>Written by project and field staff members</a:t>
            </a:r>
          </a:p>
          <a:p>
            <a:pPr lvl="1"/>
            <a:r>
              <a:rPr lang="en-US" sz="1300" dirty="0">
                <a:latin typeface="Arial" panose="020B0604020202020204" pitchFamily="34" charset="0"/>
              </a:rPr>
              <a:t>Used to track work progress, site conditions, and labor and equipment usage</a:t>
            </a:r>
          </a:p>
          <a:p>
            <a:pPr lvl="1"/>
            <a:r>
              <a:rPr lang="en-US" sz="1300" dirty="0">
                <a:latin typeface="Arial" panose="020B0604020202020204" pitchFamily="34" charset="0"/>
              </a:rPr>
              <a:t>Essential supplement to crash database information</a:t>
            </a:r>
          </a:p>
          <a:p>
            <a:pPr lvl="2"/>
            <a:r>
              <a:rPr lang="en-US" sz="1300" dirty="0">
                <a:latin typeface="Arial" panose="020B0604020202020204" pitchFamily="34" charset="0"/>
              </a:rPr>
              <a:t>Provide critical information and first-hand observations about a crash</a:t>
            </a:r>
          </a:p>
          <a:p>
            <a:pPr lvl="2"/>
            <a:r>
              <a:rPr lang="en-US" sz="1300" dirty="0">
                <a:latin typeface="Arial" panose="020B0604020202020204" pitchFamily="34" charset="0"/>
              </a:rPr>
              <a:t>On-site at time of crash perspective</a:t>
            </a:r>
          </a:p>
          <a:p>
            <a:pPr lvl="2"/>
            <a:r>
              <a:rPr lang="en-US" sz="1300" dirty="0">
                <a:latin typeface="Arial" panose="020B0604020202020204" pitchFamily="34" charset="0"/>
              </a:rPr>
              <a:t>Construction or engineering background</a:t>
            </a:r>
          </a:p>
          <a:p>
            <a:pPr lvl="2"/>
            <a:r>
              <a:rPr lang="en-US" sz="1300" dirty="0">
                <a:latin typeface="Arial" panose="020B0604020202020204" pitchFamily="34" charset="0"/>
              </a:rPr>
              <a:t>Familiarity with work zone and roadway environment before, during, and after crash</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r>
              <a:rPr lang="en-US" sz="1300" dirty="0"/>
              <a:t>Project diary can be individualized regarding descriptions and terms used.</a:t>
            </a:r>
          </a:p>
        </p:txBody>
      </p:sp>
      <p:sp>
        <p:nvSpPr>
          <p:cNvPr id="7" name="Slide Number Placeholder 6"/>
          <p:cNvSpPr>
            <a:spLocks noGrp="1"/>
          </p:cNvSpPr>
          <p:nvPr>
            <p:ph type="sldNum" sz="quarter" idx="10"/>
          </p:nvPr>
        </p:nvSpPr>
        <p:spPr/>
        <p:txBody>
          <a:bodyPr/>
          <a:lstStyle/>
          <a:p>
            <a:fld id="{039B4EB4-5598-40D3-88E5-16B91A0484D5}"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20000"/>
          </a:bodyPr>
          <a:lstStyle/>
          <a:p>
            <a:r>
              <a:rPr lang="en-US" sz="1300" b="1" dirty="0"/>
              <a:t>Key Message: </a:t>
            </a:r>
            <a:r>
              <a:rPr lang="en-US" sz="1300" kern="1200" dirty="0">
                <a:solidFill>
                  <a:schemeClr val="tx1"/>
                </a:solidFill>
                <a:latin typeface="+mn-lt"/>
                <a:ea typeface="+mn-ea"/>
                <a:cs typeface="+mn-cs"/>
              </a:rPr>
              <a:t>Setting rules of engagement among various groups working in the zone can improve data output.</a:t>
            </a:r>
          </a:p>
          <a:p>
            <a:endParaRPr lang="en-US" sz="1300" dirty="0"/>
          </a:p>
          <a:p>
            <a:r>
              <a:rPr lang="en-US" sz="1300" b="1" dirty="0"/>
              <a:t>Background Information</a:t>
            </a:r>
            <a:r>
              <a:rPr lang="en-US" sz="1300" dirty="0"/>
              <a:t>:</a:t>
            </a:r>
          </a:p>
          <a:p>
            <a:r>
              <a:rPr lang="en-US" sz="1300" dirty="0"/>
              <a:t>MOU may not be necessary everywhere, depending</a:t>
            </a:r>
            <a:r>
              <a:rPr lang="en-US" sz="1300" baseline="0" dirty="0"/>
              <a:t> on current relationships between highway agency and law enforcement.</a:t>
            </a:r>
            <a:endParaRPr lang="en-US" sz="1300" dirty="0"/>
          </a:p>
          <a:p>
            <a:endParaRPr lang="en-US" sz="1300" dirty="0"/>
          </a:p>
          <a:p>
            <a:r>
              <a:rPr lang="en-US" sz="1300" dirty="0"/>
              <a:t>Project diary</a:t>
            </a:r>
          </a:p>
          <a:p>
            <a:pPr lvl="1"/>
            <a:r>
              <a:rPr lang="en-US" sz="1300" dirty="0">
                <a:latin typeface="Arial" panose="020B0604020202020204" pitchFamily="34" charset="0"/>
              </a:rPr>
              <a:t>Written by project and field staff members</a:t>
            </a:r>
          </a:p>
          <a:p>
            <a:pPr lvl="1"/>
            <a:r>
              <a:rPr lang="en-US" sz="1300" dirty="0">
                <a:latin typeface="Arial" panose="020B0604020202020204" pitchFamily="34" charset="0"/>
              </a:rPr>
              <a:t>Used to track work progress, site conditions, and labor and equipment usage</a:t>
            </a:r>
          </a:p>
          <a:p>
            <a:pPr lvl="1"/>
            <a:r>
              <a:rPr lang="en-US" sz="1300" dirty="0">
                <a:latin typeface="Arial" panose="020B0604020202020204" pitchFamily="34" charset="0"/>
              </a:rPr>
              <a:t>Essential supplement to crash database information</a:t>
            </a:r>
          </a:p>
          <a:p>
            <a:pPr lvl="2"/>
            <a:r>
              <a:rPr lang="en-US" sz="1300" dirty="0">
                <a:latin typeface="Arial" panose="020B0604020202020204" pitchFamily="34" charset="0"/>
              </a:rPr>
              <a:t>Provide critical information and first-hand observations about a crash</a:t>
            </a:r>
          </a:p>
          <a:p>
            <a:pPr lvl="2"/>
            <a:r>
              <a:rPr lang="en-US" sz="1300" dirty="0">
                <a:latin typeface="Arial" panose="020B0604020202020204" pitchFamily="34" charset="0"/>
              </a:rPr>
              <a:t>On-site at time of crash perspective</a:t>
            </a:r>
          </a:p>
          <a:p>
            <a:pPr lvl="2"/>
            <a:r>
              <a:rPr lang="en-US" sz="1300" dirty="0">
                <a:latin typeface="Arial" panose="020B0604020202020204" pitchFamily="34" charset="0"/>
              </a:rPr>
              <a:t>Construction or engineering background</a:t>
            </a:r>
          </a:p>
          <a:p>
            <a:pPr lvl="2"/>
            <a:r>
              <a:rPr lang="en-US" sz="1300" dirty="0">
                <a:latin typeface="Arial" panose="020B0604020202020204" pitchFamily="34" charset="0"/>
              </a:rPr>
              <a:t>Familiarity with work zone and roadway environment before, during, and after crash</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r>
              <a:rPr lang="en-US" sz="1300" dirty="0"/>
              <a:t>Project diary can be individualized regarding descriptions and terms used.</a:t>
            </a:r>
          </a:p>
        </p:txBody>
      </p:sp>
      <p:sp>
        <p:nvSpPr>
          <p:cNvPr id="7" name="Slide Number Placeholder 6"/>
          <p:cNvSpPr>
            <a:spLocks noGrp="1"/>
          </p:cNvSpPr>
          <p:nvPr>
            <p:ph type="sldNum" sz="quarter" idx="10"/>
          </p:nvPr>
        </p:nvSpPr>
        <p:spPr/>
        <p:txBody>
          <a:bodyPr/>
          <a:lstStyle/>
          <a:p>
            <a:fld id="{039B4EB4-5598-40D3-88E5-16B91A0484D5}" type="slidenum">
              <a:rPr lang="en-US" smtClean="0"/>
              <a:pPr/>
              <a:t>74</a:t>
            </a:fld>
            <a:endParaRPr lang="en-US" dirty="0"/>
          </a:p>
        </p:txBody>
      </p:sp>
    </p:spTree>
    <p:extLst>
      <p:ext uri="{BB962C8B-B14F-4D97-AF65-F5344CB8AC3E}">
        <p14:creationId xmlns:p14="http://schemas.microsoft.com/office/powerpoint/2010/main" val="1354275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kern="1200" dirty="0">
                <a:solidFill>
                  <a:schemeClr val="tx1"/>
                </a:solidFill>
                <a:latin typeface="+mn-lt"/>
                <a:ea typeface="+mn-ea"/>
                <a:cs typeface="+mn-cs"/>
              </a:rPr>
              <a:t>Discuss the workings and benefits of a PTMD.  </a:t>
            </a:r>
          </a:p>
          <a:p>
            <a:endParaRPr lang="en-US" sz="13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Background Information</a:t>
            </a:r>
            <a:r>
              <a:rPr lang="en-US" sz="1300" dirty="0"/>
              <a:t>: </a:t>
            </a:r>
            <a:r>
              <a:rPr lang="en-US" sz="1300" b="0" dirty="0"/>
              <a:t>The PTMD</a:t>
            </a:r>
            <a:r>
              <a:rPr lang="en-US" sz="1300" b="0" baseline="0" dirty="0"/>
              <a:t> is a relatively low-cost, easy-to-use device to collect data in a work zone.</a:t>
            </a:r>
            <a:endParaRPr lang="en-US" sz="1300" b="0" dirty="0"/>
          </a:p>
          <a:p>
            <a:endParaRPr lang="en-US" sz="1300" dirty="0"/>
          </a:p>
          <a:p>
            <a:pPr marL="0" marR="0" indent="0" algn="l" defTabSz="957035" rtl="0" eaLnBrk="1" fontAlgn="auto" latinLnBrk="0" hangingPunct="1">
              <a:lnSpc>
                <a:spcPct val="100000"/>
              </a:lnSpc>
              <a:spcBef>
                <a:spcPts val="0"/>
              </a:spcBef>
              <a:spcAft>
                <a:spcPts val="0"/>
              </a:spcAft>
              <a:buClrTx/>
              <a:buSzTx/>
              <a:buFontTx/>
              <a:buNone/>
              <a:tabLst/>
              <a:defRPr/>
            </a:pPr>
            <a:r>
              <a:rPr lang="en-US" sz="1300" b="1" dirty="0"/>
              <a:t>Interaction:  </a:t>
            </a:r>
            <a:r>
              <a:rPr lang="en-US" sz="1300" dirty="0"/>
              <a:t>Ask participants if they see the device in the photo.  Show them that it’s the first orange</a:t>
            </a:r>
            <a:r>
              <a:rPr lang="en-US" sz="1300" baseline="0" dirty="0"/>
              <a:t> barrel in the picture.</a:t>
            </a:r>
            <a:endParaRPr lang="en-US" sz="1300" dirty="0"/>
          </a:p>
          <a:p>
            <a:pPr defTabSz="957035">
              <a:defRPr/>
            </a:pPr>
            <a:endParaRPr lang="en-US" sz="1300" dirty="0"/>
          </a:p>
          <a:p>
            <a:pPr defTabSz="957035">
              <a:defRPr/>
            </a:pPr>
            <a:r>
              <a:rPr lang="en-US" sz="1300" b="1" dirty="0"/>
              <a:t>Notes: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PTMD Deployment in California, one collecting speeds and one collecting traffic volumes</a:t>
            </a:r>
          </a:p>
          <a:p>
            <a:r>
              <a:rPr lang="en-US" sz="1300" dirty="0"/>
              <a:t>Photo</a:t>
            </a:r>
            <a:r>
              <a:rPr lang="en-US" sz="1300" baseline="0" dirty="0"/>
              <a:t> Credit: Brian Chandler</a:t>
            </a:r>
            <a:endParaRPr lang="en-US" sz="1300" dirty="0"/>
          </a:p>
          <a:p>
            <a:r>
              <a:rPr lang="en-US" sz="1300" dirty="0"/>
              <a:t>Chandler, B.; Beasley, K.; Rephlo, J. </a:t>
            </a:r>
            <a:r>
              <a:rPr lang="en-US" sz="1300" i="1" dirty="0"/>
              <a:t>California Deployment of Portable Traffic-Monitoring Devices</a:t>
            </a:r>
            <a:r>
              <a:rPr lang="en-US" sz="1300" dirty="0"/>
              <a:t>, 2010</a:t>
            </a:r>
          </a:p>
          <a:p>
            <a:pPr defTabSz="957035">
              <a:defRPr/>
            </a:pP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85000" lnSpcReduction="20000"/>
          </a:bodyPr>
          <a:lstStyle/>
          <a:p>
            <a:r>
              <a:rPr lang="en-US" sz="1300" b="1" dirty="0"/>
              <a:t>Key Message:  </a:t>
            </a:r>
            <a:r>
              <a:rPr lang="en-US" sz="1300" b="0" dirty="0"/>
              <a:t>Number of Bluetooth devices is an opportunity to collect data</a:t>
            </a:r>
          </a:p>
          <a:p>
            <a:endParaRPr lang="en-US" sz="1300" b="1" dirty="0"/>
          </a:p>
          <a:p>
            <a:r>
              <a:rPr lang="en-US" sz="1300" b="1" dirty="0"/>
              <a:t>Background:</a:t>
            </a:r>
            <a:endParaRPr lang="en-US" sz="1300" dirty="0"/>
          </a:p>
          <a:p>
            <a:pPr marL="176199" indent="-176199">
              <a:buFont typeface="Arial" pitchFamily="34" charset="0"/>
              <a:buChar char="•"/>
            </a:pPr>
            <a:r>
              <a:rPr lang="en-US" sz="1300" dirty="0"/>
              <a:t>Can gather large sets of real-time data in a short period of time</a:t>
            </a:r>
          </a:p>
          <a:p>
            <a:pPr marL="176199" indent="-176199">
              <a:buFont typeface="Arial" pitchFamily="34" charset="0"/>
              <a:buChar char="•"/>
            </a:pPr>
            <a:r>
              <a:rPr lang="en-US" sz="1300" dirty="0"/>
              <a:t>Purdue University and  Indiana DOT used Bluetooth to study the real-time measurement of travel time and delay in work zones</a:t>
            </a:r>
            <a:endParaRPr lang="en-US" sz="1300" baseline="30000" dirty="0"/>
          </a:p>
          <a:p>
            <a:pPr marL="646064" lvl="1" indent="-176199">
              <a:buFont typeface="Arial" pitchFamily="34" charset="0"/>
              <a:buChar char="•"/>
            </a:pPr>
            <a:r>
              <a:rPr lang="en-US" sz="1300" dirty="0">
                <a:latin typeface="Arial" panose="020B0604020202020204" pitchFamily="34" charset="0"/>
              </a:rPr>
              <a:t>Capturing MAC addresses at different locations on a roadway, travel times between the two locations can be calculated.  </a:t>
            </a:r>
          </a:p>
          <a:p>
            <a:pPr marL="646064" lvl="1" indent="-176199">
              <a:buFont typeface="Arial" pitchFamily="34" charset="0"/>
              <a:buChar char="•"/>
            </a:pPr>
            <a:r>
              <a:rPr lang="en-US" sz="1300" dirty="0">
                <a:latin typeface="Arial" panose="020B0604020202020204" pitchFamily="34" charset="0"/>
              </a:rPr>
              <a:t>Researchers analyzed 1.4 million travel time records collected</a:t>
            </a:r>
          </a:p>
          <a:p>
            <a:pPr marL="646064" lvl="1" indent="-176199">
              <a:buFont typeface="Arial" pitchFamily="34" charset="0"/>
              <a:buChar char="•"/>
            </a:pPr>
            <a:r>
              <a:rPr lang="en-US" sz="1300" dirty="0">
                <a:latin typeface="Arial" panose="020B0604020202020204" pitchFamily="34" charset="0"/>
              </a:rPr>
              <a:t>12-week study along a 10-mile section of I-65 in northwestern Indiana in 2009</a:t>
            </a:r>
          </a:p>
          <a:p>
            <a:pPr marL="646064" lvl="1" indent="-176199">
              <a:buFont typeface="Arial" pitchFamily="34" charset="0"/>
              <a:buChar char="•"/>
            </a:pPr>
            <a:r>
              <a:rPr lang="en-US" sz="1300" dirty="0">
                <a:latin typeface="Arial" panose="020B0604020202020204" pitchFamily="34" charset="0"/>
              </a:rPr>
              <a:t>Data sets enable evaluation of the relationship between crashes and work zone queuing</a:t>
            </a:r>
          </a:p>
          <a:p>
            <a:pPr marL="469865" lvl="1" indent="0">
              <a:buFont typeface="Arial" pitchFamily="34" charset="0"/>
              <a:buNone/>
            </a:pPr>
            <a:r>
              <a:rPr lang="en-US" sz="1300" u="sng" dirty="0">
                <a:latin typeface="Arial" panose="020B0604020202020204" pitchFamily="34" charset="0"/>
              </a:rPr>
              <a:t>Bottom line</a:t>
            </a:r>
            <a:r>
              <a:rPr lang="en-US" sz="1300" dirty="0">
                <a:latin typeface="Arial" panose="020B0604020202020204" pitchFamily="34" charset="0"/>
              </a:rPr>
              <a:t>: Proactively prevent queue-related crashes before they occur</a:t>
            </a:r>
          </a:p>
          <a:p>
            <a:pPr defTabSz="957035">
              <a:defRPr/>
            </a:pPr>
            <a:endParaRPr lang="en-US" sz="1300" dirty="0"/>
          </a:p>
          <a:p>
            <a:pPr defTabSz="957035">
              <a:defRPr/>
            </a:pPr>
            <a:r>
              <a:rPr lang="en-US" sz="1300" b="1" dirty="0"/>
              <a:t>Interaction:</a:t>
            </a:r>
          </a:p>
          <a:p>
            <a:pPr defTabSz="957035">
              <a:defRPr/>
            </a:pPr>
            <a:endParaRPr lang="en-US" sz="1300" b="1" dirty="0"/>
          </a:p>
          <a:p>
            <a:pPr defTabSz="957035">
              <a:defRPr/>
            </a:pPr>
            <a:r>
              <a:rPr lang="en-US" sz="1300" b="1" dirty="0"/>
              <a:t>Notes:   </a:t>
            </a:r>
            <a:r>
              <a:rPr lang="en-US" sz="1300" dirty="0"/>
              <a:t>BluFax Data Collection</a:t>
            </a:r>
          </a:p>
          <a:p>
            <a:pPr marL="179444" indent="-179444" defTabSz="957035">
              <a:buFont typeface="Arial" pitchFamily="34" charset="0"/>
              <a:buChar char="•"/>
              <a:defRPr/>
            </a:pPr>
            <a:r>
              <a:rPr lang="en-US" sz="1300" dirty="0"/>
              <a:t>Record spatially-based data, time and location to measure travel time and speed</a:t>
            </a:r>
          </a:p>
          <a:p>
            <a:pPr marL="179444" indent="-179444" defTabSz="957035">
              <a:buFont typeface="Arial" pitchFamily="34" charset="0"/>
              <a:buChar char="•"/>
              <a:defRPr/>
            </a:pPr>
            <a:r>
              <a:rPr lang="en-US" sz="1300" dirty="0"/>
              <a:t>Antennas have 130 feet detection radius; Omni-directional – could measure 2 directions</a:t>
            </a:r>
          </a:p>
          <a:p>
            <a:pPr marL="179444" indent="-179444" defTabSz="957035">
              <a:buFont typeface="Arial" pitchFamily="34" charset="0"/>
              <a:buChar char="•"/>
              <a:defRPr/>
            </a:pPr>
            <a:r>
              <a:rPr lang="en-US" sz="1300" dirty="0"/>
              <a:t>Sample rate about 6-10% of all traffic</a:t>
            </a:r>
          </a:p>
          <a:p>
            <a:pPr marL="179444" indent="-179444" defTabSz="957035">
              <a:buFont typeface="Arial" pitchFamily="34" charset="0"/>
              <a:buChar char="•"/>
              <a:defRPr/>
            </a:pPr>
            <a:r>
              <a:rPr lang="en-US" sz="1300" dirty="0"/>
              <a:t>No personal information tied to the device</a:t>
            </a:r>
          </a:p>
          <a:p>
            <a:pPr marL="657962" lvl="1" indent="-179444" defTabSz="957035">
              <a:buFont typeface="Arial" pitchFamily="34" charset="0"/>
              <a:buChar char="•"/>
              <a:defRPr/>
            </a:pPr>
            <a:endParaRPr lang="en-US" sz="1400" dirty="0">
              <a:solidFill>
                <a:schemeClr val="accent2">
                  <a:lumMod val="50000"/>
                  <a:lumOff val="50000"/>
                </a:schemeClr>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Haseman, R.; Wasson, J.; Bullock, D. </a:t>
            </a:r>
            <a:r>
              <a:rPr lang="en-US" sz="1400" i="1" dirty="0"/>
              <a:t>Time Measurement of Travel Time Delay in Work Zones and Evaluation Metrics Using Bluetooth Probe Tracking</a:t>
            </a:r>
            <a:r>
              <a:rPr lang="en-US" sz="1400" dirty="0"/>
              <a:t>, 2009.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Show the</a:t>
            </a:r>
            <a:r>
              <a:rPr lang="en-US" sz="1300" b="0" baseline="0" dirty="0"/>
              <a:t> setup of this Bluetooth data collection technology</a:t>
            </a:r>
            <a:endParaRPr lang="en-US" sz="1300" b="0" dirty="0"/>
          </a:p>
          <a:p>
            <a:endParaRPr lang="en-US" sz="1300" b="1" dirty="0"/>
          </a:p>
          <a:p>
            <a:r>
              <a:rPr lang="en-US" sz="1300" b="1" dirty="0"/>
              <a:t>Background:</a:t>
            </a:r>
            <a:endParaRPr lang="en-US" sz="1300" dirty="0"/>
          </a:p>
          <a:p>
            <a:pPr defTabSz="957035">
              <a:defRPr/>
            </a:pPr>
            <a:endParaRPr lang="en-US" sz="1300" dirty="0"/>
          </a:p>
          <a:p>
            <a:pPr defTabSz="957035">
              <a:defRPr/>
            </a:pPr>
            <a:r>
              <a:rPr lang="en-US" sz="1300" b="1" dirty="0"/>
              <a:t>Interaction:</a:t>
            </a:r>
          </a:p>
          <a:p>
            <a:pPr defTabSz="957035">
              <a:defRPr/>
            </a:pPr>
            <a:endParaRPr lang="en-US" sz="1300" b="1" dirty="0"/>
          </a:p>
          <a:p>
            <a:pPr defTabSz="957035">
              <a:defRPr/>
            </a:pPr>
            <a:r>
              <a:rPr lang="en-US" sz="1300" b="1" dirty="0"/>
              <a:t>Notes:</a:t>
            </a:r>
          </a:p>
          <a:p>
            <a:pPr defTabSz="957035">
              <a:defRPr/>
            </a:pPr>
            <a:endParaRPr lang="en-US" sz="1400" dirty="0">
              <a:solidFill>
                <a:schemeClr val="accent2">
                  <a:lumMod val="50000"/>
                  <a:lumOff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Haseman, R.; Wasson, J.; Bullock, D. </a:t>
            </a:r>
            <a:r>
              <a:rPr lang="en-US" sz="1400" i="1" dirty="0"/>
              <a:t>Time Measurement of Travel Time Delay in Work Zones and Evaluation Metrics Using Bluetooth Probe Tracking</a:t>
            </a:r>
            <a:r>
              <a:rPr lang="en-US" sz="1400" dirty="0"/>
              <a:t>, 2009.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dirty="0"/>
              <a:t>See the impact of relationship with</a:t>
            </a:r>
            <a:r>
              <a:rPr lang="en-US" sz="1300" baseline="0" dirty="0"/>
              <a:t> agencies such as law enforcement</a:t>
            </a:r>
            <a:r>
              <a:rPr lang="en-US" sz="1300" dirty="0"/>
              <a:t>.  Ohio DOT started with paper copies and later incorporated electronic database.</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r>
              <a:rPr lang="en-US" sz="1300" dirty="0"/>
              <a:t>Stargell, R., </a:t>
            </a:r>
            <a:r>
              <a:rPr lang="en-US" sz="1300" i="1" dirty="0"/>
              <a:t>Best Practices in Work Zone Assessment, Data Collection and Performance Measurement</a:t>
            </a:r>
            <a:r>
              <a:rPr lang="en-US" sz="1300" dirty="0"/>
              <a:t>.</a:t>
            </a:r>
          </a:p>
          <a:p>
            <a:endParaRPr lang="en-US" sz="13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Kansas DOT requires special reporting</a:t>
            </a:r>
            <a:r>
              <a:rPr lang="en-US" sz="1300" b="0" baseline="0" dirty="0"/>
              <a:t> for WZ crashes.</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Ask the</a:t>
            </a:r>
            <a:r>
              <a:rPr lang="en-US" sz="1300" b="0" baseline="0" dirty="0"/>
              <a:t> group, “Why do you think KDOT requires their supervisors to fill out this form?”</a:t>
            </a:r>
            <a:endParaRPr lang="en-US" sz="1300" b="0" dirty="0"/>
          </a:p>
          <a:p>
            <a:pPr defTabSz="957035">
              <a:defRPr/>
            </a:pPr>
            <a:endParaRPr lang="en-US" sz="1300" dirty="0"/>
          </a:p>
          <a:p>
            <a:pPr defTabSz="957035">
              <a:defRPr/>
            </a:pPr>
            <a:r>
              <a:rPr lang="en-US" sz="1300" b="1" dirty="0"/>
              <a:t>Notes: </a:t>
            </a:r>
          </a:p>
          <a:p>
            <a:r>
              <a:rPr lang="en-US" sz="1300" dirty="0"/>
              <a:t>Kansas Department of Transportation, </a:t>
            </a:r>
            <a:r>
              <a:rPr lang="en-US" sz="1300" i="1" dirty="0"/>
              <a:t>Kansas DOT Reporting Accidents in Construction and Maintenance Work Zones</a:t>
            </a:r>
            <a:r>
              <a:rPr lang="en-US" sz="1300" dirty="0"/>
              <a:t>, December 2005, Available at http://www.ops.fhwa.dot.gov/wz/resources/final_rule/ks_acct_const_wz.htm</a:t>
            </a:r>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D117BF0-F338-4A60-A4F6-B7674FE6596C}" type="slidenum">
              <a:rPr lang="en-US" smtClean="0"/>
              <a:pPr/>
              <a:t>8</a:t>
            </a:fld>
            <a:endParaRPr lang="en-US" dirty="0"/>
          </a:p>
        </p:txBody>
      </p:sp>
      <p:sp>
        <p:nvSpPr>
          <p:cNvPr id="37891" name="Rectangle 2"/>
          <p:cNvSpPr>
            <a:spLocks noGrp="1" noRot="1" noChangeAspect="1" noChangeArrowheads="1" noTextEdit="1"/>
          </p:cNvSpPr>
          <p:nvPr>
            <p:ph type="sldImg"/>
          </p:nvPr>
        </p:nvSpPr>
        <p:spPr>
          <a:xfrm>
            <a:off x="1108075" y="654050"/>
            <a:ext cx="4646613" cy="3484563"/>
          </a:xfrm>
          <a:ln/>
        </p:spPr>
      </p:sp>
      <p:sp>
        <p:nvSpPr>
          <p:cNvPr id="37892" name="Rectangle 3"/>
          <p:cNvSpPr>
            <a:spLocks noGrp="1" noChangeArrowheads="1"/>
          </p:cNvSpPr>
          <p:nvPr>
            <p:ph type="body" idx="1"/>
          </p:nvPr>
        </p:nvSpPr>
        <p:spPr>
          <a:xfrm>
            <a:off x="685800" y="4356100"/>
            <a:ext cx="5791200" cy="4138613"/>
          </a:xfrm>
          <a:noFill/>
          <a:ln/>
        </p:spPr>
        <p:txBody>
          <a:bodyPr/>
          <a:lstStyle/>
          <a:p>
            <a:r>
              <a:rPr lang="en-US" b="1" dirty="0"/>
              <a:t>Key Message: </a:t>
            </a:r>
            <a:r>
              <a:rPr lang="en-US" dirty="0"/>
              <a:t>Discuss course format and modules</a:t>
            </a:r>
          </a:p>
          <a:p>
            <a:r>
              <a:rPr lang="en-US" b="1" dirty="0"/>
              <a:t>Est. Presentation Time: </a:t>
            </a:r>
            <a:r>
              <a:rPr lang="en-US" dirty="0"/>
              <a:t>3 minute(s)</a:t>
            </a:r>
          </a:p>
          <a:p>
            <a:r>
              <a:rPr lang="en-US" b="1" dirty="0"/>
              <a:t>Explanation of Cues/Builds: </a:t>
            </a:r>
            <a:r>
              <a:rPr lang="en-US" dirty="0"/>
              <a:t>None</a:t>
            </a:r>
          </a:p>
          <a:p>
            <a:r>
              <a:rPr lang="en-US" b="1" dirty="0"/>
              <a:t>Suggested Comments: </a:t>
            </a:r>
            <a:r>
              <a:rPr lang="en-US" dirty="0"/>
              <a:t>These are modules we will cover. The notebook follows the structure of the course, module by module. </a:t>
            </a:r>
          </a:p>
          <a:p>
            <a:r>
              <a:rPr lang="en-US" b="1" dirty="0"/>
              <a:t>Suggested Questions: </a:t>
            </a:r>
            <a:r>
              <a:rPr lang="en-US" dirty="0"/>
              <a:t>None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Additional Information: </a:t>
            </a:r>
            <a:r>
              <a:rPr lang="en-US" dirty="0"/>
              <a:t>Briefly discuss the content of each module and what will be covered. Try to “wet their appetite” with the information to come. </a:t>
            </a:r>
            <a:r>
              <a:rPr lang="en-US" sz="1200" dirty="0"/>
              <a:t>Describe how each module builds unto the next.</a:t>
            </a:r>
            <a:endParaRPr lang="en-US" dirty="0"/>
          </a:p>
          <a:p>
            <a:r>
              <a:rPr lang="en-US" b="1" dirty="0"/>
              <a:t>Possible Problems: </a:t>
            </a:r>
            <a:r>
              <a:rPr lang="en-US" dirty="0"/>
              <a:t>Avoid giving details. Do this in general terms and keep moving.</a:t>
            </a:r>
          </a:p>
        </p:txBody>
      </p:sp>
    </p:spTree>
    <p:extLst>
      <p:ext uri="{BB962C8B-B14F-4D97-AF65-F5344CB8AC3E}">
        <p14:creationId xmlns:p14="http://schemas.microsoft.com/office/powerpoint/2010/main" val="7061823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r>
              <a:rPr lang="en-US" sz="1200" b="1" dirty="0"/>
              <a:t>Key Message:  </a:t>
            </a:r>
            <a:r>
              <a:rPr lang="en-US" sz="1200" b="0" dirty="0"/>
              <a:t>This is the KDOT Basic</a:t>
            </a:r>
            <a:r>
              <a:rPr lang="en-US" sz="1200" b="0" baseline="0" dirty="0"/>
              <a:t> Report Form used by WZ supervisors when a crash occurs in a KDOT work zone.</a:t>
            </a:r>
            <a:endParaRPr lang="en-US" sz="1200" b="0" dirty="0"/>
          </a:p>
          <a:p>
            <a:endParaRPr lang="en-US" sz="1200" dirty="0"/>
          </a:p>
          <a:p>
            <a:r>
              <a:rPr lang="en-US" sz="1200" b="1" dirty="0"/>
              <a:t>Background Information</a:t>
            </a:r>
            <a:r>
              <a:rPr lang="en-US" sz="1200" dirty="0"/>
              <a:t>:</a:t>
            </a:r>
          </a:p>
          <a:p>
            <a:endParaRPr lang="en-US" sz="1200" dirty="0"/>
          </a:p>
          <a:p>
            <a:pPr defTabSz="957035">
              <a:defRPr/>
            </a:pPr>
            <a:r>
              <a:rPr lang="en-US" sz="1200" b="1" dirty="0"/>
              <a:t>Interaction:  </a:t>
            </a:r>
            <a:r>
              <a:rPr lang="en-US" sz="1200" b="0" dirty="0"/>
              <a:t>Ask the group,</a:t>
            </a:r>
            <a:r>
              <a:rPr lang="en-US" sz="1200" b="0" baseline="0" dirty="0"/>
              <a:t> “</a:t>
            </a:r>
            <a:r>
              <a:rPr lang="en-US" sz="1200" b="0" dirty="0"/>
              <a:t>Any concerns with this practice?”</a:t>
            </a:r>
            <a:r>
              <a:rPr lang="en-US" sz="1200" b="0" baseline="0" dirty="0"/>
              <a:t>  Some agencies may cite documenting liability.</a:t>
            </a:r>
            <a:endParaRPr lang="en-US" sz="1200" b="0" dirty="0"/>
          </a:p>
          <a:p>
            <a:pPr defTabSz="957035">
              <a:defRPr/>
            </a:pPr>
            <a:endParaRPr lang="en-US" sz="1200" dirty="0"/>
          </a:p>
          <a:p>
            <a:pPr defTabSz="957035">
              <a:defRPr/>
            </a:pPr>
            <a:r>
              <a:rPr lang="en-US" sz="1200" b="1" dirty="0"/>
              <a:t>Notes: </a:t>
            </a:r>
          </a:p>
        </p:txBody>
      </p:sp>
      <p:sp>
        <p:nvSpPr>
          <p:cNvPr id="4" name="Slide Number Placeholder 3"/>
          <p:cNvSpPr>
            <a:spLocks noGrp="1"/>
          </p:cNvSpPr>
          <p:nvPr>
            <p:ph type="sldNum" sz="quarter" idx="10"/>
          </p:nvPr>
        </p:nvSpPr>
        <p:spPr/>
        <p:txBody>
          <a:bodyPr/>
          <a:lstStyle/>
          <a:p>
            <a:fld id="{039B4EB4-5598-40D3-88E5-16B91A0484D5}" type="slidenum">
              <a:rPr lang="en-US" smtClean="0"/>
              <a:pPr/>
              <a:t>80</a:t>
            </a:fld>
            <a:endParaRPr lang="en-US" dirty="0"/>
          </a:p>
        </p:txBody>
      </p:sp>
    </p:spTree>
    <p:extLst>
      <p:ext uri="{BB962C8B-B14F-4D97-AF65-F5344CB8AC3E}">
        <p14:creationId xmlns:p14="http://schemas.microsoft.com/office/powerpoint/2010/main" val="1874586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92500" lnSpcReduction="10000"/>
          </a:bodyPr>
          <a:lstStyle/>
          <a:p>
            <a:r>
              <a:rPr lang="en-US" sz="1400" b="1" dirty="0"/>
              <a:t>Key Message:  </a:t>
            </a:r>
            <a:r>
              <a:rPr lang="en-US" sz="1400" b="0" dirty="0"/>
              <a:t>“Near misses” can provide helpful</a:t>
            </a:r>
            <a:r>
              <a:rPr lang="en-US" sz="1400" b="0" baseline="0" dirty="0"/>
              <a:t> information for WZ safety.  </a:t>
            </a:r>
            <a:endParaRPr lang="en-US" sz="1400" b="0" dirty="0"/>
          </a:p>
          <a:p>
            <a:endParaRPr lang="en-US" sz="1400" dirty="0"/>
          </a:p>
          <a:p>
            <a:r>
              <a:rPr lang="en-US" sz="1400" b="1" dirty="0"/>
              <a:t>Background Information</a:t>
            </a:r>
            <a:r>
              <a:rPr lang="en-US" sz="1400" dirty="0"/>
              <a:t>:</a:t>
            </a:r>
          </a:p>
          <a:p>
            <a:r>
              <a:rPr lang="en-US" sz="1400" dirty="0"/>
              <a:t>Near-misses” in work zones can be precursors to crashes and identify safety needs</a:t>
            </a:r>
          </a:p>
          <a:p>
            <a:r>
              <a:rPr lang="en-US" sz="1400" dirty="0"/>
              <a:t>Typically not recorded or included in a database</a:t>
            </a:r>
          </a:p>
          <a:p>
            <a:r>
              <a:rPr lang="en-US" sz="1400" dirty="0"/>
              <a:t>Provide important real-time information to practitioners</a:t>
            </a:r>
          </a:p>
          <a:p>
            <a:r>
              <a:rPr lang="en-US" sz="1400" dirty="0"/>
              <a:t>Methods to collect information about near-misses</a:t>
            </a:r>
          </a:p>
          <a:p>
            <a:r>
              <a:rPr lang="en-US" sz="1400" dirty="0"/>
              <a:t>Work zone inspectors on-site when the event occurs</a:t>
            </a:r>
          </a:p>
          <a:p>
            <a:r>
              <a:rPr lang="en-US" sz="1400" dirty="0"/>
              <a:t>Communication between inspector and WZ safety management</a:t>
            </a:r>
          </a:p>
          <a:p>
            <a:r>
              <a:rPr lang="en-US" sz="1400" dirty="0"/>
              <a:t>Video surveillance</a:t>
            </a:r>
          </a:p>
          <a:p>
            <a:endParaRPr lang="en-US" sz="1400" dirty="0"/>
          </a:p>
          <a:p>
            <a:endParaRPr lang="en-US" sz="1400" dirty="0"/>
          </a:p>
          <a:p>
            <a:pPr defTabSz="957035">
              <a:defRPr/>
            </a:pPr>
            <a:r>
              <a:rPr lang="en-US" sz="1400" b="1" dirty="0"/>
              <a:t>Interaction: </a:t>
            </a:r>
          </a:p>
          <a:p>
            <a:pPr defTabSz="957035">
              <a:defRPr/>
            </a:pPr>
            <a:endParaRPr lang="en-US" sz="1400" dirty="0"/>
          </a:p>
          <a:p>
            <a:pPr defTabSz="957035">
              <a:defRPr/>
            </a:pPr>
            <a:r>
              <a:rPr lang="en-US" sz="1400" b="1" dirty="0"/>
              <a:t>Notes: </a:t>
            </a:r>
          </a:p>
          <a:p>
            <a:pPr defTabSz="957035">
              <a:defRPr/>
            </a:pPr>
            <a:r>
              <a:rPr lang="en-US" sz="1400" dirty="0"/>
              <a:t>Federal Highway Administration, </a:t>
            </a:r>
            <a:r>
              <a:rPr lang="en-US" sz="1400" i="1" dirty="0"/>
              <a:t>Practitioner-focused Online Collaborative Session</a:t>
            </a:r>
            <a:r>
              <a:rPr lang="en-US" sz="1400" dirty="0"/>
              <a:t>, August 31, 2011.</a:t>
            </a:r>
          </a:p>
          <a:p>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200" b="1" dirty="0"/>
              <a:t>Key Message:  </a:t>
            </a:r>
            <a:r>
              <a:rPr lang="en-US" sz="1200" b="0" dirty="0"/>
              <a:t>Data can be collected in a number of ways in real-time,</a:t>
            </a:r>
            <a:r>
              <a:rPr lang="en-US" sz="1200" b="0" baseline="0" dirty="0"/>
              <a:t> including addressing speed-related crashes.</a:t>
            </a:r>
            <a:endParaRPr lang="en-US" sz="1200" b="0" dirty="0"/>
          </a:p>
          <a:p>
            <a:endParaRPr lang="en-US" sz="1200" dirty="0"/>
          </a:p>
          <a:p>
            <a:r>
              <a:rPr lang="en-US" sz="1200" b="1" dirty="0"/>
              <a:t>Background Information</a:t>
            </a:r>
            <a:r>
              <a:rPr lang="en-US" sz="1200" dirty="0"/>
              <a:t>:</a:t>
            </a:r>
          </a:p>
          <a:p>
            <a:pPr defTabSz="957035">
              <a:defRPr/>
            </a:pPr>
            <a:r>
              <a:rPr lang="en-US" sz="1200" b="1" dirty="0"/>
              <a:t>Interaction:</a:t>
            </a:r>
          </a:p>
          <a:p>
            <a:pPr defTabSz="957035">
              <a:defRPr/>
            </a:pPr>
            <a:endParaRPr lang="en-US" sz="1200" b="1" dirty="0"/>
          </a:p>
          <a:p>
            <a:pPr defTabSz="957035">
              <a:defRPr/>
            </a:pPr>
            <a:r>
              <a:rPr lang="en-US" sz="1200" b="1" dirty="0"/>
              <a:t>Write in for Conventional technologies: </a:t>
            </a:r>
            <a:r>
              <a:rPr lang="en-US" sz="1200" dirty="0"/>
              <a:t>Manual radar studies; Tube counters</a:t>
            </a:r>
          </a:p>
          <a:p>
            <a:pPr defTabSz="957035">
              <a:defRPr/>
            </a:pPr>
            <a:endParaRPr lang="en-US" sz="1200" b="1" dirty="0"/>
          </a:p>
          <a:p>
            <a:pPr defTabSz="957035">
              <a:defRPr/>
            </a:pPr>
            <a:r>
              <a:rPr lang="en-US" sz="1200" b="1" dirty="0"/>
              <a:t>Write in for New Technologies: </a:t>
            </a:r>
            <a:r>
              <a:rPr lang="en-US" sz="1200" dirty="0"/>
              <a:t>Portable traffic monitoring devices (PTMDs); Portable ITS equipment (sensors on trailers); Permanent ITS equipment </a:t>
            </a:r>
          </a:p>
          <a:p>
            <a:pPr defTabSz="957035">
              <a:defRPr/>
            </a:pPr>
            <a:endParaRPr lang="en-US" sz="1200" dirty="0"/>
          </a:p>
          <a:p>
            <a:r>
              <a:rPr lang="en-US" sz="1200" b="1" dirty="0"/>
              <a:t>Write in for Addressing Speed-related concerns: </a:t>
            </a:r>
            <a:r>
              <a:rPr lang="en-US" sz="1200" dirty="0"/>
              <a:t>Targeted law enforcement; Additional traffic control devices; </a:t>
            </a:r>
            <a:r>
              <a:rPr lang="en-US" sz="1200" b="0" dirty="0"/>
              <a:t>Temporary</a:t>
            </a:r>
            <a:r>
              <a:rPr lang="en-US" sz="1200" b="0" baseline="0" dirty="0"/>
              <a:t> transverse rumble strips</a:t>
            </a:r>
          </a:p>
          <a:p>
            <a:endParaRPr lang="en-US" sz="1200" b="1" dirty="0"/>
          </a:p>
          <a:p>
            <a:pPr defTabSz="957035">
              <a:defRPr/>
            </a:pPr>
            <a:r>
              <a:rPr lang="en-US" sz="1200" b="1" dirty="0"/>
              <a:t>Notes:</a:t>
            </a:r>
          </a:p>
          <a:p>
            <a:pPr lvl="2" fontAlgn="ctr"/>
            <a:r>
              <a:rPr lang="en-US" sz="1200" dirty="0">
                <a:latin typeface="Arial" panose="020B0604020202020204" pitchFamily="34" charset="0"/>
              </a:rPr>
              <a:t> </a:t>
            </a:r>
          </a:p>
        </p:txBody>
      </p:sp>
      <p:sp>
        <p:nvSpPr>
          <p:cNvPr id="7" name="Slide Number Placeholder 6"/>
          <p:cNvSpPr>
            <a:spLocks noGrp="1"/>
          </p:cNvSpPr>
          <p:nvPr>
            <p:ph type="sldNum" sz="quarter" idx="10"/>
          </p:nvPr>
        </p:nvSpPr>
        <p:spPr/>
        <p:txBody>
          <a:bodyPr/>
          <a:lstStyle/>
          <a:p>
            <a:fld id="{039B4EB4-5598-40D3-88E5-16B91A0484D5}"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77500" lnSpcReduction="20000"/>
          </a:bodyPr>
          <a:lstStyle/>
          <a:p>
            <a:r>
              <a:rPr lang="en-US" sz="1400" b="1" dirty="0"/>
              <a:t>Key Message:  </a:t>
            </a:r>
            <a:r>
              <a:rPr lang="en-US" sz="1400" b="0" dirty="0"/>
              <a:t>Tools are available for collecting queue data in real time.</a:t>
            </a:r>
          </a:p>
          <a:p>
            <a:endParaRPr lang="en-US" sz="1400" dirty="0"/>
          </a:p>
          <a:p>
            <a:pPr marL="0" lvl="1"/>
            <a:r>
              <a:rPr lang="en-US" sz="1400" b="1" dirty="0">
                <a:latin typeface="Arial" panose="020B0604020202020204" pitchFamily="34" charset="0"/>
              </a:rPr>
              <a:t>Background Information</a:t>
            </a:r>
            <a:r>
              <a:rPr lang="en-US" sz="1400" dirty="0">
                <a:latin typeface="Arial" panose="020B0604020202020204" pitchFamily="34" charset="0"/>
              </a:rPr>
              <a:t>:  </a:t>
            </a:r>
          </a:p>
          <a:p>
            <a:pPr marL="0" lvl="1"/>
            <a:r>
              <a:rPr lang="en-US" sz="1400" dirty="0">
                <a:latin typeface="Arial" panose="020B0604020202020204" pitchFamily="34" charset="0"/>
              </a:rPr>
              <a:t>Detectors can be linked to upstream warning systems (e.g., CMS) to warn drivers of potential queue: </a:t>
            </a:r>
          </a:p>
          <a:p>
            <a:r>
              <a:rPr lang="en-US" sz="1400" dirty="0"/>
              <a:t>ITS queue detection tools</a:t>
            </a:r>
          </a:p>
          <a:p>
            <a:pPr lvl="1"/>
            <a:r>
              <a:rPr lang="en-US" sz="1400" dirty="0">
                <a:latin typeface="Arial" panose="020B0604020202020204" pitchFamily="34" charset="0"/>
              </a:rPr>
              <a:t>Detection of low travel speeds may mean a queue is forming</a:t>
            </a:r>
          </a:p>
          <a:p>
            <a:pPr lvl="1"/>
            <a:r>
              <a:rPr lang="en-US" sz="1400" dirty="0">
                <a:latin typeface="Arial" panose="020B0604020202020204" pitchFamily="34" charset="0"/>
              </a:rPr>
              <a:t>Detectors can be linked to upstream warning systems (CMS) to warn drivers of potential queue</a:t>
            </a:r>
            <a:endParaRPr lang="en-US" sz="1400" baseline="30000" dirty="0">
              <a:latin typeface="Arial" panose="020B0604020202020204" pitchFamily="34" charset="0"/>
            </a:endParaRPr>
          </a:p>
          <a:p>
            <a:pPr lvl="1"/>
            <a:r>
              <a:rPr lang="en-US" sz="1400" dirty="0">
                <a:latin typeface="Arial" panose="020B0604020202020204" pitchFamily="34" charset="0"/>
              </a:rPr>
              <a:t>Can initiate immediate response to prevent back-of-queue crashes</a:t>
            </a:r>
          </a:p>
          <a:p>
            <a:r>
              <a:rPr lang="en-US" sz="1400" dirty="0"/>
              <a:t>Other methods of near-real-time queue detection</a:t>
            </a:r>
          </a:p>
          <a:p>
            <a:pPr lvl="1"/>
            <a:r>
              <a:rPr lang="en-US" sz="1400" dirty="0">
                <a:latin typeface="Arial" panose="020B0604020202020204" pitchFamily="34" charset="0"/>
              </a:rPr>
              <a:t>Observe and collect data on congestion and queues.</a:t>
            </a:r>
          </a:p>
          <a:p>
            <a:pPr lvl="1"/>
            <a:r>
              <a:rPr lang="en-US" sz="1400" dirty="0">
                <a:latin typeface="Arial" panose="020B0604020202020204" pitchFamily="34" charset="0"/>
              </a:rPr>
              <a:t>Inspectors can document traffic characteristics, including:</a:t>
            </a:r>
          </a:p>
          <a:p>
            <a:pPr lvl="2"/>
            <a:r>
              <a:rPr lang="en-US" sz="1400" dirty="0">
                <a:latin typeface="Arial" panose="020B0604020202020204" pitchFamily="34" charset="0"/>
              </a:rPr>
              <a:t>Presence of a queue</a:t>
            </a:r>
          </a:p>
          <a:p>
            <a:pPr lvl="2"/>
            <a:r>
              <a:rPr lang="en-US" sz="1400" dirty="0">
                <a:latin typeface="Arial" panose="020B0604020202020204" pitchFamily="34" charset="0"/>
              </a:rPr>
              <a:t>Estimations of average queue, maximum queue, and duration of queues</a:t>
            </a:r>
          </a:p>
          <a:p>
            <a:pPr marL="0" lvl="1"/>
            <a:endParaRPr lang="en-US" sz="1400" dirty="0">
              <a:latin typeface="Arial" panose="020B0604020202020204" pitchFamily="34" charset="0"/>
            </a:endParaRPr>
          </a:p>
          <a:p>
            <a:pPr marL="0" lvl="1"/>
            <a:r>
              <a:rPr lang="en-US" sz="1400" dirty="0">
                <a:latin typeface="Arial" panose="020B0604020202020204" pitchFamily="34" charset="0"/>
              </a:rPr>
              <a:t> </a:t>
            </a:r>
            <a:r>
              <a:rPr lang="en-US" sz="1400" b="1" dirty="0">
                <a:latin typeface="Arial" panose="020B0604020202020204" pitchFamily="34" charset="0"/>
              </a:rPr>
              <a:t>Interaction:</a:t>
            </a:r>
          </a:p>
          <a:p>
            <a:pPr defTabSz="957035">
              <a:defRPr/>
            </a:pPr>
            <a:endParaRPr lang="en-US" sz="1400" dirty="0"/>
          </a:p>
          <a:p>
            <a:pPr defTabSz="957035">
              <a:defRPr/>
            </a:pPr>
            <a:r>
              <a:rPr lang="en-US" sz="1400" b="1" dirty="0"/>
              <a:t>Notes: </a:t>
            </a:r>
          </a:p>
          <a:p>
            <a:pPr marL="0" lvl="1"/>
            <a:r>
              <a:rPr lang="en-US" sz="1400" dirty="0">
                <a:latin typeface="Arial" panose="020B0604020202020204" pitchFamily="34" charset="0"/>
              </a:rPr>
              <a:t>America Traffic Safety Services Association.  ITS Safety and Mobility Solutions, Improving Travel Through America’s Work Zones. July 2008.  Available at: http://www.atssa.com/galleries/default-file/2008July21_ITS_Safety_and_Mobility.pdf </a:t>
            </a:r>
          </a:p>
          <a:p>
            <a:endParaRPr lang="en-US" sz="1400" dirty="0"/>
          </a:p>
          <a:p>
            <a:endParaRPr lang="en-US" sz="12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Examples</a:t>
            </a:r>
            <a:r>
              <a:rPr lang="en-US" sz="1300" b="0" baseline="0" dirty="0"/>
              <a:t> of ITS queue detection tools.</a:t>
            </a:r>
            <a:endParaRPr lang="en-US" sz="1300" b="0" dirty="0"/>
          </a:p>
          <a:p>
            <a:endParaRPr lang="en-US" sz="1300" dirty="0"/>
          </a:p>
          <a:p>
            <a:pPr marL="0" lvl="1"/>
            <a:r>
              <a:rPr lang="en-US" sz="1300" b="1" dirty="0">
                <a:latin typeface="Arial" panose="020B0604020202020204" pitchFamily="34" charset="0"/>
              </a:rPr>
              <a:t>Background Information</a:t>
            </a:r>
            <a:r>
              <a:rPr lang="en-US" sz="1300" dirty="0">
                <a:latin typeface="Arial" panose="020B0604020202020204" pitchFamily="34" charset="0"/>
              </a:rPr>
              <a:t>:  </a:t>
            </a:r>
          </a:p>
          <a:p>
            <a:pPr marL="0" lvl="1"/>
            <a:endParaRPr lang="en-US" sz="1300" dirty="0">
              <a:latin typeface="Arial" panose="020B0604020202020204" pitchFamily="34" charset="0"/>
            </a:endParaRPr>
          </a:p>
          <a:p>
            <a:pPr marL="0" lvl="1"/>
            <a:r>
              <a:rPr lang="en-US" sz="1300" b="1" dirty="0">
                <a:latin typeface="Arial" panose="020B0604020202020204" pitchFamily="34" charset="0"/>
              </a:rPr>
              <a:t>Interaction: </a:t>
            </a:r>
            <a:r>
              <a:rPr lang="en-US" sz="1300" b="0" dirty="0">
                <a:latin typeface="Arial" panose="020B0604020202020204" pitchFamily="34" charset="0"/>
              </a:rPr>
              <a:t>“The</a:t>
            </a:r>
            <a:r>
              <a:rPr lang="en-US" sz="1300" b="0" baseline="0" dirty="0">
                <a:latin typeface="Arial" panose="020B0604020202020204" pitchFamily="34" charset="0"/>
              </a:rPr>
              <a:t> example on the left dips into application, which we’ll discuss in more detail later today.  On the right is a solar-powered, trailer mounted microwave data collector.”</a:t>
            </a:r>
            <a:endParaRPr lang="en-US" sz="1300" b="0" dirty="0">
              <a:latin typeface="Arial" panose="020B0604020202020204" pitchFamily="34" charset="0"/>
            </a:endParaRPr>
          </a:p>
          <a:p>
            <a:pPr defTabSz="957035">
              <a:defRPr/>
            </a:pPr>
            <a:endParaRPr lang="en-US" sz="1300" dirty="0"/>
          </a:p>
          <a:p>
            <a:pPr defTabSz="957035">
              <a:defRPr/>
            </a:pPr>
            <a:r>
              <a:rPr lang="en-US" sz="1300" b="1" dirty="0"/>
              <a:t>Notes: </a:t>
            </a:r>
          </a:p>
          <a:p>
            <a:pPr marL="0" lvl="1"/>
            <a:r>
              <a:rPr lang="en-US" sz="1300" dirty="0">
                <a:latin typeface="Arial" panose="020B0604020202020204" pitchFamily="34" charset="0"/>
              </a:rPr>
              <a:t>America Traffic Safety Services Association.  ITS Safety and Mobility Solutions, Improving Travel Through America’s Work Zones. July 2008.  Available at: http://www.atssa.com/galleries/default-file/2008July21_ITS_Safety_and_Mobility.pdf </a:t>
            </a:r>
          </a:p>
          <a:p>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Missouri DOT works</a:t>
            </a:r>
            <a:r>
              <a:rPr lang="en-US" sz="1300" b="0" baseline="0" dirty="0"/>
              <a:t> with their Traffic Management Center (TMC) when queues are identified.</a:t>
            </a:r>
            <a:endParaRPr lang="en-US" sz="1300" b="0" dirty="0"/>
          </a:p>
          <a:p>
            <a:endParaRPr lang="en-US" sz="1300" dirty="0"/>
          </a:p>
          <a:p>
            <a:r>
              <a:rPr lang="en-US" sz="1300" b="1" dirty="0"/>
              <a:t>Background Information</a:t>
            </a:r>
            <a:r>
              <a:rPr lang="en-US" sz="1300" dirty="0"/>
              <a:t>:  In urban areas, MoDOT can identify queues by</a:t>
            </a:r>
            <a:r>
              <a:rPr lang="en-US" sz="1300" baseline="0" dirty="0"/>
              <a:t> using cameras.  In other areas, MoDOT staff passing through may contact the TMC if there are significant queues.</a:t>
            </a:r>
            <a:endParaRPr lang="en-US" sz="1300" dirty="0"/>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r>
              <a:rPr lang="en-US" sz="1300" dirty="0"/>
              <a:t>FHWA. Work Zone Operations Best Practices Guidebook.   October 2007.  Available at: http://ops.fhwa.dot.gov/wz/practices/best/documents/bpguidebook.pdf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TMCs can support collection</a:t>
            </a:r>
            <a:r>
              <a:rPr lang="en-US" sz="1300" b="0" baseline="0" dirty="0"/>
              <a:t> of mobility data.</a:t>
            </a:r>
            <a:endParaRPr lang="en-US" sz="1300" b="0" dirty="0"/>
          </a:p>
          <a:p>
            <a:endParaRPr lang="en-US" sz="1300" dirty="0"/>
          </a:p>
          <a:p>
            <a:r>
              <a:rPr lang="en-US" sz="1300" b="1" dirty="0"/>
              <a:t>Background Information</a:t>
            </a:r>
            <a:r>
              <a:rPr lang="en-US" sz="1300" dirty="0"/>
              <a:t>: Minnesota</a:t>
            </a:r>
            <a:r>
              <a:rPr lang="en-US" sz="1300" baseline="0" dirty="0"/>
              <a:t> DOT travel time report</a:t>
            </a:r>
            <a:endParaRPr lang="en-US" sz="1300" dirty="0"/>
          </a:p>
          <a:p>
            <a:endParaRPr lang="en-US" sz="1300" dirty="0"/>
          </a:p>
          <a:p>
            <a:pPr defTabSz="957035">
              <a:defRPr/>
            </a:pPr>
            <a:r>
              <a:rPr lang="en-US" sz="1300" b="1" dirty="0"/>
              <a:t>Interaction: </a:t>
            </a:r>
            <a:r>
              <a:rPr lang="en-US" sz="1300" b="0" dirty="0"/>
              <a:t>Why would an</a:t>
            </a:r>
            <a:r>
              <a:rPr lang="en-US" sz="1300" b="0" baseline="0" dirty="0"/>
              <a:t> agency use one or more of these methods?</a:t>
            </a:r>
          </a:p>
          <a:p>
            <a:pPr defTabSz="957035">
              <a:defRPr/>
            </a:pPr>
            <a:endParaRPr lang="en-US" sz="1300" b="1" dirty="0"/>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r>
              <a:rPr lang="en-US" sz="1200" b="1" dirty="0"/>
              <a:t>Key Message:  </a:t>
            </a:r>
            <a:r>
              <a:rPr lang="en-US" sz="1200" b="0" dirty="0"/>
              <a:t>In some cases lagging</a:t>
            </a:r>
            <a:r>
              <a:rPr lang="en-US" sz="1200" b="0" baseline="0" dirty="0"/>
              <a:t> data collection is more appropriate.</a:t>
            </a:r>
            <a:endParaRPr lang="en-US" sz="1200" b="0" dirty="0"/>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Background Information</a:t>
            </a:r>
            <a:r>
              <a:rPr lang="en-US" sz="1200" dirty="0"/>
              <a:t>: Practitioners may find that a real-time data collection task is unnecessary as relevant historical data have already been collected and are available at their agency.  </a:t>
            </a:r>
          </a:p>
          <a:p>
            <a:endParaRPr lang="en-US" sz="1200" dirty="0"/>
          </a:p>
          <a:p>
            <a:pPr defTabSz="957035">
              <a:defRPr/>
            </a:pPr>
            <a:r>
              <a:rPr lang="en-US" sz="1200" b="1" dirty="0"/>
              <a:t>Interaction:</a:t>
            </a:r>
          </a:p>
          <a:p>
            <a:pPr defTabSz="957035">
              <a:defRPr/>
            </a:pPr>
            <a:endParaRPr lang="en-US" sz="1200" dirty="0"/>
          </a:p>
          <a:p>
            <a:pPr defTabSz="957035">
              <a:defRPr/>
            </a:pPr>
            <a:r>
              <a:rPr lang="en-US" sz="1200" b="1" dirty="0"/>
              <a:t>Notes: </a:t>
            </a:r>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87</a:t>
            </a:fld>
            <a:endParaRPr lang="en-US" dirty="0"/>
          </a:p>
        </p:txBody>
      </p:sp>
    </p:spTree>
    <p:extLst>
      <p:ext uri="{BB962C8B-B14F-4D97-AF65-F5344CB8AC3E}">
        <p14:creationId xmlns:p14="http://schemas.microsoft.com/office/powerpoint/2010/main" val="24931105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85000" lnSpcReduction="20000"/>
          </a:bodyPr>
          <a:lstStyle/>
          <a:p>
            <a:r>
              <a:rPr lang="en-US" sz="1400" b="1" dirty="0"/>
              <a:t>Key Message: </a:t>
            </a:r>
            <a:r>
              <a:rPr lang="en-US" sz="1400" b="0" dirty="0"/>
              <a:t>Better crash report can improve the quality and quantity of data</a:t>
            </a:r>
          </a:p>
          <a:p>
            <a:endParaRPr lang="en-US" sz="1400" dirty="0"/>
          </a:p>
          <a:p>
            <a:r>
              <a:rPr lang="en-US" sz="1400" b="1" dirty="0"/>
              <a:t>Background Information</a:t>
            </a:r>
            <a:r>
              <a:rPr lang="en-US" sz="1400" dirty="0"/>
              <a:t>:</a:t>
            </a:r>
          </a:p>
          <a:p>
            <a:r>
              <a:rPr lang="en-US" sz="1400" dirty="0"/>
              <a:t>Challenges to reporting WZ crashes include:</a:t>
            </a:r>
          </a:p>
          <a:p>
            <a:pPr marL="293665" indent="-293665">
              <a:buFont typeface="Arial" pitchFamily="34" charset="0"/>
              <a:buChar char="•"/>
            </a:pPr>
            <a:r>
              <a:rPr lang="en-US" sz="1400" dirty="0"/>
              <a:t>Determining causality of work zone crashes (the crash might have happened regardless of the WZ being in place)</a:t>
            </a:r>
          </a:p>
          <a:p>
            <a:pPr marL="293665" indent="-293665">
              <a:buFont typeface="Arial" pitchFamily="34" charset="0"/>
              <a:buChar char="•"/>
            </a:pPr>
            <a:r>
              <a:rPr lang="en-US" sz="1400" dirty="0"/>
              <a:t>Connecting countermeasures to work zones</a:t>
            </a:r>
          </a:p>
          <a:p>
            <a:r>
              <a:rPr lang="en-US" sz="1400" dirty="0"/>
              <a:t>Crash reports </a:t>
            </a:r>
          </a:p>
          <a:p>
            <a:pPr lvl="1"/>
            <a:r>
              <a:rPr lang="en-US" sz="1400" dirty="0">
                <a:latin typeface="Arial" panose="020B0604020202020204" pitchFamily="34" charset="0"/>
              </a:rPr>
              <a:t>Completed by law enforcement officers at crash scene</a:t>
            </a:r>
          </a:p>
          <a:p>
            <a:pPr lvl="1"/>
            <a:r>
              <a:rPr lang="en-US" sz="1400" dirty="0">
                <a:latin typeface="Arial" panose="020B0604020202020204" pitchFamily="34" charset="0"/>
              </a:rPr>
              <a:t>System-wide consistency</a:t>
            </a:r>
          </a:p>
          <a:p>
            <a:r>
              <a:rPr lang="en-US" sz="1400" dirty="0"/>
              <a:t>Reported with the same uniform crash report as non-work zone crashes</a:t>
            </a:r>
          </a:p>
          <a:p>
            <a:pPr lvl="1"/>
            <a:r>
              <a:rPr lang="en-US" sz="1400" dirty="0">
                <a:latin typeface="Arial" panose="020B0604020202020204" pitchFamily="34" charset="0"/>
              </a:rPr>
              <a:t>May include check-box for work zone involvement</a:t>
            </a:r>
            <a:endParaRPr lang="en-US" sz="1400" baseline="30000" dirty="0">
              <a:latin typeface="Arial" panose="020B0604020202020204" pitchFamily="34" charset="0"/>
            </a:endParaRPr>
          </a:p>
          <a:p>
            <a:r>
              <a:rPr lang="en-US" sz="1400" dirty="0"/>
              <a:t>Virginia DOT – recently updated crash reports with more work-zone specific fields</a:t>
            </a:r>
          </a:p>
          <a:p>
            <a:pPr marL="293665" indent="-293665">
              <a:buFont typeface="Arial" pitchFamily="34" charset="0"/>
              <a:buNone/>
            </a:pPr>
            <a:endParaRPr lang="en-US" sz="1400" dirty="0"/>
          </a:p>
          <a:p>
            <a:pPr marL="293665" indent="-293665">
              <a:buFont typeface="Arial" pitchFamily="34" charset="0"/>
              <a:buNone/>
            </a:pPr>
            <a:endParaRPr lang="en-US" sz="1400" dirty="0"/>
          </a:p>
          <a:p>
            <a:endParaRPr lang="en-US" sz="1400" dirty="0"/>
          </a:p>
          <a:p>
            <a:pPr defTabSz="957035">
              <a:defRPr/>
            </a:pPr>
            <a:r>
              <a:rPr lang="en-US" sz="1400" b="1" dirty="0"/>
              <a:t>Interaction:</a:t>
            </a:r>
          </a:p>
          <a:p>
            <a:pPr defTabSz="957035">
              <a:defRPr/>
            </a:pPr>
            <a:endParaRPr lang="en-US" sz="1400" dirty="0"/>
          </a:p>
          <a:p>
            <a:pPr defTabSz="957035">
              <a:defRPr/>
            </a:pPr>
            <a:r>
              <a:rPr lang="en-US" sz="1400" b="1" dirty="0"/>
              <a:t>Notes: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Dissanayake, S., Akepati S.R., </a:t>
            </a:r>
            <a:r>
              <a:rPr lang="en-US" sz="1400" i="1" dirty="0"/>
              <a:t>Characteristics of Work Zone Crashes in the SWZDI Region: Differences and Similarities</a:t>
            </a:r>
            <a:r>
              <a:rPr lang="en-US" sz="1400" dirty="0"/>
              <a:t>, August 2009, Available at </a:t>
            </a:r>
            <a:r>
              <a:rPr lang="en-US" sz="1200" u="sng" kern="1200" dirty="0">
                <a:solidFill>
                  <a:schemeClr val="tx1"/>
                </a:solidFill>
                <a:effectLst/>
                <a:latin typeface="+mn-lt"/>
                <a:ea typeface="+mn-ea"/>
                <a:cs typeface="+mn-cs"/>
                <a:hlinkClick r:id="rId3"/>
              </a:rPr>
              <a:t>http://www.intrans.iastate.edu/publications/_documents/midcon-presentations/2009/DissanayakeZone.pdf</a:t>
            </a:r>
            <a:r>
              <a:rPr lang="en-US" sz="1200" kern="1200" dirty="0">
                <a:solidFill>
                  <a:schemeClr val="tx1"/>
                </a:solidFill>
                <a:effectLst/>
                <a:latin typeface="+mn-lt"/>
                <a:ea typeface="+mn-ea"/>
                <a:cs typeface="+mn-cs"/>
              </a:rPr>
              <a:t> </a:t>
            </a:r>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The MMUCC provides guidance on WZ crash reporting.</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defTabSz="957035">
              <a:defRPr/>
            </a:pPr>
            <a:r>
              <a:rPr lang="en-US" sz="1300" dirty="0"/>
              <a:t>Available at </a:t>
            </a:r>
            <a:r>
              <a:rPr lang="en-US" sz="1300" u="sng" dirty="0">
                <a:hlinkClick r:id="rId3"/>
              </a:rPr>
              <a:t>http://www.mmucc.us/sites/default/files/2008MMUCCGuideline.pdf</a:t>
            </a:r>
            <a:endParaRPr lang="en-US" sz="130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Commit</a:t>
            </a:r>
            <a:r>
              <a:rPr lang="en-US" sz="1300" b="0" baseline="0" dirty="0"/>
              <a:t> to immediate actions.</a:t>
            </a:r>
          </a:p>
          <a:p>
            <a:endParaRPr lang="en-US" sz="1300" dirty="0"/>
          </a:p>
          <a:p>
            <a:r>
              <a:rPr lang="en-US" sz="1300" b="1" dirty="0"/>
              <a:t>Background Information</a:t>
            </a:r>
            <a:r>
              <a:rPr lang="en-US" sz="1300" dirty="0"/>
              <a:t>:</a:t>
            </a:r>
          </a:p>
          <a:p>
            <a:endParaRPr lang="en-US" sz="1300" dirty="0"/>
          </a:p>
          <a:p>
            <a:pPr defTabSz="957035">
              <a:defRPr/>
            </a:pPr>
            <a:r>
              <a:rPr lang="en-US" sz="1300" b="1" dirty="0"/>
              <a:t>Interaction:  </a:t>
            </a:r>
            <a:r>
              <a:rPr lang="en-US" sz="1300" b="0" dirty="0"/>
              <a:t>Ask attendees to volunteer</a:t>
            </a:r>
            <a:r>
              <a:rPr lang="en-US" sz="1300" b="0" baseline="0" dirty="0"/>
              <a:t> their next immediate actions based on what they learned today.  Take any additional overall questions.  Hand back to the host for any final directions for the group.</a:t>
            </a:r>
            <a:endParaRPr lang="en-US" sz="1300" b="0" dirty="0"/>
          </a:p>
          <a:p>
            <a:pPr defTabSz="957035">
              <a:defRPr/>
            </a:pPr>
            <a:endParaRPr lang="en-US" sz="1300" dirty="0"/>
          </a:p>
          <a:p>
            <a:pPr defTabSz="957035">
              <a:defRPr/>
            </a:pPr>
            <a:r>
              <a:rPr lang="en-US" sz="1300" b="1" dirty="0"/>
              <a:t>Notes:  </a:t>
            </a:r>
            <a:r>
              <a:rPr lang="en-US" sz="1300" b="0" dirty="0"/>
              <a:t>This course will only help your work zones if you take action based</a:t>
            </a:r>
            <a:r>
              <a:rPr lang="en-US" sz="1300" b="0" baseline="0" dirty="0"/>
              <a:t> on what you’ve learned.  Commit to pursuing something you’ve learned today, and to taking the first step.</a:t>
            </a:r>
            <a:endParaRPr lang="en-US" sz="1300" b="0"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a:t>
            </a:fld>
            <a:endParaRPr lang="en-US" dirty="0"/>
          </a:p>
        </p:txBody>
      </p:sp>
    </p:spTree>
    <p:extLst>
      <p:ext uri="{BB962C8B-B14F-4D97-AF65-F5344CB8AC3E}">
        <p14:creationId xmlns:p14="http://schemas.microsoft.com/office/powerpoint/2010/main" val="31319593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Key Message:  </a:t>
            </a:r>
            <a:r>
              <a:rPr lang="en-US" sz="1400" dirty="0"/>
              <a:t>Both the highway agencies and the law enforcement officers need to know what data are being collected and how the data are being used.  This may improve officers’ understanding of work zone design and operation</a:t>
            </a:r>
          </a:p>
          <a:p>
            <a:endParaRPr lang="en-US" sz="1400" dirty="0"/>
          </a:p>
          <a:p>
            <a:r>
              <a:rPr lang="en-US" sz="1400" b="1" dirty="0"/>
              <a:t>Background Information</a:t>
            </a:r>
            <a:r>
              <a:rPr lang="en-US" sz="1400" dirty="0"/>
              <a:t>:  </a:t>
            </a:r>
            <a:r>
              <a:rPr lang="en-US" sz="1400" kern="1200" dirty="0">
                <a:solidFill>
                  <a:schemeClr val="tx1"/>
                </a:solidFill>
                <a:latin typeface="+mn-lt"/>
                <a:ea typeface="+mn-ea"/>
                <a:cs typeface="+mn-cs"/>
              </a:rPr>
              <a:t>Effective management of the LE resource can add depth to the collection of work zone crash data.</a:t>
            </a:r>
          </a:p>
          <a:p>
            <a:r>
              <a:rPr lang="en-US" sz="1400" dirty="0"/>
              <a:t>Shared understanding of the work zone data</a:t>
            </a:r>
          </a:p>
          <a:p>
            <a:pPr lvl="1"/>
            <a:r>
              <a:rPr lang="en-US" sz="1400" dirty="0">
                <a:latin typeface="Arial" panose="020B0604020202020204" pitchFamily="34" charset="0"/>
              </a:rPr>
              <a:t>Analysis effectiveness depends on data availability, accuracy, and usefulness</a:t>
            </a:r>
          </a:p>
          <a:p>
            <a:r>
              <a:rPr lang="en-US" sz="1400" dirty="0"/>
              <a:t>Strategies for improving law enforcement data collection</a:t>
            </a:r>
          </a:p>
          <a:p>
            <a:pPr lvl="1"/>
            <a:r>
              <a:rPr lang="en-US" sz="1400" dirty="0">
                <a:latin typeface="Arial" panose="020B0604020202020204" pitchFamily="34" charset="0"/>
              </a:rPr>
              <a:t>Meet to discuss the crash reporting forms and training as it related to work zone crashes</a:t>
            </a:r>
          </a:p>
          <a:p>
            <a:pPr lvl="1"/>
            <a:r>
              <a:rPr lang="en-US" sz="1400" dirty="0">
                <a:latin typeface="Arial" panose="020B0604020202020204" pitchFamily="34" charset="0"/>
              </a:rPr>
              <a:t>An MOA/MOU between law enforcement agencies and State DOTs can help coordinate the timely transfer of data</a:t>
            </a:r>
          </a:p>
          <a:p>
            <a:pPr lvl="1"/>
            <a:r>
              <a:rPr lang="en-US" sz="1400" dirty="0">
                <a:latin typeface="Arial" panose="020B0604020202020204" pitchFamily="34" charset="0"/>
              </a:rPr>
              <a:t>If needed, an agency can request that changes be made to the State crash data reporting form</a:t>
            </a:r>
          </a:p>
          <a:p>
            <a:endParaRPr lang="en-US" sz="1400" dirty="0"/>
          </a:p>
          <a:p>
            <a:endParaRPr lang="en-US" sz="1400" dirty="0"/>
          </a:p>
          <a:p>
            <a:pPr defTabSz="957035">
              <a:defRPr/>
            </a:pPr>
            <a:r>
              <a:rPr lang="en-US" sz="1400" b="1" dirty="0"/>
              <a:t>Interaction:</a:t>
            </a:r>
          </a:p>
          <a:p>
            <a:pPr defTabSz="957035">
              <a:defRPr/>
            </a:pPr>
            <a:endParaRPr lang="en-US" sz="1400" dirty="0"/>
          </a:p>
          <a:p>
            <a:pPr defTabSz="957035">
              <a:defRPr/>
            </a:pPr>
            <a:r>
              <a:rPr lang="en-US" sz="1400" b="1" dirty="0"/>
              <a:t>Notes: </a:t>
            </a:r>
          </a:p>
          <a:p>
            <a:endParaRPr lang="en-US" sz="1400" dirty="0"/>
          </a:p>
          <a:p>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Key Message:  </a:t>
            </a:r>
            <a:r>
              <a:rPr lang="en-US" sz="1400" dirty="0"/>
              <a:t>Both the highway agencies and the law enforcement officers need to know what data are being collected and how the data are being used.  This may improve officers’ understanding of work zone design and operation</a:t>
            </a:r>
          </a:p>
          <a:p>
            <a:endParaRPr lang="en-US" sz="1400" dirty="0"/>
          </a:p>
          <a:p>
            <a:r>
              <a:rPr lang="en-US" sz="1400" b="1" dirty="0"/>
              <a:t>Background Information</a:t>
            </a:r>
            <a:r>
              <a:rPr lang="en-US" sz="1400" dirty="0"/>
              <a:t>:  </a:t>
            </a:r>
            <a:r>
              <a:rPr lang="en-US" sz="1400" kern="1200" dirty="0">
                <a:solidFill>
                  <a:schemeClr val="tx1"/>
                </a:solidFill>
                <a:latin typeface="+mn-lt"/>
                <a:ea typeface="+mn-ea"/>
                <a:cs typeface="+mn-cs"/>
              </a:rPr>
              <a:t>Effective management of the LE resource can add depth to the collection of work zone crash data.</a:t>
            </a:r>
          </a:p>
          <a:p>
            <a:r>
              <a:rPr lang="en-US" sz="1400" dirty="0"/>
              <a:t>Shared understanding of the work zone data</a:t>
            </a:r>
          </a:p>
          <a:p>
            <a:pPr lvl="1"/>
            <a:r>
              <a:rPr lang="en-US" sz="1400" dirty="0">
                <a:latin typeface="Arial" panose="020B0604020202020204" pitchFamily="34" charset="0"/>
              </a:rPr>
              <a:t>Analysis effectiveness depends on data availability, accuracy, and usefulness</a:t>
            </a:r>
          </a:p>
          <a:p>
            <a:r>
              <a:rPr lang="en-US" sz="1400" dirty="0"/>
              <a:t>Strategies for improving law enforcement data collection</a:t>
            </a:r>
          </a:p>
          <a:p>
            <a:pPr lvl="1"/>
            <a:r>
              <a:rPr lang="en-US" sz="1400" dirty="0">
                <a:latin typeface="Arial" panose="020B0604020202020204" pitchFamily="34" charset="0"/>
              </a:rPr>
              <a:t>Meet to discuss the crash reporting forms and training as it related to work zone crashes</a:t>
            </a:r>
          </a:p>
          <a:p>
            <a:pPr lvl="1"/>
            <a:r>
              <a:rPr lang="en-US" sz="1400" dirty="0">
                <a:latin typeface="Arial" panose="020B0604020202020204" pitchFamily="34" charset="0"/>
              </a:rPr>
              <a:t>An MOA/MOU between law enforcement agencies and State DOTs can help coordinate the timely transfer of data</a:t>
            </a:r>
          </a:p>
          <a:p>
            <a:pPr lvl="1"/>
            <a:r>
              <a:rPr lang="en-US" sz="1400" dirty="0">
                <a:latin typeface="Arial" panose="020B0604020202020204" pitchFamily="34" charset="0"/>
              </a:rPr>
              <a:t>If needed, an agency can request that changes be made to the State crash data reporting form</a:t>
            </a:r>
          </a:p>
          <a:p>
            <a:endParaRPr lang="en-US" sz="1400" dirty="0"/>
          </a:p>
          <a:p>
            <a:endParaRPr lang="en-US" sz="1400" dirty="0"/>
          </a:p>
          <a:p>
            <a:pPr defTabSz="957035">
              <a:defRPr/>
            </a:pPr>
            <a:r>
              <a:rPr lang="en-US" sz="1400" b="1" dirty="0"/>
              <a:t>Interaction:</a:t>
            </a:r>
          </a:p>
          <a:p>
            <a:pPr defTabSz="957035">
              <a:defRPr/>
            </a:pPr>
            <a:endParaRPr lang="en-US" sz="1400" dirty="0"/>
          </a:p>
          <a:p>
            <a:pPr defTabSz="957035">
              <a:defRPr/>
            </a:pPr>
            <a:r>
              <a:rPr lang="en-US" sz="1400" b="1" dirty="0"/>
              <a:t>Notes: </a:t>
            </a:r>
          </a:p>
          <a:p>
            <a:endParaRPr lang="en-US" sz="1400" dirty="0"/>
          </a:p>
          <a:p>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91</a:t>
            </a:fld>
            <a:endParaRPr lang="en-US" dirty="0"/>
          </a:p>
        </p:txBody>
      </p:sp>
    </p:spTree>
    <p:extLst>
      <p:ext uri="{BB962C8B-B14F-4D97-AF65-F5344CB8AC3E}">
        <p14:creationId xmlns:p14="http://schemas.microsoft.com/office/powerpoint/2010/main" val="11291377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TMCs have access to historical traffic volume data to support data analysis.</a:t>
            </a:r>
          </a:p>
          <a:p>
            <a:endParaRPr lang="en-US" sz="1300" dirty="0"/>
          </a:p>
          <a:p>
            <a:r>
              <a:rPr lang="en-US" sz="1300" b="1" dirty="0"/>
              <a:t>Background Information</a:t>
            </a:r>
            <a:r>
              <a:rPr lang="en-US" sz="1300" dirty="0"/>
              <a:t>:</a:t>
            </a:r>
          </a:p>
          <a:p>
            <a:r>
              <a:rPr lang="en-US" sz="1200" kern="1200" dirty="0">
                <a:solidFill>
                  <a:schemeClr val="tx1"/>
                </a:solidFill>
                <a:effectLst/>
                <a:latin typeface="+mn-lt"/>
                <a:ea typeface="+mn-ea"/>
                <a:cs typeface="+mn-cs"/>
              </a:rPr>
              <a:t>Coordination with TMC managers helps determine what information (e.g., traffic volumes, congestion reports) should be archived for future use.  Addressing Data access needs will increase the availability of valuable data in the future.</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pPr lvl="1"/>
            <a:endParaRPr lang="en-US" sz="1300" dirty="0">
              <a:latin typeface="Arial" panose="020B0604020202020204" pitchFamily="34" charset="0"/>
            </a:endParaRP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Historical counts</a:t>
            </a:r>
            <a:r>
              <a:rPr lang="en-US" sz="1300" b="0" baseline="0" dirty="0"/>
              <a:t> can be beneficial if real-time traffic volume is not available.</a:t>
            </a:r>
            <a:endParaRPr lang="en-US" sz="1300" b="0" dirty="0"/>
          </a:p>
          <a:p>
            <a:endParaRPr lang="en-US" sz="1300" dirty="0"/>
          </a:p>
          <a:p>
            <a:r>
              <a:rPr lang="en-US" sz="1300" b="1" dirty="0"/>
              <a:t>Background Information</a:t>
            </a:r>
            <a:r>
              <a:rPr lang="en-US" sz="1300" dirty="0"/>
              <a:t>:</a:t>
            </a:r>
          </a:p>
          <a:p>
            <a:endParaRPr lang="en-US" sz="1300"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Key Message:  </a:t>
            </a:r>
            <a:r>
              <a:rPr lang="en-US" sz="1300" dirty="0"/>
              <a:t>By setting up expectations, each requirement can either be met or not, and information can be recorded to the appropriate level of detail. </a:t>
            </a:r>
          </a:p>
          <a:p>
            <a:endParaRPr lang="en-US" sz="1300" b="1" dirty="0"/>
          </a:p>
          <a:p>
            <a:r>
              <a:rPr lang="en-US" sz="1300" b="1" dirty="0"/>
              <a:t>Background Information</a:t>
            </a:r>
            <a:r>
              <a:rPr lang="en-US" sz="1300" dirty="0"/>
              <a:t>:</a:t>
            </a:r>
          </a:p>
          <a:p>
            <a:endParaRPr lang="en-US" sz="1300" dirty="0"/>
          </a:p>
          <a:p>
            <a:pPr defTabSz="957035">
              <a:defRPr/>
            </a:pPr>
            <a:r>
              <a:rPr lang="en-US" sz="1300" b="1" dirty="0"/>
              <a:t>Interaction:  Does the inspection need to be done by a “professional”?</a:t>
            </a:r>
          </a:p>
          <a:p>
            <a:pPr defTabSz="957035">
              <a:defRPr/>
            </a:pPr>
            <a:r>
              <a:rPr lang="en-US" sz="1300" dirty="0"/>
              <a:t>Inspections can be at various levels (basic to advanced) and completed by a variety of “inspectors”</a:t>
            </a:r>
          </a:p>
          <a:p>
            <a:pPr defTabSz="957035">
              <a:defRPr/>
            </a:pPr>
            <a:r>
              <a:rPr lang="en-US" sz="1300" dirty="0"/>
              <a:t>General public (Missouri example with their report card)</a:t>
            </a:r>
          </a:p>
          <a:p>
            <a:pPr defTabSz="957035">
              <a:defRPr/>
            </a:pPr>
            <a:r>
              <a:rPr lang="en-US" sz="1300" dirty="0"/>
              <a:t>Non-technical staff</a:t>
            </a:r>
          </a:p>
          <a:p>
            <a:pPr defTabSz="957035">
              <a:defRPr/>
            </a:pPr>
            <a:r>
              <a:rPr lang="en-US" sz="1300" dirty="0"/>
              <a:t>Non-WZ staff</a:t>
            </a:r>
          </a:p>
          <a:p>
            <a:pPr defTabSz="957035">
              <a:defRPr/>
            </a:pPr>
            <a:r>
              <a:rPr lang="en-US" sz="1300" dirty="0"/>
              <a:t>WZ experts</a:t>
            </a:r>
          </a:p>
          <a:p>
            <a:pPr defTabSz="957035">
              <a:defRPr/>
            </a:pPr>
            <a:endParaRPr lang="en-US" sz="1300" dirty="0"/>
          </a:p>
          <a:p>
            <a:pPr defTabSz="957035">
              <a:defRPr/>
            </a:pPr>
            <a:r>
              <a:rPr lang="en-US" sz="1300" b="1" dirty="0"/>
              <a:t>Notes: </a:t>
            </a:r>
          </a:p>
          <a:p>
            <a:pPr marL="0" lvl="1" defTabSz="957035">
              <a:defRPr/>
            </a:pPr>
            <a:endParaRPr lang="en-US" sz="1300" dirty="0">
              <a:latin typeface="Arial" panose="020B0604020202020204" pitchFamily="34" charset="0"/>
            </a:endParaRPr>
          </a:p>
          <a:p>
            <a:endParaRPr lang="en-US" sz="13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Key Message:  </a:t>
            </a:r>
            <a:r>
              <a:rPr lang="en-US" sz="1400" dirty="0"/>
              <a:t>These are the learning outcomes for Module 2 for review.</a:t>
            </a:r>
          </a:p>
          <a:p>
            <a:endParaRPr lang="en-US" sz="1400" b="1" dirty="0"/>
          </a:p>
          <a:p>
            <a:r>
              <a:rPr lang="en-US" sz="1400" b="1" dirty="0"/>
              <a:t>Background Information</a:t>
            </a:r>
            <a:r>
              <a:rPr lang="en-US" sz="1400" dirty="0"/>
              <a:t>:</a:t>
            </a:r>
          </a:p>
          <a:p>
            <a:r>
              <a:rPr lang="en-US" sz="1400" dirty="0"/>
              <a:t>You should now be able to:</a:t>
            </a:r>
          </a:p>
          <a:p>
            <a:pPr lvl="1"/>
            <a:r>
              <a:rPr lang="en-US" sz="1400" dirty="0">
                <a:latin typeface="Arial" panose="020B0604020202020204" pitchFamily="34" charset="0"/>
              </a:rPr>
              <a:t>Understand core elements of data collection: crash level,</a:t>
            </a:r>
            <a:r>
              <a:rPr lang="en-US" sz="1400" baseline="0" dirty="0">
                <a:latin typeface="Arial" panose="020B0604020202020204" pitchFamily="34" charset="0"/>
              </a:rPr>
              <a:t> person level, vehicle level, and exposure</a:t>
            </a:r>
            <a:endParaRPr lang="en-US" sz="1400" dirty="0">
              <a:latin typeface="Arial" panose="020B0604020202020204" pitchFamily="34" charset="0"/>
            </a:endParaRPr>
          </a:p>
          <a:p>
            <a:pPr lvl="1"/>
            <a:endParaRPr lang="en-US" sz="1400" dirty="0">
              <a:latin typeface="Arial" panose="020B0604020202020204" pitchFamily="34" charset="0"/>
            </a:endParaRPr>
          </a:p>
          <a:p>
            <a:pPr lvl="1"/>
            <a:r>
              <a:rPr lang="en-US" sz="1400" dirty="0">
                <a:latin typeface="Arial" panose="020B0604020202020204" pitchFamily="34" charset="0"/>
              </a:rPr>
              <a:t>Determine what types of work zone data elements to collect:  queue data, speed data, mobility</a:t>
            </a:r>
            <a:r>
              <a:rPr lang="en-US" sz="1400" baseline="0" dirty="0">
                <a:latin typeface="Arial" panose="020B0604020202020204" pitchFamily="34" charset="0"/>
              </a:rPr>
              <a:t> data</a:t>
            </a:r>
            <a:endParaRPr lang="en-US" sz="1400" dirty="0">
              <a:latin typeface="Arial" panose="020B0604020202020204" pitchFamily="34" charset="0"/>
            </a:endParaRPr>
          </a:p>
          <a:p>
            <a:pPr lvl="1"/>
            <a:endParaRPr lang="en-US" sz="1400" dirty="0">
              <a:latin typeface="Arial" panose="020B0604020202020204" pitchFamily="34" charset="0"/>
            </a:endParaRPr>
          </a:p>
          <a:p>
            <a:pPr lvl="1"/>
            <a:r>
              <a:rPr lang="en-US" sz="1400" dirty="0">
                <a:latin typeface="Arial" panose="020B0604020202020204" pitchFamily="34" charset="0"/>
              </a:rPr>
              <a:t>List sampling and collection methods</a:t>
            </a:r>
            <a:r>
              <a:rPr lang="en-US" sz="1400" baseline="0" dirty="0">
                <a:latin typeface="Arial" panose="020B0604020202020204" pitchFamily="34" charset="0"/>
              </a:rPr>
              <a:t> for your agency</a:t>
            </a:r>
            <a:endParaRPr lang="en-US" sz="1400" dirty="0">
              <a:latin typeface="Arial" panose="020B0604020202020204" pitchFamily="34" charset="0"/>
            </a:endParaRPr>
          </a:p>
          <a:p>
            <a:pPr lvl="1"/>
            <a:endParaRPr lang="en-US" sz="1400" dirty="0">
              <a:latin typeface="Arial" panose="020B0604020202020204" pitchFamily="34" charset="0"/>
            </a:endParaRPr>
          </a:p>
          <a:p>
            <a:pPr lvl="1"/>
            <a:r>
              <a:rPr lang="en-US" sz="1400" dirty="0">
                <a:latin typeface="Arial" panose="020B0604020202020204" pitchFamily="34" charset="0"/>
              </a:rPr>
              <a:t>Identify barriers to work zone data collection:  lack of resources (time, funding, staffing), lagging</a:t>
            </a:r>
            <a:r>
              <a:rPr lang="en-US" sz="1400" baseline="0" dirty="0">
                <a:latin typeface="Arial" panose="020B0604020202020204" pitchFamily="34" charset="0"/>
              </a:rPr>
              <a:t> data</a:t>
            </a:r>
            <a:endParaRPr lang="en-US" sz="1400" dirty="0">
              <a:latin typeface="Arial" panose="020B0604020202020204" pitchFamily="34" charset="0"/>
            </a:endParaRPr>
          </a:p>
          <a:p>
            <a:pPr lvl="1"/>
            <a:endParaRPr lang="en-US" sz="1400" dirty="0">
              <a:latin typeface="Arial" panose="020B0604020202020204" pitchFamily="34" charset="0"/>
            </a:endParaRPr>
          </a:p>
          <a:p>
            <a:r>
              <a:rPr lang="en-US" sz="1400" dirty="0"/>
              <a:t>Identify data collection practices:  Ohio uses a real-time crash analysis tool to track work zone crashes on pre-selected work zones. In</a:t>
            </a:r>
            <a:r>
              <a:rPr lang="en-US" sz="1400" baseline="0" dirty="0"/>
              <a:t> Kansas, l</a:t>
            </a:r>
            <a:r>
              <a:rPr lang="en-US" sz="1400" dirty="0"/>
              <a:t>aw enforcement agencies are required to notify authorized agency personnel of all WZ crashes and submit complete crash reports immediately. </a:t>
            </a:r>
          </a:p>
          <a:p>
            <a:pPr lvl="1"/>
            <a:endParaRPr lang="en-US" sz="1400" dirty="0">
              <a:latin typeface="Arial" panose="020B0604020202020204" pitchFamily="34" charset="0"/>
            </a:endParaRPr>
          </a:p>
          <a:p>
            <a:pPr defTabSz="957035">
              <a:defRPr/>
            </a:pPr>
            <a:r>
              <a:rPr lang="en-US" sz="1400" b="1" dirty="0"/>
              <a:t>Interaction:</a:t>
            </a:r>
          </a:p>
          <a:p>
            <a:pPr defTabSz="957035">
              <a:defRPr/>
            </a:pPr>
            <a:endParaRPr lang="en-US" sz="1400" dirty="0"/>
          </a:p>
          <a:p>
            <a:pPr defTabSz="957035">
              <a:defRPr/>
            </a:pPr>
            <a:r>
              <a:rPr lang="en-US" sz="1400" b="1" dirty="0"/>
              <a:t>Notes: </a:t>
            </a:r>
          </a:p>
          <a:p>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95</a:t>
            </a:fld>
            <a:endParaRPr lang="en-US" dirty="0"/>
          </a:p>
        </p:txBody>
      </p:sp>
    </p:spTree>
    <p:extLst>
      <p:ext uri="{BB962C8B-B14F-4D97-AF65-F5344CB8AC3E}">
        <p14:creationId xmlns:p14="http://schemas.microsoft.com/office/powerpoint/2010/main" val="25243979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Key Message:  </a:t>
            </a:r>
            <a:r>
              <a:rPr lang="en-US" sz="1400" dirty="0"/>
              <a:t>These are the learning outcomes for Module 2 for review.</a:t>
            </a:r>
          </a:p>
          <a:p>
            <a:endParaRPr lang="en-US" sz="1400" b="1" dirty="0"/>
          </a:p>
          <a:p>
            <a:r>
              <a:rPr lang="en-US" sz="1400" b="1" dirty="0"/>
              <a:t>Background Information</a:t>
            </a:r>
            <a:r>
              <a:rPr lang="en-US" sz="1400" dirty="0"/>
              <a:t>:</a:t>
            </a:r>
          </a:p>
          <a:p>
            <a:r>
              <a:rPr lang="en-US" sz="1400" dirty="0"/>
              <a:t>You should now be able to:</a:t>
            </a:r>
          </a:p>
          <a:p>
            <a:pPr lvl="1"/>
            <a:r>
              <a:rPr lang="en-US" sz="1400" dirty="0">
                <a:latin typeface="Arial" panose="020B0604020202020204" pitchFamily="34" charset="0"/>
              </a:rPr>
              <a:t>Understand core elements of data collection: crash level,</a:t>
            </a:r>
            <a:r>
              <a:rPr lang="en-US" sz="1400" baseline="0" dirty="0">
                <a:latin typeface="Arial" panose="020B0604020202020204" pitchFamily="34" charset="0"/>
              </a:rPr>
              <a:t> person level, vehicle level, and exposure</a:t>
            </a:r>
            <a:endParaRPr lang="en-US" sz="1400" dirty="0">
              <a:latin typeface="Arial" panose="020B0604020202020204" pitchFamily="34" charset="0"/>
            </a:endParaRPr>
          </a:p>
          <a:p>
            <a:pPr lvl="1"/>
            <a:endParaRPr lang="en-US" sz="1400" dirty="0">
              <a:latin typeface="Arial" panose="020B0604020202020204" pitchFamily="34" charset="0"/>
            </a:endParaRPr>
          </a:p>
          <a:p>
            <a:pPr lvl="1"/>
            <a:r>
              <a:rPr lang="en-US" sz="1400" dirty="0">
                <a:latin typeface="Arial" panose="020B0604020202020204" pitchFamily="34" charset="0"/>
              </a:rPr>
              <a:t>Determine what types of work zone data elements to collect:  queue data, speed data, mobility</a:t>
            </a:r>
            <a:r>
              <a:rPr lang="en-US" sz="1400" baseline="0" dirty="0">
                <a:latin typeface="Arial" panose="020B0604020202020204" pitchFamily="34" charset="0"/>
              </a:rPr>
              <a:t> data</a:t>
            </a:r>
            <a:endParaRPr lang="en-US" sz="1400" dirty="0">
              <a:latin typeface="Arial" panose="020B0604020202020204" pitchFamily="34" charset="0"/>
            </a:endParaRPr>
          </a:p>
          <a:p>
            <a:pPr lvl="1"/>
            <a:endParaRPr lang="en-US" sz="1400" dirty="0">
              <a:latin typeface="Arial" panose="020B0604020202020204" pitchFamily="34" charset="0"/>
            </a:endParaRPr>
          </a:p>
          <a:p>
            <a:pPr lvl="1"/>
            <a:r>
              <a:rPr lang="en-US" sz="1400" dirty="0">
                <a:latin typeface="Arial" panose="020B0604020202020204" pitchFamily="34" charset="0"/>
              </a:rPr>
              <a:t>List sampling and collection methods</a:t>
            </a:r>
            <a:r>
              <a:rPr lang="en-US" sz="1400" baseline="0" dirty="0">
                <a:latin typeface="Arial" panose="020B0604020202020204" pitchFamily="34" charset="0"/>
              </a:rPr>
              <a:t> for your agency</a:t>
            </a:r>
            <a:endParaRPr lang="en-US" sz="1400" dirty="0">
              <a:latin typeface="Arial" panose="020B0604020202020204" pitchFamily="34" charset="0"/>
            </a:endParaRPr>
          </a:p>
          <a:p>
            <a:pPr lvl="1"/>
            <a:endParaRPr lang="en-US" sz="1400" dirty="0">
              <a:latin typeface="Arial" panose="020B0604020202020204" pitchFamily="34" charset="0"/>
            </a:endParaRPr>
          </a:p>
          <a:p>
            <a:pPr lvl="1"/>
            <a:r>
              <a:rPr lang="en-US" sz="1400" dirty="0">
                <a:latin typeface="Arial" panose="020B0604020202020204" pitchFamily="34" charset="0"/>
              </a:rPr>
              <a:t>Identify barriers to work zone data collection:  lack of resources (time, funding, staffing), lagging</a:t>
            </a:r>
            <a:r>
              <a:rPr lang="en-US" sz="1400" baseline="0" dirty="0">
                <a:latin typeface="Arial" panose="020B0604020202020204" pitchFamily="34" charset="0"/>
              </a:rPr>
              <a:t> data</a:t>
            </a:r>
            <a:endParaRPr lang="en-US" sz="1400" dirty="0">
              <a:latin typeface="Arial" panose="020B0604020202020204" pitchFamily="34" charset="0"/>
            </a:endParaRPr>
          </a:p>
          <a:p>
            <a:pPr lvl="1"/>
            <a:endParaRPr lang="en-US" sz="1400" dirty="0">
              <a:latin typeface="Arial" panose="020B0604020202020204" pitchFamily="34" charset="0"/>
            </a:endParaRPr>
          </a:p>
          <a:p>
            <a:r>
              <a:rPr lang="en-US" sz="1400" dirty="0"/>
              <a:t>Identify data collection practices:  Ohio uses a real-time crash analysis tool to track work zone crashes on pre-selected work zones. In</a:t>
            </a:r>
            <a:r>
              <a:rPr lang="en-US" sz="1400" baseline="0" dirty="0"/>
              <a:t> Kansas, l</a:t>
            </a:r>
            <a:r>
              <a:rPr lang="en-US" sz="1400" dirty="0"/>
              <a:t>aw enforcement agencies are required to notify authorized agency personnel of all WZ crashes and submit complete crash reports immediately. </a:t>
            </a:r>
          </a:p>
          <a:p>
            <a:pPr lvl="1"/>
            <a:endParaRPr lang="en-US" sz="1400" dirty="0">
              <a:latin typeface="Arial" panose="020B0604020202020204" pitchFamily="34" charset="0"/>
            </a:endParaRPr>
          </a:p>
          <a:p>
            <a:pPr defTabSz="957035">
              <a:defRPr/>
            </a:pPr>
            <a:r>
              <a:rPr lang="en-US" sz="1400" b="1" dirty="0"/>
              <a:t>Interaction:</a:t>
            </a:r>
          </a:p>
          <a:p>
            <a:pPr defTabSz="957035">
              <a:defRPr/>
            </a:pPr>
            <a:endParaRPr lang="en-US" sz="1400" dirty="0"/>
          </a:p>
          <a:p>
            <a:pPr defTabSz="957035">
              <a:defRPr/>
            </a:pPr>
            <a:r>
              <a:rPr lang="en-US" sz="1400" b="1" dirty="0"/>
              <a:t>Notes: </a:t>
            </a:r>
          </a:p>
          <a:p>
            <a:endParaRPr lang="en-US" sz="1400"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97</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t>Key Message: </a:t>
            </a:r>
            <a:r>
              <a:rPr lang="en-US" b="0" dirty="0"/>
              <a:t>Module opening</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Let’s discuss {module name}</a:t>
            </a:r>
          </a:p>
          <a:p>
            <a:pPr eaLnBrk="1" hangingPunct="1"/>
            <a:r>
              <a:rPr lang="en-US" b="1" dirty="0"/>
              <a:t>Suggested Questions: </a:t>
            </a:r>
            <a:r>
              <a:rPr lang="en-US" dirty="0"/>
              <a:t>None</a:t>
            </a:r>
            <a:endParaRPr lang="en-US" b="1" dirty="0"/>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30081127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normAutofit/>
          </a:bodyPr>
          <a:lstStyle/>
          <a:p>
            <a:r>
              <a:rPr lang="en-US" sz="1300" b="1" dirty="0"/>
              <a:t>Key Message:  </a:t>
            </a:r>
            <a:r>
              <a:rPr lang="en-US" sz="1300" b="0" dirty="0"/>
              <a:t>Identify</a:t>
            </a:r>
            <a:r>
              <a:rPr lang="en-US" sz="1300" b="0" baseline="0" dirty="0"/>
              <a:t> and share the outcomes of this module.</a:t>
            </a:r>
            <a:endParaRPr lang="en-US" sz="1300" b="0" dirty="0"/>
          </a:p>
          <a:p>
            <a:endParaRPr lang="en-US" sz="1300" dirty="0"/>
          </a:p>
          <a:p>
            <a:r>
              <a:rPr lang="en-US" sz="1300" b="1" dirty="0"/>
              <a:t>Background Information</a:t>
            </a:r>
            <a:r>
              <a:rPr lang="en-US" sz="1300" dirty="0"/>
              <a:t>:</a:t>
            </a:r>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 </a:t>
            </a:r>
          </a:p>
          <a:p>
            <a:endParaRPr lang="en-US" sz="1200" dirty="0"/>
          </a:p>
          <a:p>
            <a:endParaRPr lang="en-US" dirty="0"/>
          </a:p>
          <a:p>
            <a:endParaRPr lang="en-US" dirty="0"/>
          </a:p>
        </p:txBody>
      </p:sp>
      <p:sp>
        <p:nvSpPr>
          <p:cNvPr id="7" name="Slide Number Placeholder 6"/>
          <p:cNvSpPr>
            <a:spLocks noGrp="1"/>
          </p:cNvSpPr>
          <p:nvPr>
            <p:ph type="sldNum" sz="quarter" idx="10"/>
          </p:nvPr>
        </p:nvSpPr>
        <p:spPr/>
        <p:txBody>
          <a:bodyPr/>
          <a:lstStyle/>
          <a:p>
            <a:fld id="{039B4EB4-5598-40D3-88E5-16B91A0484D5}" type="slidenum">
              <a:rPr lang="en-US" smtClean="0"/>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lIns="93973" tIns="46986" rIns="93973" bIns="46986"/>
          <a:lstStyle/>
          <a:p>
            <a:r>
              <a:rPr lang="en-US" sz="1300" b="1" dirty="0"/>
              <a:t>Key Message:  </a:t>
            </a:r>
            <a:r>
              <a:rPr lang="en-US" sz="1300" b="0" dirty="0"/>
              <a:t>Data</a:t>
            </a:r>
            <a:r>
              <a:rPr lang="en-US" sz="1300" b="0" baseline="0" dirty="0"/>
              <a:t> analysis can be broken down into 5 steps</a:t>
            </a:r>
            <a:endParaRPr lang="en-US" sz="1300" b="0" dirty="0"/>
          </a:p>
          <a:p>
            <a:endParaRPr lang="en-US" sz="1300" dirty="0"/>
          </a:p>
          <a:p>
            <a:r>
              <a:rPr lang="en-US" sz="1300" b="1" dirty="0"/>
              <a:t>Background Information</a:t>
            </a:r>
            <a:r>
              <a:rPr lang="en-US" sz="1300" dirty="0"/>
              <a:t>:</a:t>
            </a:r>
          </a:p>
          <a:p>
            <a:pPr defTabSz="957035">
              <a:defRPr/>
            </a:pPr>
            <a:r>
              <a:rPr lang="en-US" sz="1300" b="0" i="1" dirty="0"/>
              <a:t>Identify Agency Objectives: </a:t>
            </a:r>
            <a:r>
              <a:rPr lang="en-US" sz="1300" dirty="0"/>
              <a:t>What issue is our agency attempting to address, and how will data analysis help achieve that objective?</a:t>
            </a:r>
            <a:endParaRPr lang="en-US" sz="1300" b="1" dirty="0"/>
          </a:p>
          <a:p>
            <a:pPr defTabSz="957035">
              <a:defRPr/>
            </a:pPr>
            <a:r>
              <a:rPr lang="en-US" sz="1300" b="0" i="1" dirty="0"/>
              <a:t>ID Data  Needs: </a:t>
            </a:r>
            <a:r>
              <a:rPr lang="en-US" sz="1300" dirty="0"/>
              <a:t>What is the most pertinent work zone safety-related data that should be analyzed?</a:t>
            </a:r>
            <a:endParaRPr lang="en-US" sz="1300" b="1" dirty="0"/>
          </a:p>
          <a:p>
            <a:pPr defTabSz="957035">
              <a:defRPr/>
            </a:pPr>
            <a:r>
              <a:rPr lang="en-US" sz="1300" b="0" i="1" dirty="0"/>
              <a:t>Develop Baseline: </a:t>
            </a:r>
            <a:r>
              <a:rPr lang="en-US" sz="1300" dirty="0"/>
              <a:t>What is our agency’s current status regarding data analysis?  Where can we improve?</a:t>
            </a:r>
            <a:endParaRPr lang="en-US" sz="1300" b="1" dirty="0"/>
          </a:p>
          <a:p>
            <a:pPr defTabSz="957035">
              <a:defRPr/>
            </a:pPr>
            <a:r>
              <a:rPr lang="en-US" sz="1300" b="0" i="1" dirty="0"/>
              <a:t>ID Strategies:  </a:t>
            </a:r>
            <a:r>
              <a:rPr lang="en-US" sz="1300" dirty="0"/>
              <a:t>What data analysis strategies and techniques would be the most useful and feasible to implement at our agency?</a:t>
            </a:r>
            <a:endParaRPr lang="en-US" sz="1300" b="1" dirty="0"/>
          </a:p>
          <a:p>
            <a:pPr defTabSz="957035">
              <a:defRPr/>
            </a:pPr>
            <a:r>
              <a:rPr lang="en-US" sz="1300" b="0" i="1" dirty="0"/>
              <a:t>Take Next Steps: </a:t>
            </a:r>
            <a:r>
              <a:rPr lang="en-US" sz="1300" dirty="0"/>
              <a:t>Once identified, how do we take the next steps to improve work zone data analysis in our jurisdiction? </a:t>
            </a:r>
            <a:endParaRPr lang="en-US" sz="1300" b="1" dirty="0"/>
          </a:p>
          <a:p>
            <a:pPr defTabSz="957035">
              <a:defRPr/>
            </a:pPr>
            <a:endParaRPr lang="en-US" sz="1300" b="1" dirty="0"/>
          </a:p>
          <a:p>
            <a:pPr defTabSz="957035">
              <a:defRPr/>
            </a:pPr>
            <a:r>
              <a:rPr lang="en-US" sz="1300" b="1" dirty="0"/>
              <a:t>Interaction:</a:t>
            </a:r>
          </a:p>
          <a:p>
            <a:pPr defTabSz="957035">
              <a:defRPr/>
            </a:pPr>
            <a:endParaRPr lang="en-US" sz="1300" dirty="0"/>
          </a:p>
          <a:p>
            <a:pPr defTabSz="957035">
              <a:defRPr/>
            </a:pPr>
            <a:r>
              <a:rPr lang="en-US" sz="1300" b="1" dirty="0"/>
              <a:t>Notes: </a:t>
            </a:r>
          </a:p>
        </p:txBody>
      </p:sp>
      <p:sp>
        <p:nvSpPr>
          <p:cNvPr id="7" name="Slide Number Placeholder 6"/>
          <p:cNvSpPr>
            <a:spLocks noGrp="1"/>
          </p:cNvSpPr>
          <p:nvPr>
            <p:ph type="sldNum" sz="quarter" idx="10"/>
          </p:nvPr>
        </p:nvSpPr>
        <p:spPr/>
        <p:txBody>
          <a:bodyPr/>
          <a:lstStyle/>
          <a:p>
            <a:fld id="{039B4EB4-5598-40D3-88E5-16B91A0484D5}" type="slidenum">
              <a:rPr lang="en-US" smtClean="0"/>
              <a:pPr/>
              <a:t>99</a:t>
            </a:fld>
            <a:endParaRPr lang="en-US" dirty="0"/>
          </a:p>
        </p:txBody>
      </p:sp>
    </p:spTree>
    <p:extLst>
      <p:ext uri="{BB962C8B-B14F-4D97-AF65-F5344CB8AC3E}">
        <p14:creationId xmlns:p14="http://schemas.microsoft.com/office/powerpoint/2010/main" val="28772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2288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5341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1096963"/>
          </a:xfrm>
        </p:spPr>
        <p:txBody>
          <a:bodyPr/>
          <a:lstStyle/>
          <a:p>
            <a:r>
              <a:rPr lang="en-US"/>
              <a:t>Click to edit Master title style</a:t>
            </a:r>
          </a:p>
        </p:txBody>
      </p:sp>
      <p:sp>
        <p:nvSpPr>
          <p:cNvPr id="3" name="Text Placeholder 2"/>
          <p:cNvSpPr>
            <a:spLocks noGrp="1"/>
          </p:cNvSpPr>
          <p:nvPr>
            <p:ph type="body" sz="half" idx="1"/>
          </p:nvPr>
        </p:nvSpPr>
        <p:spPr>
          <a:xfrm>
            <a:off x="381000" y="18288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1096963"/>
          </a:xfrm>
        </p:spPr>
        <p:txBody>
          <a:bodyPr/>
          <a:lstStyle/>
          <a:p>
            <a:r>
              <a:rPr lang="en-US"/>
              <a:t>Click to edit Master title style</a:t>
            </a:r>
          </a:p>
        </p:txBody>
      </p:sp>
      <p:sp>
        <p:nvSpPr>
          <p:cNvPr id="3" name="Table Placeholder 2"/>
          <p:cNvSpPr>
            <a:spLocks noGrp="1"/>
          </p:cNvSpPr>
          <p:nvPr>
            <p:ph type="tbl" idx="1"/>
          </p:nvPr>
        </p:nvSpPr>
        <p:spPr>
          <a:xfrm>
            <a:off x="381000" y="1828800"/>
            <a:ext cx="8458200" cy="4343400"/>
          </a:xfrm>
        </p:spPr>
        <p:txBody>
          <a:bodyPr/>
          <a:lstStyle/>
          <a:p>
            <a:pPr lvl="0"/>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331720"/>
            <a:ext cx="6111860" cy="566924"/>
          </a:xfrm>
        </p:spPr>
        <p:txBody>
          <a:bodyPr/>
          <a:lstStyle/>
          <a:p>
            <a:r>
              <a:rPr lang="en-US" dirty="0"/>
              <a:t>Click to edit Master title style</a:t>
            </a:r>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a:t>Click to edit Master text styles</a:t>
            </a:r>
          </a:p>
        </p:txBody>
      </p:sp>
    </p:spTree>
    <p:extLst>
      <p:ext uri="{BB962C8B-B14F-4D97-AF65-F5344CB8AC3E}">
        <p14:creationId xmlns:p14="http://schemas.microsoft.com/office/powerpoint/2010/main" val="1376196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325563"/>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8288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0"/>
            <a:ext cx="8763000" cy="1325563"/>
          </a:xfrm>
          <a:prstGeom prst="rect">
            <a:avLst/>
          </a:prstGeom>
          <a:noFill/>
          <a:ln>
            <a:noFill/>
            <a:headEnd/>
            <a:tailEnd/>
          </a:ln>
        </p:spPr>
        <p:style>
          <a:lnRef idx="2">
            <a:schemeClr val="accent3"/>
          </a:lnRef>
          <a:fillRef idx="1">
            <a:schemeClr val="lt1"/>
          </a:fillRef>
          <a:effectRef idx="0">
            <a:schemeClr val="accent3"/>
          </a:effectRef>
          <a:fontRef idx="none"/>
        </p:style>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81000" y="1616229"/>
            <a:ext cx="8458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6" name="Picture 44" descr="Border 483"/>
          <p:cNvPicPr>
            <a:picLocks noChangeAspect="1" noChangeArrowheads="1"/>
          </p:cNvPicPr>
          <p:nvPr userDrawn="1"/>
        </p:nvPicPr>
        <p:blipFill>
          <a:blip r:embed="rId16"/>
          <a:srcRect/>
          <a:stretch>
            <a:fillRect/>
          </a:stretch>
        </p:blipFill>
        <p:spPr bwMode="auto">
          <a:xfrm>
            <a:off x="0" y="1447800"/>
            <a:ext cx="9144000" cy="309563"/>
          </a:xfrm>
          <a:prstGeom prst="rect">
            <a:avLst/>
          </a:prstGeom>
          <a:noFill/>
          <a:ln w="9525">
            <a:noFill/>
            <a:miter lim="800000"/>
            <a:headEnd/>
            <a:tailEnd/>
          </a:ln>
        </p:spPr>
      </p:pic>
      <p:pic>
        <p:nvPicPr>
          <p:cNvPr id="2" name="Picture 1"/>
          <p:cNvPicPr>
            <a:picLocks noChangeAspect="1"/>
          </p:cNvPicPr>
          <p:nvPr userDrawn="1"/>
        </p:nvPicPr>
        <p:blipFill>
          <a:blip r:embed="rId17"/>
          <a:stretch>
            <a:fillRect/>
          </a:stretch>
        </p:blipFill>
        <p:spPr>
          <a:xfrm>
            <a:off x="7315200" y="6149667"/>
            <a:ext cx="1524000" cy="385542"/>
          </a:xfrm>
          <a:prstGeom prst="rect">
            <a:avLst/>
          </a:prstGeom>
        </p:spPr>
      </p:pic>
      <p:sp>
        <p:nvSpPr>
          <p:cNvPr id="7" name="TextBox 6">
            <a:extLst>
              <a:ext uri="{FF2B5EF4-FFF2-40B4-BE49-F238E27FC236}">
                <a16:creationId xmlns:a16="http://schemas.microsoft.com/office/drawing/2014/main" id="{DEC548EA-0B80-460D-B1EA-FDB98549A393}"/>
              </a:ext>
            </a:extLst>
          </p:cNvPr>
          <p:cNvSpPr txBox="1"/>
          <p:nvPr userDrawn="1"/>
        </p:nvSpPr>
        <p:spPr>
          <a:xfrm>
            <a:off x="6087468" y="6222094"/>
            <a:ext cx="1079500" cy="338554"/>
          </a:xfrm>
          <a:prstGeom prst="rect">
            <a:avLst/>
          </a:prstGeom>
          <a:noFill/>
        </p:spPr>
        <p:txBody>
          <a:bodyPr wrap="square" rtlCol="0">
            <a:spAutoFit/>
          </a:bodyPr>
          <a:lstStyle/>
          <a:p>
            <a:pPr algn="r"/>
            <a:fld id="{1A673F19-6629-45D1-8D19-81BA6E1546A3}" type="slidenum">
              <a:rPr lang="en-US" sz="1600" smtClean="0">
                <a:latin typeface="Arial" panose="020B0604020202020204" pitchFamily="34" charset="0"/>
                <a:cs typeface="Arial" panose="020B0604020202020204" pitchFamily="34" charset="0"/>
              </a:rPr>
              <a:pPr algn="r"/>
              <a:t>‹#›</a:t>
            </a:fld>
            <a:endParaRPr lang="en-US" sz="1600" dirty="0">
              <a:latin typeface="Arial" panose="020B0604020202020204" pitchFamily="34" charset="0"/>
              <a:cs typeface="Arial" panose="020B0604020202020204" pitchFamily="34" charset="0"/>
            </a:endParaRPr>
          </a:p>
        </p:txBody>
      </p:sp>
      <p:pic>
        <p:nvPicPr>
          <p:cNvPr id="3" name="Picture 2" descr="ATSSA logo showing a cone within the A and safer roads save lives">
            <a:extLst>
              <a:ext uri="{FF2B5EF4-FFF2-40B4-BE49-F238E27FC236}">
                <a16:creationId xmlns:a16="http://schemas.microsoft.com/office/drawing/2014/main" id="{5CE72315-C9C5-9AC1-098F-B66591AE04C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81000" y="6196654"/>
            <a:ext cx="1117421" cy="338555"/>
          </a:xfrm>
          <a:prstGeom prst="rect">
            <a:avLst/>
          </a:prstGeom>
        </p:spPr>
      </p:pic>
    </p:spTree>
  </p:cSld>
  <p:clrMap bg1="lt1" tx1="dk1" bg2="lt2" tx2="dk2" accent1="accent1" accent2="accent2" accent3="accent3" accent4="accent4" accent5="accent5" accent6="accent6" hlink="hlink" folHlink="folHlink"/>
  <p:sldLayoutIdLst>
    <p:sldLayoutId id="2147483789" r:id="rId1"/>
    <p:sldLayoutId id="2147483801"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3" r:id="rId14"/>
  </p:sldLayoutIdLst>
  <p:txStyles>
    <p:titleStyle>
      <a:lvl1pPr algn="l" rtl="0" eaLnBrk="0" fontAlgn="base" hangingPunct="0">
        <a:spcBef>
          <a:spcPct val="0"/>
        </a:spcBef>
        <a:spcAft>
          <a:spcPct val="0"/>
        </a:spcAft>
        <a:defRPr sz="3600" b="1" i="0" baseline="0">
          <a:solidFill>
            <a:srgbClr val="008080"/>
          </a:solidFill>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000" b="1" i="1">
          <a:solidFill>
            <a:srgbClr val="CC3300"/>
          </a:solidFill>
          <a:latin typeface="Calibri" pitchFamily="34" charset="0"/>
        </a:defRPr>
      </a:lvl2pPr>
      <a:lvl3pPr algn="ctr" rtl="0" eaLnBrk="0" fontAlgn="base" hangingPunct="0">
        <a:spcBef>
          <a:spcPct val="0"/>
        </a:spcBef>
        <a:spcAft>
          <a:spcPct val="0"/>
        </a:spcAft>
        <a:defRPr sz="4000" b="1" i="1">
          <a:solidFill>
            <a:srgbClr val="CC3300"/>
          </a:solidFill>
          <a:latin typeface="Calibri" pitchFamily="34" charset="0"/>
        </a:defRPr>
      </a:lvl3pPr>
      <a:lvl4pPr algn="ctr" rtl="0" eaLnBrk="0" fontAlgn="base" hangingPunct="0">
        <a:spcBef>
          <a:spcPct val="0"/>
        </a:spcBef>
        <a:spcAft>
          <a:spcPct val="0"/>
        </a:spcAft>
        <a:defRPr sz="4000" b="1" i="1">
          <a:solidFill>
            <a:srgbClr val="CC3300"/>
          </a:solidFill>
          <a:latin typeface="Calibri" pitchFamily="34" charset="0"/>
        </a:defRPr>
      </a:lvl4pPr>
      <a:lvl5pPr algn="ctr" rtl="0" eaLnBrk="0" fontAlgn="base" hangingPunct="0">
        <a:spcBef>
          <a:spcPct val="0"/>
        </a:spcBef>
        <a:spcAft>
          <a:spcPct val="0"/>
        </a:spcAft>
        <a:defRPr sz="4000" b="1" i="1">
          <a:solidFill>
            <a:srgbClr val="CC3300"/>
          </a:solidFill>
          <a:latin typeface="Calibri" pitchFamily="34" charset="0"/>
        </a:defRPr>
      </a:lvl5pPr>
      <a:lvl6pPr marL="457200" algn="ctr" rtl="0" fontAlgn="base">
        <a:spcBef>
          <a:spcPct val="0"/>
        </a:spcBef>
        <a:spcAft>
          <a:spcPct val="0"/>
        </a:spcAft>
        <a:defRPr sz="4000" b="1" i="1">
          <a:solidFill>
            <a:srgbClr val="CC3300"/>
          </a:solidFill>
          <a:latin typeface="Verdana" pitchFamily="34" charset="0"/>
        </a:defRPr>
      </a:lvl6pPr>
      <a:lvl7pPr marL="914400" algn="ctr" rtl="0" fontAlgn="base">
        <a:spcBef>
          <a:spcPct val="0"/>
        </a:spcBef>
        <a:spcAft>
          <a:spcPct val="0"/>
        </a:spcAft>
        <a:defRPr sz="4000" b="1" i="1">
          <a:solidFill>
            <a:srgbClr val="CC3300"/>
          </a:solidFill>
          <a:latin typeface="Verdana" pitchFamily="34" charset="0"/>
        </a:defRPr>
      </a:lvl7pPr>
      <a:lvl8pPr marL="1371600" algn="ctr" rtl="0" fontAlgn="base">
        <a:spcBef>
          <a:spcPct val="0"/>
        </a:spcBef>
        <a:spcAft>
          <a:spcPct val="0"/>
        </a:spcAft>
        <a:defRPr sz="4000" b="1" i="1">
          <a:solidFill>
            <a:srgbClr val="CC3300"/>
          </a:solidFill>
          <a:latin typeface="Verdana" pitchFamily="34" charset="0"/>
        </a:defRPr>
      </a:lvl8pPr>
      <a:lvl9pPr marL="1828800" algn="ctr" rtl="0" fontAlgn="base">
        <a:spcBef>
          <a:spcPct val="0"/>
        </a:spcBef>
        <a:spcAft>
          <a:spcPct val="0"/>
        </a:spcAft>
        <a:defRPr sz="4000" b="1" i="1">
          <a:solidFill>
            <a:srgbClr val="CC3300"/>
          </a:solidFill>
          <a:latin typeface="Verdana" pitchFamily="34" charset="0"/>
        </a:defRPr>
      </a:lvl9pPr>
    </p:titleStyle>
    <p:bodyStyle>
      <a:lvl1pPr marL="2317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ea typeface="+mn-ea"/>
          <a:cs typeface="Arial" panose="020B0604020202020204" pitchFamily="34" charset="0"/>
        </a:defRPr>
      </a:lvl1pPr>
      <a:lvl2pPr marL="6826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61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3pPr>
      <a:lvl4pPr marL="15970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4pPr>
      <a:lvl5pPr marL="20605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6pPr>
      <a:lvl7pPr marL="29718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7pPr>
      <a:lvl8pPr marL="34290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8pPr>
      <a:lvl9pPr marL="38862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1.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workzonesafety.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24730"/>
            <a:ext cx="3886199" cy="3409270"/>
          </a:xfrm>
        </p:spPr>
        <p:txBody>
          <a:bodyPr/>
          <a:lstStyle/>
          <a:p>
            <a:pPr algn="ctr" eaLnBrk="1" hangingPunct="1">
              <a:defRPr/>
            </a:pPr>
            <a:r>
              <a:rPr lang="en-US" dirty="0"/>
              <a:t>Work Zone Safety Data Collection and Analysis </a:t>
            </a:r>
            <a:br>
              <a:rPr lang="en-US" sz="3600" dirty="0"/>
            </a:b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66B1DE8F-8360-4DDF-D879-F53F1A4BA292}"/>
              </a:ext>
            </a:extLst>
          </p:cNvPr>
          <p:cNvSpPr/>
          <p:nvPr/>
        </p:nvSpPr>
        <p:spPr>
          <a:xfrm>
            <a:off x="4191000" y="5591909"/>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9094593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04800" y="76200"/>
            <a:ext cx="8839200" cy="1143000"/>
          </a:xfrm>
        </p:spPr>
        <p:txBody>
          <a:bodyPr anchor="b"/>
          <a:lstStyle/>
          <a:p>
            <a:pPr eaLnBrk="1" hangingPunct="1">
              <a:defRPr/>
            </a:pPr>
            <a:r>
              <a:rPr lang="en-US" dirty="0"/>
              <a:t>Self Introductions</a:t>
            </a:r>
          </a:p>
        </p:txBody>
      </p:sp>
      <p:sp>
        <p:nvSpPr>
          <p:cNvPr id="12291" name="Rectangle 3"/>
          <p:cNvSpPr>
            <a:spLocks noChangeArrowheads="1"/>
          </p:cNvSpPr>
          <p:nvPr/>
        </p:nvSpPr>
        <p:spPr bwMode="auto">
          <a:xfrm>
            <a:off x="685800" y="1676400"/>
            <a:ext cx="4076700" cy="4572000"/>
          </a:xfrm>
          <a:prstGeom prst="rect">
            <a:avLst/>
          </a:prstGeom>
          <a:noFill/>
          <a:ln w="9525">
            <a:noFill/>
            <a:miter lim="800000"/>
            <a:headEnd/>
            <a:tailEnd/>
          </a:ln>
        </p:spPr>
        <p:txBody>
          <a:bodyPr/>
          <a:lstStyle/>
          <a:p>
            <a:pPr marL="236538" indent="-236538" eaLnBrk="0" hangingPunct="0">
              <a:spcBef>
                <a:spcPct val="20000"/>
              </a:spcBef>
              <a:buClr>
                <a:schemeClr val="tx1"/>
              </a:buClr>
              <a:buSzPct val="70000"/>
              <a:buFont typeface="Arial" panose="020B0604020202020204" pitchFamily="34" charset="0"/>
              <a:buChar char="•"/>
            </a:pPr>
            <a:r>
              <a:rPr kumimoji="1" lang="en-US" sz="2800" dirty="0">
                <a:latin typeface="Arial" panose="020B0604020202020204" pitchFamily="34" charset="0"/>
              </a:rPr>
              <a:t>Name</a:t>
            </a:r>
          </a:p>
          <a:p>
            <a:pPr marL="236538" indent="-236538" eaLnBrk="0" hangingPunct="0">
              <a:spcBef>
                <a:spcPct val="20000"/>
              </a:spcBef>
              <a:buClr>
                <a:schemeClr val="tx1"/>
              </a:buClr>
              <a:buSzPct val="70000"/>
              <a:buFont typeface="Arial" panose="020B0604020202020204" pitchFamily="34" charset="0"/>
              <a:buChar char="•"/>
            </a:pPr>
            <a:r>
              <a:rPr kumimoji="1" lang="en-US" sz="2800" dirty="0">
                <a:latin typeface="Arial" panose="020B0604020202020204" pitchFamily="34" charset="0"/>
              </a:rPr>
              <a:t>Agency</a:t>
            </a:r>
          </a:p>
          <a:p>
            <a:pPr marL="236538" indent="-236538" eaLnBrk="0" hangingPunct="0">
              <a:spcBef>
                <a:spcPct val="20000"/>
              </a:spcBef>
              <a:buClr>
                <a:schemeClr val="tx1"/>
              </a:buClr>
              <a:buSzPct val="70000"/>
              <a:buFont typeface="Arial" panose="020B0604020202020204" pitchFamily="34" charset="0"/>
              <a:buChar char="•"/>
            </a:pPr>
            <a:r>
              <a:rPr kumimoji="1" lang="en-US" sz="2800" dirty="0">
                <a:latin typeface="Arial" panose="020B0604020202020204" pitchFamily="34" charset="0"/>
              </a:rPr>
              <a:t>Role</a:t>
            </a:r>
          </a:p>
          <a:p>
            <a:pPr marL="236538" indent="-236538" eaLnBrk="0" hangingPunct="0">
              <a:spcBef>
                <a:spcPct val="20000"/>
              </a:spcBef>
              <a:buClr>
                <a:schemeClr val="tx1"/>
              </a:buClr>
              <a:buSzPct val="70000"/>
              <a:buFont typeface="Arial" panose="020B0604020202020204" pitchFamily="34" charset="0"/>
              <a:buChar char="•"/>
            </a:pPr>
            <a:r>
              <a:rPr kumimoji="1" lang="en-US" sz="2800" dirty="0">
                <a:latin typeface="Arial" panose="020B0604020202020204" pitchFamily="34" charset="0"/>
              </a:rPr>
              <a:t>Experience with work zone data</a:t>
            </a:r>
          </a:p>
          <a:p>
            <a:pPr marL="236538" indent="-236538" eaLnBrk="0" hangingPunct="0">
              <a:spcBef>
                <a:spcPct val="20000"/>
              </a:spcBef>
              <a:buClr>
                <a:schemeClr val="tx1"/>
              </a:buClr>
              <a:buSzPct val="70000"/>
              <a:buFont typeface="Arial" panose="020B0604020202020204" pitchFamily="34" charset="0"/>
              <a:buChar char="•"/>
            </a:pPr>
            <a:r>
              <a:rPr kumimoji="1" lang="en-US" sz="2800" dirty="0">
                <a:latin typeface="Arial" panose="020B0604020202020204" pitchFamily="34" charset="0"/>
              </a:rPr>
              <a:t>What work zone data issue would you like to address today?</a:t>
            </a:r>
          </a:p>
        </p:txBody>
      </p:sp>
    </p:spTree>
    <p:extLst>
      <p:ext uri="{BB962C8B-B14F-4D97-AF65-F5344CB8AC3E}">
        <p14:creationId xmlns:p14="http://schemas.microsoft.com/office/powerpoint/2010/main" val="284045728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38062474"/>
              </p:ext>
            </p:extLst>
          </p:nvPr>
        </p:nvGraphicFramePr>
        <p:xfrm>
          <a:off x="457200" y="1679943"/>
          <a:ext cx="8229600" cy="4566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45176AAA-1F75-4EB5-8887-C772F2915E19}"/>
              </a:ext>
            </a:extLst>
          </p:cNvPr>
          <p:cNvSpPr>
            <a:spLocks noGrp="1"/>
          </p:cNvSpPr>
          <p:nvPr>
            <p:ph type="title"/>
          </p:nvPr>
        </p:nvSpPr>
        <p:spPr>
          <a:xfrm>
            <a:off x="381000" y="152400"/>
            <a:ext cx="8763000" cy="1325563"/>
          </a:xfrm>
        </p:spPr>
        <p:txBody>
          <a:bodyPr/>
          <a:lstStyle/>
          <a:p>
            <a:r>
              <a:rPr lang="en-US" dirty="0"/>
              <a:t>Challenges to Work Zone Safety-Related Data Analysis</a:t>
            </a:r>
          </a:p>
        </p:txBody>
      </p:sp>
    </p:spTree>
    <p:extLst>
      <p:ext uri="{BB962C8B-B14F-4D97-AF65-F5344CB8AC3E}">
        <p14:creationId xmlns:p14="http://schemas.microsoft.com/office/powerpoint/2010/main" val="32572254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070271045"/>
              </p:ext>
            </p:extLst>
          </p:nvPr>
        </p:nvGraphicFramePr>
        <p:xfrm>
          <a:off x="173419" y="2018174"/>
          <a:ext cx="8812924" cy="1765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944457772"/>
              </p:ext>
            </p:extLst>
          </p:nvPr>
        </p:nvGraphicFramePr>
        <p:xfrm>
          <a:off x="157654" y="3573699"/>
          <a:ext cx="8954814" cy="25275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5E2E5047-E143-43C3-BEC4-20FB58F13758}"/>
              </a:ext>
            </a:extLst>
          </p:cNvPr>
          <p:cNvSpPr>
            <a:spLocks noGrp="1"/>
          </p:cNvSpPr>
          <p:nvPr>
            <p:ph type="title"/>
          </p:nvPr>
        </p:nvSpPr>
        <p:spPr>
          <a:xfrm>
            <a:off x="381000" y="304800"/>
            <a:ext cx="8763000" cy="1325563"/>
          </a:xfrm>
        </p:spPr>
        <p:txBody>
          <a:bodyPr/>
          <a:lstStyle/>
          <a:p>
            <a:r>
              <a:rPr lang="en-US" dirty="0"/>
              <a:t>1. Lack of Data and Limitations</a:t>
            </a:r>
            <a:br>
              <a:rPr lang="en-US" dirty="0"/>
            </a:br>
            <a:r>
              <a:rPr lang="en-US" dirty="0"/>
              <a:t>in the Data Sets</a:t>
            </a:r>
          </a:p>
        </p:txBody>
      </p:sp>
    </p:spTree>
    <p:extLst>
      <p:ext uri="{BB962C8B-B14F-4D97-AF65-F5344CB8AC3E}">
        <p14:creationId xmlns:p14="http://schemas.microsoft.com/office/powerpoint/2010/main" val="28565605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8280"/>
            <a:ext cx="8077200" cy="4985582"/>
          </a:xfrm>
        </p:spPr>
        <p:txBody>
          <a:bodyPr/>
          <a:lstStyle/>
          <a:p>
            <a:r>
              <a:rPr lang="en-US" dirty="0"/>
              <a:t>Frequent changes to WZ configuration</a:t>
            </a:r>
          </a:p>
          <a:p>
            <a:r>
              <a:rPr lang="en-US" dirty="0"/>
              <a:t>Relatively small number of WZ crashes </a:t>
            </a:r>
          </a:p>
          <a:p>
            <a:r>
              <a:rPr lang="en-US" dirty="0"/>
              <a:t>Traffic volume pre-work vs. during-work</a:t>
            </a:r>
          </a:p>
          <a:p>
            <a:pPr lvl="1"/>
            <a:r>
              <a:rPr lang="en-US" dirty="0"/>
              <a:t>If significantly different, may provide misleading conclusions</a:t>
            </a:r>
          </a:p>
          <a:p>
            <a:r>
              <a:rPr lang="en-US" dirty="0"/>
              <a:t>Causation questions</a:t>
            </a:r>
          </a:p>
          <a:p>
            <a:pPr lvl="1"/>
            <a:r>
              <a:rPr lang="en-US" dirty="0"/>
              <a:t>Crashes in work zones may be caused by non-work zone issues</a:t>
            </a:r>
          </a:p>
          <a:p>
            <a:endParaRPr lang="en-US" sz="2800" dirty="0"/>
          </a:p>
        </p:txBody>
      </p:sp>
      <p:sp>
        <p:nvSpPr>
          <p:cNvPr id="6" name="Title 5">
            <a:extLst>
              <a:ext uri="{FF2B5EF4-FFF2-40B4-BE49-F238E27FC236}">
                <a16:creationId xmlns:a16="http://schemas.microsoft.com/office/drawing/2014/main" id="{1220F612-A865-449E-B664-004EA71720FD}"/>
              </a:ext>
            </a:extLst>
          </p:cNvPr>
          <p:cNvSpPr>
            <a:spLocks noGrp="1"/>
          </p:cNvSpPr>
          <p:nvPr>
            <p:ph type="title"/>
          </p:nvPr>
        </p:nvSpPr>
        <p:spPr/>
        <p:txBody>
          <a:bodyPr/>
          <a:lstStyle/>
          <a:p>
            <a:r>
              <a:rPr lang="en-US" dirty="0"/>
              <a:t>2. Confounding Factors</a:t>
            </a:r>
          </a:p>
        </p:txBody>
      </p:sp>
    </p:spTree>
    <p:extLst>
      <p:ext uri="{BB962C8B-B14F-4D97-AF65-F5344CB8AC3E}">
        <p14:creationId xmlns:p14="http://schemas.microsoft.com/office/powerpoint/2010/main" val="949469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40803"/>
            <a:ext cx="8382000" cy="4408227"/>
          </a:xfrm>
        </p:spPr>
        <p:txBody>
          <a:bodyPr/>
          <a:lstStyle/>
          <a:p>
            <a:r>
              <a:rPr lang="en-US" sz="2800" dirty="0"/>
              <a:t>Many work zone practitioners do not have data analysis experience </a:t>
            </a:r>
          </a:p>
          <a:p>
            <a:r>
              <a:rPr lang="en-US" sz="2800" dirty="0"/>
              <a:t>Limited number of staff dedicated to data collection and analysis</a:t>
            </a:r>
          </a:p>
          <a:p>
            <a:r>
              <a:rPr lang="en-US" sz="2800" dirty="0"/>
              <a:t>Little time is left for post-project evaluation</a:t>
            </a:r>
          </a:p>
          <a:p>
            <a:pPr lvl="1"/>
            <a:r>
              <a:rPr lang="en-US" sz="2800" dirty="0"/>
              <a:t>Benefits of post-construction safety-related data may be unknown</a:t>
            </a:r>
          </a:p>
          <a:p>
            <a:r>
              <a:rPr lang="en-US" sz="2800" dirty="0"/>
              <a:t>Limited number of proven work zone crash modification factors (CMFs)</a:t>
            </a:r>
          </a:p>
        </p:txBody>
      </p:sp>
      <p:sp>
        <p:nvSpPr>
          <p:cNvPr id="6" name="Title 5">
            <a:extLst>
              <a:ext uri="{FF2B5EF4-FFF2-40B4-BE49-F238E27FC236}">
                <a16:creationId xmlns:a16="http://schemas.microsoft.com/office/drawing/2014/main" id="{68E9FA99-7FD9-4A81-B4B4-62A6D8FB1368}"/>
              </a:ext>
            </a:extLst>
          </p:cNvPr>
          <p:cNvSpPr>
            <a:spLocks noGrp="1"/>
          </p:cNvSpPr>
          <p:nvPr>
            <p:ph type="title"/>
          </p:nvPr>
        </p:nvSpPr>
        <p:spPr/>
        <p:txBody>
          <a:bodyPr/>
          <a:lstStyle/>
          <a:p>
            <a:r>
              <a:rPr lang="en-US" dirty="0"/>
              <a:t>3. Lack of Resources for Analysis</a:t>
            </a:r>
          </a:p>
        </p:txBody>
      </p:sp>
    </p:spTree>
    <p:extLst>
      <p:ext uri="{BB962C8B-B14F-4D97-AF65-F5344CB8AC3E}">
        <p14:creationId xmlns:p14="http://schemas.microsoft.com/office/powerpoint/2010/main" val="36247934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81000" y="1325563"/>
            <a:ext cx="4800600" cy="4419600"/>
          </a:xfrm>
        </p:spPr>
        <p:txBody>
          <a:bodyPr/>
          <a:lstStyle/>
          <a:p>
            <a:r>
              <a:rPr lang="en-US" dirty="0"/>
              <a:t>Improve data collection practices</a:t>
            </a:r>
          </a:p>
          <a:p>
            <a:r>
              <a:rPr lang="en-US" dirty="0"/>
              <a:t>Analyze </a:t>
            </a:r>
            <a:r>
              <a:rPr lang="en-US" u="sng" dirty="0"/>
              <a:t>all work zone crashes (not just severe)</a:t>
            </a:r>
            <a:endParaRPr lang="en-US" dirty="0"/>
          </a:p>
          <a:p>
            <a:r>
              <a:rPr lang="en-US" dirty="0"/>
              <a:t>Look at other </a:t>
            </a:r>
            <a:r>
              <a:rPr lang="en-US" u="sng" dirty="0"/>
              <a:t>surrogate</a:t>
            </a:r>
            <a:r>
              <a:rPr lang="en-US" dirty="0"/>
              <a:t> measures </a:t>
            </a:r>
          </a:p>
          <a:p>
            <a:r>
              <a:rPr lang="en-US" dirty="0"/>
              <a:t>Analyze causation</a:t>
            </a:r>
          </a:p>
          <a:p>
            <a:r>
              <a:rPr lang="en-US" dirty="0"/>
              <a:t>Find data analyst expertise in the agency to support WZ analysis</a:t>
            </a:r>
          </a:p>
          <a:p>
            <a:endParaRPr lang="en-US" sz="2800" dirty="0"/>
          </a:p>
        </p:txBody>
      </p:sp>
      <p:sp>
        <p:nvSpPr>
          <p:cNvPr id="3" name="Title 2">
            <a:extLst>
              <a:ext uri="{FF2B5EF4-FFF2-40B4-BE49-F238E27FC236}">
                <a16:creationId xmlns:a16="http://schemas.microsoft.com/office/drawing/2014/main" id="{275FD95D-1603-4535-93A0-7A40B00D32C9}"/>
              </a:ext>
            </a:extLst>
          </p:cNvPr>
          <p:cNvSpPr>
            <a:spLocks noGrp="1"/>
          </p:cNvSpPr>
          <p:nvPr>
            <p:ph type="title"/>
          </p:nvPr>
        </p:nvSpPr>
        <p:spPr/>
        <p:txBody>
          <a:bodyPr/>
          <a:lstStyle/>
          <a:p>
            <a:r>
              <a:rPr lang="en-US" dirty="0"/>
              <a:t>Solutions to Overcome Barriers</a:t>
            </a:r>
          </a:p>
        </p:txBody>
      </p:sp>
      <p:pic>
        <p:nvPicPr>
          <p:cNvPr id="5" name="Picture 4" descr="Dump truck rear-ended by small vehicle">
            <a:extLst>
              <a:ext uri="{FF2B5EF4-FFF2-40B4-BE49-F238E27FC236}">
                <a16:creationId xmlns:a16="http://schemas.microsoft.com/office/drawing/2014/main" id="{BB8AC5CD-8A7A-413F-9088-2E9EEEC925A0}"/>
              </a:ext>
            </a:extLst>
          </p:cNvPr>
          <p:cNvPicPr>
            <a:picLocks noChangeAspect="1"/>
          </p:cNvPicPr>
          <p:nvPr/>
        </p:nvPicPr>
        <p:blipFill>
          <a:blip r:embed="rId3"/>
          <a:stretch>
            <a:fillRect/>
          </a:stretch>
        </p:blipFill>
        <p:spPr>
          <a:xfrm>
            <a:off x="5181600" y="1611050"/>
            <a:ext cx="3581400" cy="4134113"/>
          </a:xfrm>
          <a:prstGeom prst="rect">
            <a:avLst/>
          </a:prstGeom>
        </p:spPr>
      </p:pic>
      <p:sp>
        <p:nvSpPr>
          <p:cNvPr id="7" name="Google Shape;74;p1">
            <a:extLst>
              <a:ext uri="{FF2B5EF4-FFF2-40B4-BE49-F238E27FC236}">
                <a16:creationId xmlns:a16="http://schemas.microsoft.com/office/drawing/2014/main" id="{DD86F600-8101-8DD5-9EDD-9B1ED184C5A4}"/>
              </a:ext>
            </a:extLst>
          </p:cNvPr>
          <p:cNvSpPr/>
          <p:nvPr/>
        </p:nvSpPr>
        <p:spPr>
          <a:xfrm>
            <a:off x="7772400" y="5784469"/>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7437031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1953"/>
            <a:ext cx="8240234" cy="4114800"/>
          </a:xfrm>
        </p:spPr>
        <p:txBody>
          <a:bodyPr/>
          <a:lstStyle/>
          <a:p>
            <a:pPr marL="342900" lvl="1" indent="0">
              <a:buNone/>
            </a:pPr>
            <a:endParaRPr lang="en-US" dirty="0"/>
          </a:p>
          <a:p>
            <a:endParaRPr lang="en-US" dirty="0"/>
          </a:p>
        </p:txBody>
      </p:sp>
      <p:graphicFrame>
        <p:nvGraphicFramePr>
          <p:cNvPr id="5" name="Diagram 4"/>
          <p:cNvGraphicFramePr/>
          <p:nvPr>
            <p:extLst>
              <p:ext uri="{D42A27DB-BD31-4B8C-83A1-F6EECF244321}">
                <p14:modId xmlns:p14="http://schemas.microsoft.com/office/powerpoint/2010/main" val="1502925171"/>
              </p:ext>
            </p:extLst>
          </p:nvPr>
        </p:nvGraphicFramePr>
        <p:xfrm>
          <a:off x="644640" y="1464652"/>
          <a:ext cx="7967103" cy="4478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CF6E5197-15CC-4585-8ADC-AAA84CF1B37A}"/>
              </a:ext>
            </a:extLst>
          </p:cNvPr>
          <p:cNvSpPr>
            <a:spLocks noGrp="1"/>
          </p:cNvSpPr>
          <p:nvPr>
            <p:ph type="title"/>
          </p:nvPr>
        </p:nvSpPr>
        <p:spPr>
          <a:xfrm>
            <a:off x="381000" y="90190"/>
            <a:ext cx="8763000" cy="1325563"/>
          </a:xfrm>
        </p:spPr>
        <p:txBody>
          <a:bodyPr/>
          <a:lstStyle/>
          <a:p>
            <a:r>
              <a:rPr lang="en-US" dirty="0"/>
              <a:t>Data Analysis Tools and Techniques Overview</a:t>
            </a:r>
          </a:p>
        </p:txBody>
      </p:sp>
    </p:spTree>
    <p:extLst>
      <p:ext uri="{BB962C8B-B14F-4D97-AF65-F5344CB8AC3E}">
        <p14:creationId xmlns:p14="http://schemas.microsoft.com/office/powerpoint/2010/main" val="2166963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313" y="1502116"/>
            <a:ext cx="4349087" cy="4666593"/>
          </a:xfrm>
        </p:spPr>
        <p:txBody>
          <a:bodyPr/>
          <a:lstStyle/>
          <a:p>
            <a:r>
              <a:rPr lang="en-US" dirty="0"/>
              <a:t>Calculated by dividing the number of crashes by a normalizing factor</a:t>
            </a:r>
          </a:p>
          <a:p>
            <a:r>
              <a:rPr lang="en-US" dirty="0"/>
              <a:t>Uses exposure data </a:t>
            </a:r>
          </a:p>
          <a:p>
            <a:pPr lvl="1"/>
            <a:r>
              <a:rPr lang="en-US" dirty="0"/>
              <a:t>Traffic volume</a:t>
            </a:r>
          </a:p>
          <a:p>
            <a:pPr lvl="1"/>
            <a:r>
              <a:rPr lang="en-US" dirty="0"/>
              <a:t>Length of work zone</a:t>
            </a:r>
          </a:p>
          <a:p>
            <a:pPr lvl="1"/>
            <a:r>
              <a:rPr lang="en-US" dirty="0"/>
              <a:t>Duration of work zone</a:t>
            </a:r>
          </a:p>
          <a:p>
            <a:pPr lvl="1"/>
            <a:r>
              <a:rPr lang="en-US" dirty="0"/>
              <a:t>Combination of these factors</a:t>
            </a:r>
          </a:p>
          <a:p>
            <a:pPr lvl="1"/>
            <a:r>
              <a:rPr lang="en-US" sz="2400" dirty="0"/>
              <a:t> </a:t>
            </a:r>
            <a:endParaRPr lang="en-US" sz="2000" dirty="0"/>
          </a:p>
        </p:txBody>
      </p:sp>
      <p:sp>
        <p:nvSpPr>
          <p:cNvPr id="7" name="Title 6">
            <a:extLst>
              <a:ext uri="{FF2B5EF4-FFF2-40B4-BE49-F238E27FC236}">
                <a16:creationId xmlns:a16="http://schemas.microsoft.com/office/drawing/2014/main" id="{E627CC51-9D22-465C-94EF-38AD931B736E}"/>
              </a:ext>
            </a:extLst>
          </p:cNvPr>
          <p:cNvSpPr>
            <a:spLocks noGrp="1"/>
          </p:cNvSpPr>
          <p:nvPr>
            <p:ph type="title"/>
          </p:nvPr>
        </p:nvSpPr>
        <p:spPr/>
        <p:txBody>
          <a:bodyPr/>
          <a:lstStyle/>
          <a:p>
            <a:r>
              <a:rPr lang="en-US" dirty="0"/>
              <a:t>Crash Frequency and Rate</a:t>
            </a:r>
          </a:p>
        </p:txBody>
      </p:sp>
      <p:sp>
        <p:nvSpPr>
          <p:cNvPr id="10" name="TextBox 9">
            <a:extLst>
              <a:ext uri="{FF2B5EF4-FFF2-40B4-BE49-F238E27FC236}">
                <a16:creationId xmlns:a16="http://schemas.microsoft.com/office/drawing/2014/main" id="{6D979BCD-CD0B-4F0C-BA7C-8EF29169848E}"/>
              </a:ext>
            </a:extLst>
          </p:cNvPr>
          <p:cNvSpPr txBox="1"/>
          <p:nvPr/>
        </p:nvSpPr>
        <p:spPr>
          <a:xfrm>
            <a:off x="5105400" y="2182505"/>
            <a:ext cx="3505200" cy="2246769"/>
          </a:xfrm>
          <a:prstGeom prst="rect">
            <a:avLst/>
          </a:prstGeom>
          <a:noFill/>
          <a:ln>
            <a:solidFill>
              <a:schemeClr val="bg2"/>
            </a:solidFill>
          </a:ln>
        </p:spPr>
        <p:txBody>
          <a:bodyPr wrap="square" rtlCol="0">
            <a:spAutoFit/>
          </a:bodyPr>
          <a:lstStyle/>
          <a:p>
            <a:pPr algn="ctr"/>
            <a:r>
              <a:rPr lang="en-US" sz="2800" dirty="0">
                <a:latin typeface="Arial" panose="020B0604020202020204" pitchFamily="34" charset="0"/>
                <a:cs typeface="Arial" panose="020B0604020202020204" pitchFamily="34" charset="0"/>
              </a:rPr>
              <a:t>Provides a more effective comparison of similar locations than analyzing crash frequency alone</a:t>
            </a:r>
          </a:p>
        </p:txBody>
      </p:sp>
    </p:spTree>
    <p:extLst>
      <p:ext uri="{BB962C8B-B14F-4D97-AF65-F5344CB8AC3E}">
        <p14:creationId xmlns:p14="http://schemas.microsoft.com/office/powerpoint/2010/main" val="31190055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313" y="1502116"/>
            <a:ext cx="4196687" cy="4666593"/>
          </a:xfrm>
        </p:spPr>
        <p:txBody>
          <a:bodyPr/>
          <a:lstStyle/>
          <a:p>
            <a:r>
              <a:rPr lang="en-US" dirty="0"/>
              <a:t>Can be compared to pre-construction values to determine if:</a:t>
            </a:r>
          </a:p>
          <a:p>
            <a:pPr lvl="1"/>
            <a:r>
              <a:rPr lang="en-US" dirty="0"/>
              <a:t>Potential safety hazards exist </a:t>
            </a:r>
          </a:p>
          <a:p>
            <a:pPr lvl="1"/>
            <a:r>
              <a:rPr lang="en-US" dirty="0"/>
              <a:t>Modifications should be considered</a:t>
            </a:r>
          </a:p>
          <a:p>
            <a:pPr marL="0" indent="0">
              <a:buNone/>
            </a:pPr>
            <a:endParaRPr lang="en-US" sz="2400" dirty="0"/>
          </a:p>
          <a:p>
            <a:pPr lvl="1"/>
            <a:endParaRPr lang="en-US" sz="2000" dirty="0"/>
          </a:p>
        </p:txBody>
      </p:sp>
      <p:sp>
        <p:nvSpPr>
          <p:cNvPr id="7" name="Title 6">
            <a:extLst>
              <a:ext uri="{FF2B5EF4-FFF2-40B4-BE49-F238E27FC236}">
                <a16:creationId xmlns:a16="http://schemas.microsoft.com/office/drawing/2014/main" id="{E627CC51-9D22-465C-94EF-38AD931B736E}"/>
              </a:ext>
            </a:extLst>
          </p:cNvPr>
          <p:cNvSpPr>
            <a:spLocks noGrp="1"/>
          </p:cNvSpPr>
          <p:nvPr>
            <p:ph type="title"/>
          </p:nvPr>
        </p:nvSpPr>
        <p:spPr/>
        <p:txBody>
          <a:bodyPr/>
          <a:lstStyle/>
          <a:p>
            <a:r>
              <a:rPr lang="en-US" dirty="0"/>
              <a:t>Crash Frequency and Rate</a:t>
            </a:r>
          </a:p>
        </p:txBody>
      </p:sp>
      <p:pic>
        <p:nvPicPr>
          <p:cNvPr id="2" name="Picture 1" descr="Motorcycle crash in a work zone">
            <a:extLst>
              <a:ext uri="{FF2B5EF4-FFF2-40B4-BE49-F238E27FC236}">
                <a16:creationId xmlns:a16="http://schemas.microsoft.com/office/drawing/2014/main" id="{5021F7F7-83DC-4640-BBCB-DA151529C8F2}"/>
              </a:ext>
            </a:extLst>
          </p:cNvPr>
          <p:cNvPicPr>
            <a:picLocks noChangeAspect="1"/>
          </p:cNvPicPr>
          <p:nvPr/>
        </p:nvPicPr>
        <p:blipFill>
          <a:blip r:embed="rId3"/>
          <a:stretch>
            <a:fillRect/>
          </a:stretch>
        </p:blipFill>
        <p:spPr>
          <a:xfrm>
            <a:off x="4730087" y="1502116"/>
            <a:ext cx="4038600" cy="4000738"/>
          </a:xfrm>
          <a:prstGeom prst="rect">
            <a:avLst/>
          </a:prstGeom>
        </p:spPr>
      </p:pic>
      <p:sp>
        <p:nvSpPr>
          <p:cNvPr id="4" name="Google Shape;74;p1">
            <a:extLst>
              <a:ext uri="{FF2B5EF4-FFF2-40B4-BE49-F238E27FC236}">
                <a16:creationId xmlns:a16="http://schemas.microsoft.com/office/drawing/2014/main" id="{F35FC55B-E1A9-0031-7176-BBFCED195214}"/>
              </a:ext>
            </a:extLst>
          </p:cNvPr>
          <p:cNvSpPr/>
          <p:nvPr/>
        </p:nvSpPr>
        <p:spPr>
          <a:xfrm>
            <a:off x="7772400" y="5556316"/>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844656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339242013"/>
              </p:ext>
            </p:extLst>
          </p:nvPr>
        </p:nvGraphicFramePr>
        <p:xfrm>
          <a:off x="457200" y="1526487"/>
          <a:ext cx="8413668" cy="3922796"/>
        </p:xfrm>
        <a:graphic>
          <a:graphicData uri="http://schemas.openxmlformats.org/drawingml/2006/table">
            <a:tbl>
              <a:tblPr firstRow="1" bandRow="1">
                <a:tableStyleId>{5C22544A-7EE6-4342-B048-85BDC9FD1C3A}</a:tableStyleId>
              </a:tblPr>
              <a:tblGrid>
                <a:gridCol w="2521926">
                  <a:extLst>
                    <a:ext uri="{9D8B030D-6E8A-4147-A177-3AD203B41FA5}">
                      <a16:colId xmlns:a16="http://schemas.microsoft.com/office/drawing/2014/main" val="20000"/>
                    </a:ext>
                  </a:extLst>
                </a:gridCol>
                <a:gridCol w="5891742">
                  <a:extLst>
                    <a:ext uri="{9D8B030D-6E8A-4147-A177-3AD203B41FA5}">
                      <a16:colId xmlns:a16="http://schemas.microsoft.com/office/drawing/2014/main" val="20001"/>
                    </a:ext>
                  </a:extLst>
                </a:gridCol>
              </a:tblGrid>
              <a:tr h="576334">
                <a:tc>
                  <a:txBody>
                    <a:bodyPr/>
                    <a:lstStyle/>
                    <a:p>
                      <a:pPr algn="ctr"/>
                      <a:r>
                        <a:rPr lang="en-US" sz="2000" b="0" dirty="0">
                          <a:ln>
                            <a:noFill/>
                          </a:ln>
                          <a:solidFill>
                            <a:schemeClr val="bg1"/>
                          </a:solidFill>
                          <a:latin typeface="Franklin Gothic Demi" pitchFamily="34" charset="0"/>
                        </a:rPr>
                        <a:t>Normalizing Factor</a:t>
                      </a:r>
                    </a:p>
                  </a:txBody>
                  <a:tcPr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gradFill flip="none" rotWithShape="1">
                      <a:gsLst>
                        <a:gs pos="0">
                          <a:schemeClr val="tx2"/>
                        </a:gs>
                        <a:gs pos="100000">
                          <a:schemeClr val="tx2">
                            <a:lumMod val="50000"/>
                          </a:schemeClr>
                        </a:gs>
                      </a:gsLst>
                      <a:lin ang="54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ln>
                            <a:noFill/>
                          </a:ln>
                          <a:solidFill>
                            <a:schemeClr val="bg1"/>
                          </a:solidFill>
                          <a:latin typeface="Franklin Gothic Demi" pitchFamily="34" charset="0"/>
                        </a:rPr>
                        <a:t>Example</a:t>
                      </a:r>
                    </a:p>
                  </a:txBody>
                  <a:tcPr anchor="ctr">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gradFill flip="none" rotWithShape="1">
                      <a:gsLst>
                        <a:gs pos="0">
                          <a:schemeClr val="tx2"/>
                        </a:gs>
                        <a:gs pos="100000">
                          <a:schemeClr val="tx2">
                            <a:lumMod val="50000"/>
                          </a:schemeClr>
                        </a:gs>
                      </a:gsLst>
                      <a:lin ang="5400000" scaled="1"/>
                      <a:tileRect/>
                    </a:gradFill>
                  </a:tcPr>
                </a:tc>
                <a:extLst>
                  <a:ext uri="{0D108BD9-81ED-4DB2-BD59-A6C34878D82A}">
                    <a16:rowId xmlns:a16="http://schemas.microsoft.com/office/drawing/2014/main" val="10000"/>
                  </a:ext>
                </a:extLst>
              </a:tr>
              <a:tr h="421773">
                <a:tc>
                  <a:txBody>
                    <a:bodyPr/>
                    <a:lstStyle/>
                    <a:p>
                      <a:pPr marL="0" marR="0" algn="just">
                        <a:lnSpc>
                          <a:spcPct val="115000"/>
                        </a:lnSpc>
                        <a:spcBef>
                          <a:spcPts val="200"/>
                        </a:spcBef>
                        <a:spcAft>
                          <a:spcPts val="200"/>
                        </a:spcAft>
                      </a:pPr>
                      <a:r>
                        <a:rPr lang="en-US" sz="2400" b="0" kern="1200" dirty="0">
                          <a:ln w="3175">
                            <a:noFill/>
                          </a:ln>
                          <a:solidFill>
                            <a:schemeClr val="dk1"/>
                          </a:solidFill>
                          <a:latin typeface="Arial" panose="020B0604020202020204" pitchFamily="34" charset="0"/>
                          <a:ea typeface="+mn-ea"/>
                          <a:cs typeface="+mn-cs"/>
                        </a:rPr>
                        <a:t>Time</a:t>
                      </a:r>
                    </a:p>
                  </a:txBody>
                  <a:tcPr marL="68580" marR="68580" marT="0" marB="0">
                    <a:lnL w="6350" cap="flat" cmpd="sng" algn="ctr">
                      <a:solidFill>
                        <a:schemeClr val="accent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just">
                        <a:lnSpc>
                          <a:spcPct val="115000"/>
                        </a:lnSpc>
                        <a:spcBef>
                          <a:spcPts val="200"/>
                        </a:spcBef>
                        <a:spcAft>
                          <a:spcPts val="200"/>
                        </a:spcAft>
                        <a:buFont typeface="Symbol"/>
                        <a:buChar char=""/>
                      </a:pPr>
                      <a:r>
                        <a:rPr lang="en-US" sz="2400" b="0" kern="1200" dirty="0">
                          <a:ln w="3175">
                            <a:noFill/>
                          </a:ln>
                          <a:solidFill>
                            <a:schemeClr val="dk1"/>
                          </a:solidFill>
                          <a:latin typeface="Arial" panose="020B0604020202020204" pitchFamily="34" charset="0"/>
                          <a:ea typeface="+mn-ea"/>
                          <a:cs typeface="+mn-cs"/>
                        </a:rPr>
                        <a:t>Crashes per </a:t>
                      </a:r>
                      <a:r>
                        <a:rPr lang="en-US" sz="2400" b="0" u="none" kern="1200" dirty="0">
                          <a:ln w="3175">
                            <a:noFill/>
                          </a:ln>
                          <a:solidFill>
                            <a:schemeClr val="dk1"/>
                          </a:solidFill>
                          <a:latin typeface="Arial" panose="020B0604020202020204" pitchFamily="34" charset="0"/>
                          <a:ea typeface="+mn-ea"/>
                          <a:cs typeface="+mn-cs"/>
                        </a:rPr>
                        <a:t>month</a:t>
                      </a:r>
                    </a:p>
                  </a:txBody>
                  <a:tcPr marL="68580" marR="6858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35364">
                <a:tc>
                  <a:txBody>
                    <a:bodyPr/>
                    <a:lstStyle/>
                    <a:p>
                      <a:pPr marL="0" marR="0" algn="l">
                        <a:lnSpc>
                          <a:spcPct val="115000"/>
                        </a:lnSpc>
                        <a:spcBef>
                          <a:spcPts val="200"/>
                        </a:spcBef>
                        <a:spcAft>
                          <a:spcPts val="200"/>
                        </a:spcAft>
                      </a:pPr>
                      <a:r>
                        <a:rPr lang="en-US" sz="2400" b="0" kern="1200" dirty="0">
                          <a:ln w="3175">
                            <a:noFill/>
                          </a:ln>
                          <a:solidFill>
                            <a:schemeClr val="dk1"/>
                          </a:solidFill>
                          <a:latin typeface="Arial" panose="020B0604020202020204" pitchFamily="34" charset="0"/>
                          <a:ea typeface="+mn-ea"/>
                          <a:cs typeface="+mn-cs"/>
                        </a:rPr>
                        <a:t>Combination of factors</a:t>
                      </a:r>
                    </a:p>
                  </a:txBody>
                  <a:tcPr marL="68580" marR="68580" marT="0" marB="0">
                    <a:lnL w="6350" cap="flat" cmpd="sng" algn="ctr">
                      <a:solidFill>
                        <a:schemeClr val="accent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just">
                        <a:lnSpc>
                          <a:spcPct val="115000"/>
                        </a:lnSpc>
                        <a:spcBef>
                          <a:spcPts val="200"/>
                        </a:spcBef>
                        <a:spcAft>
                          <a:spcPts val="200"/>
                        </a:spcAft>
                        <a:buFont typeface="Symbol"/>
                        <a:buChar char=""/>
                      </a:pPr>
                      <a:r>
                        <a:rPr lang="en-US" sz="2400" b="0" u="none" kern="1200" dirty="0">
                          <a:ln w="3175">
                            <a:noFill/>
                          </a:ln>
                          <a:solidFill>
                            <a:schemeClr val="dk1"/>
                          </a:solidFill>
                          <a:latin typeface="Arial" panose="020B0604020202020204" pitchFamily="34" charset="0"/>
                          <a:ea typeface="+mn-ea"/>
                          <a:cs typeface="+mn-cs"/>
                        </a:rPr>
                        <a:t>Crashes per vehicle-hours of travel time through the work zone</a:t>
                      </a:r>
                    </a:p>
                    <a:p>
                      <a:pPr marL="342900" marR="0" lvl="0" indent="-342900" algn="just">
                        <a:lnSpc>
                          <a:spcPct val="115000"/>
                        </a:lnSpc>
                        <a:spcBef>
                          <a:spcPts val="200"/>
                        </a:spcBef>
                        <a:spcAft>
                          <a:spcPts val="200"/>
                        </a:spcAft>
                        <a:buFont typeface="Symbol"/>
                        <a:buChar char=""/>
                      </a:pPr>
                      <a:r>
                        <a:rPr lang="en-US" sz="2400" b="0" kern="1200" dirty="0">
                          <a:ln w="3175">
                            <a:noFill/>
                          </a:ln>
                          <a:solidFill>
                            <a:schemeClr val="dk1"/>
                          </a:solidFill>
                          <a:latin typeface="Arial" panose="020B0604020202020204" pitchFamily="34" charset="0"/>
                          <a:ea typeface="+mn-ea"/>
                          <a:cs typeface="+mn-cs"/>
                        </a:rPr>
                        <a:t>Crashes per 100</a:t>
                      </a:r>
                      <a:r>
                        <a:rPr lang="en-US" sz="2400" b="0" kern="1200" baseline="0" dirty="0">
                          <a:ln w="3175">
                            <a:noFill/>
                          </a:ln>
                          <a:solidFill>
                            <a:schemeClr val="dk1"/>
                          </a:solidFill>
                          <a:latin typeface="Arial" panose="020B0604020202020204" pitchFamily="34" charset="0"/>
                          <a:ea typeface="+mn-ea"/>
                          <a:cs typeface="+mn-cs"/>
                        </a:rPr>
                        <a:t> </a:t>
                      </a:r>
                      <a:r>
                        <a:rPr lang="en-US" sz="2400" b="0" kern="1200" dirty="0">
                          <a:ln w="3175">
                            <a:noFill/>
                          </a:ln>
                          <a:solidFill>
                            <a:schemeClr val="dk1"/>
                          </a:solidFill>
                          <a:latin typeface="Arial" panose="020B0604020202020204" pitchFamily="34" charset="0"/>
                          <a:ea typeface="+mn-ea"/>
                          <a:cs typeface="+mn-cs"/>
                        </a:rPr>
                        <a:t>million vehicle-miles traveled (VMT) through the work zone</a:t>
                      </a:r>
                    </a:p>
                  </a:txBody>
                  <a:tcPr marL="68580" marR="6858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21773">
                <a:tc>
                  <a:txBody>
                    <a:bodyPr/>
                    <a:lstStyle/>
                    <a:p>
                      <a:pPr marL="0" marR="0" algn="just">
                        <a:lnSpc>
                          <a:spcPct val="115000"/>
                        </a:lnSpc>
                        <a:spcBef>
                          <a:spcPts val="200"/>
                        </a:spcBef>
                        <a:spcAft>
                          <a:spcPts val="200"/>
                        </a:spcAft>
                      </a:pPr>
                      <a:r>
                        <a:rPr lang="en-US" sz="2400" b="0" kern="1200" dirty="0">
                          <a:ln w="3175">
                            <a:noFill/>
                          </a:ln>
                          <a:solidFill>
                            <a:schemeClr val="dk1"/>
                          </a:solidFill>
                          <a:latin typeface="Arial" panose="020B0604020202020204" pitchFamily="34" charset="0"/>
                          <a:ea typeface="+mn-ea"/>
                          <a:cs typeface="+mn-cs"/>
                        </a:rPr>
                        <a:t>Distance</a:t>
                      </a:r>
                    </a:p>
                  </a:txBody>
                  <a:tcPr marL="68580" marR="68580" marT="0" marB="0">
                    <a:lnL w="6350" cap="flat" cmpd="sng" algn="ctr">
                      <a:solidFill>
                        <a:schemeClr val="accent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just">
                        <a:lnSpc>
                          <a:spcPct val="115000"/>
                        </a:lnSpc>
                        <a:spcBef>
                          <a:spcPts val="200"/>
                        </a:spcBef>
                        <a:spcAft>
                          <a:spcPts val="200"/>
                        </a:spcAft>
                        <a:buFont typeface="Symbol"/>
                        <a:buChar char=""/>
                      </a:pPr>
                      <a:r>
                        <a:rPr lang="en-US" sz="2400" b="0" kern="1200" dirty="0">
                          <a:ln w="3175">
                            <a:noFill/>
                          </a:ln>
                          <a:solidFill>
                            <a:schemeClr val="dk1"/>
                          </a:solidFill>
                          <a:latin typeface="Arial" panose="020B0604020202020204" pitchFamily="34" charset="0"/>
                          <a:ea typeface="+mn-ea"/>
                          <a:cs typeface="+mn-cs"/>
                        </a:rPr>
                        <a:t>Crashes per </a:t>
                      </a:r>
                      <a:r>
                        <a:rPr lang="en-US" sz="2400" b="0" u="none" kern="1200" dirty="0">
                          <a:ln w="3175">
                            <a:noFill/>
                          </a:ln>
                          <a:solidFill>
                            <a:schemeClr val="dk1"/>
                          </a:solidFill>
                          <a:latin typeface="Arial" panose="020B0604020202020204" pitchFamily="34" charset="0"/>
                          <a:ea typeface="+mn-ea"/>
                          <a:cs typeface="+mn-cs"/>
                        </a:rPr>
                        <a:t>mile</a:t>
                      </a:r>
                    </a:p>
                  </a:txBody>
                  <a:tcPr marL="68580" marR="6858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21773">
                <a:tc>
                  <a:txBody>
                    <a:bodyPr/>
                    <a:lstStyle/>
                    <a:p>
                      <a:pPr marL="0" marR="0" algn="just">
                        <a:lnSpc>
                          <a:spcPct val="115000"/>
                        </a:lnSpc>
                        <a:spcBef>
                          <a:spcPts val="200"/>
                        </a:spcBef>
                        <a:spcAft>
                          <a:spcPts val="200"/>
                        </a:spcAft>
                      </a:pPr>
                      <a:r>
                        <a:rPr lang="en-US" sz="2400" b="0" kern="1200" dirty="0">
                          <a:ln w="3175">
                            <a:noFill/>
                          </a:ln>
                          <a:solidFill>
                            <a:schemeClr val="dk1"/>
                          </a:solidFill>
                          <a:latin typeface="Arial" panose="020B0604020202020204" pitchFamily="34" charset="0"/>
                          <a:ea typeface="+mn-ea"/>
                          <a:cs typeface="+mn-cs"/>
                        </a:rPr>
                        <a:t>Duration</a:t>
                      </a:r>
                    </a:p>
                  </a:txBody>
                  <a:tcPr marL="68580" marR="68580" marT="0" marB="0">
                    <a:lnL w="6350" cap="flat" cmpd="sng" algn="ctr">
                      <a:solidFill>
                        <a:schemeClr val="accent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just">
                        <a:lnSpc>
                          <a:spcPct val="115000"/>
                        </a:lnSpc>
                        <a:spcBef>
                          <a:spcPts val="200"/>
                        </a:spcBef>
                        <a:spcAft>
                          <a:spcPts val="200"/>
                        </a:spcAft>
                        <a:buFont typeface="Symbol"/>
                        <a:buChar char=""/>
                      </a:pPr>
                      <a:r>
                        <a:rPr lang="en-US" sz="2400" b="0" u="none" kern="1200" dirty="0">
                          <a:ln w="3175">
                            <a:noFill/>
                          </a:ln>
                          <a:solidFill>
                            <a:schemeClr val="dk1"/>
                          </a:solidFill>
                          <a:latin typeface="Arial" panose="020B0604020202020204" pitchFamily="34" charset="0"/>
                          <a:ea typeface="+mn-ea"/>
                          <a:cs typeface="+mn-cs"/>
                        </a:rPr>
                        <a:t>Crashes per</a:t>
                      </a:r>
                      <a:r>
                        <a:rPr lang="en-US" sz="2400" b="0" u="none" kern="1200" baseline="0" dirty="0">
                          <a:ln w="3175">
                            <a:noFill/>
                          </a:ln>
                          <a:solidFill>
                            <a:schemeClr val="dk1"/>
                          </a:solidFill>
                          <a:latin typeface="Arial" panose="020B0604020202020204" pitchFamily="34" charset="0"/>
                          <a:ea typeface="+mn-ea"/>
                          <a:cs typeface="+mn-cs"/>
                        </a:rPr>
                        <a:t> hour of lane closure in place or workers present</a:t>
                      </a:r>
                      <a:endParaRPr lang="en-US" sz="2400" b="0" u="none" kern="1200" dirty="0">
                        <a:ln w="3175">
                          <a:noFill/>
                        </a:ln>
                        <a:solidFill>
                          <a:schemeClr val="dk1"/>
                        </a:solidFill>
                        <a:latin typeface="Arial" panose="020B0604020202020204" pitchFamily="34" charset="0"/>
                        <a:ea typeface="+mn-ea"/>
                        <a:cs typeface="+mn-cs"/>
                      </a:endParaRPr>
                    </a:p>
                  </a:txBody>
                  <a:tcPr marL="68580" marR="68580" marT="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5" name="Content Placeholder 2"/>
          <p:cNvSpPr txBox="1">
            <a:spLocks/>
          </p:cNvSpPr>
          <p:nvPr/>
        </p:nvSpPr>
        <p:spPr>
          <a:xfrm>
            <a:off x="457200" y="838200"/>
            <a:ext cx="8229600"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dirty="0">
              <a:latin typeface="Arial" panose="020B0604020202020204" pitchFamily="34" charset="0"/>
            </a:endParaRPr>
          </a:p>
        </p:txBody>
      </p:sp>
      <p:sp>
        <p:nvSpPr>
          <p:cNvPr id="7" name="Title 6">
            <a:extLst>
              <a:ext uri="{FF2B5EF4-FFF2-40B4-BE49-F238E27FC236}">
                <a16:creationId xmlns:a16="http://schemas.microsoft.com/office/drawing/2014/main" id="{DF619D00-D580-418B-AA37-59334E10916E}"/>
              </a:ext>
            </a:extLst>
          </p:cNvPr>
          <p:cNvSpPr>
            <a:spLocks noGrp="1"/>
          </p:cNvSpPr>
          <p:nvPr>
            <p:ph type="title"/>
          </p:nvPr>
        </p:nvSpPr>
        <p:spPr/>
        <p:txBody>
          <a:bodyPr/>
          <a:lstStyle/>
          <a:p>
            <a:r>
              <a:rPr lang="en-US" dirty="0"/>
              <a:t>Examples of Crash</a:t>
            </a:r>
            <a:br>
              <a:rPr lang="en-US" dirty="0"/>
            </a:br>
            <a:r>
              <a:rPr lang="en-US" dirty="0"/>
              <a:t>Rate Normalizing Factors</a:t>
            </a:r>
          </a:p>
        </p:txBody>
      </p:sp>
    </p:spTree>
    <p:extLst>
      <p:ext uri="{BB962C8B-B14F-4D97-AF65-F5344CB8AC3E}">
        <p14:creationId xmlns:p14="http://schemas.microsoft.com/office/powerpoint/2010/main" val="29983450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Grp="1" noChangeAspect="1" noChangeArrowheads="1"/>
          </p:cNvPicPr>
          <p:nvPr>
            <p:ph idx="1"/>
          </p:nvPr>
        </p:nvPicPr>
        <p:blipFill>
          <a:blip r:embed="rId3" cstate="print"/>
          <a:srcRect/>
          <a:stretch>
            <a:fillRect/>
          </a:stretch>
        </p:blipFill>
        <p:spPr bwMode="auto">
          <a:xfrm>
            <a:off x="115770" y="1043940"/>
            <a:ext cx="8912460" cy="4770120"/>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828466984"/>
              </p:ext>
            </p:extLst>
          </p:nvPr>
        </p:nvGraphicFramePr>
        <p:xfrm>
          <a:off x="5752296" y="4089400"/>
          <a:ext cx="3105807" cy="1854200"/>
        </p:xfrm>
        <a:graphic>
          <a:graphicData uri="http://schemas.openxmlformats.org/drawingml/2006/table">
            <a:tbl>
              <a:tblPr firstRow="1" bandRow="1">
                <a:tableStyleId>{5C22544A-7EE6-4342-B048-85BDC9FD1C3A}</a:tableStyleId>
              </a:tblPr>
              <a:tblGrid>
                <a:gridCol w="409904">
                  <a:extLst>
                    <a:ext uri="{9D8B030D-6E8A-4147-A177-3AD203B41FA5}">
                      <a16:colId xmlns:a16="http://schemas.microsoft.com/office/drawing/2014/main" val="20000"/>
                    </a:ext>
                  </a:extLst>
                </a:gridCol>
                <a:gridCol w="2695903">
                  <a:extLst>
                    <a:ext uri="{9D8B030D-6E8A-4147-A177-3AD203B41FA5}">
                      <a16:colId xmlns:a16="http://schemas.microsoft.com/office/drawing/2014/main" val="20001"/>
                    </a:ext>
                  </a:extLst>
                </a:gridCol>
              </a:tblGrid>
              <a:tr h="370840">
                <a:tc>
                  <a:txBody>
                    <a:bodyPr/>
                    <a:lstStyle/>
                    <a:p>
                      <a:r>
                        <a:rPr lang="en-US" dirty="0">
                          <a:solidFill>
                            <a:srgbClr val="C00000"/>
                          </a:solidFill>
                          <a:latin typeface="Arial" panose="020B0604020202020204" pitchFamily="34" charset="0"/>
                        </a:rPr>
                        <a:t>R</a:t>
                      </a:r>
                    </a:p>
                  </a:txBody>
                  <a:tcPr/>
                </a:tc>
                <a:tc>
                  <a:txBody>
                    <a:bodyPr/>
                    <a:lstStyle/>
                    <a:p>
                      <a:endParaRPr lang="en-US" dirty="0">
                        <a:latin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dirty="0">
                          <a:latin typeface="Arial" panose="020B0604020202020204" pitchFamily="34" charset="0"/>
                        </a:rPr>
                        <a:t>C</a:t>
                      </a:r>
                    </a:p>
                  </a:txBody>
                  <a:tcPr/>
                </a:tc>
                <a:tc>
                  <a:txBody>
                    <a:bodyPr/>
                    <a:lstStyle/>
                    <a:p>
                      <a:r>
                        <a:rPr lang="en-US" dirty="0">
                          <a:latin typeface="Arial" panose="020B0604020202020204" pitchFamily="34" charset="0"/>
                        </a:rPr>
                        <a:t>70 crashes</a:t>
                      </a:r>
                    </a:p>
                  </a:txBody>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rPr>
                        <a:t>N</a:t>
                      </a:r>
                    </a:p>
                  </a:txBody>
                  <a:tcPr/>
                </a:tc>
                <a:tc>
                  <a:txBody>
                    <a:bodyPr/>
                    <a:lstStyle/>
                    <a:p>
                      <a:r>
                        <a:rPr lang="en-US" dirty="0">
                          <a:latin typeface="Arial" panose="020B0604020202020204" pitchFamily="34" charset="0"/>
                        </a:rPr>
                        <a:t>1 year</a:t>
                      </a:r>
                    </a:p>
                  </a:txBody>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rPr>
                        <a:t>V</a:t>
                      </a:r>
                    </a:p>
                  </a:txBody>
                  <a:tcPr/>
                </a:tc>
                <a:tc>
                  <a:txBody>
                    <a:bodyPr/>
                    <a:lstStyle/>
                    <a:p>
                      <a:r>
                        <a:rPr lang="en-US" dirty="0">
                          <a:latin typeface="Arial" panose="020B0604020202020204" pitchFamily="34" charset="0"/>
                        </a:rPr>
                        <a:t>20,000 vehicles per day</a:t>
                      </a:r>
                    </a:p>
                  </a:txBody>
                  <a:tcPr/>
                </a:tc>
                <a:extLst>
                  <a:ext uri="{0D108BD9-81ED-4DB2-BD59-A6C34878D82A}">
                    <a16:rowId xmlns:a16="http://schemas.microsoft.com/office/drawing/2014/main" val="10003"/>
                  </a:ext>
                </a:extLst>
              </a:tr>
              <a:tr h="370840">
                <a:tc>
                  <a:txBody>
                    <a:bodyPr/>
                    <a:lstStyle/>
                    <a:p>
                      <a:r>
                        <a:rPr lang="en-US" dirty="0">
                          <a:latin typeface="Arial" panose="020B0604020202020204" pitchFamily="34" charset="0"/>
                        </a:rPr>
                        <a:t>L</a:t>
                      </a:r>
                    </a:p>
                  </a:txBody>
                  <a:tcPr/>
                </a:tc>
                <a:tc>
                  <a:txBody>
                    <a:bodyPr/>
                    <a:lstStyle/>
                    <a:p>
                      <a:r>
                        <a:rPr lang="en-US" dirty="0">
                          <a:latin typeface="Arial" panose="020B0604020202020204" pitchFamily="34" charset="0"/>
                        </a:rPr>
                        <a:t>10 miles</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5738635" y="3535726"/>
            <a:ext cx="3119467" cy="461665"/>
          </a:xfrm>
          <a:prstGeom prst="rect">
            <a:avLst/>
          </a:prstGeom>
          <a:solidFill>
            <a:schemeClr val="bg1">
              <a:lumMod val="85000"/>
            </a:schemeClr>
          </a:solidFill>
        </p:spPr>
        <p:txBody>
          <a:bodyPr wrap="square" rtlCol="0">
            <a:spAutoFit/>
          </a:bodyPr>
          <a:lstStyle/>
          <a:p>
            <a:r>
              <a:rPr lang="en-US" sz="2400" b="1" dirty="0">
                <a:latin typeface="Arial" panose="020B0604020202020204" pitchFamily="34" charset="0"/>
              </a:rPr>
              <a:t>EXERCISE #6</a:t>
            </a:r>
          </a:p>
        </p:txBody>
      </p:sp>
      <p:sp>
        <p:nvSpPr>
          <p:cNvPr id="7" name="TextBox 6"/>
          <p:cNvSpPr txBox="1"/>
          <p:nvPr/>
        </p:nvSpPr>
        <p:spPr>
          <a:xfrm>
            <a:off x="6282548" y="4078483"/>
            <a:ext cx="1781504" cy="338554"/>
          </a:xfrm>
          <a:prstGeom prst="rect">
            <a:avLst/>
          </a:prstGeom>
          <a:noFill/>
        </p:spPr>
        <p:txBody>
          <a:bodyPr wrap="square" rtlCol="0">
            <a:spAutoFit/>
          </a:bodyPr>
          <a:lstStyle/>
          <a:p>
            <a:r>
              <a:rPr lang="en-US" b="1" dirty="0">
                <a:solidFill>
                  <a:srgbClr val="C00000"/>
                </a:solidFill>
                <a:latin typeface="Arial" panose="020B0604020202020204" pitchFamily="34" charset="0"/>
              </a:rPr>
              <a:t>95.9</a:t>
            </a:r>
          </a:p>
        </p:txBody>
      </p:sp>
      <p:sp>
        <p:nvSpPr>
          <p:cNvPr id="9" name="Title 8">
            <a:extLst>
              <a:ext uri="{FF2B5EF4-FFF2-40B4-BE49-F238E27FC236}">
                <a16:creationId xmlns:a16="http://schemas.microsoft.com/office/drawing/2014/main" id="{1C80B5D7-91E2-4D09-B6E8-4B9125807949}"/>
              </a:ext>
            </a:extLst>
          </p:cNvPr>
          <p:cNvSpPr>
            <a:spLocks noGrp="1"/>
          </p:cNvSpPr>
          <p:nvPr>
            <p:ph type="title"/>
          </p:nvPr>
        </p:nvSpPr>
        <p:spPr/>
        <p:txBody>
          <a:bodyPr/>
          <a:lstStyle/>
          <a:p>
            <a:r>
              <a:rPr lang="en-US" dirty="0"/>
              <a:t>Crash Frequency and Rate</a:t>
            </a:r>
          </a:p>
        </p:txBody>
      </p:sp>
    </p:spTree>
    <p:extLst>
      <p:ext uri="{BB962C8B-B14F-4D97-AF65-F5344CB8AC3E}">
        <p14:creationId xmlns:p14="http://schemas.microsoft.com/office/powerpoint/2010/main" val="11872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6">
            <a:extLst>
              <a:ext uri="{FF2B5EF4-FFF2-40B4-BE49-F238E27FC236}">
                <a16:creationId xmlns:a16="http://schemas.microsoft.com/office/drawing/2014/main" id="{391EDEC9-A727-477B-8FFC-241DA3C0F66B}"/>
              </a:ext>
            </a:extLst>
          </p:cNvPr>
          <p:cNvSpPr>
            <a:spLocks noGrp="1" noChangeArrowheads="1"/>
          </p:cNvSpPr>
          <p:nvPr>
            <p:ph type="title"/>
          </p:nvPr>
        </p:nvSpPr>
        <p:spPr>
          <a:xfrm>
            <a:off x="381000" y="0"/>
            <a:ext cx="8763000" cy="1143000"/>
          </a:xfrm>
        </p:spPr>
        <p:txBody>
          <a:bodyPr/>
          <a:lstStyle/>
          <a:p>
            <a:pPr eaLnBrk="1" hangingPunct="1">
              <a:defRPr/>
            </a:pPr>
            <a:r>
              <a:rPr lang="en-US" dirty="0"/>
              <a:t>About your ATSSA Instructor</a:t>
            </a:r>
          </a:p>
        </p:txBody>
      </p:sp>
    </p:spTree>
    <p:extLst>
      <p:ext uri="{BB962C8B-B14F-4D97-AF65-F5344CB8AC3E}">
        <p14:creationId xmlns:p14="http://schemas.microsoft.com/office/powerpoint/2010/main" val="65860699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32785" y="4035972"/>
            <a:ext cx="2680138" cy="338554"/>
          </a:xfrm>
          <a:prstGeom prst="rect">
            <a:avLst/>
          </a:prstGeom>
          <a:noFill/>
        </p:spPr>
        <p:txBody>
          <a:bodyPr wrap="square" rtlCol="0">
            <a:spAutoFit/>
          </a:bodyPr>
          <a:lstStyle/>
          <a:p>
            <a:r>
              <a:rPr lang="en-US" dirty="0">
                <a:solidFill>
                  <a:schemeClr val="bg1"/>
                </a:solidFill>
                <a:latin typeface="Arial" panose="020B0604020202020204" pitchFamily="34" charset="0"/>
              </a:rPr>
              <a:t>95.9 crashes/HMVMT</a:t>
            </a:r>
          </a:p>
        </p:txBody>
      </p:sp>
      <p:graphicFrame>
        <p:nvGraphicFramePr>
          <p:cNvPr id="8" name="Table 7"/>
          <p:cNvGraphicFramePr>
            <a:graphicFrameLocks noGrp="1"/>
          </p:cNvGraphicFramePr>
          <p:nvPr>
            <p:extLst>
              <p:ext uri="{D42A27DB-BD31-4B8C-83A1-F6EECF244321}">
                <p14:modId xmlns:p14="http://schemas.microsoft.com/office/powerpoint/2010/main" val="2059570075"/>
              </p:ext>
            </p:extLst>
          </p:nvPr>
        </p:nvGraphicFramePr>
        <p:xfrm>
          <a:off x="600638" y="2362200"/>
          <a:ext cx="7942723" cy="2681398"/>
        </p:xfrm>
        <a:graphic>
          <a:graphicData uri="http://schemas.openxmlformats.org/drawingml/2006/table">
            <a:tbl>
              <a:tblPr firstRow="1" firstCol="1" bandRow="1">
                <a:tableStyleId>{5C22544A-7EE6-4342-B048-85BDC9FD1C3A}</a:tableStyleId>
              </a:tblPr>
              <a:tblGrid>
                <a:gridCol w="1323787">
                  <a:extLst>
                    <a:ext uri="{9D8B030D-6E8A-4147-A177-3AD203B41FA5}">
                      <a16:colId xmlns:a16="http://schemas.microsoft.com/office/drawing/2014/main" val="20000"/>
                    </a:ext>
                  </a:extLst>
                </a:gridCol>
                <a:gridCol w="1323787">
                  <a:extLst>
                    <a:ext uri="{9D8B030D-6E8A-4147-A177-3AD203B41FA5}">
                      <a16:colId xmlns:a16="http://schemas.microsoft.com/office/drawing/2014/main" val="20001"/>
                    </a:ext>
                  </a:extLst>
                </a:gridCol>
                <a:gridCol w="1323787">
                  <a:extLst>
                    <a:ext uri="{9D8B030D-6E8A-4147-A177-3AD203B41FA5}">
                      <a16:colId xmlns:a16="http://schemas.microsoft.com/office/drawing/2014/main" val="20002"/>
                    </a:ext>
                  </a:extLst>
                </a:gridCol>
                <a:gridCol w="1408327">
                  <a:extLst>
                    <a:ext uri="{9D8B030D-6E8A-4147-A177-3AD203B41FA5}">
                      <a16:colId xmlns:a16="http://schemas.microsoft.com/office/drawing/2014/main" val="20003"/>
                    </a:ext>
                  </a:extLst>
                </a:gridCol>
                <a:gridCol w="1241829">
                  <a:extLst>
                    <a:ext uri="{9D8B030D-6E8A-4147-A177-3AD203B41FA5}">
                      <a16:colId xmlns:a16="http://schemas.microsoft.com/office/drawing/2014/main" val="20004"/>
                    </a:ext>
                  </a:extLst>
                </a:gridCol>
                <a:gridCol w="1321206">
                  <a:extLst>
                    <a:ext uri="{9D8B030D-6E8A-4147-A177-3AD203B41FA5}">
                      <a16:colId xmlns:a16="http://schemas.microsoft.com/office/drawing/2014/main" val="20005"/>
                    </a:ext>
                  </a:extLst>
                </a:gridCol>
              </a:tblGrid>
              <a:tr h="1000583">
                <a:tc>
                  <a:txBody>
                    <a:bodyPr/>
                    <a:lstStyle/>
                    <a:p>
                      <a:pPr marL="0" marR="0">
                        <a:lnSpc>
                          <a:spcPct val="115000"/>
                        </a:lnSpc>
                        <a:spcBef>
                          <a:spcPts val="0"/>
                        </a:spcBef>
                        <a:spcAft>
                          <a:spcPts val="0"/>
                        </a:spcAft>
                      </a:pPr>
                      <a:r>
                        <a:rPr lang="en-US" sz="2000" dirty="0">
                          <a:solidFill>
                            <a:schemeClr val="tx1"/>
                          </a:solidFill>
                          <a:effectLst/>
                          <a:latin typeface="Arial" panose="020B0604020202020204" pitchFamily="34" charset="0"/>
                        </a:rPr>
                        <a:t>Year</a:t>
                      </a:r>
                      <a:endParaRPr lang="en-US" sz="2000" dirty="0">
                        <a:solidFill>
                          <a:schemeClr val="tx1"/>
                        </a:solidFill>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000" dirty="0">
                          <a:solidFill>
                            <a:schemeClr val="tx1"/>
                          </a:solidFill>
                          <a:effectLst/>
                          <a:latin typeface="Arial" panose="020B0604020202020204" pitchFamily="34" charset="0"/>
                        </a:rPr>
                        <a:t>Length</a:t>
                      </a:r>
                      <a:endParaRPr lang="en-US" sz="2000" dirty="0">
                        <a:solidFill>
                          <a:schemeClr val="tx1"/>
                        </a:solidFill>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000" dirty="0">
                          <a:solidFill>
                            <a:schemeClr val="tx1"/>
                          </a:solidFill>
                          <a:effectLst/>
                          <a:latin typeface="Arial" panose="020B0604020202020204" pitchFamily="34" charset="0"/>
                        </a:rPr>
                        <a:t>AADT</a:t>
                      </a:r>
                      <a:endParaRPr lang="en-US" sz="2000" dirty="0">
                        <a:solidFill>
                          <a:schemeClr val="tx1"/>
                        </a:solidFill>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000" dirty="0">
                          <a:solidFill>
                            <a:schemeClr val="tx1"/>
                          </a:solidFill>
                          <a:effectLst/>
                          <a:latin typeface="Arial" panose="020B0604020202020204" pitchFamily="34" charset="0"/>
                        </a:rPr>
                        <a:t># Fatal Crashes</a:t>
                      </a:r>
                      <a:endParaRPr lang="en-US" sz="2000" dirty="0">
                        <a:solidFill>
                          <a:schemeClr val="tx1"/>
                        </a:solidFill>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000" dirty="0">
                          <a:solidFill>
                            <a:schemeClr val="tx1"/>
                          </a:solidFill>
                          <a:effectLst/>
                          <a:latin typeface="Arial" panose="020B0604020202020204" pitchFamily="34" charset="0"/>
                        </a:rPr>
                        <a:t># Injury Crashes</a:t>
                      </a:r>
                      <a:endParaRPr lang="en-US" sz="2000" dirty="0">
                        <a:solidFill>
                          <a:schemeClr val="tx1"/>
                        </a:solidFill>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000" dirty="0">
                          <a:solidFill>
                            <a:schemeClr val="tx1"/>
                          </a:solidFill>
                          <a:effectLst/>
                          <a:latin typeface="Arial" panose="020B0604020202020204" pitchFamily="34" charset="0"/>
                        </a:rPr>
                        <a:t># PDO Crashes *</a:t>
                      </a:r>
                      <a:endParaRPr lang="en-US" sz="2000" dirty="0">
                        <a:solidFill>
                          <a:schemeClr val="tx1"/>
                        </a:solidFill>
                        <a:effectLst/>
                        <a:latin typeface="Calibri"/>
                        <a:ea typeface="Calibri"/>
                        <a:cs typeface="Times New Roman"/>
                      </a:endParaRPr>
                    </a:p>
                  </a:txBody>
                  <a:tcPr marL="68580" marR="68580" marT="0" marB="0" anchor="b"/>
                </a:tc>
                <a:extLst>
                  <a:ext uri="{0D108BD9-81ED-4DB2-BD59-A6C34878D82A}">
                    <a16:rowId xmlns:a16="http://schemas.microsoft.com/office/drawing/2014/main" val="10000"/>
                  </a:ext>
                </a:extLst>
              </a:tr>
              <a:tr h="336163">
                <a:tc>
                  <a:txBody>
                    <a:bodyPr/>
                    <a:lstStyle/>
                    <a:p>
                      <a:pPr marL="0" marR="0">
                        <a:lnSpc>
                          <a:spcPct val="115000"/>
                        </a:lnSpc>
                        <a:spcBef>
                          <a:spcPts val="300"/>
                        </a:spcBef>
                        <a:spcAft>
                          <a:spcPts val="300"/>
                        </a:spcAft>
                      </a:pPr>
                      <a:r>
                        <a:rPr lang="en-US" sz="2000" dirty="0">
                          <a:solidFill>
                            <a:schemeClr val="tx1"/>
                          </a:solidFill>
                          <a:effectLst/>
                          <a:latin typeface="Arial" panose="020B0604020202020204" pitchFamily="34" charset="0"/>
                        </a:rPr>
                        <a:t>2001</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5.5</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33,000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24</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15</a:t>
                      </a:r>
                      <a:endParaRPr lang="en-US" sz="20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36163">
                <a:tc>
                  <a:txBody>
                    <a:bodyPr/>
                    <a:lstStyle/>
                    <a:p>
                      <a:pPr marL="0" marR="0">
                        <a:lnSpc>
                          <a:spcPct val="115000"/>
                        </a:lnSpc>
                        <a:spcBef>
                          <a:spcPts val="300"/>
                        </a:spcBef>
                        <a:spcAft>
                          <a:spcPts val="300"/>
                        </a:spcAft>
                      </a:pPr>
                      <a:r>
                        <a:rPr lang="en-US" sz="2000" dirty="0">
                          <a:solidFill>
                            <a:schemeClr val="tx1"/>
                          </a:solidFill>
                          <a:effectLst/>
                          <a:latin typeface="Arial" panose="020B0604020202020204" pitchFamily="34" charset="0"/>
                        </a:rPr>
                        <a:t>2002</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5.5</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33,300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1</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14</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10</a:t>
                      </a:r>
                      <a:endParaRPr lang="en-US" sz="20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36163">
                <a:tc>
                  <a:txBody>
                    <a:bodyPr/>
                    <a:lstStyle/>
                    <a:p>
                      <a:pPr marL="0" marR="0">
                        <a:lnSpc>
                          <a:spcPct val="115000"/>
                        </a:lnSpc>
                        <a:spcBef>
                          <a:spcPts val="300"/>
                        </a:spcBef>
                        <a:spcAft>
                          <a:spcPts val="300"/>
                        </a:spcAft>
                      </a:pPr>
                      <a:r>
                        <a:rPr lang="en-US" sz="2000" dirty="0">
                          <a:solidFill>
                            <a:schemeClr val="tx1"/>
                          </a:solidFill>
                          <a:effectLst/>
                          <a:latin typeface="Arial" panose="020B0604020202020204" pitchFamily="34" charset="0"/>
                        </a:rPr>
                        <a:t>2003</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5.5</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33,750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37</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21</a:t>
                      </a:r>
                      <a:endParaRPr lang="en-US" sz="20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36163">
                <a:tc>
                  <a:txBody>
                    <a:bodyPr/>
                    <a:lstStyle/>
                    <a:p>
                      <a:pPr marL="0" marR="0">
                        <a:lnSpc>
                          <a:spcPct val="115000"/>
                        </a:lnSpc>
                        <a:spcBef>
                          <a:spcPts val="300"/>
                        </a:spcBef>
                        <a:spcAft>
                          <a:spcPts val="300"/>
                        </a:spcAft>
                      </a:pPr>
                      <a:r>
                        <a:rPr lang="en-US" sz="2000" dirty="0">
                          <a:solidFill>
                            <a:schemeClr val="tx1"/>
                          </a:solidFill>
                          <a:effectLst/>
                          <a:latin typeface="Arial" panose="020B0604020202020204" pitchFamily="34" charset="0"/>
                        </a:rPr>
                        <a:t>2004</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5.5</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34,000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26</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16</a:t>
                      </a:r>
                      <a:endParaRPr lang="en-US" sz="20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36163">
                <a:tc>
                  <a:txBody>
                    <a:bodyPr/>
                    <a:lstStyle/>
                    <a:p>
                      <a:pPr marL="0" marR="0">
                        <a:lnSpc>
                          <a:spcPct val="115000"/>
                        </a:lnSpc>
                        <a:spcBef>
                          <a:spcPts val="300"/>
                        </a:spcBef>
                        <a:spcAft>
                          <a:spcPts val="300"/>
                        </a:spcAft>
                      </a:pPr>
                      <a:r>
                        <a:rPr lang="en-US" sz="2000" dirty="0">
                          <a:solidFill>
                            <a:schemeClr val="tx1"/>
                          </a:solidFill>
                          <a:effectLst/>
                          <a:latin typeface="Arial" panose="020B0604020202020204" pitchFamily="34" charset="0"/>
                        </a:rPr>
                        <a:t>2005</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5.5</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34,500</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1</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32</a:t>
                      </a:r>
                      <a:endParaRPr lang="en-US" sz="2000" dirty="0">
                        <a:solidFill>
                          <a:schemeClr val="tx1"/>
                        </a:solidFill>
                        <a:effectLst/>
                        <a:latin typeface="Calibri"/>
                        <a:ea typeface="Calibri"/>
                        <a:cs typeface="Times New Roman"/>
                      </a:endParaRPr>
                    </a:p>
                  </a:txBody>
                  <a:tcPr marL="68580" marR="68580" marT="0" marB="0" anchor="ctr"/>
                </a:tc>
                <a:tc>
                  <a:txBody>
                    <a:bodyPr/>
                    <a:lstStyle/>
                    <a:p>
                      <a:pPr marL="0" marR="0" algn="ctr">
                        <a:lnSpc>
                          <a:spcPct val="115000"/>
                        </a:lnSpc>
                        <a:spcBef>
                          <a:spcPts val="300"/>
                        </a:spcBef>
                        <a:spcAft>
                          <a:spcPts val="300"/>
                        </a:spcAft>
                      </a:pPr>
                      <a:r>
                        <a:rPr lang="en-US" sz="2000" dirty="0">
                          <a:solidFill>
                            <a:schemeClr val="tx1"/>
                          </a:solidFill>
                          <a:effectLst/>
                          <a:latin typeface="Arial" panose="020B0604020202020204" pitchFamily="34" charset="0"/>
                        </a:rPr>
                        <a:t>21</a:t>
                      </a:r>
                      <a:endParaRPr lang="en-US" sz="20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9" name="Rectangle 8"/>
          <p:cNvSpPr/>
          <p:nvPr/>
        </p:nvSpPr>
        <p:spPr>
          <a:xfrm>
            <a:off x="693683" y="1488767"/>
            <a:ext cx="8276896" cy="523220"/>
          </a:xfrm>
          <a:prstGeom prst="rect">
            <a:avLst/>
          </a:prstGeom>
        </p:spPr>
        <p:txBody>
          <a:bodyPr wrap="square">
            <a:spAutoFit/>
          </a:bodyPr>
          <a:lstStyle/>
          <a:p>
            <a:r>
              <a:rPr lang="en-US" sz="2800" b="1" dirty="0">
                <a:latin typeface="Arial" panose="020B0604020202020204" pitchFamily="34" charset="0"/>
              </a:rPr>
              <a:t>Pre-construction Crashes</a:t>
            </a:r>
          </a:p>
        </p:txBody>
      </p:sp>
      <p:sp>
        <p:nvSpPr>
          <p:cNvPr id="5" name="Title 4">
            <a:extLst>
              <a:ext uri="{FF2B5EF4-FFF2-40B4-BE49-F238E27FC236}">
                <a16:creationId xmlns:a16="http://schemas.microsoft.com/office/drawing/2014/main" id="{1730D839-9136-4479-B40E-2A6E55D4CA4F}"/>
              </a:ext>
            </a:extLst>
          </p:cNvPr>
          <p:cNvSpPr>
            <a:spLocks noGrp="1"/>
          </p:cNvSpPr>
          <p:nvPr>
            <p:ph type="title"/>
          </p:nvPr>
        </p:nvSpPr>
        <p:spPr/>
        <p:txBody>
          <a:bodyPr/>
          <a:lstStyle/>
          <a:p>
            <a:r>
              <a:rPr lang="en-US" dirty="0"/>
              <a:t>EXERCISE #7: Crash Rate Comparison</a:t>
            </a:r>
          </a:p>
        </p:txBody>
      </p:sp>
    </p:spTree>
    <p:extLst>
      <p:ext uri="{BB962C8B-B14F-4D97-AF65-F5344CB8AC3E}">
        <p14:creationId xmlns:p14="http://schemas.microsoft.com/office/powerpoint/2010/main" val="4136444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32785" y="4035972"/>
            <a:ext cx="2680138" cy="338554"/>
          </a:xfrm>
          <a:prstGeom prst="rect">
            <a:avLst/>
          </a:prstGeom>
          <a:noFill/>
        </p:spPr>
        <p:txBody>
          <a:bodyPr wrap="square" rtlCol="0">
            <a:spAutoFit/>
          </a:bodyPr>
          <a:lstStyle/>
          <a:p>
            <a:r>
              <a:rPr lang="en-US" dirty="0">
                <a:solidFill>
                  <a:schemeClr val="bg1"/>
                </a:solidFill>
                <a:latin typeface="Arial" panose="020B0604020202020204" pitchFamily="34" charset="0"/>
              </a:rPr>
              <a:t>95.9 crashes/HMVMT</a:t>
            </a:r>
          </a:p>
        </p:txBody>
      </p:sp>
      <p:graphicFrame>
        <p:nvGraphicFramePr>
          <p:cNvPr id="4" name="Table 3"/>
          <p:cNvGraphicFramePr>
            <a:graphicFrameLocks noGrp="1"/>
          </p:cNvGraphicFramePr>
          <p:nvPr/>
        </p:nvGraphicFramePr>
        <p:xfrm>
          <a:off x="294815" y="2167601"/>
          <a:ext cx="3173598" cy="2133808"/>
        </p:xfrm>
        <a:graphic>
          <a:graphicData uri="http://schemas.openxmlformats.org/drawingml/2006/table">
            <a:tbl>
              <a:tblPr firstRow="1" firstCol="1" bandRow="1">
                <a:tableStyleId>{5940675A-B579-460E-94D1-54222C63F5DA}</a:tableStyleId>
              </a:tblPr>
              <a:tblGrid>
                <a:gridCol w="2416853">
                  <a:extLst>
                    <a:ext uri="{9D8B030D-6E8A-4147-A177-3AD203B41FA5}">
                      <a16:colId xmlns:a16="http://schemas.microsoft.com/office/drawing/2014/main" val="20000"/>
                    </a:ext>
                  </a:extLst>
                </a:gridCol>
                <a:gridCol w="756745">
                  <a:extLst>
                    <a:ext uri="{9D8B030D-6E8A-4147-A177-3AD203B41FA5}">
                      <a16:colId xmlns:a16="http://schemas.microsoft.com/office/drawing/2014/main" val="20001"/>
                    </a:ext>
                  </a:extLst>
                </a:gridCol>
              </a:tblGrid>
              <a:tr h="533452">
                <a:tc>
                  <a:txBody>
                    <a:bodyPr/>
                    <a:lstStyle/>
                    <a:p>
                      <a:pPr marL="0" marR="0">
                        <a:lnSpc>
                          <a:spcPct val="115000"/>
                        </a:lnSpc>
                        <a:spcBef>
                          <a:spcPts val="0"/>
                        </a:spcBef>
                        <a:spcAft>
                          <a:spcPts val="600"/>
                        </a:spcAft>
                      </a:pPr>
                      <a:r>
                        <a:rPr lang="en-US" sz="2400" dirty="0">
                          <a:effectLst/>
                          <a:latin typeface="Arial" panose="020B0604020202020204" pitchFamily="34" charset="0"/>
                        </a:rPr>
                        <a:t>Fatal Crashes</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2400" dirty="0">
                          <a:effectLst/>
                          <a:latin typeface="Arial" panose="020B0604020202020204" pitchFamily="34" charset="0"/>
                        </a:rPr>
                        <a:t>0</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33452">
                <a:tc>
                  <a:txBody>
                    <a:bodyPr/>
                    <a:lstStyle/>
                    <a:p>
                      <a:pPr marL="0" marR="0">
                        <a:lnSpc>
                          <a:spcPct val="115000"/>
                        </a:lnSpc>
                        <a:spcBef>
                          <a:spcPts val="0"/>
                        </a:spcBef>
                        <a:spcAft>
                          <a:spcPts val="600"/>
                        </a:spcAft>
                      </a:pPr>
                      <a:r>
                        <a:rPr lang="en-US" sz="2400" dirty="0">
                          <a:effectLst/>
                          <a:latin typeface="Arial" panose="020B0604020202020204" pitchFamily="34" charset="0"/>
                        </a:rPr>
                        <a:t>Injury Crashes</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2400" dirty="0">
                          <a:effectLst/>
                          <a:latin typeface="Arial" panose="020B0604020202020204" pitchFamily="34" charset="0"/>
                        </a:rPr>
                        <a:t>19</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33452">
                <a:tc>
                  <a:txBody>
                    <a:bodyPr/>
                    <a:lstStyle/>
                    <a:p>
                      <a:pPr marL="0" marR="0">
                        <a:lnSpc>
                          <a:spcPct val="115000"/>
                        </a:lnSpc>
                        <a:spcBef>
                          <a:spcPts val="0"/>
                        </a:spcBef>
                        <a:spcAft>
                          <a:spcPts val="600"/>
                        </a:spcAft>
                      </a:pPr>
                      <a:r>
                        <a:rPr lang="en-US" sz="2400" dirty="0">
                          <a:effectLst/>
                          <a:latin typeface="Arial" panose="020B0604020202020204" pitchFamily="34" charset="0"/>
                        </a:rPr>
                        <a:t>PDO Crashes</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600"/>
                        </a:spcAft>
                      </a:pPr>
                      <a:r>
                        <a:rPr lang="en-US" sz="2400" dirty="0">
                          <a:effectLst/>
                          <a:latin typeface="Arial" panose="020B0604020202020204" pitchFamily="34" charset="0"/>
                        </a:rPr>
                        <a:t>21</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533452">
                <a:tc gridSpan="2">
                  <a:txBody>
                    <a:bodyPr/>
                    <a:lstStyle/>
                    <a:p>
                      <a:pPr marL="0" marR="0">
                        <a:lnSpc>
                          <a:spcPct val="115000"/>
                        </a:lnSpc>
                        <a:spcBef>
                          <a:spcPts val="0"/>
                        </a:spcBef>
                        <a:spcAft>
                          <a:spcPts val="600"/>
                        </a:spcAft>
                      </a:pPr>
                      <a:r>
                        <a:rPr lang="en-US" sz="2400" dirty="0">
                          <a:effectLst/>
                          <a:latin typeface="Calibri"/>
                          <a:ea typeface="Calibri"/>
                          <a:cs typeface="Times New Roman"/>
                        </a:rPr>
                        <a:t>ADT = 35,000</a:t>
                      </a:r>
                    </a:p>
                  </a:txBody>
                  <a:tcPr marL="68580" marR="68580" marT="0" marB="0"/>
                </a:tc>
                <a:tc hMerge="1">
                  <a:txBody>
                    <a:bodyPr/>
                    <a:lstStyle/>
                    <a:p>
                      <a:pPr marL="0" marR="0">
                        <a:lnSpc>
                          <a:spcPct val="115000"/>
                        </a:lnSpc>
                        <a:spcBef>
                          <a:spcPts val="0"/>
                        </a:spcBef>
                        <a:spcAft>
                          <a:spcPts val="600"/>
                        </a:spcAft>
                      </a:pP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5" name="TextBox 4"/>
          <p:cNvSpPr txBox="1"/>
          <p:nvPr/>
        </p:nvSpPr>
        <p:spPr>
          <a:xfrm>
            <a:off x="394137" y="1466193"/>
            <a:ext cx="3594537" cy="584775"/>
          </a:xfrm>
          <a:prstGeom prst="rect">
            <a:avLst/>
          </a:prstGeom>
          <a:noFill/>
        </p:spPr>
        <p:txBody>
          <a:bodyPr wrap="square" rtlCol="0">
            <a:spAutoFit/>
          </a:bodyPr>
          <a:lstStyle/>
          <a:p>
            <a:r>
              <a:rPr lang="en-US" sz="3200" b="1" dirty="0">
                <a:latin typeface="Arial" panose="020B0604020202020204" pitchFamily="34" charset="0"/>
              </a:rPr>
              <a:t>2006 Crashes</a:t>
            </a:r>
          </a:p>
        </p:txBody>
      </p:sp>
      <p:sp>
        <p:nvSpPr>
          <p:cNvPr id="10" name="TextBox 9"/>
          <p:cNvSpPr txBox="1"/>
          <p:nvPr/>
        </p:nvSpPr>
        <p:spPr>
          <a:xfrm>
            <a:off x="3988674" y="2215794"/>
            <a:ext cx="4934609" cy="1815882"/>
          </a:xfrm>
          <a:prstGeom prst="rect">
            <a:avLst/>
          </a:prstGeom>
          <a:noFill/>
        </p:spPr>
        <p:txBody>
          <a:bodyPr wrap="square" rtlCol="0">
            <a:spAutoFit/>
          </a:bodyPr>
          <a:lstStyle/>
          <a:p>
            <a:r>
              <a:rPr lang="en-US" sz="2800" dirty="0">
                <a:latin typeface="Arial" panose="020B0604020202020204" pitchFamily="34" charset="0"/>
              </a:rPr>
              <a:t>1. Calculate the crash rate and the fatal crash rate for the 5-year period before the reconstruction project</a:t>
            </a:r>
          </a:p>
        </p:txBody>
      </p:sp>
      <p:sp>
        <p:nvSpPr>
          <p:cNvPr id="7" name="Rectangle 6"/>
          <p:cNvSpPr/>
          <p:nvPr/>
        </p:nvSpPr>
        <p:spPr>
          <a:xfrm>
            <a:off x="362593" y="4641893"/>
            <a:ext cx="8450330" cy="1384995"/>
          </a:xfrm>
          <a:prstGeom prst="rect">
            <a:avLst/>
          </a:prstGeom>
        </p:spPr>
        <p:txBody>
          <a:bodyPr wrap="square">
            <a:spAutoFit/>
          </a:bodyPr>
          <a:lstStyle/>
          <a:p>
            <a:r>
              <a:rPr lang="en-US" sz="2800" dirty="0">
                <a:latin typeface="Arial" panose="020B0604020202020204" pitchFamily="34" charset="0"/>
              </a:rPr>
              <a:t>2. Compute the percent change in the total crash rate and fatal crash rate from pre-work zone to work zone periods</a:t>
            </a:r>
          </a:p>
        </p:txBody>
      </p:sp>
      <p:sp>
        <p:nvSpPr>
          <p:cNvPr id="9" name="Title 8">
            <a:extLst>
              <a:ext uri="{FF2B5EF4-FFF2-40B4-BE49-F238E27FC236}">
                <a16:creationId xmlns:a16="http://schemas.microsoft.com/office/drawing/2014/main" id="{6589A493-0E6A-402D-B664-EDF4179062C5}"/>
              </a:ext>
            </a:extLst>
          </p:cNvPr>
          <p:cNvSpPr>
            <a:spLocks noGrp="1"/>
          </p:cNvSpPr>
          <p:nvPr>
            <p:ph type="title"/>
          </p:nvPr>
        </p:nvSpPr>
        <p:spPr/>
        <p:txBody>
          <a:bodyPr/>
          <a:lstStyle/>
          <a:p>
            <a:r>
              <a:rPr lang="en-US" dirty="0"/>
              <a:t>EXERCISE #7: Crash Rate Comparison</a:t>
            </a:r>
          </a:p>
        </p:txBody>
      </p:sp>
    </p:spTree>
    <p:extLst>
      <p:ext uri="{BB962C8B-B14F-4D97-AF65-F5344CB8AC3E}">
        <p14:creationId xmlns:p14="http://schemas.microsoft.com/office/powerpoint/2010/main" val="30420615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97463639"/>
              </p:ext>
            </p:extLst>
          </p:nvPr>
        </p:nvGraphicFramePr>
        <p:xfrm>
          <a:off x="1213944" y="3369622"/>
          <a:ext cx="6258910" cy="3367398"/>
        </p:xfrm>
        <a:graphic>
          <a:graphicData uri="http://schemas.openxmlformats.org/drawingml/2006/table">
            <a:tbl>
              <a:tblPr firstRow="1" firstCol="1" bandRow="1">
                <a:tableStyleId>{5940675A-B579-460E-94D1-54222C63F5DA}</a:tableStyleId>
              </a:tblPr>
              <a:tblGrid>
                <a:gridCol w="3358056">
                  <a:extLst>
                    <a:ext uri="{9D8B030D-6E8A-4147-A177-3AD203B41FA5}">
                      <a16:colId xmlns:a16="http://schemas.microsoft.com/office/drawing/2014/main" val="20000"/>
                    </a:ext>
                  </a:extLst>
                </a:gridCol>
                <a:gridCol w="2900854">
                  <a:extLst>
                    <a:ext uri="{9D8B030D-6E8A-4147-A177-3AD203B41FA5}">
                      <a16:colId xmlns:a16="http://schemas.microsoft.com/office/drawing/2014/main" val="20001"/>
                    </a:ext>
                  </a:extLst>
                </a:gridCol>
              </a:tblGrid>
              <a:tr h="0">
                <a:tc>
                  <a:txBody>
                    <a:bodyPr/>
                    <a:lstStyle/>
                    <a:p>
                      <a:pPr marL="0" marR="0">
                        <a:lnSpc>
                          <a:spcPct val="115000"/>
                        </a:lnSpc>
                        <a:spcBef>
                          <a:spcPts val="0"/>
                        </a:spcBef>
                        <a:spcAft>
                          <a:spcPts val="0"/>
                        </a:spcAft>
                      </a:pPr>
                      <a:r>
                        <a:rPr lang="en-US" sz="2800" dirty="0">
                          <a:effectLst/>
                          <a:latin typeface="Calibri"/>
                          <a:ea typeface="Calibri"/>
                          <a:cs typeface="Times New Roman"/>
                        </a:rPr>
                        <a:t>Total Crash Rate </a:t>
                      </a:r>
                      <a:endParaRPr lang="en-US" sz="2400" dirty="0">
                        <a:effectLst/>
                        <a:latin typeface="Calibri"/>
                        <a:ea typeface="Calibri"/>
                        <a:cs typeface="Times New Roman"/>
                      </a:endParaRPr>
                    </a:p>
                    <a:p>
                      <a:pPr marL="0" marR="0">
                        <a:lnSpc>
                          <a:spcPct val="115000"/>
                        </a:lnSpc>
                        <a:spcBef>
                          <a:spcPts val="0"/>
                        </a:spcBef>
                        <a:spcAft>
                          <a:spcPts val="0"/>
                        </a:spcAft>
                      </a:pPr>
                      <a:r>
                        <a:rPr lang="en-US" sz="2800" dirty="0">
                          <a:effectLst/>
                          <a:latin typeface="Calibri"/>
                          <a:ea typeface="Calibri"/>
                          <a:cs typeface="Times New Roman"/>
                        </a:rPr>
                        <a:t>(per 100M VMT)</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800" dirty="0">
                          <a:effectLst/>
                          <a:latin typeface="Calibri"/>
                          <a:ea typeface="Calibri"/>
                          <a:cs typeface="Times New Roman"/>
                        </a:rPr>
                        <a:t>% change from pre-construction avg</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80688">
                <a:tc>
                  <a:txBody>
                    <a:bodyPr/>
                    <a:lstStyle/>
                    <a:p>
                      <a:pPr marL="0" marR="0" algn="ctr">
                        <a:lnSpc>
                          <a:spcPct val="115000"/>
                        </a:lnSpc>
                        <a:spcBef>
                          <a:spcPts val="0"/>
                        </a:spcBef>
                        <a:spcAft>
                          <a:spcPts val="0"/>
                        </a:spcAft>
                      </a:pPr>
                      <a:r>
                        <a:rPr lang="en-US" sz="2800" dirty="0">
                          <a:effectLst/>
                          <a:latin typeface="Calibri"/>
                          <a:ea typeface="Calibri"/>
                          <a:cs typeface="Times New Roman"/>
                        </a:rPr>
                        <a:t> </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224152">
                <a:tc>
                  <a:txBody>
                    <a:bodyPr/>
                    <a:lstStyle/>
                    <a:p>
                      <a:pPr marL="0" marR="0">
                        <a:lnSpc>
                          <a:spcPct val="115000"/>
                        </a:lnSpc>
                        <a:spcBef>
                          <a:spcPts val="0"/>
                        </a:spcBef>
                        <a:spcAft>
                          <a:spcPts val="0"/>
                        </a:spcAft>
                      </a:pPr>
                      <a:r>
                        <a:rPr lang="en-US" sz="2800" dirty="0">
                          <a:effectLst/>
                          <a:latin typeface="Calibri"/>
                          <a:ea typeface="Calibri"/>
                          <a:cs typeface="Times New Roman"/>
                        </a:rPr>
                        <a:t>Fatal Crash Rate</a:t>
                      </a:r>
                      <a:endParaRPr lang="en-US" sz="2400" dirty="0">
                        <a:effectLst/>
                        <a:latin typeface="Calibri"/>
                        <a:ea typeface="Calibri"/>
                        <a:cs typeface="Times New Roman"/>
                      </a:endParaRPr>
                    </a:p>
                    <a:p>
                      <a:pPr marL="0" marR="0">
                        <a:lnSpc>
                          <a:spcPct val="115000"/>
                        </a:lnSpc>
                        <a:spcBef>
                          <a:spcPts val="0"/>
                        </a:spcBef>
                        <a:spcAft>
                          <a:spcPts val="0"/>
                        </a:spcAft>
                      </a:pPr>
                      <a:r>
                        <a:rPr lang="en-US" sz="2800" dirty="0">
                          <a:effectLst/>
                          <a:latin typeface="Calibri"/>
                          <a:ea typeface="Calibri"/>
                          <a:cs typeface="Times New Roman"/>
                        </a:rPr>
                        <a:t>(per 100M VMT)</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800" dirty="0">
                          <a:effectLst/>
                          <a:latin typeface="Calibri"/>
                          <a:ea typeface="Calibri"/>
                          <a:cs typeface="Times New Roman"/>
                        </a:rPr>
                        <a:t>% change from </a:t>
                      </a:r>
                      <a:endParaRPr lang="en-US" sz="2400" dirty="0">
                        <a:effectLst/>
                        <a:latin typeface="Calibri"/>
                        <a:ea typeface="Calibri"/>
                        <a:cs typeface="Times New Roman"/>
                      </a:endParaRPr>
                    </a:p>
                    <a:p>
                      <a:pPr marL="0" marR="0">
                        <a:lnSpc>
                          <a:spcPct val="115000"/>
                        </a:lnSpc>
                        <a:spcBef>
                          <a:spcPts val="0"/>
                        </a:spcBef>
                        <a:spcAft>
                          <a:spcPts val="0"/>
                        </a:spcAft>
                      </a:pPr>
                      <a:r>
                        <a:rPr lang="en-US" sz="2800" dirty="0">
                          <a:effectLst/>
                          <a:latin typeface="Calibri"/>
                          <a:ea typeface="Calibri"/>
                          <a:cs typeface="Times New Roman"/>
                        </a:rPr>
                        <a:t>pre-construction avg</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26506557"/>
              </p:ext>
            </p:extLst>
          </p:nvPr>
        </p:nvGraphicFramePr>
        <p:xfrm>
          <a:off x="1213942" y="1513487"/>
          <a:ext cx="6258910" cy="1433315"/>
        </p:xfrm>
        <a:graphic>
          <a:graphicData uri="http://schemas.openxmlformats.org/drawingml/2006/table">
            <a:tbl>
              <a:tblPr firstRow="1" firstCol="1" bandRow="1">
                <a:tableStyleId>{5940675A-B579-460E-94D1-54222C63F5DA}</a:tableStyleId>
              </a:tblPr>
              <a:tblGrid>
                <a:gridCol w="3358058">
                  <a:extLst>
                    <a:ext uri="{9D8B030D-6E8A-4147-A177-3AD203B41FA5}">
                      <a16:colId xmlns:a16="http://schemas.microsoft.com/office/drawing/2014/main" val="20000"/>
                    </a:ext>
                  </a:extLst>
                </a:gridCol>
                <a:gridCol w="2900852">
                  <a:extLst>
                    <a:ext uri="{9D8B030D-6E8A-4147-A177-3AD203B41FA5}">
                      <a16:colId xmlns:a16="http://schemas.microsoft.com/office/drawing/2014/main" val="20001"/>
                    </a:ext>
                  </a:extLst>
                </a:gridCol>
              </a:tblGrid>
              <a:tr h="0">
                <a:tc>
                  <a:txBody>
                    <a:bodyPr/>
                    <a:lstStyle/>
                    <a:p>
                      <a:pPr marL="0" marR="0">
                        <a:lnSpc>
                          <a:spcPct val="115000"/>
                        </a:lnSpc>
                        <a:spcBef>
                          <a:spcPts val="0"/>
                        </a:spcBef>
                        <a:spcAft>
                          <a:spcPts val="0"/>
                        </a:spcAft>
                      </a:pPr>
                      <a:r>
                        <a:rPr lang="en-US" sz="2800" dirty="0">
                          <a:effectLst/>
                          <a:latin typeface="Calibri"/>
                          <a:ea typeface="Calibri"/>
                          <a:cs typeface="Times New Roman"/>
                        </a:rPr>
                        <a:t>Crash Rate </a:t>
                      </a:r>
                      <a:endParaRPr lang="en-US" sz="2400" dirty="0">
                        <a:effectLst/>
                        <a:latin typeface="Calibri"/>
                        <a:ea typeface="Calibri"/>
                        <a:cs typeface="Times New Roman"/>
                      </a:endParaRPr>
                    </a:p>
                    <a:p>
                      <a:pPr marL="0" marR="0">
                        <a:lnSpc>
                          <a:spcPct val="115000"/>
                        </a:lnSpc>
                        <a:spcBef>
                          <a:spcPts val="0"/>
                        </a:spcBef>
                        <a:spcAft>
                          <a:spcPts val="0"/>
                        </a:spcAft>
                      </a:pPr>
                      <a:r>
                        <a:rPr lang="en-US" sz="2800" dirty="0">
                          <a:effectLst/>
                          <a:latin typeface="Calibri"/>
                          <a:ea typeface="Calibri"/>
                          <a:cs typeface="Times New Roman"/>
                        </a:rPr>
                        <a:t>(per 100M VMT)</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800" dirty="0">
                          <a:effectLst/>
                          <a:latin typeface="Calibri"/>
                          <a:ea typeface="Calibri"/>
                          <a:cs typeface="Times New Roman"/>
                        </a:rPr>
                        <a:t>Fatal Crash Rate </a:t>
                      </a:r>
                      <a:endParaRPr lang="en-US" sz="2400" dirty="0">
                        <a:effectLst/>
                        <a:latin typeface="Calibri"/>
                        <a:ea typeface="Calibri"/>
                        <a:cs typeface="Times New Roman"/>
                      </a:endParaRPr>
                    </a:p>
                    <a:p>
                      <a:pPr marL="0" marR="0">
                        <a:lnSpc>
                          <a:spcPct val="115000"/>
                        </a:lnSpc>
                        <a:spcBef>
                          <a:spcPts val="0"/>
                        </a:spcBef>
                        <a:spcAft>
                          <a:spcPts val="0"/>
                        </a:spcAft>
                      </a:pPr>
                      <a:r>
                        <a:rPr lang="en-US" sz="2800" dirty="0">
                          <a:effectLst/>
                          <a:latin typeface="Calibri"/>
                          <a:ea typeface="Calibri"/>
                          <a:cs typeface="Times New Roman"/>
                        </a:rPr>
                        <a:t>(per 100M VMT)</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80688">
                <a:tc>
                  <a:txBody>
                    <a:bodyPr/>
                    <a:lstStyle/>
                    <a:p>
                      <a:pPr marL="0" marR="0" algn="ctr">
                        <a:lnSpc>
                          <a:spcPct val="115000"/>
                        </a:lnSpc>
                        <a:spcBef>
                          <a:spcPts val="0"/>
                        </a:spcBef>
                        <a:spcAft>
                          <a:spcPts val="0"/>
                        </a:spcAft>
                      </a:pPr>
                      <a:r>
                        <a:rPr lang="en-US" sz="2800" dirty="0">
                          <a:effectLst/>
                          <a:latin typeface="Calibri"/>
                          <a:ea typeface="Calibri"/>
                          <a:cs typeface="Times New Roman"/>
                        </a:rPr>
                        <a:t> </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latin typeface="Calibri"/>
                          <a:ea typeface="Calibri"/>
                          <a:cs typeface="Times New Roman"/>
                        </a:rPr>
                        <a:t> </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9" name="TextBox 8"/>
          <p:cNvSpPr txBox="1"/>
          <p:nvPr/>
        </p:nvSpPr>
        <p:spPr>
          <a:xfrm>
            <a:off x="31527" y="1923393"/>
            <a:ext cx="1119351" cy="954107"/>
          </a:xfrm>
          <a:prstGeom prst="rect">
            <a:avLst/>
          </a:prstGeom>
          <a:noFill/>
        </p:spPr>
        <p:txBody>
          <a:bodyPr wrap="square" rtlCol="0">
            <a:spAutoFit/>
          </a:bodyPr>
          <a:lstStyle/>
          <a:p>
            <a:r>
              <a:rPr lang="en-US" sz="2800" i="1" dirty="0">
                <a:latin typeface="Arial" panose="020B0604020202020204" pitchFamily="34" charset="0"/>
              </a:rPr>
              <a:t>2001-2005</a:t>
            </a:r>
          </a:p>
        </p:txBody>
      </p:sp>
      <p:sp>
        <p:nvSpPr>
          <p:cNvPr id="11" name="TextBox 10"/>
          <p:cNvSpPr txBox="1"/>
          <p:nvPr/>
        </p:nvSpPr>
        <p:spPr>
          <a:xfrm>
            <a:off x="47298" y="4610262"/>
            <a:ext cx="1119351" cy="523220"/>
          </a:xfrm>
          <a:prstGeom prst="rect">
            <a:avLst/>
          </a:prstGeom>
          <a:noFill/>
        </p:spPr>
        <p:txBody>
          <a:bodyPr wrap="square" rtlCol="0">
            <a:spAutoFit/>
          </a:bodyPr>
          <a:lstStyle/>
          <a:p>
            <a:r>
              <a:rPr lang="en-US" sz="2800" i="1" dirty="0">
                <a:latin typeface="Arial" panose="020B0604020202020204" pitchFamily="34" charset="0"/>
              </a:rPr>
              <a:t>2006</a:t>
            </a:r>
          </a:p>
        </p:txBody>
      </p:sp>
      <p:sp>
        <p:nvSpPr>
          <p:cNvPr id="12" name="TextBox 11"/>
          <p:cNvSpPr txBox="1"/>
          <p:nvPr/>
        </p:nvSpPr>
        <p:spPr>
          <a:xfrm>
            <a:off x="2128344" y="2431978"/>
            <a:ext cx="693683" cy="523220"/>
          </a:xfrm>
          <a:prstGeom prst="rect">
            <a:avLst/>
          </a:prstGeom>
          <a:noFill/>
        </p:spPr>
        <p:txBody>
          <a:bodyPr wrap="square" rtlCol="0">
            <a:spAutoFit/>
          </a:bodyPr>
          <a:lstStyle/>
          <a:p>
            <a:r>
              <a:rPr lang="en-US" sz="2800" dirty="0">
                <a:latin typeface="Arial" panose="020B0604020202020204" pitchFamily="34" charset="0"/>
              </a:rPr>
              <a:t>64</a:t>
            </a:r>
          </a:p>
        </p:txBody>
      </p:sp>
      <p:sp>
        <p:nvSpPr>
          <p:cNvPr id="13" name="TextBox 12"/>
          <p:cNvSpPr txBox="1"/>
          <p:nvPr/>
        </p:nvSpPr>
        <p:spPr>
          <a:xfrm>
            <a:off x="5228920" y="2449535"/>
            <a:ext cx="998483" cy="523220"/>
          </a:xfrm>
          <a:prstGeom prst="rect">
            <a:avLst/>
          </a:prstGeom>
          <a:noFill/>
        </p:spPr>
        <p:txBody>
          <a:bodyPr wrap="square" rtlCol="0">
            <a:spAutoFit/>
          </a:bodyPr>
          <a:lstStyle/>
          <a:p>
            <a:r>
              <a:rPr lang="en-US" sz="2800" dirty="0">
                <a:latin typeface="Arial" panose="020B0604020202020204" pitchFamily="34" charset="0"/>
              </a:rPr>
              <a:t>0.59</a:t>
            </a:r>
          </a:p>
        </p:txBody>
      </p:sp>
      <p:sp>
        <p:nvSpPr>
          <p:cNvPr id="14" name="TextBox 13"/>
          <p:cNvSpPr txBox="1"/>
          <p:nvPr/>
        </p:nvSpPr>
        <p:spPr>
          <a:xfrm>
            <a:off x="2112578" y="4316597"/>
            <a:ext cx="998483" cy="523220"/>
          </a:xfrm>
          <a:prstGeom prst="rect">
            <a:avLst/>
          </a:prstGeom>
          <a:noFill/>
        </p:spPr>
        <p:txBody>
          <a:bodyPr wrap="square" rtlCol="0">
            <a:spAutoFit/>
          </a:bodyPr>
          <a:lstStyle/>
          <a:p>
            <a:r>
              <a:rPr lang="en-US" sz="2800" dirty="0">
                <a:latin typeface="Arial" panose="020B0604020202020204" pitchFamily="34" charset="0"/>
              </a:rPr>
              <a:t>114</a:t>
            </a:r>
          </a:p>
        </p:txBody>
      </p:sp>
      <p:sp>
        <p:nvSpPr>
          <p:cNvPr id="15" name="TextBox 14"/>
          <p:cNvSpPr txBox="1"/>
          <p:nvPr/>
        </p:nvSpPr>
        <p:spPr>
          <a:xfrm>
            <a:off x="5134329" y="4316597"/>
            <a:ext cx="1187670" cy="523220"/>
          </a:xfrm>
          <a:prstGeom prst="rect">
            <a:avLst/>
          </a:prstGeom>
          <a:noFill/>
        </p:spPr>
        <p:txBody>
          <a:bodyPr wrap="square" rtlCol="0">
            <a:spAutoFit/>
          </a:bodyPr>
          <a:lstStyle/>
          <a:p>
            <a:r>
              <a:rPr lang="en-US" sz="2800" dirty="0">
                <a:latin typeface="Arial" panose="020B0604020202020204" pitchFamily="34" charset="0"/>
              </a:rPr>
              <a:t>+78%</a:t>
            </a:r>
          </a:p>
        </p:txBody>
      </p:sp>
      <p:sp>
        <p:nvSpPr>
          <p:cNvPr id="16" name="TextBox 15"/>
          <p:cNvSpPr txBox="1"/>
          <p:nvPr/>
        </p:nvSpPr>
        <p:spPr>
          <a:xfrm>
            <a:off x="2333302" y="6029783"/>
            <a:ext cx="998483" cy="523220"/>
          </a:xfrm>
          <a:prstGeom prst="rect">
            <a:avLst/>
          </a:prstGeom>
          <a:noFill/>
        </p:spPr>
        <p:txBody>
          <a:bodyPr wrap="square" rtlCol="0">
            <a:spAutoFit/>
          </a:bodyPr>
          <a:lstStyle/>
          <a:p>
            <a:r>
              <a:rPr lang="en-US" sz="2800" dirty="0">
                <a:latin typeface="Arial" panose="020B0604020202020204" pitchFamily="34" charset="0"/>
              </a:rPr>
              <a:t>0</a:t>
            </a:r>
          </a:p>
        </p:txBody>
      </p:sp>
      <p:sp>
        <p:nvSpPr>
          <p:cNvPr id="17" name="TextBox 16"/>
          <p:cNvSpPr txBox="1"/>
          <p:nvPr/>
        </p:nvSpPr>
        <p:spPr>
          <a:xfrm>
            <a:off x="5118566" y="6029783"/>
            <a:ext cx="1313795" cy="523220"/>
          </a:xfrm>
          <a:prstGeom prst="rect">
            <a:avLst/>
          </a:prstGeom>
          <a:noFill/>
        </p:spPr>
        <p:txBody>
          <a:bodyPr wrap="square" rtlCol="0">
            <a:spAutoFit/>
          </a:bodyPr>
          <a:lstStyle/>
          <a:p>
            <a:r>
              <a:rPr lang="en-US" sz="2800" dirty="0">
                <a:latin typeface="Arial" panose="020B0604020202020204" pitchFamily="34" charset="0"/>
              </a:rPr>
              <a:t>-100%</a:t>
            </a:r>
          </a:p>
        </p:txBody>
      </p:sp>
      <p:sp>
        <p:nvSpPr>
          <p:cNvPr id="6" name="Title 5">
            <a:extLst>
              <a:ext uri="{FF2B5EF4-FFF2-40B4-BE49-F238E27FC236}">
                <a16:creationId xmlns:a16="http://schemas.microsoft.com/office/drawing/2014/main" id="{25BA3B04-17E7-4C9C-B048-09CD90B893C1}"/>
              </a:ext>
            </a:extLst>
          </p:cNvPr>
          <p:cNvSpPr>
            <a:spLocks noGrp="1"/>
          </p:cNvSpPr>
          <p:nvPr>
            <p:ph type="title"/>
          </p:nvPr>
        </p:nvSpPr>
        <p:spPr/>
        <p:txBody>
          <a:bodyPr/>
          <a:lstStyle/>
          <a:p>
            <a:r>
              <a:rPr lang="en-US" dirty="0"/>
              <a:t>EXERCISE #7: Crash Rate Comparison</a:t>
            </a:r>
          </a:p>
        </p:txBody>
      </p:sp>
    </p:spTree>
    <p:extLst>
      <p:ext uri="{BB962C8B-B14F-4D97-AF65-F5344CB8AC3E}">
        <p14:creationId xmlns:p14="http://schemas.microsoft.com/office/powerpoint/2010/main" val="281184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0" y="1596033"/>
            <a:ext cx="4729660" cy="3716943"/>
          </a:xfrm>
        </p:spPr>
        <p:txBody>
          <a:bodyPr/>
          <a:lstStyle/>
          <a:p>
            <a:r>
              <a:rPr lang="en-US" dirty="0"/>
              <a:t>Congestion causes </a:t>
            </a:r>
            <a:r>
              <a:rPr lang="en-US" u="sng" dirty="0"/>
              <a:t>crashes</a:t>
            </a:r>
          </a:p>
          <a:p>
            <a:r>
              <a:rPr lang="en-US" dirty="0"/>
              <a:t>Crashes cause </a:t>
            </a:r>
            <a:r>
              <a:rPr lang="en-US" u="sng" dirty="0"/>
              <a:t>congestion</a:t>
            </a:r>
          </a:p>
          <a:p>
            <a:endParaRPr lang="en-US" dirty="0"/>
          </a:p>
          <a:p>
            <a:r>
              <a:rPr lang="en-US" dirty="0"/>
              <a:t>“Hold the Line”</a:t>
            </a:r>
          </a:p>
          <a:p>
            <a:pPr lvl="1"/>
            <a:r>
              <a:rPr lang="en-US" dirty="0"/>
              <a:t>Historic crash analysis</a:t>
            </a:r>
          </a:p>
          <a:p>
            <a:pPr lvl="1"/>
            <a:r>
              <a:rPr lang="en-US" dirty="0"/>
              <a:t>Near-real-time crash data analysis</a:t>
            </a:r>
          </a:p>
        </p:txBody>
      </p:sp>
      <p:graphicFrame>
        <p:nvGraphicFramePr>
          <p:cNvPr id="13" name="Diagram 12"/>
          <p:cNvGraphicFramePr/>
          <p:nvPr>
            <p:extLst>
              <p:ext uri="{D42A27DB-BD31-4B8C-83A1-F6EECF244321}">
                <p14:modId xmlns:p14="http://schemas.microsoft.com/office/powerpoint/2010/main" val="3003104225"/>
              </p:ext>
            </p:extLst>
          </p:nvPr>
        </p:nvGraphicFramePr>
        <p:xfrm>
          <a:off x="3200400" y="1143000"/>
          <a:ext cx="7212724"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E40A374C-4A03-46CA-AAF9-D479D686E355}"/>
              </a:ext>
            </a:extLst>
          </p:cNvPr>
          <p:cNvSpPr>
            <a:spLocks noGrp="1"/>
          </p:cNvSpPr>
          <p:nvPr>
            <p:ph type="title"/>
          </p:nvPr>
        </p:nvSpPr>
        <p:spPr/>
        <p:txBody>
          <a:bodyPr/>
          <a:lstStyle/>
          <a:p>
            <a:r>
              <a:rPr lang="en-US" dirty="0"/>
              <a:t>Case Study – Ohio DOT Near-Real-Time Crash Report Analysis</a:t>
            </a:r>
          </a:p>
        </p:txBody>
      </p:sp>
    </p:spTree>
    <p:extLst>
      <p:ext uri="{BB962C8B-B14F-4D97-AF65-F5344CB8AC3E}">
        <p14:creationId xmlns:p14="http://schemas.microsoft.com/office/powerpoint/2010/main" val="19881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200900" cy="4495800"/>
          </a:xfrm>
        </p:spPr>
        <p:txBody>
          <a:bodyPr/>
          <a:lstStyle/>
          <a:p>
            <a:pPr marL="0" indent="0">
              <a:buNone/>
            </a:pPr>
            <a:r>
              <a:rPr lang="en-US" dirty="0"/>
              <a:t>Keys to Success</a:t>
            </a:r>
          </a:p>
          <a:p>
            <a:pPr marL="0" indent="0">
              <a:buNone/>
            </a:pPr>
            <a:endParaRPr lang="en-US" sz="2000" dirty="0"/>
          </a:p>
        </p:txBody>
      </p:sp>
      <p:sp>
        <p:nvSpPr>
          <p:cNvPr id="5" name="Freeform 4"/>
          <p:cNvSpPr/>
          <p:nvPr/>
        </p:nvSpPr>
        <p:spPr>
          <a:xfrm>
            <a:off x="3362498" y="1828800"/>
            <a:ext cx="5644342" cy="2164702"/>
          </a:xfrm>
          <a:custGeom>
            <a:avLst/>
            <a:gdLst>
              <a:gd name="connsiteX0" fmla="*/ 0 w 4362297"/>
              <a:gd name="connsiteY0" fmla="*/ 229774 h 1838195"/>
              <a:gd name="connsiteX1" fmla="*/ 3443200 w 4362297"/>
              <a:gd name="connsiteY1" fmla="*/ 229774 h 1838195"/>
              <a:gd name="connsiteX2" fmla="*/ 3443200 w 4362297"/>
              <a:gd name="connsiteY2" fmla="*/ 0 h 1838195"/>
              <a:gd name="connsiteX3" fmla="*/ 4362297 w 4362297"/>
              <a:gd name="connsiteY3" fmla="*/ 919098 h 1838195"/>
              <a:gd name="connsiteX4" fmla="*/ 3443200 w 4362297"/>
              <a:gd name="connsiteY4" fmla="*/ 1838195 h 1838195"/>
              <a:gd name="connsiteX5" fmla="*/ 3443200 w 4362297"/>
              <a:gd name="connsiteY5" fmla="*/ 1608421 h 1838195"/>
              <a:gd name="connsiteX6" fmla="*/ 0 w 4362297"/>
              <a:gd name="connsiteY6" fmla="*/ 1608421 h 1838195"/>
              <a:gd name="connsiteX7" fmla="*/ 0 w 4362297"/>
              <a:gd name="connsiteY7" fmla="*/ 229774 h 18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297" h="1838195">
                <a:moveTo>
                  <a:pt x="0" y="229774"/>
                </a:moveTo>
                <a:lnTo>
                  <a:pt x="3443200" y="229774"/>
                </a:lnTo>
                <a:lnTo>
                  <a:pt x="3443200" y="0"/>
                </a:lnTo>
                <a:lnTo>
                  <a:pt x="4362297" y="919098"/>
                </a:lnTo>
                <a:lnTo>
                  <a:pt x="3443200" y="1838195"/>
                </a:lnTo>
                <a:lnTo>
                  <a:pt x="3443200" y="1608421"/>
                </a:lnTo>
                <a:lnTo>
                  <a:pt x="0" y="1608421"/>
                </a:lnTo>
                <a:lnTo>
                  <a:pt x="0" y="229774"/>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43744" rIns="703293" bIns="243744" numCol="1" spcCol="1270" anchor="t" anchorCtr="0">
            <a:noAutofit/>
          </a:bodyPr>
          <a:lstStyle/>
          <a:p>
            <a:pPr marL="228600" lvl="1" indent="-228600" algn="l" defTabSz="977900">
              <a:lnSpc>
                <a:spcPct val="90000"/>
              </a:lnSpc>
              <a:spcBef>
                <a:spcPct val="0"/>
              </a:spcBef>
              <a:spcAft>
                <a:spcPct val="15000"/>
              </a:spcAft>
              <a:buChar char="••"/>
            </a:pPr>
            <a:endParaRPr lang="en-US" sz="2400" kern="1200" dirty="0">
              <a:latin typeface="Arial" panose="020B0604020202020204" pitchFamily="34" charset="0"/>
            </a:endParaRPr>
          </a:p>
          <a:p>
            <a:pPr marL="228600" lvl="1" indent="-228600" algn="l" defTabSz="977900">
              <a:lnSpc>
                <a:spcPct val="90000"/>
              </a:lnSpc>
              <a:spcBef>
                <a:spcPct val="0"/>
              </a:spcBef>
              <a:spcAft>
                <a:spcPct val="15000"/>
              </a:spcAft>
              <a:buChar char="••"/>
            </a:pPr>
            <a:r>
              <a:rPr lang="en-US" sz="2400" kern="1200" dirty="0">
                <a:latin typeface="Arial" panose="020B0604020202020204" pitchFamily="34" charset="0"/>
              </a:rPr>
              <a:t>Using electronic crash database</a:t>
            </a:r>
          </a:p>
          <a:p>
            <a:pPr marL="228600" lvl="1" indent="-228600" algn="l" defTabSz="977900">
              <a:lnSpc>
                <a:spcPct val="90000"/>
              </a:lnSpc>
              <a:spcBef>
                <a:spcPct val="0"/>
              </a:spcBef>
              <a:spcAft>
                <a:spcPct val="15000"/>
              </a:spcAft>
              <a:buChar char="••"/>
            </a:pPr>
            <a:r>
              <a:rPr lang="en-US" sz="2400" kern="1200" dirty="0">
                <a:latin typeface="Arial" panose="020B0604020202020204" pitchFamily="34" charset="0"/>
              </a:rPr>
              <a:t>Cooperating with enforcement for paper crash reports</a:t>
            </a:r>
          </a:p>
        </p:txBody>
      </p:sp>
      <p:sp>
        <p:nvSpPr>
          <p:cNvPr id="8" name="Freeform 7"/>
          <p:cNvSpPr/>
          <p:nvPr/>
        </p:nvSpPr>
        <p:spPr>
          <a:xfrm>
            <a:off x="454300" y="1955720"/>
            <a:ext cx="2908198" cy="1838195"/>
          </a:xfrm>
          <a:custGeom>
            <a:avLst/>
            <a:gdLst>
              <a:gd name="connsiteX0" fmla="*/ 0 w 2908198"/>
              <a:gd name="connsiteY0" fmla="*/ 306372 h 1838195"/>
              <a:gd name="connsiteX1" fmla="*/ 306372 w 2908198"/>
              <a:gd name="connsiteY1" fmla="*/ 0 h 1838195"/>
              <a:gd name="connsiteX2" fmla="*/ 2601826 w 2908198"/>
              <a:gd name="connsiteY2" fmla="*/ 0 h 1838195"/>
              <a:gd name="connsiteX3" fmla="*/ 2908198 w 2908198"/>
              <a:gd name="connsiteY3" fmla="*/ 306372 h 1838195"/>
              <a:gd name="connsiteX4" fmla="*/ 2908198 w 2908198"/>
              <a:gd name="connsiteY4" fmla="*/ 1531823 h 1838195"/>
              <a:gd name="connsiteX5" fmla="*/ 2601826 w 2908198"/>
              <a:gd name="connsiteY5" fmla="*/ 1838195 h 1838195"/>
              <a:gd name="connsiteX6" fmla="*/ 306372 w 2908198"/>
              <a:gd name="connsiteY6" fmla="*/ 1838195 h 1838195"/>
              <a:gd name="connsiteX7" fmla="*/ 0 w 2908198"/>
              <a:gd name="connsiteY7" fmla="*/ 1531823 h 1838195"/>
              <a:gd name="connsiteX8" fmla="*/ 0 w 2908198"/>
              <a:gd name="connsiteY8" fmla="*/ 306372 h 18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198" h="1838195">
                <a:moveTo>
                  <a:pt x="0" y="306372"/>
                </a:moveTo>
                <a:cubicBezTo>
                  <a:pt x="0" y="137167"/>
                  <a:pt x="137167" y="0"/>
                  <a:pt x="306372" y="0"/>
                </a:cubicBezTo>
                <a:lnTo>
                  <a:pt x="2601826" y="0"/>
                </a:lnTo>
                <a:cubicBezTo>
                  <a:pt x="2771031" y="0"/>
                  <a:pt x="2908198" y="137167"/>
                  <a:pt x="2908198" y="306372"/>
                </a:cubicBezTo>
                <a:lnTo>
                  <a:pt x="2908198" y="1531823"/>
                </a:lnTo>
                <a:cubicBezTo>
                  <a:pt x="2908198" y="1701028"/>
                  <a:pt x="2771031" y="1838195"/>
                  <a:pt x="2601826" y="1838195"/>
                </a:cubicBezTo>
                <a:lnTo>
                  <a:pt x="306372" y="1838195"/>
                </a:lnTo>
                <a:cubicBezTo>
                  <a:pt x="137167" y="1838195"/>
                  <a:pt x="0" y="1701028"/>
                  <a:pt x="0" y="1531823"/>
                </a:cubicBezTo>
                <a:lnTo>
                  <a:pt x="0" y="30637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413" tIns="143073" rIns="196413" bIns="143073"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rPr>
              <a:t>Data Collection</a:t>
            </a:r>
          </a:p>
        </p:txBody>
      </p:sp>
      <p:sp>
        <p:nvSpPr>
          <p:cNvPr id="9" name="Freeform 8"/>
          <p:cNvSpPr/>
          <p:nvPr/>
        </p:nvSpPr>
        <p:spPr>
          <a:xfrm>
            <a:off x="3417090" y="3977735"/>
            <a:ext cx="5589750" cy="1838195"/>
          </a:xfrm>
          <a:custGeom>
            <a:avLst/>
            <a:gdLst>
              <a:gd name="connsiteX0" fmla="*/ 0 w 4362297"/>
              <a:gd name="connsiteY0" fmla="*/ 229774 h 1838195"/>
              <a:gd name="connsiteX1" fmla="*/ 3443200 w 4362297"/>
              <a:gd name="connsiteY1" fmla="*/ 229774 h 1838195"/>
              <a:gd name="connsiteX2" fmla="*/ 3443200 w 4362297"/>
              <a:gd name="connsiteY2" fmla="*/ 0 h 1838195"/>
              <a:gd name="connsiteX3" fmla="*/ 4362297 w 4362297"/>
              <a:gd name="connsiteY3" fmla="*/ 919098 h 1838195"/>
              <a:gd name="connsiteX4" fmla="*/ 3443200 w 4362297"/>
              <a:gd name="connsiteY4" fmla="*/ 1838195 h 1838195"/>
              <a:gd name="connsiteX5" fmla="*/ 3443200 w 4362297"/>
              <a:gd name="connsiteY5" fmla="*/ 1608421 h 1838195"/>
              <a:gd name="connsiteX6" fmla="*/ 0 w 4362297"/>
              <a:gd name="connsiteY6" fmla="*/ 1608421 h 1838195"/>
              <a:gd name="connsiteX7" fmla="*/ 0 w 4362297"/>
              <a:gd name="connsiteY7" fmla="*/ 229774 h 18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297" h="1838195">
                <a:moveTo>
                  <a:pt x="0" y="229774"/>
                </a:moveTo>
                <a:lnTo>
                  <a:pt x="3443200" y="229774"/>
                </a:lnTo>
                <a:lnTo>
                  <a:pt x="3443200" y="0"/>
                </a:lnTo>
                <a:lnTo>
                  <a:pt x="4362297" y="919098"/>
                </a:lnTo>
                <a:lnTo>
                  <a:pt x="3443200" y="1838195"/>
                </a:lnTo>
                <a:lnTo>
                  <a:pt x="3443200" y="1608421"/>
                </a:lnTo>
                <a:lnTo>
                  <a:pt x="0" y="1608421"/>
                </a:lnTo>
                <a:lnTo>
                  <a:pt x="0" y="229774"/>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35" tIns="243109" rIns="702658" bIns="243109" numCol="1" spcCol="1270" anchor="t" anchorCtr="0">
            <a:noAutofit/>
          </a:bodyPr>
          <a:lstStyle/>
          <a:p>
            <a:pPr marL="228600" lvl="1" indent="-228600" algn="l" defTabSz="933450">
              <a:lnSpc>
                <a:spcPct val="90000"/>
              </a:lnSpc>
              <a:spcBef>
                <a:spcPct val="0"/>
              </a:spcBef>
              <a:spcAft>
                <a:spcPct val="15000"/>
              </a:spcAft>
              <a:buChar char="••"/>
            </a:pPr>
            <a:r>
              <a:rPr lang="en-US" sz="2400" kern="1200" dirty="0">
                <a:latin typeface="Arial" panose="020B0604020202020204" pitchFamily="34" charset="0"/>
              </a:rPr>
              <a:t>Compare pre-WZ crash frequency to WZ crashes</a:t>
            </a:r>
          </a:p>
          <a:p>
            <a:pPr marL="228600" lvl="1" indent="-228600" algn="l" defTabSz="933450">
              <a:lnSpc>
                <a:spcPct val="90000"/>
              </a:lnSpc>
              <a:spcBef>
                <a:spcPct val="0"/>
              </a:spcBef>
              <a:spcAft>
                <a:spcPct val="15000"/>
              </a:spcAft>
              <a:buChar char="••"/>
            </a:pPr>
            <a:r>
              <a:rPr lang="en-US" sz="2400" kern="1200" dirty="0">
                <a:latin typeface="Arial" panose="020B0604020202020204" pitchFamily="34" charset="0"/>
              </a:rPr>
              <a:t>WZ changes considered as developing trends are observed</a:t>
            </a:r>
          </a:p>
        </p:txBody>
      </p:sp>
      <p:sp>
        <p:nvSpPr>
          <p:cNvPr id="10" name="Freeform 9"/>
          <p:cNvSpPr/>
          <p:nvPr/>
        </p:nvSpPr>
        <p:spPr>
          <a:xfrm>
            <a:off x="508892" y="3977735"/>
            <a:ext cx="2908198" cy="1838195"/>
          </a:xfrm>
          <a:custGeom>
            <a:avLst/>
            <a:gdLst>
              <a:gd name="connsiteX0" fmla="*/ 0 w 2908198"/>
              <a:gd name="connsiteY0" fmla="*/ 306372 h 1838195"/>
              <a:gd name="connsiteX1" fmla="*/ 306372 w 2908198"/>
              <a:gd name="connsiteY1" fmla="*/ 0 h 1838195"/>
              <a:gd name="connsiteX2" fmla="*/ 2601826 w 2908198"/>
              <a:gd name="connsiteY2" fmla="*/ 0 h 1838195"/>
              <a:gd name="connsiteX3" fmla="*/ 2908198 w 2908198"/>
              <a:gd name="connsiteY3" fmla="*/ 306372 h 1838195"/>
              <a:gd name="connsiteX4" fmla="*/ 2908198 w 2908198"/>
              <a:gd name="connsiteY4" fmla="*/ 1531823 h 1838195"/>
              <a:gd name="connsiteX5" fmla="*/ 2601826 w 2908198"/>
              <a:gd name="connsiteY5" fmla="*/ 1838195 h 1838195"/>
              <a:gd name="connsiteX6" fmla="*/ 306372 w 2908198"/>
              <a:gd name="connsiteY6" fmla="*/ 1838195 h 1838195"/>
              <a:gd name="connsiteX7" fmla="*/ 0 w 2908198"/>
              <a:gd name="connsiteY7" fmla="*/ 1531823 h 1838195"/>
              <a:gd name="connsiteX8" fmla="*/ 0 w 2908198"/>
              <a:gd name="connsiteY8" fmla="*/ 306372 h 18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198" h="1838195">
                <a:moveTo>
                  <a:pt x="0" y="306372"/>
                </a:moveTo>
                <a:cubicBezTo>
                  <a:pt x="0" y="137167"/>
                  <a:pt x="137167" y="0"/>
                  <a:pt x="306372" y="0"/>
                </a:cubicBezTo>
                <a:lnTo>
                  <a:pt x="2601826" y="0"/>
                </a:lnTo>
                <a:cubicBezTo>
                  <a:pt x="2771031" y="0"/>
                  <a:pt x="2908198" y="137167"/>
                  <a:pt x="2908198" y="306372"/>
                </a:cubicBezTo>
                <a:lnTo>
                  <a:pt x="2908198" y="1531823"/>
                </a:lnTo>
                <a:cubicBezTo>
                  <a:pt x="2908198" y="1701028"/>
                  <a:pt x="2771031" y="1838195"/>
                  <a:pt x="2601826" y="1838195"/>
                </a:cubicBezTo>
                <a:lnTo>
                  <a:pt x="306372" y="1838195"/>
                </a:lnTo>
                <a:cubicBezTo>
                  <a:pt x="137167" y="1838195"/>
                  <a:pt x="0" y="1701028"/>
                  <a:pt x="0" y="1531823"/>
                </a:cubicBezTo>
                <a:lnTo>
                  <a:pt x="0" y="30637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413" tIns="143073" rIns="196413" bIns="143073"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rPr>
              <a:t>Data Analysis</a:t>
            </a:r>
          </a:p>
        </p:txBody>
      </p:sp>
      <p:sp>
        <p:nvSpPr>
          <p:cNvPr id="6" name="Title 5">
            <a:extLst>
              <a:ext uri="{FF2B5EF4-FFF2-40B4-BE49-F238E27FC236}">
                <a16:creationId xmlns:a16="http://schemas.microsoft.com/office/drawing/2014/main" id="{9389D000-8D0C-4429-80EF-41B990DB23F2}"/>
              </a:ext>
            </a:extLst>
          </p:cNvPr>
          <p:cNvSpPr>
            <a:spLocks noGrp="1"/>
          </p:cNvSpPr>
          <p:nvPr>
            <p:ph type="title"/>
          </p:nvPr>
        </p:nvSpPr>
        <p:spPr/>
        <p:txBody>
          <a:bodyPr/>
          <a:lstStyle/>
          <a:p>
            <a:r>
              <a:rPr lang="en-US" dirty="0"/>
              <a:t>Case Study – Ohio DOT Near-Real-Time Crash Report Analysis</a:t>
            </a:r>
          </a:p>
        </p:txBody>
      </p:sp>
    </p:spTree>
    <p:extLst>
      <p:ext uri="{BB962C8B-B14F-4D97-AF65-F5344CB8AC3E}">
        <p14:creationId xmlns:p14="http://schemas.microsoft.com/office/powerpoint/2010/main" val="24556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53" presetClass="entr" presetSubtype="16" fill="hold" grpId="0" nodeType="withEffect">
                                  <p:stCondLst>
                                    <p:cond delay="3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hio DOT chart showing analysis of work zone crashes by location"/>
          <p:cNvPicPr>
            <a:picLocks noGrp="1" noChangeAspect="1" noChangeArrowheads="1"/>
          </p:cNvPicPr>
          <p:nvPr>
            <p:ph idx="1"/>
          </p:nvPr>
        </p:nvPicPr>
        <p:blipFill>
          <a:blip r:embed="rId3" cstate="print"/>
          <a:srcRect/>
          <a:stretch>
            <a:fillRect/>
          </a:stretch>
        </p:blipFill>
        <p:spPr>
          <a:xfrm>
            <a:off x="-90261" y="1310640"/>
            <a:ext cx="9081861" cy="4615987"/>
          </a:xfrm>
        </p:spPr>
      </p:pic>
      <p:sp>
        <p:nvSpPr>
          <p:cNvPr id="8" name="Rectangular Callout 7"/>
          <p:cNvSpPr/>
          <p:nvPr/>
        </p:nvSpPr>
        <p:spPr>
          <a:xfrm>
            <a:off x="5486400" y="3886200"/>
            <a:ext cx="1828800" cy="533400"/>
          </a:xfrm>
          <a:prstGeom prst="wedgeRectCallout">
            <a:avLst>
              <a:gd name="adj1" fmla="val -81747"/>
              <a:gd name="adj2" fmla="val -109259"/>
            </a:avLst>
          </a:prstGeom>
          <a:solidFill>
            <a:srgbClr val="80008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latin typeface="Arial" panose="020B0604020202020204" pitchFamily="34" charset="0"/>
              </a:rPr>
              <a:t>Most crashes to have occurred in any of the 3 years prior to start of work</a:t>
            </a:r>
          </a:p>
        </p:txBody>
      </p:sp>
      <p:sp>
        <p:nvSpPr>
          <p:cNvPr id="9" name="Rectangular Callout 8"/>
          <p:cNvSpPr/>
          <p:nvPr/>
        </p:nvSpPr>
        <p:spPr>
          <a:xfrm>
            <a:off x="3886200" y="2590800"/>
            <a:ext cx="1828800" cy="381000"/>
          </a:xfrm>
          <a:prstGeom prst="wedgeRectCallout">
            <a:avLst>
              <a:gd name="adj1" fmla="val -68456"/>
              <a:gd name="adj2" fmla="val 321250"/>
            </a:avLst>
          </a:prstGeom>
          <a:solidFill>
            <a:srgbClr val="FF0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latin typeface="Arial" panose="020B0604020202020204" pitchFamily="34" charset="0"/>
              </a:rPr>
              <a:t>Average # of crashes for 3 years prior to start of work</a:t>
            </a:r>
          </a:p>
        </p:txBody>
      </p:sp>
      <p:sp>
        <p:nvSpPr>
          <p:cNvPr id="10" name="Rectangular Callout 9"/>
          <p:cNvSpPr/>
          <p:nvPr/>
        </p:nvSpPr>
        <p:spPr>
          <a:xfrm>
            <a:off x="6858000" y="2590800"/>
            <a:ext cx="1828800" cy="381000"/>
          </a:xfrm>
          <a:prstGeom prst="wedgeRectCallout">
            <a:avLst>
              <a:gd name="adj1" fmla="val 2377"/>
              <a:gd name="adj2" fmla="val 481685"/>
            </a:avLst>
          </a:prstGeom>
          <a:solidFill>
            <a:srgbClr val="CCFFFF"/>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Arial" panose="020B0604020202020204" pitchFamily="34" charset="0"/>
              </a:rPr>
              <a:t># of crashes occurring in the last 30 days</a:t>
            </a:r>
          </a:p>
        </p:txBody>
      </p:sp>
      <p:sp>
        <p:nvSpPr>
          <p:cNvPr id="11" name="Rectangular Callout 10"/>
          <p:cNvSpPr/>
          <p:nvPr/>
        </p:nvSpPr>
        <p:spPr>
          <a:xfrm>
            <a:off x="685800" y="2133600"/>
            <a:ext cx="1828800" cy="381000"/>
          </a:xfrm>
          <a:prstGeom prst="wedgeRectCallout">
            <a:avLst>
              <a:gd name="adj1" fmla="val -974"/>
              <a:gd name="adj2" fmla="val 76141"/>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Arial" panose="020B0604020202020204" pitchFamily="34" charset="0"/>
              </a:rPr>
              <a:t>Denotes location of interchange ramps</a:t>
            </a:r>
          </a:p>
        </p:txBody>
      </p:sp>
      <p:sp>
        <p:nvSpPr>
          <p:cNvPr id="12" name="TextBox 11"/>
          <p:cNvSpPr txBox="1"/>
          <p:nvPr/>
        </p:nvSpPr>
        <p:spPr>
          <a:xfrm>
            <a:off x="3429000" y="6400800"/>
            <a:ext cx="2133600" cy="338554"/>
          </a:xfrm>
          <a:prstGeom prst="rect">
            <a:avLst/>
          </a:prstGeom>
          <a:noFill/>
        </p:spPr>
        <p:txBody>
          <a:bodyPr wrap="square" rtlCol="0">
            <a:spAutoFit/>
          </a:bodyPr>
          <a:lstStyle/>
          <a:p>
            <a:r>
              <a:rPr lang="en-US" dirty="0">
                <a:solidFill>
                  <a:schemeClr val="bg1"/>
                </a:solidFill>
                <a:latin typeface="Arial" panose="020B0604020202020204" pitchFamily="34" charset="0"/>
              </a:rPr>
              <a:t>Source: Ohio DOT</a:t>
            </a:r>
          </a:p>
        </p:txBody>
      </p:sp>
      <p:sp>
        <p:nvSpPr>
          <p:cNvPr id="3" name="Title 2">
            <a:extLst>
              <a:ext uri="{FF2B5EF4-FFF2-40B4-BE49-F238E27FC236}">
                <a16:creationId xmlns:a16="http://schemas.microsoft.com/office/drawing/2014/main" id="{74E50A71-D9F1-4B84-A1A9-A3677B7F4065}"/>
              </a:ext>
            </a:extLst>
          </p:cNvPr>
          <p:cNvSpPr>
            <a:spLocks noGrp="1"/>
          </p:cNvSpPr>
          <p:nvPr>
            <p:ph type="title"/>
          </p:nvPr>
        </p:nvSpPr>
        <p:spPr/>
        <p:txBody>
          <a:bodyPr/>
          <a:lstStyle/>
          <a:p>
            <a:r>
              <a:rPr lang="en-US" dirty="0"/>
              <a:t>Case Study – Ohio DOT Near-Real-Time Crash Report Analysis</a:t>
            </a:r>
          </a:p>
        </p:txBody>
      </p:sp>
    </p:spTree>
    <p:extLst>
      <p:ext uri="{BB962C8B-B14F-4D97-AF65-F5344CB8AC3E}">
        <p14:creationId xmlns:p14="http://schemas.microsoft.com/office/powerpoint/2010/main" val="35852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325563"/>
            <a:ext cx="4267200" cy="4870521"/>
          </a:xfrm>
        </p:spPr>
        <p:txBody>
          <a:bodyPr/>
          <a:lstStyle/>
          <a:p>
            <a:r>
              <a:rPr lang="en-US" dirty="0"/>
              <a:t>Crash types vary in work zones</a:t>
            </a:r>
          </a:p>
          <a:p>
            <a:pPr lvl="1"/>
            <a:r>
              <a:rPr lang="en-US" dirty="0"/>
              <a:t>Rear-end</a:t>
            </a:r>
          </a:p>
          <a:p>
            <a:pPr lvl="2"/>
            <a:r>
              <a:rPr lang="en-US" dirty="0"/>
              <a:t>Back of queue</a:t>
            </a:r>
          </a:p>
          <a:p>
            <a:pPr lvl="2"/>
            <a:r>
              <a:rPr lang="en-US" dirty="0"/>
              <a:t>Adjacent to activity</a:t>
            </a:r>
          </a:p>
          <a:p>
            <a:pPr lvl="1"/>
            <a:r>
              <a:rPr lang="en-US" dirty="0"/>
              <a:t>Merging</a:t>
            </a:r>
          </a:p>
          <a:p>
            <a:pPr lvl="2"/>
            <a:r>
              <a:rPr lang="en-US" dirty="0"/>
              <a:t>Transition points</a:t>
            </a:r>
          </a:p>
          <a:p>
            <a:pPr lvl="1"/>
            <a:r>
              <a:rPr lang="en-US" dirty="0"/>
              <a:t>Worker-related</a:t>
            </a:r>
          </a:p>
        </p:txBody>
      </p:sp>
      <p:sp>
        <p:nvSpPr>
          <p:cNvPr id="6" name="Title 5">
            <a:extLst>
              <a:ext uri="{FF2B5EF4-FFF2-40B4-BE49-F238E27FC236}">
                <a16:creationId xmlns:a16="http://schemas.microsoft.com/office/drawing/2014/main" id="{B019E7EA-202A-4EB5-A48A-C4CBB1329C2C}"/>
              </a:ext>
            </a:extLst>
          </p:cNvPr>
          <p:cNvSpPr>
            <a:spLocks noGrp="1"/>
          </p:cNvSpPr>
          <p:nvPr>
            <p:ph type="title"/>
          </p:nvPr>
        </p:nvSpPr>
        <p:spPr/>
        <p:txBody>
          <a:bodyPr/>
          <a:lstStyle/>
          <a:p>
            <a:r>
              <a:rPr lang="en-US" dirty="0"/>
              <a:t>Crash Types</a:t>
            </a:r>
          </a:p>
        </p:txBody>
      </p:sp>
      <p:pic>
        <p:nvPicPr>
          <p:cNvPr id="7" name="Picture 6" descr="Shadow truck with attenuator hit by motorist in work zone">
            <a:extLst>
              <a:ext uri="{FF2B5EF4-FFF2-40B4-BE49-F238E27FC236}">
                <a16:creationId xmlns:a16="http://schemas.microsoft.com/office/drawing/2014/main" id="{2B57AE92-ECC0-463A-8816-689FAAEDEFFB}"/>
              </a:ext>
            </a:extLst>
          </p:cNvPr>
          <p:cNvPicPr>
            <a:picLocks noChangeAspect="1"/>
          </p:cNvPicPr>
          <p:nvPr/>
        </p:nvPicPr>
        <p:blipFill>
          <a:blip r:embed="rId3"/>
          <a:stretch>
            <a:fillRect/>
          </a:stretch>
        </p:blipFill>
        <p:spPr>
          <a:xfrm>
            <a:off x="4623370" y="1955006"/>
            <a:ext cx="3974815" cy="2947988"/>
          </a:xfrm>
          <a:prstGeom prst="rect">
            <a:avLst/>
          </a:prstGeom>
        </p:spPr>
      </p:pic>
      <p:sp>
        <p:nvSpPr>
          <p:cNvPr id="2" name="Google Shape;74;p1">
            <a:extLst>
              <a:ext uri="{FF2B5EF4-FFF2-40B4-BE49-F238E27FC236}">
                <a16:creationId xmlns:a16="http://schemas.microsoft.com/office/drawing/2014/main" id="{09ABB349-0E47-57AB-E2A8-FF3143160EDB}"/>
              </a:ext>
            </a:extLst>
          </p:cNvPr>
          <p:cNvSpPr/>
          <p:nvPr/>
        </p:nvSpPr>
        <p:spPr>
          <a:xfrm>
            <a:off x="7552173" y="4928934"/>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9048586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721" y="1536551"/>
            <a:ext cx="4688008" cy="4932488"/>
          </a:xfrm>
        </p:spPr>
        <p:txBody>
          <a:bodyPr/>
          <a:lstStyle/>
          <a:p>
            <a:pPr marL="288925" indent="-288925">
              <a:buFont typeface="+mj-lt"/>
              <a:buAutoNum type="arabicPeriod"/>
            </a:pPr>
            <a:r>
              <a:rPr lang="en-US" dirty="0"/>
              <a:t>Ohio DOT identified on-ramp merge crashes increasing after removing an acceleration lane</a:t>
            </a:r>
          </a:p>
          <a:p>
            <a:pPr marL="288925" indent="-288925">
              <a:buFont typeface="+mj-lt"/>
              <a:buAutoNum type="arabicPeriod"/>
            </a:pPr>
            <a:r>
              <a:rPr lang="en-US" dirty="0"/>
              <a:t>Added pavement for an acceleration lane</a:t>
            </a:r>
          </a:p>
          <a:p>
            <a:pPr marL="288925" indent="-288925">
              <a:buFont typeface="+mj-lt"/>
              <a:buAutoNum type="arabicPeriod"/>
            </a:pPr>
            <a:r>
              <a:rPr lang="en-US" dirty="0"/>
              <a:t>Crashes reduced</a:t>
            </a:r>
            <a:endParaRPr lang="en-US" sz="2400" dirty="0"/>
          </a:p>
        </p:txBody>
      </p:sp>
      <p:pic>
        <p:nvPicPr>
          <p:cNvPr id="7" name="Picture 2" descr="Interchange from aerial 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649247"/>
            <a:ext cx="3119780" cy="406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073383" y="4365154"/>
            <a:ext cx="682388" cy="614149"/>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itle 5">
            <a:extLst>
              <a:ext uri="{FF2B5EF4-FFF2-40B4-BE49-F238E27FC236}">
                <a16:creationId xmlns:a16="http://schemas.microsoft.com/office/drawing/2014/main" id="{595A07C5-A7D7-4798-ADC4-8DDA6ED37332}"/>
              </a:ext>
            </a:extLst>
          </p:cNvPr>
          <p:cNvSpPr>
            <a:spLocks noGrp="1"/>
          </p:cNvSpPr>
          <p:nvPr>
            <p:ph type="title"/>
          </p:nvPr>
        </p:nvSpPr>
        <p:spPr/>
        <p:txBody>
          <a:bodyPr/>
          <a:lstStyle/>
          <a:p>
            <a:r>
              <a:rPr lang="en-US" dirty="0"/>
              <a:t>Crash Types</a:t>
            </a:r>
          </a:p>
        </p:txBody>
      </p:sp>
      <p:sp>
        <p:nvSpPr>
          <p:cNvPr id="2" name="Google Shape;74;p1">
            <a:extLst>
              <a:ext uri="{FF2B5EF4-FFF2-40B4-BE49-F238E27FC236}">
                <a16:creationId xmlns:a16="http://schemas.microsoft.com/office/drawing/2014/main" id="{D6BD3A2C-B845-C78A-90E6-C8C29AF2C512}"/>
              </a:ext>
            </a:extLst>
          </p:cNvPr>
          <p:cNvSpPr/>
          <p:nvPr/>
        </p:nvSpPr>
        <p:spPr>
          <a:xfrm>
            <a:off x="7604079" y="5792503"/>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Ohio DOT</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705860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016" y="3433590"/>
            <a:ext cx="8527313" cy="2312117"/>
          </a:xfrm>
        </p:spPr>
        <p:txBody>
          <a:bodyPr/>
          <a:lstStyle/>
          <a:p>
            <a:r>
              <a:rPr lang="en-US" dirty="0"/>
              <a:t>The Highway Safety Manual (HSM) addresses two work zone CMF elements</a:t>
            </a:r>
          </a:p>
          <a:p>
            <a:pPr marL="857250" lvl="1" indent="-514350">
              <a:buFont typeface="+mj-lt"/>
              <a:buAutoNum type="arabicPeriod"/>
            </a:pPr>
            <a:r>
              <a:rPr lang="en-US" dirty="0"/>
              <a:t>Duration (days) </a:t>
            </a:r>
          </a:p>
          <a:p>
            <a:pPr marL="857250" lvl="1" indent="-514350">
              <a:buFont typeface="+mj-lt"/>
              <a:buAutoNum type="arabicPeriod"/>
            </a:pPr>
            <a:r>
              <a:rPr lang="en-US" dirty="0"/>
              <a:t>Length (miles)</a:t>
            </a:r>
          </a:p>
        </p:txBody>
      </p:sp>
      <p:sp>
        <p:nvSpPr>
          <p:cNvPr id="4" name="TextBox 3"/>
          <p:cNvSpPr txBox="1"/>
          <p:nvPr/>
        </p:nvSpPr>
        <p:spPr>
          <a:xfrm>
            <a:off x="2620371" y="1814527"/>
            <a:ext cx="6404543" cy="954107"/>
          </a:xfrm>
          <a:prstGeom prst="rect">
            <a:avLst/>
          </a:prstGeom>
          <a:noFill/>
        </p:spPr>
        <p:txBody>
          <a:bodyPr wrap="square" rtlCol="0">
            <a:spAutoFit/>
          </a:bodyPr>
          <a:lstStyle/>
          <a:p>
            <a:pPr algn="ctr"/>
            <a:r>
              <a:rPr lang="en-US" sz="2800" b="1" u="sng" dirty="0">
                <a:latin typeface="Arial" panose="020B0604020202020204" pitchFamily="34" charset="0"/>
              </a:rPr>
              <a:t>Crash Frequency After Treatment</a:t>
            </a:r>
          </a:p>
          <a:p>
            <a:pPr algn="ctr"/>
            <a:r>
              <a:rPr lang="en-US" sz="2800" b="1" dirty="0">
                <a:latin typeface="Arial" panose="020B0604020202020204" pitchFamily="34" charset="0"/>
              </a:rPr>
              <a:t>Crash Frequency in Base Condition</a:t>
            </a:r>
          </a:p>
        </p:txBody>
      </p:sp>
      <p:sp>
        <p:nvSpPr>
          <p:cNvPr id="6" name="TextBox 5"/>
          <p:cNvSpPr txBox="1"/>
          <p:nvPr/>
        </p:nvSpPr>
        <p:spPr>
          <a:xfrm>
            <a:off x="381000" y="1774199"/>
            <a:ext cx="2531660" cy="923330"/>
          </a:xfrm>
          <a:prstGeom prst="rect">
            <a:avLst/>
          </a:prstGeom>
          <a:noFill/>
        </p:spPr>
        <p:txBody>
          <a:bodyPr wrap="square" rtlCol="0">
            <a:spAutoFit/>
          </a:bodyPr>
          <a:lstStyle/>
          <a:p>
            <a:r>
              <a:rPr lang="en-US" sz="5400" b="1" dirty="0">
                <a:latin typeface="Arial" panose="020B0604020202020204" pitchFamily="34" charset="0"/>
              </a:rPr>
              <a:t>CMF =</a:t>
            </a:r>
          </a:p>
        </p:txBody>
      </p:sp>
      <p:sp>
        <p:nvSpPr>
          <p:cNvPr id="8" name="Title 7">
            <a:extLst>
              <a:ext uri="{FF2B5EF4-FFF2-40B4-BE49-F238E27FC236}">
                <a16:creationId xmlns:a16="http://schemas.microsoft.com/office/drawing/2014/main" id="{78C4EAA7-5A38-4A2F-B654-ED41131214EF}"/>
              </a:ext>
            </a:extLst>
          </p:cNvPr>
          <p:cNvSpPr>
            <a:spLocks noGrp="1"/>
          </p:cNvSpPr>
          <p:nvPr>
            <p:ph type="title"/>
          </p:nvPr>
        </p:nvSpPr>
        <p:spPr/>
        <p:txBody>
          <a:bodyPr/>
          <a:lstStyle/>
          <a:p>
            <a:r>
              <a:rPr lang="en-US" dirty="0"/>
              <a:t>Crash Modification Factor (CMF)</a:t>
            </a:r>
          </a:p>
        </p:txBody>
      </p:sp>
    </p:spTree>
    <p:extLst>
      <p:ext uri="{BB962C8B-B14F-4D97-AF65-F5344CB8AC3E}">
        <p14:creationId xmlns:p14="http://schemas.microsoft.com/office/powerpoint/2010/main" val="34495498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5176" y="1066800"/>
            <a:ext cx="8613648" cy="5367623"/>
          </a:xfrm>
          <a:prstGeom prst="rect">
            <a:avLst/>
          </a:prstGeom>
          <a:noFill/>
        </p:spPr>
        <p:txBody>
          <a:bodyPr wrap="square" rtlCol="0">
            <a:spAutoFit/>
          </a:bodyPr>
          <a:lstStyle/>
          <a:p>
            <a:pPr marL="231775" indent="-231775">
              <a:spcBef>
                <a:spcPct val="20000"/>
              </a:spcBef>
              <a:buClr>
                <a:schemeClr val="tx2"/>
              </a:buClr>
              <a:buFont typeface="Arial"/>
              <a:buChar char="•"/>
            </a:pPr>
            <a:r>
              <a:rPr lang="en-US" sz="2800" dirty="0">
                <a:latin typeface="Arial" panose="020B0604020202020204" pitchFamily="34" charset="0"/>
                <a:cs typeface="Arial" pitchFamily="34" charset="0"/>
              </a:rPr>
              <a:t>The following formula provides an expected average crash frequency for increasing the work zone duration above the base condition (CMF = 1.00) of 16 days.</a:t>
            </a:r>
          </a:p>
          <a:p>
            <a:endParaRPr lang="en-US" sz="2400" dirty="0">
              <a:latin typeface="Arial" panose="020B0604020202020204" pitchFamily="34" charset="0"/>
            </a:endParaRPr>
          </a:p>
          <a:p>
            <a:pPr algn="ctr"/>
            <a:r>
              <a:rPr lang="en-US" sz="2400" dirty="0">
                <a:latin typeface="Arial" panose="020B0604020202020204" pitchFamily="34" charset="0"/>
              </a:rPr>
              <a:t>CMF</a:t>
            </a:r>
            <a:r>
              <a:rPr lang="en-US" sz="2400" baseline="-25000" dirty="0">
                <a:latin typeface="Arial" panose="020B0604020202020204" pitchFamily="34" charset="0"/>
              </a:rPr>
              <a:t>all</a:t>
            </a:r>
            <a:r>
              <a:rPr lang="en-US" sz="2400" dirty="0">
                <a:latin typeface="Arial" panose="020B0604020202020204" pitchFamily="34" charset="0"/>
              </a:rPr>
              <a:t> = 1.0 +  </a:t>
            </a:r>
            <a:r>
              <a:rPr lang="en-US" sz="2400" u="sng" dirty="0">
                <a:latin typeface="Arial" panose="020B0604020202020204" pitchFamily="34" charset="0"/>
              </a:rPr>
              <a:t>(% increase in duration x 1.11)</a:t>
            </a:r>
            <a:endParaRPr lang="en-US" sz="2400" dirty="0">
              <a:latin typeface="Arial" panose="020B0604020202020204" pitchFamily="34" charset="0"/>
            </a:endParaRPr>
          </a:p>
          <a:p>
            <a:pPr algn="ctr"/>
            <a:r>
              <a:rPr lang="en-US" sz="2400" dirty="0">
                <a:latin typeface="Arial" panose="020B0604020202020204" pitchFamily="34" charset="0"/>
              </a:rPr>
              <a:t>	   100</a:t>
            </a:r>
          </a:p>
          <a:p>
            <a:pPr marL="457200" lvl="2">
              <a:spcBef>
                <a:spcPct val="20000"/>
              </a:spcBef>
              <a:buClr>
                <a:schemeClr val="tx2"/>
              </a:buClr>
            </a:pPr>
            <a:r>
              <a:rPr lang="en-US" sz="2400" dirty="0">
                <a:latin typeface="Arial" panose="020B0604020202020204" pitchFamily="34" charset="0"/>
                <a:cs typeface="Arial" pitchFamily="34" charset="0"/>
              </a:rPr>
              <a:t>Where</a:t>
            </a:r>
          </a:p>
          <a:p>
            <a:pPr lvl="2"/>
            <a:r>
              <a:rPr lang="en-US" sz="2200" b="1" dirty="0">
                <a:latin typeface="Arial" panose="020B0604020202020204" pitchFamily="34" charset="0"/>
              </a:rPr>
              <a:t>CMF</a:t>
            </a:r>
            <a:r>
              <a:rPr lang="en-US" sz="2200" b="1" baseline="-25000" dirty="0">
                <a:latin typeface="Arial" panose="020B0604020202020204" pitchFamily="34" charset="0"/>
              </a:rPr>
              <a:t>all</a:t>
            </a:r>
            <a:r>
              <a:rPr lang="en-US" sz="2200" dirty="0">
                <a:latin typeface="Arial" panose="020B0604020202020204" pitchFamily="34" charset="0"/>
              </a:rPr>
              <a:t> = crash modification factor for all crash types and all severities in the work zone; and</a:t>
            </a:r>
          </a:p>
          <a:p>
            <a:pPr lvl="2"/>
            <a:endParaRPr lang="en-US" sz="2200" dirty="0">
              <a:latin typeface="Arial" panose="020B0604020202020204" pitchFamily="34" charset="0"/>
            </a:endParaRPr>
          </a:p>
          <a:p>
            <a:pPr lvl="2"/>
            <a:r>
              <a:rPr lang="en-US" sz="2200" dirty="0">
                <a:latin typeface="Arial" panose="020B0604020202020204" pitchFamily="34" charset="0"/>
              </a:rPr>
              <a:t>% increase in duration = the percentage change in duration (days) of the work zone above the 16-day base condition.</a:t>
            </a:r>
          </a:p>
          <a:p>
            <a:endParaRPr lang="en-US" sz="2000" dirty="0">
              <a:latin typeface="Arial" panose="020B0604020202020204" pitchFamily="34" charset="0"/>
            </a:endParaRPr>
          </a:p>
        </p:txBody>
      </p:sp>
      <p:sp>
        <p:nvSpPr>
          <p:cNvPr id="4" name="Title 3">
            <a:extLst>
              <a:ext uri="{FF2B5EF4-FFF2-40B4-BE49-F238E27FC236}">
                <a16:creationId xmlns:a16="http://schemas.microsoft.com/office/drawing/2014/main" id="{421D969F-3F3E-46B1-820C-09B64A2408BA}"/>
              </a:ext>
            </a:extLst>
          </p:cNvPr>
          <p:cNvSpPr>
            <a:spLocks noGrp="1"/>
          </p:cNvSpPr>
          <p:nvPr>
            <p:ph type="title"/>
          </p:nvPr>
        </p:nvSpPr>
        <p:spPr/>
        <p:txBody>
          <a:bodyPr/>
          <a:lstStyle/>
          <a:p>
            <a:r>
              <a:rPr lang="en-US" dirty="0"/>
              <a:t>CMF: Work Zone Duration</a:t>
            </a:r>
          </a:p>
        </p:txBody>
      </p:sp>
    </p:spTree>
    <p:extLst>
      <p:ext uri="{BB962C8B-B14F-4D97-AF65-F5344CB8AC3E}">
        <p14:creationId xmlns:p14="http://schemas.microsoft.com/office/powerpoint/2010/main" val="271248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381000"/>
            <a:ext cx="8686800" cy="585788"/>
          </a:xfrm>
        </p:spPr>
        <p:txBody>
          <a:bodyPr/>
          <a:lstStyle/>
          <a:p>
            <a:pPr eaLnBrk="1" hangingPunct="1">
              <a:defRPr/>
            </a:pPr>
            <a:r>
              <a:rPr lang="en-US" dirty="0"/>
              <a:t>Housekeeping</a:t>
            </a:r>
          </a:p>
        </p:txBody>
      </p:sp>
      <p:sp>
        <p:nvSpPr>
          <p:cNvPr id="6" name="Rectangle 3"/>
          <p:cNvSpPr txBox="1">
            <a:spLocks noChangeArrowheads="1"/>
          </p:cNvSpPr>
          <p:nvPr/>
        </p:nvSpPr>
        <p:spPr bwMode="auto">
          <a:xfrm>
            <a:off x="457200" y="1600200"/>
            <a:ext cx="6629400" cy="4876800"/>
          </a:xfrm>
          <a:prstGeom prst="rect">
            <a:avLst/>
          </a:prstGeom>
          <a:noFill/>
          <a:ln w="9525">
            <a:noFill/>
            <a:miter lim="800000"/>
            <a:headEnd/>
            <a:tailEnd/>
          </a:ln>
        </p:spPr>
        <p:txBody>
          <a:bodyPr/>
          <a:lstStyle/>
          <a:p>
            <a:pPr marL="236538" indent="-236538">
              <a:spcBef>
                <a:spcPct val="20000"/>
              </a:spcBef>
              <a:buSzPct val="90000"/>
              <a:buFont typeface="Arial" panose="020B0604020202020204" pitchFamily="34" charset="0"/>
              <a:buChar char="•"/>
              <a:defRPr/>
            </a:pPr>
            <a:r>
              <a:rPr lang="en-US" sz="2800" kern="0" dirty="0">
                <a:latin typeface="Arial" panose="020B0604020202020204" pitchFamily="34" charset="0"/>
              </a:rPr>
              <a:t>Cell phones off/silent</a:t>
            </a:r>
          </a:p>
          <a:p>
            <a:pPr marL="236538" indent="-236538">
              <a:spcBef>
                <a:spcPct val="20000"/>
              </a:spcBef>
              <a:buSzPct val="90000"/>
              <a:buFont typeface="Arial" panose="020B0604020202020204" pitchFamily="34" charset="0"/>
              <a:buChar char="•"/>
              <a:defRPr/>
            </a:pPr>
            <a:r>
              <a:rPr lang="en-US" sz="2800" kern="0" dirty="0">
                <a:latin typeface="Arial" panose="020B0604020202020204" pitchFamily="34" charset="0"/>
              </a:rPr>
              <a:t>No texting</a:t>
            </a:r>
          </a:p>
          <a:p>
            <a:pPr marL="236538" indent="-236538">
              <a:spcBef>
                <a:spcPct val="20000"/>
              </a:spcBef>
              <a:buSzPct val="90000"/>
              <a:buFont typeface="Arial" panose="020B0604020202020204" pitchFamily="34" charset="0"/>
              <a:buChar char="•"/>
              <a:defRPr/>
            </a:pPr>
            <a:r>
              <a:rPr lang="en-US" sz="2800" kern="0" dirty="0">
                <a:latin typeface="Arial" panose="020B0604020202020204" pitchFamily="34" charset="0"/>
              </a:rPr>
              <a:t>Restroom location</a:t>
            </a:r>
          </a:p>
          <a:p>
            <a:pPr marL="236538" indent="-236538">
              <a:spcBef>
                <a:spcPct val="20000"/>
              </a:spcBef>
              <a:buSzPct val="90000"/>
              <a:buFont typeface="Arial" panose="020B0604020202020204" pitchFamily="34" charset="0"/>
              <a:buChar char="•"/>
              <a:defRPr/>
            </a:pPr>
            <a:r>
              <a:rPr lang="en-US" sz="2800" kern="0" dirty="0">
                <a:latin typeface="Arial" panose="020B0604020202020204" pitchFamily="34" charset="0"/>
              </a:rPr>
              <a:t>Emergency exits</a:t>
            </a:r>
          </a:p>
          <a:p>
            <a:pPr marL="236538" indent="-236538">
              <a:spcBef>
                <a:spcPct val="20000"/>
              </a:spcBef>
              <a:buSzPct val="90000"/>
              <a:buFont typeface="Arial" panose="020B0604020202020204" pitchFamily="34" charset="0"/>
              <a:buChar char="•"/>
              <a:defRPr/>
            </a:pPr>
            <a:r>
              <a:rPr lang="en-US" sz="2800" kern="0" dirty="0">
                <a:latin typeface="Arial" panose="020B0604020202020204" pitchFamily="34" charset="0"/>
              </a:rPr>
              <a:t>10-min break every hour</a:t>
            </a:r>
          </a:p>
          <a:p>
            <a:pPr marL="236538" indent="-236538">
              <a:spcBef>
                <a:spcPct val="20000"/>
              </a:spcBef>
              <a:buSzPct val="90000"/>
              <a:buFont typeface="Arial" panose="020B0604020202020204" pitchFamily="34" charset="0"/>
              <a:buChar char="•"/>
              <a:defRPr/>
            </a:pPr>
            <a:r>
              <a:rPr lang="en-US" sz="2800" kern="0" dirty="0">
                <a:latin typeface="Arial" panose="020B0604020202020204" pitchFamily="34" charset="0"/>
              </a:rPr>
              <a:t>Lunch arrangements</a:t>
            </a:r>
          </a:p>
          <a:p>
            <a:pPr marL="236538" indent="-236538">
              <a:spcBef>
                <a:spcPct val="20000"/>
              </a:spcBef>
              <a:buSzPct val="90000"/>
              <a:buFont typeface="Arial" panose="020B0604020202020204" pitchFamily="34" charset="0"/>
              <a:buChar char="•"/>
              <a:defRPr/>
            </a:pPr>
            <a:r>
              <a:rPr lang="en-US" sz="2800" kern="0" dirty="0">
                <a:latin typeface="Arial" panose="020B0604020202020204" pitchFamily="34" charset="0"/>
              </a:rPr>
              <a:t>Ending time</a:t>
            </a:r>
          </a:p>
        </p:txBody>
      </p:sp>
      <p:sp>
        <p:nvSpPr>
          <p:cNvPr id="13317" name="Picture 5" descr="No Walkie Talkies"/>
          <p:cNvSpPr>
            <a:spLocks noChangeAspect="1" noChangeArrowheads="1"/>
          </p:cNvSpPr>
          <p:nvPr/>
        </p:nvSpPr>
        <p:spPr bwMode="auto">
          <a:xfrm>
            <a:off x="6934200" y="4114800"/>
            <a:ext cx="1828800" cy="1828800"/>
          </a:xfrm>
          <a:prstGeom prst="rect">
            <a:avLst/>
          </a:prstGeom>
          <a:noFill/>
          <a:ln w="9525">
            <a:noFill/>
            <a:miter lim="800000"/>
            <a:headEnd/>
            <a:tailEnd/>
          </a:ln>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331878306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908" y="1821511"/>
            <a:ext cx="8338782" cy="3046988"/>
          </a:xfrm>
          <a:prstGeom prst="rect">
            <a:avLst/>
          </a:prstGeom>
          <a:solidFill>
            <a:schemeClr val="bg1">
              <a:lumMod val="75000"/>
            </a:schemeClr>
          </a:solidFill>
        </p:spPr>
        <p:txBody>
          <a:bodyPr wrap="square" rtlCol="0">
            <a:spAutoFit/>
          </a:bodyPr>
          <a:lstStyle/>
          <a:p>
            <a:r>
              <a:rPr lang="en-US" sz="3200" b="1" dirty="0">
                <a:latin typeface="Arial" panose="020B0604020202020204" pitchFamily="34" charset="0"/>
              </a:rPr>
              <a:t>EXERCISE #8: </a:t>
            </a:r>
          </a:p>
          <a:p>
            <a:r>
              <a:rPr lang="en-US" sz="3200" dirty="0">
                <a:latin typeface="Arial" panose="020B0604020202020204" pitchFamily="34" charset="0"/>
              </a:rPr>
              <a:t>What is the impact to roadway safety for a work zone with a duration of: </a:t>
            </a:r>
          </a:p>
          <a:p>
            <a:r>
              <a:rPr lang="en-US" sz="3200" dirty="0">
                <a:latin typeface="Arial" panose="020B0604020202020204" pitchFamily="34" charset="0"/>
              </a:rPr>
              <a:t>20 days?</a:t>
            </a:r>
          </a:p>
          <a:p>
            <a:r>
              <a:rPr lang="en-US" sz="3200" dirty="0">
                <a:latin typeface="Arial" panose="020B0604020202020204" pitchFamily="34" charset="0"/>
              </a:rPr>
              <a:t>32 days?</a:t>
            </a:r>
          </a:p>
          <a:p>
            <a:r>
              <a:rPr lang="en-US" sz="3200" dirty="0">
                <a:latin typeface="Arial" panose="020B0604020202020204" pitchFamily="34" charset="0"/>
              </a:rPr>
              <a:t>64 days?</a:t>
            </a:r>
          </a:p>
        </p:txBody>
      </p:sp>
      <p:sp>
        <p:nvSpPr>
          <p:cNvPr id="9" name="Title 1"/>
          <p:cNvSpPr txBox="1">
            <a:spLocks/>
          </p:cNvSpPr>
          <p:nvPr/>
        </p:nvSpPr>
        <p:spPr>
          <a:xfrm>
            <a:off x="457200" y="280376"/>
            <a:ext cx="7843652" cy="942781"/>
          </a:xfrm>
          <a:prstGeom prst="rect">
            <a:avLst/>
          </a:prstGeom>
        </p:spPr>
        <p:txBody>
          <a:bodyPr vert="horz" lIns="0" tIns="0" rIns="0" bIns="0" rtlCol="0" anchor="ctr">
            <a:noAutofit/>
          </a:bodyPr>
          <a:lstStyle>
            <a:lvl1pPr algn="l" defTabSz="914400" rtl="0" eaLnBrk="1" latinLnBrk="0" hangingPunct="1">
              <a:spcBef>
                <a:spcPct val="0"/>
              </a:spcBef>
              <a:buNone/>
              <a:defRPr sz="2200" b="0" i="0" kern="1200">
                <a:solidFill>
                  <a:schemeClr val="bg1"/>
                </a:solidFill>
                <a:latin typeface="Franklin Gothic Demi" pitchFamily="34" charset="0"/>
                <a:ea typeface="+mj-ea"/>
                <a:cs typeface="Arial"/>
              </a:defRPr>
            </a:lvl1pPr>
          </a:lstStyle>
          <a:p>
            <a:r>
              <a:rPr lang="en-US" sz="2000" dirty="0"/>
              <a:t>Module 3 – Work Zone Safety Related Data Analysis </a:t>
            </a:r>
            <a:br>
              <a:rPr lang="en-US" sz="2400" dirty="0"/>
            </a:br>
            <a:r>
              <a:rPr lang="en-US" sz="3200" dirty="0"/>
              <a:t>Crash Modification Factors</a:t>
            </a:r>
            <a:br>
              <a:rPr lang="en-US" sz="2400" dirty="0"/>
            </a:br>
            <a:r>
              <a:rPr lang="en-US" sz="2400" dirty="0"/>
              <a:t>Work Zone Duration</a:t>
            </a:r>
            <a:endParaRPr lang="en-US" sz="2800" dirty="0"/>
          </a:p>
        </p:txBody>
      </p:sp>
    </p:spTree>
    <p:extLst>
      <p:ext uri="{BB962C8B-B14F-4D97-AF65-F5344CB8AC3E}">
        <p14:creationId xmlns:p14="http://schemas.microsoft.com/office/powerpoint/2010/main" val="30167474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9352" y="1066800"/>
            <a:ext cx="8613648" cy="5367623"/>
          </a:xfrm>
          <a:prstGeom prst="rect">
            <a:avLst/>
          </a:prstGeom>
          <a:noFill/>
        </p:spPr>
        <p:txBody>
          <a:bodyPr wrap="square" rtlCol="0">
            <a:spAutoFit/>
          </a:bodyPr>
          <a:lstStyle/>
          <a:p>
            <a:pPr marL="231775" indent="-231775">
              <a:spcBef>
                <a:spcPct val="20000"/>
              </a:spcBef>
              <a:buClr>
                <a:schemeClr val="tx2"/>
              </a:buClr>
              <a:buFont typeface="Arial"/>
              <a:buChar char="•"/>
            </a:pPr>
            <a:r>
              <a:rPr lang="en-US" sz="2800" dirty="0">
                <a:latin typeface="Arial" panose="020B0604020202020204" pitchFamily="34" charset="0"/>
                <a:cs typeface="Arial" pitchFamily="34" charset="0"/>
              </a:rPr>
              <a:t>The following formula provides an expected average crash frequency for increasing the work zone length above the base condition (CMF = 1.00) of 0.51 miles</a:t>
            </a:r>
          </a:p>
          <a:p>
            <a:endParaRPr lang="en-US" sz="2400" dirty="0">
              <a:latin typeface="Arial" panose="020B0604020202020204" pitchFamily="34" charset="0"/>
            </a:endParaRPr>
          </a:p>
          <a:p>
            <a:pPr algn="ctr"/>
            <a:r>
              <a:rPr lang="en-US" sz="2400" dirty="0">
                <a:latin typeface="Arial" panose="020B0604020202020204" pitchFamily="34" charset="0"/>
              </a:rPr>
              <a:t>CMF</a:t>
            </a:r>
            <a:r>
              <a:rPr lang="en-US" sz="2400" baseline="-25000" dirty="0">
                <a:latin typeface="Arial" panose="020B0604020202020204" pitchFamily="34" charset="0"/>
              </a:rPr>
              <a:t>all</a:t>
            </a:r>
            <a:r>
              <a:rPr lang="en-US" sz="2400" dirty="0">
                <a:latin typeface="Arial" panose="020B0604020202020204" pitchFamily="34" charset="0"/>
              </a:rPr>
              <a:t> = 1.0 +  </a:t>
            </a:r>
            <a:r>
              <a:rPr lang="en-US" sz="2400" u="sng" dirty="0">
                <a:latin typeface="Arial" panose="020B0604020202020204" pitchFamily="34" charset="0"/>
              </a:rPr>
              <a:t>(% increase in length x 0.67)</a:t>
            </a:r>
            <a:endParaRPr lang="en-US" sz="2400" dirty="0">
              <a:latin typeface="Arial" panose="020B0604020202020204" pitchFamily="34" charset="0"/>
            </a:endParaRPr>
          </a:p>
          <a:p>
            <a:pPr algn="ctr"/>
            <a:r>
              <a:rPr lang="en-US" sz="2400" dirty="0">
                <a:latin typeface="Arial" panose="020B0604020202020204" pitchFamily="34" charset="0"/>
              </a:rPr>
              <a:t>	   100</a:t>
            </a:r>
          </a:p>
          <a:p>
            <a:pPr marL="457200" lvl="2">
              <a:spcBef>
                <a:spcPct val="20000"/>
              </a:spcBef>
              <a:buClr>
                <a:schemeClr val="tx2"/>
              </a:buClr>
            </a:pPr>
            <a:r>
              <a:rPr lang="en-US" sz="2400" dirty="0">
                <a:latin typeface="Arial" panose="020B0604020202020204" pitchFamily="34" charset="0"/>
                <a:cs typeface="Arial" pitchFamily="34" charset="0"/>
              </a:rPr>
              <a:t>Where</a:t>
            </a:r>
          </a:p>
          <a:p>
            <a:pPr lvl="2"/>
            <a:r>
              <a:rPr lang="en-US" sz="2200" b="1" dirty="0">
                <a:latin typeface="Arial" panose="020B0604020202020204" pitchFamily="34" charset="0"/>
              </a:rPr>
              <a:t>CMF</a:t>
            </a:r>
            <a:r>
              <a:rPr lang="en-US" sz="2200" b="1" baseline="-25000" dirty="0">
                <a:latin typeface="Arial" panose="020B0604020202020204" pitchFamily="34" charset="0"/>
              </a:rPr>
              <a:t>all</a:t>
            </a:r>
            <a:r>
              <a:rPr lang="en-US" sz="2200" dirty="0">
                <a:latin typeface="Arial" panose="020B0604020202020204" pitchFamily="34" charset="0"/>
              </a:rPr>
              <a:t> = crash modification factor for all crash types and all severities in the work zone; and</a:t>
            </a:r>
          </a:p>
          <a:p>
            <a:pPr lvl="2"/>
            <a:endParaRPr lang="en-US" sz="2200" dirty="0">
              <a:latin typeface="Arial" panose="020B0604020202020204" pitchFamily="34" charset="0"/>
            </a:endParaRPr>
          </a:p>
          <a:p>
            <a:pPr lvl="2"/>
            <a:r>
              <a:rPr lang="en-US" sz="2200" dirty="0">
                <a:latin typeface="Arial" panose="020B0604020202020204" pitchFamily="34" charset="0"/>
              </a:rPr>
              <a:t>% increase in length = the percentage change in length (miles) of the work zone compared to the 0.51-mile base</a:t>
            </a:r>
          </a:p>
          <a:p>
            <a:endParaRPr lang="en-US" sz="2000" dirty="0">
              <a:latin typeface="Arial" panose="020B0604020202020204" pitchFamily="34" charset="0"/>
            </a:endParaRPr>
          </a:p>
        </p:txBody>
      </p:sp>
      <p:sp>
        <p:nvSpPr>
          <p:cNvPr id="4" name="Title 3">
            <a:extLst>
              <a:ext uri="{FF2B5EF4-FFF2-40B4-BE49-F238E27FC236}">
                <a16:creationId xmlns:a16="http://schemas.microsoft.com/office/drawing/2014/main" id="{DCB63A3E-8A0C-44EF-BC88-41447FADA267}"/>
              </a:ext>
            </a:extLst>
          </p:cNvPr>
          <p:cNvSpPr>
            <a:spLocks noGrp="1"/>
          </p:cNvSpPr>
          <p:nvPr>
            <p:ph type="title"/>
          </p:nvPr>
        </p:nvSpPr>
        <p:spPr/>
        <p:txBody>
          <a:bodyPr/>
          <a:lstStyle/>
          <a:p>
            <a:r>
              <a:rPr lang="en-US" dirty="0"/>
              <a:t>CMF: Work Zone Length</a:t>
            </a:r>
          </a:p>
        </p:txBody>
      </p:sp>
    </p:spTree>
    <p:extLst>
      <p:ext uri="{BB962C8B-B14F-4D97-AF65-F5344CB8AC3E}">
        <p14:creationId xmlns:p14="http://schemas.microsoft.com/office/powerpoint/2010/main" val="14853548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908" y="1821511"/>
            <a:ext cx="8338782" cy="2800767"/>
          </a:xfrm>
          <a:prstGeom prst="rect">
            <a:avLst/>
          </a:prstGeom>
          <a:solidFill>
            <a:schemeClr val="bg1">
              <a:lumMod val="75000"/>
            </a:schemeClr>
          </a:solidFill>
        </p:spPr>
        <p:txBody>
          <a:bodyPr wrap="square" rtlCol="0">
            <a:spAutoFit/>
          </a:bodyPr>
          <a:lstStyle/>
          <a:p>
            <a:r>
              <a:rPr lang="en-US" sz="3600" b="1" dirty="0">
                <a:latin typeface="Arial" panose="020B0604020202020204" pitchFamily="34" charset="0"/>
              </a:rPr>
              <a:t>EXERCISE #9:  </a:t>
            </a:r>
          </a:p>
          <a:p>
            <a:r>
              <a:rPr lang="en-US" sz="2800" dirty="0">
                <a:latin typeface="Arial" panose="020B0604020202020204" pitchFamily="34" charset="0"/>
              </a:rPr>
              <a:t>What is the impact to roadway safety for a work zone with a length of: </a:t>
            </a:r>
          </a:p>
          <a:p>
            <a:r>
              <a:rPr lang="en-US" sz="2800" dirty="0">
                <a:latin typeface="Arial" panose="020B0604020202020204" pitchFamily="34" charset="0"/>
              </a:rPr>
              <a:t>1 mile?</a:t>
            </a:r>
          </a:p>
          <a:p>
            <a:r>
              <a:rPr lang="en-US" sz="2800" dirty="0">
                <a:latin typeface="Arial" panose="020B0604020202020204" pitchFamily="34" charset="0"/>
              </a:rPr>
              <a:t>5 miles?</a:t>
            </a:r>
          </a:p>
          <a:p>
            <a:r>
              <a:rPr lang="en-US" sz="2800" dirty="0">
                <a:latin typeface="Arial" panose="020B0604020202020204" pitchFamily="34" charset="0"/>
              </a:rPr>
              <a:t>20 miles?</a:t>
            </a:r>
          </a:p>
        </p:txBody>
      </p:sp>
      <p:sp>
        <p:nvSpPr>
          <p:cNvPr id="9" name="Title 1"/>
          <p:cNvSpPr txBox="1">
            <a:spLocks/>
          </p:cNvSpPr>
          <p:nvPr/>
        </p:nvSpPr>
        <p:spPr>
          <a:xfrm>
            <a:off x="457200" y="280376"/>
            <a:ext cx="7843652" cy="942781"/>
          </a:xfrm>
          <a:prstGeom prst="rect">
            <a:avLst/>
          </a:prstGeom>
        </p:spPr>
        <p:txBody>
          <a:bodyPr vert="horz" lIns="0" tIns="0" rIns="0" bIns="0" rtlCol="0" anchor="ctr">
            <a:noAutofit/>
          </a:bodyPr>
          <a:lstStyle>
            <a:lvl1pPr algn="l" defTabSz="914400" rtl="0" eaLnBrk="1" latinLnBrk="0" hangingPunct="1">
              <a:spcBef>
                <a:spcPct val="0"/>
              </a:spcBef>
              <a:buNone/>
              <a:defRPr sz="2200" b="0" i="0" kern="1200">
                <a:solidFill>
                  <a:schemeClr val="bg1"/>
                </a:solidFill>
                <a:latin typeface="Franklin Gothic Demi" pitchFamily="34" charset="0"/>
                <a:ea typeface="+mj-ea"/>
                <a:cs typeface="Arial"/>
              </a:defRPr>
            </a:lvl1pPr>
          </a:lstStyle>
          <a:p>
            <a:r>
              <a:rPr lang="en-US" sz="2000" dirty="0"/>
              <a:t>Module 3 – Work Zone Safety Related Data Analysis </a:t>
            </a:r>
            <a:br>
              <a:rPr lang="en-US" sz="2400" dirty="0"/>
            </a:br>
            <a:r>
              <a:rPr lang="en-US" sz="3200" dirty="0"/>
              <a:t>Crash Modification Factors</a:t>
            </a:r>
            <a:br>
              <a:rPr lang="en-US" sz="2400" dirty="0"/>
            </a:br>
            <a:r>
              <a:rPr lang="en-US" sz="2400" dirty="0"/>
              <a:t>Work Zone Length</a:t>
            </a:r>
            <a:endParaRPr lang="en-US" sz="2800" dirty="0"/>
          </a:p>
        </p:txBody>
      </p:sp>
    </p:spTree>
    <p:extLst>
      <p:ext uri="{BB962C8B-B14F-4D97-AF65-F5344CB8AC3E}">
        <p14:creationId xmlns:p14="http://schemas.microsoft.com/office/powerpoint/2010/main" val="4493612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18157919"/>
              </p:ext>
            </p:extLst>
          </p:nvPr>
        </p:nvGraphicFramePr>
        <p:xfrm>
          <a:off x="514033" y="3704942"/>
          <a:ext cx="8399721" cy="249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txBox="1">
            <a:spLocks/>
          </p:cNvSpPr>
          <p:nvPr/>
        </p:nvSpPr>
        <p:spPr>
          <a:xfrm>
            <a:off x="457200" y="1679944"/>
            <a:ext cx="8229600" cy="1425863"/>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Arial" panose="020B0604020202020204" pitchFamily="34" charset="0"/>
              </a:rPr>
              <a:t>Lists 77 CMFs under the category of work zones  </a:t>
            </a:r>
          </a:p>
          <a:p>
            <a:pPr lvl="1"/>
            <a:r>
              <a:rPr lang="en-US" sz="2600" u="sng" dirty="0">
                <a:latin typeface="Arial" panose="020B0604020202020204" pitchFamily="34" charset="0"/>
              </a:rPr>
              <a:t>Two</a:t>
            </a:r>
            <a:r>
              <a:rPr lang="en-US" sz="2600" dirty="0">
                <a:latin typeface="Arial" panose="020B0604020202020204" pitchFamily="34" charset="0"/>
              </a:rPr>
              <a:t> have been identified to decrease crashes in work zones</a:t>
            </a:r>
          </a:p>
          <a:p>
            <a:r>
              <a:rPr lang="en-US" sz="2800" dirty="0">
                <a:latin typeface="Arial" panose="020B0604020202020204" pitchFamily="34" charset="0"/>
              </a:rPr>
              <a:t>States are encouraged to develop CMFs</a:t>
            </a:r>
          </a:p>
        </p:txBody>
      </p:sp>
      <p:sp>
        <p:nvSpPr>
          <p:cNvPr id="4" name="Title 3">
            <a:extLst>
              <a:ext uri="{FF2B5EF4-FFF2-40B4-BE49-F238E27FC236}">
                <a16:creationId xmlns:a16="http://schemas.microsoft.com/office/drawing/2014/main" id="{E7AD363F-6DEB-4412-9AE7-DE1B7CD48E3F}"/>
              </a:ext>
            </a:extLst>
          </p:cNvPr>
          <p:cNvSpPr>
            <a:spLocks noGrp="1"/>
          </p:cNvSpPr>
          <p:nvPr>
            <p:ph type="title"/>
          </p:nvPr>
        </p:nvSpPr>
        <p:spPr/>
        <p:txBody>
          <a:bodyPr/>
          <a:lstStyle/>
          <a:p>
            <a:r>
              <a:rPr lang="en-US" dirty="0"/>
              <a:t>The USDOT CMF Clearinghouse</a:t>
            </a:r>
          </a:p>
        </p:txBody>
      </p:sp>
    </p:spTree>
    <p:extLst>
      <p:ext uri="{BB962C8B-B14F-4D97-AF65-F5344CB8AC3E}">
        <p14:creationId xmlns:p14="http://schemas.microsoft.com/office/powerpoint/2010/main" val="24654237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198" y="1390384"/>
            <a:ext cx="8781803" cy="4364595"/>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latin typeface="Arial" panose="020B0604020202020204" pitchFamily="34" charset="0"/>
            </a:endParaRPr>
          </a:p>
        </p:txBody>
      </p:sp>
      <p:pic>
        <p:nvPicPr>
          <p:cNvPr id="2050" name="Picture 2" descr="speed safety camera van on road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7379" y="1214577"/>
            <a:ext cx="6338738" cy="472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19ADEC4A-8FF8-4F81-B9B0-155DF06A1E9C}"/>
              </a:ext>
            </a:extLst>
          </p:cNvPr>
          <p:cNvSpPr>
            <a:spLocks noGrp="1"/>
          </p:cNvSpPr>
          <p:nvPr>
            <p:ph type="title"/>
          </p:nvPr>
        </p:nvSpPr>
        <p:spPr/>
        <p:txBody>
          <a:bodyPr/>
          <a:lstStyle/>
          <a:p>
            <a:r>
              <a:rPr lang="en-US" dirty="0"/>
              <a:t>CMF: Photo Enforcement Vehicle</a:t>
            </a:r>
          </a:p>
        </p:txBody>
      </p:sp>
      <p:sp>
        <p:nvSpPr>
          <p:cNvPr id="3" name="Google Shape;74;p1">
            <a:extLst>
              <a:ext uri="{FF2B5EF4-FFF2-40B4-BE49-F238E27FC236}">
                <a16:creationId xmlns:a16="http://schemas.microsoft.com/office/drawing/2014/main" id="{F1B5EF54-7A25-C3C1-C612-A3ADA52DC673}"/>
              </a:ext>
            </a:extLst>
          </p:cNvPr>
          <p:cNvSpPr/>
          <p:nvPr/>
        </p:nvSpPr>
        <p:spPr>
          <a:xfrm>
            <a:off x="6781800" y="5959492"/>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010493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3537" y="685800"/>
            <a:ext cx="8338782" cy="2739211"/>
          </a:xfrm>
          <a:prstGeom prst="rect">
            <a:avLst/>
          </a:prstGeom>
          <a:solidFill>
            <a:schemeClr val="bg1">
              <a:lumMod val="75000"/>
            </a:schemeClr>
          </a:solidFill>
        </p:spPr>
        <p:txBody>
          <a:bodyPr wrap="square" rtlCol="0">
            <a:spAutoFit/>
          </a:bodyPr>
          <a:lstStyle/>
          <a:p>
            <a:r>
              <a:rPr lang="en-US" sz="3200" b="1" dirty="0">
                <a:latin typeface="Arial" panose="020B0604020202020204" pitchFamily="34" charset="0"/>
              </a:rPr>
              <a:t>EXERCISE #10:  </a:t>
            </a:r>
            <a:r>
              <a:rPr lang="en-US" sz="2800" dirty="0">
                <a:latin typeface="Arial" panose="020B0604020202020204" pitchFamily="34" charset="0"/>
              </a:rPr>
              <a:t>A work zone has experienced 9 severe crashes (fatal + injury) in the past year</a:t>
            </a:r>
          </a:p>
          <a:p>
            <a:endParaRPr lang="en-US" sz="2800" dirty="0">
              <a:latin typeface="Arial" panose="020B0604020202020204" pitchFamily="34" charset="0"/>
            </a:endParaRPr>
          </a:p>
          <a:p>
            <a:r>
              <a:rPr lang="en-US" sz="2800" dirty="0">
                <a:latin typeface="Arial" panose="020B0604020202020204" pitchFamily="34" charset="0"/>
              </a:rPr>
              <a:t>How many severe crashes would be expected in the next year if automated speed enforcement were implemented?</a:t>
            </a:r>
            <a:endParaRPr lang="en-US" sz="3200" dirty="0">
              <a:latin typeface="Arial" panose="020B0604020202020204" pitchFamily="34" charset="0"/>
            </a:endParaRPr>
          </a:p>
        </p:txBody>
      </p:sp>
      <p:sp>
        <p:nvSpPr>
          <p:cNvPr id="4" name="TextBox 3"/>
          <p:cNvSpPr txBox="1"/>
          <p:nvPr/>
        </p:nvSpPr>
        <p:spPr>
          <a:xfrm>
            <a:off x="393537" y="3810000"/>
            <a:ext cx="8675055" cy="1092607"/>
          </a:xfrm>
          <a:prstGeom prst="rect">
            <a:avLst/>
          </a:prstGeom>
          <a:noFill/>
          <a:ln>
            <a:solidFill>
              <a:schemeClr val="tx1"/>
            </a:solidFill>
          </a:ln>
        </p:spPr>
        <p:txBody>
          <a:bodyPr wrap="square" rtlCol="0">
            <a:spAutoFit/>
          </a:bodyPr>
          <a:lstStyle/>
          <a:p>
            <a:r>
              <a:rPr lang="en-US" sz="2800" b="1" dirty="0">
                <a:latin typeface="Arial" panose="020B0604020202020204" pitchFamily="34" charset="0"/>
              </a:rPr>
              <a:t>(9 severe crashes) * 0.86 = 7.74 severe crashes</a:t>
            </a:r>
          </a:p>
          <a:p>
            <a:endParaRPr lang="en-US" sz="900" b="1" dirty="0">
              <a:latin typeface="Arial" panose="020B0604020202020204" pitchFamily="34" charset="0"/>
            </a:endParaRPr>
          </a:p>
          <a:p>
            <a:r>
              <a:rPr lang="en-US" sz="2800" b="1" dirty="0">
                <a:latin typeface="Arial" panose="020B0604020202020204" pitchFamily="34" charset="0"/>
              </a:rPr>
              <a:t>Reduction of 1.26 severe crashes</a:t>
            </a:r>
          </a:p>
        </p:txBody>
      </p:sp>
    </p:spTree>
    <p:extLst>
      <p:ext uri="{BB962C8B-B14F-4D97-AF65-F5344CB8AC3E}">
        <p14:creationId xmlns:p14="http://schemas.microsoft.com/office/powerpoint/2010/main" val="421355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ane weave diagram showing merge followed by shift"/>
          <p:cNvPicPr>
            <a:picLocks noGrp="1"/>
          </p:cNvPicPr>
          <p:nvPr>
            <p:ph idx="1"/>
          </p:nvPr>
        </p:nvPicPr>
        <p:blipFill>
          <a:blip r:embed="rId3" cstate="print">
            <a:clrChange>
              <a:clrFrom>
                <a:srgbClr val="FFFFFF"/>
              </a:clrFrom>
              <a:clrTo>
                <a:srgbClr val="FFFFFF">
                  <a:alpha val="0"/>
                </a:srgbClr>
              </a:clrTo>
            </a:clrChange>
          </a:blip>
          <a:srcRect/>
          <a:stretch>
            <a:fillRect/>
          </a:stretch>
        </p:blipFill>
        <p:spPr bwMode="auto">
          <a:xfrm>
            <a:off x="0" y="1390385"/>
            <a:ext cx="8961120" cy="4995176"/>
          </a:xfrm>
          <a:prstGeom prst="rect">
            <a:avLst/>
          </a:prstGeom>
          <a:noFill/>
          <a:ln w="9525">
            <a:solidFill>
              <a:schemeClr val="accent1"/>
            </a:solidFill>
            <a:miter lim="800000"/>
            <a:headEnd/>
            <a:tailEnd/>
          </a:ln>
        </p:spPr>
      </p:pic>
      <p:sp>
        <p:nvSpPr>
          <p:cNvPr id="7" name="Content Placeholder 2"/>
          <p:cNvSpPr txBox="1">
            <a:spLocks/>
          </p:cNvSpPr>
          <p:nvPr/>
        </p:nvSpPr>
        <p:spPr>
          <a:xfrm>
            <a:off x="457198" y="1390384"/>
            <a:ext cx="8781803" cy="4364595"/>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latin typeface="Arial" panose="020B0604020202020204" pitchFamily="34" charset="0"/>
            </a:endParaRPr>
          </a:p>
        </p:txBody>
      </p:sp>
      <p:sp>
        <p:nvSpPr>
          <p:cNvPr id="4" name="Title 3">
            <a:extLst>
              <a:ext uri="{FF2B5EF4-FFF2-40B4-BE49-F238E27FC236}">
                <a16:creationId xmlns:a16="http://schemas.microsoft.com/office/drawing/2014/main" id="{D351CC90-07A5-43EE-8CE8-2E0D27FA2F4C}"/>
              </a:ext>
            </a:extLst>
          </p:cNvPr>
          <p:cNvSpPr>
            <a:spLocks noGrp="1"/>
          </p:cNvSpPr>
          <p:nvPr>
            <p:ph type="title"/>
          </p:nvPr>
        </p:nvSpPr>
        <p:spPr>
          <a:xfrm>
            <a:off x="337061" y="64820"/>
            <a:ext cx="8763000" cy="1325563"/>
          </a:xfrm>
        </p:spPr>
        <p:txBody>
          <a:bodyPr/>
          <a:lstStyle/>
          <a:p>
            <a:r>
              <a:rPr lang="en-US" dirty="0"/>
              <a:t>CMF: Left-hand Merge</a:t>
            </a:r>
            <a:br>
              <a:rPr lang="en-US" dirty="0"/>
            </a:br>
            <a:r>
              <a:rPr lang="en-US" dirty="0"/>
              <a:t>Traffic Control Pattern</a:t>
            </a:r>
          </a:p>
        </p:txBody>
      </p:sp>
      <p:sp>
        <p:nvSpPr>
          <p:cNvPr id="3" name="Google Shape;74;p1">
            <a:extLst>
              <a:ext uri="{FF2B5EF4-FFF2-40B4-BE49-F238E27FC236}">
                <a16:creationId xmlns:a16="http://schemas.microsoft.com/office/drawing/2014/main" id="{62E70AD4-62F7-10B4-E9ED-AE58D131AFEA}"/>
              </a:ext>
            </a:extLst>
          </p:cNvPr>
          <p:cNvSpPr/>
          <p:nvPr/>
        </p:nvSpPr>
        <p:spPr>
          <a:xfrm>
            <a:off x="7448343" y="5652068"/>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2301769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3537" y="533400"/>
            <a:ext cx="8338782" cy="2739211"/>
          </a:xfrm>
          <a:prstGeom prst="rect">
            <a:avLst/>
          </a:prstGeom>
          <a:solidFill>
            <a:schemeClr val="bg1">
              <a:lumMod val="75000"/>
            </a:schemeClr>
          </a:solidFill>
        </p:spPr>
        <p:txBody>
          <a:bodyPr wrap="square" rtlCol="0">
            <a:spAutoFit/>
          </a:bodyPr>
          <a:lstStyle/>
          <a:p>
            <a:r>
              <a:rPr lang="en-US" sz="3200" b="1" dirty="0">
                <a:latin typeface="Arial" panose="020B0604020202020204" pitchFamily="34" charset="0"/>
              </a:rPr>
              <a:t>EXERCISE #11:  </a:t>
            </a:r>
            <a:r>
              <a:rPr lang="en-US" sz="2800" dirty="0">
                <a:latin typeface="Arial" panose="020B0604020202020204" pitchFamily="34" charset="0"/>
              </a:rPr>
              <a:t>A work zone has experienced 9 severe crashes (fatal + injury) in the past year</a:t>
            </a:r>
          </a:p>
          <a:p>
            <a:endParaRPr lang="en-US" sz="2800" dirty="0">
              <a:latin typeface="Arial" panose="020B0604020202020204" pitchFamily="34" charset="0"/>
            </a:endParaRPr>
          </a:p>
          <a:p>
            <a:r>
              <a:rPr lang="en-US" sz="2800" dirty="0">
                <a:latin typeface="Arial" panose="020B0604020202020204" pitchFamily="34" charset="0"/>
              </a:rPr>
              <a:t>How many severe crashes would be expected in the next year if the “Left Merge” were implemented?</a:t>
            </a:r>
            <a:endParaRPr lang="en-US" sz="3200" dirty="0">
              <a:latin typeface="Arial" panose="020B0604020202020204" pitchFamily="34" charset="0"/>
            </a:endParaRPr>
          </a:p>
        </p:txBody>
      </p:sp>
      <p:sp>
        <p:nvSpPr>
          <p:cNvPr id="4" name="TextBox 3"/>
          <p:cNvSpPr txBox="1"/>
          <p:nvPr/>
        </p:nvSpPr>
        <p:spPr>
          <a:xfrm>
            <a:off x="393537" y="3629178"/>
            <a:ext cx="8675055" cy="1092607"/>
          </a:xfrm>
          <a:prstGeom prst="rect">
            <a:avLst/>
          </a:prstGeom>
          <a:noFill/>
          <a:ln>
            <a:solidFill>
              <a:schemeClr val="tx1"/>
            </a:solidFill>
          </a:ln>
        </p:spPr>
        <p:txBody>
          <a:bodyPr wrap="square" rtlCol="0">
            <a:spAutoFit/>
          </a:bodyPr>
          <a:lstStyle/>
          <a:p>
            <a:r>
              <a:rPr lang="en-US" sz="2800" b="1" dirty="0">
                <a:latin typeface="Arial" panose="020B0604020202020204" pitchFamily="34" charset="0"/>
              </a:rPr>
              <a:t>(9 severe crashes) * 0.54 = 4.86 severe crashes</a:t>
            </a:r>
          </a:p>
          <a:p>
            <a:endParaRPr lang="en-US" sz="900" b="1" dirty="0">
              <a:latin typeface="Arial" panose="020B0604020202020204" pitchFamily="34" charset="0"/>
            </a:endParaRPr>
          </a:p>
          <a:p>
            <a:r>
              <a:rPr lang="en-US" sz="2800" b="1" dirty="0">
                <a:latin typeface="Arial" panose="020B0604020202020204" pitchFamily="34" charset="0"/>
              </a:rPr>
              <a:t>Reduction of 4.14 severe crashes</a:t>
            </a:r>
          </a:p>
        </p:txBody>
      </p:sp>
    </p:spTree>
    <p:extLst>
      <p:ext uri="{BB962C8B-B14F-4D97-AF65-F5344CB8AC3E}">
        <p14:creationId xmlns:p14="http://schemas.microsoft.com/office/powerpoint/2010/main" val="39484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44" y="1560784"/>
            <a:ext cx="8385156" cy="4713890"/>
          </a:xfrm>
        </p:spPr>
        <p:txBody>
          <a:bodyPr/>
          <a:lstStyle/>
          <a:p>
            <a:r>
              <a:rPr lang="en-US" dirty="0"/>
              <a:t>The additional costs borne by motorists and the community at-large as a result of work zone activity</a:t>
            </a:r>
          </a:p>
        </p:txBody>
      </p:sp>
      <p:sp>
        <p:nvSpPr>
          <p:cNvPr id="6" name="Title 5">
            <a:extLst>
              <a:ext uri="{FF2B5EF4-FFF2-40B4-BE49-F238E27FC236}">
                <a16:creationId xmlns:a16="http://schemas.microsoft.com/office/drawing/2014/main" id="{776E5F5F-7CF7-4460-930C-B09A09011C59}"/>
              </a:ext>
            </a:extLst>
          </p:cNvPr>
          <p:cNvSpPr>
            <a:spLocks noGrp="1"/>
          </p:cNvSpPr>
          <p:nvPr>
            <p:ph type="title"/>
          </p:nvPr>
        </p:nvSpPr>
        <p:spPr/>
        <p:txBody>
          <a:bodyPr/>
          <a:lstStyle/>
          <a:p>
            <a:r>
              <a:rPr lang="en-US" dirty="0"/>
              <a:t>Road User Costs</a:t>
            </a:r>
          </a:p>
        </p:txBody>
      </p:sp>
    </p:spTree>
    <p:extLst>
      <p:ext uri="{BB962C8B-B14F-4D97-AF65-F5344CB8AC3E}">
        <p14:creationId xmlns:p14="http://schemas.microsoft.com/office/powerpoint/2010/main" val="30011649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404" y="1325563"/>
            <a:ext cx="6342996" cy="4949111"/>
          </a:xfrm>
        </p:spPr>
        <p:txBody>
          <a:bodyPr/>
          <a:lstStyle/>
          <a:p>
            <a:r>
              <a:rPr lang="en-US" dirty="0"/>
              <a:t>Based on:</a:t>
            </a:r>
          </a:p>
          <a:p>
            <a:pPr lvl="1"/>
            <a:r>
              <a:rPr lang="en-US" dirty="0"/>
              <a:t>Travel delay costs</a:t>
            </a:r>
          </a:p>
          <a:p>
            <a:pPr lvl="1"/>
            <a:r>
              <a:rPr lang="en-US" dirty="0"/>
              <a:t>Vehicle operating costs</a:t>
            </a:r>
          </a:p>
          <a:p>
            <a:pPr lvl="1"/>
            <a:r>
              <a:rPr lang="en-US" dirty="0"/>
              <a:t>Crash costs</a:t>
            </a:r>
          </a:p>
          <a:p>
            <a:pPr lvl="1"/>
            <a:r>
              <a:rPr lang="en-US" dirty="0"/>
              <a:t>Emission costs</a:t>
            </a:r>
          </a:p>
          <a:p>
            <a:r>
              <a:rPr lang="en-US" dirty="0"/>
              <a:t>Analysis yields strategy recommendations</a:t>
            </a:r>
          </a:p>
        </p:txBody>
      </p:sp>
      <p:sp>
        <p:nvSpPr>
          <p:cNvPr id="6" name="Title 5">
            <a:extLst>
              <a:ext uri="{FF2B5EF4-FFF2-40B4-BE49-F238E27FC236}">
                <a16:creationId xmlns:a16="http://schemas.microsoft.com/office/drawing/2014/main" id="{776E5F5F-7CF7-4460-930C-B09A09011C59}"/>
              </a:ext>
            </a:extLst>
          </p:cNvPr>
          <p:cNvSpPr>
            <a:spLocks noGrp="1"/>
          </p:cNvSpPr>
          <p:nvPr>
            <p:ph type="title"/>
          </p:nvPr>
        </p:nvSpPr>
        <p:spPr/>
        <p:txBody>
          <a:bodyPr/>
          <a:lstStyle/>
          <a:p>
            <a:r>
              <a:rPr lang="en-US" dirty="0"/>
              <a:t>Road User Costs</a:t>
            </a:r>
          </a:p>
        </p:txBody>
      </p:sp>
    </p:spTree>
    <p:extLst>
      <p:ext uri="{BB962C8B-B14F-4D97-AF65-F5344CB8AC3E}">
        <p14:creationId xmlns:p14="http://schemas.microsoft.com/office/powerpoint/2010/main" val="2555428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381000" y="0"/>
            <a:ext cx="8305800" cy="1371600"/>
          </a:xfrm>
        </p:spPr>
        <p:txBody>
          <a:bodyPr/>
          <a:lstStyle/>
          <a:p>
            <a:pPr eaLnBrk="1" hangingPunct="1"/>
            <a:r>
              <a:rPr lang="en-US" dirty="0">
                <a:solidFill>
                  <a:srgbClr val="00ACA1"/>
                </a:solidFill>
              </a:rPr>
              <a:t>Notes</a:t>
            </a:r>
          </a:p>
        </p:txBody>
      </p:sp>
      <p:sp>
        <p:nvSpPr>
          <p:cNvPr id="35844" name="Rectangle 3"/>
          <p:cNvSpPr>
            <a:spLocks noGrp="1" noChangeArrowheads="1"/>
          </p:cNvSpPr>
          <p:nvPr>
            <p:ph type="body" idx="1"/>
          </p:nvPr>
        </p:nvSpPr>
        <p:spPr>
          <a:xfrm>
            <a:off x="457200" y="1524000"/>
            <a:ext cx="6400800" cy="4370440"/>
          </a:xfrm>
          <a:noFill/>
          <a:ln w="9525">
            <a:noFill/>
            <a:miter lim="800000"/>
            <a:headEnd/>
            <a:tailEnd/>
          </a:ln>
        </p:spPr>
        <p:txBody>
          <a:bodyPr/>
          <a:lstStyle/>
          <a:p>
            <a:pPr marL="236538" indent="-236538">
              <a:buClr>
                <a:schemeClr val="tx1"/>
              </a:buClr>
              <a:buSzPct val="90000"/>
              <a:buFont typeface="Arial" panose="020B0604020202020204" pitchFamily="34" charset="0"/>
              <a:buChar char="•"/>
            </a:pPr>
            <a:r>
              <a:rPr lang="en-US" dirty="0">
                <a:cs typeface="+mn-cs"/>
              </a:rPr>
              <a:t>Any opinions, findings, conclusions or recommendations expressed in this course are those of the trainer and the grantee and do not necessarily reflect the view of FHWA</a:t>
            </a:r>
          </a:p>
          <a:p>
            <a:pPr marL="236538" indent="-236538">
              <a:buClr>
                <a:schemeClr val="tx1"/>
              </a:buClr>
              <a:buSzPct val="90000"/>
              <a:buFont typeface="Arial" panose="020B0604020202020204" pitchFamily="34" charset="0"/>
              <a:buChar char="•"/>
            </a:pPr>
            <a:r>
              <a:rPr lang="en-US" dirty="0">
                <a:cs typeface="+mn-cs"/>
              </a:rPr>
              <a:t>This course does not constitute a national standard, specification or regulation</a:t>
            </a:r>
          </a:p>
        </p:txBody>
      </p:sp>
    </p:spTree>
    <p:extLst>
      <p:ext uri="{BB962C8B-B14F-4D97-AF65-F5344CB8AC3E}">
        <p14:creationId xmlns:p14="http://schemas.microsoft.com/office/powerpoint/2010/main" val="29435104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2413" y="1340068"/>
            <a:ext cx="3105807" cy="45243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Box 8"/>
          <p:cNvSpPr txBox="1"/>
          <p:nvPr/>
        </p:nvSpPr>
        <p:spPr>
          <a:xfrm>
            <a:off x="1308536" y="1542903"/>
            <a:ext cx="2900855" cy="4278094"/>
          </a:xfrm>
          <a:prstGeom prst="rect">
            <a:avLst/>
          </a:prstGeom>
          <a:noFill/>
          <a:ln>
            <a:noFill/>
          </a:ln>
        </p:spPr>
        <p:txBody>
          <a:bodyPr wrap="square" rtlCol="0">
            <a:spAutoFit/>
          </a:bodyPr>
          <a:lstStyle/>
          <a:p>
            <a:r>
              <a:rPr lang="en-US" dirty="0">
                <a:solidFill>
                  <a:schemeClr val="bg1"/>
                </a:solidFill>
                <a:latin typeface="Arial" panose="020B0604020202020204" pitchFamily="34" charset="0"/>
              </a:rPr>
              <a:t>$/hr value of personal travel (passenger cars only)</a:t>
            </a:r>
          </a:p>
          <a:p>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$/hr value of business travel (passenger cars only)</a:t>
            </a:r>
          </a:p>
          <a:p>
            <a:pPr algn="ct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$/hr value of truck travel (trucks only)</a:t>
            </a:r>
          </a:p>
          <a:p>
            <a:pPr algn="ct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$/hr value of time-related depreciation by vehicle type (all vehicles)</a:t>
            </a:r>
          </a:p>
          <a:p>
            <a:pPr algn="ct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$/hr value of freight inventory (loaded trucks only)</a:t>
            </a:r>
          </a:p>
          <a:p>
            <a:endParaRPr lang="en-US" dirty="0">
              <a:solidFill>
                <a:schemeClr val="bg1"/>
              </a:solidFill>
              <a:latin typeface="Arial" panose="020B0604020202020204" pitchFamily="34" charset="0"/>
            </a:endParaRPr>
          </a:p>
          <a:p>
            <a:pPr algn="ctr"/>
            <a:r>
              <a:rPr lang="en-US" b="1" dirty="0">
                <a:solidFill>
                  <a:schemeClr val="bg1"/>
                </a:solidFill>
                <a:latin typeface="Arial" panose="020B0604020202020204" pitchFamily="34" charset="0"/>
              </a:rPr>
              <a:t>Unit Cost Data</a:t>
            </a:r>
          </a:p>
        </p:txBody>
      </p:sp>
      <p:sp>
        <p:nvSpPr>
          <p:cNvPr id="10" name="Rectangle 9"/>
          <p:cNvSpPr/>
          <p:nvPr/>
        </p:nvSpPr>
        <p:spPr>
          <a:xfrm>
            <a:off x="4682357" y="1543531"/>
            <a:ext cx="3105807" cy="47048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p:cNvSpPr txBox="1"/>
          <p:nvPr/>
        </p:nvSpPr>
        <p:spPr>
          <a:xfrm>
            <a:off x="4803226" y="1506117"/>
            <a:ext cx="2900855" cy="4524315"/>
          </a:xfrm>
          <a:prstGeom prst="rect">
            <a:avLst/>
          </a:prstGeom>
          <a:noFill/>
          <a:ln>
            <a:noFill/>
          </a:ln>
        </p:spPr>
        <p:txBody>
          <a:bodyPr wrap="square" rtlCol="0">
            <a:spAutoFit/>
          </a:bodyPr>
          <a:lstStyle/>
          <a:p>
            <a:r>
              <a:rPr lang="en-US" dirty="0">
                <a:solidFill>
                  <a:schemeClr val="bg1"/>
                </a:solidFill>
                <a:latin typeface="Arial" panose="020B0604020202020204" pitchFamily="34" charset="0"/>
              </a:rPr>
              <a:t>Number of passenger cars on personal travel</a:t>
            </a:r>
          </a:p>
          <a:p>
            <a:pPr algn="ct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Number of passenger cars on business travel</a:t>
            </a:r>
          </a:p>
          <a:p>
            <a:pPr algn="ct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Number of trucks</a:t>
            </a:r>
          </a:p>
          <a:p>
            <a:pPr algn="ctr"/>
            <a:endParaRPr lang="en-US" dirty="0">
              <a:solidFill>
                <a:schemeClr val="bg1"/>
              </a:solidFill>
              <a:latin typeface="Arial" panose="020B0604020202020204" pitchFamily="34" charset="0"/>
            </a:endParaRPr>
          </a:p>
          <a:p>
            <a:pPr algn="ct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Number of vehicles by vehicle type</a:t>
            </a:r>
          </a:p>
          <a:p>
            <a:pPr algn="ctr"/>
            <a:endParaRPr lang="en-US" dirty="0">
              <a:solidFill>
                <a:schemeClr val="bg1"/>
              </a:solidFill>
              <a:latin typeface="Arial" panose="020B0604020202020204" pitchFamily="34" charset="0"/>
            </a:endParaRPr>
          </a:p>
          <a:p>
            <a:pPr algn="ct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Number of loaded trucks</a:t>
            </a:r>
          </a:p>
          <a:p>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a:p>
            <a:pPr algn="ctr"/>
            <a:r>
              <a:rPr lang="en-US" b="1" dirty="0">
                <a:solidFill>
                  <a:schemeClr val="bg1"/>
                </a:solidFill>
                <a:latin typeface="Arial" panose="020B0604020202020204" pitchFamily="34" charset="0"/>
              </a:rPr>
              <a:t>Number of Vehicles</a:t>
            </a:r>
          </a:p>
        </p:txBody>
      </p:sp>
      <p:sp>
        <p:nvSpPr>
          <p:cNvPr id="12" name="Rectangle 11"/>
          <p:cNvSpPr/>
          <p:nvPr/>
        </p:nvSpPr>
        <p:spPr>
          <a:xfrm>
            <a:off x="4855779" y="1513489"/>
            <a:ext cx="2680138"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p:cNvSpPr/>
          <p:nvPr/>
        </p:nvSpPr>
        <p:spPr>
          <a:xfrm>
            <a:off x="4834759" y="2328040"/>
            <a:ext cx="2680138"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p:cNvSpPr/>
          <p:nvPr/>
        </p:nvSpPr>
        <p:spPr>
          <a:xfrm>
            <a:off x="4845269" y="3142593"/>
            <a:ext cx="2680138"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p:cNvSpPr/>
          <p:nvPr/>
        </p:nvSpPr>
        <p:spPr>
          <a:xfrm>
            <a:off x="4845269" y="3993929"/>
            <a:ext cx="2680138"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p:cNvSpPr/>
          <p:nvPr/>
        </p:nvSpPr>
        <p:spPr>
          <a:xfrm>
            <a:off x="4845270" y="5097519"/>
            <a:ext cx="2680138"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p:cNvSpPr/>
          <p:nvPr/>
        </p:nvSpPr>
        <p:spPr>
          <a:xfrm>
            <a:off x="1298027" y="1566040"/>
            <a:ext cx="2832537"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Rectangle 17"/>
          <p:cNvSpPr/>
          <p:nvPr/>
        </p:nvSpPr>
        <p:spPr>
          <a:xfrm>
            <a:off x="1298028" y="2370081"/>
            <a:ext cx="2848302"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Rectangle 18"/>
          <p:cNvSpPr/>
          <p:nvPr/>
        </p:nvSpPr>
        <p:spPr>
          <a:xfrm>
            <a:off x="1313794" y="2971800"/>
            <a:ext cx="2832536" cy="59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p:cNvSpPr/>
          <p:nvPr/>
        </p:nvSpPr>
        <p:spPr>
          <a:xfrm>
            <a:off x="1313793" y="4025459"/>
            <a:ext cx="2879833" cy="89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Rectangle 20"/>
          <p:cNvSpPr/>
          <p:nvPr/>
        </p:nvSpPr>
        <p:spPr>
          <a:xfrm>
            <a:off x="1298027" y="5097515"/>
            <a:ext cx="2895599" cy="924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extBox 21"/>
          <p:cNvSpPr txBox="1"/>
          <p:nvPr/>
        </p:nvSpPr>
        <p:spPr>
          <a:xfrm>
            <a:off x="4335516" y="3657600"/>
            <a:ext cx="346841" cy="338554"/>
          </a:xfrm>
          <a:prstGeom prst="rect">
            <a:avLst/>
          </a:prstGeom>
          <a:noFill/>
          <a:ln>
            <a:noFill/>
          </a:ln>
        </p:spPr>
        <p:txBody>
          <a:bodyPr wrap="square" rtlCol="0">
            <a:spAutoFit/>
          </a:bodyPr>
          <a:lstStyle/>
          <a:p>
            <a:r>
              <a:rPr lang="en-US" b="1" dirty="0">
                <a:latin typeface="Arial" panose="020B0604020202020204" pitchFamily="34" charset="0"/>
              </a:rPr>
              <a:t>X</a:t>
            </a:r>
          </a:p>
        </p:txBody>
      </p:sp>
      <p:sp>
        <p:nvSpPr>
          <p:cNvPr id="23" name="Rectangle 22"/>
          <p:cNvSpPr/>
          <p:nvPr/>
        </p:nvSpPr>
        <p:spPr>
          <a:xfrm>
            <a:off x="204952" y="2737945"/>
            <a:ext cx="504496" cy="22754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Arial" panose="020B0604020202020204" pitchFamily="34" charset="0"/>
              </a:rPr>
              <a:t>Work Zone Delay Time</a:t>
            </a:r>
          </a:p>
        </p:txBody>
      </p:sp>
      <p:sp>
        <p:nvSpPr>
          <p:cNvPr id="24" name="TextBox 23"/>
          <p:cNvSpPr txBox="1"/>
          <p:nvPr/>
        </p:nvSpPr>
        <p:spPr>
          <a:xfrm>
            <a:off x="751488" y="3668110"/>
            <a:ext cx="346841" cy="338554"/>
          </a:xfrm>
          <a:prstGeom prst="rect">
            <a:avLst/>
          </a:prstGeom>
          <a:noFill/>
          <a:ln>
            <a:noFill/>
          </a:ln>
        </p:spPr>
        <p:txBody>
          <a:bodyPr wrap="square" rtlCol="0">
            <a:spAutoFit/>
          </a:bodyPr>
          <a:lstStyle/>
          <a:p>
            <a:r>
              <a:rPr lang="en-US" b="1" dirty="0">
                <a:latin typeface="Arial" panose="020B0604020202020204" pitchFamily="34" charset="0"/>
              </a:rPr>
              <a:t>X</a:t>
            </a:r>
          </a:p>
        </p:txBody>
      </p:sp>
      <p:sp>
        <p:nvSpPr>
          <p:cNvPr id="25" name="TextBox 24"/>
          <p:cNvSpPr txBox="1"/>
          <p:nvPr/>
        </p:nvSpPr>
        <p:spPr>
          <a:xfrm>
            <a:off x="7830205" y="3620814"/>
            <a:ext cx="346841" cy="461665"/>
          </a:xfrm>
          <a:prstGeom prst="rect">
            <a:avLst/>
          </a:prstGeom>
          <a:noFill/>
          <a:ln>
            <a:noFill/>
          </a:ln>
        </p:spPr>
        <p:txBody>
          <a:bodyPr wrap="square" rtlCol="0">
            <a:spAutoFit/>
          </a:bodyPr>
          <a:lstStyle/>
          <a:p>
            <a:r>
              <a:rPr lang="en-US" sz="2400" b="1" dirty="0">
                <a:latin typeface="Arial" panose="020B0604020202020204" pitchFamily="34" charset="0"/>
              </a:rPr>
              <a:t>=</a:t>
            </a:r>
          </a:p>
        </p:txBody>
      </p:sp>
      <p:sp>
        <p:nvSpPr>
          <p:cNvPr id="26" name="Rectangle 25"/>
          <p:cNvSpPr/>
          <p:nvPr/>
        </p:nvSpPr>
        <p:spPr>
          <a:xfrm>
            <a:off x="8177047" y="2732690"/>
            <a:ext cx="707645" cy="22754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Arial" panose="020B0604020202020204" pitchFamily="34" charset="0"/>
              </a:rPr>
              <a:t>Work Zone Delay Travel Costs</a:t>
            </a:r>
          </a:p>
        </p:txBody>
      </p:sp>
      <p:sp>
        <p:nvSpPr>
          <p:cNvPr id="3" name="Title 2">
            <a:extLst>
              <a:ext uri="{FF2B5EF4-FFF2-40B4-BE49-F238E27FC236}">
                <a16:creationId xmlns:a16="http://schemas.microsoft.com/office/drawing/2014/main" id="{936304C3-E923-4E8A-95B4-DCFFB68DC3F8}"/>
              </a:ext>
            </a:extLst>
          </p:cNvPr>
          <p:cNvSpPr>
            <a:spLocks noGrp="1"/>
          </p:cNvSpPr>
          <p:nvPr>
            <p:ph type="title"/>
          </p:nvPr>
        </p:nvSpPr>
        <p:spPr>
          <a:ln>
            <a:noFill/>
          </a:ln>
        </p:spPr>
        <p:txBody>
          <a:bodyPr/>
          <a:lstStyle/>
          <a:p>
            <a:r>
              <a:rPr lang="en-US" dirty="0"/>
              <a:t>Road User Costs: Mobility</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381" y="1714500"/>
            <a:ext cx="2990196" cy="4880871"/>
          </a:xfrm>
        </p:spPr>
        <p:txBody>
          <a:bodyPr/>
          <a:lstStyle/>
          <a:p>
            <a:r>
              <a:rPr lang="en-US" dirty="0"/>
              <a:t>Expected changes to frequency/rate of crashes due to the presence of work zones</a:t>
            </a:r>
          </a:p>
        </p:txBody>
      </p:sp>
      <p:sp>
        <p:nvSpPr>
          <p:cNvPr id="6" name="Title 5">
            <a:extLst>
              <a:ext uri="{FF2B5EF4-FFF2-40B4-BE49-F238E27FC236}">
                <a16:creationId xmlns:a16="http://schemas.microsoft.com/office/drawing/2014/main" id="{28B733E5-0366-47C9-8012-9C8AEB95FC94}"/>
              </a:ext>
            </a:extLst>
          </p:cNvPr>
          <p:cNvSpPr>
            <a:spLocks noGrp="1"/>
          </p:cNvSpPr>
          <p:nvPr>
            <p:ph type="title"/>
          </p:nvPr>
        </p:nvSpPr>
        <p:spPr/>
        <p:txBody>
          <a:bodyPr/>
          <a:lstStyle/>
          <a:p>
            <a:r>
              <a:rPr lang="en-US" dirty="0"/>
              <a:t>Road User Costs - Crashes</a:t>
            </a:r>
          </a:p>
        </p:txBody>
      </p:sp>
      <p:pic>
        <p:nvPicPr>
          <p:cNvPr id="2" name="Picture 1">
            <a:extLst>
              <a:ext uri="{FF2B5EF4-FFF2-40B4-BE49-F238E27FC236}">
                <a16:creationId xmlns:a16="http://schemas.microsoft.com/office/drawing/2014/main" id="{FEDE98E9-3519-45D6-99B0-33F2B51EC5A3}"/>
              </a:ext>
            </a:extLst>
          </p:cNvPr>
          <p:cNvPicPr>
            <a:picLocks noChangeAspect="1"/>
          </p:cNvPicPr>
          <p:nvPr/>
        </p:nvPicPr>
        <p:blipFill>
          <a:blip r:embed="rId3"/>
          <a:stretch>
            <a:fillRect/>
          </a:stretch>
        </p:blipFill>
        <p:spPr>
          <a:xfrm>
            <a:off x="3962400" y="1714500"/>
            <a:ext cx="4572000" cy="3429000"/>
          </a:xfrm>
          <a:prstGeom prst="rect">
            <a:avLst/>
          </a:prstGeom>
        </p:spPr>
      </p:pic>
      <p:sp>
        <p:nvSpPr>
          <p:cNvPr id="4" name="Google Shape;74;p1" descr="overturned vehicle after crash with emergency vehicles in background">
            <a:extLst>
              <a:ext uri="{FF2B5EF4-FFF2-40B4-BE49-F238E27FC236}">
                <a16:creationId xmlns:a16="http://schemas.microsoft.com/office/drawing/2014/main" id="{E90F44B9-67A5-541B-A3F1-606A6605AE87}"/>
              </a:ext>
            </a:extLst>
          </p:cNvPr>
          <p:cNvSpPr/>
          <p:nvPr/>
        </p:nvSpPr>
        <p:spPr>
          <a:xfrm>
            <a:off x="7506419" y="5179507"/>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8764740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6248400" cy="4880871"/>
          </a:xfrm>
        </p:spPr>
        <p:txBody>
          <a:bodyPr/>
          <a:lstStyle/>
          <a:p>
            <a:r>
              <a:rPr lang="en-US" dirty="0"/>
              <a:t>Crash rate/frequency at work zones</a:t>
            </a:r>
          </a:p>
          <a:p>
            <a:r>
              <a:rPr lang="en-US" dirty="0"/>
              <a:t>Crash severity rating</a:t>
            </a:r>
          </a:p>
          <a:p>
            <a:pPr lvl="1"/>
            <a:r>
              <a:rPr lang="en-US" dirty="0"/>
              <a:t>KABCO Scale</a:t>
            </a:r>
          </a:p>
          <a:p>
            <a:pPr lvl="2"/>
            <a:r>
              <a:rPr lang="en-US" dirty="0"/>
              <a:t>K-Killed</a:t>
            </a:r>
          </a:p>
          <a:p>
            <a:pPr lvl="2"/>
            <a:r>
              <a:rPr lang="en-US" dirty="0"/>
              <a:t>A-Severe Injury</a:t>
            </a:r>
          </a:p>
          <a:p>
            <a:pPr lvl="2"/>
            <a:r>
              <a:rPr lang="en-US" dirty="0"/>
              <a:t>B-Moderate Injury</a:t>
            </a:r>
          </a:p>
          <a:p>
            <a:pPr lvl="2"/>
            <a:r>
              <a:rPr lang="en-US" dirty="0"/>
              <a:t>C-Minor Injury</a:t>
            </a:r>
          </a:p>
          <a:p>
            <a:pPr lvl="2"/>
            <a:r>
              <a:rPr lang="en-US" dirty="0"/>
              <a:t>O-Property Damage Only)</a:t>
            </a:r>
          </a:p>
          <a:p>
            <a:r>
              <a:rPr lang="en-US" dirty="0"/>
              <a:t>Unit cost of crashes</a:t>
            </a:r>
          </a:p>
        </p:txBody>
      </p:sp>
      <p:sp>
        <p:nvSpPr>
          <p:cNvPr id="6" name="Title 5">
            <a:extLst>
              <a:ext uri="{FF2B5EF4-FFF2-40B4-BE49-F238E27FC236}">
                <a16:creationId xmlns:a16="http://schemas.microsoft.com/office/drawing/2014/main" id="{28B733E5-0366-47C9-8012-9C8AEB95FC94}"/>
              </a:ext>
            </a:extLst>
          </p:cNvPr>
          <p:cNvSpPr>
            <a:spLocks noGrp="1"/>
          </p:cNvSpPr>
          <p:nvPr>
            <p:ph type="title"/>
          </p:nvPr>
        </p:nvSpPr>
        <p:spPr/>
        <p:txBody>
          <a:bodyPr/>
          <a:lstStyle/>
          <a:p>
            <a:r>
              <a:rPr lang="en-US" dirty="0"/>
              <a:t>Data Required for RUCs</a:t>
            </a:r>
          </a:p>
        </p:txBody>
      </p:sp>
    </p:spTree>
    <p:extLst>
      <p:ext uri="{BB962C8B-B14F-4D97-AF65-F5344CB8AC3E}">
        <p14:creationId xmlns:p14="http://schemas.microsoft.com/office/powerpoint/2010/main" val="6147618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41" y="1325563"/>
            <a:ext cx="8837363" cy="4949111"/>
          </a:xfrm>
        </p:spPr>
        <p:txBody>
          <a:bodyPr/>
          <a:lstStyle/>
          <a:p>
            <a:r>
              <a:rPr lang="en-US" dirty="0"/>
              <a:t>Examples of Crash Modification Factors (CMF) for adding work zones:</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826" y="2811428"/>
            <a:ext cx="8633133" cy="2057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A84F92C9-6F39-4069-B467-6BF40D084515}"/>
              </a:ext>
            </a:extLst>
          </p:cNvPr>
          <p:cNvSpPr>
            <a:spLocks noGrp="1"/>
          </p:cNvSpPr>
          <p:nvPr>
            <p:ph type="title"/>
          </p:nvPr>
        </p:nvSpPr>
        <p:spPr/>
        <p:txBody>
          <a:bodyPr/>
          <a:lstStyle/>
          <a:p>
            <a:r>
              <a:rPr lang="en-US" dirty="0"/>
              <a:t>Road User Costs - Crashes</a:t>
            </a:r>
          </a:p>
        </p:txBody>
      </p:sp>
    </p:spTree>
    <p:extLst>
      <p:ext uri="{BB962C8B-B14F-4D97-AF65-F5344CB8AC3E}">
        <p14:creationId xmlns:p14="http://schemas.microsoft.com/office/powerpoint/2010/main" val="7745075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44" y="1560784"/>
            <a:ext cx="2244801" cy="2550604"/>
          </a:xfrm>
        </p:spPr>
        <p:txBody>
          <a:bodyPr/>
          <a:lstStyle/>
          <a:p>
            <a:r>
              <a:rPr lang="en-US" dirty="0"/>
              <a:t>Crash costs by severity level</a:t>
            </a:r>
            <a:endParaRPr lang="en-US" sz="2400" dirty="0"/>
          </a:p>
        </p:txBody>
      </p:sp>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909" y="1325563"/>
            <a:ext cx="6829686" cy="538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DD635F89-A1A9-40A3-A3D5-41D9F7EEABBD}"/>
              </a:ext>
            </a:extLst>
          </p:cNvPr>
          <p:cNvSpPr>
            <a:spLocks noGrp="1"/>
          </p:cNvSpPr>
          <p:nvPr>
            <p:ph type="title"/>
          </p:nvPr>
        </p:nvSpPr>
        <p:spPr/>
        <p:txBody>
          <a:bodyPr/>
          <a:lstStyle/>
          <a:p>
            <a:r>
              <a:rPr lang="en-US" dirty="0"/>
              <a:t>Road User Costs - Crashes</a:t>
            </a:r>
          </a:p>
        </p:txBody>
      </p:sp>
    </p:spTree>
    <p:extLst>
      <p:ext uri="{BB962C8B-B14F-4D97-AF65-F5344CB8AC3E}">
        <p14:creationId xmlns:p14="http://schemas.microsoft.com/office/powerpoint/2010/main" val="1513092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185" y="1592317"/>
            <a:ext cx="8734097" cy="4729655"/>
          </a:xfrm>
        </p:spPr>
        <p:txBody>
          <a:bodyPr/>
          <a:lstStyle/>
          <a:p>
            <a:r>
              <a:rPr lang="en-US" dirty="0"/>
              <a:t>Can be categorized into two groups: </a:t>
            </a:r>
          </a:p>
          <a:p>
            <a:pPr lvl="1"/>
            <a:r>
              <a:rPr lang="en-US" dirty="0"/>
              <a:t>Work zone traffic analysis tools</a:t>
            </a:r>
          </a:p>
          <a:p>
            <a:pPr lvl="1"/>
            <a:endParaRPr lang="en-US" dirty="0"/>
          </a:p>
          <a:p>
            <a:pPr lvl="1"/>
            <a:endParaRPr lang="en-US" sz="2800" dirty="0"/>
          </a:p>
          <a:p>
            <a:pPr lvl="1"/>
            <a:endParaRPr lang="en-US" sz="2800" dirty="0"/>
          </a:p>
          <a:p>
            <a:pPr lvl="1"/>
            <a:endParaRPr lang="en-US" sz="2800" dirty="0"/>
          </a:p>
          <a:p>
            <a:pPr lvl="1"/>
            <a:r>
              <a:rPr lang="en-US" sz="2800" dirty="0"/>
              <a:t>Economic analysis tools</a:t>
            </a:r>
          </a:p>
        </p:txBody>
      </p:sp>
      <p:graphicFrame>
        <p:nvGraphicFramePr>
          <p:cNvPr id="6" name="Table 5"/>
          <p:cNvGraphicFramePr>
            <a:graphicFrameLocks noGrp="1"/>
          </p:cNvGraphicFramePr>
          <p:nvPr>
            <p:extLst>
              <p:ext uri="{D42A27DB-BD31-4B8C-83A1-F6EECF244321}">
                <p14:modId xmlns:p14="http://schemas.microsoft.com/office/powerpoint/2010/main" val="485164409"/>
              </p:ext>
            </p:extLst>
          </p:nvPr>
        </p:nvGraphicFramePr>
        <p:xfrm>
          <a:off x="704193" y="2667000"/>
          <a:ext cx="7430814" cy="1737360"/>
        </p:xfrm>
        <a:graphic>
          <a:graphicData uri="http://schemas.openxmlformats.org/drawingml/2006/table">
            <a:tbl>
              <a:tblPr firstRow="1" bandRow="1">
                <a:tableStyleId>{18603FDC-E32A-4AB5-989C-0864C3EAD2B8}</a:tableStyleId>
              </a:tblPr>
              <a:tblGrid>
                <a:gridCol w="3715407">
                  <a:extLst>
                    <a:ext uri="{9D8B030D-6E8A-4147-A177-3AD203B41FA5}">
                      <a16:colId xmlns:a16="http://schemas.microsoft.com/office/drawing/2014/main" val="20000"/>
                    </a:ext>
                  </a:extLst>
                </a:gridCol>
                <a:gridCol w="3715407">
                  <a:extLst>
                    <a:ext uri="{9D8B030D-6E8A-4147-A177-3AD203B41FA5}">
                      <a16:colId xmlns:a16="http://schemas.microsoft.com/office/drawing/2014/main" val="20001"/>
                    </a:ext>
                  </a:extLst>
                </a:gridCol>
              </a:tblGrid>
              <a:tr h="37084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rPr>
                        <a:t>Sketch-planning/HCM based methods</a:t>
                      </a:r>
                    </a:p>
                  </a:txBody>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rPr>
                        <a:t>Macroscopic simulation</a:t>
                      </a:r>
                    </a:p>
                    <a:p>
                      <a:endParaRPr lang="en-US" sz="2000" dirty="0">
                        <a:latin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rPr>
                        <a:t>Travel demand models</a:t>
                      </a:r>
                    </a:p>
                  </a:txBody>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rPr>
                        <a:t>Mesoscopic simulation</a:t>
                      </a:r>
                    </a:p>
                  </a:txBody>
                  <a:tcPr/>
                </a:tc>
                <a:extLst>
                  <a:ext uri="{0D108BD9-81ED-4DB2-BD59-A6C34878D82A}">
                    <a16:rowId xmlns:a16="http://schemas.microsoft.com/office/drawing/2014/main" val="10001"/>
                  </a:ext>
                </a:extLst>
              </a:tr>
              <a:tr h="37084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rPr>
                        <a:t>Traffic signal optimization</a:t>
                      </a:r>
                    </a:p>
                  </a:txBody>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rPr>
                        <a:t>Microscopic simulation</a:t>
                      </a: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00277387"/>
              </p:ext>
            </p:extLst>
          </p:nvPr>
        </p:nvGraphicFramePr>
        <p:xfrm>
          <a:off x="1143000" y="5265683"/>
          <a:ext cx="6096000" cy="914400"/>
        </p:xfrm>
        <a:graphic>
          <a:graphicData uri="http://schemas.openxmlformats.org/drawingml/2006/table">
            <a:tbl>
              <a:tblPr firstRow="1" bandRow="1">
                <a:tableStyleId>{18603FDC-E32A-4AB5-989C-0864C3EAD2B8}</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sz="2400" b="0" kern="1200" baseline="0" dirty="0">
                          <a:solidFill>
                            <a:schemeClr val="lt1"/>
                          </a:solidFill>
                          <a:latin typeface="Arial" panose="020B0604020202020204" pitchFamily="34" charset="0"/>
                          <a:ea typeface="+mn-ea"/>
                          <a:cs typeface="+mn-cs"/>
                        </a:rPr>
                        <a:t>RealCost</a:t>
                      </a:r>
                      <a:endParaRPr lang="en-US" sz="2400" b="0" dirty="0">
                        <a:latin typeface="Arial" panose="020B0604020202020204" pitchFamily="34" charset="0"/>
                      </a:endParaRPr>
                    </a:p>
                  </a:txBody>
                  <a:tcPr/>
                </a:tc>
                <a:tc>
                  <a:txBody>
                    <a:bodyPr/>
                    <a:lstStyle/>
                    <a:p>
                      <a:r>
                        <a:rPr lang="en-US" sz="2400" b="0" kern="1200" baseline="0" dirty="0">
                          <a:solidFill>
                            <a:schemeClr val="lt1"/>
                          </a:solidFill>
                          <a:latin typeface="Arial" panose="020B0604020202020204" pitchFamily="34" charset="0"/>
                          <a:ea typeface="+mn-ea"/>
                          <a:cs typeface="+mn-cs"/>
                        </a:rPr>
                        <a:t>MicroBENCOST</a:t>
                      </a:r>
                      <a:endParaRPr lang="en-US" sz="2400" b="0" dirty="0">
                        <a:latin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sz="2400" b="0" kern="1200" baseline="0" dirty="0">
                          <a:solidFill>
                            <a:schemeClr val="lt1"/>
                          </a:solidFill>
                          <a:latin typeface="Arial" panose="020B0604020202020204" pitchFamily="34" charset="0"/>
                          <a:ea typeface="+mn-ea"/>
                          <a:cs typeface="+mn-cs"/>
                        </a:rPr>
                        <a:t>HERS-ST</a:t>
                      </a:r>
                      <a:endParaRPr lang="en-US" sz="2400" b="0" dirty="0">
                        <a:latin typeface="Arial" panose="020B0604020202020204" pitchFamily="34" charset="0"/>
                      </a:endParaRPr>
                    </a:p>
                  </a:txBody>
                  <a:tcPr/>
                </a:tc>
                <a:tc>
                  <a:txBody>
                    <a:bodyPr/>
                    <a:lstStyle/>
                    <a:p>
                      <a:r>
                        <a:rPr lang="en-US" sz="2400" b="0" kern="1200" baseline="0" dirty="0">
                          <a:solidFill>
                            <a:schemeClr val="lt1"/>
                          </a:solidFill>
                          <a:latin typeface="Arial" panose="020B0604020202020204" pitchFamily="34" charset="0"/>
                          <a:ea typeface="+mn-ea"/>
                          <a:cs typeface="+mn-cs"/>
                        </a:rPr>
                        <a:t>BCA.Net</a:t>
                      </a:r>
                      <a:endParaRPr lang="en-US" sz="2400" b="0" dirty="0">
                        <a:latin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8" name="Title 7">
            <a:extLst>
              <a:ext uri="{FF2B5EF4-FFF2-40B4-BE49-F238E27FC236}">
                <a16:creationId xmlns:a16="http://schemas.microsoft.com/office/drawing/2014/main" id="{56571F8A-7F20-4994-AAC2-5964ACEB7CC5}"/>
              </a:ext>
            </a:extLst>
          </p:cNvPr>
          <p:cNvSpPr>
            <a:spLocks noGrp="1"/>
          </p:cNvSpPr>
          <p:nvPr>
            <p:ph type="title"/>
          </p:nvPr>
        </p:nvSpPr>
        <p:spPr/>
        <p:txBody>
          <a:bodyPr/>
          <a:lstStyle/>
          <a:p>
            <a:r>
              <a:rPr lang="en-US" dirty="0"/>
              <a:t>Road User Costs - Tools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5444" y="1492544"/>
            <a:ext cx="8495475" cy="4713890"/>
          </a:xfrm>
        </p:spPr>
        <p:txBody>
          <a:bodyPr/>
          <a:lstStyle/>
          <a:p>
            <a:r>
              <a:rPr lang="en-US" dirty="0"/>
              <a:t>3-mile section</a:t>
            </a:r>
          </a:p>
          <a:p>
            <a:r>
              <a:rPr lang="en-US" dirty="0"/>
              <a:t>AADTs</a:t>
            </a:r>
          </a:p>
          <a:p>
            <a:endParaRPr lang="en-US" dirty="0"/>
          </a:p>
          <a:p>
            <a:endParaRPr lang="en-US" dirty="0"/>
          </a:p>
          <a:p>
            <a:endParaRPr lang="en-US" dirty="0"/>
          </a:p>
          <a:p>
            <a:endParaRPr lang="en-US" dirty="0"/>
          </a:p>
          <a:p>
            <a:r>
              <a:rPr lang="en-US" dirty="0"/>
              <a:t>Crash History</a:t>
            </a:r>
          </a:p>
          <a:p>
            <a:pPr lvl="1"/>
            <a:r>
              <a:rPr lang="en-US" dirty="0"/>
              <a:t>50 PDOs, 20 injury crashes, 2 fatalities in 4 yrs</a:t>
            </a:r>
          </a:p>
          <a:p>
            <a:pPr lvl="1"/>
            <a:r>
              <a:rPr lang="en-US" dirty="0"/>
              <a:t>12-mile section</a:t>
            </a:r>
          </a:p>
        </p:txBody>
      </p:sp>
      <p:graphicFrame>
        <p:nvGraphicFramePr>
          <p:cNvPr id="2" name="Table 1"/>
          <p:cNvGraphicFramePr>
            <a:graphicFrameLocks noGrp="1"/>
          </p:cNvGraphicFramePr>
          <p:nvPr>
            <p:extLst>
              <p:ext uri="{D42A27DB-BD31-4B8C-83A1-F6EECF244321}">
                <p14:modId xmlns:p14="http://schemas.microsoft.com/office/powerpoint/2010/main" val="161229889"/>
              </p:ext>
            </p:extLst>
          </p:nvPr>
        </p:nvGraphicFramePr>
        <p:xfrm>
          <a:off x="1051346" y="2590800"/>
          <a:ext cx="2679511" cy="1828800"/>
        </p:xfrm>
        <a:graphic>
          <a:graphicData uri="http://schemas.openxmlformats.org/drawingml/2006/table">
            <a:tbl>
              <a:tblPr firstRow="1" bandRow="1">
                <a:tableStyleId>{5C22544A-7EE6-4342-B048-85BDC9FD1C3A}</a:tableStyleId>
              </a:tblPr>
              <a:tblGrid>
                <a:gridCol w="893929">
                  <a:extLst>
                    <a:ext uri="{9D8B030D-6E8A-4147-A177-3AD203B41FA5}">
                      <a16:colId xmlns:a16="http://schemas.microsoft.com/office/drawing/2014/main" val="20000"/>
                    </a:ext>
                  </a:extLst>
                </a:gridCol>
                <a:gridCol w="1785582">
                  <a:extLst>
                    <a:ext uri="{9D8B030D-6E8A-4147-A177-3AD203B41FA5}">
                      <a16:colId xmlns:a16="http://schemas.microsoft.com/office/drawing/2014/main" val="20001"/>
                    </a:ext>
                  </a:extLst>
                </a:gridCol>
              </a:tblGrid>
              <a:tr h="370840">
                <a:tc>
                  <a:txBody>
                    <a:bodyPr/>
                    <a:lstStyle/>
                    <a:p>
                      <a:r>
                        <a:rPr lang="en-US" sz="2400" dirty="0">
                          <a:solidFill>
                            <a:schemeClr val="tx1"/>
                          </a:solidFill>
                          <a:latin typeface="Arial" panose="020B0604020202020204" pitchFamily="34" charset="0"/>
                        </a:rPr>
                        <a:t>2010</a:t>
                      </a:r>
                    </a:p>
                  </a:txBody>
                  <a:tcPr/>
                </a:tc>
                <a:tc>
                  <a:txBody>
                    <a:bodyPr/>
                    <a:lstStyle/>
                    <a:p>
                      <a:r>
                        <a:rPr lang="en-US" sz="2400" dirty="0">
                          <a:solidFill>
                            <a:schemeClr val="tx1"/>
                          </a:solidFill>
                          <a:latin typeface="Arial" panose="020B0604020202020204" pitchFamily="34" charset="0"/>
                        </a:rPr>
                        <a:t>20,000 vpd</a:t>
                      </a:r>
                    </a:p>
                  </a:txBody>
                  <a:tcPr/>
                </a:tc>
                <a:extLst>
                  <a:ext uri="{0D108BD9-81ED-4DB2-BD59-A6C34878D82A}">
                    <a16:rowId xmlns:a16="http://schemas.microsoft.com/office/drawing/2014/main" val="10000"/>
                  </a:ext>
                </a:extLst>
              </a:tr>
              <a:tr h="370840">
                <a:tc>
                  <a:txBody>
                    <a:bodyPr/>
                    <a:lstStyle/>
                    <a:p>
                      <a:r>
                        <a:rPr lang="en-US" sz="2400" dirty="0">
                          <a:solidFill>
                            <a:schemeClr val="tx1"/>
                          </a:solidFill>
                          <a:latin typeface="Arial" panose="020B0604020202020204" pitchFamily="34" charset="0"/>
                        </a:rPr>
                        <a:t>2009</a:t>
                      </a:r>
                    </a:p>
                  </a:txBody>
                  <a:tcPr/>
                </a:tc>
                <a:tc>
                  <a:txBody>
                    <a:bodyPr/>
                    <a:lstStyle/>
                    <a:p>
                      <a:r>
                        <a:rPr lang="en-US" sz="2400" dirty="0">
                          <a:solidFill>
                            <a:schemeClr val="tx1"/>
                          </a:solidFill>
                          <a:latin typeface="Arial" panose="020B0604020202020204" pitchFamily="34" charset="0"/>
                        </a:rPr>
                        <a:t>19,500 vpd</a:t>
                      </a:r>
                    </a:p>
                  </a:txBody>
                  <a:tcPr/>
                </a:tc>
                <a:extLst>
                  <a:ext uri="{0D108BD9-81ED-4DB2-BD59-A6C34878D82A}">
                    <a16:rowId xmlns:a16="http://schemas.microsoft.com/office/drawing/2014/main" val="10001"/>
                  </a:ext>
                </a:extLst>
              </a:tr>
              <a:tr h="370840">
                <a:tc>
                  <a:txBody>
                    <a:bodyPr/>
                    <a:lstStyle/>
                    <a:p>
                      <a:r>
                        <a:rPr lang="en-US" sz="2400" dirty="0">
                          <a:solidFill>
                            <a:schemeClr val="tx1"/>
                          </a:solidFill>
                          <a:latin typeface="Arial" panose="020B0604020202020204" pitchFamily="34" charset="0"/>
                        </a:rPr>
                        <a:t>2008</a:t>
                      </a:r>
                    </a:p>
                  </a:txBody>
                  <a:tcPr/>
                </a:tc>
                <a:tc>
                  <a:txBody>
                    <a:bodyPr/>
                    <a:lstStyle/>
                    <a:p>
                      <a:r>
                        <a:rPr lang="en-US" sz="2400" dirty="0">
                          <a:solidFill>
                            <a:schemeClr val="tx1"/>
                          </a:solidFill>
                          <a:latin typeface="Arial" panose="020B0604020202020204" pitchFamily="34" charset="0"/>
                        </a:rPr>
                        <a:t>19,000 vpd</a:t>
                      </a:r>
                    </a:p>
                  </a:txBody>
                  <a:tcPr/>
                </a:tc>
                <a:extLst>
                  <a:ext uri="{0D108BD9-81ED-4DB2-BD59-A6C34878D82A}">
                    <a16:rowId xmlns:a16="http://schemas.microsoft.com/office/drawing/2014/main" val="10002"/>
                  </a:ext>
                </a:extLst>
              </a:tr>
              <a:tr h="370840">
                <a:tc>
                  <a:txBody>
                    <a:bodyPr/>
                    <a:lstStyle/>
                    <a:p>
                      <a:r>
                        <a:rPr lang="en-US" sz="2400" dirty="0">
                          <a:solidFill>
                            <a:schemeClr val="tx1"/>
                          </a:solidFill>
                          <a:latin typeface="Arial" panose="020B0604020202020204" pitchFamily="34" charset="0"/>
                        </a:rPr>
                        <a:t>2007</a:t>
                      </a:r>
                    </a:p>
                  </a:txBody>
                  <a:tcPr/>
                </a:tc>
                <a:tc>
                  <a:txBody>
                    <a:bodyPr/>
                    <a:lstStyle/>
                    <a:p>
                      <a:r>
                        <a:rPr lang="en-US" sz="2400" dirty="0">
                          <a:solidFill>
                            <a:schemeClr val="tx1"/>
                          </a:solidFill>
                          <a:latin typeface="Arial" panose="020B0604020202020204" pitchFamily="34" charset="0"/>
                        </a:rPr>
                        <a:t>18,000 vpd</a:t>
                      </a:r>
                    </a:p>
                  </a:txBody>
                  <a:tcPr/>
                </a:tc>
                <a:extLst>
                  <a:ext uri="{0D108BD9-81ED-4DB2-BD59-A6C34878D82A}">
                    <a16:rowId xmlns:a16="http://schemas.microsoft.com/office/drawing/2014/main" val="10003"/>
                  </a:ext>
                </a:extLst>
              </a:tr>
            </a:tbl>
          </a:graphicData>
        </a:graphic>
      </p:graphicFrame>
      <p:sp>
        <p:nvSpPr>
          <p:cNvPr id="3" name="TextBox 2"/>
          <p:cNvSpPr txBox="1"/>
          <p:nvPr/>
        </p:nvSpPr>
        <p:spPr>
          <a:xfrm>
            <a:off x="4556759" y="2279829"/>
            <a:ext cx="4164159" cy="1815882"/>
          </a:xfrm>
          <a:prstGeom prst="rect">
            <a:avLst/>
          </a:prstGeom>
          <a:noFill/>
        </p:spPr>
        <p:txBody>
          <a:bodyPr wrap="square" rtlCol="0">
            <a:spAutoFit/>
          </a:bodyPr>
          <a:lstStyle/>
          <a:p>
            <a:r>
              <a:rPr lang="en-US" sz="2800" u="sng" dirty="0">
                <a:latin typeface="Arial" panose="020B0604020202020204" pitchFamily="34" charset="0"/>
              </a:rPr>
              <a:t>CMFs</a:t>
            </a:r>
          </a:p>
          <a:p>
            <a:r>
              <a:rPr lang="en-US" sz="2800" dirty="0">
                <a:latin typeface="Arial" panose="020B0604020202020204" pitchFamily="34" charset="0"/>
              </a:rPr>
              <a:t>1.56 for lane closure</a:t>
            </a:r>
          </a:p>
          <a:p>
            <a:r>
              <a:rPr lang="en-US" sz="2800" dirty="0">
                <a:latin typeface="Arial" panose="020B0604020202020204" pitchFamily="34" charset="0"/>
              </a:rPr>
              <a:t>0.38 for moving fixed objects</a:t>
            </a:r>
          </a:p>
        </p:txBody>
      </p:sp>
      <p:sp>
        <p:nvSpPr>
          <p:cNvPr id="8" name="Title 7">
            <a:extLst>
              <a:ext uri="{FF2B5EF4-FFF2-40B4-BE49-F238E27FC236}">
                <a16:creationId xmlns:a16="http://schemas.microsoft.com/office/drawing/2014/main" id="{7435CCD8-C2E0-4DFF-AF20-2E35EBB075F4}"/>
              </a:ext>
            </a:extLst>
          </p:cNvPr>
          <p:cNvSpPr>
            <a:spLocks noGrp="1"/>
          </p:cNvSpPr>
          <p:nvPr>
            <p:ph type="title"/>
          </p:nvPr>
        </p:nvSpPr>
        <p:spPr>
          <a:xfrm>
            <a:off x="381000" y="187394"/>
            <a:ext cx="8763000" cy="1325563"/>
          </a:xfrm>
        </p:spPr>
        <p:txBody>
          <a:bodyPr/>
          <a:lstStyle/>
          <a:p>
            <a:r>
              <a:rPr lang="en-US" dirty="0"/>
              <a:t>EXERCISE #12:  Road User Costs – Example Calculation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52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E298330D-FE49-4C8B-8789-D62E2F5ECEC2}"/>
              </a:ext>
            </a:extLst>
          </p:cNvPr>
          <p:cNvSpPr>
            <a:spLocks noGrp="1"/>
          </p:cNvSpPr>
          <p:nvPr>
            <p:ph type="title"/>
          </p:nvPr>
        </p:nvSpPr>
        <p:spPr/>
        <p:txBody>
          <a:bodyPr/>
          <a:lstStyle/>
          <a:p>
            <a:r>
              <a:rPr lang="en-US" dirty="0"/>
              <a:t>EXERCISE #12:  Road User Costs – Example Calculation</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73" y="1433012"/>
            <a:ext cx="8980227" cy="338554"/>
          </a:xfrm>
          <a:prstGeom prst="rect">
            <a:avLst/>
          </a:prstGeom>
          <a:noFill/>
        </p:spPr>
        <p:txBody>
          <a:bodyPr wrap="square" rtlCol="0">
            <a:spAutoFit/>
          </a:bodyPr>
          <a:lstStyle/>
          <a:p>
            <a:pPr algn="ctr"/>
            <a:r>
              <a:rPr lang="en-US" i="1" dirty="0">
                <a:latin typeface="Arial" panose="020B0604020202020204" pitchFamily="34" charset="0"/>
              </a:rPr>
              <a:t>Steps 2 and 3 were developing the CMFs.  We did that for you.</a:t>
            </a:r>
          </a:p>
        </p:txBody>
      </p:sp>
      <p:pic>
        <p:nvPicPr>
          <p:cNvPr id="409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404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2878FEAC-F723-4077-A0B2-3DA9008EBBE6}"/>
              </a:ext>
            </a:extLst>
          </p:cNvPr>
          <p:cNvSpPr>
            <a:spLocks noGrp="1"/>
          </p:cNvSpPr>
          <p:nvPr>
            <p:ph type="title"/>
          </p:nvPr>
        </p:nvSpPr>
        <p:spPr/>
        <p:txBody>
          <a:bodyPr/>
          <a:lstStyle/>
          <a:p>
            <a:r>
              <a:rPr lang="en-US" dirty="0"/>
              <a:t>EXERCISE #12:  Road User Costs – Example Calculation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5038"/>
            <a:ext cx="9144000" cy="386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E2D2C62B-A045-40C4-B877-8D17A0311ED1}"/>
              </a:ext>
            </a:extLst>
          </p:cNvPr>
          <p:cNvSpPr>
            <a:spLocks noGrp="1"/>
          </p:cNvSpPr>
          <p:nvPr>
            <p:ph type="title"/>
          </p:nvPr>
        </p:nvSpPr>
        <p:spPr/>
        <p:txBody>
          <a:bodyPr/>
          <a:lstStyle/>
          <a:p>
            <a:r>
              <a:rPr lang="en-US" dirty="0"/>
              <a:t>EXERCISE #12:  Road User Costs – Example Calculation</a:t>
            </a:r>
          </a:p>
        </p:txBody>
      </p:sp>
    </p:spTree>
    <p:extLst>
      <p:ext uri="{BB962C8B-B14F-4D97-AF65-F5344CB8AC3E}">
        <p14:creationId xmlns:p14="http://schemas.microsoft.com/office/powerpoint/2010/main" val="329341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381000" y="46038"/>
            <a:ext cx="8763000" cy="1325562"/>
          </a:xfrm>
        </p:spPr>
        <p:txBody>
          <a:bodyPr/>
          <a:lstStyle/>
          <a:p>
            <a:pPr eaLnBrk="1" hangingPunct="1">
              <a:defRPr/>
            </a:pPr>
            <a:r>
              <a:rPr lang="en-US" dirty="0"/>
              <a:t>The “Parking Lot”</a:t>
            </a:r>
          </a:p>
        </p:txBody>
      </p:sp>
      <p:sp>
        <p:nvSpPr>
          <p:cNvPr id="20483" name="Rectangle 3"/>
          <p:cNvSpPr>
            <a:spLocks noGrp="1" noChangeArrowheads="1"/>
          </p:cNvSpPr>
          <p:nvPr>
            <p:ph type="body" idx="1"/>
          </p:nvPr>
        </p:nvSpPr>
        <p:spPr>
          <a:xfrm>
            <a:off x="533400" y="1828800"/>
            <a:ext cx="6400800" cy="4267200"/>
          </a:xfrm>
        </p:spPr>
        <p:txBody>
          <a:bodyPr/>
          <a:lstStyle/>
          <a:p>
            <a:pPr eaLnBrk="1" hangingPunct="1"/>
            <a:r>
              <a:rPr lang="en-US" dirty="0"/>
              <a:t>Questions to be discussed later will be </a:t>
            </a:r>
            <a:r>
              <a:rPr lang="en-US" b="1" i="1" dirty="0">
                <a:solidFill>
                  <a:srgbClr val="000099"/>
                </a:solidFill>
              </a:rPr>
              <a:t>“parked”</a:t>
            </a:r>
            <a:r>
              <a:rPr lang="en-US" dirty="0"/>
              <a:t> until they are discussed</a:t>
            </a:r>
          </a:p>
          <a:p>
            <a:pPr eaLnBrk="1" hangingPunct="1"/>
            <a:r>
              <a:rPr lang="en-US" dirty="0"/>
              <a:t>Will review at the end to make sure they were answered</a:t>
            </a:r>
          </a:p>
        </p:txBody>
      </p:sp>
    </p:spTree>
    <p:extLst>
      <p:ext uri="{BB962C8B-B14F-4D97-AF65-F5344CB8AC3E}">
        <p14:creationId xmlns:p14="http://schemas.microsoft.com/office/powerpoint/2010/main" val="26807513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3" y="1676400"/>
            <a:ext cx="9162563" cy="4244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84F288FF-812C-4BEE-BA86-F6E1BA800CAB}"/>
              </a:ext>
            </a:extLst>
          </p:cNvPr>
          <p:cNvSpPr>
            <a:spLocks noGrp="1"/>
          </p:cNvSpPr>
          <p:nvPr>
            <p:ph type="title"/>
          </p:nvPr>
        </p:nvSpPr>
        <p:spPr>
          <a:xfrm>
            <a:off x="376084" y="152400"/>
            <a:ext cx="8763000" cy="1325563"/>
          </a:xfrm>
        </p:spPr>
        <p:txBody>
          <a:bodyPr/>
          <a:lstStyle/>
          <a:p>
            <a:r>
              <a:rPr lang="en-US" dirty="0"/>
              <a:t>EXERCISE #12:  Road User Costs – Example Calculation</a:t>
            </a:r>
          </a:p>
        </p:txBody>
      </p:sp>
    </p:spTree>
    <p:extLst>
      <p:ext uri="{BB962C8B-B14F-4D97-AF65-F5344CB8AC3E}">
        <p14:creationId xmlns:p14="http://schemas.microsoft.com/office/powerpoint/2010/main" val="24722018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86" y="1915808"/>
            <a:ext cx="8264677" cy="337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12FCB53A-5066-4CBA-8449-C35C89505D6E}"/>
              </a:ext>
            </a:extLst>
          </p:cNvPr>
          <p:cNvSpPr>
            <a:spLocks noGrp="1"/>
          </p:cNvSpPr>
          <p:nvPr>
            <p:ph type="title"/>
          </p:nvPr>
        </p:nvSpPr>
        <p:spPr/>
        <p:txBody>
          <a:bodyPr/>
          <a:lstStyle/>
          <a:p>
            <a:r>
              <a:rPr lang="en-US" dirty="0"/>
              <a:t>EXERCISE #12:  Road User Costs – Example Calculation</a:t>
            </a:r>
          </a:p>
        </p:txBody>
      </p:sp>
    </p:spTree>
    <p:extLst>
      <p:ext uri="{BB962C8B-B14F-4D97-AF65-F5344CB8AC3E}">
        <p14:creationId xmlns:p14="http://schemas.microsoft.com/office/powerpoint/2010/main" val="21310197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 y="1600200"/>
            <a:ext cx="9144000" cy="292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2FB6C3A0-83D8-4938-9DEF-3CC7635C4501}"/>
              </a:ext>
            </a:extLst>
          </p:cNvPr>
          <p:cNvSpPr>
            <a:spLocks noGrp="1"/>
          </p:cNvSpPr>
          <p:nvPr>
            <p:ph type="title"/>
          </p:nvPr>
        </p:nvSpPr>
        <p:spPr>
          <a:xfrm>
            <a:off x="371168" y="152400"/>
            <a:ext cx="8763000" cy="1325563"/>
          </a:xfrm>
        </p:spPr>
        <p:txBody>
          <a:bodyPr/>
          <a:lstStyle/>
          <a:p>
            <a:r>
              <a:rPr lang="en-US" dirty="0"/>
              <a:t>EXERCISE #12:  Road User Costs – Example Calculation</a:t>
            </a:r>
          </a:p>
        </p:txBody>
      </p:sp>
    </p:spTree>
    <p:extLst>
      <p:ext uri="{BB962C8B-B14F-4D97-AF65-F5344CB8AC3E}">
        <p14:creationId xmlns:p14="http://schemas.microsoft.com/office/powerpoint/2010/main" val="38784893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Modeling</a:t>
            </a:r>
            <a:r>
              <a:rPr lang="en-US" sz="3200" dirty="0"/>
              <a:t> </a:t>
            </a:r>
          </a:p>
        </p:txBody>
      </p:sp>
      <p:sp>
        <p:nvSpPr>
          <p:cNvPr id="3" name="Content Placeholder 2"/>
          <p:cNvSpPr>
            <a:spLocks noGrp="1"/>
          </p:cNvSpPr>
          <p:nvPr>
            <p:ph idx="1"/>
          </p:nvPr>
        </p:nvSpPr>
        <p:spPr>
          <a:xfrm>
            <a:off x="381000" y="1325563"/>
            <a:ext cx="8474149" cy="5063319"/>
          </a:xfrm>
        </p:spPr>
        <p:txBody>
          <a:bodyPr/>
          <a:lstStyle/>
          <a:p>
            <a:r>
              <a:rPr lang="en-US" dirty="0"/>
              <a:t>Focused on surrogate safety measure of mobility impacts</a:t>
            </a:r>
          </a:p>
          <a:p>
            <a:r>
              <a:rPr lang="en-US" dirty="0"/>
              <a:t>Provide information on the relative safety of work zone setups for comparison</a:t>
            </a:r>
          </a:p>
          <a:p>
            <a:r>
              <a:rPr lang="en-US" dirty="0"/>
              <a:t>Outputs lead to safety-related decisions involving</a:t>
            </a:r>
          </a:p>
          <a:p>
            <a:pPr lvl="1"/>
            <a:r>
              <a:rPr lang="en-US" dirty="0"/>
              <a:t>Time of day for active work</a:t>
            </a:r>
          </a:p>
          <a:p>
            <a:pPr lvl="1"/>
            <a:r>
              <a:rPr lang="en-US" dirty="0"/>
              <a:t>Lane closure and queuing strategies</a:t>
            </a:r>
          </a:p>
          <a:p>
            <a:pPr lvl="1"/>
            <a:r>
              <a:rPr lang="en-US" dirty="0"/>
              <a:t>Public information safety techniques</a:t>
            </a:r>
          </a:p>
          <a:p>
            <a:pPr lvl="1"/>
            <a:endParaRPr lang="en-US" dirty="0"/>
          </a:p>
          <a:p>
            <a:endParaRPr lang="en-US" sz="2800" dirty="0"/>
          </a:p>
        </p:txBody>
      </p:sp>
    </p:spTree>
    <p:extLst>
      <p:ext uri="{BB962C8B-B14F-4D97-AF65-F5344CB8AC3E}">
        <p14:creationId xmlns:p14="http://schemas.microsoft.com/office/powerpoint/2010/main" val="6293395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94000"/>
            <a:ext cx="4419600" cy="4114800"/>
          </a:xfrm>
        </p:spPr>
        <p:txBody>
          <a:bodyPr/>
          <a:lstStyle/>
          <a:p>
            <a:r>
              <a:rPr lang="en-US" sz="2600" dirty="0"/>
              <a:t>Estimates compared from 4 models</a:t>
            </a:r>
          </a:p>
          <a:p>
            <a:r>
              <a:rPr lang="en-US" sz="2600" dirty="0"/>
              <a:t>Can be used during construction to analyze proposed changes to plans</a:t>
            </a:r>
          </a:p>
        </p:txBody>
      </p:sp>
      <p:graphicFrame>
        <p:nvGraphicFramePr>
          <p:cNvPr id="7" name="Diagram 6"/>
          <p:cNvGraphicFramePr/>
          <p:nvPr/>
        </p:nvGraphicFramePr>
        <p:xfrm>
          <a:off x="243840" y="1495592"/>
          <a:ext cx="8671560" cy="910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ABC0D6DD-E561-4675-9272-D03363DBA375}"/>
              </a:ext>
            </a:extLst>
          </p:cNvPr>
          <p:cNvSpPr>
            <a:spLocks noGrp="1"/>
          </p:cNvSpPr>
          <p:nvPr>
            <p:ph type="title"/>
          </p:nvPr>
        </p:nvSpPr>
        <p:spPr/>
        <p:txBody>
          <a:bodyPr/>
          <a:lstStyle/>
          <a:p>
            <a:r>
              <a:rPr lang="en-US" dirty="0"/>
              <a:t>Modeling</a:t>
            </a:r>
          </a:p>
        </p:txBody>
      </p:sp>
    </p:spTree>
    <p:extLst>
      <p:ext uri="{BB962C8B-B14F-4D97-AF65-F5344CB8AC3E}">
        <p14:creationId xmlns:p14="http://schemas.microsoft.com/office/powerpoint/2010/main" val="9806933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94000"/>
            <a:ext cx="8229600" cy="4114800"/>
          </a:xfrm>
        </p:spPr>
        <p:txBody>
          <a:bodyPr/>
          <a:lstStyle/>
          <a:p>
            <a:r>
              <a:rPr lang="en-US" dirty="0"/>
              <a:t>Supports planning and design process to estimate traffic flow variations and lead to decisions:</a:t>
            </a:r>
          </a:p>
          <a:p>
            <a:pPr lvl="1"/>
            <a:r>
              <a:rPr lang="en-US" dirty="0"/>
              <a:t>Employ work zone strategies that focus on reducing queues, lowering speed differentials, and improving traffic flow</a:t>
            </a:r>
          </a:p>
          <a:p>
            <a:pPr lvl="1"/>
            <a:r>
              <a:rPr lang="en-US" dirty="0"/>
              <a:t>Reduce the potential for crashes before the work zone is set up</a:t>
            </a:r>
          </a:p>
        </p:txBody>
      </p:sp>
      <p:graphicFrame>
        <p:nvGraphicFramePr>
          <p:cNvPr id="7" name="Diagram 6"/>
          <p:cNvGraphicFramePr/>
          <p:nvPr/>
        </p:nvGraphicFramePr>
        <p:xfrm>
          <a:off x="243840" y="1495592"/>
          <a:ext cx="8671560" cy="910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ABC0D6DD-E561-4675-9272-D03363DBA375}"/>
              </a:ext>
            </a:extLst>
          </p:cNvPr>
          <p:cNvSpPr>
            <a:spLocks noGrp="1"/>
          </p:cNvSpPr>
          <p:nvPr>
            <p:ph type="title"/>
          </p:nvPr>
        </p:nvSpPr>
        <p:spPr/>
        <p:txBody>
          <a:bodyPr/>
          <a:lstStyle/>
          <a:p>
            <a:r>
              <a:rPr lang="en-US" dirty="0"/>
              <a:t>Modeling</a:t>
            </a:r>
          </a:p>
        </p:txBody>
      </p:sp>
    </p:spTree>
    <p:extLst>
      <p:ext uri="{BB962C8B-B14F-4D97-AF65-F5344CB8AC3E}">
        <p14:creationId xmlns:p14="http://schemas.microsoft.com/office/powerpoint/2010/main" val="3925839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6210116"/>
              </p:ext>
            </p:extLst>
          </p:nvPr>
        </p:nvGraphicFramePr>
        <p:xfrm>
          <a:off x="152400" y="990600"/>
          <a:ext cx="8763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7AE2961-96E4-4181-8428-6CBF92F8A070}"/>
              </a:ext>
            </a:extLst>
          </p:cNvPr>
          <p:cNvSpPr>
            <a:spLocks noGrp="1"/>
          </p:cNvSpPr>
          <p:nvPr>
            <p:ph type="title"/>
          </p:nvPr>
        </p:nvSpPr>
        <p:spPr/>
        <p:txBody>
          <a:bodyPr/>
          <a:lstStyle/>
          <a:p>
            <a:r>
              <a:rPr lang="en-US" dirty="0"/>
              <a:t>Traffic Impacts Analysis</a:t>
            </a:r>
          </a:p>
        </p:txBody>
      </p:sp>
    </p:spTree>
    <p:extLst>
      <p:ext uri="{BB962C8B-B14F-4D97-AF65-F5344CB8AC3E}">
        <p14:creationId xmlns:p14="http://schemas.microsoft.com/office/powerpoint/2010/main" val="1387192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0377"/>
            <a:ext cx="7252138" cy="810846"/>
          </a:xfrm>
        </p:spPr>
        <p:txBody>
          <a:bodyPr>
            <a:noAutofit/>
          </a:bodyPr>
          <a:lstStyle/>
          <a:p>
            <a:r>
              <a:rPr lang="en-US" sz="3200" dirty="0"/>
              <a:t>Learning Outcomes Review</a:t>
            </a:r>
            <a:endParaRPr lang="en-US" sz="1800" dirty="0"/>
          </a:p>
        </p:txBody>
      </p:sp>
      <p:sp>
        <p:nvSpPr>
          <p:cNvPr id="3" name="Content Placeholder 2"/>
          <p:cNvSpPr>
            <a:spLocks noGrp="1"/>
          </p:cNvSpPr>
          <p:nvPr>
            <p:ph idx="1"/>
          </p:nvPr>
        </p:nvSpPr>
        <p:spPr>
          <a:xfrm>
            <a:off x="342900" y="1257300"/>
            <a:ext cx="8458200" cy="4343400"/>
          </a:xfrm>
        </p:spPr>
        <p:txBody>
          <a:bodyPr/>
          <a:lstStyle/>
          <a:p>
            <a:r>
              <a:rPr lang="en-US" dirty="0"/>
              <a:t>You should now be able to:</a:t>
            </a:r>
          </a:p>
          <a:p>
            <a:pPr lvl="1"/>
            <a:r>
              <a:rPr lang="en-US" dirty="0"/>
              <a:t>Organize data in a useful manner for analysis</a:t>
            </a:r>
          </a:p>
          <a:p>
            <a:pPr lvl="1"/>
            <a:r>
              <a:rPr lang="en-US" dirty="0"/>
              <a:t>Identify and have familiarity with the use of safety data analysis tools and techniques</a:t>
            </a:r>
          </a:p>
          <a:p>
            <a:pPr lvl="1"/>
            <a:r>
              <a:rPr lang="en-US" dirty="0"/>
              <a:t>Identify examples of data analysis challenges</a:t>
            </a:r>
          </a:p>
          <a:p>
            <a:pPr lvl="1"/>
            <a:r>
              <a:rPr lang="en-US" dirty="0"/>
              <a:t>Understand successful practices that overcome these challenges</a:t>
            </a:r>
          </a:p>
          <a:p>
            <a:pPr lvl="1"/>
            <a:r>
              <a:rPr lang="en-US" dirty="0"/>
              <a:t>Apply your knowledge to analyze work zone safety data</a:t>
            </a:r>
          </a:p>
          <a:p>
            <a:pPr lvl="1"/>
            <a:endParaRPr lang="en-US" sz="2400" dirty="0"/>
          </a:p>
        </p:txBody>
      </p:sp>
    </p:spTree>
    <p:extLst>
      <p:ext uri="{BB962C8B-B14F-4D97-AF65-F5344CB8AC3E}">
        <p14:creationId xmlns:p14="http://schemas.microsoft.com/office/powerpoint/2010/main" val="34082999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Work Zone Safety Data</a:t>
            </a:r>
          </a:p>
          <a:p>
            <a:pPr algn="ctr">
              <a:defRPr/>
            </a:pPr>
            <a:r>
              <a:rPr lang="en-US" sz="3200" b="1" dirty="0">
                <a:solidFill>
                  <a:schemeClr val="bg1"/>
                </a:solidFill>
                <a:latin typeface="Arial" panose="020B0604020202020204" pitchFamily="34" charset="0"/>
                <a:ea typeface="+mj-ea"/>
                <a:cs typeface="+mj-cs"/>
              </a:rPr>
              <a:t>Collection and Analysis </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05000"/>
            <a:ext cx="3886199" cy="3409270"/>
          </a:xfrm>
        </p:spPr>
        <p:txBody>
          <a:bodyPr/>
          <a:lstStyle/>
          <a:p>
            <a:pPr algn="ctr" eaLnBrk="1" hangingPunct="1">
              <a:defRPr/>
            </a:pPr>
            <a:r>
              <a:rPr lang="en-US" dirty="0"/>
              <a:t>4. Application</a:t>
            </a:r>
            <a:br>
              <a:rPr lang="en-US" sz="3600" dirty="0"/>
            </a:b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DDBD5D17-4794-C1FC-611C-CC205CCA5305}"/>
              </a:ext>
            </a:extLst>
          </p:cNvPr>
          <p:cNvSpPr/>
          <p:nvPr/>
        </p:nvSpPr>
        <p:spPr>
          <a:xfrm>
            <a:off x="4343400" y="552314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9761307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25562"/>
            <a:ext cx="8458200" cy="4618037"/>
          </a:xfrm>
        </p:spPr>
        <p:txBody>
          <a:bodyPr/>
          <a:lstStyle/>
          <a:p>
            <a:r>
              <a:rPr lang="en-US" dirty="0"/>
              <a:t>For you to learn how to:</a:t>
            </a:r>
          </a:p>
          <a:p>
            <a:pPr lvl="1"/>
            <a:r>
              <a:rPr lang="en-US" dirty="0"/>
              <a:t>Use work zone data analysis results to improve</a:t>
            </a:r>
          </a:p>
          <a:p>
            <a:pPr lvl="2"/>
            <a:r>
              <a:rPr lang="en-US" dirty="0"/>
              <a:t>Goals and objectives</a:t>
            </a:r>
          </a:p>
          <a:p>
            <a:pPr lvl="2"/>
            <a:r>
              <a:rPr lang="en-US" dirty="0"/>
              <a:t>Policies, practices, and standards</a:t>
            </a:r>
          </a:p>
          <a:p>
            <a:pPr lvl="2"/>
            <a:r>
              <a:rPr lang="en-US" dirty="0"/>
              <a:t>Sources for future data</a:t>
            </a:r>
          </a:p>
          <a:p>
            <a:pPr lvl="2"/>
            <a:r>
              <a:rPr lang="en-US" dirty="0"/>
              <a:t>Analysis capabilities</a:t>
            </a:r>
          </a:p>
          <a:p>
            <a:pPr lvl="1"/>
            <a:r>
              <a:rPr lang="en-US" dirty="0"/>
              <a:t>Understand that the application of the data collected and analyzed is vital to improving safety in work zones</a:t>
            </a:r>
          </a:p>
        </p:txBody>
      </p:sp>
      <p:sp>
        <p:nvSpPr>
          <p:cNvPr id="5" name="Title 4">
            <a:extLst>
              <a:ext uri="{FF2B5EF4-FFF2-40B4-BE49-F238E27FC236}">
                <a16:creationId xmlns:a16="http://schemas.microsoft.com/office/drawing/2014/main" id="{DF9F9F64-2674-434F-AC3B-1DF8F8772AF5}"/>
              </a:ext>
            </a:extLst>
          </p:cNvPr>
          <p:cNvSpPr>
            <a:spLocks noGrp="1"/>
          </p:cNvSpPr>
          <p:nvPr>
            <p:ph type="title"/>
          </p:nvPr>
        </p:nvSpPr>
        <p:spPr/>
        <p:txBody>
          <a:bodyPr/>
          <a:lstStyle/>
          <a:p>
            <a:r>
              <a:rPr lang="en-US" dirty="0"/>
              <a:t>Module Objectives</a:t>
            </a:r>
          </a:p>
        </p:txBody>
      </p:sp>
    </p:spTree>
    <p:extLst>
      <p:ext uri="{BB962C8B-B14F-4D97-AF65-F5344CB8AC3E}">
        <p14:creationId xmlns:p14="http://schemas.microsoft.com/office/powerpoint/2010/main" val="437822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Work Zone Safety Data</a:t>
            </a:r>
          </a:p>
          <a:p>
            <a:pPr algn="ctr">
              <a:defRPr/>
            </a:pPr>
            <a:r>
              <a:rPr lang="en-US" sz="3200" b="1" dirty="0">
                <a:solidFill>
                  <a:schemeClr val="bg1"/>
                </a:solidFill>
                <a:latin typeface="Arial" panose="020B0604020202020204" pitchFamily="34" charset="0"/>
                <a:ea typeface="+mj-ea"/>
                <a:cs typeface="+mj-cs"/>
              </a:rPr>
              <a:t>Collection and Analysis </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05000"/>
            <a:ext cx="3886199" cy="3409270"/>
          </a:xfrm>
        </p:spPr>
        <p:txBody>
          <a:bodyPr/>
          <a:lstStyle/>
          <a:p>
            <a:pPr algn="ctr" eaLnBrk="1" hangingPunct="1">
              <a:defRPr/>
            </a:pPr>
            <a:r>
              <a:rPr lang="en-US" dirty="0"/>
              <a:t>1. Introduction</a:t>
            </a:r>
            <a:br>
              <a:rPr lang="en-US" sz="3600" dirty="0"/>
            </a:b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DA192E5D-5457-5B34-D1DE-00CCF7E44733}"/>
              </a:ext>
            </a:extLst>
          </p:cNvPr>
          <p:cNvSpPr/>
          <p:nvPr/>
        </p:nvSpPr>
        <p:spPr>
          <a:xfrm>
            <a:off x="4191000" y="5591909"/>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22435966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752600"/>
            <a:ext cx="8305800" cy="4636824"/>
          </a:xfrm>
        </p:spPr>
        <p:txBody>
          <a:bodyPr/>
          <a:lstStyle/>
          <a:p>
            <a:r>
              <a:rPr lang="en-US" dirty="0"/>
              <a:t>Identify patterns in Statewide work zone crash database:</a:t>
            </a:r>
          </a:p>
          <a:p>
            <a:pPr lvl="1"/>
            <a:r>
              <a:rPr lang="en-US" dirty="0"/>
              <a:t>Crash types</a:t>
            </a:r>
          </a:p>
          <a:p>
            <a:pPr lvl="1"/>
            <a:r>
              <a:rPr lang="en-US" dirty="0"/>
              <a:t>Contributing circumstances</a:t>
            </a:r>
          </a:p>
          <a:p>
            <a:pPr lvl="1"/>
            <a:r>
              <a:rPr lang="en-US" dirty="0"/>
              <a:t>Work zone environment (day/night, weather)</a:t>
            </a:r>
          </a:p>
          <a:p>
            <a:pPr lvl="1"/>
            <a:r>
              <a:rPr lang="en-US" dirty="0"/>
              <a:t>Driver behavior</a:t>
            </a:r>
          </a:p>
          <a:p>
            <a:pPr lvl="1"/>
            <a:r>
              <a:rPr lang="en-US" dirty="0"/>
              <a:t>Worker involvement</a:t>
            </a:r>
          </a:p>
          <a:p>
            <a:endParaRPr lang="en-US" sz="3200" dirty="0"/>
          </a:p>
        </p:txBody>
      </p:sp>
      <p:sp>
        <p:nvSpPr>
          <p:cNvPr id="4" name="Title 3">
            <a:extLst>
              <a:ext uri="{FF2B5EF4-FFF2-40B4-BE49-F238E27FC236}">
                <a16:creationId xmlns:a16="http://schemas.microsoft.com/office/drawing/2014/main" id="{0F6A5276-7F6F-4EFD-87AE-1D3F833764D4}"/>
              </a:ext>
            </a:extLst>
          </p:cNvPr>
          <p:cNvSpPr>
            <a:spLocks noGrp="1"/>
          </p:cNvSpPr>
          <p:nvPr>
            <p:ph type="title"/>
          </p:nvPr>
        </p:nvSpPr>
        <p:spPr>
          <a:xfrm>
            <a:off x="435077" y="274637"/>
            <a:ext cx="8763000" cy="1325563"/>
          </a:xfrm>
        </p:spPr>
        <p:txBody>
          <a:bodyPr/>
          <a:lstStyle/>
          <a:p>
            <a:r>
              <a:rPr lang="en-US" dirty="0"/>
              <a:t>EXERCISE 13:</a:t>
            </a:r>
            <a:br>
              <a:rPr lang="en-US" dirty="0"/>
            </a:br>
            <a:r>
              <a:rPr lang="en-US" dirty="0"/>
              <a:t>Investigating Crash Data</a:t>
            </a:r>
          </a:p>
        </p:txBody>
      </p:sp>
    </p:spTree>
    <p:extLst>
      <p:ext uri="{BB962C8B-B14F-4D97-AF65-F5344CB8AC3E}">
        <p14:creationId xmlns:p14="http://schemas.microsoft.com/office/powerpoint/2010/main" val="1483153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3" y="2209800"/>
            <a:ext cx="9191637" cy="230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92768810-D62D-479C-AF7F-D65A92EC24A8}"/>
              </a:ext>
            </a:extLst>
          </p:cNvPr>
          <p:cNvSpPr>
            <a:spLocks noGrp="1"/>
          </p:cNvSpPr>
          <p:nvPr>
            <p:ph type="title"/>
          </p:nvPr>
        </p:nvSpPr>
        <p:spPr/>
        <p:txBody>
          <a:bodyPr/>
          <a:lstStyle/>
          <a:p>
            <a:r>
              <a:rPr lang="en-US" dirty="0"/>
              <a:t>EXERCISE 13:</a:t>
            </a:r>
            <a:br>
              <a:rPr lang="en-US" dirty="0"/>
            </a:br>
            <a:r>
              <a:rPr lang="en-US" dirty="0"/>
              <a:t>Investigating Crash Data</a:t>
            </a:r>
          </a:p>
        </p:txBody>
      </p:sp>
    </p:spTree>
    <p:extLst>
      <p:ext uri="{BB962C8B-B14F-4D97-AF65-F5344CB8AC3E}">
        <p14:creationId xmlns:p14="http://schemas.microsoft.com/office/powerpoint/2010/main" val="28571725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626" y="1676400"/>
            <a:ext cx="7398774" cy="4343400"/>
          </a:xfrm>
        </p:spPr>
        <p:txBody>
          <a:bodyPr/>
          <a:lstStyle/>
          <a:p>
            <a:r>
              <a:rPr lang="en-US" dirty="0"/>
              <a:t>Ohio DOT used crash data to change work zone standards in these areas</a:t>
            </a:r>
          </a:p>
          <a:p>
            <a:pPr marL="633413" lvl="1" indent="-290513">
              <a:buFont typeface="+mj-lt"/>
              <a:buAutoNum type="arabicPeriod"/>
            </a:pPr>
            <a:r>
              <a:rPr lang="en-US" dirty="0"/>
              <a:t>Construction vehicle-related crashes</a:t>
            </a:r>
          </a:p>
          <a:p>
            <a:pPr marL="633413" lvl="1" indent="-290513">
              <a:buFont typeface="+mj-lt"/>
              <a:buAutoNum type="arabicPeriod"/>
            </a:pPr>
            <a:r>
              <a:rPr lang="en-US" dirty="0"/>
              <a:t>Motorcycle-related crashes</a:t>
            </a:r>
          </a:p>
          <a:p>
            <a:pPr marL="633413" lvl="1" indent="-290513">
              <a:buFont typeface="+mj-lt"/>
              <a:buAutoNum type="arabicPeriod"/>
            </a:pPr>
            <a:r>
              <a:rPr lang="en-US" dirty="0"/>
              <a:t>Nighttime crashes</a:t>
            </a:r>
          </a:p>
          <a:p>
            <a:endParaRPr lang="en-US" sz="3200" dirty="0"/>
          </a:p>
        </p:txBody>
      </p:sp>
      <p:sp>
        <p:nvSpPr>
          <p:cNvPr id="4" name="Title 3">
            <a:extLst>
              <a:ext uri="{FF2B5EF4-FFF2-40B4-BE49-F238E27FC236}">
                <a16:creationId xmlns:a16="http://schemas.microsoft.com/office/drawing/2014/main" id="{2ECC46E1-B673-4E1D-8D71-321135382E78}"/>
              </a:ext>
            </a:extLst>
          </p:cNvPr>
          <p:cNvSpPr>
            <a:spLocks noGrp="1"/>
          </p:cNvSpPr>
          <p:nvPr>
            <p:ph type="title"/>
          </p:nvPr>
        </p:nvSpPr>
        <p:spPr>
          <a:xfrm>
            <a:off x="381000" y="235589"/>
            <a:ext cx="8763000" cy="1325563"/>
          </a:xfrm>
        </p:spPr>
        <p:txBody>
          <a:bodyPr/>
          <a:lstStyle/>
          <a:p>
            <a:r>
              <a:rPr lang="en-US" dirty="0"/>
              <a:t>Case Study: Ohio DOT Changes to Future Projects</a:t>
            </a:r>
          </a:p>
        </p:txBody>
      </p:sp>
    </p:spTree>
    <p:extLst>
      <p:ext uri="{BB962C8B-B14F-4D97-AF65-F5344CB8AC3E}">
        <p14:creationId xmlns:p14="http://schemas.microsoft.com/office/powerpoint/2010/main" val="37361425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1594881296"/>
              </p:ext>
            </p:extLst>
          </p:nvPr>
        </p:nvGraphicFramePr>
        <p:xfrm>
          <a:off x="457199" y="1828800"/>
          <a:ext cx="8474149"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a:extLst>
              <a:ext uri="{FF2B5EF4-FFF2-40B4-BE49-F238E27FC236}">
                <a16:creationId xmlns:a16="http://schemas.microsoft.com/office/drawing/2014/main" id="{5A45EA32-4259-4CA4-AED0-107A0161BDD5}"/>
              </a:ext>
            </a:extLst>
          </p:cNvPr>
          <p:cNvSpPr>
            <a:spLocks noGrp="1"/>
          </p:cNvSpPr>
          <p:nvPr>
            <p:ph type="title"/>
          </p:nvPr>
        </p:nvSpPr>
        <p:spPr>
          <a:xfrm>
            <a:off x="381000" y="251618"/>
            <a:ext cx="8763000" cy="1325563"/>
          </a:xfrm>
        </p:spPr>
        <p:txBody>
          <a:bodyPr/>
          <a:lstStyle/>
          <a:p>
            <a:r>
              <a:rPr lang="en-US" dirty="0"/>
              <a:t>Case Study: Ohio DOT Changes to Future Projects</a:t>
            </a:r>
          </a:p>
        </p:txBody>
      </p:sp>
    </p:spTree>
    <p:extLst>
      <p:ext uri="{BB962C8B-B14F-4D97-AF65-F5344CB8AC3E}">
        <p14:creationId xmlns:p14="http://schemas.microsoft.com/office/powerpoint/2010/main" val="220101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049982"/>
          </a:xfrm>
        </p:spPr>
        <p:txBody>
          <a:bodyPr/>
          <a:lstStyle/>
          <a:p>
            <a:r>
              <a:rPr lang="en-US" dirty="0"/>
              <a:t>Research question: How do daytime and nighttime work zones affect traffic safety?</a:t>
            </a:r>
          </a:p>
          <a:p>
            <a:r>
              <a:rPr lang="en-US" dirty="0"/>
              <a:t>Grouped crashes into 6 categories and analyzed the data</a:t>
            </a:r>
          </a:p>
        </p:txBody>
      </p:sp>
      <p:grpSp>
        <p:nvGrpSpPr>
          <p:cNvPr id="13" name="Group 12"/>
          <p:cNvGrpSpPr/>
          <p:nvPr/>
        </p:nvGrpSpPr>
        <p:grpSpPr>
          <a:xfrm>
            <a:off x="152400" y="3733800"/>
            <a:ext cx="8763001" cy="1932950"/>
            <a:chOff x="3778234" y="2406020"/>
            <a:chExt cx="5740356" cy="1383165"/>
          </a:xfrm>
        </p:grpSpPr>
        <p:sp>
          <p:nvSpPr>
            <p:cNvPr id="10" name="Freeform 9"/>
            <p:cNvSpPr/>
            <p:nvPr/>
          </p:nvSpPr>
          <p:spPr>
            <a:xfrm>
              <a:off x="3778235" y="2406020"/>
              <a:ext cx="5740354" cy="403200"/>
            </a:xfrm>
            <a:custGeom>
              <a:avLst/>
              <a:gdLst>
                <a:gd name="connsiteX0" fmla="*/ 0 w 3342101"/>
                <a:gd name="connsiteY0" fmla="*/ 0 h 403200"/>
                <a:gd name="connsiteX1" fmla="*/ 3342101 w 3342101"/>
                <a:gd name="connsiteY1" fmla="*/ 0 h 403200"/>
                <a:gd name="connsiteX2" fmla="*/ 3342101 w 3342101"/>
                <a:gd name="connsiteY2" fmla="*/ 403200 h 403200"/>
                <a:gd name="connsiteX3" fmla="*/ 0 w 3342101"/>
                <a:gd name="connsiteY3" fmla="*/ 403200 h 403200"/>
                <a:gd name="connsiteX4" fmla="*/ 0 w 3342101"/>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101" h="403200">
                  <a:moveTo>
                    <a:pt x="0" y="0"/>
                  </a:moveTo>
                  <a:lnTo>
                    <a:pt x="3342101" y="0"/>
                  </a:lnTo>
                  <a:lnTo>
                    <a:pt x="3342101" y="403200"/>
                  </a:lnTo>
                  <a:lnTo>
                    <a:pt x="0" y="403200"/>
                  </a:lnTo>
                  <a:lnTo>
                    <a:pt x="0" y="0"/>
                  </a:lnTo>
                  <a:close/>
                </a:path>
              </a:pathLst>
            </a:custGeom>
          </p:spPr>
          <p:style>
            <a:lnRef idx="2">
              <a:schemeClr val="accent2">
                <a:shade val="80000"/>
                <a:hueOff val="785501"/>
                <a:satOff val="-93161"/>
                <a:lumOff val="46105"/>
                <a:alphaOff val="0"/>
              </a:schemeClr>
            </a:lnRef>
            <a:fillRef idx="1">
              <a:schemeClr val="accent2">
                <a:shade val="80000"/>
                <a:hueOff val="785501"/>
                <a:satOff val="-93161"/>
                <a:lumOff val="46105"/>
                <a:alphaOff val="0"/>
              </a:schemeClr>
            </a:fillRef>
            <a:effectRef idx="0">
              <a:schemeClr val="accent2">
                <a:shade val="80000"/>
                <a:hueOff val="785501"/>
                <a:satOff val="-93161"/>
                <a:lumOff val="46105"/>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2800" b="1" kern="1200" dirty="0">
                  <a:solidFill>
                    <a:schemeClr val="tx1"/>
                  </a:solidFill>
                  <a:latin typeface="Arial" panose="020B0604020202020204" pitchFamily="34" charset="0"/>
                </a:rPr>
                <a:t>Daytime</a:t>
              </a:r>
            </a:p>
          </p:txBody>
        </p:sp>
        <p:sp>
          <p:nvSpPr>
            <p:cNvPr id="11" name="Freeform 10"/>
            <p:cNvSpPr/>
            <p:nvPr/>
          </p:nvSpPr>
          <p:spPr>
            <a:xfrm>
              <a:off x="3778234" y="2809220"/>
              <a:ext cx="5740356" cy="979965"/>
            </a:xfrm>
            <a:custGeom>
              <a:avLst/>
              <a:gdLst>
                <a:gd name="connsiteX0" fmla="*/ 0 w 3342101"/>
                <a:gd name="connsiteY0" fmla="*/ 0 h 979965"/>
                <a:gd name="connsiteX1" fmla="*/ 3342101 w 3342101"/>
                <a:gd name="connsiteY1" fmla="*/ 0 h 979965"/>
                <a:gd name="connsiteX2" fmla="*/ 3342101 w 3342101"/>
                <a:gd name="connsiteY2" fmla="*/ 979965 h 979965"/>
                <a:gd name="connsiteX3" fmla="*/ 0 w 3342101"/>
                <a:gd name="connsiteY3" fmla="*/ 979965 h 979965"/>
                <a:gd name="connsiteX4" fmla="*/ 0 w 3342101"/>
                <a:gd name="connsiteY4" fmla="*/ 0 h 97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101" h="979965">
                  <a:moveTo>
                    <a:pt x="0" y="0"/>
                  </a:moveTo>
                  <a:lnTo>
                    <a:pt x="3342101" y="0"/>
                  </a:lnTo>
                  <a:lnTo>
                    <a:pt x="3342101" y="979965"/>
                  </a:lnTo>
                  <a:lnTo>
                    <a:pt x="0" y="979965"/>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342900" lvl="1" indent="-342900" algn="l" defTabSz="622300">
                <a:lnSpc>
                  <a:spcPct val="90000"/>
                </a:lnSpc>
                <a:spcBef>
                  <a:spcPct val="0"/>
                </a:spcBef>
                <a:spcAft>
                  <a:spcPct val="15000"/>
                </a:spcAft>
                <a:buFont typeface="+mj-lt"/>
                <a:buAutoNum type="arabicPeriod"/>
              </a:pPr>
              <a:r>
                <a:rPr lang="en-US" sz="2800" kern="1200" dirty="0">
                  <a:latin typeface="Arial" panose="020B0604020202020204" pitchFamily="34" charset="0"/>
                </a:rPr>
                <a:t>Project was inactive</a:t>
              </a:r>
            </a:p>
            <a:p>
              <a:pPr marL="342900" lvl="1" indent="-342900" algn="l" defTabSz="622300">
                <a:lnSpc>
                  <a:spcPct val="90000"/>
                </a:lnSpc>
                <a:spcBef>
                  <a:spcPct val="0"/>
                </a:spcBef>
                <a:spcAft>
                  <a:spcPct val="15000"/>
                </a:spcAft>
                <a:buFont typeface="+mj-lt"/>
                <a:buAutoNum type="arabicPeriod"/>
              </a:pPr>
              <a:r>
                <a:rPr lang="en-US" sz="2800" kern="1200" dirty="0">
                  <a:latin typeface="Arial" panose="020B0604020202020204" pitchFamily="34" charset="0"/>
                </a:rPr>
                <a:t>Work activity occurring, no lane closure</a:t>
              </a:r>
            </a:p>
            <a:p>
              <a:pPr marL="342900" lvl="1" indent="-342900" algn="l" defTabSz="622300">
                <a:lnSpc>
                  <a:spcPct val="90000"/>
                </a:lnSpc>
                <a:spcBef>
                  <a:spcPct val="0"/>
                </a:spcBef>
                <a:spcAft>
                  <a:spcPct val="15000"/>
                </a:spcAft>
                <a:buFont typeface="+mj-lt"/>
                <a:buAutoNum type="arabicPeriod"/>
              </a:pPr>
              <a:r>
                <a:rPr lang="en-US" sz="2800" kern="1200" dirty="0">
                  <a:latin typeface="Arial" panose="020B0604020202020204" pitchFamily="34" charset="0"/>
                </a:rPr>
                <a:t>Work activity and temporary lane closure occurring</a:t>
              </a:r>
            </a:p>
          </p:txBody>
        </p:sp>
      </p:grpSp>
      <p:sp>
        <p:nvSpPr>
          <p:cNvPr id="15" name="Title 14">
            <a:extLst>
              <a:ext uri="{FF2B5EF4-FFF2-40B4-BE49-F238E27FC236}">
                <a16:creationId xmlns:a16="http://schemas.microsoft.com/office/drawing/2014/main" id="{DB58FCBC-D5A3-4A4F-8EB8-5D3EAEF31E0F}"/>
              </a:ext>
            </a:extLst>
          </p:cNvPr>
          <p:cNvSpPr>
            <a:spLocks noGrp="1"/>
          </p:cNvSpPr>
          <p:nvPr>
            <p:ph type="title"/>
          </p:nvPr>
        </p:nvSpPr>
        <p:spPr>
          <a:xfrm>
            <a:off x="381000" y="53505"/>
            <a:ext cx="8763000" cy="1325563"/>
          </a:xfrm>
        </p:spPr>
        <p:txBody>
          <a:bodyPr/>
          <a:lstStyle/>
          <a:p>
            <a:r>
              <a:rPr lang="en-US" dirty="0"/>
              <a:t>Case Study: Nighttime Work Zones (NCHRP Report 627)</a:t>
            </a:r>
          </a:p>
        </p:txBody>
      </p:sp>
    </p:spTree>
    <p:extLst>
      <p:ext uri="{BB962C8B-B14F-4D97-AF65-F5344CB8AC3E}">
        <p14:creationId xmlns:p14="http://schemas.microsoft.com/office/powerpoint/2010/main" val="1984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4381866"/>
            <a:ext cx="9072349" cy="2147683"/>
            <a:chOff x="4824897" y="3841637"/>
            <a:chExt cx="7713944" cy="1383165"/>
          </a:xfrm>
        </p:grpSpPr>
        <p:sp>
          <p:nvSpPr>
            <p:cNvPr id="5" name="Freeform 4"/>
            <p:cNvSpPr/>
            <p:nvPr/>
          </p:nvSpPr>
          <p:spPr>
            <a:xfrm>
              <a:off x="4824897" y="3841637"/>
              <a:ext cx="7713944" cy="403200"/>
            </a:xfrm>
            <a:custGeom>
              <a:avLst/>
              <a:gdLst>
                <a:gd name="connsiteX0" fmla="*/ 0 w 3342101"/>
                <a:gd name="connsiteY0" fmla="*/ 0 h 403200"/>
                <a:gd name="connsiteX1" fmla="*/ 3342101 w 3342101"/>
                <a:gd name="connsiteY1" fmla="*/ 0 h 403200"/>
                <a:gd name="connsiteX2" fmla="*/ 3342101 w 3342101"/>
                <a:gd name="connsiteY2" fmla="*/ 403200 h 403200"/>
                <a:gd name="connsiteX3" fmla="*/ 0 w 3342101"/>
                <a:gd name="connsiteY3" fmla="*/ 403200 h 403200"/>
                <a:gd name="connsiteX4" fmla="*/ 0 w 3342101"/>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101" h="403200">
                  <a:moveTo>
                    <a:pt x="0" y="0"/>
                  </a:moveTo>
                  <a:lnTo>
                    <a:pt x="3342101" y="0"/>
                  </a:lnTo>
                  <a:lnTo>
                    <a:pt x="3342101" y="403200"/>
                  </a:lnTo>
                  <a:lnTo>
                    <a:pt x="0" y="403200"/>
                  </a:lnTo>
                  <a:lnTo>
                    <a:pt x="0" y="0"/>
                  </a:lnTo>
                  <a:close/>
                </a:path>
              </a:pathLst>
            </a:custGeom>
          </p:spPr>
          <p:style>
            <a:lnRef idx="2">
              <a:schemeClr val="accent2">
                <a:shade val="80000"/>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2800" b="1" dirty="0">
                  <a:latin typeface="Arial" panose="020B0604020202020204" pitchFamily="34" charset="0"/>
                </a:rPr>
                <a:t>Nighttime</a:t>
              </a:r>
            </a:p>
          </p:txBody>
        </p:sp>
        <p:sp>
          <p:nvSpPr>
            <p:cNvPr id="8" name="Freeform 7"/>
            <p:cNvSpPr/>
            <p:nvPr/>
          </p:nvSpPr>
          <p:spPr>
            <a:xfrm>
              <a:off x="4824897" y="4244837"/>
              <a:ext cx="7713944" cy="979965"/>
            </a:xfrm>
            <a:custGeom>
              <a:avLst/>
              <a:gdLst>
                <a:gd name="connsiteX0" fmla="*/ 0 w 3342101"/>
                <a:gd name="connsiteY0" fmla="*/ 0 h 979965"/>
                <a:gd name="connsiteX1" fmla="*/ 3342101 w 3342101"/>
                <a:gd name="connsiteY1" fmla="*/ 0 h 979965"/>
                <a:gd name="connsiteX2" fmla="*/ 3342101 w 3342101"/>
                <a:gd name="connsiteY2" fmla="*/ 979965 h 979965"/>
                <a:gd name="connsiteX3" fmla="*/ 0 w 3342101"/>
                <a:gd name="connsiteY3" fmla="*/ 979965 h 979965"/>
                <a:gd name="connsiteX4" fmla="*/ 0 w 3342101"/>
                <a:gd name="connsiteY4" fmla="*/ 0 h 97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101" h="979965">
                  <a:moveTo>
                    <a:pt x="0" y="0"/>
                  </a:moveTo>
                  <a:lnTo>
                    <a:pt x="3342101" y="0"/>
                  </a:lnTo>
                  <a:lnTo>
                    <a:pt x="3342101" y="979965"/>
                  </a:lnTo>
                  <a:lnTo>
                    <a:pt x="0" y="979965"/>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342900" lvl="1" indent="-342900" algn="l" defTabSz="622300">
                <a:lnSpc>
                  <a:spcPct val="90000"/>
                </a:lnSpc>
                <a:spcBef>
                  <a:spcPct val="0"/>
                </a:spcBef>
                <a:spcAft>
                  <a:spcPct val="15000"/>
                </a:spcAft>
                <a:buFont typeface="+mj-lt"/>
                <a:buAutoNum type="arabicPeriod" startAt="4"/>
              </a:pPr>
              <a:r>
                <a:rPr lang="en-US" sz="2800" dirty="0">
                  <a:latin typeface="Arial" panose="020B0604020202020204" pitchFamily="34" charset="0"/>
                </a:rPr>
                <a:t>Project was inactive</a:t>
              </a:r>
            </a:p>
            <a:p>
              <a:pPr marL="342900" lvl="1" indent="-342900" algn="l" defTabSz="622300">
                <a:lnSpc>
                  <a:spcPct val="90000"/>
                </a:lnSpc>
                <a:spcBef>
                  <a:spcPct val="0"/>
                </a:spcBef>
                <a:spcAft>
                  <a:spcPct val="15000"/>
                </a:spcAft>
                <a:buFont typeface="+mj-lt"/>
                <a:buAutoNum type="arabicPeriod" startAt="4"/>
              </a:pPr>
              <a:r>
                <a:rPr lang="en-US" sz="2800" dirty="0">
                  <a:latin typeface="Arial" panose="020B0604020202020204" pitchFamily="34" charset="0"/>
                </a:rPr>
                <a:t>Work activity occurring, no lane closure</a:t>
              </a:r>
            </a:p>
            <a:p>
              <a:pPr marL="342900" lvl="1" indent="-342900" algn="l" defTabSz="622300">
                <a:lnSpc>
                  <a:spcPct val="90000"/>
                </a:lnSpc>
                <a:spcBef>
                  <a:spcPct val="0"/>
                </a:spcBef>
                <a:spcAft>
                  <a:spcPct val="15000"/>
                </a:spcAft>
                <a:buFont typeface="+mj-lt"/>
                <a:buAutoNum type="arabicPeriod" startAt="4"/>
              </a:pPr>
              <a:r>
                <a:rPr lang="en-US" sz="2800" dirty="0">
                  <a:latin typeface="Arial" panose="020B0604020202020204" pitchFamily="34" charset="0"/>
                </a:rPr>
                <a:t>Work activity and temporary </a:t>
              </a:r>
              <a:r>
                <a:rPr lang="en-US" dirty="0">
                  <a:latin typeface="Arial" panose="020B0604020202020204" pitchFamily="34" charset="0"/>
                </a:rPr>
                <a:t>lane closure occurring</a:t>
              </a:r>
            </a:p>
          </p:txBody>
        </p:sp>
      </p:grpSp>
      <p:sp>
        <p:nvSpPr>
          <p:cNvPr id="9" name="TextBox 8"/>
          <p:cNvSpPr txBox="1"/>
          <p:nvPr/>
        </p:nvSpPr>
        <p:spPr>
          <a:xfrm>
            <a:off x="364671" y="1557975"/>
            <a:ext cx="8245929" cy="2591479"/>
          </a:xfrm>
          <a:prstGeom prst="rect">
            <a:avLst/>
          </a:prstGeom>
          <a:noFill/>
        </p:spPr>
        <p:txBody>
          <a:bodyPr wrap="square" rtlCol="0">
            <a:spAutoFit/>
          </a:bodyPr>
          <a:lstStyle/>
          <a:p>
            <a:pPr marL="231775" indent="-231775">
              <a:spcBef>
                <a:spcPct val="20000"/>
              </a:spcBef>
              <a:buClr>
                <a:schemeClr val="tx2"/>
              </a:buClr>
              <a:buFont typeface="Arial"/>
              <a:buChar char="•"/>
            </a:pPr>
            <a:r>
              <a:rPr lang="en-US" sz="2800" dirty="0">
                <a:latin typeface="Arial" panose="020B0604020202020204" pitchFamily="34" charset="0"/>
                <a:cs typeface="Arial" pitchFamily="34" charset="0"/>
              </a:rPr>
              <a:t>Results</a:t>
            </a:r>
          </a:p>
          <a:p>
            <a:pPr marL="688975" lvl="1" indent="-231775">
              <a:spcBef>
                <a:spcPct val="20000"/>
              </a:spcBef>
              <a:buClr>
                <a:schemeClr val="tx2"/>
              </a:buClr>
              <a:buFont typeface="Arial"/>
              <a:buChar char="•"/>
            </a:pPr>
            <a:r>
              <a:rPr lang="en-US" sz="2800" dirty="0">
                <a:latin typeface="Arial" panose="020B0604020202020204" pitchFamily="34" charset="0"/>
                <a:cs typeface="Arial" pitchFamily="34" charset="0"/>
              </a:rPr>
              <a:t>Crash rates by category</a:t>
            </a:r>
          </a:p>
          <a:p>
            <a:pPr marL="688975" lvl="1" indent="-231775">
              <a:spcBef>
                <a:spcPct val="20000"/>
              </a:spcBef>
              <a:buClr>
                <a:schemeClr val="tx2"/>
              </a:buClr>
              <a:buFont typeface="Arial"/>
              <a:buChar char="•"/>
            </a:pPr>
            <a:r>
              <a:rPr lang="en-US" sz="2800" dirty="0">
                <a:latin typeface="Arial" panose="020B0604020202020204" pitchFamily="34" charset="0"/>
                <a:cs typeface="Arial" pitchFamily="34" charset="0"/>
              </a:rPr>
              <a:t>Similarities and differences </a:t>
            </a:r>
          </a:p>
          <a:p>
            <a:pPr marL="688975" lvl="1" indent="-231775">
              <a:spcBef>
                <a:spcPct val="20000"/>
              </a:spcBef>
              <a:buClr>
                <a:schemeClr val="tx2"/>
              </a:buClr>
              <a:buFont typeface="Arial"/>
              <a:buChar char="•"/>
            </a:pPr>
            <a:r>
              <a:rPr lang="en-US" sz="2800" dirty="0">
                <a:latin typeface="Arial" panose="020B0604020202020204" pitchFamily="34" charset="0"/>
                <a:cs typeface="Arial" pitchFamily="34" charset="0"/>
              </a:rPr>
              <a:t>Evaluation of management practices</a:t>
            </a:r>
          </a:p>
          <a:p>
            <a:pPr marL="688975" lvl="1" indent="-231775">
              <a:spcBef>
                <a:spcPct val="20000"/>
              </a:spcBef>
              <a:buClr>
                <a:schemeClr val="tx2"/>
              </a:buClr>
              <a:buFont typeface="Arial"/>
              <a:buChar char="•"/>
            </a:pPr>
            <a:r>
              <a:rPr lang="en-US" sz="2800" dirty="0">
                <a:latin typeface="Arial" panose="020B0604020202020204" pitchFamily="34" charset="0"/>
                <a:cs typeface="Arial" pitchFamily="34" charset="0"/>
              </a:rPr>
              <a:t>Work zone crash reporting  recommendation</a:t>
            </a:r>
          </a:p>
        </p:txBody>
      </p:sp>
      <p:sp>
        <p:nvSpPr>
          <p:cNvPr id="7" name="Title 6">
            <a:extLst>
              <a:ext uri="{FF2B5EF4-FFF2-40B4-BE49-F238E27FC236}">
                <a16:creationId xmlns:a16="http://schemas.microsoft.com/office/drawing/2014/main" id="{7ABCA8D7-D5C6-4414-BD5B-CE93B542E5E9}"/>
              </a:ext>
            </a:extLst>
          </p:cNvPr>
          <p:cNvSpPr>
            <a:spLocks noGrp="1"/>
          </p:cNvSpPr>
          <p:nvPr>
            <p:ph type="title"/>
          </p:nvPr>
        </p:nvSpPr>
        <p:spPr>
          <a:xfrm>
            <a:off x="364671" y="116206"/>
            <a:ext cx="8763000" cy="1325563"/>
          </a:xfrm>
        </p:spPr>
        <p:txBody>
          <a:bodyPr/>
          <a:lstStyle/>
          <a:p>
            <a:r>
              <a:rPr lang="en-US" dirty="0"/>
              <a:t>Case Study: Nighttime Work Zones (NCHRP Report 627)</a:t>
            </a:r>
          </a:p>
        </p:txBody>
      </p:sp>
    </p:spTree>
    <p:extLst>
      <p:ext uri="{BB962C8B-B14F-4D97-AF65-F5344CB8AC3E}">
        <p14:creationId xmlns:p14="http://schemas.microsoft.com/office/powerpoint/2010/main" val="7848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799"/>
            <a:ext cx="8250865" cy="440187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descr="Image of a chart showing AADT versus increase in crash costs per work period with curve increasing as AADT increases"/>
          <p:cNvPicPr/>
          <p:nvPr/>
        </p:nvPicPr>
        <p:blipFill>
          <a:blip r:embed="rId3" cstate="print"/>
          <a:srcRect/>
          <a:stretch>
            <a:fillRect/>
          </a:stretch>
        </p:blipFill>
        <p:spPr bwMode="auto">
          <a:xfrm>
            <a:off x="0" y="1280160"/>
            <a:ext cx="9143999" cy="5453862"/>
          </a:xfrm>
          <a:prstGeom prst="rect">
            <a:avLst/>
          </a:prstGeom>
          <a:noFill/>
          <a:ln w="9525">
            <a:noFill/>
            <a:miter lim="800000"/>
            <a:headEnd/>
            <a:tailEnd/>
          </a:ln>
        </p:spPr>
      </p:pic>
      <p:sp>
        <p:nvSpPr>
          <p:cNvPr id="7" name="Title 6">
            <a:extLst>
              <a:ext uri="{FF2B5EF4-FFF2-40B4-BE49-F238E27FC236}">
                <a16:creationId xmlns:a16="http://schemas.microsoft.com/office/drawing/2014/main" id="{51FD59D0-9086-4921-A9D5-DBF008AA32C6}"/>
              </a:ext>
            </a:extLst>
          </p:cNvPr>
          <p:cNvSpPr>
            <a:spLocks noGrp="1"/>
          </p:cNvSpPr>
          <p:nvPr>
            <p:ph type="title"/>
          </p:nvPr>
        </p:nvSpPr>
        <p:spPr/>
        <p:txBody>
          <a:bodyPr/>
          <a:lstStyle/>
          <a:p>
            <a:r>
              <a:rPr lang="en-US" dirty="0"/>
              <a:t>Case Study: Nighttime Work Zones (NCHRP Report 627)</a:t>
            </a:r>
          </a:p>
        </p:txBody>
      </p:sp>
      <p:sp>
        <p:nvSpPr>
          <p:cNvPr id="4" name="Google Shape;74;p1">
            <a:extLst>
              <a:ext uri="{FF2B5EF4-FFF2-40B4-BE49-F238E27FC236}">
                <a16:creationId xmlns:a16="http://schemas.microsoft.com/office/drawing/2014/main" id="{47D96DC4-C99B-3289-307C-1CC951389DCD}"/>
              </a:ext>
            </a:extLst>
          </p:cNvPr>
          <p:cNvSpPr/>
          <p:nvPr/>
        </p:nvSpPr>
        <p:spPr>
          <a:xfrm>
            <a:off x="7696200" y="6487733"/>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NCHRP</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299945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9474"/>
            <a:ext cx="8229600" cy="4607617"/>
          </a:xfrm>
        </p:spPr>
        <p:txBody>
          <a:bodyPr/>
          <a:lstStyle/>
          <a:p>
            <a:endParaRPr lang="en-US" sz="2800" dirty="0">
              <a:solidFill>
                <a:srgbClr val="FF0000"/>
              </a:solidFill>
            </a:endParaRPr>
          </a:p>
          <a:p>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a:p>
            <a:pPr marL="0" indent="0">
              <a:buNone/>
            </a:pPr>
            <a:endParaRPr lang="en-US" sz="2400" dirty="0">
              <a:solidFill>
                <a:srgbClr val="FF0000"/>
              </a:solidFill>
            </a:endParaRPr>
          </a:p>
          <a:p>
            <a:pPr marL="0" indent="0">
              <a:buNone/>
            </a:pPr>
            <a:endParaRPr lang="en-US" sz="2400" dirty="0">
              <a:solidFill>
                <a:srgbClr val="FF0000"/>
              </a:solidFill>
            </a:endParaRPr>
          </a:p>
          <a:p>
            <a:pPr marL="0" indent="0">
              <a:buNone/>
            </a:pPr>
            <a:endParaRPr lang="en-US" sz="1000" dirty="0">
              <a:solidFill>
                <a:srgbClr val="FF0000"/>
              </a:solidFill>
            </a:endParaRPr>
          </a:p>
          <a:p>
            <a:pPr marL="0" indent="0">
              <a:buNone/>
            </a:pPr>
            <a:r>
              <a:rPr lang="en-US" sz="2400" dirty="0">
                <a:solidFill>
                  <a:srgbClr val="FF0000"/>
                </a:solidFill>
              </a:rPr>
              <a:t> </a:t>
            </a:r>
          </a:p>
        </p:txBody>
      </p:sp>
      <p:sp>
        <p:nvSpPr>
          <p:cNvPr id="11" name="Oval 10"/>
          <p:cNvSpPr/>
          <p:nvPr/>
        </p:nvSpPr>
        <p:spPr>
          <a:xfrm>
            <a:off x="4678328" y="1905000"/>
            <a:ext cx="4008472" cy="2138155"/>
          </a:xfrm>
          <a:prstGeom prst="ellipse">
            <a:avLst/>
          </a:prstGeom>
          <a:noFill/>
          <a:ln>
            <a:solidFill>
              <a:srgbClr val="00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ysClr val="windowText" lastClr="000000"/>
                </a:solidFill>
                <a:effectLst>
                  <a:outerShdw blurRad="50800" dist="39000" dir="5460000" algn="tl">
                    <a:srgbClr val="000000">
                      <a:alpha val="38000"/>
                    </a:srgbClr>
                  </a:outerShdw>
                </a:effectLst>
                <a:latin typeface="Arial" panose="020B0604020202020204" pitchFamily="34" charset="0"/>
              </a:rPr>
              <a:t>Project Level</a:t>
            </a:r>
          </a:p>
          <a:p>
            <a:pPr algn="ctr"/>
            <a:r>
              <a:rPr lang="en-US" sz="2400" dirty="0">
                <a:solidFill>
                  <a:schemeClr val="tx1"/>
                </a:solidFill>
                <a:latin typeface="Arial" panose="020B0604020202020204" pitchFamily="34" charset="0"/>
              </a:rPr>
              <a:t>Analyze project data for trends to use at the program level</a:t>
            </a:r>
          </a:p>
        </p:txBody>
      </p:sp>
      <p:sp>
        <p:nvSpPr>
          <p:cNvPr id="12" name="Oval 11"/>
          <p:cNvSpPr/>
          <p:nvPr/>
        </p:nvSpPr>
        <p:spPr>
          <a:xfrm>
            <a:off x="228600" y="1905000"/>
            <a:ext cx="4449727" cy="2138155"/>
          </a:xfrm>
          <a:prstGeom prst="ellipse">
            <a:avLst/>
          </a:prstGeom>
          <a:noFill/>
          <a:ln>
            <a:solidFill>
              <a:srgbClr val="00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ysClr val="windowText" lastClr="000000"/>
                </a:solidFill>
                <a:effectLst>
                  <a:outerShdw blurRad="50800" dist="39000" dir="5460000" algn="tl">
                    <a:srgbClr val="000000">
                      <a:alpha val="38000"/>
                    </a:srgbClr>
                  </a:outerShdw>
                </a:effectLst>
                <a:latin typeface="Arial" panose="020B0604020202020204" pitchFamily="34" charset="0"/>
              </a:rPr>
              <a:t>Program Level</a:t>
            </a:r>
          </a:p>
          <a:p>
            <a:pPr algn="ctr"/>
            <a:r>
              <a:rPr lang="en-US" sz="2400" dirty="0">
                <a:solidFill>
                  <a:schemeClr val="tx1"/>
                </a:solidFill>
                <a:latin typeface="Arial" panose="020B0604020202020204" pitchFamily="34" charset="0"/>
              </a:rPr>
              <a:t>Continuously pursue improvements in work zone safety and mobility</a:t>
            </a:r>
            <a:endParaRPr lang="en-US" sz="2400" b="1" dirty="0">
              <a:ln w="11430"/>
              <a:solidFill>
                <a:schemeClr val="tx1"/>
              </a:solidFill>
              <a:effectLst>
                <a:outerShdw blurRad="50800" dist="39000" dir="5460000" algn="tl">
                  <a:srgbClr val="000000">
                    <a:alpha val="38000"/>
                  </a:srgbClr>
                </a:outerShdw>
              </a:effectLst>
              <a:latin typeface="Arial" panose="020B0604020202020204" pitchFamily="34" charset="0"/>
            </a:endParaRPr>
          </a:p>
        </p:txBody>
      </p:sp>
      <p:sp>
        <p:nvSpPr>
          <p:cNvPr id="5" name="Title 4">
            <a:extLst>
              <a:ext uri="{FF2B5EF4-FFF2-40B4-BE49-F238E27FC236}">
                <a16:creationId xmlns:a16="http://schemas.microsoft.com/office/drawing/2014/main" id="{45F1B639-3630-454F-8280-329C0448B721}"/>
              </a:ext>
            </a:extLst>
          </p:cNvPr>
          <p:cNvSpPr>
            <a:spLocks noGrp="1"/>
          </p:cNvSpPr>
          <p:nvPr>
            <p:ph type="title"/>
          </p:nvPr>
        </p:nvSpPr>
        <p:spPr/>
        <p:txBody>
          <a:bodyPr/>
          <a:lstStyle/>
          <a:p>
            <a:r>
              <a:rPr lang="en-US" dirty="0"/>
              <a:t>Case Study:  Montana DOT Review: Every 2 Years</a:t>
            </a:r>
          </a:p>
        </p:txBody>
      </p:sp>
    </p:spTree>
    <p:extLst>
      <p:ext uri="{BB962C8B-B14F-4D97-AF65-F5344CB8AC3E}">
        <p14:creationId xmlns:p14="http://schemas.microsoft.com/office/powerpoint/2010/main" val="18553121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377"/>
            <a:ext cx="6111860" cy="966532"/>
          </a:xfrm>
        </p:spPr>
        <p:txBody>
          <a:bodyPr>
            <a:normAutofit/>
          </a:bodyPr>
          <a:lstStyle/>
          <a:p>
            <a:r>
              <a:rPr lang="en-US" dirty="0"/>
              <a:t>Learning Outcomes</a:t>
            </a:r>
          </a:p>
        </p:txBody>
      </p:sp>
      <p:sp>
        <p:nvSpPr>
          <p:cNvPr id="3" name="Content Placeholder 2"/>
          <p:cNvSpPr>
            <a:spLocks noGrp="1"/>
          </p:cNvSpPr>
          <p:nvPr>
            <p:ph idx="1"/>
          </p:nvPr>
        </p:nvSpPr>
        <p:spPr>
          <a:xfrm>
            <a:off x="152400" y="1447800"/>
            <a:ext cx="8991600" cy="4495800"/>
          </a:xfrm>
        </p:spPr>
        <p:txBody>
          <a:bodyPr/>
          <a:lstStyle/>
          <a:p>
            <a:r>
              <a:rPr lang="en-US" dirty="0"/>
              <a:t>You should now be able to:</a:t>
            </a:r>
          </a:p>
          <a:p>
            <a:pPr lvl="1"/>
            <a:r>
              <a:rPr lang="en-US" dirty="0"/>
              <a:t>Use work zone data analysis results to improve</a:t>
            </a:r>
          </a:p>
          <a:p>
            <a:pPr lvl="2"/>
            <a:r>
              <a:rPr lang="en-US" dirty="0"/>
              <a:t>Goals and objectives</a:t>
            </a:r>
          </a:p>
          <a:p>
            <a:pPr lvl="2"/>
            <a:r>
              <a:rPr lang="en-US" dirty="0"/>
              <a:t>Policies, practices, and standards</a:t>
            </a:r>
          </a:p>
          <a:p>
            <a:pPr lvl="2"/>
            <a:r>
              <a:rPr lang="en-US" dirty="0"/>
              <a:t>Sources for future data</a:t>
            </a:r>
          </a:p>
          <a:p>
            <a:pPr lvl="2"/>
            <a:r>
              <a:rPr lang="en-US" dirty="0"/>
              <a:t>Analysis capabilities</a:t>
            </a:r>
          </a:p>
          <a:p>
            <a:pPr lvl="1"/>
            <a:r>
              <a:rPr lang="en-US" dirty="0"/>
              <a:t>Understand that the application of the data collected and analyzed is vital to improving safety in work zones</a:t>
            </a:r>
          </a:p>
          <a:p>
            <a:endParaRPr lang="en-US" sz="2400" dirty="0"/>
          </a:p>
        </p:txBody>
      </p:sp>
    </p:spTree>
    <p:extLst>
      <p:ext uri="{BB962C8B-B14F-4D97-AF65-F5344CB8AC3E}">
        <p14:creationId xmlns:p14="http://schemas.microsoft.com/office/powerpoint/2010/main" val="29961260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Work Zone Safety Data</a:t>
            </a:r>
          </a:p>
          <a:p>
            <a:pPr algn="ctr">
              <a:defRPr/>
            </a:pPr>
            <a:r>
              <a:rPr lang="en-US" sz="3200" b="1" dirty="0">
                <a:solidFill>
                  <a:schemeClr val="bg1"/>
                </a:solidFill>
                <a:latin typeface="Arial" panose="020B0604020202020204" pitchFamily="34" charset="0"/>
                <a:ea typeface="+mj-ea"/>
                <a:cs typeface="+mj-cs"/>
              </a:rPr>
              <a:t>Collection and Analysis </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05000"/>
            <a:ext cx="3886199" cy="3409270"/>
          </a:xfrm>
        </p:spPr>
        <p:txBody>
          <a:bodyPr/>
          <a:lstStyle/>
          <a:p>
            <a:pPr algn="ctr" eaLnBrk="1" hangingPunct="1">
              <a:defRPr/>
            </a:pPr>
            <a:r>
              <a:rPr lang="en-US" dirty="0"/>
              <a:t>5. Your Turn</a:t>
            </a: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09DD7D80-E655-6118-5964-49876EC46003}"/>
              </a:ext>
            </a:extLst>
          </p:cNvPr>
          <p:cNvSpPr/>
          <p:nvPr/>
        </p:nvSpPr>
        <p:spPr>
          <a:xfrm>
            <a:off x="4343400" y="552314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3792834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defRPr/>
            </a:pPr>
            <a:r>
              <a:rPr lang="en-US" dirty="0"/>
              <a:t>Module Objectives</a:t>
            </a:r>
          </a:p>
        </p:txBody>
      </p:sp>
      <p:sp>
        <p:nvSpPr>
          <p:cNvPr id="4099" name="Rectangle 3"/>
          <p:cNvSpPr>
            <a:spLocks noGrp="1" noChangeArrowheads="1"/>
          </p:cNvSpPr>
          <p:nvPr>
            <p:ph type="body" idx="1"/>
          </p:nvPr>
        </p:nvSpPr>
        <p:spPr>
          <a:xfrm>
            <a:off x="457200" y="1828800"/>
            <a:ext cx="8382000" cy="4343400"/>
          </a:xfrm>
        </p:spPr>
        <p:txBody>
          <a:bodyPr/>
          <a:lstStyle/>
          <a:p>
            <a:r>
              <a:rPr lang="en-US" dirty="0"/>
              <a:t>Quantify the work zone safety problem</a:t>
            </a:r>
          </a:p>
          <a:p>
            <a:r>
              <a:rPr lang="en-US" dirty="0"/>
              <a:t>Discuss the importance of a work zone data collection process</a:t>
            </a:r>
          </a:p>
          <a:p>
            <a:r>
              <a:rPr lang="en-US" dirty="0"/>
              <a:t>Introduction and objectives of the Guide</a:t>
            </a:r>
          </a:p>
          <a:p>
            <a:endParaRPr lang="en-US" dirty="0"/>
          </a:p>
        </p:txBody>
      </p:sp>
    </p:spTree>
    <p:extLst>
      <p:ext uri="{BB962C8B-B14F-4D97-AF65-F5344CB8AC3E}">
        <p14:creationId xmlns:p14="http://schemas.microsoft.com/office/powerpoint/2010/main" val="227437047"/>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25562"/>
            <a:ext cx="8458200" cy="4618037"/>
          </a:xfrm>
        </p:spPr>
        <p:txBody>
          <a:bodyPr/>
          <a:lstStyle/>
          <a:p>
            <a:r>
              <a:rPr lang="en-US" dirty="0"/>
              <a:t>For you to learn how to:</a:t>
            </a:r>
          </a:p>
          <a:p>
            <a:pPr lvl="1"/>
            <a:r>
              <a:rPr lang="en-US" dirty="0"/>
              <a:t>Apply the workshop to your specific situation</a:t>
            </a:r>
          </a:p>
          <a:p>
            <a:pPr lvl="1"/>
            <a:r>
              <a:rPr lang="en-US" dirty="0"/>
              <a:t>Pull everything together</a:t>
            </a:r>
          </a:p>
          <a:p>
            <a:pPr lvl="1"/>
            <a:r>
              <a:rPr lang="en-US" dirty="0"/>
              <a:t>Take action to improve work zone safety</a:t>
            </a:r>
          </a:p>
        </p:txBody>
      </p:sp>
      <p:sp>
        <p:nvSpPr>
          <p:cNvPr id="5" name="Title 4">
            <a:extLst>
              <a:ext uri="{FF2B5EF4-FFF2-40B4-BE49-F238E27FC236}">
                <a16:creationId xmlns:a16="http://schemas.microsoft.com/office/drawing/2014/main" id="{DF9F9F64-2674-434F-AC3B-1DF8F8772AF5}"/>
              </a:ext>
            </a:extLst>
          </p:cNvPr>
          <p:cNvSpPr>
            <a:spLocks noGrp="1"/>
          </p:cNvSpPr>
          <p:nvPr>
            <p:ph type="title"/>
          </p:nvPr>
        </p:nvSpPr>
        <p:spPr/>
        <p:txBody>
          <a:bodyPr/>
          <a:lstStyle/>
          <a:p>
            <a:r>
              <a:rPr lang="en-US" dirty="0"/>
              <a:t>Module Objectives</a:t>
            </a:r>
          </a:p>
        </p:txBody>
      </p:sp>
    </p:spTree>
    <p:extLst>
      <p:ext uri="{BB962C8B-B14F-4D97-AF65-F5344CB8AC3E}">
        <p14:creationId xmlns:p14="http://schemas.microsoft.com/office/powerpoint/2010/main" val="5120057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404" y="1828800"/>
            <a:ext cx="8357191" cy="2615135"/>
          </a:xfrm>
        </p:spPr>
        <p:txBody>
          <a:bodyPr/>
          <a:lstStyle/>
          <a:p>
            <a:pPr marL="288925" indent="-288925">
              <a:buFont typeface="+mj-lt"/>
              <a:buAutoNum type="arabicPeriod"/>
            </a:pPr>
            <a:r>
              <a:rPr lang="en-US" dirty="0"/>
              <a:t>Develop Baseline – Where are we now?</a:t>
            </a:r>
          </a:p>
          <a:p>
            <a:pPr marL="288925" indent="-288925">
              <a:buFont typeface="+mj-lt"/>
              <a:buAutoNum type="arabicPeriod"/>
            </a:pPr>
            <a:r>
              <a:rPr lang="en-US" dirty="0"/>
              <a:t>Identify the most beneficial and feasible strategies from the workshop</a:t>
            </a:r>
          </a:p>
          <a:p>
            <a:pPr marL="288925" lvl="0" indent="-288925">
              <a:buFont typeface="+mj-lt"/>
              <a:buAutoNum type="arabicPeriod"/>
            </a:pPr>
            <a:r>
              <a:rPr lang="en-US" dirty="0"/>
              <a:t>Take steps to improve work zone safety-related data collection, analysis, and implementation</a:t>
            </a:r>
          </a:p>
          <a:p>
            <a:pPr marL="457200" indent="-457200">
              <a:buFont typeface="+mj-lt"/>
              <a:buAutoNum type="arabicPeriod"/>
            </a:pPr>
            <a:endParaRPr lang="en-US" sz="2400" dirty="0"/>
          </a:p>
          <a:p>
            <a:pPr marL="457200" indent="-457200">
              <a:buFont typeface="+mj-lt"/>
              <a:buAutoNum type="arabicPeriod"/>
            </a:pPr>
            <a:endParaRPr lang="en-US" sz="2400" dirty="0"/>
          </a:p>
        </p:txBody>
      </p:sp>
      <p:sp>
        <p:nvSpPr>
          <p:cNvPr id="7" name="Title 6">
            <a:extLst>
              <a:ext uri="{FF2B5EF4-FFF2-40B4-BE49-F238E27FC236}">
                <a16:creationId xmlns:a16="http://schemas.microsoft.com/office/drawing/2014/main" id="{40F53CB4-155A-45E0-B1CC-502A1A0344E4}"/>
              </a:ext>
            </a:extLst>
          </p:cNvPr>
          <p:cNvSpPr>
            <a:spLocks noGrp="1"/>
          </p:cNvSpPr>
          <p:nvPr>
            <p:ph type="title"/>
          </p:nvPr>
        </p:nvSpPr>
        <p:spPr/>
        <p:txBody>
          <a:bodyPr/>
          <a:lstStyle/>
          <a:p>
            <a:r>
              <a:rPr lang="en-US" dirty="0"/>
              <a:t>Applying the Workshop to You</a:t>
            </a:r>
          </a:p>
        </p:txBody>
      </p:sp>
    </p:spTree>
    <p:extLst>
      <p:ext uri="{BB962C8B-B14F-4D97-AF65-F5344CB8AC3E}">
        <p14:creationId xmlns:p14="http://schemas.microsoft.com/office/powerpoint/2010/main" val="25575040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Next Steps</a:t>
            </a:r>
          </a:p>
        </p:txBody>
      </p:sp>
      <p:sp>
        <p:nvSpPr>
          <p:cNvPr id="6" name="Content Placeholder 5"/>
          <p:cNvSpPr>
            <a:spLocks noGrp="1"/>
          </p:cNvSpPr>
          <p:nvPr>
            <p:ph idx="1"/>
          </p:nvPr>
        </p:nvSpPr>
        <p:spPr>
          <a:xfrm>
            <a:off x="411480" y="1569720"/>
            <a:ext cx="8229600" cy="4114800"/>
          </a:xfrm>
        </p:spPr>
        <p:txBody>
          <a:bodyPr/>
          <a:lstStyle/>
          <a:p>
            <a:r>
              <a:rPr lang="en-US" dirty="0"/>
              <a:t>Critical Steps to Implementation template</a:t>
            </a:r>
          </a:p>
        </p:txBody>
      </p:sp>
      <p:graphicFrame>
        <p:nvGraphicFramePr>
          <p:cNvPr id="7" name="Content Placeholder 5"/>
          <p:cNvGraphicFramePr>
            <a:graphicFrameLocks/>
          </p:cNvGraphicFramePr>
          <p:nvPr>
            <p:extLst>
              <p:ext uri="{D42A27DB-BD31-4B8C-83A1-F6EECF244321}">
                <p14:modId xmlns:p14="http://schemas.microsoft.com/office/powerpoint/2010/main" val="1551122661"/>
              </p:ext>
            </p:extLst>
          </p:nvPr>
        </p:nvGraphicFramePr>
        <p:xfrm>
          <a:off x="446567" y="2621815"/>
          <a:ext cx="8229599" cy="2311400"/>
        </p:xfrm>
        <a:graphic>
          <a:graphicData uri="http://schemas.openxmlformats.org/drawingml/2006/table">
            <a:tbl>
              <a:tblPr firstRow="1" bandRow="1">
                <a:tableStyleId>{5C22544A-7EE6-4342-B048-85BDC9FD1C3A}</a:tableStyleId>
              </a:tblPr>
              <a:tblGrid>
                <a:gridCol w="1077433">
                  <a:extLst>
                    <a:ext uri="{9D8B030D-6E8A-4147-A177-3AD203B41FA5}">
                      <a16:colId xmlns:a16="http://schemas.microsoft.com/office/drawing/2014/main" val="20000"/>
                    </a:ext>
                  </a:extLst>
                </a:gridCol>
                <a:gridCol w="1273881">
                  <a:extLst>
                    <a:ext uri="{9D8B030D-6E8A-4147-A177-3AD203B41FA5}">
                      <a16:colId xmlns:a16="http://schemas.microsoft.com/office/drawing/2014/main" val="20001"/>
                    </a:ext>
                  </a:extLst>
                </a:gridCol>
                <a:gridCol w="1175657">
                  <a:extLst>
                    <a:ext uri="{9D8B030D-6E8A-4147-A177-3AD203B41FA5}">
                      <a16:colId xmlns:a16="http://schemas.microsoft.com/office/drawing/2014/main" val="20002"/>
                    </a:ext>
                  </a:extLst>
                </a:gridCol>
                <a:gridCol w="1086142">
                  <a:extLst>
                    <a:ext uri="{9D8B030D-6E8A-4147-A177-3AD203B41FA5}">
                      <a16:colId xmlns:a16="http://schemas.microsoft.com/office/drawing/2014/main" val="20003"/>
                    </a:ext>
                  </a:extLst>
                </a:gridCol>
                <a:gridCol w="1265172">
                  <a:extLst>
                    <a:ext uri="{9D8B030D-6E8A-4147-A177-3AD203B41FA5}">
                      <a16:colId xmlns:a16="http://schemas.microsoft.com/office/drawing/2014/main" val="20004"/>
                    </a:ext>
                  </a:extLst>
                </a:gridCol>
                <a:gridCol w="1175657">
                  <a:extLst>
                    <a:ext uri="{9D8B030D-6E8A-4147-A177-3AD203B41FA5}">
                      <a16:colId xmlns:a16="http://schemas.microsoft.com/office/drawing/2014/main" val="20005"/>
                    </a:ext>
                  </a:extLst>
                </a:gridCol>
                <a:gridCol w="1175657">
                  <a:extLst>
                    <a:ext uri="{9D8B030D-6E8A-4147-A177-3AD203B41FA5}">
                      <a16:colId xmlns:a16="http://schemas.microsoft.com/office/drawing/2014/main" val="20006"/>
                    </a:ext>
                  </a:extLst>
                </a:gridCol>
              </a:tblGrid>
              <a:tr h="1944017">
                <a:tc>
                  <a:txBody>
                    <a:bodyPr/>
                    <a:lstStyle/>
                    <a:p>
                      <a:pPr marL="0" marR="0" algn="ctr">
                        <a:lnSpc>
                          <a:spcPct val="115000"/>
                        </a:lnSpc>
                        <a:spcBef>
                          <a:spcPts val="0"/>
                        </a:spcBef>
                        <a:spcAft>
                          <a:spcPts val="0"/>
                        </a:spcAft>
                      </a:pPr>
                      <a:r>
                        <a:rPr lang="en-US" sz="1600" b="0" kern="1200" dirty="0">
                          <a:ln>
                            <a:noFill/>
                          </a:ln>
                          <a:solidFill>
                            <a:schemeClr val="tx1"/>
                          </a:solidFill>
                          <a:latin typeface="Franklin Gothic Demi" pitchFamily="34" charset="0"/>
                          <a:ea typeface="+mn-ea"/>
                          <a:cs typeface="+mn-cs"/>
                        </a:rPr>
                        <a:t>Critical Step</a:t>
                      </a:r>
                    </a:p>
                  </a:txBody>
                  <a:tcPr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0"/>
                        </a:spcAft>
                      </a:pPr>
                      <a:r>
                        <a:rPr lang="en-US" sz="1600" b="0" kern="1200" dirty="0">
                          <a:ln>
                            <a:noFill/>
                          </a:ln>
                          <a:solidFill>
                            <a:schemeClr val="tx1"/>
                          </a:solidFill>
                          <a:latin typeface="Franklin Gothic Demi" pitchFamily="34" charset="0"/>
                          <a:ea typeface="+mn-ea"/>
                          <a:cs typeface="+mn-cs"/>
                        </a:rPr>
                        <a:t>Responsible Party</a:t>
                      </a:r>
                    </a:p>
                  </a:txBody>
                  <a:tcPr anchor="ctr">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0"/>
                        </a:spcAft>
                      </a:pPr>
                      <a:r>
                        <a:rPr lang="en-US" sz="1600" b="0" kern="1200" dirty="0">
                          <a:ln>
                            <a:noFill/>
                          </a:ln>
                          <a:solidFill>
                            <a:schemeClr val="tx1"/>
                          </a:solidFill>
                          <a:latin typeface="Franklin Gothic Demi" pitchFamily="34" charset="0"/>
                          <a:ea typeface="+mn-ea"/>
                          <a:cs typeface="+mn-cs"/>
                        </a:rPr>
                        <a:t>Key Decision(s) Associated with Step</a:t>
                      </a:r>
                    </a:p>
                  </a:txBody>
                  <a:tcPr anchor="ctr">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0"/>
                        </a:spcAft>
                      </a:pPr>
                      <a:r>
                        <a:rPr lang="en-US" sz="1600" b="0" kern="1200" dirty="0">
                          <a:ln>
                            <a:noFill/>
                          </a:ln>
                          <a:solidFill>
                            <a:schemeClr val="tx1"/>
                          </a:solidFill>
                          <a:latin typeface="Franklin Gothic Demi" pitchFamily="34" charset="0"/>
                          <a:ea typeface="+mn-ea"/>
                          <a:cs typeface="+mn-cs"/>
                        </a:rPr>
                        <a:t>Decision-maker</a:t>
                      </a:r>
                    </a:p>
                  </a:txBody>
                  <a:tcPr anchor="ctr">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0"/>
                        </a:spcAft>
                      </a:pPr>
                      <a:r>
                        <a:rPr lang="en-US" sz="1600" b="0" kern="1200" dirty="0">
                          <a:ln>
                            <a:noFill/>
                          </a:ln>
                          <a:solidFill>
                            <a:schemeClr val="tx1"/>
                          </a:solidFill>
                          <a:latin typeface="Franklin Gothic Demi" pitchFamily="34" charset="0"/>
                          <a:ea typeface="+mn-ea"/>
                          <a:cs typeface="+mn-cs"/>
                        </a:rPr>
                        <a:t>Required Preparation</a:t>
                      </a:r>
                    </a:p>
                  </a:txBody>
                  <a:tcPr anchor="ctr">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marL="0" marR="0" algn="ctr" defTabSz="914400" rtl="0" eaLnBrk="1" latinLnBrk="0" hangingPunct="1">
                        <a:lnSpc>
                          <a:spcPct val="115000"/>
                        </a:lnSpc>
                        <a:spcBef>
                          <a:spcPts val="0"/>
                        </a:spcBef>
                        <a:spcAft>
                          <a:spcPts val="0"/>
                        </a:spcAft>
                      </a:pPr>
                      <a:r>
                        <a:rPr lang="en-US" sz="1600" b="0" kern="1200" dirty="0">
                          <a:ln>
                            <a:noFill/>
                          </a:ln>
                          <a:solidFill>
                            <a:schemeClr val="tx1"/>
                          </a:solidFill>
                          <a:latin typeface="Franklin Gothic Demi" pitchFamily="34" charset="0"/>
                          <a:ea typeface="+mn-ea"/>
                          <a:cs typeface="+mn-cs"/>
                        </a:rPr>
                        <a:t>Estimated Timeframe to Complete Step (time from when activity begins)</a:t>
                      </a:r>
                    </a:p>
                  </a:txBody>
                  <a:tcPr anchor="ctr">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marL="0" marR="0" algn="ctr" defTabSz="914400" rtl="0" eaLnBrk="1" latinLnBrk="0" hangingPunct="1">
                        <a:lnSpc>
                          <a:spcPct val="115000"/>
                        </a:lnSpc>
                        <a:spcBef>
                          <a:spcPts val="0"/>
                        </a:spcBef>
                        <a:spcAft>
                          <a:spcPts val="0"/>
                        </a:spcAft>
                      </a:pPr>
                      <a:r>
                        <a:rPr lang="en-US" sz="1600" b="0" kern="1200" dirty="0">
                          <a:ln>
                            <a:noFill/>
                          </a:ln>
                          <a:solidFill>
                            <a:schemeClr val="tx1"/>
                          </a:solidFill>
                          <a:latin typeface="Franklin Gothic Demi" pitchFamily="34" charset="0"/>
                          <a:ea typeface="+mn-ea"/>
                          <a:cs typeface="+mn-cs"/>
                        </a:rPr>
                        <a:t>Date Completed</a:t>
                      </a:r>
                    </a:p>
                  </a:txBody>
                  <a:tcPr marL="0" marR="0" marT="0" marB="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811035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89725816"/>
              </p:ext>
            </p:extLst>
          </p:nvPr>
        </p:nvGraphicFramePr>
        <p:xfrm>
          <a:off x="1" y="-43131"/>
          <a:ext cx="9143998" cy="7431916"/>
        </p:xfrm>
        <a:graphic>
          <a:graphicData uri="http://schemas.openxmlformats.org/drawingml/2006/table">
            <a:tbl>
              <a:tblPr firstRow="1" firstCol="1" bandRow="1">
                <a:tableStyleId>{5C22544A-7EE6-4342-B048-85BDC9FD1C3A}</a:tableStyleId>
              </a:tblPr>
              <a:tblGrid>
                <a:gridCol w="1894637">
                  <a:extLst>
                    <a:ext uri="{9D8B030D-6E8A-4147-A177-3AD203B41FA5}">
                      <a16:colId xmlns:a16="http://schemas.microsoft.com/office/drawing/2014/main" val="20000"/>
                    </a:ext>
                  </a:extLst>
                </a:gridCol>
                <a:gridCol w="1703585">
                  <a:extLst>
                    <a:ext uri="{9D8B030D-6E8A-4147-A177-3AD203B41FA5}">
                      <a16:colId xmlns:a16="http://schemas.microsoft.com/office/drawing/2014/main" val="20001"/>
                    </a:ext>
                  </a:extLst>
                </a:gridCol>
                <a:gridCol w="1615045">
                  <a:extLst>
                    <a:ext uri="{9D8B030D-6E8A-4147-A177-3AD203B41FA5}">
                      <a16:colId xmlns:a16="http://schemas.microsoft.com/office/drawing/2014/main" val="20002"/>
                    </a:ext>
                  </a:extLst>
                </a:gridCol>
                <a:gridCol w="964416">
                  <a:extLst>
                    <a:ext uri="{9D8B030D-6E8A-4147-A177-3AD203B41FA5}">
                      <a16:colId xmlns:a16="http://schemas.microsoft.com/office/drawing/2014/main" val="20003"/>
                    </a:ext>
                  </a:extLst>
                </a:gridCol>
                <a:gridCol w="1814410">
                  <a:extLst>
                    <a:ext uri="{9D8B030D-6E8A-4147-A177-3AD203B41FA5}">
                      <a16:colId xmlns:a16="http://schemas.microsoft.com/office/drawing/2014/main" val="20004"/>
                    </a:ext>
                  </a:extLst>
                </a:gridCol>
                <a:gridCol w="1151905">
                  <a:extLst>
                    <a:ext uri="{9D8B030D-6E8A-4147-A177-3AD203B41FA5}">
                      <a16:colId xmlns:a16="http://schemas.microsoft.com/office/drawing/2014/main" val="20005"/>
                    </a:ext>
                  </a:extLst>
                </a:gridCol>
              </a:tblGrid>
              <a:tr h="321414">
                <a:tc gridSpan="6">
                  <a:txBody>
                    <a:bodyPr/>
                    <a:lstStyle/>
                    <a:p>
                      <a:pPr marL="0" marR="0" algn="l">
                        <a:lnSpc>
                          <a:spcPct val="115000"/>
                        </a:lnSpc>
                        <a:spcBef>
                          <a:spcPts val="0"/>
                        </a:spcBef>
                        <a:spcAft>
                          <a:spcPts val="0"/>
                        </a:spcAft>
                      </a:pPr>
                      <a:r>
                        <a:rPr lang="en-US" sz="1800" dirty="0">
                          <a:solidFill>
                            <a:srgbClr val="008080"/>
                          </a:solidFill>
                          <a:effectLst/>
                          <a:latin typeface="Arial" panose="020B0604020202020204" pitchFamily="34" charset="0"/>
                        </a:rPr>
                        <a:t>Example:  Implement Portable Traffic Monitoring Devices (PTMDs) for Speed and Queue Data Collection</a:t>
                      </a:r>
                      <a:endParaRPr lang="en-US" sz="1800" dirty="0">
                        <a:solidFill>
                          <a:srgbClr val="008080"/>
                        </a:solidFill>
                        <a:effectLst/>
                        <a:latin typeface="Times New Roman"/>
                        <a:ea typeface="Times New Roman"/>
                      </a:endParaRPr>
                    </a:p>
                  </a:txBody>
                  <a:tcPr marL="57684" marR="57684" marT="28842" marB="28842"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5374">
                <a:tc>
                  <a:txBody>
                    <a:bodyPr/>
                    <a:lstStyle/>
                    <a:p>
                      <a:pPr algn="l">
                        <a:lnSpc>
                          <a:spcPct val="115000"/>
                        </a:lnSpc>
                      </a:pPr>
                      <a:r>
                        <a:rPr lang="en-US" sz="1200" b="0" dirty="0">
                          <a:solidFill>
                            <a:schemeClr val="bg1"/>
                          </a:solidFill>
                          <a:effectLst/>
                          <a:latin typeface="Arial" panose="020B0604020202020204" pitchFamily="34" charset="0"/>
                        </a:rPr>
                        <a:t>Critical Step</a:t>
                      </a:r>
                      <a:endParaRPr lang="en-US" sz="1400" b="0" dirty="0">
                        <a:solidFill>
                          <a:schemeClr val="bg1"/>
                        </a:solidFill>
                        <a:effectLst/>
                        <a:latin typeface="Calibri"/>
                      </a:endParaRPr>
                    </a:p>
                  </a:txBody>
                  <a:tcPr marL="57684" marR="57684" marT="28842" marB="28842">
                    <a:solidFill>
                      <a:schemeClr val="accent2"/>
                    </a:solidFill>
                  </a:tcPr>
                </a:tc>
                <a:tc>
                  <a:txBody>
                    <a:bodyPr/>
                    <a:lstStyle/>
                    <a:p>
                      <a:pPr algn="l">
                        <a:lnSpc>
                          <a:spcPct val="115000"/>
                        </a:lnSpc>
                      </a:pPr>
                      <a:r>
                        <a:rPr lang="en-US" sz="1200" b="0" dirty="0">
                          <a:solidFill>
                            <a:schemeClr val="bg1"/>
                          </a:solidFill>
                          <a:effectLst/>
                          <a:latin typeface="Arial" panose="020B0604020202020204" pitchFamily="34" charset="0"/>
                        </a:rPr>
                        <a:t>Responsible Party</a:t>
                      </a:r>
                      <a:endParaRPr lang="en-US" sz="1400" b="0" dirty="0">
                        <a:solidFill>
                          <a:schemeClr val="bg1"/>
                        </a:solidFill>
                        <a:effectLst/>
                        <a:latin typeface="Calibri"/>
                      </a:endParaRPr>
                    </a:p>
                  </a:txBody>
                  <a:tcPr marL="57684" marR="57684" marT="28842" marB="28842">
                    <a:solidFill>
                      <a:schemeClr val="accent2"/>
                    </a:solidFill>
                  </a:tcPr>
                </a:tc>
                <a:tc>
                  <a:txBody>
                    <a:bodyPr/>
                    <a:lstStyle/>
                    <a:p>
                      <a:pPr algn="l">
                        <a:lnSpc>
                          <a:spcPct val="115000"/>
                        </a:lnSpc>
                      </a:pPr>
                      <a:r>
                        <a:rPr lang="en-US" sz="1200" b="0" dirty="0">
                          <a:solidFill>
                            <a:schemeClr val="bg1"/>
                          </a:solidFill>
                          <a:effectLst/>
                          <a:latin typeface="Arial" panose="020B0604020202020204" pitchFamily="34" charset="0"/>
                        </a:rPr>
                        <a:t>Key Decision(s) Associated with Step</a:t>
                      </a:r>
                      <a:endParaRPr lang="en-US" sz="1400" b="0" dirty="0">
                        <a:solidFill>
                          <a:schemeClr val="bg1"/>
                        </a:solidFill>
                        <a:effectLst/>
                        <a:latin typeface="Calibri"/>
                      </a:endParaRPr>
                    </a:p>
                  </a:txBody>
                  <a:tcPr marL="57684" marR="57684" marT="28842" marB="28842">
                    <a:solidFill>
                      <a:schemeClr val="accent2"/>
                    </a:solidFill>
                  </a:tcPr>
                </a:tc>
                <a:tc>
                  <a:txBody>
                    <a:bodyPr/>
                    <a:lstStyle/>
                    <a:p>
                      <a:pPr algn="l">
                        <a:lnSpc>
                          <a:spcPct val="115000"/>
                        </a:lnSpc>
                      </a:pPr>
                      <a:r>
                        <a:rPr lang="en-US" sz="1200" b="0" dirty="0">
                          <a:solidFill>
                            <a:schemeClr val="bg1"/>
                          </a:solidFill>
                          <a:effectLst/>
                          <a:latin typeface="Arial" panose="020B0604020202020204" pitchFamily="34" charset="0"/>
                        </a:rPr>
                        <a:t>Decision-maker</a:t>
                      </a:r>
                      <a:endParaRPr lang="en-US" sz="1400" b="0" dirty="0">
                        <a:solidFill>
                          <a:schemeClr val="bg1"/>
                        </a:solidFill>
                        <a:effectLst/>
                        <a:latin typeface="Calibri"/>
                      </a:endParaRPr>
                    </a:p>
                  </a:txBody>
                  <a:tcPr marL="57684" marR="57684" marT="28842" marB="28842">
                    <a:solidFill>
                      <a:schemeClr val="accent2"/>
                    </a:solidFill>
                  </a:tcPr>
                </a:tc>
                <a:tc>
                  <a:txBody>
                    <a:bodyPr/>
                    <a:lstStyle/>
                    <a:p>
                      <a:pPr algn="l">
                        <a:lnSpc>
                          <a:spcPct val="115000"/>
                        </a:lnSpc>
                      </a:pPr>
                      <a:r>
                        <a:rPr lang="en-US" sz="1200" b="0" dirty="0">
                          <a:solidFill>
                            <a:schemeClr val="bg1"/>
                          </a:solidFill>
                          <a:effectLst/>
                          <a:latin typeface="Arial" panose="020B0604020202020204" pitchFamily="34" charset="0"/>
                        </a:rPr>
                        <a:t>Required Preparation</a:t>
                      </a:r>
                      <a:endParaRPr lang="en-US" sz="1400" b="0" dirty="0">
                        <a:solidFill>
                          <a:schemeClr val="bg1"/>
                        </a:solidFill>
                        <a:effectLst/>
                        <a:latin typeface="Calibri"/>
                      </a:endParaRPr>
                    </a:p>
                  </a:txBody>
                  <a:tcPr marL="57684" marR="57684" marT="28842" marB="28842">
                    <a:solidFill>
                      <a:schemeClr val="accent2"/>
                    </a:solidFill>
                  </a:tcPr>
                </a:tc>
                <a:tc>
                  <a:txBody>
                    <a:bodyPr/>
                    <a:lstStyle/>
                    <a:p>
                      <a:pPr algn="l">
                        <a:lnSpc>
                          <a:spcPct val="115000"/>
                        </a:lnSpc>
                      </a:pPr>
                      <a:r>
                        <a:rPr lang="en-US" sz="1200" b="0" dirty="0">
                          <a:solidFill>
                            <a:schemeClr val="bg1"/>
                          </a:solidFill>
                          <a:effectLst/>
                          <a:latin typeface="Arial" panose="020B0604020202020204" pitchFamily="34" charset="0"/>
                        </a:rPr>
                        <a:t>Timeframe to Complete Step</a:t>
                      </a:r>
                      <a:endParaRPr lang="en-US" sz="1400" b="0" dirty="0">
                        <a:solidFill>
                          <a:schemeClr val="bg1"/>
                        </a:solidFill>
                        <a:effectLst/>
                      </a:endParaRPr>
                    </a:p>
                  </a:txBody>
                  <a:tcPr marL="57684" marR="57684" marT="28842" marB="28842">
                    <a:solidFill>
                      <a:schemeClr val="accent2"/>
                    </a:solidFill>
                  </a:tcPr>
                </a:tc>
                <a:extLst>
                  <a:ext uri="{0D108BD9-81ED-4DB2-BD59-A6C34878D82A}">
                    <a16:rowId xmlns:a16="http://schemas.microsoft.com/office/drawing/2014/main" val="10001"/>
                  </a:ext>
                </a:extLst>
              </a:tr>
              <a:tr h="661759">
                <a:tc>
                  <a:txBody>
                    <a:bodyPr/>
                    <a:lstStyle/>
                    <a:p>
                      <a:pPr algn="l">
                        <a:lnSpc>
                          <a:spcPct val="115000"/>
                        </a:lnSpc>
                      </a:pPr>
                      <a:r>
                        <a:rPr lang="en-US" sz="1150" b="0" dirty="0">
                          <a:effectLst/>
                          <a:latin typeface="Arial" panose="020B0604020202020204" pitchFamily="34" charset="0"/>
                        </a:rPr>
                        <a:t>1. Further evaluate current deployments of PTMDs in your State and other States.</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Work Zone Engineer, State DOT</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Should we deploy this strategy on our work zones?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Work Zone Engineer, State DOT</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Prepare literature review report on current applications.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3 months</a:t>
                      </a:r>
                      <a:endParaRPr lang="en-US" sz="1100" dirty="0">
                        <a:effectLst/>
                        <a:latin typeface="Calibri"/>
                      </a:endParaRPr>
                    </a:p>
                  </a:txBody>
                  <a:tcPr marL="57684" marR="57684" marT="28842" marB="28842"/>
                </a:tc>
                <a:extLst>
                  <a:ext uri="{0D108BD9-81ED-4DB2-BD59-A6C34878D82A}">
                    <a16:rowId xmlns:a16="http://schemas.microsoft.com/office/drawing/2014/main" val="10002"/>
                  </a:ext>
                </a:extLst>
              </a:tr>
              <a:tr h="867131">
                <a:tc>
                  <a:txBody>
                    <a:bodyPr/>
                    <a:lstStyle/>
                    <a:p>
                      <a:pPr algn="l">
                        <a:lnSpc>
                          <a:spcPct val="115000"/>
                        </a:lnSpc>
                      </a:pPr>
                      <a:r>
                        <a:rPr lang="en-US" sz="1150" b="0" dirty="0">
                          <a:effectLst/>
                          <a:latin typeface="Arial" panose="020B0604020202020204" pitchFamily="34" charset="0"/>
                        </a:rPr>
                        <a:t>2. Determine most applicable sites/project types in our jurisdiction for deployment.</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Work Zone Engineer, District Resident Engineers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Choose sites for deployment.</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Resident Engineers, Work Zone Engineer</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Review temporary traffic control (TTC) plans. </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6 months </a:t>
                      </a:r>
                      <a:endParaRPr lang="en-US" sz="1100" dirty="0">
                        <a:effectLst/>
                        <a:latin typeface="Calibri"/>
                      </a:endParaRPr>
                    </a:p>
                  </a:txBody>
                  <a:tcPr marL="57684" marR="57684" marT="28842" marB="28842"/>
                </a:tc>
                <a:extLst>
                  <a:ext uri="{0D108BD9-81ED-4DB2-BD59-A6C34878D82A}">
                    <a16:rowId xmlns:a16="http://schemas.microsoft.com/office/drawing/2014/main" val="10003"/>
                  </a:ext>
                </a:extLst>
              </a:tr>
              <a:tr h="661255">
                <a:tc>
                  <a:txBody>
                    <a:bodyPr/>
                    <a:lstStyle/>
                    <a:p>
                      <a:pPr algn="l">
                        <a:lnSpc>
                          <a:spcPct val="115000"/>
                        </a:lnSpc>
                      </a:pPr>
                      <a:r>
                        <a:rPr lang="en-US" sz="1150" b="0" dirty="0">
                          <a:effectLst/>
                          <a:latin typeface="Arial" panose="020B0604020202020204" pitchFamily="34" charset="0"/>
                        </a:rPr>
                        <a:t>3. Secure funding source and  purchase PTMDs.</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Work Zone Engineer, Management</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Determine funding source and authorize purchase.</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DOT Management</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Analyze purchase options (e.g., lease vs. buy) and other costs.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9 months</a:t>
                      </a:r>
                      <a:endParaRPr lang="en-US" sz="1100" dirty="0">
                        <a:effectLst/>
                        <a:latin typeface="Calibri"/>
                      </a:endParaRPr>
                    </a:p>
                  </a:txBody>
                  <a:tcPr marL="57684" marR="57684" marT="28842" marB="28842"/>
                </a:tc>
                <a:extLst>
                  <a:ext uri="{0D108BD9-81ED-4DB2-BD59-A6C34878D82A}">
                    <a16:rowId xmlns:a16="http://schemas.microsoft.com/office/drawing/2014/main" val="10004"/>
                  </a:ext>
                </a:extLst>
              </a:tr>
              <a:tr h="473492">
                <a:tc>
                  <a:txBody>
                    <a:bodyPr/>
                    <a:lstStyle/>
                    <a:p>
                      <a:pPr algn="l">
                        <a:lnSpc>
                          <a:spcPct val="115000"/>
                        </a:lnSpc>
                      </a:pPr>
                      <a:r>
                        <a:rPr lang="en-US" sz="1150" b="0" dirty="0">
                          <a:effectLst/>
                          <a:latin typeface="Arial" panose="020B0604020202020204" pitchFamily="34" charset="0"/>
                        </a:rPr>
                        <a:t>4. Deploy PTMDs and collect data.</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Resident Engineers, Construction Inspectors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Identify responsible party for data collection.</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Resident Engineers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Identify process for data collection and archival.</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10-12 months</a:t>
                      </a:r>
                      <a:endParaRPr lang="en-US" sz="1100" dirty="0">
                        <a:effectLst/>
                        <a:latin typeface="Calibri"/>
                      </a:endParaRPr>
                    </a:p>
                  </a:txBody>
                  <a:tcPr marL="57684" marR="57684" marT="28842" marB="28842"/>
                </a:tc>
                <a:extLst>
                  <a:ext uri="{0D108BD9-81ED-4DB2-BD59-A6C34878D82A}">
                    <a16:rowId xmlns:a16="http://schemas.microsoft.com/office/drawing/2014/main" val="10005"/>
                  </a:ext>
                </a:extLst>
              </a:tr>
              <a:tr h="849019">
                <a:tc>
                  <a:txBody>
                    <a:bodyPr/>
                    <a:lstStyle/>
                    <a:p>
                      <a:pPr algn="l">
                        <a:lnSpc>
                          <a:spcPct val="115000"/>
                        </a:lnSpc>
                      </a:pPr>
                      <a:r>
                        <a:rPr lang="en-US" sz="1150" b="0" dirty="0">
                          <a:effectLst/>
                          <a:latin typeface="Arial" panose="020B0604020202020204" pitchFamily="34" charset="0"/>
                        </a:rPr>
                        <a:t>5. Examine effects of the treatment where implemented.</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Resident Engineers, Construction Inspectors, Work Zone Engineer</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Determine what effect this treatment has on the safety and mobility of the work zone.</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Work Zone Engineer, Resident Engineers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Identify objectives and performance measures.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12-15 months</a:t>
                      </a:r>
                      <a:endParaRPr lang="en-US" sz="1100" dirty="0">
                        <a:effectLst/>
                        <a:latin typeface="Calibri"/>
                      </a:endParaRPr>
                    </a:p>
                  </a:txBody>
                  <a:tcPr marL="57684" marR="57684" marT="28842" marB="28842"/>
                </a:tc>
                <a:extLst>
                  <a:ext uri="{0D108BD9-81ED-4DB2-BD59-A6C34878D82A}">
                    <a16:rowId xmlns:a16="http://schemas.microsoft.com/office/drawing/2014/main" val="10006"/>
                  </a:ext>
                </a:extLst>
              </a:tr>
              <a:tr h="661255">
                <a:tc>
                  <a:txBody>
                    <a:bodyPr/>
                    <a:lstStyle/>
                    <a:p>
                      <a:pPr algn="l">
                        <a:lnSpc>
                          <a:spcPct val="115000"/>
                        </a:lnSpc>
                      </a:pPr>
                      <a:r>
                        <a:rPr lang="en-US" sz="1150" b="0" dirty="0">
                          <a:effectLst/>
                          <a:latin typeface="Arial" panose="020B0604020202020204" pitchFamily="34" charset="0"/>
                        </a:rPr>
                        <a:t>6. Analyze data and evaluate effectiveness.</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Work Zone Engineer, Traffic Engineer</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Determine performance measures and desired metrics.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Work Zone Engineer</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Understand data output.</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12-15 months</a:t>
                      </a:r>
                      <a:endParaRPr lang="en-US" sz="1100" dirty="0">
                        <a:effectLst/>
                        <a:latin typeface="Calibri"/>
                      </a:endParaRPr>
                    </a:p>
                  </a:txBody>
                  <a:tcPr marL="57684" marR="57684" marT="28842" marB="28842"/>
                </a:tc>
                <a:extLst>
                  <a:ext uri="{0D108BD9-81ED-4DB2-BD59-A6C34878D82A}">
                    <a16:rowId xmlns:a16="http://schemas.microsoft.com/office/drawing/2014/main" val="10007"/>
                  </a:ext>
                </a:extLst>
              </a:tr>
              <a:tr h="831996">
                <a:tc>
                  <a:txBody>
                    <a:bodyPr/>
                    <a:lstStyle/>
                    <a:p>
                      <a:pPr algn="l">
                        <a:lnSpc>
                          <a:spcPct val="115000"/>
                        </a:lnSpc>
                      </a:pPr>
                      <a:r>
                        <a:rPr lang="en-US" sz="1150" b="0" dirty="0">
                          <a:effectLst/>
                          <a:latin typeface="Arial" panose="020B0604020202020204" pitchFamily="34" charset="0"/>
                        </a:rPr>
                        <a:t>7. If evaluation supports additional deployment, identify applicable sites.</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Work Zone Engineer, Resident Engineers, Construction Inspectors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Choose sites for additional deployment.</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Resident Engineers, Work Zone Engineer</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Review TTC plans and TMP.</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12-24 months </a:t>
                      </a:r>
                      <a:endParaRPr lang="en-US" sz="1100" dirty="0">
                        <a:effectLst/>
                        <a:latin typeface="Calibri"/>
                      </a:endParaRPr>
                    </a:p>
                  </a:txBody>
                  <a:tcPr marL="57684" marR="57684" marT="28842" marB="28842"/>
                </a:tc>
                <a:extLst>
                  <a:ext uri="{0D108BD9-81ED-4DB2-BD59-A6C34878D82A}">
                    <a16:rowId xmlns:a16="http://schemas.microsoft.com/office/drawing/2014/main" val="10008"/>
                  </a:ext>
                </a:extLst>
              </a:tr>
              <a:tr h="1028438">
                <a:tc>
                  <a:txBody>
                    <a:bodyPr/>
                    <a:lstStyle/>
                    <a:p>
                      <a:pPr algn="l">
                        <a:lnSpc>
                          <a:spcPct val="115000"/>
                        </a:lnSpc>
                      </a:pPr>
                      <a:r>
                        <a:rPr lang="en-US" sz="1150" b="0" dirty="0">
                          <a:effectLst/>
                          <a:latin typeface="Arial" panose="020B0604020202020204" pitchFamily="34" charset="0"/>
                        </a:rPr>
                        <a:t>8. Institutionalize PTMD use in appropriate work zones based on most important criteria.</a:t>
                      </a:r>
                      <a:endParaRPr lang="en-US" sz="1150" b="0" dirty="0">
                        <a:effectLst/>
                        <a:latin typeface="Calibri"/>
                      </a:endParaRPr>
                    </a:p>
                  </a:txBody>
                  <a:tcPr marL="57684" marR="57684" marT="28842" marB="28842">
                    <a:solidFill>
                      <a:schemeClr val="accent2"/>
                    </a:solidFill>
                  </a:tcPr>
                </a:tc>
                <a:tc>
                  <a:txBody>
                    <a:bodyPr/>
                    <a:lstStyle/>
                    <a:p>
                      <a:pPr algn="l">
                        <a:lnSpc>
                          <a:spcPct val="115000"/>
                        </a:lnSpc>
                      </a:pPr>
                      <a:r>
                        <a:rPr lang="en-US" sz="1100" dirty="0">
                          <a:effectLst/>
                          <a:latin typeface="Arial" panose="020B0604020202020204" pitchFamily="34" charset="0"/>
                        </a:rPr>
                        <a:t>Work Zone Engineer, Resident Engineers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Identify criteria for choosing deployments.   Develop special provisions for use of PTMDs on projects.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Work Zone Engineer, Resident Engineers</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Determine most appropriate type of document (e.g., standard plan/drawing, special provision, specification).</a:t>
                      </a:r>
                      <a:endParaRPr lang="en-US" sz="1100" dirty="0">
                        <a:effectLst/>
                        <a:latin typeface="Calibri"/>
                      </a:endParaRPr>
                    </a:p>
                  </a:txBody>
                  <a:tcPr marL="57684" marR="57684" marT="28842" marB="28842"/>
                </a:tc>
                <a:tc>
                  <a:txBody>
                    <a:bodyPr/>
                    <a:lstStyle/>
                    <a:p>
                      <a:pPr algn="l">
                        <a:lnSpc>
                          <a:spcPct val="115000"/>
                        </a:lnSpc>
                      </a:pPr>
                      <a:r>
                        <a:rPr lang="en-US" sz="1100" dirty="0">
                          <a:effectLst/>
                          <a:latin typeface="Arial" panose="020B0604020202020204" pitchFamily="34" charset="0"/>
                        </a:rPr>
                        <a:t>24+ months</a:t>
                      </a:r>
                      <a:endParaRPr lang="en-US" sz="1100" dirty="0">
                        <a:effectLst/>
                        <a:latin typeface="Calibri"/>
                      </a:endParaRPr>
                    </a:p>
                  </a:txBody>
                  <a:tcPr marL="57684" marR="57684" marT="28842" marB="28842"/>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493620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2" y="280377"/>
            <a:ext cx="8229600" cy="810846"/>
          </a:xfrm>
        </p:spPr>
        <p:txBody>
          <a:bodyPr/>
          <a:lstStyle/>
          <a:p>
            <a:r>
              <a:rPr lang="en-US" dirty="0"/>
              <a:t>EXERCISE 14: Address Your Issues  </a:t>
            </a:r>
          </a:p>
        </p:txBody>
      </p:sp>
      <p:sp>
        <p:nvSpPr>
          <p:cNvPr id="3" name="Content Placeholder 2"/>
          <p:cNvSpPr>
            <a:spLocks noGrp="1"/>
          </p:cNvSpPr>
          <p:nvPr>
            <p:ph idx="1"/>
          </p:nvPr>
        </p:nvSpPr>
        <p:spPr>
          <a:xfrm>
            <a:off x="378372" y="1447800"/>
            <a:ext cx="8537028" cy="1600200"/>
          </a:xfrm>
        </p:spPr>
        <p:txBody>
          <a:bodyPr/>
          <a:lstStyle/>
          <a:p>
            <a:r>
              <a:rPr lang="en-US" dirty="0"/>
              <a:t>Split up into groups, as directed by the workshop facilitator, to discuss these items and report out to the group</a:t>
            </a:r>
          </a:p>
        </p:txBody>
      </p:sp>
    </p:spTree>
    <p:extLst>
      <p:ext uri="{BB962C8B-B14F-4D97-AF65-F5344CB8AC3E}">
        <p14:creationId xmlns:p14="http://schemas.microsoft.com/office/powerpoint/2010/main" val="41839936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p>
        </p:txBody>
      </p:sp>
      <p:sp>
        <p:nvSpPr>
          <p:cNvPr id="3" name="Content Placeholder 2"/>
          <p:cNvSpPr>
            <a:spLocks noGrp="1"/>
          </p:cNvSpPr>
          <p:nvPr>
            <p:ph idx="1"/>
          </p:nvPr>
        </p:nvSpPr>
        <p:spPr>
          <a:xfrm>
            <a:off x="381000" y="1295583"/>
            <a:ext cx="8229600" cy="4650828"/>
          </a:xfrm>
        </p:spPr>
        <p:txBody>
          <a:bodyPr/>
          <a:lstStyle/>
          <a:p>
            <a:r>
              <a:rPr lang="en-US" dirty="0"/>
              <a:t>Critical!</a:t>
            </a:r>
          </a:p>
          <a:p>
            <a:pPr lvl="1"/>
            <a:r>
              <a:rPr lang="en-US" dirty="0"/>
              <a:t>Guides future decisions stemming from work zone safety-related analysis</a:t>
            </a:r>
          </a:p>
          <a:p>
            <a:r>
              <a:rPr lang="en-US" dirty="0"/>
              <a:t>Documentation needs</a:t>
            </a:r>
          </a:p>
          <a:p>
            <a:pPr lvl="1"/>
            <a:r>
              <a:rPr lang="en-US" dirty="0"/>
              <a:t>List of work zone improvements </a:t>
            </a:r>
          </a:p>
          <a:p>
            <a:pPr lvl="1"/>
            <a:r>
              <a:rPr lang="en-US" dirty="0"/>
              <a:t>Location and time of these improvements</a:t>
            </a:r>
          </a:p>
          <a:p>
            <a:pPr lvl="1"/>
            <a:r>
              <a:rPr lang="en-US" dirty="0"/>
              <a:t>Reasons for the changes</a:t>
            </a:r>
          </a:p>
          <a:p>
            <a:r>
              <a:rPr lang="en-US" dirty="0"/>
              <a:t>Objective: Continuous Improvement</a:t>
            </a:r>
          </a:p>
        </p:txBody>
      </p:sp>
    </p:spTree>
    <p:extLst>
      <p:ext uri="{BB962C8B-B14F-4D97-AF65-F5344CB8AC3E}">
        <p14:creationId xmlns:p14="http://schemas.microsoft.com/office/powerpoint/2010/main" val="21538835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934200" cy="1246909"/>
          </a:xfrm>
        </p:spPr>
        <p:txBody>
          <a:bodyPr>
            <a:normAutofit/>
          </a:bodyPr>
          <a:lstStyle/>
          <a:p>
            <a:r>
              <a:rPr lang="en-US" dirty="0"/>
              <a:t>Learning Outcomes Review</a:t>
            </a:r>
          </a:p>
        </p:txBody>
      </p:sp>
      <p:sp>
        <p:nvSpPr>
          <p:cNvPr id="3" name="Content Placeholder 2"/>
          <p:cNvSpPr>
            <a:spLocks noGrp="1"/>
          </p:cNvSpPr>
          <p:nvPr>
            <p:ph idx="1"/>
          </p:nvPr>
        </p:nvSpPr>
        <p:spPr>
          <a:xfrm>
            <a:off x="317665" y="1246909"/>
            <a:ext cx="8508670" cy="4114800"/>
          </a:xfrm>
        </p:spPr>
        <p:txBody>
          <a:bodyPr/>
          <a:lstStyle/>
          <a:p>
            <a:r>
              <a:rPr lang="en-US" dirty="0"/>
              <a:t>You should now be able to:</a:t>
            </a:r>
          </a:p>
          <a:p>
            <a:pPr lvl="1"/>
            <a:r>
              <a:rPr lang="en-US" dirty="0"/>
              <a:t>Use work zone data analysis results to improve</a:t>
            </a:r>
          </a:p>
          <a:p>
            <a:pPr lvl="2"/>
            <a:r>
              <a:rPr lang="en-US" dirty="0"/>
              <a:t>Goals and objectives</a:t>
            </a:r>
          </a:p>
          <a:p>
            <a:pPr lvl="2"/>
            <a:r>
              <a:rPr lang="en-US" dirty="0"/>
              <a:t>Policies, practices, and standards</a:t>
            </a:r>
          </a:p>
          <a:p>
            <a:pPr lvl="2"/>
            <a:r>
              <a:rPr lang="en-US" dirty="0"/>
              <a:t>Sources for future data</a:t>
            </a:r>
          </a:p>
          <a:p>
            <a:pPr lvl="2"/>
            <a:r>
              <a:rPr lang="en-US" dirty="0"/>
              <a:t>Analysis capabilities</a:t>
            </a:r>
          </a:p>
          <a:p>
            <a:pPr lvl="1"/>
            <a:r>
              <a:rPr lang="en-US" dirty="0"/>
              <a:t>Understand that the application of the data collected and analyzed is vital to improving safety in work zones</a:t>
            </a:r>
          </a:p>
          <a:p>
            <a:endParaRPr lang="en-US" sz="2400" dirty="0"/>
          </a:p>
        </p:txBody>
      </p:sp>
    </p:spTree>
    <p:extLst>
      <p:ext uri="{BB962C8B-B14F-4D97-AF65-F5344CB8AC3E}">
        <p14:creationId xmlns:p14="http://schemas.microsoft.com/office/powerpoint/2010/main" val="3729637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Work Zone Safety Data</a:t>
            </a:r>
          </a:p>
          <a:p>
            <a:pPr algn="ctr">
              <a:defRPr/>
            </a:pPr>
            <a:r>
              <a:rPr lang="en-US" sz="3200" b="1" dirty="0">
                <a:solidFill>
                  <a:schemeClr val="bg1"/>
                </a:solidFill>
                <a:latin typeface="Arial" panose="020B0604020202020204" pitchFamily="34" charset="0"/>
                <a:ea typeface="+mj-ea"/>
                <a:cs typeface="+mj-cs"/>
              </a:rPr>
              <a:t>Collection and Analysis </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05000"/>
            <a:ext cx="3886199" cy="3409270"/>
          </a:xfrm>
        </p:spPr>
        <p:txBody>
          <a:bodyPr/>
          <a:lstStyle/>
          <a:p>
            <a:pPr algn="ctr" eaLnBrk="1" hangingPunct="1">
              <a:defRPr/>
            </a:pPr>
            <a:r>
              <a:rPr lang="en-US" dirty="0"/>
              <a:t>Closing</a:t>
            </a: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3F06D853-EE74-725F-E9F3-83BF38BB4B4A}"/>
              </a:ext>
            </a:extLst>
          </p:cNvPr>
          <p:cNvSpPr/>
          <p:nvPr/>
        </p:nvSpPr>
        <p:spPr>
          <a:xfrm>
            <a:off x="4343400" y="552314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76366571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47" y="196362"/>
            <a:ext cx="7032505" cy="1066799"/>
          </a:xfrm>
        </p:spPr>
        <p:txBody>
          <a:bodyPr>
            <a:normAutofit/>
          </a:bodyPr>
          <a:lstStyle/>
          <a:p>
            <a:r>
              <a:rPr lang="en-US" dirty="0"/>
              <a:t>Summary</a:t>
            </a:r>
          </a:p>
        </p:txBody>
      </p:sp>
      <p:sp>
        <p:nvSpPr>
          <p:cNvPr id="3" name="Content Placeholder 2"/>
          <p:cNvSpPr>
            <a:spLocks noGrp="1"/>
          </p:cNvSpPr>
          <p:nvPr>
            <p:ph idx="1"/>
          </p:nvPr>
        </p:nvSpPr>
        <p:spPr>
          <a:xfrm>
            <a:off x="878457" y="1225780"/>
            <a:ext cx="8229600" cy="5047008"/>
          </a:xfrm>
        </p:spPr>
        <p:txBody>
          <a:bodyPr/>
          <a:lstStyle/>
          <a:p>
            <a:pPr lvl="0"/>
            <a:r>
              <a:rPr lang="en-US" dirty="0"/>
              <a:t>Work Zone Safety Data Collection</a:t>
            </a:r>
          </a:p>
          <a:p>
            <a:pPr lvl="1"/>
            <a:r>
              <a:rPr lang="en-US" dirty="0"/>
              <a:t>Type of Data to Collect</a:t>
            </a:r>
          </a:p>
          <a:p>
            <a:pPr lvl="1"/>
            <a:r>
              <a:rPr lang="en-US" dirty="0"/>
              <a:t>Collection Methods</a:t>
            </a:r>
          </a:p>
          <a:p>
            <a:pPr lvl="1"/>
            <a:r>
              <a:rPr lang="en-US" dirty="0"/>
              <a:t>Barriers and Solutions</a:t>
            </a:r>
          </a:p>
          <a:p>
            <a:pPr lvl="0"/>
            <a:r>
              <a:rPr lang="en-US" dirty="0"/>
              <a:t>Work Zone Safety Data Analysis</a:t>
            </a:r>
          </a:p>
          <a:p>
            <a:pPr lvl="1"/>
            <a:r>
              <a:rPr lang="en-US" dirty="0"/>
              <a:t>Challenges</a:t>
            </a:r>
          </a:p>
          <a:p>
            <a:pPr lvl="1"/>
            <a:r>
              <a:rPr lang="en-US" dirty="0"/>
              <a:t>Tools and Techniques</a:t>
            </a:r>
          </a:p>
          <a:p>
            <a:pPr lvl="0"/>
            <a:r>
              <a:rPr lang="en-US" dirty="0"/>
              <a:t>Application</a:t>
            </a:r>
          </a:p>
          <a:p>
            <a:pPr lvl="1"/>
            <a:r>
              <a:rPr lang="en-US" dirty="0"/>
              <a:t>Case Studies</a:t>
            </a:r>
          </a:p>
          <a:p>
            <a:pPr lvl="1"/>
            <a:r>
              <a:rPr lang="en-US" dirty="0"/>
              <a:t>Next Steps</a:t>
            </a:r>
          </a:p>
        </p:txBody>
      </p:sp>
    </p:spTree>
    <p:extLst>
      <p:ext uri="{BB962C8B-B14F-4D97-AF65-F5344CB8AC3E}">
        <p14:creationId xmlns:p14="http://schemas.microsoft.com/office/powerpoint/2010/main" val="32008760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2362200" cy="1433015"/>
          </a:xfrm>
        </p:spPr>
        <p:txBody>
          <a:bodyPr/>
          <a:lstStyle/>
          <a:p>
            <a:pPr lvl="0"/>
            <a:r>
              <a:rPr lang="en-US" dirty="0"/>
              <a:t>Conduct Knowledge Check</a:t>
            </a:r>
          </a:p>
          <a:p>
            <a:pPr lvl="0"/>
            <a:r>
              <a:rPr lang="en-US" dirty="0"/>
              <a:t>Evaluations</a:t>
            </a:r>
          </a:p>
          <a:p>
            <a:pPr lvl="2"/>
            <a:endParaRPr lang="en-US" dirty="0"/>
          </a:p>
        </p:txBody>
      </p:sp>
      <p:pic>
        <p:nvPicPr>
          <p:cNvPr id="8195" name="Picture 3" descr="Camera and trailer in Osage City, 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500547"/>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381000" y="-51624"/>
            <a:ext cx="7543801" cy="1548423"/>
          </a:xfrm>
        </p:spPr>
        <p:txBody>
          <a:bodyPr>
            <a:normAutofit/>
          </a:bodyPr>
          <a:lstStyle/>
          <a:p>
            <a:r>
              <a:rPr lang="en-US" dirty="0"/>
              <a:t>Knowledge Check / Evaluations</a:t>
            </a:r>
          </a:p>
        </p:txBody>
      </p:sp>
      <p:sp>
        <p:nvSpPr>
          <p:cNvPr id="2" name="Google Shape;74;p1">
            <a:extLst>
              <a:ext uri="{FF2B5EF4-FFF2-40B4-BE49-F238E27FC236}">
                <a16:creationId xmlns:a16="http://schemas.microsoft.com/office/drawing/2014/main" id="{8945D277-03C2-EF70-0AEA-7CD1106A86E8}"/>
              </a:ext>
            </a:extLst>
          </p:cNvPr>
          <p:cNvSpPr/>
          <p:nvPr/>
        </p:nvSpPr>
        <p:spPr>
          <a:xfrm>
            <a:off x="7543800" y="5648842"/>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476637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304800" y="0"/>
            <a:ext cx="8458200" cy="1371600"/>
          </a:xfrm>
        </p:spPr>
        <p:txBody>
          <a:bodyPr/>
          <a:lstStyle/>
          <a:p>
            <a:pPr eaLnBrk="1" hangingPunct="1"/>
            <a:r>
              <a:rPr lang="en-US" dirty="0"/>
              <a:t>Traffic Safety: Is There a Problem?</a:t>
            </a:r>
          </a:p>
        </p:txBody>
      </p:sp>
      <p:sp>
        <p:nvSpPr>
          <p:cNvPr id="4" name="Rectangle 3">
            <a:extLst>
              <a:ext uri="{FF2B5EF4-FFF2-40B4-BE49-F238E27FC236}">
                <a16:creationId xmlns:a16="http://schemas.microsoft.com/office/drawing/2014/main" id="{E33C706A-3184-DCC1-8652-ABC2E8CA7E0D}"/>
              </a:ext>
            </a:extLst>
          </p:cNvPr>
          <p:cNvSpPr txBox="1">
            <a:spLocks noChangeArrowheads="1"/>
          </p:cNvSpPr>
          <p:nvPr/>
        </p:nvSpPr>
        <p:spPr bwMode="auto">
          <a:xfrm>
            <a:off x="304800" y="1496040"/>
            <a:ext cx="7852064" cy="3945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17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ea typeface="+mn-ea"/>
                <a:cs typeface="Arial" panose="020B0604020202020204" pitchFamily="34" charset="0"/>
              </a:defRPr>
            </a:lvl1pPr>
            <a:lvl2pPr marL="6826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61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3pPr>
            <a:lvl4pPr marL="15970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4pPr>
            <a:lvl5pPr marL="20605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6pPr>
            <a:lvl7pPr marL="29718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7pPr>
            <a:lvl8pPr marL="34290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8pPr>
            <a:lvl9pPr marL="38862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9pPr>
          </a:lstStyle>
          <a:p>
            <a:pPr marL="225425" indent="-225425">
              <a:buClr>
                <a:srgbClr val="FD2E05"/>
              </a:buClr>
            </a:pPr>
            <a:r>
              <a:rPr lang="en-US" b="1" kern="0" dirty="0"/>
              <a:t>891 </a:t>
            </a:r>
            <a:r>
              <a:rPr lang="en-US" kern="0" dirty="0"/>
              <a:t>work zone fatalities in 2022</a:t>
            </a:r>
          </a:p>
          <a:p>
            <a:pPr marL="225425" indent="-225425">
              <a:buClr>
                <a:srgbClr val="FD2E05"/>
              </a:buClr>
            </a:pPr>
            <a:r>
              <a:rPr lang="en-US" b="1" kern="0" dirty="0"/>
              <a:t>94</a:t>
            </a:r>
            <a:r>
              <a:rPr lang="en-US" kern="0" dirty="0"/>
              <a:t> worker fatalities</a:t>
            </a:r>
          </a:p>
        </p:txBody>
      </p:sp>
      <p:sp>
        <p:nvSpPr>
          <p:cNvPr id="6" name="TextBox 5">
            <a:extLst>
              <a:ext uri="{FF2B5EF4-FFF2-40B4-BE49-F238E27FC236}">
                <a16:creationId xmlns:a16="http://schemas.microsoft.com/office/drawing/2014/main" id="{134C3CD6-8DBB-76BA-061E-78CE110611E0}"/>
              </a:ext>
            </a:extLst>
          </p:cNvPr>
          <p:cNvSpPr txBox="1"/>
          <p:nvPr/>
        </p:nvSpPr>
        <p:spPr>
          <a:xfrm>
            <a:off x="304800" y="4720183"/>
            <a:ext cx="8200050" cy="338554"/>
          </a:xfrm>
          <a:prstGeom prst="rect">
            <a:avLst/>
          </a:prstGeom>
          <a:noFill/>
        </p:spPr>
        <p:txBody>
          <a:bodyPr wrap="square" rtlCol="0">
            <a:spAutoFit/>
          </a:bodyPr>
          <a:lstStyle/>
          <a:p>
            <a:r>
              <a:rPr lang="en-US" sz="1600" b="1" dirty="0"/>
              <a:t>Source: National Work Zone Safety Information Clearinghouse</a:t>
            </a:r>
          </a:p>
        </p:txBody>
      </p:sp>
    </p:spTree>
    <p:extLst>
      <p:ext uri="{BB962C8B-B14F-4D97-AF65-F5344CB8AC3E}">
        <p14:creationId xmlns:p14="http://schemas.microsoft.com/office/powerpoint/2010/main" val="156774706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Work Zone Safety Data</a:t>
            </a:r>
          </a:p>
          <a:p>
            <a:pPr algn="ctr">
              <a:defRPr/>
            </a:pPr>
            <a:r>
              <a:rPr lang="en-US" sz="3200" b="1" dirty="0">
                <a:solidFill>
                  <a:schemeClr val="bg1"/>
                </a:solidFill>
                <a:latin typeface="Arial" panose="020B0604020202020204" pitchFamily="34" charset="0"/>
                <a:ea typeface="+mj-ea"/>
                <a:cs typeface="+mj-cs"/>
              </a:rPr>
              <a:t>Collection and Analysis </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05000"/>
            <a:ext cx="3886199" cy="3409270"/>
          </a:xfrm>
        </p:spPr>
        <p:txBody>
          <a:bodyPr/>
          <a:lstStyle/>
          <a:p>
            <a:pPr algn="ctr" eaLnBrk="1" hangingPunct="1">
              <a:defRPr/>
            </a:pPr>
            <a:r>
              <a:rPr lang="en-US" dirty="0"/>
              <a:t>Closing</a:t>
            </a: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CAE9F05D-7530-9904-FDBA-B56BEDF4E278}"/>
              </a:ext>
            </a:extLst>
          </p:cNvPr>
          <p:cNvSpPr/>
          <p:nvPr/>
        </p:nvSpPr>
        <p:spPr>
          <a:xfrm>
            <a:off x="4343400" y="552314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045037297"/>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381000" y="46038"/>
            <a:ext cx="8763000" cy="1325562"/>
          </a:xfrm>
        </p:spPr>
        <p:txBody>
          <a:bodyPr/>
          <a:lstStyle/>
          <a:p>
            <a:pPr eaLnBrk="1" hangingPunct="1">
              <a:defRPr/>
            </a:pPr>
            <a:r>
              <a:rPr lang="en-US" dirty="0"/>
              <a:t>Review the “Parking Lot”</a:t>
            </a:r>
          </a:p>
        </p:txBody>
      </p:sp>
      <p:sp>
        <p:nvSpPr>
          <p:cNvPr id="20483" name="Rectangle 3"/>
          <p:cNvSpPr>
            <a:spLocks noGrp="1" noChangeArrowheads="1"/>
          </p:cNvSpPr>
          <p:nvPr>
            <p:ph type="body" idx="1"/>
          </p:nvPr>
        </p:nvSpPr>
        <p:spPr>
          <a:xfrm>
            <a:off x="533400" y="1828800"/>
            <a:ext cx="4935538" cy="4267200"/>
          </a:xfrm>
        </p:spPr>
        <p:txBody>
          <a:bodyPr/>
          <a:lstStyle/>
          <a:p>
            <a:pPr eaLnBrk="1" hangingPunct="1"/>
            <a:r>
              <a:rPr lang="en-US" dirty="0"/>
              <a:t>Anything pending?</a:t>
            </a:r>
          </a:p>
        </p:txBody>
      </p:sp>
    </p:spTree>
    <p:extLst>
      <p:ext uri="{BB962C8B-B14F-4D97-AF65-F5344CB8AC3E}">
        <p14:creationId xmlns:p14="http://schemas.microsoft.com/office/powerpoint/2010/main" val="2395360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686800" cy="1096962"/>
          </a:xfrm>
        </p:spPr>
        <p:txBody>
          <a:bodyPr/>
          <a:lstStyle/>
          <a:p>
            <a:pPr>
              <a:defRPr/>
            </a:pPr>
            <a:r>
              <a:rPr lang="en-US" dirty="0"/>
              <a:t>Review Course Objectives</a:t>
            </a:r>
          </a:p>
        </p:txBody>
      </p:sp>
      <p:sp>
        <p:nvSpPr>
          <p:cNvPr id="10243" name="Content Placeholder 2"/>
          <p:cNvSpPr>
            <a:spLocks noGrp="1"/>
          </p:cNvSpPr>
          <p:nvPr>
            <p:ph idx="1"/>
          </p:nvPr>
        </p:nvSpPr>
        <p:spPr>
          <a:xfrm>
            <a:off x="457200" y="1371600"/>
            <a:ext cx="8305800" cy="4419600"/>
          </a:xfrm>
        </p:spPr>
        <p:txBody>
          <a:bodyPr/>
          <a:lstStyle/>
          <a:p>
            <a:r>
              <a:rPr lang="en-US" dirty="0"/>
              <a:t>To provide an introduction to work zone safety-related data collection and analysis, how it applies to the Final Rule on Work Zone Safety and Mobility</a:t>
            </a:r>
          </a:p>
          <a:p>
            <a:r>
              <a:rPr lang="en-US" dirty="0"/>
              <a:t>To introduce work zone data collection methods and discuss barriers to collecting data</a:t>
            </a:r>
          </a:p>
          <a:p>
            <a:r>
              <a:rPr lang="en-US" dirty="0"/>
              <a:t>To discuss data analysis techniques, tools, and best practices to identifying barriers and overcoming them</a:t>
            </a:r>
          </a:p>
        </p:txBody>
      </p:sp>
    </p:spTree>
    <p:extLst>
      <p:ext uri="{BB962C8B-B14F-4D97-AF65-F5344CB8AC3E}">
        <p14:creationId xmlns:p14="http://schemas.microsoft.com/office/powerpoint/2010/main" val="23641613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7038753" cy="810846"/>
          </a:xfrm>
        </p:spPr>
        <p:txBody>
          <a:bodyPr>
            <a:normAutofit/>
          </a:bodyPr>
          <a:lstStyle/>
          <a:p>
            <a:r>
              <a:rPr lang="en-US" dirty="0"/>
              <a:t>Conclusion</a:t>
            </a:r>
          </a:p>
        </p:txBody>
      </p:sp>
      <p:sp>
        <p:nvSpPr>
          <p:cNvPr id="3" name="Content Placeholder 2"/>
          <p:cNvSpPr>
            <a:spLocks noGrp="1"/>
          </p:cNvSpPr>
          <p:nvPr>
            <p:ph idx="1"/>
          </p:nvPr>
        </p:nvSpPr>
        <p:spPr>
          <a:xfrm>
            <a:off x="387532" y="1428135"/>
            <a:ext cx="3505200" cy="4343400"/>
          </a:xfrm>
        </p:spPr>
        <p:txBody>
          <a:bodyPr/>
          <a:lstStyle/>
          <a:p>
            <a:pPr lvl="0"/>
            <a:r>
              <a:rPr lang="en-US" dirty="0"/>
              <a:t>Questions?</a:t>
            </a:r>
          </a:p>
          <a:p>
            <a:pPr lvl="0"/>
            <a:r>
              <a:rPr lang="en-US" dirty="0"/>
              <a:t>Knowledge check</a:t>
            </a:r>
          </a:p>
          <a:p>
            <a:pPr lvl="1"/>
            <a:r>
              <a:rPr lang="en-US" dirty="0"/>
              <a:t>Twenty-five (25) True/False questions at four (4) points each </a:t>
            </a:r>
          </a:p>
          <a:p>
            <a:pPr lvl="2"/>
            <a:endParaRPr lang="en-US" dirty="0"/>
          </a:p>
        </p:txBody>
      </p:sp>
      <p:pic>
        <p:nvPicPr>
          <p:cNvPr id="6" name="Picture 5" descr="Car stopped for flagger at two lane roadway work zone approa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0056" y="1447800"/>
            <a:ext cx="4571999" cy="3429000"/>
          </a:xfrm>
          <a:prstGeom prst="rect">
            <a:avLst/>
          </a:prstGeom>
        </p:spPr>
      </p:pic>
      <p:sp>
        <p:nvSpPr>
          <p:cNvPr id="4" name="Google Shape;74;p1">
            <a:extLst>
              <a:ext uri="{FF2B5EF4-FFF2-40B4-BE49-F238E27FC236}">
                <a16:creationId xmlns:a16="http://schemas.microsoft.com/office/drawing/2014/main" id="{D6DFBF94-2915-0104-D593-D8DD85CA7685}"/>
              </a:ext>
            </a:extLst>
          </p:cNvPr>
          <p:cNvSpPr/>
          <p:nvPr/>
        </p:nvSpPr>
        <p:spPr>
          <a:xfrm>
            <a:off x="7772400" y="4941141"/>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7" name="Picture 6">
            <a:extLst>
              <a:ext uri="{FF2B5EF4-FFF2-40B4-BE49-F238E27FC236}">
                <a16:creationId xmlns:a16="http://schemas.microsoft.com/office/drawing/2014/main" id="{413F849B-1656-B4DB-0F92-C461B206A668}"/>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61033" t="76000" r="29967" b="18000"/>
          <a:stretch/>
        </p:blipFill>
        <p:spPr>
          <a:xfrm>
            <a:off x="6934199" y="4038600"/>
            <a:ext cx="457201" cy="228600"/>
          </a:xfrm>
          <a:prstGeom prst="rect">
            <a:avLst/>
          </a:prstGeom>
        </p:spPr>
      </p:pic>
    </p:spTree>
    <p:extLst>
      <p:ext uri="{BB962C8B-B14F-4D97-AF65-F5344CB8AC3E}">
        <p14:creationId xmlns:p14="http://schemas.microsoft.com/office/powerpoint/2010/main" val="2892654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5"/>
          <p:cNvSpPr txBox="1">
            <a:spLocks noChangeArrowheads="1"/>
          </p:cNvSpPr>
          <p:nvPr/>
        </p:nvSpPr>
        <p:spPr bwMode="auto">
          <a:xfrm>
            <a:off x="0" y="297359"/>
            <a:ext cx="9144000" cy="646331"/>
          </a:xfrm>
          <a:prstGeom prst="rect">
            <a:avLst/>
          </a:prstGeom>
          <a:noFill/>
          <a:ln w="9525">
            <a:noFill/>
            <a:miter lim="800000"/>
            <a:headEnd/>
            <a:tailEnd/>
          </a:ln>
        </p:spPr>
        <p:txBody>
          <a:bodyPr wrap="square">
            <a:spAutoFit/>
          </a:bodyPr>
          <a:lstStyle/>
          <a:p>
            <a:pPr algn="ctr"/>
            <a:r>
              <a:rPr lang="en-US" sz="3600" b="1" dirty="0">
                <a:solidFill>
                  <a:srgbClr val="00ACA1"/>
                </a:solidFill>
                <a:latin typeface="Arial" panose="020B0604020202020204" pitchFamily="34" charset="0"/>
              </a:rPr>
              <a:t>USA Work Zone Fatalities: 2013-2022</a:t>
            </a:r>
            <a:endParaRPr lang="en-US" sz="3600" dirty="0">
              <a:solidFill>
                <a:srgbClr val="00ACA1"/>
              </a:solidFill>
              <a:latin typeface="Arial" panose="020B0604020202020204" pitchFamily="34" charset="0"/>
            </a:endParaRPr>
          </a:p>
        </p:txBody>
      </p:sp>
      <p:sp>
        <p:nvSpPr>
          <p:cNvPr id="4" name="TextBox 3">
            <a:extLst>
              <a:ext uri="{FF2B5EF4-FFF2-40B4-BE49-F238E27FC236}">
                <a16:creationId xmlns:a16="http://schemas.microsoft.com/office/drawing/2014/main" id="{AC087090-DEFB-D801-3CE6-08D02228D0A9}"/>
              </a:ext>
            </a:extLst>
          </p:cNvPr>
          <p:cNvSpPr txBox="1"/>
          <p:nvPr/>
        </p:nvSpPr>
        <p:spPr>
          <a:xfrm>
            <a:off x="221674" y="5514109"/>
            <a:ext cx="8200050" cy="338554"/>
          </a:xfrm>
          <a:prstGeom prst="rect">
            <a:avLst/>
          </a:prstGeom>
          <a:noFill/>
        </p:spPr>
        <p:txBody>
          <a:bodyPr wrap="square" rtlCol="0">
            <a:spAutoFit/>
          </a:bodyPr>
          <a:lstStyle/>
          <a:p>
            <a:r>
              <a:rPr lang="en-US" sz="1600" b="1" dirty="0"/>
              <a:t>Source: National Work Zone Safety Information Clearinghouse</a:t>
            </a:r>
          </a:p>
        </p:txBody>
      </p:sp>
      <p:pic>
        <p:nvPicPr>
          <p:cNvPr id="2" name="Picture 1" descr="Chart showing work zone fatalities and injuries from 593 fatalities and 28,000 injuries in 2013 to 891 fatalities and 37,000 injuries in 2022 - while some years show lower fatalities, the general trend is increasing">
            <a:extLst>
              <a:ext uri="{FF2B5EF4-FFF2-40B4-BE49-F238E27FC236}">
                <a16:creationId xmlns:a16="http://schemas.microsoft.com/office/drawing/2014/main" id="{2803843F-59A6-F42C-D69C-5D904BBC0CA8}"/>
              </a:ext>
            </a:extLst>
          </p:cNvPr>
          <p:cNvPicPr>
            <a:picLocks noChangeAspect="1"/>
          </p:cNvPicPr>
          <p:nvPr/>
        </p:nvPicPr>
        <p:blipFill>
          <a:blip r:embed="rId3"/>
          <a:srcRect t="17223" b="8983"/>
          <a:stretch/>
        </p:blipFill>
        <p:spPr>
          <a:xfrm>
            <a:off x="1692340" y="1174173"/>
            <a:ext cx="6085598" cy="4189203"/>
          </a:xfrm>
          <a:prstGeom prst="rect">
            <a:avLst/>
          </a:prstGeom>
        </p:spPr>
      </p:pic>
    </p:spTree>
    <p:extLst>
      <p:ext uri="{BB962C8B-B14F-4D97-AF65-F5344CB8AC3E}">
        <p14:creationId xmlns:p14="http://schemas.microsoft.com/office/powerpoint/2010/main" val="329998598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7618021" cy="810846"/>
          </a:xfrm>
        </p:spPr>
        <p:txBody>
          <a:bodyPr>
            <a:normAutofit fontScale="90000"/>
          </a:bodyPr>
          <a:lstStyle/>
          <a:p>
            <a:br>
              <a:rPr lang="en-US" sz="2800" dirty="0"/>
            </a:br>
            <a:r>
              <a:rPr lang="en-US" sz="4000" dirty="0"/>
              <a:t>Overview of Problem:</a:t>
            </a:r>
            <a:br>
              <a:rPr lang="en-US" sz="4000" dirty="0"/>
            </a:br>
            <a:r>
              <a:rPr lang="en-US" sz="4000" dirty="0"/>
              <a:t>Crashes and Strategies</a:t>
            </a:r>
            <a:endParaRPr lang="en-US" sz="2800" dirty="0"/>
          </a:p>
        </p:txBody>
      </p:sp>
      <p:sp>
        <p:nvSpPr>
          <p:cNvPr id="3" name="Content Placeholder 2"/>
          <p:cNvSpPr>
            <a:spLocks noGrp="1"/>
          </p:cNvSpPr>
          <p:nvPr>
            <p:ph idx="1"/>
          </p:nvPr>
        </p:nvSpPr>
        <p:spPr>
          <a:xfrm>
            <a:off x="228600" y="1676400"/>
            <a:ext cx="8686800" cy="4681182"/>
          </a:xfrm>
        </p:spPr>
        <p:txBody>
          <a:bodyPr/>
          <a:lstStyle/>
          <a:p>
            <a:r>
              <a:rPr lang="en-US" i="1" dirty="0"/>
              <a:t>Final Rule on Work Zone Safety and Mobility </a:t>
            </a:r>
            <a:r>
              <a:rPr lang="en-US" dirty="0"/>
              <a:t>provides strategies to limit work zone (WZ) impacts</a:t>
            </a:r>
          </a:p>
          <a:p>
            <a:pPr lvl="1"/>
            <a:r>
              <a:rPr lang="en-US" dirty="0"/>
              <a:t>Section 630.1008: requires use of </a:t>
            </a:r>
            <a:r>
              <a:rPr lang="en-US" u="sng" dirty="0"/>
              <a:t>work zone data </a:t>
            </a:r>
            <a:r>
              <a:rPr lang="en-US" dirty="0"/>
              <a:t>at the project and program levels to enhance work zone safety and mobility</a:t>
            </a:r>
          </a:p>
          <a:p>
            <a:endParaRPr lang="en-US" sz="2800" dirty="0"/>
          </a:p>
        </p:txBody>
      </p:sp>
      <p:pic>
        <p:nvPicPr>
          <p:cNvPr id="4" name="Picture 3" descr="Drums in a lane near cars driving on a freeway">
            <a:extLst>
              <a:ext uri="{FF2B5EF4-FFF2-40B4-BE49-F238E27FC236}">
                <a16:creationId xmlns:a16="http://schemas.microsoft.com/office/drawing/2014/main" id="{F3385FF5-0516-4F0B-9D8B-CBDB18BFE7E1}"/>
              </a:ext>
            </a:extLst>
          </p:cNvPr>
          <p:cNvPicPr>
            <a:picLocks noChangeAspect="1"/>
          </p:cNvPicPr>
          <p:nvPr/>
        </p:nvPicPr>
        <p:blipFill>
          <a:blip r:embed="rId3"/>
          <a:stretch>
            <a:fillRect/>
          </a:stretch>
        </p:blipFill>
        <p:spPr>
          <a:xfrm>
            <a:off x="1676400" y="4114800"/>
            <a:ext cx="5115916" cy="1750780"/>
          </a:xfrm>
          <a:prstGeom prst="rect">
            <a:avLst/>
          </a:prstGeom>
        </p:spPr>
      </p:pic>
      <p:sp>
        <p:nvSpPr>
          <p:cNvPr id="6" name="Google Shape;74;p1">
            <a:extLst>
              <a:ext uri="{FF2B5EF4-FFF2-40B4-BE49-F238E27FC236}">
                <a16:creationId xmlns:a16="http://schemas.microsoft.com/office/drawing/2014/main" id="{B239D0A5-4D9B-6539-AD48-F02DD885007F}"/>
              </a:ext>
            </a:extLst>
          </p:cNvPr>
          <p:cNvSpPr/>
          <p:nvPr/>
        </p:nvSpPr>
        <p:spPr>
          <a:xfrm>
            <a:off x="5715000" y="5959182"/>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199602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70" name="Rectangle 2"/>
          <p:cNvSpPr>
            <a:spLocks noGrp="1" noChangeArrowheads="1"/>
          </p:cNvSpPr>
          <p:nvPr>
            <p:ph type="title"/>
          </p:nvPr>
        </p:nvSpPr>
        <p:spPr>
          <a:xfrm>
            <a:off x="403123" y="228600"/>
            <a:ext cx="8763000" cy="943897"/>
          </a:xfrm>
        </p:spPr>
        <p:txBody>
          <a:bodyPr/>
          <a:lstStyle/>
          <a:p>
            <a:pPr eaLnBrk="1" hangingPunct="1">
              <a:defRPr/>
            </a:pPr>
            <a:r>
              <a:rPr lang="en-US" dirty="0"/>
              <a:t>About This Course</a:t>
            </a:r>
          </a:p>
        </p:txBody>
      </p:sp>
      <p:sp>
        <p:nvSpPr>
          <p:cNvPr id="7171" name="Rectangle 3"/>
          <p:cNvSpPr>
            <a:spLocks noGrp="1" noChangeArrowheads="1"/>
          </p:cNvSpPr>
          <p:nvPr>
            <p:ph type="body" idx="1"/>
          </p:nvPr>
        </p:nvSpPr>
        <p:spPr>
          <a:xfrm>
            <a:off x="403123" y="1371600"/>
            <a:ext cx="8458200" cy="4343400"/>
          </a:xfrm>
        </p:spPr>
        <p:txBody>
          <a:bodyPr/>
          <a:lstStyle/>
          <a:p>
            <a:pPr eaLnBrk="1" hangingPunct="1"/>
            <a:r>
              <a:rPr lang="en-US" dirty="0"/>
              <a:t>The course materials for this training are based upon work supported by the Federal Highway Administration (FHWA) under Grant Agreement DTFH611RA00018, “2016 Work Zone and Guardrail Safety Training Grants.”</a:t>
            </a:r>
          </a:p>
        </p:txBody>
      </p:sp>
    </p:spTree>
    <p:extLst>
      <p:ext uri="{BB962C8B-B14F-4D97-AF65-F5344CB8AC3E}">
        <p14:creationId xmlns:p14="http://schemas.microsoft.com/office/powerpoint/2010/main" val="891258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7618021" cy="810846"/>
          </a:xfrm>
        </p:spPr>
        <p:txBody>
          <a:bodyPr>
            <a:normAutofit/>
          </a:bodyPr>
          <a:lstStyle/>
          <a:p>
            <a:r>
              <a:rPr lang="en-US" dirty="0"/>
              <a:t>FHWA Guidance</a:t>
            </a:r>
          </a:p>
        </p:txBody>
      </p:sp>
      <p:sp>
        <p:nvSpPr>
          <p:cNvPr id="3" name="Content Placeholder 2"/>
          <p:cNvSpPr>
            <a:spLocks noGrp="1"/>
          </p:cNvSpPr>
          <p:nvPr>
            <p:ph idx="1"/>
          </p:nvPr>
        </p:nvSpPr>
        <p:spPr>
          <a:xfrm>
            <a:off x="304800" y="1289469"/>
            <a:ext cx="4106917" cy="4681182"/>
          </a:xfrm>
        </p:spPr>
        <p:txBody>
          <a:bodyPr/>
          <a:lstStyle/>
          <a:p>
            <a:r>
              <a:rPr lang="en-US" dirty="0"/>
              <a:t>Rule Implementation Guide</a:t>
            </a:r>
          </a:p>
          <a:p>
            <a:r>
              <a:rPr lang="en-US" dirty="0"/>
              <a:t>Impacts Assessments</a:t>
            </a:r>
          </a:p>
          <a:p>
            <a:r>
              <a:rPr lang="en-US" dirty="0"/>
              <a:t>Transportation Management Plans (TMPs)</a:t>
            </a:r>
          </a:p>
          <a:p>
            <a:endParaRPr lang="en-US" sz="2800" dirty="0"/>
          </a:p>
        </p:txBody>
      </p:sp>
      <p:pic>
        <p:nvPicPr>
          <p:cNvPr id="4" name="Picture 3" descr="Cover image for Developing and Implementing Transportation Management Plans for Work Zones">
            <a:extLst>
              <a:ext uri="{FF2B5EF4-FFF2-40B4-BE49-F238E27FC236}">
                <a16:creationId xmlns:a16="http://schemas.microsoft.com/office/drawing/2014/main" id="{B9139CA5-3B07-4287-A298-D8D5894F4FF3}"/>
              </a:ext>
            </a:extLst>
          </p:cNvPr>
          <p:cNvPicPr>
            <a:picLocks noChangeAspect="1"/>
          </p:cNvPicPr>
          <p:nvPr/>
        </p:nvPicPr>
        <p:blipFill>
          <a:blip r:embed="rId3"/>
          <a:stretch>
            <a:fillRect/>
          </a:stretch>
        </p:blipFill>
        <p:spPr>
          <a:xfrm>
            <a:off x="4572000" y="1093851"/>
            <a:ext cx="3794843" cy="4876800"/>
          </a:xfrm>
          <a:prstGeom prst="rect">
            <a:avLst/>
          </a:prstGeom>
        </p:spPr>
      </p:pic>
      <p:sp>
        <p:nvSpPr>
          <p:cNvPr id="6" name="Google Shape;74;p1">
            <a:extLst>
              <a:ext uri="{FF2B5EF4-FFF2-40B4-BE49-F238E27FC236}">
                <a16:creationId xmlns:a16="http://schemas.microsoft.com/office/drawing/2014/main" id="{5531F4D0-B560-1E62-1824-3B8DFDCE35CF}"/>
              </a:ext>
            </a:extLst>
          </p:cNvPr>
          <p:cNvSpPr/>
          <p:nvPr/>
        </p:nvSpPr>
        <p:spPr>
          <a:xfrm>
            <a:off x="4572000" y="5970651"/>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880221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156949"/>
            <a:ext cx="8400197" cy="810846"/>
          </a:xfrm>
        </p:spPr>
        <p:txBody>
          <a:bodyPr>
            <a:noAutofit/>
          </a:bodyPr>
          <a:lstStyle/>
          <a:p>
            <a:br>
              <a:rPr lang="en-US" dirty="0">
                <a:solidFill>
                  <a:prstClr val="white"/>
                </a:solidFill>
              </a:rPr>
            </a:br>
            <a:r>
              <a:rPr lang="en-US" dirty="0"/>
              <a:t>Overview of Problem:  Implementation Challenges</a:t>
            </a:r>
          </a:p>
        </p:txBody>
      </p:sp>
      <p:graphicFrame>
        <p:nvGraphicFramePr>
          <p:cNvPr id="5" name="Diagram 4"/>
          <p:cNvGraphicFramePr/>
          <p:nvPr>
            <p:extLst>
              <p:ext uri="{D42A27DB-BD31-4B8C-83A1-F6EECF244321}">
                <p14:modId xmlns:p14="http://schemas.microsoft.com/office/powerpoint/2010/main" val="1035218367"/>
              </p:ext>
            </p:extLst>
          </p:nvPr>
        </p:nvGraphicFramePr>
        <p:xfrm>
          <a:off x="259307" y="1143000"/>
          <a:ext cx="8598090" cy="5240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6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14311F7B-0725-47F7-9856-24B4DD26C9A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A390DEF-B536-4BF2-8DD8-BE03D88651A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7A3DE5A1-BBD8-48A3-890D-974DEBC6B90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46B4D955-AAD4-4EBD-8DF5-11821A9287C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96113297-9423-4B80-B47D-9E60A57C348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022956754"/>
              </p:ext>
            </p:extLst>
          </p:nvPr>
        </p:nvGraphicFramePr>
        <p:xfrm>
          <a:off x="548306" y="2180512"/>
          <a:ext cx="8521001"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a:bodyPr>
          <a:lstStyle/>
          <a:p>
            <a:r>
              <a:rPr lang="en-US" dirty="0"/>
              <a:t>Data Collection Process </a:t>
            </a:r>
            <a:endParaRPr lang="en-US" sz="4800" dirty="0"/>
          </a:p>
        </p:txBody>
      </p:sp>
      <p:sp>
        <p:nvSpPr>
          <p:cNvPr id="8" name="Content Placeholder 7"/>
          <p:cNvSpPr>
            <a:spLocks noGrp="1"/>
          </p:cNvSpPr>
          <p:nvPr>
            <p:ph idx="1"/>
          </p:nvPr>
        </p:nvSpPr>
        <p:spPr>
          <a:xfrm>
            <a:off x="350520" y="3429000"/>
            <a:ext cx="8336280" cy="744633"/>
          </a:xfrm>
        </p:spPr>
        <p:txBody>
          <a:bodyPr/>
          <a:lstStyle/>
          <a:p>
            <a:pPr marL="0" indent="0">
              <a:buNone/>
            </a:pPr>
            <a:r>
              <a:rPr lang="en-US" dirty="0"/>
              <a:t>Agencies and practitioners can improve safety in work zones by walking through the following process:</a:t>
            </a:r>
          </a:p>
        </p:txBody>
      </p:sp>
      <p:sp>
        <p:nvSpPr>
          <p:cNvPr id="9" name="Content Placeholder 7"/>
          <p:cNvSpPr txBox="1">
            <a:spLocks/>
          </p:cNvSpPr>
          <p:nvPr/>
        </p:nvSpPr>
        <p:spPr>
          <a:xfrm>
            <a:off x="457200" y="1676656"/>
            <a:ext cx="8229600" cy="1007712"/>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Arial" panose="020B0604020202020204" pitchFamily="34" charset="0"/>
              </a:rPr>
              <a:t>Collecting and analyzing work zone data does not </a:t>
            </a:r>
            <a:r>
              <a:rPr lang="en-US" sz="2800" u="sng" dirty="0">
                <a:latin typeface="Arial" panose="020B0604020202020204" pitchFamily="34" charset="0"/>
              </a:rPr>
              <a:t>itself</a:t>
            </a:r>
            <a:r>
              <a:rPr lang="en-US" sz="2800" dirty="0">
                <a:latin typeface="Arial" panose="020B0604020202020204" pitchFamily="34" charset="0"/>
              </a:rPr>
              <a:t> reduce crashes, but may lead to effective treatments that do</a:t>
            </a:r>
          </a:p>
        </p:txBody>
      </p:sp>
    </p:spTree>
    <p:extLst>
      <p:ext uri="{BB962C8B-B14F-4D97-AF65-F5344CB8AC3E}">
        <p14:creationId xmlns:p14="http://schemas.microsoft.com/office/powerpoint/2010/main" val="3331666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54E38-73DC-4EE6-85BB-C37E4B54FDA0}"/>
              </a:ext>
            </a:extLst>
          </p:cNvPr>
          <p:cNvSpPr>
            <a:spLocks noGrp="1"/>
          </p:cNvSpPr>
          <p:nvPr>
            <p:ph type="title"/>
          </p:nvPr>
        </p:nvSpPr>
        <p:spPr/>
        <p:txBody>
          <a:bodyPr/>
          <a:lstStyle/>
          <a:p>
            <a:r>
              <a:rPr lang="en-US" dirty="0"/>
              <a:t>The Process</a:t>
            </a:r>
          </a:p>
        </p:txBody>
      </p:sp>
      <p:graphicFrame>
        <p:nvGraphicFramePr>
          <p:cNvPr id="5" name="Diagram 4">
            <a:extLst>
              <a:ext uri="{FF2B5EF4-FFF2-40B4-BE49-F238E27FC236}">
                <a16:creationId xmlns:a16="http://schemas.microsoft.com/office/drawing/2014/main" id="{4FB37601-56E7-42CA-8640-F4A2E32171DC}"/>
              </a:ext>
            </a:extLst>
          </p:cNvPr>
          <p:cNvGraphicFramePr/>
          <p:nvPr>
            <p:extLst>
              <p:ext uri="{D42A27DB-BD31-4B8C-83A1-F6EECF244321}">
                <p14:modId xmlns:p14="http://schemas.microsoft.com/office/powerpoint/2010/main" val="926336616"/>
              </p:ext>
            </p:extLst>
          </p:nvPr>
        </p:nvGraphicFramePr>
        <p:xfrm>
          <a:off x="1447800" y="1422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8069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B81-F6A8-48EE-B0FD-C72685C4AAE2}"/>
              </a:ext>
            </a:extLst>
          </p:cNvPr>
          <p:cNvSpPr>
            <a:spLocks noGrp="1"/>
          </p:cNvSpPr>
          <p:nvPr>
            <p:ph type="title"/>
          </p:nvPr>
        </p:nvSpPr>
        <p:spPr/>
        <p:txBody>
          <a:bodyPr/>
          <a:lstStyle/>
          <a:p>
            <a:r>
              <a:rPr lang="en-US" dirty="0"/>
              <a:t>Overview of the Guide</a:t>
            </a:r>
          </a:p>
        </p:txBody>
      </p:sp>
      <p:sp>
        <p:nvSpPr>
          <p:cNvPr id="3" name="Content Placeholder 2">
            <a:extLst>
              <a:ext uri="{FF2B5EF4-FFF2-40B4-BE49-F238E27FC236}">
                <a16:creationId xmlns:a16="http://schemas.microsoft.com/office/drawing/2014/main" id="{899F8D21-5A65-46C7-9820-9F4A7C81B42D}"/>
              </a:ext>
            </a:extLst>
          </p:cNvPr>
          <p:cNvSpPr>
            <a:spLocks noGrp="1"/>
          </p:cNvSpPr>
          <p:nvPr>
            <p:ph idx="1"/>
          </p:nvPr>
        </p:nvSpPr>
        <p:spPr>
          <a:xfrm>
            <a:off x="228600" y="1325563"/>
            <a:ext cx="4191000" cy="4343400"/>
          </a:xfrm>
        </p:spPr>
        <p:txBody>
          <a:bodyPr/>
          <a:lstStyle/>
          <a:p>
            <a:r>
              <a:rPr lang="en-US" dirty="0"/>
              <a:t>Describes:</a:t>
            </a:r>
          </a:p>
          <a:p>
            <a:pPr lvl="1"/>
            <a:r>
              <a:rPr lang="en-US" dirty="0"/>
              <a:t>Work zone crash data collection and reporting process</a:t>
            </a:r>
          </a:p>
          <a:p>
            <a:pPr lvl="1"/>
            <a:r>
              <a:rPr lang="en-US" dirty="0"/>
              <a:t>Benefits and challenges in developing a unified system across the states</a:t>
            </a:r>
          </a:p>
        </p:txBody>
      </p:sp>
      <p:pic>
        <p:nvPicPr>
          <p:cNvPr id="5" name="Picture 4" descr="Cover image for Work Zone Safety Data Collection and Analysis Guide">
            <a:extLst>
              <a:ext uri="{FF2B5EF4-FFF2-40B4-BE49-F238E27FC236}">
                <a16:creationId xmlns:a16="http://schemas.microsoft.com/office/drawing/2014/main" id="{AE79474C-4493-4D29-897B-C85410278D87}"/>
              </a:ext>
            </a:extLst>
          </p:cNvPr>
          <p:cNvPicPr>
            <a:picLocks noChangeAspect="1"/>
          </p:cNvPicPr>
          <p:nvPr/>
        </p:nvPicPr>
        <p:blipFill>
          <a:blip r:embed="rId3"/>
          <a:stretch>
            <a:fillRect/>
          </a:stretch>
        </p:blipFill>
        <p:spPr>
          <a:xfrm>
            <a:off x="4827814" y="1468153"/>
            <a:ext cx="3271838" cy="4211696"/>
          </a:xfrm>
          <a:prstGeom prst="rect">
            <a:avLst/>
          </a:prstGeom>
        </p:spPr>
      </p:pic>
      <p:sp>
        <p:nvSpPr>
          <p:cNvPr id="4" name="Google Shape;74;p1">
            <a:extLst>
              <a:ext uri="{FF2B5EF4-FFF2-40B4-BE49-F238E27FC236}">
                <a16:creationId xmlns:a16="http://schemas.microsoft.com/office/drawing/2014/main" id="{A66AF15E-65A0-2900-A858-E38C9DC82C70}"/>
              </a:ext>
            </a:extLst>
          </p:cNvPr>
          <p:cNvSpPr/>
          <p:nvPr/>
        </p:nvSpPr>
        <p:spPr>
          <a:xfrm>
            <a:off x="7086600" y="5675662"/>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276824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888" y="1291811"/>
            <a:ext cx="4751492" cy="4267200"/>
          </a:xfrm>
        </p:spPr>
        <p:txBody>
          <a:bodyPr/>
          <a:lstStyle/>
          <a:p>
            <a:pPr marL="514350" indent="-514350">
              <a:buSzPct val="100000"/>
              <a:buFont typeface="+mj-lt"/>
              <a:buAutoNum type="arabicPeriod"/>
            </a:pPr>
            <a:r>
              <a:rPr lang="en-US" dirty="0"/>
              <a:t>Background</a:t>
            </a:r>
          </a:p>
          <a:p>
            <a:pPr marL="514350" indent="-514350">
              <a:buSzPct val="100000"/>
              <a:buFont typeface="+mj-lt"/>
              <a:buAutoNum type="arabicPeriod"/>
            </a:pPr>
            <a:r>
              <a:rPr lang="en-US" dirty="0"/>
              <a:t>Work Zone Data Collection and Reporting</a:t>
            </a:r>
          </a:p>
          <a:p>
            <a:pPr marL="514350" indent="-514350">
              <a:buSzPct val="100000"/>
              <a:buFont typeface="+mj-lt"/>
              <a:buAutoNum type="arabicPeriod"/>
            </a:pPr>
            <a:r>
              <a:rPr lang="en-US" dirty="0"/>
              <a:t>Best Practices</a:t>
            </a:r>
          </a:p>
          <a:p>
            <a:pPr marL="514350" indent="-514350">
              <a:buSzPct val="100000"/>
              <a:buFont typeface="+mj-lt"/>
              <a:buAutoNum type="arabicPeriod"/>
            </a:pPr>
            <a:r>
              <a:rPr lang="en-US" dirty="0"/>
              <a:t>Crash Data Reporting</a:t>
            </a:r>
          </a:p>
          <a:p>
            <a:pPr marL="514350" indent="-514350">
              <a:buSzPct val="100000"/>
              <a:buFont typeface="+mj-lt"/>
              <a:buAutoNum type="arabicPeriod"/>
            </a:pPr>
            <a:r>
              <a:rPr lang="en-US" dirty="0"/>
              <a:t>Challenges</a:t>
            </a:r>
          </a:p>
          <a:p>
            <a:pPr marL="514350" indent="-514350">
              <a:buSzPct val="100000"/>
              <a:buFont typeface="+mj-lt"/>
              <a:buAutoNum type="arabicPeriod"/>
            </a:pPr>
            <a:r>
              <a:rPr lang="en-US" dirty="0"/>
              <a:t>Work Zone Crash Data Analysis</a:t>
            </a:r>
          </a:p>
          <a:p>
            <a:pPr marL="514350" indent="-514350">
              <a:buSzPct val="100000"/>
              <a:buFont typeface="+mj-lt"/>
              <a:buAutoNum type="arabicPeriod"/>
            </a:pPr>
            <a:r>
              <a:rPr lang="en-US" dirty="0"/>
              <a:t>Conclusion and Recommendations</a:t>
            </a:r>
          </a:p>
        </p:txBody>
      </p:sp>
      <p:sp>
        <p:nvSpPr>
          <p:cNvPr id="4" name="Title 3">
            <a:extLst>
              <a:ext uri="{FF2B5EF4-FFF2-40B4-BE49-F238E27FC236}">
                <a16:creationId xmlns:a16="http://schemas.microsoft.com/office/drawing/2014/main" id="{C033AADD-6026-4F75-AE55-2391B8B222F6}"/>
              </a:ext>
            </a:extLst>
          </p:cNvPr>
          <p:cNvSpPr>
            <a:spLocks noGrp="1"/>
          </p:cNvSpPr>
          <p:nvPr>
            <p:ph type="title"/>
          </p:nvPr>
        </p:nvSpPr>
        <p:spPr>
          <a:xfrm>
            <a:off x="381000" y="228600"/>
            <a:ext cx="8763000" cy="1066800"/>
          </a:xfrm>
          <a:noFill/>
          <a:ln>
            <a:noFill/>
          </a:ln>
        </p:spPr>
        <p:txBody>
          <a:bodyPr/>
          <a:lstStyle/>
          <a:p>
            <a:r>
              <a:rPr lang="en-US" dirty="0"/>
              <a:t>Overview of the Guide</a:t>
            </a:r>
          </a:p>
        </p:txBody>
      </p:sp>
      <p:pic>
        <p:nvPicPr>
          <p:cNvPr id="2" name="Picture 1" descr="Cover image for Work Zone Safety Data Collection and Analysis Guide">
            <a:extLst>
              <a:ext uri="{FF2B5EF4-FFF2-40B4-BE49-F238E27FC236}">
                <a16:creationId xmlns:a16="http://schemas.microsoft.com/office/drawing/2014/main" id="{FD097623-AD94-41C1-98B1-666A8A075829}"/>
              </a:ext>
            </a:extLst>
          </p:cNvPr>
          <p:cNvPicPr>
            <a:picLocks noChangeAspect="1"/>
          </p:cNvPicPr>
          <p:nvPr/>
        </p:nvPicPr>
        <p:blipFill>
          <a:blip r:embed="rId3"/>
          <a:stretch>
            <a:fillRect/>
          </a:stretch>
        </p:blipFill>
        <p:spPr>
          <a:xfrm>
            <a:off x="5220380" y="1389782"/>
            <a:ext cx="3314954" cy="4267199"/>
          </a:xfrm>
          <a:prstGeom prst="rect">
            <a:avLst/>
          </a:prstGeom>
        </p:spPr>
      </p:pic>
      <p:sp>
        <p:nvSpPr>
          <p:cNvPr id="6" name="Google Shape;74;p1">
            <a:extLst>
              <a:ext uri="{FF2B5EF4-FFF2-40B4-BE49-F238E27FC236}">
                <a16:creationId xmlns:a16="http://schemas.microsoft.com/office/drawing/2014/main" id="{1F82DFA1-D79F-256C-B756-EAF5B22747DD}"/>
              </a:ext>
            </a:extLst>
          </p:cNvPr>
          <p:cNvSpPr/>
          <p:nvPr/>
        </p:nvSpPr>
        <p:spPr>
          <a:xfrm>
            <a:off x="7467600" y="566368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54653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Work Zone Safety Data</a:t>
            </a:r>
          </a:p>
          <a:p>
            <a:pPr algn="ctr">
              <a:defRPr/>
            </a:pPr>
            <a:r>
              <a:rPr lang="en-US" sz="3200" b="1" dirty="0">
                <a:solidFill>
                  <a:schemeClr val="bg1"/>
                </a:solidFill>
                <a:latin typeface="Arial" panose="020B0604020202020204" pitchFamily="34" charset="0"/>
                <a:ea typeface="+mj-ea"/>
                <a:cs typeface="+mj-cs"/>
              </a:rPr>
              <a:t>Collection and Analysis </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05000"/>
            <a:ext cx="3886199" cy="3409270"/>
          </a:xfrm>
        </p:spPr>
        <p:txBody>
          <a:bodyPr/>
          <a:lstStyle/>
          <a:p>
            <a:pPr algn="ctr" eaLnBrk="1" hangingPunct="1">
              <a:defRPr/>
            </a:pPr>
            <a:r>
              <a:rPr lang="en-US" dirty="0"/>
              <a:t>2. Work Zone Safety-Related Data Collection</a:t>
            </a:r>
            <a:br>
              <a:rPr lang="en-US" sz="3600" dirty="0"/>
            </a:b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12C65755-23C2-FD4F-0E33-5A93AD91B2EF}"/>
              </a:ext>
            </a:extLst>
          </p:cNvPr>
          <p:cNvSpPr/>
          <p:nvPr/>
        </p:nvSpPr>
        <p:spPr>
          <a:xfrm>
            <a:off x="4267200" y="5495981"/>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04451620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defRPr/>
            </a:pPr>
            <a:r>
              <a:rPr lang="en-US" dirty="0"/>
              <a:t>Module Objectives</a:t>
            </a:r>
          </a:p>
        </p:txBody>
      </p:sp>
      <p:sp>
        <p:nvSpPr>
          <p:cNvPr id="4099" name="Rectangle 3"/>
          <p:cNvSpPr>
            <a:spLocks noGrp="1" noChangeArrowheads="1"/>
          </p:cNvSpPr>
          <p:nvPr>
            <p:ph type="body" idx="1"/>
          </p:nvPr>
        </p:nvSpPr>
        <p:spPr>
          <a:xfrm>
            <a:off x="381000" y="1600200"/>
            <a:ext cx="8382000" cy="4343400"/>
          </a:xfrm>
        </p:spPr>
        <p:txBody>
          <a:bodyPr/>
          <a:lstStyle/>
          <a:p>
            <a:r>
              <a:rPr lang="en-US" dirty="0"/>
              <a:t>Discuss core elements of data collection</a:t>
            </a:r>
          </a:p>
          <a:p>
            <a:r>
              <a:rPr lang="en-US" dirty="0"/>
              <a:t>Determine what types of work zone data elements to collect</a:t>
            </a:r>
          </a:p>
          <a:p>
            <a:r>
              <a:rPr lang="en-US" dirty="0"/>
              <a:t>List sampling and collection methods</a:t>
            </a:r>
          </a:p>
          <a:p>
            <a:r>
              <a:rPr lang="en-US" dirty="0"/>
              <a:t>Identify barriers to work zone data collection</a:t>
            </a:r>
          </a:p>
          <a:p>
            <a:r>
              <a:rPr lang="en-US" dirty="0"/>
              <a:t>Identify data collection practices to address these barriers.</a:t>
            </a:r>
          </a:p>
          <a:p>
            <a:endParaRPr lang="en-US" dirty="0"/>
          </a:p>
        </p:txBody>
      </p:sp>
    </p:spTree>
    <p:extLst>
      <p:ext uri="{BB962C8B-B14F-4D97-AF65-F5344CB8AC3E}">
        <p14:creationId xmlns:p14="http://schemas.microsoft.com/office/powerpoint/2010/main" val="10383504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6576647" cy="810846"/>
          </a:xfrm>
        </p:spPr>
        <p:txBody>
          <a:bodyPr/>
          <a:lstStyle/>
          <a:p>
            <a:r>
              <a:rPr lang="en-US" dirty="0"/>
              <a:t>Step 1</a:t>
            </a:r>
          </a:p>
        </p:txBody>
      </p:sp>
      <p:sp>
        <p:nvSpPr>
          <p:cNvPr id="3" name="Content Placeholder 2"/>
          <p:cNvSpPr>
            <a:spLocks noGrp="1"/>
          </p:cNvSpPr>
          <p:nvPr>
            <p:ph idx="1"/>
          </p:nvPr>
        </p:nvSpPr>
        <p:spPr>
          <a:xfrm>
            <a:off x="457199" y="1091223"/>
            <a:ext cx="8229601" cy="1428583"/>
          </a:xfrm>
        </p:spPr>
        <p:txBody>
          <a:bodyPr/>
          <a:lstStyle/>
          <a:p>
            <a:r>
              <a:rPr lang="en-US" dirty="0"/>
              <a:t>Agencies must identify objectives before deciding on data elements to collect</a:t>
            </a:r>
          </a:p>
        </p:txBody>
      </p:sp>
      <p:graphicFrame>
        <p:nvGraphicFramePr>
          <p:cNvPr id="7" name="Diagram 6">
            <a:extLst>
              <a:ext uri="{FF2B5EF4-FFF2-40B4-BE49-F238E27FC236}">
                <a16:creationId xmlns:a16="http://schemas.microsoft.com/office/drawing/2014/main" id="{47000982-0E88-4D5E-BAB0-B679F8D85CCD}"/>
              </a:ext>
            </a:extLst>
          </p:cNvPr>
          <p:cNvGraphicFramePr/>
          <p:nvPr>
            <p:extLst>
              <p:ext uri="{D42A27DB-BD31-4B8C-83A1-F6EECF244321}">
                <p14:modId xmlns:p14="http://schemas.microsoft.com/office/powerpoint/2010/main" val="3112106952"/>
              </p:ext>
            </p:extLst>
          </p:nvPr>
        </p:nvGraphicFramePr>
        <p:xfrm>
          <a:off x="1295400" y="2241754"/>
          <a:ext cx="6108290" cy="4032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3537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6576647" cy="810846"/>
          </a:xfrm>
        </p:spPr>
        <p:txBody>
          <a:bodyPr/>
          <a:lstStyle/>
          <a:p>
            <a:r>
              <a:rPr lang="en-US" dirty="0"/>
              <a:t>EXERCISE #1:</a:t>
            </a:r>
          </a:p>
        </p:txBody>
      </p:sp>
      <p:sp>
        <p:nvSpPr>
          <p:cNvPr id="8" name="Content Placeholder 2"/>
          <p:cNvSpPr txBox="1">
            <a:spLocks/>
          </p:cNvSpPr>
          <p:nvPr/>
        </p:nvSpPr>
        <p:spPr>
          <a:xfrm>
            <a:off x="457200" y="1295400"/>
            <a:ext cx="8458200" cy="2590800"/>
          </a:xfrm>
          <a:prstGeom prst="rect">
            <a:avLst/>
          </a:prstGeom>
          <a:solidFill>
            <a:schemeClr val="bg1">
              <a:lumMod val="85000"/>
            </a:schemeClr>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latin typeface="Arial" panose="020B0604020202020204" pitchFamily="34" charset="0"/>
              </a:rPr>
              <a:t>What issues are we attempting to address?</a:t>
            </a:r>
          </a:p>
          <a:p>
            <a:pPr lvl="0"/>
            <a:r>
              <a:rPr lang="en-US" sz="2800" dirty="0">
                <a:latin typeface="Arial" panose="020B0604020202020204" pitchFamily="34" charset="0"/>
              </a:rPr>
              <a:t>What are our objectives?</a:t>
            </a:r>
          </a:p>
          <a:p>
            <a:pPr lvl="0"/>
            <a:r>
              <a:rPr lang="en-US" sz="2800" dirty="0">
                <a:latin typeface="Arial" panose="020B0604020202020204" pitchFamily="34" charset="0"/>
              </a:rPr>
              <a:t>How will data collection help?</a:t>
            </a:r>
          </a:p>
          <a:p>
            <a:pPr lvl="0"/>
            <a:r>
              <a:rPr lang="en-US" sz="2800" dirty="0">
                <a:latin typeface="Arial" panose="020B0604020202020204" pitchFamily="34" charset="0"/>
              </a:rPr>
              <a:t>Who should know these?</a:t>
            </a:r>
          </a:p>
          <a:p>
            <a:pPr lvl="0"/>
            <a:r>
              <a:rPr lang="en-US" sz="2800" dirty="0">
                <a:latin typeface="Arial" panose="020B0604020202020204" pitchFamily="34" charset="0"/>
              </a:rPr>
              <a:t>How would you ensure understanding?</a:t>
            </a:r>
          </a:p>
        </p:txBody>
      </p:sp>
    </p:spTree>
    <p:extLst>
      <p:ext uri="{BB962C8B-B14F-4D97-AF65-F5344CB8AC3E}">
        <p14:creationId xmlns:p14="http://schemas.microsoft.com/office/powerpoint/2010/main" val="408265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5589"/>
            <a:ext cx="8763000" cy="907411"/>
          </a:xfrm>
        </p:spPr>
        <p:txBody>
          <a:bodyPr>
            <a:normAutofit/>
          </a:bodyPr>
          <a:lstStyle/>
          <a:p>
            <a:r>
              <a:rPr lang="en-US" dirty="0"/>
              <a:t>FHWA Work Zone Safety Grant</a:t>
            </a:r>
            <a:endParaRPr lang="en-US" sz="2400" dirty="0"/>
          </a:p>
        </p:txBody>
      </p:sp>
      <p:sp>
        <p:nvSpPr>
          <p:cNvPr id="3" name="Content Placeholder 2"/>
          <p:cNvSpPr>
            <a:spLocks noGrp="1"/>
          </p:cNvSpPr>
          <p:nvPr>
            <p:ph idx="1"/>
          </p:nvPr>
        </p:nvSpPr>
        <p:spPr/>
        <p:txBody>
          <a:bodyPr/>
          <a:lstStyle/>
          <a:p>
            <a:pPr lvl="0"/>
            <a:r>
              <a:rPr lang="en-US" dirty="0"/>
              <a:t>Develops and provides:</a:t>
            </a:r>
          </a:p>
          <a:p>
            <a:pPr lvl="1"/>
            <a:r>
              <a:rPr lang="en-US" dirty="0"/>
              <a:t>Products</a:t>
            </a:r>
          </a:p>
          <a:p>
            <a:pPr lvl="1"/>
            <a:r>
              <a:rPr lang="en-US"/>
              <a:t>Publications </a:t>
            </a:r>
            <a:endParaRPr lang="en-US" dirty="0"/>
          </a:p>
          <a:p>
            <a:pPr lvl="1"/>
            <a:r>
              <a:rPr lang="en-US" dirty="0"/>
              <a:t>Training resources (including this one) </a:t>
            </a:r>
          </a:p>
          <a:p>
            <a:r>
              <a:rPr lang="en-US" dirty="0"/>
              <a:t>National Work Zone Safety Information Clearinghouse</a:t>
            </a:r>
          </a:p>
          <a:p>
            <a:pPr lvl="1"/>
            <a:r>
              <a:rPr lang="en-US" sz="3000" dirty="0">
                <a:hlinkClick r:id="rId3"/>
              </a:rPr>
              <a:t>www.workzonesafety.org</a:t>
            </a:r>
            <a:r>
              <a:rPr lang="en-US" sz="3000" dirty="0"/>
              <a:t> </a:t>
            </a:r>
          </a:p>
        </p:txBody>
      </p:sp>
    </p:spTree>
    <p:extLst>
      <p:ext uri="{BB962C8B-B14F-4D97-AF65-F5344CB8AC3E}">
        <p14:creationId xmlns:p14="http://schemas.microsoft.com/office/powerpoint/2010/main" val="236419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6576647" cy="810846"/>
          </a:xfrm>
        </p:spPr>
        <p:txBody>
          <a:bodyPr/>
          <a:lstStyle/>
          <a:p>
            <a:r>
              <a:rPr lang="en-US" dirty="0"/>
              <a:t>Step 2</a:t>
            </a:r>
          </a:p>
        </p:txBody>
      </p:sp>
      <p:sp>
        <p:nvSpPr>
          <p:cNvPr id="3" name="Content Placeholder 2"/>
          <p:cNvSpPr>
            <a:spLocks noGrp="1"/>
          </p:cNvSpPr>
          <p:nvPr>
            <p:ph idx="1"/>
          </p:nvPr>
        </p:nvSpPr>
        <p:spPr>
          <a:xfrm>
            <a:off x="286704" y="1208788"/>
            <a:ext cx="8401770" cy="1258785"/>
          </a:xfrm>
        </p:spPr>
        <p:txBody>
          <a:bodyPr/>
          <a:lstStyle/>
          <a:p>
            <a:r>
              <a:rPr lang="en-US" dirty="0"/>
              <a:t>Identify the data elements that are necessary to accomplish and/or monitor the agency’s objectives</a:t>
            </a:r>
          </a:p>
        </p:txBody>
      </p:sp>
      <p:sp>
        <p:nvSpPr>
          <p:cNvPr id="7" name="Content Placeholder 2"/>
          <p:cNvSpPr txBox="1">
            <a:spLocks/>
          </p:cNvSpPr>
          <p:nvPr/>
        </p:nvSpPr>
        <p:spPr>
          <a:xfrm>
            <a:off x="458874" y="5307082"/>
            <a:ext cx="8229600" cy="904352"/>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Arial" panose="020B0604020202020204" pitchFamily="34" charset="0"/>
            </a:endParaRPr>
          </a:p>
        </p:txBody>
      </p:sp>
      <p:sp>
        <p:nvSpPr>
          <p:cNvPr id="8" name="Content Placeholder 2"/>
          <p:cNvSpPr txBox="1">
            <a:spLocks/>
          </p:cNvSpPr>
          <p:nvPr/>
        </p:nvSpPr>
        <p:spPr>
          <a:xfrm>
            <a:off x="443236" y="2267577"/>
            <a:ext cx="2426110" cy="486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US" sz="2800" b="1" dirty="0">
              <a:latin typeface="Arial" panose="020B0604020202020204" pitchFamily="34" charset="0"/>
            </a:endParaRPr>
          </a:p>
        </p:txBody>
      </p:sp>
      <p:graphicFrame>
        <p:nvGraphicFramePr>
          <p:cNvPr id="9" name="Diagram 8">
            <a:extLst>
              <a:ext uri="{FF2B5EF4-FFF2-40B4-BE49-F238E27FC236}">
                <a16:creationId xmlns:a16="http://schemas.microsoft.com/office/drawing/2014/main" id="{94FCCBBE-8238-45FE-9EB7-DFF5C0301540}"/>
              </a:ext>
            </a:extLst>
          </p:cNvPr>
          <p:cNvGraphicFramePr/>
          <p:nvPr>
            <p:extLst>
              <p:ext uri="{D42A27DB-BD31-4B8C-83A1-F6EECF244321}">
                <p14:modId xmlns:p14="http://schemas.microsoft.com/office/powerpoint/2010/main" val="1370355321"/>
              </p:ext>
            </p:extLst>
          </p:nvPr>
        </p:nvGraphicFramePr>
        <p:xfrm>
          <a:off x="1644942" y="2251508"/>
          <a:ext cx="6108290" cy="4032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732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377"/>
            <a:ext cx="6787662" cy="810846"/>
          </a:xfrm>
        </p:spPr>
        <p:txBody>
          <a:bodyPr>
            <a:normAutofit/>
          </a:bodyPr>
          <a:lstStyle/>
          <a:p>
            <a:r>
              <a:rPr lang="en-US" dirty="0"/>
              <a:t>Data Collection Background</a:t>
            </a:r>
          </a:p>
        </p:txBody>
      </p:sp>
      <p:sp>
        <p:nvSpPr>
          <p:cNvPr id="9" name="TextBox 8"/>
          <p:cNvSpPr txBox="1"/>
          <p:nvPr/>
        </p:nvSpPr>
        <p:spPr>
          <a:xfrm>
            <a:off x="191794" y="1621599"/>
            <a:ext cx="4191428" cy="3970318"/>
          </a:xfrm>
          <a:prstGeom prst="rect">
            <a:avLst/>
          </a:prstGeom>
          <a:noFill/>
          <a:ln w="19050">
            <a:solidFill>
              <a:schemeClr val="tx2"/>
            </a:solidFill>
          </a:ln>
        </p:spPr>
        <p:txBody>
          <a:bodyPr wrap="square" rtlCol="0">
            <a:spAutoFit/>
          </a:bodyPr>
          <a:lstStyle/>
          <a:p>
            <a:r>
              <a:rPr lang="en-US" sz="2800" b="1" dirty="0">
                <a:latin typeface="Arial" panose="020B0604020202020204" pitchFamily="34" charset="0"/>
              </a:rPr>
              <a:t>Collect crash data to…</a:t>
            </a:r>
          </a:p>
          <a:p>
            <a:pPr marL="285750" indent="-285750">
              <a:buFont typeface="Arial" pitchFamily="34" charset="0"/>
              <a:buChar char="•"/>
            </a:pPr>
            <a:r>
              <a:rPr lang="en-US" sz="2800" dirty="0">
                <a:latin typeface="Arial" panose="020B0604020202020204" pitchFamily="34" charset="0"/>
              </a:rPr>
              <a:t>Learn more about the causes of a crash and how to address</a:t>
            </a:r>
          </a:p>
          <a:p>
            <a:pPr marL="285750" indent="-285750">
              <a:buFont typeface="Arial" pitchFamily="34" charset="0"/>
              <a:buChar char="•"/>
            </a:pPr>
            <a:endParaRPr lang="en-US" sz="2800" dirty="0">
              <a:latin typeface="Arial" panose="020B0604020202020204" pitchFamily="34" charset="0"/>
            </a:endParaRPr>
          </a:p>
          <a:p>
            <a:pPr marL="285750" indent="-285750">
              <a:buFont typeface="Arial" pitchFamily="34" charset="0"/>
              <a:buChar char="•"/>
            </a:pPr>
            <a:r>
              <a:rPr lang="en-US" sz="2800" dirty="0">
                <a:latin typeface="Arial" panose="020B0604020202020204" pitchFamily="34" charset="0"/>
              </a:rPr>
              <a:t>Apply changes to current and future work zones to prevent future crashes</a:t>
            </a:r>
          </a:p>
        </p:txBody>
      </p:sp>
      <p:sp>
        <p:nvSpPr>
          <p:cNvPr id="11" name="TextBox 10"/>
          <p:cNvSpPr txBox="1"/>
          <p:nvPr/>
        </p:nvSpPr>
        <p:spPr>
          <a:xfrm>
            <a:off x="4576900" y="1659711"/>
            <a:ext cx="4375306" cy="3826689"/>
          </a:xfrm>
          <a:prstGeom prst="rect">
            <a:avLst/>
          </a:prstGeom>
          <a:noFill/>
          <a:ln w="19050">
            <a:solidFill>
              <a:schemeClr val="tx2"/>
            </a:solidFill>
          </a:ln>
        </p:spPr>
        <p:txBody>
          <a:bodyPr wrap="square" rtlCol="0">
            <a:spAutoFit/>
          </a:bodyPr>
          <a:lstStyle/>
          <a:p>
            <a:r>
              <a:rPr lang="en-US" sz="2800" b="1" dirty="0">
                <a:latin typeface="Arial" panose="020B0604020202020204" pitchFamily="34" charset="0"/>
              </a:rPr>
              <a:t>Collect speed data to…</a:t>
            </a:r>
          </a:p>
          <a:p>
            <a:pPr marL="285750" indent="-285750">
              <a:buFont typeface="Arial" pitchFamily="34" charset="0"/>
              <a:buChar char="•"/>
            </a:pPr>
            <a:r>
              <a:rPr lang="en-US" sz="2800" dirty="0">
                <a:latin typeface="Arial" panose="020B0604020202020204" pitchFamily="34" charset="0"/>
              </a:rPr>
              <a:t>Address a contributing factor in 25% of WZ fatal crashes</a:t>
            </a:r>
          </a:p>
          <a:p>
            <a:pPr marL="285750" indent="-285750">
              <a:buFont typeface="Arial" pitchFamily="34" charset="0"/>
              <a:buChar char="•"/>
            </a:pPr>
            <a:endParaRPr lang="en-US" sz="2800" baseline="30000" dirty="0">
              <a:latin typeface="Arial" panose="020B0604020202020204" pitchFamily="34" charset="0"/>
            </a:endParaRPr>
          </a:p>
          <a:p>
            <a:pPr marL="285750" indent="-285750">
              <a:buFont typeface="Arial" pitchFamily="34" charset="0"/>
              <a:buChar char="•"/>
            </a:pPr>
            <a:r>
              <a:rPr lang="en-US" sz="2800" dirty="0">
                <a:latin typeface="Arial" panose="020B0604020202020204" pitchFamily="34" charset="0"/>
              </a:rPr>
              <a:t>Identify when it is combined with inattention and changing roadway conditions</a:t>
            </a:r>
          </a:p>
        </p:txBody>
      </p:sp>
    </p:spTree>
    <p:extLst>
      <p:ext uri="{BB962C8B-B14F-4D97-AF65-F5344CB8AC3E}">
        <p14:creationId xmlns:p14="http://schemas.microsoft.com/office/powerpoint/2010/main" val="345112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377"/>
            <a:ext cx="6787662" cy="810846"/>
          </a:xfrm>
        </p:spPr>
        <p:txBody>
          <a:bodyPr>
            <a:normAutofit/>
          </a:bodyPr>
          <a:lstStyle/>
          <a:p>
            <a:r>
              <a:rPr lang="en-US" dirty="0"/>
              <a:t>Data Collection Background</a:t>
            </a:r>
          </a:p>
        </p:txBody>
      </p:sp>
      <p:sp>
        <p:nvSpPr>
          <p:cNvPr id="10" name="TextBox 9"/>
          <p:cNvSpPr txBox="1"/>
          <p:nvPr/>
        </p:nvSpPr>
        <p:spPr>
          <a:xfrm>
            <a:off x="76200" y="1634762"/>
            <a:ext cx="4256691" cy="3826689"/>
          </a:xfrm>
          <a:prstGeom prst="rect">
            <a:avLst/>
          </a:prstGeom>
          <a:noFill/>
          <a:ln w="19050">
            <a:solidFill>
              <a:schemeClr val="tx2"/>
            </a:solidFill>
          </a:ln>
        </p:spPr>
        <p:txBody>
          <a:bodyPr wrap="square" rtlCol="0">
            <a:spAutoFit/>
          </a:bodyPr>
          <a:lstStyle/>
          <a:p>
            <a:r>
              <a:rPr lang="en-US" sz="2800" b="1" dirty="0">
                <a:latin typeface="Arial" panose="020B0604020202020204" pitchFamily="34" charset="0"/>
              </a:rPr>
              <a:t>Collect queue data to…</a:t>
            </a:r>
          </a:p>
          <a:p>
            <a:pPr marL="285750" indent="-285750">
              <a:buFont typeface="Arial" pitchFamily="34" charset="0"/>
              <a:buChar char="•"/>
            </a:pPr>
            <a:r>
              <a:rPr lang="en-US" sz="2800" dirty="0">
                <a:latin typeface="Arial" panose="020B0604020202020204" pitchFamily="34" charset="0"/>
              </a:rPr>
              <a:t>Determine how it contributes to WZ crashes due to speed differentials</a:t>
            </a:r>
          </a:p>
          <a:p>
            <a:pPr marL="285750" indent="-285750">
              <a:buFont typeface="Arial" pitchFamily="34" charset="0"/>
              <a:buChar char="•"/>
            </a:pPr>
            <a:endParaRPr lang="en-US" sz="2800" baseline="30000" dirty="0">
              <a:latin typeface="Arial" panose="020B0604020202020204" pitchFamily="34" charset="0"/>
            </a:endParaRPr>
          </a:p>
          <a:p>
            <a:pPr marL="285750" indent="-285750">
              <a:buFont typeface="Arial" pitchFamily="34" charset="0"/>
              <a:buChar char="•"/>
            </a:pPr>
            <a:r>
              <a:rPr lang="en-US" sz="2800" dirty="0">
                <a:latin typeface="Arial" panose="020B0604020202020204" pitchFamily="34" charset="0"/>
              </a:rPr>
              <a:t>Identify potential locations and WZ types for treatment.</a:t>
            </a:r>
          </a:p>
        </p:txBody>
      </p:sp>
      <p:sp>
        <p:nvSpPr>
          <p:cNvPr id="12" name="TextBox 11"/>
          <p:cNvSpPr txBox="1"/>
          <p:nvPr/>
        </p:nvSpPr>
        <p:spPr>
          <a:xfrm>
            <a:off x="4572000" y="1634762"/>
            <a:ext cx="4363605" cy="3970318"/>
          </a:xfrm>
          <a:prstGeom prst="rect">
            <a:avLst/>
          </a:prstGeom>
          <a:noFill/>
          <a:ln w="19050">
            <a:solidFill>
              <a:schemeClr val="tx2"/>
            </a:solidFill>
          </a:ln>
        </p:spPr>
        <p:txBody>
          <a:bodyPr wrap="square" rtlCol="0">
            <a:spAutoFit/>
          </a:bodyPr>
          <a:lstStyle/>
          <a:p>
            <a:r>
              <a:rPr lang="en-US" sz="2800" b="1" dirty="0">
                <a:latin typeface="Arial" panose="020B0604020202020204" pitchFamily="34" charset="0"/>
              </a:rPr>
              <a:t>Collect mobility data to…</a:t>
            </a:r>
          </a:p>
          <a:p>
            <a:pPr marL="285750" indent="-285750">
              <a:buFont typeface="Arial" pitchFamily="34" charset="0"/>
              <a:buChar char="•"/>
            </a:pPr>
            <a:r>
              <a:rPr lang="en-US" sz="2800" dirty="0">
                <a:latin typeface="Arial" panose="020B0604020202020204" pitchFamily="34" charset="0"/>
              </a:rPr>
              <a:t>Identify potential risk of future WZ crashes</a:t>
            </a:r>
          </a:p>
          <a:p>
            <a:pPr marL="285750" indent="-285750">
              <a:buFont typeface="Arial" pitchFamily="34" charset="0"/>
              <a:buChar char="•"/>
            </a:pPr>
            <a:endParaRPr lang="en-US" sz="2800" dirty="0">
              <a:latin typeface="Arial" panose="020B0604020202020204" pitchFamily="34" charset="0"/>
            </a:endParaRPr>
          </a:p>
          <a:p>
            <a:pPr marL="285750" indent="-285750">
              <a:buFont typeface="Arial" pitchFamily="34" charset="0"/>
              <a:buChar char="•"/>
            </a:pPr>
            <a:r>
              <a:rPr lang="en-US" sz="2800" dirty="0">
                <a:latin typeface="Arial" panose="020B0604020202020204" pitchFamily="34" charset="0"/>
              </a:rPr>
              <a:t>Incorporate metrics for travel delay and congestion, which can lead to queuing.</a:t>
            </a:r>
          </a:p>
        </p:txBody>
      </p:sp>
    </p:spTree>
    <p:extLst>
      <p:ext uri="{BB962C8B-B14F-4D97-AF65-F5344CB8AC3E}">
        <p14:creationId xmlns:p14="http://schemas.microsoft.com/office/powerpoint/2010/main" val="111600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8229602" cy="1275298"/>
          </a:xfrm>
        </p:spPr>
        <p:txBody>
          <a:bodyPr>
            <a:normAutofit/>
          </a:bodyPr>
          <a:lstStyle/>
          <a:p>
            <a:r>
              <a:rPr lang="en-US" dirty="0"/>
              <a:t>Work zone crashes affect:</a:t>
            </a:r>
          </a:p>
        </p:txBody>
      </p:sp>
      <p:sp>
        <p:nvSpPr>
          <p:cNvPr id="3" name="Content Placeholder 2"/>
          <p:cNvSpPr>
            <a:spLocks noGrp="1"/>
          </p:cNvSpPr>
          <p:nvPr>
            <p:ph idx="1"/>
          </p:nvPr>
        </p:nvSpPr>
        <p:spPr>
          <a:xfrm>
            <a:off x="346841" y="1776392"/>
            <a:ext cx="3767959" cy="5081608"/>
          </a:xfrm>
        </p:spPr>
        <p:txBody>
          <a:bodyPr/>
          <a:lstStyle/>
          <a:p>
            <a:r>
              <a:rPr lang="en-US" dirty="0"/>
              <a:t>Drivers</a:t>
            </a:r>
          </a:p>
          <a:p>
            <a:r>
              <a:rPr lang="en-US" dirty="0"/>
              <a:t>Passengers</a:t>
            </a:r>
          </a:p>
          <a:p>
            <a:r>
              <a:rPr lang="en-US" dirty="0"/>
              <a:t>Pedestrians, including the disabled</a:t>
            </a:r>
          </a:p>
          <a:p>
            <a:r>
              <a:rPr lang="en-US" dirty="0"/>
              <a:t>Bicyclists</a:t>
            </a:r>
          </a:p>
          <a:p>
            <a:r>
              <a:rPr lang="en-US" dirty="0"/>
              <a:t>Workers</a:t>
            </a:r>
          </a:p>
        </p:txBody>
      </p:sp>
      <p:pic>
        <p:nvPicPr>
          <p:cNvPr id="4" name="Picture 3" descr="Cars in a work zone delineated by cones with a worker present">
            <a:extLst>
              <a:ext uri="{FF2B5EF4-FFF2-40B4-BE49-F238E27FC236}">
                <a16:creationId xmlns:a16="http://schemas.microsoft.com/office/drawing/2014/main" id="{51013BAF-337D-412A-AC58-6D3E9E8186CD}"/>
              </a:ext>
            </a:extLst>
          </p:cNvPr>
          <p:cNvPicPr>
            <a:picLocks noChangeAspect="1"/>
          </p:cNvPicPr>
          <p:nvPr/>
        </p:nvPicPr>
        <p:blipFill>
          <a:blip r:embed="rId3"/>
          <a:stretch>
            <a:fillRect/>
          </a:stretch>
        </p:blipFill>
        <p:spPr>
          <a:xfrm>
            <a:off x="3409923" y="2197750"/>
            <a:ext cx="5276878" cy="2959904"/>
          </a:xfrm>
          <a:prstGeom prst="rect">
            <a:avLst/>
          </a:prstGeom>
        </p:spPr>
      </p:pic>
      <p:sp>
        <p:nvSpPr>
          <p:cNvPr id="6" name="Google Shape;74;p1">
            <a:extLst>
              <a:ext uri="{FF2B5EF4-FFF2-40B4-BE49-F238E27FC236}">
                <a16:creationId xmlns:a16="http://schemas.microsoft.com/office/drawing/2014/main" id="{EF899C44-DB7F-1D8F-8EAC-7A6AEEE088DC}"/>
              </a:ext>
            </a:extLst>
          </p:cNvPr>
          <p:cNvSpPr/>
          <p:nvPr/>
        </p:nvSpPr>
        <p:spPr>
          <a:xfrm>
            <a:off x="7696200" y="5174401"/>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840710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6938387" cy="810846"/>
          </a:xfrm>
        </p:spPr>
        <p:txBody>
          <a:bodyPr>
            <a:normAutofit/>
          </a:bodyPr>
          <a:lstStyle/>
          <a:p>
            <a:r>
              <a:rPr lang="en-US" dirty="0"/>
              <a:t>Categories of Crash Data</a:t>
            </a:r>
          </a:p>
        </p:txBody>
      </p:sp>
      <p:graphicFrame>
        <p:nvGraphicFramePr>
          <p:cNvPr id="6" name="Diagram 5"/>
          <p:cNvGraphicFramePr/>
          <p:nvPr>
            <p:extLst>
              <p:ext uri="{D42A27DB-BD31-4B8C-83A1-F6EECF244321}">
                <p14:modId xmlns:p14="http://schemas.microsoft.com/office/powerpoint/2010/main" val="4132942059"/>
              </p:ext>
            </p:extLst>
          </p:nvPr>
        </p:nvGraphicFramePr>
        <p:xfrm>
          <a:off x="2286000" y="1489841"/>
          <a:ext cx="4116218" cy="3878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008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8401793" cy="810846"/>
          </a:xfrm>
        </p:spPr>
        <p:txBody>
          <a:bodyPr>
            <a:normAutofit/>
          </a:bodyPr>
          <a:lstStyle/>
          <a:p>
            <a:r>
              <a:rPr lang="en-US" dirty="0"/>
              <a:t>Work Zone Crash Elements</a:t>
            </a:r>
          </a:p>
        </p:txBody>
      </p:sp>
      <p:sp>
        <p:nvSpPr>
          <p:cNvPr id="3" name="Content Placeholder 2"/>
          <p:cNvSpPr>
            <a:spLocks noGrp="1"/>
          </p:cNvSpPr>
          <p:nvPr>
            <p:ph idx="1"/>
          </p:nvPr>
        </p:nvSpPr>
        <p:spPr>
          <a:xfrm>
            <a:off x="457199" y="1371600"/>
            <a:ext cx="8018984" cy="4920017"/>
          </a:xfrm>
        </p:spPr>
        <p:txBody>
          <a:bodyPr/>
          <a:lstStyle/>
          <a:p>
            <a:r>
              <a:rPr lang="en-US" sz="2800" dirty="0"/>
              <a:t>Severity level of injury for all persons involved</a:t>
            </a:r>
          </a:p>
          <a:p>
            <a:pPr lvl="1"/>
            <a:r>
              <a:rPr lang="en-US" sz="2800" dirty="0"/>
              <a:t>Time and location of crash</a:t>
            </a:r>
          </a:p>
          <a:p>
            <a:pPr lvl="1"/>
            <a:r>
              <a:rPr lang="en-US" sz="2800" dirty="0"/>
              <a:t>Weather, light conditions</a:t>
            </a:r>
          </a:p>
          <a:p>
            <a:pPr lvl="1"/>
            <a:r>
              <a:rPr lang="en-US" sz="2800" dirty="0"/>
              <a:t>Traffic elements (speed, volume, queuing)</a:t>
            </a:r>
          </a:p>
          <a:p>
            <a:pPr lvl="1"/>
            <a:r>
              <a:rPr lang="en-US" sz="2800" dirty="0"/>
              <a:t>Contributing circumstances</a:t>
            </a:r>
          </a:p>
          <a:p>
            <a:pPr lvl="1"/>
            <a:r>
              <a:rPr lang="en-US" sz="2800" dirty="0"/>
              <a:t>Roadway geometry and other characteristics</a:t>
            </a:r>
          </a:p>
          <a:p>
            <a:pPr lvl="1"/>
            <a:r>
              <a:rPr lang="en-US" sz="2800" dirty="0"/>
              <a:t>Work zone – layout, crash location</a:t>
            </a:r>
          </a:p>
        </p:txBody>
      </p:sp>
    </p:spTree>
    <p:extLst>
      <p:ext uri="{BB962C8B-B14F-4D97-AF65-F5344CB8AC3E}">
        <p14:creationId xmlns:p14="http://schemas.microsoft.com/office/powerpoint/2010/main" val="64473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39613"/>
            <a:ext cx="2971801" cy="4809506"/>
          </a:xfrm>
        </p:spPr>
        <p:txBody>
          <a:bodyPr/>
          <a:lstStyle/>
          <a:p>
            <a:r>
              <a:rPr lang="en-US" dirty="0"/>
              <a:t>Vehicle type </a:t>
            </a:r>
          </a:p>
          <a:p>
            <a:r>
              <a:rPr lang="en-US" dirty="0"/>
              <a:t>Number of occupants</a:t>
            </a:r>
          </a:p>
          <a:p>
            <a:r>
              <a:rPr lang="en-US" dirty="0"/>
              <a:t>Travel direction prior to crash</a:t>
            </a:r>
          </a:p>
          <a:p>
            <a:r>
              <a:rPr lang="en-US" dirty="0"/>
              <a:t>Sequence of events leading to crash</a:t>
            </a:r>
          </a:p>
          <a:p>
            <a:pPr lvl="1"/>
            <a:endParaRPr lang="en-US" sz="2400" dirty="0"/>
          </a:p>
        </p:txBody>
      </p:sp>
      <p:sp>
        <p:nvSpPr>
          <p:cNvPr id="6" name="Title 5">
            <a:extLst>
              <a:ext uri="{FF2B5EF4-FFF2-40B4-BE49-F238E27FC236}">
                <a16:creationId xmlns:a16="http://schemas.microsoft.com/office/drawing/2014/main" id="{56A62556-55AA-4538-A4CD-8D91592805C0}"/>
              </a:ext>
            </a:extLst>
          </p:cNvPr>
          <p:cNvSpPr>
            <a:spLocks noGrp="1"/>
          </p:cNvSpPr>
          <p:nvPr>
            <p:ph type="title"/>
          </p:nvPr>
        </p:nvSpPr>
        <p:spPr/>
        <p:txBody>
          <a:bodyPr/>
          <a:lstStyle/>
          <a:p>
            <a:r>
              <a:rPr lang="en-US" dirty="0"/>
              <a:t>Vehicle Data Elements</a:t>
            </a:r>
          </a:p>
        </p:txBody>
      </p:sp>
      <p:pic>
        <p:nvPicPr>
          <p:cNvPr id="7" name="Picture 6" descr="Crash in area near Road Work Ahead sign">
            <a:extLst>
              <a:ext uri="{FF2B5EF4-FFF2-40B4-BE49-F238E27FC236}">
                <a16:creationId xmlns:a16="http://schemas.microsoft.com/office/drawing/2014/main" id="{761C2D28-3012-446E-90A3-EA1E70C77C07}"/>
              </a:ext>
            </a:extLst>
          </p:cNvPr>
          <p:cNvPicPr>
            <a:picLocks noChangeAspect="1"/>
          </p:cNvPicPr>
          <p:nvPr/>
        </p:nvPicPr>
        <p:blipFill>
          <a:blip r:embed="rId3"/>
          <a:stretch>
            <a:fillRect/>
          </a:stretch>
        </p:blipFill>
        <p:spPr>
          <a:xfrm>
            <a:off x="3456039" y="1905000"/>
            <a:ext cx="5070348" cy="3229521"/>
          </a:xfrm>
          <a:prstGeom prst="rect">
            <a:avLst/>
          </a:prstGeom>
        </p:spPr>
      </p:pic>
      <p:sp>
        <p:nvSpPr>
          <p:cNvPr id="2" name="Google Shape;74;p1">
            <a:extLst>
              <a:ext uri="{FF2B5EF4-FFF2-40B4-BE49-F238E27FC236}">
                <a16:creationId xmlns:a16="http://schemas.microsoft.com/office/drawing/2014/main" id="{418513CC-C3B8-F72D-5E8D-4B22D31BE2E6}"/>
              </a:ext>
            </a:extLst>
          </p:cNvPr>
          <p:cNvSpPr/>
          <p:nvPr/>
        </p:nvSpPr>
        <p:spPr>
          <a:xfrm>
            <a:off x="7467601" y="5151268"/>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621254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39613"/>
            <a:ext cx="5105401" cy="4809506"/>
          </a:xfrm>
        </p:spPr>
        <p:txBody>
          <a:bodyPr/>
          <a:lstStyle/>
          <a:p>
            <a:r>
              <a:rPr lang="en-US" dirty="0"/>
              <a:t>Driver age</a:t>
            </a:r>
          </a:p>
          <a:p>
            <a:r>
              <a:rPr lang="en-US" dirty="0"/>
              <a:t>Contributing factors</a:t>
            </a:r>
          </a:p>
          <a:p>
            <a:pPr lvl="1"/>
            <a:r>
              <a:rPr lang="en-US" dirty="0"/>
              <a:t>Impairment</a:t>
            </a:r>
          </a:p>
          <a:p>
            <a:pPr lvl="1"/>
            <a:r>
              <a:rPr lang="en-US" dirty="0"/>
              <a:t>Inattention</a:t>
            </a:r>
          </a:p>
          <a:p>
            <a:pPr lvl="1"/>
            <a:r>
              <a:rPr lang="en-US" dirty="0"/>
              <a:t>Speeding</a:t>
            </a:r>
          </a:p>
          <a:p>
            <a:pPr lvl="1"/>
            <a:endParaRPr lang="en-US" sz="2400" dirty="0"/>
          </a:p>
          <a:p>
            <a:pPr lvl="1"/>
            <a:endParaRPr lang="en-US" sz="2400" dirty="0"/>
          </a:p>
        </p:txBody>
      </p:sp>
      <p:sp>
        <p:nvSpPr>
          <p:cNvPr id="6" name="Title 5">
            <a:extLst>
              <a:ext uri="{FF2B5EF4-FFF2-40B4-BE49-F238E27FC236}">
                <a16:creationId xmlns:a16="http://schemas.microsoft.com/office/drawing/2014/main" id="{94E1FE5A-475C-4CE5-99DB-C5114957DA20}"/>
              </a:ext>
            </a:extLst>
          </p:cNvPr>
          <p:cNvSpPr>
            <a:spLocks noGrp="1"/>
          </p:cNvSpPr>
          <p:nvPr>
            <p:ph type="title"/>
          </p:nvPr>
        </p:nvSpPr>
        <p:spPr>
          <a:xfrm>
            <a:off x="457198" y="0"/>
            <a:ext cx="8686801" cy="1325563"/>
          </a:xfrm>
        </p:spPr>
        <p:txBody>
          <a:bodyPr/>
          <a:lstStyle/>
          <a:p>
            <a:r>
              <a:rPr lang="en-US" dirty="0"/>
              <a:t>Person Data Elements</a:t>
            </a:r>
          </a:p>
        </p:txBody>
      </p:sp>
    </p:spTree>
    <p:extLst>
      <p:ext uri="{BB962C8B-B14F-4D97-AF65-F5344CB8AC3E}">
        <p14:creationId xmlns:p14="http://schemas.microsoft.com/office/powerpoint/2010/main" val="2934127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26931"/>
            <a:ext cx="3771901" cy="1974089"/>
          </a:xfrm>
        </p:spPr>
        <p:txBody>
          <a:bodyPr/>
          <a:lstStyle/>
          <a:p>
            <a:r>
              <a:rPr lang="en-US" dirty="0"/>
              <a:t>Length of work zone</a:t>
            </a:r>
          </a:p>
          <a:p>
            <a:r>
              <a:rPr lang="en-US" dirty="0"/>
              <a:t>Duration of work activity, lane closure, other impacts</a:t>
            </a:r>
            <a:endParaRPr lang="en-US" sz="2400" dirty="0"/>
          </a:p>
        </p:txBody>
      </p:sp>
      <p:sp>
        <p:nvSpPr>
          <p:cNvPr id="2" name="TextBox 1"/>
          <p:cNvSpPr txBox="1"/>
          <p:nvPr/>
        </p:nvSpPr>
        <p:spPr>
          <a:xfrm>
            <a:off x="4762500" y="1636704"/>
            <a:ext cx="3914627" cy="2554545"/>
          </a:xfrm>
          <a:prstGeom prst="rect">
            <a:avLst/>
          </a:prstGeom>
          <a:noFill/>
        </p:spPr>
        <p:txBody>
          <a:bodyPr wrap="square" rtlCol="0">
            <a:spAutoFit/>
          </a:bodyPr>
          <a:lstStyle/>
          <a:p>
            <a:r>
              <a:rPr lang="en-US" sz="4000" b="1" i="1" dirty="0">
                <a:solidFill>
                  <a:srgbClr val="002060"/>
                </a:solidFill>
                <a:latin typeface="Arial" panose="020B0604020202020204" pitchFamily="34" charset="0"/>
              </a:rPr>
              <a:t>What if crash data are not available or accurate?</a:t>
            </a:r>
          </a:p>
        </p:txBody>
      </p:sp>
      <p:sp>
        <p:nvSpPr>
          <p:cNvPr id="7" name="TextBox 6"/>
          <p:cNvSpPr txBox="1"/>
          <p:nvPr/>
        </p:nvSpPr>
        <p:spPr>
          <a:xfrm>
            <a:off x="1030405" y="4559576"/>
            <a:ext cx="7083189" cy="1323439"/>
          </a:xfrm>
          <a:prstGeom prst="rect">
            <a:avLst/>
          </a:prstGeom>
          <a:noFill/>
        </p:spPr>
        <p:txBody>
          <a:bodyPr wrap="square" rtlCol="0">
            <a:spAutoFit/>
          </a:bodyPr>
          <a:lstStyle/>
          <a:p>
            <a:pPr algn="ctr"/>
            <a:r>
              <a:rPr lang="en-US" sz="4000" b="1" i="1" dirty="0">
                <a:solidFill>
                  <a:srgbClr val="002060"/>
                </a:solidFill>
                <a:latin typeface="Arial" panose="020B0604020202020204" pitchFamily="34" charset="0"/>
              </a:rPr>
              <a:t>Surrogate safety measures…</a:t>
            </a:r>
          </a:p>
        </p:txBody>
      </p:sp>
      <p:sp>
        <p:nvSpPr>
          <p:cNvPr id="8" name="Title 7">
            <a:extLst>
              <a:ext uri="{FF2B5EF4-FFF2-40B4-BE49-F238E27FC236}">
                <a16:creationId xmlns:a16="http://schemas.microsoft.com/office/drawing/2014/main" id="{616F382B-F03C-4D95-AED8-4785948CE322}"/>
              </a:ext>
            </a:extLst>
          </p:cNvPr>
          <p:cNvSpPr>
            <a:spLocks noGrp="1"/>
          </p:cNvSpPr>
          <p:nvPr>
            <p:ph type="title"/>
          </p:nvPr>
        </p:nvSpPr>
        <p:spPr/>
        <p:txBody>
          <a:bodyPr/>
          <a:lstStyle/>
          <a:p>
            <a:r>
              <a:rPr lang="en-US" dirty="0"/>
              <a:t>Exposure Information</a:t>
            </a:r>
          </a:p>
        </p:txBody>
      </p:sp>
    </p:spTree>
    <p:extLst>
      <p:ext uri="{BB962C8B-B14F-4D97-AF65-F5344CB8AC3E}">
        <p14:creationId xmlns:p14="http://schemas.microsoft.com/office/powerpoint/2010/main" val="2062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4343400" cy="5133827"/>
          </a:xfrm>
        </p:spPr>
        <p:txBody>
          <a:bodyPr/>
          <a:lstStyle/>
          <a:p>
            <a:r>
              <a:rPr lang="en-US" dirty="0"/>
              <a:t>Disrupt the flow of traffic</a:t>
            </a:r>
          </a:p>
          <a:p>
            <a:r>
              <a:rPr lang="en-US" dirty="0"/>
              <a:t>Contribute, sometimes severely, to many work zone crashes</a:t>
            </a:r>
          </a:p>
          <a:p>
            <a:pPr lvl="1"/>
            <a:r>
              <a:rPr lang="en-US" dirty="0"/>
              <a:t>Especially so if the queue lengths are dynamic</a:t>
            </a:r>
          </a:p>
          <a:p>
            <a:r>
              <a:rPr lang="en-US" dirty="0"/>
              <a:t>May lead to secondary crashes</a:t>
            </a:r>
          </a:p>
          <a:p>
            <a:pPr marL="342900" lvl="1" indent="0">
              <a:buNone/>
            </a:pPr>
            <a:endParaRPr lang="en-US" sz="2400" dirty="0"/>
          </a:p>
        </p:txBody>
      </p:sp>
      <p:sp>
        <p:nvSpPr>
          <p:cNvPr id="6" name="Title 5">
            <a:extLst>
              <a:ext uri="{FF2B5EF4-FFF2-40B4-BE49-F238E27FC236}">
                <a16:creationId xmlns:a16="http://schemas.microsoft.com/office/drawing/2014/main" id="{EC27E4CB-A138-43B1-95A3-1A00481422DA}"/>
              </a:ext>
            </a:extLst>
          </p:cNvPr>
          <p:cNvSpPr>
            <a:spLocks noGrp="1"/>
          </p:cNvSpPr>
          <p:nvPr>
            <p:ph type="title"/>
          </p:nvPr>
        </p:nvSpPr>
        <p:spPr>
          <a:xfrm>
            <a:off x="381000" y="65380"/>
            <a:ext cx="8763000" cy="1325563"/>
          </a:xfrm>
          <a:ln>
            <a:noFill/>
          </a:ln>
        </p:spPr>
        <p:txBody>
          <a:bodyPr/>
          <a:lstStyle/>
          <a:p>
            <a:r>
              <a:rPr lang="en-US" dirty="0"/>
              <a:t>Queues</a:t>
            </a:r>
          </a:p>
        </p:txBody>
      </p:sp>
      <p:pic>
        <p:nvPicPr>
          <p:cNvPr id="7" name="Picture 6" descr="Congested roadway">
            <a:extLst>
              <a:ext uri="{FF2B5EF4-FFF2-40B4-BE49-F238E27FC236}">
                <a16:creationId xmlns:a16="http://schemas.microsoft.com/office/drawing/2014/main" id="{DC2470A8-8256-4565-8A89-66A2A0AA957F}"/>
              </a:ext>
            </a:extLst>
          </p:cNvPr>
          <p:cNvPicPr>
            <a:picLocks noChangeAspect="1"/>
          </p:cNvPicPr>
          <p:nvPr/>
        </p:nvPicPr>
        <p:blipFill>
          <a:blip r:embed="rId3"/>
          <a:stretch>
            <a:fillRect/>
          </a:stretch>
        </p:blipFill>
        <p:spPr>
          <a:xfrm>
            <a:off x="5867400" y="793313"/>
            <a:ext cx="2623397" cy="2623397"/>
          </a:xfrm>
          <a:prstGeom prst="rect">
            <a:avLst/>
          </a:prstGeom>
        </p:spPr>
      </p:pic>
      <p:pic>
        <p:nvPicPr>
          <p:cNvPr id="8" name="Picture 7" descr="Crash showing rear impact between vehicles">
            <a:extLst>
              <a:ext uri="{FF2B5EF4-FFF2-40B4-BE49-F238E27FC236}">
                <a16:creationId xmlns:a16="http://schemas.microsoft.com/office/drawing/2014/main" id="{5CBF79B4-0220-4C4E-B0C8-E2D97C9FA532}"/>
              </a:ext>
            </a:extLst>
          </p:cNvPr>
          <p:cNvPicPr>
            <a:picLocks noChangeAspect="1"/>
          </p:cNvPicPr>
          <p:nvPr/>
        </p:nvPicPr>
        <p:blipFill>
          <a:blip r:embed="rId4"/>
          <a:stretch>
            <a:fillRect/>
          </a:stretch>
        </p:blipFill>
        <p:spPr>
          <a:xfrm>
            <a:off x="4762500" y="3581400"/>
            <a:ext cx="3886200" cy="2331720"/>
          </a:xfrm>
          <a:prstGeom prst="rect">
            <a:avLst/>
          </a:prstGeom>
        </p:spPr>
      </p:pic>
      <p:sp>
        <p:nvSpPr>
          <p:cNvPr id="2" name="Google Shape;74;p1">
            <a:extLst>
              <a:ext uri="{FF2B5EF4-FFF2-40B4-BE49-F238E27FC236}">
                <a16:creationId xmlns:a16="http://schemas.microsoft.com/office/drawing/2014/main" id="{A20F7BCD-2ECE-86A2-D8BA-2EAC0BAAC625}"/>
              </a:ext>
            </a:extLst>
          </p:cNvPr>
          <p:cNvSpPr/>
          <p:nvPr/>
        </p:nvSpPr>
        <p:spPr>
          <a:xfrm>
            <a:off x="4756638" y="5954719"/>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2423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2" name="Rectangle 4"/>
          <p:cNvSpPr>
            <a:spLocks noGrp="1" noChangeArrowheads="1"/>
          </p:cNvSpPr>
          <p:nvPr>
            <p:ph type="title"/>
          </p:nvPr>
        </p:nvSpPr>
        <p:spPr>
          <a:xfrm>
            <a:off x="457200" y="0"/>
            <a:ext cx="8610600" cy="1371600"/>
          </a:xfrm>
        </p:spPr>
        <p:txBody>
          <a:bodyPr/>
          <a:lstStyle/>
          <a:p>
            <a:pPr eaLnBrk="1" hangingPunct="1">
              <a:defRPr/>
            </a:pPr>
            <a:r>
              <a:rPr lang="en-US" sz="3600" dirty="0"/>
              <a:t>Developed and Presented by</a:t>
            </a:r>
          </a:p>
        </p:txBody>
      </p:sp>
      <p:pic>
        <p:nvPicPr>
          <p:cNvPr id="8197" name="Picture 5"/>
          <p:cNvPicPr>
            <a:picLocks noChangeAspect="1" noChangeArrowheads="1"/>
          </p:cNvPicPr>
          <p:nvPr/>
        </p:nvPicPr>
        <p:blipFill>
          <a:blip r:embed="rId3" cstate="print"/>
          <a:srcRect/>
          <a:stretch>
            <a:fillRect/>
          </a:stretch>
        </p:blipFill>
        <p:spPr bwMode="auto">
          <a:xfrm>
            <a:off x="914400" y="2286000"/>
            <a:ext cx="7086600" cy="1568166"/>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A141497F-C357-091D-8DD4-1D7DCCBC90EE}"/>
              </a:ext>
            </a:extLst>
          </p:cNvPr>
          <p:cNvSpPr txBox="1"/>
          <p:nvPr/>
        </p:nvSpPr>
        <p:spPr>
          <a:xfrm>
            <a:off x="898490" y="2286000"/>
            <a:ext cx="2438400" cy="1752600"/>
          </a:xfrm>
          <a:prstGeom prst="rect">
            <a:avLst/>
          </a:prstGeom>
          <a:solidFill>
            <a:schemeClr val="bg1"/>
          </a:solidFill>
        </p:spPr>
        <p:txBody>
          <a:bodyPr wrap="square" rtlCol="0">
            <a:spAutoFit/>
          </a:bodyPr>
          <a:lstStyle/>
          <a:p>
            <a:endParaRPr lang="en-US" dirty="0"/>
          </a:p>
        </p:txBody>
      </p:sp>
      <p:pic>
        <p:nvPicPr>
          <p:cNvPr id="2" name="Picture 1" descr="ATSSA logo showing a cone within the A and safer roads save lives">
            <a:extLst>
              <a:ext uri="{FF2B5EF4-FFF2-40B4-BE49-F238E27FC236}">
                <a16:creationId xmlns:a16="http://schemas.microsoft.com/office/drawing/2014/main" id="{FC061703-B79C-681B-A989-556F3A4D0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732911"/>
            <a:ext cx="2225710" cy="674343"/>
          </a:xfrm>
          <a:prstGeom prst="rect">
            <a:avLst/>
          </a:prstGeom>
        </p:spPr>
      </p:pic>
    </p:spTree>
    <p:extLst>
      <p:ext uri="{BB962C8B-B14F-4D97-AF65-F5344CB8AC3E}">
        <p14:creationId xmlns:p14="http://schemas.microsoft.com/office/powerpoint/2010/main" val="4986020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6279"/>
            <a:ext cx="8229600" cy="5133827"/>
          </a:xfrm>
        </p:spPr>
        <p:txBody>
          <a:bodyPr/>
          <a:lstStyle/>
          <a:p>
            <a:r>
              <a:rPr lang="en-US" dirty="0"/>
              <a:t>Queue length</a:t>
            </a:r>
          </a:p>
          <a:p>
            <a:r>
              <a:rPr lang="en-US" dirty="0"/>
              <a:t>Queue duration</a:t>
            </a:r>
          </a:p>
          <a:p>
            <a:pPr marL="342900" lvl="1" indent="0">
              <a:buNone/>
            </a:pPr>
            <a:endParaRPr lang="en-US" sz="2400" dirty="0"/>
          </a:p>
        </p:txBody>
      </p:sp>
      <p:sp>
        <p:nvSpPr>
          <p:cNvPr id="6" name="Title 5">
            <a:extLst>
              <a:ext uri="{FF2B5EF4-FFF2-40B4-BE49-F238E27FC236}">
                <a16:creationId xmlns:a16="http://schemas.microsoft.com/office/drawing/2014/main" id="{2017DB1B-6055-4679-A852-AFF8364553C0}"/>
              </a:ext>
            </a:extLst>
          </p:cNvPr>
          <p:cNvSpPr>
            <a:spLocks noGrp="1"/>
          </p:cNvSpPr>
          <p:nvPr>
            <p:ph type="title"/>
          </p:nvPr>
        </p:nvSpPr>
        <p:spPr/>
        <p:txBody>
          <a:bodyPr/>
          <a:lstStyle/>
          <a:p>
            <a:r>
              <a:rPr lang="en-US" dirty="0"/>
              <a:t>Examples of Queue Data Elements</a:t>
            </a:r>
          </a:p>
        </p:txBody>
      </p:sp>
      <p:pic>
        <p:nvPicPr>
          <p:cNvPr id="8" name="Picture 7" descr="Line of cars in one direction on a roadway">
            <a:extLst>
              <a:ext uri="{FF2B5EF4-FFF2-40B4-BE49-F238E27FC236}">
                <a16:creationId xmlns:a16="http://schemas.microsoft.com/office/drawing/2014/main" id="{8B441907-4B93-49DC-8A18-ED3ED7AAEF46}"/>
              </a:ext>
            </a:extLst>
          </p:cNvPr>
          <p:cNvPicPr>
            <a:picLocks noChangeAspect="1"/>
          </p:cNvPicPr>
          <p:nvPr/>
        </p:nvPicPr>
        <p:blipFill>
          <a:blip r:embed="rId3"/>
          <a:stretch>
            <a:fillRect/>
          </a:stretch>
        </p:blipFill>
        <p:spPr>
          <a:xfrm>
            <a:off x="1143000" y="2743200"/>
            <a:ext cx="6248400" cy="2973029"/>
          </a:xfrm>
          <a:prstGeom prst="rect">
            <a:avLst/>
          </a:prstGeom>
        </p:spPr>
      </p:pic>
      <p:sp>
        <p:nvSpPr>
          <p:cNvPr id="2" name="Google Shape;74;p1">
            <a:extLst>
              <a:ext uri="{FF2B5EF4-FFF2-40B4-BE49-F238E27FC236}">
                <a16:creationId xmlns:a16="http://schemas.microsoft.com/office/drawing/2014/main" id="{BDD20E97-303E-072A-11CF-5E09AC5BF294}"/>
              </a:ext>
            </a:extLst>
          </p:cNvPr>
          <p:cNvSpPr/>
          <p:nvPr/>
        </p:nvSpPr>
        <p:spPr>
          <a:xfrm>
            <a:off x="6477000" y="5754652"/>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507009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916" y="1437332"/>
            <a:ext cx="4449169" cy="5420668"/>
          </a:xfrm>
        </p:spPr>
        <p:txBody>
          <a:bodyPr/>
          <a:lstStyle/>
          <a:p>
            <a:r>
              <a:rPr lang="en-US" dirty="0"/>
              <a:t>Contributes to more than 25% of WZ fatal crashes</a:t>
            </a:r>
          </a:p>
          <a:p>
            <a:r>
              <a:rPr lang="en-US" dirty="0"/>
              <a:t>Combines with</a:t>
            </a:r>
          </a:p>
          <a:p>
            <a:pPr lvl="1"/>
            <a:r>
              <a:rPr lang="en-US" dirty="0"/>
              <a:t>Inattention</a:t>
            </a:r>
          </a:p>
          <a:p>
            <a:pPr lvl="1"/>
            <a:r>
              <a:rPr lang="en-US" dirty="0"/>
              <a:t>Traffic movement, and</a:t>
            </a:r>
          </a:p>
          <a:p>
            <a:pPr lvl="1"/>
            <a:r>
              <a:rPr lang="en-US" dirty="0"/>
              <a:t>Workers in the work zone due to perception-reaction time</a:t>
            </a:r>
          </a:p>
        </p:txBody>
      </p:sp>
      <p:sp>
        <p:nvSpPr>
          <p:cNvPr id="6" name="Title 5">
            <a:extLst>
              <a:ext uri="{FF2B5EF4-FFF2-40B4-BE49-F238E27FC236}">
                <a16:creationId xmlns:a16="http://schemas.microsoft.com/office/drawing/2014/main" id="{89F9C08A-B01A-4CD5-957F-B44A6D160C87}"/>
              </a:ext>
            </a:extLst>
          </p:cNvPr>
          <p:cNvSpPr>
            <a:spLocks noGrp="1"/>
          </p:cNvSpPr>
          <p:nvPr>
            <p:ph type="title"/>
          </p:nvPr>
        </p:nvSpPr>
        <p:spPr/>
        <p:txBody>
          <a:bodyPr/>
          <a:lstStyle/>
          <a:p>
            <a:r>
              <a:rPr lang="en-US" dirty="0"/>
              <a:t>Speeding</a:t>
            </a:r>
          </a:p>
        </p:txBody>
      </p:sp>
      <p:pic>
        <p:nvPicPr>
          <p:cNvPr id="7" name="Picture 6" descr="Work Zone Speed Limit 50 regulatory sign">
            <a:extLst>
              <a:ext uri="{FF2B5EF4-FFF2-40B4-BE49-F238E27FC236}">
                <a16:creationId xmlns:a16="http://schemas.microsoft.com/office/drawing/2014/main" id="{982B690A-A720-4E6F-B9BF-26A9C5CCDBD3}"/>
              </a:ext>
            </a:extLst>
          </p:cNvPr>
          <p:cNvPicPr>
            <a:picLocks noChangeAspect="1"/>
          </p:cNvPicPr>
          <p:nvPr/>
        </p:nvPicPr>
        <p:blipFill>
          <a:blip r:embed="rId3"/>
          <a:stretch>
            <a:fillRect/>
          </a:stretch>
        </p:blipFill>
        <p:spPr>
          <a:xfrm>
            <a:off x="5486400" y="1325563"/>
            <a:ext cx="2266950" cy="4488561"/>
          </a:xfrm>
          <a:prstGeom prst="rect">
            <a:avLst/>
          </a:prstGeom>
        </p:spPr>
      </p:pic>
      <p:sp>
        <p:nvSpPr>
          <p:cNvPr id="2" name="Google Shape;74;p1">
            <a:extLst>
              <a:ext uri="{FF2B5EF4-FFF2-40B4-BE49-F238E27FC236}">
                <a16:creationId xmlns:a16="http://schemas.microsoft.com/office/drawing/2014/main" id="{00721884-33B0-7B20-9CA4-C7F4A4C69231}"/>
              </a:ext>
            </a:extLst>
          </p:cNvPr>
          <p:cNvSpPr/>
          <p:nvPr/>
        </p:nvSpPr>
        <p:spPr>
          <a:xfrm>
            <a:off x="6705600" y="5814124"/>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534464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37332"/>
            <a:ext cx="3733800" cy="5420668"/>
          </a:xfrm>
        </p:spPr>
        <p:txBody>
          <a:bodyPr/>
          <a:lstStyle/>
          <a:p>
            <a:r>
              <a:rPr lang="en-US" dirty="0"/>
              <a:t>Identify the potential for future crashes</a:t>
            </a:r>
          </a:p>
          <a:p>
            <a:r>
              <a:rPr lang="en-US" dirty="0"/>
              <a:t>Proactive</a:t>
            </a:r>
          </a:p>
          <a:p>
            <a:pPr lvl="1"/>
            <a:r>
              <a:rPr lang="en-US" dirty="0"/>
              <a:t>Take action before crashes occur</a:t>
            </a:r>
          </a:p>
        </p:txBody>
      </p:sp>
      <p:sp>
        <p:nvSpPr>
          <p:cNvPr id="6" name="Title 5">
            <a:extLst>
              <a:ext uri="{FF2B5EF4-FFF2-40B4-BE49-F238E27FC236}">
                <a16:creationId xmlns:a16="http://schemas.microsoft.com/office/drawing/2014/main" id="{AECB40A3-DD8E-4198-AEB7-AEC85271D605}"/>
              </a:ext>
            </a:extLst>
          </p:cNvPr>
          <p:cNvSpPr>
            <a:spLocks noGrp="1"/>
          </p:cNvSpPr>
          <p:nvPr>
            <p:ph type="title"/>
          </p:nvPr>
        </p:nvSpPr>
        <p:spPr/>
        <p:txBody>
          <a:bodyPr/>
          <a:lstStyle/>
          <a:p>
            <a:r>
              <a:rPr lang="en-US" dirty="0"/>
              <a:t>Speed Data Collection Benefits </a:t>
            </a:r>
          </a:p>
        </p:txBody>
      </p:sp>
      <p:pic>
        <p:nvPicPr>
          <p:cNvPr id="7" name="Picture 6" descr="Notice Speed Photo Enforced in Work Zone sign">
            <a:extLst>
              <a:ext uri="{FF2B5EF4-FFF2-40B4-BE49-F238E27FC236}">
                <a16:creationId xmlns:a16="http://schemas.microsoft.com/office/drawing/2014/main" id="{B308A6D2-DE18-4B7E-822F-5942DE154274}"/>
              </a:ext>
            </a:extLst>
          </p:cNvPr>
          <p:cNvPicPr>
            <a:picLocks noChangeAspect="1"/>
          </p:cNvPicPr>
          <p:nvPr/>
        </p:nvPicPr>
        <p:blipFill>
          <a:blip r:embed="rId3"/>
          <a:stretch>
            <a:fillRect/>
          </a:stretch>
        </p:blipFill>
        <p:spPr>
          <a:xfrm>
            <a:off x="4267200" y="1638300"/>
            <a:ext cx="4039173" cy="3581400"/>
          </a:xfrm>
          <a:prstGeom prst="rect">
            <a:avLst/>
          </a:prstGeom>
        </p:spPr>
      </p:pic>
      <p:sp>
        <p:nvSpPr>
          <p:cNvPr id="2" name="Google Shape;74;p1">
            <a:extLst>
              <a:ext uri="{FF2B5EF4-FFF2-40B4-BE49-F238E27FC236}">
                <a16:creationId xmlns:a16="http://schemas.microsoft.com/office/drawing/2014/main" id="{94F3A084-B6EC-EB98-A4C5-F2C5BBE33516}"/>
              </a:ext>
            </a:extLst>
          </p:cNvPr>
          <p:cNvSpPr/>
          <p:nvPr/>
        </p:nvSpPr>
        <p:spPr>
          <a:xfrm>
            <a:off x="7391400" y="52197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166762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6938387" cy="810846"/>
          </a:xfrm>
        </p:spPr>
        <p:txBody>
          <a:bodyPr/>
          <a:lstStyle/>
          <a:p>
            <a:r>
              <a:rPr lang="en-US" dirty="0"/>
              <a:t>Speed Data Elements</a:t>
            </a:r>
          </a:p>
        </p:txBody>
      </p:sp>
      <p:sp>
        <p:nvSpPr>
          <p:cNvPr id="3" name="Content Placeholder 2"/>
          <p:cNvSpPr>
            <a:spLocks noGrp="1"/>
          </p:cNvSpPr>
          <p:nvPr>
            <p:ph idx="1"/>
          </p:nvPr>
        </p:nvSpPr>
        <p:spPr>
          <a:xfrm>
            <a:off x="457199" y="1437332"/>
            <a:ext cx="3581401" cy="5420668"/>
          </a:xfrm>
        </p:spPr>
        <p:txBody>
          <a:bodyPr/>
          <a:lstStyle/>
          <a:p>
            <a:pPr lvl="0"/>
            <a:r>
              <a:rPr lang="en-US" dirty="0"/>
              <a:t>Posted speed</a:t>
            </a:r>
          </a:p>
          <a:p>
            <a:pPr lvl="0"/>
            <a:r>
              <a:rPr lang="en-US" dirty="0"/>
              <a:t>Prevailing speed</a:t>
            </a:r>
          </a:p>
          <a:p>
            <a:pPr lvl="1"/>
            <a:r>
              <a:rPr lang="en-US" dirty="0"/>
              <a:t>85</a:t>
            </a:r>
            <a:r>
              <a:rPr lang="en-US" baseline="30000" dirty="0"/>
              <a:t>th</a:t>
            </a:r>
            <a:r>
              <a:rPr lang="en-US" dirty="0"/>
              <a:t> Percentile</a:t>
            </a:r>
          </a:p>
          <a:p>
            <a:r>
              <a:rPr lang="en-US" dirty="0"/>
              <a:t>Speed variance</a:t>
            </a:r>
            <a:endParaRPr lang="en-US" sz="2400" dirty="0"/>
          </a:p>
        </p:txBody>
      </p:sp>
      <p:pic>
        <p:nvPicPr>
          <p:cNvPr id="4" name="Picture 3" descr="Actual speed display sign next to speed limit sign on freeway">
            <a:extLst>
              <a:ext uri="{FF2B5EF4-FFF2-40B4-BE49-F238E27FC236}">
                <a16:creationId xmlns:a16="http://schemas.microsoft.com/office/drawing/2014/main" id="{FE716132-E61A-43C6-9FFC-D96FD0DE4FE9}"/>
              </a:ext>
            </a:extLst>
          </p:cNvPr>
          <p:cNvPicPr>
            <a:picLocks noChangeAspect="1"/>
          </p:cNvPicPr>
          <p:nvPr/>
        </p:nvPicPr>
        <p:blipFill>
          <a:blip r:embed="rId3"/>
          <a:stretch>
            <a:fillRect/>
          </a:stretch>
        </p:blipFill>
        <p:spPr>
          <a:xfrm>
            <a:off x="4022018" y="1752600"/>
            <a:ext cx="4953001" cy="2745552"/>
          </a:xfrm>
          <a:prstGeom prst="rect">
            <a:avLst/>
          </a:prstGeom>
        </p:spPr>
      </p:pic>
      <p:sp>
        <p:nvSpPr>
          <p:cNvPr id="6" name="Google Shape;74;p1">
            <a:extLst>
              <a:ext uri="{FF2B5EF4-FFF2-40B4-BE49-F238E27FC236}">
                <a16:creationId xmlns:a16="http://schemas.microsoft.com/office/drawing/2014/main" id="{CCBC0B9C-ABB6-60CA-4E14-99C0F3D7865A}"/>
              </a:ext>
            </a:extLst>
          </p:cNvPr>
          <p:cNvSpPr/>
          <p:nvPr/>
        </p:nvSpPr>
        <p:spPr>
          <a:xfrm>
            <a:off x="7924800" y="4567239"/>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844792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3276600" cy="4114800"/>
          </a:xfrm>
        </p:spPr>
        <p:txBody>
          <a:bodyPr/>
          <a:lstStyle/>
          <a:p>
            <a:pPr lvl="0"/>
            <a:r>
              <a:rPr lang="en-US" dirty="0"/>
              <a:t>Can be used as proxy measurements for work zone crash risk</a:t>
            </a:r>
          </a:p>
          <a:p>
            <a:pPr lvl="0"/>
            <a:r>
              <a:rPr lang="en-US" dirty="0"/>
              <a:t>Delay and congestion can lead to queues</a:t>
            </a:r>
          </a:p>
        </p:txBody>
      </p:sp>
      <p:sp>
        <p:nvSpPr>
          <p:cNvPr id="6" name="Title 5">
            <a:extLst>
              <a:ext uri="{FF2B5EF4-FFF2-40B4-BE49-F238E27FC236}">
                <a16:creationId xmlns:a16="http://schemas.microsoft.com/office/drawing/2014/main" id="{CA2E6D69-9027-42DE-9041-5A0EBF6D0BA8}"/>
              </a:ext>
            </a:extLst>
          </p:cNvPr>
          <p:cNvSpPr>
            <a:spLocks noGrp="1"/>
          </p:cNvSpPr>
          <p:nvPr>
            <p:ph type="title"/>
          </p:nvPr>
        </p:nvSpPr>
        <p:spPr/>
        <p:txBody>
          <a:bodyPr/>
          <a:lstStyle/>
          <a:p>
            <a:r>
              <a:rPr lang="en-US" dirty="0"/>
              <a:t>Mobility Data</a:t>
            </a:r>
          </a:p>
        </p:txBody>
      </p:sp>
      <p:pic>
        <p:nvPicPr>
          <p:cNvPr id="2" name="Picture 1" descr="Cars and trucks in work zone next to drums with type C lights on top">
            <a:extLst>
              <a:ext uri="{FF2B5EF4-FFF2-40B4-BE49-F238E27FC236}">
                <a16:creationId xmlns:a16="http://schemas.microsoft.com/office/drawing/2014/main" id="{2972FCE4-BC34-4E1B-A507-D7A7D233B463}"/>
              </a:ext>
            </a:extLst>
          </p:cNvPr>
          <p:cNvPicPr>
            <a:picLocks noChangeAspect="1"/>
          </p:cNvPicPr>
          <p:nvPr/>
        </p:nvPicPr>
        <p:blipFill>
          <a:blip r:embed="rId3"/>
          <a:stretch>
            <a:fillRect/>
          </a:stretch>
        </p:blipFill>
        <p:spPr>
          <a:xfrm>
            <a:off x="3721510" y="1524000"/>
            <a:ext cx="4800486" cy="3201924"/>
          </a:xfrm>
          <a:prstGeom prst="rect">
            <a:avLst/>
          </a:prstGeom>
        </p:spPr>
      </p:pic>
      <p:sp>
        <p:nvSpPr>
          <p:cNvPr id="4" name="Google Shape;74;p1">
            <a:extLst>
              <a:ext uri="{FF2B5EF4-FFF2-40B4-BE49-F238E27FC236}">
                <a16:creationId xmlns:a16="http://schemas.microsoft.com/office/drawing/2014/main" id="{832855B3-7094-3CC8-A94D-DDF391D01637}"/>
              </a:ext>
            </a:extLst>
          </p:cNvPr>
          <p:cNvSpPr/>
          <p:nvPr/>
        </p:nvSpPr>
        <p:spPr>
          <a:xfrm>
            <a:off x="7467600" y="480127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688315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114800"/>
          </a:xfrm>
        </p:spPr>
        <p:txBody>
          <a:bodyPr/>
          <a:lstStyle/>
          <a:p>
            <a:r>
              <a:rPr lang="en-US" dirty="0"/>
              <a:t>Throughput</a:t>
            </a:r>
          </a:p>
          <a:p>
            <a:r>
              <a:rPr lang="en-US" dirty="0"/>
              <a:t>Delay</a:t>
            </a:r>
          </a:p>
          <a:p>
            <a:r>
              <a:rPr lang="en-US" dirty="0"/>
              <a:t>Travel time</a:t>
            </a:r>
          </a:p>
        </p:txBody>
      </p:sp>
      <p:sp>
        <p:nvSpPr>
          <p:cNvPr id="8" name="Title 7">
            <a:extLst>
              <a:ext uri="{FF2B5EF4-FFF2-40B4-BE49-F238E27FC236}">
                <a16:creationId xmlns:a16="http://schemas.microsoft.com/office/drawing/2014/main" id="{7E77927C-34F6-4339-9D9A-DBD5509B525D}"/>
              </a:ext>
            </a:extLst>
          </p:cNvPr>
          <p:cNvSpPr>
            <a:spLocks noGrp="1"/>
          </p:cNvSpPr>
          <p:nvPr>
            <p:ph type="title"/>
          </p:nvPr>
        </p:nvSpPr>
        <p:spPr>
          <a:xfrm>
            <a:off x="381000" y="46037"/>
            <a:ext cx="8763000" cy="1325563"/>
          </a:xfrm>
        </p:spPr>
        <p:txBody>
          <a:bodyPr/>
          <a:lstStyle/>
          <a:p>
            <a:r>
              <a:rPr lang="en-US" dirty="0"/>
              <a:t>Examples of Mobility Data Elements</a:t>
            </a:r>
          </a:p>
        </p:txBody>
      </p:sp>
      <p:pic>
        <p:nvPicPr>
          <p:cNvPr id="9" name="Picture 8" descr="Speed feedback trailer with posted speed limit of 45 and actual speed 73 in work zone">
            <a:extLst>
              <a:ext uri="{FF2B5EF4-FFF2-40B4-BE49-F238E27FC236}">
                <a16:creationId xmlns:a16="http://schemas.microsoft.com/office/drawing/2014/main" id="{7AE24A6E-20E0-4FA0-88A8-C875F41BF9C4}"/>
              </a:ext>
            </a:extLst>
          </p:cNvPr>
          <p:cNvPicPr>
            <a:picLocks noChangeAspect="1"/>
          </p:cNvPicPr>
          <p:nvPr/>
        </p:nvPicPr>
        <p:blipFill>
          <a:blip r:embed="rId3"/>
          <a:stretch>
            <a:fillRect/>
          </a:stretch>
        </p:blipFill>
        <p:spPr>
          <a:xfrm>
            <a:off x="3254477" y="1374058"/>
            <a:ext cx="5410200" cy="3040648"/>
          </a:xfrm>
          <a:prstGeom prst="rect">
            <a:avLst/>
          </a:prstGeom>
        </p:spPr>
      </p:pic>
      <p:sp>
        <p:nvSpPr>
          <p:cNvPr id="2" name="Google Shape;74;p1">
            <a:extLst>
              <a:ext uri="{FF2B5EF4-FFF2-40B4-BE49-F238E27FC236}">
                <a16:creationId xmlns:a16="http://schemas.microsoft.com/office/drawing/2014/main" id="{8D124C72-FAD8-551C-09CB-87358DE165D8}"/>
              </a:ext>
            </a:extLst>
          </p:cNvPr>
          <p:cNvSpPr/>
          <p:nvPr/>
        </p:nvSpPr>
        <p:spPr>
          <a:xfrm>
            <a:off x="7696200" y="4482586"/>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9986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52013"/>
            <a:ext cx="8229600" cy="904352"/>
          </a:xfrm>
        </p:spPr>
        <p:txBody>
          <a:bodyPr/>
          <a:lstStyle/>
          <a:p>
            <a:r>
              <a:rPr lang="en-US" dirty="0"/>
              <a:t>Assess the agency’s current data collection methods</a:t>
            </a:r>
          </a:p>
        </p:txBody>
      </p:sp>
      <p:sp>
        <p:nvSpPr>
          <p:cNvPr id="7" name="Title 6">
            <a:extLst>
              <a:ext uri="{FF2B5EF4-FFF2-40B4-BE49-F238E27FC236}">
                <a16:creationId xmlns:a16="http://schemas.microsoft.com/office/drawing/2014/main" id="{09F2E0DD-6E5B-4E09-9256-9DA645C6F717}"/>
              </a:ext>
            </a:extLst>
          </p:cNvPr>
          <p:cNvSpPr>
            <a:spLocks noGrp="1"/>
          </p:cNvSpPr>
          <p:nvPr>
            <p:ph type="title"/>
          </p:nvPr>
        </p:nvSpPr>
        <p:spPr/>
        <p:txBody>
          <a:bodyPr/>
          <a:lstStyle/>
          <a:p>
            <a:r>
              <a:rPr lang="en-US" dirty="0"/>
              <a:t>Step 3</a:t>
            </a:r>
          </a:p>
        </p:txBody>
      </p:sp>
      <p:graphicFrame>
        <p:nvGraphicFramePr>
          <p:cNvPr id="10" name="Diagram 9">
            <a:extLst>
              <a:ext uri="{FF2B5EF4-FFF2-40B4-BE49-F238E27FC236}">
                <a16:creationId xmlns:a16="http://schemas.microsoft.com/office/drawing/2014/main" id="{CBBE018D-215C-42D5-A36E-6A94145B06A4}"/>
              </a:ext>
            </a:extLst>
          </p:cNvPr>
          <p:cNvGraphicFramePr/>
          <p:nvPr>
            <p:extLst>
              <p:ext uri="{D42A27DB-BD31-4B8C-83A1-F6EECF244321}">
                <p14:modId xmlns:p14="http://schemas.microsoft.com/office/powerpoint/2010/main" val="408264410"/>
              </p:ext>
            </p:extLst>
          </p:nvPr>
        </p:nvGraphicFramePr>
        <p:xfrm>
          <a:off x="1644942" y="2251508"/>
          <a:ext cx="6108290" cy="4032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4230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01500"/>
            <a:ext cx="8229600" cy="904352"/>
          </a:xfrm>
        </p:spPr>
        <p:txBody>
          <a:bodyPr/>
          <a:lstStyle/>
          <a:p>
            <a:r>
              <a:rPr lang="en-US" dirty="0"/>
              <a:t>Explore data collection strategies and sampling methods prior to analysis</a:t>
            </a:r>
          </a:p>
        </p:txBody>
      </p:sp>
      <p:sp>
        <p:nvSpPr>
          <p:cNvPr id="8" name="Content Placeholder 2"/>
          <p:cNvSpPr txBox="1">
            <a:spLocks/>
          </p:cNvSpPr>
          <p:nvPr/>
        </p:nvSpPr>
        <p:spPr>
          <a:xfrm>
            <a:off x="458874" y="4415174"/>
            <a:ext cx="8471370" cy="1559965"/>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US" sz="3200" b="1" dirty="0">
              <a:latin typeface="Arial" panose="020B0604020202020204" pitchFamily="34" charset="0"/>
            </a:endParaRPr>
          </a:p>
        </p:txBody>
      </p:sp>
      <p:sp>
        <p:nvSpPr>
          <p:cNvPr id="7" name="Title 6">
            <a:extLst>
              <a:ext uri="{FF2B5EF4-FFF2-40B4-BE49-F238E27FC236}">
                <a16:creationId xmlns:a16="http://schemas.microsoft.com/office/drawing/2014/main" id="{9E2CF62B-C578-4AC2-9308-0EF4B91EC22F}"/>
              </a:ext>
            </a:extLst>
          </p:cNvPr>
          <p:cNvSpPr>
            <a:spLocks noGrp="1"/>
          </p:cNvSpPr>
          <p:nvPr>
            <p:ph type="title"/>
          </p:nvPr>
        </p:nvSpPr>
        <p:spPr/>
        <p:txBody>
          <a:bodyPr/>
          <a:lstStyle/>
          <a:p>
            <a:r>
              <a:rPr lang="en-US" dirty="0"/>
              <a:t>Step 4</a:t>
            </a:r>
          </a:p>
        </p:txBody>
      </p:sp>
      <p:graphicFrame>
        <p:nvGraphicFramePr>
          <p:cNvPr id="9" name="Diagram 8">
            <a:extLst>
              <a:ext uri="{FF2B5EF4-FFF2-40B4-BE49-F238E27FC236}">
                <a16:creationId xmlns:a16="http://schemas.microsoft.com/office/drawing/2014/main" id="{2F2A2360-1272-40F2-B84B-071CA3C12348}"/>
              </a:ext>
            </a:extLst>
          </p:cNvPr>
          <p:cNvGraphicFramePr/>
          <p:nvPr>
            <p:extLst>
              <p:ext uri="{D42A27DB-BD31-4B8C-83A1-F6EECF244321}">
                <p14:modId xmlns:p14="http://schemas.microsoft.com/office/powerpoint/2010/main" val="87518723"/>
              </p:ext>
            </p:extLst>
          </p:nvPr>
        </p:nvGraphicFramePr>
        <p:xfrm>
          <a:off x="1441655" y="2442826"/>
          <a:ext cx="6108290" cy="4032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4255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2B640-2986-4502-92A1-6B81DA8BCA74}"/>
              </a:ext>
            </a:extLst>
          </p:cNvPr>
          <p:cNvSpPr>
            <a:spLocks noGrp="1"/>
          </p:cNvSpPr>
          <p:nvPr>
            <p:ph type="title"/>
          </p:nvPr>
        </p:nvSpPr>
        <p:spPr>
          <a:xfrm>
            <a:off x="381000" y="0"/>
            <a:ext cx="8763000" cy="1616229"/>
          </a:xfrm>
        </p:spPr>
        <p:txBody>
          <a:bodyPr/>
          <a:lstStyle/>
          <a:p>
            <a:r>
              <a:rPr lang="en-US" dirty="0"/>
              <a:t>Following are a number of data collection strategies and techniques: </a:t>
            </a:r>
          </a:p>
        </p:txBody>
      </p:sp>
      <p:sp>
        <p:nvSpPr>
          <p:cNvPr id="3" name="Content Placeholder 2">
            <a:extLst>
              <a:ext uri="{FF2B5EF4-FFF2-40B4-BE49-F238E27FC236}">
                <a16:creationId xmlns:a16="http://schemas.microsoft.com/office/drawing/2014/main" id="{68604738-44E9-4B39-8852-FABFAE38CAF8}"/>
              </a:ext>
            </a:extLst>
          </p:cNvPr>
          <p:cNvSpPr>
            <a:spLocks noGrp="1"/>
          </p:cNvSpPr>
          <p:nvPr>
            <p:ph idx="1"/>
          </p:nvPr>
        </p:nvSpPr>
        <p:spPr>
          <a:xfrm>
            <a:off x="685800" y="1981200"/>
            <a:ext cx="6096000" cy="4343400"/>
          </a:xfrm>
        </p:spPr>
        <p:txBody>
          <a:bodyPr/>
          <a:lstStyle/>
          <a:p>
            <a:r>
              <a:rPr lang="en-US" b="1" dirty="0"/>
              <a:t>Think: </a:t>
            </a:r>
            <a:r>
              <a:rPr lang="en-US" dirty="0"/>
              <a:t>which ones would be the most useful and feasible to implement at your agency?</a:t>
            </a:r>
            <a:endParaRPr lang="en-US" b="1" dirty="0"/>
          </a:p>
          <a:p>
            <a:endParaRPr lang="en-US" dirty="0"/>
          </a:p>
        </p:txBody>
      </p:sp>
    </p:spTree>
    <p:extLst>
      <p:ext uri="{BB962C8B-B14F-4D97-AF65-F5344CB8AC3E}">
        <p14:creationId xmlns:p14="http://schemas.microsoft.com/office/powerpoint/2010/main" val="2835454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461169" cy="5119576"/>
          </a:xfrm>
        </p:spPr>
        <p:txBody>
          <a:bodyPr/>
          <a:lstStyle/>
          <a:p>
            <a:r>
              <a:rPr lang="en-US" dirty="0"/>
              <a:t>Sample size</a:t>
            </a:r>
          </a:p>
          <a:p>
            <a:pPr lvl="1"/>
            <a:r>
              <a:rPr lang="en-US" dirty="0"/>
              <a:t>Set of work zone locations</a:t>
            </a:r>
          </a:p>
          <a:p>
            <a:pPr lvl="2"/>
            <a:r>
              <a:rPr lang="en-US" dirty="0"/>
              <a:t>Significant projects</a:t>
            </a:r>
          </a:p>
          <a:p>
            <a:pPr lvl="2"/>
            <a:r>
              <a:rPr lang="en-US" dirty="0"/>
              <a:t>Higher-volume roads</a:t>
            </a:r>
          </a:p>
          <a:p>
            <a:pPr lvl="2"/>
            <a:r>
              <a:rPr lang="en-US" dirty="0"/>
              <a:t>Longer-duration projects</a:t>
            </a:r>
          </a:p>
          <a:p>
            <a:pPr lvl="1"/>
            <a:r>
              <a:rPr lang="en-US" dirty="0"/>
              <a:t>Set of metrics to collect</a:t>
            </a:r>
          </a:p>
          <a:p>
            <a:pPr lvl="2"/>
            <a:r>
              <a:rPr lang="en-US" dirty="0"/>
              <a:t>Queues</a:t>
            </a:r>
          </a:p>
          <a:p>
            <a:pPr lvl="2"/>
            <a:r>
              <a:rPr lang="en-US" dirty="0"/>
              <a:t>Traffic volume</a:t>
            </a:r>
          </a:p>
          <a:p>
            <a:pPr lvl="2"/>
            <a:r>
              <a:rPr lang="en-US" dirty="0"/>
              <a:t>Crash data</a:t>
            </a:r>
          </a:p>
          <a:p>
            <a:pPr lvl="1"/>
            <a:r>
              <a:rPr lang="en-US" dirty="0"/>
              <a:t>Frequency of collection</a:t>
            </a:r>
          </a:p>
        </p:txBody>
      </p:sp>
      <p:sp>
        <p:nvSpPr>
          <p:cNvPr id="7" name="Title 6">
            <a:extLst>
              <a:ext uri="{FF2B5EF4-FFF2-40B4-BE49-F238E27FC236}">
                <a16:creationId xmlns:a16="http://schemas.microsoft.com/office/drawing/2014/main" id="{DC2DE881-9C5B-4364-BCAD-3204D0BDBB10}"/>
              </a:ext>
            </a:extLst>
          </p:cNvPr>
          <p:cNvSpPr>
            <a:spLocks noGrp="1"/>
          </p:cNvSpPr>
          <p:nvPr>
            <p:ph type="title"/>
          </p:nvPr>
        </p:nvSpPr>
        <p:spPr/>
        <p:txBody>
          <a:bodyPr/>
          <a:lstStyle/>
          <a:p>
            <a:r>
              <a:rPr lang="en-US" dirty="0"/>
              <a:t>Data Sampling: Factors</a:t>
            </a:r>
          </a:p>
        </p:txBody>
      </p:sp>
    </p:spTree>
    <p:extLst>
      <p:ext uri="{BB962C8B-B14F-4D97-AF65-F5344CB8AC3E}">
        <p14:creationId xmlns:p14="http://schemas.microsoft.com/office/powerpoint/2010/main" val="40528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1"/>
          </p:nvPr>
        </p:nvSpPr>
        <p:spPr>
          <a:xfrm>
            <a:off x="457200" y="1752600"/>
            <a:ext cx="5715000" cy="4419600"/>
          </a:xfrm>
          <a:noFill/>
        </p:spPr>
        <p:txBody>
          <a:bodyPr/>
          <a:lstStyle/>
          <a:p>
            <a:pPr eaLnBrk="1" hangingPunct="1"/>
            <a:r>
              <a:rPr lang="en-US" dirty="0">
                <a:solidFill>
                  <a:srgbClr val="000000"/>
                </a:solidFill>
              </a:rPr>
              <a:t>1.5-day course</a:t>
            </a:r>
          </a:p>
          <a:p>
            <a:pPr eaLnBrk="1" hangingPunct="1"/>
            <a:r>
              <a:rPr lang="en-US" dirty="0">
                <a:solidFill>
                  <a:srgbClr val="000000"/>
                </a:solidFill>
              </a:rPr>
              <a:t>Begins promptly at 8:00 AM </a:t>
            </a:r>
          </a:p>
          <a:p>
            <a:pPr eaLnBrk="1" hangingPunct="1"/>
            <a:r>
              <a:rPr lang="en-US" dirty="0">
                <a:solidFill>
                  <a:srgbClr val="000000"/>
                </a:solidFill>
              </a:rPr>
              <a:t>Ends tomorrow no later than Noon</a:t>
            </a:r>
            <a:endParaRPr lang="en-US" sz="4000" b="1" i="1" dirty="0">
              <a:solidFill>
                <a:srgbClr val="000000"/>
              </a:solidFill>
            </a:endParaRPr>
          </a:p>
        </p:txBody>
      </p:sp>
      <p:sp>
        <p:nvSpPr>
          <p:cNvPr id="6" name="Rectangle 2">
            <a:extLst>
              <a:ext uri="{FF2B5EF4-FFF2-40B4-BE49-F238E27FC236}">
                <a16:creationId xmlns:a16="http://schemas.microsoft.com/office/drawing/2014/main" id="{ECC9DDC7-EE06-4975-BCE2-AFFDB284BA90}"/>
              </a:ext>
            </a:extLst>
          </p:cNvPr>
          <p:cNvSpPr>
            <a:spLocks noGrp="1" noChangeArrowheads="1"/>
          </p:cNvSpPr>
          <p:nvPr>
            <p:ph type="title"/>
          </p:nvPr>
        </p:nvSpPr>
        <p:spPr>
          <a:xfrm>
            <a:off x="457200" y="612361"/>
            <a:ext cx="8686800" cy="585788"/>
          </a:xfrm>
        </p:spPr>
        <p:txBody>
          <a:bodyPr/>
          <a:lstStyle/>
          <a:p>
            <a:pPr eaLnBrk="1" hangingPunct="1">
              <a:defRPr/>
            </a:pPr>
            <a:r>
              <a:rPr lang="en-US" dirty="0"/>
              <a:t>Work Zone Safety Data Collection and Analysis Course</a:t>
            </a:r>
          </a:p>
        </p:txBody>
      </p:sp>
    </p:spTree>
    <p:extLst>
      <p:ext uri="{BB962C8B-B14F-4D97-AF65-F5344CB8AC3E}">
        <p14:creationId xmlns:p14="http://schemas.microsoft.com/office/powerpoint/2010/main" val="15838031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70937" y="1534671"/>
            <a:ext cx="4429664" cy="3361997"/>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Arial" panose="020B0604020202020204" pitchFamily="34" charset="0"/>
              </a:rPr>
              <a:t>Cost to collect data</a:t>
            </a:r>
          </a:p>
          <a:p>
            <a:r>
              <a:rPr lang="en-US" sz="2800" dirty="0">
                <a:latin typeface="Arial" panose="020B0604020202020204" pitchFamily="34" charset="0"/>
              </a:rPr>
              <a:t>Time to collect data</a:t>
            </a:r>
          </a:p>
          <a:p>
            <a:r>
              <a:rPr lang="en-US" sz="2800" dirty="0">
                <a:latin typeface="Arial" panose="020B0604020202020204" pitchFamily="34" charset="0"/>
              </a:rPr>
              <a:t>Safety: workers, road users, data collectors</a:t>
            </a:r>
          </a:p>
          <a:p>
            <a:endParaRPr lang="en-US" sz="2800" dirty="0">
              <a:latin typeface="Arial" panose="020B0604020202020204" pitchFamily="34" charset="0"/>
            </a:endParaRPr>
          </a:p>
          <a:p>
            <a:pPr marL="231775" lvl="1" indent="-231775">
              <a:buClr>
                <a:schemeClr val="tx2"/>
              </a:buClr>
              <a:buFont typeface="Arial"/>
              <a:buChar char="•"/>
            </a:pPr>
            <a:r>
              <a:rPr lang="en-US" sz="2800" dirty="0">
                <a:latin typeface="Arial" panose="020B0604020202020204" pitchFamily="34" charset="0"/>
              </a:rPr>
              <a:t>Identify data usefulness to ensure efficient use of resources</a:t>
            </a:r>
          </a:p>
          <a:p>
            <a:endParaRPr lang="en-US" sz="2600" dirty="0">
              <a:latin typeface="Arial" panose="020B0604020202020204" pitchFamily="34" charset="0"/>
            </a:endParaRPr>
          </a:p>
          <a:p>
            <a:pPr lvl="1"/>
            <a:endParaRPr lang="en-US" sz="2400" dirty="0">
              <a:latin typeface="Arial" panose="020B0604020202020204" pitchFamily="34" charset="0"/>
            </a:endParaRPr>
          </a:p>
        </p:txBody>
      </p:sp>
      <p:sp>
        <p:nvSpPr>
          <p:cNvPr id="8" name="TextBox 7"/>
          <p:cNvSpPr txBox="1"/>
          <p:nvPr/>
        </p:nvSpPr>
        <p:spPr>
          <a:xfrm>
            <a:off x="5562600" y="2492394"/>
            <a:ext cx="2759224" cy="1446550"/>
          </a:xfrm>
          <a:prstGeom prst="rect">
            <a:avLst/>
          </a:prstGeom>
          <a:noFill/>
        </p:spPr>
        <p:txBody>
          <a:bodyPr wrap="square" rtlCol="0">
            <a:spAutoFit/>
          </a:bodyPr>
          <a:lstStyle/>
          <a:p>
            <a:pPr algn="ctr"/>
            <a:r>
              <a:rPr lang="en-US" sz="4400" u="sng" dirty="0">
                <a:solidFill>
                  <a:srgbClr val="004B8E"/>
                </a:solidFill>
                <a:latin typeface="Franklin Gothic Demi" pitchFamily="34" charset="0"/>
                <a:ea typeface="+mj-ea"/>
                <a:cs typeface="Arial"/>
              </a:rPr>
              <a:t>BENEFIT</a:t>
            </a:r>
          </a:p>
          <a:p>
            <a:pPr algn="ctr"/>
            <a:r>
              <a:rPr lang="en-US" sz="4400" dirty="0">
                <a:solidFill>
                  <a:srgbClr val="004B8E"/>
                </a:solidFill>
                <a:latin typeface="Franklin Gothic Demi" pitchFamily="34" charset="0"/>
                <a:ea typeface="+mj-ea"/>
                <a:cs typeface="Arial"/>
              </a:rPr>
              <a:t>COST</a:t>
            </a:r>
          </a:p>
        </p:txBody>
      </p:sp>
      <p:sp>
        <p:nvSpPr>
          <p:cNvPr id="9" name="Title 8">
            <a:extLst>
              <a:ext uri="{FF2B5EF4-FFF2-40B4-BE49-F238E27FC236}">
                <a16:creationId xmlns:a16="http://schemas.microsoft.com/office/drawing/2014/main" id="{6C308B8D-8809-4A5D-88C2-0FB6596C4B7C}"/>
              </a:ext>
            </a:extLst>
          </p:cNvPr>
          <p:cNvSpPr>
            <a:spLocks noGrp="1"/>
          </p:cNvSpPr>
          <p:nvPr>
            <p:ph type="title"/>
          </p:nvPr>
        </p:nvSpPr>
        <p:spPr/>
        <p:txBody>
          <a:bodyPr/>
          <a:lstStyle/>
          <a:p>
            <a:r>
              <a:rPr lang="en-US" dirty="0"/>
              <a:t>Data Sampling: Frequency Tradeoffs</a:t>
            </a:r>
          </a:p>
        </p:txBody>
      </p:sp>
    </p:spTree>
    <p:extLst>
      <p:ext uri="{BB962C8B-B14F-4D97-AF65-F5344CB8AC3E}">
        <p14:creationId xmlns:p14="http://schemas.microsoft.com/office/powerpoint/2010/main" val="27575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936" y="1752600"/>
            <a:ext cx="3873064" cy="4790088"/>
          </a:xfrm>
        </p:spPr>
        <p:txBody>
          <a:bodyPr/>
          <a:lstStyle/>
          <a:p>
            <a:r>
              <a:rPr lang="en-US" dirty="0"/>
              <a:t>Used to determine how frequently work zone crash data should be collected and analyzed</a:t>
            </a:r>
          </a:p>
        </p:txBody>
      </p:sp>
      <p:sp>
        <p:nvSpPr>
          <p:cNvPr id="6" name="Title 5">
            <a:extLst>
              <a:ext uri="{FF2B5EF4-FFF2-40B4-BE49-F238E27FC236}">
                <a16:creationId xmlns:a16="http://schemas.microsoft.com/office/drawing/2014/main" id="{A0B80932-33BA-4632-A370-2416A8A839CD}"/>
              </a:ext>
            </a:extLst>
          </p:cNvPr>
          <p:cNvSpPr>
            <a:spLocks noGrp="1"/>
          </p:cNvSpPr>
          <p:nvPr>
            <p:ph type="title"/>
          </p:nvPr>
        </p:nvSpPr>
        <p:spPr/>
        <p:txBody>
          <a:bodyPr/>
          <a:lstStyle/>
          <a:p>
            <a:r>
              <a:rPr lang="en-US" dirty="0"/>
              <a:t>Data Sampling: Crash Curves to Monitor WZ Safety</a:t>
            </a:r>
          </a:p>
        </p:txBody>
      </p:sp>
      <p:pic>
        <p:nvPicPr>
          <p:cNvPr id="7" name="Picture 6">
            <a:extLst>
              <a:ext uri="{FF2B5EF4-FFF2-40B4-BE49-F238E27FC236}">
                <a16:creationId xmlns:a16="http://schemas.microsoft.com/office/drawing/2014/main" id="{361032A5-3737-4622-80A8-8AA1FDE77D10}"/>
              </a:ext>
            </a:extLst>
          </p:cNvPr>
          <p:cNvPicPr>
            <a:picLocks noChangeAspect="1"/>
          </p:cNvPicPr>
          <p:nvPr/>
        </p:nvPicPr>
        <p:blipFill>
          <a:blip r:embed="rId3"/>
          <a:stretch>
            <a:fillRect/>
          </a:stretch>
        </p:blipFill>
        <p:spPr>
          <a:xfrm>
            <a:off x="4953002" y="1728158"/>
            <a:ext cx="3366632" cy="3886200"/>
          </a:xfrm>
          <a:prstGeom prst="rect">
            <a:avLst/>
          </a:prstGeom>
        </p:spPr>
      </p:pic>
      <p:sp>
        <p:nvSpPr>
          <p:cNvPr id="2" name="Google Shape;74;p1" descr="Dump truck rear ended by smaller vehicle on roadway">
            <a:extLst>
              <a:ext uri="{FF2B5EF4-FFF2-40B4-BE49-F238E27FC236}">
                <a16:creationId xmlns:a16="http://schemas.microsoft.com/office/drawing/2014/main" id="{0DDF5515-44F0-483B-475B-2105E2511AAE}"/>
              </a:ext>
            </a:extLst>
          </p:cNvPr>
          <p:cNvSpPr/>
          <p:nvPr/>
        </p:nvSpPr>
        <p:spPr>
          <a:xfrm>
            <a:off x="7315200" y="5628593"/>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72787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432" y="1676400"/>
            <a:ext cx="6654168" cy="4790088"/>
          </a:xfrm>
        </p:spPr>
        <p:txBody>
          <a:bodyPr/>
          <a:lstStyle/>
          <a:p>
            <a:pPr marL="293688" indent="-293688">
              <a:buFont typeface="+mj-lt"/>
              <a:buAutoNum type="arabicPeriod"/>
            </a:pPr>
            <a:r>
              <a:rPr lang="en-US" dirty="0"/>
              <a:t>Work zone segment length</a:t>
            </a:r>
          </a:p>
          <a:p>
            <a:pPr marL="293688" indent="-293688">
              <a:buFont typeface="+mj-lt"/>
              <a:buAutoNum type="arabicPeriod"/>
            </a:pPr>
            <a:r>
              <a:rPr lang="en-US" dirty="0"/>
              <a:t>Average daily traffic expected through the work zone</a:t>
            </a:r>
          </a:p>
          <a:p>
            <a:pPr marL="293688" indent="-293688">
              <a:buFont typeface="+mj-lt"/>
              <a:buAutoNum type="arabicPeriod"/>
            </a:pPr>
            <a:r>
              <a:rPr lang="en-US" dirty="0"/>
              <a:t>Pre-work zone crash rate per 100 million-vehicle miles (MVM) on the work zone segment</a:t>
            </a:r>
          </a:p>
        </p:txBody>
      </p:sp>
      <p:sp>
        <p:nvSpPr>
          <p:cNvPr id="6" name="Title 5">
            <a:extLst>
              <a:ext uri="{FF2B5EF4-FFF2-40B4-BE49-F238E27FC236}">
                <a16:creationId xmlns:a16="http://schemas.microsoft.com/office/drawing/2014/main" id="{A0B80932-33BA-4632-A370-2416A8A839CD}"/>
              </a:ext>
            </a:extLst>
          </p:cNvPr>
          <p:cNvSpPr>
            <a:spLocks noGrp="1"/>
          </p:cNvSpPr>
          <p:nvPr>
            <p:ph type="title"/>
          </p:nvPr>
        </p:nvSpPr>
        <p:spPr>
          <a:xfrm>
            <a:off x="304996" y="152400"/>
            <a:ext cx="8763000" cy="1325563"/>
          </a:xfrm>
        </p:spPr>
        <p:txBody>
          <a:bodyPr/>
          <a:lstStyle/>
          <a:p>
            <a:r>
              <a:rPr lang="en-US" dirty="0"/>
              <a:t>Crash Curves to Monitor WZ Safety: Inputs Needed:</a:t>
            </a:r>
          </a:p>
        </p:txBody>
      </p:sp>
    </p:spTree>
    <p:extLst>
      <p:ext uri="{BB962C8B-B14F-4D97-AF65-F5344CB8AC3E}">
        <p14:creationId xmlns:p14="http://schemas.microsoft.com/office/powerpoint/2010/main" val="2987638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36" y="280376"/>
            <a:ext cx="8592264" cy="1380783"/>
          </a:xfrm>
        </p:spPr>
        <p:txBody>
          <a:bodyPr>
            <a:normAutofit/>
          </a:bodyPr>
          <a:lstStyle/>
          <a:p>
            <a:r>
              <a:rPr lang="en-US" dirty="0"/>
              <a:t>CASE STUDY</a:t>
            </a:r>
            <a:br>
              <a:rPr lang="en-US" dirty="0"/>
            </a:br>
            <a:r>
              <a:rPr lang="en-US" dirty="0"/>
              <a:t>TTI Work Zone Crash Curves</a:t>
            </a:r>
          </a:p>
        </p:txBody>
      </p:sp>
      <p:sp>
        <p:nvSpPr>
          <p:cNvPr id="3" name="Content Placeholder 2"/>
          <p:cNvSpPr>
            <a:spLocks noGrp="1"/>
          </p:cNvSpPr>
          <p:nvPr>
            <p:ph idx="1"/>
          </p:nvPr>
        </p:nvSpPr>
        <p:spPr>
          <a:xfrm>
            <a:off x="381000" y="1661159"/>
            <a:ext cx="8592263" cy="4023360"/>
          </a:xfrm>
        </p:spPr>
        <p:txBody>
          <a:bodyPr/>
          <a:lstStyle/>
          <a:p>
            <a:r>
              <a:rPr lang="en-US" dirty="0"/>
              <a:t>Texas A&amp;M Transportation Institute developed 6 crash curves for pre-work zone crash rates ranging from 50 to 400 crashes per 100 million vehicle miles traveled</a:t>
            </a:r>
          </a:p>
          <a:p>
            <a:r>
              <a:rPr lang="en-US" dirty="0"/>
              <a:t>Curves recommend how frequently practitioners should collect and analyze crash data in a work zone</a:t>
            </a:r>
            <a:endParaRPr lang="en-US" sz="2000" dirty="0"/>
          </a:p>
        </p:txBody>
      </p:sp>
      <p:sp>
        <p:nvSpPr>
          <p:cNvPr id="4" name="TextBox 3"/>
          <p:cNvSpPr txBox="1"/>
          <p:nvPr/>
        </p:nvSpPr>
        <p:spPr>
          <a:xfrm>
            <a:off x="2819400" y="4851141"/>
            <a:ext cx="5218393" cy="1077218"/>
          </a:xfrm>
          <a:prstGeom prst="rect">
            <a:avLst/>
          </a:prstGeom>
          <a:solidFill>
            <a:schemeClr val="bg1">
              <a:lumMod val="75000"/>
            </a:schemeClr>
          </a:solidFill>
        </p:spPr>
        <p:txBody>
          <a:bodyPr wrap="square" rtlCol="0">
            <a:spAutoFit/>
          </a:bodyPr>
          <a:lstStyle/>
          <a:p>
            <a:pPr algn="r"/>
            <a:r>
              <a:rPr lang="en-US" sz="3200" b="1" dirty="0">
                <a:latin typeface="Arial" panose="020B0604020202020204" pitchFamily="34" charset="0"/>
              </a:rPr>
              <a:t>EXERCISE #2 on next page…</a:t>
            </a:r>
          </a:p>
        </p:txBody>
      </p:sp>
    </p:spTree>
    <p:extLst>
      <p:ext uri="{BB962C8B-B14F-4D97-AF65-F5344CB8AC3E}">
        <p14:creationId xmlns:p14="http://schemas.microsoft.com/office/powerpoint/2010/main" val="2820344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comparing average daily traffic on y axis to segment length in miles on x axis. Four curves slope downward to the right."/>
          <p:cNvPicPr/>
          <p:nvPr/>
        </p:nvPicPr>
        <p:blipFill>
          <a:blip r:embed="rId3" cstate="print"/>
          <a:srcRect/>
          <a:stretch>
            <a:fillRect/>
          </a:stretch>
        </p:blipFill>
        <p:spPr bwMode="auto">
          <a:xfrm>
            <a:off x="0" y="0"/>
            <a:ext cx="9144000" cy="6514545"/>
          </a:xfrm>
          <a:prstGeom prst="rect">
            <a:avLst/>
          </a:prstGeom>
          <a:noFill/>
          <a:ln w="9525">
            <a:noFill/>
            <a:miter lim="800000"/>
            <a:headEnd/>
            <a:tailEnd/>
          </a:ln>
        </p:spPr>
      </p:pic>
      <p:sp>
        <p:nvSpPr>
          <p:cNvPr id="4" name="TextBox 3"/>
          <p:cNvSpPr txBox="1"/>
          <p:nvPr/>
        </p:nvSpPr>
        <p:spPr>
          <a:xfrm>
            <a:off x="2521688" y="541564"/>
            <a:ext cx="2470787" cy="830997"/>
          </a:xfrm>
          <a:prstGeom prst="rect">
            <a:avLst/>
          </a:prstGeom>
          <a:solidFill>
            <a:schemeClr val="accent1">
              <a:alpha val="30000"/>
            </a:schemeClr>
          </a:solidFill>
        </p:spPr>
        <p:txBody>
          <a:bodyPr wrap="square" rtlCol="0">
            <a:spAutoFit/>
          </a:bodyPr>
          <a:lstStyle/>
          <a:p>
            <a:r>
              <a:rPr lang="en-US" sz="1600" u="sng" dirty="0">
                <a:latin typeface="Arial" panose="020B0604020202020204" pitchFamily="34" charset="0"/>
              </a:rPr>
              <a:t>Example A</a:t>
            </a:r>
          </a:p>
          <a:p>
            <a:r>
              <a:rPr lang="en-US" sz="1600" dirty="0">
                <a:latin typeface="Arial" panose="020B0604020202020204" pitchFamily="34" charset="0"/>
              </a:rPr>
              <a:t>3-mile segment length</a:t>
            </a:r>
          </a:p>
          <a:p>
            <a:r>
              <a:rPr lang="en-US" sz="1600" dirty="0">
                <a:latin typeface="Arial" panose="020B0604020202020204" pitchFamily="34" charset="0"/>
              </a:rPr>
              <a:t>40,000 vehicles per day</a:t>
            </a:r>
          </a:p>
        </p:txBody>
      </p:sp>
      <p:cxnSp>
        <p:nvCxnSpPr>
          <p:cNvPr id="7" name="Straight Connector 6"/>
          <p:cNvCxnSpPr/>
          <p:nvPr/>
        </p:nvCxnSpPr>
        <p:spPr>
          <a:xfrm flipV="1">
            <a:off x="2646190" y="4687601"/>
            <a:ext cx="0" cy="1195957"/>
          </a:xfrm>
          <a:prstGeom prst="line">
            <a:avLst/>
          </a:prstGeom>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a:off x="1069210" y="4736143"/>
            <a:ext cx="1612605"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a:off x="1069210" y="4731174"/>
            <a:ext cx="4250935" cy="497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flipV="1">
            <a:off x="5216949" y="4632507"/>
            <a:ext cx="0" cy="1251051"/>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flipV="1">
            <a:off x="2521688" y="2249760"/>
            <a:ext cx="160202" cy="3547522"/>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1069210" y="2505693"/>
            <a:ext cx="1911496" cy="0"/>
          </a:xfrm>
          <a:prstGeom prst="line">
            <a:avLst/>
          </a:prstGeom>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3757081" y="1834262"/>
            <a:ext cx="2470787" cy="830997"/>
          </a:xfrm>
          <a:prstGeom prst="rect">
            <a:avLst/>
          </a:prstGeom>
          <a:solidFill>
            <a:schemeClr val="accent1">
              <a:alpha val="30000"/>
            </a:schemeClr>
          </a:solidFill>
        </p:spPr>
        <p:txBody>
          <a:bodyPr wrap="square" rtlCol="0">
            <a:spAutoFit/>
          </a:bodyPr>
          <a:lstStyle/>
          <a:p>
            <a:r>
              <a:rPr lang="en-US" sz="1600" u="sng" dirty="0">
                <a:latin typeface="Arial" panose="020B0604020202020204" pitchFamily="34" charset="0"/>
              </a:rPr>
              <a:t>Example B</a:t>
            </a:r>
          </a:p>
          <a:p>
            <a:r>
              <a:rPr lang="en-US" sz="1600" dirty="0">
                <a:latin typeface="Arial" panose="020B0604020202020204" pitchFamily="34" charset="0"/>
              </a:rPr>
              <a:t>8-mile segment length</a:t>
            </a:r>
          </a:p>
          <a:p>
            <a:r>
              <a:rPr lang="en-US" sz="1600" dirty="0">
                <a:latin typeface="Arial" panose="020B0604020202020204" pitchFamily="34" charset="0"/>
              </a:rPr>
              <a:t>40,000 vehicles per day</a:t>
            </a:r>
          </a:p>
        </p:txBody>
      </p:sp>
      <p:sp>
        <p:nvSpPr>
          <p:cNvPr id="15" name="TextBox 14"/>
          <p:cNvSpPr txBox="1"/>
          <p:nvPr/>
        </p:nvSpPr>
        <p:spPr>
          <a:xfrm>
            <a:off x="5218174" y="2993466"/>
            <a:ext cx="2470787" cy="830997"/>
          </a:xfrm>
          <a:prstGeom prst="rect">
            <a:avLst/>
          </a:prstGeom>
          <a:solidFill>
            <a:schemeClr val="accent1">
              <a:alpha val="30000"/>
            </a:schemeClr>
          </a:solidFill>
        </p:spPr>
        <p:txBody>
          <a:bodyPr wrap="square" rtlCol="0">
            <a:spAutoFit/>
          </a:bodyPr>
          <a:lstStyle/>
          <a:p>
            <a:r>
              <a:rPr lang="en-US" sz="1600" u="sng" dirty="0">
                <a:latin typeface="Arial" panose="020B0604020202020204" pitchFamily="34" charset="0"/>
              </a:rPr>
              <a:t>Example C</a:t>
            </a:r>
          </a:p>
          <a:p>
            <a:r>
              <a:rPr lang="en-US" sz="1600" dirty="0">
                <a:latin typeface="Arial" panose="020B0604020202020204" pitchFamily="34" charset="0"/>
              </a:rPr>
              <a:t>3-mile segment length</a:t>
            </a:r>
          </a:p>
          <a:p>
            <a:r>
              <a:rPr lang="en-US" sz="1600" dirty="0">
                <a:latin typeface="Arial" panose="020B0604020202020204" pitchFamily="34" charset="0"/>
              </a:rPr>
              <a:t>120,000 vehicles per day</a:t>
            </a:r>
          </a:p>
        </p:txBody>
      </p:sp>
      <p:sp>
        <p:nvSpPr>
          <p:cNvPr id="3" name="Google Shape;74;p1" descr="Dump truck rear ended by smaller vehicle on roadway">
            <a:extLst>
              <a:ext uri="{FF2B5EF4-FFF2-40B4-BE49-F238E27FC236}">
                <a16:creationId xmlns:a16="http://schemas.microsoft.com/office/drawing/2014/main" id="{E780336B-A894-A10A-CBF1-D019AE5F89B1}"/>
              </a:ext>
            </a:extLst>
          </p:cNvPr>
          <p:cNvSpPr/>
          <p:nvPr/>
        </p:nvSpPr>
        <p:spPr>
          <a:xfrm>
            <a:off x="7688961" y="4484993"/>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Source: TTI</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411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8138161" cy="810846"/>
          </a:xfrm>
        </p:spPr>
        <p:txBody>
          <a:bodyPr>
            <a:normAutofit/>
          </a:bodyPr>
          <a:lstStyle/>
          <a:p>
            <a:r>
              <a:rPr lang="en-US" dirty="0"/>
              <a:t>Data Collection: Two Methods</a:t>
            </a:r>
          </a:p>
        </p:txBody>
      </p:sp>
      <p:sp>
        <p:nvSpPr>
          <p:cNvPr id="6" name="Oval 5"/>
          <p:cNvSpPr/>
          <p:nvPr/>
        </p:nvSpPr>
        <p:spPr>
          <a:xfrm>
            <a:off x="676891" y="1957616"/>
            <a:ext cx="3799543" cy="37425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rPr>
              <a:t>Real-time (or Near-real-time) Data Collection</a:t>
            </a:r>
          </a:p>
        </p:txBody>
      </p:sp>
      <p:sp>
        <p:nvSpPr>
          <p:cNvPr id="7" name="Oval 6"/>
          <p:cNvSpPr/>
          <p:nvPr/>
        </p:nvSpPr>
        <p:spPr>
          <a:xfrm>
            <a:off x="4476435" y="1957617"/>
            <a:ext cx="3943168" cy="374254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rPr>
              <a:t>Lagging </a:t>
            </a:r>
          </a:p>
          <a:p>
            <a:pPr algn="ctr"/>
            <a:r>
              <a:rPr lang="en-US" sz="3200" b="1" dirty="0">
                <a:latin typeface="Arial" panose="020B0604020202020204" pitchFamily="34" charset="0"/>
              </a:rPr>
              <a:t>Data Collection</a:t>
            </a:r>
          </a:p>
        </p:txBody>
      </p:sp>
    </p:spTree>
    <p:extLst>
      <p:ext uri="{BB962C8B-B14F-4D97-AF65-F5344CB8AC3E}">
        <p14:creationId xmlns:p14="http://schemas.microsoft.com/office/powerpoint/2010/main" val="13301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377"/>
            <a:ext cx="8176437" cy="810846"/>
          </a:xfrm>
        </p:spPr>
        <p:txBody>
          <a:bodyPr>
            <a:noAutofit/>
          </a:bodyPr>
          <a:lstStyle/>
          <a:p>
            <a:r>
              <a:rPr lang="en-US" dirty="0"/>
              <a:t>Real-time Work Zone Data Collection and Compilation</a:t>
            </a:r>
          </a:p>
        </p:txBody>
      </p:sp>
      <p:sp>
        <p:nvSpPr>
          <p:cNvPr id="3" name="Content Placeholder 2"/>
          <p:cNvSpPr>
            <a:spLocks noGrp="1"/>
          </p:cNvSpPr>
          <p:nvPr>
            <p:ph idx="1"/>
          </p:nvPr>
        </p:nvSpPr>
        <p:spPr>
          <a:xfrm>
            <a:off x="493845" y="1447800"/>
            <a:ext cx="8156309" cy="4857008"/>
          </a:xfrm>
        </p:spPr>
        <p:txBody>
          <a:bodyPr/>
          <a:lstStyle/>
          <a:p>
            <a:r>
              <a:rPr lang="en-US" b="1" dirty="0"/>
              <a:t>Real-time</a:t>
            </a:r>
          </a:p>
          <a:p>
            <a:pPr lvl="1"/>
            <a:r>
              <a:rPr lang="en-US" dirty="0"/>
              <a:t>On-site collection by</a:t>
            </a:r>
          </a:p>
          <a:p>
            <a:pPr lvl="2"/>
            <a:r>
              <a:rPr lang="en-US" dirty="0"/>
              <a:t>Individuals</a:t>
            </a:r>
          </a:p>
          <a:p>
            <a:pPr lvl="2"/>
            <a:r>
              <a:rPr lang="en-US" dirty="0"/>
              <a:t>Electronic devices</a:t>
            </a:r>
          </a:p>
          <a:p>
            <a:r>
              <a:rPr lang="en-US" b="1" dirty="0"/>
              <a:t>Near-real-time</a:t>
            </a:r>
          </a:p>
          <a:p>
            <a:pPr lvl="1"/>
            <a:r>
              <a:rPr lang="en-US" dirty="0"/>
              <a:t>Law enforcement crash reports submitted electronically</a:t>
            </a:r>
          </a:p>
          <a:p>
            <a:pPr lvl="1"/>
            <a:r>
              <a:rPr lang="en-US" dirty="0"/>
              <a:t>Must still be submitted and archived</a:t>
            </a:r>
          </a:p>
        </p:txBody>
      </p:sp>
    </p:spTree>
    <p:extLst>
      <p:ext uri="{BB962C8B-B14F-4D97-AF65-F5344CB8AC3E}">
        <p14:creationId xmlns:p14="http://schemas.microsoft.com/office/powerpoint/2010/main" val="865740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928284237"/>
              </p:ext>
            </p:extLst>
          </p:nvPr>
        </p:nvGraphicFramePr>
        <p:xfrm>
          <a:off x="335874" y="783766"/>
          <a:ext cx="8514607" cy="6175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589B6AA2-0341-4E7B-AA19-E684B9E2BC0D}"/>
              </a:ext>
            </a:extLst>
          </p:cNvPr>
          <p:cNvSpPr>
            <a:spLocks noGrp="1"/>
          </p:cNvSpPr>
          <p:nvPr>
            <p:ph type="title"/>
          </p:nvPr>
        </p:nvSpPr>
        <p:spPr/>
        <p:txBody>
          <a:bodyPr/>
          <a:lstStyle/>
          <a:p>
            <a:r>
              <a:rPr lang="en-US" dirty="0"/>
              <a:t>Real-time Work Zone Data Collection</a:t>
            </a:r>
          </a:p>
        </p:txBody>
      </p:sp>
    </p:spTree>
    <p:extLst>
      <p:ext uri="{BB962C8B-B14F-4D97-AF65-F5344CB8AC3E}">
        <p14:creationId xmlns:p14="http://schemas.microsoft.com/office/powerpoint/2010/main" val="2666616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25563"/>
            <a:ext cx="8229600" cy="4950725"/>
          </a:xfrm>
        </p:spPr>
        <p:txBody>
          <a:bodyPr/>
          <a:lstStyle/>
          <a:p>
            <a:r>
              <a:rPr lang="en-US" dirty="0"/>
              <a:t>Lagging data can be collected through</a:t>
            </a:r>
          </a:p>
          <a:p>
            <a:pPr lvl="1"/>
            <a:r>
              <a:rPr lang="en-US" dirty="0"/>
              <a:t>Paper crash reports </a:t>
            </a:r>
          </a:p>
          <a:p>
            <a:pPr lvl="1"/>
            <a:r>
              <a:rPr lang="en-US" dirty="0"/>
              <a:t>Archived mobility or safety data</a:t>
            </a:r>
          </a:p>
          <a:p>
            <a:r>
              <a:rPr lang="en-US" dirty="0"/>
              <a:t>Benefits</a:t>
            </a:r>
          </a:p>
          <a:p>
            <a:pPr lvl="1"/>
            <a:r>
              <a:rPr lang="en-US" dirty="0"/>
              <a:t>A good source of information to make changes on future projects</a:t>
            </a:r>
          </a:p>
          <a:p>
            <a:pPr lvl="1"/>
            <a:r>
              <a:rPr lang="en-US" dirty="0"/>
              <a:t>Can justify modifications to agency-wide policy</a:t>
            </a:r>
          </a:p>
          <a:p>
            <a:pPr lvl="0"/>
            <a:r>
              <a:rPr lang="en-US" dirty="0"/>
              <a:t>Not compiled soon enough to make modifications to an active work zone</a:t>
            </a:r>
          </a:p>
        </p:txBody>
      </p:sp>
      <p:sp>
        <p:nvSpPr>
          <p:cNvPr id="6" name="Title 5">
            <a:extLst>
              <a:ext uri="{FF2B5EF4-FFF2-40B4-BE49-F238E27FC236}">
                <a16:creationId xmlns:a16="http://schemas.microsoft.com/office/drawing/2014/main" id="{5CE749B8-B375-43F1-83F3-C58CE1613288}"/>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1009833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19638397"/>
              </p:ext>
            </p:extLst>
          </p:nvPr>
        </p:nvGraphicFramePr>
        <p:xfrm>
          <a:off x="-17253" y="304800"/>
          <a:ext cx="9033468" cy="6787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D9C31A93-E1F6-4637-BAB5-84DEDD490496}"/>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106307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686800" cy="1096962"/>
          </a:xfrm>
        </p:spPr>
        <p:txBody>
          <a:bodyPr/>
          <a:lstStyle/>
          <a:p>
            <a:pPr>
              <a:defRPr/>
            </a:pPr>
            <a:r>
              <a:rPr lang="en-US" dirty="0"/>
              <a:t>Course Objectives</a:t>
            </a:r>
          </a:p>
        </p:txBody>
      </p:sp>
      <p:sp>
        <p:nvSpPr>
          <p:cNvPr id="10243" name="Content Placeholder 2"/>
          <p:cNvSpPr>
            <a:spLocks noGrp="1"/>
          </p:cNvSpPr>
          <p:nvPr>
            <p:ph idx="1"/>
          </p:nvPr>
        </p:nvSpPr>
        <p:spPr>
          <a:xfrm>
            <a:off x="457200" y="1371600"/>
            <a:ext cx="8305800" cy="4419600"/>
          </a:xfrm>
        </p:spPr>
        <p:txBody>
          <a:bodyPr/>
          <a:lstStyle/>
          <a:p>
            <a:r>
              <a:rPr lang="en-US" dirty="0"/>
              <a:t>To provide an introduction to work zone safety-related data collection and analysis, how it applies to the Final Rule on Work Zone Safety and Mobility</a:t>
            </a:r>
          </a:p>
          <a:p>
            <a:r>
              <a:rPr lang="en-US" dirty="0"/>
              <a:t>To introduce work zone data collection methods and discuss barriers to collecting data</a:t>
            </a:r>
          </a:p>
          <a:p>
            <a:r>
              <a:rPr lang="en-US" dirty="0"/>
              <a:t>To discuss data analysis techniques, tools, and best practices to identifying barriers and overcoming them</a:t>
            </a:r>
          </a:p>
        </p:txBody>
      </p:sp>
    </p:spTree>
    <p:extLst>
      <p:ext uri="{BB962C8B-B14F-4D97-AF65-F5344CB8AC3E}">
        <p14:creationId xmlns:p14="http://schemas.microsoft.com/office/powerpoint/2010/main" val="13716155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038" y="1155003"/>
            <a:ext cx="6907161" cy="4343400"/>
          </a:xfrm>
        </p:spPr>
        <p:txBody>
          <a:bodyPr/>
          <a:lstStyle/>
          <a:p>
            <a:pPr lvl="0"/>
            <a:r>
              <a:rPr lang="en-US" dirty="0"/>
              <a:t>Exist at many levels</a:t>
            </a:r>
          </a:p>
          <a:p>
            <a:pPr lvl="1"/>
            <a:r>
              <a:rPr lang="en-US" dirty="0"/>
              <a:t>Highway agencies</a:t>
            </a:r>
          </a:p>
          <a:p>
            <a:pPr lvl="1"/>
            <a:r>
              <a:rPr lang="en-US" dirty="0"/>
              <a:t>Contractors</a:t>
            </a:r>
          </a:p>
          <a:p>
            <a:pPr lvl="1"/>
            <a:r>
              <a:rPr lang="en-US" dirty="0"/>
              <a:t>Law enforcement officers</a:t>
            </a:r>
          </a:p>
          <a:p>
            <a:pPr lvl="0"/>
            <a:r>
              <a:rPr lang="en-US" dirty="0"/>
              <a:t>Apply across all types of:</a:t>
            </a:r>
          </a:p>
          <a:p>
            <a:pPr lvl="1"/>
            <a:r>
              <a:rPr lang="en-US" dirty="0"/>
              <a:t>Data</a:t>
            </a:r>
          </a:p>
          <a:p>
            <a:pPr lvl="1"/>
            <a:r>
              <a:rPr lang="en-US" dirty="0"/>
              <a:t>Sampling methods and</a:t>
            </a:r>
          </a:p>
          <a:p>
            <a:pPr lvl="1"/>
            <a:r>
              <a:rPr lang="en-US" dirty="0"/>
              <a:t>Types of work zones</a:t>
            </a:r>
          </a:p>
          <a:p>
            <a:pPr lvl="2"/>
            <a:endParaRPr lang="en-US" sz="3200" dirty="0"/>
          </a:p>
        </p:txBody>
      </p:sp>
      <p:sp>
        <p:nvSpPr>
          <p:cNvPr id="6" name="Title 5">
            <a:extLst>
              <a:ext uri="{FF2B5EF4-FFF2-40B4-BE49-F238E27FC236}">
                <a16:creationId xmlns:a16="http://schemas.microsoft.com/office/drawing/2014/main" id="{98170E7F-A6A7-49BF-89FE-83414B2554F2}"/>
              </a:ext>
            </a:extLst>
          </p:cNvPr>
          <p:cNvSpPr>
            <a:spLocks noGrp="1"/>
          </p:cNvSpPr>
          <p:nvPr>
            <p:ph type="title"/>
          </p:nvPr>
        </p:nvSpPr>
        <p:spPr/>
        <p:txBody>
          <a:bodyPr/>
          <a:lstStyle/>
          <a:p>
            <a:r>
              <a:rPr lang="en-US" dirty="0"/>
              <a:t>Barriers to Work Zone Data Collection</a:t>
            </a:r>
          </a:p>
        </p:txBody>
      </p:sp>
    </p:spTree>
    <p:extLst>
      <p:ext uri="{BB962C8B-B14F-4D97-AF65-F5344CB8AC3E}">
        <p14:creationId xmlns:p14="http://schemas.microsoft.com/office/powerpoint/2010/main" val="2219532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16229"/>
            <a:ext cx="8610600" cy="4343400"/>
          </a:xfrm>
        </p:spPr>
        <p:txBody>
          <a:bodyPr/>
          <a:lstStyle/>
          <a:p>
            <a:pPr lvl="0"/>
            <a:r>
              <a:rPr lang="en-US" dirty="0"/>
              <a:t>Identify BARRIERS with highway agencies, contractors, and law enforcement</a:t>
            </a:r>
          </a:p>
          <a:p>
            <a:pPr lvl="0"/>
            <a:endParaRPr lang="en-US" dirty="0"/>
          </a:p>
          <a:p>
            <a:pPr lvl="0"/>
            <a:r>
              <a:rPr lang="en-US" dirty="0"/>
              <a:t>Follow instructions provided by the workshop instructor</a:t>
            </a:r>
          </a:p>
        </p:txBody>
      </p:sp>
      <p:sp>
        <p:nvSpPr>
          <p:cNvPr id="6" name="Title 5">
            <a:extLst>
              <a:ext uri="{FF2B5EF4-FFF2-40B4-BE49-F238E27FC236}">
                <a16:creationId xmlns:a16="http://schemas.microsoft.com/office/drawing/2014/main" id="{416E8D3C-2942-487C-94C2-65341C1CFC28}"/>
              </a:ext>
            </a:extLst>
          </p:cNvPr>
          <p:cNvSpPr>
            <a:spLocks noGrp="1"/>
          </p:cNvSpPr>
          <p:nvPr>
            <p:ph type="title"/>
          </p:nvPr>
        </p:nvSpPr>
        <p:spPr/>
        <p:txBody>
          <a:bodyPr/>
          <a:lstStyle/>
          <a:p>
            <a:r>
              <a:rPr lang="en-US" dirty="0"/>
              <a:t>EXERCISE #3: Identify Barriers</a:t>
            </a:r>
          </a:p>
        </p:txBody>
      </p:sp>
    </p:spTree>
    <p:extLst>
      <p:ext uri="{BB962C8B-B14F-4D97-AF65-F5344CB8AC3E}">
        <p14:creationId xmlns:p14="http://schemas.microsoft.com/office/powerpoint/2010/main" val="1329183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073" y="1325563"/>
            <a:ext cx="3919865" cy="4465123"/>
          </a:xfrm>
        </p:spPr>
        <p:txBody>
          <a:bodyPr/>
          <a:lstStyle/>
          <a:p>
            <a:r>
              <a:rPr lang="en-US" dirty="0"/>
              <a:t>Are responsible for data collection and analysis</a:t>
            </a:r>
          </a:p>
          <a:p>
            <a:r>
              <a:rPr lang="en-US" dirty="0"/>
              <a:t>Draw conclusions and select mitigation strategies regarding work zone safety problems</a:t>
            </a:r>
          </a:p>
        </p:txBody>
      </p:sp>
      <p:sp>
        <p:nvSpPr>
          <p:cNvPr id="5" name="Title 4">
            <a:extLst>
              <a:ext uri="{FF2B5EF4-FFF2-40B4-BE49-F238E27FC236}">
                <a16:creationId xmlns:a16="http://schemas.microsoft.com/office/drawing/2014/main" id="{685743FF-E0E6-4533-AC8D-22F2FDC351A0}"/>
              </a:ext>
            </a:extLst>
          </p:cNvPr>
          <p:cNvSpPr>
            <a:spLocks noGrp="1"/>
          </p:cNvSpPr>
          <p:nvPr>
            <p:ph type="title"/>
          </p:nvPr>
        </p:nvSpPr>
        <p:spPr/>
        <p:txBody>
          <a:bodyPr/>
          <a:lstStyle/>
          <a:p>
            <a:r>
              <a:rPr lang="en-US" dirty="0"/>
              <a:t>Most Highway Agencies </a:t>
            </a:r>
          </a:p>
        </p:txBody>
      </p:sp>
      <p:pic>
        <p:nvPicPr>
          <p:cNvPr id="7" name="Picture 6" descr="Flagger slowing traffic in a work zone with cones">
            <a:extLst>
              <a:ext uri="{FF2B5EF4-FFF2-40B4-BE49-F238E27FC236}">
                <a16:creationId xmlns:a16="http://schemas.microsoft.com/office/drawing/2014/main" id="{E571D39E-61B8-42A8-82C7-CF8DC647C51D}"/>
              </a:ext>
            </a:extLst>
          </p:cNvPr>
          <p:cNvPicPr>
            <a:picLocks noChangeAspect="1"/>
          </p:cNvPicPr>
          <p:nvPr/>
        </p:nvPicPr>
        <p:blipFill>
          <a:blip r:embed="rId3"/>
          <a:stretch>
            <a:fillRect/>
          </a:stretch>
        </p:blipFill>
        <p:spPr>
          <a:xfrm>
            <a:off x="4565073" y="1516063"/>
            <a:ext cx="3962400" cy="2971800"/>
          </a:xfrm>
          <a:prstGeom prst="rect">
            <a:avLst/>
          </a:prstGeom>
        </p:spPr>
      </p:pic>
      <p:sp>
        <p:nvSpPr>
          <p:cNvPr id="2" name="Google Shape;74;p1">
            <a:extLst>
              <a:ext uri="{FF2B5EF4-FFF2-40B4-BE49-F238E27FC236}">
                <a16:creationId xmlns:a16="http://schemas.microsoft.com/office/drawing/2014/main" id="{152D2464-6F5C-C501-5CD0-7FDF7A6F1105}"/>
              </a:ext>
            </a:extLst>
          </p:cNvPr>
          <p:cNvSpPr/>
          <p:nvPr/>
        </p:nvSpPr>
        <p:spPr>
          <a:xfrm>
            <a:off x="7550727" y="4555272"/>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833499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313899" y="1692322"/>
            <a:ext cx="8379725" cy="4667535"/>
            <a:chOff x="4057994" y="2508405"/>
            <a:chExt cx="5086011" cy="3983835"/>
          </a:xfrm>
        </p:grpSpPr>
        <p:sp>
          <p:nvSpPr>
            <p:cNvPr id="8" name="Freeform 7"/>
            <p:cNvSpPr/>
            <p:nvPr/>
          </p:nvSpPr>
          <p:spPr>
            <a:xfrm>
              <a:off x="4057995" y="5554583"/>
              <a:ext cx="5086009" cy="937657"/>
            </a:xfrm>
            <a:custGeom>
              <a:avLst/>
              <a:gdLst>
                <a:gd name="connsiteX0" fmla="*/ 0 w 2802068"/>
                <a:gd name="connsiteY0" fmla="*/ 0 h 1439815"/>
                <a:gd name="connsiteX1" fmla="*/ 2802068 w 2802068"/>
                <a:gd name="connsiteY1" fmla="*/ 0 h 1439815"/>
                <a:gd name="connsiteX2" fmla="*/ 2802068 w 2802068"/>
                <a:gd name="connsiteY2" fmla="*/ 1439815 h 1439815"/>
                <a:gd name="connsiteX3" fmla="*/ 0 w 2802068"/>
                <a:gd name="connsiteY3" fmla="*/ 1439815 h 1439815"/>
                <a:gd name="connsiteX4" fmla="*/ 0 w 2802068"/>
                <a:gd name="connsiteY4" fmla="*/ 0 h 143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068" h="1439815">
                  <a:moveTo>
                    <a:pt x="0" y="0"/>
                  </a:moveTo>
                  <a:lnTo>
                    <a:pt x="2802068" y="0"/>
                  </a:lnTo>
                  <a:lnTo>
                    <a:pt x="2802068" y="1439815"/>
                  </a:lnTo>
                  <a:lnTo>
                    <a:pt x="0" y="1439815"/>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rPr>
                <a:t>Inconsistent work zone crash report definitions</a:t>
              </a:r>
            </a:p>
          </p:txBody>
        </p:sp>
        <p:sp>
          <p:nvSpPr>
            <p:cNvPr id="9" name="Freeform 8"/>
            <p:cNvSpPr/>
            <p:nvPr/>
          </p:nvSpPr>
          <p:spPr>
            <a:xfrm>
              <a:off x="4057995" y="2508405"/>
              <a:ext cx="5086009" cy="1263496"/>
            </a:xfrm>
            <a:custGeom>
              <a:avLst/>
              <a:gdLst>
                <a:gd name="connsiteX0" fmla="*/ 0 w 2802068"/>
                <a:gd name="connsiteY0" fmla="*/ 0 h 2469306"/>
                <a:gd name="connsiteX1" fmla="*/ 2802068 w 2802068"/>
                <a:gd name="connsiteY1" fmla="*/ 0 h 2469306"/>
                <a:gd name="connsiteX2" fmla="*/ 2802068 w 2802068"/>
                <a:gd name="connsiteY2" fmla="*/ 2469306 h 2469306"/>
                <a:gd name="connsiteX3" fmla="*/ 0 w 2802068"/>
                <a:gd name="connsiteY3" fmla="*/ 2469306 h 2469306"/>
                <a:gd name="connsiteX4" fmla="*/ 0 w 2802068"/>
                <a:gd name="connsiteY4" fmla="*/ 0 h 246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068" h="2469306">
                  <a:moveTo>
                    <a:pt x="0" y="0"/>
                  </a:moveTo>
                  <a:lnTo>
                    <a:pt x="2802068" y="0"/>
                  </a:lnTo>
                  <a:lnTo>
                    <a:pt x="2802068" y="2469306"/>
                  </a:lnTo>
                  <a:lnTo>
                    <a:pt x="0" y="246930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rPr>
                <a:t>Reliance on law enforcement and</a:t>
              </a:r>
            </a:p>
            <a:p>
              <a:pPr lvl="0" algn="ctr" defTabSz="1244600">
                <a:lnSpc>
                  <a:spcPct val="90000"/>
                </a:lnSpc>
                <a:spcBef>
                  <a:spcPct val="0"/>
                </a:spcBef>
                <a:spcAft>
                  <a:spcPct val="35000"/>
                </a:spcAft>
              </a:pPr>
              <a:r>
                <a:rPr lang="en-US" sz="2800" kern="1200" dirty="0">
                  <a:latin typeface="Arial" panose="020B0604020202020204" pitchFamily="34" charset="0"/>
                </a:rPr>
                <a:t>crash reports for data</a:t>
              </a:r>
            </a:p>
          </p:txBody>
        </p:sp>
        <p:sp>
          <p:nvSpPr>
            <p:cNvPr id="10" name="Freeform 9"/>
            <p:cNvSpPr/>
            <p:nvPr/>
          </p:nvSpPr>
          <p:spPr>
            <a:xfrm>
              <a:off x="4057995" y="4892040"/>
              <a:ext cx="5086010" cy="616452"/>
            </a:xfrm>
            <a:custGeom>
              <a:avLst/>
              <a:gdLst>
                <a:gd name="connsiteX0" fmla="*/ 0 w 2802068"/>
                <a:gd name="connsiteY0" fmla="*/ 0 h 1232904"/>
                <a:gd name="connsiteX1" fmla="*/ 2802068 w 2802068"/>
                <a:gd name="connsiteY1" fmla="*/ 0 h 1232904"/>
                <a:gd name="connsiteX2" fmla="*/ 2802068 w 2802068"/>
                <a:gd name="connsiteY2" fmla="*/ 1232904 h 1232904"/>
                <a:gd name="connsiteX3" fmla="*/ 0 w 2802068"/>
                <a:gd name="connsiteY3" fmla="*/ 1232904 h 1232904"/>
                <a:gd name="connsiteX4" fmla="*/ 0 w 2802068"/>
                <a:gd name="connsiteY4" fmla="*/ 0 h 123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068" h="1232904">
                  <a:moveTo>
                    <a:pt x="0" y="0"/>
                  </a:moveTo>
                  <a:lnTo>
                    <a:pt x="2802068" y="0"/>
                  </a:lnTo>
                  <a:lnTo>
                    <a:pt x="2802068" y="1232904"/>
                  </a:lnTo>
                  <a:lnTo>
                    <a:pt x="0" y="123290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rPr>
                <a:t>Delayed access to crash reports</a:t>
              </a:r>
            </a:p>
          </p:txBody>
        </p:sp>
        <p:sp>
          <p:nvSpPr>
            <p:cNvPr id="11" name="Freeform 10"/>
            <p:cNvSpPr/>
            <p:nvPr/>
          </p:nvSpPr>
          <p:spPr>
            <a:xfrm>
              <a:off x="4057994" y="3811171"/>
              <a:ext cx="5086010" cy="1035149"/>
            </a:xfrm>
            <a:custGeom>
              <a:avLst/>
              <a:gdLst>
                <a:gd name="connsiteX0" fmla="*/ 0 w 2814285"/>
                <a:gd name="connsiteY0" fmla="*/ 0 h 2498560"/>
                <a:gd name="connsiteX1" fmla="*/ 2814285 w 2814285"/>
                <a:gd name="connsiteY1" fmla="*/ 0 h 2498560"/>
                <a:gd name="connsiteX2" fmla="*/ 2814285 w 2814285"/>
                <a:gd name="connsiteY2" fmla="*/ 2498560 h 2498560"/>
                <a:gd name="connsiteX3" fmla="*/ 0 w 2814285"/>
                <a:gd name="connsiteY3" fmla="*/ 2498560 h 2498560"/>
                <a:gd name="connsiteX4" fmla="*/ 0 w 2814285"/>
                <a:gd name="connsiteY4" fmla="*/ 0 h 2498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285" h="2498560">
                  <a:moveTo>
                    <a:pt x="0" y="0"/>
                  </a:moveTo>
                  <a:lnTo>
                    <a:pt x="2814285" y="0"/>
                  </a:lnTo>
                  <a:lnTo>
                    <a:pt x="2814285" y="2498560"/>
                  </a:lnTo>
                  <a:lnTo>
                    <a:pt x="0" y="249856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rPr>
                <a:t>Lack of resources to deploy ITS</a:t>
              </a:r>
            </a:p>
            <a:p>
              <a:pPr lvl="0" algn="ctr" defTabSz="1244600">
                <a:lnSpc>
                  <a:spcPct val="90000"/>
                </a:lnSpc>
                <a:spcBef>
                  <a:spcPct val="0"/>
                </a:spcBef>
                <a:spcAft>
                  <a:spcPct val="35000"/>
                </a:spcAft>
              </a:pPr>
              <a:r>
                <a:rPr lang="en-US" sz="2800" kern="1200" dirty="0">
                  <a:latin typeface="Arial" panose="020B0604020202020204" pitchFamily="34" charset="0"/>
                </a:rPr>
                <a:t>equipment or collect data</a:t>
              </a:r>
            </a:p>
          </p:txBody>
        </p:sp>
      </p:grpSp>
      <p:sp>
        <p:nvSpPr>
          <p:cNvPr id="4" name="Title 3">
            <a:extLst>
              <a:ext uri="{FF2B5EF4-FFF2-40B4-BE49-F238E27FC236}">
                <a16:creationId xmlns:a16="http://schemas.microsoft.com/office/drawing/2014/main" id="{0DE2467E-0C51-4638-9A6E-FC1A6A4344F2}"/>
              </a:ext>
            </a:extLst>
          </p:cNvPr>
          <p:cNvSpPr>
            <a:spLocks noGrp="1"/>
          </p:cNvSpPr>
          <p:nvPr>
            <p:ph type="title"/>
          </p:nvPr>
        </p:nvSpPr>
        <p:spPr/>
        <p:txBody>
          <a:bodyPr/>
          <a:lstStyle/>
          <a:p>
            <a:r>
              <a:rPr lang="en-US" dirty="0"/>
              <a:t>Barriers at Highway Agencies</a:t>
            </a:r>
          </a:p>
        </p:txBody>
      </p:sp>
    </p:spTree>
    <p:extLst>
      <p:ext uri="{BB962C8B-B14F-4D97-AF65-F5344CB8AC3E}">
        <p14:creationId xmlns:p14="http://schemas.microsoft.com/office/powerpoint/2010/main" val="18741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357" y="1411675"/>
            <a:ext cx="4224244" cy="4374976"/>
          </a:xfrm>
        </p:spPr>
        <p:txBody>
          <a:bodyPr/>
          <a:lstStyle/>
          <a:p>
            <a:pPr lvl="0"/>
            <a:r>
              <a:rPr lang="en-US" dirty="0"/>
              <a:t>The contractor typically:</a:t>
            </a:r>
          </a:p>
          <a:p>
            <a:pPr lvl="1"/>
            <a:r>
              <a:rPr lang="en-US" dirty="0"/>
              <a:t>Staffs work zone projects under contract from highway agencies</a:t>
            </a:r>
          </a:p>
          <a:p>
            <a:pPr lvl="1"/>
            <a:r>
              <a:rPr lang="en-US" dirty="0"/>
              <a:t>Tracks work zone progress</a:t>
            </a:r>
          </a:p>
          <a:p>
            <a:pPr lvl="1"/>
            <a:endParaRPr lang="en-US" sz="3600" dirty="0"/>
          </a:p>
          <a:p>
            <a:endParaRPr lang="en-US" sz="3600" dirty="0"/>
          </a:p>
        </p:txBody>
      </p:sp>
      <p:sp>
        <p:nvSpPr>
          <p:cNvPr id="5" name="Title 4">
            <a:extLst>
              <a:ext uri="{FF2B5EF4-FFF2-40B4-BE49-F238E27FC236}">
                <a16:creationId xmlns:a16="http://schemas.microsoft.com/office/drawing/2014/main" id="{EB712AE8-B813-4348-B8C5-A20F6AE1666B}"/>
              </a:ext>
            </a:extLst>
          </p:cNvPr>
          <p:cNvSpPr>
            <a:spLocks noGrp="1"/>
          </p:cNvSpPr>
          <p:nvPr>
            <p:ph type="title"/>
          </p:nvPr>
        </p:nvSpPr>
        <p:spPr/>
        <p:txBody>
          <a:bodyPr/>
          <a:lstStyle/>
          <a:p>
            <a:r>
              <a:rPr lang="en-US" dirty="0"/>
              <a:t>Contractor-Related Barriers</a:t>
            </a:r>
          </a:p>
        </p:txBody>
      </p:sp>
      <p:pic>
        <p:nvPicPr>
          <p:cNvPr id="7" name="Picture 6" descr="Construction area near active roadway with workers present and excavating equipment">
            <a:extLst>
              <a:ext uri="{FF2B5EF4-FFF2-40B4-BE49-F238E27FC236}">
                <a16:creationId xmlns:a16="http://schemas.microsoft.com/office/drawing/2014/main" id="{7EC1AC2B-B198-4E92-9D47-8EB62720831A}"/>
              </a:ext>
            </a:extLst>
          </p:cNvPr>
          <p:cNvPicPr>
            <a:picLocks noChangeAspect="1"/>
          </p:cNvPicPr>
          <p:nvPr/>
        </p:nvPicPr>
        <p:blipFill>
          <a:blip r:embed="rId3"/>
          <a:stretch>
            <a:fillRect/>
          </a:stretch>
        </p:blipFill>
        <p:spPr>
          <a:xfrm>
            <a:off x="4783282" y="1600200"/>
            <a:ext cx="3605856" cy="3176587"/>
          </a:xfrm>
          <a:prstGeom prst="rect">
            <a:avLst/>
          </a:prstGeom>
        </p:spPr>
      </p:pic>
      <p:sp>
        <p:nvSpPr>
          <p:cNvPr id="2" name="Google Shape;74;p1">
            <a:extLst>
              <a:ext uri="{FF2B5EF4-FFF2-40B4-BE49-F238E27FC236}">
                <a16:creationId xmlns:a16="http://schemas.microsoft.com/office/drawing/2014/main" id="{275CE61C-B6A1-67C6-4FD2-B2338B1AE47F}"/>
              </a:ext>
            </a:extLst>
          </p:cNvPr>
          <p:cNvSpPr/>
          <p:nvPr/>
        </p:nvSpPr>
        <p:spPr>
          <a:xfrm>
            <a:off x="7391400" y="4805243"/>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402781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4717" y="1651379"/>
            <a:ext cx="8761862" cy="4135272"/>
            <a:chOff x="4830047" y="2637587"/>
            <a:chExt cx="4230951" cy="2062260"/>
          </a:xfrm>
        </p:grpSpPr>
        <p:sp>
          <p:nvSpPr>
            <p:cNvPr id="8" name="Freeform 7"/>
            <p:cNvSpPr/>
            <p:nvPr/>
          </p:nvSpPr>
          <p:spPr>
            <a:xfrm>
              <a:off x="4830047" y="2637587"/>
              <a:ext cx="4230951" cy="462324"/>
            </a:xfrm>
            <a:custGeom>
              <a:avLst/>
              <a:gdLst>
                <a:gd name="connsiteX0" fmla="*/ 0 w 2109639"/>
                <a:gd name="connsiteY0" fmla="*/ 0 h 1265783"/>
                <a:gd name="connsiteX1" fmla="*/ 2109639 w 2109639"/>
                <a:gd name="connsiteY1" fmla="*/ 0 h 1265783"/>
                <a:gd name="connsiteX2" fmla="*/ 2109639 w 2109639"/>
                <a:gd name="connsiteY2" fmla="*/ 1265783 h 1265783"/>
                <a:gd name="connsiteX3" fmla="*/ 0 w 2109639"/>
                <a:gd name="connsiteY3" fmla="*/ 1265783 h 1265783"/>
                <a:gd name="connsiteX4" fmla="*/ 0 w 2109639"/>
                <a:gd name="connsiteY4" fmla="*/ 0 h 126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639" h="1265783">
                  <a:moveTo>
                    <a:pt x="0" y="0"/>
                  </a:moveTo>
                  <a:lnTo>
                    <a:pt x="2109639" y="0"/>
                  </a:lnTo>
                  <a:lnTo>
                    <a:pt x="2109639" y="1265783"/>
                  </a:lnTo>
                  <a:lnTo>
                    <a:pt x="0" y="126578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3200" kern="1200" dirty="0">
                  <a:latin typeface="Arial" panose="020B0604020202020204" pitchFamily="34" charset="0"/>
                </a:rPr>
                <a:t>Perception of increased liability</a:t>
              </a:r>
            </a:p>
          </p:txBody>
        </p:sp>
        <p:sp>
          <p:nvSpPr>
            <p:cNvPr id="9" name="Freeform 8"/>
            <p:cNvSpPr/>
            <p:nvPr/>
          </p:nvSpPr>
          <p:spPr>
            <a:xfrm>
              <a:off x="4830047" y="3159534"/>
              <a:ext cx="4230951" cy="461163"/>
            </a:xfrm>
            <a:custGeom>
              <a:avLst/>
              <a:gdLst>
                <a:gd name="connsiteX0" fmla="*/ 0 w 2109639"/>
                <a:gd name="connsiteY0" fmla="*/ 0 h 1265783"/>
                <a:gd name="connsiteX1" fmla="*/ 2109639 w 2109639"/>
                <a:gd name="connsiteY1" fmla="*/ 0 h 1265783"/>
                <a:gd name="connsiteX2" fmla="*/ 2109639 w 2109639"/>
                <a:gd name="connsiteY2" fmla="*/ 1265783 h 1265783"/>
                <a:gd name="connsiteX3" fmla="*/ 0 w 2109639"/>
                <a:gd name="connsiteY3" fmla="*/ 1265783 h 1265783"/>
                <a:gd name="connsiteX4" fmla="*/ 0 w 2109639"/>
                <a:gd name="connsiteY4" fmla="*/ 0 h 126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639" h="1265783">
                  <a:moveTo>
                    <a:pt x="0" y="0"/>
                  </a:moveTo>
                  <a:lnTo>
                    <a:pt x="2109639" y="0"/>
                  </a:lnTo>
                  <a:lnTo>
                    <a:pt x="2109639" y="1265783"/>
                  </a:lnTo>
                  <a:lnTo>
                    <a:pt x="0" y="126578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3200" kern="1200" dirty="0">
                  <a:latin typeface="Arial" panose="020B0604020202020204" pitchFamily="34" charset="0"/>
                </a:rPr>
                <a:t>Reluctance to add another duty</a:t>
              </a:r>
            </a:p>
          </p:txBody>
        </p:sp>
        <p:sp>
          <p:nvSpPr>
            <p:cNvPr id="10" name="Freeform 9"/>
            <p:cNvSpPr/>
            <p:nvPr/>
          </p:nvSpPr>
          <p:spPr>
            <a:xfrm>
              <a:off x="4830047" y="3694402"/>
              <a:ext cx="4230951" cy="433007"/>
            </a:xfrm>
            <a:custGeom>
              <a:avLst/>
              <a:gdLst>
                <a:gd name="connsiteX0" fmla="*/ 0 w 2109639"/>
                <a:gd name="connsiteY0" fmla="*/ 0 h 1265783"/>
                <a:gd name="connsiteX1" fmla="*/ 2109639 w 2109639"/>
                <a:gd name="connsiteY1" fmla="*/ 0 h 1265783"/>
                <a:gd name="connsiteX2" fmla="*/ 2109639 w 2109639"/>
                <a:gd name="connsiteY2" fmla="*/ 1265783 h 1265783"/>
                <a:gd name="connsiteX3" fmla="*/ 0 w 2109639"/>
                <a:gd name="connsiteY3" fmla="*/ 1265783 h 1265783"/>
                <a:gd name="connsiteX4" fmla="*/ 0 w 2109639"/>
                <a:gd name="connsiteY4" fmla="*/ 0 h 126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639" h="1265783">
                  <a:moveTo>
                    <a:pt x="0" y="0"/>
                  </a:moveTo>
                  <a:lnTo>
                    <a:pt x="2109639" y="0"/>
                  </a:lnTo>
                  <a:lnTo>
                    <a:pt x="2109639" y="1265783"/>
                  </a:lnTo>
                  <a:lnTo>
                    <a:pt x="0" y="126578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3200" dirty="0">
                  <a:latin typeface="Arial" panose="020B0604020202020204" pitchFamily="34" charset="0"/>
                </a:rPr>
                <a:t>M</a:t>
              </a:r>
              <a:r>
                <a:rPr lang="en-US" sz="3200" kern="1200" dirty="0">
                  <a:latin typeface="Arial" panose="020B0604020202020204" pitchFamily="34" charset="0"/>
                </a:rPr>
                <a:t>ay delay project progress</a:t>
              </a:r>
            </a:p>
          </p:txBody>
        </p:sp>
        <p:sp>
          <p:nvSpPr>
            <p:cNvPr id="11" name="Freeform 10"/>
            <p:cNvSpPr/>
            <p:nvPr/>
          </p:nvSpPr>
          <p:spPr>
            <a:xfrm>
              <a:off x="4830047" y="4197776"/>
              <a:ext cx="4230951" cy="502071"/>
            </a:xfrm>
            <a:custGeom>
              <a:avLst/>
              <a:gdLst>
                <a:gd name="connsiteX0" fmla="*/ 0 w 2109639"/>
                <a:gd name="connsiteY0" fmla="*/ 0 h 1265783"/>
                <a:gd name="connsiteX1" fmla="*/ 2109639 w 2109639"/>
                <a:gd name="connsiteY1" fmla="*/ 0 h 1265783"/>
                <a:gd name="connsiteX2" fmla="*/ 2109639 w 2109639"/>
                <a:gd name="connsiteY2" fmla="*/ 1265783 h 1265783"/>
                <a:gd name="connsiteX3" fmla="*/ 0 w 2109639"/>
                <a:gd name="connsiteY3" fmla="*/ 1265783 h 1265783"/>
                <a:gd name="connsiteX4" fmla="*/ 0 w 2109639"/>
                <a:gd name="connsiteY4" fmla="*/ 0 h 126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639" h="1265783">
                  <a:moveTo>
                    <a:pt x="0" y="0"/>
                  </a:moveTo>
                  <a:lnTo>
                    <a:pt x="2109639" y="0"/>
                  </a:lnTo>
                  <a:lnTo>
                    <a:pt x="2109639" y="1265783"/>
                  </a:lnTo>
                  <a:lnTo>
                    <a:pt x="0" y="126578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3200" kern="1200" dirty="0">
                  <a:latin typeface="Arial" panose="020B0604020202020204" pitchFamily="34" charset="0"/>
                </a:rPr>
                <a:t>Perception as disciplinary measure for mistakes</a:t>
              </a:r>
            </a:p>
          </p:txBody>
        </p:sp>
      </p:grpSp>
      <p:sp>
        <p:nvSpPr>
          <p:cNvPr id="4" name="Title 3">
            <a:extLst>
              <a:ext uri="{FF2B5EF4-FFF2-40B4-BE49-F238E27FC236}">
                <a16:creationId xmlns:a16="http://schemas.microsoft.com/office/drawing/2014/main" id="{8E9C7525-57EC-4B98-82E6-CD4FCFEF0983}"/>
              </a:ext>
            </a:extLst>
          </p:cNvPr>
          <p:cNvSpPr>
            <a:spLocks noGrp="1"/>
          </p:cNvSpPr>
          <p:nvPr>
            <p:ph type="title"/>
          </p:nvPr>
        </p:nvSpPr>
        <p:spPr/>
        <p:txBody>
          <a:bodyPr/>
          <a:lstStyle/>
          <a:p>
            <a:r>
              <a:rPr lang="en-US" dirty="0"/>
              <a:t>Contractor-Related Barriers</a:t>
            </a:r>
          </a:p>
        </p:txBody>
      </p:sp>
    </p:spTree>
    <p:extLst>
      <p:ext uri="{BB962C8B-B14F-4D97-AF65-F5344CB8AC3E}">
        <p14:creationId xmlns:p14="http://schemas.microsoft.com/office/powerpoint/2010/main" val="294030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4191000" cy="4643253"/>
          </a:xfrm>
        </p:spPr>
        <p:txBody>
          <a:bodyPr/>
          <a:lstStyle/>
          <a:p>
            <a:r>
              <a:rPr lang="en-US" dirty="0"/>
              <a:t>Law enforcement personnel typically </a:t>
            </a:r>
          </a:p>
          <a:p>
            <a:pPr lvl="1"/>
            <a:r>
              <a:rPr lang="en-US" dirty="0"/>
              <a:t>Arrive at the scene of the crash</a:t>
            </a:r>
          </a:p>
          <a:p>
            <a:pPr lvl="1"/>
            <a:r>
              <a:rPr lang="en-US" dirty="0"/>
              <a:t>Collect evidence</a:t>
            </a:r>
          </a:p>
          <a:p>
            <a:pPr lvl="1"/>
            <a:r>
              <a:rPr lang="en-US" dirty="0"/>
              <a:t>Interview witnesses</a:t>
            </a:r>
          </a:p>
          <a:p>
            <a:pPr lvl="1"/>
            <a:r>
              <a:rPr lang="en-US" dirty="0"/>
              <a:t>Fill out crash reports</a:t>
            </a:r>
          </a:p>
          <a:p>
            <a:pPr lvl="1"/>
            <a:r>
              <a:rPr lang="en-US" dirty="0"/>
              <a:t>Attempt to reduce impact on traffic</a:t>
            </a:r>
          </a:p>
          <a:p>
            <a:pPr lvl="1"/>
            <a:endParaRPr lang="en-US" sz="3200" dirty="0"/>
          </a:p>
          <a:p>
            <a:pPr lvl="1"/>
            <a:endParaRPr lang="en-US" sz="3200" dirty="0"/>
          </a:p>
          <a:p>
            <a:pPr lvl="1"/>
            <a:endParaRPr lang="en-US" sz="3000" dirty="0"/>
          </a:p>
        </p:txBody>
      </p:sp>
      <p:sp>
        <p:nvSpPr>
          <p:cNvPr id="5" name="Title 4">
            <a:extLst>
              <a:ext uri="{FF2B5EF4-FFF2-40B4-BE49-F238E27FC236}">
                <a16:creationId xmlns:a16="http://schemas.microsoft.com/office/drawing/2014/main" id="{1E221971-1D4D-479B-80CE-6C264F3EA127}"/>
              </a:ext>
            </a:extLst>
          </p:cNvPr>
          <p:cNvSpPr>
            <a:spLocks noGrp="1"/>
          </p:cNvSpPr>
          <p:nvPr>
            <p:ph type="title"/>
          </p:nvPr>
        </p:nvSpPr>
        <p:spPr/>
        <p:txBody>
          <a:bodyPr/>
          <a:lstStyle/>
          <a:p>
            <a:r>
              <a:rPr lang="en-US" dirty="0"/>
              <a:t>Barriers with Law Enforcement</a:t>
            </a:r>
          </a:p>
        </p:txBody>
      </p:sp>
      <p:pic>
        <p:nvPicPr>
          <p:cNvPr id="7" name="Picture 6" descr="Police directing traffic near an incident on a roadway">
            <a:extLst>
              <a:ext uri="{FF2B5EF4-FFF2-40B4-BE49-F238E27FC236}">
                <a16:creationId xmlns:a16="http://schemas.microsoft.com/office/drawing/2014/main" id="{651E6B26-7742-4E80-8C28-0271EDB877FA}"/>
              </a:ext>
            </a:extLst>
          </p:cNvPr>
          <p:cNvPicPr>
            <a:picLocks noChangeAspect="1"/>
          </p:cNvPicPr>
          <p:nvPr/>
        </p:nvPicPr>
        <p:blipFill rotWithShape="1">
          <a:blip r:embed="rId3"/>
          <a:srcRect l="41667" r="8333"/>
          <a:stretch/>
        </p:blipFill>
        <p:spPr>
          <a:xfrm>
            <a:off x="4762500" y="1502982"/>
            <a:ext cx="3733798" cy="3852035"/>
          </a:xfrm>
          <a:prstGeom prst="rect">
            <a:avLst/>
          </a:prstGeom>
        </p:spPr>
      </p:pic>
      <p:sp>
        <p:nvSpPr>
          <p:cNvPr id="2" name="Google Shape;74;p1">
            <a:extLst>
              <a:ext uri="{FF2B5EF4-FFF2-40B4-BE49-F238E27FC236}">
                <a16:creationId xmlns:a16="http://schemas.microsoft.com/office/drawing/2014/main" id="{FAFB96F6-D1FE-2077-C4EB-AE0CF155B6DE}"/>
              </a:ext>
            </a:extLst>
          </p:cNvPr>
          <p:cNvSpPr/>
          <p:nvPr/>
        </p:nvSpPr>
        <p:spPr>
          <a:xfrm>
            <a:off x="7391400" y="5409345"/>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595964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59307" y="990600"/>
            <a:ext cx="8765735" cy="4951567"/>
            <a:chOff x="3531661" y="2557144"/>
            <a:chExt cx="5626855" cy="4027951"/>
          </a:xfrm>
        </p:grpSpPr>
        <p:sp>
          <p:nvSpPr>
            <p:cNvPr id="8" name="Freeform 7"/>
            <p:cNvSpPr/>
            <p:nvPr/>
          </p:nvSpPr>
          <p:spPr>
            <a:xfrm>
              <a:off x="3555960" y="2557144"/>
              <a:ext cx="5602556" cy="557893"/>
            </a:xfrm>
            <a:custGeom>
              <a:avLst/>
              <a:gdLst>
                <a:gd name="connsiteX0" fmla="*/ 0 w 5946317"/>
                <a:gd name="connsiteY0" fmla="*/ 0 h 505044"/>
                <a:gd name="connsiteX1" fmla="*/ 5946317 w 5946317"/>
                <a:gd name="connsiteY1" fmla="*/ 0 h 505044"/>
                <a:gd name="connsiteX2" fmla="*/ 5946317 w 5946317"/>
                <a:gd name="connsiteY2" fmla="*/ 505044 h 505044"/>
                <a:gd name="connsiteX3" fmla="*/ 0 w 5946317"/>
                <a:gd name="connsiteY3" fmla="*/ 505044 h 505044"/>
                <a:gd name="connsiteX4" fmla="*/ 0 w 5946317"/>
                <a:gd name="connsiteY4" fmla="*/ 0 h 50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317" h="505044">
                  <a:moveTo>
                    <a:pt x="0" y="0"/>
                  </a:moveTo>
                  <a:lnTo>
                    <a:pt x="5946317" y="0"/>
                  </a:lnTo>
                  <a:lnTo>
                    <a:pt x="5946317" y="505044"/>
                  </a:lnTo>
                  <a:lnTo>
                    <a:pt x="0" y="50504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kern="1200" dirty="0">
                  <a:latin typeface="Arial" panose="020B0604020202020204" pitchFamily="34" charset="0"/>
                </a:rPr>
                <a:t>Urgency to clear the scene</a:t>
              </a:r>
            </a:p>
          </p:txBody>
        </p:sp>
        <p:sp>
          <p:nvSpPr>
            <p:cNvPr id="9" name="Freeform 8"/>
            <p:cNvSpPr/>
            <p:nvPr/>
          </p:nvSpPr>
          <p:spPr>
            <a:xfrm>
              <a:off x="3555960" y="3111246"/>
              <a:ext cx="5602555" cy="682270"/>
            </a:xfrm>
            <a:custGeom>
              <a:avLst/>
              <a:gdLst>
                <a:gd name="connsiteX0" fmla="*/ 0 w 5837864"/>
                <a:gd name="connsiteY0" fmla="*/ 0 h 470570"/>
                <a:gd name="connsiteX1" fmla="*/ 5837864 w 5837864"/>
                <a:gd name="connsiteY1" fmla="*/ 0 h 470570"/>
                <a:gd name="connsiteX2" fmla="*/ 5837864 w 5837864"/>
                <a:gd name="connsiteY2" fmla="*/ 470570 h 470570"/>
                <a:gd name="connsiteX3" fmla="*/ 0 w 5837864"/>
                <a:gd name="connsiteY3" fmla="*/ 470570 h 470570"/>
                <a:gd name="connsiteX4" fmla="*/ 0 w 5837864"/>
                <a:gd name="connsiteY4" fmla="*/ 0 h 47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864" h="470570">
                  <a:moveTo>
                    <a:pt x="0" y="0"/>
                  </a:moveTo>
                  <a:lnTo>
                    <a:pt x="5837864" y="0"/>
                  </a:lnTo>
                  <a:lnTo>
                    <a:pt x="5837864" y="470570"/>
                  </a:lnTo>
                  <a:lnTo>
                    <a:pt x="0" y="47057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kern="1200" dirty="0">
                  <a:latin typeface="Arial" panose="020B0604020202020204" pitchFamily="34" charset="0"/>
                </a:rPr>
                <a:t>Potential lack of understanding of the value of the data</a:t>
              </a:r>
            </a:p>
          </p:txBody>
        </p:sp>
        <p:sp>
          <p:nvSpPr>
            <p:cNvPr id="10" name="Freeform 9"/>
            <p:cNvSpPr/>
            <p:nvPr/>
          </p:nvSpPr>
          <p:spPr>
            <a:xfrm>
              <a:off x="3555960" y="3793516"/>
              <a:ext cx="5602555" cy="551024"/>
            </a:xfrm>
            <a:custGeom>
              <a:avLst/>
              <a:gdLst>
                <a:gd name="connsiteX0" fmla="*/ 0 w 6035013"/>
                <a:gd name="connsiteY0" fmla="*/ 0 h 498826"/>
                <a:gd name="connsiteX1" fmla="*/ 6035013 w 6035013"/>
                <a:gd name="connsiteY1" fmla="*/ 0 h 498826"/>
                <a:gd name="connsiteX2" fmla="*/ 6035013 w 6035013"/>
                <a:gd name="connsiteY2" fmla="*/ 498826 h 498826"/>
                <a:gd name="connsiteX3" fmla="*/ 0 w 6035013"/>
                <a:gd name="connsiteY3" fmla="*/ 498826 h 498826"/>
                <a:gd name="connsiteX4" fmla="*/ 0 w 6035013"/>
                <a:gd name="connsiteY4" fmla="*/ 0 h 49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013" h="498826">
                  <a:moveTo>
                    <a:pt x="0" y="0"/>
                  </a:moveTo>
                  <a:lnTo>
                    <a:pt x="6035013" y="0"/>
                  </a:lnTo>
                  <a:lnTo>
                    <a:pt x="6035013" y="498826"/>
                  </a:lnTo>
                  <a:lnTo>
                    <a:pt x="0" y="49882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kern="1200" dirty="0">
                  <a:latin typeface="Arial" panose="020B0604020202020204" pitchFamily="34" charset="0"/>
                </a:rPr>
                <a:t>Crash reports may lack detail or consistency</a:t>
              </a:r>
            </a:p>
          </p:txBody>
        </p:sp>
        <p:sp>
          <p:nvSpPr>
            <p:cNvPr id="11" name="Freeform 10"/>
            <p:cNvSpPr/>
            <p:nvPr/>
          </p:nvSpPr>
          <p:spPr>
            <a:xfrm>
              <a:off x="3555960" y="4352624"/>
              <a:ext cx="5602555" cy="533903"/>
            </a:xfrm>
            <a:custGeom>
              <a:avLst/>
              <a:gdLst>
                <a:gd name="connsiteX0" fmla="*/ 0 w 6555224"/>
                <a:gd name="connsiteY0" fmla="*/ 0 h 483327"/>
                <a:gd name="connsiteX1" fmla="*/ 6555224 w 6555224"/>
                <a:gd name="connsiteY1" fmla="*/ 0 h 483327"/>
                <a:gd name="connsiteX2" fmla="*/ 6555224 w 6555224"/>
                <a:gd name="connsiteY2" fmla="*/ 483327 h 483327"/>
                <a:gd name="connsiteX3" fmla="*/ 0 w 6555224"/>
                <a:gd name="connsiteY3" fmla="*/ 483327 h 483327"/>
                <a:gd name="connsiteX4" fmla="*/ 0 w 6555224"/>
                <a:gd name="connsiteY4" fmla="*/ 0 h 48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5224" h="483327">
                  <a:moveTo>
                    <a:pt x="0" y="0"/>
                  </a:moveTo>
                  <a:lnTo>
                    <a:pt x="6555224" y="0"/>
                  </a:lnTo>
                  <a:lnTo>
                    <a:pt x="6555224" y="483327"/>
                  </a:lnTo>
                  <a:lnTo>
                    <a:pt x="0" y="483327"/>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kern="1200" dirty="0">
                  <a:latin typeface="Arial" panose="020B0604020202020204" pitchFamily="34" charset="0"/>
                </a:rPr>
                <a:t>Specifics of the crash event may be unknown</a:t>
              </a:r>
            </a:p>
          </p:txBody>
        </p:sp>
        <p:sp>
          <p:nvSpPr>
            <p:cNvPr id="12" name="Freeform 11"/>
            <p:cNvSpPr/>
            <p:nvPr/>
          </p:nvSpPr>
          <p:spPr>
            <a:xfrm>
              <a:off x="3555960" y="4882736"/>
              <a:ext cx="5602555" cy="708607"/>
            </a:xfrm>
            <a:custGeom>
              <a:avLst/>
              <a:gdLst>
                <a:gd name="connsiteX0" fmla="*/ 0 w 7295582"/>
                <a:gd name="connsiteY0" fmla="*/ 0 h 641481"/>
                <a:gd name="connsiteX1" fmla="*/ 7295582 w 7295582"/>
                <a:gd name="connsiteY1" fmla="*/ 0 h 641481"/>
                <a:gd name="connsiteX2" fmla="*/ 7295582 w 7295582"/>
                <a:gd name="connsiteY2" fmla="*/ 641481 h 641481"/>
                <a:gd name="connsiteX3" fmla="*/ 0 w 7295582"/>
                <a:gd name="connsiteY3" fmla="*/ 641481 h 641481"/>
                <a:gd name="connsiteX4" fmla="*/ 0 w 7295582"/>
                <a:gd name="connsiteY4" fmla="*/ 0 h 64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5582" h="641481">
                  <a:moveTo>
                    <a:pt x="0" y="0"/>
                  </a:moveTo>
                  <a:lnTo>
                    <a:pt x="7295582" y="0"/>
                  </a:lnTo>
                  <a:lnTo>
                    <a:pt x="7295582" y="641481"/>
                  </a:lnTo>
                  <a:lnTo>
                    <a:pt x="0" y="641481"/>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800" kern="1200" dirty="0">
                  <a:latin typeface="Arial" panose="020B0604020202020204" pitchFamily="34" charset="0"/>
                </a:rPr>
                <a:t>WZ crash report form may provide limited opportunity for detail</a:t>
              </a:r>
            </a:p>
          </p:txBody>
        </p:sp>
        <p:sp>
          <p:nvSpPr>
            <p:cNvPr id="13" name="Freeform 12"/>
            <p:cNvSpPr/>
            <p:nvPr/>
          </p:nvSpPr>
          <p:spPr>
            <a:xfrm>
              <a:off x="3531661" y="5599425"/>
              <a:ext cx="5626854" cy="490309"/>
            </a:xfrm>
            <a:custGeom>
              <a:avLst/>
              <a:gdLst>
                <a:gd name="connsiteX0" fmla="*/ 0 w 6059313"/>
                <a:gd name="connsiteY0" fmla="*/ 0 h 443862"/>
                <a:gd name="connsiteX1" fmla="*/ 6059313 w 6059313"/>
                <a:gd name="connsiteY1" fmla="*/ 0 h 443862"/>
                <a:gd name="connsiteX2" fmla="*/ 6059313 w 6059313"/>
                <a:gd name="connsiteY2" fmla="*/ 443862 h 443862"/>
                <a:gd name="connsiteX3" fmla="*/ 0 w 6059313"/>
                <a:gd name="connsiteY3" fmla="*/ 443862 h 443862"/>
                <a:gd name="connsiteX4" fmla="*/ 0 w 6059313"/>
                <a:gd name="connsiteY4" fmla="*/ 0 h 44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9313" h="443862">
                  <a:moveTo>
                    <a:pt x="0" y="0"/>
                  </a:moveTo>
                  <a:lnTo>
                    <a:pt x="6059313" y="0"/>
                  </a:lnTo>
                  <a:lnTo>
                    <a:pt x="6059313" y="443862"/>
                  </a:lnTo>
                  <a:lnTo>
                    <a:pt x="0" y="443862"/>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kern="1200" dirty="0">
                  <a:latin typeface="Arial" panose="020B0604020202020204" pitchFamily="34" charset="0"/>
                </a:rPr>
                <a:t>Lack of training may result in flawed reports</a:t>
              </a:r>
            </a:p>
          </p:txBody>
        </p:sp>
        <p:sp>
          <p:nvSpPr>
            <p:cNvPr id="14" name="Freeform 13"/>
            <p:cNvSpPr/>
            <p:nvPr/>
          </p:nvSpPr>
          <p:spPr>
            <a:xfrm>
              <a:off x="3531661" y="6094888"/>
              <a:ext cx="5612339" cy="490207"/>
            </a:xfrm>
            <a:custGeom>
              <a:avLst/>
              <a:gdLst>
                <a:gd name="connsiteX0" fmla="*/ 0 w 5205449"/>
                <a:gd name="connsiteY0" fmla="*/ 0 h 443770"/>
                <a:gd name="connsiteX1" fmla="*/ 5205449 w 5205449"/>
                <a:gd name="connsiteY1" fmla="*/ 0 h 443770"/>
                <a:gd name="connsiteX2" fmla="*/ 5205449 w 5205449"/>
                <a:gd name="connsiteY2" fmla="*/ 443770 h 443770"/>
                <a:gd name="connsiteX3" fmla="*/ 0 w 5205449"/>
                <a:gd name="connsiteY3" fmla="*/ 443770 h 443770"/>
                <a:gd name="connsiteX4" fmla="*/ 0 w 5205449"/>
                <a:gd name="connsiteY4" fmla="*/ 0 h 443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449" h="443770">
                  <a:moveTo>
                    <a:pt x="0" y="0"/>
                  </a:moveTo>
                  <a:lnTo>
                    <a:pt x="5205449" y="0"/>
                  </a:lnTo>
                  <a:lnTo>
                    <a:pt x="5205449" y="443770"/>
                  </a:lnTo>
                  <a:lnTo>
                    <a:pt x="0" y="44377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kern="1200" dirty="0">
                  <a:latin typeface="Arial" panose="020B0604020202020204" pitchFamily="34" charset="0"/>
                </a:rPr>
                <a:t>Delay in data availability</a:t>
              </a:r>
            </a:p>
          </p:txBody>
        </p:sp>
      </p:grpSp>
      <p:sp>
        <p:nvSpPr>
          <p:cNvPr id="4" name="Title 3">
            <a:extLst>
              <a:ext uri="{FF2B5EF4-FFF2-40B4-BE49-F238E27FC236}">
                <a16:creationId xmlns:a16="http://schemas.microsoft.com/office/drawing/2014/main" id="{0EB5EECF-C942-402E-80D5-13DF475204F8}"/>
              </a:ext>
            </a:extLst>
          </p:cNvPr>
          <p:cNvSpPr>
            <a:spLocks noGrp="1"/>
          </p:cNvSpPr>
          <p:nvPr>
            <p:ph type="title"/>
          </p:nvPr>
        </p:nvSpPr>
        <p:spPr>
          <a:xfrm>
            <a:off x="381000" y="0"/>
            <a:ext cx="8763000" cy="990599"/>
          </a:xfrm>
        </p:spPr>
        <p:txBody>
          <a:bodyPr/>
          <a:lstStyle/>
          <a:p>
            <a:r>
              <a:rPr lang="en-US" dirty="0"/>
              <a:t>Barriers with Law Enforcement</a:t>
            </a:r>
          </a:p>
        </p:txBody>
      </p:sp>
    </p:spTree>
    <p:extLst>
      <p:ext uri="{BB962C8B-B14F-4D97-AF65-F5344CB8AC3E}">
        <p14:creationId xmlns:p14="http://schemas.microsoft.com/office/powerpoint/2010/main" val="21386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Identify SOLUTIONS with highway agencies, contractors, and law enforcement</a:t>
            </a:r>
          </a:p>
          <a:p>
            <a:pPr lvl="0"/>
            <a:endParaRPr lang="en-US" dirty="0"/>
          </a:p>
          <a:p>
            <a:pPr lvl="0"/>
            <a:r>
              <a:rPr lang="en-US" dirty="0"/>
              <a:t>Follow instructions provided by the workshop instructor</a:t>
            </a:r>
          </a:p>
        </p:txBody>
      </p:sp>
      <p:sp>
        <p:nvSpPr>
          <p:cNvPr id="6" name="Title 5">
            <a:extLst>
              <a:ext uri="{FF2B5EF4-FFF2-40B4-BE49-F238E27FC236}">
                <a16:creationId xmlns:a16="http://schemas.microsoft.com/office/drawing/2014/main" id="{F14DA5C5-A92B-475C-9DD5-913BF48ACDAE}"/>
              </a:ext>
            </a:extLst>
          </p:cNvPr>
          <p:cNvSpPr>
            <a:spLocks noGrp="1"/>
          </p:cNvSpPr>
          <p:nvPr>
            <p:ph type="title"/>
          </p:nvPr>
        </p:nvSpPr>
        <p:spPr/>
        <p:txBody>
          <a:bodyPr/>
          <a:lstStyle/>
          <a:p>
            <a:r>
              <a:rPr lang="en-US" dirty="0"/>
              <a:t>EXERCISE #4: Identify Solutions</a:t>
            </a:r>
          </a:p>
        </p:txBody>
      </p:sp>
    </p:spTree>
    <p:extLst>
      <p:ext uri="{BB962C8B-B14F-4D97-AF65-F5344CB8AC3E}">
        <p14:creationId xmlns:p14="http://schemas.microsoft.com/office/powerpoint/2010/main" val="3895818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33401" y="1325563"/>
            <a:ext cx="3581400" cy="4412297"/>
          </a:xfrm>
          <a:prstGeom prst="rect">
            <a:avLst/>
          </a:prstGeom>
          <a:no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Arial" panose="020B0604020202020204" pitchFamily="34" charset="0"/>
              </a:rPr>
              <a:t>Ensure necessary data elements are in the uniform crash report</a:t>
            </a:r>
          </a:p>
          <a:p>
            <a:r>
              <a:rPr lang="en-US" sz="2800" dirty="0">
                <a:latin typeface="Arial" panose="020B0604020202020204" pitchFamily="34" charset="0"/>
              </a:rPr>
              <a:t>Improve access to work zone crash reports</a:t>
            </a:r>
          </a:p>
          <a:p>
            <a:r>
              <a:rPr lang="en-US" sz="2800" dirty="0">
                <a:latin typeface="Arial" panose="020B0604020202020204" pitchFamily="34" charset="0"/>
              </a:rPr>
              <a:t>Use low-cost traffic monitoring devices to collect information</a:t>
            </a:r>
          </a:p>
          <a:p>
            <a:endParaRPr lang="en-US" sz="3200" dirty="0">
              <a:latin typeface="Arial" panose="020B0604020202020204" pitchFamily="34" charset="0"/>
            </a:endParaRPr>
          </a:p>
          <a:p>
            <a:endParaRPr lang="en-US" sz="3200" dirty="0">
              <a:latin typeface="Arial" panose="020B0604020202020204" pitchFamily="34" charset="0"/>
            </a:endParaRPr>
          </a:p>
        </p:txBody>
      </p:sp>
      <p:sp>
        <p:nvSpPr>
          <p:cNvPr id="5" name="Title 4">
            <a:extLst>
              <a:ext uri="{FF2B5EF4-FFF2-40B4-BE49-F238E27FC236}">
                <a16:creationId xmlns:a16="http://schemas.microsoft.com/office/drawing/2014/main" id="{C8458B45-0F30-41B1-95C3-E09C75EC1F74}"/>
              </a:ext>
            </a:extLst>
          </p:cNvPr>
          <p:cNvSpPr>
            <a:spLocks noGrp="1"/>
          </p:cNvSpPr>
          <p:nvPr>
            <p:ph type="title"/>
          </p:nvPr>
        </p:nvSpPr>
        <p:spPr/>
        <p:txBody>
          <a:bodyPr/>
          <a:lstStyle/>
          <a:p>
            <a:r>
              <a:rPr lang="en-US" dirty="0"/>
              <a:t>Highway Agency Solutions</a:t>
            </a:r>
          </a:p>
        </p:txBody>
      </p:sp>
      <p:pic>
        <p:nvPicPr>
          <p:cNvPr id="6" name="Picture 5" descr="Overturned vehicle with workers standing next to it ">
            <a:extLst>
              <a:ext uri="{FF2B5EF4-FFF2-40B4-BE49-F238E27FC236}">
                <a16:creationId xmlns:a16="http://schemas.microsoft.com/office/drawing/2014/main" id="{D45565E1-B669-4F78-BE94-8B34AD2BE131}"/>
              </a:ext>
            </a:extLst>
          </p:cNvPr>
          <p:cNvPicPr>
            <a:picLocks noChangeAspect="1"/>
          </p:cNvPicPr>
          <p:nvPr/>
        </p:nvPicPr>
        <p:blipFill rotWithShape="1">
          <a:blip r:embed="rId3"/>
          <a:srcRect r="41481"/>
          <a:stretch/>
        </p:blipFill>
        <p:spPr>
          <a:xfrm>
            <a:off x="4734791" y="1664362"/>
            <a:ext cx="3676651" cy="3529275"/>
          </a:xfrm>
          <a:prstGeom prst="rect">
            <a:avLst/>
          </a:prstGeom>
        </p:spPr>
      </p:pic>
      <p:sp>
        <p:nvSpPr>
          <p:cNvPr id="2" name="Google Shape;74;p1">
            <a:extLst>
              <a:ext uri="{FF2B5EF4-FFF2-40B4-BE49-F238E27FC236}">
                <a16:creationId xmlns:a16="http://schemas.microsoft.com/office/drawing/2014/main" id="{23208F93-2F7F-4BDC-3FD9-B75EC59774F0}"/>
              </a:ext>
            </a:extLst>
          </p:cNvPr>
          <p:cNvSpPr/>
          <p:nvPr/>
        </p:nvSpPr>
        <p:spPr>
          <a:xfrm>
            <a:off x="7391399" y="5286255"/>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78113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ChangeArrowheads="1"/>
          </p:cNvSpPr>
          <p:nvPr>
            <p:ph type="title"/>
          </p:nvPr>
        </p:nvSpPr>
        <p:spPr>
          <a:xfrm>
            <a:off x="381000" y="0"/>
            <a:ext cx="8763000" cy="1143000"/>
          </a:xfrm>
        </p:spPr>
        <p:txBody>
          <a:bodyPr/>
          <a:lstStyle/>
          <a:p>
            <a:pPr eaLnBrk="1" hangingPunct="1">
              <a:defRPr/>
            </a:pPr>
            <a:r>
              <a:rPr lang="en-US" dirty="0"/>
              <a:t>Workshop Agenda</a:t>
            </a:r>
          </a:p>
        </p:txBody>
      </p:sp>
      <p:graphicFrame>
        <p:nvGraphicFramePr>
          <p:cNvPr id="157773" name="Group 1101"/>
          <p:cNvGraphicFramePr>
            <a:graphicFrameLocks noGrp="1"/>
          </p:cNvGraphicFramePr>
          <p:nvPr>
            <p:extLst>
              <p:ext uri="{D42A27DB-BD31-4B8C-83A1-F6EECF244321}">
                <p14:modId xmlns:p14="http://schemas.microsoft.com/office/powerpoint/2010/main" val="485429322"/>
              </p:ext>
            </p:extLst>
          </p:nvPr>
        </p:nvGraphicFramePr>
        <p:xfrm>
          <a:off x="228600" y="1143000"/>
          <a:ext cx="8763000" cy="4023360"/>
        </p:xfrm>
        <a:graphic>
          <a:graphicData uri="http://schemas.openxmlformats.org/drawingml/2006/table">
            <a:tbl>
              <a:tblPr/>
              <a:tblGrid>
                <a:gridCol w="780861">
                  <a:extLst>
                    <a:ext uri="{9D8B030D-6E8A-4147-A177-3AD203B41FA5}">
                      <a16:colId xmlns:a16="http://schemas.microsoft.com/office/drawing/2014/main" val="20000"/>
                    </a:ext>
                  </a:extLst>
                </a:gridCol>
                <a:gridCol w="7982139">
                  <a:extLst>
                    <a:ext uri="{9D8B030D-6E8A-4147-A177-3AD203B41FA5}">
                      <a16:colId xmlns:a16="http://schemas.microsoft.com/office/drawing/2014/main" val="20001"/>
                    </a:ext>
                  </a:extLst>
                </a:gridCol>
              </a:tblGrid>
              <a:tr h="247650">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lang="en-US" sz="2800" dirty="0">
                          <a:latin typeface="Arial" panose="020B0604020202020204" pitchFamily="34" charset="0"/>
                          <a:cs typeface="Arial" panose="020B0604020202020204" pitchFamily="34" charset="0"/>
                        </a:rPr>
                        <a:t>Overview of the Guide</a:t>
                      </a:r>
                    </a:p>
                    <a:p>
                      <a:pPr marL="808038" lvl="1" indent="-350838">
                        <a:buFont typeface="Arial" panose="020B0604020202020204" pitchFamily="34" charset="0"/>
                        <a:buChar char="•"/>
                      </a:pPr>
                      <a:r>
                        <a:rPr lang="en-US" sz="2800" dirty="0">
                          <a:latin typeface="Arial" panose="020B0604020202020204" pitchFamily="34" charset="0"/>
                          <a:cs typeface="Arial" panose="020B0604020202020204" pitchFamily="34" charset="0"/>
                        </a:rPr>
                        <a:t>Overview </a:t>
                      </a:r>
                    </a:p>
                    <a:p>
                      <a:pPr marL="808038" lvl="1" indent="-350838">
                        <a:buFont typeface="Arial" panose="020B0604020202020204" pitchFamily="34" charset="0"/>
                        <a:buChar char="•"/>
                      </a:pPr>
                      <a:r>
                        <a:rPr lang="en-US" sz="2800" dirty="0">
                          <a:latin typeface="Arial" panose="020B0604020202020204" pitchFamily="34" charset="0"/>
                          <a:cs typeface="Arial" panose="020B0604020202020204" pitchFamily="34" charset="0"/>
                        </a:rPr>
                        <a:t>Objectives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473075">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defRPr/>
                      </a:pPr>
                      <a:r>
                        <a:rPr lang="en-US" sz="2800" dirty="0">
                          <a:latin typeface="Arial" panose="020B0604020202020204" pitchFamily="34" charset="0"/>
                          <a:cs typeface="Arial" panose="020B0604020202020204" pitchFamily="34" charset="0"/>
                        </a:rPr>
                        <a:t>Work Zone Safety Related Data Collection</a:t>
                      </a:r>
                    </a:p>
                    <a:p>
                      <a:pPr marL="744538" lvl="1" indent="-287338">
                        <a:buFont typeface="Arial" panose="020B0604020202020204" pitchFamily="34" charset="0"/>
                        <a:buChar char="•"/>
                      </a:pPr>
                      <a:r>
                        <a:rPr lang="en-US" sz="2800" dirty="0">
                          <a:latin typeface="Arial" panose="020B0604020202020204" pitchFamily="34" charset="0"/>
                          <a:cs typeface="Arial" panose="020B0604020202020204" pitchFamily="34" charset="0"/>
                        </a:rPr>
                        <a:t>Data Collection Background</a:t>
                      </a:r>
                    </a:p>
                    <a:p>
                      <a:pPr marL="744538" lvl="1" indent="-287338">
                        <a:buFont typeface="Arial" panose="020B0604020202020204" pitchFamily="34" charset="0"/>
                        <a:buChar char="•"/>
                      </a:pPr>
                      <a:r>
                        <a:rPr lang="en-US" sz="2800" dirty="0">
                          <a:latin typeface="Arial" panose="020B0604020202020204" pitchFamily="34" charset="0"/>
                          <a:cs typeface="Arial" panose="020B0604020202020204" pitchFamily="34" charset="0"/>
                        </a:rPr>
                        <a:t>Types of Data Elements to Collect</a:t>
                      </a:r>
                    </a:p>
                    <a:p>
                      <a:pPr marL="744538" lvl="1" indent="-287338">
                        <a:buFont typeface="Arial" panose="020B0604020202020204" pitchFamily="34" charset="0"/>
                        <a:buChar char="•"/>
                      </a:pPr>
                      <a:r>
                        <a:rPr lang="en-US" sz="2800" dirty="0">
                          <a:latin typeface="Arial" panose="020B0604020202020204" pitchFamily="34" charset="0"/>
                          <a:cs typeface="Arial" panose="020B0604020202020204" pitchFamily="34" charset="0"/>
                        </a:rPr>
                        <a:t>Data Sampling and Collection Methods</a:t>
                      </a:r>
                    </a:p>
                    <a:p>
                      <a:pPr marL="744538" lvl="1" indent="-287338">
                        <a:buFont typeface="Arial" panose="020B0604020202020204" pitchFamily="34" charset="0"/>
                        <a:buChar char="•"/>
                      </a:pPr>
                      <a:r>
                        <a:rPr lang="en-US" sz="2800" dirty="0">
                          <a:latin typeface="Arial" panose="020B0604020202020204" pitchFamily="34" charset="0"/>
                          <a:cs typeface="Arial" panose="020B0604020202020204" pitchFamily="34" charset="0"/>
                        </a:rPr>
                        <a:t>Barriers to Work Zone Data Collection</a:t>
                      </a:r>
                    </a:p>
                    <a:p>
                      <a:pPr marL="744538" lvl="1" indent="-287338">
                        <a:buFont typeface="Arial" panose="020B0604020202020204" pitchFamily="34" charset="0"/>
                        <a:buChar char="•"/>
                      </a:pPr>
                      <a:r>
                        <a:rPr lang="en-US" sz="2800" dirty="0">
                          <a:latin typeface="Arial" panose="020B0604020202020204" pitchFamily="34" charset="0"/>
                          <a:cs typeface="Arial" panose="020B0604020202020204" pitchFamily="34" charset="0"/>
                        </a:rPr>
                        <a:t>Data Collection Practices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883409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98764" y="1325563"/>
            <a:ext cx="4038600" cy="3932812"/>
          </a:xfrm>
          <a:prstGeom prst="rect">
            <a:avLst/>
          </a:prstGeom>
          <a:no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Arial" panose="020B0604020202020204" pitchFamily="34" charset="0"/>
              </a:rPr>
              <a:t>Explain the purpose of data collection in the contract</a:t>
            </a:r>
          </a:p>
          <a:p>
            <a:r>
              <a:rPr lang="en-US" sz="2800" dirty="0">
                <a:latin typeface="Arial" panose="020B0604020202020204" pitchFamily="34" charset="0"/>
              </a:rPr>
              <a:t>Include a pay item in the contract requiring data collection </a:t>
            </a:r>
          </a:p>
          <a:p>
            <a:pPr lvl="1"/>
            <a:r>
              <a:rPr lang="en-US" sz="2800" dirty="0">
                <a:latin typeface="Arial" panose="020B0604020202020204" pitchFamily="34" charset="0"/>
              </a:rPr>
              <a:t>Adding the pay item addresses any reluctance to add a duty</a:t>
            </a:r>
          </a:p>
          <a:p>
            <a:endParaRPr lang="en-US" sz="3600" dirty="0">
              <a:latin typeface="Arial" panose="020B0604020202020204" pitchFamily="34" charset="0"/>
            </a:endParaRPr>
          </a:p>
        </p:txBody>
      </p:sp>
      <p:sp>
        <p:nvSpPr>
          <p:cNvPr id="5" name="Title 4">
            <a:extLst>
              <a:ext uri="{FF2B5EF4-FFF2-40B4-BE49-F238E27FC236}">
                <a16:creationId xmlns:a16="http://schemas.microsoft.com/office/drawing/2014/main" id="{80B7CDAF-37C6-4DE6-8EBC-5106D6D51D82}"/>
              </a:ext>
            </a:extLst>
          </p:cNvPr>
          <p:cNvSpPr>
            <a:spLocks noGrp="1"/>
          </p:cNvSpPr>
          <p:nvPr>
            <p:ph type="title"/>
          </p:nvPr>
        </p:nvSpPr>
        <p:spPr/>
        <p:txBody>
          <a:bodyPr/>
          <a:lstStyle/>
          <a:p>
            <a:r>
              <a:rPr lang="en-US" dirty="0"/>
              <a:t>Contractor-Related Solutions</a:t>
            </a:r>
          </a:p>
        </p:txBody>
      </p:sp>
      <p:pic>
        <p:nvPicPr>
          <p:cNvPr id="6" name="Picture 5" descr="Vehicle under back of dump truck from incident">
            <a:extLst>
              <a:ext uri="{FF2B5EF4-FFF2-40B4-BE49-F238E27FC236}">
                <a16:creationId xmlns:a16="http://schemas.microsoft.com/office/drawing/2014/main" id="{95CDC432-B46A-490B-85E6-DD9FFD5FFED1}"/>
              </a:ext>
            </a:extLst>
          </p:cNvPr>
          <p:cNvPicPr>
            <a:picLocks noChangeAspect="1"/>
          </p:cNvPicPr>
          <p:nvPr/>
        </p:nvPicPr>
        <p:blipFill>
          <a:blip r:embed="rId3"/>
          <a:stretch>
            <a:fillRect/>
          </a:stretch>
        </p:blipFill>
        <p:spPr>
          <a:xfrm>
            <a:off x="4675910" y="1858963"/>
            <a:ext cx="4001476" cy="2438400"/>
          </a:xfrm>
          <a:prstGeom prst="rect">
            <a:avLst/>
          </a:prstGeom>
        </p:spPr>
      </p:pic>
      <p:sp>
        <p:nvSpPr>
          <p:cNvPr id="2" name="Google Shape;74;p1">
            <a:extLst>
              <a:ext uri="{FF2B5EF4-FFF2-40B4-BE49-F238E27FC236}">
                <a16:creationId xmlns:a16="http://schemas.microsoft.com/office/drawing/2014/main" id="{B0B3FCA3-3FAB-DFE9-7CC9-1F36E13679BD}"/>
              </a:ext>
            </a:extLst>
          </p:cNvPr>
          <p:cNvSpPr/>
          <p:nvPr/>
        </p:nvSpPr>
        <p:spPr>
          <a:xfrm>
            <a:off x="7696200" y="44196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02589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325563"/>
            <a:ext cx="7315200" cy="3932812"/>
          </a:xfrm>
          <a:prstGeom prst="rect">
            <a:avLst/>
          </a:prstGeom>
          <a:no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Arial" panose="020B0604020202020204" pitchFamily="34" charset="0"/>
              </a:rPr>
              <a:t>Emphasize the importance of detailed crash narratives and sketches</a:t>
            </a:r>
          </a:p>
          <a:p>
            <a:r>
              <a:rPr lang="en-US" sz="2800" dirty="0">
                <a:latin typeface="Arial" panose="020B0604020202020204" pitchFamily="34" charset="0"/>
              </a:rPr>
              <a:t>Provide work zone training, preferably web-based, to LE officers</a:t>
            </a:r>
          </a:p>
          <a:p>
            <a:r>
              <a:rPr lang="en-US" sz="2800" dirty="0">
                <a:latin typeface="Arial" panose="020B0604020202020204" pitchFamily="34" charset="0"/>
              </a:rPr>
              <a:t>Use technologies such as tablet computers to increase timeliness of crash report availability</a:t>
            </a:r>
          </a:p>
          <a:p>
            <a:endParaRPr lang="en-US" sz="3200" dirty="0">
              <a:latin typeface="Arial" panose="020B0604020202020204" pitchFamily="34" charset="0"/>
            </a:endParaRPr>
          </a:p>
          <a:p>
            <a:endParaRPr lang="en-US" sz="3200" dirty="0">
              <a:latin typeface="Arial" panose="020B0604020202020204" pitchFamily="34" charset="0"/>
            </a:endParaRPr>
          </a:p>
          <a:p>
            <a:endParaRPr lang="en-US" sz="2800" dirty="0">
              <a:latin typeface="Arial" panose="020B0604020202020204" pitchFamily="34" charset="0"/>
            </a:endParaRPr>
          </a:p>
          <a:p>
            <a:endParaRPr lang="en-US" sz="3600" dirty="0">
              <a:latin typeface="Arial" panose="020B0604020202020204" pitchFamily="34" charset="0"/>
            </a:endParaRPr>
          </a:p>
        </p:txBody>
      </p:sp>
      <p:sp>
        <p:nvSpPr>
          <p:cNvPr id="5" name="Title 4">
            <a:extLst>
              <a:ext uri="{FF2B5EF4-FFF2-40B4-BE49-F238E27FC236}">
                <a16:creationId xmlns:a16="http://schemas.microsoft.com/office/drawing/2014/main" id="{E552CBEB-973B-4E33-AE0F-F6F3F1795EB8}"/>
              </a:ext>
            </a:extLst>
          </p:cNvPr>
          <p:cNvSpPr>
            <a:spLocks noGrp="1"/>
          </p:cNvSpPr>
          <p:nvPr>
            <p:ph type="title"/>
          </p:nvPr>
        </p:nvSpPr>
        <p:spPr/>
        <p:txBody>
          <a:bodyPr/>
          <a:lstStyle/>
          <a:p>
            <a:r>
              <a:rPr lang="en-US" dirty="0"/>
              <a:t>Solutions with Law Enforcement</a:t>
            </a:r>
          </a:p>
        </p:txBody>
      </p:sp>
    </p:spTree>
    <p:extLst>
      <p:ext uri="{BB962C8B-B14F-4D97-AF65-F5344CB8AC3E}">
        <p14:creationId xmlns:p14="http://schemas.microsoft.com/office/powerpoint/2010/main" val="105904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199" y="2331720"/>
            <a:ext cx="7240137" cy="566924"/>
          </a:xfrm>
        </p:spPr>
        <p:txBody>
          <a:bodyPr>
            <a:noAutofit/>
          </a:bodyPr>
          <a:lstStyle/>
          <a:p>
            <a:r>
              <a:rPr lang="en-US" dirty="0"/>
              <a:t>CASE STUDIES</a:t>
            </a:r>
            <a:br>
              <a:rPr lang="en-US" dirty="0"/>
            </a:br>
            <a:r>
              <a:rPr lang="en-US" dirty="0"/>
              <a:t>Data Collection</a:t>
            </a:r>
          </a:p>
        </p:txBody>
      </p:sp>
    </p:spTree>
    <p:extLst>
      <p:ext uri="{BB962C8B-B14F-4D97-AF65-F5344CB8AC3E}">
        <p14:creationId xmlns:p14="http://schemas.microsoft.com/office/powerpoint/2010/main" val="2047033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6781800" cy="4738248"/>
          </a:xfrm>
        </p:spPr>
        <p:txBody>
          <a:bodyPr/>
          <a:lstStyle/>
          <a:p>
            <a:r>
              <a:rPr lang="en-US" dirty="0"/>
              <a:t>Memorandum of Understanding (MOU)</a:t>
            </a:r>
          </a:p>
          <a:p>
            <a:pPr lvl="1"/>
            <a:r>
              <a:rPr lang="en-US" dirty="0"/>
              <a:t>Agreement between State DOT and local law enforcement allows more rapid transfer of crash information</a:t>
            </a:r>
          </a:p>
          <a:p>
            <a:pPr lvl="2"/>
            <a:endParaRPr lang="en-US" sz="2400" dirty="0"/>
          </a:p>
          <a:p>
            <a:pPr lvl="2"/>
            <a:endParaRPr lang="en-US" sz="2400" dirty="0"/>
          </a:p>
          <a:p>
            <a:pPr lvl="1"/>
            <a:endParaRPr lang="en-US" sz="2800" dirty="0"/>
          </a:p>
        </p:txBody>
      </p:sp>
      <p:sp>
        <p:nvSpPr>
          <p:cNvPr id="6" name="Title 5">
            <a:extLst>
              <a:ext uri="{FF2B5EF4-FFF2-40B4-BE49-F238E27FC236}">
                <a16:creationId xmlns:a16="http://schemas.microsoft.com/office/drawing/2014/main" id="{9A1FE726-A6FB-436C-AF8A-4CF4536A6902}"/>
              </a:ext>
            </a:extLst>
          </p:cNvPr>
          <p:cNvSpPr>
            <a:spLocks noGrp="1"/>
          </p:cNvSpPr>
          <p:nvPr>
            <p:ph type="title"/>
          </p:nvPr>
        </p:nvSpPr>
        <p:spPr/>
        <p:txBody>
          <a:bodyPr/>
          <a:lstStyle/>
          <a:p>
            <a:r>
              <a:rPr lang="en-US" dirty="0"/>
              <a:t>Real-time Work Zone Data Collection</a:t>
            </a:r>
          </a:p>
        </p:txBody>
      </p:sp>
    </p:spTree>
    <p:extLst>
      <p:ext uri="{BB962C8B-B14F-4D97-AF65-F5344CB8AC3E}">
        <p14:creationId xmlns:p14="http://schemas.microsoft.com/office/powerpoint/2010/main" val="2813949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25563"/>
            <a:ext cx="7696200" cy="4738248"/>
          </a:xfrm>
        </p:spPr>
        <p:txBody>
          <a:bodyPr/>
          <a:lstStyle/>
          <a:p>
            <a:r>
              <a:rPr lang="en-US" dirty="0"/>
              <a:t>Project Diary: Supplement to Crash Report</a:t>
            </a:r>
          </a:p>
          <a:p>
            <a:pPr lvl="1"/>
            <a:r>
              <a:rPr lang="en-US" dirty="0"/>
              <a:t>First-hand observations about a crash</a:t>
            </a:r>
          </a:p>
          <a:p>
            <a:pPr lvl="1"/>
            <a:r>
              <a:rPr lang="en-US" dirty="0"/>
              <a:t>Familiarity with work zone and roadway environment before, during, and after crash</a:t>
            </a:r>
          </a:p>
          <a:p>
            <a:pPr lvl="2"/>
            <a:endParaRPr lang="en-US" sz="2400" dirty="0"/>
          </a:p>
          <a:p>
            <a:pPr lvl="2"/>
            <a:endParaRPr lang="en-US" sz="2400" dirty="0"/>
          </a:p>
          <a:p>
            <a:pPr lvl="1"/>
            <a:endParaRPr lang="en-US" sz="2800" dirty="0"/>
          </a:p>
        </p:txBody>
      </p:sp>
      <p:sp>
        <p:nvSpPr>
          <p:cNvPr id="6" name="Title 5">
            <a:extLst>
              <a:ext uri="{FF2B5EF4-FFF2-40B4-BE49-F238E27FC236}">
                <a16:creationId xmlns:a16="http://schemas.microsoft.com/office/drawing/2014/main" id="{9A1FE726-A6FB-436C-AF8A-4CF4536A6902}"/>
              </a:ext>
            </a:extLst>
          </p:cNvPr>
          <p:cNvSpPr>
            <a:spLocks noGrp="1"/>
          </p:cNvSpPr>
          <p:nvPr>
            <p:ph type="title"/>
          </p:nvPr>
        </p:nvSpPr>
        <p:spPr/>
        <p:txBody>
          <a:bodyPr/>
          <a:lstStyle/>
          <a:p>
            <a:r>
              <a:rPr lang="en-US" dirty="0"/>
              <a:t>Real-time Work Zone Data Collection</a:t>
            </a:r>
          </a:p>
        </p:txBody>
      </p:sp>
    </p:spTree>
    <p:extLst>
      <p:ext uri="{BB962C8B-B14F-4D97-AF65-F5344CB8AC3E}">
        <p14:creationId xmlns:p14="http://schemas.microsoft.com/office/powerpoint/2010/main" val="216363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1" y="1603175"/>
            <a:ext cx="4060394" cy="2541313"/>
          </a:xfrm>
        </p:spPr>
        <p:txBody>
          <a:bodyPr/>
          <a:lstStyle/>
          <a:p>
            <a:r>
              <a:rPr lang="en-US" dirty="0"/>
              <a:t>Vehicle speed and traffic volume data collection</a:t>
            </a:r>
          </a:p>
          <a:p>
            <a:r>
              <a:rPr lang="en-US" dirty="0"/>
              <a:t>Real-time queue identification for treatment</a:t>
            </a:r>
          </a:p>
          <a:p>
            <a:r>
              <a:rPr lang="en-US" dirty="0"/>
              <a:t>Potential to expand work windows </a:t>
            </a:r>
          </a:p>
        </p:txBody>
      </p:sp>
      <p:pic>
        <p:nvPicPr>
          <p:cNvPr id="5" name="Picture 4" descr="Car driving through a work zone"/>
          <p:cNvPicPr/>
          <p:nvPr/>
        </p:nvPicPr>
        <p:blipFill>
          <a:blip r:embed="rId3" cstate="print"/>
          <a:srcRect/>
          <a:stretch>
            <a:fillRect/>
          </a:stretch>
        </p:blipFill>
        <p:spPr bwMode="auto">
          <a:xfrm>
            <a:off x="3944982" y="3935535"/>
            <a:ext cx="4833257" cy="1664882"/>
          </a:xfrm>
          <a:prstGeom prst="rect">
            <a:avLst/>
          </a:prstGeom>
          <a:noFill/>
          <a:ln w="9525">
            <a:noFill/>
            <a:miter lim="800000"/>
            <a:headEnd/>
            <a:tailEnd/>
          </a:ln>
        </p:spPr>
      </p:pic>
      <p:sp>
        <p:nvSpPr>
          <p:cNvPr id="6" name="TextBox 5"/>
          <p:cNvSpPr txBox="1"/>
          <p:nvPr/>
        </p:nvSpPr>
        <p:spPr>
          <a:xfrm>
            <a:off x="4268983" y="1257583"/>
            <a:ext cx="4426153" cy="2505301"/>
          </a:xfrm>
          <a:prstGeom prst="rect">
            <a:avLst/>
          </a:prstGeom>
          <a:noFill/>
          <a:ln w="19050">
            <a:solidFill>
              <a:schemeClr val="accent2"/>
            </a:solidFill>
          </a:ln>
        </p:spPr>
        <p:txBody>
          <a:bodyPr wrap="square" rtlCol="0">
            <a:spAutoFit/>
          </a:bodyPr>
          <a:lstStyle/>
          <a:p>
            <a:pPr>
              <a:spcBef>
                <a:spcPct val="20000"/>
              </a:spcBef>
              <a:buClr>
                <a:prstClr val="white">
                  <a:lumMod val="65000"/>
                </a:prstClr>
              </a:buClr>
            </a:pPr>
            <a:r>
              <a:rPr lang="en-US" sz="2800" dirty="0">
                <a:solidFill>
                  <a:prstClr val="black"/>
                </a:solidFill>
                <a:latin typeface="Arial" panose="020B0604020202020204" pitchFamily="34" charset="0"/>
                <a:cs typeface="Arial" pitchFamily="34" charset="0"/>
              </a:rPr>
              <a:t>Technology</a:t>
            </a:r>
          </a:p>
          <a:p>
            <a:pPr lvl="1" indent="-171450">
              <a:spcBef>
                <a:spcPct val="20000"/>
              </a:spcBef>
              <a:buClr>
                <a:srgbClr val="006BB5">
                  <a:lumMod val="40000"/>
                  <a:lumOff val="60000"/>
                </a:srgbClr>
              </a:buClr>
              <a:buSzPct val="80000"/>
              <a:buFont typeface="Arial"/>
              <a:buChar char="•"/>
            </a:pPr>
            <a:r>
              <a:rPr lang="en-US" sz="2800" dirty="0">
                <a:solidFill>
                  <a:prstClr val="black"/>
                </a:solidFill>
                <a:latin typeface="Arial" panose="020B0604020202020204" pitchFamily="34" charset="0"/>
                <a:cs typeface="Arial" pitchFamily="34" charset="0"/>
              </a:rPr>
              <a:t>Battery-powered </a:t>
            </a:r>
          </a:p>
          <a:p>
            <a:pPr lvl="1" indent="-171450">
              <a:spcBef>
                <a:spcPct val="20000"/>
              </a:spcBef>
              <a:buClr>
                <a:srgbClr val="006BB5">
                  <a:lumMod val="40000"/>
                  <a:lumOff val="60000"/>
                </a:srgbClr>
              </a:buClr>
              <a:buSzPct val="80000"/>
              <a:buFont typeface="Arial"/>
              <a:buChar char="•"/>
            </a:pPr>
            <a:r>
              <a:rPr lang="en-US" sz="2800" dirty="0">
                <a:solidFill>
                  <a:prstClr val="black"/>
                </a:solidFill>
                <a:latin typeface="Arial" panose="020B0604020202020204" pitchFamily="34" charset="0"/>
                <a:cs typeface="Arial" pitchFamily="34" charset="0"/>
              </a:rPr>
              <a:t>Speed/volume by radar</a:t>
            </a:r>
          </a:p>
          <a:p>
            <a:pPr lvl="1" indent="-171450">
              <a:spcBef>
                <a:spcPct val="20000"/>
              </a:spcBef>
              <a:buClr>
                <a:srgbClr val="006BB5">
                  <a:lumMod val="40000"/>
                  <a:lumOff val="60000"/>
                </a:srgbClr>
              </a:buClr>
              <a:buSzPct val="80000"/>
              <a:buFont typeface="Arial"/>
              <a:buChar char="•"/>
            </a:pPr>
            <a:r>
              <a:rPr lang="en-US" sz="2800" dirty="0">
                <a:solidFill>
                  <a:prstClr val="black"/>
                </a:solidFill>
                <a:latin typeface="Arial" panose="020B0604020202020204" pitchFamily="34" charset="0"/>
                <a:cs typeface="Arial" pitchFamily="34" charset="0"/>
              </a:rPr>
              <a:t>Satellite/cellular communications</a:t>
            </a:r>
          </a:p>
        </p:txBody>
      </p:sp>
      <p:sp>
        <p:nvSpPr>
          <p:cNvPr id="9" name="Title 8">
            <a:extLst>
              <a:ext uri="{FF2B5EF4-FFF2-40B4-BE49-F238E27FC236}">
                <a16:creationId xmlns:a16="http://schemas.microsoft.com/office/drawing/2014/main" id="{FCAC2520-92C3-4A0C-ADC8-9839B08E05D0}"/>
              </a:ext>
            </a:extLst>
          </p:cNvPr>
          <p:cNvSpPr>
            <a:spLocks noGrp="1"/>
          </p:cNvSpPr>
          <p:nvPr>
            <p:ph type="title"/>
          </p:nvPr>
        </p:nvSpPr>
        <p:spPr>
          <a:xfrm>
            <a:off x="271153" y="179257"/>
            <a:ext cx="7010400" cy="1325563"/>
          </a:xfrm>
        </p:spPr>
        <p:txBody>
          <a:bodyPr/>
          <a:lstStyle/>
          <a:p>
            <a:r>
              <a:rPr lang="en-US" dirty="0"/>
              <a:t>Portable Traffic Monitoring Device (PTMD)</a:t>
            </a:r>
          </a:p>
        </p:txBody>
      </p:sp>
      <p:sp>
        <p:nvSpPr>
          <p:cNvPr id="2" name="Google Shape;74;p1">
            <a:extLst>
              <a:ext uri="{FF2B5EF4-FFF2-40B4-BE49-F238E27FC236}">
                <a16:creationId xmlns:a16="http://schemas.microsoft.com/office/drawing/2014/main" id="{D0652054-357B-820D-82E9-4AADC0FB4730}"/>
              </a:ext>
            </a:extLst>
          </p:cNvPr>
          <p:cNvSpPr/>
          <p:nvPr/>
        </p:nvSpPr>
        <p:spPr>
          <a:xfrm>
            <a:off x="7696200" y="5649977"/>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7272789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291" y="1524000"/>
            <a:ext cx="8596929" cy="2980699"/>
          </a:xfrm>
        </p:spPr>
        <p:txBody>
          <a:bodyPr/>
          <a:lstStyle/>
          <a:p>
            <a:r>
              <a:rPr lang="en-US" sz="2800" dirty="0"/>
              <a:t>Saturation of Bluetooth devices in vehicles (smart phones, tablets, GPS)</a:t>
            </a:r>
          </a:p>
          <a:p>
            <a:r>
              <a:rPr lang="en-US" sz="2800" dirty="0"/>
              <a:t>Each device emits a unique MAC address, so researchers can capture addresses to calculate travel times</a:t>
            </a:r>
          </a:p>
          <a:p>
            <a:r>
              <a:rPr lang="en-US" sz="2800" dirty="0"/>
              <a:t>Data sets enable evaluation of the relationship between crashes and work zone queuing</a:t>
            </a:r>
          </a:p>
          <a:p>
            <a:r>
              <a:rPr lang="en-US" sz="2800" dirty="0"/>
              <a:t>Indiana study was conducted to proactively prevent queue-related crashes before they occur</a:t>
            </a:r>
          </a:p>
        </p:txBody>
      </p:sp>
      <p:sp>
        <p:nvSpPr>
          <p:cNvPr id="5" name="Title 4">
            <a:extLst>
              <a:ext uri="{FF2B5EF4-FFF2-40B4-BE49-F238E27FC236}">
                <a16:creationId xmlns:a16="http://schemas.microsoft.com/office/drawing/2014/main" id="{F1D95E70-AB92-44DB-B3F2-C9B9E6F7E48E}"/>
              </a:ext>
            </a:extLst>
          </p:cNvPr>
          <p:cNvSpPr>
            <a:spLocks noGrp="1"/>
          </p:cNvSpPr>
          <p:nvPr>
            <p:ph type="title"/>
          </p:nvPr>
        </p:nvSpPr>
        <p:spPr/>
        <p:txBody>
          <a:bodyPr/>
          <a:lstStyle/>
          <a:p>
            <a:r>
              <a:rPr lang="en-US" dirty="0"/>
              <a:t>Obtaining Travel Times using Bluetooth Technology</a:t>
            </a:r>
          </a:p>
        </p:txBody>
      </p:sp>
    </p:spTree>
    <p:extLst>
      <p:ext uri="{BB962C8B-B14F-4D97-AF65-F5344CB8AC3E}">
        <p14:creationId xmlns:p14="http://schemas.microsoft.com/office/powerpoint/2010/main" val="618238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oadside devices - case, external ante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6" y="2088776"/>
            <a:ext cx="86868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C87FCD48-B3AC-4AF3-9F13-3103D0066649}"/>
              </a:ext>
            </a:extLst>
          </p:cNvPr>
          <p:cNvSpPr>
            <a:spLocks noGrp="1"/>
          </p:cNvSpPr>
          <p:nvPr>
            <p:ph type="title"/>
          </p:nvPr>
        </p:nvSpPr>
        <p:spPr>
          <a:xfrm>
            <a:off x="381000" y="27709"/>
            <a:ext cx="8763000" cy="1325563"/>
          </a:xfrm>
        </p:spPr>
        <p:txBody>
          <a:bodyPr/>
          <a:lstStyle/>
          <a:p>
            <a:r>
              <a:rPr lang="en-US" dirty="0"/>
              <a:t>Obtaining Travel Times using Bluetooth Technology</a:t>
            </a:r>
          </a:p>
        </p:txBody>
      </p:sp>
      <p:sp>
        <p:nvSpPr>
          <p:cNvPr id="2" name="Google Shape;74;p1">
            <a:extLst>
              <a:ext uri="{FF2B5EF4-FFF2-40B4-BE49-F238E27FC236}">
                <a16:creationId xmlns:a16="http://schemas.microsoft.com/office/drawing/2014/main" id="{1FEEEACF-1FA5-FB3E-7A2F-B41311DE820B}"/>
              </a:ext>
            </a:extLst>
          </p:cNvPr>
          <p:cNvSpPr/>
          <p:nvPr/>
        </p:nvSpPr>
        <p:spPr>
          <a:xfrm>
            <a:off x="7696200" y="54102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733655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219200"/>
            <a:ext cx="8229600" cy="4762005"/>
          </a:xfrm>
        </p:spPr>
        <p:txBody>
          <a:bodyPr/>
          <a:lstStyle/>
          <a:p>
            <a:r>
              <a:rPr lang="en-US" dirty="0"/>
              <a:t>Real-time crash analysis tool to track WZ crashes on pre-selected work zones</a:t>
            </a:r>
            <a:endParaRPr lang="en-US" baseline="30000" dirty="0"/>
          </a:p>
          <a:p>
            <a:pPr lvl="1"/>
            <a:r>
              <a:rPr lang="en-US" dirty="0"/>
              <a:t>Data are captured in near real-time</a:t>
            </a:r>
          </a:p>
          <a:p>
            <a:pPr lvl="2"/>
            <a:r>
              <a:rPr lang="en-US" dirty="0"/>
              <a:t>Electronic queries</a:t>
            </a:r>
          </a:p>
          <a:p>
            <a:pPr lvl="2"/>
            <a:r>
              <a:rPr lang="en-US" dirty="0"/>
              <a:t>Bi-weekly visits to law enforcement agencies</a:t>
            </a:r>
          </a:p>
          <a:p>
            <a:pPr lvl="1"/>
            <a:r>
              <a:rPr lang="en-US" dirty="0"/>
              <a:t>Allows real-time response</a:t>
            </a:r>
          </a:p>
          <a:p>
            <a:pPr lvl="2"/>
            <a:r>
              <a:rPr lang="en-US" dirty="0"/>
              <a:t>Find problems in active work zones</a:t>
            </a:r>
          </a:p>
          <a:p>
            <a:pPr lvl="2"/>
            <a:r>
              <a:rPr lang="en-US" dirty="0"/>
              <a:t>Investigate the issues and apply enforcement strategies</a:t>
            </a:r>
          </a:p>
        </p:txBody>
      </p:sp>
      <p:sp>
        <p:nvSpPr>
          <p:cNvPr id="7" name="Title 6">
            <a:extLst>
              <a:ext uri="{FF2B5EF4-FFF2-40B4-BE49-F238E27FC236}">
                <a16:creationId xmlns:a16="http://schemas.microsoft.com/office/drawing/2014/main" id="{BABC73B0-F58D-4048-941F-810AC7A3A6B1}"/>
              </a:ext>
            </a:extLst>
          </p:cNvPr>
          <p:cNvSpPr>
            <a:spLocks noGrp="1"/>
          </p:cNvSpPr>
          <p:nvPr>
            <p:ph type="title"/>
          </p:nvPr>
        </p:nvSpPr>
        <p:spPr/>
        <p:txBody>
          <a:bodyPr/>
          <a:lstStyle/>
          <a:p>
            <a:r>
              <a:rPr lang="en-US" dirty="0"/>
              <a:t>Ohio DOT Real-time Data Collection</a:t>
            </a:r>
          </a:p>
        </p:txBody>
      </p:sp>
    </p:spTree>
    <p:extLst>
      <p:ext uri="{BB962C8B-B14F-4D97-AF65-F5344CB8AC3E}">
        <p14:creationId xmlns:p14="http://schemas.microsoft.com/office/powerpoint/2010/main" val="13239169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378457" cy="4750130"/>
          </a:xfrm>
        </p:spPr>
        <p:txBody>
          <a:bodyPr/>
          <a:lstStyle/>
          <a:p>
            <a:r>
              <a:rPr lang="en-US" dirty="0"/>
              <a:t>Law enforcement agencies are required to:</a:t>
            </a:r>
          </a:p>
          <a:p>
            <a:pPr lvl="1">
              <a:buFont typeface="Franklin Gothic Medium" pitchFamily="34" charset="0"/>
              <a:buChar char="–"/>
            </a:pPr>
            <a:r>
              <a:rPr lang="en-US" dirty="0"/>
              <a:t>Notify authorized agency personnel of all WZ crashes </a:t>
            </a:r>
          </a:p>
          <a:p>
            <a:pPr lvl="1"/>
            <a:r>
              <a:rPr lang="en-US" dirty="0"/>
              <a:t>Submit complete crash reports ASAP </a:t>
            </a:r>
          </a:p>
          <a:p>
            <a:r>
              <a:rPr lang="en-US" dirty="0"/>
              <a:t>Work zone supervisors are required to fill out a basic form whenever a crash occurs in a KDOT work zone – </a:t>
            </a:r>
            <a:r>
              <a:rPr lang="en-US" u="sng" dirty="0"/>
              <a:t>Why?</a:t>
            </a:r>
          </a:p>
          <a:p>
            <a:r>
              <a:rPr lang="en-US" dirty="0"/>
              <a:t>Crash reports are reviewed for contributing factors and stored in a crash database</a:t>
            </a:r>
          </a:p>
        </p:txBody>
      </p:sp>
      <p:sp>
        <p:nvSpPr>
          <p:cNvPr id="7" name="Title 6">
            <a:extLst>
              <a:ext uri="{FF2B5EF4-FFF2-40B4-BE49-F238E27FC236}">
                <a16:creationId xmlns:a16="http://schemas.microsoft.com/office/drawing/2014/main" id="{9CDF7887-0ADE-4EB6-8D17-02BF84445207}"/>
              </a:ext>
            </a:extLst>
          </p:cNvPr>
          <p:cNvSpPr>
            <a:spLocks noGrp="1"/>
          </p:cNvSpPr>
          <p:nvPr>
            <p:ph type="title"/>
          </p:nvPr>
        </p:nvSpPr>
        <p:spPr>
          <a:xfrm>
            <a:off x="381000" y="198437"/>
            <a:ext cx="8763000" cy="1325563"/>
          </a:xfrm>
        </p:spPr>
        <p:txBody>
          <a:bodyPr/>
          <a:lstStyle/>
          <a:p>
            <a:r>
              <a:rPr lang="en-US" dirty="0"/>
              <a:t>Kansas DOT Real-time Work</a:t>
            </a:r>
            <a:br>
              <a:rPr lang="en-US" dirty="0"/>
            </a:br>
            <a:r>
              <a:rPr lang="en-US" dirty="0"/>
              <a:t>Zone Data Collection</a:t>
            </a:r>
          </a:p>
        </p:txBody>
      </p:sp>
    </p:spTree>
    <p:extLst>
      <p:ext uri="{BB962C8B-B14F-4D97-AF65-F5344CB8AC3E}">
        <p14:creationId xmlns:p14="http://schemas.microsoft.com/office/powerpoint/2010/main" val="415462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ChangeArrowheads="1"/>
          </p:cNvSpPr>
          <p:nvPr>
            <p:ph type="title"/>
          </p:nvPr>
        </p:nvSpPr>
        <p:spPr>
          <a:xfrm>
            <a:off x="381000" y="0"/>
            <a:ext cx="8763000" cy="1143000"/>
          </a:xfrm>
        </p:spPr>
        <p:txBody>
          <a:bodyPr/>
          <a:lstStyle/>
          <a:p>
            <a:pPr eaLnBrk="1" hangingPunct="1">
              <a:defRPr/>
            </a:pPr>
            <a:r>
              <a:rPr lang="en-US" dirty="0"/>
              <a:t>Workshop Agenda (cont.)</a:t>
            </a:r>
          </a:p>
        </p:txBody>
      </p:sp>
      <p:graphicFrame>
        <p:nvGraphicFramePr>
          <p:cNvPr id="157773" name="Group 1101"/>
          <p:cNvGraphicFramePr>
            <a:graphicFrameLocks noGrp="1"/>
          </p:cNvGraphicFramePr>
          <p:nvPr>
            <p:extLst>
              <p:ext uri="{D42A27DB-BD31-4B8C-83A1-F6EECF244321}">
                <p14:modId xmlns:p14="http://schemas.microsoft.com/office/powerpoint/2010/main" val="1096745759"/>
              </p:ext>
            </p:extLst>
          </p:nvPr>
        </p:nvGraphicFramePr>
        <p:xfrm>
          <a:off x="228600" y="1447800"/>
          <a:ext cx="8763000" cy="4370832"/>
        </p:xfrm>
        <a:graphic>
          <a:graphicData uri="http://schemas.openxmlformats.org/drawingml/2006/table">
            <a:tbl>
              <a:tblPr/>
              <a:tblGrid>
                <a:gridCol w="780861">
                  <a:extLst>
                    <a:ext uri="{9D8B030D-6E8A-4147-A177-3AD203B41FA5}">
                      <a16:colId xmlns:a16="http://schemas.microsoft.com/office/drawing/2014/main" val="20000"/>
                    </a:ext>
                  </a:extLst>
                </a:gridCol>
                <a:gridCol w="7982139">
                  <a:extLst>
                    <a:ext uri="{9D8B030D-6E8A-4147-A177-3AD203B41FA5}">
                      <a16:colId xmlns:a16="http://schemas.microsoft.com/office/drawing/2014/main" val="20001"/>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defRPr/>
                      </a:pPr>
                      <a:r>
                        <a:rPr lang="en-US" sz="2800" dirty="0">
                          <a:latin typeface="Arial" panose="020B0604020202020204" pitchFamily="34" charset="0"/>
                          <a:cs typeface="Arial" panose="020B0604020202020204" pitchFamily="34" charset="0"/>
                        </a:rPr>
                        <a:t>Work Zone Safety Related Data Analysis</a:t>
                      </a:r>
                    </a:p>
                    <a:p>
                      <a:pPr marL="744538" lvl="1" indent="-287338">
                        <a:buFont typeface="Arial" panose="020B0604020202020204" pitchFamily="34" charset="0"/>
                        <a:buChar char="•"/>
                      </a:pPr>
                      <a:r>
                        <a:rPr lang="en-US" sz="2800" dirty="0">
                          <a:latin typeface="Arial" panose="020B0604020202020204" pitchFamily="34" charset="0"/>
                          <a:cs typeface="Arial" panose="020B0604020202020204" pitchFamily="34" charset="0"/>
                        </a:rPr>
                        <a:t>Challenges to Work Zone Safety Related Data Analysis</a:t>
                      </a:r>
                    </a:p>
                    <a:p>
                      <a:pPr marL="744538" lvl="1" indent="-287338">
                        <a:buFont typeface="Arial" panose="020B0604020202020204" pitchFamily="34" charset="0"/>
                        <a:buChar char="•"/>
                      </a:pPr>
                      <a:r>
                        <a:rPr lang="en-US" sz="2800" dirty="0">
                          <a:latin typeface="Arial" panose="020B0604020202020204" pitchFamily="34" charset="0"/>
                          <a:cs typeface="Arial" panose="020B0604020202020204" pitchFamily="34" charset="0"/>
                        </a:rPr>
                        <a:t>Data Analysis Tools and Techniques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508000">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defRPr/>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Applications</a:t>
                      </a:r>
                    </a:p>
                    <a:p>
                      <a:pPr marL="796925" marR="0" lvl="0" indent="-330200"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Applications &amp; Case Studies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08000">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defRPr/>
                      </a:pPr>
                      <a:r>
                        <a:rPr lang="en-US" sz="2800" dirty="0">
                          <a:latin typeface="Arial" panose="020B0604020202020204" pitchFamily="34" charset="0"/>
                          <a:cs typeface="Arial" panose="020B0604020202020204" pitchFamily="34" charset="0"/>
                        </a:rPr>
                        <a:t>Your Turn</a:t>
                      </a:r>
                    </a:p>
                    <a:p>
                      <a:pPr marL="739775" marR="0" lvl="0" indent="-273050"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Next Steps and Action Plan</a:t>
                      </a:r>
                    </a:p>
                    <a:p>
                      <a:pPr marL="739775" marR="0" lvl="0" indent="-273050"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Knowledge Check</a:t>
                      </a:r>
                      <a:endParaRPr lang="en-US" sz="3600"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3733178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nsas DOT Accident Investigation Report Example with detailed documentation on crash">
            <a:extLs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916"/>
            <a:ext cx="5551406" cy="687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354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1"/>
            <a:ext cx="4648200" cy="4457296"/>
          </a:xfrm>
        </p:spPr>
        <p:txBody>
          <a:bodyPr/>
          <a:lstStyle/>
          <a:p>
            <a:r>
              <a:rPr lang="en-US" dirty="0"/>
              <a:t>“Near-misses” can be precursors to crashes and identify safety needs</a:t>
            </a:r>
          </a:p>
          <a:p>
            <a:r>
              <a:rPr lang="en-US" dirty="0"/>
              <a:t>Provide important real-time information to practitioners</a:t>
            </a:r>
          </a:p>
          <a:p>
            <a:r>
              <a:rPr lang="en-US" dirty="0"/>
              <a:t>Methods to collect information about near-misses</a:t>
            </a:r>
          </a:p>
          <a:p>
            <a:endParaRPr lang="en-US" sz="2800" dirty="0"/>
          </a:p>
          <a:p>
            <a:endParaRPr lang="en-US" sz="2800" dirty="0"/>
          </a:p>
        </p:txBody>
      </p:sp>
      <p:sp>
        <p:nvSpPr>
          <p:cNvPr id="8" name="Title 7">
            <a:extLst>
              <a:ext uri="{FF2B5EF4-FFF2-40B4-BE49-F238E27FC236}">
                <a16:creationId xmlns:a16="http://schemas.microsoft.com/office/drawing/2014/main" id="{4FD82FA7-7790-4128-8324-378495D95C20}"/>
              </a:ext>
            </a:extLst>
          </p:cNvPr>
          <p:cNvSpPr>
            <a:spLocks noGrp="1"/>
          </p:cNvSpPr>
          <p:nvPr>
            <p:ph type="title"/>
          </p:nvPr>
        </p:nvSpPr>
        <p:spPr/>
        <p:txBody>
          <a:bodyPr/>
          <a:lstStyle/>
          <a:p>
            <a:r>
              <a:rPr lang="en-US" dirty="0"/>
              <a:t>Real-time Work Zone Data Collection</a:t>
            </a:r>
          </a:p>
        </p:txBody>
      </p:sp>
      <p:pic>
        <p:nvPicPr>
          <p:cNvPr id="9" name="Picture 8" descr="Congested highway">
            <a:extLst>
              <a:ext uri="{FF2B5EF4-FFF2-40B4-BE49-F238E27FC236}">
                <a16:creationId xmlns:a16="http://schemas.microsoft.com/office/drawing/2014/main" id="{F6E0E503-ED8D-4036-AC07-5E6DB9318C38}"/>
              </a:ext>
            </a:extLst>
          </p:cNvPr>
          <p:cNvPicPr>
            <a:picLocks noChangeAspect="1"/>
          </p:cNvPicPr>
          <p:nvPr/>
        </p:nvPicPr>
        <p:blipFill rotWithShape="1">
          <a:blip r:embed="rId3"/>
          <a:srcRect l="58333" t="19707" r="5000"/>
          <a:stretch/>
        </p:blipFill>
        <p:spPr>
          <a:xfrm>
            <a:off x="5029200" y="1489365"/>
            <a:ext cx="3352800" cy="4129881"/>
          </a:xfrm>
          <a:prstGeom prst="rect">
            <a:avLst/>
          </a:prstGeom>
        </p:spPr>
      </p:pic>
      <p:sp>
        <p:nvSpPr>
          <p:cNvPr id="2" name="Google Shape;74;p1">
            <a:extLst>
              <a:ext uri="{FF2B5EF4-FFF2-40B4-BE49-F238E27FC236}">
                <a16:creationId xmlns:a16="http://schemas.microsoft.com/office/drawing/2014/main" id="{C89BA193-6D89-673F-894C-77525F2B78E1}"/>
              </a:ext>
            </a:extLst>
          </p:cNvPr>
          <p:cNvSpPr/>
          <p:nvPr/>
        </p:nvSpPr>
        <p:spPr>
          <a:xfrm>
            <a:off x="7391400" y="5659957"/>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267735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049446"/>
            <a:ext cx="8483321" cy="4714504"/>
          </a:xfrm>
        </p:spPr>
        <p:txBody>
          <a:bodyPr/>
          <a:lstStyle/>
          <a:p>
            <a:r>
              <a:rPr lang="en-US" dirty="0"/>
              <a:t>Conventional technologies</a:t>
            </a:r>
          </a:p>
          <a:p>
            <a:pPr lvl="1"/>
            <a:r>
              <a:rPr lang="en-US" dirty="0"/>
              <a:t> </a:t>
            </a:r>
          </a:p>
          <a:p>
            <a:pPr lvl="1"/>
            <a:r>
              <a:rPr lang="en-US" dirty="0"/>
              <a:t> </a:t>
            </a:r>
          </a:p>
          <a:p>
            <a:r>
              <a:rPr lang="en-US" dirty="0"/>
              <a:t>New technologies</a:t>
            </a:r>
          </a:p>
          <a:p>
            <a:pPr lvl="1"/>
            <a:r>
              <a:rPr lang="en-US" dirty="0"/>
              <a:t> </a:t>
            </a:r>
          </a:p>
          <a:p>
            <a:pPr lvl="1"/>
            <a:r>
              <a:rPr lang="en-US" dirty="0"/>
              <a:t> </a:t>
            </a:r>
          </a:p>
          <a:p>
            <a:pPr lvl="1"/>
            <a:r>
              <a:rPr lang="en-US" dirty="0"/>
              <a:t> </a:t>
            </a:r>
          </a:p>
          <a:p>
            <a:r>
              <a:rPr lang="en-US" dirty="0"/>
              <a:t>Addressing speed-related concerns</a:t>
            </a:r>
          </a:p>
          <a:p>
            <a:pPr lvl="1"/>
            <a:r>
              <a:rPr lang="en-US" dirty="0"/>
              <a:t> </a:t>
            </a:r>
          </a:p>
          <a:p>
            <a:pPr lvl="1"/>
            <a:r>
              <a:rPr lang="en-US" dirty="0"/>
              <a:t> </a:t>
            </a:r>
          </a:p>
        </p:txBody>
      </p:sp>
      <p:sp>
        <p:nvSpPr>
          <p:cNvPr id="7" name="Rounded Rectangle 6"/>
          <p:cNvSpPr/>
          <p:nvPr/>
        </p:nvSpPr>
        <p:spPr>
          <a:xfrm>
            <a:off x="5288873" y="1015575"/>
            <a:ext cx="3383481" cy="188601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Arial Narrow" pitchFamily="34" charset="0"/>
              </a:rPr>
              <a:t>ITS devices can automatically upload information for immediate analysis</a:t>
            </a:r>
          </a:p>
        </p:txBody>
      </p:sp>
      <p:sp>
        <p:nvSpPr>
          <p:cNvPr id="4" name="TextBox 3"/>
          <p:cNvSpPr txBox="1"/>
          <p:nvPr/>
        </p:nvSpPr>
        <p:spPr>
          <a:xfrm>
            <a:off x="835572" y="1630276"/>
            <a:ext cx="4572000" cy="954107"/>
          </a:xfrm>
          <a:prstGeom prst="rect">
            <a:avLst/>
          </a:prstGeom>
          <a:noFill/>
        </p:spPr>
        <p:txBody>
          <a:bodyPr wrap="square" rtlCol="0">
            <a:spAutoFit/>
          </a:bodyPr>
          <a:lstStyle/>
          <a:p>
            <a:r>
              <a:rPr lang="en-US" sz="2800" dirty="0">
                <a:latin typeface="Arial" panose="020B0604020202020204" pitchFamily="34" charset="0"/>
              </a:rPr>
              <a:t>Manual Radar Studies</a:t>
            </a:r>
          </a:p>
          <a:p>
            <a:r>
              <a:rPr lang="en-US" sz="2800" dirty="0">
                <a:latin typeface="Arial" panose="020B0604020202020204" pitchFamily="34" charset="0"/>
              </a:rPr>
              <a:t>Tube Counters</a:t>
            </a:r>
          </a:p>
        </p:txBody>
      </p:sp>
      <p:sp>
        <p:nvSpPr>
          <p:cNvPr id="9" name="TextBox 8"/>
          <p:cNvSpPr txBox="1"/>
          <p:nvPr/>
        </p:nvSpPr>
        <p:spPr>
          <a:xfrm>
            <a:off x="842499" y="3200400"/>
            <a:ext cx="8108902" cy="1384995"/>
          </a:xfrm>
          <a:prstGeom prst="rect">
            <a:avLst/>
          </a:prstGeom>
          <a:noFill/>
        </p:spPr>
        <p:txBody>
          <a:bodyPr wrap="square" rtlCol="0">
            <a:spAutoFit/>
          </a:bodyPr>
          <a:lstStyle/>
          <a:p>
            <a:r>
              <a:rPr lang="en-US" sz="2800" dirty="0">
                <a:latin typeface="Arial" panose="020B0604020202020204" pitchFamily="34" charset="0"/>
              </a:rPr>
              <a:t>Portable traffic monitoring devices (PTMDs)</a:t>
            </a:r>
          </a:p>
          <a:p>
            <a:r>
              <a:rPr lang="en-US" sz="2800" dirty="0">
                <a:latin typeface="Arial" panose="020B0604020202020204" pitchFamily="34" charset="0"/>
              </a:rPr>
              <a:t>Portable ITS equipment (sensors on trailers)</a:t>
            </a:r>
          </a:p>
          <a:p>
            <a:r>
              <a:rPr lang="en-US" sz="2800" dirty="0">
                <a:latin typeface="Arial" panose="020B0604020202020204" pitchFamily="34" charset="0"/>
              </a:rPr>
              <a:t>Permanent ITS equipment</a:t>
            </a:r>
          </a:p>
        </p:txBody>
      </p:sp>
      <p:sp>
        <p:nvSpPr>
          <p:cNvPr id="10" name="TextBox 9"/>
          <p:cNvSpPr txBox="1"/>
          <p:nvPr/>
        </p:nvSpPr>
        <p:spPr>
          <a:xfrm>
            <a:off x="835572" y="5181600"/>
            <a:ext cx="7317828" cy="954107"/>
          </a:xfrm>
          <a:prstGeom prst="rect">
            <a:avLst/>
          </a:prstGeom>
          <a:noFill/>
        </p:spPr>
        <p:txBody>
          <a:bodyPr wrap="square" rtlCol="0">
            <a:spAutoFit/>
          </a:bodyPr>
          <a:lstStyle/>
          <a:p>
            <a:r>
              <a:rPr lang="en-US" sz="2800" dirty="0">
                <a:latin typeface="Arial" panose="020B0604020202020204" pitchFamily="34" charset="0"/>
              </a:rPr>
              <a:t>Targeted law enforcement</a:t>
            </a:r>
          </a:p>
          <a:p>
            <a:r>
              <a:rPr lang="en-US" sz="2800" dirty="0">
                <a:latin typeface="Arial" panose="020B0604020202020204" pitchFamily="34" charset="0"/>
              </a:rPr>
              <a:t>Additional traffic control devices</a:t>
            </a:r>
          </a:p>
        </p:txBody>
      </p:sp>
      <p:sp>
        <p:nvSpPr>
          <p:cNvPr id="11" name="Title 10">
            <a:extLst>
              <a:ext uri="{FF2B5EF4-FFF2-40B4-BE49-F238E27FC236}">
                <a16:creationId xmlns:a16="http://schemas.microsoft.com/office/drawing/2014/main" id="{4F418728-D18F-46E6-A8F5-65DF89791E6C}"/>
              </a:ext>
            </a:extLst>
          </p:cNvPr>
          <p:cNvSpPr>
            <a:spLocks noGrp="1"/>
          </p:cNvSpPr>
          <p:nvPr>
            <p:ph type="title"/>
          </p:nvPr>
        </p:nvSpPr>
        <p:spPr/>
        <p:txBody>
          <a:bodyPr/>
          <a:lstStyle/>
          <a:p>
            <a:r>
              <a:rPr lang="en-US" dirty="0"/>
              <a:t>Real-time Work Zone Data Collection</a:t>
            </a:r>
          </a:p>
        </p:txBody>
      </p:sp>
    </p:spTree>
    <p:extLst>
      <p:ext uri="{BB962C8B-B14F-4D97-AF65-F5344CB8AC3E}">
        <p14:creationId xmlns:p14="http://schemas.microsoft.com/office/powerpoint/2010/main" val="34238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473" y="2015838"/>
            <a:ext cx="8998527" cy="4652976"/>
          </a:xfrm>
        </p:spPr>
        <p:txBody>
          <a:bodyPr/>
          <a:lstStyle/>
          <a:p>
            <a:r>
              <a:rPr lang="en-US" dirty="0"/>
              <a:t>ITS queue detection tools</a:t>
            </a:r>
          </a:p>
          <a:p>
            <a:pPr lvl="1"/>
            <a:r>
              <a:rPr lang="en-US" dirty="0"/>
              <a:t>Link detectors to upstream warning systems (CMS)</a:t>
            </a:r>
            <a:endParaRPr lang="en-US" baseline="30000" dirty="0"/>
          </a:p>
          <a:p>
            <a:pPr lvl="1"/>
            <a:r>
              <a:rPr lang="en-US" dirty="0"/>
              <a:t>Initiate immediate response </a:t>
            </a:r>
          </a:p>
          <a:p>
            <a:r>
              <a:rPr lang="en-US" dirty="0"/>
              <a:t>Other methods of near-real-time queue detection</a:t>
            </a:r>
          </a:p>
          <a:p>
            <a:pPr lvl="1"/>
            <a:r>
              <a:rPr lang="en-US" dirty="0"/>
              <a:t>Observe and collect data on congestion and queues</a:t>
            </a:r>
          </a:p>
          <a:p>
            <a:pPr lvl="1"/>
            <a:r>
              <a:rPr lang="en-US" dirty="0"/>
              <a:t>Document queue presence, average, max, and duration</a:t>
            </a:r>
          </a:p>
        </p:txBody>
      </p:sp>
      <p:sp>
        <p:nvSpPr>
          <p:cNvPr id="5" name="Content Placeholder 2"/>
          <p:cNvSpPr txBox="1">
            <a:spLocks/>
          </p:cNvSpPr>
          <p:nvPr/>
        </p:nvSpPr>
        <p:spPr>
          <a:xfrm>
            <a:off x="432079" y="1477107"/>
            <a:ext cx="2435811" cy="434820"/>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QUEUE DATA</a:t>
            </a:r>
          </a:p>
        </p:txBody>
      </p:sp>
      <p:sp>
        <p:nvSpPr>
          <p:cNvPr id="7" name="Title 6">
            <a:extLst>
              <a:ext uri="{FF2B5EF4-FFF2-40B4-BE49-F238E27FC236}">
                <a16:creationId xmlns:a16="http://schemas.microsoft.com/office/drawing/2014/main" id="{8700F617-635A-442B-9EB9-A47555D0A44C}"/>
              </a:ext>
            </a:extLst>
          </p:cNvPr>
          <p:cNvSpPr>
            <a:spLocks noGrp="1"/>
          </p:cNvSpPr>
          <p:nvPr>
            <p:ph type="title"/>
          </p:nvPr>
        </p:nvSpPr>
        <p:spPr/>
        <p:txBody>
          <a:bodyPr/>
          <a:lstStyle/>
          <a:p>
            <a:r>
              <a:rPr lang="en-US" dirty="0"/>
              <a:t>Real-Time Data Collection</a:t>
            </a:r>
          </a:p>
        </p:txBody>
      </p:sp>
    </p:spTree>
    <p:extLst>
      <p:ext uri="{BB962C8B-B14F-4D97-AF65-F5344CB8AC3E}">
        <p14:creationId xmlns:p14="http://schemas.microsoft.com/office/powerpoint/2010/main" val="22338442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ortable changeable message sign with 20 minute delay shown and vehicles next to the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508939" cy="2812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Solar powered trailer mounted microwave data collection de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1" y="1318636"/>
            <a:ext cx="3124200" cy="464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346A5BF8-E95D-4350-BAEA-82E79DB423DB}"/>
              </a:ext>
            </a:extLst>
          </p:cNvPr>
          <p:cNvSpPr>
            <a:spLocks noGrp="1"/>
          </p:cNvSpPr>
          <p:nvPr>
            <p:ph type="title"/>
          </p:nvPr>
        </p:nvSpPr>
        <p:spPr/>
        <p:txBody>
          <a:bodyPr/>
          <a:lstStyle/>
          <a:p>
            <a:r>
              <a:rPr lang="en-US" dirty="0"/>
              <a:t>Real-Time Data Collection</a:t>
            </a:r>
          </a:p>
        </p:txBody>
      </p:sp>
      <p:sp>
        <p:nvSpPr>
          <p:cNvPr id="2" name="Google Shape;74;p1">
            <a:extLst>
              <a:ext uri="{FF2B5EF4-FFF2-40B4-BE49-F238E27FC236}">
                <a16:creationId xmlns:a16="http://schemas.microsoft.com/office/drawing/2014/main" id="{05FFD401-9135-2F39-D790-F21CDEABFD04}"/>
              </a:ext>
            </a:extLst>
          </p:cNvPr>
          <p:cNvSpPr/>
          <p:nvPr/>
        </p:nvSpPr>
        <p:spPr>
          <a:xfrm>
            <a:off x="5002405" y="5962717"/>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007519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49730"/>
            <a:ext cx="5029200" cy="3253839"/>
          </a:xfrm>
        </p:spPr>
        <p:txBody>
          <a:bodyPr/>
          <a:lstStyle/>
          <a:p>
            <a:r>
              <a:rPr lang="en-US" dirty="0"/>
              <a:t>Uses queue detection systems and staff monitoring to identify issues at the WZ</a:t>
            </a:r>
          </a:p>
          <a:p>
            <a:r>
              <a:rPr lang="en-US" dirty="0"/>
              <a:t>When Traffic Management Center (TMC) identifies an active queue, project staff members are directed to review and remedy the origin of the queue</a:t>
            </a:r>
          </a:p>
        </p:txBody>
      </p:sp>
      <p:sp>
        <p:nvSpPr>
          <p:cNvPr id="6" name="Content Placeholder 2"/>
          <p:cNvSpPr txBox="1">
            <a:spLocks/>
          </p:cNvSpPr>
          <p:nvPr/>
        </p:nvSpPr>
        <p:spPr>
          <a:xfrm>
            <a:off x="5857568" y="1100162"/>
            <a:ext cx="2435811" cy="434820"/>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QUEUE DATA</a:t>
            </a:r>
          </a:p>
        </p:txBody>
      </p:sp>
      <p:pic>
        <p:nvPicPr>
          <p:cNvPr id="8" name="Picture 7" descr="Sign showing message of slow or stopped traffic ahead on roadside"/>
          <p:cNvPicPr/>
          <p:nvPr/>
        </p:nvPicPr>
        <p:blipFill rotWithShape="1">
          <a:blip r:embed="rId3" cstate="print">
            <a:extLst>
              <a:ext uri="{28A0092B-C50C-407E-A947-70E740481C1C}">
                <a14:useLocalDpi xmlns:a14="http://schemas.microsoft.com/office/drawing/2010/main" val="0"/>
              </a:ext>
            </a:extLst>
          </a:blip>
          <a:srcRect l="41800" t="12450" r="23657" b="4819"/>
          <a:stretch/>
        </p:blipFill>
        <p:spPr bwMode="auto">
          <a:xfrm>
            <a:off x="5791200" y="2323789"/>
            <a:ext cx="2819400" cy="248411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Title 8">
            <a:extLst>
              <a:ext uri="{FF2B5EF4-FFF2-40B4-BE49-F238E27FC236}">
                <a16:creationId xmlns:a16="http://schemas.microsoft.com/office/drawing/2014/main" id="{8A15661E-E6B9-4364-BD78-1604AAB1A0D9}"/>
              </a:ext>
            </a:extLst>
          </p:cNvPr>
          <p:cNvSpPr>
            <a:spLocks noGrp="1"/>
          </p:cNvSpPr>
          <p:nvPr>
            <p:ph type="title"/>
          </p:nvPr>
        </p:nvSpPr>
        <p:spPr>
          <a:xfrm>
            <a:off x="381000" y="209419"/>
            <a:ext cx="8763000" cy="1325563"/>
          </a:xfrm>
        </p:spPr>
        <p:txBody>
          <a:bodyPr/>
          <a:lstStyle/>
          <a:p>
            <a:r>
              <a:rPr lang="en-US" dirty="0"/>
              <a:t>Missouri DOT Real-Time Data Collection</a:t>
            </a:r>
          </a:p>
        </p:txBody>
      </p:sp>
      <p:sp>
        <p:nvSpPr>
          <p:cNvPr id="2" name="Google Shape;74;p1">
            <a:extLst>
              <a:ext uri="{FF2B5EF4-FFF2-40B4-BE49-F238E27FC236}">
                <a16:creationId xmlns:a16="http://schemas.microsoft.com/office/drawing/2014/main" id="{CAB6ACCC-E690-DDA2-7ADB-4DFABB5E3E33}"/>
              </a:ext>
            </a:extLst>
          </p:cNvPr>
          <p:cNvSpPr/>
          <p:nvPr/>
        </p:nvSpPr>
        <p:spPr>
          <a:xfrm>
            <a:off x="7543800" y="4880478"/>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189734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28800"/>
            <a:ext cx="8272130" cy="4785756"/>
          </a:xfrm>
        </p:spPr>
        <p:txBody>
          <a:bodyPr/>
          <a:lstStyle/>
          <a:p>
            <a:r>
              <a:rPr lang="en-US" dirty="0"/>
              <a:t>ITS and other common devices and technologies to collect data in work zones</a:t>
            </a:r>
          </a:p>
          <a:p>
            <a:r>
              <a:rPr lang="en-US" dirty="0"/>
              <a:t>Real-time volumes can be obtained from</a:t>
            </a:r>
          </a:p>
          <a:p>
            <a:pPr lvl="1"/>
            <a:r>
              <a:rPr lang="en-US" dirty="0"/>
              <a:t>Existing TMC traffic sensors</a:t>
            </a:r>
          </a:p>
          <a:p>
            <a:pPr lvl="1"/>
            <a:r>
              <a:rPr lang="en-US" dirty="0"/>
              <a:t>Portable ITS equipment </a:t>
            </a:r>
          </a:p>
          <a:p>
            <a:pPr lvl="1"/>
            <a:r>
              <a:rPr lang="en-US" dirty="0"/>
              <a:t>Video analysis from TMC images</a:t>
            </a:r>
          </a:p>
          <a:p>
            <a:pPr lvl="1"/>
            <a:r>
              <a:rPr lang="en-US" dirty="0"/>
              <a:t>Bluetooth technology (travel times)</a:t>
            </a:r>
          </a:p>
          <a:p>
            <a:pPr lvl="1"/>
            <a:r>
              <a:rPr lang="en-US" dirty="0"/>
              <a:t>Manual travel time runs by agency staff</a:t>
            </a:r>
          </a:p>
        </p:txBody>
      </p:sp>
      <p:sp>
        <p:nvSpPr>
          <p:cNvPr id="5" name="Content Placeholder 2"/>
          <p:cNvSpPr txBox="1">
            <a:spLocks/>
          </p:cNvSpPr>
          <p:nvPr/>
        </p:nvSpPr>
        <p:spPr>
          <a:xfrm>
            <a:off x="381000" y="1091662"/>
            <a:ext cx="2893011" cy="467802"/>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MOBILITY DATA</a:t>
            </a:r>
          </a:p>
        </p:txBody>
      </p:sp>
      <p:sp>
        <p:nvSpPr>
          <p:cNvPr id="7" name="Title 6">
            <a:extLst>
              <a:ext uri="{FF2B5EF4-FFF2-40B4-BE49-F238E27FC236}">
                <a16:creationId xmlns:a16="http://schemas.microsoft.com/office/drawing/2014/main" id="{83F5F175-BD71-4800-8538-BBE4088E4F6B}"/>
              </a:ext>
            </a:extLst>
          </p:cNvPr>
          <p:cNvSpPr>
            <a:spLocks noGrp="1"/>
          </p:cNvSpPr>
          <p:nvPr>
            <p:ph type="title"/>
          </p:nvPr>
        </p:nvSpPr>
        <p:spPr/>
        <p:txBody>
          <a:bodyPr/>
          <a:lstStyle/>
          <a:p>
            <a:r>
              <a:rPr lang="en-US" dirty="0"/>
              <a:t>Real-Time Data Collection</a:t>
            </a:r>
          </a:p>
        </p:txBody>
      </p:sp>
    </p:spTree>
    <p:extLst>
      <p:ext uri="{BB962C8B-B14F-4D97-AF65-F5344CB8AC3E}">
        <p14:creationId xmlns:p14="http://schemas.microsoft.com/office/powerpoint/2010/main" val="209678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76891" y="1957616"/>
            <a:ext cx="3799543" cy="3742543"/>
          </a:xfrm>
          <a:prstGeom prst="ellipse">
            <a:avLst/>
          </a:prstGeom>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lumMod val="85000"/>
                  </a:schemeClr>
                </a:solidFill>
                <a:latin typeface="Arial" panose="020B0604020202020204" pitchFamily="34" charset="0"/>
              </a:rPr>
              <a:t>Real-time (or Near-real-time) Data Collection</a:t>
            </a:r>
          </a:p>
        </p:txBody>
      </p:sp>
      <p:sp>
        <p:nvSpPr>
          <p:cNvPr id="6" name="Oval 5"/>
          <p:cNvSpPr/>
          <p:nvPr/>
        </p:nvSpPr>
        <p:spPr>
          <a:xfrm>
            <a:off x="4476435" y="1957617"/>
            <a:ext cx="3943168" cy="374254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rPr>
              <a:t>Lagging </a:t>
            </a:r>
          </a:p>
          <a:p>
            <a:pPr algn="ctr"/>
            <a:r>
              <a:rPr lang="en-US" sz="3200" b="1" dirty="0">
                <a:latin typeface="Arial" panose="020B0604020202020204" pitchFamily="34" charset="0"/>
              </a:rPr>
              <a:t>Data Collection</a:t>
            </a:r>
          </a:p>
        </p:txBody>
      </p:sp>
      <p:sp>
        <p:nvSpPr>
          <p:cNvPr id="3" name="Title 2">
            <a:extLst>
              <a:ext uri="{FF2B5EF4-FFF2-40B4-BE49-F238E27FC236}">
                <a16:creationId xmlns:a16="http://schemas.microsoft.com/office/drawing/2014/main" id="{B9388AC4-3ED2-49A2-9148-F4FC84DB332B}"/>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201399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750" y="1932711"/>
            <a:ext cx="6209414" cy="3538698"/>
          </a:xfrm>
        </p:spPr>
        <p:txBody>
          <a:bodyPr/>
          <a:lstStyle/>
          <a:p>
            <a:r>
              <a:rPr lang="en-US" dirty="0"/>
              <a:t>Crash reports </a:t>
            </a:r>
          </a:p>
          <a:p>
            <a:pPr lvl="1"/>
            <a:r>
              <a:rPr lang="en-US" dirty="0"/>
              <a:t>Completed by law enforcement officers</a:t>
            </a:r>
          </a:p>
          <a:p>
            <a:pPr lvl="1"/>
            <a:r>
              <a:rPr lang="en-US" dirty="0"/>
              <a:t>Improve system-wide consistency</a:t>
            </a:r>
          </a:p>
          <a:p>
            <a:r>
              <a:rPr lang="en-US" dirty="0"/>
              <a:t>Reported with the same uniform crash report as non-work zone crashes</a:t>
            </a:r>
          </a:p>
          <a:p>
            <a:pPr lvl="1"/>
            <a:r>
              <a:rPr lang="en-US" dirty="0"/>
              <a:t>May include check-box for work zone involvement</a:t>
            </a:r>
            <a:endParaRPr lang="en-US" baseline="30000" dirty="0"/>
          </a:p>
        </p:txBody>
      </p:sp>
      <p:sp>
        <p:nvSpPr>
          <p:cNvPr id="5" name="Content Placeholder 2"/>
          <p:cNvSpPr txBox="1">
            <a:spLocks/>
          </p:cNvSpPr>
          <p:nvPr/>
        </p:nvSpPr>
        <p:spPr>
          <a:xfrm>
            <a:off x="432080" y="1414761"/>
            <a:ext cx="2560502" cy="497166"/>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CRASH DATA</a:t>
            </a:r>
          </a:p>
        </p:txBody>
      </p:sp>
      <p:pic>
        <p:nvPicPr>
          <p:cNvPr id="7" name="Picture 6">
            <a:extLst>
              <a:ext uri="{C183D7F6-B498-43B3-948B-1728B52AA6E4}">
                <adec:decorative xmlns:adec="http://schemas.microsoft.com/office/drawing/2017/decorative" val="1"/>
              </a:ext>
            </a:extLst>
          </p:cNvPr>
          <p:cNvPicPr/>
          <p:nvPr/>
        </p:nvPicPr>
        <p:blipFill>
          <a:blip r:embed="rId3" cstate="print"/>
          <a:srcRect/>
          <a:stretch>
            <a:fillRect/>
          </a:stretch>
        </p:blipFill>
        <p:spPr bwMode="auto">
          <a:xfrm>
            <a:off x="6479494" y="958409"/>
            <a:ext cx="2433756" cy="4134701"/>
          </a:xfrm>
          <a:prstGeom prst="rect">
            <a:avLst/>
          </a:prstGeom>
          <a:noFill/>
          <a:ln w="9525">
            <a:noFill/>
            <a:miter lim="800000"/>
            <a:headEnd/>
            <a:tailEnd/>
          </a:ln>
        </p:spPr>
      </p:pic>
      <p:sp>
        <p:nvSpPr>
          <p:cNvPr id="6" name="TextBox 5"/>
          <p:cNvSpPr txBox="1"/>
          <p:nvPr/>
        </p:nvSpPr>
        <p:spPr>
          <a:xfrm>
            <a:off x="6474800" y="5105400"/>
            <a:ext cx="2307632" cy="523220"/>
          </a:xfrm>
          <a:prstGeom prst="rect">
            <a:avLst/>
          </a:prstGeom>
          <a:noFill/>
        </p:spPr>
        <p:txBody>
          <a:bodyPr wrap="square" rtlCol="0">
            <a:spAutoFit/>
          </a:bodyPr>
          <a:lstStyle/>
          <a:p>
            <a:pPr algn="ctr"/>
            <a:r>
              <a:rPr lang="en-US" sz="1400" i="1" dirty="0">
                <a:latin typeface="Arial" panose="020B0604020202020204" pitchFamily="34" charset="0"/>
              </a:rPr>
              <a:t>Virginia’s Crash Reporting Form: Work Zone Section</a:t>
            </a:r>
          </a:p>
        </p:txBody>
      </p:sp>
      <p:sp>
        <p:nvSpPr>
          <p:cNvPr id="9" name="Title 8">
            <a:extLst>
              <a:ext uri="{FF2B5EF4-FFF2-40B4-BE49-F238E27FC236}">
                <a16:creationId xmlns:a16="http://schemas.microsoft.com/office/drawing/2014/main" id="{2515FAE1-173D-426D-BB65-00912FC4D5BD}"/>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26903244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987" y="1749454"/>
            <a:ext cx="5275613" cy="3359091"/>
          </a:xfrm>
        </p:spPr>
        <p:txBody>
          <a:bodyPr/>
          <a:lstStyle/>
          <a:p>
            <a:r>
              <a:rPr lang="en-US" dirty="0"/>
              <a:t>Model Minimum Uniform Crash Criteria (MMUCC) </a:t>
            </a:r>
          </a:p>
          <a:p>
            <a:pPr lvl="1"/>
            <a:r>
              <a:rPr lang="en-US" dirty="0"/>
              <a:t>Guidance in collecting consistent crash report elements </a:t>
            </a:r>
          </a:p>
          <a:p>
            <a:pPr lvl="1"/>
            <a:r>
              <a:rPr lang="en-US" dirty="0"/>
              <a:t>Definition includes crashes that are </a:t>
            </a:r>
            <a:r>
              <a:rPr lang="en-US" u="sng" dirty="0"/>
              <a:t>related to a WZ</a:t>
            </a:r>
            <a:r>
              <a:rPr lang="en-US" dirty="0"/>
              <a:t>, including those prior to the first work zone warning sign</a:t>
            </a:r>
          </a:p>
        </p:txBody>
      </p:sp>
      <p:sp>
        <p:nvSpPr>
          <p:cNvPr id="5" name="Content Placeholder 2"/>
          <p:cNvSpPr txBox="1">
            <a:spLocks/>
          </p:cNvSpPr>
          <p:nvPr/>
        </p:nvSpPr>
        <p:spPr>
          <a:xfrm>
            <a:off x="432079" y="1122007"/>
            <a:ext cx="2664411" cy="476384"/>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CRASH DATA</a:t>
            </a:r>
          </a:p>
        </p:txBody>
      </p:sp>
      <p:pic>
        <p:nvPicPr>
          <p:cNvPr id="409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828800"/>
            <a:ext cx="2970228" cy="3842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a:extLst>
              <a:ext uri="{FF2B5EF4-FFF2-40B4-BE49-F238E27FC236}">
                <a16:creationId xmlns:a16="http://schemas.microsoft.com/office/drawing/2014/main" id="{6D89A223-32F0-4070-A6BE-46CD9BD9315D}"/>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339305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0377"/>
            <a:ext cx="7038753" cy="810846"/>
          </a:xfrm>
        </p:spPr>
        <p:txBody>
          <a:bodyPr>
            <a:normAutofit/>
          </a:bodyPr>
          <a:lstStyle/>
          <a:p>
            <a:r>
              <a:rPr lang="en-US" dirty="0"/>
              <a:t>Knowledge Check</a:t>
            </a:r>
          </a:p>
        </p:txBody>
      </p:sp>
      <p:sp>
        <p:nvSpPr>
          <p:cNvPr id="3" name="Content Placeholder 2"/>
          <p:cNvSpPr>
            <a:spLocks noGrp="1"/>
          </p:cNvSpPr>
          <p:nvPr>
            <p:ph idx="1"/>
          </p:nvPr>
        </p:nvSpPr>
        <p:spPr>
          <a:xfrm>
            <a:off x="304800" y="1447800"/>
            <a:ext cx="3276600" cy="4343400"/>
          </a:xfrm>
        </p:spPr>
        <p:txBody>
          <a:bodyPr/>
          <a:lstStyle/>
          <a:p>
            <a:r>
              <a:rPr lang="en-US" dirty="0"/>
              <a:t>Twenty-five (25) True/False questions at four (4) points each </a:t>
            </a:r>
          </a:p>
          <a:p>
            <a:pPr lvl="2"/>
            <a:endParaRPr lang="en-US" dirty="0"/>
          </a:p>
        </p:txBody>
      </p:sp>
      <p:pic>
        <p:nvPicPr>
          <p:cNvPr id="6" name="Picture 5" descr="Car stopped for flagger controlling traffic on two lane roadw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637" y="1524000"/>
            <a:ext cx="5079999" cy="3810000"/>
          </a:xfrm>
          <a:prstGeom prst="rect">
            <a:avLst/>
          </a:prstGeom>
        </p:spPr>
      </p:pic>
      <p:pic>
        <p:nvPicPr>
          <p:cNvPr id="4" name="Picture 3">
            <a:extLst>
              <a:ext uri="{FF2B5EF4-FFF2-40B4-BE49-F238E27FC236}">
                <a16:creationId xmlns:a16="http://schemas.microsoft.com/office/drawing/2014/main" id="{14A47F6B-90AD-8639-BF48-F1F39919B8E4}"/>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61033" t="76000" r="29967" b="18000"/>
          <a:stretch/>
        </p:blipFill>
        <p:spPr>
          <a:xfrm>
            <a:off x="6857999" y="4419600"/>
            <a:ext cx="457201" cy="228600"/>
          </a:xfrm>
          <a:prstGeom prst="rect">
            <a:avLst/>
          </a:prstGeom>
        </p:spPr>
      </p:pic>
      <p:sp>
        <p:nvSpPr>
          <p:cNvPr id="7" name="Google Shape;74;p1">
            <a:extLst>
              <a:ext uri="{FF2B5EF4-FFF2-40B4-BE49-F238E27FC236}">
                <a16:creationId xmlns:a16="http://schemas.microsoft.com/office/drawing/2014/main" id="{080A52A4-E645-D196-E11F-B0FB7E54E940}"/>
              </a:ext>
            </a:extLst>
          </p:cNvPr>
          <p:cNvSpPr/>
          <p:nvPr/>
        </p:nvSpPr>
        <p:spPr>
          <a:xfrm>
            <a:off x="7696200" y="54102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565852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045" y="1752600"/>
            <a:ext cx="4156363" cy="4180114"/>
          </a:xfrm>
        </p:spPr>
        <p:txBody>
          <a:bodyPr/>
          <a:lstStyle/>
          <a:p>
            <a:r>
              <a:rPr lang="en-US" dirty="0"/>
              <a:t>Shared understanding of the work zone data</a:t>
            </a:r>
          </a:p>
          <a:p>
            <a:pPr lvl="1"/>
            <a:r>
              <a:rPr lang="en-US" dirty="0"/>
              <a:t>Analysis effectiveness depends on data availability, accuracy, and usefulness</a:t>
            </a:r>
          </a:p>
          <a:p>
            <a:endParaRPr lang="en-US" sz="2800" dirty="0"/>
          </a:p>
        </p:txBody>
      </p:sp>
      <p:sp>
        <p:nvSpPr>
          <p:cNvPr id="5" name="Content Placeholder 2"/>
          <p:cNvSpPr txBox="1">
            <a:spLocks/>
          </p:cNvSpPr>
          <p:nvPr/>
        </p:nvSpPr>
        <p:spPr>
          <a:xfrm>
            <a:off x="381000" y="1033780"/>
            <a:ext cx="7991558" cy="510050"/>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LAW ENFORCEMENT (LE) CRASH DATA</a:t>
            </a:r>
          </a:p>
        </p:txBody>
      </p:sp>
      <p:sp>
        <p:nvSpPr>
          <p:cNvPr id="7" name="Title 6">
            <a:extLst>
              <a:ext uri="{FF2B5EF4-FFF2-40B4-BE49-F238E27FC236}">
                <a16:creationId xmlns:a16="http://schemas.microsoft.com/office/drawing/2014/main" id="{55D52AAC-7D85-422B-A223-25F408791C84}"/>
              </a:ext>
            </a:extLst>
          </p:cNvPr>
          <p:cNvSpPr>
            <a:spLocks noGrp="1"/>
          </p:cNvSpPr>
          <p:nvPr>
            <p:ph type="title"/>
          </p:nvPr>
        </p:nvSpPr>
        <p:spPr>
          <a:xfrm>
            <a:off x="381000" y="1"/>
            <a:ext cx="8763000" cy="1143000"/>
          </a:xfrm>
        </p:spPr>
        <p:txBody>
          <a:bodyPr/>
          <a:lstStyle/>
          <a:p>
            <a:r>
              <a:rPr lang="en-US" dirty="0"/>
              <a:t>Lagging Data Collection</a:t>
            </a:r>
          </a:p>
        </p:txBody>
      </p:sp>
      <p:pic>
        <p:nvPicPr>
          <p:cNvPr id="8" name="Picture 7" descr="Road work ahead sign next to police officer by cruiser">
            <a:extLst>
              <a:ext uri="{FF2B5EF4-FFF2-40B4-BE49-F238E27FC236}">
                <a16:creationId xmlns:a16="http://schemas.microsoft.com/office/drawing/2014/main" id="{292E6202-AE3E-499A-A369-8C88D517423B}"/>
              </a:ext>
            </a:extLst>
          </p:cNvPr>
          <p:cNvPicPr>
            <a:picLocks noChangeAspect="1"/>
          </p:cNvPicPr>
          <p:nvPr/>
        </p:nvPicPr>
        <p:blipFill>
          <a:blip r:embed="rId3"/>
          <a:stretch>
            <a:fillRect/>
          </a:stretch>
        </p:blipFill>
        <p:spPr>
          <a:xfrm>
            <a:off x="4529989" y="2152199"/>
            <a:ext cx="3867150" cy="2888202"/>
          </a:xfrm>
          <a:prstGeom prst="rect">
            <a:avLst/>
          </a:prstGeom>
        </p:spPr>
      </p:pic>
      <p:sp>
        <p:nvSpPr>
          <p:cNvPr id="2" name="Google Shape;74;p1">
            <a:extLst>
              <a:ext uri="{FF2B5EF4-FFF2-40B4-BE49-F238E27FC236}">
                <a16:creationId xmlns:a16="http://schemas.microsoft.com/office/drawing/2014/main" id="{DD895163-54F4-0DB9-8D7A-DF51B8D4173F}"/>
              </a:ext>
            </a:extLst>
          </p:cNvPr>
          <p:cNvSpPr/>
          <p:nvPr/>
        </p:nvSpPr>
        <p:spPr>
          <a:xfrm>
            <a:off x="7467600" y="5064685"/>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6396302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37" y="1644106"/>
            <a:ext cx="7890163" cy="4180114"/>
          </a:xfrm>
        </p:spPr>
        <p:txBody>
          <a:bodyPr/>
          <a:lstStyle/>
          <a:p>
            <a:pPr marL="234950"/>
            <a:r>
              <a:rPr lang="en-US" dirty="0"/>
              <a:t>Improving law enforcement data collection</a:t>
            </a:r>
          </a:p>
          <a:p>
            <a:pPr marL="457200" lvl="2"/>
            <a:r>
              <a:rPr lang="en-US" dirty="0"/>
              <a:t>Meet to discuss the crash reporting forms and training</a:t>
            </a:r>
          </a:p>
          <a:p>
            <a:pPr marL="457200" lvl="2"/>
            <a:r>
              <a:rPr lang="en-US" dirty="0"/>
              <a:t>Initiate an MOU between LE agencies and State DOTs</a:t>
            </a:r>
          </a:p>
          <a:p>
            <a:pPr marL="457200" lvl="2"/>
            <a:r>
              <a:rPr lang="en-US" dirty="0"/>
              <a:t>Request changes be made to the State crash data reporting form</a:t>
            </a:r>
          </a:p>
          <a:p>
            <a:endParaRPr lang="en-US" sz="2800" dirty="0"/>
          </a:p>
        </p:txBody>
      </p:sp>
      <p:sp>
        <p:nvSpPr>
          <p:cNvPr id="5" name="Content Placeholder 2"/>
          <p:cNvSpPr txBox="1">
            <a:spLocks/>
          </p:cNvSpPr>
          <p:nvPr/>
        </p:nvSpPr>
        <p:spPr>
          <a:xfrm>
            <a:off x="381000" y="1033780"/>
            <a:ext cx="6363576" cy="510050"/>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LAW ENFORCEMENT CRASH DATA</a:t>
            </a:r>
          </a:p>
        </p:txBody>
      </p:sp>
      <p:sp>
        <p:nvSpPr>
          <p:cNvPr id="7" name="Title 6">
            <a:extLst>
              <a:ext uri="{FF2B5EF4-FFF2-40B4-BE49-F238E27FC236}">
                <a16:creationId xmlns:a16="http://schemas.microsoft.com/office/drawing/2014/main" id="{55D52AAC-7D85-422B-A223-25F408791C84}"/>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1809077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37919"/>
            <a:ext cx="8187070" cy="4263656"/>
          </a:xfrm>
        </p:spPr>
        <p:txBody>
          <a:bodyPr/>
          <a:lstStyle/>
          <a:p>
            <a:r>
              <a:rPr lang="en-US" dirty="0"/>
              <a:t>Coordination with Transportation Management Center (TMC) managers </a:t>
            </a:r>
          </a:p>
          <a:p>
            <a:r>
              <a:rPr lang="en-US" dirty="0"/>
              <a:t>Detail who will collect the data, which data will be collected, and who can access the data</a:t>
            </a:r>
          </a:p>
          <a:p>
            <a:pPr lvl="1"/>
            <a:r>
              <a:rPr lang="en-US" dirty="0"/>
              <a:t>Traffic volumes</a:t>
            </a:r>
          </a:p>
          <a:p>
            <a:pPr lvl="1"/>
            <a:r>
              <a:rPr lang="en-US" dirty="0"/>
              <a:t>Congestion reports</a:t>
            </a:r>
          </a:p>
        </p:txBody>
      </p:sp>
      <p:sp>
        <p:nvSpPr>
          <p:cNvPr id="5" name="Content Placeholder 2"/>
          <p:cNvSpPr txBox="1">
            <a:spLocks/>
          </p:cNvSpPr>
          <p:nvPr/>
        </p:nvSpPr>
        <p:spPr>
          <a:xfrm>
            <a:off x="381000" y="1094573"/>
            <a:ext cx="4551400" cy="473613"/>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TMC COORDINATION</a:t>
            </a:r>
          </a:p>
        </p:txBody>
      </p:sp>
      <p:sp>
        <p:nvSpPr>
          <p:cNvPr id="7" name="Title 6">
            <a:extLst>
              <a:ext uri="{FF2B5EF4-FFF2-40B4-BE49-F238E27FC236}">
                <a16:creationId xmlns:a16="http://schemas.microsoft.com/office/drawing/2014/main" id="{B4CCC491-CF59-4507-B1CE-F54DD00793F7}"/>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3539870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218" y="2163222"/>
            <a:ext cx="8187070" cy="3881996"/>
          </a:xfrm>
        </p:spPr>
        <p:txBody>
          <a:bodyPr/>
          <a:lstStyle/>
          <a:p>
            <a:r>
              <a:rPr lang="en-US" dirty="0"/>
              <a:t>If ITS real-time sources are unavailable, traffic volume data may be obtained through historical counts or estimates</a:t>
            </a:r>
          </a:p>
          <a:p>
            <a:pPr lvl="1"/>
            <a:r>
              <a:rPr lang="en-US" dirty="0"/>
              <a:t>Work zones change roadway usage as some users divert</a:t>
            </a:r>
          </a:p>
          <a:p>
            <a:pPr lvl="1"/>
            <a:r>
              <a:rPr lang="en-US" dirty="0"/>
              <a:t>Alternative route mobility data can also be beneficial</a:t>
            </a:r>
          </a:p>
        </p:txBody>
      </p:sp>
      <p:sp>
        <p:nvSpPr>
          <p:cNvPr id="5" name="Content Placeholder 2"/>
          <p:cNvSpPr txBox="1">
            <a:spLocks/>
          </p:cNvSpPr>
          <p:nvPr/>
        </p:nvSpPr>
        <p:spPr>
          <a:xfrm>
            <a:off x="432080" y="1477106"/>
            <a:ext cx="3454120" cy="534573"/>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MOBILITY DATA</a:t>
            </a:r>
          </a:p>
        </p:txBody>
      </p:sp>
      <p:sp>
        <p:nvSpPr>
          <p:cNvPr id="7" name="Title 6">
            <a:extLst>
              <a:ext uri="{FF2B5EF4-FFF2-40B4-BE49-F238E27FC236}">
                <a16:creationId xmlns:a16="http://schemas.microsoft.com/office/drawing/2014/main" id="{8959E4BB-126F-41A0-8D8B-C9EFE6C6574B}"/>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5626878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340" y="2100877"/>
            <a:ext cx="8452840" cy="4263656"/>
          </a:xfrm>
        </p:spPr>
        <p:txBody>
          <a:bodyPr/>
          <a:lstStyle/>
          <a:p>
            <a:r>
              <a:rPr lang="en-US" dirty="0"/>
              <a:t>Identify correlations between work zone field inspections or reviews and safety-related data</a:t>
            </a:r>
          </a:p>
          <a:p>
            <a:pPr lvl="1"/>
            <a:r>
              <a:rPr lang="en-US" dirty="0"/>
              <a:t>Integrate annual temporary traffic control review inspections conducted by highway agencies as another lagging-data element</a:t>
            </a:r>
          </a:p>
          <a:p>
            <a:pPr lvl="1"/>
            <a:r>
              <a:rPr lang="en-US" dirty="0"/>
              <a:t>Set up expectations and requirements for inspections beforehand</a:t>
            </a:r>
          </a:p>
        </p:txBody>
      </p:sp>
      <p:sp>
        <p:nvSpPr>
          <p:cNvPr id="5" name="Content Placeholder 2"/>
          <p:cNvSpPr txBox="1">
            <a:spLocks/>
          </p:cNvSpPr>
          <p:nvPr/>
        </p:nvSpPr>
        <p:spPr>
          <a:xfrm>
            <a:off x="432080" y="1477106"/>
            <a:ext cx="4124680" cy="458373"/>
          </a:xfrm>
          <a:prstGeom prst="rect">
            <a:avLst/>
          </a:prstGeom>
          <a:solidFill>
            <a:schemeClr val="accent2"/>
          </a:solidFill>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16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4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2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1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lgn="ctr">
              <a:buNone/>
            </a:pPr>
            <a:r>
              <a:rPr lang="en-US" sz="2800" dirty="0">
                <a:solidFill>
                  <a:schemeClr val="bg1"/>
                </a:solidFill>
                <a:latin typeface="Arial" panose="020B0604020202020204" pitchFamily="34" charset="0"/>
              </a:rPr>
              <a:t>INSPECTION REVIEWS</a:t>
            </a:r>
          </a:p>
        </p:txBody>
      </p:sp>
      <p:sp>
        <p:nvSpPr>
          <p:cNvPr id="7" name="Title 6">
            <a:extLst>
              <a:ext uri="{FF2B5EF4-FFF2-40B4-BE49-F238E27FC236}">
                <a16:creationId xmlns:a16="http://schemas.microsoft.com/office/drawing/2014/main" id="{AE21EF39-DE75-4221-BE84-205376FFCFED}"/>
              </a:ext>
            </a:extLst>
          </p:cNvPr>
          <p:cNvSpPr>
            <a:spLocks noGrp="1"/>
          </p:cNvSpPr>
          <p:nvPr>
            <p:ph type="title"/>
          </p:nvPr>
        </p:nvSpPr>
        <p:spPr/>
        <p:txBody>
          <a:bodyPr/>
          <a:lstStyle/>
          <a:p>
            <a:r>
              <a:rPr lang="en-US" dirty="0"/>
              <a:t>Lagging Data Collection</a:t>
            </a:r>
          </a:p>
        </p:txBody>
      </p:sp>
    </p:spTree>
    <p:extLst>
      <p:ext uri="{BB962C8B-B14F-4D97-AF65-F5344CB8AC3E}">
        <p14:creationId xmlns:p14="http://schemas.microsoft.com/office/powerpoint/2010/main" val="23031126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700" y="1600200"/>
            <a:ext cx="8650600" cy="1384995"/>
          </a:xfrm>
          <a:prstGeom prst="rect">
            <a:avLst/>
          </a:prstGeom>
          <a:solidFill>
            <a:schemeClr val="bg1">
              <a:lumMod val="85000"/>
            </a:schemeClr>
          </a:solidFill>
        </p:spPr>
        <p:txBody>
          <a:bodyPr wrap="square" rtlCol="0">
            <a:spAutoFit/>
          </a:bodyPr>
          <a:lstStyle/>
          <a:p>
            <a:pPr algn="ctr"/>
            <a:r>
              <a:rPr lang="en-US" sz="2800" b="1" dirty="0">
                <a:latin typeface="Arial" panose="020B0604020202020204" pitchFamily="34" charset="0"/>
              </a:rPr>
              <a:t>What strategies and techniques would be the most useful and feasible to implement at your agency?</a:t>
            </a:r>
          </a:p>
        </p:txBody>
      </p:sp>
      <p:sp>
        <p:nvSpPr>
          <p:cNvPr id="6" name="Title 5">
            <a:extLst>
              <a:ext uri="{FF2B5EF4-FFF2-40B4-BE49-F238E27FC236}">
                <a16:creationId xmlns:a16="http://schemas.microsoft.com/office/drawing/2014/main" id="{BF6844B0-4005-4F90-A12B-9887B4BECA0B}"/>
              </a:ext>
            </a:extLst>
          </p:cNvPr>
          <p:cNvSpPr>
            <a:spLocks noGrp="1"/>
          </p:cNvSpPr>
          <p:nvPr>
            <p:ph type="title"/>
          </p:nvPr>
        </p:nvSpPr>
        <p:spPr/>
        <p:txBody>
          <a:bodyPr/>
          <a:lstStyle/>
          <a:p>
            <a:r>
              <a:rPr lang="en-US" dirty="0"/>
              <a:t>EXERCISE #5</a:t>
            </a:r>
          </a:p>
        </p:txBody>
      </p:sp>
    </p:spTree>
    <p:extLst>
      <p:ext uri="{BB962C8B-B14F-4D97-AF65-F5344CB8AC3E}">
        <p14:creationId xmlns:p14="http://schemas.microsoft.com/office/powerpoint/2010/main" val="41782760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218" y="1297854"/>
            <a:ext cx="8229600" cy="4114800"/>
          </a:xfrm>
        </p:spPr>
        <p:txBody>
          <a:bodyPr/>
          <a:lstStyle/>
          <a:p>
            <a:r>
              <a:rPr lang="en-US" dirty="0"/>
              <a:t>You should now be able to:</a:t>
            </a:r>
          </a:p>
          <a:p>
            <a:pPr lvl="1"/>
            <a:r>
              <a:rPr lang="en-US" dirty="0"/>
              <a:t>Understand core elements of data collection</a:t>
            </a:r>
          </a:p>
          <a:p>
            <a:pPr lvl="1"/>
            <a:r>
              <a:rPr lang="en-US" dirty="0"/>
              <a:t>Determine what types of work zone data elements to collect</a:t>
            </a:r>
          </a:p>
          <a:p>
            <a:pPr lvl="1"/>
            <a:r>
              <a:rPr lang="en-US" dirty="0"/>
              <a:t>List sampling and collection methods</a:t>
            </a:r>
          </a:p>
          <a:p>
            <a:pPr lvl="1"/>
            <a:r>
              <a:rPr lang="en-US" dirty="0"/>
              <a:t>Identify barriers to work zone data collection</a:t>
            </a:r>
          </a:p>
          <a:p>
            <a:pPr lvl="1"/>
            <a:r>
              <a:rPr lang="en-US" dirty="0"/>
              <a:t>Identify data collection practices</a:t>
            </a:r>
          </a:p>
        </p:txBody>
      </p:sp>
      <p:sp>
        <p:nvSpPr>
          <p:cNvPr id="6" name="Title 5">
            <a:extLst>
              <a:ext uri="{FF2B5EF4-FFF2-40B4-BE49-F238E27FC236}">
                <a16:creationId xmlns:a16="http://schemas.microsoft.com/office/drawing/2014/main" id="{BF6844B0-4005-4F90-A12B-9887B4BECA0B}"/>
              </a:ext>
            </a:extLst>
          </p:cNvPr>
          <p:cNvSpPr>
            <a:spLocks noGrp="1"/>
          </p:cNvSpPr>
          <p:nvPr>
            <p:ph type="title"/>
          </p:nvPr>
        </p:nvSpPr>
        <p:spPr/>
        <p:txBody>
          <a:bodyPr/>
          <a:lstStyle/>
          <a:p>
            <a:r>
              <a:rPr lang="en-US" dirty="0"/>
              <a:t>Learning Outcomes Review</a:t>
            </a:r>
          </a:p>
        </p:txBody>
      </p:sp>
    </p:spTree>
    <p:extLst>
      <p:ext uri="{BB962C8B-B14F-4D97-AF65-F5344CB8AC3E}">
        <p14:creationId xmlns:p14="http://schemas.microsoft.com/office/powerpoint/2010/main" val="3399213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Work Zone Safety Data</a:t>
            </a:r>
          </a:p>
          <a:p>
            <a:pPr algn="ctr">
              <a:defRPr/>
            </a:pPr>
            <a:r>
              <a:rPr lang="en-US" sz="3200" b="1" dirty="0">
                <a:solidFill>
                  <a:schemeClr val="bg1"/>
                </a:solidFill>
                <a:latin typeface="Arial" panose="020B0604020202020204" pitchFamily="34" charset="0"/>
                <a:ea typeface="+mj-ea"/>
                <a:cs typeface="+mj-cs"/>
              </a:rPr>
              <a:t>Collection and Analysis </a:t>
            </a:r>
            <a:endParaRPr lang="en-US" sz="4000" b="1" dirty="0">
              <a:solidFill>
                <a:schemeClr val="bg1"/>
              </a:solidFill>
              <a:latin typeface="Arial" panose="020B0604020202020204" pitchFamily="34" charset="0"/>
              <a:ea typeface="+mj-ea"/>
              <a:cs typeface="+mj-cs"/>
            </a:endParaRPr>
          </a:p>
        </p:txBody>
      </p:sp>
      <p:sp>
        <p:nvSpPr>
          <p:cNvPr id="9" name="Rectangle 3"/>
          <p:cNvSpPr txBox="1">
            <a:spLocks noChangeArrowheads="1"/>
          </p:cNvSpPr>
          <p:nvPr/>
        </p:nvSpPr>
        <p:spPr bwMode="auto">
          <a:xfrm>
            <a:off x="5257800" y="1543730"/>
            <a:ext cx="3663845" cy="361814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noAutofit/>
          </a:bodyPr>
          <a:lstStyle/>
          <a:p>
            <a:pPr lvl="0" algn="ctr">
              <a:defRPr/>
            </a:pPr>
            <a:endParaRPr kumimoji="0" lang="en-US" sz="2800" b="0" u="none" strike="noStrike" kern="120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5257800" y="1905000"/>
            <a:ext cx="3886199" cy="3409270"/>
          </a:xfrm>
        </p:spPr>
        <p:txBody>
          <a:bodyPr/>
          <a:lstStyle/>
          <a:p>
            <a:pPr algn="ctr" eaLnBrk="1" hangingPunct="1">
              <a:defRPr/>
            </a:pPr>
            <a:r>
              <a:rPr lang="en-US" dirty="0"/>
              <a:t>3. Work Zone Safety Related Data Analysis</a:t>
            </a:r>
            <a:br>
              <a:rPr lang="en-US" sz="3600" dirty="0"/>
            </a:br>
            <a:endParaRPr lang="en-US" sz="3600" dirty="0"/>
          </a:p>
        </p:txBody>
      </p:sp>
      <p:pic>
        <p:nvPicPr>
          <p:cNvPr id="10" name="Picture 9" descr="Road Work Ahead sign with traffic in the background in a work zone">
            <a:extLst>
              <a:ext uri="{FF2B5EF4-FFF2-40B4-BE49-F238E27FC236}">
                <a16:creationId xmlns:a16="http://schemas.microsoft.com/office/drawing/2014/main" id="{B21ABD66-CD2D-4EB6-B27C-2D1ED7BAA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 y="1848530"/>
            <a:ext cx="4824187" cy="3618140"/>
          </a:xfrm>
          <a:prstGeom prst="rect">
            <a:avLst/>
          </a:prstGeom>
        </p:spPr>
      </p:pic>
      <p:sp>
        <p:nvSpPr>
          <p:cNvPr id="2" name="Google Shape;74;p1">
            <a:extLst>
              <a:ext uri="{FF2B5EF4-FFF2-40B4-BE49-F238E27FC236}">
                <a16:creationId xmlns:a16="http://schemas.microsoft.com/office/drawing/2014/main" id="{B5C4C4D7-A784-C13A-8FA3-7B4A800CD265}"/>
              </a:ext>
            </a:extLst>
          </p:cNvPr>
          <p:cNvSpPr/>
          <p:nvPr/>
        </p:nvSpPr>
        <p:spPr>
          <a:xfrm>
            <a:off x="4343400" y="552314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55536159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25563"/>
            <a:ext cx="8458200" cy="4343400"/>
          </a:xfrm>
        </p:spPr>
        <p:txBody>
          <a:bodyPr/>
          <a:lstStyle/>
          <a:p>
            <a:r>
              <a:rPr lang="en-US" dirty="0"/>
              <a:t>For you to learn how to:</a:t>
            </a:r>
          </a:p>
          <a:p>
            <a:pPr lvl="1"/>
            <a:r>
              <a:rPr lang="en-US" dirty="0"/>
              <a:t>Organize data in a useful manner for analysis</a:t>
            </a:r>
          </a:p>
          <a:p>
            <a:pPr lvl="1"/>
            <a:r>
              <a:rPr lang="en-US" dirty="0"/>
              <a:t>Identify and have familiarity with the use of safety data analysis tools and techniques</a:t>
            </a:r>
          </a:p>
          <a:p>
            <a:pPr lvl="1"/>
            <a:r>
              <a:rPr lang="en-US" dirty="0"/>
              <a:t>Identify examples of data analysis challenges</a:t>
            </a:r>
          </a:p>
          <a:p>
            <a:pPr lvl="1"/>
            <a:r>
              <a:rPr lang="en-US" dirty="0"/>
              <a:t>Understand successful practices that overcome these challenges</a:t>
            </a:r>
          </a:p>
          <a:p>
            <a:pPr lvl="1"/>
            <a:r>
              <a:rPr lang="en-US" dirty="0"/>
              <a:t>Apply your knowledge to analyze work zone safety data</a:t>
            </a:r>
          </a:p>
        </p:txBody>
      </p:sp>
      <p:sp>
        <p:nvSpPr>
          <p:cNvPr id="5" name="Title 4">
            <a:extLst>
              <a:ext uri="{FF2B5EF4-FFF2-40B4-BE49-F238E27FC236}">
                <a16:creationId xmlns:a16="http://schemas.microsoft.com/office/drawing/2014/main" id="{DF9F9F64-2674-434F-AC3B-1DF8F8772AF5}"/>
              </a:ext>
            </a:extLst>
          </p:cNvPr>
          <p:cNvSpPr>
            <a:spLocks noGrp="1"/>
          </p:cNvSpPr>
          <p:nvPr>
            <p:ph type="title"/>
          </p:nvPr>
        </p:nvSpPr>
        <p:spPr/>
        <p:txBody>
          <a:bodyPr/>
          <a:lstStyle/>
          <a:p>
            <a:r>
              <a:rPr lang="en-US" dirty="0"/>
              <a:t>Module Objectives</a:t>
            </a:r>
          </a:p>
        </p:txBody>
      </p:sp>
    </p:spTree>
    <p:extLst>
      <p:ext uri="{BB962C8B-B14F-4D97-AF65-F5344CB8AC3E}">
        <p14:creationId xmlns:p14="http://schemas.microsoft.com/office/powerpoint/2010/main" val="36734762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083"/>
            <a:ext cx="8458200" cy="4343400"/>
          </a:xfrm>
        </p:spPr>
        <p:txBody>
          <a:bodyPr/>
          <a:lstStyle/>
          <a:p>
            <a:r>
              <a:rPr lang="en-US" dirty="0"/>
              <a:t>The agency should answer questions related to the process as it relates to data analysis:</a:t>
            </a:r>
          </a:p>
          <a:p>
            <a:endParaRPr lang="en-US" dirty="0"/>
          </a:p>
        </p:txBody>
      </p:sp>
      <p:sp>
        <p:nvSpPr>
          <p:cNvPr id="6" name="Title 5">
            <a:extLst>
              <a:ext uri="{FF2B5EF4-FFF2-40B4-BE49-F238E27FC236}">
                <a16:creationId xmlns:a16="http://schemas.microsoft.com/office/drawing/2014/main" id="{A9F1D37F-AE3D-4E4C-A75F-40D8837714E9}"/>
              </a:ext>
            </a:extLst>
          </p:cNvPr>
          <p:cNvSpPr>
            <a:spLocks noGrp="1"/>
          </p:cNvSpPr>
          <p:nvPr>
            <p:ph type="title"/>
          </p:nvPr>
        </p:nvSpPr>
        <p:spPr/>
        <p:txBody>
          <a:bodyPr/>
          <a:lstStyle/>
          <a:p>
            <a:r>
              <a:rPr lang="en-US" dirty="0"/>
              <a:t>Review of Five Step Process</a:t>
            </a:r>
          </a:p>
        </p:txBody>
      </p:sp>
      <p:graphicFrame>
        <p:nvGraphicFramePr>
          <p:cNvPr id="18" name="Diagram 17">
            <a:extLst>
              <a:ext uri="{FF2B5EF4-FFF2-40B4-BE49-F238E27FC236}">
                <a16:creationId xmlns:a16="http://schemas.microsoft.com/office/drawing/2014/main" id="{D78065F0-1269-41E7-AD5B-C978D4EE1952}"/>
              </a:ext>
            </a:extLst>
          </p:cNvPr>
          <p:cNvGraphicFramePr/>
          <p:nvPr>
            <p:extLst>
              <p:ext uri="{D42A27DB-BD31-4B8C-83A1-F6EECF244321}">
                <p14:modId xmlns:p14="http://schemas.microsoft.com/office/powerpoint/2010/main" val="2250520337"/>
              </p:ext>
            </p:extLst>
          </p:nvPr>
        </p:nvGraphicFramePr>
        <p:xfrm>
          <a:off x="1485900" y="2362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95992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270e54-c8a0-4b22-84cc-0e31eb95d21e">
      <Terms xmlns="http://schemas.microsoft.com/office/infopath/2007/PartnerControls"/>
    </lcf76f155ced4ddcb4097134ff3c332f>
    <TaxCatchAll xmlns="32c1465c-eec5-42df-ba25-e7b3dc5efb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1D8726CCB35046823CD2208737B298" ma:contentTypeVersion="17" ma:contentTypeDescription="Create a new document." ma:contentTypeScope="" ma:versionID="a1dfcc3812e8eda223e4bbc003fc5805">
  <xsd:schema xmlns:xsd="http://www.w3.org/2001/XMLSchema" xmlns:xs="http://www.w3.org/2001/XMLSchema" xmlns:p="http://schemas.microsoft.com/office/2006/metadata/properties" xmlns:ns2="f5270e54-c8a0-4b22-84cc-0e31eb95d21e" xmlns:ns3="32c1465c-eec5-42df-ba25-e7b3dc5efb78" targetNamespace="http://schemas.microsoft.com/office/2006/metadata/properties" ma:root="true" ma:fieldsID="ea3ce69e8d0753bef4c975463d142391" ns2:_="" ns3:_="">
    <xsd:import namespace="f5270e54-c8a0-4b22-84cc-0e31eb95d21e"/>
    <xsd:import namespace="32c1465c-eec5-42df-ba25-e7b3dc5efb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70e54-c8a0-4b22-84cc-0e31eb95d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752f70-6a13-4c50-9a09-ea54223a0f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c1465c-eec5-42df-ba25-e7b3dc5efb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f90fc8-047a-47db-90e2-1028f76883af}" ma:internalName="TaxCatchAll" ma:showField="CatchAllData" ma:web="32c1465c-eec5-42df-ba25-e7b3dc5efb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766915-FB89-49EC-A43F-9D397509BA29}">
  <ds:schemaRefs>
    <ds:schemaRef ds:uri="http://schemas.microsoft.com/sharepoint/v3/contenttype/forms"/>
  </ds:schemaRefs>
</ds:datastoreItem>
</file>

<file path=customXml/itemProps2.xml><?xml version="1.0" encoding="utf-8"?>
<ds:datastoreItem xmlns:ds="http://schemas.openxmlformats.org/officeDocument/2006/customXml" ds:itemID="{C22A559F-DDE9-40C4-8105-D76ED396321D}">
  <ds:schemaRefs>
    <ds:schemaRef ds:uri="http://www.w3.org/XML/1998/namespace"/>
    <ds:schemaRef ds:uri="32c1465c-eec5-42df-ba25-e7b3dc5efb78"/>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f5270e54-c8a0-4b22-84cc-0e31eb95d21e"/>
    <ds:schemaRef ds:uri="http://purl.org/dc/dcmitype/"/>
    <ds:schemaRef ds:uri="http://purl.org/dc/terms/"/>
  </ds:schemaRefs>
</ds:datastoreItem>
</file>

<file path=customXml/itemProps3.xml><?xml version="1.0" encoding="utf-8"?>
<ds:datastoreItem xmlns:ds="http://schemas.openxmlformats.org/officeDocument/2006/customXml" ds:itemID="{72BCB495-77F8-48ED-A6B5-E682FDC37D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270e54-c8a0-4b22-84cc-0e31eb95d21e"/>
    <ds:schemaRef ds:uri="32c1465c-eec5-42df-ba25-e7b3dc5efb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16536</TotalTime>
  <Words>24134</Words>
  <Application>Microsoft Office PowerPoint</Application>
  <PresentationFormat>On-screen Show (4:3)</PresentationFormat>
  <Paragraphs>3330</Paragraphs>
  <Slides>173</Slides>
  <Notes>173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173</vt:i4>
      </vt:variant>
    </vt:vector>
  </HeadingPairs>
  <TitlesOfParts>
    <vt:vector size="183" baseType="lpstr">
      <vt:lpstr>Arial</vt:lpstr>
      <vt:lpstr>Arial Narrow</vt:lpstr>
      <vt:lpstr>Calibri</vt:lpstr>
      <vt:lpstr>Franklin Gothic Demi</vt:lpstr>
      <vt:lpstr>Franklin Gothic Medium</vt:lpstr>
      <vt:lpstr>Symbol</vt:lpstr>
      <vt:lpstr>Times New Roman</vt:lpstr>
      <vt:lpstr>Verdana</vt:lpstr>
      <vt:lpstr>Wingdings</vt:lpstr>
      <vt:lpstr>Default Design</vt:lpstr>
      <vt:lpstr>Work Zone Safety Data Collection and Analysis  </vt:lpstr>
      <vt:lpstr>About This Course</vt:lpstr>
      <vt:lpstr>FHWA Work Zone Safety Grant</vt:lpstr>
      <vt:lpstr>Developed and Presented by</vt:lpstr>
      <vt:lpstr>Work Zone Safety Data Collection and Analysis Course</vt:lpstr>
      <vt:lpstr>Course Objectives</vt:lpstr>
      <vt:lpstr>Workshop Agenda</vt:lpstr>
      <vt:lpstr>Workshop Agenda (cont.)</vt:lpstr>
      <vt:lpstr>Knowledge Check</vt:lpstr>
      <vt:lpstr>Self Introductions</vt:lpstr>
      <vt:lpstr>About your ATSSA Instructor</vt:lpstr>
      <vt:lpstr>Housekeeping</vt:lpstr>
      <vt:lpstr>Notes</vt:lpstr>
      <vt:lpstr>The “Parking Lot”</vt:lpstr>
      <vt:lpstr>1. Introduction </vt:lpstr>
      <vt:lpstr>Module Objectives</vt:lpstr>
      <vt:lpstr>Traffic Safety: Is There a Problem?</vt:lpstr>
      <vt:lpstr>PowerPoint Presentation</vt:lpstr>
      <vt:lpstr> Overview of Problem: Crashes and Strategies</vt:lpstr>
      <vt:lpstr>FHWA Guidance</vt:lpstr>
      <vt:lpstr> Overview of Problem:  Implementation Challenges</vt:lpstr>
      <vt:lpstr>Data Collection Process </vt:lpstr>
      <vt:lpstr>The Process</vt:lpstr>
      <vt:lpstr>Overview of the Guide</vt:lpstr>
      <vt:lpstr>Overview of the Guide</vt:lpstr>
      <vt:lpstr>2. Work Zone Safety-Related Data Collection </vt:lpstr>
      <vt:lpstr>Module Objectives</vt:lpstr>
      <vt:lpstr>Step 1</vt:lpstr>
      <vt:lpstr>EXERCISE #1:</vt:lpstr>
      <vt:lpstr>Step 2</vt:lpstr>
      <vt:lpstr>Data Collection Background</vt:lpstr>
      <vt:lpstr>Data Collection Background</vt:lpstr>
      <vt:lpstr>Work zone crashes affect:</vt:lpstr>
      <vt:lpstr>Categories of Crash Data</vt:lpstr>
      <vt:lpstr>Work Zone Crash Elements</vt:lpstr>
      <vt:lpstr>Vehicle Data Elements</vt:lpstr>
      <vt:lpstr>Person Data Elements</vt:lpstr>
      <vt:lpstr>Exposure Information</vt:lpstr>
      <vt:lpstr>Queues</vt:lpstr>
      <vt:lpstr>Examples of Queue Data Elements</vt:lpstr>
      <vt:lpstr>Speeding</vt:lpstr>
      <vt:lpstr>Speed Data Collection Benefits </vt:lpstr>
      <vt:lpstr>Speed Data Elements</vt:lpstr>
      <vt:lpstr>Mobility Data</vt:lpstr>
      <vt:lpstr>Examples of Mobility Data Elements</vt:lpstr>
      <vt:lpstr>Step 3</vt:lpstr>
      <vt:lpstr>Step 4</vt:lpstr>
      <vt:lpstr>Following are a number of data collection strategies and techniques: </vt:lpstr>
      <vt:lpstr>Data Sampling: Factors</vt:lpstr>
      <vt:lpstr>Data Sampling: Frequency Tradeoffs</vt:lpstr>
      <vt:lpstr>Data Sampling: Crash Curves to Monitor WZ Safety</vt:lpstr>
      <vt:lpstr>Crash Curves to Monitor WZ Safety: Inputs Needed:</vt:lpstr>
      <vt:lpstr>CASE STUDY TTI Work Zone Crash Curves</vt:lpstr>
      <vt:lpstr>PowerPoint Presentation</vt:lpstr>
      <vt:lpstr>Data Collection: Two Methods</vt:lpstr>
      <vt:lpstr>Real-time Work Zone Data Collection and Compilation</vt:lpstr>
      <vt:lpstr>Real-time Work Zone Data Collection</vt:lpstr>
      <vt:lpstr>Lagging Data Collection</vt:lpstr>
      <vt:lpstr>Lagging Data Collection</vt:lpstr>
      <vt:lpstr>Barriers to Work Zone Data Collection</vt:lpstr>
      <vt:lpstr>EXERCISE #3: Identify Barriers</vt:lpstr>
      <vt:lpstr>Most Highway Agencies </vt:lpstr>
      <vt:lpstr>Barriers at Highway Agencies</vt:lpstr>
      <vt:lpstr>Contractor-Related Barriers</vt:lpstr>
      <vt:lpstr>Contractor-Related Barriers</vt:lpstr>
      <vt:lpstr>Barriers with Law Enforcement</vt:lpstr>
      <vt:lpstr>Barriers with Law Enforcement</vt:lpstr>
      <vt:lpstr>EXERCISE #4: Identify Solutions</vt:lpstr>
      <vt:lpstr>Highway Agency Solutions</vt:lpstr>
      <vt:lpstr>Contractor-Related Solutions</vt:lpstr>
      <vt:lpstr>Solutions with Law Enforcement</vt:lpstr>
      <vt:lpstr>CASE STUDIES Data Collection</vt:lpstr>
      <vt:lpstr>Real-time Work Zone Data Collection</vt:lpstr>
      <vt:lpstr>Real-time Work Zone Data Collection</vt:lpstr>
      <vt:lpstr>Portable Traffic Monitoring Device (PTMD)</vt:lpstr>
      <vt:lpstr>Obtaining Travel Times using Bluetooth Technology</vt:lpstr>
      <vt:lpstr>Obtaining Travel Times using Bluetooth Technology</vt:lpstr>
      <vt:lpstr>Ohio DOT Real-time Data Collection</vt:lpstr>
      <vt:lpstr>Kansas DOT Real-time Work Zone Data Collection</vt:lpstr>
      <vt:lpstr>PowerPoint Presentation</vt:lpstr>
      <vt:lpstr>Real-time Work Zone Data Collection</vt:lpstr>
      <vt:lpstr>Real-time Work Zone Data Collection</vt:lpstr>
      <vt:lpstr>Real-Time Data Collection</vt:lpstr>
      <vt:lpstr>Real-Time Data Collection</vt:lpstr>
      <vt:lpstr>Missouri DOT Real-Time Data Collection</vt:lpstr>
      <vt:lpstr>Real-Time Data Collection</vt:lpstr>
      <vt:lpstr>Lagging Data Collection</vt:lpstr>
      <vt:lpstr>Lagging Data Collection</vt:lpstr>
      <vt:lpstr>Lagging Data Collection</vt:lpstr>
      <vt:lpstr>Lagging Data Collection</vt:lpstr>
      <vt:lpstr>Lagging Data Collection</vt:lpstr>
      <vt:lpstr>Lagging Data Collection</vt:lpstr>
      <vt:lpstr>Lagging Data Collection</vt:lpstr>
      <vt:lpstr>Lagging Data Collection</vt:lpstr>
      <vt:lpstr>EXERCISE #5</vt:lpstr>
      <vt:lpstr>Learning Outcomes Review</vt:lpstr>
      <vt:lpstr>3. Work Zone Safety Related Data Analysis </vt:lpstr>
      <vt:lpstr>Module Objectives</vt:lpstr>
      <vt:lpstr>Review of Five Step Process</vt:lpstr>
      <vt:lpstr>Challenges to Work Zone Safety-Related Data Analysis</vt:lpstr>
      <vt:lpstr>1. Lack of Data and Limitations in the Data Sets</vt:lpstr>
      <vt:lpstr>2. Confounding Factors</vt:lpstr>
      <vt:lpstr>3. Lack of Resources for Analysis</vt:lpstr>
      <vt:lpstr>Solutions to Overcome Barriers</vt:lpstr>
      <vt:lpstr>Data Analysis Tools and Techniques Overview</vt:lpstr>
      <vt:lpstr>Crash Frequency and Rate</vt:lpstr>
      <vt:lpstr>Crash Frequency and Rate</vt:lpstr>
      <vt:lpstr>Examples of Crash Rate Normalizing Factors</vt:lpstr>
      <vt:lpstr>Crash Frequency and Rate</vt:lpstr>
      <vt:lpstr>EXERCISE #7: Crash Rate Comparison</vt:lpstr>
      <vt:lpstr>EXERCISE #7: Crash Rate Comparison</vt:lpstr>
      <vt:lpstr>EXERCISE #7: Crash Rate Comparison</vt:lpstr>
      <vt:lpstr>Case Study – Ohio DOT Near-Real-Time Crash Report Analysis</vt:lpstr>
      <vt:lpstr>Case Study – Ohio DOT Near-Real-Time Crash Report Analysis</vt:lpstr>
      <vt:lpstr>Case Study – Ohio DOT Near-Real-Time Crash Report Analysis</vt:lpstr>
      <vt:lpstr>Crash Types</vt:lpstr>
      <vt:lpstr>Crash Types</vt:lpstr>
      <vt:lpstr>Crash Modification Factor (CMF)</vt:lpstr>
      <vt:lpstr>CMF: Work Zone Duration</vt:lpstr>
      <vt:lpstr>PowerPoint Presentation</vt:lpstr>
      <vt:lpstr>CMF: Work Zone Length</vt:lpstr>
      <vt:lpstr>PowerPoint Presentation</vt:lpstr>
      <vt:lpstr>The USDOT CMF Clearinghouse</vt:lpstr>
      <vt:lpstr>CMF: Photo Enforcement Vehicle</vt:lpstr>
      <vt:lpstr>PowerPoint Presentation</vt:lpstr>
      <vt:lpstr>CMF: Left-hand Merge Traffic Control Pattern</vt:lpstr>
      <vt:lpstr>PowerPoint Presentation</vt:lpstr>
      <vt:lpstr>Road User Costs</vt:lpstr>
      <vt:lpstr>Road User Costs</vt:lpstr>
      <vt:lpstr>Road User Costs: Mobility</vt:lpstr>
      <vt:lpstr>Road User Costs - Crashes</vt:lpstr>
      <vt:lpstr>Data Required for RUCs</vt:lpstr>
      <vt:lpstr>Road User Costs - Crashes</vt:lpstr>
      <vt:lpstr>Road User Costs - Crashes</vt:lpstr>
      <vt:lpstr>Road User Costs - Tools</vt:lpstr>
      <vt:lpstr>EXERCISE #12:  Road User Costs – Example Calculation</vt:lpstr>
      <vt:lpstr>EXERCISE #12:  Road User Costs – Example Calculation</vt:lpstr>
      <vt:lpstr>EXERCISE #12:  Road User Costs – Example Calculation</vt:lpstr>
      <vt:lpstr>EXERCISE #12:  Road User Costs – Example Calculation</vt:lpstr>
      <vt:lpstr>EXERCISE #12:  Road User Costs – Example Calculation</vt:lpstr>
      <vt:lpstr>EXERCISE #12:  Road User Costs – Example Calculation</vt:lpstr>
      <vt:lpstr>EXERCISE #12:  Road User Costs – Example Calculation</vt:lpstr>
      <vt:lpstr>Modeling </vt:lpstr>
      <vt:lpstr>Modeling</vt:lpstr>
      <vt:lpstr>Modeling</vt:lpstr>
      <vt:lpstr>Traffic Impacts Analysis</vt:lpstr>
      <vt:lpstr>Learning Outcomes Review</vt:lpstr>
      <vt:lpstr>4. Application </vt:lpstr>
      <vt:lpstr>Module Objectives</vt:lpstr>
      <vt:lpstr>EXERCISE 13: Investigating Crash Data</vt:lpstr>
      <vt:lpstr>EXERCISE 13: Investigating Crash Data</vt:lpstr>
      <vt:lpstr>Case Study: Ohio DOT Changes to Future Projects</vt:lpstr>
      <vt:lpstr>Case Study: Ohio DOT Changes to Future Projects</vt:lpstr>
      <vt:lpstr>Case Study: Nighttime Work Zones (NCHRP Report 627)</vt:lpstr>
      <vt:lpstr>Case Study: Nighttime Work Zones (NCHRP Report 627)</vt:lpstr>
      <vt:lpstr>Case Study: Nighttime Work Zones (NCHRP Report 627)</vt:lpstr>
      <vt:lpstr>Case Study:  Montana DOT Review: Every 2 Years</vt:lpstr>
      <vt:lpstr>Learning Outcomes</vt:lpstr>
      <vt:lpstr>5. Your Turn</vt:lpstr>
      <vt:lpstr>Module Objectives</vt:lpstr>
      <vt:lpstr>Applying the Workshop to You</vt:lpstr>
      <vt:lpstr>Identifying Next Steps</vt:lpstr>
      <vt:lpstr>PowerPoint Presentation</vt:lpstr>
      <vt:lpstr>EXERCISE 14: Address Your Issues  </vt:lpstr>
      <vt:lpstr>Evaluation </vt:lpstr>
      <vt:lpstr>Learning Outcomes Review</vt:lpstr>
      <vt:lpstr>Closing</vt:lpstr>
      <vt:lpstr>Summary</vt:lpstr>
      <vt:lpstr>Knowledge Check / Evaluations</vt:lpstr>
      <vt:lpstr>Closing</vt:lpstr>
      <vt:lpstr>Review the “Parking Lot”</vt:lpstr>
      <vt:lpstr>Review Course Objectives</vt:lpstr>
      <vt:lpstr>Conclusion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Control Technician Course</dc:title>
  <dc:subject>File 1 of 3</dc:subject>
  <dc:creator>Juan M Morales, P.E</dc:creator>
  <dc:description>JM Morales &amp; Associates, 407-674-7007, www.jmmassoc.com</dc:description>
  <cp:lastModifiedBy>Tim Luttrell</cp:lastModifiedBy>
  <cp:revision>737</cp:revision>
  <dcterms:created xsi:type="dcterms:W3CDTF">2003-08-18T20:36:41Z</dcterms:created>
  <dcterms:modified xsi:type="dcterms:W3CDTF">2025-07-24T19:38:31Z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0x0101000F1D8726CCB35046823CD2208737B298</vt:lpwstr>
  </property>
</Properties>
</file>