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notesSlides/notesSlide178.xml" ContentType="application/vnd.openxmlformats-officedocument.presentationml.notesSlide+xml"/>
  <Override PartName="/ppt/notesSlides/notesSlide140.xml" ContentType="application/vnd.openxmlformats-officedocument.presentationml.notesSlide+xml"/>
  <Override PartName="/ppt/notesSlides/notesSlide186.xml" ContentType="application/vnd.openxmlformats-officedocument.presentationml.notesSlide+xml"/>
  <Override PartName="/ppt/notesSlides/notesSlide168.xml" ContentType="application/vnd.openxmlformats-officedocument.presentationml.notesSlide+xml"/>
  <Override PartName="/ppt/notesSlides/notesSlide103.xml" ContentType="application/vnd.openxmlformats-officedocument.presentationml.notesSlide+xml"/>
  <Override PartName="/ppt/notesSlides/notesSlide18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70.xml" ContentType="application/vnd.openxmlformats-officedocument.presentationml.notesSlide+xml"/>
  <Override PartName="/ppt/notesSlides/notesSlide104.xml" ContentType="application/vnd.openxmlformats-officedocument.presentationml.notesSlide+xml"/>
  <Override PartName="/ppt/notesSlides/notesSlide175.xml" ContentType="application/vnd.openxmlformats-officedocument.presentationml.notesSlide+xml"/>
  <Override PartName="/ppt/notesSlides/notesSlide154.xml" ContentType="application/vnd.openxmlformats-officedocument.presentationml.notesSlide+xml"/>
  <Override PartName="/ppt/notesSlides/notesSlide1.xml" ContentType="application/vnd.openxmlformats-officedocument.presentationml.notesSlide+xml"/>
  <Override PartName="/ppt/notesSlides/notesSlide106.xml" ContentType="application/vnd.openxmlformats-officedocument.presentationml.notesSlide+xml"/>
  <Override PartName="/ppt/notesSlides/notesSlide17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07.xml" ContentType="application/vnd.openxmlformats-officedocument.presentationml.notesSlide+xml"/>
  <Override PartName="/ppt/notesSlides/notesSlide6.xml" ContentType="application/vnd.openxmlformats-officedocument.presentationml.notesSlide+xml"/>
  <Override PartName="/ppt/notesSlides/notesSlide14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08.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61.xml" ContentType="application/vnd.openxmlformats-officedocument.presentationml.notesSlide+xml"/>
  <Override PartName="/ppt/notesSlides/notesSlide109.xml" ContentType="application/vnd.openxmlformats-officedocument.presentationml.notesSlide+xml"/>
  <Override PartName="/ppt/notesSlides/notesSlide23.xml" ContentType="application/vnd.openxmlformats-officedocument.presentationml.notesSlide+xml"/>
  <Override PartName="/ppt/notesSlides/notesSlide176.xml" ContentType="application/vnd.openxmlformats-officedocument.presentationml.notesSlide+xml"/>
  <Override PartName="/ppt/notesSlides/notesSlide110.xml" ContentType="application/vnd.openxmlformats-officedocument.presentationml.notesSlide+xml"/>
  <Override PartName="/ppt/notesSlides/notesSlide14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43.xml" ContentType="application/vnd.openxmlformats-officedocument.presentationml.notesSlide+xml"/>
  <Override PartName="/ppt/notesSlides/notesSlide26.xml" ContentType="application/vnd.openxmlformats-officedocument.presentationml.notesSlide+xml"/>
  <Override PartName="/ppt/notesSlides/notesSlide111.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174.xml" ContentType="application/vnd.openxmlformats-officedocument.presentationml.notesSlide+xml"/>
  <Override PartName="/ppt/notesSlides/notesSlide29.xml" ContentType="application/vnd.openxmlformats-officedocument.presentationml.notesSlide+xml"/>
  <Override PartName="/ppt/notesSlides/notesSlide112.xml" ContentType="application/vnd.openxmlformats-officedocument.presentationml.notesSlide+xml"/>
  <Override PartName="/ppt/notesSlides/notesSlide144.xml" ContentType="application/vnd.openxmlformats-officedocument.presentationml.notesSlide+xml"/>
  <Override PartName="/ppt/notesSlides/notesSlide11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155.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73.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116.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117.xml" ContentType="application/vnd.openxmlformats-officedocument.presentationml.notesSlide+xml"/>
  <Override PartName="/ppt/notesSlides/notesSlide39.xml" ContentType="application/vnd.openxmlformats-officedocument.presentationml.notesSlide+xml"/>
  <Override PartName="/ppt/notesSlides/notesSlide156.xml" ContentType="application/vnd.openxmlformats-officedocument.presentationml.notesSlide+xml"/>
  <Override PartName="/ppt/notesSlides/notesSlide118.xml" ContentType="application/vnd.openxmlformats-officedocument.presentationml.notesSlide+xml"/>
  <Override PartName="/ppt/notesSlides/notesSlide40.xml" ContentType="application/vnd.openxmlformats-officedocument.presentationml.notesSlide+xml"/>
  <Override PartName="/ppt/notesSlides/notesSlide145.xml" ContentType="application/vnd.openxmlformats-officedocument.presentationml.notesSlide+xml"/>
  <Override PartName="/ppt/notesSlides/notesSlide41.xml" ContentType="application/vnd.openxmlformats-officedocument.presentationml.notesSlide+xml"/>
  <Override PartName="/ppt/notesSlides/notesSlide119.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146.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44.xml" ContentType="application/vnd.openxmlformats-officedocument.presentationml.notesSlide+xml"/>
  <Override PartName="/ppt/notesSlides/notesSlide166.xml" ContentType="application/vnd.openxmlformats-officedocument.presentationml.notesSlide+xml"/>
  <Override PartName="/ppt/notesSlides/notesSlide45.xml" ContentType="application/vnd.openxmlformats-officedocument.presentationml.notesSlide+xml"/>
  <Override PartName="/ppt/notesSlides/notesSlide122.xml" ContentType="application/vnd.openxmlformats-officedocument.presentationml.notesSlide+xml"/>
  <Override PartName="/ppt/notesSlides/notesSlide46.xml" ContentType="application/vnd.openxmlformats-officedocument.presentationml.notesSlide+xml"/>
  <Override PartName="/ppt/notesSlides/notesSlide147.xml" ContentType="application/vnd.openxmlformats-officedocument.presentationml.notesSlide+xml"/>
  <Override PartName="/ppt/notesSlides/notesSlide123.xml" ContentType="application/vnd.openxmlformats-officedocument.presentationml.notesSlide+xml"/>
  <Override PartName="/ppt/notesSlides/notesSlide172.xml" ContentType="application/vnd.openxmlformats-officedocument.presentationml.notesSlide+xml"/>
  <Override PartName="/ppt/notesSlides/notesSlide47.xml" ContentType="application/vnd.openxmlformats-officedocument.presentationml.notesSlide+xml"/>
  <Override PartName="/ppt/notesSlides/notesSlide148.xml" ContentType="application/vnd.openxmlformats-officedocument.presentationml.notesSlide+xml"/>
  <Override PartName="/ppt/notesSlides/notesSlide124.xml" ContentType="application/vnd.openxmlformats-officedocument.presentationml.notesSlide+xml"/>
  <Override PartName="/ppt/notesSlides/notesSlide157.xml" ContentType="application/vnd.openxmlformats-officedocument.presentationml.notesSlide+xml"/>
  <Override PartName="/ppt/notesSlides/notesSlide48.xml" ContentType="application/vnd.openxmlformats-officedocument.presentationml.notesSlide+xml"/>
  <Override PartName="/ppt/notesSlides/notesSlide125.xml" ContentType="application/vnd.openxmlformats-officedocument.presentationml.notesSlide+xml"/>
  <Override PartName="/ppt/notesSlides/notesSlide49.xml" ContentType="application/vnd.openxmlformats-officedocument.presentationml.notesSlide+xml"/>
  <Override PartName="/ppt/notesSlides/notesSlide1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126.xml" ContentType="application/vnd.openxmlformats-officedocument.presentationml.notesSlide+xml"/>
  <Override PartName="/ppt/notesSlides/notesSlide162.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150.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129.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171.xml" ContentType="application/vnd.openxmlformats-officedocument.presentationml.notesSlide+xml"/>
  <Override PartName="/ppt/notesSlides/notesSlide67.xml" ContentType="application/vnd.openxmlformats-officedocument.presentationml.notesSlide+xml"/>
  <Override PartName="/ppt/notesSlides/notesSlide151.xml" ContentType="application/vnd.openxmlformats-officedocument.presentationml.notesSlide+xml"/>
  <Override PartName="/ppt/notesSlides/notesSlide158.xml" ContentType="application/vnd.openxmlformats-officedocument.presentationml.notesSlide+xml"/>
  <Override PartName="/ppt/notesSlides/notesSlide68.xml" ContentType="application/vnd.openxmlformats-officedocument.presentationml.notesSlide+xml"/>
  <Override PartName="/ppt/notesSlides/notesSlide184.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13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163.xml" ContentType="application/vnd.openxmlformats-officedocument.presentationml.notesSlide+xml"/>
  <Override PartName="/ppt/notesSlides/notesSlide79.xml" ContentType="application/vnd.openxmlformats-officedocument.presentationml.notesSlide+xml"/>
  <Override PartName="/ppt/notesSlides/notesSlide131.xml" ContentType="application/vnd.openxmlformats-officedocument.presentationml.notesSlide+xml"/>
  <Override PartName="/ppt/notesSlides/notesSlide80.xml" ContentType="application/vnd.openxmlformats-officedocument.presentationml.notesSlide+xml"/>
  <Override PartName="/ppt/notesSlides/notesSlide132.xml" ContentType="application/vnd.openxmlformats-officedocument.presentationml.notesSlide+xml"/>
  <Override PartName="/ppt/notesSlides/notesSlide183.xml" ContentType="application/vnd.openxmlformats-officedocument.presentationml.notesSlide+xml"/>
  <Override PartName="/ppt/notesSlides/notesSlide133.xml" ContentType="application/vnd.openxmlformats-officedocument.presentationml.notesSlide+xml"/>
  <Override PartName="/ppt/notesSlides/notesSlide81.xml" ContentType="application/vnd.openxmlformats-officedocument.presentationml.notesSlide+xml"/>
  <Override PartName="/ppt/notesSlides/notesSlide159.xml" ContentType="application/vnd.openxmlformats-officedocument.presentationml.notesSlide+xml"/>
  <Override PartName="/ppt/notesSlides/notesSlide134.xml" ContentType="application/vnd.openxmlformats-officedocument.presentationml.notesSlide+xml"/>
  <Override PartName="/ppt/notesSlides/notesSlide82.xml" ContentType="application/vnd.openxmlformats-officedocument.presentationml.notesSlide+xml"/>
  <Override PartName="/ppt/notesSlides/notesSlide212.xml" ContentType="application/vnd.openxmlformats-officedocument.presentationml.notesSlide+xml"/>
  <Override PartName="/ppt/notesSlides/notesSlide83.xml" ContentType="application/vnd.openxmlformats-officedocument.presentationml.notesSlide+xml"/>
  <Override PartName="/ppt/notesSlides/notesSlide135.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182.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136.xml" ContentType="application/vnd.openxmlformats-officedocument.presentationml.notesSlide+xml"/>
  <Override PartName="/ppt/notesSlides/notesSlide92.xml" ContentType="application/vnd.openxmlformats-officedocument.presentationml.notesSlide+xml"/>
  <Override PartName="/ppt/notesSlides/notesSlide152.xml" ContentType="application/vnd.openxmlformats-officedocument.presentationml.notesSlide+xml"/>
  <Override PartName="/ppt/notesSlides/notesSlide93.xml" ContentType="application/vnd.openxmlformats-officedocument.presentationml.notesSlide+xml"/>
  <Override PartName="/ppt/notesSlides/notesSlide181.xml" ContentType="application/vnd.openxmlformats-officedocument.presentationml.notesSlide+xml"/>
  <Override PartName="/ppt/notesSlides/notesSlide94.xml" ContentType="application/vnd.openxmlformats-officedocument.presentationml.notesSlide+xml"/>
  <Override PartName="/ppt/notesSlides/notesSlide137.xml" ContentType="application/vnd.openxmlformats-officedocument.presentationml.notesSlide+xml"/>
  <Override PartName="/ppt/notesSlides/notesSlide95.xml" ContentType="application/vnd.openxmlformats-officedocument.presentationml.notesSlide+xml"/>
  <Override PartName="/ppt/notesSlides/notesSlide164.xml" ContentType="application/vnd.openxmlformats-officedocument.presentationml.notesSlide+xml"/>
  <Override PartName="/ppt/notesSlides/notesSlide96.xml" ContentType="application/vnd.openxmlformats-officedocument.presentationml.notesSlide+xml"/>
  <Override PartName="/ppt/notesSlides/notesSlide180.xml" ContentType="application/vnd.openxmlformats-officedocument.presentationml.notesSlide+xml"/>
  <Override PartName="/ppt/notesSlides/notesSlide97.xml" ContentType="application/vnd.openxmlformats-officedocument.presentationml.notesSlide+xml"/>
  <Override PartName="/ppt/notesSlides/notesSlide138.xml" ContentType="application/vnd.openxmlformats-officedocument.presentationml.notesSlide+xml"/>
  <Override PartName="/ppt/notesSlides/notesSlide98.xml" ContentType="application/vnd.openxmlformats-officedocument.presentationml.notesSlide+xml"/>
  <Override PartName="/ppt/notesSlides/notesSlide179.xml" ContentType="application/vnd.openxmlformats-officedocument.presentationml.notesSlide+xml"/>
  <Override PartName="/ppt/notesSlides/notesSlide99.xml" ContentType="application/vnd.openxmlformats-officedocument.presentationml.notesSlide+xml"/>
  <Override PartName="/ppt/notesSlides/notesSlide139.xml" ContentType="application/vnd.openxmlformats-officedocument.presentationml.notesSlide+xml"/>
  <Override PartName="/ppt/notesSlides/notesSlide100.xml" ContentType="application/vnd.openxmlformats-officedocument.presentationml.notesSlide+xml"/>
  <Override PartName="/ppt/notesSlides/notesSlide153.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65.xml" ContentType="application/vnd.openxmlformats-officedocument.presentationml.notesSlide+xml"/>
  <Override PartName="/ppt/notesSlides/notesSlide160.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167.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169.xml" ContentType="application/vnd.openxmlformats-officedocument.presentationml.notesSlide+xml"/>
  <Override PartName="/ppt/notesSlides/notesSlide10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tags/tag14.xml" ContentType="application/vnd.openxmlformats-officedocument.presentationml.tags+xml"/>
  <Override PartName="/ppt/tags/tag3.xml" ContentType="application/vnd.openxmlformats-officedocument.presentationml.tags+xml"/>
  <Override PartName="/ppt/tags/tag9.xml" ContentType="application/vnd.openxmlformats-officedocument.presentationml.tags+xml"/>
  <Override PartName="/ppt/tags/tag2.xml" ContentType="application/vnd.openxmlformats-officedocument.presentationml.tags+xml"/>
  <Override PartName="/ppt/tags/tag11.xml" ContentType="application/vnd.openxmlformats-officedocument.presentationml.tags+xml"/>
  <Override PartName="/ppt/tags/tag15.xml" ContentType="application/vnd.openxmlformats-officedocument.presentationml.tags+xml"/>
  <Override PartName="/ppt/tags/tag1.xml" ContentType="application/vnd.openxmlformats-officedocument.presentationml.tags+xml"/>
  <Override PartName="/ppt/tags/tag8.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2.xml" ContentType="application/vnd.openxmlformats-officedocument.presentationml.tags+xml"/>
  <Override PartName="/ppt/tags/tag7.xml" ContentType="application/vnd.openxmlformats-officedocument.presentationml.tags+xml"/>
  <Override PartName="/ppt/tags/tag10.xml" ContentType="application/vnd.openxmlformats-officedocument.presentationml.tags+xml"/>
  <Override PartName="/ppt/tags/tag18.xml" ContentType="application/vnd.openxmlformats-officedocument.presentationml.tags+xml"/>
  <Override PartName="/ppt/tags/tag6.xml" ContentType="application/vnd.openxmlformats-officedocument.presentationml.tags+xml"/>
  <Override PartName="/ppt/tags/tag13.xml" ContentType="application/vnd.openxmlformats-officedocument.presentationml.tags+xml"/>
  <Override PartName="/ppt/tags/tag5.xml" ContentType="application/vnd.openxmlformats-officedocument.presentationml.tags+xml"/>
  <Override PartName="/ppt/tags/tag19.xml" ContentType="application/vnd.openxmlformats-officedocument.presentationml.tags+xml"/>
  <Override PartName="/ppt/tags/tag4.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7"/>
  </p:notesMasterIdLst>
  <p:handoutMasterIdLst>
    <p:handoutMasterId r:id="rId228"/>
  </p:handoutMasterIdLst>
  <p:sldIdLst>
    <p:sldId id="390" r:id="rId2"/>
    <p:sldId id="315" r:id="rId3"/>
    <p:sldId id="391" r:id="rId4"/>
    <p:sldId id="754" r:id="rId5"/>
    <p:sldId id="393" r:id="rId6"/>
    <p:sldId id="394" r:id="rId7"/>
    <p:sldId id="395" r:id="rId8"/>
    <p:sldId id="399" r:id="rId9"/>
    <p:sldId id="400" r:id="rId10"/>
    <p:sldId id="401" r:id="rId11"/>
    <p:sldId id="539" r:id="rId12"/>
    <p:sldId id="744" r:id="rId13"/>
    <p:sldId id="404" r:id="rId14"/>
    <p:sldId id="405" r:id="rId15"/>
    <p:sldId id="406" r:id="rId16"/>
    <p:sldId id="540" r:id="rId17"/>
    <p:sldId id="541" r:id="rId18"/>
    <p:sldId id="551" r:id="rId19"/>
    <p:sldId id="745" r:id="rId20"/>
    <p:sldId id="553" r:id="rId21"/>
    <p:sldId id="545" r:id="rId22"/>
    <p:sldId id="546" r:id="rId23"/>
    <p:sldId id="547" r:id="rId24"/>
    <p:sldId id="548" r:id="rId25"/>
    <p:sldId id="549" r:id="rId26"/>
    <p:sldId id="550" r:id="rId27"/>
    <p:sldId id="554" r:id="rId28"/>
    <p:sldId id="555" r:id="rId29"/>
    <p:sldId id="556" r:id="rId30"/>
    <p:sldId id="557" r:id="rId31"/>
    <p:sldId id="558" r:id="rId32"/>
    <p:sldId id="559" r:id="rId33"/>
    <p:sldId id="560" r:id="rId34"/>
    <p:sldId id="561" r:id="rId35"/>
    <p:sldId id="562" r:id="rId36"/>
    <p:sldId id="563" r:id="rId37"/>
    <p:sldId id="564" r:id="rId38"/>
    <p:sldId id="565" r:id="rId39"/>
    <p:sldId id="566" r:id="rId40"/>
    <p:sldId id="567" r:id="rId41"/>
    <p:sldId id="568" r:id="rId42"/>
    <p:sldId id="569" r:id="rId43"/>
    <p:sldId id="570" r:id="rId44"/>
    <p:sldId id="571" r:id="rId45"/>
    <p:sldId id="572" r:id="rId46"/>
    <p:sldId id="573" r:id="rId47"/>
    <p:sldId id="574" r:id="rId48"/>
    <p:sldId id="575" r:id="rId49"/>
    <p:sldId id="576" r:id="rId50"/>
    <p:sldId id="577" r:id="rId51"/>
    <p:sldId id="578" r:id="rId52"/>
    <p:sldId id="757" r:id="rId53"/>
    <p:sldId id="579" r:id="rId54"/>
    <p:sldId id="746" r:id="rId55"/>
    <p:sldId id="581" r:id="rId56"/>
    <p:sldId id="582" r:id="rId57"/>
    <p:sldId id="583" r:id="rId58"/>
    <p:sldId id="448" r:id="rId59"/>
    <p:sldId id="753" r:id="rId60"/>
    <p:sldId id="584" r:id="rId61"/>
    <p:sldId id="585" r:id="rId62"/>
    <p:sldId id="586" r:id="rId63"/>
    <p:sldId id="587" r:id="rId64"/>
    <p:sldId id="588" r:id="rId65"/>
    <p:sldId id="589" r:id="rId66"/>
    <p:sldId id="590" r:id="rId67"/>
    <p:sldId id="591" r:id="rId68"/>
    <p:sldId id="592" r:id="rId69"/>
    <p:sldId id="593" r:id="rId70"/>
    <p:sldId id="594" r:id="rId71"/>
    <p:sldId id="595" r:id="rId72"/>
    <p:sldId id="596" r:id="rId73"/>
    <p:sldId id="597" r:id="rId74"/>
    <p:sldId id="598" r:id="rId75"/>
    <p:sldId id="599" r:id="rId76"/>
    <p:sldId id="600" r:id="rId77"/>
    <p:sldId id="601" r:id="rId78"/>
    <p:sldId id="602" r:id="rId79"/>
    <p:sldId id="603" r:id="rId80"/>
    <p:sldId id="604" r:id="rId81"/>
    <p:sldId id="605" r:id="rId82"/>
    <p:sldId id="606" r:id="rId83"/>
    <p:sldId id="607" r:id="rId84"/>
    <p:sldId id="758" r:id="rId85"/>
    <p:sldId id="608" r:id="rId86"/>
    <p:sldId id="747" r:id="rId87"/>
    <p:sldId id="610" r:id="rId88"/>
    <p:sldId id="611" r:id="rId89"/>
    <p:sldId id="612" r:id="rId90"/>
    <p:sldId id="613" r:id="rId91"/>
    <p:sldId id="614" r:id="rId92"/>
    <p:sldId id="615" r:id="rId93"/>
    <p:sldId id="616" r:id="rId94"/>
    <p:sldId id="617" r:id="rId95"/>
    <p:sldId id="618" r:id="rId96"/>
    <p:sldId id="619" r:id="rId97"/>
    <p:sldId id="620" r:id="rId98"/>
    <p:sldId id="621" r:id="rId99"/>
    <p:sldId id="622" r:id="rId100"/>
    <p:sldId id="623" r:id="rId101"/>
    <p:sldId id="624" r:id="rId102"/>
    <p:sldId id="625" r:id="rId103"/>
    <p:sldId id="626" r:id="rId104"/>
    <p:sldId id="627" r:id="rId105"/>
    <p:sldId id="628" r:id="rId106"/>
    <p:sldId id="629" r:id="rId107"/>
    <p:sldId id="630" r:id="rId108"/>
    <p:sldId id="631" r:id="rId109"/>
    <p:sldId id="632" r:id="rId110"/>
    <p:sldId id="633" r:id="rId111"/>
    <p:sldId id="634" r:id="rId112"/>
    <p:sldId id="635" r:id="rId113"/>
    <p:sldId id="636" r:id="rId114"/>
    <p:sldId id="637" r:id="rId115"/>
    <p:sldId id="639" r:id="rId116"/>
    <p:sldId id="640" r:id="rId117"/>
    <p:sldId id="756" r:id="rId118"/>
    <p:sldId id="641" r:id="rId119"/>
    <p:sldId id="642" r:id="rId120"/>
    <p:sldId id="748" r:id="rId121"/>
    <p:sldId id="643" r:id="rId122"/>
    <p:sldId id="644" r:id="rId123"/>
    <p:sldId id="645" r:id="rId124"/>
    <p:sldId id="647" r:id="rId125"/>
    <p:sldId id="648" r:id="rId126"/>
    <p:sldId id="649" r:id="rId127"/>
    <p:sldId id="650" r:id="rId128"/>
    <p:sldId id="651" r:id="rId129"/>
    <p:sldId id="652" r:id="rId130"/>
    <p:sldId id="653" r:id="rId131"/>
    <p:sldId id="749" r:id="rId132"/>
    <p:sldId id="655" r:id="rId133"/>
    <p:sldId id="656" r:id="rId134"/>
    <p:sldId id="657" r:id="rId135"/>
    <p:sldId id="658" r:id="rId136"/>
    <p:sldId id="659" r:id="rId137"/>
    <p:sldId id="660" r:id="rId138"/>
    <p:sldId id="661" r:id="rId139"/>
    <p:sldId id="662" r:id="rId140"/>
    <p:sldId id="663" r:id="rId141"/>
    <p:sldId id="664" r:id="rId142"/>
    <p:sldId id="665" r:id="rId143"/>
    <p:sldId id="666" r:id="rId144"/>
    <p:sldId id="667" r:id="rId145"/>
    <p:sldId id="668" r:id="rId146"/>
    <p:sldId id="669" r:id="rId147"/>
    <p:sldId id="670" r:id="rId148"/>
    <p:sldId id="671" r:id="rId149"/>
    <p:sldId id="672" r:id="rId150"/>
    <p:sldId id="673" r:id="rId151"/>
    <p:sldId id="674" r:id="rId152"/>
    <p:sldId id="675" r:id="rId153"/>
    <p:sldId id="676" r:id="rId154"/>
    <p:sldId id="677" r:id="rId155"/>
    <p:sldId id="678" r:id="rId156"/>
    <p:sldId id="679" r:id="rId157"/>
    <p:sldId id="680" r:id="rId158"/>
    <p:sldId id="681" r:id="rId159"/>
    <p:sldId id="682" r:id="rId160"/>
    <p:sldId id="683" r:id="rId161"/>
    <p:sldId id="684" r:id="rId162"/>
    <p:sldId id="685" r:id="rId163"/>
    <p:sldId id="686" r:id="rId164"/>
    <p:sldId id="687" r:id="rId165"/>
    <p:sldId id="688" r:id="rId166"/>
    <p:sldId id="689" r:id="rId167"/>
    <p:sldId id="690" r:id="rId168"/>
    <p:sldId id="691" r:id="rId169"/>
    <p:sldId id="692" r:id="rId170"/>
    <p:sldId id="693" r:id="rId171"/>
    <p:sldId id="694" r:id="rId172"/>
    <p:sldId id="695" r:id="rId173"/>
    <p:sldId id="755" r:id="rId174"/>
    <p:sldId id="696" r:id="rId175"/>
    <p:sldId id="697" r:id="rId176"/>
    <p:sldId id="698" r:id="rId177"/>
    <p:sldId id="699" r:id="rId178"/>
    <p:sldId id="700" r:id="rId179"/>
    <p:sldId id="701" r:id="rId180"/>
    <p:sldId id="702" r:id="rId181"/>
    <p:sldId id="703" r:id="rId182"/>
    <p:sldId id="704" r:id="rId183"/>
    <p:sldId id="705" r:id="rId184"/>
    <p:sldId id="706" r:id="rId185"/>
    <p:sldId id="707" r:id="rId186"/>
    <p:sldId id="708" r:id="rId187"/>
    <p:sldId id="709" r:id="rId188"/>
    <p:sldId id="710" r:id="rId189"/>
    <p:sldId id="711" r:id="rId190"/>
    <p:sldId id="712" r:id="rId191"/>
    <p:sldId id="713" r:id="rId192"/>
    <p:sldId id="714" r:id="rId193"/>
    <p:sldId id="715" r:id="rId194"/>
    <p:sldId id="716" r:id="rId195"/>
    <p:sldId id="717" r:id="rId196"/>
    <p:sldId id="718" r:id="rId197"/>
    <p:sldId id="719" r:id="rId198"/>
    <p:sldId id="720" r:id="rId199"/>
    <p:sldId id="721" r:id="rId200"/>
    <p:sldId id="722" r:id="rId201"/>
    <p:sldId id="723" r:id="rId202"/>
    <p:sldId id="724" r:id="rId203"/>
    <p:sldId id="725" r:id="rId204"/>
    <p:sldId id="726" r:id="rId205"/>
    <p:sldId id="727" r:id="rId206"/>
    <p:sldId id="728" r:id="rId207"/>
    <p:sldId id="729" r:id="rId208"/>
    <p:sldId id="730" r:id="rId209"/>
    <p:sldId id="731" r:id="rId210"/>
    <p:sldId id="759" r:id="rId211"/>
    <p:sldId id="760" r:id="rId212"/>
    <p:sldId id="750" r:id="rId213"/>
    <p:sldId id="733" r:id="rId214"/>
    <p:sldId id="734" r:id="rId215"/>
    <p:sldId id="735" r:id="rId216"/>
    <p:sldId id="736" r:id="rId217"/>
    <p:sldId id="762" r:id="rId218"/>
    <p:sldId id="751" r:id="rId219"/>
    <p:sldId id="738" r:id="rId220"/>
    <p:sldId id="763" r:id="rId221"/>
    <p:sldId id="739" r:id="rId222"/>
    <p:sldId id="740" r:id="rId223"/>
    <p:sldId id="741" r:id="rId224"/>
    <p:sldId id="742" r:id="rId225"/>
    <p:sldId id="752" r:id="rId226"/>
  </p:sldIdLst>
  <p:sldSz cx="9144000" cy="6858000" type="screen4x3"/>
  <p:notesSz cx="6858000" cy="9144000"/>
  <p:defaultTextStyle>
    <a:defPPr>
      <a:defRPr lang="en-US"/>
    </a:defPPr>
    <a:lvl1pPr algn="l" rtl="0" fontAlgn="base">
      <a:spcBef>
        <a:spcPct val="0"/>
      </a:spcBef>
      <a:spcAft>
        <a:spcPct val="0"/>
      </a:spcAft>
      <a:defRPr sz="1600" kern="1200">
        <a:solidFill>
          <a:schemeClr val="tx1"/>
        </a:solidFill>
        <a:latin typeface="Verdana" pitchFamily="34" charset="0"/>
        <a:ea typeface="+mn-ea"/>
        <a:cs typeface="+mn-cs"/>
      </a:defRPr>
    </a:lvl1pPr>
    <a:lvl2pPr marL="457200" algn="l" rtl="0" fontAlgn="base">
      <a:spcBef>
        <a:spcPct val="0"/>
      </a:spcBef>
      <a:spcAft>
        <a:spcPct val="0"/>
      </a:spcAft>
      <a:defRPr sz="1600" kern="1200">
        <a:solidFill>
          <a:schemeClr val="tx1"/>
        </a:solidFill>
        <a:latin typeface="Verdana" pitchFamily="34" charset="0"/>
        <a:ea typeface="+mn-ea"/>
        <a:cs typeface="+mn-cs"/>
      </a:defRPr>
    </a:lvl2pPr>
    <a:lvl3pPr marL="914400" algn="l" rtl="0" fontAlgn="base">
      <a:spcBef>
        <a:spcPct val="0"/>
      </a:spcBef>
      <a:spcAft>
        <a:spcPct val="0"/>
      </a:spcAft>
      <a:defRPr sz="1600" kern="1200">
        <a:solidFill>
          <a:schemeClr val="tx1"/>
        </a:solidFill>
        <a:latin typeface="Verdana" pitchFamily="34" charset="0"/>
        <a:ea typeface="+mn-ea"/>
        <a:cs typeface="+mn-cs"/>
      </a:defRPr>
    </a:lvl3pPr>
    <a:lvl4pPr marL="1371600" algn="l" rtl="0" fontAlgn="base">
      <a:spcBef>
        <a:spcPct val="0"/>
      </a:spcBef>
      <a:spcAft>
        <a:spcPct val="0"/>
      </a:spcAft>
      <a:defRPr sz="1600" kern="1200">
        <a:solidFill>
          <a:schemeClr val="tx1"/>
        </a:solidFill>
        <a:latin typeface="Verdana" pitchFamily="34" charset="0"/>
        <a:ea typeface="+mn-ea"/>
        <a:cs typeface="+mn-cs"/>
      </a:defRPr>
    </a:lvl4pPr>
    <a:lvl5pPr marL="1828800" algn="l" rtl="0" fontAlgn="base">
      <a:spcBef>
        <a:spcPct val="0"/>
      </a:spcBef>
      <a:spcAft>
        <a:spcPct val="0"/>
      </a:spcAft>
      <a:defRPr sz="1600" kern="1200">
        <a:solidFill>
          <a:schemeClr val="tx1"/>
        </a:solidFill>
        <a:latin typeface="Verdana" pitchFamily="34" charset="0"/>
        <a:ea typeface="+mn-ea"/>
        <a:cs typeface="+mn-cs"/>
      </a:defRPr>
    </a:lvl5pPr>
    <a:lvl6pPr marL="2286000" algn="l" defTabSz="914400" rtl="0" eaLnBrk="1" latinLnBrk="0" hangingPunct="1">
      <a:defRPr sz="1600" kern="1200">
        <a:solidFill>
          <a:schemeClr val="tx1"/>
        </a:solidFill>
        <a:latin typeface="Verdana" pitchFamily="34" charset="0"/>
        <a:ea typeface="+mn-ea"/>
        <a:cs typeface="+mn-cs"/>
      </a:defRPr>
    </a:lvl6pPr>
    <a:lvl7pPr marL="2743200" algn="l" defTabSz="914400" rtl="0" eaLnBrk="1" latinLnBrk="0" hangingPunct="1">
      <a:defRPr sz="1600" kern="1200">
        <a:solidFill>
          <a:schemeClr val="tx1"/>
        </a:solidFill>
        <a:latin typeface="Verdana" pitchFamily="34" charset="0"/>
        <a:ea typeface="+mn-ea"/>
        <a:cs typeface="+mn-cs"/>
      </a:defRPr>
    </a:lvl7pPr>
    <a:lvl8pPr marL="3200400" algn="l" defTabSz="914400" rtl="0" eaLnBrk="1" latinLnBrk="0" hangingPunct="1">
      <a:defRPr sz="1600" kern="1200">
        <a:solidFill>
          <a:schemeClr val="tx1"/>
        </a:solidFill>
        <a:latin typeface="Verdana" pitchFamily="34" charset="0"/>
        <a:ea typeface="+mn-ea"/>
        <a:cs typeface="+mn-cs"/>
      </a:defRPr>
    </a:lvl8pPr>
    <a:lvl9pPr marL="3657600" algn="l" defTabSz="914400" rtl="0" eaLnBrk="1" latinLnBrk="0" hangingPunct="1">
      <a:defRPr sz="16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000066"/>
    <a:srgbClr val="000099"/>
    <a:srgbClr val="0000FF"/>
    <a:srgbClr val="FFFF00"/>
    <a:srgbClr val="FFCC66"/>
    <a:srgbClr val="FF99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37" autoAdjust="0"/>
    <p:restoredTop sz="86376" autoAdjust="0"/>
  </p:normalViewPr>
  <p:slideViewPr>
    <p:cSldViewPr>
      <p:cViewPr varScale="1">
        <p:scale>
          <a:sx n="95" d="100"/>
          <a:sy n="95" d="100"/>
        </p:scale>
        <p:origin x="786" y="90"/>
      </p:cViewPr>
      <p:guideLst>
        <p:guide orient="horz" pos="2160"/>
        <p:guide pos="2880"/>
      </p:guideLst>
    </p:cSldViewPr>
  </p:slideViewPr>
  <p:outlineViewPr>
    <p:cViewPr>
      <p:scale>
        <a:sx n="33" d="100"/>
        <a:sy n="33" d="100"/>
      </p:scale>
      <p:origin x="0" y="-10280"/>
    </p:cViewPr>
    <p:sldLst>
      <p:sld r:id="rId1" collapse="1"/>
      <p:sld r:id="rId2" collapse="1"/>
      <p:sld r:id="rId3" collapse="1"/>
    </p:sldLst>
  </p:outlineViewPr>
  <p:notesTextViewPr>
    <p:cViewPr>
      <p:scale>
        <a:sx n="100" d="100"/>
        <a:sy n="100" d="100"/>
      </p:scale>
      <p:origin x="0" y="0"/>
    </p:cViewPr>
  </p:notesTextViewPr>
  <p:sorterViewPr>
    <p:cViewPr varScale="1">
      <p:scale>
        <a:sx n="1" d="1"/>
        <a:sy n="1" d="1"/>
      </p:scale>
      <p:origin x="0" y="-22901"/>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handoutMaster" Target="handoutMasters/handout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presProps" Target="presProp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customXml" Target="../customXml/item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customXml" Target="../customXml/item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customXml" Target="../customXml/item3.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_rels/viewProps.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slide" Target="slides/slide10.xml"/><Relationship Id="rId1"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BABBD6-4974-4817-BD03-AE39813641C0}"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6BBBD614-52D1-4B7B-B55A-CDE8741D00F9}">
      <dgm:prSet custT="1"/>
      <dgm:spPr>
        <a:solidFill>
          <a:srgbClr val="FFFF00">
            <a:alpha val="90000"/>
          </a:srgbClr>
        </a:solidFill>
        <a:ln w="57150">
          <a:solidFill>
            <a:srgbClr val="008000"/>
          </a:solidFill>
        </a:ln>
      </dgm:spPr>
      <dgm:t>
        <a:bodyPr/>
        <a:lstStyle/>
        <a:p>
          <a:pPr rtl="0"/>
          <a:r>
            <a:rPr lang="en-US" sz="6000" b="1" i="1" dirty="0">
              <a:latin typeface="Arial" panose="020B0604020202020204" pitchFamily="34" charset="0"/>
            </a:rPr>
            <a:t>NO!</a:t>
          </a:r>
        </a:p>
      </dgm:t>
      <dgm:extLst>
        <a:ext uri="{E40237B7-FDA0-4F09-8148-C483321AD2D9}">
          <dgm14:cNvPr xmlns:dgm14="http://schemas.microsoft.com/office/drawing/2010/diagram" id="0" name="" descr="No!"/>
        </a:ext>
      </dgm:extLst>
    </dgm:pt>
    <dgm:pt modelId="{D9B499A4-C164-44DD-ADBC-CBE881FF22BB}" type="parTrans" cxnId="{5D8FD336-4303-4D91-8605-6F4DF11205AE}">
      <dgm:prSet/>
      <dgm:spPr/>
      <dgm:t>
        <a:bodyPr/>
        <a:lstStyle/>
        <a:p>
          <a:endParaRPr lang="en-US"/>
        </a:p>
      </dgm:t>
    </dgm:pt>
    <dgm:pt modelId="{05F326C6-0A92-4428-9073-32BDD1D95B7F}" type="sibTrans" cxnId="{5D8FD336-4303-4D91-8605-6F4DF11205AE}">
      <dgm:prSet/>
      <dgm:spPr/>
      <dgm:t>
        <a:bodyPr/>
        <a:lstStyle/>
        <a:p>
          <a:endParaRPr lang="en-US"/>
        </a:p>
      </dgm:t>
    </dgm:pt>
    <dgm:pt modelId="{EEC7B469-FA27-4A34-982E-BA9B0A332C74}" type="pres">
      <dgm:prSet presAssocID="{5BBABBD6-4974-4817-BD03-AE39813641C0}" presName="compositeShape" presStyleCnt="0">
        <dgm:presLayoutVars>
          <dgm:dir/>
          <dgm:resizeHandles/>
        </dgm:presLayoutVars>
      </dgm:prSet>
      <dgm:spPr/>
    </dgm:pt>
    <dgm:pt modelId="{F2BD8827-CA41-4B17-A365-E15CE0EDC519}" type="pres">
      <dgm:prSet presAssocID="{5BBABBD6-4974-4817-BD03-AE39813641C0}" presName="pyramid" presStyleLbl="node1" presStyleIdx="0" presStyleCnt="1"/>
      <dgm:spPr>
        <a:solidFill>
          <a:srgbClr val="00B050"/>
        </a:solid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AA24415-FDC6-46CE-BACF-20B400B1BCCA}" type="pres">
      <dgm:prSet presAssocID="{5BBABBD6-4974-4817-BD03-AE39813641C0}" presName="theList" presStyleCnt="0"/>
      <dgm:spPr/>
    </dgm:pt>
    <dgm:pt modelId="{8BC00022-0521-4885-A2FF-C5B0F7ED8D8B}" type="pres">
      <dgm:prSet presAssocID="{6BBBD614-52D1-4B7B-B55A-CDE8741D00F9}" presName="aNode" presStyleLbl="fgAcc1" presStyleIdx="0" presStyleCnt="1">
        <dgm:presLayoutVars>
          <dgm:bulletEnabled val="1"/>
        </dgm:presLayoutVars>
      </dgm:prSet>
      <dgm:spPr/>
    </dgm:pt>
    <dgm:pt modelId="{5082E622-468A-4376-A6C2-69D7462156F8}" type="pres">
      <dgm:prSet presAssocID="{6BBBD614-52D1-4B7B-B55A-CDE8741D00F9}" presName="aSpace" presStyleCnt="0"/>
      <dgm:spPr/>
    </dgm:pt>
  </dgm:ptLst>
  <dgm:cxnLst>
    <dgm:cxn modelId="{5D8FD336-4303-4D91-8605-6F4DF11205AE}" srcId="{5BBABBD6-4974-4817-BD03-AE39813641C0}" destId="{6BBBD614-52D1-4B7B-B55A-CDE8741D00F9}" srcOrd="0" destOrd="0" parTransId="{D9B499A4-C164-44DD-ADBC-CBE881FF22BB}" sibTransId="{05F326C6-0A92-4428-9073-32BDD1D95B7F}"/>
    <dgm:cxn modelId="{4C969C55-1E0C-41FE-A3A2-EA69B6EA6084}" type="presOf" srcId="{6BBBD614-52D1-4B7B-B55A-CDE8741D00F9}" destId="{8BC00022-0521-4885-A2FF-C5B0F7ED8D8B}" srcOrd="0" destOrd="0" presId="urn:microsoft.com/office/officeart/2005/8/layout/pyramid2"/>
    <dgm:cxn modelId="{60E569A8-7A0C-420C-8056-B023A631D59F}" type="presOf" srcId="{5BBABBD6-4974-4817-BD03-AE39813641C0}" destId="{EEC7B469-FA27-4A34-982E-BA9B0A332C74}" srcOrd="0" destOrd="0" presId="urn:microsoft.com/office/officeart/2005/8/layout/pyramid2"/>
    <dgm:cxn modelId="{75C38973-F4E1-432E-8EAA-B523F85B8B69}" type="presParOf" srcId="{EEC7B469-FA27-4A34-982E-BA9B0A332C74}" destId="{F2BD8827-CA41-4B17-A365-E15CE0EDC519}" srcOrd="0" destOrd="0" presId="urn:microsoft.com/office/officeart/2005/8/layout/pyramid2"/>
    <dgm:cxn modelId="{A02D35FD-8AAF-44DF-8FCD-E2792CCC8AB1}" type="presParOf" srcId="{EEC7B469-FA27-4A34-982E-BA9B0A332C74}" destId="{4AA24415-FDC6-46CE-BACF-20B400B1BCCA}" srcOrd="1" destOrd="0" presId="urn:microsoft.com/office/officeart/2005/8/layout/pyramid2"/>
    <dgm:cxn modelId="{CF87288B-6304-42D4-B2C4-2CC5E82A44DC}" type="presParOf" srcId="{4AA24415-FDC6-46CE-BACF-20B400B1BCCA}" destId="{8BC00022-0521-4885-A2FF-C5B0F7ED8D8B}" srcOrd="0" destOrd="0" presId="urn:microsoft.com/office/officeart/2005/8/layout/pyramid2"/>
    <dgm:cxn modelId="{C00A8AEB-147C-4EAA-897A-825494FB5494}" type="presParOf" srcId="{4AA24415-FDC6-46CE-BACF-20B400B1BCCA}" destId="{5082E622-468A-4376-A6C2-69D7462156F8}" srcOrd="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DF7264-0884-4721-9664-8E4FCFD8638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PR"/>
        </a:p>
      </dgm:t>
    </dgm:pt>
    <dgm:pt modelId="{A76393CF-2658-4699-8DC5-AEE24550F61E}">
      <dgm:prSet phldrT="[Text]" custT="1"/>
      <dgm:spPr>
        <a:solidFill>
          <a:schemeClr val="accent2"/>
        </a:solidFill>
      </dgm:spPr>
      <dgm:t>
        <a:bodyPr/>
        <a:lstStyle/>
        <a:p>
          <a:r>
            <a:rPr lang="en-US" sz="2800" dirty="0">
              <a:latin typeface="Arial" panose="020B0604020202020204" pitchFamily="34" charset="0"/>
            </a:rPr>
            <a:t>1968</a:t>
          </a:r>
          <a:endParaRPr lang="es-PR" sz="2800" dirty="0">
            <a:latin typeface="Arial" panose="020B0604020202020204" pitchFamily="34" charset="0"/>
          </a:endParaRP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5F51255-6494-4BD7-A819-E979424CECB9}" type="parTrans" cxnId="{1D26E3C0-8132-4070-9341-0C27B91F021A}">
      <dgm:prSet/>
      <dgm:spPr/>
      <dgm:t>
        <a:bodyPr/>
        <a:lstStyle/>
        <a:p>
          <a:endParaRPr lang="es-PR" sz="2800">
            <a:latin typeface="Calibri" pitchFamily="34" charset="0"/>
          </a:endParaRPr>
        </a:p>
      </dgm:t>
    </dgm:pt>
    <dgm:pt modelId="{35A1E42B-0F86-48B2-BF39-BD567DC6B3DF}" type="sibTrans" cxnId="{1D26E3C0-8132-4070-9341-0C27B91F021A}">
      <dgm:prSet/>
      <dgm:spPr/>
      <dgm:t>
        <a:bodyPr/>
        <a:lstStyle/>
        <a:p>
          <a:endParaRPr lang="es-PR" sz="2800">
            <a:latin typeface="Calibri" pitchFamily="34" charset="0"/>
          </a:endParaRPr>
        </a:p>
      </dgm:t>
    </dgm:pt>
    <dgm:pt modelId="{179F9823-7CF2-4FF3-8E82-D87ED8282F46}">
      <dgm:prSet phldrT="[Text]" custT="1"/>
      <dgm:spPr/>
      <dgm:t>
        <a:bodyPr/>
        <a:lstStyle/>
        <a:p>
          <a:r>
            <a:rPr lang="en-US" sz="2800" dirty="0">
              <a:latin typeface="Arial" panose="020B0604020202020204" pitchFamily="34" charset="0"/>
            </a:rPr>
            <a:t>Architectural Barriers Act (ABA)</a:t>
          </a:r>
          <a:endParaRPr lang="es-PR" sz="2800" dirty="0">
            <a:latin typeface="Arial" panose="020B0604020202020204" pitchFamily="34" charset="0"/>
          </a:endParaRPr>
        </a:p>
      </dgm:t>
      <dgm:extLst>
        <a:ext uri="{E40237B7-FDA0-4F09-8148-C483321AD2D9}">
          <dgm14:cNvPr xmlns:dgm14="http://schemas.microsoft.com/office/drawing/2010/diagram" id="0" name="" descr="1968 - Architectural Barriers Act (ABA)&#10;"/>
        </a:ext>
      </dgm:extLst>
    </dgm:pt>
    <dgm:pt modelId="{524886BB-C214-43D4-82C2-D1D0E7AF2265}" type="parTrans" cxnId="{B9A0871D-2184-4919-B677-EA168C77D1A9}">
      <dgm:prSet/>
      <dgm:spPr/>
      <dgm:t>
        <a:bodyPr/>
        <a:lstStyle/>
        <a:p>
          <a:endParaRPr lang="es-PR" sz="2800">
            <a:latin typeface="Calibri" pitchFamily="34" charset="0"/>
          </a:endParaRPr>
        </a:p>
      </dgm:t>
    </dgm:pt>
    <dgm:pt modelId="{6E24F335-5184-4668-9AB2-B0C0C5F0E3E6}" type="sibTrans" cxnId="{B9A0871D-2184-4919-B677-EA168C77D1A9}">
      <dgm:prSet/>
      <dgm:spPr/>
      <dgm:t>
        <a:bodyPr/>
        <a:lstStyle/>
        <a:p>
          <a:endParaRPr lang="es-PR" sz="2800">
            <a:latin typeface="Calibri" pitchFamily="34" charset="0"/>
          </a:endParaRPr>
        </a:p>
      </dgm:t>
    </dgm:pt>
    <dgm:pt modelId="{DAB0102D-B426-45D8-A7A0-816AD0F7E0F9}">
      <dgm:prSet phldrT="[Text]" custT="1"/>
      <dgm:spPr>
        <a:solidFill>
          <a:schemeClr val="accent2"/>
        </a:solidFill>
      </dgm:spPr>
      <dgm:t>
        <a:bodyPr/>
        <a:lstStyle/>
        <a:p>
          <a:r>
            <a:rPr lang="en-US" sz="2800" dirty="0">
              <a:latin typeface="Arial" panose="020B0604020202020204" pitchFamily="34" charset="0"/>
            </a:rPr>
            <a:t>1973</a:t>
          </a:r>
          <a:endParaRPr lang="es-PR" sz="2800" dirty="0">
            <a:latin typeface="Arial" panose="020B0604020202020204" pitchFamily="34" charset="0"/>
          </a:endParaRP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3EF152A-A58F-485A-A427-11F68A7FE550}" type="parTrans" cxnId="{287B4F6E-E799-4D33-93AC-AF72024D638F}">
      <dgm:prSet/>
      <dgm:spPr/>
      <dgm:t>
        <a:bodyPr/>
        <a:lstStyle/>
        <a:p>
          <a:endParaRPr lang="es-PR" sz="2800">
            <a:latin typeface="Calibri" pitchFamily="34" charset="0"/>
          </a:endParaRPr>
        </a:p>
      </dgm:t>
    </dgm:pt>
    <dgm:pt modelId="{F541BAB7-53A6-4322-8961-2F0BFFE02FA9}" type="sibTrans" cxnId="{287B4F6E-E799-4D33-93AC-AF72024D638F}">
      <dgm:prSet/>
      <dgm:spPr/>
      <dgm:t>
        <a:bodyPr/>
        <a:lstStyle/>
        <a:p>
          <a:endParaRPr lang="es-PR" sz="2800">
            <a:latin typeface="Calibri" pitchFamily="34" charset="0"/>
          </a:endParaRPr>
        </a:p>
      </dgm:t>
    </dgm:pt>
    <dgm:pt modelId="{58FF094B-0C64-40C3-BA8E-F5105BCB8614}">
      <dgm:prSet phldrT="[Text]" custT="1"/>
      <dgm:spPr/>
      <dgm:t>
        <a:bodyPr/>
        <a:lstStyle/>
        <a:p>
          <a:r>
            <a:rPr lang="en-US" sz="2800" dirty="0">
              <a:latin typeface="Arial" panose="020B0604020202020204" pitchFamily="34" charset="0"/>
            </a:rPr>
            <a:t>Rehabilitation Act </a:t>
          </a:r>
          <a:endParaRPr lang="es-PR" sz="2800" dirty="0">
            <a:latin typeface="Arial" panose="020B0604020202020204" pitchFamily="34" charset="0"/>
          </a:endParaRPr>
        </a:p>
      </dgm:t>
      <dgm:extLst>
        <a:ext uri="{E40237B7-FDA0-4F09-8148-C483321AD2D9}">
          <dgm14:cNvPr xmlns:dgm14="http://schemas.microsoft.com/office/drawing/2010/diagram" id="0" name="" descr="1973 - Rehabilitation Act "/>
        </a:ext>
      </dgm:extLst>
    </dgm:pt>
    <dgm:pt modelId="{D75E3011-73F8-4E12-B8E2-E0016635EE72}" type="parTrans" cxnId="{B015481A-6D34-4D79-A47F-39A06A4155CE}">
      <dgm:prSet/>
      <dgm:spPr/>
      <dgm:t>
        <a:bodyPr/>
        <a:lstStyle/>
        <a:p>
          <a:endParaRPr lang="es-PR" sz="2800">
            <a:latin typeface="Calibri" pitchFamily="34" charset="0"/>
          </a:endParaRPr>
        </a:p>
      </dgm:t>
    </dgm:pt>
    <dgm:pt modelId="{52BD54F9-78E2-4816-98DA-9F110A2FB835}" type="sibTrans" cxnId="{B015481A-6D34-4D79-A47F-39A06A4155CE}">
      <dgm:prSet/>
      <dgm:spPr/>
      <dgm:t>
        <a:bodyPr/>
        <a:lstStyle/>
        <a:p>
          <a:endParaRPr lang="es-PR" sz="2800">
            <a:latin typeface="Calibri" pitchFamily="34" charset="0"/>
          </a:endParaRPr>
        </a:p>
      </dgm:t>
    </dgm:pt>
    <dgm:pt modelId="{FDC5F9B3-7058-4699-965E-CD139196C2D3}">
      <dgm:prSet phldrT="[Text]" custT="1"/>
      <dgm:spPr>
        <a:solidFill>
          <a:schemeClr val="accent2"/>
        </a:solidFill>
      </dgm:spPr>
      <dgm:t>
        <a:bodyPr/>
        <a:lstStyle/>
        <a:p>
          <a:r>
            <a:rPr lang="en-US" sz="2800" dirty="0">
              <a:latin typeface="Arial" panose="020B0604020202020204" pitchFamily="34" charset="0"/>
            </a:rPr>
            <a:t>1987</a:t>
          </a:r>
          <a:endParaRPr lang="es-PR" sz="2800" dirty="0">
            <a:latin typeface="Arial" panose="020B0604020202020204" pitchFamily="34" charset="0"/>
          </a:endParaRP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FC0117F-24BC-49EB-B90B-97045B7AC0A9}" type="parTrans" cxnId="{BD0618B9-4F66-4DF3-AC52-E739824CD5BA}">
      <dgm:prSet/>
      <dgm:spPr/>
      <dgm:t>
        <a:bodyPr/>
        <a:lstStyle/>
        <a:p>
          <a:endParaRPr lang="es-PR" sz="2800">
            <a:latin typeface="Calibri" pitchFamily="34" charset="0"/>
          </a:endParaRPr>
        </a:p>
      </dgm:t>
    </dgm:pt>
    <dgm:pt modelId="{393FE3FD-2045-458A-BB5B-C48776022F9C}" type="sibTrans" cxnId="{BD0618B9-4F66-4DF3-AC52-E739824CD5BA}">
      <dgm:prSet/>
      <dgm:spPr/>
      <dgm:t>
        <a:bodyPr/>
        <a:lstStyle/>
        <a:p>
          <a:endParaRPr lang="es-PR" sz="2800">
            <a:latin typeface="Calibri" pitchFamily="34" charset="0"/>
          </a:endParaRPr>
        </a:p>
      </dgm:t>
    </dgm:pt>
    <dgm:pt modelId="{4370165E-003D-469F-B0E7-E1436FDDA0DD}">
      <dgm:prSet phldrT="[Text]" custT="1"/>
      <dgm:spPr/>
      <dgm:t>
        <a:bodyPr/>
        <a:lstStyle/>
        <a:p>
          <a:r>
            <a:rPr lang="en-US" sz="2800" dirty="0">
              <a:latin typeface="Arial" panose="020B0604020202020204" pitchFamily="34" charset="0"/>
            </a:rPr>
            <a:t>Civil Rights Restoration Act</a:t>
          </a:r>
          <a:endParaRPr lang="es-PR" sz="2800" dirty="0">
            <a:latin typeface="Arial" panose="020B0604020202020204" pitchFamily="34" charset="0"/>
          </a:endParaRPr>
        </a:p>
      </dgm:t>
      <dgm:extLst>
        <a:ext uri="{E40237B7-FDA0-4F09-8148-C483321AD2D9}">
          <dgm14:cNvPr xmlns:dgm14="http://schemas.microsoft.com/office/drawing/2010/diagram" id="0" name="" descr="1987 - Civil Rights Restoration Act"/>
        </a:ext>
      </dgm:extLst>
    </dgm:pt>
    <dgm:pt modelId="{395C23EF-2D92-41C1-9EC1-9BFF787FC6E6}" type="parTrans" cxnId="{F2C3BF24-A971-4D48-BC95-609D86B99295}">
      <dgm:prSet/>
      <dgm:spPr/>
      <dgm:t>
        <a:bodyPr/>
        <a:lstStyle/>
        <a:p>
          <a:endParaRPr lang="es-PR" sz="2800">
            <a:latin typeface="Calibri" pitchFamily="34" charset="0"/>
          </a:endParaRPr>
        </a:p>
      </dgm:t>
    </dgm:pt>
    <dgm:pt modelId="{C160E677-FDDB-4915-824B-76BC72D12D5B}" type="sibTrans" cxnId="{F2C3BF24-A971-4D48-BC95-609D86B99295}">
      <dgm:prSet/>
      <dgm:spPr/>
      <dgm:t>
        <a:bodyPr/>
        <a:lstStyle/>
        <a:p>
          <a:endParaRPr lang="es-PR" sz="2800">
            <a:latin typeface="Calibri" pitchFamily="34" charset="0"/>
          </a:endParaRPr>
        </a:p>
      </dgm:t>
    </dgm:pt>
    <dgm:pt modelId="{0A801BCD-3992-4A42-8C03-2BB54815968D}">
      <dgm:prSet custT="1"/>
      <dgm:spPr>
        <a:solidFill>
          <a:schemeClr val="accent2"/>
        </a:solidFill>
      </dgm:spPr>
      <dgm:t>
        <a:bodyPr/>
        <a:lstStyle/>
        <a:p>
          <a:r>
            <a:rPr lang="en-US" sz="2800" dirty="0">
              <a:latin typeface="Arial" panose="020B0604020202020204" pitchFamily="34" charset="0"/>
            </a:rPr>
            <a:t>1990</a:t>
          </a:r>
          <a:endParaRPr lang="es-PR" sz="2800" dirty="0">
            <a:latin typeface="Arial" panose="020B0604020202020204" pitchFamily="34" charset="0"/>
          </a:endParaRP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ABC481D-E9E9-4C55-85DB-DBB504CB607F}" type="parTrans" cxnId="{1F8A7489-7422-4D90-B852-5D39ED654889}">
      <dgm:prSet/>
      <dgm:spPr/>
      <dgm:t>
        <a:bodyPr/>
        <a:lstStyle/>
        <a:p>
          <a:endParaRPr lang="es-PR" sz="2800">
            <a:latin typeface="Calibri" pitchFamily="34" charset="0"/>
          </a:endParaRPr>
        </a:p>
      </dgm:t>
    </dgm:pt>
    <dgm:pt modelId="{6C65A674-4DDE-4950-A6C9-87541C48B804}" type="sibTrans" cxnId="{1F8A7489-7422-4D90-B852-5D39ED654889}">
      <dgm:prSet/>
      <dgm:spPr/>
      <dgm:t>
        <a:bodyPr/>
        <a:lstStyle/>
        <a:p>
          <a:endParaRPr lang="es-PR" sz="2800">
            <a:latin typeface="Calibri" pitchFamily="34" charset="0"/>
          </a:endParaRPr>
        </a:p>
      </dgm:t>
    </dgm:pt>
    <dgm:pt modelId="{8B3898BE-4255-4911-BC27-602F1A2F9679}">
      <dgm:prSet custT="1"/>
      <dgm:spPr/>
      <dgm:t>
        <a:bodyPr/>
        <a:lstStyle/>
        <a:p>
          <a:r>
            <a:rPr lang="en-US" sz="2800" dirty="0">
              <a:latin typeface="Arial" panose="020B0604020202020204" pitchFamily="34" charset="0"/>
            </a:rPr>
            <a:t>Americans with Disabilities Act (ADA) </a:t>
          </a:r>
          <a:endParaRPr lang="es-PR" sz="2800" dirty="0">
            <a:latin typeface="Arial" panose="020B0604020202020204" pitchFamily="34" charset="0"/>
          </a:endParaRPr>
        </a:p>
      </dgm:t>
      <dgm:extLst>
        <a:ext uri="{E40237B7-FDA0-4F09-8148-C483321AD2D9}">
          <dgm14:cNvPr xmlns:dgm14="http://schemas.microsoft.com/office/drawing/2010/diagram" id="0" name="" descr="1990 - Americans with Disabilities Act (ADA) "/>
        </a:ext>
      </dgm:extLst>
    </dgm:pt>
    <dgm:pt modelId="{7C6CA803-A3E4-4C61-A78C-A4BEE5B86AC0}" type="parTrans" cxnId="{94ADA3CC-A3B1-4BFE-924C-68DD985A411D}">
      <dgm:prSet/>
      <dgm:spPr/>
      <dgm:t>
        <a:bodyPr/>
        <a:lstStyle/>
        <a:p>
          <a:endParaRPr lang="es-PR" sz="2800">
            <a:latin typeface="Calibri" pitchFamily="34" charset="0"/>
          </a:endParaRPr>
        </a:p>
      </dgm:t>
    </dgm:pt>
    <dgm:pt modelId="{79EE16F4-8AFD-4E04-A7E6-4553FF9F583D}" type="sibTrans" cxnId="{94ADA3CC-A3B1-4BFE-924C-68DD985A411D}">
      <dgm:prSet/>
      <dgm:spPr/>
      <dgm:t>
        <a:bodyPr/>
        <a:lstStyle/>
        <a:p>
          <a:endParaRPr lang="es-PR" sz="2800">
            <a:latin typeface="Calibri" pitchFamily="34" charset="0"/>
          </a:endParaRPr>
        </a:p>
      </dgm:t>
    </dgm:pt>
    <dgm:pt modelId="{99AB2FB0-267E-4CEB-B959-352A53D03244}">
      <dgm:prSet custT="1"/>
      <dgm:spPr>
        <a:solidFill>
          <a:schemeClr val="accent2"/>
        </a:solidFill>
      </dgm:spPr>
      <dgm:t>
        <a:bodyPr/>
        <a:lstStyle/>
        <a:p>
          <a:r>
            <a:rPr lang="en-US" sz="2800" dirty="0">
              <a:latin typeface="Arial" panose="020B0604020202020204" pitchFamily="34" charset="0"/>
            </a:rPr>
            <a:t>Now</a:t>
          </a:r>
          <a:endParaRPr lang="es-PR" sz="2800" dirty="0">
            <a:latin typeface="Arial" panose="020B0604020202020204" pitchFamily="34" charset="0"/>
          </a:endParaRP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CCC1826-4709-40F7-9951-4D3283CD8222}" type="parTrans" cxnId="{FBED8062-6F32-4F84-AFCF-C08375EBFCCC}">
      <dgm:prSet/>
      <dgm:spPr/>
      <dgm:t>
        <a:bodyPr/>
        <a:lstStyle/>
        <a:p>
          <a:endParaRPr lang="es-PR" sz="2800">
            <a:latin typeface="Calibri" pitchFamily="34" charset="0"/>
          </a:endParaRPr>
        </a:p>
      </dgm:t>
    </dgm:pt>
    <dgm:pt modelId="{A09F1CE3-BD97-47A7-9B23-F078ECEA2856}" type="sibTrans" cxnId="{FBED8062-6F32-4F84-AFCF-C08375EBFCCC}">
      <dgm:prSet/>
      <dgm:spPr/>
      <dgm:t>
        <a:bodyPr/>
        <a:lstStyle/>
        <a:p>
          <a:endParaRPr lang="es-PR" sz="2800">
            <a:latin typeface="Calibri" pitchFamily="34" charset="0"/>
          </a:endParaRPr>
        </a:p>
      </dgm:t>
    </dgm:pt>
    <dgm:pt modelId="{7B1CE095-4788-4140-A0AB-25E374F0989E}">
      <dgm:prSet custT="1"/>
      <dgm:spPr/>
      <dgm:t>
        <a:bodyPr/>
        <a:lstStyle/>
        <a:p>
          <a:r>
            <a:rPr lang="en-US" sz="2800" dirty="0">
              <a:latin typeface="Arial" panose="020B0604020202020204" pitchFamily="34" charset="0"/>
            </a:rPr>
            <a:t>ADA-ABA guidelines were updated/combined in 2004, further supplemented in 2007 and adopted by USDOJ in 2010</a:t>
          </a:r>
          <a:endParaRPr lang="es-PR" sz="2800" dirty="0">
            <a:latin typeface="Arial" panose="020B0604020202020204" pitchFamily="34" charset="0"/>
          </a:endParaRPr>
        </a:p>
      </dgm:t>
      <dgm:extLst>
        <a:ext uri="{E40237B7-FDA0-4F09-8148-C483321AD2D9}">
          <dgm14:cNvPr xmlns:dgm14="http://schemas.microsoft.com/office/drawing/2010/diagram" id="0" name="" descr="Now - ADA-ABA guidelines were updated/combined in 2004, further supplemented in 2007 and adopted by USDOJ in 2010"/>
        </a:ext>
      </dgm:extLst>
    </dgm:pt>
    <dgm:pt modelId="{55229529-7AC4-4E5D-B622-B07908190540}" type="parTrans" cxnId="{6530354B-6BB7-48CC-B2EA-D4E0BAE13A18}">
      <dgm:prSet/>
      <dgm:spPr/>
      <dgm:t>
        <a:bodyPr/>
        <a:lstStyle/>
        <a:p>
          <a:endParaRPr lang="es-PR" sz="2800">
            <a:latin typeface="Calibri" pitchFamily="34" charset="0"/>
          </a:endParaRPr>
        </a:p>
      </dgm:t>
    </dgm:pt>
    <dgm:pt modelId="{66D066EA-6067-4A3B-A6FE-C3AF0889DCA0}" type="sibTrans" cxnId="{6530354B-6BB7-48CC-B2EA-D4E0BAE13A18}">
      <dgm:prSet/>
      <dgm:spPr/>
      <dgm:t>
        <a:bodyPr/>
        <a:lstStyle/>
        <a:p>
          <a:endParaRPr lang="es-PR" sz="2800">
            <a:latin typeface="Calibri" pitchFamily="34" charset="0"/>
          </a:endParaRPr>
        </a:p>
      </dgm:t>
    </dgm:pt>
    <dgm:pt modelId="{1EF88309-1E89-4218-9B72-D7895E78BC7A}" type="pres">
      <dgm:prSet presAssocID="{70DF7264-0884-4721-9664-8E4FCFD86389}" presName="linearFlow" presStyleCnt="0">
        <dgm:presLayoutVars>
          <dgm:dir/>
          <dgm:animLvl val="lvl"/>
          <dgm:resizeHandles val="exact"/>
        </dgm:presLayoutVars>
      </dgm:prSet>
      <dgm:spPr/>
    </dgm:pt>
    <dgm:pt modelId="{A73D16E7-FD68-420F-8D07-4872103BBC59}" type="pres">
      <dgm:prSet presAssocID="{A76393CF-2658-4699-8DC5-AEE24550F61E}" presName="composite" presStyleCnt="0"/>
      <dgm:spPr/>
    </dgm:pt>
    <dgm:pt modelId="{FE5780C9-46B0-4481-96A7-CF1A2E72A05E}" type="pres">
      <dgm:prSet presAssocID="{A76393CF-2658-4699-8DC5-AEE24550F61E}" presName="parentText" presStyleLbl="alignNode1" presStyleIdx="0" presStyleCnt="5">
        <dgm:presLayoutVars>
          <dgm:chMax val="1"/>
          <dgm:bulletEnabled val="1"/>
        </dgm:presLayoutVars>
      </dgm:prSet>
      <dgm:spPr/>
    </dgm:pt>
    <dgm:pt modelId="{CDD528D3-62D5-4A73-AEA6-99A36FBCA89C}" type="pres">
      <dgm:prSet presAssocID="{A76393CF-2658-4699-8DC5-AEE24550F61E}" presName="descendantText" presStyleLbl="alignAcc1" presStyleIdx="0" presStyleCnt="5">
        <dgm:presLayoutVars>
          <dgm:bulletEnabled val="1"/>
        </dgm:presLayoutVars>
      </dgm:prSet>
      <dgm:spPr/>
    </dgm:pt>
    <dgm:pt modelId="{78FCAA8E-7949-40DD-8680-4B18D9F149FC}" type="pres">
      <dgm:prSet presAssocID="{35A1E42B-0F86-48B2-BF39-BD567DC6B3DF}" presName="sp" presStyleCnt="0"/>
      <dgm:spPr/>
    </dgm:pt>
    <dgm:pt modelId="{70869591-B5B5-4ECC-90EA-52786759F605}" type="pres">
      <dgm:prSet presAssocID="{DAB0102D-B426-45D8-A7A0-816AD0F7E0F9}" presName="composite" presStyleCnt="0"/>
      <dgm:spPr/>
    </dgm:pt>
    <dgm:pt modelId="{1DEDFBC3-8A99-4343-AAED-C8281259E01D}" type="pres">
      <dgm:prSet presAssocID="{DAB0102D-B426-45D8-A7A0-816AD0F7E0F9}" presName="parentText" presStyleLbl="alignNode1" presStyleIdx="1" presStyleCnt="5">
        <dgm:presLayoutVars>
          <dgm:chMax val="1"/>
          <dgm:bulletEnabled val="1"/>
        </dgm:presLayoutVars>
      </dgm:prSet>
      <dgm:spPr/>
    </dgm:pt>
    <dgm:pt modelId="{594A5B66-E60C-40C8-B12A-755F038AA45F}" type="pres">
      <dgm:prSet presAssocID="{DAB0102D-B426-45D8-A7A0-816AD0F7E0F9}" presName="descendantText" presStyleLbl="alignAcc1" presStyleIdx="1" presStyleCnt="5">
        <dgm:presLayoutVars>
          <dgm:bulletEnabled val="1"/>
        </dgm:presLayoutVars>
      </dgm:prSet>
      <dgm:spPr/>
    </dgm:pt>
    <dgm:pt modelId="{36F86FBF-F215-4EBD-860F-38DCC8D134AF}" type="pres">
      <dgm:prSet presAssocID="{F541BAB7-53A6-4322-8961-2F0BFFE02FA9}" presName="sp" presStyleCnt="0"/>
      <dgm:spPr/>
    </dgm:pt>
    <dgm:pt modelId="{D0CE4FEE-8C2E-4EA6-993F-5865AD896FC3}" type="pres">
      <dgm:prSet presAssocID="{FDC5F9B3-7058-4699-965E-CD139196C2D3}" presName="composite" presStyleCnt="0"/>
      <dgm:spPr/>
    </dgm:pt>
    <dgm:pt modelId="{6160A264-DE93-4EB3-875D-9C9603B894F1}" type="pres">
      <dgm:prSet presAssocID="{FDC5F9B3-7058-4699-965E-CD139196C2D3}" presName="parentText" presStyleLbl="alignNode1" presStyleIdx="2" presStyleCnt="5">
        <dgm:presLayoutVars>
          <dgm:chMax val="1"/>
          <dgm:bulletEnabled val="1"/>
        </dgm:presLayoutVars>
      </dgm:prSet>
      <dgm:spPr/>
    </dgm:pt>
    <dgm:pt modelId="{CE4A0613-EB93-49F4-8960-B1674B97A503}" type="pres">
      <dgm:prSet presAssocID="{FDC5F9B3-7058-4699-965E-CD139196C2D3}" presName="descendantText" presStyleLbl="alignAcc1" presStyleIdx="2" presStyleCnt="5">
        <dgm:presLayoutVars>
          <dgm:bulletEnabled val="1"/>
        </dgm:presLayoutVars>
      </dgm:prSet>
      <dgm:spPr/>
    </dgm:pt>
    <dgm:pt modelId="{64BDCC75-A8A2-4399-A6EA-0E3793BA3BFB}" type="pres">
      <dgm:prSet presAssocID="{393FE3FD-2045-458A-BB5B-C48776022F9C}" presName="sp" presStyleCnt="0"/>
      <dgm:spPr/>
    </dgm:pt>
    <dgm:pt modelId="{8B2D5E55-DEF9-4CDD-AA46-963C1CA395A1}" type="pres">
      <dgm:prSet presAssocID="{0A801BCD-3992-4A42-8C03-2BB54815968D}" presName="composite" presStyleCnt="0"/>
      <dgm:spPr/>
    </dgm:pt>
    <dgm:pt modelId="{274B740B-DD50-4734-96C4-B6BFD5440A1E}" type="pres">
      <dgm:prSet presAssocID="{0A801BCD-3992-4A42-8C03-2BB54815968D}" presName="parentText" presStyleLbl="alignNode1" presStyleIdx="3" presStyleCnt="5">
        <dgm:presLayoutVars>
          <dgm:chMax val="1"/>
          <dgm:bulletEnabled val="1"/>
        </dgm:presLayoutVars>
      </dgm:prSet>
      <dgm:spPr/>
    </dgm:pt>
    <dgm:pt modelId="{7E05CD6A-9554-4735-A5FE-2AFFF5EFFBF6}" type="pres">
      <dgm:prSet presAssocID="{0A801BCD-3992-4A42-8C03-2BB54815968D}" presName="descendantText" presStyleLbl="alignAcc1" presStyleIdx="3" presStyleCnt="5">
        <dgm:presLayoutVars>
          <dgm:bulletEnabled val="1"/>
        </dgm:presLayoutVars>
      </dgm:prSet>
      <dgm:spPr/>
    </dgm:pt>
    <dgm:pt modelId="{01956B0F-811B-41DF-BB44-10A673FCC84E}" type="pres">
      <dgm:prSet presAssocID="{6C65A674-4DDE-4950-A6C9-87541C48B804}" presName="sp" presStyleCnt="0"/>
      <dgm:spPr/>
    </dgm:pt>
    <dgm:pt modelId="{509830F9-D201-4624-AB72-1C529AFBBAA1}" type="pres">
      <dgm:prSet presAssocID="{99AB2FB0-267E-4CEB-B959-352A53D03244}" presName="composite" presStyleCnt="0"/>
      <dgm:spPr/>
    </dgm:pt>
    <dgm:pt modelId="{5F91BCF6-90F7-46E3-A5E5-805B6FFF41AD}" type="pres">
      <dgm:prSet presAssocID="{99AB2FB0-267E-4CEB-B959-352A53D03244}" presName="parentText" presStyleLbl="alignNode1" presStyleIdx="4" presStyleCnt="5">
        <dgm:presLayoutVars>
          <dgm:chMax val="1"/>
          <dgm:bulletEnabled val="1"/>
        </dgm:presLayoutVars>
      </dgm:prSet>
      <dgm:spPr/>
    </dgm:pt>
    <dgm:pt modelId="{D8E11EF0-421B-44C6-90D4-78DC6584DE28}" type="pres">
      <dgm:prSet presAssocID="{99AB2FB0-267E-4CEB-B959-352A53D03244}" presName="descendantText" presStyleLbl="alignAcc1" presStyleIdx="4" presStyleCnt="5" custScaleY="253482" custLinFactNeighborX="160" custLinFactNeighborY="44833">
        <dgm:presLayoutVars>
          <dgm:bulletEnabled val="1"/>
        </dgm:presLayoutVars>
      </dgm:prSet>
      <dgm:spPr/>
    </dgm:pt>
  </dgm:ptLst>
  <dgm:cxnLst>
    <dgm:cxn modelId="{F655D613-F4F4-4C50-AB68-54DF4CF10030}" type="presOf" srcId="{FDC5F9B3-7058-4699-965E-CD139196C2D3}" destId="{6160A264-DE93-4EB3-875D-9C9603B894F1}" srcOrd="0" destOrd="0" presId="urn:microsoft.com/office/officeart/2005/8/layout/chevron2"/>
    <dgm:cxn modelId="{B015481A-6D34-4D79-A47F-39A06A4155CE}" srcId="{DAB0102D-B426-45D8-A7A0-816AD0F7E0F9}" destId="{58FF094B-0C64-40C3-BA8E-F5105BCB8614}" srcOrd="0" destOrd="0" parTransId="{D75E3011-73F8-4E12-B8E2-E0016635EE72}" sibTransId="{52BD54F9-78E2-4816-98DA-9F110A2FB835}"/>
    <dgm:cxn modelId="{B9A0871D-2184-4919-B677-EA168C77D1A9}" srcId="{A76393CF-2658-4699-8DC5-AEE24550F61E}" destId="{179F9823-7CF2-4FF3-8E82-D87ED8282F46}" srcOrd="0" destOrd="0" parTransId="{524886BB-C214-43D4-82C2-D1D0E7AF2265}" sibTransId="{6E24F335-5184-4668-9AB2-B0C0C5F0E3E6}"/>
    <dgm:cxn modelId="{F2C3BF24-A971-4D48-BC95-609D86B99295}" srcId="{FDC5F9B3-7058-4699-965E-CD139196C2D3}" destId="{4370165E-003D-469F-B0E7-E1436FDDA0DD}" srcOrd="0" destOrd="0" parTransId="{395C23EF-2D92-41C1-9EC1-9BFF787FC6E6}" sibTransId="{C160E677-FDDB-4915-824B-76BC72D12D5B}"/>
    <dgm:cxn modelId="{FBED8062-6F32-4F84-AFCF-C08375EBFCCC}" srcId="{70DF7264-0884-4721-9664-8E4FCFD86389}" destId="{99AB2FB0-267E-4CEB-B959-352A53D03244}" srcOrd="4" destOrd="0" parTransId="{DCCC1826-4709-40F7-9951-4D3283CD8222}" sibTransId="{A09F1CE3-BD97-47A7-9B23-F078ECEA2856}"/>
    <dgm:cxn modelId="{6530354B-6BB7-48CC-B2EA-D4E0BAE13A18}" srcId="{99AB2FB0-267E-4CEB-B959-352A53D03244}" destId="{7B1CE095-4788-4140-A0AB-25E374F0989E}" srcOrd="0" destOrd="0" parTransId="{55229529-7AC4-4E5D-B622-B07908190540}" sibTransId="{66D066EA-6067-4A3B-A6FE-C3AF0889DCA0}"/>
    <dgm:cxn modelId="{287B4F6E-E799-4D33-93AC-AF72024D638F}" srcId="{70DF7264-0884-4721-9664-8E4FCFD86389}" destId="{DAB0102D-B426-45D8-A7A0-816AD0F7E0F9}" srcOrd="1" destOrd="0" parTransId="{F3EF152A-A58F-485A-A427-11F68A7FE550}" sibTransId="{F541BAB7-53A6-4322-8961-2F0BFFE02FA9}"/>
    <dgm:cxn modelId="{31592C70-BED1-43E5-BACA-A434CBC9AD77}" type="presOf" srcId="{58FF094B-0C64-40C3-BA8E-F5105BCB8614}" destId="{594A5B66-E60C-40C8-B12A-755F038AA45F}" srcOrd="0" destOrd="0" presId="urn:microsoft.com/office/officeart/2005/8/layout/chevron2"/>
    <dgm:cxn modelId="{6EB85770-E194-4427-BAB4-256E661CFDB5}" type="presOf" srcId="{A76393CF-2658-4699-8DC5-AEE24550F61E}" destId="{FE5780C9-46B0-4481-96A7-CF1A2E72A05E}" srcOrd="0" destOrd="0" presId="urn:microsoft.com/office/officeart/2005/8/layout/chevron2"/>
    <dgm:cxn modelId="{D40F6483-E88D-4C86-9BDA-AF62B14EA8B9}" type="presOf" srcId="{4370165E-003D-469F-B0E7-E1436FDDA0DD}" destId="{CE4A0613-EB93-49F4-8960-B1674B97A503}" srcOrd="0" destOrd="0" presId="urn:microsoft.com/office/officeart/2005/8/layout/chevron2"/>
    <dgm:cxn modelId="{C5ABF084-31C1-4B74-9D33-22556CDA3E1A}" type="presOf" srcId="{179F9823-7CF2-4FF3-8E82-D87ED8282F46}" destId="{CDD528D3-62D5-4A73-AEA6-99A36FBCA89C}" srcOrd="0" destOrd="0" presId="urn:microsoft.com/office/officeart/2005/8/layout/chevron2"/>
    <dgm:cxn modelId="{1F8A7489-7422-4D90-B852-5D39ED654889}" srcId="{70DF7264-0884-4721-9664-8E4FCFD86389}" destId="{0A801BCD-3992-4A42-8C03-2BB54815968D}" srcOrd="3" destOrd="0" parTransId="{FABC481D-E9E9-4C55-85DB-DBB504CB607F}" sibTransId="{6C65A674-4DDE-4950-A6C9-87541C48B804}"/>
    <dgm:cxn modelId="{88F9E793-A3E4-4E89-BF3E-6C22FCE95B3B}" type="presOf" srcId="{8B3898BE-4255-4911-BC27-602F1A2F9679}" destId="{7E05CD6A-9554-4735-A5FE-2AFFF5EFFBF6}" srcOrd="0" destOrd="0" presId="urn:microsoft.com/office/officeart/2005/8/layout/chevron2"/>
    <dgm:cxn modelId="{D8482A94-6C58-461E-A3D8-E2DFF171FB95}" type="presOf" srcId="{DAB0102D-B426-45D8-A7A0-816AD0F7E0F9}" destId="{1DEDFBC3-8A99-4343-AAED-C8281259E01D}" srcOrd="0" destOrd="0" presId="urn:microsoft.com/office/officeart/2005/8/layout/chevron2"/>
    <dgm:cxn modelId="{48E0EBB6-4FDD-4C93-9BD0-90157B61AA2A}" type="presOf" srcId="{99AB2FB0-267E-4CEB-B959-352A53D03244}" destId="{5F91BCF6-90F7-46E3-A5E5-805B6FFF41AD}" srcOrd="0" destOrd="0" presId="urn:microsoft.com/office/officeart/2005/8/layout/chevron2"/>
    <dgm:cxn modelId="{BD0618B9-4F66-4DF3-AC52-E739824CD5BA}" srcId="{70DF7264-0884-4721-9664-8E4FCFD86389}" destId="{FDC5F9B3-7058-4699-965E-CD139196C2D3}" srcOrd="2" destOrd="0" parTransId="{7FC0117F-24BC-49EB-B90B-97045B7AC0A9}" sibTransId="{393FE3FD-2045-458A-BB5B-C48776022F9C}"/>
    <dgm:cxn modelId="{812867BC-1561-4A11-A0FB-502574048A10}" type="presOf" srcId="{7B1CE095-4788-4140-A0AB-25E374F0989E}" destId="{D8E11EF0-421B-44C6-90D4-78DC6584DE28}" srcOrd="0" destOrd="0" presId="urn:microsoft.com/office/officeart/2005/8/layout/chevron2"/>
    <dgm:cxn modelId="{1D26E3C0-8132-4070-9341-0C27B91F021A}" srcId="{70DF7264-0884-4721-9664-8E4FCFD86389}" destId="{A76393CF-2658-4699-8DC5-AEE24550F61E}" srcOrd="0" destOrd="0" parTransId="{25F51255-6494-4BD7-A819-E979424CECB9}" sibTransId="{35A1E42B-0F86-48B2-BF39-BD567DC6B3DF}"/>
    <dgm:cxn modelId="{94ADA3CC-A3B1-4BFE-924C-68DD985A411D}" srcId="{0A801BCD-3992-4A42-8C03-2BB54815968D}" destId="{8B3898BE-4255-4911-BC27-602F1A2F9679}" srcOrd="0" destOrd="0" parTransId="{7C6CA803-A3E4-4C61-A78C-A4BEE5B86AC0}" sibTransId="{79EE16F4-8AFD-4E04-A7E6-4553FF9F583D}"/>
    <dgm:cxn modelId="{2DF86AE8-7790-41DC-8500-4F78F658A395}" type="presOf" srcId="{70DF7264-0884-4721-9664-8E4FCFD86389}" destId="{1EF88309-1E89-4218-9B72-D7895E78BC7A}" srcOrd="0" destOrd="0" presId="urn:microsoft.com/office/officeart/2005/8/layout/chevron2"/>
    <dgm:cxn modelId="{A25A82EB-2CA1-4087-AF18-AB67F17EC58F}" type="presOf" srcId="{0A801BCD-3992-4A42-8C03-2BB54815968D}" destId="{274B740B-DD50-4734-96C4-B6BFD5440A1E}" srcOrd="0" destOrd="0" presId="urn:microsoft.com/office/officeart/2005/8/layout/chevron2"/>
    <dgm:cxn modelId="{9B93C41E-6DD9-4B00-A9B1-F2BCE61179F8}" type="presParOf" srcId="{1EF88309-1E89-4218-9B72-D7895E78BC7A}" destId="{A73D16E7-FD68-420F-8D07-4872103BBC59}" srcOrd="0" destOrd="0" presId="urn:microsoft.com/office/officeart/2005/8/layout/chevron2"/>
    <dgm:cxn modelId="{4D6DB48F-95B1-40D4-B245-223242600332}" type="presParOf" srcId="{A73D16E7-FD68-420F-8D07-4872103BBC59}" destId="{FE5780C9-46B0-4481-96A7-CF1A2E72A05E}" srcOrd="0" destOrd="0" presId="urn:microsoft.com/office/officeart/2005/8/layout/chevron2"/>
    <dgm:cxn modelId="{7F81FC63-2B35-48CB-A462-8BEE10A13F00}" type="presParOf" srcId="{A73D16E7-FD68-420F-8D07-4872103BBC59}" destId="{CDD528D3-62D5-4A73-AEA6-99A36FBCA89C}" srcOrd="1" destOrd="0" presId="urn:microsoft.com/office/officeart/2005/8/layout/chevron2"/>
    <dgm:cxn modelId="{1B3DBE81-CEBB-4791-AB21-4E20953CB14C}" type="presParOf" srcId="{1EF88309-1E89-4218-9B72-D7895E78BC7A}" destId="{78FCAA8E-7949-40DD-8680-4B18D9F149FC}" srcOrd="1" destOrd="0" presId="urn:microsoft.com/office/officeart/2005/8/layout/chevron2"/>
    <dgm:cxn modelId="{D0BC4633-2657-4CED-B18D-32D21BD993D8}" type="presParOf" srcId="{1EF88309-1E89-4218-9B72-D7895E78BC7A}" destId="{70869591-B5B5-4ECC-90EA-52786759F605}" srcOrd="2" destOrd="0" presId="urn:microsoft.com/office/officeart/2005/8/layout/chevron2"/>
    <dgm:cxn modelId="{B4DBECB9-1F7E-4605-90BA-1FD6F02A3013}" type="presParOf" srcId="{70869591-B5B5-4ECC-90EA-52786759F605}" destId="{1DEDFBC3-8A99-4343-AAED-C8281259E01D}" srcOrd="0" destOrd="0" presId="urn:microsoft.com/office/officeart/2005/8/layout/chevron2"/>
    <dgm:cxn modelId="{CEF95DF6-66E2-48A8-8A63-7C6058F2F93F}" type="presParOf" srcId="{70869591-B5B5-4ECC-90EA-52786759F605}" destId="{594A5B66-E60C-40C8-B12A-755F038AA45F}" srcOrd="1" destOrd="0" presId="urn:microsoft.com/office/officeart/2005/8/layout/chevron2"/>
    <dgm:cxn modelId="{3712C94F-12FB-4ABC-A36C-9D5A8F2499C2}" type="presParOf" srcId="{1EF88309-1E89-4218-9B72-D7895E78BC7A}" destId="{36F86FBF-F215-4EBD-860F-38DCC8D134AF}" srcOrd="3" destOrd="0" presId="urn:microsoft.com/office/officeart/2005/8/layout/chevron2"/>
    <dgm:cxn modelId="{2CA50C8D-FE68-44E5-B7B3-46175A22256A}" type="presParOf" srcId="{1EF88309-1E89-4218-9B72-D7895E78BC7A}" destId="{D0CE4FEE-8C2E-4EA6-993F-5865AD896FC3}" srcOrd="4" destOrd="0" presId="urn:microsoft.com/office/officeart/2005/8/layout/chevron2"/>
    <dgm:cxn modelId="{CE10AF22-1A3F-43D3-8124-BBF0D645670A}" type="presParOf" srcId="{D0CE4FEE-8C2E-4EA6-993F-5865AD896FC3}" destId="{6160A264-DE93-4EB3-875D-9C9603B894F1}" srcOrd="0" destOrd="0" presId="urn:microsoft.com/office/officeart/2005/8/layout/chevron2"/>
    <dgm:cxn modelId="{456EE30F-9FB7-404E-A1F5-5EAEC622CDA2}" type="presParOf" srcId="{D0CE4FEE-8C2E-4EA6-993F-5865AD896FC3}" destId="{CE4A0613-EB93-49F4-8960-B1674B97A503}" srcOrd="1" destOrd="0" presId="urn:microsoft.com/office/officeart/2005/8/layout/chevron2"/>
    <dgm:cxn modelId="{80241DBA-1107-44E9-9C1F-A95727710A58}" type="presParOf" srcId="{1EF88309-1E89-4218-9B72-D7895E78BC7A}" destId="{64BDCC75-A8A2-4399-A6EA-0E3793BA3BFB}" srcOrd="5" destOrd="0" presId="urn:microsoft.com/office/officeart/2005/8/layout/chevron2"/>
    <dgm:cxn modelId="{D45A0249-41F8-4A0D-BA95-4C1CEFAC7CD7}" type="presParOf" srcId="{1EF88309-1E89-4218-9B72-D7895E78BC7A}" destId="{8B2D5E55-DEF9-4CDD-AA46-963C1CA395A1}" srcOrd="6" destOrd="0" presId="urn:microsoft.com/office/officeart/2005/8/layout/chevron2"/>
    <dgm:cxn modelId="{D25AB256-3302-40F5-991A-8A605162267B}" type="presParOf" srcId="{8B2D5E55-DEF9-4CDD-AA46-963C1CA395A1}" destId="{274B740B-DD50-4734-96C4-B6BFD5440A1E}" srcOrd="0" destOrd="0" presId="urn:microsoft.com/office/officeart/2005/8/layout/chevron2"/>
    <dgm:cxn modelId="{924C2E8E-2540-4684-8F2A-140D414535B5}" type="presParOf" srcId="{8B2D5E55-DEF9-4CDD-AA46-963C1CA395A1}" destId="{7E05CD6A-9554-4735-A5FE-2AFFF5EFFBF6}" srcOrd="1" destOrd="0" presId="urn:microsoft.com/office/officeart/2005/8/layout/chevron2"/>
    <dgm:cxn modelId="{96ADB765-1FEE-4F2A-A6B4-0B607995C289}" type="presParOf" srcId="{1EF88309-1E89-4218-9B72-D7895E78BC7A}" destId="{01956B0F-811B-41DF-BB44-10A673FCC84E}" srcOrd="7" destOrd="0" presId="urn:microsoft.com/office/officeart/2005/8/layout/chevron2"/>
    <dgm:cxn modelId="{2E9D1845-3406-4A42-87C8-34D22CE396F8}" type="presParOf" srcId="{1EF88309-1E89-4218-9B72-D7895E78BC7A}" destId="{509830F9-D201-4624-AB72-1C529AFBBAA1}" srcOrd="8" destOrd="0" presId="urn:microsoft.com/office/officeart/2005/8/layout/chevron2"/>
    <dgm:cxn modelId="{4D2DD4D3-27B8-43DA-8551-381B22D2987F}" type="presParOf" srcId="{509830F9-D201-4624-AB72-1C529AFBBAA1}" destId="{5F91BCF6-90F7-46E3-A5E5-805B6FFF41AD}" srcOrd="0" destOrd="0" presId="urn:microsoft.com/office/officeart/2005/8/layout/chevron2"/>
    <dgm:cxn modelId="{85A43C7D-6CEF-4994-A2CF-BF2BCBB13F61}" type="presParOf" srcId="{509830F9-D201-4624-AB72-1C529AFBBAA1}" destId="{D8E11EF0-421B-44C6-90D4-78DC6584DE2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BD8827-CA41-4B17-A365-E15CE0EDC519}">
      <dsp:nvSpPr>
        <dsp:cNvPr id="0" name=""/>
        <dsp:cNvSpPr/>
      </dsp:nvSpPr>
      <dsp:spPr>
        <a:xfrm>
          <a:off x="0" y="0"/>
          <a:ext cx="3379304" cy="3505199"/>
        </a:xfrm>
        <a:prstGeom prst="triangl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C00022-0521-4885-A2FF-C5B0F7ED8D8B}">
      <dsp:nvSpPr>
        <dsp:cNvPr id="0" name=""/>
        <dsp:cNvSpPr/>
      </dsp:nvSpPr>
      <dsp:spPr>
        <a:xfrm>
          <a:off x="1689652" y="350862"/>
          <a:ext cx="2196547" cy="2491977"/>
        </a:xfrm>
        <a:prstGeom prst="roundRect">
          <a:avLst/>
        </a:prstGeom>
        <a:solidFill>
          <a:srgbClr val="FFFF00">
            <a:alpha val="90000"/>
          </a:srgbClr>
        </a:solidFill>
        <a:ln w="57150" cap="flat" cmpd="sng" algn="ctr">
          <a:solidFill>
            <a:srgbClr val="008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rtl="0">
            <a:lnSpc>
              <a:spcPct val="90000"/>
            </a:lnSpc>
            <a:spcBef>
              <a:spcPct val="0"/>
            </a:spcBef>
            <a:spcAft>
              <a:spcPct val="35000"/>
            </a:spcAft>
            <a:buNone/>
          </a:pPr>
          <a:r>
            <a:rPr lang="en-US" sz="6000" b="1" i="1" kern="1200" dirty="0">
              <a:latin typeface="Arial" panose="020B0604020202020204" pitchFamily="34" charset="0"/>
            </a:rPr>
            <a:t>NO!</a:t>
          </a:r>
        </a:p>
      </dsp:txBody>
      <dsp:txXfrm>
        <a:off x="1796879" y="458089"/>
        <a:ext cx="1982093" cy="2277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780C9-46B0-4481-96A7-CF1A2E72A05E}">
      <dsp:nvSpPr>
        <dsp:cNvPr id="0" name=""/>
        <dsp:cNvSpPr/>
      </dsp:nvSpPr>
      <dsp:spPr>
        <a:xfrm rot="5400000">
          <a:off x="-126170" y="130135"/>
          <a:ext cx="841135" cy="588794"/>
        </a:xfrm>
        <a:prstGeom prst="chevron">
          <a:avLst/>
        </a:prstGeom>
        <a:solidFill>
          <a:schemeClr val="accent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rPr>
            <a:t>1968</a:t>
          </a:r>
          <a:endParaRPr lang="es-PR" sz="2800" kern="1200" dirty="0">
            <a:latin typeface="Arial" panose="020B0604020202020204" pitchFamily="34" charset="0"/>
          </a:endParaRPr>
        </a:p>
      </dsp:txBody>
      <dsp:txXfrm rot="-5400000">
        <a:off x="1" y="298361"/>
        <a:ext cx="588794" cy="252341"/>
      </dsp:txXfrm>
    </dsp:sp>
    <dsp:sp modelId="{CDD528D3-62D5-4A73-AEA6-99A36FBCA89C}">
      <dsp:nvSpPr>
        <dsp:cNvPr id="0" name=""/>
        <dsp:cNvSpPr/>
      </dsp:nvSpPr>
      <dsp:spPr>
        <a:xfrm rot="5400000">
          <a:off x="4364284" y="-3771524"/>
          <a:ext cx="547025" cy="809800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rial" panose="020B0604020202020204" pitchFamily="34" charset="0"/>
            </a:rPr>
            <a:t>Architectural Barriers Act (ABA)</a:t>
          </a:r>
          <a:endParaRPr lang="es-PR" sz="2800" kern="1200" dirty="0">
            <a:latin typeface="Arial" panose="020B0604020202020204" pitchFamily="34" charset="0"/>
          </a:endParaRPr>
        </a:p>
      </dsp:txBody>
      <dsp:txXfrm rot="-5400000">
        <a:off x="588794" y="30670"/>
        <a:ext cx="8071301" cy="493617"/>
      </dsp:txXfrm>
    </dsp:sp>
    <dsp:sp modelId="{1DEDFBC3-8A99-4343-AAED-C8281259E01D}">
      <dsp:nvSpPr>
        <dsp:cNvPr id="0" name=""/>
        <dsp:cNvSpPr/>
      </dsp:nvSpPr>
      <dsp:spPr>
        <a:xfrm rot="5400000">
          <a:off x="-126170" y="867532"/>
          <a:ext cx="841135" cy="588794"/>
        </a:xfrm>
        <a:prstGeom prst="chevron">
          <a:avLst/>
        </a:prstGeom>
        <a:solidFill>
          <a:schemeClr val="accent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rPr>
            <a:t>1973</a:t>
          </a:r>
          <a:endParaRPr lang="es-PR" sz="2800" kern="1200" dirty="0">
            <a:latin typeface="Arial" panose="020B0604020202020204" pitchFamily="34" charset="0"/>
          </a:endParaRPr>
        </a:p>
      </dsp:txBody>
      <dsp:txXfrm rot="-5400000">
        <a:off x="1" y="1035758"/>
        <a:ext cx="588794" cy="252341"/>
      </dsp:txXfrm>
    </dsp:sp>
    <dsp:sp modelId="{594A5B66-E60C-40C8-B12A-755F038AA45F}">
      <dsp:nvSpPr>
        <dsp:cNvPr id="0" name=""/>
        <dsp:cNvSpPr/>
      </dsp:nvSpPr>
      <dsp:spPr>
        <a:xfrm rot="5400000">
          <a:off x="4364428" y="-3034271"/>
          <a:ext cx="546738" cy="809800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rial" panose="020B0604020202020204" pitchFamily="34" charset="0"/>
            </a:rPr>
            <a:t>Rehabilitation Act </a:t>
          </a:r>
          <a:endParaRPr lang="es-PR" sz="2800" kern="1200" dirty="0">
            <a:latin typeface="Arial" panose="020B0604020202020204" pitchFamily="34" charset="0"/>
          </a:endParaRPr>
        </a:p>
      </dsp:txBody>
      <dsp:txXfrm rot="-5400000">
        <a:off x="588795" y="768052"/>
        <a:ext cx="8071315" cy="493358"/>
      </dsp:txXfrm>
    </dsp:sp>
    <dsp:sp modelId="{6160A264-DE93-4EB3-875D-9C9603B894F1}">
      <dsp:nvSpPr>
        <dsp:cNvPr id="0" name=""/>
        <dsp:cNvSpPr/>
      </dsp:nvSpPr>
      <dsp:spPr>
        <a:xfrm rot="5400000">
          <a:off x="-126170" y="1604928"/>
          <a:ext cx="841135" cy="588794"/>
        </a:xfrm>
        <a:prstGeom prst="chevron">
          <a:avLst/>
        </a:prstGeom>
        <a:solidFill>
          <a:schemeClr val="accent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rPr>
            <a:t>1987</a:t>
          </a:r>
          <a:endParaRPr lang="es-PR" sz="2800" kern="1200" dirty="0">
            <a:latin typeface="Arial" panose="020B0604020202020204" pitchFamily="34" charset="0"/>
          </a:endParaRPr>
        </a:p>
      </dsp:txBody>
      <dsp:txXfrm rot="-5400000">
        <a:off x="1" y="1773154"/>
        <a:ext cx="588794" cy="252341"/>
      </dsp:txXfrm>
    </dsp:sp>
    <dsp:sp modelId="{CE4A0613-EB93-49F4-8960-B1674B97A503}">
      <dsp:nvSpPr>
        <dsp:cNvPr id="0" name=""/>
        <dsp:cNvSpPr/>
      </dsp:nvSpPr>
      <dsp:spPr>
        <a:xfrm rot="5400000">
          <a:off x="4364428" y="-2296874"/>
          <a:ext cx="546738" cy="809800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rial" panose="020B0604020202020204" pitchFamily="34" charset="0"/>
            </a:rPr>
            <a:t>Civil Rights Restoration Act</a:t>
          </a:r>
          <a:endParaRPr lang="es-PR" sz="2800" kern="1200" dirty="0">
            <a:latin typeface="Arial" panose="020B0604020202020204" pitchFamily="34" charset="0"/>
          </a:endParaRPr>
        </a:p>
      </dsp:txBody>
      <dsp:txXfrm rot="-5400000">
        <a:off x="588795" y="1505449"/>
        <a:ext cx="8071315" cy="493358"/>
      </dsp:txXfrm>
    </dsp:sp>
    <dsp:sp modelId="{274B740B-DD50-4734-96C4-B6BFD5440A1E}">
      <dsp:nvSpPr>
        <dsp:cNvPr id="0" name=""/>
        <dsp:cNvSpPr/>
      </dsp:nvSpPr>
      <dsp:spPr>
        <a:xfrm rot="5400000">
          <a:off x="-126170" y="2342325"/>
          <a:ext cx="841135" cy="588794"/>
        </a:xfrm>
        <a:prstGeom prst="chevron">
          <a:avLst/>
        </a:prstGeom>
        <a:solidFill>
          <a:schemeClr val="accent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rPr>
            <a:t>1990</a:t>
          </a:r>
          <a:endParaRPr lang="es-PR" sz="2800" kern="1200" dirty="0">
            <a:latin typeface="Arial" panose="020B0604020202020204" pitchFamily="34" charset="0"/>
          </a:endParaRPr>
        </a:p>
      </dsp:txBody>
      <dsp:txXfrm rot="-5400000">
        <a:off x="1" y="2510551"/>
        <a:ext cx="588794" cy="252341"/>
      </dsp:txXfrm>
    </dsp:sp>
    <dsp:sp modelId="{7E05CD6A-9554-4735-A5FE-2AFFF5EFFBF6}">
      <dsp:nvSpPr>
        <dsp:cNvPr id="0" name=""/>
        <dsp:cNvSpPr/>
      </dsp:nvSpPr>
      <dsp:spPr>
        <a:xfrm rot="5400000">
          <a:off x="4364428" y="-1559478"/>
          <a:ext cx="546738" cy="809800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rial" panose="020B0604020202020204" pitchFamily="34" charset="0"/>
            </a:rPr>
            <a:t>Americans with Disabilities Act (ADA) </a:t>
          </a:r>
          <a:endParaRPr lang="es-PR" sz="2800" kern="1200" dirty="0">
            <a:latin typeface="Arial" panose="020B0604020202020204" pitchFamily="34" charset="0"/>
          </a:endParaRPr>
        </a:p>
      </dsp:txBody>
      <dsp:txXfrm rot="-5400000">
        <a:off x="588795" y="2242845"/>
        <a:ext cx="8071315" cy="493358"/>
      </dsp:txXfrm>
    </dsp:sp>
    <dsp:sp modelId="{5F91BCF6-90F7-46E3-A5E5-805B6FFF41AD}">
      <dsp:nvSpPr>
        <dsp:cNvPr id="0" name=""/>
        <dsp:cNvSpPr/>
      </dsp:nvSpPr>
      <dsp:spPr>
        <a:xfrm rot="5400000">
          <a:off x="-126170" y="3499294"/>
          <a:ext cx="841135" cy="588794"/>
        </a:xfrm>
        <a:prstGeom prst="chevron">
          <a:avLst/>
        </a:prstGeom>
        <a:solidFill>
          <a:schemeClr val="accent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rPr>
            <a:t>Now</a:t>
          </a:r>
          <a:endParaRPr lang="es-PR" sz="2800" kern="1200" dirty="0">
            <a:latin typeface="Arial" panose="020B0604020202020204" pitchFamily="34" charset="0"/>
          </a:endParaRPr>
        </a:p>
      </dsp:txBody>
      <dsp:txXfrm rot="-5400000">
        <a:off x="1" y="3667520"/>
        <a:ext cx="588794" cy="252341"/>
      </dsp:txXfrm>
    </dsp:sp>
    <dsp:sp modelId="{D8E11EF0-421B-44C6-90D4-78DC6584DE28}">
      <dsp:nvSpPr>
        <dsp:cNvPr id="0" name=""/>
        <dsp:cNvSpPr/>
      </dsp:nvSpPr>
      <dsp:spPr>
        <a:xfrm rot="5400000">
          <a:off x="3944856" y="-398543"/>
          <a:ext cx="1385882" cy="809800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rial" panose="020B0604020202020204" pitchFamily="34" charset="0"/>
            </a:rPr>
            <a:t>ADA-ABA guidelines were updated/combined in 2004, further supplemented in 2007 and adopted by USDOJ in 2010</a:t>
          </a:r>
          <a:endParaRPr lang="es-PR" sz="2800" kern="1200" dirty="0">
            <a:latin typeface="Arial" panose="020B0604020202020204" pitchFamily="34" charset="0"/>
          </a:endParaRPr>
        </a:p>
      </dsp:txBody>
      <dsp:txXfrm rot="-5400000">
        <a:off x="588795" y="3025171"/>
        <a:ext cx="8030352" cy="1250576"/>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US" dirty="0">
              <a:latin typeface="Arial" panose="020B0604020202020204" pitchFamily="34" charset="0"/>
            </a:endParaRPr>
          </a:p>
        </p:txBody>
      </p:sp>
      <p:sp>
        <p:nvSpPr>
          <p:cNvPr id="3174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endParaRPr lang="en-US" dirty="0">
              <a:latin typeface="Arial" panose="020B0604020202020204" pitchFamily="34" charset="0"/>
            </a:endParaRPr>
          </a:p>
        </p:txBody>
      </p:sp>
      <p:sp>
        <p:nvSpPr>
          <p:cNvPr id="3174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US" dirty="0">
              <a:latin typeface="Arial" panose="020B0604020202020204" pitchFamily="34" charset="0"/>
            </a:endParaRPr>
          </a:p>
        </p:txBody>
      </p:sp>
      <p:sp>
        <p:nvSpPr>
          <p:cNvPr id="3174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37C27BC0-8C83-44A3-81E0-45528917B0E0}" type="slidenum">
              <a:rPr lang="en-US">
                <a:latin typeface="Arial" panose="020B0604020202020204" pitchFamily="34" charset="0"/>
              </a:rPr>
              <a:pPr>
                <a:defRPr/>
              </a:pPr>
              <a:t>‹#›</a:t>
            </a:fld>
            <a:endParaRPr lang="en-US" dirty="0">
              <a:latin typeface="Arial" panose="020B060402020202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09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Key Message: </a:t>
            </a:r>
          </a:p>
          <a:p>
            <a:pPr lvl="0"/>
            <a:r>
              <a:rPr lang="en-US" noProof="0" dirty="0"/>
              <a:t>Est. Presentation Time:    minute(s)</a:t>
            </a:r>
          </a:p>
          <a:p>
            <a:pPr lvl="0"/>
            <a:r>
              <a:rPr lang="en-US" noProof="0" dirty="0"/>
              <a:t>Explanation of Cues/Builds: </a:t>
            </a:r>
          </a:p>
          <a:p>
            <a:pPr lvl="0"/>
            <a:r>
              <a:rPr lang="en-US" noProof="0" dirty="0"/>
              <a:t>Suggested Comments: </a:t>
            </a:r>
          </a:p>
          <a:p>
            <a:pPr lvl="0"/>
            <a:r>
              <a:rPr lang="en-US" noProof="0" dirty="0"/>
              <a:t>Suggested Questions: </a:t>
            </a:r>
          </a:p>
          <a:p>
            <a:pPr lvl="0"/>
            <a:r>
              <a:rPr lang="en-US" noProof="0" dirty="0"/>
              <a:t>Additional Information: </a:t>
            </a:r>
          </a:p>
          <a:p>
            <a:pPr lvl="0"/>
            <a:r>
              <a:rPr lang="en-US" noProof="0" dirty="0"/>
              <a:t>Possible Problems: None</a:t>
            </a:r>
          </a:p>
        </p:txBody>
      </p:sp>
      <p:sp>
        <p:nvSpPr>
          <p:cNvPr id="409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pPr>
              <a:defRPr/>
            </a:pPr>
            <a:fld id="{D3AA1005-96A5-4CE0-97A3-E1B7A70FFA11}" type="slidenum">
              <a:rPr lang="en-US" smtClean="0"/>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peoplematters.in/news/talent-acquisition/government-jobs-for-people-with-learning-disabilities-17363"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BDDB975D-CE38-4717-A7CB-ABB3FC5B4D69}" type="slidenum">
              <a:rPr lang="en-US"/>
              <a:pPr/>
              <a:t>1</a:t>
            </a:fld>
            <a:endParaRPr lang="en-US" dirty="0"/>
          </a:p>
        </p:txBody>
      </p:sp>
      <p:sp>
        <p:nvSpPr>
          <p:cNvPr id="139267" name="Rectangle 2"/>
          <p:cNvSpPr>
            <a:spLocks noGrp="1" noRot="1" noChangeAspect="1" noChangeArrowheads="1" noTextEdit="1"/>
          </p:cNvSpPr>
          <p:nvPr>
            <p:ph type="sldImg"/>
          </p:nvPr>
        </p:nvSpPr>
        <p:spPr>
          <a:xfrm>
            <a:off x="1108075" y="654050"/>
            <a:ext cx="4646613" cy="3484563"/>
          </a:xfrm>
          <a:ln/>
        </p:spPr>
      </p:sp>
      <p:sp>
        <p:nvSpPr>
          <p:cNvPr id="139268" name="Rectangle 3"/>
          <p:cNvSpPr>
            <a:spLocks noGrp="1" noChangeArrowheads="1"/>
          </p:cNvSpPr>
          <p:nvPr>
            <p:ph type="body" idx="1"/>
          </p:nvPr>
        </p:nvSpPr>
        <p:spPr>
          <a:xfrm>
            <a:off x="609600" y="4356100"/>
            <a:ext cx="5638800" cy="4138613"/>
          </a:xfrm>
          <a:noFill/>
          <a:ln/>
        </p:spPr>
        <p:txBody>
          <a:bodyPr/>
          <a:lstStyle/>
          <a:p>
            <a:pPr eaLnBrk="1" hangingPunct="1"/>
            <a:r>
              <a:rPr lang="en-US" b="1" dirty="0">
                <a:cs typeface="Arial" charset="0"/>
              </a:rPr>
              <a:t>Key Message: </a:t>
            </a:r>
            <a:r>
              <a:rPr lang="en-US" dirty="0">
                <a:cs typeface="Arial" charset="0"/>
              </a:rPr>
              <a:t>Course opening</a:t>
            </a:r>
            <a:endParaRPr lang="en-US" b="1" dirty="0">
              <a:cs typeface="Arial" charset="0"/>
            </a:endParaRPr>
          </a:p>
          <a:p>
            <a:pPr eaLnBrk="1" hangingPunct="1"/>
            <a:r>
              <a:rPr lang="en-US" b="1" dirty="0">
                <a:cs typeface="Arial" charset="0"/>
              </a:rPr>
              <a:t>Est. Presentation Time: </a:t>
            </a:r>
            <a:r>
              <a:rPr lang="en-US" dirty="0">
                <a:cs typeface="Arial" charset="0"/>
              </a:rPr>
              <a:t>As needed</a:t>
            </a:r>
          </a:p>
          <a:p>
            <a:pPr eaLnBrk="1" hangingPunct="1"/>
            <a:r>
              <a:rPr lang="en-US" b="1" dirty="0">
                <a:cs typeface="Arial" charset="0"/>
              </a:rPr>
              <a:t>Explanation of Cues/Builds: </a:t>
            </a:r>
            <a:r>
              <a:rPr lang="en-US" dirty="0">
                <a:cs typeface="Arial" charset="0"/>
              </a:rPr>
              <a:t>None</a:t>
            </a:r>
          </a:p>
          <a:p>
            <a:pPr eaLnBrk="1" hangingPunct="1"/>
            <a:r>
              <a:rPr lang="en-US" b="1" dirty="0">
                <a:cs typeface="Arial" charset="0"/>
              </a:rPr>
              <a:t>Suggested Comments: </a:t>
            </a:r>
            <a:r>
              <a:rPr lang="en-US" dirty="0">
                <a:cs typeface="Arial" charset="0"/>
              </a:rPr>
              <a:t>Good morning. I would like to welcome you to the Designing Temporary Traffic Control Zones for Pedestrian Accessibility training course.</a:t>
            </a:r>
          </a:p>
          <a:p>
            <a:pPr eaLnBrk="1" hangingPunct="1"/>
            <a:r>
              <a:rPr lang="en-US" b="1" dirty="0">
                <a:cs typeface="Arial" charset="0"/>
              </a:rPr>
              <a:t>Suggested Questions: </a:t>
            </a:r>
            <a:r>
              <a:rPr lang="en-US" dirty="0">
                <a:cs typeface="Arial" charset="0"/>
              </a:rPr>
              <a:t>Why are we here?</a:t>
            </a:r>
            <a:endParaRPr lang="en-US" b="1" dirty="0">
              <a:cs typeface="Arial" charset="0"/>
            </a:endParaRPr>
          </a:p>
          <a:p>
            <a:pPr eaLnBrk="1" hangingPunct="1"/>
            <a:r>
              <a:rPr lang="en-US" b="1" dirty="0">
                <a:cs typeface="Arial" charset="0"/>
              </a:rPr>
              <a:t>Additional Information: </a:t>
            </a:r>
            <a:r>
              <a:rPr lang="en-US" dirty="0">
                <a:cs typeface="Arial" charset="0"/>
              </a:rPr>
              <a:t>Greet students as they come in.</a:t>
            </a:r>
            <a:endParaRPr lang="en-US" b="1" dirty="0">
              <a:cs typeface="Arial" charset="0"/>
            </a:endParaRPr>
          </a:p>
          <a:p>
            <a:pPr eaLnBrk="1" hangingPunct="1"/>
            <a:r>
              <a:rPr lang="en-US" b="1" dirty="0">
                <a:cs typeface="Arial" charset="0"/>
              </a:rPr>
              <a:t>Possible Problems: </a:t>
            </a:r>
            <a:r>
              <a:rPr lang="en-US" dirty="0">
                <a:cs typeface="Arial" charset="0"/>
              </a:rPr>
              <a:t>None</a:t>
            </a:r>
          </a:p>
          <a:p>
            <a:pPr eaLnBrk="1" hangingPunct="1"/>
            <a:endParaRPr lang="en-US" sz="1800" dirty="0">
              <a:cs typeface="Arial" charset="0"/>
            </a:endParaRPr>
          </a:p>
        </p:txBody>
      </p:sp>
    </p:spTree>
    <p:extLst>
      <p:ext uri="{BB962C8B-B14F-4D97-AF65-F5344CB8AC3E}">
        <p14:creationId xmlns:p14="http://schemas.microsoft.com/office/powerpoint/2010/main" val="541799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6C17E3E9-955D-4A92-A864-18834A865EE2}" type="slidenum">
              <a:rPr lang="en-US"/>
              <a:pPr/>
              <a:t>10</a:t>
            </a:fld>
            <a:endParaRPr lang="en-US" dirty="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r>
              <a:rPr lang="en-US" b="1" dirty="0">
                <a:cs typeface="Arial" charset="0"/>
              </a:rPr>
              <a:t>Key Message: </a:t>
            </a:r>
            <a:r>
              <a:rPr lang="en-US" dirty="0">
                <a:cs typeface="Arial" charset="0"/>
              </a:rPr>
              <a:t>Housekeeping rules</a:t>
            </a:r>
            <a:endParaRPr lang="en-US" b="1" dirty="0">
              <a:cs typeface="Arial" charset="0"/>
            </a:endParaRPr>
          </a:p>
          <a:p>
            <a:pPr eaLnBrk="1" hangingPunct="1"/>
            <a:r>
              <a:rPr lang="en-US" b="1" dirty="0">
                <a:cs typeface="Arial" charset="0"/>
              </a:rPr>
              <a:t>Est. Presentation Time: </a:t>
            </a:r>
            <a:r>
              <a:rPr lang="en-US" dirty="0">
                <a:cs typeface="Arial" charset="0"/>
              </a:rPr>
              <a:t>Less than 1</a:t>
            </a:r>
            <a:r>
              <a:rPr lang="en-US" b="1" dirty="0">
                <a:cs typeface="Arial" charset="0"/>
              </a:rPr>
              <a:t> </a:t>
            </a:r>
            <a:r>
              <a:rPr lang="en-US" dirty="0">
                <a:cs typeface="Arial" charset="0"/>
              </a:rPr>
              <a:t>minute(s)</a:t>
            </a:r>
            <a:endParaRPr lang="en-US" b="1" dirty="0">
              <a:cs typeface="Arial" charset="0"/>
            </a:endParaRPr>
          </a:p>
          <a:p>
            <a:pPr eaLnBrk="1" hangingPunct="1"/>
            <a:r>
              <a:rPr lang="en-US" b="1" dirty="0">
                <a:cs typeface="Arial" charset="0"/>
              </a:rPr>
              <a:t>Explanation of Cues/Builds: </a:t>
            </a:r>
            <a:r>
              <a:rPr lang="en-US" dirty="0">
                <a:cs typeface="Arial" charset="0"/>
              </a:rPr>
              <a:t>None</a:t>
            </a:r>
          </a:p>
          <a:p>
            <a:pPr eaLnBrk="1" hangingPunct="1"/>
            <a:r>
              <a:rPr lang="en-US" b="1" dirty="0">
                <a:cs typeface="Arial" charset="0"/>
              </a:rPr>
              <a:t>Suggested Comments: </a:t>
            </a:r>
            <a:r>
              <a:rPr lang="en-US" dirty="0">
                <a:cs typeface="Arial" charset="0"/>
              </a:rPr>
              <a:t>Self explanatory</a:t>
            </a:r>
            <a:endParaRPr lang="en-US" b="1" dirty="0">
              <a:cs typeface="Arial" charset="0"/>
            </a:endParaRPr>
          </a:p>
          <a:p>
            <a:pPr eaLnBrk="1" hangingPunct="1"/>
            <a:r>
              <a:rPr lang="en-US" b="1" dirty="0">
                <a:cs typeface="Arial" charset="0"/>
              </a:rPr>
              <a:t>Suggested Questions: </a:t>
            </a:r>
            <a:r>
              <a:rPr lang="en-US" dirty="0">
                <a:cs typeface="Arial" charset="0"/>
              </a:rPr>
              <a:t>None</a:t>
            </a:r>
          </a:p>
          <a:p>
            <a:pPr eaLnBrk="1" hangingPunct="1"/>
            <a:r>
              <a:rPr lang="en-US" b="1" dirty="0">
                <a:cs typeface="Arial" charset="0"/>
              </a:rPr>
              <a:t>Additional Information: </a:t>
            </a:r>
            <a:r>
              <a:rPr lang="en-US" dirty="0">
                <a:cs typeface="Arial" charset="0"/>
              </a:rPr>
              <a:t>Make sure you go through the emergency exit procedures. This reinforces safety!</a:t>
            </a:r>
            <a:endParaRPr lang="en-US" b="1" dirty="0">
              <a:cs typeface="Arial" charset="0"/>
            </a:endParaRPr>
          </a:p>
          <a:p>
            <a:pPr eaLnBrk="1" hangingPunct="1"/>
            <a:r>
              <a:rPr lang="en-US" b="1" dirty="0">
                <a:cs typeface="Arial" charset="0"/>
              </a:rPr>
              <a:t>Possible Problems: </a:t>
            </a:r>
            <a:r>
              <a:rPr lang="en-US" dirty="0">
                <a:cs typeface="Arial" charset="0"/>
              </a:rPr>
              <a:t>If lunch is provided, change the slide as needed.</a:t>
            </a:r>
          </a:p>
          <a:p>
            <a:pPr eaLnBrk="1" hangingPunct="1"/>
            <a:r>
              <a:rPr lang="en-US" dirty="0">
                <a:cs typeface="Arial" charset="0"/>
              </a:rPr>
              <a:t>Image Credits:</a:t>
            </a:r>
          </a:p>
          <a:p>
            <a:pPr eaLnBrk="1" hangingPunct="1"/>
            <a:r>
              <a:rPr lang="en-US" dirty="0">
                <a:cs typeface="Arial" charset="0"/>
              </a:rPr>
              <a:t>No cellphone </a:t>
            </a:r>
          </a:p>
          <a:p>
            <a:pPr eaLnBrk="1" hangingPunct="1"/>
            <a:r>
              <a:rPr lang="en-US" dirty="0">
                <a:cs typeface="Arial" charset="0"/>
              </a:rPr>
              <a:t>http://i.i.com.com/cnwk.1d/i/tim/2010/08/06/no-iphone_270x270.jpg</a:t>
            </a:r>
          </a:p>
          <a:p>
            <a:pPr eaLnBrk="1" hangingPunct="1"/>
            <a:endParaRPr lang="en-US" dirty="0">
              <a:cs typeface="Arial" charset="0"/>
            </a:endParaRPr>
          </a:p>
          <a:p>
            <a:pPr eaLnBrk="1" hangingPunct="1"/>
            <a:r>
              <a:rPr lang="en-US" dirty="0">
                <a:cs typeface="Arial" charset="0"/>
              </a:rPr>
              <a:t>Exit Sign</a:t>
            </a:r>
          </a:p>
          <a:p>
            <a:pPr eaLnBrk="1" hangingPunct="1"/>
            <a:r>
              <a:rPr lang="en-US" dirty="0">
                <a:cs typeface="Arial" charset="0"/>
              </a:rPr>
              <a:t>http://emergencylighting.org/wp-content/uploads/emergency-exit-signs.jpg</a:t>
            </a:r>
          </a:p>
        </p:txBody>
      </p:sp>
    </p:spTree>
    <p:extLst>
      <p:ext uri="{BB962C8B-B14F-4D97-AF65-F5344CB8AC3E}">
        <p14:creationId xmlns:p14="http://schemas.microsoft.com/office/powerpoint/2010/main" val="33504816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s-PR" dirty="0"/>
              <a:t>Width at Passing Spaces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r>
              <a:rPr lang="en-US" b="1" dirty="0"/>
              <a:t>Suggested Comments: </a:t>
            </a:r>
            <a:r>
              <a:rPr lang="en-US" sz="1200" i="0" kern="1200" baseline="0" dirty="0">
                <a:solidFill>
                  <a:schemeClr val="tx1"/>
                </a:solidFill>
                <a:ea typeface="+mn-ea"/>
                <a:cs typeface="+mn-cs"/>
              </a:rPr>
              <a:t>Here we see the details of this requirement.</a:t>
            </a:r>
            <a:endParaRPr lang="en-US" i="0"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MUTCD Section 6D.01 Pedestrian Considerations</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100</a:t>
            </a:fld>
            <a:endParaRPr lang="en-US" dirty="0"/>
          </a:p>
        </p:txBody>
      </p:sp>
    </p:spTree>
    <p:extLst>
      <p:ext uri="{BB962C8B-B14F-4D97-AF65-F5344CB8AC3E}">
        <p14:creationId xmlns:p14="http://schemas.microsoft.com/office/powerpoint/2010/main" val="27358998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b="0" dirty="0"/>
              <a:t>Accommodating</a:t>
            </a:r>
            <a:r>
              <a:rPr lang="en-US" baseline="0" dirty="0"/>
              <a:t> Pedestrians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r>
              <a:rPr lang="en-US" b="1" dirty="0"/>
              <a:t>Suggested Comments: </a:t>
            </a:r>
            <a:r>
              <a:rPr lang="en-US" sz="1200" i="0" kern="1200" baseline="0" dirty="0">
                <a:solidFill>
                  <a:schemeClr val="tx1"/>
                </a:solidFill>
                <a:ea typeface="+mn-ea"/>
                <a:cs typeface="+mn-cs"/>
              </a:rPr>
              <a:t>E. Blocked routes, alternate crossings, and sign and signal information should be communicated to pedestrians with visual disabilities by providing devices such as audible information devices, accessible pedestrian signals, or barriers and channelizing devices that are detectable to the pedestrians traveling with the aid of a long cane or who have low vision. </a:t>
            </a:r>
            <a:endParaRPr lang="en-US" i="0"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MUTCD Section 6D.01 Pedestrian Considerations</a:t>
            </a:r>
            <a:endParaRPr lang="en-US" b="1" dirty="0"/>
          </a:p>
          <a:p>
            <a:pPr eaLnBrk="1" hangingPunct="1"/>
            <a:r>
              <a:rPr lang="en-US" b="1" dirty="0"/>
              <a:t>Possible Problems: </a:t>
            </a:r>
            <a:r>
              <a:rPr lang="en-US" dirty="0"/>
              <a:t>None</a:t>
            </a:r>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101</a:t>
            </a:fld>
            <a:endParaRPr lang="en-US" dirty="0"/>
          </a:p>
        </p:txBody>
      </p:sp>
    </p:spTree>
    <p:extLst>
      <p:ext uri="{BB962C8B-B14F-4D97-AF65-F5344CB8AC3E}">
        <p14:creationId xmlns:p14="http://schemas.microsoft.com/office/powerpoint/2010/main" val="29255732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eaLnBrk="1" hangingPunct="1"/>
            <a:r>
              <a:rPr lang="en-US" b="1" dirty="0"/>
              <a:t>Key Message: </a:t>
            </a:r>
            <a:r>
              <a:rPr lang="en-US" dirty="0"/>
              <a:t>Accessible Pedestrian</a:t>
            </a:r>
            <a:r>
              <a:rPr lang="en-US" baseline="0" dirty="0"/>
              <a:t> </a:t>
            </a:r>
            <a:r>
              <a:rPr lang="en-US" dirty="0"/>
              <a:t>Signals in TTC Zones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dirty="0"/>
              <a:t>Accessible pedestrian signals (APS) and detectors are designed to accommodate the needs of all pedestrians, including those with vision and mobility impairments. They provide information in non visual formats such as audible tones, speech messages, and vibrating surfaces to indicate the appropriate time for pedestrians to cross the street. </a:t>
            </a:r>
            <a:r>
              <a:rPr lang="en-US" sz="1200" kern="1200" dirty="0">
                <a:solidFill>
                  <a:schemeClr val="tx1"/>
                </a:solidFill>
                <a:ea typeface="+mn-ea"/>
                <a:cs typeface="+mn-cs"/>
              </a:rPr>
              <a:t>By the ADA definition, pedestrian push buttons are operable parts that must be installed to be accessible to and usable by people with disabilities. As such, several accessibility criteria apply to pedestrian push button installations, including location, mounting height, provision of a level clear space for operable parts within reach range of the button, and potentially additional maneuvering space (dependent on site-specific conditions).</a:t>
            </a:r>
            <a:r>
              <a:rPr lang="es-PR" sz="1200" kern="1200" baseline="0" dirty="0">
                <a:solidFill>
                  <a:schemeClr val="tx1"/>
                </a:solidFill>
                <a:ea typeface="+mn-ea"/>
                <a:cs typeface="+mn-cs"/>
              </a:rPr>
              <a:t> It </a:t>
            </a:r>
            <a:r>
              <a:rPr lang="en-US" dirty="0"/>
              <a:t>is important to note that the information is NOT intended to alert a pedestrian that it is safe to cross; rather, the APS provides information about the conditions and status (red/green) of the signal at the intersection.  The pedestrian, with the information in hand, is ultimately responsible for making the crossing decision, basis on the totality of information available, including training, the use of other audible cues such as hearing the direction of  moving traffic, etc. </a:t>
            </a:r>
            <a:endParaRPr lang="en-US" i="0"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MUTCD Section 6D.01 Pedestrian Considerations</a:t>
            </a:r>
            <a:endParaRPr lang="en-US" b="1" dirty="0"/>
          </a:p>
          <a:p>
            <a:pPr eaLnBrk="1" hangingPunct="1"/>
            <a:r>
              <a:rPr lang="en-US" b="1" dirty="0"/>
              <a:t>Possible Problems: </a:t>
            </a:r>
            <a:r>
              <a:rPr lang="en-US" dirty="0"/>
              <a:t>None</a:t>
            </a:r>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102</a:t>
            </a:fld>
            <a:endParaRPr lang="en-US" dirty="0"/>
          </a:p>
        </p:txBody>
      </p:sp>
    </p:spTree>
    <p:extLst>
      <p:ext uri="{BB962C8B-B14F-4D97-AF65-F5344CB8AC3E}">
        <p14:creationId xmlns:p14="http://schemas.microsoft.com/office/powerpoint/2010/main" val="12194850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b="0" dirty="0"/>
              <a:t>Accommodating</a:t>
            </a:r>
            <a:r>
              <a:rPr lang="en-US" baseline="0" dirty="0"/>
              <a:t> Pedestrians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sz="1200" i="1" kern="1200" baseline="0" dirty="0">
                <a:solidFill>
                  <a:schemeClr val="tx1"/>
                </a:solidFill>
                <a:ea typeface="+mn-ea"/>
                <a:cs typeface="+mn-cs"/>
              </a:rPr>
              <a:t>. </a:t>
            </a:r>
            <a:r>
              <a:rPr lang="en-US" sz="1200" i="0" kern="1200" baseline="0" dirty="0">
                <a:solidFill>
                  <a:schemeClr val="tx1"/>
                </a:solidFill>
                <a:ea typeface="+mn-ea"/>
                <a:cs typeface="+mn-cs"/>
              </a:rPr>
              <a:t>Where pedestrian traffic is detoured to a TTC signal, engineering judgment should be used to determine if pedestrian signals or accessible pedestrian signals should be considered for crossings along an alternate route.</a:t>
            </a:r>
            <a:endParaRPr lang="en-US" i="0" dirty="0"/>
          </a:p>
          <a:p>
            <a:pPr eaLnBrk="1" hangingPunct="1"/>
            <a:r>
              <a:rPr lang="en-US" b="1" dirty="0"/>
              <a:t>Suggested Questions: </a:t>
            </a:r>
            <a:r>
              <a:rPr lang="en-US" dirty="0"/>
              <a:t>What is</a:t>
            </a:r>
            <a:r>
              <a:rPr lang="en-US" baseline="0" dirty="0"/>
              <a:t> engineering judgment?</a:t>
            </a:r>
            <a:endParaRPr lang="en-US" b="1" dirty="0"/>
          </a:p>
          <a:p>
            <a:pPr eaLnBrk="1" hangingPunct="1"/>
            <a:r>
              <a:rPr lang="en-US" b="1" dirty="0"/>
              <a:t>Additional Information: </a:t>
            </a:r>
            <a:r>
              <a:rPr lang="en-US" dirty="0"/>
              <a:t>MUTCD Section 6D.01 Pedestrian Considerations</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103</a:t>
            </a:fld>
            <a:endParaRPr lang="en-US" dirty="0"/>
          </a:p>
        </p:txBody>
      </p:sp>
    </p:spTree>
    <p:extLst>
      <p:ext uri="{BB962C8B-B14F-4D97-AF65-F5344CB8AC3E}">
        <p14:creationId xmlns:p14="http://schemas.microsoft.com/office/powerpoint/2010/main" val="22666080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b="0" dirty="0"/>
              <a:t>Accommodating</a:t>
            </a:r>
            <a:r>
              <a:rPr lang="en-US" baseline="0" dirty="0"/>
              <a:t> Pedestrians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sz="1200" i="1" kern="1200" baseline="0" dirty="0">
                <a:solidFill>
                  <a:schemeClr val="tx1"/>
                </a:solidFill>
                <a:ea typeface="+mn-ea"/>
                <a:cs typeface="+mn-cs"/>
              </a:rPr>
              <a:t>. </a:t>
            </a:r>
            <a:r>
              <a:rPr lang="en-US" b="0" dirty="0"/>
              <a:t>F. When channelization is used to delineate a pedestrian pathway, a continuous detectable edging should be provided throughout the length of the facility such that pedestrians using a long cane can follow it.</a:t>
            </a:r>
            <a:endParaRPr lang="en-US" b="0" i="0" dirty="0"/>
          </a:p>
          <a:p>
            <a:pPr eaLnBrk="1" hangingPunct="1"/>
            <a:r>
              <a:rPr lang="en-US" b="1" dirty="0"/>
              <a:t>Suggested Questions: </a:t>
            </a:r>
            <a:r>
              <a:rPr lang="en-US" dirty="0"/>
              <a:t>Which devices provide this detectable edge?</a:t>
            </a:r>
            <a:endParaRPr lang="en-US" b="1" dirty="0"/>
          </a:p>
          <a:p>
            <a:pPr eaLnBrk="1" hangingPunct="1"/>
            <a:r>
              <a:rPr lang="en-US" b="1" dirty="0"/>
              <a:t>Additional Information: </a:t>
            </a:r>
            <a:r>
              <a:rPr lang="en-US" dirty="0"/>
              <a:t>MUTCD Section 6D.01 Pedestrian Considerations</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104</a:t>
            </a:fld>
            <a:endParaRPr lang="en-US" dirty="0"/>
          </a:p>
        </p:txBody>
      </p:sp>
    </p:spTree>
    <p:extLst>
      <p:ext uri="{BB962C8B-B14F-4D97-AF65-F5344CB8AC3E}">
        <p14:creationId xmlns:p14="http://schemas.microsoft.com/office/powerpoint/2010/main" val="21800433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sz="1400" dirty="0"/>
              <a:t>Discuss Continuous Detectable Edge Devices</a:t>
            </a:r>
            <a:endParaRPr lang="en-US" b="1" dirty="0"/>
          </a:p>
          <a:p>
            <a:pPr eaLnBrk="1" hangingPunct="1"/>
            <a:r>
              <a:rPr lang="en-US" b="1" dirty="0"/>
              <a:t>Est. Presentation Time: </a:t>
            </a:r>
            <a:r>
              <a:rPr lang="en-US" dirty="0"/>
              <a:t>1-2 minute(s)</a:t>
            </a:r>
          </a:p>
          <a:p>
            <a:pPr eaLnBrk="1" hangingPunct="1"/>
            <a:r>
              <a:rPr lang="en-US" b="1" dirty="0"/>
              <a:t>Explanation of Cues/Builds: </a:t>
            </a:r>
            <a:r>
              <a:rPr lang="en-US" dirty="0"/>
              <a:t>None</a:t>
            </a:r>
          </a:p>
          <a:p>
            <a:pPr eaLnBrk="1" hangingPunct="1"/>
            <a:r>
              <a:rPr lang="en-US" b="1" dirty="0"/>
              <a:t>Suggested Comments: </a:t>
            </a:r>
            <a:r>
              <a:rPr lang="en-US" dirty="0"/>
              <a:t>These are examples of detectable devices. They are a continuous detectable edge along the bottom</a:t>
            </a:r>
            <a:r>
              <a:rPr lang="en-US" baseline="0" dirty="0"/>
              <a:t> that is at least six inches high. The one on the left is a longitudinal channelizing device, or LCD.</a:t>
            </a:r>
            <a:endParaRPr lang="en-US" dirty="0"/>
          </a:p>
          <a:p>
            <a:pPr eaLnBrk="1" hangingPunct="1"/>
            <a:r>
              <a:rPr lang="en-US" b="1" dirty="0"/>
              <a:t>Suggested Questions: </a:t>
            </a:r>
            <a:r>
              <a:rPr lang="en-US" b="0" dirty="0"/>
              <a:t>None</a:t>
            </a:r>
            <a:r>
              <a:rPr lang="en-US" b="1" dirty="0"/>
              <a:t> </a:t>
            </a:r>
            <a:endParaRPr lang="en-US" dirty="0"/>
          </a:p>
          <a:p>
            <a:pPr eaLnBrk="1" hangingPunct="1"/>
            <a:r>
              <a:rPr lang="en-US" b="1" dirty="0"/>
              <a:t>Additional Information: </a:t>
            </a:r>
            <a:r>
              <a:rPr lang="en-US" dirty="0"/>
              <a:t>VDOT</a:t>
            </a:r>
          </a:p>
          <a:p>
            <a:pPr eaLnBrk="1" hangingPunct="1"/>
            <a:r>
              <a:rPr lang="en-US" b="1" dirty="0"/>
              <a:t>Possible Problems: </a:t>
            </a:r>
            <a:r>
              <a:rPr lang="en-US" dirty="0"/>
              <a:t>None</a:t>
            </a:r>
          </a:p>
          <a:p>
            <a:endParaRPr lang="en-US" dirty="0"/>
          </a:p>
        </p:txBody>
      </p:sp>
      <p:sp>
        <p:nvSpPr>
          <p:cNvPr id="4" name="Slide Number Placeholder 3"/>
          <p:cNvSpPr>
            <a:spLocks noGrp="1"/>
          </p:cNvSpPr>
          <p:nvPr>
            <p:ph type="sldNum" sz="quarter" idx="10"/>
          </p:nvPr>
        </p:nvSpPr>
        <p:spPr/>
        <p:txBody>
          <a:bodyPr/>
          <a:lstStyle/>
          <a:p>
            <a:pPr>
              <a:defRPr/>
            </a:pPr>
            <a:fld id="{4820A9EE-6F3A-4036-91FF-DD94C12EA9E3}" type="slidenum">
              <a:rPr lang="en-US" smtClean="0"/>
              <a:pPr>
                <a:defRPr/>
              </a:pPr>
              <a:t>105</a:t>
            </a:fld>
            <a:endParaRPr lang="en-US" dirty="0"/>
          </a:p>
        </p:txBody>
      </p:sp>
    </p:spTree>
    <p:extLst>
      <p:ext uri="{BB962C8B-B14F-4D97-AF65-F5344CB8AC3E}">
        <p14:creationId xmlns:p14="http://schemas.microsoft.com/office/powerpoint/2010/main" val="12358704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sz="1400" dirty="0"/>
              <a:t>Longitudinal Channelizing Devices</a:t>
            </a:r>
            <a:endParaRPr lang="en-US" b="1" dirty="0"/>
          </a:p>
          <a:p>
            <a:pPr eaLnBrk="1" hangingPunct="1"/>
            <a:r>
              <a:rPr lang="en-US" b="1" dirty="0"/>
              <a:t>Est. Presentation Time: </a:t>
            </a:r>
            <a:r>
              <a:rPr lang="en-US" dirty="0"/>
              <a:t>1-2 minute(s)</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LCD are channelizing devices that</a:t>
            </a:r>
            <a:r>
              <a:rPr lang="en-US" baseline="0" dirty="0"/>
              <a:t> are ideal for pedestrian channelization. Why? They are a continuous edge and can be interconnected. They ARE NOT protection devices however. They s</a:t>
            </a:r>
            <a:r>
              <a:rPr lang="en-US" dirty="0"/>
              <a:t>hall be interlocked and supplemented with retroreflective material or delineation for improved nighttime visibility. If</a:t>
            </a:r>
            <a:r>
              <a:rPr lang="en-US" baseline="0" dirty="0"/>
              <a:t> we wish to provide BOTH positive protection AND pedestrian channelization then an anchored portable concrete barrier should be considered.</a:t>
            </a:r>
            <a:endParaRPr lang="en-US" dirty="0"/>
          </a:p>
          <a:p>
            <a:pPr eaLnBrk="1" hangingPunct="1"/>
            <a:r>
              <a:rPr lang="en-US" b="1" dirty="0"/>
              <a:t>Suggested Questions: </a:t>
            </a:r>
            <a:r>
              <a:rPr lang="en-US" b="0" dirty="0"/>
              <a:t>None</a:t>
            </a:r>
            <a:r>
              <a:rPr lang="en-US" b="1" dirty="0"/>
              <a:t> </a:t>
            </a:r>
            <a:endParaRPr lang="en-US" dirty="0"/>
          </a:p>
          <a:p>
            <a:pPr eaLnBrk="1" hangingPunct="1"/>
            <a:r>
              <a:rPr lang="en-US" b="1" dirty="0"/>
              <a:t>Additional Information: </a:t>
            </a:r>
            <a:r>
              <a:rPr lang="en-US" dirty="0"/>
              <a:t>None</a:t>
            </a:r>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106</a:t>
            </a:fld>
            <a:endParaRPr lang="en-US" dirty="0"/>
          </a:p>
        </p:txBody>
      </p:sp>
    </p:spTree>
    <p:extLst>
      <p:ext uri="{BB962C8B-B14F-4D97-AF65-F5344CB8AC3E}">
        <p14:creationId xmlns:p14="http://schemas.microsoft.com/office/powerpoint/2010/main" val="98010181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bwMode="auto">
          <a:noFill/>
          <a:ln>
            <a:solidFill>
              <a:srgbClr val="000000"/>
            </a:solidFill>
            <a:miter lim="800000"/>
            <a:headEnd/>
            <a:tailEnd/>
          </a:ln>
        </p:spPr>
      </p:sp>
      <p:sp>
        <p:nvSpPr>
          <p:cNvPr id="3624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a:t>Key Message</a:t>
            </a:r>
            <a:r>
              <a:rPr lang="en-US" dirty="0"/>
              <a:t>: Provide an example of the previous point.</a:t>
            </a:r>
          </a:p>
          <a:p>
            <a:r>
              <a:rPr lang="en-US" b="1" dirty="0"/>
              <a:t>Est. Presentation Time</a:t>
            </a:r>
            <a:r>
              <a:rPr lang="en-US" dirty="0"/>
              <a:t>: Less than 1 minute(s)</a:t>
            </a:r>
          </a:p>
          <a:p>
            <a:r>
              <a:rPr lang="en-US" b="1" dirty="0"/>
              <a:t>Explanation of Cues/Builds</a:t>
            </a:r>
            <a:r>
              <a:rPr lang="en-US" dirty="0"/>
              <a:t>: None</a:t>
            </a:r>
          </a:p>
          <a:p>
            <a:r>
              <a:rPr lang="en-US" b="1" dirty="0"/>
              <a:t>Suggested Comments: </a:t>
            </a:r>
            <a:r>
              <a:rPr lang="en-US" dirty="0"/>
              <a:t>Safe travel path? Yes. Notice the continuous baseboard.</a:t>
            </a:r>
          </a:p>
          <a:p>
            <a:r>
              <a:rPr lang="en-US" b="1" dirty="0"/>
              <a:t>Suggested Questions</a:t>
            </a:r>
            <a:r>
              <a:rPr lang="en-US" dirty="0"/>
              <a:t>: Safe travel path? YES.</a:t>
            </a:r>
          </a:p>
          <a:p>
            <a:r>
              <a:rPr lang="en-US" b="1" dirty="0"/>
              <a:t>Additional Information: </a:t>
            </a:r>
            <a:r>
              <a:rPr lang="en-US" dirty="0"/>
              <a:t>Photo is Washington, DC</a:t>
            </a:r>
          </a:p>
          <a:p>
            <a:r>
              <a:rPr lang="en-US" b="1" dirty="0"/>
              <a:t>Possible Problems</a:t>
            </a:r>
            <a:r>
              <a:rPr lang="en-US" dirty="0"/>
              <a:t>: These</a:t>
            </a:r>
            <a:r>
              <a:rPr lang="en-US" baseline="0" dirty="0"/>
              <a:t> LCDs have a slope which some may say is not acceptable. The ADA requires a continuous detectable edge that is at least 6 inches. There is no reference to a slope.</a:t>
            </a:r>
            <a:endParaRPr lang="en-US" dirty="0"/>
          </a:p>
          <a:p>
            <a:endParaRPr lang="en-US" dirty="0"/>
          </a:p>
        </p:txBody>
      </p:sp>
      <p:sp>
        <p:nvSpPr>
          <p:cNvPr id="347140" name="Slide Number Placeholder 3"/>
          <p:cNvSpPr>
            <a:spLocks noGrp="1"/>
          </p:cNvSpPr>
          <p:nvPr>
            <p:ph type="sldNum" sz="quarter" idx="5"/>
          </p:nvPr>
        </p:nvSpPr>
        <p:spPr/>
        <p:txBody>
          <a:bodyPr/>
          <a:lstStyle/>
          <a:p>
            <a:pPr>
              <a:defRPr/>
            </a:pPr>
            <a:fld id="{14462770-8B79-4640-8EDE-BFF05EF5263B}" type="slidenum">
              <a:rPr lang="en-US" smtClean="0"/>
              <a:pPr>
                <a:defRPr/>
              </a:pPr>
              <a:t>107</a:t>
            </a:fld>
            <a:endParaRPr lang="en-US" dirty="0"/>
          </a:p>
        </p:txBody>
      </p:sp>
    </p:spTree>
    <p:extLst>
      <p:ext uri="{BB962C8B-B14F-4D97-AF65-F5344CB8AC3E}">
        <p14:creationId xmlns:p14="http://schemas.microsoft.com/office/powerpoint/2010/main" val="1387151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Key Message</a:t>
            </a:r>
            <a:r>
              <a:rPr lang="en-US" dirty="0"/>
              <a:t>: Provide an example of the previous point.</a:t>
            </a:r>
          </a:p>
          <a:p>
            <a:r>
              <a:rPr lang="en-US" b="1" dirty="0"/>
              <a:t>Est. Presentation Time</a:t>
            </a:r>
            <a:r>
              <a:rPr lang="en-US" dirty="0"/>
              <a:t>: Less than 1 minute(s)</a:t>
            </a:r>
          </a:p>
          <a:p>
            <a:r>
              <a:rPr lang="en-US" b="1" dirty="0"/>
              <a:t>Explanation of Cues/Builds</a:t>
            </a:r>
            <a:r>
              <a:rPr lang="en-US" dirty="0"/>
              <a:t>: None</a:t>
            </a:r>
          </a:p>
          <a:p>
            <a:r>
              <a:rPr lang="en-US" b="1" dirty="0"/>
              <a:t>Suggested Comments: </a:t>
            </a:r>
            <a:r>
              <a:rPr lang="en-US" dirty="0"/>
              <a:t>Safe travel path? Yes. Notice the temporary ramp.</a:t>
            </a:r>
          </a:p>
          <a:p>
            <a:r>
              <a:rPr lang="en-US" b="1" dirty="0"/>
              <a:t>Suggested Questions</a:t>
            </a:r>
            <a:r>
              <a:rPr lang="en-US" dirty="0"/>
              <a:t>: Safe travel path? YES.</a:t>
            </a:r>
          </a:p>
          <a:p>
            <a:r>
              <a:rPr lang="en-US" b="1" dirty="0"/>
              <a:t>Additional Information: </a:t>
            </a:r>
            <a:r>
              <a:rPr lang="en-US" dirty="0"/>
              <a:t>Photo is Brooklyn, NYC</a:t>
            </a:r>
          </a:p>
          <a:p>
            <a:r>
              <a:rPr lang="en-US" b="1" dirty="0"/>
              <a:t>Possible Problems</a:t>
            </a:r>
            <a:r>
              <a:rPr lang="en-US" dirty="0"/>
              <a:t>: 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108</a:t>
            </a:fld>
            <a:endParaRPr lang="en-US" dirty="0"/>
          </a:p>
        </p:txBody>
      </p:sp>
    </p:spTree>
    <p:extLst>
      <p:ext uri="{BB962C8B-B14F-4D97-AF65-F5344CB8AC3E}">
        <p14:creationId xmlns:p14="http://schemas.microsoft.com/office/powerpoint/2010/main" val="410442601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Key Message</a:t>
            </a:r>
            <a:r>
              <a:rPr lang="en-US" dirty="0"/>
              <a:t>: Provide an example of the previous point.</a:t>
            </a:r>
          </a:p>
          <a:p>
            <a:r>
              <a:rPr lang="en-US" b="1" dirty="0"/>
              <a:t>Est. Presentation Time</a:t>
            </a:r>
            <a:r>
              <a:rPr lang="en-US" dirty="0"/>
              <a:t>: Less than 1 minute(s)</a:t>
            </a:r>
          </a:p>
          <a:p>
            <a:r>
              <a:rPr lang="en-US" b="1" dirty="0"/>
              <a:t>Explanation of Cues/Builds</a:t>
            </a:r>
            <a:r>
              <a:rPr lang="en-US" dirty="0"/>
              <a:t>: None</a:t>
            </a:r>
          </a:p>
          <a:p>
            <a:r>
              <a:rPr lang="en-US" b="1" dirty="0"/>
              <a:t>Suggested Comments: </a:t>
            </a:r>
            <a:r>
              <a:rPr lang="en-US" dirty="0"/>
              <a:t>Safe travel path? Yes. Notice the temporary ramp.</a:t>
            </a:r>
          </a:p>
          <a:p>
            <a:r>
              <a:rPr lang="en-US" b="1" dirty="0"/>
              <a:t>Suggested Questions</a:t>
            </a:r>
            <a:r>
              <a:rPr lang="en-US" dirty="0"/>
              <a:t>: Safe travel path? YES.</a:t>
            </a:r>
          </a:p>
          <a:p>
            <a:r>
              <a:rPr lang="en-US" b="1" dirty="0"/>
              <a:t>Additional Information: </a:t>
            </a:r>
            <a:r>
              <a:rPr lang="en-US" dirty="0"/>
              <a:t>Photo is Phoenix, AZ</a:t>
            </a:r>
          </a:p>
          <a:p>
            <a:r>
              <a:rPr lang="en-US" b="1" dirty="0"/>
              <a:t>Possible Problems</a:t>
            </a:r>
            <a:r>
              <a:rPr lang="en-US" dirty="0"/>
              <a:t>: 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109</a:t>
            </a:fld>
            <a:endParaRPr lang="en-US" dirty="0"/>
          </a:p>
        </p:txBody>
      </p:sp>
    </p:spTree>
    <p:extLst>
      <p:ext uri="{BB962C8B-B14F-4D97-AF65-F5344CB8AC3E}">
        <p14:creationId xmlns:p14="http://schemas.microsoft.com/office/powerpoint/2010/main" val="558685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D9E8BDD7-3D9B-40D2-97E8-C70041E789D4}" type="slidenum">
              <a:rPr lang="en-US" smtClean="0"/>
              <a:pPr/>
              <a:t>11</a:t>
            </a:fld>
            <a:endParaRPr lang="en-US" dirty="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b="1" dirty="0"/>
              <a:t>Key Message: </a:t>
            </a:r>
            <a:r>
              <a:rPr lang="en-US" dirty="0"/>
              <a:t>Discuss course objectives</a:t>
            </a:r>
            <a:endParaRPr lang="en-US" b="1" dirty="0"/>
          </a:p>
          <a:p>
            <a:pPr eaLnBrk="1" hangingPunct="1"/>
            <a:r>
              <a:rPr lang="en-US" b="1" dirty="0"/>
              <a:t>Est. Presentation Time: </a:t>
            </a:r>
            <a:r>
              <a:rPr lang="en-US" dirty="0"/>
              <a:t>1-2 minute(s)</a:t>
            </a:r>
            <a:endParaRPr lang="en-US" b="1" dirty="0"/>
          </a:p>
          <a:p>
            <a:pPr eaLnBrk="1" hangingPunct="1"/>
            <a:r>
              <a:rPr lang="en-US" b="1" dirty="0"/>
              <a:t>Explanation of Cues/Builds: </a:t>
            </a:r>
            <a:r>
              <a:rPr lang="en-US" dirty="0"/>
              <a:t>None</a:t>
            </a:r>
          </a:p>
          <a:p>
            <a:pPr eaLnBrk="1" hangingPunct="1"/>
            <a:r>
              <a:rPr lang="en-US" b="1" dirty="0"/>
              <a:t>Suggested Comments: </a:t>
            </a:r>
            <a:r>
              <a:rPr lang="en-US" dirty="0"/>
              <a:t>These are the objectives of this course. Notice that this course is not only for you to learn TTC standards and guidelines but to learn how to apply them, how to use them, particularly in urban areas, where you are likely to find pedestrians.</a:t>
            </a:r>
          </a:p>
          <a:p>
            <a:pPr eaLnBrk="1" hangingPunct="1"/>
            <a:r>
              <a:rPr lang="en-US" b="1" dirty="0"/>
              <a:t>Suggested Questions: </a:t>
            </a:r>
            <a:r>
              <a:rPr lang="en-US" b="0" dirty="0"/>
              <a:t>What is a TTC zone?</a:t>
            </a:r>
          </a:p>
          <a:p>
            <a:pPr eaLnBrk="1" hangingPunct="1"/>
            <a:r>
              <a:rPr lang="en-US" b="1" dirty="0"/>
              <a:t>Additional Information: </a:t>
            </a:r>
            <a:r>
              <a:rPr lang="en-US" dirty="0"/>
              <a:t>None</a:t>
            </a:r>
            <a:endParaRPr lang="en-US" b="1" dirty="0"/>
          </a:p>
          <a:p>
            <a:pPr eaLnBrk="1" hangingPunct="1"/>
            <a:r>
              <a:rPr lang="en-US" b="1" dirty="0"/>
              <a:t>Possible Problems: </a:t>
            </a:r>
            <a:r>
              <a:rPr lang="en-US" b="0" dirty="0"/>
              <a:t>None</a:t>
            </a:r>
            <a:endParaRPr lang="en-US" dirty="0"/>
          </a:p>
          <a:p>
            <a:pPr eaLnBrk="1" hangingPunct="1"/>
            <a:endParaRPr lang="en-US" dirty="0"/>
          </a:p>
        </p:txBody>
      </p:sp>
    </p:spTree>
    <p:extLst>
      <p:ext uri="{BB962C8B-B14F-4D97-AF65-F5344CB8AC3E}">
        <p14:creationId xmlns:p14="http://schemas.microsoft.com/office/powerpoint/2010/main" val="37039227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Key Message</a:t>
            </a:r>
            <a:r>
              <a:rPr lang="en-US" dirty="0"/>
              <a:t>: Detectable Warning (Guide) Strips</a:t>
            </a:r>
          </a:p>
          <a:p>
            <a:r>
              <a:rPr lang="en-US" b="1" dirty="0"/>
              <a:t>Est. Presentation Time</a:t>
            </a:r>
            <a:r>
              <a:rPr lang="en-US" dirty="0"/>
              <a:t>: Less than 1 minute(s)</a:t>
            </a:r>
          </a:p>
          <a:p>
            <a:r>
              <a:rPr lang="en-US" b="1" dirty="0"/>
              <a:t>Explanation of Cues/Builds</a:t>
            </a:r>
            <a:r>
              <a:rPr lang="en-US" dirty="0"/>
              <a:t>: None</a:t>
            </a:r>
          </a:p>
          <a:p>
            <a:r>
              <a:rPr lang="en-US" b="1" dirty="0"/>
              <a:t>Suggested Comments: </a:t>
            </a:r>
            <a:r>
              <a:rPr lang="en-US" dirty="0"/>
              <a:t>These guide strips are excellent</a:t>
            </a:r>
            <a:r>
              <a:rPr lang="en-US" baseline="0" dirty="0"/>
              <a:t> to help guide blind pedestrians in the intended direction.</a:t>
            </a:r>
            <a:endParaRPr lang="en-US" dirty="0"/>
          </a:p>
          <a:p>
            <a:r>
              <a:rPr lang="en-US" b="1" dirty="0"/>
              <a:t>Suggested Questions</a:t>
            </a:r>
            <a:r>
              <a:rPr lang="en-US" dirty="0"/>
              <a:t>: Have you</a:t>
            </a:r>
            <a:r>
              <a:rPr lang="en-US" baseline="0" dirty="0"/>
              <a:t> seen these?</a:t>
            </a:r>
            <a:endParaRPr lang="en-US" dirty="0"/>
          </a:p>
          <a:p>
            <a:r>
              <a:rPr lang="en-US" b="1" dirty="0"/>
              <a:t>Additional Information: </a:t>
            </a:r>
            <a:r>
              <a:rPr lang="en-US" dirty="0"/>
              <a:t>None</a:t>
            </a:r>
          </a:p>
          <a:p>
            <a:r>
              <a:rPr lang="en-US" b="1" dirty="0"/>
              <a:t>Possible Problems</a:t>
            </a:r>
            <a:r>
              <a:rPr lang="en-US" dirty="0"/>
              <a:t>: 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110</a:t>
            </a:fld>
            <a:endParaRPr lang="en-US" dirty="0"/>
          </a:p>
        </p:txBody>
      </p:sp>
    </p:spTree>
    <p:extLst>
      <p:ext uri="{BB962C8B-B14F-4D97-AF65-F5344CB8AC3E}">
        <p14:creationId xmlns:p14="http://schemas.microsoft.com/office/powerpoint/2010/main" val="38870551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Key Message: </a:t>
            </a:r>
            <a:r>
              <a:rPr lang="en-US" dirty="0"/>
              <a:t>Detectable Warning Strips</a:t>
            </a:r>
            <a:endParaRPr lang="en-US" b="1" dirty="0"/>
          </a:p>
          <a:p>
            <a:pPr eaLnBrk="1" hangingPunct="1"/>
            <a:r>
              <a:rPr lang="en-US" b="1" dirty="0"/>
              <a:t>Est. Presentation Time: </a:t>
            </a:r>
            <a:r>
              <a:rPr lang="en-US" dirty="0"/>
              <a:t>1 minute(s)</a:t>
            </a:r>
          </a:p>
          <a:p>
            <a:pPr eaLnBrk="1" hangingPunct="1"/>
            <a:r>
              <a:rPr lang="en-US" b="1" dirty="0"/>
              <a:t>Explanation of Cues/Builds: </a:t>
            </a:r>
            <a:r>
              <a:rPr lang="en-US" dirty="0"/>
              <a:t>None</a:t>
            </a:r>
          </a:p>
          <a:p>
            <a:pPr eaLnBrk="1" hangingPunct="1"/>
            <a:r>
              <a:rPr lang="en-US" b="1" dirty="0"/>
              <a:t>Suggested Comments: </a:t>
            </a:r>
            <a:r>
              <a:rPr lang="en-US" b="0" dirty="0"/>
              <a:t>This figure from Virginia is similar to the MUTCD’s but shows more of the PAR details, such as the use of LCDs. Notice the guide strips!</a:t>
            </a:r>
          </a:p>
          <a:p>
            <a:pPr eaLnBrk="1" hangingPunct="1"/>
            <a:r>
              <a:rPr lang="en-US" b="1" dirty="0"/>
              <a:t>Suggested Questions: </a:t>
            </a:r>
            <a:r>
              <a:rPr lang="en-US" dirty="0"/>
              <a:t>What is the minimum width?</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a:t>
            </a:r>
            <a:r>
              <a:rPr lang="en-US" dirty="0"/>
              <a:t> Bottom arrow point to the right lane closure TA from VA. Source: VDOT.</a:t>
            </a:r>
          </a:p>
          <a:p>
            <a:pPr eaLnBrk="1" hangingPunct="1"/>
            <a:r>
              <a:rPr lang="en-US" b="1" dirty="0"/>
              <a:t>Possible Problems: </a:t>
            </a:r>
            <a:r>
              <a:rPr lang="en-US" dirty="0"/>
              <a:t>Partial figure</a:t>
            </a:r>
          </a:p>
          <a:p>
            <a:endParaRPr lang="en-US" dirty="0"/>
          </a:p>
        </p:txBody>
      </p:sp>
      <p:sp>
        <p:nvSpPr>
          <p:cNvPr id="4" name="Slide Number Placeholder 3"/>
          <p:cNvSpPr>
            <a:spLocks noGrp="1"/>
          </p:cNvSpPr>
          <p:nvPr>
            <p:ph type="sldNum" sz="quarter" idx="10"/>
          </p:nvPr>
        </p:nvSpPr>
        <p:spPr/>
        <p:txBody>
          <a:bodyPr/>
          <a:lstStyle/>
          <a:p>
            <a:pPr>
              <a:defRPr/>
            </a:pPr>
            <a:fld id="{4820A9EE-6F3A-4036-91FF-DD94C12EA9E3}" type="slidenum">
              <a:rPr lang="en-US" smtClean="0"/>
              <a:pPr>
                <a:defRPr/>
              </a:pPr>
              <a:t>111</a:t>
            </a:fld>
            <a:endParaRPr lang="en-US" dirty="0"/>
          </a:p>
        </p:txBody>
      </p:sp>
    </p:spTree>
    <p:extLst>
      <p:ext uri="{BB962C8B-B14F-4D97-AF65-F5344CB8AC3E}">
        <p14:creationId xmlns:p14="http://schemas.microsoft.com/office/powerpoint/2010/main" val="343303876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bwMode="auto">
          <a:noFill/>
          <a:ln>
            <a:solidFill>
              <a:srgbClr val="000000"/>
            </a:solidFill>
            <a:miter lim="800000"/>
            <a:headEnd/>
            <a:tailEnd/>
          </a:ln>
        </p:spPr>
      </p:sp>
      <p:sp>
        <p:nvSpPr>
          <p:cNvPr id="366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dirty="0"/>
              <a:t>Key Message: </a:t>
            </a:r>
            <a:r>
              <a:rPr lang="en-US" dirty="0"/>
              <a:t>Provide an example of the previous point.</a:t>
            </a:r>
            <a:endParaRPr lang="en-US" b="1" dirty="0"/>
          </a:p>
          <a:p>
            <a:pPr eaLnBrk="1" hangingPunct="1"/>
            <a:r>
              <a:rPr lang="en-US" b="1" dirty="0"/>
              <a:t>Est. Presentation Time: </a:t>
            </a:r>
            <a:r>
              <a:rPr lang="en-US" dirty="0"/>
              <a:t>Less than</a:t>
            </a:r>
            <a:r>
              <a:rPr lang="en-US" b="1" dirty="0"/>
              <a:t> </a:t>
            </a:r>
            <a:r>
              <a:rPr lang="en-US" dirty="0"/>
              <a:t>1 minute(s)</a:t>
            </a:r>
          </a:p>
          <a:p>
            <a:pPr eaLnBrk="1" hangingPunct="1"/>
            <a:r>
              <a:rPr lang="en-US" b="1" dirty="0"/>
              <a:t>Explanation of Cues/Builds: </a:t>
            </a:r>
            <a:r>
              <a:rPr lang="en-US" dirty="0"/>
              <a:t>None</a:t>
            </a:r>
          </a:p>
          <a:p>
            <a:pPr eaLnBrk="1" hangingPunct="1"/>
            <a:r>
              <a:rPr lang="en-US" b="1" dirty="0"/>
              <a:t>Suggested Comments: </a:t>
            </a:r>
            <a:r>
              <a:rPr lang="en-US" dirty="0"/>
              <a:t>Safe travel path? Yes!</a:t>
            </a:r>
            <a:endParaRPr lang="en-US" b="1" dirty="0"/>
          </a:p>
          <a:p>
            <a:pPr eaLnBrk="1" hangingPunct="1"/>
            <a:r>
              <a:rPr lang="en-US" b="1" dirty="0"/>
              <a:t>Suggested Questions: </a:t>
            </a:r>
            <a:r>
              <a:rPr lang="en-US" dirty="0"/>
              <a:t>Is this ADA compliant? Yes, it is detectable! </a:t>
            </a:r>
          </a:p>
          <a:p>
            <a:pPr eaLnBrk="1" hangingPunct="1"/>
            <a:r>
              <a:rPr lang="en-US" b="1" dirty="0"/>
              <a:t>Additional Information: </a:t>
            </a:r>
            <a:r>
              <a:rPr lang="en-US" dirty="0"/>
              <a:t>None</a:t>
            </a:r>
            <a:endParaRPr lang="en-US" b="1" dirty="0"/>
          </a:p>
          <a:p>
            <a:pPr eaLnBrk="1" hangingPunct="1"/>
            <a:r>
              <a:rPr lang="en-US" b="1" dirty="0"/>
              <a:t>Possible Problems: </a:t>
            </a:r>
            <a:r>
              <a:rPr lang="en-US" b="0" dirty="0"/>
              <a:t>This</a:t>
            </a:r>
            <a:r>
              <a:rPr lang="en-US" b="0" baseline="0" dirty="0"/>
              <a:t> may be considered by some a tripping hazard. The concrete barrier on the right is deemed detectable even though a concrete barrier only has three inches of continuous detectable edge. (This is ATSSA’s interpretation)</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42F4D9AF-ECF0-4D63-A1E7-7417E1E1BB65}" type="slidenum">
              <a:rPr lang="en-US" smtClean="0"/>
              <a:pPr>
                <a:defRPr/>
              </a:pPr>
              <a:t>112</a:t>
            </a:fld>
            <a:endParaRPr lang="en-US" dirty="0"/>
          </a:p>
        </p:txBody>
      </p:sp>
    </p:spTree>
    <p:extLst>
      <p:ext uri="{BB962C8B-B14F-4D97-AF65-F5344CB8AC3E}">
        <p14:creationId xmlns:p14="http://schemas.microsoft.com/office/powerpoint/2010/main" val="15821853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Provide an example of the previous point.</a:t>
            </a:r>
            <a:endParaRPr lang="en-US" b="1" dirty="0"/>
          </a:p>
          <a:p>
            <a:pPr eaLnBrk="1" hangingPunct="1"/>
            <a:r>
              <a:rPr lang="en-US" b="1" dirty="0"/>
              <a:t>Est. Presentation Time: </a:t>
            </a:r>
            <a:r>
              <a:rPr lang="en-US" dirty="0"/>
              <a:t>Less than</a:t>
            </a:r>
            <a:r>
              <a:rPr lang="en-US" b="1" dirty="0"/>
              <a:t> </a:t>
            </a:r>
            <a:r>
              <a:rPr lang="en-US" dirty="0"/>
              <a:t>1 minute(s)</a:t>
            </a:r>
          </a:p>
          <a:p>
            <a:pPr eaLnBrk="1" hangingPunct="1"/>
            <a:r>
              <a:rPr lang="en-US" b="1" dirty="0"/>
              <a:t>Explanation of Cues/Builds: </a:t>
            </a:r>
            <a:r>
              <a:rPr lang="en-US" dirty="0"/>
              <a:t>None</a:t>
            </a:r>
          </a:p>
          <a:p>
            <a:pPr eaLnBrk="1" hangingPunct="1"/>
            <a:r>
              <a:rPr lang="en-US" b="1" dirty="0"/>
              <a:t>Suggested Comments: </a:t>
            </a:r>
            <a:r>
              <a:rPr lang="en-US" dirty="0"/>
              <a:t>Safe travel path? Yes!</a:t>
            </a:r>
            <a:endParaRPr lang="en-US" b="1" dirty="0"/>
          </a:p>
          <a:p>
            <a:pPr eaLnBrk="1" hangingPunct="1"/>
            <a:r>
              <a:rPr lang="en-US" b="1" dirty="0"/>
              <a:t>Suggested Questions: </a:t>
            </a:r>
            <a:r>
              <a:rPr lang="en-US" dirty="0"/>
              <a:t>Is this ADA compliant? Yes, it is detectable!</a:t>
            </a:r>
          </a:p>
          <a:p>
            <a:pPr eaLnBrk="1" hangingPunct="1"/>
            <a:r>
              <a:rPr lang="en-US" b="1" dirty="0"/>
              <a:t>Additional Information: </a:t>
            </a:r>
            <a:r>
              <a:rPr lang="en-US" b="0" dirty="0"/>
              <a:t>None</a:t>
            </a:r>
          </a:p>
          <a:p>
            <a:pPr eaLnBrk="1" hangingPunct="1"/>
            <a:r>
              <a:rPr lang="en-US" b="1" dirty="0"/>
              <a:t>Possible Problems: </a:t>
            </a:r>
            <a:r>
              <a:rPr lang="en-US" b="0" dirty="0"/>
              <a:t>Signs</a:t>
            </a:r>
            <a:r>
              <a:rPr lang="en-US" b="0" baseline="0" dirty="0"/>
              <a:t> are not MUTCD compliant. Stripes may point in wrong direction!</a:t>
            </a:r>
          </a:p>
          <a:p>
            <a:pPr eaLnBrk="1" hangingPunct="1"/>
            <a:endParaRPr lang="en-US" b="0" baseline="0" dirty="0"/>
          </a:p>
          <a:p>
            <a:pPr eaLnBrk="1" hangingPunct="1"/>
            <a:r>
              <a:rPr lang="en-US" b="0" baseline="0" dirty="0"/>
              <a:t>Image Credit: http://website.dot.ca.gov/hq/construc/safety/Temporary_Pedestrian_Facilities_Handbook.pdf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4820A9EE-6F3A-4036-91FF-DD94C12EA9E3}" type="slidenum">
              <a:rPr lang="en-US" smtClean="0"/>
              <a:pPr>
                <a:defRPr/>
              </a:pPr>
              <a:t>113</a:t>
            </a:fld>
            <a:endParaRPr lang="en-US" dirty="0"/>
          </a:p>
        </p:txBody>
      </p:sp>
    </p:spTree>
    <p:extLst>
      <p:ext uri="{BB962C8B-B14F-4D97-AF65-F5344CB8AC3E}">
        <p14:creationId xmlns:p14="http://schemas.microsoft.com/office/powerpoint/2010/main" val="308319500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b="0" dirty="0"/>
              <a:t>Accommodating</a:t>
            </a:r>
            <a:r>
              <a:rPr lang="en-US" baseline="0" dirty="0"/>
              <a:t> Pedestrians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sz="1200" i="1" kern="1200" baseline="0" dirty="0">
                <a:solidFill>
                  <a:schemeClr val="tx1"/>
                </a:solidFill>
                <a:ea typeface="+mn-ea"/>
                <a:cs typeface="+mn-cs"/>
              </a:rPr>
              <a:t>. </a:t>
            </a:r>
            <a:r>
              <a:rPr lang="en-US" dirty="0"/>
              <a:t>G. Signs and other devices mounted lower than 7 feet above the temporary pedestrian pathway should not project more than 4 inches into accessible pedestrian facilities</a:t>
            </a:r>
            <a:r>
              <a:rPr lang="es-PR" dirty="0"/>
              <a:t>. Will discuss protruding objects later.</a:t>
            </a:r>
            <a:endParaRPr lang="en-US" b="0" i="0"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MUTCD Section 6D.01 Pedestrian Considerations. Photo source: David Emory (@martarider) | Twitter</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114</a:t>
            </a:fld>
            <a:endParaRPr lang="en-US" dirty="0"/>
          </a:p>
        </p:txBody>
      </p:sp>
    </p:spTree>
    <p:extLst>
      <p:ext uri="{BB962C8B-B14F-4D97-AF65-F5344CB8AC3E}">
        <p14:creationId xmlns:p14="http://schemas.microsoft.com/office/powerpoint/2010/main" val="8724591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Approaches for Routing Pedestrians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sz="1200" kern="1200" baseline="0" dirty="0">
                <a:solidFill>
                  <a:schemeClr val="tx1"/>
                </a:solidFill>
                <a:ea typeface="+mn-ea"/>
                <a:cs typeface="+mn-cs"/>
              </a:rPr>
              <a:t>Addressing pedestrian accessibility in a temporary traffic control area can be distilled down into three </a:t>
            </a:r>
            <a:r>
              <a:rPr lang="es-PR" sz="1200" kern="1200" baseline="0" dirty="0">
                <a:solidFill>
                  <a:schemeClr val="tx1"/>
                </a:solidFill>
                <a:ea typeface="+mn-ea"/>
                <a:cs typeface="+mn-cs"/>
              </a:rPr>
              <a:t>approaches. These include the ones you see on the screen, which will discuss in a few moments. </a:t>
            </a:r>
            <a:r>
              <a:rPr lang="en-US" sz="1200" kern="1200" baseline="0" dirty="0">
                <a:solidFill>
                  <a:schemeClr val="tx1"/>
                </a:solidFill>
                <a:ea typeface="+mn-ea"/>
                <a:cs typeface="+mn-cs"/>
              </a:rPr>
              <a:t>The first and most important consideration for all pedestrians is safety. Pedestrians must be kept in a safe environment, ideally on a smooth, well-marked travel path. The following are general considerations to take into account when assessing the best approach to use for pedestrian accommodation and accessibility.</a:t>
            </a:r>
            <a:endParaRPr lang="en-US" b="0" i="0"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115</a:t>
            </a:fld>
            <a:endParaRPr lang="en-US" dirty="0"/>
          </a:p>
        </p:txBody>
      </p:sp>
    </p:spTree>
    <p:extLst>
      <p:ext uri="{BB962C8B-B14F-4D97-AF65-F5344CB8AC3E}">
        <p14:creationId xmlns:p14="http://schemas.microsoft.com/office/powerpoint/2010/main" val="429133888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1. Maintain as is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dirty="0"/>
              <a:t>Maintaining the existing pedestrian pathways if the sidewalks can remain open during construction is the preferred option. Obviously, the accessibilty design criteria that we have discussed must be met. If it is determined that the current pedestrian facility can remain safely open to all users during construction, the MUTCD clearly states that temporary facilities must include accessibility features consistent with the features present in the existing pedestrian facility. For example, if the current facility features accessible curb ramps with detectable warning surfaces, then the TTC facility must provide the equivalent elements.</a:t>
            </a:r>
            <a:endParaRPr lang="en-US" b="0" i="0"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116</a:t>
            </a:fld>
            <a:endParaRPr lang="en-US" dirty="0"/>
          </a:p>
        </p:txBody>
      </p:sp>
    </p:spTree>
    <p:extLst>
      <p:ext uri="{BB962C8B-B14F-4D97-AF65-F5344CB8AC3E}">
        <p14:creationId xmlns:p14="http://schemas.microsoft.com/office/powerpoint/2010/main" val="56220862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Key Message: </a:t>
            </a:r>
            <a:r>
              <a:rPr lang="en-US" dirty="0"/>
              <a:t>1. Maintain as is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r>
              <a:rPr lang="en-US" b="1" dirty="0"/>
              <a:t>Suggested Comments: </a:t>
            </a:r>
            <a:r>
              <a:rPr lang="en-US" dirty="0"/>
              <a:t>The MUTCD states that: </a:t>
            </a:r>
            <a:r>
              <a:rPr lang="en-US" sz="1200" b="0" i="0" u="none" strike="noStrike" kern="1200" baseline="0" dirty="0">
                <a:solidFill>
                  <a:schemeClr val="tx1"/>
                </a:solidFill>
                <a:latin typeface="Arial" panose="020B0604020202020204" pitchFamily="34" charset="0"/>
                <a:ea typeface="+mn-ea"/>
                <a:cs typeface="+mn-cs"/>
              </a:rPr>
              <a:t>If the TTC zone affects the movement of pedestrians, adequate pedestrian access and walkways shall</a:t>
            </a:r>
          </a:p>
          <a:p>
            <a:r>
              <a:rPr lang="en-US" sz="1200" b="0" i="0" u="none" strike="noStrike" kern="1200" baseline="0" dirty="0">
                <a:solidFill>
                  <a:schemeClr val="tx1"/>
                </a:solidFill>
                <a:latin typeface="Arial" panose="020B0604020202020204" pitchFamily="34" charset="0"/>
                <a:ea typeface="+mn-ea"/>
                <a:cs typeface="+mn-cs"/>
              </a:rPr>
              <a:t>be provided. If the TTC zone affects an accessible and detectable pedestrian facility, the accessibility and detectability shall be maintained along the alternate pedestrian route. In other words, if the TTC zones does not affect the movement of pedestrians, the recommended approach is not to modify it. If we modify then all the other MUTCD requirements, including accessibility, would have to be addressed.</a:t>
            </a:r>
            <a:endParaRPr lang="en-US" b="0" i="0" dirty="0"/>
          </a:p>
          <a:p>
            <a:pPr eaLnBrk="1" hangingPunct="1"/>
            <a:r>
              <a:rPr lang="en-US" b="1" dirty="0"/>
              <a:t>Suggested Questions: </a:t>
            </a:r>
            <a:r>
              <a:rPr lang="en-US" dirty="0"/>
              <a:t>None</a:t>
            </a:r>
            <a:endParaRPr lang="en-US" b="1" dirty="0"/>
          </a:p>
          <a:p>
            <a:pPr eaLnBrk="1" hangingPunct="1"/>
            <a:r>
              <a:rPr lang="en-US" b="1" dirty="0"/>
              <a:t>Additional Information: </a:t>
            </a:r>
            <a:r>
              <a:rPr lang="en-US" b="0" dirty="0"/>
              <a:t>MUTCD: </a:t>
            </a:r>
            <a:r>
              <a:rPr lang="en-US" sz="1200" b="0" i="0" u="none" strike="noStrike" kern="1200" baseline="0" dirty="0">
                <a:solidFill>
                  <a:schemeClr val="tx1"/>
                </a:solidFill>
                <a:latin typeface="Arial" panose="020B0604020202020204" pitchFamily="34" charset="0"/>
                <a:ea typeface="+mn-ea"/>
                <a:cs typeface="+mn-cs"/>
              </a:rPr>
              <a:t>Section 6D.01 Pedestrian Considerations</a:t>
            </a:r>
            <a:endParaRPr lang="en-US" b="0" dirty="0"/>
          </a:p>
          <a:p>
            <a:pPr eaLnBrk="1" hangingPunct="1"/>
            <a:r>
              <a:rPr lang="en-US" b="1" dirty="0"/>
              <a:t>Possible Problems: </a:t>
            </a:r>
            <a:r>
              <a:rPr lang="en-US" dirty="0"/>
              <a:t>None</a:t>
            </a:r>
          </a:p>
          <a:p>
            <a:endParaRPr lang="en-US"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117</a:t>
            </a:fld>
            <a:endParaRPr lang="en-US" dirty="0"/>
          </a:p>
        </p:txBody>
      </p:sp>
    </p:spTree>
    <p:extLst>
      <p:ext uri="{BB962C8B-B14F-4D97-AF65-F5344CB8AC3E}">
        <p14:creationId xmlns:p14="http://schemas.microsoft.com/office/powerpoint/2010/main" val="287013476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Business Access in Maintained</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dirty="0"/>
              <a:t>This approach</a:t>
            </a:r>
            <a:r>
              <a:rPr lang="en-US" baseline="0" dirty="0"/>
              <a:t> allows business access to be maintained.</a:t>
            </a:r>
            <a:endParaRPr lang="en-US" b="0" i="0"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b="0" dirty="0"/>
              <a:t>Sign</a:t>
            </a:r>
            <a:r>
              <a:rPr lang="en-US" b="0" baseline="0" dirty="0"/>
              <a:t> is not MUTCD compliant (regulatory). It should be orange (or blue).</a:t>
            </a:r>
            <a:endParaRPr lang="en-US" dirty="0"/>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118</a:t>
            </a:fld>
            <a:endParaRPr lang="en-US" dirty="0"/>
          </a:p>
        </p:txBody>
      </p:sp>
    </p:spTree>
    <p:extLst>
      <p:ext uri="{BB962C8B-B14F-4D97-AF65-F5344CB8AC3E}">
        <p14:creationId xmlns:p14="http://schemas.microsoft.com/office/powerpoint/2010/main" val="332544375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2. Sidewalk Detour</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r>
              <a:rPr lang="en-US" b="1" dirty="0"/>
              <a:t>Suggested Comments: </a:t>
            </a:r>
            <a:r>
              <a:rPr lang="en-US" sz="1200" kern="1200" baseline="0" dirty="0">
                <a:solidFill>
                  <a:schemeClr val="tx1"/>
                </a:solidFill>
                <a:ea typeface="+mn-ea"/>
                <a:cs typeface="+mn-cs"/>
              </a:rPr>
              <a:t>It must be recognized that pedestrians are reluctant to retrace their steps to a prior intersection for a crossing or to add distance or out-of-the-way travel to a destination so pedestrian detours should be avoided. </a:t>
            </a:r>
            <a:r>
              <a:rPr lang="en-US" dirty="0"/>
              <a:t>Developing an alternative pedestrian pathway that is parallel to or easily reached from the current pathway if the current pathway must be closed is an alternative. For example, using concrete or other crashworthy barriers for protection, pedestrians can be detoured into a channelized pathway on a road adjacent to the work area. </a:t>
            </a:r>
            <a:r>
              <a:rPr lang="en-US" sz="1200" kern="1200" baseline="0" dirty="0">
                <a:solidFill>
                  <a:schemeClr val="tx1"/>
                </a:solidFill>
                <a:ea typeface="+mn-ea"/>
                <a:cs typeface="+mn-cs"/>
              </a:rPr>
              <a:t>The pedestrian detour should have an equivalent level of accessibility as the route being detoured from.</a:t>
            </a:r>
            <a:endParaRPr lang="en-US" b="0" i="0"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n-US" sz="1200" kern="1200" baseline="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119</a:t>
            </a:fld>
            <a:endParaRPr lang="en-US" dirty="0"/>
          </a:p>
        </p:txBody>
      </p:sp>
    </p:spTree>
    <p:extLst>
      <p:ext uri="{BB962C8B-B14F-4D97-AF65-F5344CB8AC3E}">
        <p14:creationId xmlns:p14="http://schemas.microsoft.com/office/powerpoint/2010/main" val="1801302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A2E8115-FA66-4B63-B9B2-62217199382C}" type="slidenum">
              <a:rPr lang="en-US" smtClean="0"/>
              <a:pPr/>
              <a:t>12</a:t>
            </a:fld>
            <a:endParaRPr lang="en-US" dirty="0"/>
          </a:p>
        </p:txBody>
      </p:sp>
      <p:sp>
        <p:nvSpPr>
          <p:cNvPr id="36867" name="Rectangle 2"/>
          <p:cNvSpPr>
            <a:spLocks noGrp="1" noRot="1" noChangeAspect="1" noChangeArrowheads="1" noTextEdit="1"/>
          </p:cNvSpPr>
          <p:nvPr>
            <p:ph type="sldImg"/>
          </p:nvPr>
        </p:nvSpPr>
        <p:spPr>
          <a:xfrm>
            <a:off x="1257300" y="696913"/>
            <a:ext cx="4341813" cy="3255962"/>
          </a:xfrm>
          <a:ln w="12700" cap="flat"/>
        </p:spPr>
      </p:sp>
      <p:sp>
        <p:nvSpPr>
          <p:cNvPr id="36868" name="Rectangle 3"/>
          <p:cNvSpPr>
            <a:spLocks noGrp="1" noChangeArrowheads="1"/>
          </p:cNvSpPr>
          <p:nvPr>
            <p:ph type="body" idx="1"/>
          </p:nvPr>
        </p:nvSpPr>
        <p:spPr>
          <a:xfrm>
            <a:off x="685800" y="4343400"/>
            <a:ext cx="5715000" cy="4114800"/>
          </a:xfrm>
          <a:noFill/>
          <a:ln/>
        </p:spPr>
        <p:txBody>
          <a:bodyPr lIns="92068" tIns="46035" rIns="92068" bIns="46035"/>
          <a:lstStyle/>
          <a:p>
            <a:r>
              <a:rPr lang="en-US" b="1" dirty="0"/>
              <a:t>Key Message: </a:t>
            </a:r>
            <a:r>
              <a:rPr lang="en-US" dirty="0"/>
              <a:t>Discuss course materials</a:t>
            </a:r>
          </a:p>
          <a:p>
            <a:r>
              <a:rPr lang="en-US" b="1" dirty="0"/>
              <a:t>Est. Presentation Time: </a:t>
            </a:r>
            <a:r>
              <a:rPr lang="en-US" dirty="0"/>
              <a:t>1</a:t>
            </a:r>
            <a:r>
              <a:rPr lang="en-US" b="1" dirty="0"/>
              <a:t> </a:t>
            </a:r>
            <a:r>
              <a:rPr lang="en-US" dirty="0"/>
              <a:t>minute(s)</a:t>
            </a:r>
            <a:endParaRPr lang="en-US" b="1" dirty="0"/>
          </a:p>
          <a:p>
            <a:r>
              <a:rPr lang="en-US" b="1" dirty="0"/>
              <a:t>Explanation of Cues/Builds: </a:t>
            </a:r>
            <a:r>
              <a:rPr lang="en-US" dirty="0"/>
              <a:t>None</a:t>
            </a:r>
          </a:p>
          <a:p>
            <a:r>
              <a:rPr lang="en-US" b="1" dirty="0"/>
              <a:t>Suggested Comments: </a:t>
            </a:r>
            <a:r>
              <a:rPr lang="en-US" dirty="0"/>
              <a:t>Let’s check your course materials. </a:t>
            </a:r>
            <a:endParaRPr lang="en-US" b="1" dirty="0"/>
          </a:p>
          <a:p>
            <a:r>
              <a:rPr lang="en-US" b="1" dirty="0"/>
              <a:t>Suggested Questions: </a:t>
            </a:r>
            <a:r>
              <a:rPr lang="en-US" dirty="0"/>
              <a:t>Do</a:t>
            </a:r>
            <a:r>
              <a:rPr lang="en-US" baseline="0" dirty="0"/>
              <a:t>es everyone have the materials? Anything missing?</a:t>
            </a:r>
            <a:endParaRPr lang="en-US" dirty="0"/>
          </a:p>
          <a:p>
            <a:r>
              <a:rPr lang="en-US" b="1" dirty="0"/>
              <a:t>Additional Information: </a:t>
            </a:r>
            <a:r>
              <a:rPr lang="en-US" dirty="0"/>
              <a:t>None</a:t>
            </a:r>
            <a:endParaRPr lang="en-US" b="1" dirty="0"/>
          </a:p>
          <a:p>
            <a:r>
              <a:rPr lang="en-US" b="1" dirty="0"/>
              <a:t>Possible Problems: </a:t>
            </a:r>
            <a:r>
              <a:rPr lang="en-US" sz="1200" kern="1200" dirty="0">
                <a:solidFill>
                  <a:schemeClr val="tx1"/>
                </a:solidFill>
                <a:ea typeface="+mn-ea"/>
                <a:cs typeface="+mn-cs"/>
              </a:rPr>
              <a:t>The referenced document has discrepancies and is to be reviewed by the National TTC committee. Be cautious in referencing this document and/or consider not referencing it until the TTC committee has reviewed.</a:t>
            </a:r>
            <a:endParaRPr lang="en-US" dirty="0"/>
          </a:p>
        </p:txBody>
      </p:sp>
    </p:spTree>
    <p:extLst>
      <p:ext uri="{BB962C8B-B14F-4D97-AF65-F5344CB8AC3E}">
        <p14:creationId xmlns:p14="http://schemas.microsoft.com/office/powerpoint/2010/main" val="3190013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Key Message: </a:t>
            </a:r>
            <a:r>
              <a:rPr lang="en-US" dirty="0"/>
              <a:t>MUTCD Support Information</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sz="1200" kern="1200" baseline="0" dirty="0">
                <a:solidFill>
                  <a:schemeClr val="tx1"/>
                </a:solidFill>
                <a:ea typeface="+mn-ea"/>
                <a:cs typeface="+mn-cs"/>
              </a:rPr>
              <a:t>The MUTCD states that “</a:t>
            </a:r>
            <a:r>
              <a:rPr lang="en-US" dirty="0"/>
              <a:t>It must be recognized that pedestrians are reluctant to retrace their steps to a prior intersection for a crossing or to add distance or out-of-the-way travel to a destination”.</a:t>
            </a:r>
            <a:endParaRPr lang="en-US" b="0" i="0" dirty="0"/>
          </a:p>
          <a:p>
            <a:pPr eaLnBrk="1" hangingPunct="1"/>
            <a:r>
              <a:rPr lang="en-US" b="1" dirty="0"/>
              <a:t>Suggested Questions: </a:t>
            </a:r>
            <a:r>
              <a:rPr lang="en-US" b="0" dirty="0"/>
              <a:t>What does this mean? That they need information at the corner!</a:t>
            </a:r>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n-US"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120</a:t>
            </a:fld>
            <a:endParaRPr lang="en-US" dirty="0"/>
          </a:p>
        </p:txBody>
      </p:sp>
    </p:spTree>
    <p:extLst>
      <p:ext uri="{BB962C8B-B14F-4D97-AF65-F5344CB8AC3E}">
        <p14:creationId xmlns:p14="http://schemas.microsoft.com/office/powerpoint/2010/main" val="19518913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Pedestrian Detours</a:t>
            </a:r>
          </a:p>
          <a:p>
            <a:pPr eaLnBrk="1" hangingPunct="1"/>
            <a:r>
              <a:rPr lang="en-US" b="1" dirty="0"/>
              <a:t>Est. Presentation Time: </a:t>
            </a:r>
            <a:r>
              <a:rPr lang="en-US" dirty="0"/>
              <a:t>Less than 1 minute(s)</a:t>
            </a:r>
          </a:p>
          <a:p>
            <a:pPr eaLnBrk="1" hangingPunct="1"/>
            <a:r>
              <a:rPr lang="en-US" b="1" dirty="0"/>
              <a:t>Explanation of Cues/Builds: </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b="0" dirty="0"/>
              <a:t>Pedestrian detours should be a last resort since pedestrians seldom follow them and are reluctant to trace their steps.</a:t>
            </a:r>
          </a:p>
          <a:p>
            <a:pPr eaLnBrk="1" hangingPunct="1"/>
            <a:r>
              <a:rPr lang="en-US" b="1" dirty="0"/>
              <a:t>Suggested Questions:</a:t>
            </a:r>
            <a:endParaRPr lang="en-US"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pPr eaLnBrk="1" hangingPunct="1"/>
            <a:endParaRPr lang="en-US" dirty="0"/>
          </a:p>
          <a:p>
            <a:pPr eaLnBrk="1" hangingPunct="1"/>
            <a:r>
              <a:rPr lang="en-US" dirty="0"/>
              <a:t>AVOID Image Credit:  http://cdn.xl.thumbs.canstockphoto.com/canstock24781016.jpg</a:t>
            </a:r>
          </a:p>
        </p:txBody>
      </p:sp>
      <p:sp>
        <p:nvSpPr>
          <p:cNvPr id="4" name="Slide Number Placeholder 3"/>
          <p:cNvSpPr>
            <a:spLocks noGrp="1"/>
          </p:cNvSpPr>
          <p:nvPr>
            <p:ph type="sldNum" sz="quarter" idx="10"/>
          </p:nvPr>
        </p:nvSpPr>
        <p:spPr/>
        <p:txBody>
          <a:bodyPr/>
          <a:lstStyle/>
          <a:p>
            <a:pPr>
              <a:defRPr/>
            </a:pPr>
            <a:fld id="{5790A9C5-97D3-4524-B835-E4966DC11C33}" type="slidenum">
              <a:rPr lang="en-US" smtClean="0"/>
              <a:pPr>
                <a:defRPr/>
              </a:pPr>
              <a:t>121</a:t>
            </a:fld>
            <a:endParaRPr lang="en-US" dirty="0"/>
          </a:p>
        </p:txBody>
      </p:sp>
    </p:spTree>
    <p:extLst>
      <p:ext uri="{BB962C8B-B14F-4D97-AF65-F5344CB8AC3E}">
        <p14:creationId xmlns:p14="http://schemas.microsoft.com/office/powerpoint/2010/main" val="87987556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Accessible Pedestrian Detour?</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b="0" dirty="0"/>
              <a:t>This layout</a:t>
            </a:r>
            <a:r>
              <a:rPr lang="en-US" b="0" baseline="0" dirty="0"/>
              <a:t> forces pedestrians to the street and it is not accessible.</a:t>
            </a:r>
            <a:endParaRPr lang="en-US" b="0" dirty="0"/>
          </a:p>
          <a:p>
            <a:pPr eaLnBrk="1" hangingPunct="1"/>
            <a:r>
              <a:rPr lang="en-US" b="1" dirty="0"/>
              <a:t>Suggested Questions: </a:t>
            </a:r>
            <a:r>
              <a:rPr lang="en-US" b="0" dirty="0"/>
              <a:t>Mid block crossings?</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dirty="0"/>
              <a:t>College Park, MD</a:t>
            </a:r>
            <a:endParaRPr lang="en-US" b="1" dirty="0"/>
          </a:p>
          <a:p>
            <a:pPr eaLnBrk="1" hangingPunct="1"/>
            <a:r>
              <a:rPr lang="en-US" b="1" dirty="0"/>
              <a:t>Possible Problems: </a:t>
            </a:r>
            <a:r>
              <a:rPr lang="en-US" dirty="0"/>
              <a:t>None</a:t>
            </a:r>
          </a:p>
        </p:txBody>
      </p:sp>
      <p:sp>
        <p:nvSpPr>
          <p:cNvPr id="4" name="Slide Number Placeholder 3"/>
          <p:cNvSpPr>
            <a:spLocks noGrp="1"/>
          </p:cNvSpPr>
          <p:nvPr>
            <p:ph type="sldNum" sz="quarter" idx="10"/>
          </p:nvPr>
        </p:nvSpPr>
        <p:spPr/>
        <p:txBody>
          <a:bodyPr/>
          <a:lstStyle/>
          <a:p>
            <a:pPr>
              <a:defRPr/>
            </a:pPr>
            <a:fld id="{4820A9EE-6F3A-4036-91FF-DD94C12EA9E3}" type="slidenum">
              <a:rPr lang="en-US" smtClean="0"/>
              <a:pPr>
                <a:defRPr/>
              </a:pPr>
              <a:t>122</a:t>
            </a:fld>
            <a:endParaRPr lang="en-US" dirty="0"/>
          </a:p>
        </p:txBody>
      </p:sp>
    </p:spTree>
    <p:extLst>
      <p:ext uri="{BB962C8B-B14F-4D97-AF65-F5344CB8AC3E}">
        <p14:creationId xmlns:p14="http://schemas.microsoft.com/office/powerpoint/2010/main" val="309165363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Advance Notification of Closure</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sz="1200" b="0" kern="1200" baseline="0" dirty="0">
                <a:solidFill>
                  <a:schemeClr val="tx1"/>
                </a:solidFill>
                <a:ea typeface="+mn-ea"/>
                <a:cs typeface="+mn-cs"/>
              </a:rPr>
              <a:t>Advance notification of sidewalk closures shall be provided by the maintaining agency. If not provided, pedestrians will cut through the work space! Block the sidewalk by utilizing type 3 barricades.</a:t>
            </a:r>
            <a:endParaRPr lang="en-US" b="0" dirty="0"/>
          </a:p>
          <a:p>
            <a:pPr eaLnBrk="1" hangingPunct="1"/>
            <a:r>
              <a:rPr lang="en-US" b="1" dirty="0"/>
              <a:t>Suggested Questions: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dirty="0"/>
              <a:t>MUTCD Section 6D.01</a:t>
            </a:r>
            <a:endParaRPr lang="en-US" b="1" dirty="0"/>
          </a:p>
          <a:p>
            <a:pPr eaLnBrk="1" hangingPunct="1"/>
            <a:r>
              <a:rPr lang="en-US" b="1" dirty="0"/>
              <a:t>Possible Problems: </a:t>
            </a:r>
            <a:r>
              <a:rPr lang="en-US" dirty="0"/>
              <a:t>Some may argue that</a:t>
            </a:r>
            <a:r>
              <a:rPr lang="en-US" baseline="0" dirty="0"/>
              <a:t> a Type 3 may physically close the sidewalk at that point. Discuss the pros and cons.</a:t>
            </a:r>
            <a:endParaRPr lang="en-US" dirty="0"/>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123</a:t>
            </a:fld>
            <a:endParaRPr lang="en-US" dirty="0"/>
          </a:p>
        </p:txBody>
      </p:sp>
    </p:spTree>
    <p:extLst>
      <p:ext uri="{BB962C8B-B14F-4D97-AF65-F5344CB8AC3E}">
        <p14:creationId xmlns:p14="http://schemas.microsoft.com/office/powerpoint/2010/main" val="293394135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p:txBody>
          <a:bodyPr/>
          <a:lstStyle/>
          <a:p>
            <a:pPr>
              <a:defRPr/>
            </a:pPr>
            <a:fld id="{F783EA6E-9C08-4982-9E52-3F3CEEC32B78}" type="slidenum">
              <a:rPr lang="en-US" smtClean="0"/>
              <a:pPr>
                <a:defRPr/>
              </a:pPr>
              <a:t>124</a:t>
            </a:fld>
            <a:endParaRPr lang="en-US" dirty="0"/>
          </a:p>
        </p:txBody>
      </p:sp>
      <p:sp>
        <p:nvSpPr>
          <p:cNvPr id="356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6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b="1" dirty="0"/>
              <a:t>Key Message: </a:t>
            </a:r>
            <a:r>
              <a:rPr lang="en-US" dirty="0"/>
              <a:t>Discuss sidewalk diversions.</a:t>
            </a:r>
          </a:p>
          <a:p>
            <a:pPr eaLnBrk="1" hangingPunct="1"/>
            <a:r>
              <a:rPr lang="en-US" b="1" dirty="0"/>
              <a:t>Est. Presentation Time</a:t>
            </a:r>
            <a:r>
              <a:rPr lang="en-US" dirty="0"/>
              <a:t>: 1 minute(s)</a:t>
            </a:r>
          </a:p>
          <a:p>
            <a:pPr eaLnBrk="1" hangingPunct="1"/>
            <a:r>
              <a:rPr lang="en-US" b="1" dirty="0"/>
              <a:t>Explanation of Cues/Builds: </a:t>
            </a:r>
            <a:r>
              <a:rPr lang="en-US" dirty="0"/>
              <a:t>None</a:t>
            </a:r>
          </a:p>
          <a:p>
            <a:pPr eaLnBrk="1" hangingPunct="1"/>
            <a:r>
              <a:rPr lang="en-US" b="1" dirty="0"/>
              <a:t>Suggested Comments: </a:t>
            </a:r>
            <a:r>
              <a:rPr lang="en-US" dirty="0"/>
              <a:t>This shows a pedestrian diversion, where the pedestrians remain on the same route but are diverted around an obstruction. Notice that the minimum pedestrian route width for ADA-compliance is 48 inches and not 36 as shown in this MUTCD TA. Also the devices used here must provide a “continuous detectable edging” to assist visually-impaired individuals. A ramp may also have to be provided. The ADA ramp slope is 50:1, or 2%.</a:t>
            </a:r>
          </a:p>
          <a:p>
            <a:pPr eaLnBrk="1" hangingPunct="1"/>
            <a:r>
              <a:rPr lang="en-US" b="1" dirty="0"/>
              <a:t>Suggested Questions: </a:t>
            </a:r>
            <a:r>
              <a:rPr lang="en-US" dirty="0"/>
              <a:t>What is a “diversion”? A diversion is a temporary rerouting of road users onto a temporary highway or alignment placed around the work area.</a:t>
            </a:r>
          </a:p>
          <a:p>
            <a:pPr eaLnBrk="1" hangingPunct="1"/>
            <a:r>
              <a:rPr lang="en-US" b="1" dirty="0"/>
              <a:t>Additional Information: </a:t>
            </a:r>
            <a:r>
              <a:rPr lang="en-US" dirty="0"/>
              <a:t>Provisions for effective continuity of accessible circulation paths for pedestrians should be incorporated into the TTC process. Where existing pedestrian routes are blocked or detoured, information should be provided about alternative routes that are usable by pedestrians with disabilities, particularly those who have visual disabilities. Access to temporary bus stops, reasonably safe travel across intersections with accessible pedestrian signals (see Section 4E.06), and other routing issues should be considered where temporary pedestrian routes are channelized. Barriers and channelizing devices that are detectable by people with visual disabilities should be provided.</a:t>
            </a:r>
          </a:p>
          <a:p>
            <a:pPr eaLnBrk="1" hangingPunct="1"/>
            <a:r>
              <a:rPr lang="en-US" b="1" dirty="0"/>
              <a:t>Possible Problems: </a:t>
            </a:r>
            <a:r>
              <a:rPr lang="en-US" dirty="0"/>
              <a:t>09 MUTCD shows 36 inches. ADA requires 48 inches. This has been recognized as an error by FHWA. Also, if pedestrian ramps are needed, they shall have a 2% (1:50) slope.</a:t>
            </a:r>
          </a:p>
          <a:p>
            <a:pPr eaLnBrk="1" hangingPunct="1"/>
            <a:endParaRPr lang="en-US" dirty="0"/>
          </a:p>
        </p:txBody>
      </p:sp>
    </p:spTree>
    <p:extLst>
      <p:ext uri="{BB962C8B-B14F-4D97-AF65-F5344CB8AC3E}">
        <p14:creationId xmlns:p14="http://schemas.microsoft.com/office/powerpoint/2010/main" val="364108110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bwMode="auto">
          <a:noFill/>
          <a:ln>
            <a:solidFill>
              <a:srgbClr val="000000"/>
            </a:solidFill>
            <a:miter lim="800000"/>
            <a:headEnd/>
            <a:tailEnd/>
          </a:ln>
        </p:spPr>
      </p:sp>
      <p:sp>
        <p:nvSpPr>
          <p:cNvPr id="3655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a:t>Key Message: </a:t>
            </a:r>
            <a:r>
              <a:rPr lang="en-US" dirty="0"/>
              <a:t>Provide an example of the previous point.</a:t>
            </a:r>
          </a:p>
          <a:p>
            <a:r>
              <a:rPr lang="en-US" b="1" dirty="0"/>
              <a:t>Est. Presentation Time</a:t>
            </a:r>
            <a:r>
              <a:rPr lang="en-US" dirty="0"/>
              <a:t>: Less than 1 minute(s)</a:t>
            </a:r>
          </a:p>
          <a:p>
            <a:r>
              <a:rPr lang="en-US" b="1" dirty="0"/>
              <a:t>Explanation of Cues/Builds</a:t>
            </a:r>
            <a:r>
              <a:rPr lang="en-US" dirty="0"/>
              <a:t>: None</a:t>
            </a:r>
          </a:p>
          <a:p>
            <a:r>
              <a:rPr lang="en-US" b="1" dirty="0"/>
              <a:t>Suggested Comments</a:t>
            </a:r>
            <a:r>
              <a:rPr lang="en-US" dirty="0"/>
              <a:t>: Safe travel path? Yes!</a:t>
            </a:r>
          </a:p>
          <a:p>
            <a:r>
              <a:rPr lang="en-US" b="1" dirty="0"/>
              <a:t>Suggested Questions</a:t>
            </a:r>
            <a:r>
              <a:rPr lang="en-US" dirty="0"/>
              <a:t>: Is this ADA compliant? Yes, it is detectable!</a:t>
            </a:r>
          </a:p>
          <a:p>
            <a:r>
              <a:rPr lang="en-US" b="1" dirty="0"/>
              <a:t>Additional Information: </a:t>
            </a:r>
            <a:r>
              <a:rPr lang="en-US" dirty="0"/>
              <a:t>None</a:t>
            </a:r>
          </a:p>
          <a:p>
            <a:r>
              <a:rPr lang="en-US" b="1" dirty="0"/>
              <a:t>Possible Problems:</a:t>
            </a:r>
            <a:r>
              <a:rPr lang="en-US" dirty="0"/>
              <a:t> If these barriers don’t have a stiffener, they would be considered longitudinal channelizing devices and not barriers, since they would deflect if impacted. Chances are</a:t>
            </a:r>
            <a:r>
              <a:rPr lang="en-US" baseline="0" dirty="0"/>
              <a:t> there is no curb ramp here so this is not 100% correct.</a:t>
            </a:r>
            <a:endParaRPr lang="en-US" dirty="0"/>
          </a:p>
          <a:p>
            <a:endParaRPr lang="en-US" dirty="0"/>
          </a:p>
        </p:txBody>
      </p:sp>
      <p:sp>
        <p:nvSpPr>
          <p:cNvPr id="134148" name="Slide Number Placeholder 3"/>
          <p:cNvSpPr>
            <a:spLocks noGrp="1"/>
          </p:cNvSpPr>
          <p:nvPr>
            <p:ph type="sldNum" sz="quarter" idx="5"/>
          </p:nvPr>
        </p:nvSpPr>
        <p:spPr/>
        <p:txBody>
          <a:bodyPr/>
          <a:lstStyle/>
          <a:p>
            <a:pPr>
              <a:defRPr/>
            </a:pPr>
            <a:fld id="{2BF04086-86BD-4604-9CCF-B086C1AF3500}" type="slidenum">
              <a:rPr lang="en-US" smtClean="0"/>
              <a:pPr>
                <a:defRPr/>
              </a:pPr>
              <a:t>125</a:t>
            </a:fld>
            <a:endParaRPr lang="en-US" dirty="0"/>
          </a:p>
        </p:txBody>
      </p:sp>
    </p:spTree>
    <p:extLst>
      <p:ext uri="{BB962C8B-B14F-4D97-AF65-F5344CB8AC3E}">
        <p14:creationId xmlns:p14="http://schemas.microsoft.com/office/powerpoint/2010/main" val="248845381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Est. Presentation Time: </a:t>
            </a:r>
            <a:r>
              <a:rPr lang="en-US" dirty="0"/>
              <a:t>1 minute(s)</a:t>
            </a:r>
          </a:p>
          <a:p>
            <a:pPr eaLnBrk="1" hangingPunct="1"/>
            <a:r>
              <a:rPr lang="en-US" b="1" dirty="0"/>
              <a:t>Explanation of Cues/Builds: </a:t>
            </a:r>
            <a:r>
              <a:rPr lang="en-US" dirty="0"/>
              <a:t>None</a:t>
            </a:r>
          </a:p>
          <a:p>
            <a:pPr eaLnBrk="1" hangingPunct="1"/>
            <a:r>
              <a:rPr lang="en-US" b="1" dirty="0"/>
              <a:t>Suggested Comments: </a:t>
            </a:r>
            <a:r>
              <a:rPr lang="en-US" b="0" dirty="0"/>
              <a:t>This figure from Virginia is similar to the MUTCD’s but shows more of the PAR details, such as the use of LCDs.</a:t>
            </a:r>
          </a:p>
          <a:p>
            <a:pPr eaLnBrk="1" hangingPunct="1"/>
            <a:r>
              <a:rPr lang="en-US" b="1" dirty="0"/>
              <a:t>Suggested Questions: </a:t>
            </a:r>
            <a:r>
              <a:rPr lang="en-US" dirty="0"/>
              <a:t>What is the minimum width?</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a:t>
            </a:r>
            <a:r>
              <a:rPr lang="en-US" dirty="0"/>
              <a:t> Bottom arrow point to the right lane closure TA from VA. Source: VDOT.</a:t>
            </a:r>
          </a:p>
          <a:p>
            <a:pPr eaLnBrk="1" hangingPunct="1"/>
            <a:r>
              <a:rPr lang="en-US" b="1" dirty="0"/>
              <a:t>Possible Problems: </a:t>
            </a:r>
            <a:r>
              <a:rPr lang="en-US" dirty="0"/>
              <a:t>Partial figure</a:t>
            </a:r>
          </a:p>
          <a:p>
            <a:pPr eaLnBrk="1" hangingPunct="1"/>
            <a:endParaRPr lang="en-US" dirty="0"/>
          </a:p>
        </p:txBody>
      </p:sp>
      <p:sp>
        <p:nvSpPr>
          <p:cNvPr id="4" name="Slide Number Placeholder 3"/>
          <p:cNvSpPr>
            <a:spLocks noGrp="1"/>
          </p:cNvSpPr>
          <p:nvPr>
            <p:ph type="sldNum" sz="quarter" idx="10"/>
          </p:nvPr>
        </p:nvSpPr>
        <p:spPr/>
        <p:txBody>
          <a:bodyPr/>
          <a:lstStyle/>
          <a:p>
            <a:pPr>
              <a:defRPr/>
            </a:pPr>
            <a:fld id="{4820A9EE-6F3A-4036-91FF-DD94C12EA9E3}" type="slidenum">
              <a:rPr lang="en-US" smtClean="0"/>
              <a:pPr>
                <a:defRPr/>
              </a:pPr>
              <a:t>126</a:t>
            </a:fld>
            <a:endParaRPr lang="en-US" dirty="0"/>
          </a:p>
        </p:txBody>
      </p:sp>
    </p:spTree>
    <p:extLst>
      <p:ext uri="{BB962C8B-B14F-4D97-AF65-F5344CB8AC3E}">
        <p14:creationId xmlns:p14="http://schemas.microsoft.com/office/powerpoint/2010/main" val="4749240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Est. Presentation Time: </a:t>
            </a:r>
            <a:r>
              <a:rPr lang="en-US" dirty="0"/>
              <a:t>1 minute(s)</a:t>
            </a:r>
          </a:p>
          <a:p>
            <a:pPr eaLnBrk="1" hangingPunct="1"/>
            <a:r>
              <a:rPr lang="en-US" b="1" dirty="0"/>
              <a:t>Explanation of Cues/Builds: </a:t>
            </a:r>
            <a:r>
              <a:rPr lang="en-US" dirty="0"/>
              <a:t>None</a:t>
            </a:r>
          </a:p>
          <a:p>
            <a:pPr eaLnBrk="1" hangingPunct="1"/>
            <a:r>
              <a:rPr lang="en-US" b="1" dirty="0"/>
              <a:t>Suggested Comments: </a:t>
            </a:r>
            <a:r>
              <a:rPr lang="en-US" b="0" dirty="0"/>
              <a:t>Notice the</a:t>
            </a:r>
            <a:r>
              <a:rPr lang="en-US" b="0" baseline="0" dirty="0"/>
              <a:t> temporary curb ramp, in this case done with concrete.</a:t>
            </a:r>
            <a:endParaRPr lang="en-US" b="0" dirty="0"/>
          </a:p>
          <a:p>
            <a:pPr eaLnBrk="1" hangingPunct="1"/>
            <a:r>
              <a:rPr lang="en-US" b="1" dirty="0"/>
              <a:t>Suggested Questions: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a:t>
            </a:r>
            <a:r>
              <a:rPr lang="en-US" dirty="0"/>
              <a:t> Brooklyn, NYC. By J. Morales</a:t>
            </a:r>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127</a:t>
            </a:fld>
            <a:endParaRPr lang="en-US" dirty="0"/>
          </a:p>
        </p:txBody>
      </p:sp>
    </p:spTree>
    <p:extLst>
      <p:ext uri="{BB962C8B-B14F-4D97-AF65-F5344CB8AC3E}">
        <p14:creationId xmlns:p14="http://schemas.microsoft.com/office/powerpoint/2010/main" val="380408994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Discuss sidewalk detours</a:t>
            </a:r>
          </a:p>
          <a:p>
            <a:pPr eaLnBrk="1" hangingPunct="1"/>
            <a:r>
              <a:rPr lang="en-US" b="1" dirty="0"/>
              <a:t>Est. Presentation Time</a:t>
            </a:r>
            <a:r>
              <a:rPr lang="en-US" dirty="0"/>
              <a:t>: 1 minute(s)</a:t>
            </a:r>
          </a:p>
          <a:p>
            <a:pPr eaLnBrk="1" hangingPunct="1"/>
            <a:r>
              <a:rPr lang="en-US" b="1" dirty="0"/>
              <a:t>Explanation of Cues/Builds: </a:t>
            </a:r>
            <a:r>
              <a:rPr lang="en-US" dirty="0"/>
              <a:t>None</a:t>
            </a:r>
          </a:p>
          <a:p>
            <a:pPr eaLnBrk="1" hangingPunct="1"/>
            <a:r>
              <a:rPr lang="en-US" b="1" dirty="0"/>
              <a:t>Suggested Comments</a:t>
            </a:r>
            <a:r>
              <a:rPr lang="en-US" dirty="0"/>
              <a:t>: This shows a detectable sidewalk diversion with a temporary concrete ramp.</a:t>
            </a:r>
          </a:p>
          <a:p>
            <a:pPr eaLnBrk="1" hangingPunct="1"/>
            <a:r>
              <a:rPr lang="en-US" b="1" dirty="0"/>
              <a:t>Suggested Questions: </a:t>
            </a:r>
            <a:r>
              <a:rPr lang="en-US" dirty="0"/>
              <a:t>Detour or divert?</a:t>
            </a:r>
          </a:p>
          <a:p>
            <a:pPr eaLnBrk="1" hangingPunct="1"/>
            <a:r>
              <a:rPr lang="en-US" b="1" dirty="0"/>
              <a:t>Additional Information: </a:t>
            </a:r>
            <a:r>
              <a:rPr lang="en-US" dirty="0"/>
              <a:t>NYC</a:t>
            </a:r>
          </a:p>
          <a:p>
            <a:pPr eaLnBrk="1" hangingPunct="1"/>
            <a:r>
              <a:rPr lang="en-US" b="1" dirty="0"/>
              <a:t>Possible Problems: </a:t>
            </a:r>
            <a:r>
              <a:rPr lang="en-US" dirty="0"/>
              <a:t>None</a:t>
            </a:r>
          </a:p>
          <a:p>
            <a:pPr eaLnBrk="1" hangingPunct="1"/>
            <a:endParaRPr lang="en-US" dirty="0"/>
          </a:p>
          <a:p>
            <a:endParaRPr lang="en-US" dirty="0"/>
          </a:p>
        </p:txBody>
      </p:sp>
      <p:sp>
        <p:nvSpPr>
          <p:cNvPr id="4" name="Slide Number Placeholder 3"/>
          <p:cNvSpPr>
            <a:spLocks noGrp="1"/>
          </p:cNvSpPr>
          <p:nvPr>
            <p:ph type="sldNum" sz="quarter" idx="10"/>
          </p:nvPr>
        </p:nvSpPr>
        <p:spPr/>
        <p:txBody>
          <a:bodyPr/>
          <a:lstStyle/>
          <a:p>
            <a:pPr>
              <a:defRPr/>
            </a:pPr>
            <a:fld id="{4820A9EE-6F3A-4036-91FF-DD94C12EA9E3}" type="slidenum">
              <a:rPr lang="en-US" smtClean="0"/>
              <a:pPr>
                <a:defRPr/>
              </a:pPr>
              <a:t>128</a:t>
            </a:fld>
            <a:endParaRPr lang="en-US" dirty="0"/>
          </a:p>
        </p:txBody>
      </p:sp>
    </p:spTree>
    <p:extLst>
      <p:ext uri="{BB962C8B-B14F-4D97-AF65-F5344CB8AC3E}">
        <p14:creationId xmlns:p14="http://schemas.microsoft.com/office/powerpoint/2010/main" val="110729045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p:txBody>
          <a:bodyPr/>
          <a:lstStyle/>
          <a:p>
            <a:pPr>
              <a:defRPr/>
            </a:pPr>
            <a:fld id="{B1FD5C1B-19EF-4FC0-BAB5-BA1E23A14EFD}" type="slidenum">
              <a:rPr lang="en-US" smtClean="0"/>
              <a:pPr>
                <a:defRPr/>
              </a:pPr>
              <a:t>129</a:t>
            </a:fld>
            <a:endParaRPr lang="en-US" dirty="0"/>
          </a:p>
        </p:txBody>
      </p:sp>
      <p:sp>
        <p:nvSpPr>
          <p:cNvPr id="342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2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b="1" dirty="0"/>
              <a:t>Key Message: </a:t>
            </a:r>
            <a:r>
              <a:rPr lang="en-US" dirty="0"/>
              <a:t>Discuss sidewalk detours</a:t>
            </a:r>
            <a:endParaRPr lang="en-US" b="1" dirty="0"/>
          </a:p>
          <a:p>
            <a:pPr eaLnBrk="1" hangingPunct="1"/>
            <a:r>
              <a:rPr lang="en-US" b="1" dirty="0"/>
              <a:t>Est. Presentation Time: </a:t>
            </a:r>
            <a:r>
              <a:rPr lang="en-US" dirty="0"/>
              <a:t>2 minute(s)</a:t>
            </a:r>
          </a:p>
          <a:p>
            <a:pPr eaLnBrk="1" hangingPunct="1"/>
            <a:r>
              <a:rPr lang="en-US" b="1" dirty="0"/>
              <a:t>Explanation of Cues/Builds: </a:t>
            </a:r>
            <a:r>
              <a:rPr lang="en-US" dirty="0"/>
              <a:t>None</a:t>
            </a:r>
          </a:p>
          <a:p>
            <a:pPr eaLnBrk="1" hangingPunct="1"/>
            <a:r>
              <a:rPr lang="en-US" b="1" dirty="0"/>
              <a:t>Suggested Comments: </a:t>
            </a:r>
            <a:r>
              <a:rPr lang="en-US" dirty="0"/>
              <a:t>This sidewalk should be closed and pedestrians detoured to the other side. Plus it is not ADA-compliant. Enough width (48”) shall be provided for ADA compliance.</a:t>
            </a:r>
          </a:p>
          <a:p>
            <a:pPr eaLnBrk="1" hangingPunct="1"/>
            <a:r>
              <a:rPr lang="en-US" b="1" dirty="0"/>
              <a:t>Suggested Questions: </a:t>
            </a:r>
            <a:r>
              <a:rPr lang="en-US" dirty="0"/>
              <a:t>What would you do if you walk up to this sign? Walk on the roadway, with your back to traffic? Turn around? It must be recognized that pedestrians are reluctant to retrace their steps to a prior intersection for a crossing or to add distance or out-of-the-way travel to a destination.</a:t>
            </a:r>
          </a:p>
          <a:p>
            <a:pPr eaLnBrk="1" hangingPunct="1"/>
            <a:r>
              <a:rPr lang="en-US" b="1" dirty="0"/>
              <a:t>Additional Information: </a:t>
            </a:r>
            <a:r>
              <a:rPr lang="en-US" dirty="0"/>
              <a:t>Photo taken in Fort Lauderdale, FL, by Juan Morales.</a:t>
            </a:r>
            <a:endParaRPr lang="en-US" b="1" dirty="0"/>
          </a:p>
          <a:p>
            <a:pPr eaLnBrk="1" hangingPunct="1"/>
            <a:r>
              <a:rPr lang="en-US" b="1" dirty="0"/>
              <a:t>Possible Problems: </a:t>
            </a:r>
            <a:r>
              <a:rPr lang="en-US" dirty="0"/>
              <a:t>None</a:t>
            </a:r>
          </a:p>
          <a:p>
            <a:pPr eaLnBrk="1" hangingPunct="1"/>
            <a:endParaRPr lang="en-US" dirty="0"/>
          </a:p>
        </p:txBody>
      </p:sp>
    </p:spTree>
    <p:extLst>
      <p:ext uri="{BB962C8B-B14F-4D97-AF65-F5344CB8AC3E}">
        <p14:creationId xmlns:p14="http://schemas.microsoft.com/office/powerpoint/2010/main" val="4086008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86F97FDF-66E2-40BA-A875-C9DD92FE6FFC}" type="slidenum">
              <a:rPr lang="en-US"/>
              <a:pPr/>
              <a:t>13</a:t>
            </a:fld>
            <a:endParaRPr lang="en-US" dirty="0"/>
          </a:p>
        </p:txBody>
      </p:sp>
      <p:sp>
        <p:nvSpPr>
          <p:cNvPr id="153603" name="Rectangle 2"/>
          <p:cNvSpPr>
            <a:spLocks noGrp="1" noRot="1" noChangeAspect="1" noChangeArrowheads="1" noTextEdit="1"/>
          </p:cNvSpPr>
          <p:nvPr>
            <p:ph type="sldImg"/>
          </p:nvPr>
        </p:nvSpPr>
        <p:spPr>
          <a:xfrm>
            <a:off x="1152525" y="693738"/>
            <a:ext cx="4552950" cy="3414712"/>
          </a:xfrm>
          <a:ln/>
        </p:spPr>
      </p:sp>
      <p:sp>
        <p:nvSpPr>
          <p:cNvPr id="153604" name="Rectangle 3"/>
          <p:cNvSpPr>
            <a:spLocks noGrp="1" noChangeArrowheads="1"/>
          </p:cNvSpPr>
          <p:nvPr>
            <p:ph type="body" idx="1"/>
          </p:nvPr>
        </p:nvSpPr>
        <p:spPr>
          <a:xfrm>
            <a:off x="685800" y="4341813"/>
            <a:ext cx="5257800" cy="4116387"/>
          </a:xfrm>
          <a:noFill/>
          <a:ln/>
        </p:spPr>
        <p:txBody>
          <a:bodyPr lIns="89520" tIns="44760" rIns="89520" bIns="44760"/>
          <a:lstStyle/>
          <a:p>
            <a:pPr eaLnBrk="1" hangingPunct="1"/>
            <a:r>
              <a:rPr lang="en-US" b="1" dirty="0">
                <a:cs typeface="Arial" charset="0"/>
              </a:rPr>
              <a:t>Key Message: </a:t>
            </a:r>
            <a:r>
              <a:rPr lang="en-US" dirty="0">
                <a:cs typeface="Arial" charset="0"/>
              </a:rPr>
              <a:t>Discuss the exam</a:t>
            </a:r>
            <a:endParaRPr lang="en-US" b="1" dirty="0">
              <a:cs typeface="Arial" charset="0"/>
            </a:endParaRPr>
          </a:p>
          <a:p>
            <a:pPr eaLnBrk="1" hangingPunct="1"/>
            <a:r>
              <a:rPr lang="en-US" b="1" dirty="0">
                <a:cs typeface="Arial" charset="0"/>
              </a:rPr>
              <a:t>Est. Presentation Time: </a:t>
            </a:r>
            <a:r>
              <a:rPr lang="en-US" dirty="0">
                <a:cs typeface="Arial" charset="0"/>
              </a:rPr>
              <a:t>2 minute(s)</a:t>
            </a:r>
            <a:endParaRPr lang="en-US" b="1" dirty="0">
              <a:cs typeface="Arial" charset="0"/>
            </a:endParaRPr>
          </a:p>
          <a:p>
            <a:pPr eaLnBrk="1" hangingPunct="1"/>
            <a:r>
              <a:rPr lang="en-US" b="1" dirty="0">
                <a:cs typeface="Arial" charset="0"/>
              </a:rPr>
              <a:t>Explanation of Cues/Builds: </a:t>
            </a:r>
            <a:endParaRPr lang="en-US" dirty="0">
              <a:cs typeface="Arial" charset="0"/>
            </a:endParaRPr>
          </a:p>
          <a:p>
            <a:pPr eaLnBrk="1" hangingPunct="1"/>
            <a:r>
              <a:rPr lang="en-US" b="1" dirty="0">
                <a:cs typeface="Arial" charset="0"/>
              </a:rPr>
              <a:t>Suggested Comments: </a:t>
            </a:r>
            <a:r>
              <a:rPr lang="en-US" dirty="0">
                <a:cs typeface="Arial" charset="0"/>
              </a:rPr>
              <a:t>Self explanatory,</a:t>
            </a:r>
            <a:endParaRPr lang="en-US" b="1" dirty="0">
              <a:cs typeface="Arial" charset="0"/>
            </a:endParaRPr>
          </a:p>
          <a:p>
            <a:pPr eaLnBrk="1" hangingPunct="1"/>
            <a:r>
              <a:rPr lang="en-US" b="1" dirty="0">
                <a:cs typeface="Arial" charset="0"/>
              </a:rPr>
              <a:t>Suggested Questions: </a:t>
            </a:r>
            <a:r>
              <a:rPr lang="en-US" dirty="0">
                <a:cs typeface="Arial" charset="0"/>
              </a:rPr>
              <a:t>To get 80, how many questions can you miss and still pass? Eight.</a:t>
            </a:r>
          </a:p>
          <a:p>
            <a:pPr eaLnBrk="1" hangingPunct="1"/>
            <a:r>
              <a:rPr lang="en-US" b="1" dirty="0">
                <a:cs typeface="Arial" charset="0"/>
              </a:rPr>
              <a:t>Additional Information: </a:t>
            </a:r>
            <a:r>
              <a:rPr lang="en-US" dirty="0">
                <a:cs typeface="Arial" charset="0"/>
              </a:rPr>
              <a:t>None</a:t>
            </a:r>
            <a:endParaRPr lang="en-US" b="1" dirty="0">
              <a:cs typeface="Arial" charset="0"/>
            </a:endParaRPr>
          </a:p>
          <a:p>
            <a:pPr eaLnBrk="1" hangingPunct="1"/>
            <a:r>
              <a:rPr lang="en-US" b="1" dirty="0">
                <a:cs typeface="Arial" charset="0"/>
              </a:rPr>
              <a:t>Possible Problems: </a:t>
            </a:r>
            <a:r>
              <a:rPr lang="en-US" dirty="0">
                <a:cs typeface="Arial" charset="0"/>
              </a:rPr>
              <a:t>None</a:t>
            </a:r>
          </a:p>
        </p:txBody>
      </p:sp>
    </p:spTree>
    <p:extLst>
      <p:ext uri="{BB962C8B-B14F-4D97-AF65-F5344CB8AC3E}">
        <p14:creationId xmlns:p14="http://schemas.microsoft.com/office/powerpoint/2010/main" val="404693505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 </a:t>
            </a:r>
            <a:r>
              <a:rPr lang="en-US" dirty="0"/>
              <a:t>Provide an example of the previous point.</a:t>
            </a:r>
          </a:p>
          <a:p>
            <a:r>
              <a:rPr lang="en-US" b="1" dirty="0"/>
              <a:t>Est. Presentation Time</a:t>
            </a:r>
            <a:r>
              <a:rPr lang="en-US" dirty="0"/>
              <a:t>: Less than 1 minute(s)</a:t>
            </a:r>
          </a:p>
          <a:p>
            <a:r>
              <a:rPr lang="en-US" b="1" dirty="0"/>
              <a:t>Explanation of Cues/Builds</a:t>
            </a:r>
            <a:r>
              <a:rPr lang="en-US" dirty="0"/>
              <a:t>: None</a:t>
            </a:r>
          </a:p>
          <a:p>
            <a:r>
              <a:rPr lang="en-US" b="1" dirty="0"/>
              <a:t>Suggested Comments</a:t>
            </a:r>
            <a:r>
              <a:rPr lang="en-US" dirty="0"/>
              <a:t>: Safe travel path? Yes!</a:t>
            </a:r>
          </a:p>
          <a:p>
            <a:r>
              <a:rPr lang="en-US" b="1" dirty="0"/>
              <a:t>Suggested Questions</a:t>
            </a:r>
            <a:r>
              <a:rPr lang="en-US" dirty="0"/>
              <a:t>: Is this ADA compliant? Yes, it is detectable!</a:t>
            </a:r>
          </a:p>
          <a:p>
            <a:r>
              <a:rPr lang="en-US" b="1" dirty="0"/>
              <a:t>Additional Information: </a:t>
            </a:r>
            <a:r>
              <a:rPr lang="en-US" dirty="0"/>
              <a:t>None</a:t>
            </a:r>
          </a:p>
          <a:p>
            <a:r>
              <a:rPr lang="en-US" b="1" dirty="0"/>
              <a:t>Possible Problems:</a:t>
            </a:r>
            <a:r>
              <a:rPr lang="en-US" dirty="0"/>
              <a:t> None</a:t>
            </a:r>
          </a:p>
          <a:p>
            <a:endParaRPr lang="en-US"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130</a:t>
            </a:fld>
            <a:endParaRPr lang="en-US" dirty="0"/>
          </a:p>
        </p:txBody>
      </p:sp>
    </p:spTree>
    <p:extLst>
      <p:ext uri="{BB962C8B-B14F-4D97-AF65-F5344CB8AC3E}">
        <p14:creationId xmlns:p14="http://schemas.microsoft.com/office/powerpoint/2010/main" val="62970844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BDDB975D-CE38-4717-A7CB-ABB3FC5B4D69}" type="slidenum">
              <a:rPr lang="en-US"/>
              <a:pPr/>
              <a:t>131</a:t>
            </a:fld>
            <a:endParaRPr lang="en-US" dirty="0"/>
          </a:p>
        </p:txBody>
      </p:sp>
      <p:sp>
        <p:nvSpPr>
          <p:cNvPr id="139267" name="Rectangle 2"/>
          <p:cNvSpPr>
            <a:spLocks noGrp="1" noRot="1" noChangeAspect="1" noChangeArrowheads="1" noTextEdit="1"/>
          </p:cNvSpPr>
          <p:nvPr>
            <p:ph type="sldImg"/>
          </p:nvPr>
        </p:nvSpPr>
        <p:spPr>
          <a:xfrm>
            <a:off x="1108075" y="654050"/>
            <a:ext cx="4646613" cy="3484563"/>
          </a:xfrm>
          <a:ln/>
        </p:spPr>
      </p:sp>
      <p:sp>
        <p:nvSpPr>
          <p:cNvPr id="139268" name="Rectangle 3"/>
          <p:cNvSpPr>
            <a:spLocks noGrp="1" noChangeArrowheads="1"/>
          </p:cNvSpPr>
          <p:nvPr>
            <p:ph type="body" idx="1"/>
          </p:nvPr>
        </p:nvSpPr>
        <p:spPr>
          <a:xfrm>
            <a:off x="609600" y="4356100"/>
            <a:ext cx="5638800" cy="4138613"/>
          </a:xfrm>
          <a:noFill/>
          <a:ln/>
        </p:spPr>
        <p:txBody>
          <a:bodyPr/>
          <a:lstStyle/>
          <a:p>
            <a:pPr eaLnBrk="1" hangingPunct="1"/>
            <a:r>
              <a:rPr lang="en-US" b="1" dirty="0">
                <a:cs typeface="Arial" charset="0"/>
              </a:rPr>
              <a:t>Key Message: </a:t>
            </a:r>
            <a:r>
              <a:rPr lang="en-US" b="0" dirty="0">
                <a:cs typeface="Arial" charset="0"/>
              </a:rPr>
              <a:t>Module Introduction</a:t>
            </a:r>
          </a:p>
          <a:p>
            <a:pPr eaLnBrk="1" hangingPunct="1"/>
            <a:r>
              <a:rPr lang="en-US" b="1" dirty="0">
                <a:cs typeface="Arial" charset="0"/>
              </a:rPr>
              <a:t>Est. Presentation Time: </a:t>
            </a:r>
            <a:r>
              <a:rPr lang="en-US" dirty="0">
                <a:cs typeface="Arial" charset="0"/>
              </a:rPr>
              <a:t>As needed</a:t>
            </a:r>
          </a:p>
          <a:p>
            <a:pPr eaLnBrk="1" hangingPunct="1"/>
            <a:r>
              <a:rPr lang="en-US" b="1" dirty="0">
                <a:cs typeface="Arial" charset="0"/>
              </a:rPr>
              <a:t>Explanation of Cues/Builds: </a:t>
            </a:r>
            <a:r>
              <a:rPr lang="en-US" dirty="0">
                <a:cs typeface="Arial" charset="0"/>
              </a:rPr>
              <a:t>None</a:t>
            </a:r>
          </a:p>
          <a:p>
            <a:pPr eaLnBrk="1" hangingPunct="1"/>
            <a:r>
              <a:rPr lang="en-US" b="1" dirty="0">
                <a:cs typeface="Arial" charset="0"/>
              </a:rPr>
              <a:t>Suggested Comments: </a:t>
            </a:r>
            <a:r>
              <a:rPr lang="en-US" dirty="0">
                <a:cs typeface="Arial" charset="0"/>
              </a:rPr>
              <a:t>Let’s go to the next module! In this module, we will discuss Temporary Pedestrian Accessible Routes.</a:t>
            </a:r>
          </a:p>
          <a:p>
            <a:pPr eaLnBrk="1" hangingPunct="1"/>
            <a:r>
              <a:rPr lang="en-US" b="1" dirty="0">
                <a:cs typeface="Arial" charset="0"/>
              </a:rPr>
              <a:t>Suggested Questions: </a:t>
            </a:r>
            <a:r>
              <a:rPr lang="en-US" dirty="0">
                <a:cs typeface="Arial" charset="0"/>
              </a:rPr>
              <a:t>None</a:t>
            </a:r>
            <a:endParaRPr lang="en-US" b="1" dirty="0">
              <a:cs typeface="Arial" charset="0"/>
            </a:endParaRPr>
          </a:p>
          <a:p>
            <a:pPr eaLnBrk="1" hangingPunct="1"/>
            <a:r>
              <a:rPr lang="en-US" b="1" dirty="0">
                <a:cs typeface="Arial" charset="0"/>
              </a:rPr>
              <a:t>Additional Information: </a:t>
            </a:r>
            <a:r>
              <a:rPr lang="en-US" dirty="0">
                <a:cs typeface="Arial" charset="0"/>
              </a:rPr>
              <a:t>None</a:t>
            </a:r>
            <a:endParaRPr lang="en-US" b="1" dirty="0">
              <a:cs typeface="Arial" charset="0"/>
            </a:endParaRPr>
          </a:p>
          <a:p>
            <a:pPr eaLnBrk="1" hangingPunct="1"/>
            <a:r>
              <a:rPr lang="en-US" b="1" dirty="0">
                <a:cs typeface="Arial" charset="0"/>
              </a:rPr>
              <a:t>Possible Problems: </a:t>
            </a:r>
            <a:r>
              <a:rPr lang="en-US" dirty="0">
                <a:cs typeface="Arial" charset="0"/>
              </a:rPr>
              <a:t>None</a:t>
            </a:r>
          </a:p>
          <a:p>
            <a:pPr eaLnBrk="1" hangingPunct="1"/>
            <a:endParaRPr lang="en-US" sz="1800" dirty="0">
              <a:cs typeface="Arial" charset="0"/>
            </a:endParaRPr>
          </a:p>
        </p:txBody>
      </p:sp>
    </p:spTree>
    <p:extLst>
      <p:ext uri="{BB962C8B-B14F-4D97-AF65-F5344CB8AC3E}">
        <p14:creationId xmlns:p14="http://schemas.microsoft.com/office/powerpoint/2010/main" val="245946959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Module Objectives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 </a:t>
            </a:r>
            <a:r>
              <a:rPr lang="en-US" dirty="0"/>
              <a:t>These are the things we will do in this module.</a:t>
            </a:r>
            <a:r>
              <a:rPr lang="en-US" baseline="0" dirty="0"/>
              <a:t> Let’s start!</a:t>
            </a:r>
            <a:endParaRPr lang="en-US"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132</a:t>
            </a:fld>
            <a:endParaRPr lang="en-US" dirty="0"/>
          </a:p>
        </p:txBody>
      </p:sp>
    </p:spTree>
    <p:extLst>
      <p:ext uri="{BB962C8B-B14F-4D97-AF65-F5344CB8AC3E}">
        <p14:creationId xmlns:p14="http://schemas.microsoft.com/office/powerpoint/2010/main" val="12707924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FA1E02A6-470B-44F9-AF7B-566D66679227}" type="slidenum">
              <a:rPr lang="en-US" smtClean="0"/>
              <a:pPr/>
              <a:t>133</a:t>
            </a:fld>
            <a:endParaRPr lang="en-US"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b="1" dirty="0"/>
              <a:t>Key Message: </a:t>
            </a:r>
            <a:r>
              <a:rPr lang="en-US" dirty="0"/>
              <a:t>Non-Compliant Work Zones Force Wheelchairs to the Street!</a:t>
            </a:r>
          </a:p>
          <a:p>
            <a:pPr eaLnBrk="1" hangingPunct="1"/>
            <a:r>
              <a:rPr lang="en-US" b="1" dirty="0"/>
              <a:t>Est. Presentation Time: </a:t>
            </a:r>
            <a:r>
              <a:rPr lang="en-US" dirty="0"/>
              <a:t>Less than 1 minute(s)</a:t>
            </a:r>
          </a:p>
          <a:p>
            <a:pPr eaLnBrk="1" hangingPunct="1"/>
            <a:r>
              <a:rPr lang="en-US" b="1" dirty="0"/>
              <a:t>Explanation of Cues/Builds: </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Here is an example of what was referred to in the former slide when driveways combined with sidewalks are not designed correctly.  The installation of ADA compliant driveways has lagged behind the construction of curb ramps. Years ago, wheelchair users didn’t use sidewalks because there were no ramps. Now, driveways are often as much of a problem. Many states and local jurisdictions have standard drawings for sidewalk ramps but not necessarily all have standard plans for driveways.  </a:t>
            </a:r>
          </a:p>
          <a:p>
            <a:pPr eaLnBrk="1" hangingPunct="1"/>
            <a:r>
              <a:rPr lang="en-US" b="1" dirty="0"/>
              <a:t>Suggested Questions: </a:t>
            </a:r>
            <a:endParaRPr lang="en-US"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p:txBody>
      </p:sp>
    </p:spTree>
    <p:extLst>
      <p:ext uri="{BB962C8B-B14F-4D97-AF65-F5344CB8AC3E}">
        <p14:creationId xmlns:p14="http://schemas.microsoft.com/office/powerpoint/2010/main" val="1410906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eaLnBrk="1" hangingPunct="1"/>
            <a:r>
              <a:rPr lang="en-US" b="1" dirty="0"/>
              <a:t>Key Message: </a:t>
            </a:r>
            <a:r>
              <a:rPr lang="en-US" dirty="0"/>
              <a:t>Temporary Pedestrian</a:t>
            </a:r>
            <a:r>
              <a:rPr lang="en-US" baseline="0" dirty="0"/>
              <a:t> </a:t>
            </a:r>
            <a:r>
              <a:rPr lang="en-US" dirty="0"/>
              <a:t>Accessible Route Features</a:t>
            </a:r>
          </a:p>
          <a:p>
            <a:pPr eaLnBrk="1" hangingPunct="1"/>
            <a:r>
              <a:rPr lang="en-US" b="1" dirty="0"/>
              <a:t>Est. Presentation Time: </a:t>
            </a:r>
            <a:r>
              <a:rPr lang="en-US" dirty="0"/>
              <a:t>Less than 1 minute(s)</a:t>
            </a:r>
          </a:p>
          <a:p>
            <a:pPr eaLnBrk="1" hangingPunct="1"/>
            <a:r>
              <a:rPr lang="en-US" b="1" dirty="0"/>
              <a:t>Explanation of Cues/Builds: </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Let’s discuss the features (or</a:t>
            </a:r>
            <a:r>
              <a:rPr lang="en-US" baseline="0" dirty="0"/>
              <a:t> design characteristics) of a TPAR. They are listed on the screen. Some of these we have mentioned already but we will dig a bit deeper.</a:t>
            </a:r>
            <a:endParaRPr lang="en-US" dirty="0"/>
          </a:p>
          <a:p>
            <a:pPr eaLnBrk="1" hangingPunct="1"/>
            <a:r>
              <a:rPr lang="en-US" b="1" dirty="0"/>
              <a:t>Suggested Questions: </a:t>
            </a:r>
            <a:r>
              <a:rPr lang="en-US" b="0" dirty="0"/>
              <a:t>None</a:t>
            </a:r>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r>
              <a:rPr lang="en-US" b="1" dirty="0"/>
              <a:t>Summary of</a:t>
            </a:r>
            <a:r>
              <a:rPr lang="en-US" b="1" baseline="0" dirty="0"/>
              <a:t> the next few slides:</a:t>
            </a:r>
          </a:p>
          <a:p>
            <a:r>
              <a:rPr lang="en-US" dirty="0"/>
              <a:t>An accessible pedestrian route must meet these requirements:</a:t>
            </a:r>
          </a:p>
          <a:p>
            <a:r>
              <a:rPr lang="en-US" dirty="0"/>
              <a:t>Be at least 36 inches wide. Exception: at doors or short passageways, where the accessible route may be reduced to 32 inches in width for a maximum distance of 24 inches.</a:t>
            </a:r>
          </a:p>
          <a:p>
            <a:r>
              <a:rPr lang="en-US" dirty="0"/>
              <a:t>Have a minimum 60-inch by 60-inch clear space, at least every 200 feet, so two people using wheelchairs may pass.</a:t>
            </a:r>
          </a:p>
          <a:p>
            <a:r>
              <a:rPr lang="en-US" dirty="0"/>
              <a:t>Have a minimum of 80 inches vertical clearance or headroom along its entire length.</a:t>
            </a:r>
          </a:p>
          <a:p>
            <a:r>
              <a:rPr lang="en-US" dirty="0"/>
              <a:t>Be free of any hazardous, protruding objects.</a:t>
            </a:r>
          </a:p>
          <a:p>
            <a:r>
              <a:rPr lang="en-US" dirty="0"/>
              <a:t>Be on stable, firm, slip-resistant and compact surfaces.</a:t>
            </a:r>
          </a:p>
          <a:p>
            <a:r>
              <a:rPr lang="en-US" dirty="0"/>
              <a:t>Slope no more than 1:20 unless a ramp with handrails and edge protection is installed. Ramps are limited to a slope of 1:12. All cross slopes are limited to 1:48.</a:t>
            </a:r>
          </a:p>
          <a:p>
            <a:r>
              <a:rPr lang="en-US" dirty="0"/>
              <a:t>Have no abrupt vertical changes in floor or ground level unless it is limited to 1/4 inch with vertical changes between 1/4 inch and 1/2 inch permitted only if the change is beveled with a slope of 1:2 or less.</a:t>
            </a:r>
          </a:p>
          <a:p>
            <a:r>
              <a:rPr lang="en-US" dirty="0"/>
              <a:t>Level changes greater than 1/2 inch, such as a step, stairway, or full floor level, can be accomplished using a ramp, lift, or elevator.</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134</a:t>
            </a:fld>
            <a:endParaRPr lang="en-US" dirty="0"/>
          </a:p>
        </p:txBody>
      </p:sp>
    </p:spTree>
    <p:extLst>
      <p:ext uri="{BB962C8B-B14F-4D97-AF65-F5344CB8AC3E}">
        <p14:creationId xmlns:p14="http://schemas.microsoft.com/office/powerpoint/2010/main" val="181324102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1. </a:t>
            </a:r>
            <a:r>
              <a:rPr lang="en-US" b="0" dirty="0"/>
              <a:t>TPAR</a:t>
            </a:r>
            <a:r>
              <a:rPr lang="en-US" b="0" baseline="0" dirty="0"/>
              <a:t> Minimum</a:t>
            </a:r>
            <a:r>
              <a:rPr lang="en-US" dirty="0"/>
              <a:t> Continuous Width</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b="0" dirty="0"/>
              <a:t>The first feature to discuss is the</a:t>
            </a:r>
            <a:r>
              <a:rPr lang="en-US" b="0" baseline="0" dirty="0"/>
              <a:t> minimum width of the TPAR. Here we have problem because there is no consistency, as you see on the screen. The MUTCD says 36” minimum but the PROWAG say 48”. We feel the PROWAG governs so we recommend 48 inches minimum. 60 inches is preferred.</a:t>
            </a:r>
            <a:endParaRPr lang="en-US" b="0" dirty="0"/>
          </a:p>
          <a:p>
            <a:pPr eaLnBrk="1" hangingPunct="1"/>
            <a:r>
              <a:rPr lang="en-US" b="1" dirty="0"/>
              <a:t>Suggested Questions: </a:t>
            </a:r>
            <a:endParaRPr lang="en-US" dirty="0"/>
          </a:p>
          <a:p>
            <a:r>
              <a:rPr lang="en-US" b="1" dirty="0"/>
              <a:t>Additional Information:  </a:t>
            </a:r>
            <a:r>
              <a:rPr lang="en-US" dirty="0"/>
              <a:t>AASHTO - "Guide for the Planning, Design and Operation of Pedestrian Facilities" - 2004</a:t>
            </a:r>
            <a:br>
              <a:rPr lang="en-US" dirty="0"/>
            </a:br>
            <a:r>
              <a:rPr lang="en-US" dirty="0"/>
              <a:t>• U.S. Department of Transportation, Federal Highway Administration, "Designing Sidewalks and Trails for Access, Part II of II, Best Practices Design Guide"</a:t>
            </a:r>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135</a:t>
            </a:fld>
            <a:endParaRPr lang="en-US" dirty="0"/>
          </a:p>
        </p:txBody>
      </p:sp>
    </p:spTree>
    <p:extLst>
      <p:ext uri="{BB962C8B-B14F-4D97-AF65-F5344CB8AC3E}">
        <p14:creationId xmlns:p14="http://schemas.microsoft.com/office/powerpoint/2010/main" val="129745293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3F0D9EA8-D77B-4BC6-8C9D-BA17853330D0}" type="slidenum">
              <a:rPr lang="en-US" smtClean="0"/>
              <a:pPr/>
              <a:t>136</a:t>
            </a:fld>
            <a:endParaRPr lang="en-US" dirty="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en-US" b="1" dirty="0"/>
              <a:t>Key Message: </a:t>
            </a:r>
            <a:r>
              <a:rPr lang="en-US" b="0" dirty="0"/>
              <a:t>TPAR</a:t>
            </a:r>
            <a:r>
              <a:rPr lang="en-US" b="0" baseline="0" dirty="0"/>
              <a:t> Minimum</a:t>
            </a:r>
            <a:r>
              <a:rPr lang="en-US" dirty="0"/>
              <a:t> Continuous Width</a:t>
            </a:r>
          </a:p>
          <a:p>
            <a:pPr eaLnBrk="1" hangingPunct="1"/>
            <a:r>
              <a:rPr lang="en-US" b="1" dirty="0"/>
              <a:t>Est. Presentation Time: </a:t>
            </a:r>
            <a:r>
              <a:rPr lang="en-US" dirty="0"/>
              <a:t>Less than 1 minute(s)</a:t>
            </a:r>
          </a:p>
          <a:p>
            <a:pPr eaLnBrk="1" hangingPunct="1"/>
            <a:r>
              <a:rPr lang="en-US" b="1" dirty="0"/>
              <a:t>Explanation of Cues/Builds: </a:t>
            </a:r>
            <a:endParaRPr lang="en-US" dirty="0"/>
          </a:p>
          <a:p>
            <a:pPr eaLnBrk="1" hangingPunct="1"/>
            <a:r>
              <a:rPr lang="en-US" b="1" dirty="0"/>
              <a:t>Suggested Comments: </a:t>
            </a:r>
            <a:r>
              <a:rPr lang="en-US" dirty="0"/>
              <a:t>Similar to ADAAG, the PROWAG contains MINIMUM requirements. The minimum continuous and unobstructed clear width of a pedestrian access route shall be 4.0 ft. (48 inches), exclusive of the width of the curb.  The 4-feet minimum refers to that portion of a pedestrian route that is unobstructed (meaning no trees, park benches,  light poles, and parking meters.).</a:t>
            </a:r>
            <a:endParaRPr lang="en-US" b="1" dirty="0"/>
          </a:p>
          <a:p>
            <a:pPr eaLnBrk="1" hangingPunct="1"/>
            <a:r>
              <a:rPr lang="en-US" b="1" dirty="0"/>
              <a:t>Suggested Questions: </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dirty="0"/>
              <a:t>In measuring the width of a sidewalk, the measurement is taken from the back of curb.  </a:t>
            </a:r>
            <a:endParaRPr lang="en-US" b="1" dirty="0"/>
          </a:p>
          <a:p>
            <a:pPr eaLnBrk="1" hangingPunct="1"/>
            <a:r>
              <a:rPr lang="en-US" b="1" dirty="0"/>
              <a:t>Possible Problems: </a:t>
            </a:r>
            <a:r>
              <a:rPr lang="en-US" dirty="0"/>
              <a:t>None</a:t>
            </a:r>
          </a:p>
          <a:p>
            <a:pPr eaLnBrk="1" hangingPunct="1"/>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30395586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8C033BA6-8CB3-43AB-ADBB-E04E3B09F329}" type="slidenum">
              <a:rPr lang="en-US" smtClean="0"/>
              <a:pPr/>
              <a:t>137</a:t>
            </a:fld>
            <a:endParaRPr lang="en-US" dirty="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r>
              <a:rPr lang="en-US" b="1" dirty="0"/>
              <a:t>Key Message: </a:t>
            </a:r>
            <a:r>
              <a:rPr lang="en-US" b="0" dirty="0"/>
              <a:t>TPAR</a:t>
            </a:r>
            <a:r>
              <a:rPr lang="en-US" b="0" baseline="0" dirty="0"/>
              <a:t> Minimum</a:t>
            </a:r>
            <a:r>
              <a:rPr lang="en-US" dirty="0"/>
              <a:t> Continuous Width</a:t>
            </a:r>
          </a:p>
          <a:p>
            <a:pPr eaLnBrk="1" hangingPunct="1"/>
            <a:r>
              <a:rPr lang="en-US" b="1" dirty="0"/>
              <a:t>Est. Presentation Time: </a:t>
            </a:r>
            <a:r>
              <a:rPr lang="en-US" dirty="0"/>
              <a:t>Less than 1 minute(s)</a:t>
            </a:r>
          </a:p>
          <a:p>
            <a:pPr eaLnBrk="1" hangingPunct="1"/>
            <a:r>
              <a:rPr lang="en-US" b="1" dirty="0"/>
              <a:t>Explanation of Cues/Builds: </a:t>
            </a:r>
            <a:endParaRPr lang="en-US" dirty="0"/>
          </a:p>
          <a:p>
            <a:pPr eaLnBrk="1" hangingPunct="1"/>
            <a:r>
              <a:rPr lang="en-US" b="1" dirty="0"/>
              <a:t>Suggested Comments: </a:t>
            </a:r>
            <a:r>
              <a:rPr lang="en-US" dirty="0"/>
              <a:t>The rationale behind wider sidewalks takes various factors into consideration, such as placement of utility poles, street furniture, and so on.  A person using a wheelchair needs at least 3 feet clear width. This takes into account the width of a wheelchair plus the arms of its occupant.</a:t>
            </a:r>
            <a:endParaRPr lang="en-US" b="1" dirty="0"/>
          </a:p>
          <a:p>
            <a:pPr eaLnBrk="1" hangingPunct="1"/>
            <a:r>
              <a:rPr lang="en-US" b="1" dirty="0"/>
              <a:t>Suggested Questions: </a:t>
            </a:r>
            <a:endParaRPr lang="en-US"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p:txBody>
      </p:sp>
    </p:spTree>
    <p:extLst>
      <p:ext uri="{BB962C8B-B14F-4D97-AF65-F5344CB8AC3E}">
        <p14:creationId xmlns:p14="http://schemas.microsoft.com/office/powerpoint/2010/main" val="174767928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479B7668-4EF2-40F6-8E83-7C3FB283326E}" type="slidenum">
              <a:rPr lang="en-US" smtClean="0"/>
              <a:pPr/>
              <a:t>138</a:t>
            </a:fld>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en-US" b="1" dirty="0"/>
              <a:t>Key Message: </a:t>
            </a:r>
            <a:r>
              <a:rPr lang="en-US" b="0" dirty="0"/>
              <a:t>TPAR</a:t>
            </a:r>
            <a:r>
              <a:rPr lang="en-US" b="0" baseline="0" dirty="0"/>
              <a:t> Minimum</a:t>
            </a:r>
            <a:r>
              <a:rPr lang="en-US" dirty="0"/>
              <a:t> Continuous Width</a:t>
            </a:r>
          </a:p>
          <a:p>
            <a:pPr eaLnBrk="1" hangingPunct="1"/>
            <a:r>
              <a:rPr lang="en-US" b="1" dirty="0"/>
              <a:t>Est. Presentation Time: </a:t>
            </a:r>
            <a:r>
              <a:rPr lang="en-US" dirty="0"/>
              <a:t>Less than 1 minute(s)</a:t>
            </a:r>
          </a:p>
          <a:p>
            <a:pPr eaLnBrk="1" hangingPunct="1"/>
            <a:r>
              <a:rPr lang="en-US" b="1" dirty="0"/>
              <a:t>Explanation of Cues/Builds: </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On the other hand, a person using crutches requires at least 3.5 feet clear width.</a:t>
            </a:r>
            <a:endParaRPr lang="en-US" b="1" dirty="0"/>
          </a:p>
          <a:p>
            <a:pPr eaLnBrk="1" hangingPunct="1"/>
            <a:r>
              <a:rPr lang="en-US" b="1" dirty="0"/>
              <a:t>Suggested Questions: </a:t>
            </a:r>
            <a:endParaRPr lang="en-US"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p:txBody>
      </p:sp>
    </p:spTree>
    <p:extLst>
      <p:ext uri="{BB962C8B-B14F-4D97-AF65-F5344CB8AC3E}">
        <p14:creationId xmlns:p14="http://schemas.microsoft.com/office/powerpoint/2010/main" val="238863579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0397F75B-51D1-4142-A7C3-1A57B0286238}" type="slidenum">
              <a:rPr lang="en-US" smtClean="0"/>
              <a:pPr/>
              <a:t>139</a:t>
            </a:fld>
            <a:endParaRPr lang="en-US" dirty="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r>
              <a:rPr lang="en-US" b="1" dirty="0"/>
              <a:t>Key Message: </a:t>
            </a:r>
            <a:r>
              <a:rPr lang="en-US" b="0" dirty="0"/>
              <a:t>TPAR</a:t>
            </a:r>
            <a:r>
              <a:rPr lang="en-US" b="0" baseline="0" dirty="0"/>
              <a:t> Minimum</a:t>
            </a:r>
            <a:r>
              <a:rPr lang="en-US" dirty="0"/>
              <a:t> Continuous Width</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endParaRPr lang="en-US" dirty="0"/>
          </a:p>
          <a:p>
            <a:pPr eaLnBrk="1" hangingPunct="1"/>
            <a:r>
              <a:rPr lang="en-US" b="1" dirty="0"/>
              <a:t>Suggested Comments: </a:t>
            </a:r>
            <a:r>
              <a:rPr lang="en-US" dirty="0"/>
              <a:t>At least four feet is needed for persons accompanied by a guide dog, sighted guide or one person assisting another in order to walk side-by-side</a:t>
            </a:r>
            <a:endParaRPr lang="en-US" b="1" dirty="0"/>
          </a:p>
          <a:p>
            <a:pPr eaLnBrk="1" hangingPunct="1"/>
            <a:r>
              <a:rPr lang="en-US" b="1" dirty="0"/>
              <a:t>Suggested Questions: </a:t>
            </a:r>
            <a:r>
              <a:rPr lang="en-US" b="0" dirty="0"/>
              <a:t>None</a:t>
            </a:r>
            <a:endParaRPr lang="en-US"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pPr eaLnBrk="1" hangingPunct="1"/>
            <a:r>
              <a:rPr lang="en-US" dirty="0"/>
              <a:t>. </a:t>
            </a:r>
          </a:p>
        </p:txBody>
      </p:sp>
    </p:spTree>
    <p:extLst>
      <p:ext uri="{BB962C8B-B14F-4D97-AF65-F5344CB8AC3E}">
        <p14:creationId xmlns:p14="http://schemas.microsoft.com/office/powerpoint/2010/main" val="3445195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3E86939F-D5D1-4D96-9CC2-EB7134CEAF75}" type="slidenum">
              <a:rPr lang="en-US"/>
              <a:pPr/>
              <a:t>14</a:t>
            </a:fld>
            <a:endParaRPr lang="en-US" dirty="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r>
              <a:rPr lang="en-US" b="1" dirty="0">
                <a:cs typeface="Arial" charset="0"/>
              </a:rPr>
              <a:t>Key Message: </a:t>
            </a:r>
            <a:r>
              <a:rPr lang="en-US" dirty="0">
                <a:cs typeface="Arial" charset="0"/>
              </a:rPr>
              <a:t>Explain the “parking lot”</a:t>
            </a:r>
            <a:endParaRPr lang="en-US" b="1" dirty="0">
              <a:cs typeface="Arial" charset="0"/>
            </a:endParaRPr>
          </a:p>
          <a:p>
            <a:pPr eaLnBrk="1" hangingPunct="1"/>
            <a:r>
              <a:rPr lang="en-US" b="1" dirty="0">
                <a:cs typeface="Arial" charset="0"/>
              </a:rPr>
              <a:t>Est. Presentation Time: </a:t>
            </a:r>
            <a:r>
              <a:rPr lang="en-US" dirty="0">
                <a:cs typeface="Arial" charset="0"/>
              </a:rPr>
              <a:t>2 minute(s)</a:t>
            </a:r>
            <a:endParaRPr lang="en-US" b="1" dirty="0">
              <a:cs typeface="Arial" charset="0"/>
            </a:endParaRPr>
          </a:p>
          <a:p>
            <a:pPr eaLnBrk="1" hangingPunct="1"/>
            <a:r>
              <a:rPr lang="en-US" b="1" dirty="0">
                <a:cs typeface="Arial" charset="0"/>
              </a:rPr>
              <a:t>Explanation of Cues/Builds: </a:t>
            </a:r>
            <a:r>
              <a:rPr lang="en-US" dirty="0">
                <a:cs typeface="Arial" charset="0"/>
              </a:rPr>
              <a:t>None</a:t>
            </a:r>
          </a:p>
          <a:p>
            <a:pPr eaLnBrk="1" hangingPunct="1"/>
            <a:r>
              <a:rPr lang="en-US" b="1" dirty="0">
                <a:cs typeface="Arial" charset="0"/>
              </a:rPr>
              <a:t>Suggested Comments: </a:t>
            </a:r>
            <a:r>
              <a:rPr lang="en-US" dirty="0">
                <a:cs typeface="Arial" charset="0"/>
              </a:rPr>
              <a:t>As we go through the class, for sure you will have questions. If you ask a question about a topic that we will discuss later, rather than discussing the topic then, we will “park it” by writing it down in the flip chart, so we do not forget. At the end of the course, we will review the “parking lot” to make sure the question was answered.</a:t>
            </a:r>
          </a:p>
          <a:p>
            <a:pPr eaLnBrk="1" hangingPunct="1"/>
            <a:r>
              <a:rPr lang="en-US" b="1" dirty="0">
                <a:cs typeface="Arial" charset="0"/>
              </a:rPr>
              <a:t>Suggested Questions: </a:t>
            </a:r>
            <a:r>
              <a:rPr lang="en-US" dirty="0">
                <a:cs typeface="Arial" charset="0"/>
              </a:rPr>
              <a:t>None</a:t>
            </a:r>
          </a:p>
          <a:p>
            <a:pPr eaLnBrk="1" hangingPunct="1"/>
            <a:r>
              <a:rPr lang="en-US" b="1" dirty="0">
                <a:cs typeface="Arial" charset="0"/>
              </a:rPr>
              <a:t>Additional Information: </a:t>
            </a:r>
            <a:r>
              <a:rPr lang="en-US" dirty="0">
                <a:cs typeface="Arial" charset="0"/>
              </a:rPr>
              <a:t>None</a:t>
            </a:r>
            <a:endParaRPr lang="en-US" b="1" dirty="0">
              <a:cs typeface="Arial" charset="0"/>
            </a:endParaRPr>
          </a:p>
          <a:p>
            <a:pPr eaLnBrk="1" hangingPunct="1"/>
            <a:r>
              <a:rPr lang="en-US" b="1" dirty="0">
                <a:cs typeface="Arial" charset="0"/>
              </a:rPr>
              <a:t>Possible Problems: </a:t>
            </a:r>
            <a:r>
              <a:rPr lang="en-US" dirty="0">
                <a:cs typeface="Arial" charset="0"/>
              </a:rPr>
              <a:t>If there is no flip chart, use a corner of a blackboard or ask a student to keep a list of questions. You may also have a PowerPoint file open to serve as a “parking lot”.</a:t>
            </a:r>
          </a:p>
          <a:p>
            <a:pPr eaLnBrk="1" hangingPunct="1"/>
            <a:endParaRPr lang="en-US" dirty="0">
              <a:cs typeface="Arial" charset="0"/>
            </a:endParaRPr>
          </a:p>
        </p:txBody>
      </p:sp>
    </p:spTree>
    <p:extLst>
      <p:ext uri="{BB962C8B-B14F-4D97-AF65-F5344CB8AC3E}">
        <p14:creationId xmlns:p14="http://schemas.microsoft.com/office/powerpoint/2010/main" val="144614653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21144EAC-A95F-43EB-A335-73C43E60F344}" type="slidenum">
              <a:rPr lang="en-US" smtClean="0"/>
              <a:pPr/>
              <a:t>140</a:t>
            </a:fld>
            <a:endParaRPr lang="en-US" dirty="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b="1" dirty="0"/>
              <a:t>Key Message: </a:t>
            </a:r>
            <a:r>
              <a:rPr lang="en-US" b="0" dirty="0"/>
              <a:t>TPAR</a:t>
            </a:r>
            <a:r>
              <a:rPr lang="en-US" b="0" baseline="0" dirty="0"/>
              <a:t> Minimum</a:t>
            </a:r>
            <a:r>
              <a:rPr lang="en-US" dirty="0"/>
              <a:t> Continuous Width</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Five feet width can accommodate a wheelchair user and walking companion – side-by-side, whereas 6 feet will accommodate two wheelchair users either side-by-side or in order to pass alongside.</a:t>
            </a:r>
            <a:endParaRPr lang="en-US" b="1" dirty="0"/>
          </a:p>
          <a:p>
            <a:pPr eaLnBrk="1" hangingPunct="1"/>
            <a:r>
              <a:rPr lang="en-US" b="1" dirty="0"/>
              <a:t>Suggested Questions: </a:t>
            </a:r>
            <a:r>
              <a:rPr lang="en-US" b="0" dirty="0"/>
              <a:t>None</a:t>
            </a:r>
            <a:endParaRPr lang="en-US"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p:txBody>
      </p:sp>
    </p:spTree>
    <p:extLst>
      <p:ext uri="{BB962C8B-B14F-4D97-AF65-F5344CB8AC3E}">
        <p14:creationId xmlns:p14="http://schemas.microsoft.com/office/powerpoint/2010/main" val="52130604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A486BAB-C7D6-4A3E-A6C8-5B8E445B05B2}" type="slidenum">
              <a:rPr lang="en-US" smtClean="0"/>
              <a:pPr/>
              <a:t>141</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en-US" b="1" dirty="0"/>
              <a:t>Key Message: </a:t>
            </a:r>
            <a:r>
              <a:rPr lang="en-US" b="0" dirty="0"/>
              <a:t>TPAR</a:t>
            </a:r>
            <a:r>
              <a:rPr lang="en-US" b="0" baseline="0" dirty="0"/>
              <a:t> Minimum</a:t>
            </a:r>
            <a:r>
              <a:rPr lang="en-US" dirty="0"/>
              <a:t> Continuous Width</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endParaRPr lang="en-US" dirty="0"/>
          </a:p>
          <a:p>
            <a:pPr eaLnBrk="1" hangingPunct="1"/>
            <a:r>
              <a:rPr lang="en-US" b="1" dirty="0"/>
              <a:t>Suggested Comments: </a:t>
            </a:r>
            <a:r>
              <a:rPr lang="en-US" dirty="0"/>
              <a:t>Five feet clear width is also needed in order to provide adequate space for a wheelchair to turn.  This is an area often overlooked in design of wheelchair ramps</a:t>
            </a:r>
            <a:endParaRPr lang="en-US" b="1" dirty="0"/>
          </a:p>
          <a:p>
            <a:pPr eaLnBrk="1" hangingPunct="1"/>
            <a:r>
              <a:rPr lang="en-US" b="1" dirty="0"/>
              <a:t>Suggested Questions: </a:t>
            </a:r>
            <a:r>
              <a:rPr lang="en-US" b="0" dirty="0"/>
              <a:t>None</a:t>
            </a:r>
            <a:endParaRPr lang="en-US"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pPr eaLnBrk="1" hangingPunct="1"/>
            <a:r>
              <a:rPr lang="en-US" dirty="0"/>
              <a:t>.</a:t>
            </a:r>
          </a:p>
        </p:txBody>
      </p:sp>
    </p:spTree>
    <p:extLst>
      <p:ext uri="{BB962C8B-B14F-4D97-AF65-F5344CB8AC3E}">
        <p14:creationId xmlns:p14="http://schemas.microsoft.com/office/powerpoint/2010/main" val="303211878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D80BA08A-B9F6-4CFF-AB93-235ADAA8E27A}" type="slidenum">
              <a:rPr lang="en-US" smtClean="0"/>
              <a:pPr/>
              <a:t>142</a:t>
            </a:fld>
            <a:endParaRPr lang="en-US" dirty="0"/>
          </a:p>
        </p:txBody>
      </p:sp>
      <p:sp>
        <p:nvSpPr>
          <p:cNvPr id="86019" name="Rectangle 2"/>
          <p:cNvSpPr>
            <a:spLocks noGrp="1" noRot="1" noChangeAspect="1" noChangeArrowheads="1" noTextEdit="1"/>
          </p:cNvSpPr>
          <p:nvPr>
            <p:ph type="sldImg"/>
          </p:nvPr>
        </p:nvSpPr>
        <p:spPr>
          <a:xfrm>
            <a:off x="1144588" y="687388"/>
            <a:ext cx="4572000" cy="3429000"/>
          </a:xfrm>
          <a:ln/>
        </p:spPr>
      </p:sp>
      <p:sp>
        <p:nvSpPr>
          <p:cNvPr id="86020" name="Rectangle 3"/>
          <p:cNvSpPr>
            <a:spLocks noGrp="1" noChangeArrowheads="1"/>
          </p:cNvSpPr>
          <p:nvPr>
            <p:ph type="body" idx="1"/>
          </p:nvPr>
        </p:nvSpPr>
        <p:spPr>
          <a:noFill/>
          <a:ln/>
        </p:spPr>
        <p:txBody>
          <a:bodyPr lIns="89711" tIns="44856" rIns="89711" bIns="44856"/>
          <a:lstStyle/>
          <a:p>
            <a:pPr eaLnBrk="1" hangingPunct="1"/>
            <a:r>
              <a:rPr lang="en-US" b="1" dirty="0"/>
              <a:t>Key Message: </a:t>
            </a:r>
            <a:r>
              <a:rPr lang="en-US" b="0" dirty="0"/>
              <a:t>TPAR</a:t>
            </a:r>
            <a:r>
              <a:rPr lang="en-US" b="0" baseline="0" dirty="0"/>
              <a:t> Minimum</a:t>
            </a:r>
            <a:r>
              <a:rPr lang="en-US" dirty="0"/>
              <a:t> Continuous Width</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endParaRPr lang="en-US" dirty="0"/>
          </a:p>
          <a:p>
            <a:pPr eaLnBrk="1" hangingPunct="1"/>
            <a:r>
              <a:rPr lang="en-US" b="1" dirty="0"/>
              <a:t>Suggested Comments: </a:t>
            </a:r>
            <a:r>
              <a:rPr lang="en-US" dirty="0"/>
              <a:t>Five feet enables two people to walk comfortably side-by-side or to pass each other.  ADA compliant facilities benefit the public at large, whereas facilities that are not ADA compliant exclude persons with disabilities</a:t>
            </a:r>
            <a:endParaRPr lang="en-US" b="1" dirty="0"/>
          </a:p>
          <a:p>
            <a:pPr eaLnBrk="1" hangingPunct="1"/>
            <a:r>
              <a:rPr lang="en-US" b="1" dirty="0"/>
              <a:t>Suggested Questions: </a:t>
            </a:r>
            <a:r>
              <a:rPr lang="en-US" b="0" dirty="0"/>
              <a:t>None</a:t>
            </a:r>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p:txBody>
      </p:sp>
    </p:spTree>
    <p:extLst>
      <p:ext uri="{BB962C8B-B14F-4D97-AF65-F5344CB8AC3E}">
        <p14:creationId xmlns:p14="http://schemas.microsoft.com/office/powerpoint/2010/main" val="156547658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2. Minimum Vertical Clearance</a:t>
            </a:r>
          </a:p>
          <a:p>
            <a:pPr eaLnBrk="1" hangingPunct="1"/>
            <a:r>
              <a:rPr lang="en-US" b="1" dirty="0"/>
              <a:t>Est. Presentation Time: </a:t>
            </a:r>
            <a:r>
              <a:rPr lang="en-US" dirty="0"/>
              <a:t>Less than 1 minute(s)</a:t>
            </a:r>
          </a:p>
          <a:p>
            <a:pPr eaLnBrk="1" hangingPunct="1"/>
            <a:r>
              <a:rPr lang="en-US" b="1" dirty="0"/>
              <a:t>Explanation of Cues/Builds: </a:t>
            </a:r>
            <a:endParaRPr lang="en-US" dirty="0"/>
          </a:p>
          <a:p>
            <a:r>
              <a:rPr lang="en-US" b="1" dirty="0"/>
              <a:t>Suggested Comments: </a:t>
            </a:r>
            <a:r>
              <a:rPr lang="en-US" sz="1200" kern="1200" baseline="0" dirty="0">
                <a:solidFill>
                  <a:schemeClr val="tx1"/>
                </a:solidFill>
                <a:ea typeface="+mn-ea"/>
                <a:cs typeface="+mn-cs"/>
              </a:rPr>
              <a:t>The minimum vertical clearance shall be 80 inches. The MUTCD requires the minimum height for the bottom of signs to be 84 inches. The required clear area must be maintained </a:t>
            </a:r>
            <a:r>
              <a:rPr lang="es-PR" sz="1200" kern="1200" baseline="0" dirty="0">
                <a:solidFill>
                  <a:schemeClr val="tx1"/>
                </a:solidFill>
                <a:ea typeface="+mn-ea"/>
                <a:cs typeface="+mn-cs"/>
              </a:rPr>
              <a:t>without obstruction.</a:t>
            </a:r>
            <a:endParaRPr lang="en-US" dirty="0"/>
          </a:p>
          <a:p>
            <a:pPr eaLnBrk="1" hangingPunct="1"/>
            <a:r>
              <a:rPr lang="en-US" b="1" dirty="0"/>
              <a:t>Suggested Questions: </a:t>
            </a:r>
            <a:endParaRPr lang="en-US" dirty="0"/>
          </a:p>
          <a:p>
            <a:pPr eaLnBrk="1" hangingPunct="1"/>
            <a:r>
              <a:rPr lang="en-US" b="1" dirty="0"/>
              <a:t>Additional Information: </a:t>
            </a:r>
            <a:r>
              <a:rPr lang="en-US" dirty="0"/>
              <a:t>Washington DC by J. Morales</a:t>
            </a:r>
            <a:endParaRPr lang="en-US" b="1" dirty="0"/>
          </a:p>
          <a:p>
            <a:pPr eaLnBrk="1" hangingPunct="1"/>
            <a:r>
              <a:rPr lang="en-US" b="1" dirty="0"/>
              <a:t>Possible Problems: </a:t>
            </a:r>
            <a:r>
              <a:rPr lang="en-US" dirty="0"/>
              <a:t>None</a:t>
            </a:r>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143</a:t>
            </a:fld>
            <a:endParaRPr lang="en-US" dirty="0"/>
          </a:p>
        </p:txBody>
      </p:sp>
    </p:spTree>
    <p:extLst>
      <p:ext uri="{BB962C8B-B14F-4D97-AF65-F5344CB8AC3E}">
        <p14:creationId xmlns:p14="http://schemas.microsoft.com/office/powerpoint/2010/main" val="298501673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2. Minimum Vertical Clearance</a:t>
            </a:r>
          </a:p>
          <a:p>
            <a:pPr eaLnBrk="1" hangingPunct="1"/>
            <a:r>
              <a:rPr lang="en-US" b="1" dirty="0"/>
              <a:t>Est. Presentation Time: </a:t>
            </a:r>
            <a:r>
              <a:rPr lang="en-US" dirty="0"/>
              <a:t>Less than 1 minute(s)</a:t>
            </a:r>
          </a:p>
          <a:p>
            <a:pPr eaLnBrk="1" hangingPunct="1"/>
            <a:r>
              <a:rPr lang="en-US" b="1" dirty="0"/>
              <a:t>Explanation of Cues/Builds: </a:t>
            </a:r>
            <a:endParaRPr lang="en-US" dirty="0"/>
          </a:p>
          <a:p>
            <a:r>
              <a:rPr lang="en-US" b="1" dirty="0"/>
              <a:t>Suggested Comments: </a:t>
            </a:r>
            <a:r>
              <a:rPr lang="en-US" sz="1200" kern="1200" baseline="0" dirty="0">
                <a:solidFill>
                  <a:schemeClr val="tx1"/>
                </a:solidFill>
                <a:ea typeface="+mn-ea"/>
                <a:cs typeface="+mn-cs"/>
              </a:rPr>
              <a:t>Eliminate vertical obstructions, like this PCMS in an urban area.</a:t>
            </a:r>
            <a:endParaRPr lang="en-US" dirty="0"/>
          </a:p>
          <a:p>
            <a:pPr eaLnBrk="1" hangingPunct="1"/>
            <a:r>
              <a:rPr lang="en-US" b="1" dirty="0"/>
              <a:t>Suggested Questions: </a:t>
            </a:r>
            <a:r>
              <a:rPr lang="en-US" b="0" dirty="0"/>
              <a:t>Why is this</a:t>
            </a:r>
            <a:r>
              <a:rPr lang="en-US" b="0" baseline="0" dirty="0"/>
              <a:t> PCMS here?</a:t>
            </a:r>
            <a:endParaRPr lang="en-US" b="0" dirty="0"/>
          </a:p>
          <a:p>
            <a:pPr eaLnBrk="1" hangingPunct="1"/>
            <a:r>
              <a:rPr lang="en-US" b="1" dirty="0"/>
              <a:t>Additional Information: </a:t>
            </a:r>
            <a:r>
              <a:rPr lang="en-US" b="0" dirty="0"/>
              <a:t>Washington</a:t>
            </a:r>
            <a:r>
              <a:rPr lang="en-US" b="0" baseline="0" dirty="0"/>
              <a:t> DC by J Morales</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144</a:t>
            </a:fld>
            <a:endParaRPr lang="en-US" dirty="0"/>
          </a:p>
        </p:txBody>
      </p:sp>
    </p:spTree>
    <p:extLst>
      <p:ext uri="{BB962C8B-B14F-4D97-AF65-F5344CB8AC3E}">
        <p14:creationId xmlns:p14="http://schemas.microsoft.com/office/powerpoint/2010/main" val="282116556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Protruding Objects</a:t>
            </a:r>
          </a:p>
          <a:p>
            <a:pPr eaLnBrk="1" hangingPunct="1"/>
            <a:r>
              <a:rPr lang="en-US" b="1" dirty="0"/>
              <a:t>Est. Presentation Time: </a:t>
            </a:r>
            <a:r>
              <a:rPr lang="en-US" dirty="0"/>
              <a:t>Less than 1 minute(s)</a:t>
            </a:r>
          </a:p>
          <a:p>
            <a:pPr eaLnBrk="1" hangingPunct="1"/>
            <a:r>
              <a:rPr lang="en-US" b="1" dirty="0"/>
              <a:t>Explanation of Cues/Builds: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sz="1200" kern="1200" dirty="0">
                <a:solidFill>
                  <a:schemeClr val="tx1"/>
                </a:solidFill>
                <a:ea typeface="+mn-ea"/>
                <a:cs typeface="+mn-cs"/>
              </a:rPr>
              <a:t>Provisions for protruding objects apply across the entire width of the pedestrian circulation path. Protruding objects on pedestrian circulation paths</a:t>
            </a:r>
            <a:r>
              <a:rPr lang="en-US" sz="1200" kern="1200" baseline="0" dirty="0">
                <a:solidFill>
                  <a:schemeClr val="tx1"/>
                </a:solidFill>
                <a:ea typeface="+mn-ea"/>
                <a:cs typeface="+mn-cs"/>
              </a:rPr>
              <a:t> </a:t>
            </a:r>
            <a:r>
              <a:rPr lang="en-US" sz="1200" kern="1200" dirty="0">
                <a:solidFill>
                  <a:schemeClr val="tx1"/>
                </a:solidFill>
                <a:ea typeface="+mn-ea"/>
                <a:cs typeface="+mn-cs"/>
              </a:rPr>
              <a:t>(sidewalks/walkways) shall not reduce the clear width required for pedestrian access routes. Protrusions/obstructions can be permanent or temporary mounted or free-standing objects. Examples are: utility poles; sign supports; trees limbs; vegetation; fire hydrants; cabinets; mail boxes; phone booths; temporary stands/signs; water fountains; stairs; furniture; guy wires; signs; wall phones; and parked car overhangs. </a:t>
            </a:r>
            <a:endParaRPr lang="en-US" dirty="0"/>
          </a:p>
          <a:p>
            <a:pPr eaLnBrk="1" hangingPunct="1"/>
            <a:r>
              <a:rPr lang="en-US" b="1" dirty="0"/>
              <a:t>Suggested Questions: </a:t>
            </a:r>
            <a:r>
              <a:rPr lang="en-US" b="0" dirty="0"/>
              <a:t>None</a:t>
            </a:r>
          </a:p>
          <a:p>
            <a:pPr eaLnBrk="1" hangingPunct="1"/>
            <a:r>
              <a:rPr lang="en-US" b="1" dirty="0"/>
              <a:t>Additional Information: </a:t>
            </a:r>
            <a:r>
              <a:rPr lang="en-US" b="0" dirty="0"/>
              <a:t>None</a:t>
            </a:r>
            <a:endParaRPr lang="en-US" b="1" dirty="0"/>
          </a:p>
          <a:p>
            <a:pPr eaLnBrk="1" hangingPunct="1"/>
            <a:r>
              <a:rPr lang="en-US" b="1" dirty="0"/>
              <a:t>Possible Problems: </a:t>
            </a:r>
            <a:r>
              <a:rPr lang="en-US" dirty="0"/>
              <a:t>None</a:t>
            </a:r>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145</a:t>
            </a:fld>
            <a:endParaRPr lang="en-US" dirty="0"/>
          </a:p>
        </p:txBody>
      </p:sp>
    </p:spTree>
    <p:extLst>
      <p:ext uri="{BB962C8B-B14F-4D97-AF65-F5344CB8AC3E}">
        <p14:creationId xmlns:p14="http://schemas.microsoft.com/office/powerpoint/2010/main" val="9941688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Key Message: </a:t>
            </a:r>
            <a:r>
              <a:rPr lang="en-US" sz="1200" kern="1200" dirty="0">
                <a:solidFill>
                  <a:schemeClr val="tx1"/>
                </a:solidFill>
                <a:ea typeface="+mn-ea"/>
                <a:cs typeface="+mn-cs"/>
              </a:rPr>
              <a:t>Protrusion Limits</a:t>
            </a:r>
            <a:endParaRPr lang="en-US" dirty="0"/>
          </a:p>
          <a:p>
            <a:pPr eaLnBrk="1" hangingPunct="1"/>
            <a:r>
              <a:rPr lang="en-US" b="1" dirty="0"/>
              <a:t>Est. Presentation Time: </a:t>
            </a:r>
            <a:r>
              <a:rPr lang="en-US" dirty="0"/>
              <a:t>Less than 1 minute(s)</a:t>
            </a:r>
          </a:p>
          <a:p>
            <a:pPr eaLnBrk="1" hangingPunct="1"/>
            <a:r>
              <a:rPr lang="en-US" b="1" dirty="0"/>
              <a:t>Explanation of Cues/Builds: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sz="1200" kern="1200" dirty="0">
                <a:solidFill>
                  <a:schemeClr val="tx1"/>
                </a:solidFill>
                <a:ea typeface="+mn-ea"/>
                <a:cs typeface="+mn-cs"/>
              </a:rPr>
              <a:t>Objects with leading edges between 27 inches and 80 inches above the finished ground surface may protrude a maximum of 4 inches horizontally into the pedestrian circulation path. </a:t>
            </a:r>
            <a:endParaRPr lang="en-US" dirty="0"/>
          </a:p>
          <a:p>
            <a:pPr eaLnBrk="1" hangingPunct="1"/>
            <a:r>
              <a:rPr lang="en-US" b="1" dirty="0"/>
              <a:t>Suggested Questions: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dirty="0"/>
              <a:t>Source:</a:t>
            </a:r>
            <a:r>
              <a:rPr lang="en-US" baseline="0" dirty="0"/>
              <a:t> Washington State DOT - https://wsdot.wa.gov/Publications/Manuals/fulltext/m0000/ADA_Field_Guide.pdf </a:t>
            </a:r>
            <a:endParaRPr lang="en-US" b="1" dirty="0"/>
          </a:p>
          <a:p>
            <a:pPr eaLnBrk="1" hangingPunct="1"/>
            <a:r>
              <a:rPr lang="en-US" b="1" dirty="0"/>
              <a:t>Possible Problems: </a:t>
            </a:r>
            <a:r>
              <a:rPr lang="en-US" dirty="0"/>
              <a:t>None</a:t>
            </a:r>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146</a:t>
            </a:fld>
            <a:endParaRPr lang="en-US" dirty="0"/>
          </a:p>
        </p:txBody>
      </p:sp>
    </p:spTree>
    <p:extLst>
      <p:ext uri="{BB962C8B-B14F-4D97-AF65-F5344CB8AC3E}">
        <p14:creationId xmlns:p14="http://schemas.microsoft.com/office/powerpoint/2010/main" val="227203935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Key Message: </a:t>
            </a:r>
            <a:r>
              <a:rPr lang="en-US" sz="1200" kern="1200" dirty="0">
                <a:solidFill>
                  <a:schemeClr val="tx1"/>
                </a:solidFill>
                <a:ea typeface="+mn-ea"/>
                <a:cs typeface="+mn-cs"/>
              </a:rPr>
              <a:t>Protrusion Limits</a:t>
            </a:r>
            <a:endParaRPr lang="en-US" dirty="0"/>
          </a:p>
          <a:p>
            <a:pPr eaLnBrk="1" hangingPunct="1"/>
            <a:r>
              <a:rPr lang="en-US" b="1" dirty="0"/>
              <a:t>Est. Presentation Time: </a:t>
            </a:r>
            <a:r>
              <a:rPr lang="en-US" dirty="0"/>
              <a:t>Less than 1 minute(s)</a:t>
            </a:r>
          </a:p>
          <a:p>
            <a:pPr eaLnBrk="1" hangingPunct="1"/>
            <a:r>
              <a:rPr lang="en-US" b="1" dirty="0"/>
              <a:t>Explanation of Cues/Builds: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sz="1200" kern="1200" dirty="0">
                <a:solidFill>
                  <a:schemeClr val="tx1"/>
                </a:solidFill>
                <a:ea typeface="+mn-ea"/>
                <a:cs typeface="+mn-cs"/>
              </a:rPr>
              <a:t>Objects with leading edges between 27 inches and 80 inches above the finished ground surface may protrude a maximum of 4 inches horizontally into the pedestrian circulation path. </a:t>
            </a:r>
            <a:endParaRPr lang="en-US" dirty="0"/>
          </a:p>
          <a:p>
            <a:pPr eaLnBrk="1" hangingPunct="1"/>
            <a:r>
              <a:rPr lang="en-US" b="1" dirty="0"/>
              <a:t>Suggested Questions: </a:t>
            </a:r>
            <a:r>
              <a:rPr lang="en-US" b="0" dirty="0"/>
              <a:t>None</a:t>
            </a:r>
          </a:p>
          <a:p>
            <a:pPr eaLnBrk="1" hangingPunct="1"/>
            <a:r>
              <a:rPr lang="en-US" b="1" dirty="0"/>
              <a:t>Additional Information: </a:t>
            </a:r>
            <a:r>
              <a:rPr lang="en-US" b="0" dirty="0"/>
              <a:t>None</a:t>
            </a:r>
            <a:endParaRPr lang="en-US" b="1" dirty="0"/>
          </a:p>
          <a:p>
            <a:pPr eaLnBrk="1" hangingPunct="1"/>
            <a:r>
              <a:rPr lang="en-US" b="1" dirty="0"/>
              <a:t>Possible Problems: </a:t>
            </a:r>
            <a:r>
              <a:rPr lang="en-US" dirty="0"/>
              <a:t>None</a:t>
            </a:r>
          </a:p>
          <a:p>
            <a:pPr eaLnBrk="1" hangingPunct="1"/>
            <a:endParaRPr lang="en-US" dirty="0"/>
          </a:p>
          <a:p>
            <a:pPr eaLnBrk="1" hangingPunct="1"/>
            <a:r>
              <a:rPr lang="en-US" dirty="0"/>
              <a:t>Image Credit: </a:t>
            </a:r>
            <a:r>
              <a:rPr lang="en-US" baseline="0" dirty="0"/>
              <a:t>https://wsdot.wa.gov/Publications/Manuals/fulltext/m0000/ADA_Field_Guide.pdf  </a:t>
            </a:r>
            <a:endParaRPr lang="en-US"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147</a:t>
            </a:fld>
            <a:endParaRPr lang="en-US" dirty="0"/>
          </a:p>
        </p:txBody>
      </p:sp>
    </p:spTree>
    <p:extLst>
      <p:ext uri="{BB962C8B-B14F-4D97-AF65-F5344CB8AC3E}">
        <p14:creationId xmlns:p14="http://schemas.microsoft.com/office/powerpoint/2010/main" val="64913526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3. Free of Hazards</a:t>
            </a:r>
          </a:p>
          <a:p>
            <a:pPr eaLnBrk="1" hangingPunct="1"/>
            <a:r>
              <a:rPr lang="en-US" b="1" dirty="0"/>
              <a:t>Est. Presentation Time: </a:t>
            </a:r>
            <a:r>
              <a:rPr lang="en-US" dirty="0"/>
              <a:t>Less than 1 minute(s)</a:t>
            </a:r>
          </a:p>
          <a:p>
            <a:pPr eaLnBrk="1" hangingPunct="1"/>
            <a:r>
              <a:rPr lang="en-US" b="1" dirty="0"/>
              <a:t>Explanation of Cues/Builds: </a:t>
            </a:r>
            <a:endParaRPr lang="en-US" dirty="0"/>
          </a:p>
          <a:p>
            <a:r>
              <a:rPr lang="en-US" b="1" dirty="0"/>
              <a:t>Suggested Comments: </a:t>
            </a:r>
            <a:r>
              <a:rPr lang="en-US" sz="1200" kern="1200" baseline="0" dirty="0">
                <a:solidFill>
                  <a:schemeClr val="tx1"/>
                </a:solidFill>
                <a:ea typeface="+mn-ea"/>
                <a:cs typeface="+mn-cs"/>
              </a:rPr>
              <a:t>The TPAR must be free of hazards such as the ones listed.</a:t>
            </a:r>
            <a:endParaRPr lang="en-US" dirty="0"/>
          </a:p>
          <a:p>
            <a:pPr eaLnBrk="1" hangingPunct="1"/>
            <a:r>
              <a:rPr lang="en-US" b="1" dirty="0"/>
              <a:t>Suggested Questions: </a:t>
            </a:r>
            <a:r>
              <a:rPr lang="en-US" b="0" dirty="0"/>
              <a:t>Others?</a:t>
            </a:r>
          </a:p>
          <a:p>
            <a:pPr eaLnBrk="1" hangingPunct="1"/>
            <a:r>
              <a:rPr lang="en-US" b="1" dirty="0"/>
              <a:t>Additional Information: Right photo: </a:t>
            </a:r>
            <a:r>
              <a:rPr lang="en-US" b="0" dirty="0"/>
              <a:t>Washington, DC by J. Morales</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148</a:t>
            </a:fld>
            <a:endParaRPr lang="en-US" dirty="0"/>
          </a:p>
        </p:txBody>
      </p:sp>
    </p:spTree>
    <p:extLst>
      <p:ext uri="{BB962C8B-B14F-4D97-AF65-F5344CB8AC3E}">
        <p14:creationId xmlns:p14="http://schemas.microsoft.com/office/powerpoint/2010/main" val="228273304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3. Free of Hazards</a:t>
            </a:r>
          </a:p>
          <a:p>
            <a:pPr eaLnBrk="1" hangingPunct="1"/>
            <a:r>
              <a:rPr lang="en-US" b="1" dirty="0"/>
              <a:t>Est. Presentation Time: </a:t>
            </a:r>
            <a:r>
              <a:rPr lang="en-US" dirty="0"/>
              <a:t>Less than 1 minute(s)</a:t>
            </a:r>
          </a:p>
          <a:p>
            <a:pPr eaLnBrk="1" hangingPunct="1"/>
            <a:r>
              <a:rPr lang="en-US" b="1" dirty="0"/>
              <a:t>Explanation of Cues/Builds: </a:t>
            </a:r>
            <a:endParaRPr lang="en-US" dirty="0"/>
          </a:p>
          <a:p>
            <a:r>
              <a:rPr lang="en-US" b="1" dirty="0"/>
              <a:t>Suggested Comments: </a:t>
            </a:r>
            <a:r>
              <a:rPr lang="en-US" sz="1200" kern="1200" baseline="0" dirty="0">
                <a:solidFill>
                  <a:schemeClr val="tx1"/>
                </a:solidFill>
                <a:ea typeface="+mn-ea"/>
                <a:cs typeface="+mn-cs"/>
              </a:rPr>
              <a:t>The TPAR must be free of hazard!</a:t>
            </a:r>
            <a:endParaRPr lang="en-US" dirty="0"/>
          </a:p>
          <a:p>
            <a:pPr eaLnBrk="1" hangingPunct="1"/>
            <a:r>
              <a:rPr lang="en-US" b="1" dirty="0"/>
              <a:t>Suggested Questions: </a:t>
            </a:r>
            <a:r>
              <a:rPr lang="en-US" b="0" dirty="0"/>
              <a:t>More</a:t>
            </a:r>
            <a:r>
              <a:rPr lang="en-US" b="0" baseline="0" dirty="0"/>
              <a:t> than 4 inches?</a:t>
            </a:r>
            <a:endParaRPr lang="en-US" b="0" dirty="0"/>
          </a:p>
          <a:p>
            <a:pPr eaLnBrk="1" hangingPunct="1"/>
            <a:r>
              <a:rPr lang="en-US" b="1" dirty="0"/>
              <a:t>Additional Information: </a:t>
            </a:r>
            <a:r>
              <a:rPr lang="en-US" b="0" dirty="0"/>
              <a:t>Washington, DC by J. Morales</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149</a:t>
            </a:fld>
            <a:endParaRPr lang="en-US" dirty="0"/>
          </a:p>
        </p:txBody>
      </p:sp>
    </p:spTree>
    <p:extLst>
      <p:ext uri="{BB962C8B-B14F-4D97-AF65-F5344CB8AC3E}">
        <p14:creationId xmlns:p14="http://schemas.microsoft.com/office/powerpoint/2010/main" val="560317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dirty="0"/>
              <a:t>Key Message: </a:t>
            </a:r>
            <a:r>
              <a:rPr lang="en-US" dirty="0"/>
              <a:t>NOTES</a:t>
            </a:r>
            <a:endParaRPr lang="en-US" b="1" dirty="0"/>
          </a:p>
          <a:p>
            <a:pPr eaLnBrk="1" hangingPunct="1"/>
            <a:r>
              <a:rPr lang="en-US" b="1" dirty="0"/>
              <a:t>Est. Presentation Time: </a:t>
            </a:r>
            <a:r>
              <a:rPr lang="en-US" b="0" dirty="0"/>
              <a:t>Less</a:t>
            </a:r>
            <a:r>
              <a:rPr lang="en-US" b="0" baseline="0" dirty="0"/>
              <a:t> than 1</a:t>
            </a:r>
            <a:r>
              <a:rPr lang="en-US" dirty="0"/>
              <a:t> minute(s)</a:t>
            </a:r>
            <a:endParaRPr lang="en-US" b="1" dirty="0"/>
          </a:p>
          <a:p>
            <a:pPr eaLnBrk="1" hangingPunct="1"/>
            <a:r>
              <a:rPr lang="en-US" b="1" dirty="0"/>
              <a:t>Explanation of Cues/Builds: </a:t>
            </a:r>
            <a:r>
              <a:rPr lang="en-US" dirty="0"/>
              <a:t>None</a:t>
            </a:r>
          </a:p>
          <a:p>
            <a:pPr eaLnBrk="1" hangingPunct="1"/>
            <a:r>
              <a:rPr lang="en-US" b="1" dirty="0"/>
              <a:t>Suggested Comments: </a:t>
            </a:r>
            <a:r>
              <a:rPr lang="en-US" dirty="0"/>
              <a:t>Self explanatory</a:t>
            </a:r>
          </a:p>
          <a:p>
            <a:pPr eaLnBrk="1" hangingPunct="1"/>
            <a:r>
              <a:rPr lang="en-US" b="1" dirty="0"/>
              <a:t>Suggested Questions: </a:t>
            </a:r>
            <a:r>
              <a:rPr lang="en-US" dirty="0"/>
              <a:t>None</a:t>
            </a:r>
          </a:p>
          <a:p>
            <a:pPr eaLnBrk="1" hangingPunct="1"/>
            <a:r>
              <a:rPr lang="en-US" b="1" dirty="0"/>
              <a:t>Additional Information: </a:t>
            </a:r>
            <a:r>
              <a:rPr lang="en-US" dirty="0"/>
              <a:t>This is a disclaimer.</a:t>
            </a:r>
            <a:r>
              <a:rPr lang="en-US" baseline="0" dirty="0"/>
              <a:t> Emphasize the state and local standards may vary and students should be proactive about them.</a:t>
            </a:r>
            <a:endParaRPr lang="en-US" b="1" dirty="0"/>
          </a:p>
          <a:p>
            <a:pPr eaLnBrk="1" hangingPunct="1"/>
            <a:r>
              <a:rPr lang="en-US" b="1" dirty="0"/>
              <a:t>Possible Problems: </a:t>
            </a:r>
            <a:r>
              <a:rPr lang="en-US" dirty="0"/>
              <a:t>None</a:t>
            </a:r>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a:defRPr/>
            </a:pPr>
            <a:fld id="{4F62142E-5795-40A3-96B7-62A9CA5FF5A6}" type="slidenum">
              <a:rPr lang="en-US"/>
              <a:pPr>
                <a:defRPr/>
              </a:pPr>
              <a:t>15</a:t>
            </a:fld>
            <a:endParaRPr lang="en-US" dirty="0"/>
          </a:p>
        </p:txBody>
      </p:sp>
    </p:spTree>
    <p:extLst>
      <p:ext uri="{BB962C8B-B14F-4D97-AF65-F5344CB8AC3E}">
        <p14:creationId xmlns:p14="http://schemas.microsoft.com/office/powerpoint/2010/main" val="413636640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3. Free of Hazards</a:t>
            </a:r>
          </a:p>
          <a:p>
            <a:pPr eaLnBrk="1" hangingPunct="1"/>
            <a:r>
              <a:rPr lang="en-US" b="1" dirty="0"/>
              <a:t>Est. Presentation Time: </a:t>
            </a:r>
            <a:r>
              <a:rPr lang="en-US" dirty="0"/>
              <a:t>Less than 1 minute(s)</a:t>
            </a:r>
          </a:p>
          <a:p>
            <a:pPr eaLnBrk="1" hangingPunct="1"/>
            <a:r>
              <a:rPr lang="en-US" b="1" dirty="0"/>
              <a:t>Explanation of Cues/Builds: </a:t>
            </a:r>
            <a:endParaRPr lang="en-US" dirty="0"/>
          </a:p>
          <a:p>
            <a:r>
              <a:rPr lang="en-US" b="1" dirty="0"/>
              <a:t>Suggested Comments: </a:t>
            </a:r>
            <a:r>
              <a:rPr lang="en-US" sz="1200" kern="1200" baseline="0" dirty="0">
                <a:solidFill>
                  <a:schemeClr val="tx1"/>
                </a:solidFill>
                <a:ea typeface="+mn-ea"/>
                <a:cs typeface="+mn-cs"/>
              </a:rPr>
              <a:t>The TPAR must be free of hazard!</a:t>
            </a:r>
            <a:endParaRPr lang="en-US" dirty="0"/>
          </a:p>
          <a:p>
            <a:pPr eaLnBrk="1" hangingPunct="1"/>
            <a:r>
              <a:rPr lang="en-US" b="1" dirty="0"/>
              <a:t>Suggested Questions: </a:t>
            </a:r>
            <a:r>
              <a:rPr lang="en-US" b="0" dirty="0"/>
              <a:t>Tripping hazards?</a:t>
            </a:r>
          </a:p>
          <a:p>
            <a:pPr eaLnBrk="1" hangingPunct="1"/>
            <a:r>
              <a:rPr lang="en-US" b="1" dirty="0"/>
              <a:t>Additional Information: </a:t>
            </a:r>
            <a:r>
              <a:rPr lang="en-US" b="0" dirty="0"/>
              <a:t>Washington, DC by J. Morales</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150</a:t>
            </a:fld>
            <a:endParaRPr lang="en-US" dirty="0"/>
          </a:p>
        </p:txBody>
      </p:sp>
    </p:spTree>
    <p:extLst>
      <p:ext uri="{BB962C8B-B14F-4D97-AF65-F5344CB8AC3E}">
        <p14:creationId xmlns:p14="http://schemas.microsoft.com/office/powerpoint/2010/main" val="269673907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3. Free of Hazards</a:t>
            </a:r>
          </a:p>
          <a:p>
            <a:pPr eaLnBrk="1" hangingPunct="1"/>
            <a:r>
              <a:rPr lang="en-US" b="1" dirty="0"/>
              <a:t>Est. Presentation Time: </a:t>
            </a:r>
            <a:r>
              <a:rPr lang="en-US" dirty="0"/>
              <a:t>Less than 1 minute(s)</a:t>
            </a:r>
          </a:p>
          <a:p>
            <a:pPr eaLnBrk="1" hangingPunct="1"/>
            <a:r>
              <a:rPr lang="en-US" b="1" dirty="0"/>
              <a:t>Explanation of Cues/Builds: </a:t>
            </a:r>
            <a:endParaRPr lang="en-US" dirty="0"/>
          </a:p>
          <a:p>
            <a:r>
              <a:rPr lang="en-US" b="1" dirty="0"/>
              <a:t>Suggested Comments: </a:t>
            </a:r>
            <a:r>
              <a:rPr lang="en-US" sz="1200" kern="1200" baseline="0" dirty="0">
                <a:solidFill>
                  <a:schemeClr val="tx1"/>
                </a:solidFill>
                <a:ea typeface="+mn-ea"/>
                <a:cs typeface="+mn-cs"/>
              </a:rPr>
              <a:t>The TPAR must be free of hazard!</a:t>
            </a:r>
            <a:endParaRPr lang="en-US" dirty="0"/>
          </a:p>
          <a:p>
            <a:pPr eaLnBrk="1" hangingPunct="1"/>
            <a:r>
              <a:rPr lang="en-US" b="1" dirty="0"/>
              <a:t>Suggested Questions: </a:t>
            </a:r>
            <a:r>
              <a:rPr lang="en-US" b="0" dirty="0"/>
              <a:t>Tripping hazards?</a:t>
            </a:r>
          </a:p>
          <a:p>
            <a:pPr eaLnBrk="1" hangingPunct="1"/>
            <a:r>
              <a:rPr lang="en-US" b="1" dirty="0"/>
              <a:t>Additional Information: </a:t>
            </a:r>
            <a:r>
              <a:rPr lang="en-US" b="0" dirty="0"/>
              <a:t>Washington, DC by J. Morales</a:t>
            </a:r>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151</a:t>
            </a:fld>
            <a:endParaRPr lang="en-US" dirty="0"/>
          </a:p>
        </p:txBody>
      </p:sp>
    </p:spTree>
    <p:extLst>
      <p:ext uri="{BB962C8B-B14F-4D97-AF65-F5344CB8AC3E}">
        <p14:creationId xmlns:p14="http://schemas.microsoft.com/office/powerpoint/2010/main" val="277791656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3. Free of Hazards</a:t>
            </a:r>
          </a:p>
          <a:p>
            <a:pPr eaLnBrk="1" hangingPunct="1"/>
            <a:r>
              <a:rPr lang="en-US" b="1" dirty="0"/>
              <a:t>Est. Presentation Time: </a:t>
            </a:r>
            <a:r>
              <a:rPr lang="en-US" dirty="0"/>
              <a:t>Less than 1 minute(s)</a:t>
            </a:r>
          </a:p>
          <a:p>
            <a:pPr eaLnBrk="1" hangingPunct="1"/>
            <a:r>
              <a:rPr lang="en-US" b="1" dirty="0"/>
              <a:t>Explanation of Cues/Builds: </a:t>
            </a:r>
            <a:endParaRPr lang="en-US" dirty="0"/>
          </a:p>
          <a:p>
            <a:r>
              <a:rPr lang="en-US" b="1" dirty="0"/>
              <a:t>Suggested Comments: </a:t>
            </a:r>
            <a:r>
              <a:rPr lang="en-US" sz="1200" kern="1200" baseline="0" dirty="0">
                <a:solidFill>
                  <a:schemeClr val="tx1"/>
                </a:solidFill>
                <a:ea typeface="+mn-ea"/>
                <a:cs typeface="+mn-cs"/>
              </a:rPr>
              <a:t>The TPAR must be free of hazard!</a:t>
            </a:r>
            <a:endParaRPr lang="en-US" dirty="0"/>
          </a:p>
          <a:p>
            <a:pPr eaLnBrk="1" hangingPunct="1"/>
            <a:r>
              <a:rPr lang="en-US" b="1" dirty="0"/>
              <a:t>Suggested Questions: </a:t>
            </a:r>
            <a:r>
              <a:rPr lang="en-US" b="0" dirty="0"/>
              <a:t>Accessible? Options?</a:t>
            </a:r>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152</a:t>
            </a:fld>
            <a:endParaRPr lang="en-US" dirty="0"/>
          </a:p>
        </p:txBody>
      </p:sp>
    </p:spTree>
    <p:extLst>
      <p:ext uri="{BB962C8B-B14F-4D97-AF65-F5344CB8AC3E}">
        <p14:creationId xmlns:p14="http://schemas.microsoft.com/office/powerpoint/2010/main" val="282726240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4. Good Even Surfaces</a:t>
            </a:r>
          </a:p>
          <a:p>
            <a:pPr eaLnBrk="1" hangingPunct="1"/>
            <a:r>
              <a:rPr lang="en-US" b="1" dirty="0"/>
              <a:t>Est. Presentation Time: </a:t>
            </a:r>
            <a:r>
              <a:rPr lang="en-US" dirty="0"/>
              <a:t>Less than 1 minute(s)</a:t>
            </a:r>
          </a:p>
          <a:p>
            <a:pPr eaLnBrk="1" hangingPunct="1"/>
            <a:r>
              <a:rPr lang="en-US" b="1" dirty="0"/>
              <a:t>Explanation of Cues/Builds: </a:t>
            </a:r>
            <a:endParaRPr lang="en-US" dirty="0"/>
          </a:p>
          <a:p>
            <a:r>
              <a:rPr lang="en-US" b="1" dirty="0"/>
              <a:t>Suggested Comments: </a:t>
            </a:r>
            <a:r>
              <a:rPr lang="en-US" sz="1200" kern="1200" baseline="0" dirty="0">
                <a:solidFill>
                  <a:schemeClr val="tx1"/>
                </a:solidFill>
                <a:ea typeface="+mn-ea"/>
                <a:cs typeface="+mn-cs"/>
              </a:rPr>
              <a:t>The surface of the pedestrian access route shall be firm, stable, and slip resistant.</a:t>
            </a:r>
            <a:endParaRPr lang="en-US" dirty="0"/>
          </a:p>
          <a:p>
            <a:pPr eaLnBrk="1" hangingPunct="1"/>
            <a:r>
              <a:rPr lang="en-US" b="1" dirty="0"/>
              <a:t>Suggested Questions: </a:t>
            </a:r>
            <a:r>
              <a:rPr lang="en-US" b="0" dirty="0"/>
              <a:t>Accessible? Options?</a:t>
            </a:r>
          </a:p>
          <a:p>
            <a:pPr eaLnBrk="1" hangingPunct="1"/>
            <a:r>
              <a:rPr lang="en-US" b="1" dirty="0"/>
              <a:t>Additional Information: </a:t>
            </a:r>
            <a:r>
              <a:rPr lang="en-US" b="0" dirty="0"/>
              <a:t>This</a:t>
            </a:r>
            <a:r>
              <a:rPr lang="en-US" b="0" baseline="0" dirty="0"/>
              <a:t> applies to grates within the walkway.</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153</a:t>
            </a:fld>
            <a:endParaRPr lang="en-US" dirty="0"/>
          </a:p>
        </p:txBody>
      </p:sp>
    </p:spTree>
    <p:extLst>
      <p:ext uri="{BB962C8B-B14F-4D97-AF65-F5344CB8AC3E}">
        <p14:creationId xmlns:p14="http://schemas.microsoft.com/office/powerpoint/2010/main" val="368468199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9ED57FF1-EFAE-4327-A9CF-BD55BC033CFE}" type="slidenum">
              <a:rPr lang="en-US" smtClean="0"/>
              <a:pPr/>
              <a:t>154</a:t>
            </a:fld>
            <a:endParaRPr lang="en-US" dirty="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b="1" dirty="0"/>
              <a:t>Key Message: </a:t>
            </a:r>
            <a:r>
              <a:rPr lang="en-US" dirty="0"/>
              <a:t>TPAR Cross Slope</a:t>
            </a:r>
          </a:p>
          <a:p>
            <a:pPr eaLnBrk="1" hangingPunct="1"/>
            <a:r>
              <a:rPr lang="en-US" b="1" dirty="0"/>
              <a:t>Est. Presentation Time: </a:t>
            </a:r>
            <a:r>
              <a:rPr lang="en-US" dirty="0"/>
              <a:t>Less than 1 minute(s)</a:t>
            </a:r>
          </a:p>
          <a:p>
            <a:pPr eaLnBrk="1" hangingPunct="1"/>
            <a:r>
              <a:rPr lang="en-US" b="1" dirty="0"/>
              <a:t>Explanation of Cues/Builds: </a:t>
            </a:r>
            <a:endParaRPr lang="en-US" dirty="0"/>
          </a:p>
          <a:p>
            <a:pPr eaLnBrk="1" hangingPunct="1"/>
            <a:r>
              <a:rPr lang="en-US" b="1" dirty="0"/>
              <a:t>Suggested Comments: </a:t>
            </a:r>
            <a:r>
              <a:rPr lang="en-US" dirty="0"/>
              <a:t>The cross slope of the walkway of a pedestrian access route shall be no more than 2 percent.  A level surface is best for wheelchair users, yet some slope is needed for drainage.   The 2 percent maximum cross slope allows for both.</a:t>
            </a:r>
            <a:r>
              <a:rPr lang="en-US" baseline="0" dirty="0"/>
              <a:t> </a:t>
            </a:r>
            <a:r>
              <a:rPr lang="en-US" dirty="0"/>
              <a:t>Steep cross slopes can be problematic for all users, more so for persons in wheelchairs.</a:t>
            </a:r>
          </a:p>
          <a:p>
            <a:pPr eaLnBrk="1" hangingPunct="1"/>
            <a:r>
              <a:rPr lang="en-US" b="1" dirty="0"/>
              <a:t>Suggested Questions: </a:t>
            </a:r>
            <a:r>
              <a:rPr lang="en-US" b="0" dirty="0"/>
              <a:t>None</a:t>
            </a:r>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p:txBody>
      </p:sp>
    </p:spTree>
    <p:extLst>
      <p:ext uri="{BB962C8B-B14F-4D97-AF65-F5344CB8AC3E}">
        <p14:creationId xmlns:p14="http://schemas.microsoft.com/office/powerpoint/2010/main" val="19871664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51D9F849-44D7-485D-982C-B41518695322}" type="slidenum">
              <a:rPr lang="en-US" smtClean="0"/>
              <a:pPr/>
              <a:t>155</a:t>
            </a:fld>
            <a:endParaRPr lang="en-US" dirty="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b="1" dirty="0"/>
              <a:t>Key Message: </a:t>
            </a:r>
            <a:r>
              <a:rPr lang="en-US" dirty="0"/>
              <a:t>Cross Slopes Challenges</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Even in a crosswalk, steep cross slopes can pose difficulty for users.  Pedestrians must work against gravity, especially those using crutches and walkers.  In order to travel in a straight direction, wheelchair users must use one arm for turning the wheels and the other arm to hold the chair straight as they too are working against the force of gravity.   </a:t>
            </a:r>
            <a:endParaRPr lang="en-US" b="1" dirty="0"/>
          </a:p>
          <a:p>
            <a:pPr eaLnBrk="1" hangingPunct="1"/>
            <a:r>
              <a:rPr lang="en-US" b="1" dirty="0"/>
              <a:t>Suggested Questions: </a:t>
            </a:r>
            <a:r>
              <a:rPr lang="en-US" b="0" dirty="0"/>
              <a:t>None</a:t>
            </a:r>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p:txBody>
      </p:sp>
    </p:spTree>
    <p:extLst>
      <p:ext uri="{BB962C8B-B14F-4D97-AF65-F5344CB8AC3E}">
        <p14:creationId xmlns:p14="http://schemas.microsoft.com/office/powerpoint/2010/main" val="28642811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9EF6B31A-7813-4E5A-B2EA-F694B49C174D}" type="slidenum">
              <a:rPr lang="en-US" smtClean="0"/>
              <a:pPr/>
              <a:t>156</a:t>
            </a:fld>
            <a:endParaRPr lang="en-US" dirty="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b="1" dirty="0"/>
              <a:t>Key Message: </a:t>
            </a:r>
            <a:r>
              <a:rPr lang="en-US" dirty="0"/>
              <a:t>Street or Highway Grade</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Section R301.4.2 of the PROWAG allows for pedestrian facilities to follow the roadway grade, but cannot exceed it.  On the other hand, where the pedestrian access route is supported by a structure, such as a bridge – the grade should not exceed 5% (in new construction) – R301.4.3.  In new construction designers have the ability to control the slope of a bridge.  It’s important to recognize that steeper grades can present significant challenges to persons with mobility impairments. The</a:t>
            </a:r>
            <a:r>
              <a:rPr lang="en-US" baseline="0" dirty="0"/>
              <a:t> best practice is to maintain the same grade.</a:t>
            </a:r>
            <a:endParaRPr lang="en-US" b="1" dirty="0"/>
          </a:p>
          <a:p>
            <a:pPr eaLnBrk="1" hangingPunct="1"/>
            <a:r>
              <a:rPr lang="en-US" b="1" dirty="0"/>
              <a:t>Suggested Questions: </a:t>
            </a:r>
            <a:r>
              <a:rPr lang="en-US" b="0" dirty="0"/>
              <a:t>None</a:t>
            </a:r>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p:txBody>
      </p:sp>
    </p:spTree>
    <p:extLst>
      <p:ext uri="{BB962C8B-B14F-4D97-AF65-F5344CB8AC3E}">
        <p14:creationId xmlns:p14="http://schemas.microsoft.com/office/powerpoint/2010/main" val="27511348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5910E4E3-3E1F-4CA8-A42E-45C22AB55A55}" type="slidenum">
              <a:rPr lang="en-US" smtClean="0"/>
              <a:pPr/>
              <a:t>157</a:t>
            </a:fld>
            <a:endParaRPr lang="en-US" dirty="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US" b="1" dirty="0"/>
              <a:t>Key Message: </a:t>
            </a:r>
            <a:r>
              <a:rPr lang="en-US" dirty="0"/>
              <a:t>Best Practice: Reducing Impact</a:t>
            </a:r>
            <a:r>
              <a:rPr lang="en-US" baseline="0" dirty="0"/>
              <a:t> </a:t>
            </a:r>
            <a:r>
              <a:rPr lang="en-US" dirty="0"/>
              <a:t>of Steep or Long Grades</a:t>
            </a:r>
          </a:p>
          <a:p>
            <a:pPr eaLnBrk="1" hangingPunct="1"/>
            <a:r>
              <a:rPr lang="en-US" b="1" dirty="0"/>
              <a:t>Est. Presentation Time: </a:t>
            </a:r>
            <a:r>
              <a:rPr lang="en-US" dirty="0"/>
              <a:t>Less than 1 minute(s)</a:t>
            </a:r>
          </a:p>
          <a:p>
            <a:pPr eaLnBrk="1" hangingPunct="1"/>
            <a:r>
              <a:rPr lang="en-US" b="1" dirty="0"/>
              <a:t>Explanation of Cues/Builds:</a:t>
            </a:r>
            <a:r>
              <a:rPr lang="en-US" b="0" dirty="0"/>
              <a:t> 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Advance information placed at appropriate distances before the work zone allows pedestrians to make timely decisions about routes through or around the work zone. Similar to posting steep downgrades on roadways, it is important to post grade and distance information on steep and/or long pedestrian routes.  This provides pedestrians with advance warning of the potential challenges associated with the respective facility.  It is also beneficial to post information on alternate routes having lesser grades. </a:t>
            </a:r>
            <a:endParaRPr lang="en-US" b="1" dirty="0"/>
          </a:p>
          <a:p>
            <a:pPr eaLnBrk="1" hangingPunct="1"/>
            <a:r>
              <a:rPr lang="en-US" b="1" dirty="0"/>
              <a:t>Suggested Questions: </a:t>
            </a:r>
            <a:r>
              <a:rPr lang="en-US" b="0" dirty="0"/>
              <a:t> None</a:t>
            </a:r>
            <a:endParaRPr lang="en-US" dirty="0"/>
          </a:p>
          <a:p>
            <a:pPr eaLnBrk="1" hangingPunct="1"/>
            <a:r>
              <a:rPr lang="en-US" b="1" dirty="0"/>
              <a:t>Additional Information: </a:t>
            </a:r>
            <a:r>
              <a:rPr lang="en-US" b="0" dirty="0"/>
              <a:t>None</a:t>
            </a:r>
            <a:endParaRPr lang="en-US" b="1" dirty="0"/>
          </a:p>
          <a:p>
            <a:pPr eaLnBrk="1" hangingPunct="1"/>
            <a:r>
              <a:rPr lang="en-US" b="1" dirty="0"/>
              <a:t>Possible Problems: </a:t>
            </a:r>
            <a:r>
              <a:rPr lang="en-US" b="0" dirty="0"/>
              <a:t>These</a:t>
            </a:r>
            <a:r>
              <a:rPr lang="en-US" b="0" baseline="0" dirty="0"/>
              <a:t> signs appear to be permanent and not necessarily temporary.</a:t>
            </a:r>
            <a:endParaRPr lang="en-US" dirty="0"/>
          </a:p>
        </p:txBody>
      </p:sp>
    </p:spTree>
    <p:extLst>
      <p:ext uri="{BB962C8B-B14F-4D97-AF65-F5344CB8AC3E}">
        <p14:creationId xmlns:p14="http://schemas.microsoft.com/office/powerpoint/2010/main" val="318835697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Grate Openings in Pedestrian Direction</a:t>
            </a:r>
          </a:p>
          <a:p>
            <a:pPr eaLnBrk="1" hangingPunct="1"/>
            <a:r>
              <a:rPr lang="en-US" b="1" dirty="0"/>
              <a:t>Est. Presentation Time: </a:t>
            </a:r>
            <a:r>
              <a:rPr lang="en-US" dirty="0"/>
              <a:t>Less than 1 minute(s)</a:t>
            </a:r>
          </a:p>
          <a:p>
            <a:pPr eaLnBrk="1" hangingPunct="1"/>
            <a:r>
              <a:rPr lang="en-US" b="1" dirty="0"/>
              <a:t>Explanation of Cues/Builds:</a:t>
            </a:r>
            <a:r>
              <a:rPr lang="en-US" b="0" dirty="0"/>
              <a:t> 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A grate or grille located in the accessible route must not have any openings wider than 1/2 inch in the direction of pedestrian travel. Openings any larger can catch the tips of crutches or canes and wheelchair wheels, causing the occupant to pitch out of the wheelchair. Hazardous grates can be covered or blocked off or the accessible route redirected.</a:t>
            </a:r>
            <a:endParaRPr lang="en-US" b="1" dirty="0"/>
          </a:p>
          <a:p>
            <a:pPr eaLnBrk="1" hangingPunct="1"/>
            <a:r>
              <a:rPr lang="en-US" b="1" dirty="0"/>
              <a:t>Suggested Questions: </a:t>
            </a:r>
            <a:r>
              <a:rPr lang="en-US" b="0" dirty="0"/>
              <a:t> None</a:t>
            </a:r>
            <a:endParaRPr lang="en-US"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158</a:t>
            </a:fld>
            <a:endParaRPr lang="en-US" dirty="0"/>
          </a:p>
        </p:txBody>
      </p:sp>
    </p:spTree>
    <p:extLst>
      <p:ext uri="{BB962C8B-B14F-4D97-AF65-F5344CB8AC3E}">
        <p14:creationId xmlns:p14="http://schemas.microsoft.com/office/powerpoint/2010/main" val="295206839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Horizontal Surface Openings</a:t>
            </a:r>
          </a:p>
          <a:p>
            <a:pPr eaLnBrk="1" hangingPunct="1"/>
            <a:r>
              <a:rPr lang="en-US" b="1" dirty="0"/>
              <a:t>Est. Presentation Time: </a:t>
            </a:r>
            <a:r>
              <a:rPr lang="en-US" dirty="0"/>
              <a:t>Less than 1 minute(s)</a:t>
            </a:r>
          </a:p>
          <a:p>
            <a:pPr eaLnBrk="1" hangingPunct="1"/>
            <a:r>
              <a:rPr lang="en-US" b="1" dirty="0"/>
              <a:t>Explanation of Cues/Builds:</a:t>
            </a:r>
            <a:r>
              <a:rPr lang="en-US" b="0" dirty="0"/>
              <a:t> None</a:t>
            </a:r>
          </a:p>
          <a:p>
            <a:r>
              <a:rPr lang="en-US" b="1" dirty="0"/>
              <a:t>Suggested Comments: </a:t>
            </a:r>
            <a:r>
              <a:rPr lang="en-US" sz="1200" kern="1200" baseline="0" dirty="0">
                <a:solidFill>
                  <a:schemeClr val="tx1"/>
                </a:solidFill>
                <a:ea typeface="+mn-ea"/>
                <a:cs typeface="+mn-cs"/>
              </a:rPr>
              <a:t>Horizontal surface openings shall not permit passage of a sphere more than ½ inch diameter. Horizontal grate openings shall be placed so that the long dimension is perpendicular to the dominant direction of wheelchair travel. Bottom picture is a trench grate.</a:t>
            </a:r>
            <a:endParaRPr lang="en-US" b="1" dirty="0"/>
          </a:p>
          <a:p>
            <a:pPr eaLnBrk="1" hangingPunct="1"/>
            <a:r>
              <a:rPr lang="en-US" b="1" dirty="0"/>
              <a:t>Suggested Questions: </a:t>
            </a:r>
            <a:r>
              <a:rPr lang="en-US" b="0" dirty="0"/>
              <a:t> None</a:t>
            </a:r>
            <a:endParaRPr lang="en-US" dirty="0"/>
          </a:p>
          <a:p>
            <a:r>
              <a:rPr lang="en-US" b="1" dirty="0"/>
              <a:t>Additional Information: </a:t>
            </a:r>
            <a:r>
              <a:rPr lang="en-US" sz="1200" kern="1200" baseline="0" dirty="0">
                <a:solidFill>
                  <a:schemeClr val="tx1"/>
                </a:solidFill>
                <a:ea typeface="+mn-ea"/>
                <a:cs typeface="+mn-cs"/>
              </a:rPr>
              <a:t>Note: Vertical discontinuities and horizontal surface openings are not allowed in curb ramps, landings, gutter areas within the PAR, or </a:t>
            </a:r>
            <a:r>
              <a:rPr lang="es-PR" sz="1200" kern="1200" baseline="0" dirty="0">
                <a:solidFill>
                  <a:schemeClr val="tx1"/>
                </a:solidFill>
                <a:ea typeface="+mn-ea"/>
                <a:cs typeface="+mn-cs"/>
              </a:rPr>
              <a:t>required clear spaces.</a:t>
            </a:r>
            <a:endParaRPr lang="es-PR" dirty="0"/>
          </a:p>
          <a:p>
            <a:pPr eaLnBrk="1" hangingPunct="1"/>
            <a:r>
              <a:rPr lang="en-US" b="1" dirty="0"/>
              <a:t>Possible Problems: </a:t>
            </a:r>
            <a:r>
              <a:rPr lang="en-US" dirty="0"/>
              <a:t>None</a:t>
            </a:r>
          </a:p>
          <a:p>
            <a:endParaRPr lang="en-US" sz="1200" kern="1200" baseline="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159</a:t>
            </a:fld>
            <a:endParaRPr lang="en-US" dirty="0"/>
          </a:p>
        </p:txBody>
      </p:sp>
    </p:spTree>
    <p:extLst>
      <p:ext uri="{BB962C8B-B14F-4D97-AF65-F5344CB8AC3E}">
        <p14:creationId xmlns:p14="http://schemas.microsoft.com/office/powerpoint/2010/main" val="3789002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eaLnBrk="1" hangingPunct="1"/>
            <a:r>
              <a:rPr lang="en-US" b="1" dirty="0"/>
              <a:t>Key Message: </a:t>
            </a:r>
            <a:r>
              <a:rPr lang="en-US" dirty="0"/>
              <a:t>Why this Course?</a:t>
            </a:r>
            <a:endParaRPr lang="en-US" b="1" dirty="0"/>
          </a:p>
          <a:p>
            <a:pPr eaLnBrk="1" hangingPunct="1"/>
            <a:r>
              <a:rPr lang="en-US" b="1" dirty="0"/>
              <a:t>Est. Presentation Time: </a:t>
            </a:r>
            <a:r>
              <a:rPr lang="en-US" dirty="0"/>
              <a:t>1-2 minute(s)</a:t>
            </a:r>
            <a:endParaRPr lang="en-US" b="1" dirty="0"/>
          </a:p>
          <a:p>
            <a:pPr eaLnBrk="1" hangingPunct="1"/>
            <a:r>
              <a:rPr lang="en-US" b="1" dirty="0"/>
              <a:t>Explanation of Cues/Builds: </a:t>
            </a:r>
            <a:r>
              <a:rPr lang="en-US" dirty="0"/>
              <a:t>None</a:t>
            </a:r>
          </a:p>
          <a:p>
            <a:r>
              <a:rPr lang="en-US" b="1" dirty="0"/>
              <a:t>Suggested Comments: </a:t>
            </a:r>
            <a:r>
              <a:rPr lang="en-US" i="0" dirty="0"/>
              <a:t>The ADA standards apply in TTC zones but Part</a:t>
            </a:r>
            <a:r>
              <a:rPr lang="en-US" i="0" baseline="0" dirty="0"/>
              <a:t> 6 of the MUTCD is rather vague. </a:t>
            </a:r>
            <a:r>
              <a:rPr lang="en-US" i="0" dirty="0"/>
              <a:t>More guidance is needed on the implementation of the ADA in highway work zones</a:t>
            </a:r>
            <a:r>
              <a:rPr lang="es-PR" i="0" dirty="0"/>
              <a:t>. </a:t>
            </a:r>
            <a:r>
              <a:rPr lang="en-US" sz="1200" i="0" kern="1200" baseline="0" dirty="0">
                <a:solidFill>
                  <a:schemeClr val="tx1"/>
                </a:solidFill>
                <a:ea typeface="+mn-ea"/>
                <a:cs typeface="+mn-cs"/>
              </a:rPr>
              <a:t>The MUTCD has only a few typical applications for pedestrian temporary traffic control treatments, and these seem mainly applicable to urban intersections. Within the MUTCD, there are two situations that are illustrated in Typical Applications 28 and 29; both of these state that where a sidewalk exists, provisions shall be made for disabled pedestrians. However, there is little to no discussion as to what types of devices should be used in order to make these provisions. Additionally, these typical applications seem focused on urban settings, while pedestrian issues also arise at temporary traffic control zones that are in suburban, small-town, and essentially rural environments. In these instances the engineer responsible for developing the pedestrian traffic control must rely on previous experience and judgment, which can result in a lack of consistency in pedestrian traffic control treatments from </a:t>
            </a:r>
            <a:r>
              <a:rPr lang="es-PR" sz="1200" i="0" kern="1200" baseline="0" dirty="0">
                <a:solidFill>
                  <a:schemeClr val="tx1"/>
                </a:solidFill>
                <a:ea typeface="+mn-ea"/>
                <a:cs typeface="+mn-cs"/>
              </a:rPr>
              <a:t>region to region.</a:t>
            </a:r>
            <a:endParaRPr lang="en-US" i="0" dirty="0"/>
          </a:p>
          <a:p>
            <a:pPr eaLnBrk="1" hangingPunct="1"/>
            <a:r>
              <a:rPr lang="en-US" b="1" dirty="0"/>
              <a:t>Suggested Questions: </a:t>
            </a:r>
            <a:r>
              <a:rPr lang="en-US" dirty="0"/>
              <a:t>Why this are</a:t>
            </a:r>
            <a:r>
              <a:rPr lang="en-US" baseline="0" dirty="0"/>
              <a:t> we here?</a:t>
            </a:r>
            <a:endParaRPr lang="en-US"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16</a:t>
            </a:fld>
            <a:endParaRPr lang="en-US" dirty="0"/>
          </a:p>
        </p:txBody>
      </p:sp>
    </p:spTree>
    <p:extLst>
      <p:ext uri="{BB962C8B-B14F-4D97-AF65-F5344CB8AC3E}">
        <p14:creationId xmlns:p14="http://schemas.microsoft.com/office/powerpoint/2010/main" val="206677762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s-PR" dirty="0"/>
              <a:t>Small Abrupt Vertical Changes</a:t>
            </a:r>
            <a:endParaRPr lang="en-US" dirty="0"/>
          </a:p>
          <a:p>
            <a:pPr eaLnBrk="1" hangingPunct="1"/>
            <a:r>
              <a:rPr lang="en-US" b="1" dirty="0"/>
              <a:t>Est. Presentation Time: </a:t>
            </a:r>
            <a:r>
              <a:rPr lang="en-US" dirty="0"/>
              <a:t>Less than 1 minute(s)</a:t>
            </a:r>
          </a:p>
          <a:p>
            <a:pPr eaLnBrk="1" hangingPunct="1"/>
            <a:r>
              <a:rPr lang="en-US" b="1" dirty="0"/>
              <a:t>Explanation of Cues/Builds:</a:t>
            </a:r>
            <a:r>
              <a:rPr lang="en-US" b="0" dirty="0"/>
              <a:t> None</a:t>
            </a:r>
          </a:p>
          <a:p>
            <a:r>
              <a:rPr lang="en-US" b="1" dirty="0"/>
              <a:t>Suggested Comments: </a:t>
            </a:r>
            <a:r>
              <a:rPr lang="en-US" dirty="0"/>
              <a:t>Small, abrupt vertical level changes often occur where surface materials change, such as from asphalt to concrete or brick to wood. This condition also can result as surfaces become buckled or cracked from wear or weather. Smooth transitions are always best because they also eliminate tripping hazards. However, people using wheelchairs and scooters can negotiate vertical changes of up to 1/4 inch.</a:t>
            </a:r>
            <a:r>
              <a:rPr lang="en-US" baseline="0" dirty="0"/>
              <a:t> </a:t>
            </a:r>
            <a:r>
              <a:rPr lang="en-US" dirty="0"/>
              <a:t>Bevels can be created with wood or other material planed into a wedge shape. For sidewalks and other concrete surfaces, it may be possible to trowel additional concrete onto cracked and uneven areas to smooth and level out the surface. If a vertical level change is high enough, it may require the use of a ramp, lift, or elevator.</a:t>
            </a:r>
            <a:endParaRPr lang="en-US" b="1" dirty="0"/>
          </a:p>
          <a:p>
            <a:pPr eaLnBrk="1" hangingPunct="1"/>
            <a:r>
              <a:rPr lang="en-US" b="1" dirty="0"/>
              <a:t>Suggested Questions: </a:t>
            </a:r>
            <a:r>
              <a:rPr lang="en-US" b="0" dirty="0"/>
              <a:t> None</a:t>
            </a:r>
            <a:endParaRPr lang="en-US" dirty="0"/>
          </a:p>
          <a:p>
            <a:r>
              <a:rPr lang="en-US" b="1" dirty="0"/>
              <a:t>Additional Information: </a:t>
            </a:r>
            <a:r>
              <a:rPr lang="en-US" sz="1200" kern="1200" baseline="0" dirty="0">
                <a:solidFill>
                  <a:schemeClr val="tx1"/>
                </a:solidFill>
                <a:ea typeface="+mn-ea"/>
                <a:cs typeface="+mn-cs"/>
              </a:rPr>
              <a:t>None</a:t>
            </a:r>
            <a:endParaRPr lang="es-PR" dirty="0"/>
          </a:p>
          <a:p>
            <a:pPr eaLnBrk="1" hangingPunct="1"/>
            <a:r>
              <a:rPr lang="en-US" b="1" dirty="0"/>
              <a:t>Possible Problems: </a:t>
            </a:r>
            <a:r>
              <a:rPr lang="en-US" dirty="0"/>
              <a:t>None</a:t>
            </a:r>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160</a:t>
            </a:fld>
            <a:endParaRPr lang="en-US" dirty="0"/>
          </a:p>
        </p:txBody>
      </p:sp>
    </p:spTree>
    <p:extLst>
      <p:ext uri="{BB962C8B-B14F-4D97-AF65-F5344CB8AC3E}">
        <p14:creationId xmlns:p14="http://schemas.microsoft.com/office/powerpoint/2010/main" val="394570463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s-PR" dirty="0"/>
              <a:t>Small Abrupt Vertical Changes</a:t>
            </a:r>
            <a:endParaRPr lang="en-US" dirty="0"/>
          </a:p>
          <a:p>
            <a:pPr eaLnBrk="1" hangingPunct="1"/>
            <a:r>
              <a:rPr lang="en-US" b="1" dirty="0"/>
              <a:t>Est. Presentation Time: </a:t>
            </a:r>
            <a:r>
              <a:rPr lang="en-US" dirty="0"/>
              <a:t>Less than 1 minute(s)</a:t>
            </a:r>
          </a:p>
          <a:p>
            <a:pPr eaLnBrk="1" hangingPunct="1"/>
            <a:r>
              <a:rPr lang="en-US" b="1" dirty="0"/>
              <a:t>Explanation of Cues/Builds:</a:t>
            </a:r>
            <a:r>
              <a:rPr lang="en-US" b="0" dirty="0"/>
              <a:t> 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dirty="0"/>
              <a:t>Small abrupt vertical changes should be repaired or small bevels installed to create gradual transitions. Changes of 1/4 to 1/2 inch can be transitioned with a bevel sloped as steeply as 1:2. Small changes greater than 1/2 inch must slope at 1:20 (or in the case of a ramp, 1:12)</a:t>
            </a:r>
            <a:endParaRPr lang="en-US" b="1" dirty="0"/>
          </a:p>
          <a:p>
            <a:pPr eaLnBrk="1" hangingPunct="1"/>
            <a:r>
              <a:rPr lang="en-US" b="1" dirty="0"/>
              <a:t>Suggested Questions: </a:t>
            </a:r>
            <a:r>
              <a:rPr lang="en-US" b="0" dirty="0"/>
              <a:t> None</a:t>
            </a:r>
            <a:endParaRPr lang="en-US" dirty="0"/>
          </a:p>
          <a:p>
            <a:r>
              <a:rPr lang="en-US" b="1" dirty="0"/>
              <a:t>Additional Information: </a:t>
            </a:r>
            <a:r>
              <a:rPr lang="en-US" sz="1200" b="0" kern="1200" baseline="0" dirty="0">
                <a:solidFill>
                  <a:schemeClr val="tx1"/>
                </a:solidFill>
                <a:ea typeface="+mn-ea"/>
                <a:cs typeface="+mn-cs"/>
              </a:rPr>
              <a:t>Washington DC</a:t>
            </a:r>
            <a:endParaRPr lang="es-PR"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161</a:t>
            </a:fld>
            <a:endParaRPr lang="en-US" dirty="0"/>
          </a:p>
        </p:txBody>
      </p:sp>
    </p:spTree>
    <p:extLst>
      <p:ext uri="{BB962C8B-B14F-4D97-AF65-F5344CB8AC3E}">
        <p14:creationId xmlns:p14="http://schemas.microsoft.com/office/powerpoint/2010/main" val="129024421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Key Message</a:t>
            </a:r>
            <a:r>
              <a:rPr lang="en-US" dirty="0"/>
              <a:t>: Provide an example of the previous point.</a:t>
            </a:r>
          </a:p>
          <a:p>
            <a:r>
              <a:rPr lang="en-US" b="1" dirty="0"/>
              <a:t>Est. Presentation Time: </a:t>
            </a:r>
            <a:r>
              <a:rPr lang="en-US" dirty="0"/>
              <a:t>Less than 1 minute(s)</a:t>
            </a:r>
          </a:p>
          <a:p>
            <a:r>
              <a:rPr lang="en-US" b="1" dirty="0"/>
              <a:t>Explanation of Cues/Builds</a:t>
            </a:r>
            <a:r>
              <a:rPr lang="en-US" dirty="0"/>
              <a:t>: None</a:t>
            </a:r>
          </a:p>
          <a:p>
            <a:r>
              <a:rPr lang="en-US" b="1" dirty="0"/>
              <a:t>Suggested Comments: </a:t>
            </a:r>
            <a:r>
              <a:rPr lang="en-US" dirty="0"/>
              <a:t>What about this one?</a:t>
            </a:r>
          </a:p>
          <a:p>
            <a:r>
              <a:rPr lang="en-US" b="1" dirty="0"/>
              <a:t>Suggested Questions</a:t>
            </a:r>
            <a:r>
              <a:rPr lang="en-US" dirty="0"/>
              <a:t>: Compliant?</a:t>
            </a:r>
          </a:p>
          <a:p>
            <a:r>
              <a:rPr lang="en-US" b="1" dirty="0"/>
              <a:t>Additional Information: </a:t>
            </a:r>
            <a:r>
              <a:rPr lang="en-US" dirty="0"/>
              <a:t>Cambridge,</a:t>
            </a:r>
            <a:r>
              <a:rPr lang="en-US" baseline="0" dirty="0"/>
              <a:t> MA</a:t>
            </a:r>
            <a:endParaRPr lang="en-US" dirty="0"/>
          </a:p>
          <a:p>
            <a:r>
              <a:rPr lang="en-US" b="1" dirty="0"/>
              <a:t>Possible Problems:</a:t>
            </a:r>
            <a:r>
              <a:rPr lang="en-US" dirty="0"/>
              <a:t> This may be compliant.</a:t>
            </a:r>
          </a:p>
        </p:txBody>
      </p:sp>
      <p:sp>
        <p:nvSpPr>
          <p:cNvPr id="4" name="Slide Number Placeholder 3"/>
          <p:cNvSpPr>
            <a:spLocks noGrp="1"/>
          </p:cNvSpPr>
          <p:nvPr>
            <p:ph type="sldNum" sz="quarter" idx="10"/>
          </p:nvPr>
        </p:nvSpPr>
        <p:spPr/>
        <p:txBody>
          <a:bodyPr/>
          <a:lstStyle/>
          <a:p>
            <a:pPr>
              <a:defRPr/>
            </a:pPr>
            <a:fld id="{4820A9EE-6F3A-4036-91FF-DD94C12EA9E3}" type="slidenum">
              <a:rPr lang="en-US" smtClean="0"/>
              <a:pPr>
                <a:defRPr/>
              </a:pPr>
              <a:t>162</a:t>
            </a:fld>
            <a:endParaRPr lang="en-US" dirty="0"/>
          </a:p>
        </p:txBody>
      </p:sp>
    </p:spTree>
    <p:extLst>
      <p:ext uri="{BB962C8B-B14F-4D97-AF65-F5344CB8AC3E}">
        <p14:creationId xmlns:p14="http://schemas.microsoft.com/office/powerpoint/2010/main" val="308664086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Often Acceptable Surfaces</a:t>
            </a:r>
          </a:p>
          <a:p>
            <a:pPr eaLnBrk="1" hangingPunct="1"/>
            <a:r>
              <a:rPr lang="en-US" b="1" dirty="0"/>
              <a:t>Est. Presentation Time: </a:t>
            </a:r>
            <a:r>
              <a:rPr lang="en-US" dirty="0"/>
              <a:t>Less than 1 minute(s)</a:t>
            </a:r>
          </a:p>
          <a:p>
            <a:pPr eaLnBrk="1" hangingPunct="1"/>
            <a:r>
              <a:rPr lang="en-US" b="1" dirty="0"/>
              <a:t>Explanation of Cues/Builds:</a:t>
            </a:r>
            <a:r>
              <a:rPr lang="en-US" b="0" dirty="0"/>
              <a:t> None</a:t>
            </a:r>
          </a:p>
          <a:p>
            <a:r>
              <a:rPr lang="en-US" b="1" dirty="0"/>
              <a:t>Suggested Comments: </a:t>
            </a:r>
            <a:r>
              <a:rPr lang="en-US" dirty="0"/>
              <a:t>Crushed stone or soil—if compact, stable, and free of loose debris—is often a usable surface. If the surface is grass, it too may be serviceable if the soil is not soft and the grass is cut close to the ground. Tall grass is often slippery and difficult to roll a wheelchair across.</a:t>
            </a:r>
            <a:r>
              <a:rPr lang="en-US" baseline="0" dirty="0"/>
              <a:t> </a:t>
            </a:r>
            <a:r>
              <a:rPr lang="en-US" dirty="0"/>
              <a:t>Synthetic matting can provide a temporary compact and stable surface over sand, gravel, or wet areas. Low profile, non-slip rubber doormats might work for short distances provided their edges are secured or beveled.</a:t>
            </a:r>
            <a:r>
              <a:rPr lang="en-US" baseline="0" dirty="0"/>
              <a:t> </a:t>
            </a:r>
            <a:r>
              <a:rPr lang="en-US" dirty="0"/>
              <a:t>Interlocking rubber tiles are probably the best method of providing an accessible route over unstable ground surfaces, especially when long distances must be covered. Perforated plastic mats are another good option because they do not kill the grass they are covering.</a:t>
            </a:r>
          </a:p>
          <a:p>
            <a:pPr eaLnBrk="1" hangingPunct="1"/>
            <a:r>
              <a:rPr lang="en-US" b="1" dirty="0"/>
              <a:t>Suggested Questions: </a:t>
            </a:r>
            <a:r>
              <a:rPr lang="en-US" b="0" dirty="0"/>
              <a:t> None</a:t>
            </a:r>
            <a:endParaRPr lang="en-US" dirty="0"/>
          </a:p>
          <a:p>
            <a:r>
              <a:rPr lang="en-US" b="1" dirty="0"/>
              <a:t>Additional Information: </a:t>
            </a:r>
            <a:r>
              <a:rPr lang="en-US" sz="1200" b="0" kern="1200" baseline="0" dirty="0">
                <a:solidFill>
                  <a:schemeClr val="tx1"/>
                </a:solidFill>
                <a:ea typeface="+mn-ea"/>
                <a:cs typeface="+mn-cs"/>
              </a:rPr>
              <a:t>None</a:t>
            </a:r>
            <a:endParaRPr lang="es-PR" dirty="0"/>
          </a:p>
          <a:p>
            <a:pPr eaLnBrk="1" hangingPunct="1"/>
            <a:r>
              <a:rPr lang="en-US" b="1" dirty="0"/>
              <a:t>Possible Problems: </a:t>
            </a:r>
            <a:r>
              <a:rPr lang="en-US" b="0" dirty="0"/>
              <a:t>Perforated</a:t>
            </a:r>
            <a:r>
              <a:rPr lang="en-US" b="0" baseline="0" dirty="0"/>
              <a:t> plastic mats with beveled edges apparently are difficult to find.</a:t>
            </a:r>
            <a:endParaRPr lang="en-US"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163</a:t>
            </a:fld>
            <a:endParaRPr lang="en-US" dirty="0"/>
          </a:p>
        </p:txBody>
      </p:sp>
    </p:spTree>
    <p:extLst>
      <p:ext uri="{BB962C8B-B14F-4D97-AF65-F5344CB8AC3E}">
        <p14:creationId xmlns:p14="http://schemas.microsoft.com/office/powerpoint/2010/main" val="51075307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s-PR" b="0" dirty="0"/>
              <a:t>S</a:t>
            </a:r>
            <a:r>
              <a:rPr lang="es-PR" dirty="0"/>
              <a:t>urfaces to Avoid</a:t>
            </a:r>
            <a:endParaRPr lang="en-US" dirty="0"/>
          </a:p>
          <a:p>
            <a:pPr eaLnBrk="1" hangingPunct="1"/>
            <a:r>
              <a:rPr lang="en-US" b="1" dirty="0"/>
              <a:t>Est. Presentation Time: </a:t>
            </a:r>
            <a:r>
              <a:rPr lang="en-US" dirty="0"/>
              <a:t>Less than 1 minute(s)</a:t>
            </a:r>
          </a:p>
          <a:p>
            <a:pPr eaLnBrk="1" hangingPunct="1"/>
            <a:r>
              <a:rPr lang="en-US" b="1" dirty="0"/>
              <a:t>Explanation of Cues/Builds:</a:t>
            </a:r>
            <a:r>
              <a:rPr lang="en-US" b="0" dirty="0"/>
              <a:t> 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sz="1200" kern="1200" baseline="0" dirty="0">
                <a:solidFill>
                  <a:schemeClr val="tx1"/>
                </a:solidFill>
                <a:ea typeface="+mn-ea"/>
                <a:cs typeface="+mn-cs"/>
              </a:rPr>
              <a:t>Irregular surfaces, such as cobblestones and similar uneven brick or concrete pavers, are uncomfortable as these can cause wheelchairs to rock and tilt. Unstable and uneven surfaces also can be a problem for people who walk using crutches or canes, often causing a loss of balance or falls. </a:t>
            </a:r>
            <a:endParaRPr lang="en-US" b="1" dirty="0"/>
          </a:p>
          <a:p>
            <a:pPr eaLnBrk="1" hangingPunct="1"/>
            <a:r>
              <a:rPr lang="en-US" b="1" dirty="0"/>
              <a:t>Suggested Questions: </a:t>
            </a:r>
            <a:r>
              <a:rPr lang="en-US" b="0" dirty="0"/>
              <a:t> None</a:t>
            </a:r>
            <a:endParaRPr lang="en-US" dirty="0"/>
          </a:p>
          <a:p>
            <a:r>
              <a:rPr lang="en-US" b="1" dirty="0"/>
              <a:t>Additional Information: </a:t>
            </a:r>
            <a:r>
              <a:rPr lang="en-US" sz="1200" b="0" kern="1200" baseline="0" dirty="0">
                <a:solidFill>
                  <a:schemeClr val="tx1"/>
                </a:solidFill>
                <a:ea typeface="+mn-ea"/>
                <a:cs typeface="+mn-cs"/>
              </a:rPr>
              <a:t>None</a:t>
            </a:r>
            <a:endParaRPr lang="es-PR" dirty="0"/>
          </a:p>
          <a:p>
            <a:pPr eaLnBrk="1" hangingPunct="1"/>
            <a:r>
              <a:rPr lang="en-US" b="1" dirty="0"/>
              <a:t>Possible Problems: </a:t>
            </a:r>
            <a:r>
              <a:rPr lang="en-US" dirty="0"/>
              <a:t>None</a:t>
            </a:r>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164</a:t>
            </a:fld>
            <a:endParaRPr lang="en-US" dirty="0"/>
          </a:p>
        </p:txBody>
      </p:sp>
    </p:spTree>
    <p:extLst>
      <p:ext uri="{BB962C8B-B14F-4D97-AF65-F5344CB8AC3E}">
        <p14:creationId xmlns:p14="http://schemas.microsoft.com/office/powerpoint/2010/main" val="42115517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s-PR" b="0" dirty="0"/>
              <a:t>S</a:t>
            </a:r>
            <a:r>
              <a:rPr lang="es-PR" dirty="0"/>
              <a:t>urfaces to Avoid</a:t>
            </a:r>
            <a:endParaRPr lang="en-US" dirty="0"/>
          </a:p>
          <a:p>
            <a:pPr eaLnBrk="1" hangingPunct="1"/>
            <a:r>
              <a:rPr lang="en-US" b="1" dirty="0"/>
              <a:t>Est. Presentation Time: </a:t>
            </a:r>
            <a:r>
              <a:rPr lang="en-US" dirty="0"/>
              <a:t>Less than 1 minute(s)</a:t>
            </a:r>
          </a:p>
          <a:p>
            <a:pPr eaLnBrk="1" hangingPunct="1"/>
            <a:r>
              <a:rPr lang="en-US" b="1" dirty="0"/>
              <a:t>Explanation of Cues/Builds:</a:t>
            </a:r>
            <a:r>
              <a:rPr lang="en-US" b="0" dirty="0"/>
              <a:t> None</a:t>
            </a:r>
          </a:p>
          <a:p>
            <a:r>
              <a:rPr lang="en-US" b="1" dirty="0"/>
              <a:t>Suggested Comments: </a:t>
            </a:r>
            <a:r>
              <a:rPr lang="en-US" dirty="0"/>
              <a:t>Curb ramps, or “cuts,” are used to overcome level changes along streets and parking lots. A curb ramp designed to meet the specifications of the Standards must have slopes no steeper than 1 in 12 (1 inch of rise for every 12 inches of run). They may have flared sides that slope as steeply as 1 in 10 if the flare is not directly in the pedestrian path of travel.</a:t>
            </a:r>
            <a:r>
              <a:rPr lang="en-US" baseline="0" dirty="0"/>
              <a:t> </a:t>
            </a:r>
            <a:r>
              <a:rPr lang="en-US" dirty="0"/>
              <a:t>Numerous manufacturers fabricate portable ramps. Some are specially designed to bridge curbs and are appropriate for use at a temporary event. The ramp must be securely attached so it does not move or shift during use. Temporary wood curb ramps also can be fabricated as needed.</a:t>
            </a:r>
            <a:r>
              <a:rPr lang="en-US" baseline="0" dirty="0"/>
              <a:t> </a:t>
            </a:r>
            <a:r>
              <a:rPr lang="en-US" dirty="0"/>
              <a:t>Landings are areas on the ramp that are level with the ground. Landings allow a person in a wheelchair to perform tasks like transferring out of a vehicle at the ramp’s bottom, opening a door at the top, navigating corners in ramps that make turns, or resting in the middle of longer ramps. </a:t>
            </a:r>
            <a:endParaRPr lang="en-US" b="1" dirty="0"/>
          </a:p>
          <a:p>
            <a:pPr eaLnBrk="1" hangingPunct="1"/>
            <a:r>
              <a:rPr lang="en-US" b="1" dirty="0"/>
              <a:t>Suggested Questions: </a:t>
            </a:r>
            <a:r>
              <a:rPr lang="en-US" b="0" dirty="0"/>
              <a:t> None</a:t>
            </a:r>
            <a:endParaRPr lang="en-US" dirty="0"/>
          </a:p>
          <a:p>
            <a:r>
              <a:rPr lang="en-US" b="1" dirty="0"/>
              <a:t>Additional Information: </a:t>
            </a:r>
            <a:r>
              <a:rPr lang="en-US" sz="1200" b="0" kern="1200" baseline="0" dirty="0">
                <a:solidFill>
                  <a:schemeClr val="tx1"/>
                </a:solidFill>
                <a:ea typeface="+mn-ea"/>
                <a:cs typeface="+mn-cs"/>
              </a:rPr>
              <a:t>None</a:t>
            </a:r>
            <a:endParaRPr lang="es-PR" dirty="0"/>
          </a:p>
          <a:p>
            <a:pPr eaLnBrk="1" hangingPunct="1"/>
            <a:r>
              <a:rPr lang="en-US" b="1" dirty="0"/>
              <a:t>Possible Problems: </a:t>
            </a:r>
            <a:r>
              <a:rPr lang="en-US" dirty="0"/>
              <a:t>None</a:t>
            </a:r>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165</a:t>
            </a:fld>
            <a:endParaRPr lang="en-US" dirty="0"/>
          </a:p>
        </p:txBody>
      </p:sp>
    </p:spTree>
    <p:extLst>
      <p:ext uri="{BB962C8B-B14F-4D97-AF65-F5344CB8AC3E}">
        <p14:creationId xmlns:p14="http://schemas.microsoft.com/office/powerpoint/2010/main" val="33635713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Understanding Accessible Ramps</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r>
              <a:rPr lang="en-US" b="1" dirty="0"/>
              <a:t> </a:t>
            </a:r>
            <a:endParaRPr lang="en-US" dirty="0"/>
          </a:p>
          <a:p>
            <a:pPr eaLnBrk="1" hangingPunct="1"/>
            <a:r>
              <a:rPr lang="en-US" b="1" dirty="0"/>
              <a:t>Suggested Comments: </a:t>
            </a:r>
            <a:r>
              <a:rPr lang="en-US" b="0" dirty="0"/>
              <a:t>Let’s spend a few minutes discussing</a:t>
            </a:r>
            <a:r>
              <a:rPr lang="en-US" b="0" baseline="0" dirty="0"/>
              <a:t> accessible ramps and terminology! These are the parts of a ramp. The flared side is only needed if meant to be walked on perpendicularly.</a:t>
            </a:r>
            <a:endParaRPr lang="en-US" b="0" dirty="0"/>
          </a:p>
          <a:p>
            <a:pPr eaLnBrk="1" hangingPunct="1"/>
            <a:r>
              <a:rPr lang="en-US" b="1" dirty="0"/>
              <a:t>Suggested Questions: </a:t>
            </a:r>
            <a:endParaRPr lang="en-US" dirty="0"/>
          </a:p>
          <a:p>
            <a:pPr eaLnBrk="1" hangingPunct="1"/>
            <a:r>
              <a:rPr lang="en-US" b="1" dirty="0"/>
              <a:t>Additional Information: </a:t>
            </a:r>
            <a:r>
              <a:rPr lang="en-US" dirty="0"/>
              <a:t>The flared side</a:t>
            </a:r>
            <a:r>
              <a:rPr lang="en-US" baseline="0" dirty="0"/>
              <a:t> is only required if intended to be walked on perpendicularly.</a:t>
            </a:r>
            <a:endParaRPr lang="en-US" b="1" dirty="0"/>
          </a:p>
          <a:p>
            <a:pPr eaLnBrk="1" hangingPunct="1"/>
            <a:r>
              <a:rPr lang="en-US" b="1" dirty="0"/>
              <a:t>Possible Problems: </a:t>
            </a:r>
            <a:r>
              <a:rPr lang="en-US" b="0" dirty="0"/>
              <a:t>The</a:t>
            </a:r>
            <a:r>
              <a:rPr lang="en-US" b="0" baseline="0" dirty="0"/>
              <a:t> illustration is for a permanent ramp. This discussion is meant to illustrate parts of ramps and their applicability to the TPAR.</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4820A9EE-6F3A-4036-91FF-DD94C12EA9E3}" type="slidenum">
              <a:rPr lang="en-US" smtClean="0"/>
              <a:pPr>
                <a:defRPr/>
              </a:pPr>
              <a:t>166</a:t>
            </a:fld>
            <a:endParaRPr lang="en-US" dirty="0"/>
          </a:p>
        </p:txBody>
      </p:sp>
    </p:spTree>
    <p:extLst>
      <p:ext uri="{BB962C8B-B14F-4D97-AF65-F5344CB8AC3E}">
        <p14:creationId xmlns:p14="http://schemas.microsoft.com/office/powerpoint/2010/main" val="417837384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Maximum Ramp Slopes</a:t>
            </a:r>
          </a:p>
          <a:p>
            <a:pPr eaLnBrk="1" hangingPunct="1"/>
            <a:r>
              <a:rPr lang="en-US" b="1" dirty="0"/>
              <a:t>Est. Presentation Time: </a:t>
            </a:r>
            <a:r>
              <a:rPr lang="en-US" dirty="0"/>
              <a:t>Less than 1 minute(s)</a:t>
            </a:r>
          </a:p>
          <a:p>
            <a:pPr eaLnBrk="1" hangingPunct="1"/>
            <a:r>
              <a:rPr lang="en-US" b="1" dirty="0"/>
              <a:t>Explanation of Cues/Builds: </a:t>
            </a:r>
            <a:endParaRPr lang="en-US" dirty="0"/>
          </a:p>
          <a:p>
            <a:r>
              <a:rPr lang="en-US" b="1" dirty="0"/>
              <a:t>Suggested Comments: </a:t>
            </a:r>
            <a:r>
              <a:rPr lang="en-US" sz="1200" kern="1200" baseline="0" dirty="0">
                <a:solidFill>
                  <a:schemeClr val="tx1"/>
                </a:solidFill>
                <a:ea typeface="+mn-ea"/>
                <a:cs typeface="+mn-cs"/>
              </a:rPr>
              <a:t>Ramp running slopes shall be 8.3% maximum. Ramp cross slopes shall be 2.0% maximum. The cross slope at midblock crossings shall be permitted to match street or highway </a:t>
            </a:r>
            <a:r>
              <a:rPr lang="es-PR" sz="1200" kern="1200" baseline="0" dirty="0">
                <a:solidFill>
                  <a:schemeClr val="tx1"/>
                </a:solidFill>
                <a:ea typeface="+mn-ea"/>
                <a:cs typeface="+mn-cs"/>
              </a:rPr>
              <a:t>grade. </a:t>
            </a:r>
            <a:r>
              <a:rPr lang="en-US" dirty="0"/>
              <a:t>A slope between 1:10 and 1:12 is allowed for a maximum rise of 6 inches. The maximum rise for any ramp shall be 30 inches.</a:t>
            </a:r>
            <a:endParaRPr lang="en-US" b="1" dirty="0"/>
          </a:p>
          <a:p>
            <a:pPr eaLnBrk="1" hangingPunct="1"/>
            <a:r>
              <a:rPr lang="en-US" b="1" dirty="0"/>
              <a:t>Suggested Questions: </a:t>
            </a:r>
            <a:endParaRPr lang="en-US" dirty="0"/>
          </a:p>
          <a:p>
            <a:pPr eaLnBrk="1" hangingPunct="1"/>
            <a:r>
              <a:rPr lang="en-US" b="1" dirty="0"/>
              <a:t>Additional Information: </a:t>
            </a:r>
            <a:r>
              <a:rPr lang="en-US" i="1" dirty="0"/>
              <a:t>Running Slope:</a:t>
            </a:r>
            <a:r>
              <a:rPr lang="en-US" i="1" baseline="0" dirty="0"/>
              <a:t> </a:t>
            </a:r>
            <a:r>
              <a:rPr lang="en-US" dirty="0"/>
              <a:t>The slope that is parallel to the direction of travel.</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167</a:t>
            </a:fld>
            <a:endParaRPr lang="en-US" dirty="0"/>
          </a:p>
        </p:txBody>
      </p:sp>
    </p:spTree>
    <p:extLst>
      <p:ext uri="{BB962C8B-B14F-4D97-AF65-F5344CB8AC3E}">
        <p14:creationId xmlns:p14="http://schemas.microsoft.com/office/powerpoint/2010/main" val="212819486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Perpendicular Curb Ramps</a:t>
            </a:r>
          </a:p>
          <a:p>
            <a:pPr eaLnBrk="1" hangingPunct="1"/>
            <a:r>
              <a:rPr lang="en-US" b="1" dirty="0"/>
              <a:t>Est. Presentation Time: </a:t>
            </a:r>
            <a:r>
              <a:rPr lang="en-US" dirty="0"/>
              <a:t>Less than 1 minute(s)</a:t>
            </a:r>
          </a:p>
          <a:p>
            <a:pPr eaLnBrk="1" hangingPunct="1"/>
            <a:r>
              <a:rPr lang="en-US" b="1" dirty="0"/>
              <a:t>Explanation of Cues/Builds: </a:t>
            </a:r>
            <a:endParaRPr lang="en-US" dirty="0"/>
          </a:p>
          <a:p>
            <a:r>
              <a:rPr lang="en-US" b="1" dirty="0"/>
              <a:t>Suggested Comments: </a:t>
            </a:r>
            <a:r>
              <a:rPr lang="en-US" sz="1200" kern="1200" baseline="0" dirty="0">
                <a:solidFill>
                  <a:schemeClr val="tx1"/>
                </a:solidFill>
                <a:ea typeface="+mn-ea"/>
                <a:cs typeface="+mn-cs"/>
              </a:rPr>
              <a:t>Flared sides with a slope of 10% maximum, measured parallel to the curb line, are needed when a pedestrian circulation path crosses the curb ramp from the side.</a:t>
            </a: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n-US" dirty="0"/>
          </a:p>
        </p:txBody>
      </p:sp>
      <p:sp>
        <p:nvSpPr>
          <p:cNvPr id="4" name="Slide Number Placeholder 3"/>
          <p:cNvSpPr>
            <a:spLocks noGrp="1"/>
          </p:cNvSpPr>
          <p:nvPr>
            <p:ph type="sldNum" sz="quarter" idx="10"/>
          </p:nvPr>
        </p:nvSpPr>
        <p:spPr/>
        <p:txBody>
          <a:bodyPr/>
          <a:lstStyle/>
          <a:p>
            <a:pPr>
              <a:defRPr/>
            </a:pPr>
            <a:fld id="{4820A9EE-6F3A-4036-91FF-DD94C12EA9E3}" type="slidenum">
              <a:rPr lang="en-US" smtClean="0"/>
              <a:pPr>
                <a:defRPr/>
              </a:pPr>
              <a:t>168</a:t>
            </a:fld>
            <a:endParaRPr lang="en-US" dirty="0"/>
          </a:p>
        </p:txBody>
      </p:sp>
    </p:spTree>
    <p:extLst>
      <p:ext uri="{BB962C8B-B14F-4D97-AF65-F5344CB8AC3E}">
        <p14:creationId xmlns:p14="http://schemas.microsoft.com/office/powerpoint/2010/main" val="316918513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Maximum Ramp Slopes</a:t>
            </a:r>
          </a:p>
          <a:p>
            <a:pPr eaLnBrk="1" hangingPunct="1"/>
            <a:r>
              <a:rPr lang="en-US" b="1" dirty="0"/>
              <a:t>Est. Presentation Time: </a:t>
            </a:r>
            <a:r>
              <a:rPr lang="en-US" dirty="0"/>
              <a:t>Less than 1 minute(s)</a:t>
            </a:r>
          </a:p>
          <a:p>
            <a:pPr eaLnBrk="1" hangingPunct="1"/>
            <a:r>
              <a:rPr lang="en-US" b="1" dirty="0"/>
              <a:t>Explanation of Cues/Builds: </a:t>
            </a:r>
            <a:endParaRPr lang="en-US" dirty="0"/>
          </a:p>
          <a:p>
            <a:r>
              <a:rPr lang="en-US" b="1" dirty="0"/>
              <a:t>Suggested Comments: </a:t>
            </a:r>
            <a:r>
              <a:rPr lang="en-US" sz="1200" kern="1200" baseline="0" dirty="0">
                <a:solidFill>
                  <a:schemeClr val="tx1"/>
                </a:solidFill>
                <a:ea typeface="+mn-ea"/>
                <a:cs typeface="+mn-cs"/>
              </a:rPr>
              <a:t>Ramp running slopes shall be 8.3% maximum. Ramp cross slopes shall be 2.0% maximum. The cross slope at midblock crossings shall be permitted to match street or highway </a:t>
            </a:r>
            <a:r>
              <a:rPr lang="es-PR" sz="1200" kern="1200" baseline="0" dirty="0">
                <a:solidFill>
                  <a:schemeClr val="tx1"/>
                </a:solidFill>
                <a:ea typeface="+mn-ea"/>
                <a:cs typeface="+mn-cs"/>
              </a:rPr>
              <a:t>grade. </a:t>
            </a:r>
            <a:r>
              <a:rPr lang="en-US" dirty="0"/>
              <a:t>A slope between 1:10 and 1:12 is allowed for a maximum rise of 6 inches. The maximum rise for any ramp shall be 30 inches.</a:t>
            </a:r>
            <a:endParaRPr lang="en-US" b="1" dirty="0"/>
          </a:p>
          <a:p>
            <a:pPr eaLnBrk="1" hangingPunct="1"/>
            <a:r>
              <a:rPr lang="en-US" b="1" dirty="0"/>
              <a:t>Suggested Questions: </a:t>
            </a:r>
            <a:r>
              <a:rPr lang="en-US" b="0" dirty="0"/>
              <a:t>None</a:t>
            </a:r>
            <a:endParaRPr lang="en-US" dirty="0"/>
          </a:p>
          <a:p>
            <a:pPr eaLnBrk="1" hangingPunct="1"/>
            <a:r>
              <a:rPr lang="en-US" b="1" dirty="0"/>
              <a:t>Additional Information: </a:t>
            </a:r>
            <a:r>
              <a:rPr lang="en-US" i="1" dirty="0"/>
              <a:t>Running Slope:</a:t>
            </a:r>
            <a:r>
              <a:rPr lang="en-US" i="1" baseline="0" dirty="0"/>
              <a:t> </a:t>
            </a:r>
            <a:r>
              <a:rPr lang="en-US" dirty="0"/>
              <a:t>The slope that is parallel to the direction of travel.</a:t>
            </a:r>
            <a:endParaRPr lang="en-US" b="1" dirty="0"/>
          </a:p>
          <a:p>
            <a:pPr eaLnBrk="1" hangingPunct="1"/>
            <a:r>
              <a:rPr lang="en-US" b="1" dirty="0"/>
              <a:t>Possible Problems: </a:t>
            </a:r>
            <a:r>
              <a:rPr lang="en-US" dirty="0"/>
              <a:t>None</a:t>
            </a:r>
          </a:p>
          <a:p>
            <a:endParaRPr lang="en-US" dirty="0"/>
          </a:p>
          <a:p>
            <a:r>
              <a:rPr lang="en-US" dirty="0"/>
              <a:t>Lower image credit: http://www.thagroup.org/wp-content/uploads/2010/12/wheelchair-ramp1.jpg?w=300 </a:t>
            </a:r>
          </a:p>
        </p:txBody>
      </p:sp>
      <p:sp>
        <p:nvSpPr>
          <p:cNvPr id="4" name="Slide Number Placeholder 3"/>
          <p:cNvSpPr>
            <a:spLocks noGrp="1"/>
          </p:cNvSpPr>
          <p:nvPr>
            <p:ph type="sldNum" sz="quarter" idx="10"/>
          </p:nvPr>
        </p:nvSpPr>
        <p:spPr/>
        <p:txBody>
          <a:bodyPr/>
          <a:lstStyle/>
          <a:p>
            <a:pPr>
              <a:defRPr/>
            </a:pPr>
            <a:fld id="{4820A9EE-6F3A-4036-91FF-DD94C12EA9E3}" type="slidenum">
              <a:rPr lang="en-US" smtClean="0"/>
              <a:pPr>
                <a:defRPr/>
              </a:pPr>
              <a:t>169</a:t>
            </a:fld>
            <a:endParaRPr lang="en-US" dirty="0"/>
          </a:p>
        </p:txBody>
      </p:sp>
    </p:spTree>
    <p:extLst>
      <p:ext uri="{BB962C8B-B14F-4D97-AF65-F5344CB8AC3E}">
        <p14:creationId xmlns:p14="http://schemas.microsoft.com/office/powerpoint/2010/main" val="1238395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C6FB9CE-6284-4483-B498-D73DDA619367}" type="slidenum">
              <a:rPr lang="en-US" smtClean="0"/>
              <a:pPr/>
              <a:t>17</a:t>
            </a:fld>
            <a:endParaRPr lang="en-US" dirty="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b="1" dirty="0"/>
              <a:t>Key Message: </a:t>
            </a:r>
            <a:r>
              <a:rPr lang="en-US" dirty="0"/>
              <a:t>Discuss course format and modules</a:t>
            </a:r>
          </a:p>
          <a:p>
            <a:pPr eaLnBrk="1" hangingPunct="1"/>
            <a:r>
              <a:rPr lang="en-US" b="1" dirty="0"/>
              <a:t>Est. Presentation Time: </a:t>
            </a:r>
            <a:r>
              <a:rPr lang="en-US" dirty="0"/>
              <a:t>3 minute(s)</a:t>
            </a:r>
          </a:p>
          <a:p>
            <a:pPr eaLnBrk="1" hangingPunct="1"/>
            <a:r>
              <a:rPr lang="en-US" b="1" dirty="0"/>
              <a:t>Explanation of Cues/Builds: </a:t>
            </a:r>
            <a:r>
              <a:rPr lang="en-US" dirty="0"/>
              <a:t>None</a:t>
            </a:r>
          </a:p>
          <a:p>
            <a:pPr eaLnBrk="1" hangingPunct="1"/>
            <a:r>
              <a:rPr lang="en-US" b="1" dirty="0"/>
              <a:t>Suggested Comments: </a:t>
            </a:r>
            <a:r>
              <a:rPr lang="en-US" dirty="0"/>
              <a:t>These are modules we will cover.</a:t>
            </a:r>
          </a:p>
          <a:p>
            <a:pPr eaLnBrk="1" hangingPunct="1"/>
            <a:r>
              <a:rPr lang="en-US" b="1" dirty="0"/>
              <a:t>Suggested Questions: </a:t>
            </a:r>
            <a:r>
              <a:rPr lang="en-US" dirty="0"/>
              <a:t>None</a:t>
            </a:r>
          </a:p>
          <a:p>
            <a:pPr eaLnBrk="1" hangingPunct="1"/>
            <a:r>
              <a:rPr lang="en-US" b="1" dirty="0"/>
              <a:t>Additional Information: </a:t>
            </a:r>
            <a:r>
              <a:rPr lang="en-US" dirty="0"/>
              <a:t>Briefly discuss the content of each module and what will be covered</a:t>
            </a:r>
            <a:r>
              <a:rPr lang="en-US" baseline="0" dirty="0"/>
              <a:t> to whet their appetite for the information.</a:t>
            </a:r>
            <a:endParaRPr lang="en-US" dirty="0"/>
          </a:p>
          <a:p>
            <a:pPr eaLnBrk="1" hangingPunct="1"/>
            <a:r>
              <a:rPr lang="en-US" b="1" dirty="0"/>
              <a:t>Possible Problems: </a:t>
            </a:r>
            <a:r>
              <a:rPr lang="en-US" dirty="0"/>
              <a:t>Avoid giving details. Do this in general terms and keep moving</a:t>
            </a:r>
          </a:p>
          <a:p>
            <a:pPr eaLnBrk="1" hangingPunct="1"/>
            <a:endParaRPr lang="en-US" dirty="0"/>
          </a:p>
        </p:txBody>
      </p:sp>
    </p:spTree>
    <p:extLst>
      <p:ext uri="{BB962C8B-B14F-4D97-AF65-F5344CB8AC3E}">
        <p14:creationId xmlns:p14="http://schemas.microsoft.com/office/powerpoint/2010/main" val="341776761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Alternative Ramp Design</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p>
          <a:p>
            <a:pPr eaLnBrk="1" hangingPunct="1"/>
            <a:r>
              <a:rPr lang="en-US" b="1" dirty="0"/>
              <a:t>Suggested Comments: </a:t>
            </a:r>
            <a:r>
              <a:rPr lang="en-US" b="0" dirty="0"/>
              <a:t>When the 48 inches are not</a:t>
            </a:r>
            <a:r>
              <a:rPr lang="en-US" b="0" baseline="0" dirty="0"/>
              <a:t> available, we can have two parallel ramps join at a 48 inch landing. Detectable warnings would be required.</a:t>
            </a:r>
            <a:endParaRPr lang="en-US" b="0" dirty="0"/>
          </a:p>
          <a:p>
            <a:pPr eaLnBrk="1" hangingPunct="1"/>
            <a:r>
              <a:rPr lang="en-US" b="1" dirty="0"/>
              <a:t>Suggested Questions: </a:t>
            </a:r>
            <a:r>
              <a:rPr lang="en-US" dirty="0"/>
              <a:t>None</a:t>
            </a:r>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n-US" dirty="0"/>
          </a:p>
        </p:txBody>
      </p:sp>
      <p:sp>
        <p:nvSpPr>
          <p:cNvPr id="4" name="Slide Number Placeholder 3"/>
          <p:cNvSpPr>
            <a:spLocks noGrp="1"/>
          </p:cNvSpPr>
          <p:nvPr>
            <p:ph type="sldNum" sz="quarter" idx="10"/>
          </p:nvPr>
        </p:nvSpPr>
        <p:spPr/>
        <p:txBody>
          <a:bodyPr/>
          <a:lstStyle/>
          <a:p>
            <a:pPr>
              <a:defRPr/>
            </a:pPr>
            <a:fld id="{4820A9EE-6F3A-4036-91FF-DD94C12EA9E3}" type="slidenum">
              <a:rPr lang="en-US" smtClean="0"/>
              <a:pPr>
                <a:defRPr/>
              </a:pPr>
              <a:t>170</a:t>
            </a:fld>
            <a:endParaRPr lang="en-US" dirty="0"/>
          </a:p>
        </p:txBody>
      </p:sp>
    </p:spTree>
    <p:extLst>
      <p:ext uri="{BB962C8B-B14F-4D97-AF65-F5344CB8AC3E}">
        <p14:creationId xmlns:p14="http://schemas.microsoft.com/office/powerpoint/2010/main" val="307157360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sz="1400" dirty="0"/>
              <a:t>Discuss temporary curb ramps</a:t>
            </a:r>
            <a:endParaRPr lang="en-US" b="1" dirty="0"/>
          </a:p>
          <a:p>
            <a:pPr eaLnBrk="1" hangingPunct="1"/>
            <a:r>
              <a:rPr lang="en-US" b="1" dirty="0"/>
              <a:t>Est. Presentation Time: </a:t>
            </a:r>
            <a:r>
              <a:rPr lang="en-US" dirty="0"/>
              <a:t>1-2 minute(s)</a:t>
            </a:r>
          </a:p>
          <a:p>
            <a:pPr eaLnBrk="1" hangingPunct="1"/>
            <a:r>
              <a:rPr lang="en-US" b="1" dirty="0"/>
              <a:t>Explanation of Cues/Builds: </a:t>
            </a:r>
            <a:r>
              <a:rPr lang="en-US" dirty="0"/>
              <a:t>None</a:t>
            </a:r>
          </a:p>
          <a:p>
            <a:pPr eaLnBrk="1" hangingPunct="1"/>
            <a:r>
              <a:rPr lang="en-US" b="1" dirty="0"/>
              <a:t>Suggested Comments: </a:t>
            </a:r>
            <a:r>
              <a:rPr lang="en-US" dirty="0"/>
              <a:t>These are examples of temporary curb ramps. </a:t>
            </a:r>
          </a:p>
          <a:p>
            <a:pPr eaLnBrk="1" hangingPunct="1"/>
            <a:r>
              <a:rPr lang="en-US" b="1" dirty="0"/>
              <a:t>Suggested Questions: </a:t>
            </a:r>
            <a:r>
              <a:rPr lang="en-US" b="0" dirty="0"/>
              <a:t>None</a:t>
            </a:r>
            <a:r>
              <a:rPr lang="en-US" b="1" dirty="0"/>
              <a:t> </a:t>
            </a:r>
            <a:endParaRPr lang="en-US" dirty="0"/>
          </a:p>
          <a:p>
            <a:pPr eaLnBrk="1" hangingPunct="1"/>
            <a:r>
              <a:rPr lang="en-US" b="1" dirty="0"/>
              <a:t>Additional Information: </a:t>
            </a:r>
            <a:r>
              <a:rPr lang="en-US" dirty="0"/>
              <a:t>VDOT (Paul Kelley)</a:t>
            </a:r>
          </a:p>
          <a:p>
            <a:pPr eaLnBrk="1" hangingPunct="1"/>
            <a:r>
              <a:rPr lang="en-US" b="1" dirty="0"/>
              <a:t>Possible Problems: </a:t>
            </a:r>
            <a:r>
              <a:rPr lang="en-US" dirty="0"/>
              <a:t>None</a:t>
            </a:r>
          </a:p>
          <a:p>
            <a:endParaRPr lang="en-US" dirty="0"/>
          </a:p>
        </p:txBody>
      </p:sp>
      <p:sp>
        <p:nvSpPr>
          <p:cNvPr id="4" name="Slide Number Placeholder 3"/>
          <p:cNvSpPr>
            <a:spLocks noGrp="1"/>
          </p:cNvSpPr>
          <p:nvPr>
            <p:ph type="sldNum" sz="quarter" idx="10"/>
          </p:nvPr>
        </p:nvSpPr>
        <p:spPr/>
        <p:txBody>
          <a:bodyPr/>
          <a:lstStyle/>
          <a:p>
            <a:pPr>
              <a:defRPr/>
            </a:pPr>
            <a:fld id="{4820A9EE-6F3A-4036-91FF-DD94C12EA9E3}" type="slidenum">
              <a:rPr lang="en-US" smtClean="0"/>
              <a:pPr>
                <a:defRPr/>
              </a:pPr>
              <a:t>171</a:t>
            </a:fld>
            <a:endParaRPr lang="en-US" dirty="0"/>
          </a:p>
        </p:txBody>
      </p:sp>
    </p:spTree>
    <p:extLst>
      <p:ext uri="{BB962C8B-B14F-4D97-AF65-F5344CB8AC3E}">
        <p14:creationId xmlns:p14="http://schemas.microsoft.com/office/powerpoint/2010/main" val="410741887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sz="1400" dirty="0"/>
              <a:t>Parallel to Curb Temporary Ramp</a:t>
            </a:r>
            <a:endParaRPr lang="en-US" b="1" dirty="0"/>
          </a:p>
          <a:p>
            <a:pPr eaLnBrk="1" hangingPunct="1"/>
            <a:r>
              <a:rPr lang="en-US" b="1" dirty="0"/>
              <a:t>Est. Presentation Time: </a:t>
            </a:r>
            <a:r>
              <a:rPr lang="en-US" dirty="0"/>
              <a:t>1-2 minute(s)</a:t>
            </a:r>
          </a:p>
          <a:p>
            <a:pPr eaLnBrk="1" hangingPunct="1"/>
            <a:r>
              <a:rPr lang="en-US" b="1" dirty="0"/>
              <a:t>Explanation of Cues/Builds: </a:t>
            </a:r>
            <a:r>
              <a:rPr lang="en-US" dirty="0"/>
              <a:t>None</a:t>
            </a:r>
          </a:p>
          <a:p>
            <a:pPr eaLnBrk="1" hangingPunct="1"/>
            <a:r>
              <a:rPr lang="en-US" b="1" dirty="0"/>
              <a:t>Suggested Comments: </a:t>
            </a:r>
            <a:r>
              <a:rPr lang="en-US" dirty="0"/>
              <a:t>This is a good temporary ramp.</a:t>
            </a:r>
            <a:r>
              <a:rPr lang="en-US" baseline="0" dirty="0"/>
              <a:t> Because the rise is more than six inches, handrails may be required. They are not required on temporary curb ramps on streets. Notice the non-slip surface, the edge protection and the level landing.</a:t>
            </a:r>
            <a:endParaRPr lang="en-US" dirty="0"/>
          </a:p>
          <a:p>
            <a:pPr eaLnBrk="1" hangingPunct="1"/>
            <a:r>
              <a:rPr lang="en-US" b="1" dirty="0"/>
              <a:t>Suggested Questions: </a:t>
            </a:r>
            <a:r>
              <a:rPr lang="en-US" b="0" dirty="0"/>
              <a:t>None</a:t>
            </a:r>
            <a:r>
              <a:rPr lang="en-US" b="1" dirty="0"/>
              <a:t> </a:t>
            </a:r>
            <a:endParaRPr lang="en-US" dirty="0"/>
          </a:p>
          <a:p>
            <a:pPr eaLnBrk="1" hangingPunct="1"/>
            <a:r>
              <a:rPr lang="en-US" b="1" dirty="0"/>
              <a:t>Additional Information: </a:t>
            </a:r>
            <a:r>
              <a:rPr lang="en-US" dirty="0"/>
              <a:t>None</a:t>
            </a:r>
          </a:p>
          <a:p>
            <a:pPr eaLnBrk="1" hangingPunct="1"/>
            <a:r>
              <a:rPr lang="en-US" b="1" dirty="0"/>
              <a:t>Possible Problems: </a:t>
            </a:r>
            <a:r>
              <a:rPr lang="en-US" dirty="0"/>
              <a:t>The black</a:t>
            </a:r>
            <a:r>
              <a:rPr lang="en-US" baseline="0" dirty="0"/>
              <a:t> color may be an issue. Yellow would be better.</a:t>
            </a:r>
            <a:endParaRPr lang="en-US" dirty="0"/>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172</a:t>
            </a:fld>
            <a:endParaRPr lang="en-US" dirty="0"/>
          </a:p>
        </p:txBody>
      </p:sp>
    </p:spTree>
    <p:extLst>
      <p:ext uri="{BB962C8B-B14F-4D97-AF65-F5344CB8AC3E}">
        <p14:creationId xmlns:p14="http://schemas.microsoft.com/office/powerpoint/2010/main" val="106466873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Key Message: </a:t>
            </a:r>
            <a:r>
              <a:rPr lang="en-US" sz="1400" dirty="0"/>
              <a:t>Parallel to Curb Temporary Ramp</a:t>
            </a:r>
            <a:endParaRPr lang="en-US" b="1" dirty="0"/>
          </a:p>
          <a:p>
            <a:pPr eaLnBrk="1" hangingPunct="1"/>
            <a:r>
              <a:rPr lang="en-US" b="1" dirty="0"/>
              <a:t>Est. Presentation Time: </a:t>
            </a:r>
            <a:r>
              <a:rPr lang="en-US" dirty="0"/>
              <a:t>1-2 minute(s)</a:t>
            </a:r>
          </a:p>
          <a:p>
            <a:pPr eaLnBrk="1" hangingPunct="1"/>
            <a:r>
              <a:rPr lang="en-US" b="1" dirty="0"/>
              <a:t>Explanation of Cues/Builds: </a:t>
            </a:r>
            <a:r>
              <a:rPr lang="en-US" dirty="0"/>
              <a:t>None</a:t>
            </a:r>
          </a:p>
          <a:p>
            <a:pPr eaLnBrk="1" hangingPunct="1"/>
            <a:r>
              <a:rPr lang="en-US" b="1" dirty="0"/>
              <a:t>Suggested Comments: </a:t>
            </a:r>
            <a:r>
              <a:rPr lang="en-US" dirty="0"/>
              <a:t>Here is an excellent example of a parallel ramp.</a:t>
            </a:r>
          </a:p>
          <a:p>
            <a:pPr eaLnBrk="1" hangingPunct="1"/>
            <a:r>
              <a:rPr lang="en-US" b="1" dirty="0"/>
              <a:t>Suggested Questions: </a:t>
            </a:r>
            <a:r>
              <a:rPr lang="en-US" b="0" dirty="0"/>
              <a:t>None</a:t>
            </a:r>
            <a:r>
              <a:rPr lang="en-US" b="1" dirty="0"/>
              <a:t> </a:t>
            </a:r>
            <a:endParaRPr lang="en-US" dirty="0"/>
          </a:p>
          <a:p>
            <a:pPr eaLnBrk="1" hangingPunct="1"/>
            <a:r>
              <a:rPr lang="en-US" b="1" dirty="0"/>
              <a:t>Additional Information: </a:t>
            </a:r>
            <a:r>
              <a:rPr lang="en-US" b="0" dirty="0"/>
              <a:t>Source: Ted Ulven, Minnesota DOT.</a:t>
            </a:r>
          </a:p>
          <a:p>
            <a:pPr eaLnBrk="1" hangingPunct="1"/>
            <a:r>
              <a:rPr lang="en-US" b="1" dirty="0"/>
              <a:t>Possible Problems: </a:t>
            </a:r>
            <a:r>
              <a:rPr lang="en-US" dirty="0"/>
              <a:t>None</a:t>
            </a:r>
          </a:p>
          <a:p>
            <a:endParaRPr lang="en-US"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173</a:t>
            </a:fld>
            <a:endParaRPr lang="en-US" dirty="0"/>
          </a:p>
        </p:txBody>
      </p:sp>
    </p:spTree>
    <p:extLst>
      <p:ext uri="{BB962C8B-B14F-4D97-AF65-F5344CB8AC3E}">
        <p14:creationId xmlns:p14="http://schemas.microsoft.com/office/powerpoint/2010/main" val="367288707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sz="1400" dirty="0"/>
              <a:t>Perpendicular to Curb Temporary Ramp</a:t>
            </a:r>
            <a:endParaRPr lang="en-US" b="1" dirty="0"/>
          </a:p>
          <a:p>
            <a:pPr eaLnBrk="1" hangingPunct="1"/>
            <a:r>
              <a:rPr lang="en-US" b="1" dirty="0"/>
              <a:t>Est. Presentation Time: </a:t>
            </a:r>
            <a:r>
              <a:rPr lang="en-US" dirty="0"/>
              <a:t>1</a:t>
            </a:r>
            <a:r>
              <a:rPr lang="en-US" baseline="0" dirty="0"/>
              <a:t> </a:t>
            </a:r>
            <a:r>
              <a:rPr lang="en-US" dirty="0"/>
              <a:t>minute(s)</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sz="1200" kern="1200" baseline="0" dirty="0">
                <a:solidFill>
                  <a:schemeClr val="tx1"/>
                </a:solidFill>
                <a:ea typeface="+mn-ea"/>
                <a:cs typeface="+mn-cs"/>
              </a:rPr>
              <a:t>Numerous manufacturers fabricate portable ramps. Some are specially designed to bridge curbs and are appropriate for use at a work zones. The ramp must be securely attached so it does not move or shift during use. Temporary wood curb ramps also can be fabricated as needed, as the one shown.</a:t>
            </a:r>
            <a:endParaRPr lang="en-US" dirty="0"/>
          </a:p>
          <a:p>
            <a:pPr eaLnBrk="1" hangingPunct="1"/>
            <a:r>
              <a:rPr lang="en-US" b="1" dirty="0"/>
              <a:t>Suggested Questions: </a:t>
            </a:r>
            <a:r>
              <a:rPr lang="en-US" b="0" dirty="0"/>
              <a:t>None</a:t>
            </a:r>
            <a:r>
              <a:rPr lang="en-US" b="1" dirty="0"/>
              <a:t> </a:t>
            </a:r>
            <a:endParaRPr lang="en-US" dirty="0"/>
          </a:p>
          <a:p>
            <a:pPr eaLnBrk="1" hangingPunct="1"/>
            <a:r>
              <a:rPr lang="en-US" b="1" dirty="0"/>
              <a:t>Additional Information: </a:t>
            </a:r>
            <a:r>
              <a:rPr lang="en-US" b="0" dirty="0"/>
              <a:t>Source:</a:t>
            </a:r>
            <a:r>
              <a:rPr lang="en-US" b="0" baseline="0" dirty="0"/>
              <a:t> </a:t>
            </a:r>
            <a:r>
              <a:rPr lang="es-PR" sz="1200" b="0" kern="1200" baseline="0" dirty="0">
                <a:solidFill>
                  <a:schemeClr val="tx1"/>
                </a:solidFill>
                <a:ea typeface="+mn-ea"/>
                <a:cs typeface="+mn-cs"/>
              </a:rPr>
              <a:t>www.adata.org </a:t>
            </a:r>
            <a:endParaRPr lang="en-US" b="0"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174</a:t>
            </a:fld>
            <a:endParaRPr lang="en-US" dirty="0"/>
          </a:p>
        </p:txBody>
      </p:sp>
    </p:spTree>
    <p:extLst>
      <p:ext uri="{BB962C8B-B14F-4D97-AF65-F5344CB8AC3E}">
        <p14:creationId xmlns:p14="http://schemas.microsoft.com/office/powerpoint/2010/main" val="361791962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b="0" dirty="0"/>
              <a:t>Illustrate previous point</a:t>
            </a:r>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b="0" dirty="0"/>
              <a:t>This is a non</a:t>
            </a:r>
            <a:r>
              <a:rPr lang="en-US" b="0" baseline="0" dirty="0"/>
              <a:t>-compliant ramp. It would wobble. There is no edge protection and the detectable warning are missing. It would also be very slippery.</a:t>
            </a:r>
            <a:endParaRPr lang="en-US" b="0" dirty="0"/>
          </a:p>
          <a:p>
            <a:pPr eaLnBrk="1" hangingPunct="1"/>
            <a:r>
              <a:rPr lang="en-US" b="1" dirty="0"/>
              <a:t>Suggested Questions: </a:t>
            </a:r>
            <a:r>
              <a:rPr lang="en-US" b="0" dirty="0"/>
              <a:t>Proper slope? Edge</a:t>
            </a:r>
            <a:r>
              <a:rPr lang="en-US" b="0" baseline="0" dirty="0"/>
              <a:t> protection?</a:t>
            </a:r>
            <a:endParaRPr lang="en-US" b="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a:t>
            </a:r>
          </a:p>
          <a:p>
            <a:pPr eaLnBrk="1" hangingPunct="1"/>
            <a:r>
              <a:rPr lang="en-US" b="1" dirty="0"/>
              <a:t>Possible Problems: </a:t>
            </a:r>
            <a:r>
              <a:rPr lang="en-US" dirty="0"/>
              <a:t>None</a:t>
            </a:r>
          </a:p>
          <a:p>
            <a:endParaRPr lang="en-US" dirty="0"/>
          </a:p>
        </p:txBody>
      </p:sp>
      <p:sp>
        <p:nvSpPr>
          <p:cNvPr id="4" name="Slide Number Placeholder 3"/>
          <p:cNvSpPr>
            <a:spLocks noGrp="1"/>
          </p:cNvSpPr>
          <p:nvPr>
            <p:ph type="sldNum" sz="quarter" idx="10"/>
          </p:nvPr>
        </p:nvSpPr>
        <p:spPr/>
        <p:txBody>
          <a:bodyPr/>
          <a:lstStyle/>
          <a:p>
            <a:pPr>
              <a:defRPr/>
            </a:pPr>
            <a:fld id="{4820A9EE-6F3A-4036-91FF-DD94C12EA9E3}" type="slidenum">
              <a:rPr lang="en-US" smtClean="0"/>
              <a:pPr>
                <a:defRPr/>
              </a:pPr>
              <a:t>175</a:t>
            </a:fld>
            <a:endParaRPr lang="en-US" dirty="0"/>
          </a:p>
        </p:txBody>
      </p:sp>
    </p:spTree>
    <p:extLst>
      <p:ext uri="{BB962C8B-B14F-4D97-AF65-F5344CB8AC3E}">
        <p14:creationId xmlns:p14="http://schemas.microsoft.com/office/powerpoint/2010/main" val="167103403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b="0" dirty="0"/>
              <a:t>Illustrate previous point</a:t>
            </a:r>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b="0" dirty="0"/>
              <a:t>This is a c</a:t>
            </a:r>
            <a:r>
              <a:rPr lang="en-US" b="0" baseline="0" dirty="0"/>
              <a:t>ompliant ramp.</a:t>
            </a:r>
            <a:endParaRPr lang="en-US" b="0" dirty="0"/>
          </a:p>
          <a:p>
            <a:pPr eaLnBrk="1" hangingPunct="1"/>
            <a:r>
              <a:rPr lang="en-US" b="1" dirty="0"/>
              <a:t>Suggested Questions: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b="0" dirty="0"/>
              <a:t>Phoenix, AZ</a:t>
            </a:r>
          </a:p>
          <a:p>
            <a:pPr eaLnBrk="1" hangingPunct="1"/>
            <a:r>
              <a:rPr lang="en-US" b="1" dirty="0"/>
              <a:t>Possible Problems: </a:t>
            </a:r>
            <a:r>
              <a:rPr lang="en-US" dirty="0"/>
              <a:t>None</a:t>
            </a:r>
          </a:p>
          <a:p>
            <a:endParaRPr lang="en-US" dirty="0"/>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176</a:t>
            </a:fld>
            <a:endParaRPr lang="en-US" dirty="0"/>
          </a:p>
        </p:txBody>
      </p:sp>
    </p:spTree>
    <p:extLst>
      <p:ext uri="{BB962C8B-B14F-4D97-AF65-F5344CB8AC3E}">
        <p14:creationId xmlns:p14="http://schemas.microsoft.com/office/powerpoint/2010/main" val="48569379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Temporary Concrete Ramps</a:t>
            </a:r>
            <a:endParaRPr lang="en-US" b="0" dirty="0"/>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b="0" dirty="0"/>
              <a:t>For long term projects,</a:t>
            </a:r>
            <a:r>
              <a:rPr lang="en-US" b="0" baseline="0" dirty="0"/>
              <a:t> concrete ramps may be a possibility. They are the most stable and durable. The same design criteria would apply. The concrete may be brushed for increased friction.</a:t>
            </a:r>
            <a:endParaRPr lang="en-US" b="0" dirty="0"/>
          </a:p>
          <a:p>
            <a:pPr eaLnBrk="1" hangingPunct="1"/>
            <a:r>
              <a:rPr lang="en-US" b="1" dirty="0"/>
              <a:t>Suggested Questions: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Brooklyn, NYC</a:t>
            </a:r>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177</a:t>
            </a:fld>
            <a:endParaRPr lang="en-US" dirty="0"/>
          </a:p>
        </p:txBody>
      </p:sp>
    </p:spTree>
    <p:extLst>
      <p:ext uri="{BB962C8B-B14F-4D97-AF65-F5344CB8AC3E}">
        <p14:creationId xmlns:p14="http://schemas.microsoft.com/office/powerpoint/2010/main" val="142752031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Portable Ramps</a:t>
            </a:r>
            <a:endParaRPr lang="en-US" b="0" dirty="0"/>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b="0" dirty="0"/>
              <a:t>The are</a:t>
            </a:r>
            <a:r>
              <a:rPr lang="en-US" b="0" baseline="0" dirty="0"/>
              <a:t> several portable ramps available in the market. Here is one example.</a:t>
            </a:r>
            <a:endParaRPr lang="en-US" b="0" dirty="0"/>
          </a:p>
          <a:p>
            <a:pPr eaLnBrk="1" hangingPunct="1"/>
            <a:r>
              <a:rPr lang="en-US" b="1" dirty="0"/>
              <a:t>Suggested Questions: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a:t>
            </a:r>
          </a:p>
          <a:p>
            <a:pPr eaLnBrk="1" hangingPunct="1"/>
            <a:r>
              <a:rPr lang="en-US" b="1" dirty="0"/>
              <a:t>Possible Problems: </a:t>
            </a:r>
            <a:r>
              <a:rPr lang="en-US" dirty="0"/>
              <a:t>No</a:t>
            </a:r>
            <a:r>
              <a:rPr lang="en-US" baseline="0" dirty="0"/>
              <a:t>ne</a:t>
            </a:r>
            <a:endParaRPr lang="en-US" dirty="0"/>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178</a:t>
            </a:fld>
            <a:endParaRPr lang="en-US" dirty="0"/>
          </a:p>
        </p:txBody>
      </p:sp>
    </p:spTree>
    <p:extLst>
      <p:ext uri="{BB962C8B-B14F-4D97-AF65-F5344CB8AC3E}">
        <p14:creationId xmlns:p14="http://schemas.microsoft.com/office/powerpoint/2010/main" val="360845738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Portable Ramps</a:t>
            </a:r>
            <a:endParaRPr lang="en-US" b="0" dirty="0"/>
          </a:p>
          <a:p>
            <a:pPr eaLnBrk="1" hangingPunct="1"/>
            <a:r>
              <a:rPr lang="en-US" b="1" dirty="0"/>
              <a:t>Est. Presentation Time: </a:t>
            </a:r>
            <a:r>
              <a:rPr lang="en-US" dirty="0"/>
              <a:t>Less than 2 minute(s)</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b="0" baseline="0" dirty="0"/>
              <a:t>Here is another example called the BoardWalk.</a:t>
            </a:r>
            <a:endParaRPr lang="en-US" b="0" dirty="0"/>
          </a:p>
          <a:p>
            <a:pPr eaLnBrk="1" hangingPunct="1"/>
            <a:r>
              <a:rPr lang="en-US" b="1" dirty="0"/>
              <a:t>Suggested Questions: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s-PR" sz="1200" kern="1200" baseline="0" dirty="0">
                <a:solidFill>
                  <a:schemeClr val="tx1"/>
                </a:solidFill>
                <a:ea typeface="+mn-ea"/>
                <a:cs typeface="+mn-cs"/>
              </a:rPr>
              <a:t>www.plasticsafety.com</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t>
            </a:r>
            <a:r>
              <a:rPr lang="en-US" b="0" dirty="0"/>
              <a:t> Each modular section consists of</a:t>
            </a:r>
            <a:r>
              <a:rPr lang="en-US" b="0" baseline="0" dirty="0"/>
              <a:t> </a:t>
            </a:r>
            <a:r>
              <a:rPr lang="en-US" b="0" dirty="0"/>
              <a:t>two Edge Support Castings and two</a:t>
            </a:r>
            <a:r>
              <a:rPr lang="en-US" b="0" baseline="0" dirty="0"/>
              <a:t> </a:t>
            </a:r>
            <a:r>
              <a:rPr lang="en-US" b="0" dirty="0"/>
              <a:t>boards.</a:t>
            </a:r>
          </a:p>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a:t>• Modular sections connect for ramp</a:t>
            </a:r>
            <a:r>
              <a:rPr lang="en-US" b="0" baseline="0" dirty="0"/>
              <a:t> </a:t>
            </a:r>
            <a:r>
              <a:rPr lang="en-US" b="0" dirty="0"/>
              <a:t>length needed. No hardware required.</a:t>
            </a:r>
          </a:p>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a:t>• Sections are portable at 30 lbs.</a:t>
            </a:r>
          </a:p>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a:t>• Durable cast iron Edge Support</a:t>
            </a:r>
            <a:r>
              <a:rPr lang="en-US" b="0" baseline="0" dirty="0"/>
              <a:t> </a:t>
            </a:r>
            <a:r>
              <a:rPr lang="en-US" b="0" dirty="0"/>
              <a:t>Castings are 8” High x 12” Wide.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a:t>• Edge Support Castings designed for</a:t>
            </a:r>
            <a:r>
              <a:rPr lang="en-US" b="0" baseline="0" dirty="0"/>
              <a:t> </a:t>
            </a:r>
            <a:r>
              <a:rPr lang="en-US" b="0" dirty="0"/>
              <a:t>2” x 6” slip-resistant lumber.</a:t>
            </a:r>
          </a:p>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a:t>• Metal Approach Plates are 18” x 48”</a:t>
            </a:r>
            <a:r>
              <a:rPr lang="en-US" b="0" baseline="0" dirty="0"/>
              <a:t> </a:t>
            </a:r>
            <a:r>
              <a:rPr lang="en-US" b="0" dirty="0"/>
              <a:t>with slip-resistant grip tape.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a:t>• Ramp rated at 800 lb. capacity for 48”</a:t>
            </a:r>
            <a:r>
              <a:rPr lang="en-US" b="0" baseline="0" dirty="0"/>
              <a:t> </a:t>
            </a:r>
            <a:r>
              <a:rPr lang="en-US" b="0" dirty="0"/>
              <a:t>maximum width.</a:t>
            </a:r>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179</a:t>
            </a:fld>
            <a:endParaRPr lang="en-US" dirty="0"/>
          </a:p>
        </p:txBody>
      </p:sp>
    </p:spTree>
    <p:extLst>
      <p:ext uri="{BB962C8B-B14F-4D97-AF65-F5344CB8AC3E}">
        <p14:creationId xmlns:p14="http://schemas.microsoft.com/office/powerpoint/2010/main" val="2428352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pPr eaLnBrk="1" hangingPunct="1"/>
            <a:r>
              <a:rPr lang="en-US" b="1" dirty="0"/>
              <a:t>Key Message: </a:t>
            </a:r>
            <a:r>
              <a:rPr lang="en-US" dirty="0"/>
              <a:t>End slide</a:t>
            </a:r>
          </a:p>
          <a:p>
            <a:pPr eaLnBrk="1" hangingPunct="1"/>
            <a:r>
              <a:rPr lang="en-US" b="1" dirty="0"/>
              <a:t>Est. Presentation Time: </a:t>
            </a:r>
            <a:r>
              <a:rPr lang="en-US" dirty="0"/>
              <a:t>Less than 1 minute(s)</a:t>
            </a:r>
            <a:endParaRPr lang="en-US" b="1" dirty="0"/>
          </a:p>
          <a:p>
            <a:pPr eaLnBrk="1" hangingPunct="1"/>
            <a:r>
              <a:rPr lang="en-US" b="1" dirty="0"/>
              <a:t>Explanation of Cues/Builds: </a:t>
            </a:r>
            <a:r>
              <a:rPr lang="en-US" dirty="0"/>
              <a:t>None</a:t>
            </a:r>
          </a:p>
          <a:p>
            <a:pPr eaLnBrk="1" hangingPunct="1"/>
            <a:r>
              <a:rPr lang="en-US" b="1" dirty="0"/>
              <a:t>Suggested Comments: </a:t>
            </a:r>
            <a:r>
              <a:rPr lang="en-US" dirty="0"/>
              <a:t>Self explanatory</a:t>
            </a:r>
            <a:endParaRPr lang="en-US" b="1" dirty="0"/>
          </a:p>
          <a:p>
            <a:pPr eaLnBrk="1" hangingPunct="1"/>
            <a:r>
              <a:rPr lang="en-US" b="1" dirty="0"/>
              <a:t>Suggested Questions: </a:t>
            </a:r>
            <a:r>
              <a:rPr lang="en-US" dirty="0"/>
              <a:t>Any questions?</a:t>
            </a:r>
            <a:r>
              <a:rPr lang="en-US" baseline="0" dirty="0"/>
              <a:t> Let’s get started!</a:t>
            </a:r>
            <a:endParaRPr lang="en-US"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n-US" dirty="0"/>
          </a:p>
        </p:txBody>
      </p:sp>
      <p:sp>
        <p:nvSpPr>
          <p:cNvPr id="41988" name="Slide Number Placeholder 3"/>
          <p:cNvSpPr>
            <a:spLocks noGrp="1"/>
          </p:cNvSpPr>
          <p:nvPr>
            <p:ph type="sldNum" sz="quarter" idx="5"/>
          </p:nvPr>
        </p:nvSpPr>
        <p:spPr>
          <a:noFill/>
        </p:spPr>
        <p:txBody>
          <a:bodyPr/>
          <a:lstStyle/>
          <a:p>
            <a:fld id="{8A5D58C2-A5F1-4DCC-9240-1DC2DD430C2B}" type="slidenum">
              <a:rPr lang="en-US" smtClean="0"/>
              <a:pPr/>
              <a:t>18</a:t>
            </a:fld>
            <a:endParaRPr lang="en-US" dirty="0"/>
          </a:p>
        </p:txBody>
      </p:sp>
    </p:spTree>
    <p:extLst>
      <p:ext uri="{BB962C8B-B14F-4D97-AF65-F5344CB8AC3E}">
        <p14:creationId xmlns:p14="http://schemas.microsoft.com/office/powerpoint/2010/main" val="169683459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Other Ramp Safety Features</a:t>
            </a:r>
            <a:endParaRPr lang="en-US" b="0" dirty="0"/>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b="0" dirty="0"/>
              <a:t>We have</a:t>
            </a:r>
            <a:r>
              <a:rPr lang="en-US" b="0" baseline="0" dirty="0"/>
              <a:t> mentioned some of these features already. Let’s discuss them in more detail. We will discuss:</a:t>
            </a:r>
          </a:p>
          <a:p>
            <a:pPr>
              <a:buFont typeface="Arial" pitchFamily="34" charset="0"/>
              <a:buChar char="•"/>
            </a:pPr>
            <a:r>
              <a:rPr lang="en-US" dirty="0"/>
              <a:t>Non-slip surface</a:t>
            </a:r>
          </a:p>
          <a:p>
            <a:pPr>
              <a:buFont typeface="Arial" pitchFamily="34" charset="0"/>
              <a:buChar char="•"/>
            </a:pPr>
            <a:r>
              <a:rPr lang="en-US" dirty="0"/>
              <a:t>Handrails</a:t>
            </a:r>
          </a:p>
          <a:p>
            <a:pPr>
              <a:buFont typeface="Arial" pitchFamily="34" charset="0"/>
              <a:buChar char="•"/>
            </a:pPr>
            <a:r>
              <a:rPr lang="en-US" dirty="0"/>
              <a:t>Guardrails</a:t>
            </a:r>
          </a:p>
          <a:p>
            <a:pPr>
              <a:buFont typeface="Arial" pitchFamily="34" charset="0"/>
              <a:buChar char="•"/>
            </a:pPr>
            <a:r>
              <a:rPr lang="en-US" dirty="0"/>
              <a:t>Edge protection</a:t>
            </a:r>
          </a:p>
          <a:p>
            <a:pPr>
              <a:buFont typeface="Arial" pitchFamily="34" charset="0"/>
              <a:buChar char="•"/>
            </a:pPr>
            <a:r>
              <a:rPr lang="en-US" dirty="0"/>
              <a:t>Flush</a:t>
            </a:r>
          </a:p>
          <a:p>
            <a:pPr>
              <a:buFont typeface="Arial" pitchFamily="34" charset="0"/>
              <a:buChar char="•"/>
            </a:pPr>
            <a:r>
              <a:rPr lang="en-US" dirty="0"/>
              <a:t>Landing</a:t>
            </a:r>
          </a:p>
          <a:p>
            <a:pPr>
              <a:buFont typeface="Arial" pitchFamily="34" charset="0"/>
              <a:buChar char="•"/>
            </a:pPr>
            <a:r>
              <a:rPr lang="en-US" dirty="0"/>
              <a:t>Drainage</a:t>
            </a:r>
            <a:endParaRPr lang="es-PR" dirty="0"/>
          </a:p>
          <a:p>
            <a:pPr eaLnBrk="1" hangingPunct="1"/>
            <a:r>
              <a:rPr lang="en-US" b="1" dirty="0"/>
              <a:t>Suggested Questions: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a:t>
            </a:r>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180</a:t>
            </a:fld>
            <a:endParaRPr lang="en-US" dirty="0"/>
          </a:p>
        </p:txBody>
      </p:sp>
    </p:spTree>
    <p:extLst>
      <p:ext uri="{BB962C8B-B14F-4D97-AF65-F5344CB8AC3E}">
        <p14:creationId xmlns:p14="http://schemas.microsoft.com/office/powerpoint/2010/main" val="232535626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1. Non-Slip Ramp Surfaces</a:t>
            </a:r>
            <a:endParaRPr lang="en-US" b="0" dirty="0"/>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Ramps that may become wet, either from weather conditions or from foot traffic, should have an anti-slip surface. Some ways to increase traction on wooden ramps include adding sand-grit tape, putting down strips of rolled roofing material, or sprinkling sand into freshly applied coats of polyurethane. Non-slip surfaces should be inspected annually and replaced when they lose traction.</a:t>
            </a:r>
            <a:endParaRPr lang="en-US" b="0" dirty="0"/>
          </a:p>
          <a:p>
            <a:pPr eaLnBrk="1" hangingPunct="1"/>
            <a:r>
              <a:rPr lang="en-US" b="1" dirty="0"/>
              <a:t>Suggested Questions: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a:t>
            </a:r>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181</a:t>
            </a:fld>
            <a:endParaRPr lang="en-US" dirty="0"/>
          </a:p>
        </p:txBody>
      </p:sp>
    </p:spTree>
    <p:extLst>
      <p:ext uri="{BB962C8B-B14F-4D97-AF65-F5344CB8AC3E}">
        <p14:creationId xmlns:p14="http://schemas.microsoft.com/office/powerpoint/2010/main" val="385693416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eaLnBrk="1" hangingPunct="1"/>
            <a:r>
              <a:rPr lang="en-US" b="1" dirty="0"/>
              <a:t>Key Message: </a:t>
            </a:r>
            <a:r>
              <a:rPr lang="en-US" dirty="0"/>
              <a:t>2. Handrails</a:t>
            </a:r>
            <a:endParaRPr lang="en-US" b="0" dirty="0"/>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According to the Americans with Disabilities Act, a wheelchair ramp more than six inches in height or more than six feet long must have handrails on both sides. These handrails must be able to support at least 250 pounds of weight at any point along their length. The handrail should be 34 to 38 inches up from the ramp’s surface, and at least 1 ½ inches from the wall or guardrail. Wood is the preferred material for handrails, which should have smooth or rounded edges. </a:t>
            </a:r>
            <a:r>
              <a:rPr lang="en-US" sz="1200" kern="1200" baseline="0" dirty="0">
                <a:solidFill>
                  <a:schemeClr val="tx1"/>
                </a:solidFill>
                <a:ea typeface="+mn-ea"/>
                <a:cs typeface="+mn-cs"/>
              </a:rPr>
              <a:t>Current requirements are that the top of the handrails shall be between thirty four inches and thirty eight inches (34 in-38 in) from grade; the clearance between the handrail gripping surface and the adjacent surface shall be a minimum of one and one half inches (1 ½ in); the rails cannot be obstructed along their top or sides; and handrails shall extend horizontally above the landing for twelve inches (12 in) minimum beyond the top and bottom of ramp runs. Extensions shall return to a wall, guard, or the landing surface, or shall be continuous with an </a:t>
            </a:r>
            <a:r>
              <a:rPr lang="es-PR" sz="1200" kern="1200" baseline="0" dirty="0">
                <a:solidFill>
                  <a:schemeClr val="tx1"/>
                </a:solidFill>
                <a:ea typeface="+mn-ea"/>
                <a:cs typeface="+mn-cs"/>
              </a:rPr>
              <a:t>adjacent rail.</a:t>
            </a:r>
            <a:endParaRPr lang="en-US" b="0" dirty="0"/>
          </a:p>
          <a:p>
            <a:pPr eaLnBrk="1" hangingPunct="1"/>
            <a:r>
              <a:rPr lang="en-US" b="1" dirty="0"/>
              <a:t>Suggested Questions: </a:t>
            </a:r>
            <a:r>
              <a:rPr lang="en-US" b="0" dirty="0"/>
              <a:t>What</a:t>
            </a:r>
            <a:r>
              <a:rPr lang="en-US" b="0" baseline="0" dirty="0"/>
              <a:t> do blind people associate handrails with? Steps! What is graspable?</a:t>
            </a: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b="0" dirty="0"/>
              <a:t>Washington DC by J. Morales</a:t>
            </a:r>
            <a:endParaRPr lang="en-US" b="1" dirty="0"/>
          </a:p>
          <a:p>
            <a:pPr eaLnBrk="1" hangingPunct="1"/>
            <a:r>
              <a:rPr lang="en-US" b="1" dirty="0"/>
              <a:t>Possible Problems: </a:t>
            </a:r>
            <a:r>
              <a:rPr lang="en-US" dirty="0"/>
              <a:t>None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182</a:t>
            </a:fld>
            <a:endParaRPr lang="en-US" dirty="0"/>
          </a:p>
        </p:txBody>
      </p:sp>
    </p:spTree>
    <p:extLst>
      <p:ext uri="{BB962C8B-B14F-4D97-AF65-F5344CB8AC3E}">
        <p14:creationId xmlns:p14="http://schemas.microsoft.com/office/powerpoint/2010/main" val="14126032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2. Handrails</a:t>
            </a:r>
            <a:endParaRPr lang="en-US" b="0" dirty="0"/>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This shows a good ramp,</a:t>
            </a:r>
            <a:r>
              <a:rPr lang="en-US" baseline="0" dirty="0"/>
              <a:t> with hand rails.</a:t>
            </a:r>
            <a:endParaRPr lang="en-US" b="0" dirty="0"/>
          </a:p>
          <a:p>
            <a:pPr eaLnBrk="1" hangingPunct="1"/>
            <a:r>
              <a:rPr lang="en-US" b="1" dirty="0"/>
              <a:t>Suggested Questions: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b="0" dirty="0"/>
              <a:t>Washington DC by J. Morales</a:t>
            </a:r>
          </a:p>
          <a:p>
            <a:pPr eaLnBrk="1" hangingPunct="1"/>
            <a:r>
              <a:rPr lang="en-US" b="1" dirty="0"/>
              <a:t>Possible Problems: </a:t>
            </a:r>
            <a:r>
              <a:rPr lang="en-US" dirty="0"/>
              <a:t>Detectable</a:t>
            </a:r>
            <a:r>
              <a:rPr lang="en-US" baseline="0" dirty="0"/>
              <a:t> warnings direct the visually disabled to the diagonal crossing.</a:t>
            </a:r>
            <a:endParaRPr lang="en-US" b="1"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s-PR" dirty="0"/>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183</a:t>
            </a:fld>
            <a:endParaRPr lang="en-US" dirty="0"/>
          </a:p>
        </p:txBody>
      </p:sp>
    </p:spTree>
    <p:extLst>
      <p:ext uri="{BB962C8B-B14F-4D97-AF65-F5344CB8AC3E}">
        <p14:creationId xmlns:p14="http://schemas.microsoft.com/office/powerpoint/2010/main" val="327280645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2. Handrails</a:t>
            </a:r>
            <a:endParaRPr lang="en-US" b="0" dirty="0"/>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This shows a good ramp,</a:t>
            </a:r>
            <a:r>
              <a:rPr lang="en-US" baseline="0" dirty="0"/>
              <a:t> with hand rails.</a:t>
            </a:r>
            <a:endParaRPr lang="en-US" b="0" dirty="0"/>
          </a:p>
          <a:p>
            <a:pPr eaLnBrk="1" hangingPunct="1"/>
            <a:r>
              <a:rPr lang="en-US" b="1" dirty="0"/>
              <a:t>Suggested Questions: </a:t>
            </a:r>
            <a:r>
              <a:rPr lang="en-US" b="0" dirty="0"/>
              <a:t>What do</a:t>
            </a:r>
            <a:r>
              <a:rPr lang="en-US" b="0" baseline="0" dirty="0"/>
              <a:t> you notice about the detectable warnings.</a:t>
            </a:r>
            <a:endParaRPr lang="en-US" b="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b="0" dirty="0"/>
              <a:t>Washington DC</a:t>
            </a:r>
          </a:p>
          <a:p>
            <a:pPr eaLnBrk="1" hangingPunct="1"/>
            <a:r>
              <a:rPr lang="en-US" b="1" dirty="0"/>
              <a:t>Possible Problems: </a:t>
            </a:r>
            <a:r>
              <a:rPr lang="en-US" dirty="0"/>
              <a:t>Detectable</a:t>
            </a:r>
            <a:r>
              <a:rPr lang="en-US" baseline="0" dirty="0"/>
              <a:t> warnings direct the visually disabled to the diagonal crossing. Handrails are not required.</a:t>
            </a:r>
            <a:endParaRPr lang="en-US" b="1" dirty="0"/>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184</a:t>
            </a:fld>
            <a:endParaRPr lang="en-US" dirty="0"/>
          </a:p>
        </p:txBody>
      </p:sp>
    </p:spTree>
    <p:extLst>
      <p:ext uri="{BB962C8B-B14F-4D97-AF65-F5344CB8AC3E}">
        <p14:creationId xmlns:p14="http://schemas.microsoft.com/office/powerpoint/2010/main" val="379463169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3. Guardrails</a:t>
            </a:r>
            <a:endParaRPr lang="en-US" b="0" dirty="0"/>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Vertical guardrails go along the length of a ramp and ensure that wheelchairs will not roll off of the side. Rail slats should be no more than three and a half inches apart to avoid head entrapment if children are using the ramp.</a:t>
            </a:r>
            <a:endParaRPr lang="en-US" b="0" dirty="0"/>
          </a:p>
          <a:p>
            <a:pPr eaLnBrk="1" hangingPunct="1"/>
            <a:r>
              <a:rPr lang="en-US" b="1" dirty="0"/>
              <a:t>Suggested Questions: </a:t>
            </a:r>
            <a:r>
              <a:rPr lang="en-US" b="0" dirty="0"/>
              <a:t>None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b="0" dirty="0"/>
              <a:t>None</a:t>
            </a:r>
          </a:p>
          <a:p>
            <a:pPr eaLnBrk="1" hangingPunct="1"/>
            <a:r>
              <a:rPr lang="en-US" b="1" dirty="0"/>
              <a:t>Possible Problems: </a:t>
            </a:r>
            <a:r>
              <a:rPr lang="en-US" b="0" dirty="0"/>
              <a:t>None</a:t>
            </a:r>
            <a:endParaRPr lang="en-US" b="1"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185</a:t>
            </a:fld>
            <a:endParaRPr lang="en-US" dirty="0"/>
          </a:p>
        </p:txBody>
      </p:sp>
    </p:spTree>
    <p:extLst>
      <p:ext uri="{BB962C8B-B14F-4D97-AF65-F5344CB8AC3E}">
        <p14:creationId xmlns:p14="http://schemas.microsoft.com/office/powerpoint/2010/main" val="272974947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4. Edge Protection</a:t>
            </a:r>
            <a:endParaRPr lang="en-US" b="0" dirty="0"/>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Without edge protection, there’s a risk of wheelchair wheels or canes slipping off the edge of the ramp. One way to fix this is to add a wooden lip, also called a curb, crutch-stop, or bump board, to both sides of the ramp. The wooden lip can be mounted onto the ramp surface, or a half an inch above the ramp surface to aid water run-off. It should be at least two inches high.</a:t>
            </a:r>
            <a:endParaRPr lang="en-US" b="0" dirty="0"/>
          </a:p>
          <a:p>
            <a:pPr eaLnBrk="1" hangingPunct="1"/>
            <a:r>
              <a:rPr lang="en-US" b="1" dirty="0"/>
              <a:t>Suggested Questions: </a:t>
            </a:r>
            <a:r>
              <a:rPr lang="en-US" b="0" dirty="0"/>
              <a:t>None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b="0" dirty="0"/>
              <a:t>None</a:t>
            </a:r>
          </a:p>
          <a:p>
            <a:pPr eaLnBrk="1" hangingPunct="1"/>
            <a:r>
              <a:rPr lang="en-US" b="1" dirty="0"/>
              <a:t>Possible Problems: </a:t>
            </a:r>
            <a:r>
              <a:rPr lang="en-US" b="0" dirty="0"/>
              <a:t>None</a:t>
            </a:r>
            <a:endParaRPr lang="en-US" b="1" dirty="0"/>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186</a:t>
            </a:fld>
            <a:endParaRPr lang="en-US" dirty="0"/>
          </a:p>
        </p:txBody>
      </p:sp>
    </p:spTree>
    <p:extLst>
      <p:ext uri="{BB962C8B-B14F-4D97-AF65-F5344CB8AC3E}">
        <p14:creationId xmlns:p14="http://schemas.microsoft.com/office/powerpoint/2010/main" val="13111041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4. Edge Protection</a:t>
            </a:r>
            <a:endParaRPr lang="en-US" b="0" dirty="0"/>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It should be at least two inches high.</a:t>
            </a:r>
            <a:endParaRPr lang="en-US" b="0" dirty="0"/>
          </a:p>
          <a:p>
            <a:pPr eaLnBrk="1" hangingPunct="1"/>
            <a:r>
              <a:rPr lang="en-US" b="1" dirty="0"/>
              <a:t>Suggested Questions: </a:t>
            </a:r>
            <a:r>
              <a:rPr lang="en-US" b="0" dirty="0"/>
              <a:t>None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b="0" dirty="0"/>
              <a:t>None</a:t>
            </a:r>
          </a:p>
          <a:p>
            <a:pPr eaLnBrk="1" hangingPunct="1"/>
            <a:r>
              <a:rPr lang="en-US" b="1" dirty="0"/>
              <a:t>Possible Problems: </a:t>
            </a:r>
            <a:r>
              <a:rPr lang="en-US" b="0" dirty="0"/>
              <a:t>None</a:t>
            </a:r>
            <a:endParaRPr lang="en-US" b="1" dirty="0"/>
          </a:p>
          <a:p>
            <a:endParaRPr lang="en-US" dirty="0"/>
          </a:p>
          <a:p>
            <a:r>
              <a:rPr lang="en-US" dirty="0"/>
              <a:t>Image credit: https://adata.org/sites/adata.org/files/images/f4_tif.png </a:t>
            </a:r>
            <a:br>
              <a:rPr lang="en-US" dirty="0"/>
            </a:br>
            <a:r>
              <a:rPr lang="en-US" dirty="0"/>
              <a:t> </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187</a:t>
            </a:fld>
            <a:endParaRPr lang="en-US" dirty="0"/>
          </a:p>
        </p:txBody>
      </p:sp>
    </p:spTree>
    <p:extLst>
      <p:ext uri="{BB962C8B-B14F-4D97-AF65-F5344CB8AC3E}">
        <p14:creationId xmlns:p14="http://schemas.microsoft.com/office/powerpoint/2010/main" val="145120968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5. Flush</a:t>
            </a:r>
            <a:endParaRPr lang="en-US" b="0" dirty="0"/>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sz="1200" kern="1200" baseline="0" dirty="0">
                <a:solidFill>
                  <a:schemeClr val="tx1"/>
                </a:solidFill>
                <a:ea typeface="+mn-ea"/>
                <a:cs typeface="+mn-cs"/>
              </a:rPr>
              <a:t>Vertical alignment of pedestrian access routes shall be planar within curb ramps, landings, and gutter areas, and within required clear spaces for operable parts. Grade breaks must be </a:t>
            </a:r>
            <a:r>
              <a:rPr lang="es-PR" sz="1200" kern="1200" baseline="0" dirty="0">
                <a:solidFill>
                  <a:schemeClr val="tx1"/>
                </a:solidFill>
                <a:ea typeface="+mn-ea"/>
                <a:cs typeface="+mn-cs"/>
              </a:rPr>
              <a:t>flush. A </a:t>
            </a:r>
            <a:r>
              <a:rPr lang="en-US" dirty="0"/>
              <a:t>¼” maximum difference is allowed.</a:t>
            </a:r>
            <a:endParaRPr lang="en-US" b="0" dirty="0"/>
          </a:p>
          <a:p>
            <a:pPr eaLnBrk="1" hangingPunct="1"/>
            <a:r>
              <a:rPr lang="en-US" b="1" dirty="0"/>
              <a:t>Suggested Questions: </a:t>
            </a:r>
            <a:r>
              <a:rPr lang="en-US" b="0" dirty="0"/>
              <a:t>None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b="0" dirty="0"/>
              <a:t>None</a:t>
            </a:r>
          </a:p>
          <a:p>
            <a:pPr eaLnBrk="1" hangingPunct="1"/>
            <a:r>
              <a:rPr lang="en-US" b="1" dirty="0"/>
              <a:t>Possible Problems: </a:t>
            </a:r>
            <a:r>
              <a:rPr lang="en-US" b="0" dirty="0"/>
              <a:t>None</a:t>
            </a:r>
            <a:endParaRPr lang="en-US" b="1"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188</a:t>
            </a:fld>
            <a:endParaRPr lang="en-US" dirty="0"/>
          </a:p>
        </p:txBody>
      </p:sp>
    </p:spTree>
    <p:extLst>
      <p:ext uri="{BB962C8B-B14F-4D97-AF65-F5344CB8AC3E}">
        <p14:creationId xmlns:p14="http://schemas.microsoft.com/office/powerpoint/2010/main" val="115481773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6. Landings</a:t>
            </a:r>
            <a:endParaRPr lang="en-US" b="0" dirty="0"/>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b="0" dirty="0"/>
              <a:t>The</a:t>
            </a:r>
            <a:r>
              <a:rPr lang="en-US" b="0" baseline="0" dirty="0"/>
              <a:t> 6</a:t>
            </a:r>
            <a:r>
              <a:rPr lang="en-US" b="0" baseline="30000" dirty="0"/>
              <a:t>th</a:t>
            </a:r>
            <a:r>
              <a:rPr lang="en-US" b="0" baseline="0" dirty="0"/>
              <a:t> feature is the landing. </a:t>
            </a:r>
            <a:r>
              <a:rPr lang="en-US" b="0" dirty="0"/>
              <a:t>A ramp without</a:t>
            </a:r>
            <a:r>
              <a:rPr lang="en-US" b="0" baseline="0" dirty="0"/>
              <a:t> a landing, at the bottom and a the top, is pretty useless. </a:t>
            </a:r>
            <a:r>
              <a:rPr lang="en-US" sz="1200" kern="1200" baseline="0" dirty="0">
                <a:solidFill>
                  <a:schemeClr val="tx1"/>
                </a:solidFill>
                <a:ea typeface="+mn-ea"/>
                <a:cs typeface="+mn-cs"/>
              </a:rPr>
              <a:t>A landing of 4 feet by 4 feet minimum (5 feet by the width of the sidewalk is desirable) shall be provided between the ramps and shall be permitted to overlap other landings and clear floor or ground space. The running slopes and cross slopes shall be 2.0% maximum. Running slopes and cross slopes at midblock crossings may match the </a:t>
            </a:r>
            <a:r>
              <a:rPr lang="es-PR" sz="1200" kern="1200" baseline="0" dirty="0">
                <a:solidFill>
                  <a:schemeClr val="tx1"/>
                </a:solidFill>
                <a:ea typeface="+mn-ea"/>
                <a:cs typeface="+mn-cs"/>
              </a:rPr>
              <a:t>street or highway grade.</a:t>
            </a:r>
            <a:endParaRPr lang="es-PR" dirty="0"/>
          </a:p>
          <a:p>
            <a:pPr eaLnBrk="1" hangingPunct="1"/>
            <a:r>
              <a:rPr lang="en-US" b="1" dirty="0"/>
              <a:t>Suggested Questions: </a:t>
            </a:r>
            <a:r>
              <a:rPr lang="en-US" b="0" dirty="0"/>
              <a:t>None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b="0" dirty="0"/>
              <a:t>None</a:t>
            </a:r>
          </a:p>
          <a:p>
            <a:pPr eaLnBrk="1" hangingPunct="1"/>
            <a:r>
              <a:rPr lang="en-US" b="1" dirty="0"/>
              <a:t>Possible Problems: </a:t>
            </a:r>
            <a:r>
              <a:rPr lang="en-US" b="0" dirty="0"/>
              <a:t>None</a:t>
            </a:r>
            <a:endParaRPr lang="en-US" b="1"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189</a:t>
            </a:fld>
            <a:endParaRPr lang="en-US" dirty="0"/>
          </a:p>
        </p:txBody>
      </p:sp>
    </p:spTree>
    <p:extLst>
      <p:ext uri="{BB962C8B-B14F-4D97-AF65-F5344CB8AC3E}">
        <p14:creationId xmlns:p14="http://schemas.microsoft.com/office/powerpoint/2010/main" val="1199829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BDDB975D-CE38-4717-A7CB-ABB3FC5B4D69}" type="slidenum">
              <a:rPr lang="en-US"/>
              <a:pPr/>
              <a:t>19</a:t>
            </a:fld>
            <a:endParaRPr lang="en-US" dirty="0"/>
          </a:p>
        </p:txBody>
      </p:sp>
      <p:sp>
        <p:nvSpPr>
          <p:cNvPr id="139267" name="Rectangle 2"/>
          <p:cNvSpPr>
            <a:spLocks noGrp="1" noRot="1" noChangeAspect="1" noChangeArrowheads="1" noTextEdit="1"/>
          </p:cNvSpPr>
          <p:nvPr>
            <p:ph type="sldImg"/>
          </p:nvPr>
        </p:nvSpPr>
        <p:spPr>
          <a:xfrm>
            <a:off x="1108075" y="654050"/>
            <a:ext cx="4646613" cy="3484563"/>
          </a:xfrm>
          <a:ln/>
        </p:spPr>
      </p:sp>
      <p:sp>
        <p:nvSpPr>
          <p:cNvPr id="139268" name="Rectangle 3"/>
          <p:cNvSpPr>
            <a:spLocks noGrp="1" noChangeArrowheads="1"/>
          </p:cNvSpPr>
          <p:nvPr>
            <p:ph type="body" idx="1"/>
          </p:nvPr>
        </p:nvSpPr>
        <p:spPr>
          <a:xfrm>
            <a:off x="609600" y="4356100"/>
            <a:ext cx="5638800" cy="4138613"/>
          </a:xfrm>
          <a:noFill/>
          <a:ln/>
        </p:spPr>
        <p:txBody>
          <a:bodyPr/>
          <a:lstStyle/>
          <a:p>
            <a:pPr eaLnBrk="1" hangingPunct="1"/>
            <a:r>
              <a:rPr lang="en-US" b="1" dirty="0">
                <a:cs typeface="Arial" charset="0"/>
              </a:rPr>
              <a:t>Key Message: </a:t>
            </a:r>
            <a:r>
              <a:rPr lang="en-US" b="0" dirty="0">
                <a:cs typeface="Arial" charset="0"/>
              </a:rPr>
              <a:t>Module Introduction</a:t>
            </a:r>
          </a:p>
          <a:p>
            <a:pPr eaLnBrk="1" hangingPunct="1"/>
            <a:r>
              <a:rPr lang="en-US" b="1" dirty="0">
                <a:cs typeface="Arial" charset="0"/>
              </a:rPr>
              <a:t>Est. Presentation Time: </a:t>
            </a:r>
            <a:r>
              <a:rPr lang="en-US" dirty="0">
                <a:cs typeface="Arial" charset="0"/>
              </a:rPr>
              <a:t>As needed</a:t>
            </a:r>
          </a:p>
          <a:p>
            <a:pPr eaLnBrk="1" hangingPunct="1"/>
            <a:r>
              <a:rPr lang="en-US" b="1" dirty="0">
                <a:cs typeface="Arial" charset="0"/>
              </a:rPr>
              <a:t>Explanation of Cues/Builds: </a:t>
            </a:r>
            <a:r>
              <a:rPr lang="en-US" dirty="0">
                <a:cs typeface="Arial" charset="0"/>
              </a:rPr>
              <a:t>None</a:t>
            </a:r>
          </a:p>
          <a:p>
            <a:pPr eaLnBrk="1" hangingPunct="1"/>
            <a:r>
              <a:rPr lang="en-US" b="1" dirty="0">
                <a:cs typeface="Arial" charset="0"/>
              </a:rPr>
              <a:t>Suggested Comments: </a:t>
            </a:r>
            <a:r>
              <a:rPr lang="en-US" dirty="0">
                <a:cs typeface="Arial" charset="0"/>
              </a:rPr>
              <a:t>Let’s go to the next module! In this module, we will discuss understanding the disability challenge.</a:t>
            </a:r>
          </a:p>
          <a:p>
            <a:pPr eaLnBrk="1" hangingPunct="1"/>
            <a:r>
              <a:rPr lang="en-US" b="1" dirty="0">
                <a:cs typeface="Arial" charset="0"/>
              </a:rPr>
              <a:t>Suggested Questions: </a:t>
            </a:r>
            <a:r>
              <a:rPr lang="en-US" dirty="0">
                <a:cs typeface="Arial" charset="0"/>
              </a:rPr>
              <a:t>None</a:t>
            </a:r>
            <a:endParaRPr lang="en-US" b="1" dirty="0">
              <a:cs typeface="Arial" charset="0"/>
            </a:endParaRPr>
          </a:p>
          <a:p>
            <a:pPr eaLnBrk="1" hangingPunct="1"/>
            <a:r>
              <a:rPr lang="en-US" b="1" dirty="0">
                <a:cs typeface="Arial" charset="0"/>
              </a:rPr>
              <a:t>Additional Information: </a:t>
            </a:r>
            <a:r>
              <a:rPr lang="en-US" dirty="0">
                <a:cs typeface="Arial" charset="0"/>
              </a:rPr>
              <a:t>None</a:t>
            </a:r>
            <a:endParaRPr lang="en-US" b="1" dirty="0">
              <a:cs typeface="Arial" charset="0"/>
            </a:endParaRPr>
          </a:p>
          <a:p>
            <a:pPr eaLnBrk="1" hangingPunct="1"/>
            <a:r>
              <a:rPr lang="en-US" b="1" dirty="0">
                <a:cs typeface="Arial" charset="0"/>
              </a:rPr>
              <a:t>Possible Problems: </a:t>
            </a:r>
            <a:r>
              <a:rPr lang="en-US" dirty="0">
                <a:cs typeface="Arial" charset="0"/>
              </a:rPr>
              <a:t>None</a:t>
            </a:r>
          </a:p>
          <a:p>
            <a:pPr eaLnBrk="1" hangingPunct="1"/>
            <a:endParaRPr lang="en-US" sz="1800" dirty="0">
              <a:cs typeface="Arial" charset="0"/>
            </a:endParaRPr>
          </a:p>
        </p:txBody>
      </p:sp>
    </p:spTree>
    <p:extLst>
      <p:ext uri="{BB962C8B-B14F-4D97-AF65-F5344CB8AC3E}">
        <p14:creationId xmlns:p14="http://schemas.microsoft.com/office/powerpoint/2010/main" val="111442750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7. Detectable Warnings</a:t>
            </a:r>
          </a:p>
          <a:p>
            <a:pPr eaLnBrk="1" hangingPunct="1"/>
            <a:r>
              <a:rPr lang="en-US" b="1" dirty="0"/>
              <a:t>Est. Presentation Time: </a:t>
            </a:r>
            <a:r>
              <a:rPr lang="en-US" dirty="0"/>
              <a:t>Less than 1 minute(s)</a:t>
            </a:r>
          </a:p>
          <a:p>
            <a:pPr eaLnBrk="1" hangingPunct="1"/>
            <a:r>
              <a:rPr lang="en-US" b="1" dirty="0"/>
              <a:t>Explanation of Cues/Builds: </a:t>
            </a:r>
            <a:endParaRPr lang="en-US" dirty="0"/>
          </a:p>
          <a:p>
            <a:r>
              <a:rPr lang="en-US" b="1" dirty="0"/>
              <a:t>Suggested Comments: </a:t>
            </a:r>
            <a:r>
              <a:rPr lang="en-US" sz="1200" kern="1200" baseline="0" dirty="0">
                <a:solidFill>
                  <a:schemeClr val="tx1"/>
                </a:solidFill>
                <a:ea typeface="+mn-ea"/>
                <a:cs typeface="+mn-cs"/>
              </a:rPr>
              <a:t>Detectable warning surfaces shall be provided where a curb ramp, landing, or shared-use path connects to a street, and where the pedestrian accessible route crosses a railroad, traffic island, or median. Detectable warning surfaces shall be placed at the back </a:t>
            </a:r>
            <a:r>
              <a:rPr lang="es-PR" sz="1200" kern="1200" baseline="0" dirty="0">
                <a:solidFill>
                  <a:schemeClr val="tx1"/>
                </a:solidFill>
                <a:ea typeface="+mn-ea"/>
                <a:cs typeface="+mn-cs"/>
              </a:rPr>
              <a:t>of curb. These are commonly called “truncated domes” because of their cross section.</a:t>
            </a:r>
            <a:endParaRPr lang="en-US" sz="1200" kern="1200" baseline="0" dirty="0">
              <a:solidFill>
                <a:schemeClr val="tx1"/>
              </a:solidFill>
              <a:ea typeface="+mn-ea"/>
              <a:cs typeface="+mn-cs"/>
            </a:endParaRPr>
          </a:p>
          <a:p>
            <a:pPr eaLnBrk="1" hangingPunct="1"/>
            <a:r>
              <a:rPr lang="en-US" b="1" dirty="0"/>
              <a:t>Suggested Questions: </a:t>
            </a:r>
            <a:r>
              <a:rPr lang="en-US" b="0" dirty="0"/>
              <a:t>What are these</a:t>
            </a:r>
            <a:r>
              <a:rPr lang="en-US" b="0" baseline="0" dirty="0"/>
              <a:t> for? Not for traction!</a:t>
            </a:r>
            <a:endParaRPr lang="en-US" b="0" dirty="0"/>
          </a:p>
          <a:p>
            <a:pPr eaLnBrk="1" hangingPunct="1"/>
            <a:r>
              <a:rPr lang="en-US" b="1" dirty="0"/>
              <a:t>Additional Information: </a:t>
            </a:r>
            <a:r>
              <a:rPr lang="en-US" dirty="0"/>
              <a:t>Truncated</a:t>
            </a:r>
            <a:r>
              <a:rPr lang="en-US" baseline="0" dirty="0"/>
              <a:t> = cut</a:t>
            </a:r>
            <a:endParaRPr lang="en-US" b="1" dirty="0"/>
          </a:p>
          <a:p>
            <a:pPr eaLnBrk="1" hangingPunct="1"/>
            <a:r>
              <a:rPr lang="en-US" b="1" dirty="0"/>
              <a:t>Possible Problems: </a:t>
            </a:r>
            <a:r>
              <a:rPr lang="en-US" dirty="0"/>
              <a:t>None</a:t>
            </a:r>
          </a:p>
          <a:p>
            <a:endParaRPr lang="en-US" dirty="0"/>
          </a:p>
        </p:txBody>
      </p:sp>
      <p:sp>
        <p:nvSpPr>
          <p:cNvPr id="4" name="Slide Number Placeholder 3"/>
          <p:cNvSpPr>
            <a:spLocks noGrp="1"/>
          </p:cNvSpPr>
          <p:nvPr>
            <p:ph type="sldNum" sz="quarter" idx="10"/>
          </p:nvPr>
        </p:nvSpPr>
        <p:spPr/>
        <p:txBody>
          <a:bodyPr/>
          <a:lstStyle/>
          <a:p>
            <a:pPr>
              <a:defRPr/>
            </a:pPr>
            <a:fld id="{4820A9EE-6F3A-4036-91FF-DD94C12EA9E3}" type="slidenum">
              <a:rPr lang="en-US" smtClean="0"/>
              <a:pPr>
                <a:defRPr/>
              </a:pPr>
              <a:t>190</a:t>
            </a:fld>
            <a:endParaRPr lang="en-US" dirty="0"/>
          </a:p>
        </p:txBody>
      </p:sp>
    </p:spTree>
    <p:extLst>
      <p:ext uri="{BB962C8B-B14F-4D97-AF65-F5344CB8AC3E}">
        <p14:creationId xmlns:p14="http://schemas.microsoft.com/office/powerpoint/2010/main" val="277484067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B854DA6A-A879-49DD-883A-E1EC14120C55}" type="slidenum">
              <a:rPr lang="en-US" smtClean="0"/>
              <a:pPr/>
              <a:t>191</a:t>
            </a:fld>
            <a:endParaRPr lang="en-US"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en-US" b="1" dirty="0"/>
              <a:t>Key Message: </a:t>
            </a:r>
            <a:r>
              <a:rPr lang="en-US" dirty="0"/>
              <a:t>Truncated Dome Details</a:t>
            </a:r>
          </a:p>
          <a:p>
            <a:pPr eaLnBrk="1" hangingPunct="1"/>
            <a:r>
              <a:rPr lang="en-US" b="1" dirty="0"/>
              <a:t>Est. Presentation Time: </a:t>
            </a:r>
            <a:r>
              <a:rPr lang="en-US" dirty="0"/>
              <a:t>Less than 1 minute(s)</a:t>
            </a:r>
          </a:p>
          <a:p>
            <a:pPr eaLnBrk="1" hangingPunct="1"/>
            <a:r>
              <a:rPr lang="en-US" b="1" dirty="0"/>
              <a:t>Explanation of Cues/Builds: </a:t>
            </a:r>
            <a:endParaRPr lang="en-US" dirty="0"/>
          </a:p>
          <a:p>
            <a:r>
              <a:rPr lang="en-US" b="1" dirty="0"/>
              <a:t>Suggested Comments: </a:t>
            </a:r>
            <a:r>
              <a:rPr lang="en-US" dirty="0"/>
              <a:t>The 1991 ADAAG required detectable warnings the full length of the curb ramp, whereas the PROWAG only requires a 24-inch strip near the bottom of the ramp for the full width of the ramp.  The PROWAG requirement provides maximum detectability for persons with visual impairments while minimizing the negative impacts on persons who rely on wheeled devices for mobility. </a:t>
            </a:r>
            <a:r>
              <a:rPr lang="en-US" sz="1200" kern="1200" baseline="0" dirty="0">
                <a:solidFill>
                  <a:schemeClr val="tx1"/>
                </a:solidFill>
                <a:ea typeface="+mn-ea"/>
                <a:cs typeface="+mn-cs"/>
              </a:rPr>
              <a:t>Placement: Detectable warning surfaces shall be placed at the back </a:t>
            </a:r>
            <a:r>
              <a:rPr lang="es-PR" sz="1200" kern="1200" baseline="0" dirty="0">
                <a:solidFill>
                  <a:schemeClr val="tx1"/>
                </a:solidFill>
                <a:ea typeface="+mn-ea"/>
                <a:cs typeface="+mn-cs"/>
              </a:rPr>
              <a:t>of curb. </a:t>
            </a:r>
            <a:r>
              <a:rPr lang="en-US" sz="1200" kern="1200" baseline="0" dirty="0">
                <a:solidFill>
                  <a:schemeClr val="tx1"/>
                </a:solidFill>
                <a:ea typeface="+mn-ea"/>
                <a:cs typeface="+mn-cs"/>
              </a:rPr>
              <a:t>Detectable warning surfaces extend 2 feet minimum in the direction of travel and the full width of the curb ramp (exclusive of </a:t>
            </a:r>
            <a:r>
              <a:rPr lang="es-PR" sz="1200" kern="1200" baseline="0" dirty="0">
                <a:solidFill>
                  <a:schemeClr val="tx1"/>
                </a:solidFill>
                <a:ea typeface="+mn-ea"/>
                <a:cs typeface="+mn-cs"/>
              </a:rPr>
              <a:t>flares) or the landing. </a:t>
            </a:r>
            <a:endParaRPr lang="en-US" b="1" dirty="0"/>
          </a:p>
          <a:p>
            <a:pPr eaLnBrk="1" hangingPunct="1"/>
            <a:r>
              <a:rPr lang="en-US" b="1" dirty="0"/>
              <a:t>Suggested Questions: </a:t>
            </a:r>
            <a:endParaRPr lang="en-US" dirty="0"/>
          </a:p>
          <a:p>
            <a:r>
              <a:rPr lang="en-US" b="1" dirty="0"/>
              <a:t>Additional Information: </a:t>
            </a:r>
            <a:r>
              <a:rPr lang="en-US" sz="1200" kern="1200" baseline="0" dirty="0">
                <a:solidFill>
                  <a:schemeClr val="tx1"/>
                </a:solidFill>
                <a:ea typeface="+mn-ea"/>
                <a:cs typeface="+mn-cs"/>
              </a:rPr>
              <a:t>Common color is federal yellow (Number 595C,#33538) . Other contrasting colors may be used on projects where cities or counties have jurisdiction.</a:t>
            </a:r>
            <a:endParaRPr lang="en-US" b="1" dirty="0"/>
          </a:p>
          <a:p>
            <a:pPr eaLnBrk="1" hangingPunct="1"/>
            <a:r>
              <a:rPr lang="en-US" b="1" dirty="0"/>
              <a:t>Possible Problems: </a:t>
            </a:r>
            <a:r>
              <a:rPr lang="en-US" dirty="0"/>
              <a:t>None</a:t>
            </a:r>
          </a:p>
        </p:txBody>
      </p:sp>
    </p:spTree>
    <p:extLst>
      <p:ext uri="{BB962C8B-B14F-4D97-AF65-F5344CB8AC3E}">
        <p14:creationId xmlns:p14="http://schemas.microsoft.com/office/powerpoint/2010/main" val="129739807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Detectable Warning Surface Detail</a:t>
            </a:r>
          </a:p>
          <a:p>
            <a:pPr eaLnBrk="1" hangingPunct="1"/>
            <a:r>
              <a:rPr lang="en-US" b="1" dirty="0"/>
              <a:t>Est. Presentation Time: </a:t>
            </a:r>
            <a:r>
              <a:rPr lang="en-US" dirty="0"/>
              <a:t>Less than 1 minute(s)</a:t>
            </a:r>
          </a:p>
          <a:p>
            <a:pPr eaLnBrk="1" hangingPunct="1"/>
            <a:r>
              <a:rPr lang="en-US" b="1" dirty="0"/>
              <a:t>Explanation of Cues/Builds: </a:t>
            </a:r>
            <a:endParaRPr lang="en-US" dirty="0"/>
          </a:p>
          <a:p>
            <a:r>
              <a:rPr lang="en-US" b="1" dirty="0"/>
              <a:t>Suggested Comments: </a:t>
            </a:r>
            <a:r>
              <a:rPr lang="en-US" dirty="0"/>
              <a:t>Here we see the location</a:t>
            </a:r>
            <a:r>
              <a:rPr lang="en-US" baseline="0" dirty="0"/>
              <a:t> of the detectable warnings.</a:t>
            </a:r>
            <a:endParaRPr lang="en-US" b="1" dirty="0"/>
          </a:p>
          <a:p>
            <a:pPr eaLnBrk="1" hangingPunct="1"/>
            <a:r>
              <a:rPr lang="en-US" b="1" dirty="0"/>
              <a:t>Suggested Questions: </a:t>
            </a:r>
            <a:r>
              <a:rPr lang="en-US" b="0"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Additional Information: </a:t>
            </a:r>
            <a:r>
              <a:rPr lang="en-US" sz="1200" kern="1200" baseline="0" dirty="0">
                <a:solidFill>
                  <a:schemeClr val="tx1"/>
                </a:solidFill>
                <a:ea typeface="+mn-ea"/>
                <a:cs typeface="+mn-cs"/>
              </a:rPr>
              <a:t>Source: </a:t>
            </a:r>
            <a:r>
              <a:rPr lang="en-US" dirty="0"/>
              <a:t>Washington State DOT</a:t>
            </a:r>
            <a:endParaRPr lang="en-US" b="1" dirty="0"/>
          </a:p>
          <a:p>
            <a:pPr eaLnBrk="1" hangingPunct="1"/>
            <a:r>
              <a:rPr lang="en-US" b="1" dirty="0"/>
              <a:t>Possible Problems: </a:t>
            </a:r>
            <a:r>
              <a:rPr lang="en-US" dirty="0"/>
              <a:t>None</a:t>
            </a:r>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192</a:t>
            </a:fld>
            <a:endParaRPr lang="en-US" dirty="0"/>
          </a:p>
        </p:txBody>
      </p:sp>
    </p:spTree>
    <p:extLst>
      <p:ext uri="{BB962C8B-B14F-4D97-AF65-F5344CB8AC3E}">
        <p14:creationId xmlns:p14="http://schemas.microsoft.com/office/powerpoint/2010/main" val="121073699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Contrasting Color</a:t>
            </a:r>
          </a:p>
          <a:p>
            <a:pPr eaLnBrk="1" hangingPunct="1"/>
            <a:r>
              <a:rPr lang="en-US" b="1" dirty="0"/>
              <a:t>Est. Presentation Time: </a:t>
            </a:r>
            <a:r>
              <a:rPr lang="en-US" dirty="0"/>
              <a:t>Less than 1 minute(s)</a:t>
            </a:r>
          </a:p>
          <a:p>
            <a:pPr eaLnBrk="1" hangingPunct="1"/>
            <a:r>
              <a:rPr lang="en-US" b="1" dirty="0"/>
              <a:t>Explanation of Cues/Builds: </a:t>
            </a:r>
            <a:endParaRPr lang="en-US" dirty="0"/>
          </a:p>
          <a:p>
            <a:r>
              <a:rPr lang="en-US" b="1" dirty="0"/>
              <a:t>Suggested Comments: </a:t>
            </a:r>
            <a:r>
              <a:rPr lang="en-US" sz="1200" kern="1200" baseline="0" dirty="0">
                <a:solidFill>
                  <a:schemeClr val="tx1"/>
                </a:solidFill>
                <a:ea typeface="+mn-ea"/>
                <a:cs typeface="+mn-cs"/>
              </a:rPr>
              <a:t>Common color is federal yellow (Number 595C,#33538) . Other contrasting colors may be used on projects where cities or counties have jurisdiction.</a:t>
            </a:r>
            <a:endParaRPr lang="en-US" b="1" dirty="0"/>
          </a:p>
          <a:p>
            <a:pPr eaLnBrk="1" hangingPunct="1"/>
            <a:r>
              <a:rPr lang="en-US" b="1" dirty="0"/>
              <a:t>Suggested Questions: </a:t>
            </a:r>
            <a:r>
              <a:rPr lang="en-US" b="0"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Additional Information: </a:t>
            </a:r>
            <a:r>
              <a:rPr lang="en-US" sz="1200" kern="1200" baseline="0" dirty="0">
                <a:solidFill>
                  <a:schemeClr val="tx1"/>
                </a:solidFill>
                <a:ea typeface="+mn-ea"/>
                <a:cs typeface="+mn-cs"/>
              </a:rPr>
              <a:t>None</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193</a:t>
            </a:fld>
            <a:endParaRPr lang="en-US" dirty="0"/>
          </a:p>
        </p:txBody>
      </p:sp>
    </p:spTree>
    <p:extLst>
      <p:ext uri="{BB962C8B-B14F-4D97-AF65-F5344CB8AC3E}">
        <p14:creationId xmlns:p14="http://schemas.microsoft.com/office/powerpoint/2010/main" val="393535108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2F415860-075E-4BDB-92BF-3B36AC699FF0}" type="slidenum">
              <a:rPr lang="en-US" smtClean="0"/>
              <a:pPr/>
              <a:t>194</a:t>
            </a:fld>
            <a:endParaRPr lang="en-US" dirty="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r>
              <a:rPr lang="en-US" b="1" dirty="0"/>
              <a:t>Key Message: </a:t>
            </a:r>
            <a:r>
              <a:rPr lang="en-US" dirty="0"/>
              <a:t>Detectable Warning</a:t>
            </a:r>
            <a:r>
              <a:rPr lang="en-US" baseline="0" dirty="0"/>
              <a:t> </a:t>
            </a:r>
            <a:r>
              <a:rPr lang="en-US" dirty="0"/>
              <a:t>Location and Alignment</a:t>
            </a:r>
          </a:p>
          <a:p>
            <a:pPr eaLnBrk="1" hangingPunct="1"/>
            <a:r>
              <a:rPr lang="en-US" b="1" dirty="0"/>
              <a:t>Est. Presentation Time: </a:t>
            </a:r>
            <a:r>
              <a:rPr lang="en-US" dirty="0"/>
              <a:t>Less than 1 minute(s)</a:t>
            </a:r>
          </a:p>
          <a:p>
            <a:pPr eaLnBrk="1" hangingPunct="1"/>
            <a:r>
              <a:rPr lang="en-US" b="1" dirty="0"/>
              <a:t>Explanation of Cues/Builds: </a:t>
            </a:r>
            <a:endParaRPr lang="en-US" dirty="0"/>
          </a:p>
          <a:p>
            <a:pPr eaLnBrk="1" hangingPunct="1"/>
            <a:r>
              <a:rPr lang="en-US" b="1" dirty="0"/>
              <a:t>Suggested Comments: </a:t>
            </a:r>
            <a:r>
              <a:rPr lang="en-US" dirty="0"/>
              <a:t>Proper placement and alignment of truncated domes is important to ensure detection by persons with visual impairments and at the same time allow unobstructed passage by persons using wheelchairs.  As shown in the photo, detectable warning surfaces shall extend 24 in minimum in the direction of travel and the full width of the curb ramp (exclusive of flares), the landing, or the blended transition.</a:t>
            </a:r>
          </a:p>
          <a:p>
            <a:pPr eaLnBrk="1" hangingPunct="1"/>
            <a:r>
              <a:rPr lang="en-US" b="1" dirty="0"/>
              <a:t>Suggested Questions: </a:t>
            </a:r>
            <a:endParaRPr lang="en-US"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p:txBody>
      </p:sp>
    </p:spTree>
    <p:extLst>
      <p:ext uri="{BB962C8B-B14F-4D97-AF65-F5344CB8AC3E}">
        <p14:creationId xmlns:p14="http://schemas.microsoft.com/office/powerpoint/2010/main" val="201340272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4F5E4B1A-C0CF-4EF3-94EE-FE22578C1691}" type="slidenum">
              <a:rPr lang="en-US" smtClean="0"/>
              <a:pPr/>
              <a:t>195</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b="1" dirty="0"/>
              <a:t>Key Message: </a:t>
            </a:r>
            <a:r>
              <a:rPr lang="en-US" sz="1200" dirty="0"/>
              <a:t>Detectable Warning Placement on Perpendicular Curb Ramps</a:t>
            </a:r>
            <a:endParaRPr lang="en-US" dirty="0"/>
          </a:p>
          <a:p>
            <a:pPr eaLnBrk="1" hangingPunct="1"/>
            <a:r>
              <a:rPr lang="en-US" b="1" dirty="0"/>
              <a:t>Est. Presentation Time: </a:t>
            </a:r>
            <a:r>
              <a:rPr lang="en-US" dirty="0"/>
              <a:t>Less than 1 minute(s)</a:t>
            </a:r>
          </a:p>
          <a:p>
            <a:pPr eaLnBrk="1" hangingPunct="1"/>
            <a:r>
              <a:rPr lang="en-US" b="1" dirty="0"/>
              <a:t>Explanation of Cues/Builds: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Ideally, </a:t>
            </a:r>
            <a:r>
              <a:rPr lang="en-US" b="0" dirty="0"/>
              <a:t>t</a:t>
            </a:r>
            <a:r>
              <a:rPr lang="en-US" dirty="0"/>
              <a:t>runcated dome detectable warnings shall be placed at the back of the curb or at the grade break,</a:t>
            </a:r>
            <a:r>
              <a:rPr lang="en-US" baseline="0" dirty="0"/>
              <a:t> perpendicular to the curb. Why? Blind individuals tent to align themselves with them. This is not required however.</a:t>
            </a:r>
            <a:endParaRPr lang="en-US" b="1" dirty="0"/>
          </a:p>
          <a:p>
            <a:pPr eaLnBrk="1" hangingPunct="1"/>
            <a:r>
              <a:rPr lang="en-US" b="1" dirty="0"/>
              <a:t>Suggested Questions: </a:t>
            </a:r>
            <a:r>
              <a:rPr lang="en-US" b="0" dirty="0"/>
              <a:t>None</a:t>
            </a:r>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p:txBody>
      </p:sp>
    </p:spTree>
    <p:extLst>
      <p:ext uri="{BB962C8B-B14F-4D97-AF65-F5344CB8AC3E}">
        <p14:creationId xmlns:p14="http://schemas.microsoft.com/office/powerpoint/2010/main" val="131253075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27784D12-0476-40CE-B2FA-78FC0332E8B0}" type="slidenum">
              <a:rPr lang="en-US" smtClean="0"/>
              <a:pPr/>
              <a:t>196</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b="1" dirty="0"/>
              <a:t>Key Message: </a:t>
            </a:r>
            <a:r>
              <a:rPr lang="en-US" dirty="0"/>
              <a:t>Directional Perpendicular Ramp</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On perpendicular ramps, place the detectable warning at the grade break if the level landing at bottom of ramp is less than 5 feet deep (as illustrated on the left).  Place the detectable warning on the bottom landing if landing is more than 5 feet deep at any point (as illustrated on the right).  </a:t>
            </a:r>
            <a:endParaRPr lang="en-US" b="1" dirty="0"/>
          </a:p>
          <a:p>
            <a:pPr eaLnBrk="1" hangingPunct="1"/>
            <a:r>
              <a:rPr lang="en-US" b="1" dirty="0"/>
              <a:t>Suggested Questions: </a:t>
            </a:r>
            <a:endParaRPr lang="en-US"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p:txBody>
      </p:sp>
    </p:spTree>
    <p:extLst>
      <p:ext uri="{BB962C8B-B14F-4D97-AF65-F5344CB8AC3E}">
        <p14:creationId xmlns:p14="http://schemas.microsoft.com/office/powerpoint/2010/main" val="409102731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BA8C80E6-3BA0-49F2-9C3C-B2688A632F5A}" type="slidenum">
              <a:rPr lang="en-US" smtClean="0"/>
              <a:pPr/>
              <a:t>197</a:t>
            </a:fld>
            <a:endParaRPr lang="en-US"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en-US" b="1" dirty="0"/>
              <a:t>Key Message: </a:t>
            </a:r>
            <a:r>
              <a:rPr lang="en-US" dirty="0"/>
              <a:t>Detectable Warnings</a:t>
            </a:r>
            <a:r>
              <a:rPr lang="en-US" baseline="0" dirty="0"/>
              <a:t> </a:t>
            </a:r>
            <a:r>
              <a:rPr lang="en-US" dirty="0"/>
              <a:t>at Parallel Curb Ramp</a:t>
            </a:r>
          </a:p>
          <a:p>
            <a:pPr eaLnBrk="1" hangingPunct="1"/>
            <a:r>
              <a:rPr lang="en-US" b="1" dirty="0"/>
              <a:t>Est. Presentation Time: </a:t>
            </a:r>
            <a:r>
              <a:rPr lang="en-US" dirty="0"/>
              <a:t>Less than 1 minute(s)</a:t>
            </a:r>
          </a:p>
          <a:p>
            <a:pPr eaLnBrk="1" hangingPunct="1"/>
            <a:r>
              <a:rPr lang="en-US" b="1" dirty="0"/>
              <a:t>Explanation of Cues/Builds: </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As shown in the diagram above, a parallel curb ramp has two ramps leading down towards a center level landing at the bottom. A level landing is required at the top of each ramp.  Detectable warnings should be contained within the lower landing bordering the roadway.</a:t>
            </a:r>
            <a:endParaRPr lang="en-US" b="1" dirty="0"/>
          </a:p>
          <a:p>
            <a:pPr eaLnBrk="1" hangingPunct="1"/>
            <a:r>
              <a:rPr lang="en-US" b="1" dirty="0"/>
              <a:t>Suggested Questions: </a:t>
            </a:r>
            <a:endParaRPr lang="en-US"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p:txBody>
      </p:sp>
    </p:spTree>
    <p:extLst>
      <p:ext uri="{BB962C8B-B14F-4D97-AF65-F5344CB8AC3E}">
        <p14:creationId xmlns:p14="http://schemas.microsoft.com/office/powerpoint/2010/main" val="202932865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718A69F7-747E-4656-9B69-77FF1B7C4013}" type="slidenum">
              <a:rPr lang="en-US" smtClean="0"/>
              <a:pPr/>
              <a:t>198</a:t>
            </a:fld>
            <a:endParaRPr lang="en-US" dirty="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b="1" dirty="0"/>
              <a:t>Key Message: </a:t>
            </a:r>
            <a:r>
              <a:rPr lang="en-US" dirty="0"/>
              <a:t>Proper Placement of Truncated Domes</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Here are a few more examples of properly placed detectable warnings.</a:t>
            </a:r>
            <a:endParaRPr lang="en-US" b="1" dirty="0"/>
          </a:p>
          <a:p>
            <a:pPr eaLnBrk="1" hangingPunct="1"/>
            <a:r>
              <a:rPr lang="en-US" b="1" dirty="0"/>
              <a:t>Suggested Questions: </a:t>
            </a:r>
            <a:r>
              <a:rPr lang="en-US" b="0" dirty="0"/>
              <a:t>None</a:t>
            </a:r>
            <a:endParaRPr lang="en-US"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p:txBody>
      </p:sp>
    </p:spTree>
    <p:extLst>
      <p:ext uri="{BB962C8B-B14F-4D97-AF65-F5344CB8AC3E}">
        <p14:creationId xmlns:p14="http://schemas.microsoft.com/office/powerpoint/2010/main" val="71848400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8. Drainage</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b="0" dirty="0"/>
              <a:t>The</a:t>
            </a:r>
            <a:r>
              <a:rPr lang="en-US" b="0" baseline="0" dirty="0"/>
              <a:t> last feature is proper drainage. Although not in the PROWAG, this is an important consideration. We don’t want water at the bottom of the ramp. </a:t>
            </a:r>
            <a:r>
              <a:rPr lang="en-US" dirty="0"/>
              <a:t>Consider the drainage impacts of the installation and consider locating the temporary where</a:t>
            </a:r>
            <a:r>
              <a:rPr lang="en-US" baseline="0" dirty="0"/>
              <a:t> there is </a:t>
            </a:r>
            <a:r>
              <a:rPr lang="en-US" dirty="0"/>
              <a:t>a catch basin just upstream of the obstructed gutter pan. Another solution is a narrow (one inch) cast iron trench drain across the ramp toe to collect drainage.</a:t>
            </a:r>
            <a:endParaRPr lang="en-US" b="1" dirty="0"/>
          </a:p>
          <a:p>
            <a:pPr eaLnBrk="1" hangingPunct="1"/>
            <a:r>
              <a:rPr lang="en-US" b="1" dirty="0"/>
              <a:t>Suggested Questions: </a:t>
            </a:r>
            <a:r>
              <a:rPr lang="en-US" b="0" dirty="0"/>
              <a:t>None</a:t>
            </a:r>
            <a:endParaRPr lang="en-US"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199</a:t>
            </a:fld>
            <a:endParaRPr lang="en-US" dirty="0"/>
          </a:p>
        </p:txBody>
      </p:sp>
    </p:spTree>
    <p:extLst>
      <p:ext uri="{BB962C8B-B14F-4D97-AF65-F5344CB8AC3E}">
        <p14:creationId xmlns:p14="http://schemas.microsoft.com/office/powerpoint/2010/main" val="2713624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BAE14F17-3265-4676-A800-529F62FE7A35}" type="slidenum">
              <a:rPr lang="en-US" smtClean="0"/>
              <a:pPr/>
              <a:t>2</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r>
              <a:rPr lang="en-US" b="1"/>
              <a:t>Key Message: </a:t>
            </a:r>
            <a:r>
              <a:rPr lang="en-US"/>
              <a:t>FHWA disclaimer</a:t>
            </a:r>
          </a:p>
          <a:p>
            <a:r>
              <a:rPr lang="en-US" b="1"/>
              <a:t>Est. Presentation Time: </a:t>
            </a:r>
            <a:r>
              <a:rPr lang="en-US"/>
              <a:t>Less than 1 minute(s)</a:t>
            </a:r>
            <a:endParaRPr lang="en-US" b="1"/>
          </a:p>
          <a:p>
            <a:r>
              <a:rPr lang="en-US" b="1"/>
              <a:t>Explanation of Cues/Builds: </a:t>
            </a:r>
            <a:r>
              <a:rPr lang="en-US"/>
              <a:t>None</a:t>
            </a:r>
          </a:p>
          <a:p>
            <a:r>
              <a:rPr lang="en-US" b="1"/>
              <a:t>Suggested Comments: </a:t>
            </a:r>
            <a:r>
              <a:rPr lang="en-US"/>
              <a:t>Self explanatory</a:t>
            </a:r>
            <a:endParaRPr lang="en-US" b="1"/>
          </a:p>
          <a:p>
            <a:r>
              <a:rPr lang="en-US" b="1"/>
              <a:t>Suggested Questions: </a:t>
            </a:r>
            <a:r>
              <a:rPr lang="en-US"/>
              <a:t>None</a:t>
            </a:r>
          </a:p>
          <a:p>
            <a:r>
              <a:rPr lang="en-US" b="1"/>
              <a:t>Additional Information: </a:t>
            </a:r>
            <a:r>
              <a:rPr lang="en-US"/>
              <a:t>Information about the grant can be found at www.atssa.com</a:t>
            </a:r>
            <a:endParaRPr lang="en-US" b="1"/>
          </a:p>
          <a:p>
            <a:r>
              <a:rPr lang="en-US" b="1"/>
              <a:t>Possible Problems: </a:t>
            </a:r>
            <a:r>
              <a:rPr lang="en-US"/>
              <a:t>None</a:t>
            </a: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Module Objectives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 </a:t>
            </a:r>
            <a:r>
              <a:rPr lang="en-US" dirty="0"/>
              <a:t>These are the things we will do in this module.</a:t>
            </a:r>
            <a:r>
              <a:rPr lang="en-US" baseline="0" dirty="0"/>
              <a:t> Let’s start!</a:t>
            </a:r>
            <a:endParaRPr lang="en-US"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20</a:t>
            </a:fld>
            <a:endParaRPr lang="en-US" dirty="0"/>
          </a:p>
        </p:txBody>
      </p:sp>
    </p:spTree>
    <p:extLst>
      <p:ext uri="{BB962C8B-B14F-4D97-AF65-F5344CB8AC3E}">
        <p14:creationId xmlns:p14="http://schemas.microsoft.com/office/powerpoint/2010/main" val="300095887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8. Drainage</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b="0" dirty="0"/>
              <a:t>Notice</a:t>
            </a:r>
            <a:r>
              <a:rPr lang="en-US" b="0" baseline="0" dirty="0"/>
              <a:t> the drainage pipe on the left. Water accumulation at the bottom of the ramp, as you see on the right, is a common problem.</a:t>
            </a:r>
            <a:endParaRPr lang="en-US" b="1" dirty="0"/>
          </a:p>
          <a:p>
            <a:pPr eaLnBrk="1" hangingPunct="1"/>
            <a:r>
              <a:rPr lang="en-US" b="1" dirty="0"/>
              <a:t>Suggested Questions: </a:t>
            </a:r>
            <a:r>
              <a:rPr lang="en-US" b="0" dirty="0"/>
              <a:t>None</a:t>
            </a:r>
            <a:endParaRPr lang="en-US"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200</a:t>
            </a:fld>
            <a:endParaRPr lang="en-US" dirty="0"/>
          </a:p>
        </p:txBody>
      </p:sp>
    </p:spTree>
    <p:extLst>
      <p:ext uri="{BB962C8B-B14F-4D97-AF65-F5344CB8AC3E}">
        <p14:creationId xmlns:p14="http://schemas.microsoft.com/office/powerpoint/2010/main" val="130730873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8. Drainage</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b="0" dirty="0"/>
              <a:t>Notice</a:t>
            </a:r>
            <a:r>
              <a:rPr lang="en-US" b="0" baseline="0" dirty="0"/>
              <a:t> the drainage pipe.</a:t>
            </a:r>
            <a:endParaRPr lang="en-US" b="1" dirty="0"/>
          </a:p>
          <a:p>
            <a:pPr eaLnBrk="1" hangingPunct="1"/>
            <a:r>
              <a:rPr lang="en-US" b="1" dirty="0"/>
              <a:t>Suggested Questions: </a:t>
            </a:r>
            <a:r>
              <a:rPr lang="en-US" b="0" dirty="0"/>
              <a:t>Proper</a:t>
            </a:r>
            <a:r>
              <a:rPr lang="en-US" b="0" baseline="0" dirty="0"/>
              <a:t> slope?</a:t>
            </a:r>
            <a:endParaRPr lang="en-US"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201</a:t>
            </a:fld>
            <a:endParaRPr lang="en-US" dirty="0"/>
          </a:p>
        </p:txBody>
      </p:sp>
    </p:spTree>
    <p:extLst>
      <p:ext uri="{BB962C8B-B14F-4D97-AF65-F5344CB8AC3E}">
        <p14:creationId xmlns:p14="http://schemas.microsoft.com/office/powerpoint/2010/main" val="419339637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Overhead Work</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Another consideration</a:t>
            </a:r>
            <a:r>
              <a:rPr lang="en-US" baseline="0" dirty="0"/>
              <a:t> is overhead work sometime called scaffolding. It is used for </a:t>
            </a:r>
            <a:r>
              <a:rPr lang="en-US" dirty="0"/>
              <a:t>long-term urban building construction or renovation. Its primary function is to protect pedestrians from flying debris. These may be a challenge</a:t>
            </a:r>
            <a:r>
              <a:rPr lang="en-US" baseline="0" dirty="0"/>
              <a:t> to the disabled population. The same design criteria will apply. The MUTCD refers to these as conopied walkways.</a:t>
            </a:r>
            <a:endParaRPr lang="es-PR" dirty="0"/>
          </a:p>
          <a:p>
            <a:pPr eaLnBrk="1" hangingPunct="1"/>
            <a:r>
              <a:rPr lang="en-US" b="1" dirty="0"/>
              <a:t>Suggested Questions: </a:t>
            </a:r>
            <a:endParaRPr lang="en-US"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202</a:t>
            </a:fld>
            <a:endParaRPr lang="en-US" dirty="0"/>
          </a:p>
        </p:txBody>
      </p:sp>
    </p:spTree>
    <p:extLst>
      <p:ext uri="{BB962C8B-B14F-4D97-AF65-F5344CB8AC3E}">
        <p14:creationId xmlns:p14="http://schemas.microsoft.com/office/powerpoint/2010/main" val="167794000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Canopied Walkways</a:t>
            </a:r>
          </a:p>
          <a:p>
            <a:pPr eaLnBrk="1" hangingPunct="1"/>
            <a:r>
              <a:rPr lang="en-US" b="1" dirty="0"/>
              <a:t>Est. Presentation Time: </a:t>
            </a:r>
            <a:r>
              <a:rPr lang="en-US" dirty="0"/>
              <a:t>Less than 1 minute(s)</a:t>
            </a:r>
          </a:p>
          <a:p>
            <a:pPr eaLnBrk="1" hangingPunct="1"/>
            <a:r>
              <a:rPr lang="en-US" b="1" dirty="0"/>
              <a:t>Explanation of Cues/Builds:</a:t>
            </a:r>
            <a:r>
              <a:rPr lang="en-US" b="0" dirty="0"/>
              <a:t> None</a:t>
            </a:r>
          </a:p>
          <a:p>
            <a:r>
              <a:rPr lang="en-US" b="1" dirty="0"/>
              <a:t>Suggested Comments: </a:t>
            </a:r>
            <a:r>
              <a:rPr lang="en-US" sz="1200" i="0" kern="1200" baseline="0" dirty="0">
                <a:solidFill>
                  <a:schemeClr val="tx1"/>
                </a:solidFill>
                <a:ea typeface="+mn-ea"/>
                <a:cs typeface="+mn-cs"/>
              </a:rPr>
              <a:t>A canopied walkway may be used to protect pedestrians from falling debris, and to provide a covered passage </a:t>
            </a:r>
            <a:r>
              <a:rPr lang="es-PR" sz="1200" i="0" kern="1200" baseline="0" dirty="0">
                <a:solidFill>
                  <a:schemeClr val="tx1"/>
                </a:solidFill>
                <a:ea typeface="+mn-ea"/>
                <a:cs typeface="+mn-cs"/>
              </a:rPr>
              <a:t>for pedestrians. </a:t>
            </a:r>
            <a:r>
              <a:rPr lang="en-US" sz="1200" i="0" kern="1200" baseline="0" dirty="0">
                <a:solidFill>
                  <a:schemeClr val="tx1"/>
                </a:solidFill>
                <a:ea typeface="+mn-ea"/>
                <a:cs typeface="+mn-cs"/>
              </a:rPr>
              <a:t>Covered walkways should be sturdily constructed and adequately lighted for nighttime use. When pedestrian and vehicle paths are rerouted to a closer proximity to each other, consideration should be given to separating them by a temporary traffic barrier. If a temporary traffic barrier is used to shield pedestrians, it should be designed to accommodate </a:t>
            </a:r>
            <a:r>
              <a:rPr lang="es-PR" sz="1200" i="0" kern="1200" baseline="0" dirty="0">
                <a:solidFill>
                  <a:schemeClr val="tx1"/>
                </a:solidFill>
                <a:ea typeface="+mn-ea"/>
                <a:cs typeface="+mn-cs"/>
              </a:rPr>
              <a:t>site conditions. </a:t>
            </a:r>
            <a:endParaRPr lang="en-US" b="0" i="0" dirty="0"/>
          </a:p>
          <a:p>
            <a:pPr eaLnBrk="1" hangingPunct="1"/>
            <a:r>
              <a:rPr lang="en-US" b="1" i="0" dirty="0"/>
              <a:t>Suggested Questions:</a:t>
            </a:r>
            <a:r>
              <a:rPr lang="en-US" b="0" i="0" dirty="0"/>
              <a:t> None</a:t>
            </a:r>
            <a:endParaRPr lang="en-US" i="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a:t>
            </a:r>
            <a:r>
              <a:rPr lang="en-US" b="0" dirty="0"/>
              <a:t> MUTCD</a:t>
            </a:r>
            <a:r>
              <a:rPr lang="en-US" b="0" baseline="0" dirty="0"/>
              <a:t> 6D.01</a:t>
            </a:r>
            <a:endParaRPr lang="en-US" b="1" dirty="0"/>
          </a:p>
          <a:p>
            <a:pPr eaLnBrk="1" hangingPunct="1"/>
            <a:r>
              <a:rPr lang="en-US" b="1" dirty="0"/>
              <a:t>Possible Problems:</a:t>
            </a:r>
            <a:r>
              <a:rPr lang="en-US" b="0" dirty="0"/>
              <a:t> None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4820A9EE-6F3A-4036-91FF-DD94C12EA9E3}" type="slidenum">
              <a:rPr lang="en-US" smtClean="0"/>
              <a:pPr>
                <a:defRPr/>
              </a:pPr>
              <a:t>203</a:t>
            </a:fld>
            <a:endParaRPr lang="en-US" dirty="0"/>
          </a:p>
        </p:txBody>
      </p:sp>
    </p:spTree>
    <p:extLst>
      <p:ext uri="{BB962C8B-B14F-4D97-AF65-F5344CB8AC3E}">
        <p14:creationId xmlns:p14="http://schemas.microsoft.com/office/powerpoint/2010/main" val="148185914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Construction Fences (Corner)</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b="0" dirty="0"/>
              <a:t>Here we see a</a:t>
            </a:r>
            <a:r>
              <a:rPr lang="en-US" b="0" baseline="0" dirty="0"/>
              <a:t> typical application from Phoenix, for a covered walkway.</a:t>
            </a:r>
            <a:endParaRPr lang="en-US" b="0" dirty="0"/>
          </a:p>
          <a:p>
            <a:pPr eaLnBrk="1" hangingPunct="1"/>
            <a:r>
              <a:rPr lang="en-US" b="1" dirty="0"/>
              <a:t>Suggested Questions: </a:t>
            </a:r>
            <a:r>
              <a:rPr lang="en-US" b="0" dirty="0"/>
              <a:t>None</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sz="1200" b="0" i="0" kern="0" dirty="0">
                <a:solidFill>
                  <a:schemeClr val="tx1"/>
                </a:solidFill>
                <a:ea typeface="+mn-ea"/>
                <a:cs typeface="+mn-cs"/>
              </a:rPr>
              <a:t>Source: City of Phoenix Barricade Manual - https://www.phoenix.gov/streetssite/Documents/d_039129.pdf </a:t>
            </a:r>
            <a:endParaRPr lang="en-US"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Possible Problems: </a:t>
            </a:r>
            <a:r>
              <a:rPr lang="en-US" b="0" dirty="0"/>
              <a:t>None</a:t>
            </a:r>
            <a:endParaRPr lang="en-US" sz="1200" b="0" i="0" kern="0" dirty="0">
              <a:solidFill>
                <a:schemeClr val="tx1"/>
              </a:solidFill>
              <a:ea typeface="+mn-ea"/>
              <a:cs typeface="+mn-cs"/>
            </a:endParaRPr>
          </a:p>
          <a:p>
            <a:pPr eaLnBrk="1" hangingPunct="1"/>
            <a:endParaRPr lang="en-US" dirty="0"/>
          </a:p>
          <a:p>
            <a:endParaRPr lang="en-US" dirty="0"/>
          </a:p>
        </p:txBody>
      </p:sp>
      <p:sp>
        <p:nvSpPr>
          <p:cNvPr id="4" name="Slide Number Placeholder 3"/>
          <p:cNvSpPr>
            <a:spLocks noGrp="1"/>
          </p:cNvSpPr>
          <p:nvPr>
            <p:ph type="sldNum" sz="quarter" idx="10"/>
          </p:nvPr>
        </p:nvSpPr>
        <p:spPr/>
        <p:txBody>
          <a:bodyPr/>
          <a:lstStyle/>
          <a:p>
            <a:pPr>
              <a:defRPr/>
            </a:pPr>
            <a:fld id="{4820A9EE-6F3A-4036-91FF-DD94C12EA9E3}" type="slidenum">
              <a:rPr lang="en-US" smtClean="0"/>
              <a:pPr>
                <a:defRPr/>
              </a:pPr>
              <a:t>204</a:t>
            </a:fld>
            <a:endParaRPr lang="en-US" dirty="0"/>
          </a:p>
        </p:txBody>
      </p:sp>
    </p:spTree>
    <p:extLst>
      <p:ext uri="{BB962C8B-B14F-4D97-AF65-F5344CB8AC3E}">
        <p14:creationId xmlns:p14="http://schemas.microsoft.com/office/powerpoint/2010/main" val="132985689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eaLnBrk="1" hangingPunct="1"/>
            <a:r>
              <a:rPr lang="en-US" b="1" dirty="0"/>
              <a:t>Key Message: </a:t>
            </a:r>
            <a:r>
              <a:rPr lang="en-US" dirty="0"/>
              <a:t>Accessibility During Short-Term </a:t>
            </a:r>
            <a:r>
              <a:rPr lang="en-US" baseline="0" dirty="0"/>
              <a:t> </a:t>
            </a:r>
            <a:r>
              <a:rPr lang="en-US" dirty="0"/>
              <a:t>and Short Duration Operations</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p>
          <a:p>
            <a:r>
              <a:rPr lang="en-US" b="1" dirty="0"/>
              <a:t>Suggested Comments: </a:t>
            </a:r>
            <a:r>
              <a:rPr lang="en-US" dirty="0"/>
              <a:t>Accessibility during short-term </a:t>
            </a:r>
            <a:r>
              <a:rPr lang="en-US" baseline="0" dirty="0"/>
              <a:t> </a:t>
            </a:r>
            <a:r>
              <a:rPr lang="en-US" dirty="0"/>
              <a:t>and short duration operations is one of the most difficult challenges. The duration of the operation make this a challenge.</a:t>
            </a:r>
            <a:r>
              <a:rPr lang="en-US" baseline="0" dirty="0"/>
              <a:t> The MUTD provides little or no guidance on this topic, other than saying the ADA applies. </a:t>
            </a:r>
            <a:r>
              <a:rPr lang="en-US" sz="1200" kern="1200" baseline="0" dirty="0">
                <a:solidFill>
                  <a:schemeClr val="tx1"/>
                </a:solidFill>
                <a:ea typeface="+mn-ea"/>
                <a:cs typeface="+mn-cs"/>
              </a:rPr>
              <a:t>Decisions regarding the selection of the most appropriate typical application to use as a guide for a specific TTC zone require an understanding of each situation. Work duration is a major factor in determining the number and types of devices used in TTC zones. Most utility work would fall in these categories.</a:t>
            </a:r>
          </a:p>
          <a:p>
            <a:r>
              <a:rPr lang="en-US" sz="1200" kern="1200" baseline="0" dirty="0">
                <a:solidFill>
                  <a:schemeClr val="tx1"/>
                </a:solidFill>
                <a:ea typeface="+mn-ea"/>
                <a:cs typeface="+mn-cs"/>
              </a:rPr>
              <a:t>The duration of a TTC zone is defined relative to the length of time a work operation occupies a spot location. Let’s define these terms:</a:t>
            </a:r>
          </a:p>
          <a:p>
            <a:pPr>
              <a:buFont typeface="Arial" pitchFamily="34" charset="0"/>
              <a:buChar char="•"/>
            </a:pPr>
            <a:r>
              <a:rPr lang="en-US" sz="1200" kern="1200" baseline="0" dirty="0">
                <a:solidFill>
                  <a:schemeClr val="tx1"/>
                </a:solidFill>
                <a:ea typeface="+mn-ea"/>
                <a:cs typeface="+mn-cs"/>
              </a:rPr>
              <a:t>Short-term stationary is daytime work that occupies a location for more than 1 hour within a single daylight period.</a:t>
            </a:r>
          </a:p>
          <a:p>
            <a:pPr>
              <a:buFont typeface="Arial" pitchFamily="34" charset="0"/>
              <a:buChar char="•"/>
            </a:pPr>
            <a:r>
              <a:rPr lang="en-US" sz="1200" kern="1200" baseline="0" dirty="0">
                <a:solidFill>
                  <a:schemeClr val="tx1"/>
                </a:solidFill>
                <a:ea typeface="+mn-ea"/>
                <a:cs typeface="+mn-cs"/>
              </a:rPr>
              <a:t>Short duration is work that occupies a location up to 1 hour.</a:t>
            </a:r>
          </a:p>
          <a:p>
            <a:pPr eaLnBrk="1" hangingPunct="1"/>
            <a:r>
              <a:rPr lang="en-US" b="1" dirty="0"/>
              <a:t>Suggested Questions: </a:t>
            </a:r>
            <a:r>
              <a:rPr lang="en-US" b="0" dirty="0"/>
              <a:t>None</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b="0" dirty="0"/>
              <a:t>MUTCD Section 6G</a:t>
            </a:r>
            <a:endParaRPr lang="en-US"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Possible Problems:  </a:t>
            </a:r>
            <a:r>
              <a:rPr lang="en-US" b="0" dirty="0"/>
              <a:t>None</a:t>
            </a:r>
            <a:endParaRPr lang="en-US" sz="1200" b="0" i="0" kern="0" dirty="0">
              <a:solidFill>
                <a:schemeClr val="tx1"/>
              </a:solidFill>
              <a:ea typeface="+mn-ea"/>
              <a:cs typeface="+mn-cs"/>
            </a:endParaRP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205</a:t>
            </a:fld>
            <a:endParaRPr lang="en-US" dirty="0"/>
          </a:p>
        </p:txBody>
      </p:sp>
    </p:spTree>
    <p:extLst>
      <p:ext uri="{BB962C8B-B14F-4D97-AF65-F5344CB8AC3E}">
        <p14:creationId xmlns:p14="http://schemas.microsoft.com/office/powerpoint/2010/main" val="381911280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eaLnBrk="1" hangingPunct="1"/>
            <a:r>
              <a:rPr lang="en-US" b="1" dirty="0"/>
              <a:t>Key Message: </a:t>
            </a:r>
            <a:r>
              <a:rPr lang="en-US" dirty="0"/>
              <a:t>Accessibility During Short-Term </a:t>
            </a:r>
            <a:r>
              <a:rPr lang="en-US" baseline="0" dirty="0"/>
              <a:t> </a:t>
            </a:r>
            <a:r>
              <a:rPr lang="en-US" dirty="0"/>
              <a:t>and Short Duration Operations</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dirty="0"/>
              <a:t>Accessibility during short-term </a:t>
            </a:r>
            <a:r>
              <a:rPr lang="en-US" baseline="0" dirty="0"/>
              <a:t> </a:t>
            </a:r>
            <a:r>
              <a:rPr lang="en-US" dirty="0"/>
              <a:t>and short duration operations is one of the most difficult challenges. The duration of the operation make this a challenge.</a:t>
            </a:r>
            <a:r>
              <a:rPr lang="en-US" baseline="0" dirty="0"/>
              <a:t> The MUTCD provides little or no guidance on this topic, other than saying the ADA applies. </a:t>
            </a:r>
            <a:r>
              <a:rPr lang="en-US" sz="1200" kern="1200" baseline="0" dirty="0">
                <a:solidFill>
                  <a:schemeClr val="tx1"/>
                </a:solidFill>
                <a:ea typeface="+mn-ea"/>
                <a:cs typeface="+mn-cs"/>
              </a:rPr>
              <a:t>Decisions regarding the selection of the most appropriate typical application to use as a guide for a specific TTC zone require an understanding of each situation. </a:t>
            </a:r>
            <a:r>
              <a:rPr lang="en-US" sz="1200" kern="1200" dirty="0">
                <a:solidFill>
                  <a:schemeClr val="tx1"/>
                </a:solidFill>
                <a:ea typeface="+mn-ea"/>
                <a:cs typeface="+mn-cs"/>
              </a:rPr>
              <a:t>Each TTC zone is different. Many variables, such as location of work, highway type, geometrics, vertical and horizontal alignment, intersections, interchanges, road user volumes, road vehicle mix (buses, trucks, and cars), and road user speeds affect the needs of each zone. The goal of TTC in work zones is safety with minimum disruption to road users. The key factor in promoting TTC zone safety is proper judgment.</a:t>
            </a:r>
            <a:r>
              <a:rPr lang="en-US" sz="1200" i="0" kern="1200" dirty="0">
                <a:solidFill>
                  <a:schemeClr val="tx1"/>
                </a:solidFill>
                <a:ea typeface="+mn-ea"/>
                <a:cs typeface="+mn-cs"/>
              </a:rPr>
              <a:t> </a:t>
            </a:r>
            <a:r>
              <a:rPr lang="es-PR" sz="1200" i="0" kern="1200" dirty="0">
                <a:solidFill>
                  <a:schemeClr val="tx1"/>
                </a:solidFill>
                <a:ea typeface="+mn-ea"/>
                <a:cs typeface="+mn-cs"/>
              </a:rPr>
              <a:t>We</a:t>
            </a:r>
            <a:r>
              <a:rPr lang="es-PR" sz="1200" i="0" kern="1200" baseline="0" dirty="0">
                <a:solidFill>
                  <a:schemeClr val="tx1"/>
                </a:solidFill>
                <a:ea typeface="+mn-ea"/>
                <a:cs typeface="+mn-cs"/>
              </a:rPr>
              <a:t> can use judgment to alter the typical applications. </a:t>
            </a:r>
            <a:r>
              <a:rPr lang="en-US" sz="1200" i="0" kern="1200" baseline="0" dirty="0">
                <a:solidFill>
                  <a:schemeClr val="tx1"/>
                </a:solidFill>
                <a:ea typeface="+mn-ea"/>
                <a:cs typeface="+mn-cs"/>
              </a:rPr>
              <a:t>Typical applications should be altered, when necessary, to fit the conditions of a particular TTC zone.</a:t>
            </a:r>
            <a:endParaRPr lang="en-US" b="0" i="0" dirty="0"/>
          </a:p>
          <a:p>
            <a:pPr eaLnBrk="1" hangingPunct="1"/>
            <a:r>
              <a:rPr lang="en-US" b="1" i="0" dirty="0"/>
              <a:t>Suggested Questions: </a:t>
            </a:r>
            <a:r>
              <a:rPr lang="en-US" b="0" i="0" dirty="0"/>
              <a:t>None</a:t>
            </a:r>
            <a:endParaRPr lang="en-US" i="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b="0" dirty="0"/>
              <a:t>MUTCD Section 6G.01</a:t>
            </a:r>
            <a:endParaRPr lang="en-US"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Possible Problems:  </a:t>
            </a:r>
            <a:r>
              <a:rPr lang="en-US" b="0" dirty="0"/>
              <a:t>None</a:t>
            </a:r>
            <a:endParaRPr lang="en-US" sz="1200" b="0" i="0" kern="0" dirty="0">
              <a:solidFill>
                <a:schemeClr val="tx1"/>
              </a:solidFill>
              <a:ea typeface="+mn-ea"/>
              <a:cs typeface="+mn-cs"/>
            </a:endParaRP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206</a:t>
            </a:fld>
            <a:endParaRPr lang="en-US" dirty="0"/>
          </a:p>
        </p:txBody>
      </p:sp>
    </p:spTree>
    <p:extLst>
      <p:ext uri="{BB962C8B-B14F-4D97-AF65-F5344CB8AC3E}">
        <p14:creationId xmlns:p14="http://schemas.microsoft.com/office/powerpoint/2010/main" val="309687153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Best Practices</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dirty="0"/>
              <a:t>The best practices</a:t>
            </a:r>
            <a:r>
              <a:rPr lang="en-US" baseline="0" dirty="0"/>
              <a:t> involve:</a:t>
            </a:r>
          </a:p>
          <a:p>
            <a:pPr>
              <a:buFont typeface="Arial" pitchFamily="34" charset="0"/>
              <a:buChar char="•"/>
            </a:pPr>
            <a:r>
              <a:rPr lang="en-US" dirty="0"/>
              <a:t>Allowing 48 inches for passing</a:t>
            </a:r>
          </a:p>
          <a:p>
            <a:pPr>
              <a:buFont typeface="Arial" pitchFamily="34" charset="0"/>
              <a:buChar char="•"/>
            </a:pPr>
            <a:r>
              <a:rPr lang="en-US" dirty="0"/>
              <a:t>Signs on portable supports</a:t>
            </a:r>
          </a:p>
          <a:p>
            <a:pPr>
              <a:buFont typeface="Arial" pitchFamily="34" charset="0"/>
              <a:buChar char="•"/>
            </a:pPr>
            <a:r>
              <a:rPr lang="en-US" dirty="0"/>
              <a:t>Using portable detectable devices such</a:t>
            </a:r>
            <a:r>
              <a:rPr lang="en-US" baseline="0" dirty="0"/>
              <a:t> as LCDs and type 3 barricades</a:t>
            </a:r>
            <a:endParaRPr lang="en-US" dirty="0"/>
          </a:p>
          <a:p>
            <a:pPr>
              <a:buFont typeface="Arial" pitchFamily="34" charset="0"/>
              <a:buChar char="•"/>
            </a:pPr>
            <a:r>
              <a:rPr lang="en-US" dirty="0"/>
              <a:t>If no detectable devices, using cones that touch each other to close the area</a:t>
            </a:r>
          </a:p>
          <a:p>
            <a:pPr>
              <a:buFont typeface="Arial" pitchFamily="34" charset="0"/>
              <a:buChar char="•"/>
            </a:pPr>
            <a:r>
              <a:rPr lang="en-US" dirty="0"/>
              <a:t>Using spotters to offer help to disable</a:t>
            </a:r>
            <a:r>
              <a:rPr lang="en-US" baseline="0" dirty="0"/>
              <a:t> individuals.</a:t>
            </a:r>
            <a:endParaRPr lang="en-US" b="0" i="0" dirty="0"/>
          </a:p>
          <a:p>
            <a:pPr eaLnBrk="1" hangingPunct="1"/>
            <a:r>
              <a:rPr lang="en-US" b="1" i="0" dirty="0"/>
              <a:t>Suggested Questions: </a:t>
            </a:r>
            <a:r>
              <a:rPr lang="en-US" b="0" i="0" dirty="0"/>
              <a:t>None</a:t>
            </a:r>
            <a:endParaRPr lang="en-US" i="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b="0" dirty="0"/>
              <a:t>A spotter is not a flagger!</a:t>
            </a:r>
            <a:endParaRPr lang="en-US"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Possible Problems:  </a:t>
            </a:r>
            <a:r>
              <a:rPr lang="en-US" b="0" dirty="0"/>
              <a:t>Cones</a:t>
            </a:r>
            <a:r>
              <a:rPr lang="en-US" b="0" baseline="0" dirty="0"/>
              <a:t> touching each other may not be compliant. Turn into a discussion.</a:t>
            </a:r>
            <a:endParaRPr lang="en-US" sz="1200" b="0" i="0" kern="0" dirty="0">
              <a:solidFill>
                <a:schemeClr val="tx1"/>
              </a:solidFill>
              <a:ea typeface="+mn-ea"/>
              <a:cs typeface="+mn-cs"/>
            </a:endParaRP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207</a:t>
            </a:fld>
            <a:endParaRPr lang="en-US" dirty="0"/>
          </a:p>
        </p:txBody>
      </p:sp>
    </p:spTree>
    <p:extLst>
      <p:ext uri="{BB962C8B-B14F-4D97-AF65-F5344CB8AC3E}">
        <p14:creationId xmlns:p14="http://schemas.microsoft.com/office/powerpoint/2010/main" val="396036915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Discuss Practices</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dirty="0"/>
              <a:t>We know these</a:t>
            </a:r>
            <a:r>
              <a:rPr lang="en-US" baseline="0" dirty="0"/>
              <a:t> are not acceptable for long term, but what about short duration. What do you think?</a:t>
            </a:r>
            <a:endParaRPr lang="en-US" b="0" i="0" dirty="0"/>
          </a:p>
          <a:p>
            <a:pPr eaLnBrk="1" hangingPunct="1"/>
            <a:r>
              <a:rPr lang="en-US" b="1" i="0" dirty="0"/>
              <a:t>Suggested Questions: </a:t>
            </a:r>
            <a:r>
              <a:rPr lang="en-US" dirty="0"/>
              <a:t>Are these acceptable practices for short duration?</a:t>
            </a:r>
            <a:endParaRPr lang="en-US" i="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b="0" dirty="0"/>
              <a:t>The manufacturers often c</a:t>
            </a:r>
            <a:r>
              <a:rPr lang="en-US" b="0" baseline="0" dirty="0"/>
              <a:t>laim their devices are ADA compliant.</a:t>
            </a:r>
            <a:endParaRPr lang="en-US" b="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Possible Problems:  </a:t>
            </a:r>
            <a:r>
              <a:rPr lang="en-US" b="0" dirty="0"/>
              <a:t>Cones</a:t>
            </a:r>
            <a:r>
              <a:rPr lang="en-US" b="0" baseline="0" dirty="0"/>
              <a:t> touching each other may not be compliant. Turn into a discussion.</a:t>
            </a:r>
            <a:endParaRPr lang="en-US" sz="1200" b="0" i="0" kern="0" dirty="0">
              <a:solidFill>
                <a:schemeClr val="tx1"/>
              </a:solidFill>
              <a:ea typeface="+mn-ea"/>
              <a:cs typeface="+mn-cs"/>
            </a:endParaRPr>
          </a:p>
          <a:p>
            <a:endParaRPr lang="es-PR" dirty="0"/>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208</a:t>
            </a:fld>
            <a:endParaRPr lang="en-US" dirty="0"/>
          </a:p>
        </p:txBody>
      </p:sp>
    </p:spTree>
    <p:extLst>
      <p:ext uri="{BB962C8B-B14F-4D97-AF65-F5344CB8AC3E}">
        <p14:creationId xmlns:p14="http://schemas.microsoft.com/office/powerpoint/2010/main" val="201194310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Discuss Practices</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b="0" dirty="0"/>
              <a:t>T</a:t>
            </a:r>
            <a:r>
              <a:rPr lang="en-US" dirty="0"/>
              <a:t>his shows the cone bar in</a:t>
            </a:r>
            <a:r>
              <a:rPr lang="en-US" baseline="0" dirty="0"/>
              <a:t> a work zone. </a:t>
            </a:r>
            <a:endParaRPr lang="en-US" b="0" i="0" dirty="0"/>
          </a:p>
          <a:p>
            <a:pPr eaLnBrk="1" hangingPunct="1"/>
            <a:r>
              <a:rPr lang="en-US" b="1" i="0" dirty="0"/>
              <a:t>Suggested Questions: </a:t>
            </a:r>
            <a:r>
              <a:rPr lang="en-US" dirty="0"/>
              <a:t>Are these acceptable practices for short duration?</a:t>
            </a:r>
            <a:endParaRPr lang="en-US" i="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b="0" dirty="0"/>
              <a:t>Washington, DC</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Possible Problems:  </a:t>
            </a:r>
            <a:r>
              <a:rPr lang="en-US" b="0" baseline="0" dirty="0"/>
              <a:t>Turn into a discussion.</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i="0" kern="0" baseline="0" dirty="0">
              <a:solidFill>
                <a:schemeClr val="tx1"/>
              </a:solidFill>
              <a:ea typeface="+mn-ea"/>
              <a:cs typeface="+mn-cs"/>
            </a:endParaRP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209</a:t>
            </a:fld>
            <a:endParaRPr lang="en-US" dirty="0"/>
          </a:p>
        </p:txBody>
      </p:sp>
    </p:spTree>
    <p:extLst>
      <p:ext uri="{BB962C8B-B14F-4D97-AF65-F5344CB8AC3E}">
        <p14:creationId xmlns:p14="http://schemas.microsoft.com/office/powerpoint/2010/main" val="1708371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76EA2CDE-D676-4065-8BFF-EC25CB50287B}" type="slidenum">
              <a:rPr lang="en-US" smtClean="0"/>
              <a:pPr/>
              <a:t>21</a:t>
            </a:fld>
            <a:endParaRPr lang="en-US"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b="1" dirty="0"/>
              <a:t>Key Message: </a:t>
            </a:r>
            <a:r>
              <a:rPr lang="en-US" dirty="0"/>
              <a:t>Question 1</a:t>
            </a:r>
            <a:endParaRPr lang="en-US" b="1" dirty="0"/>
          </a:p>
          <a:p>
            <a:pPr eaLnBrk="1" hangingPunct="1"/>
            <a:r>
              <a:rPr lang="en-US" b="1" dirty="0"/>
              <a:t>Est. Presentation Time: </a:t>
            </a:r>
            <a:r>
              <a:rPr lang="en-US" dirty="0"/>
              <a:t>1-2 minute(s)</a:t>
            </a:r>
            <a:endParaRPr lang="en-US" b="1" dirty="0"/>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Let me ask you this:</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Questions: </a:t>
            </a:r>
            <a:r>
              <a:rPr lang="en-US" dirty="0"/>
              <a:t>According to the 2010 Census, what percent of the U.S. population over the age of 15 has a disability?</a:t>
            </a:r>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p:txBody>
      </p:sp>
    </p:spTree>
    <p:extLst>
      <p:ext uri="{BB962C8B-B14F-4D97-AF65-F5344CB8AC3E}">
        <p14:creationId xmlns:p14="http://schemas.microsoft.com/office/powerpoint/2010/main" val="98081377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Key Message: </a:t>
            </a:r>
            <a:r>
              <a:rPr lang="en-US" dirty="0"/>
              <a:t>Module Recap</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b="0" dirty="0"/>
              <a:t>Let’s recap. How would you answer these questions:</a:t>
            </a:r>
          </a:p>
          <a:p>
            <a:pPr marL="171450" indent="-171450">
              <a:buFont typeface="Arial" panose="020B0604020202020204" pitchFamily="34" charset="0"/>
              <a:buChar char="•"/>
            </a:pPr>
            <a:r>
              <a:rPr lang="en-US" dirty="0"/>
              <a:t>What are three approaches for accommodating pedestrians in a work zone, including those with disabilities? Leave as is, divert and detour.</a:t>
            </a:r>
          </a:p>
          <a:p>
            <a:pPr marL="171450" indent="-171450">
              <a:buFont typeface="Arial" panose="020B0604020202020204" pitchFamily="34" charset="0"/>
              <a:buChar char="•"/>
            </a:pPr>
            <a:r>
              <a:rPr lang="en-US" dirty="0"/>
              <a:t>Should provisions for continuity of accessible paths for pedestrians be incorporated into the TTC plan? Yes!</a:t>
            </a:r>
          </a:p>
          <a:p>
            <a:pPr marL="171450" indent="-171450">
              <a:buFont typeface="Arial" panose="020B0604020202020204" pitchFamily="34" charset="0"/>
              <a:buChar char="•"/>
            </a:pPr>
            <a:r>
              <a:rPr lang="en-US" dirty="0"/>
              <a:t>What is the maximum “ADA slope” of a curb ramp? 12:1, or 8.33%</a:t>
            </a:r>
          </a:p>
          <a:p>
            <a:pPr marL="171450" indent="-171450">
              <a:buFont typeface="Arial" panose="020B0604020202020204" pitchFamily="34" charset="0"/>
              <a:buChar char="•"/>
            </a:pPr>
            <a:r>
              <a:rPr lang="en-US" dirty="0"/>
              <a:t>Names three parts of a typical ramp: Ramp, landing and flare.</a:t>
            </a:r>
            <a:endParaRPr lang="en-US" b="0" i="0" dirty="0"/>
          </a:p>
          <a:p>
            <a:pPr eaLnBrk="1" hangingPunct="1"/>
            <a:r>
              <a:rPr lang="en-US" b="1" i="0" dirty="0"/>
              <a:t>Suggested Questions: </a:t>
            </a:r>
            <a:r>
              <a:rPr lang="en-US" dirty="0"/>
              <a:t>How would you answer these questions?</a:t>
            </a:r>
            <a:endParaRPr lang="en-US" i="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b="0" dirty="0"/>
              <a:t>Let the students answer. Repeat the answer to make sure everyone gets the answer.</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Possible Problems:  </a:t>
            </a:r>
            <a:r>
              <a:rPr lang="en-US" b="0" baseline="0" dirty="0"/>
              <a:t>Turn into a discussion if needed.</a:t>
            </a:r>
            <a:endParaRPr lang="en-US" sz="1200" b="0" i="0" kern="0" dirty="0">
              <a:solidFill>
                <a:schemeClr val="tx1"/>
              </a:solidFill>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D3AA1005-96A5-4CE0-97A3-E1B7A70FFA11}" type="slidenum">
              <a:rPr lang="en-US" smtClean="0"/>
              <a:pPr>
                <a:defRPr/>
              </a:pPr>
              <a:t>210</a:t>
            </a:fld>
            <a:endParaRPr lang="en-US" dirty="0"/>
          </a:p>
        </p:txBody>
      </p:sp>
    </p:spTree>
    <p:extLst>
      <p:ext uri="{BB962C8B-B14F-4D97-AF65-F5344CB8AC3E}">
        <p14:creationId xmlns:p14="http://schemas.microsoft.com/office/powerpoint/2010/main" val="416446964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pPr eaLnBrk="1" hangingPunct="1"/>
            <a:r>
              <a:rPr lang="en-US" b="1" dirty="0"/>
              <a:t>Key Message: </a:t>
            </a:r>
            <a:r>
              <a:rPr lang="en-US" dirty="0"/>
              <a:t>End slide</a:t>
            </a:r>
          </a:p>
          <a:p>
            <a:pPr eaLnBrk="1" hangingPunct="1"/>
            <a:r>
              <a:rPr lang="en-US" b="1" dirty="0"/>
              <a:t>Est. Presentation Time: </a:t>
            </a:r>
            <a:r>
              <a:rPr lang="en-US" dirty="0"/>
              <a:t>Less than 1 minute(s)</a:t>
            </a:r>
            <a:endParaRPr lang="en-US" b="1" dirty="0"/>
          </a:p>
          <a:p>
            <a:pPr eaLnBrk="1" hangingPunct="1"/>
            <a:r>
              <a:rPr lang="en-US" b="1" dirty="0"/>
              <a:t>Explanation of Cues/Builds: </a:t>
            </a:r>
            <a:r>
              <a:rPr lang="en-US" dirty="0"/>
              <a:t>None</a:t>
            </a:r>
          </a:p>
          <a:p>
            <a:pPr eaLnBrk="1" hangingPunct="1"/>
            <a:r>
              <a:rPr lang="en-US" b="1" dirty="0"/>
              <a:t>Suggested Comments: </a:t>
            </a:r>
            <a:r>
              <a:rPr lang="en-US" dirty="0"/>
              <a:t>Self explanatory</a:t>
            </a:r>
            <a:endParaRPr lang="en-US" b="1" dirty="0"/>
          </a:p>
          <a:p>
            <a:pPr eaLnBrk="1" hangingPunct="1"/>
            <a:r>
              <a:rPr lang="en-US" b="1" dirty="0"/>
              <a:t>Suggested Questions: </a:t>
            </a:r>
            <a:r>
              <a:rPr lang="en-US" dirty="0"/>
              <a:t>None</a:t>
            </a:r>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pPr eaLnBrk="1" hangingPunct="1"/>
            <a:endParaRPr lang="en-US" dirty="0"/>
          </a:p>
          <a:p>
            <a:pPr eaLnBrk="1" hangingPunct="1"/>
            <a:r>
              <a:rPr lang="en-US" dirty="0"/>
              <a:t>Image Credit:</a:t>
            </a:r>
          </a:p>
          <a:p>
            <a:pPr eaLnBrk="1" hangingPunct="1"/>
            <a:r>
              <a:rPr lang="fr-FR" dirty="0"/>
              <a:t>Question Button</a:t>
            </a:r>
          </a:p>
          <a:p>
            <a:pPr eaLnBrk="1" hangingPunct="1"/>
            <a:r>
              <a:rPr lang="fr-FR" dirty="0"/>
              <a:t>https://encrypted-tbn1.gstatic.com/images?q=tbn:ANd9GcTIsJ5LjQxy17iC9mzx6eiBvR8g2zL6MC6U184CAfLKHKCcSGswoQ</a:t>
            </a:r>
            <a:endParaRPr lang="en-US" dirty="0"/>
          </a:p>
          <a:p>
            <a:endParaRPr lang="en-US" dirty="0"/>
          </a:p>
        </p:txBody>
      </p:sp>
      <p:sp>
        <p:nvSpPr>
          <p:cNvPr id="41988" name="Slide Number Placeholder 3"/>
          <p:cNvSpPr>
            <a:spLocks noGrp="1"/>
          </p:cNvSpPr>
          <p:nvPr>
            <p:ph type="sldNum" sz="quarter" idx="5"/>
          </p:nvPr>
        </p:nvSpPr>
        <p:spPr>
          <a:noFill/>
        </p:spPr>
        <p:txBody>
          <a:bodyPr/>
          <a:lstStyle/>
          <a:p>
            <a:fld id="{8A5D58C2-A5F1-4DCC-9240-1DC2DD430C2B}" type="slidenum">
              <a:rPr lang="en-US" smtClean="0"/>
              <a:pPr/>
              <a:t>211</a:t>
            </a:fld>
            <a:endParaRPr lang="en-US" dirty="0"/>
          </a:p>
        </p:txBody>
      </p:sp>
    </p:spTree>
    <p:extLst>
      <p:ext uri="{BB962C8B-B14F-4D97-AF65-F5344CB8AC3E}">
        <p14:creationId xmlns:p14="http://schemas.microsoft.com/office/powerpoint/2010/main" val="202782321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BDDB975D-CE38-4717-A7CB-ABB3FC5B4D69}" type="slidenum">
              <a:rPr lang="en-US"/>
              <a:pPr/>
              <a:t>212</a:t>
            </a:fld>
            <a:endParaRPr lang="en-US" dirty="0"/>
          </a:p>
        </p:txBody>
      </p:sp>
      <p:sp>
        <p:nvSpPr>
          <p:cNvPr id="139267" name="Rectangle 2"/>
          <p:cNvSpPr>
            <a:spLocks noGrp="1" noRot="1" noChangeAspect="1" noChangeArrowheads="1" noTextEdit="1"/>
          </p:cNvSpPr>
          <p:nvPr>
            <p:ph type="sldImg"/>
          </p:nvPr>
        </p:nvSpPr>
        <p:spPr>
          <a:xfrm>
            <a:off x="1108075" y="654050"/>
            <a:ext cx="4646613" cy="3484563"/>
          </a:xfrm>
          <a:ln/>
        </p:spPr>
      </p:sp>
      <p:sp>
        <p:nvSpPr>
          <p:cNvPr id="139268" name="Rectangle 3"/>
          <p:cNvSpPr>
            <a:spLocks noGrp="1" noChangeArrowheads="1"/>
          </p:cNvSpPr>
          <p:nvPr>
            <p:ph type="body" idx="1"/>
          </p:nvPr>
        </p:nvSpPr>
        <p:spPr>
          <a:xfrm>
            <a:off x="609600" y="4356100"/>
            <a:ext cx="5638800" cy="4138613"/>
          </a:xfrm>
          <a:noFill/>
          <a:ln/>
        </p:spPr>
        <p:txBody>
          <a:bodyPr/>
          <a:lstStyle/>
          <a:p>
            <a:pPr eaLnBrk="1" hangingPunct="1"/>
            <a:r>
              <a:rPr lang="en-US" b="1" dirty="0">
                <a:cs typeface="Arial" charset="0"/>
              </a:rPr>
              <a:t>Key Message: </a:t>
            </a:r>
            <a:r>
              <a:rPr lang="en-US" b="0" dirty="0">
                <a:cs typeface="Arial" charset="0"/>
              </a:rPr>
              <a:t>Module Introduction</a:t>
            </a:r>
          </a:p>
          <a:p>
            <a:pPr eaLnBrk="1" hangingPunct="1"/>
            <a:r>
              <a:rPr lang="en-US" b="1" dirty="0">
                <a:cs typeface="Arial" charset="0"/>
              </a:rPr>
              <a:t>Est. Presentation Time: </a:t>
            </a:r>
            <a:r>
              <a:rPr lang="en-US" dirty="0">
                <a:cs typeface="Arial" charset="0"/>
              </a:rPr>
              <a:t>As needed</a:t>
            </a:r>
          </a:p>
          <a:p>
            <a:pPr eaLnBrk="1" hangingPunct="1"/>
            <a:r>
              <a:rPr lang="en-US" b="1" dirty="0">
                <a:cs typeface="Arial" charset="0"/>
              </a:rPr>
              <a:t>Explanation of Cues/Builds: </a:t>
            </a:r>
            <a:r>
              <a:rPr lang="en-US" dirty="0">
                <a:cs typeface="Arial" charset="0"/>
              </a:rPr>
              <a:t>None</a:t>
            </a:r>
          </a:p>
          <a:p>
            <a:pPr eaLnBrk="1" hangingPunct="1"/>
            <a:r>
              <a:rPr lang="en-US" b="1" dirty="0">
                <a:cs typeface="Arial" charset="0"/>
              </a:rPr>
              <a:t>Suggested Comments: </a:t>
            </a:r>
            <a:r>
              <a:rPr lang="en-US" dirty="0">
                <a:cs typeface="Arial" charset="0"/>
              </a:rPr>
              <a:t>Let’s go to the next module! In this module, we will discuss the field exercise included in this course.</a:t>
            </a:r>
          </a:p>
          <a:p>
            <a:pPr eaLnBrk="1" hangingPunct="1"/>
            <a:r>
              <a:rPr lang="en-US" b="1" dirty="0">
                <a:cs typeface="Arial" charset="0"/>
              </a:rPr>
              <a:t>Suggested Questions: </a:t>
            </a:r>
            <a:r>
              <a:rPr lang="en-US" dirty="0">
                <a:cs typeface="Arial" charset="0"/>
              </a:rPr>
              <a:t>None</a:t>
            </a:r>
            <a:endParaRPr lang="en-US" b="1" dirty="0">
              <a:cs typeface="Arial" charset="0"/>
            </a:endParaRPr>
          </a:p>
          <a:p>
            <a:pPr eaLnBrk="1" hangingPunct="1"/>
            <a:r>
              <a:rPr lang="en-US" b="1" dirty="0">
                <a:cs typeface="Arial" charset="0"/>
              </a:rPr>
              <a:t>Additional Information: </a:t>
            </a:r>
            <a:r>
              <a:rPr lang="en-US" dirty="0">
                <a:cs typeface="Arial" charset="0"/>
              </a:rPr>
              <a:t>None</a:t>
            </a:r>
            <a:endParaRPr lang="en-US" b="1" dirty="0">
              <a:cs typeface="Arial" charset="0"/>
            </a:endParaRPr>
          </a:p>
          <a:p>
            <a:pPr eaLnBrk="1" hangingPunct="1"/>
            <a:r>
              <a:rPr lang="en-US" b="1" dirty="0">
                <a:cs typeface="Arial" charset="0"/>
              </a:rPr>
              <a:t>Possible Problems: </a:t>
            </a:r>
            <a:r>
              <a:rPr lang="en-US" dirty="0">
                <a:cs typeface="Arial" charset="0"/>
              </a:rPr>
              <a:t>None</a:t>
            </a:r>
          </a:p>
          <a:p>
            <a:pPr eaLnBrk="1" hangingPunct="1"/>
            <a:endParaRPr lang="en-US" dirty="0">
              <a:cs typeface="Arial" charset="0"/>
            </a:endParaRPr>
          </a:p>
          <a:p>
            <a:pPr eaLnBrk="1" hangingPunct="1"/>
            <a:r>
              <a:rPr lang="en-US" dirty="0">
                <a:cs typeface="Arial" charset="0"/>
              </a:rPr>
              <a:t>Image Credit:</a:t>
            </a:r>
          </a:p>
          <a:p>
            <a:pPr eaLnBrk="1" hangingPunct="1"/>
            <a:endParaRPr lang="en-US" dirty="0">
              <a:cs typeface="Arial" charset="0"/>
            </a:endParaRPr>
          </a:p>
          <a:p>
            <a:pPr eaLnBrk="1" hangingPunct="1"/>
            <a:r>
              <a:rPr lang="en-US" dirty="0">
                <a:cs typeface="Arial" charset="0"/>
              </a:rPr>
              <a:t>Road Work Ahead</a:t>
            </a:r>
          </a:p>
          <a:p>
            <a:pPr eaLnBrk="1" hangingPunct="1"/>
            <a:r>
              <a:rPr lang="en-US" dirty="0">
                <a:cs typeface="Arial" charset="0"/>
              </a:rPr>
              <a:t>http://imgsrv.kfor1240.com/image/kfor2/UserFiles/Image/road_work.gif</a:t>
            </a:r>
          </a:p>
          <a:p>
            <a:pPr eaLnBrk="1" hangingPunct="1"/>
            <a:endParaRPr lang="en-US" sz="1800" dirty="0">
              <a:cs typeface="Arial" charset="0"/>
            </a:endParaRPr>
          </a:p>
        </p:txBody>
      </p:sp>
    </p:spTree>
    <p:extLst>
      <p:ext uri="{BB962C8B-B14F-4D97-AF65-F5344CB8AC3E}">
        <p14:creationId xmlns:p14="http://schemas.microsoft.com/office/powerpoint/2010/main" val="297558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Module Objectives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 </a:t>
            </a:r>
            <a:r>
              <a:rPr lang="en-US" dirty="0"/>
              <a:t>These are the things we will do in this module.</a:t>
            </a:r>
            <a:r>
              <a:rPr lang="en-US" baseline="0" dirty="0"/>
              <a:t> Let’s start!</a:t>
            </a:r>
            <a:endParaRPr lang="en-US" dirty="0"/>
          </a:p>
          <a:p>
            <a:pPr eaLnBrk="1" hangingPunct="1"/>
            <a:r>
              <a:rPr lang="en-US" b="1" dirty="0"/>
              <a:t>Suggested Questions: </a:t>
            </a:r>
            <a:r>
              <a:rPr lang="en-US" dirty="0"/>
              <a:t>None</a:t>
            </a:r>
            <a:endParaRPr lang="en-US" b="1" dirty="0"/>
          </a:p>
          <a:p>
            <a:pPr eaLnBrk="1" hangingPunct="1"/>
            <a:r>
              <a:rPr lang="en-US" b="1" dirty="0"/>
              <a:t>Additional Information</a:t>
            </a:r>
            <a:r>
              <a:rPr lang="en-US" b="1" baseline="0" dirty="0"/>
              <a:t> to Instructor:  </a:t>
            </a:r>
            <a:r>
              <a:rPr lang="en-US" b="0" baseline="0" dirty="0"/>
              <a:t>This should take 1-2 hours depending on location. Travel by foot to an intersection nearby. It does not have to be part of a work zone but if one is available it would be better. PROCURE A WHEELCHAIR in advance. Have participants experience a wheelchair on various slopes and surfaces (pavers, gravel, dirt, etc.). Have them use the wheelchair for at least 5 minutes each so they experience the effort and stamina need to do this. If available, PROCURE or bring with you a blind fold and a white cane. </a:t>
            </a:r>
            <a:endParaRPr lang="en-US" b="0"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213</a:t>
            </a:fld>
            <a:endParaRPr lang="en-US" dirty="0"/>
          </a:p>
        </p:txBody>
      </p:sp>
    </p:spTree>
    <p:extLst>
      <p:ext uri="{BB962C8B-B14F-4D97-AF65-F5344CB8AC3E}">
        <p14:creationId xmlns:p14="http://schemas.microsoft.com/office/powerpoint/2010/main" val="59785161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Equipment Needed</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 </a:t>
            </a:r>
            <a:r>
              <a:rPr lang="en-US" baseline="0" dirty="0"/>
              <a:t>We are going to the field. We will need {discuss}.</a:t>
            </a:r>
            <a:endParaRPr lang="en-US" dirty="0"/>
          </a:p>
          <a:p>
            <a:pPr eaLnBrk="1" hangingPunct="1"/>
            <a:r>
              <a:rPr lang="en-US" b="1" dirty="0"/>
              <a:t>Suggested Questions: </a:t>
            </a:r>
            <a:r>
              <a:rPr lang="en-US" dirty="0"/>
              <a:t>None</a:t>
            </a:r>
            <a:endParaRPr lang="en-US" b="1" dirty="0"/>
          </a:p>
          <a:p>
            <a:pPr eaLnBrk="1" hangingPunct="1"/>
            <a:r>
              <a:rPr lang="en-US" b="1" dirty="0"/>
              <a:t>Additional Information: </a:t>
            </a:r>
            <a:r>
              <a:rPr lang="en-US" b="0" dirty="0"/>
              <a:t>Instructo</a:t>
            </a:r>
            <a:r>
              <a:rPr lang="en-US" b="0" baseline="0" dirty="0"/>
              <a:t>r may bring these items with him/her and share as needed.</a:t>
            </a:r>
            <a:endParaRPr lang="en-US" b="1" dirty="0"/>
          </a:p>
          <a:p>
            <a:pPr eaLnBrk="1" hangingPunct="1"/>
            <a:r>
              <a:rPr lang="en-US" b="1" dirty="0"/>
              <a:t>Possible Problems: </a:t>
            </a:r>
            <a:r>
              <a:rPr lang="en-US" dirty="0"/>
              <a:t>None</a:t>
            </a:r>
          </a:p>
          <a:p>
            <a:endParaRPr lang="es-PR" dirty="0"/>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214</a:t>
            </a:fld>
            <a:endParaRPr lang="en-US" dirty="0"/>
          </a:p>
        </p:txBody>
      </p:sp>
    </p:spTree>
    <p:extLst>
      <p:ext uri="{BB962C8B-B14F-4D97-AF65-F5344CB8AC3E}">
        <p14:creationId xmlns:p14="http://schemas.microsoft.com/office/powerpoint/2010/main" val="215381227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Equipment Needed</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 </a:t>
            </a:r>
            <a:r>
              <a:rPr lang="en-US" baseline="0" dirty="0"/>
              <a:t>We need to assess these items and report back to class.</a:t>
            </a:r>
          </a:p>
          <a:p>
            <a:pPr marL="354013" indent="-354013">
              <a:buSzPct val="100000"/>
              <a:buFont typeface="Arial" pitchFamily="34" charset="0"/>
              <a:buChar char="•"/>
            </a:pPr>
            <a:r>
              <a:rPr lang="en-US" dirty="0"/>
              <a:t>Minimum width</a:t>
            </a:r>
          </a:p>
          <a:p>
            <a:pPr marL="354013" indent="-354013">
              <a:buSzPct val="100000"/>
              <a:buFont typeface="Arial" pitchFamily="34" charset="0"/>
              <a:buChar char="•"/>
            </a:pPr>
            <a:r>
              <a:rPr lang="en-US" dirty="0"/>
              <a:t>Minimum height</a:t>
            </a:r>
          </a:p>
          <a:p>
            <a:pPr marL="354013" indent="-354013">
              <a:buSzPct val="100000"/>
              <a:buFont typeface="Arial" pitchFamily="34" charset="0"/>
              <a:buChar char="•"/>
            </a:pPr>
            <a:r>
              <a:rPr lang="en-US" dirty="0"/>
              <a:t>No hazards</a:t>
            </a:r>
          </a:p>
          <a:p>
            <a:pPr marL="354013" indent="-354013">
              <a:buSzPct val="100000"/>
              <a:buFont typeface="Arial" pitchFamily="34" charset="0"/>
              <a:buChar char="•"/>
            </a:pPr>
            <a:r>
              <a:rPr lang="en-US" dirty="0"/>
              <a:t>Good even surfaces</a:t>
            </a:r>
          </a:p>
          <a:p>
            <a:pPr marL="354013" indent="-354013">
              <a:buSzPct val="100000"/>
              <a:buFont typeface="Arial" pitchFamily="34" charset="0"/>
              <a:buChar char="•"/>
            </a:pPr>
            <a:r>
              <a:rPr lang="en-US" dirty="0"/>
              <a:t>Temporary ramps and landings</a:t>
            </a:r>
          </a:p>
          <a:p>
            <a:pPr marL="354013" indent="-354013">
              <a:buSzPct val="100000"/>
              <a:buFont typeface="Arial" pitchFamily="34" charset="0"/>
              <a:buChar char="•"/>
            </a:pPr>
            <a:r>
              <a:rPr lang="en-US" dirty="0"/>
              <a:t>Detectable warnings</a:t>
            </a:r>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215</a:t>
            </a:fld>
            <a:endParaRPr lang="en-US" dirty="0"/>
          </a:p>
        </p:txBody>
      </p:sp>
    </p:spTree>
    <p:extLst>
      <p:ext uri="{BB962C8B-B14F-4D97-AF65-F5344CB8AC3E}">
        <p14:creationId xmlns:p14="http://schemas.microsoft.com/office/powerpoint/2010/main" val="576254838"/>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Field Visit Logistics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 </a:t>
            </a:r>
            <a:r>
              <a:rPr lang="en-US" baseline="0" dirty="0"/>
              <a:t>Discuss course logistics as needed.</a:t>
            </a:r>
            <a:endParaRPr lang="en-US" dirty="0"/>
          </a:p>
          <a:p>
            <a:pPr eaLnBrk="1" hangingPunct="1"/>
            <a:r>
              <a:rPr lang="en-US" b="1" dirty="0"/>
              <a:t>Suggested Questions: </a:t>
            </a:r>
            <a:r>
              <a:rPr lang="en-US" dirty="0"/>
              <a:t>None</a:t>
            </a:r>
            <a:endParaRPr lang="en-US" b="1" dirty="0"/>
          </a:p>
          <a:p>
            <a:pPr eaLnBrk="1" hangingPunct="1"/>
            <a:r>
              <a:rPr lang="en-US" b="1" dirty="0"/>
              <a:t>Additional Information</a:t>
            </a:r>
            <a:r>
              <a:rPr lang="en-US" b="1" baseline="0" dirty="0"/>
              <a:t> to Instructor:  </a:t>
            </a:r>
            <a:r>
              <a:rPr lang="en-US" b="0" baseline="0" dirty="0"/>
              <a:t>This should take 1-2 hours depending on location. Travel by foot to an intersection nearby. It does not have to be part of a work zone but if one is available it would be better. PROCURE A WHEELCHAIR in advance. Have participants experience a wheelchair on various slopes and surfaces (pavers, gravel, dirt, etc.). Have them use the wheelchair for at least 5 minutes each so they experience the effort and stamina need to do this. If available, PROCURE or bring with you a blind fold and a white cane. </a:t>
            </a:r>
            <a:endParaRPr lang="en-US" b="0" dirty="0"/>
          </a:p>
          <a:p>
            <a:pPr eaLnBrk="1" hangingPunct="1"/>
            <a:r>
              <a:rPr lang="en-US" b="1" dirty="0"/>
              <a:t>Possible Problems: </a:t>
            </a:r>
            <a:r>
              <a:rPr lang="en-US" dirty="0"/>
              <a:t>None</a:t>
            </a:r>
          </a:p>
          <a:p>
            <a:pPr eaLnBrk="1" hangingPunct="1"/>
            <a:endParaRPr lang="en-US" dirty="0"/>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216</a:t>
            </a:fld>
            <a:endParaRPr lang="en-US" dirty="0"/>
          </a:p>
        </p:txBody>
      </p:sp>
    </p:spTree>
    <p:extLst>
      <p:ext uri="{BB962C8B-B14F-4D97-AF65-F5344CB8AC3E}">
        <p14:creationId xmlns:p14="http://schemas.microsoft.com/office/powerpoint/2010/main" val="1767994442"/>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pPr eaLnBrk="1" hangingPunct="1"/>
            <a:r>
              <a:rPr lang="en-US" b="1" dirty="0"/>
              <a:t>Key Message: </a:t>
            </a:r>
            <a:r>
              <a:rPr lang="en-US" dirty="0"/>
              <a:t>End slide</a:t>
            </a:r>
          </a:p>
          <a:p>
            <a:pPr eaLnBrk="1" hangingPunct="1"/>
            <a:r>
              <a:rPr lang="en-US" b="1" dirty="0"/>
              <a:t>Est. Presentation Time: </a:t>
            </a:r>
            <a:r>
              <a:rPr lang="en-US" dirty="0"/>
              <a:t>Less than 1 minute(s)</a:t>
            </a:r>
            <a:endParaRPr lang="en-US" b="1" dirty="0"/>
          </a:p>
          <a:p>
            <a:pPr eaLnBrk="1" hangingPunct="1"/>
            <a:r>
              <a:rPr lang="en-US" b="1" dirty="0"/>
              <a:t>Explanation of Cues/Builds: </a:t>
            </a:r>
            <a:r>
              <a:rPr lang="en-US" dirty="0"/>
              <a:t>None</a:t>
            </a:r>
          </a:p>
          <a:p>
            <a:pPr eaLnBrk="1" hangingPunct="1"/>
            <a:r>
              <a:rPr lang="en-US" b="1" dirty="0"/>
              <a:t>Suggested Comments: </a:t>
            </a:r>
            <a:r>
              <a:rPr lang="en-US" dirty="0"/>
              <a:t>Self explanatory</a:t>
            </a:r>
            <a:endParaRPr lang="en-US" b="1" dirty="0"/>
          </a:p>
          <a:p>
            <a:pPr eaLnBrk="1" hangingPunct="1"/>
            <a:r>
              <a:rPr lang="en-US" b="1" dirty="0"/>
              <a:t>Suggested Questions: </a:t>
            </a:r>
            <a:r>
              <a:rPr lang="en-US" dirty="0"/>
              <a:t>None</a:t>
            </a:r>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n-US" dirty="0"/>
          </a:p>
        </p:txBody>
      </p:sp>
      <p:sp>
        <p:nvSpPr>
          <p:cNvPr id="41988" name="Slide Number Placeholder 3"/>
          <p:cNvSpPr>
            <a:spLocks noGrp="1"/>
          </p:cNvSpPr>
          <p:nvPr>
            <p:ph type="sldNum" sz="quarter" idx="5"/>
          </p:nvPr>
        </p:nvSpPr>
        <p:spPr>
          <a:noFill/>
        </p:spPr>
        <p:txBody>
          <a:bodyPr/>
          <a:lstStyle/>
          <a:p>
            <a:fld id="{8A5D58C2-A5F1-4DCC-9240-1DC2DD430C2B}" type="slidenum">
              <a:rPr lang="en-US" smtClean="0"/>
              <a:pPr/>
              <a:t>217</a:t>
            </a:fld>
            <a:endParaRPr lang="en-US" dirty="0"/>
          </a:p>
        </p:txBody>
      </p:sp>
    </p:spTree>
    <p:extLst>
      <p:ext uri="{BB962C8B-B14F-4D97-AF65-F5344CB8AC3E}">
        <p14:creationId xmlns:p14="http://schemas.microsoft.com/office/powerpoint/2010/main" val="71463307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BDDB975D-CE38-4717-A7CB-ABB3FC5B4D69}" type="slidenum">
              <a:rPr lang="en-US"/>
              <a:pPr/>
              <a:t>218</a:t>
            </a:fld>
            <a:endParaRPr lang="en-US" dirty="0"/>
          </a:p>
        </p:txBody>
      </p:sp>
      <p:sp>
        <p:nvSpPr>
          <p:cNvPr id="139267" name="Rectangle 2"/>
          <p:cNvSpPr>
            <a:spLocks noGrp="1" noRot="1" noChangeAspect="1" noChangeArrowheads="1" noTextEdit="1"/>
          </p:cNvSpPr>
          <p:nvPr>
            <p:ph type="sldImg"/>
          </p:nvPr>
        </p:nvSpPr>
        <p:spPr>
          <a:xfrm>
            <a:off x="1108075" y="654050"/>
            <a:ext cx="4646613" cy="3484563"/>
          </a:xfrm>
          <a:ln/>
        </p:spPr>
      </p:sp>
      <p:sp>
        <p:nvSpPr>
          <p:cNvPr id="139268" name="Rectangle 3"/>
          <p:cNvSpPr>
            <a:spLocks noGrp="1" noChangeArrowheads="1"/>
          </p:cNvSpPr>
          <p:nvPr>
            <p:ph type="body" idx="1"/>
          </p:nvPr>
        </p:nvSpPr>
        <p:spPr>
          <a:xfrm>
            <a:off x="609600" y="4356100"/>
            <a:ext cx="5638800" cy="4138613"/>
          </a:xfrm>
          <a:noFill/>
          <a:ln/>
        </p:spPr>
        <p:txBody>
          <a:bodyPr/>
          <a:lstStyle/>
          <a:p>
            <a:pPr eaLnBrk="1" hangingPunct="1"/>
            <a:r>
              <a:rPr lang="en-US" b="1" dirty="0">
                <a:cs typeface="Arial" charset="0"/>
              </a:rPr>
              <a:t>Key Message: </a:t>
            </a:r>
            <a:r>
              <a:rPr lang="en-US" b="0" dirty="0">
                <a:cs typeface="Arial" charset="0"/>
              </a:rPr>
              <a:t>Module Introduction</a:t>
            </a:r>
          </a:p>
          <a:p>
            <a:pPr eaLnBrk="1" hangingPunct="1"/>
            <a:r>
              <a:rPr lang="en-US" b="1" dirty="0">
                <a:cs typeface="Arial" charset="0"/>
              </a:rPr>
              <a:t>Est. Presentation Time: </a:t>
            </a:r>
            <a:r>
              <a:rPr lang="en-US" dirty="0">
                <a:cs typeface="Arial" charset="0"/>
              </a:rPr>
              <a:t>As needed</a:t>
            </a:r>
          </a:p>
          <a:p>
            <a:pPr eaLnBrk="1" hangingPunct="1"/>
            <a:r>
              <a:rPr lang="en-US" b="1" dirty="0">
                <a:cs typeface="Arial" charset="0"/>
              </a:rPr>
              <a:t>Explanation of Cues/Builds: </a:t>
            </a:r>
            <a:r>
              <a:rPr lang="en-US" dirty="0">
                <a:cs typeface="Arial" charset="0"/>
              </a:rPr>
              <a:t>None</a:t>
            </a:r>
          </a:p>
          <a:p>
            <a:pPr eaLnBrk="1" hangingPunct="1"/>
            <a:r>
              <a:rPr lang="en-US" b="1" dirty="0">
                <a:cs typeface="Arial" charset="0"/>
              </a:rPr>
              <a:t>Suggested Comments: </a:t>
            </a:r>
            <a:r>
              <a:rPr lang="en-US" dirty="0">
                <a:cs typeface="Arial" charset="0"/>
              </a:rPr>
              <a:t>Let’s go to the next module! In this module, we will discuss {Module Name}.</a:t>
            </a:r>
          </a:p>
          <a:p>
            <a:pPr eaLnBrk="1" hangingPunct="1"/>
            <a:r>
              <a:rPr lang="en-US" b="1" dirty="0">
                <a:cs typeface="Arial" charset="0"/>
              </a:rPr>
              <a:t>Suggested Questions: </a:t>
            </a:r>
            <a:r>
              <a:rPr lang="en-US" dirty="0">
                <a:cs typeface="Arial" charset="0"/>
              </a:rPr>
              <a:t>None</a:t>
            </a:r>
            <a:endParaRPr lang="en-US" b="1" dirty="0">
              <a:cs typeface="Arial" charset="0"/>
            </a:endParaRPr>
          </a:p>
          <a:p>
            <a:pPr eaLnBrk="1" hangingPunct="1"/>
            <a:r>
              <a:rPr lang="en-US" b="1" dirty="0">
                <a:cs typeface="Arial" charset="0"/>
              </a:rPr>
              <a:t>Additional Information: </a:t>
            </a:r>
            <a:r>
              <a:rPr lang="en-US" dirty="0">
                <a:cs typeface="Arial" charset="0"/>
              </a:rPr>
              <a:t>None</a:t>
            </a:r>
            <a:endParaRPr lang="en-US" b="1" dirty="0">
              <a:cs typeface="Arial" charset="0"/>
            </a:endParaRPr>
          </a:p>
          <a:p>
            <a:pPr eaLnBrk="1" hangingPunct="1"/>
            <a:r>
              <a:rPr lang="en-US" b="1" dirty="0">
                <a:cs typeface="Arial" charset="0"/>
              </a:rPr>
              <a:t>Possible Problems: </a:t>
            </a:r>
            <a:r>
              <a:rPr lang="en-US" dirty="0">
                <a:cs typeface="Arial" charset="0"/>
              </a:rPr>
              <a:t>None</a:t>
            </a:r>
          </a:p>
          <a:p>
            <a:pPr eaLnBrk="1" hangingPunct="1"/>
            <a:endParaRPr lang="en-US" sz="1800" dirty="0">
              <a:cs typeface="Arial" charset="0"/>
            </a:endParaRPr>
          </a:p>
        </p:txBody>
      </p:sp>
    </p:spTree>
    <p:extLst>
      <p:ext uri="{BB962C8B-B14F-4D97-AF65-F5344CB8AC3E}">
        <p14:creationId xmlns:p14="http://schemas.microsoft.com/office/powerpoint/2010/main" val="88522676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Module Objectives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 </a:t>
            </a:r>
            <a:r>
              <a:rPr lang="en-US" dirty="0"/>
              <a:t>These are the things we will do in this module.</a:t>
            </a:r>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219</a:t>
            </a:fld>
            <a:endParaRPr lang="en-US" dirty="0"/>
          </a:p>
        </p:txBody>
      </p:sp>
    </p:spTree>
    <p:extLst>
      <p:ext uri="{BB962C8B-B14F-4D97-AF65-F5344CB8AC3E}">
        <p14:creationId xmlns:p14="http://schemas.microsoft.com/office/powerpoint/2010/main" val="2932390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5D073D0B-7700-469A-949A-72B93658B8DF}" type="slidenum">
              <a:rPr lang="en-US" smtClean="0"/>
              <a:pPr/>
              <a:t>22</a:t>
            </a:fld>
            <a:endParaRPr lang="en-US"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r>
              <a:rPr lang="en-US" b="1" dirty="0"/>
              <a:t>Key Message: </a:t>
            </a:r>
            <a:r>
              <a:rPr lang="en-US" dirty="0"/>
              <a:t>Question 1</a:t>
            </a:r>
            <a:endParaRPr lang="en-US" b="1" dirty="0"/>
          </a:p>
          <a:p>
            <a:pPr eaLnBrk="1" hangingPunct="1"/>
            <a:r>
              <a:rPr lang="en-US" b="1" dirty="0"/>
              <a:t>Est. Presentation Time: </a:t>
            </a:r>
            <a:r>
              <a:rPr lang="en-US" dirty="0"/>
              <a:t>1-2 minute(s)</a:t>
            </a:r>
            <a:endParaRPr lang="en-US" b="1" dirty="0"/>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sz="1200" kern="1200" dirty="0">
                <a:solidFill>
                  <a:schemeClr val="tx1"/>
                </a:solidFill>
                <a:ea typeface="+mn-ea"/>
                <a:cs typeface="+mn-cs"/>
              </a:rPr>
              <a:t>Approximately 56.7 million </a:t>
            </a:r>
            <a:r>
              <a:rPr lang="en-US" sz="1200" kern="1200" baseline="0" dirty="0">
                <a:solidFill>
                  <a:schemeClr val="tx1"/>
                </a:solidFill>
                <a:ea typeface="+mn-ea"/>
                <a:cs typeface="+mn-cs"/>
              </a:rPr>
              <a:t> </a:t>
            </a:r>
            <a:r>
              <a:rPr lang="en-US" sz="1200" kern="1200" dirty="0">
                <a:solidFill>
                  <a:schemeClr val="tx1"/>
                </a:solidFill>
                <a:ea typeface="+mn-ea"/>
                <a:cs typeface="+mn-cs"/>
              </a:rPr>
              <a:t>people (18.7 percent) of the 303.9 million in the civilian non</a:t>
            </a:r>
            <a:r>
              <a:rPr lang="en-US" sz="1200" kern="1200" baseline="0" dirty="0">
                <a:solidFill>
                  <a:schemeClr val="tx1"/>
                </a:solidFill>
                <a:ea typeface="+mn-ea"/>
                <a:cs typeface="+mn-cs"/>
              </a:rPr>
              <a:t> </a:t>
            </a:r>
            <a:r>
              <a:rPr lang="en-US" sz="1200" kern="1200" dirty="0">
                <a:solidFill>
                  <a:schemeClr val="tx1"/>
                </a:solidFill>
                <a:ea typeface="+mn-ea"/>
                <a:cs typeface="+mn-cs"/>
              </a:rPr>
              <a:t>institutionalized population had </a:t>
            </a:r>
            <a:r>
              <a:rPr lang="en-US" sz="1200" kern="1200" baseline="0" dirty="0">
                <a:solidFill>
                  <a:schemeClr val="tx1"/>
                </a:solidFill>
                <a:ea typeface="+mn-ea"/>
                <a:cs typeface="+mn-cs"/>
              </a:rPr>
              <a:t> </a:t>
            </a:r>
            <a:r>
              <a:rPr lang="en-US" sz="1200" kern="1200" dirty="0">
                <a:solidFill>
                  <a:schemeClr val="tx1"/>
                </a:solidFill>
                <a:ea typeface="+mn-ea"/>
                <a:cs typeface="+mn-cs"/>
              </a:rPr>
              <a:t>a disability in 2010.</a:t>
            </a:r>
            <a:r>
              <a:rPr lang="en-US" sz="1200" kern="1200" baseline="0" dirty="0">
                <a:solidFill>
                  <a:schemeClr val="tx1"/>
                </a:solidFill>
                <a:ea typeface="+mn-ea"/>
                <a:cs typeface="+mn-cs"/>
              </a:rPr>
              <a:t> </a:t>
            </a:r>
            <a:r>
              <a:rPr lang="en-US" sz="1200" kern="1200" dirty="0">
                <a:solidFill>
                  <a:schemeClr val="tx1"/>
                </a:solidFill>
                <a:ea typeface="+mn-ea"/>
                <a:cs typeface="+mn-cs"/>
              </a:rPr>
              <a:t>About 38.3 </a:t>
            </a:r>
            <a:r>
              <a:rPr lang="en-US" sz="1200" kern="1200" baseline="0" dirty="0">
                <a:solidFill>
                  <a:schemeClr val="tx1"/>
                </a:solidFill>
                <a:ea typeface="+mn-ea"/>
                <a:cs typeface="+mn-cs"/>
              </a:rPr>
              <a:t> </a:t>
            </a:r>
            <a:r>
              <a:rPr lang="en-US" sz="1200" kern="1200" dirty="0">
                <a:solidFill>
                  <a:schemeClr val="tx1"/>
                </a:solidFill>
                <a:ea typeface="+mn-ea"/>
                <a:cs typeface="+mn-cs"/>
              </a:rPr>
              <a:t>million people (12.6 percent) had a severe disability (Table 1). </a:t>
            </a:r>
            <a:r>
              <a:rPr lang="en-US" sz="1200" kern="1200" baseline="0" dirty="0">
                <a:solidFill>
                  <a:schemeClr val="tx1"/>
                </a:solidFill>
                <a:ea typeface="+mn-ea"/>
                <a:cs typeface="+mn-cs"/>
              </a:rPr>
              <a:t> </a:t>
            </a:r>
            <a:r>
              <a:rPr lang="en-US" sz="1200" kern="1200" dirty="0">
                <a:solidFill>
                  <a:schemeClr val="tx1"/>
                </a:solidFill>
                <a:ea typeface="+mn-ea"/>
                <a:cs typeface="+mn-cs"/>
              </a:rPr>
              <a:t>About 12.3 million people aged </a:t>
            </a:r>
            <a:r>
              <a:rPr lang="en-US" sz="1200" kern="1200" baseline="0" dirty="0">
                <a:solidFill>
                  <a:schemeClr val="tx1"/>
                </a:solidFill>
                <a:ea typeface="+mn-ea"/>
                <a:cs typeface="+mn-cs"/>
              </a:rPr>
              <a:t> </a:t>
            </a:r>
            <a:r>
              <a:rPr lang="en-US" sz="1200" kern="1200" dirty="0">
                <a:solidFill>
                  <a:schemeClr val="tx1"/>
                </a:solidFill>
                <a:ea typeface="+mn-ea"/>
                <a:cs typeface="+mn-cs"/>
              </a:rPr>
              <a:t>6 years and older (4.4 percent) </a:t>
            </a:r>
            <a:r>
              <a:rPr lang="en-US" sz="1200" kern="1200" baseline="0" dirty="0">
                <a:solidFill>
                  <a:schemeClr val="tx1"/>
                </a:solidFill>
                <a:ea typeface="+mn-ea"/>
                <a:cs typeface="+mn-cs"/>
              </a:rPr>
              <a:t> </a:t>
            </a:r>
            <a:r>
              <a:rPr lang="en-US" sz="1200" kern="1200" dirty="0">
                <a:solidFill>
                  <a:schemeClr val="tx1"/>
                </a:solidFill>
                <a:ea typeface="+mn-ea"/>
                <a:cs typeface="+mn-cs"/>
              </a:rPr>
              <a:t>needed assistance with one or </a:t>
            </a:r>
            <a:r>
              <a:rPr lang="en-US" sz="1200" kern="1200" baseline="0" dirty="0">
                <a:solidFill>
                  <a:schemeClr val="tx1"/>
                </a:solidFill>
                <a:ea typeface="+mn-ea"/>
                <a:cs typeface="+mn-cs"/>
              </a:rPr>
              <a:t> </a:t>
            </a:r>
            <a:r>
              <a:rPr lang="en-US" sz="1200" kern="1200" dirty="0">
                <a:solidFill>
                  <a:schemeClr val="tx1"/>
                </a:solidFill>
                <a:ea typeface="+mn-ea"/>
                <a:cs typeface="+mn-cs"/>
              </a:rPr>
              <a:t>more activities of daily living </a:t>
            </a:r>
            <a:r>
              <a:rPr lang="en-US" sz="1200" kern="1200" baseline="0" dirty="0">
                <a:solidFill>
                  <a:schemeClr val="tx1"/>
                </a:solidFill>
                <a:ea typeface="+mn-ea"/>
                <a:cs typeface="+mn-cs"/>
              </a:rPr>
              <a:t> </a:t>
            </a:r>
            <a:r>
              <a:rPr lang="en-US" sz="1200" kern="1200" dirty="0">
                <a:solidFill>
                  <a:schemeClr val="tx1"/>
                </a:solidFill>
                <a:ea typeface="+mn-ea"/>
                <a:cs typeface="+mn-cs"/>
              </a:rPr>
              <a:t>(ADLs) or instrumental activities</a:t>
            </a:r>
            <a:r>
              <a:rPr lang="en-US" sz="1200" kern="1200" baseline="0" dirty="0">
                <a:solidFill>
                  <a:schemeClr val="tx1"/>
                </a:solidFill>
                <a:ea typeface="+mn-ea"/>
                <a:cs typeface="+mn-cs"/>
              </a:rPr>
              <a:t> </a:t>
            </a:r>
            <a:r>
              <a:rPr lang="en-US" sz="1200" kern="1200" dirty="0">
                <a:solidFill>
                  <a:schemeClr val="tx1"/>
                </a:solidFill>
                <a:ea typeface="+mn-ea"/>
                <a:cs typeface="+mn-cs"/>
              </a:rPr>
              <a:t>of daily living (IADLs).</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Questions: </a:t>
            </a:r>
            <a:r>
              <a:rPr lang="en-US" dirty="0"/>
              <a:t>Are you surprised?</a:t>
            </a:r>
          </a:p>
          <a:p>
            <a:r>
              <a:rPr lang="en-US" b="1" dirty="0"/>
              <a:t>Additional Information: </a:t>
            </a:r>
            <a:r>
              <a:rPr lang="en-US" dirty="0"/>
              <a:t>Other highlights: </a:t>
            </a:r>
          </a:p>
          <a:p>
            <a:pPr>
              <a:buFont typeface="Arial" pitchFamily="34" charset="0"/>
              <a:buChar char="•"/>
            </a:pPr>
            <a:r>
              <a:rPr lang="en-US" dirty="0"/>
              <a:t>People in the oldest age group — 80 and older — were about eight times more likely to have a disability as those in the youngest group — younger than 15 (71 percent compared with 8 percent). The probability of having a severe disability is only one in 20 for those 15 to 24 while it is one in four for those 65 to 69.</a:t>
            </a:r>
          </a:p>
          <a:p>
            <a:pPr>
              <a:buFont typeface="Arial" pitchFamily="34" charset="0"/>
              <a:buChar char="•"/>
            </a:pPr>
            <a:r>
              <a:rPr lang="en-US" dirty="0"/>
              <a:t>About 8.1 million people had difficulty seeing, including 2.0 million who were blind or unable to see.</a:t>
            </a:r>
          </a:p>
          <a:p>
            <a:pPr>
              <a:buFont typeface="Arial" pitchFamily="34" charset="0"/>
              <a:buChar char="•"/>
            </a:pPr>
            <a:r>
              <a:rPr lang="en-US" dirty="0"/>
              <a:t>About 7.6 million people experienced difficulty hearing, including 1.1 million whose difficulty was severe. About 5.6 million used a hearing aid.</a:t>
            </a:r>
          </a:p>
          <a:p>
            <a:pPr>
              <a:buFont typeface="Arial" pitchFamily="34" charset="0"/>
              <a:buChar char="•"/>
            </a:pPr>
            <a:r>
              <a:rPr lang="en-US" dirty="0"/>
              <a:t>Roughly 30.6 million had difficulty walking or climbing stairs, or used a wheelchair, cane, crutches or walker.</a:t>
            </a:r>
          </a:p>
          <a:p>
            <a:pPr>
              <a:buFont typeface="Arial" pitchFamily="34" charset="0"/>
              <a:buChar char="•"/>
            </a:pPr>
            <a:r>
              <a:rPr lang="en-US" dirty="0"/>
              <a:t>About 19.9 million people had difficulty lifting and grasping. This includes, for instance, trouble lifting an object like a bag of groceries, or grasping a glass or a pencil.</a:t>
            </a:r>
          </a:p>
          <a:p>
            <a:pPr>
              <a:buFont typeface="Arial" pitchFamily="34" charset="0"/>
              <a:buChar char="•"/>
            </a:pPr>
            <a:r>
              <a:rPr lang="en-US" dirty="0"/>
              <a:t>Difficulty with at least one activity of daily living was cited by 9.4 million non institutionalized adults. These activities included getting around inside the home, bathing, dressing and eating. Of these people, 5 million needed the assistance of others to perform such an activity.</a:t>
            </a:r>
          </a:p>
          <a:p>
            <a:pPr>
              <a:buFont typeface="Arial" pitchFamily="34" charset="0"/>
              <a:buChar char="•"/>
            </a:pPr>
            <a:r>
              <a:rPr lang="en-US" dirty="0"/>
              <a:t>About 15.5 million adults had difficulties with one or more instrumental activities of daily living. These activities included doing housework, using the phone and preparing meals. Of these, nearly 12 million required assistance.</a:t>
            </a:r>
          </a:p>
          <a:p>
            <a:pPr>
              <a:buFont typeface="Arial" pitchFamily="34" charset="0"/>
              <a:buChar char="•"/>
            </a:pPr>
            <a:r>
              <a:rPr lang="en-US" dirty="0"/>
              <a:t>Approximately 2.4 million had Alzheimer’s disease, senility or dementia.</a:t>
            </a:r>
          </a:p>
          <a:p>
            <a:pPr>
              <a:buFont typeface="Arial" pitchFamily="34" charset="0"/>
              <a:buChar char="•"/>
            </a:pPr>
            <a:r>
              <a:rPr lang="en-US" dirty="0"/>
              <a:t>Being frequently depressed or anxious such that it interfered with ordinary activities was reported by 7.0 million adults.</a:t>
            </a:r>
          </a:p>
          <a:p>
            <a:pPr>
              <a:buFont typeface="Arial" pitchFamily="34" charset="0"/>
              <a:buChar char="•"/>
            </a:pPr>
            <a:r>
              <a:rPr lang="en-US" dirty="0"/>
              <a:t>Adults age 21 to 64 with disabilities had median monthly earnings of $1,961 compared with $2,724 for those with no disability.</a:t>
            </a:r>
          </a:p>
          <a:p>
            <a:pPr>
              <a:buFont typeface="Arial" pitchFamily="34" charset="0"/>
              <a:buChar char="•"/>
            </a:pPr>
            <a:r>
              <a:rPr lang="en-US" dirty="0"/>
              <a:t>Overall, the uninsured rates for adults 15 to 64 were not statistically different by disability status: 21.0 percent for people with severe disabilities, 21.3 percent for those with non severe disabilities and 21.9 percent for those with no disability.</a:t>
            </a:r>
          </a:p>
          <a:p>
            <a:pPr eaLnBrk="1" hangingPunct="1"/>
            <a:r>
              <a:rPr lang="en-US" b="1" dirty="0"/>
              <a:t>Possible Problems: </a:t>
            </a:r>
            <a:r>
              <a:rPr lang="en-US" dirty="0"/>
              <a:t>None</a:t>
            </a:r>
          </a:p>
          <a:p>
            <a:pPr eaLnBrk="1" hangingPunct="1"/>
            <a:r>
              <a:rPr lang="en-US" dirty="0"/>
              <a:t>Source:</a:t>
            </a:r>
          </a:p>
          <a:p>
            <a:pPr eaLnBrk="1" hangingPunct="1"/>
            <a:r>
              <a:rPr lang="en-US" dirty="0"/>
              <a:t>https://www.usatoday.com/story/news/nation/2015/07/30/american-adults-disability/30881975/ </a:t>
            </a:r>
            <a:endParaRPr lang="en-US" sz="1200" kern="1200" dirty="0">
              <a:solidFill>
                <a:schemeClr val="tx1"/>
              </a:solidFill>
              <a:ea typeface="+mn-ea"/>
              <a:cs typeface="+mn-cs"/>
            </a:endParaRPr>
          </a:p>
          <a:p>
            <a:endParaRPr lang="en-US" sz="1200" kern="1200" dirty="0">
              <a:solidFill>
                <a:schemeClr val="tx1"/>
              </a:solidFill>
              <a:ea typeface="+mn-ea"/>
              <a:cs typeface="+mn-cs"/>
            </a:endParaRPr>
          </a:p>
          <a:p>
            <a:endParaRPr lang="en-US" sz="1200" kern="1200" dirty="0">
              <a:solidFill>
                <a:schemeClr val="tx1"/>
              </a:solidFill>
              <a:ea typeface="+mn-ea"/>
              <a:cs typeface="+mn-cs"/>
            </a:endParaRPr>
          </a:p>
          <a:p>
            <a:endParaRPr lang="en-US" sz="1200" kern="1200" dirty="0">
              <a:solidFill>
                <a:schemeClr val="tx1"/>
              </a:solidFill>
              <a:ea typeface="+mn-ea"/>
              <a:cs typeface="+mn-cs"/>
            </a:endParaRPr>
          </a:p>
        </p:txBody>
      </p:sp>
    </p:spTree>
    <p:extLst>
      <p:ext uri="{BB962C8B-B14F-4D97-AF65-F5344CB8AC3E}">
        <p14:creationId xmlns:p14="http://schemas.microsoft.com/office/powerpoint/2010/main" val="262930744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3E86939F-D5D1-4D96-9CC2-EB7134CEAF75}" type="slidenum">
              <a:rPr lang="en-US"/>
              <a:pPr/>
              <a:t>220</a:t>
            </a:fld>
            <a:endParaRPr lang="en-US" dirty="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r>
              <a:rPr lang="en-US" b="1" dirty="0">
                <a:cs typeface="Arial" charset="0"/>
              </a:rPr>
              <a:t>Key Message: </a:t>
            </a:r>
            <a:r>
              <a:rPr lang="en-US" dirty="0">
                <a:cs typeface="Arial" charset="0"/>
              </a:rPr>
              <a:t>Explain the “parking lot”</a:t>
            </a:r>
            <a:endParaRPr lang="en-US" b="1" dirty="0">
              <a:cs typeface="Arial" charset="0"/>
            </a:endParaRPr>
          </a:p>
          <a:p>
            <a:pPr eaLnBrk="1" hangingPunct="1"/>
            <a:r>
              <a:rPr lang="en-US" b="1" dirty="0">
                <a:cs typeface="Arial" charset="0"/>
              </a:rPr>
              <a:t>Est. Presentation Time: </a:t>
            </a:r>
            <a:r>
              <a:rPr lang="en-US" dirty="0">
                <a:cs typeface="Arial" charset="0"/>
              </a:rPr>
              <a:t>2 minute(s)</a:t>
            </a:r>
            <a:endParaRPr lang="en-US" b="1" dirty="0">
              <a:cs typeface="Arial" charset="0"/>
            </a:endParaRPr>
          </a:p>
          <a:p>
            <a:pPr eaLnBrk="1" hangingPunct="1"/>
            <a:r>
              <a:rPr lang="en-US" b="1" dirty="0">
                <a:cs typeface="Arial" charset="0"/>
              </a:rPr>
              <a:t>Explanation of Cues/Builds: </a:t>
            </a:r>
            <a:r>
              <a:rPr lang="en-US" dirty="0">
                <a:cs typeface="Arial" charset="0"/>
              </a:rPr>
              <a:t>None</a:t>
            </a:r>
          </a:p>
          <a:p>
            <a:pPr eaLnBrk="1" hangingPunct="1"/>
            <a:r>
              <a:rPr lang="en-US" b="1" dirty="0">
                <a:cs typeface="Arial" charset="0"/>
              </a:rPr>
              <a:t>Suggested Comments: </a:t>
            </a:r>
            <a:r>
              <a:rPr lang="en-US" dirty="0">
                <a:cs typeface="Arial" charset="0"/>
              </a:rPr>
              <a:t>As we go through the class, for sure you will have questions. If you ask a question about a topic that we will discuss later, rather than discussing the topic then, we will “park it” by writing it down in the flip chart, so we do not forget. At the end of the course, we will review the “parking lot” to make sure the question was answered.</a:t>
            </a:r>
          </a:p>
          <a:p>
            <a:pPr eaLnBrk="1" hangingPunct="1"/>
            <a:r>
              <a:rPr lang="en-US" b="1" dirty="0">
                <a:cs typeface="Arial" charset="0"/>
              </a:rPr>
              <a:t>Suggested Questions: </a:t>
            </a:r>
            <a:r>
              <a:rPr lang="en-US" dirty="0">
                <a:cs typeface="Arial" charset="0"/>
              </a:rPr>
              <a:t>None</a:t>
            </a:r>
          </a:p>
          <a:p>
            <a:pPr eaLnBrk="1" hangingPunct="1"/>
            <a:r>
              <a:rPr lang="en-US" b="1" dirty="0">
                <a:cs typeface="Arial" charset="0"/>
              </a:rPr>
              <a:t>Additional Information: </a:t>
            </a:r>
            <a:r>
              <a:rPr lang="en-US" dirty="0">
                <a:cs typeface="Arial" charset="0"/>
              </a:rPr>
              <a:t>None</a:t>
            </a:r>
            <a:endParaRPr lang="en-US" b="1" dirty="0">
              <a:cs typeface="Arial" charset="0"/>
            </a:endParaRPr>
          </a:p>
          <a:p>
            <a:pPr eaLnBrk="1" hangingPunct="1"/>
            <a:r>
              <a:rPr lang="en-US" b="1" dirty="0">
                <a:cs typeface="Arial" charset="0"/>
              </a:rPr>
              <a:t>Possible Problems: </a:t>
            </a:r>
            <a:r>
              <a:rPr lang="en-US" dirty="0">
                <a:cs typeface="Arial" charset="0"/>
              </a:rPr>
              <a:t>If there is no flip chart, use a corner of a blackboard or ask a student to keep a list of questions. You may also have a PowerPoint file open to serve as a “parking lot”.</a:t>
            </a:r>
          </a:p>
          <a:p>
            <a:pPr eaLnBrk="1" hangingPunct="1"/>
            <a:endParaRPr lang="en-US" dirty="0">
              <a:cs typeface="Arial" charset="0"/>
            </a:endParaRPr>
          </a:p>
        </p:txBody>
      </p:sp>
    </p:spTree>
    <p:extLst>
      <p:ext uri="{BB962C8B-B14F-4D97-AF65-F5344CB8AC3E}">
        <p14:creationId xmlns:p14="http://schemas.microsoft.com/office/powerpoint/2010/main" val="29041462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D9E8BDD7-3D9B-40D2-97E8-C70041E789D4}" type="slidenum">
              <a:rPr lang="en-US" smtClean="0"/>
              <a:pPr/>
              <a:t>221</a:t>
            </a:fld>
            <a:endParaRPr lang="en-US" dirty="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b="1" dirty="0"/>
              <a:t>Key Message: </a:t>
            </a:r>
            <a:r>
              <a:rPr lang="en-US" dirty="0"/>
              <a:t>Discuss course objectives</a:t>
            </a:r>
            <a:endParaRPr lang="en-US" b="1" dirty="0"/>
          </a:p>
          <a:p>
            <a:pPr eaLnBrk="1" hangingPunct="1"/>
            <a:r>
              <a:rPr lang="en-US" b="1" dirty="0"/>
              <a:t>Est. Presentation Time: </a:t>
            </a:r>
            <a:r>
              <a:rPr lang="en-US" dirty="0"/>
              <a:t>1-2 minute(s)</a:t>
            </a:r>
            <a:endParaRPr lang="en-US" b="1" dirty="0"/>
          </a:p>
          <a:p>
            <a:pPr eaLnBrk="1" hangingPunct="1"/>
            <a:r>
              <a:rPr lang="en-US" b="1" dirty="0"/>
              <a:t>Explanation of Cues/Builds: </a:t>
            </a:r>
            <a:r>
              <a:rPr lang="en-US" dirty="0"/>
              <a:t>None</a:t>
            </a:r>
          </a:p>
          <a:p>
            <a:pPr eaLnBrk="1" hangingPunct="1"/>
            <a:r>
              <a:rPr lang="en-US" b="1" dirty="0"/>
              <a:t>Suggested Comments: </a:t>
            </a:r>
            <a:r>
              <a:rPr lang="en-US" dirty="0"/>
              <a:t>These were the objectives of this course. </a:t>
            </a:r>
          </a:p>
          <a:p>
            <a:pPr eaLnBrk="1" hangingPunct="1"/>
            <a:r>
              <a:rPr lang="en-US" b="1" dirty="0"/>
              <a:t>Suggested Questions: </a:t>
            </a:r>
            <a:r>
              <a:rPr lang="en-US" dirty="0"/>
              <a:t>Did</a:t>
            </a:r>
            <a:r>
              <a:rPr lang="en-US" baseline="0" dirty="0"/>
              <a:t> we meet these objectives?</a:t>
            </a:r>
            <a:endParaRPr lang="en-US"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pPr eaLnBrk="1" hangingPunct="1"/>
            <a:endParaRPr lang="en-US" dirty="0"/>
          </a:p>
        </p:txBody>
      </p:sp>
    </p:spTree>
    <p:extLst>
      <p:ext uri="{BB962C8B-B14F-4D97-AF65-F5344CB8AC3E}">
        <p14:creationId xmlns:p14="http://schemas.microsoft.com/office/powerpoint/2010/main" val="37731750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p:txBody>
          <a:bodyPr/>
          <a:lstStyle/>
          <a:p>
            <a:pPr>
              <a:defRPr/>
            </a:pPr>
            <a:fld id="{3E0F3A84-60D3-4D39-9A8E-9418C7FBC3A3}" type="slidenum">
              <a:rPr lang="en-US" smtClean="0"/>
              <a:pPr>
                <a:defRPr/>
              </a:pPr>
              <a:t>222</a:t>
            </a:fld>
            <a:endParaRPr lang="en-US" dirty="0"/>
          </a:p>
        </p:txBody>
      </p:sp>
      <p:sp>
        <p:nvSpPr>
          <p:cNvPr id="393219" name="Rectangle 2"/>
          <p:cNvSpPr>
            <a:spLocks noGrp="1" noRot="1" noChangeAspect="1" noChangeArrowheads="1" noTextEdit="1"/>
          </p:cNvSpPr>
          <p:nvPr>
            <p:ph type="sldImg"/>
          </p:nvPr>
        </p:nvSpPr>
        <p:spPr bwMode="auto">
          <a:xfrm>
            <a:off x="1152525" y="693738"/>
            <a:ext cx="4552950" cy="3414712"/>
          </a:xfrm>
          <a:noFill/>
          <a:ln>
            <a:solidFill>
              <a:srgbClr val="000000"/>
            </a:solidFill>
            <a:miter lim="800000"/>
            <a:headEnd/>
            <a:tailEnd/>
          </a:ln>
        </p:spPr>
      </p:sp>
      <p:sp>
        <p:nvSpPr>
          <p:cNvPr id="393220" name="Rectangle 3"/>
          <p:cNvSpPr>
            <a:spLocks noGrp="1" noChangeArrowheads="1"/>
          </p:cNvSpPr>
          <p:nvPr>
            <p:ph type="body" idx="1"/>
          </p:nvPr>
        </p:nvSpPr>
        <p:spPr bwMode="auto">
          <a:xfrm>
            <a:off x="914400" y="4341813"/>
            <a:ext cx="5029200" cy="4116387"/>
          </a:xfrm>
          <a:noFill/>
        </p:spPr>
        <p:txBody>
          <a:bodyPr wrap="square" numCol="1" anchor="t" anchorCtr="0" compatLnSpc="1">
            <a:prstTxWarp prst="textNoShape">
              <a:avLst/>
            </a:prstTxWarp>
          </a:bodyPr>
          <a:lstStyle/>
          <a:p>
            <a:pPr eaLnBrk="1" hangingPunct="1"/>
            <a:r>
              <a:rPr lang="en-US" b="1" dirty="0"/>
              <a:t>Key Message: </a:t>
            </a:r>
            <a:r>
              <a:rPr lang="en-US" dirty="0"/>
              <a:t>Completion of evaluation forms</a:t>
            </a:r>
            <a:endParaRPr lang="en-US" b="1" dirty="0"/>
          </a:p>
          <a:p>
            <a:pPr eaLnBrk="1" hangingPunct="1"/>
            <a:r>
              <a:rPr lang="en-US" b="1" dirty="0"/>
              <a:t>Est. Presentation Time: </a:t>
            </a:r>
            <a:r>
              <a:rPr lang="en-US" dirty="0"/>
              <a:t>10 minutes</a:t>
            </a:r>
          </a:p>
          <a:p>
            <a:pPr eaLnBrk="1" hangingPunct="1"/>
            <a:r>
              <a:rPr lang="en-US" b="1" dirty="0"/>
              <a:t>Explanation of Cues/Builds: </a:t>
            </a:r>
            <a:r>
              <a:rPr lang="en-US" dirty="0"/>
              <a:t>None</a:t>
            </a:r>
          </a:p>
          <a:p>
            <a:pPr eaLnBrk="1" hangingPunct="1"/>
            <a:r>
              <a:rPr lang="en-US" b="1" dirty="0"/>
              <a:t>Suggested Comments: </a:t>
            </a:r>
            <a:r>
              <a:rPr lang="en-US" dirty="0"/>
              <a:t>Please complete the evaluation form using a pen or a thin felt tip There is no need to enter any personal information or information about the course (date, etc.). Simple X the box that best represents your views. Written comments (4.2) are always welcomed. You may turn it in along with your exam and exam booklet.</a:t>
            </a:r>
          </a:p>
          <a:p>
            <a:pPr eaLnBrk="1" hangingPunct="1"/>
            <a:r>
              <a:rPr lang="en-US" b="1" dirty="0"/>
              <a:t>Suggested Questions: </a:t>
            </a:r>
            <a:r>
              <a:rPr lang="en-US" dirty="0"/>
              <a:t>None</a:t>
            </a:r>
          </a:p>
          <a:p>
            <a:pPr eaLnBrk="1" hangingPunct="1"/>
            <a:r>
              <a:rPr lang="en-US" b="1" dirty="0"/>
              <a:t>Additional Information: </a:t>
            </a:r>
            <a:r>
              <a:rPr lang="en-US" dirty="0"/>
              <a:t>None</a:t>
            </a:r>
            <a:endParaRPr lang="en-US" b="1" dirty="0"/>
          </a:p>
          <a:p>
            <a:pPr eaLnBrk="1" hangingPunct="1"/>
            <a:r>
              <a:rPr lang="en-US" b="1" dirty="0"/>
              <a:t>Possible Problems: </a:t>
            </a:r>
            <a:r>
              <a:rPr lang="en-US" dirty="0"/>
              <a:t>You may want to collect the forms here so they don’t get lost later. Avoid looking at the forms. Shuffle them as you collect them.</a:t>
            </a:r>
          </a:p>
          <a:p>
            <a:pPr eaLnBrk="1" hangingPunct="1"/>
            <a:endParaRPr lang="en-US" dirty="0"/>
          </a:p>
        </p:txBody>
      </p:sp>
    </p:spTree>
    <p:extLst>
      <p:ext uri="{BB962C8B-B14F-4D97-AF65-F5344CB8AC3E}">
        <p14:creationId xmlns:p14="http://schemas.microsoft.com/office/powerpoint/2010/main" val="357244174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p:txBody>
          <a:bodyPr/>
          <a:lstStyle/>
          <a:p>
            <a:pPr>
              <a:defRPr/>
            </a:pPr>
            <a:fld id="{CC3EE1EE-B7DF-4997-A89C-BFD0E461505D}" type="slidenum">
              <a:rPr lang="en-US" smtClean="0"/>
              <a:pPr>
                <a:defRPr/>
              </a:pPr>
              <a:t>223</a:t>
            </a:fld>
            <a:endParaRPr lang="en-US" dirty="0"/>
          </a:p>
        </p:txBody>
      </p:sp>
      <p:sp>
        <p:nvSpPr>
          <p:cNvPr id="396291" name="Rectangle 2"/>
          <p:cNvSpPr>
            <a:spLocks noGrp="1" noRot="1" noChangeAspect="1" noChangeArrowheads="1" noTextEdit="1"/>
          </p:cNvSpPr>
          <p:nvPr>
            <p:ph type="sldImg"/>
          </p:nvPr>
        </p:nvSpPr>
        <p:spPr bwMode="auto">
          <a:xfrm>
            <a:off x="1152525" y="693738"/>
            <a:ext cx="4552950" cy="3414712"/>
          </a:xfrm>
          <a:solidFill>
            <a:srgbClr val="FFFFFF"/>
          </a:solidFill>
          <a:ln>
            <a:solidFill>
              <a:srgbClr val="000000"/>
            </a:solidFill>
            <a:miter lim="800000"/>
            <a:headEnd/>
            <a:tailEnd/>
          </a:ln>
        </p:spPr>
      </p:sp>
      <p:sp>
        <p:nvSpPr>
          <p:cNvPr id="396292" name="Rectangle 3"/>
          <p:cNvSpPr>
            <a:spLocks noGrp="1" noChangeArrowheads="1"/>
          </p:cNvSpPr>
          <p:nvPr>
            <p:ph type="body" idx="1"/>
          </p:nvPr>
        </p:nvSpPr>
        <p:spPr bwMode="auto">
          <a:xfrm>
            <a:off x="914400" y="4341813"/>
            <a:ext cx="5029200" cy="4116387"/>
          </a:xfrm>
          <a:solidFill>
            <a:srgbClr val="FFFFFF"/>
          </a:solidFill>
          <a:ln>
            <a:noFill/>
            <a:miter lim="800000"/>
            <a:headEnd/>
            <a:tailEnd/>
          </a:ln>
        </p:spPr>
        <p:txBody>
          <a:bodyPr wrap="square" lIns="89520" tIns="44760" rIns="89520" bIns="44760" numCol="1" anchor="t" anchorCtr="0" compatLnSpc="1">
            <a:prstTxWarp prst="textNoShape">
              <a:avLst/>
            </a:prstTxWarp>
          </a:bodyPr>
          <a:lstStyle/>
          <a:p>
            <a:pPr eaLnBrk="1" hangingPunct="1"/>
            <a:r>
              <a:rPr lang="en-US" b="1" dirty="0"/>
              <a:t>Key Message: </a:t>
            </a:r>
            <a:r>
              <a:rPr lang="en-US" dirty="0"/>
              <a:t>Introduce exam</a:t>
            </a:r>
            <a:endParaRPr lang="en-US" b="1" dirty="0"/>
          </a:p>
          <a:p>
            <a:pPr eaLnBrk="1" hangingPunct="1"/>
            <a:r>
              <a:rPr lang="en-US" b="1" dirty="0"/>
              <a:t>Est. Presentation Time: </a:t>
            </a:r>
            <a:r>
              <a:rPr lang="en-US" dirty="0"/>
              <a:t>2-3 minute(s)</a:t>
            </a:r>
          </a:p>
          <a:p>
            <a:pPr eaLnBrk="1" hangingPunct="1"/>
            <a:r>
              <a:rPr lang="en-US" b="1" dirty="0"/>
              <a:t>Explanation of Cues/Builds: </a:t>
            </a:r>
            <a:r>
              <a:rPr lang="en-US" dirty="0"/>
              <a:t>None</a:t>
            </a:r>
          </a:p>
          <a:p>
            <a:pPr eaLnBrk="1" hangingPunct="1"/>
            <a:r>
              <a:rPr lang="en-US" b="1" dirty="0"/>
              <a:t>Suggested Comments: </a:t>
            </a:r>
            <a:r>
              <a:rPr lang="en-US" dirty="0"/>
              <a:t>The last thing to do is take the exam. You may remember the exam is 25 True/False questions @ 4 points each. It is open book and  open notes. You must work independently. You will have one-hour to complete this test. Your passing score is 80% (you cannot miss more than 5 questions). </a:t>
            </a:r>
          </a:p>
          <a:p>
            <a:pPr eaLnBrk="1" hangingPunct="1"/>
            <a:r>
              <a:rPr lang="en-US" b="1" dirty="0"/>
              <a:t>Suggested Questions: </a:t>
            </a:r>
            <a:r>
              <a:rPr lang="en-US" dirty="0"/>
              <a:t>None</a:t>
            </a:r>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pPr eaLnBrk="1" hangingPunct="1"/>
            <a:endParaRPr lang="en-US" dirty="0"/>
          </a:p>
          <a:p>
            <a:pPr eaLnBrk="1" hangingPunct="1"/>
            <a:endParaRPr lang="en-US" dirty="0"/>
          </a:p>
        </p:txBody>
      </p:sp>
    </p:spTree>
    <p:extLst>
      <p:ext uri="{BB962C8B-B14F-4D97-AF65-F5344CB8AC3E}">
        <p14:creationId xmlns:p14="http://schemas.microsoft.com/office/powerpoint/2010/main" val="9847644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p:txBody>
          <a:bodyPr/>
          <a:lstStyle/>
          <a:p>
            <a:pPr>
              <a:defRPr/>
            </a:pPr>
            <a:fld id="{BB31B8DD-8F14-40B9-A639-98BA9AE7C6D9}" type="slidenum">
              <a:rPr lang="en-US" smtClean="0"/>
              <a:pPr>
                <a:defRPr/>
              </a:pPr>
              <a:t>224</a:t>
            </a:fld>
            <a:endParaRPr lang="en-US" dirty="0"/>
          </a:p>
        </p:txBody>
      </p:sp>
      <p:sp>
        <p:nvSpPr>
          <p:cNvPr id="3983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83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b="1" dirty="0"/>
              <a:t>Key Message: </a:t>
            </a:r>
            <a:r>
              <a:rPr lang="en-US" dirty="0"/>
              <a:t>Complete exam procedure</a:t>
            </a:r>
            <a:endParaRPr lang="en-US" b="1" dirty="0"/>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pPr eaLnBrk="1" hangingPunct="1"/>
            <a:r>
              <a:rPr lang="en-US" b="1" dirty="0"/>
              <a:t>Suggested Comments: </a:t>
            </a:r>
            <a:r>
              <a:rPr lang="en-US" dirty="0"/>
              <a:t>When you are done with the test, return both the exam and answer sheet to me. If you still have it,  also return the evaluation form to me. You may leave then. ATSSA will send your test results within 2-4 weeks. Good luck and thank you for choosing ATSSA for your training needs. We hope you found this course a learning experience. Thank you!</a:t>
            </a:r>
          </a:p>
          <a:p>
            <a:pPr eaLnBrk="1" hangingPunct="1"/>
            <a:r>
              <a:rPr lang="en-US" b="1" dirty="0"/>
              <a:t>Suggested Questions: </a:t>
            </a:r>
            <a:r>
              <a:rPr lang="en-US" dirty="0"/>
              <a:t>None</a:t>
            </a:r>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pPr eaLnBrk="1" hangingPunct="1"/>
            <a:endParaRPr lang="en-US" dirty="0"/>
          </a:p>
          <a:p>
            <a:pPr eaLnBrk="1" hangingPunct="1"/>
            <a:r>
              <a:rPr lang="en-US" dirty="0"/>
              <a:t>Image Credit:  Road Work Ahead</a:t>
            </a:r>
          </a:p>
          <a:p>
            <a:pPr eaLnBrk="1" hangingPunct="1"/>
            <a:r>
              <a:rPr lang="en-US" dirty="0"/>
              <a:t>http://imgsrv.kfor1240.com/image/kfor2/UserFiles/Image/road_work.gif</a:t>
            </a:r>
          </a:p>
          <a:p>
            <a:pPr eaLnBrk="1" hangingPunct="1"/>
            <a:endParaRPr lang="en-US" dirty="0"/>
          </a:p>
        </p:txBody>
      </p:sp>
    </p:spTree>
    <p:extLst>
      <p:ext uri="{BB962C8B-B14F-4D97-AF65-F5344CB8AC3E}">
        <p14:creationId xmlns:p14="http://schemas.microsoft.com/office/powerpoint/2010/main" val="4051782135"/>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BDDB975D-CE38-4717-A7CB-ABB3FC5B4D69}" type="slidenum">
              <a:rPr lang="en-US"/>
              <a:pPr/>
              <a:t>225</a:t>
            </a:fld>
            <a:endParaRPr lang="en-US" dirty="0"/>
          </a:p>
        </p:txBody>
      </p:sp>
      <p:sp>
        <p:nvSpPr>
          <p:cNvPr id="139267" name="Rectangle 2"/>
          <p:cNvSpPr>
            <a:spLocks noGrp="1" noRot="1" noChangeAspect="1" noChangeArrowheads="1" noTextEdit="1"/>
          </p:cNvSpPr>
          <p:nvPr>
            <p:ph type="sldImg"/>
          </p:nvPr>
        </p:nvSpPr>
        <p:spPr>
          <a:xfrm>
            <a:off x="1108075" y="654050"/>
            <a:ext cx="4646613" cy="3484563"/>
          </a:xfrm>
          <a:ln/>
        </p:spPr>
      </p:sp>
      <p:sp>
        <p:nvSpPr>
          <p:cNvPr id="139268" name="Rectangle 3"/>
          <p:cNvSpPr>
            <a:spLocks noGrp="1" noChangeArrowheads="1"/>
          </p:cNvSpPr>
          <p:nvPr>
            <p:ph type="body" idx="1"/>
          </p:nvPr>
        </p:nvSpPr>
        <p:spPr>
          <a:xfrm>
            <a:off x="609600" y="4356100"/>
            <a:ext cx="5638800" cy="4138613"/>
          </a:xfrm>
          <a:noFill/>
          <a:ln/>
        </p:spPr>
        <p:txBody>
          <a:bodyPr/>
          <a:lstStyle/>
          <a:p>
            <a:pPr eaLnBrk="1" hangingPunct="1"/>
            <a:r>
              <a:rPr lang="en-US" b="1" dirty="0">
                <a:cs typeface="Arial" charset="0"/>
              </a:rPr>
              <a:t>Key Message: </a:t>
            </a:r>
            <a:r>
              <a:rPr lang="en-US" b="0" dirty="0">
                <a:cs typeface="Arial" charset="0"/>
              </a:rPr>
              <a:t>Closing</a:t>
            </a:r>
          </a:p>
          <a:p>
            <a:pPr eaLnBrk="1" hangingPunct="1"/>
            <a:r>
              <a:rPr lang="en-US" b="1" dirty="0">
                <a:cs typeface="Arial" charset="0"/>
              </a:rPr>
              <a:t>Est. Presentation Time: </a:t>
            </a:r>
            <a:r>
              <a:rPr lang="en-US" dirty="0">
                <a:cs typeface="Arial" charset="0"/>
              </a:rPr>
              <a:t>As needed</a:t>
            </a:r>
          </a:p>
          <a:p>
            <a:pPr eaLnBrk="1" hangingPunct="1"/>
            <a:r>
              <a:rPr lang="en-US" b="1" dirty="0">
                <a:cs typeface="Arial" charset="0"/>
              </a:rPr>
              <a:t>Explanation of Cues/Builds: </a:t>
            </a:r>
            <a:r>
              <a:rPr lang="en-US" dirty="0">
                <a:cs typeface="Arial" charset="0"/>
              </a:rPr>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cs typeface="Arial" charset="0"/>
              </a:rPr>
              <a:t>Suggested Comments: </a:t>
            </a:r>
            <a:r>
              <a:rPr lang="en-US" dirty="0"/>
              <a:t>Thank you! </a:t>
            </a:r>
            <a:r>
              <a:rPr lang="en-US" sz="1200" dirty="0"/>
              <a:t>Thank you for choosing ATSSA for your training needs! Be safe!</a:t>
            </a:r>
          </a:p>
          <a:p>
            <a:pPr eaLnBrk="1" hangingPunct="1"/>
            <a:r>
              <a:rPr lang="en-US" b="1" dirty="0">
                <a:cs typeface="Arial" charset="0"/>
              </a:rPr>
              <a:t>Suggested Questions: </a:t>
            </a:r>
            <a:r>
              <a:rPr lang="en-US" dirty="0">
                <a:cs typeface="Arial" charset="0"/>
              </a:rPr>
              <a:t>None</a:t>
            </a:r>
            <a:endParaRPr lang="en-US" b="1" dirty="0">
              <a:cs typeface="Arial" charset="0"/>
            </a:endParaRPr>
          </a:p>
          <a:p>
            <a:pPr eaLnBrk="1" hangingPunct="1"/>
            <a:r>
              <a:rPr lang="en-US" b="1" dirty="0">
                <a:cs typeface="Arial" charset="0"/>
              </a:rPr>
              <a:t>Additional Information: </a:t>
            </a:r>
            <a:r>
              <a:rPr lang="en-US" dirty="0">
                <a:cs typeface="Arial" charset="0"/>
              </a:rPr>
              <a:t>None</a:t>
            </a:r>
            <a:endParaRPr lang="en-US" b="1" dirty="0">
              <a:cs typeface="Arial" charset="0"/>
            </a:endParaRPr>
          </a:p>
          <a:p>
            <a:pPr eaLnBrk="1" hangingPunct="1"/>
            <a:r>
              <a:rPr lang="en-US" b="1" dirty="0">
                <a:cs typeface="Arial" charset="0"/>
              </a:rPr>
              <a:t>Possible Problems: </a:t>
            </a:r>
            <a:r>
              <a:rPr lang="en-US" dirty="0">
                <a:cs typeface="Arial" charset="0"/>
              </a:rPr>
              <a:t>None</a:t>
            </a:r>
          </a:p>
          <a:p>
            <a:pPr eaLnBrk="1" hangingPunct="1"/>
            <a:endParaRPr lang="en-US" sz="1800" dirty="0">
              <a:cs typeface="Arial" charset="0"/>
            </a:endParaRPr>
          </a:p>
          <a:p>
            <a:pPr eaLnBrk="1" hangingPunct="1"/>
            <a:r>
              <a:rPr lang="en-US" sz="1800" dirty="0"/>
              <a:t>Image Credit:  Road Work Ahead</a:t>
            </a:r>
          </a:p>
          <a:p>
            <a:pPr eaLnBrk="1" hangingPunct="1"/>
            <a:r>
              <a:rPr lang="en-US" sz="1800" dirty="0"/>
              <a:t>http://imgsrv.kfor1240.com/image/kfor2/UserFiles/Image/road_work.gif</a:t>
            </a:r>
          </a:p>
          <a:p>
            <a:pPr eaLnBrk="1" hangingPunct="1"/>
            <a:endParaRPr lang="en-US" sz="1800" dirty="0">
              <a:cs typeface="Arial" charset="0"/>
            </a:endParaRPr>
          </a:p>
        </p:txBody>
      </p:sp>
    </p:spTree>
    <p:extLst>
      <p:ext uri="{BB962C8B-B14F-4D97-AF65-F5344CB8AC3E}">
        <p14:creationId xmlns:p14="http://schemas.microsoft.com/office/powerpoint/2010/main" val="1321179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9F567B94-F2A3-49F7-9CAD-E438CE25C771}" type="slidenum">
              <a:rPr lang="en-US" smtClean="0"/>
              <a:pPr/>
              <a:t>23</a:t>
            </a:fld>
            <a:endParaRPr lang="en-US" dirty="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r>
              <a:rPr lang="en-US" b="1" dirty="0"/>
              <a:t>Key Message: </a:t>
            </a:r>
            <a:r>
              <a:rPr lang="en-US" dirty="0"/>
              <a:t>Question 2</a:t>
            </a:r>
            <a:endParaRPr lang="en-US" b="1" dirty="0"/>
          </a:p>
          <a:p>
            <a:pPr eaLnBrk="1" hangingPunct="1"/>
            <a:r>
              <a:rPr lang="en-US" b="1" dirty="0"/>
              <a:t>Est. Presentation Time: </a:t>
            </a:r>
            <a:r>
              <a:rPr lang="en-US" dirty="0"/>
              <a:t>1-2 minute(s)</a:t>
            </a:r>
            <a:endParaRPr lang="en-US" b="1" dirty="0"/>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Let me ask you this:</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Questions: </a:t>
            </a:r>
            <a:r>
              <a:rPr lang="en-US" dirty="0"/>
              <a:t>How many Americans would you guess have vision disabilities?</a:t>
            </a:r>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pPr eaLnBrk="1" hangingPunct="1"/>
            <a:endParaRPr lang="en-US" dirty="0"/>
          </a:p>
          <a:p>
            <a:pPr eaLnBrk="1" hangingPunct="1"/>
            <a:r>
              <a:rPr lang="en-US" dirty="0"/>
              <a:t>Image Credit: https://mntransportationresearch.org/2014/03/27/cell-phone-app-guides-blind-through-work-zones/ </a:t>
            </a:r>
          </a:p>
          <a:p>
            <a:pPr eaLnBrk="1" hangingPunct="1"/>
            <a:endParaRPr lang="en-US" dirty="0"/>
          </a:p>
        </p:txBody>
      </p:sp>
    </p:spTree>
    <p:extLst>
      <p:ext uri="{BB962C8B-B14F-4D97-AF65-F5344CB8AC3E}">
        <p14:creationId xmlns:p14="http://schemas.microsoft.com/office/powerpoint/2010/main" val="1423401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9B5F4AA9-7416-433F-8C16-0749D985A94A}" type="slidenum">
              <a:rPr lang="en-US" smtClean="0"/>
              <a:pPr/>
              <a:t>24</a:t>
            </a:fld>
            <a:endParaRPr lang="en-US" dirty="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b="1" dirty="0"/>
              <a:t>Key Message: </a:t>
            </a:r>
            <a:r>
              <a:rPr lang="en-US" dirty="0"/>
              <a:t>Question 2</a:t>
            </a:r>
            <a:endParaRPr lang="en-US" b="1" dirty="0"/>
          </a:p>
          <a:p>
            <a:pPr eaLnBrk="1" hangingPunct="1"/>
            <a:r>
              <a:rPr lang="en-US" b="1" dirty="0"/>
              <a:t>Est. Presentation Time: </a:t>
            </a:r>
            <a:r>
              <a:rPr lang="en-US" dirty="0"/>
              <a:t>1-2 minute(s)</a:t>
            </a:r>
            <a:endParaRPr lang="en-US" b="1" dirty="0"/>
          </a:p>
          <a:p>
            <a:pPr eaLnBrk="1" hangingPunct="1"/>
            <a:r>
              <a:rPr lang="en-US" b="1" dirty="0"/>
              <a:t>Explanation of Cues/Builds: </a:t>
            </a:r>
            <a:r>
              <a:rPr lang="en-US" dirty="0"/>
              <a:t>None</a:t>
            </a:r>
          </a:p>
          <a:p>
            <a:pPr eaLnBrk="1" hangingPunct="1"/>
            <a:r>
              <a:rPr lang="en-US" b="1" dirty="0"/>
              <a:t>Suggested Comments: </a:t>
            </a:r>
            <a:r>
              <a:rPr lang="en-US" dirty="0"/>
              <a:t>According to the National Council on Disabilities, 10 - 12 million Americans have vision disabilities.  There are three times as many people with severe visual disabilities than there are wheelchair users.  Visual disability can range from total blindness to low vision. </a:t>
            </a:r>
          </a:p>
          <a:p>
            <a:pPr eaLnBrk="1" hangingPunct="1"/>
            <a:r>
              <a:rPr lang="en-US" dirty="0"/>
              <a:t>The Council also estimates that 70 percent of our country’s population will eventually have a temporary or permanent disability that makes climbing stairs impossible.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Questions: </a:t>
            </a:r>
            <a:r>
              <a:rPr lang="en-US" dirty="0"/>
              <a:t>Are you surprised?</a:t>
            </a:r>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pPr eaLnBrk="1" hangingPunct="1"/>
            <a:r>
              <a:rPr lang="en-US" dirty="0"/>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Image Credit: https://mntransportationresearch.org/2014/03/27/cell-phone-app-guides-blind-through-work-zones/ </a:t>
            </a:r>
          </a:p>
          <a:p>
            <a:pPr eaLnBrk="1" hangingPunct="1"/>
            <a:endParaRPr lang="en-US" dirty="0"/>
          </a:p>
          <a:p>
            <a:pPr eaLnBrk="1" hangingPunct="1"/>
            <a:endParaRPr lang="en-US" dirty="0"/>
          </a:p>
        </p:txBody>
      </p:sp>
    </p:spTree>
    <p:extLst>
      <p:ext uri="{BB962C8B-B14F-4D97-AF65-F5344CB8AC3E}">
        <p14:creationId xmlns:p14="http://schemas.microsoft.com/office/powerpoint/2010/main" val="3923975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9F567B94-F2A3-49F7-9CAD-E438CE25C771}" type="slidenum">
              <a:rPr lang="en-US" smtClean="0"/>
              <a:pPr/>
              <a:t>25</a:t>
            </a:fld>
            <a:endParaRPr lang="en-US" dirty="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r>
              <a:rPr lang="en-US" b="1" dirty="0"/>
              <a:t>Key Message: </a:t>
            </a:r>
            <a:r>
              <a:rPr lang="en-US" dirty="0"/>
              <a:t>Question 3</a:t>
            </a:r>
            <a:endParaRPr lang="en-US" b="1" dirty="0"/>
          </a:p>
          <a:p>
            <a:pPr eaLnBrk="1" hangingPunct="1"/>
            <a:r>
              <a:rPr lang="en-US" b="1" dirty="0"/>
              <a:t>Est. Presentation Time: </a:t>
            </a:r>
            <a:r>
              <a:rPr lang="en-US" dirty="0"/>
              <a:t>1-2 minute(s)</a:t>
            </a:r>
            <a:endParaRPr lang="en-US" b="1" dirty="0"/>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Let me ask you this:</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Questions: </a:t>
            </a:r>
            <a:r>
              <a:rPr lang="en-US" dirty="0"/>
              <a:t>Why are pedestrians in work zones a challenge?</a:t>
            </a:r>
          </a:p>
          <a:p>
            <a:pPr eaLnBrk="1" hangingPunct="1"/>
            <a:r>
              <a:rPr lang="en-US" b="1" dirty="0"/>
              <a:t>Additional Information: </a:t>
            </a:r>
            <a:r>
              <a:rPr lang="en-US" b="0" dirty="0"/>
              <a:t>NYC</a:t>
            </a:r>
            <a:endParaRPr lang="en-US" b="1" dirty="0"/>
          </a:p>
          <a:p>
            <a:pPr eaLnBrk="1" hangingPunct="1"/>
            <a:r>
              <a:rPr lang="en-US" b="1" dirty="0"/>
              <a:t>Possible Problems: </a:t>
            </a:r>
            <a:r>
              <a:rPr lang="en-US" b="0" dirty="0"/>
              <a:t>Barriers</a:t>
            </a:r>
            <a:r>
              <a:rPr lang="en-US" b="0" baseline="0" dirty="0"/>
              <a:t> are not connected.</a:t>
            </a:r>
          </a:p>
          <a:p>
            <a:pPr eaLnBrk="1" hangingPunct="1"/>
            <a:endParaRPr lang="en-US" dirty="0"/>
          </a:p>
        </p:txBody>
      </p:sp>
    </p:spTree>
    <p:extLst>
      <p:ext uri="{BB962C8B-B14F-4D97-AF65-F5344CB8AC3E}">
        <p14:creationId xmlns:p14="http://schemas.microsoft.com/office/powerpoint/2010/main" val="245983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9B5F4AA9-7416-433F-8C16-0749D985A94A}" type="slidenum">
              <a:rPr lang="en-US" smtClean="0"/>
              <a:pPr/>
              <a:t>26</a:t>
            </a:fld>
            <a:endParaRPr lang="en-US" dirty="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b="1" dirty="0"/>
              <a:t>Key Message: </a:t>
            </a:r>
            <a:r>
              <a:rPr lang="en-US" dirty="0"/>
              <a:t>Question 3</a:t>
            </a:r>
            <a:endParaRPr lang="en-US" b="1" dirty="0"/>
          </a:p>
          <a:p>
            <a:pPr eaLnBrk="1" hangingPunct="1"/>
            <a:r>
              <a:rPr lang="en-US" b="1" dirty="0"/>
              <a:t>Est. Presentation Time: </a:t>
            </a:r>
            <a:r>
              <a:rPr lang="en-US" dirty="0"/>
              <a:t>1-2 minute(s)</a:t>
            </a:r>
            <a:endParaRPr lang="en-US" b="1" dirty="0"/>
          </a:p>
          <a:p>
            <a:pPr eaLnBrk="1" hangingPunct="1"/>
            <a:r>
              <a:rPr lang="en-US" b="1" dirty="0"/>
              <a:t>Explanation of Cues/Builds: </a:t>
            </a:r>
            <a:r>
              <a:rPr lang="en-US" dirty="0"/>
              <a:t>None</a:t>
            </a:r>
          </a:p>
          <a:p>
            <a:r>
              <a:rPr lang="en-US" b="1" dirty="0"/>
              <a:t>Suggested Comments: </a:t>
            </a:r>
            <a:r>
              <a:rPr lang="en-US" sz="1200" kern="1200" baseline="0" dirty="0">
                <a:solidFill>
                  <a:schemeClr val="tx1"/>
                </a:solidFill>
                <a:ea typeface="+mn-ea"/>
                <a:cs typeface="+mn-cs"/>
              </a:rPr>
              <a:t>The need to provide improved consistency and quality of pedestrian traffic control devices has become more important with the implementation of the Americans with Disabilities Act of 1990 (ADA), which was passed to eliminate barriers to employment, transportation, public accommodations, public services, and telecommunications. The ADA requires that pedestrians with physical and/or mental disabilities be accommodated not only in completed facilities, but also during times of construction.</a:t>
            </a:r>
          </a:p>
          <a:p>
            <a:r>
              <a:rPr lang="en-US" b="1" dirty="0"/>
              <a:t>Suggested Questions: </a:t>
            </a:r>
            <a:r>
              <a:rPr lang="en-US" dirty="0"/>
              <a:t>Are you surprised?</a:t>
            </a:r>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pPr eaLnBrk="1" hangingPunct="1"/>
            <a:endParaRPr lang="en-US" dirty="0"/>
          </a:p>
        </p:txBody>
      </p:sp>
    </p:spTree>
    <p:extLst>
      <p:ext uri="{BB962C8B-B14F-4D97-AF65-F5344CB8AC3E}">
        <p14:creationId xmlns:p14="http://schemas.microsoft.com/office/powerpoint/2010/main" val="1624633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A857FC47-BAD9-4ED4-93AC-F6E2D4FAADC1}" type="slidenum">
              <a:rPr lang="en-US" smtClean="0"/>
              <a:pPr/>
              <a:t>27</a:t>
            </a:fld>
            <a:endParaRPr lang="en-US" dirty="0"/>
          </a:p>
        </p:txBody>
      </p:sp>
      <p:sp>
        <p:nvSpPr>
          <p:cNvPr id="69635" name="Rectangle 7"/>
          <p:cNvSpPr txBox="1">
            <a:spLocks noGrp="1" noChangeArrowheads="1"/>
          </p:cNvSpPr>
          <p:nvPr/>
        </p:nvSpPr>
        <p:spPr bwMode="auto">
          <a:xfrm>
            <a:off x="3885579" y="8686489"/>
            <a:ext cx="2972421" cy="457512"/>
          </a:xfrm>
          <a:prstGeom prst="rect">
            <a:avLst/>
          </a:prstGeom>
          <a:noFill/>
          <a:ln w="9525">
            <a:noFill/>
            <a:miter lim="800000"/>
            <a:headEnd/>
            <a:tailEnd/>
          </a:ln>
        </p:spPr>
        <p:txBody>
          <a:bodyPr lIns="91435" tIns="45718" rIns="91435" bIns="45718" anchor="b"/>
          <a:lstStyle/>
          <a:p>
            <a:pPr algn="r" defTabSz="914437"/>
            <a:fld id="{10396EE0-87E5-459A-AC4A-2D5F620960B9}" type="slidenum">
              <a:rPr lang="en-US" sz="1200">
                <a:latin typeface="Times New Roman" pitchFamily="18" charset="0"/>
              </a:rPr>
              <a:pPr algn="r" defTabSz="914437"/>
              <a:t>27</a:t>
            </a:fld>
            <a:endParaRPr lang="en-US" sz="1200" dirty="0">
              <a:latin typeface="Times New Roman" pitchFamily="18" charset="0"/>
            </a:endParaRPr>
          </a:p>
        </p:txBody>
      </p:sp>
      <p:sp>
        <p:nvSpPr>
          <p:cNvPr id="69636" name="Rectangle 2"/>
          <p:cNvSpPr>
            <a:spLocks noGrp="1" noRot="1" noChangeAspect="1" noChangeArrowheads="1" noTextEdit="1"/>
          </p:cNvSpPr>
          <p:nvPr>
            <p:ph type="sldImg"/>
          </p:nvPr>
        </p:nvSpPr>
        <p:spPr>
          <a:xfrm>
            <a:off x="1144588" y="685800"/>
            <a:ext cx="4572000" cy="3429000"/>
          </a:xfrm>
          <a:ln/>
        </p:spPr>
      </p:sp>
      <p:sp>
        <p:nvSpPr>
          <p:cNvPr id="69637" name="Rectangle 3"/>
          <p:cNvSpPr>
            <a:spLocks noGrp="1" noChangeArrowheads="1"/>
          </p:cNvSpPr>
          <p:nvPr>
            <p:ph type="body" idx="1"/>
          </p:nvPr>
        </p:nvSpPr>
        <p:spPr>
          <a:xfrm>
            <a:off x="914711" y="4344025"/>
            <a:ext cx="5028579" cy="4114488"/>
          </a:xfrm>
          <a:noFill/>
          <a:ln/>
        </p:spPr>
        <p:txBody>
          <a:bodyPr lIns="91435" tIns="45718" rIns="91435" bIns="45718"/>
          <a:lstStyle/>
          <a:p>
            <a:pPr eaLnBrk="1" hangingPunct="1"/>
            <a:r>
              <a:rPr lang="en-US" b="1" dirty="0"/>
              <a:t>Key Message: </a:t>
            </a:r>
            <a:r>
              <a:rPr lang="en-US" dirty="0"/>
              <a:t>The Pedestrian</a:t>
            </a:r>
            <a:r>
              <a:rPr lang="en-US" baseline="0" dirty="0"/>
              <a:t> </a:t>
            </a:r>
            <a:r>
              <a:rPr lang="en-US" dirty="0"/>
              <a:t>Environment</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112163" lvl="1" eaLnBrk="1" hangingPunct="1"/>
            <a:r>
              <a:rPr lang="en-US" b="1" dirty="0"/>
              <a:t>Suggested Comments: </a:t>
            </a:r>
            <a:r>
              <a:rPr lang="en-US" dirty="0">
                <a:latin typeface="Arial" panose="020B0604020202020204" pitchFamily="34" charset="0"/>
              </a:rPr>
              <a:t>The pedestrian environment is made up of sidewalks, crosswalks (both marked and unmarked), shared use trails, paved shoulders and more.</a:t>
            </a:r>
            <a:r>
              <a:rPr lang="en-US" baseline="0" dirty="0">
                <a:latin typeface="Arial" panose="020B0604020202020204" pitchFamily="34" charset="0"/>
              </a:rPr>
              <a:t> </a:t>
            </a:r>
            <a:r>
              <a:rPr lang="en-US" dirty="0">
                <a:latin typeface="Arial" panose="020B0604020202020204" pitchFamily="34" charset="0"/>
              </a:rPr>
              <a:t>The current transportation system assumes users are able-bodied, have good vision and hearing and can understand traffic control devices.  Many such as children, elderly and persons with disabilities however, do not fit these assumptions .  In order to design a pedestrian environment that is usable by all persons, it is important to understand some of the unique characteristics of pedestrians.     </a:t>
            </a:r>
            <a:endParaRPr lang="en-US"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pPr marL="112163" lvl="1" eaLnBrk="1" hangingPunct="1"/>
            <a:endParaRPr lang="en-US" dirty="0">
              <a:latin typeface="Arial" panose="020B0604020202020204" pitchFamily="34" charset="0"/>
            </a:endParaRPr>
          </a:p>
        </p:txBody>
      </p:sp>
    </p:spTree>
    <p:extLst>
      <p:ext uri="{BB962C8B-B14F-4D97-AF65-F5344CB8AC3E}">
        <p14:creationId xmlns:p14="http://schemas.microsoft.com/office/powerpoint/2010/main" val="2112338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b="0" dirty="0"/>
              <a:t>Highway Users</a:t>
            </a:r>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 </a:t>
            </a:r>
            <a:r>
              <a:rPr lang="en-US" dirty="0"/>
              <a:t>Part of the challenge is that we need to design</a:t>
            </a:r>
            <a:r>
              <a:rPr lang="en-US" baseline="0" dirty="0"/>
              <a:t> and assess the needs of ALL highway users, not only vehicles, and pedestrians, including those with disabilities.</a:t>
            </a:r>
            <a:endParaRPr lang="en-US" dirty="0"/>
          </a:p>
          <a:p>
            <a:pPr eaLnBrk="1" hangingPunct="1"/>
            <a:r>
              <a:rPr lang="en-US" b="1" dirty="0"/>
              <a:t>Suggested Questions: </a:t>
            </a:r>
            <a:r>
              <a:rPr lang="en-US" b="0" dirty="0"/>
              <a:t>Who</a:t>
            </a:r>
            <a:r>
              <a:rPr lang="en-US" b="0" baseline="0" dirty="0"/>
              <a:t> are the users of the highway?</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pPr eaLnBrk="1" hangingPunct="1"/>
            <a:r>
              <a:rPr lang="en-US" dirty="0"/>
              <a:t>Image Credit:  Cars on the highway</a:t>
            </a:r>
          </a:p>
          <a:p>
            <a:pPr eaLnBrk="1" hangingPunct="1"/>
            <a:r>
              <a:rPr lang="en-US" dirty="0"/>
              <a:t>http://www.nhtsa.gov/staticfiles/communications/images/traffic3.jpg</a:t>
            </a:r>
          </a:p>
          <a:p>
            <a:endParaRPr lang="es-PR" dirty="0"/>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28</a:t>
            </a:fld>
            <a:endParaRPr lang="en-US" dirty="0"/>
          </a:p>
        </p:txBody>
      </p:sp>
    </p:spTree>
    <p:extLst>
      <p:ext uri="{BB962C8B-B14F-4D97-AF65-F5344CB8AC3E}">
        <p14:creationId xmlns:p14="http://schemas.microsoft.com/office/powerpoint/2010/main" val="833367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The TTC</a:t>
            </a:r>
            <a:r>
              <a:rPr lang="en-US" baseline="0" dirty="0"/>
              <a:t> </a:t>
            </a:r>
            <a:r>
              <a:rPr lang="en-US" dirty="0"/>
              <a:t>Environment</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112163" lvl="1" eaLnBrk="1" hangingPunct="1"/>
            <a:r>
              <a:rPr lang="en-US" b="1" dirty="0"/>
              <a:t>Suggested Comments: </a:t>
            </a:r>
            <a:r>
              <a:rPr lang="en-US" b="0" dirty="0">
                <a:latin typeface="Arial" panose="020B0604020202020204" pitchFamily="34" charset="0"/>
              </a:rPr>
              <a:t>TTC</a:t>
            </a:r>
            <a:r>
              <a:rPr lang="en-US" b="0" baseline="0" dirty="0">
                <a:latin typeface="Arial" panose="020B0604020202020204" pitchFamily="34" charset="0"/>
              </a:rPr>
              <a:t> zones are also diverse, in scope and duration, and other factors. The MUTCD allows flexibility to address these variations. Every work zone is different! The needs and control of all road users (motorists, bicyclists, and pedestrians within the highway, or on private roads open to public travel including persons with disabilities in accordance with the Americans with Disabilities Act of 1990 (ADA), Title II, Paragraph 35.130) through a TTC zone shall be an essential part of highway construction, utility work, maintenance operations, and the management of traffic incidents.</a:t>
            </a:r>
            <a:endParaRPr lang="en-US"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MUTCD Section 6A.01.</a:t>
            </a:r>
            <a:endParaRPr lang="en-US" b="1" dirty="0"/>
          </a:p>
          <a:p>
            <a:pPr eaLnBrk="1" hangingPunct="1"/>
            <a:r>
              <a:rPr lang="en-US" b="1" dirty="0"/>
              <a:t>Possible Problems: </a:t>
            </a:r>
            <a:r>
              <a:rPr lang="en-US" dirty="0"/>
              <a:t>None</a:t>
            </a:r>
          </a:p>
          <a:p>
            <a:pPr eaLnBrk="1" hangingPunct="1"/>
            <a:endParaRPr lang="en-US" dirty="0"/>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29</a:t>
            </a:fld>
            <a:endParaRPr lang="en-US" dirty="0"/>
          </a:p>
        </p:txBody>
      </p:sp>
    </p:spTree>
    <p:extLst>
      <p:ext uri="{BB962C8B-B14F-4D97-AF65-F5344CB8AC3E}">
        <p14:creationId xmlns:p14="http://schemas.microsoft.com/office/powerpoint/2010/main" val="1451632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2D709FDF-7B76-44D7-9D04-69372F0E352C}" type="slidenum">
              <a:rPr lang="en-US"/>
              <a:pPr/>
              <a:t>3</a:t>
            </a:fld>
            <a:endParaRPr lang="en-US" dirty="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xfrm>
            <a:off x="914400" y="4343400"/>
            <a:ext cx="5029200" cy="4114800"/>
          </a:xfrm>
          <a:noFill/>
          <a:ln/>
        </p:spPr>
        <p:txBody>
          <a:bodyPr/>
          <a:lstStyle/>
          <a:p>
            <a:pPr eaLnBrk="1" hangingPunct="1"/>
            <a:r>
              <a:rPr lang="en-US" b="1" dirty="0">
                <a:cs typeface="Arial" charset="0"/>
              </a:rPr>
              <a:t>Key Message: </a:t>
            </a:r>
            <a:r>
              <a:rPr lang="en-US" dirty="0">
                <a:cs typeface="Arial" charset="0"/>
              </a:rPr>
              <a:t>Introduce yourself</a:t>
            </a:r>
          </a:p>
          <a:p>
            <a:pPr eaLnBrk="1" hangingPunct="1"/>
            <a:r>
              <a:rPr lang="en-US" b="1" dirty="0">
                <a:cs typeface="Arial" charset="0"/>
              </a:rPr>
              <a:t>Est. Presentation Time: </a:t>
            </a:r>
            <a:r>
              <a:rPr lang="en-US" dirty="0">
                <a:cs typeface="Arial" charset="0"/>
              </a:rPr>
              <a:t>Less than 1 minute(s)</a:t>
            </a:r>
            <a:endParaRPr lang="en-US" b="1" dirty="0">
              <a:cs typeface="Arial" charset="0"/>
            </a:endParaRPr>
          </a:p>
          <a:p>
            <a:pPr eaLnBrk="1" hangingPunct="1"/>
            <a:r>
              <a:rPr lang="en-US" b="1" dirty="0">
                <a:cs typeface="Arial" charset="0"/>
              </a:rPr>
              <a:t>Explanation of Cues/Builds: </a:t>
            </a:r>
            <a:r>
              <a:rPr lang="en-US" dirty="0">
                <a:cs typeface="Arial" charset="0"/>
              </a:rPr>
              <a:t>None</a:t>
            </a:r>
          </a:p>
          <a:p>
            <a:pPr eaLnBrk="1" hangingPunct="1"/>
            <a:r>
              <a:rPr lang="en-US" b="1" dirty="0">
                <a:cs typeface="Arial" charset="0"/>
              </a:rPr>
              <a:t>Suggested Comments: </a:t>
            </a:r>
            <a:r>
              <a:rPr lang="en-US" dirty="0">
                <a:cs typeface="Arial" charset="0"/>
              </a:rPr>
              <a:t>My name is ____. I will be your instructor today. I will tell you a bit more about myself later.</a:t>
            </a:r>
            <a:endParaRPr lang="en-US" b="1" dirty="0">
              <a:cs typeface="Arial" charset="0"/>
            </a:endParaRPr>
          </a:p>
          <a:p>
            <a:pPr eaLnBrk="1" hangingPunct="1"/>
            <a:r>
              <a:rPr lang="en-US" b="1" dirty="0">
                <a:cs typeface="Arial" charset="0"/>
              </a:rPr>
              <a:t>Suggested Questions: </a:t>
            </a:r>
            <a:r>
              <a:rPr lang="en-US" dirty="0">
                <a:cs typeface="Arial" charset="0"/>
              </a:rPr>
              <a:t>None</a:t>
            </a:r>
          </a:p>
          <a:p>
            <a:pPr eaLnBrk="1" hangingPunct="1"/>
            <a:r>
              <a:rPr lang="en-US" b="1" dirty="0">
                <a:cs typeface="Arial" charset="0"/>
              </a:rPr>
              <a:t>Additional Information: </a:t>
            </a:r>
            <a:r>
              <a:rPr lang="en-US" dirty="0">
                <a:cs typeface="Arial" charset="0"/>
              </a:rPr>
              <a:t>None</a:t>
            </a:r>
          </a:p>
          <a:p>
            <a:pPr eaLnBrk="1" hangingPunct="1"/>
            <a:r>
              <a:rPr lang="en-US" b="1" dirty="0">
                <a:cs typeface="Arial" charset="0"/>
              </a:rPr>
              <a:t>Possible Problems: </a:t>
            </a:r>
            <a:r>
              <a:rPr lang="en-US" dirty="0">
                <a:cs typeface="Arial" charset="0"/>
              </a:rPr>
              <a:t>Avoid telling your experience and credentials here. This will be done a bit later.</a:t>
            </a:r>
          </a:p>
        </p:txBody>
      </p:sp>
    </p:spTree>
    <p:extLst>
      <p:ext uri="{BB962C8B-B14F-4D97-AF65-F5344CB8AC3E}">
        <p14:creationId xmlns:p14="http://schemas.microsoft.com/office/powerpoint/2010/main" val="3989107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b="0" dirty="0"/>
              <a:t>Highway Users</a:t>
            </a:r>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 </a:t>
            </a:r>
            <a:r>
              <a:rPr lang="en-US" dirty="0"/>
              <a:t>TTC</a:t>
            </a:r>
            <a:r>
              <a:rPr lang="en-US" baseline="0" dirty="0"/>
              <a:t> zones may have variations, based on some of the factors on the screens. This makes designing for all possibilities very difficult!</a:t>
            </a:r>
            <a:endParaRPr lang="en-US" dirty="0"/>
          </a:p>
          <a:p>
            <a:pPr eaLnBrk="1" hangingPunct="1"/>
            <a:r>
              <a:rPr lang="en-US" b="1" dirty="0"/>
              <a:t>Suggested Questions: </a:t>
            </a:r>
            <a:r>
              <a:rPr lang="en-US" b="0"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30</a:t>
            </a:fld>
            <a:endParaRPr lang="en-US" dirty="0"/>
          </a:p>
        </p:txBody>
      </p:sp>
    </p:spTree>
    <p:extLst>
      <p:ext uri="{BB962C8B-B14F-4D97-AF65-F5344CB8AC3E}">
        <p14:creationId xmlns:p14="http://schemas.microsoft.com/office/powerpoint/2010/main" val="2606655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dirty="0"/>
              <a:t>Key Message: </a:t>
            </a:r>
            <a:r>
              <a:rPr lang="en-US" b="0" dirty="0"/>
              <a:t>Highway Users</a:t>
            </a:r>
          </a:p>
          <a:p>
            <a:pPr eaLnBrk="1" hangingPunct="1"/>
            <a:r>
              <a:rPr lang="en-US" b="1" dirty="0"/>
              <a:t>Est. Presentation Time: </a:t>
            </a:r>
            <a:r>
              <a:rPr lang="en-US" dirty="0"/>
              <a:t>As needed</a:t>
            </a:r>
          </a:p>
          <a:p>
            <a:pPr eaLnBrk="1" hangingPunct="1"/>
            <a:r>
              <a:rPr lang="en-US" b="1" dirty="0"/>
              <a:t>Explanation of Cues/Builds: </a:t>
            </a:r>
            <a:r>
              <a:rPr lang="en-US" dirty="0"/>
              <a:t>None</a:t>
            </a:r>
          </a:p>
          <a:p>
            <a:pPr marL="233363" indent="-233363" eaLnBrk="0" hangingPunct="0">
              <a:defRPr/>
            </a:pPr>
            <a:r>
              <a:rPr lang="en-US" b="1" dirty="0"/>
              <a:t>Suggested Comments: </a:t>
            </a:r>
            <a:r>
              <a:rPr lang="en-US" dirty="0"/>
              <a:t>What</a:t>
            </a:r>
            <a:r>
              <a:rPr lang="en-US" baseline="0" dirty="0"/>
              <a:t> we can do is</a:t>
            </a:r>
            <a:endParaRPr lang="en-US" sz="1200" i="1" kern="1200" dirty="0">
              <a:solidFill>
                <a:schemeClr val="tx1"/>
              </a:solidFill>
              <a:ea typeface="+mn-ea"/>
              <a:cs typeface="+mn-cs"/>
            </a:endParaRPr>
          </a:p>
          <a:p>
            <a:pPr marL="233363" indent="-233363" eaLnBrk="0" hangingPunct="0">
              <a:buFont typeface="Arial" pitchFamily="34" charset="0"/>
              <a:buChar char="•"/>
              <a:defRPr/>
            </a:pPr>
            <a:r>
              <a:rPr lang="en-US" sz="1200" b="1" i="1" kern="1200" dirty="0">
                <a:solidFill>
                  <a:schemeClr val="tx1"/>
                </a:solidFill>
                <a:ea typeface="+mn-ea"/>
                <a:cs typeface="+mn-cs"/>
              </a:rPr>
              <a:t> </a:t>
            </a:r>
            <a:r>
              <a:rPr lang="en-US" sz="1200" b="0" i="0" kern="1200" dirty="0">
                <a:solidFill>
                  <a:schemeClr val="tx1"/>
                </a:solidFill>
                <a:ea typeface="+mn-ea"/>
                <a:cs typeface="+mn-cs"/>
              </a:rPr>
              <a:t>CONSIDER their needs all the time!</a:t>
            </a:r>
          </a:p>
          <a:p>
            <a:pPr marL="233363" indent="-233363" eaLnBrk="0" hangingPunct="0">
              <a:buFont typeface="Arial" pitchFamily="34" charset="0"/>
              <a:buChar char="•"/>
              <a:defRPr/>
            </a:pPr>
            <a:r>
              <a:rPr lang="en-US" sz="1200" b="0" i="0" kern="1200" dirty="0">
                <a:solidFill>
                  <a:schemeClr val="tx1"/>
                </a:solidFill>
                <a:ea typeface="+mn-ea"/>
                <a:cs typeface="+mn-cs"/>
              </a:rPr>
              <a:t>Make a REASONABLE effort to provide for their needs!</a:t>
            </a:r>
            <a:endParaRPr lang="en-US" b="0" dirty="0"/>
          </a:p>
          <a:p>
            <a:pPr eaLnBrk="1" hangingPunct="1"/>
            <a:r>
              <a:rPr lang="en-US" b="1" dirty="0"/>
              <a:t>Suggested Questions: </a:t>
            </a:r>
            <a:r>
              <a:rPr lang="en-US" dirty="0"/>
              <a:t>Can we DESIGN for ALL</a:t>
            </a:r>
            <a:r>
              <a:rPr lang="en-US" baseline="0" dirty="0"/>
              <a:t> </a:t>
            </a:r>
            <a:r>
              <a:rPr lang="en-US" dirty="0"/>
              <a:t>users all the time? No!</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n-US" dirty="0"/>
          </a:p>
        </p:txBody>
      </p:sp>
      <p:sp>
        <p:nvSpPr>
          <p:cNvPr id="4" name="Slide Number Placeholder 3"/>
          <p:cNvSpPr>
            <a:spLocks noGrp="1"/>
          </p:cNvSpPr>
          <p:nvPr>
            <p:ph type="sldNum" sz="quarter" idx="5"/>
          </p:nvPr>
        </p:nvSpPr>
        <p:spPr/>
        <p:txBody>
          <a:bodyPr/>
          <a:lstStyle/>
          <a:p>
            <a:pPr>
              <a:defRPr/>
            </a:pPr>
            <a:fld id="{66CEE365-A9B5-480C-BF5D-F48683D43B7E}" type="slidenum">
              <a:rPr lang="en-US" smtClean="0"/>
              <a:pPr>
                <a:defRPr/>
              </a:pPr>
              <a:t>31</a:t>
            </a:fld>
            <a:endParaRPr lang="en-US" dirty="0"/>
          </a:p>
        </p:txBody>
      </p:sp>
    </p:spTree>
    <p:extLst>
      <p:ext uri="{BB962C8B-B14F-4D97-AF65-F5344CB8AC3E}">
        <p14:creationId xmlns:p14="http://schemas.microsoft.com/office/powerpoint/2010/main" val="968412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34E7F44F-AD52-40B1-9FDA-4E8E92BFD48F}" type="slidenum">
              <a:rPr lang="en-US" smtClean="0"/>
              <a:pPr/>
              <a:t>32</a:t>
            </a:fld>
            <a:endParaRPr lang="en-US" dirty="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r>
              <a:rPr lang="en-US" b="1" dirty="0"/>
              <a:t>Key Message: </a:t>
            </a:r>
            <a:r>
              <a:rPr lang="en-US" dirty="0"/>
              <a:t>Types of Disabilities:</a:t>
            </a:r>
            <a:r>
              <a:rPr lang="en-US" baseline="0" dirty="0"/>
              <a:t> Summary</a:t>
            </a:r>
            <a:endParaRPr lang="en-US" dirty="0"/>
          </a:p>
          <a:p>
            <a:pPr eaLnBrk="1" hangingPunct="1"/>
            <a:r>
              <a:rPr lang="en-US" b="1" dirty="0"/>
              <a:t>Est. Presentation Time: </a:t>
            </a:r>
            <a:r>
              <a:rPr lang="en-US" dirty="0"/>
              <a:t>Less than 1 minute(s)</a:t>
            </a:r>
          </a:p>
          <a:p>
            <a:pPr eaLnBrk="1" hangingPunct="1"/>
            <a:r>
              <a:rPr lang="en-US" b="1" dirty="0"/>
              <a:t>Explanation of Cues/Builds: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dirty="0"/>
              <a:t>In summary, we need to plan, design and construct public right-of-way facilities to be usable by a broad spectrum of users.  By doing so, we enable users to travel independently.  The facility should accommodate all users, users shouldn’t have to adapt to the facility.  It is important to integrate accessible pedestrian facilities into the earliest stages of transportation decision-making, not as an afterthought.    </a:t>
            </a:r>
          </a:p>
          <a:p>
            <a:pPr eaLnBrk="1" hangingPunct="1"/>
            <a:r>
              <a:rPr lang="en-US" b="1" dirty="0"/>
              <a:t>Suggested Questions: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dirty="0"/>
              <a:t>None</a:t>
            </a:r>
            <a:endParaRPr lang="en-US" b="0" dirty="0"/>
          </a:p>
          <a:p>
            <a:pPr eaLnBrk="1" hangingPunct="1"/>
            <a:r>
              <a:rPr lang="en-US" b="1" dirty="0"/>
              <a:t>Possible Problems: </a:t>
            </a:r>
            <a:r>
              <a:rPr lang="en-US" b="0" dirty="0"/>
              <a:t>None</a:t>
            </a:r>
          </a:p>
        </p:txBody>
      </p:sp>
    </p:spTree>
    <p:extLst>
      <p:ext uri="{BB962C8B-B14F-4D97-AF65-F5344CB8AC3E}">
        <p14:creationId xmlns:p14="http://schemas.microsoft.com/office/powerpoint/2010/main" val="4010785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b="0" dirty="0"/>
              <a:t>Highway Users</a:t>
            </a:r>
          </a:p>
          <a:p>
            <a:pPr eaLnBrk="1" hangingPunct="1"/>
            <a:r>
              <a:rPr lang="en-US" b="1" dirty="0"/>
              <a:t>Est. Presentation Time: </a:t>
            </a:r>
            <a:r>
              <a:rPr lang="en-US" dirty="0"/>
              <a:t>As needed</a:t>
            </a:r>
          </a:p>
          <a:p>
            <a:pPr eaLnBrk="1" hangingPunct="1"/>
            <a:r>
              <a:rPr lang="en-US" b="1" dirty="0"/>
              <a:t>Explanation of Cues/Builds: </a:t>
            </a:r>
            <a:r>
              <a:rPr lang="en-US" dirty="0"/>
              <a:t>None</a:t>
            </a:r>
          </a:p>
          <a:p>
            <a:pPr marL="233363" indent="-233363" eaLnBrk="0" hangingPunct="0">
              <a:defRPr/>
            </a:pPr>
            <a:r>
              <a:rPr lang="en-US" b="1" dirty="0"/>
              <a:t>Suggested Comments: </a:t>
            </a:r>
            <a:r>
              <a:rPr lang="en-US" dirty="0"/>
              <a:t>Disabled Individuals RELY on information for their safety and mobility.</a:t>
            </a:r>
            <a:endParaRPr lang="en-US" sz="1200" i="1" kern="1200" dirty="0">
              <a:solidFill>
                <a:schemeClr val="tx1"/>
              </a:solidFill>
              <a:ea typeface="+mn-ea"/>
              <a:cs typeface="+mn-cs"/>
            </a:endParaRPr>
          </a:p>
          <a:p>
            <a:pPr eaLnBrk="1" hangingPunct="1"/>
            <a:r>
              <a:rPr lang="en-US" b="1" dirty="0"/>
              <a:t>Suggested Questions: </a:t>
            </a:r>
            <a:r>
              <a:rPr lang="en-US" dirty="0"/>
              <a:t>Are disabled individuals part of the cohort that we design for? Yes!</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pPr eaLnBrk="1" hangingPunct="1"/>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Image Credit: https://mntransportationresearch.org/2014/03/27/cell-phone-app-guides-blind-through-work-zones/ </a:t>
            </a:r>
          </a:p>
          <a:p>
            <a:pPr eaLnBrk="1" hangingPunct="1"/>
            <a:endParaRPr lang="en-US" dirty="0"/>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33</a:t>
            </a:fld>
            <a:endParaRPr lang="en-US" dirty="0"/>
          </a:p>
        </p:txBody>
      </p:sp>
    </p:spTree>
    <p:extLst>
      <p:ext uri="{BB962C8B-B14F-4D97-AF65-F5344CB8AC3E}">
        <p14:creationId xmlns:p14="http://schemas.microsoft.com/office/powerpoint/2010/main" val="127155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Definition of a Disability</a:t>
            </a:r>
            <a:endParaRPr lang="en-US" b="0" dirty="0"/>
          </a:p>
          <a:p>
            <a:pPr eaLnBrk="1" hangingPunct="1"/>
            <a:r>
              <a:rPr lang="en-US" b="1" dirty="0"/>
              <a:t>Est. Presentation Time: </a:t>
            </a:r>
            <a:r>
              <a:rPr lang="en-US" dirty="0"/>
              <a:t>As needed</a:t>
            </a:r>
          </a:p>
          <a:p>
            <a:pPr eaLnBrk="1" hangingPunct="1"/>
            <a:r>
              <a:rPr lang="en-US" b="1" dirty="0"/>
              <a:t>Explanation of Cues/Builds: </a:t>
            </a:r>
            <a:r>
              <a:rPr lang="en-US" dirty="0"/>
              <a:t>None</a:t>
            </a:r>
          </a:p>
          <a:p>
            <a:r>
              <a:rPr lang="en-US" b="1" dirty="0"/>
              <a:t>Suggested Comments: </a:t>
            </a:r>
            <a:r>
              <a:rPr lang="en-US" sz="1200" kern="1200" baseline="0" dirty="0">
                <a:solidFill>
                  <a:schemeClr val="tx1"/>
                </a:solidFill>
                <a:ea typeface="+mn-ea"/>
                <a:cs typeface="+mn-cs"/>
              </a:rPr>
              <a:t>The ADA defines a person with a disability as: </a:t>
            </a:r>
          </a:p>
          <a:p>
            <a:r>
              <a:rPr lang="en-US" sz="1200" kern="1200" baseline="0" dirty="0">
                <a:solidFill>
                  <a:schemeClr val="tx1"/>
                </a:solidFill>
                <a:ea typeface="+mn-ea"/>
                <a:cs typeface="+mn-cs"/>
              </a:rPr>
              <a:t> A person who has a physical or mental impairment that substantially limits one or more major life activities. Examples of major life activities include caring for one’s self, performing manual tasks, walking, seeing, hearing, speaking, learning, and working, </a:t>
            </a:r>
          </a:p>
          <a:p>
            <a:r>
              <a:rPr lang="en-US" sz="1200" kern="1200" baseline="0" dirty="0">
                <a:solidFill>
                  <a:schemeClr val="tx1"/>
                </a:solidFill>
                <a:ea typeface="+mn-ea"/>
                <a:cs typeface="+mn-cs"/>
              </a:rPr>
              <a:t> A person with a record of an impairment even if he or she does not currently have a disability and, </a:t>
            </a:r>
          </a:p>
          <a:p>
            <a:r>
              <a:rPr lang="en-US" sz="1200" kern="1200" baseline="0" dirty="0">
                <a:solidFill>
                  <a:schemeClr val="tx1"/>
                </a:solidFill>
                <a:ea typeface="+mn-ea"/>
                <a:cs typeface="+mn-cs"/>
              </a:rPr>
              <a:t> A person who does not have a disability, but is regarded by others as having a disability. An example may be a person who has severe facial scarring. </a:t>
            </a:r>
            <a:endParaRPr lang="en-US" sz="1200" i="1" kern="1200" dirty="0">
              <a:solidFill>
                <a:schemeClr val="tx1"/>
              </a:solidFill>
              <a:ea typeface="+mn-ea"/>
              <a:cs typeface="+mn-cs"/>
            </a:endParaRPr>
          </a:p>
          <a:p>
            <a:pPr eaLnBrk="1" hangingPunct="1"/>
            <a:r>
              <a:rPr lang="en-US" b="1" dirty="0"/>
              <a:t>Suggested Questions: </a:t>
            </a:r>
            <a:r>
              <a:rPr lang="en-US" dirty="0"/>
              <a:t>What</a:t>
            </a:r>
            <a:r>
              <a:rPr lang="en-US" baseline="0" dirty="0"/>
              <a:t> is a disability?</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34</a:t>
            </a:fld>
            <a:endParaRPr lang="en-US" dirty="0"/>
          </a:p>
        </p:txBody>
      </p:sp>
    </p:spTree>
    <p:extLst>
      <p:ext uri="{BB962C8B-B14F-4D97-AF65-F5344CB8AC3E}">
        <p14:creationId xmlns:p14="http://schemas.microsoft.com/office/powerpoint/2010/main" val="1836038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eaLnBrk="1" hangingPunct="1"/>
            <a:r>
              <a:rPr lang="en-US" b="1" dirty="0"/>
              <a:t>Key Message: </a:t>
            </a:r>
            <a:r>
              <a:rPr lang="en-US" dirty="0"/>
              <a:t>Definition of a Disability</a:t>
            </a:r>
            <a:endParaRPr lang="en-US" b="0" dirty="0"/>
          </a:p>
          <a:p>
            <a:pPr eaLnBrk="1" hangingPunct="1"/>
            <a:r>
              <a:rPr lang="en-US" b="1" dirty="0"/>
              <a:t>Est. Presentation Time: </a:t>
            </a:r>
            <a:r>
              <a:rPr lang="en-US" dirty="0"/>
              <a:t>As needed</a:t>
            </a:r>
          </a:p>
          <a:p>
            <a:pPr eaLnBrk="1" hangingPunct="1"/>
            <a:r>
              <a:rPr lang="en-US" b="1" dirty="0"/>
              <a:t>Explanation of Cues/Builds: </a:t>
            </a:r>
            <a:r>
              <a:rPr lang="en-US" dirty="0"/>
              <a:t>None</a:t>
            </a:r>
          </a:p>
          <a:p>
            <a:r>
              <a:rPr lang="en-US" b="1" dirty="0"/>
              <a:t>Suggested Comments: </a:t>
            </a:r>
            <a:r>
              <a:rPr lang="en-US" sz="1200" kern="1200" baseline="0" dirty="0">
                <a:solidFill>
                  <a:schemeClr val="tx1"/>
                </a:solidFill>
                <a:ea typeface="+mn-ea"/>
                <a:cs typeface="+mn-cs"/>
              </a:rPr>
              <a:t>There are hundreds of different types of disabilities. While one person may have multiple disabilities, another may have a single disability with symptoms that fluctuate. There are some disabilities that are less obvious, such as diseases of the heart or lungs, neurological diseases, or arthritis that may reduce physical stamina, decrease coordination or cause pain.  Most architectural design standards are based on the needs of people defined by one of the following four general categories: </a:t>
            </a:r>
          </a:p>
          <a:p>
            <a:pPr marL="514350" marR="0" lvl="0" indent="-514350" algn="l" defTabSz="914400" rtl="0" eaLnBrk="1" fontAlgn="base" latinLnBrk="0" hangingPunct="1">
              <a:lnSpc>
                <a:spcPct val="100000"/>
              </a:lnSpc>
              <a:spcBef>
                <a:spcPct val="20000"/>
              </a:spcBef>
              <a:spcAft>
                <a:spcPct val="0"/>
              </a:spcAft>
              <a:buClr>
                <a:srgbClr val="CC3300"/>
              </a:buClr>
              <a:buSzPct val="100000"/>
              <a:buFont typeface="+mj-lt"/>
              <a:buAutoNum type="arabicPeriod"/>
              <a:tabLst/>
              <a:defRPr/>
            </a:pPr>
            <a:r>
              <a:rPr kumimoji="0" lang="en-US" sz="1200" b="0" i="0" u="none" strike="noStrike" kern="0" cap="none" spc="0" normalizeH="0" baseline="0" noProof="0" dirty="0">
                <a:ln>
                  <a:noFill/>
                </a:ln>
                <a:solidFill>
                  <a:schemeClr val="tx1"/>
                </a:solidFill>
                <a:effectLst/>
                <a:uLnTx/>
                <a:uFillTx/>
                <a:ea typeface="+mn-ea"/>
                <a:cs typeface="+mn-cs"/>
              </a:rPr>
              <a:t>Mobility</a:t>
            </a:r>
          </a:p>
          <a:p>
            <a:pPr marL="514350" marR="0" lvl="0" indent="-514350" algn="l" defTabSz="914400" rtl="0" eaLnBrk="1" fontAlgn="base" latinLnBrk="0" hangingPunct="1">
              <a:lnSpc>
                <a:spcPct val="100000"/>
              </a:lnSpc>
              <a:spcBef>
                <a:spcPct val="20000"/>
              </a:spcBef>
              <a:spcAft>
                <a:spcPct val="0"/>
              </a:spcAft>
              <a:buClr>
                <a:srgbClr val="CC3300"/>
              </a:buClr>
              <a:buSzPct val="100000"/>
              <a:buFont typeface="+mj-lt"/>
              <a:buAutoNum type="arabicPeriod"/>
              <a:tabLst/>
              <a:defRPr/>
            </a:pPr>
            <a:r>
              <a:rPr lang="en-US" sz="1200" kern="0" dirty="0"/>
              <a:t>Visual</a:t>
            </a:r>
          </a:p>
          <a:p>
            <a:pPr marL="514350" marR="0" lvl="0" indent="-514350" algn="l" defTabSz="914400" rtl="0" eaLnBrk="1" fontAlgn="base" latinLnBrk="0" hangingPunct="1">
              <a:lnSpc>
                <a:spcPct val="100000"/>
              </a:lnSpc>
              <a:spcBef>
                <a:spcPct val="20000"/>
              </a:spcBef>
              <a:spcAft>
                <a:spcPct val="0"/>
              </a:spcAft>
              <a:buClr>
                <a:srgbClr val="CC3300"/>
              </a:buClr>
              <a:buSzPct val="100000"/>
              <a:buFont typeface="+mj-lt"/>
              <a:buAutoNum type="arabicPeriod"/>
              <a:tabLst/>
              <a:defRPr/>
            </a:pPr>
            <a:r>
              <a:rPr kumimoji="0" lang="en-US" sz="1200" b="0" i="0" u="none" strike="noStrike" kern="0" cap="none" spc="0" normalizeH="0" baseline="0" noProof="0" dirty="0">
                <a:ln>
                  <a:noFill/>
                </a:ln>
                <a:solidFill>
                  <a:schemeClr val="tx1"/>
                </a:solidFill>
                <a:effectLst/>
                <a:uLnTx/>
                <a:uFillTx/>
                <a:ea typeface="+mn-ea"/>
                <a:cs typeface="+mn-cs"/>
              </a:rPr>
              <a:t>Hearing</a:t>
            </a:r>
          </a:p>
          <a:p>
            <a:pPr marL="514350" marR="0" lvl="0" indent="-514350" algn="l" defTabSz="914400" rtl="0" eaLnBrk="1" fontAlgn="base" latinLnBrk="0" hangingPunct="1">
              <a:lnSpc>
                <a:spcPct val="100000"/>
              </a:lnSpc>
              <a:spcBef>
                <a:spcPct val="20000"/>
              </a:spcBef>
              <a:spcAft>
                <a:spcPct val="0"/>
              </a:spcAft>
              <a:buClr>
                <a:srgbClr val="CC3300"/>
              </a:buClr>
              <a:buSzPct val="100000"/>
              <a:buFont typeface="+mj-lt"/>
              <a:buAutoNum type="arabicPeriod"/>
              <a:tabLst/>
              <a:defRPr/>
            </a:pPr>
            <a:r>
              <a:rPr lang="en-US" sz="1200" kern="0" dirty="0"/>
              <a:t>Cognitive</a:t>
            </a:r>
            <a:endParaRPr kumimoji="0" lang="en-US" sz="1200" b="0" i="0" u="none" strike="noStrike" kern="0" cap="none" spc="0" normalizeH="0" baseline="0" noProof="0" dirty="0">
              <a:ln>
                <a:noFill/>
              </a:ln>
              <a:solidFill>
                <a:schemeClr val="tx1"/>
              </a:solidFill>
              <a:effectLst/>
              <a:uLnTx/>
              <a:uFillTx/>
              <a:ea typeface="+mn-ea"/>
              <a:cs typeface="+mn-cs"/>
            </a:endParaRPr>
          </a:p>
          <a:p>
            <a:r>
              <a:rPr lang="en-US" dirty="0"/>
              <a:t>Let’s discuss</a:t>
            </a:r>
            <a:r>
              <a:rPr lang="en-US" baseline="0" dirty="0"/>
              <a:t> them!</a:t>
            </a:r>
            <a:endParaRPr lang="es-PR" dirty="0"/>
          </a:p>
          <a:p>
            <a:pPr eaLnBrk="1" hangingPunct="1"/>
            <a:r>
              <a:rPr lang="en-US" b="1" dirty="0"/>
              <a:t>Suggested Questions: </a:t>
            </a:r>
            <a:r>
              <a:rPr lang="en-US" dirty="0"/>
              <a:t>What</a:t>
            </a:r>
            <a:r>
              <a:rPr lang="en-US" baseline="0" dirty="0"/>
              <a:t> is a disability?</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pPr eaLnBrk="1" hangingPunct="1"/>
            <a:endParaRPr lang="en-US" dirty="0"/>
          </a:p>
          <a:p>
            <a:pPr eaLnBrk="1" hangingPunct="1"/>
            <a:r>
              <a:rPr lang="en-US" dirty="0"/>
              <a:t>Image Credit:</a:t>
            </a:r>
          </a:p>
          <a:p>
            <a:pPr eaLnBrk="1" hangingPunct="1"/>
            <a:r>
              <a:rPr lang="en-US" dirty="0"/>
              <a:t>People with disabilities - in wheelchairs and walkers</a:t>
            </a:r>
          </a:p>
          <a:p>
            <a:r>
              <a:rPr lang="en-US" sz="1200" dirty="0">
                <a:hlinkClick r:id="rId3" tooltip="https://www.peoplematters.in/news/talent-acquisition/government-jobs-for-people-with-learning-disabilities-17363"/>
              </a:rPr>
              <a:t>This Photo</a:t>
            </a:r>
            <a:r>
              <a:rPr lang="en-US" sz="1200" dirty="0"/>
              <a:t> by Unknown Author is licensed under </a:t>
            </a:r>
            <a:r>
              <a:rPr lang="en-US" sz="1200" dirty="0">
                <a:hlinkClick r:id="rId4" tooltip="https://creativecommons.org/licenses/by-nc-sa/3.0/"/>
              </a:rPr>
              <a:t>CC BY-SA-NC</a:t>
            </a:r>
            <a:endParaRPr lang="en-US" sz="1200"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35</a:t>
            </a:fld>
            <a:endParaRPr lang="en-US" dirty="0"/>
          </a:p>
        </p:txBody>
      </p:sp>
    </p:spTree>
    <p:extLst>
      <p:ext uri="{BB962C8B-B14F-4D97-AF65-F5344CB8AC3E}">
        <p14:creationId xmlns:p14="http://schemas.microsoft.com/office/powerpoint/2010/main" val="21971513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08A6199-5F76-41DC-BB93-B120AAA9BF49}" type="slidenum">
              <a:rPr lang="en-US" smtClean="0"/>
              <a:pPr/>
              <a:t>36</a:t>
            </a:fld>
            <a:endParaRPr lang="en-US" dirty="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b="1" dirty="0"/>
              <a:t>Key Message: </a:t>
            </a:r>
            <a:r>
              <a:rPr lang="en-US" b="0" dirty="0"/>
              <a:t>Types</a:t>
            </a:r>
            <a:r>
              <a:rPr lang="en-US" b="0" baseline="0" dirty="0"/>
              <a:t> of Disabilities</a:t>
            </a:r>
            <a:endParaRPr lang="en-US" b="0"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233363" marR="0" indent="-233363" algn="l" defTabSz="914400" rtl="0" eaLnBrk="0" fontAlgn="base" latinLnBrk="0" hangingPunct="0">
              <a:lnSpc>
                <a:spcPct val="100000"/>
              </a:lnSpc>
              <a:spcBef>
                <a:spcPct val="30000"/>
              </a:spcBef>
              <a:spcAft>
                <a:spcPct val="0"/>
              </a:spcAft>
              <a:buClrTx/>
              <a:buSzTx/>
              <a:buFontTx/>
              <a:buNone/>
              <a:tabLst/>
              <a:defRPr/>
            </a:pPr>
            <a:r>
              <a:rPr lang="en-US" b="1" dirty="0"/>
              <a:t>Suggested Comments:</a:t>
            </a:r>
            <a:r>
              <a:rPr lang="en-US" b="1" baseline="0" dirty="0"/>
              <a:t> </a:t>
            </a:r>
            <a:r>
              <a:rPr lang="en-US" dirty="0"/>
              <a:t>Persons with mobility disabilities may have limited agility, speed, and endurance.  They benefit from firm level, surfaces, adequate clear width, curb ramps, and limited cross slope.   Persons with mobility disabilities often face what we term as “movement barriers”.</a:t>
            </a:r>
            <a:endParaRPr lang="en-US" sz="1200" i="1" kern="1200" dirty="0">
              <a:solidFill>
                <a:schemeClr val="tx1"/>
              </a:solidFill>
              <a:ea typeface="+mn-ea"/>
              <a:cs typeface="+mn-cs"/>
            </a:endParaRPr>
          </a:p>
          <a:p>
            <a:pPr eaLnBrk="1" hangingPunct="1"/>
            <a:r>
              <a:rPr lang="en-US" b="1" dirty="0"/>
              <a:t>Suggested Questions: </a:t>
            </a:r>
            <a:r>
              <a:rPr lang="en-US" dirty="0"/>
              <a:t>None</a:t>
            </a:r>
            <a:endParaRPr lang="en-US"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dirty="0"/>
              <a:t>NOTE:</a:t>
            </a:r>
            <a:r>
              <a:rPr lang="en-US" baseline="0" dirty="0"/>
              <a:t> </a:t>
            </a:r>
            <a:r>
              <a:rPr lang="en-US" dirty="0"/>
              <a:t>Temporary conditions that cause disability for a short time — such as broken bones, illness, trauma or surgery — are not considered disabilities as defined under the ADA unless they are expected to continue over a long period of time.</a:t>
            </a:r>
            <a:endParaRPr lang="en-US" b="1" dirty="0"/>
          </a:p>
          <a:p>
            <a:pPr eaLnBrk="1" hangingPunct="1"/>
            <a:r>
              <a:rPr lang="en-US" b="1" dirty="0"/>
              <a:t>Possible Problems: </a:t>
            </a:r>
            <a:r>
              <a:rPr lang="en-US" dirty="0"/>
              <a:t>None</a:t>
            </a:r>
          </a:p>
          <a:p>
            <a:pPr eaLnBrk="1" hangingPunct="1"/>
            <a:endParaRPr lang="en-US" dirty="0"/>
          </a:p>
        </p:txBody>
      </p:sp>
    </p:spTree>
    <p:extLst>
      <p:ext uri="{BB962C8B-B14F-4D97-AF65-F5344CB8AC3E}">
        <p14:creationId xmlns:p14="http://schemas.microsoft.com/office/powerpoint/2010/main" val="18534796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eaLnBrk="1" hangingPunct="1"/>
            <a:r>
              <a:rPr lang="en-US" b="1" dirty="0"/>
              <a:t>Key Message: </a:t>
            </a:r>
            <a:r>
              <a:rPr lang="en-US" b="0" dirty="0"/>
              <a:t>Types</a:t>
            </a:r>
            <a:r>
              <a:rPr lang="en-US" b="0" baseline="0" dirty="0"/>
              <a:t> of Disabilities</a:t>
            </a:r>
            <a:endParaRPr lang="en-US" b="0" dirty="0"/>
          </a:p>
          <a:p>
            <a:pPr eaLnBrk="1" hangingPunct="1"/>
            <a:r>
              <a:rPr lang="en-US" b="1" dirty="0"/>
              <a:t>Est. Presentation Time: </a:t>
            </a:r>
            <a:r>
              <a:rPr lang="en-US" dirty="0"/>
              <a:t>As needed</a:t>
            </a:r>
          </a:p>
          <a:p>
            <a:pPr eaLnBrk="1" hangingPunct="1"/>
            <a:r>
              <a:rPr lang="en-US" b="1" dirty="0"/>
              <a:t>Explanation of Cues/Builds: </a:t>
            </a:r>
            <a:r>
              <a:rPr lang="en-US" dirty="0"/>
              <a:t>None</a:t>
            </a:r>
          </a:p>
          <a:p>
            <a:r>
              <a:rPr lang="en-US" b="1" dirty="0"/>
              <a:t>Suggested Comments:</a:t>
            </a:r>
            <a:r>
              <a:rPr lang="en-US" b="1" baseline="0" dirty="0"/>
              <a:t> </a:t>
            </a:r>
            <a:r>
              <a:rPr lang="en-US" b="1" dirty="0"/>
              <a:t>Wheelchair Users</a:t>
            </a:r>
            <a:r>
              <a:rPr lang="en-US" dirty="0"/>
              <a:t> - Some people with severe mobility disabilities use power-driven or manually operated wheelchairs or a three- and four-wheeled cart or scooter to maneuver through their environment. People who use wheelchairs encounter some of the most obvious access problems, including maneuvering through narrow spaces, going up or down steep paths, moving over rough or uneven surfaces, making use of toilet and bathing facilities, reaching and seeing items placed at conventional heights, and negotiating steps or abrupt changes in level.</a:t>
            </a:r>
          </a:p>
          <a:p>
            <a:r>
              <a:rPr lang="en-US" b="1" dirty="0"/>
              <a:t>Ambulatory Mobility Disabilities</a:t>
            </a:r>
            <a:r>
              <a:rPr lang="en-US" dirty="0"/>
              <a:t> - This category includes people who walk with difficulty or who have a disability that affects gait or balance. People who use crutches, canes, walkers, braces, or artificial limbs to assist them in walking are also included in this category. Activities that may be difficult for people with mobility disabilities include walking, climbing steps or slopes, standing for extended periods of time, reaching and fine finger manipulation. Both people who use wheelchairs and those who use other types of mobility aids sometimes use service animals for assistance. For example, a specially trained service dog may be used to retrieve items or even pull a wheelchair.</a:t>
            </a:r>
            <a:endParaRPr lang="en-US" sz="1200" i="1" kern="1200" dirty="0">
              <a:solidFill>
                <a:schemeClr val="tx1"/>
              </a:solidFill>
              <a:ea typeface="+mn-ea"/>
              <a:cs typeface="+mn-cs"/>
            </a:endParaRPr>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pPr eaLnBrk="1" hangingPunct="1"/>
            <a:endParaRPr lang="en-US" dirty="0"/>
          </a:p>
          <a:p>
            <a:pPr eaLnBrk="1" hangingPunct="1"/>
            <a:r>
              <a:rPr lang="en-US" dirty="0"/>
              <a:t>Image Credit:  Man in a wheelchair</a:t>
            </a:r>
          </a:p>
          <a:p>
            <a:pPr eaLnBrk="1" hangingPunct="1"/>
            <a:r>
              <a:rPr lang="en-US" dirty="0"/>
              <a:t>http://www.stroke4carers.org/wp-content/uploads/man_in_wchr.jpg</a:t>
            </a:r>
          </a:p>
          <a:p>
            <a:pPr eaLnBrk="1" hangingPunct="1"/>
            <a:endParaRPr lang="en-US" dirty="0"/>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37</a:t>
            </a:fld>
            <a:endParaRPr lang="en-US" dirty="0"/>
          </a:p>
        </p:txBody>
      </p:sp>
    </p:spTree>
    <p:extLst>
      <p:ext uri="{BB962C8B-B14F-4D97-AF65-F5344CB8AC3E}">
        <p14:creationId xmlns:p14="http://schemas.microsoft.com/office/powerpoint/2010/main" val="1181318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B277B08-32EA-4313-BC90-65B6E267BFD8}" type="slidenum">
              <a:rPr lang="en-US" smtClean="0"/>
              <a:pPr/>
              <a:t>38</a:t>
            </a:fld>
            <a:endParaRPr lang="en-US" dirty="0"/>
          </a:p>
        </p:txBody>
      </p:sp>
      <p:sp>
        <p:nvSpPr>
          <p:cNvPr id="71683" name="Rectangle 7"/>
          <p:cNvSpPr txBox="1">
            <a:spLocks noGrp="1" noChangeArrowheads="1"/>
          </p:cNvSpPr>
          <p:nvPr/>
        </p:nvSpPr>
        <p:spPr bwMode="auto">
          <a:xfrm>
            <a:off x="3885579" y="8686489"/>
            <a:ext cx="2972421" cy="457512"/>
          </a:xfrm>
          <a:prstGeom prst="rect">
            <a:avLst/>
          </a:prstGeom>
          <a:noFill/>
          <a:ln w="9525">
            <a:noFill/>
            <a:miter lim="800000"/>
            <a:headEnd/>
            <a:tailEnd/>
          </a:ln>
        </p:spPr>
        <p:txBody>
          <a:bodyPr lIns="91435" tIns="45718" rIns="91435" bIns="45718" anchor="b"/>
          <a:lstStyle/>
          <a:p>
            <a:pPr algn="r" defTabSz="914437"/>
            <a:fld id="{7642A94B-16DB-489A-9A11-775D26474621}" type="slidenum">
              <a:rPr lang="en-US" sz="1200">
                <a:latin typeface="Times New Roman" pitchFamily="18" charset="0"/>
              </a:rPr>
              <a:pPr algn="r" defTabSz="914437"/>
              <a:t>38</a:t>
            </a:fld>
            <a:endParaRPr lang="en-US" sz="1200" dirty="0">
              <a:latin typeface="Times New Roman" pitchFamily="18" charset="0"/>
            </a:endParaRPr>
          </a:p>
        </p:txBody>
      </p:sp>
      <p:sp>
        <p:nvSpPr>
          <p:cNvPr id="71684" name="Rectangle 2"/>
          <p:cNvSpPr>
            <a:spLocks noGrp="1" noRot="1" noChangeAspect="1" noChangeArrowheads="1" noTextEdit="1"/>
          </p:cNvSpPr>
          <p:nvPr>
            <p:ph type="sldImg"/>
          </p:nvPr>
        </p:nvSpPr>
        <p:spPr>
          <a:xfrm>
            <a:off x="1144588" y="685800"/>
            <a:ext cx="4572000" cy="3429000"/>
          </a:xfrm>
          <a:ln/>
        </p:spPr>
      </p:sp>
      <p:sp>
        <p:nvSpPr>
          <p:cNvPr id="71685" name="Rectangle 3"/>
          <p:cNvSpPr>
            <a:spLocks noGrp="1" noChangeArrowheads="1"/>
          </p:cNvSpPr>
          <p:nvPr>
            <p:ph type="body" idx="1"/>
          </p:nvPr>
        </p:nvSpPr>
        <p:spPr>
          <a:xfrm>
            <a:off x="914711" y="4344025"/>
            <a:ext cx="5028579" cy="4114488"/>
          </a:xfrm>
          <a:noFill/>
          <a:ln/>
        </p:spPr>
        <p:txBody>
          <a:bodyPr lIns="91435" tIns="45718" rIns="91435" bIns="45718"/>
          <a:lstStyle/>
          <a:p>
            <a:pPr eaLnBrk="1" hangingPunct="1"/>
            <a:r>
              <a:rPr lang="en-US" b="1" dirty="0"/>
              <a:t>Key Message: </a:t>
            </a:r>
            <a:r>
              <a:rPr lang="en-US" b="0" dirty="0"/>
              <a:t>Types</a:t>
            </a:r>
            <a:r>
              <a:rPr lang="en-US" b="0" baseline="0" dirty="0"/>
              <a:t> of Disabilities</a:t>
            </a:r>
            <a:endParaRPr lang="en-US" b="0"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233363" marR="0" indent="-233363" algn="l" defTabSz="914400" rtl="0" eaLnBrk="0" fontAlgn="base" latinLnBrk="0" hangingPunct="0">
              <a:lnSpc>
                <a:spcPct val="100000"/>
              </a:lnSpc>
              <a:spcBef>
                <a:spcPct val="30000"/>
              </a:spcBef>
              <a:spcAft>
                <a:spcPct val="0"/>
              </a:spcAft>
              <a:buClrTx/>
              <a:buSzTx/>
              <a:buFontTx/>
              <a:buNone/>
              <a:tabLst/>
              <a:defRPr/>
            </a:pPr>
            <a:r>
              <a:rPr lang="en-US" b="1" dirty="0"/>
              <a:t>Suggested Comments:</a:t>
            </a:r>
            <a:r>
              <a:rPr lang="en-US" b="1" baseline="0" dirty="0"/>
              <a:t> </a:t>
            </a:r>
            <a:r>
              <a:rPr lang="en-US" dirty="0"/>
              <a:t>Movement barriers are defined as those features that restrict a person’s ability to physically move or progress along or within an environment.  This image depicts a fairly obvious movement barrier – a curb. A is ramp provided on one side of the street, but not the other.   Some States, such as Washington, have a State law that requires a companion ramp be constructed on the opposite side of the street if there is a curb preventing access to the adjoining sidewalk.  </a:t>
            </a:r>
            <a:endParaRPr lang="en-US" sz="1200" i="1" kern="1200" dirty="0">
              <a:solidFill>
                <a:schemeClr val="tx1"/>
              </a:solidFill>
              <a:ea typeface="+mn-ea"/>
              <a:cs typeface="+mn-cs"/>
            </a:endParaRPr>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pPr eaLnBrk="1" hangingPunct="1"/>
            <a:endParaRPr lang="en-US" dirty="0"/>
          </a:p>
          <a:p>
            <a:pPr eaLnBrk="1" hangingPunct="1"/>
            <a:r>
              <a:rPr lang="en-US" dirty="0"/>
              <a:t>Image Credit: https://www.aarp.org/livable-communities/info-2014/slideshow-dangerous-streets.html </a:t>
            </a:r>
          </a:p>
        </p:txBody>
      </p:sp>
    </p:spTree>
    <p:extLst>
      <p:ext uri="{BB962C8B-B14F-4D97-AF65-F5344CB8AC3E}">
        <p14:creationId xmlns:p14="http://schemas.microsoft.com/office/powerpoint/2010/main" val="2725427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942BB717-2730-4A50-B4BC-0F1FFA6AF754}" type="slidenum">
              <a:rPr lang="en-US" smtClean="0"/>
              <a:pPr/>
              <a:t>39</a:t>
            </a:fld>
            <a:endParaRPr lang="en-US" dirty="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b="1" dirty="0"/>
              <a:t>Key Message: </a:t>
            </a:r>
            <a:r>
              <a:rPr lang="en-US" dirty="0">
                <a:solidFill>
                  <a:srgbClr val="C00000"/>
                </a:solidFill>
              </a:rPr>
              <a:t>Examples of Movement Barriers</a:t>
            </a:r>
            <a:endParaRPr lang="en-US" b="0"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233363" indent="-233363" eaLnBrk="0" hangingPunct="0">
              <a:defRPr/>
            </a:pPr>
            <a:r>
              <a:rPr lang="en-US" b="1" dirty="0"/>
              <a:t>Suggested Comments:</a:t>
            </a:r>
            <a:r>
              <a:rPr lang="en-US" b="1" baseline="0" dirty="0"/>
              <a:t> </a:t>
            </a:r>
          </a:p>
          <a:p>
            <a:pPr marL="224325" indent="-224325" eaLnBrk="1" hangingPunct="1">
              <a:buFontTx/>
              <a:buAutoNum type="alphaUcPeriod"/>
            </a:pPr>
            <a:r>
              <a:rPr lang="en-US" dirty="0"/>
              <a:t>Obstacles along the sidewalk, such as utility poles, fire hydrants</a:t>
            </a:r>
          </a:p>
          <a:p>
            <a:pPr marL="224325" indent="-224325" eaLnBrk="1" hangingPunct="1">
              <a:buFontTx/>
              <a:buAutoNum type="alphaUcPeriod"/>
            </a:pPr>
            <a:r>
              <a:rPr lang="en-US" dirty="0"/>
              <a:t>Steep Ramp with no level landing, makes maneuvering a wheelchair unsafe</a:t>
            </a:r>
          </a:p>
          <a:p>
            <a:pPr marL="224325" indent="-224325" eaLnBrk="1" hangingPunct="1">
              <a:buFontTx/>
              <a:buAutoNum type="alphaUcPeriod"/>
            </a:pPr>
            <a:r>
              <a:rPr lang="en-US" dirty="0"/>
              <a:t>Route from sidewalk to bus stop is not accessible – oftentimes persons in wheelchairs are forced to travel in the roadway</a:t>
            </a:r>
            <a:endParaRPr lang="en-US" sz="1200" i="1" kern="1200" dirty="0">
              <a:solidFill>
                <a:schemeClr val="tx1"/>
              </a:solidFill>
              <a:ea typeface="+mn-ea"/>
              <a:cs typeface="+mn-cs"/>
            </a:endParaRPr>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pPr marL="224325" indent="-224325" eaLnBrk="1" hangingPunct="1">
              <a:buFontTx/>
              <a:buAutoNum type="alphaUcPeriod"/>
            </a:pPr>
            <a:endParaRPr lang="en-US" dirty="0"/>
          </a:p>
        </p:txBody>
      </p:sp>
    </p:spTree>
    <p:extLst>
      <p:ext uri="{BB962C8B-B14F-4D97-AF65-F5344CB8AC3E}">
        <p14:creationId xmlns:p14="http://schemas.microsoft.com/office/powerpoint/2010/main" val="4241354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p:txBody>
          <a:bodyPr/>
          <a:lstStyle/>
          <a:p>
            <a:pPr>
              <a:defRPr/>
            </a:pPr>
            <a:fld id="{EE63F262-9B04-4049-B924-D689D5691FFA}" type="slidenum">
              <a:rPr lang="en-US"/>
              <a:pPr>
                <a:defRPr/>
              </a:pPr>
              <a:t>4</a:t>
            </a:fld>
            <a:endParaRPr lang="en-US" dirty="0"/>
          </a:p>
        </p:txBody>
      </p:sp>
      <p:sp>
        <p:nvSpPr>
          <p:cNvPr id="177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71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b="1" dirty="0"/>
              <a:t>Key Message: </a:t>
            </a:r>
            <a:r>
              <a:rPr lang="en-US" dirty="0"/>
              <a:t>Disclaimer</a:t>
            </a:r>
          </a:p>
          <a:p>
            <a:pPr eaLnBrk="1" hangingPunct="1"/>
            <a:r>
              <a:rPr lang="en-US" b="1" dirty="0"/>
              <a:t>Est. Presentation Time: </a:t>
            </a:r>
            <a:r>
              <a:rPr lang="en-US" dirty="0"/>
              <a:t>Less than 1 minute(s)</a:t>
            </a:r>
            <a:endParaRPr lang="en-US" b="1" dirty="0"/>
          </a:p>
          <a:p>
            <a:pPr eaLnBrk="1" hangingPunct="1"/>
            <a:r>
              <a:rPr lang="en-US" b="1" dirty="0"/>
              <a:t>Explanation of Cues/Builds: </a:t>
            </a:r>
            <a:r>
              <a:rPr lang="en-US" dirty="0"/>
              <a:t>None</a:t>
            </a:r>
          </a:p>
          <a:p>
            <a:pPr eaLnBrk="1" hangingPunct="1"/>
            <a:r>
              <a:rPr lang="en-US" b="1" dirty="0"/>
              <a:t>Suggested Comments: </a:t>
            </a:r>
            <a:r>
              <a:rPr lang="en-US" dirty="0"/>
              <a:t>Self explanatory</a:t>
            </a:r>
            <a:endParaRPr lang="en-US" b="1" dirty="0"/>
          </a:p>
          <a:p>
            <a:pPr eaLnBrk="1" hangingPunct="1"/>
            <a:r>
              <a:rPr lang="en-US" b="1" dirty="0"/>
              <a:t>Suggested Questions: </a:t>
            </a:r>
            <a:r>
              <a:rPr lang="en-US" dirty="0"/>
              <a:t>None</a:t>
            </a:r>
          </a:p>
          <a:p>
            <a:pPr eaLnBrk="1" hangingPunct="1"/>
            <a:r>
              <a:rPr lang="en-US" b="1" dirty="0"/>
              <a:t>Additional Information: </a:t>
            </a:r>
            <a:r>
              <a:rPr lang="en-US" dirty="0"/>
              <a:t>None</a:t>
            </a:r>
            <a:endParaRPr lang="en-US" b="1" dirty="0"/>
          </a:p>
          <a:p>
            <a:pPr eaLnBrk="1" hangingPunct="1"/>
            <a:r>
              <a:rPr lang="en-US" b="1" dirty="0"/>
              <a:t>Possible Problems: </a:t>
            </a:r>
            <a:r>
              <a:rPr lang="en-US" dirty="0"/>
              <a:t>Don’t read this, just say it in a fast manner.</a:t>
            </a:r>
          </a:p>
          <a:p>
            <a:pPr eaLnBrk="1" hangingPunct="1"/>
            <a:r>
              <a:rPr lang="en-US" dirty="0"/>
              <a:t>Image Credit:  Keep Calm It's Just My Opinion</a:t>
            </a:r>
          </a:p>
          <a:p>
            <a:pPr eaLnBrk="1" hangingPunct="1"/>
            <a:r>
              <a:rPr lang="en-US" dirty="0"/>
              <a:t>http://sd.keepcalm-o-matic.co.uk/i/keep-calm-it-s-just-my-opinion-1.png</a:t>
            </a:r>
          </a:p>
          <a:p>
            <a:pPr eaLnBrk="1" hangingPunct="1"/>
            <a:endParaRPr lang="en-US" dirty="0"/>
          </a:p>
        </p:txBody>
      </p:sp>
    </p:spTree>
    <p:extLst>
      <p:ext uri="{BB962C8B-B14F-4D97-AF65-F5344CB8AC3E}">
        <p14:creationId xmlns:p14="http://schemas.microsoft.com/office/powerpoint/2010/main" val="1540600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eaLnBrk="1" hangingPunct="1"/>
            <a:r>
              <a:rPr lang="en-US" b="1" dirty="0"/>
              <a:t>Key Message: </a:t>
            </a:r>
            <a:r>
              <a:rPr lang="en-US" b="0" dirty="0"/>
              <a:t>Types</a:t>
            </a:r>
            <a:r>
              <a:rPr lang="en-US" b="0" baseline="0" dirty="0"/>
              <a:t> of Disabilities</a:t>
            </a:r>
            <a:endParaRPr lang="en-US" b="0" dirty="0"/>
          </a:p>
          <a:p>
            <a:pPr eaLnBrk="1" hangingPunct="1"/>
            <a:r>
              <a:rPr lang="en-US" b="1" dirty="0"/>
              <a:t>Est. Presentation Time: </a:t>
            </a:r>
            <a:r>
              <a:rPr lang="en-US" dirty="0"/>
              <a:t>As needed</a:t>
            </a:r>
          </a:p>
          <a:p>
            <a:pPr eaLnBrk="1" hangingPunct="1"/>
            <a:r>
              <a:rPr lang="en-US" b="1" dirty="0"/>
              <a:t>Explanation of Cues/Builds: </a:t>
            </a:r>
            <a:r>
              <a:rPr lang="en-US" dirty="0"/>
              <a:t>None</a:t>
            </a:r>
          </a:p>
          <a:p>
            <a:r>
              <a:rPr lang="en-US" b="1" dirty="0"/>
              <a:t>Suggested Comments:</a:t>
            </a:r>
            <a:r>
              <a:rPr lang="en-US" b="1" baseline="0" dirty="0"/>
              <a:t> </a:t>
            </a:r>
            <a:r>
              <a:rPr lang="en-US" sz="1200" i="0" kern="1200" baseline="0" dirty="0">
                <a:solidFill>
                  <a:schemeClr val="tx1"/>
                </a:solidFill>
                <a:ea typeface="+mn-ea"/>
                <a:cs typeface="+mn-cs"/>
              </a:rPr>
              <a:t>Mobility impaired pedestrians also face significant challenges, including: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baseline="0" dirty="0">
                <a:solidFill>
                  <a:schemeClr val="tx1"/>
                </a:solidFill>
                <a:ea typeface="+mn-ea"/>
                <a:cs typeface="+mn-cs"/>
              </a:rPr>
              <a:t>• Temporary ramps that are too steep, wobble, or don’t have an adequate side guard rail to hold on to. </a:t>
            </a:r>
            <a:r>
              <a:rPr lang="en-US" dirty="0"/>
              <a:t>Many curb ramps have slopes that are too steep, have too much surface warp or cross slope, and have insufficient room for a person using a wheelchair to turn out of the ramp onto a level area. These conditions are dangerous and can cause many who use manual wheelchairs to tip and fall.</a:t>
            </a:r>
            <a:endParaRPr lang="en-US" sz="1200" i="0" kern="1200" baseline="0" dirty="0">
              <a:solidFill>
                <a:schemeClr val="tx1"/>
              </a:solidFill>
              <a:ea typeface="+mn-ea"/>
              <a:cs typeface="+mn-cs"/>
            </a:endParaRPr>
          </a:p>
          <a:p>
            <a:r>
              <a:rPr lang="en-US" sz="1200" i="0" kern="1200" baseline="0" dirty="0">
                <a:solidFill>
                  <a:schemeClr val="tx1"/>
                </a:solidFill>
                <a:ea typeface="+mn-ea"/>
                <a:cs typeface="+mn-cs"/>
              </a:rPr>
              <a:t>• Pathways and turns or turnarounds that are too narrow for wheelchairs, motorized scooters, or those who travel with service animal assistance.</a:t>
            </a:r>
          </a:p>
          <a:p>
            <a:r>
              <a:rPr lang="en-US" sz="1200" i="0" kern="1200" baseline="0" dirty="0">
                <a:solidFill>
                  <a:schemeClr val="tx1"/>
                </a:solidFill>
                <a:ea typeface="+mn-ea"/>
                <a:cs typeface="+mn-cs"/>
              </a:rPr>
              <a:t>• Ramps or pathways with inadequate bottom barrier protection, which, during wet weather, can allow mud to flow over the surface of the ramp or path, creating slippery conditions that can be very dangerous to those who are on crutches, canes, or walkers.</a:t>
            </a:r>
          </a:p>
          <a:p>
            <a:pPr eaLnBrk="1" hangingPunct="1"/>
            <a:r>
              <a:rPr lang="en-US" b="1" dirty="0"/>
              <a:t>Suggested Questions: </a:t>
            </a:r>
            <a:r>
              <a:rPr lang="en-US" dirty="0"/>
              <a:t>None</a:t>
            </a: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b="0" dirty="0"/>
              <a:t>Source Washington, DC</a:t>
            </a:r>
            <a:r>
              <a:rPr lang="en-US" b="1" dirty="0"/>
              <a:t>.  </a:t>
            </a:r>
            <a:r>
              <a:rPr lang="en-US" b="0" dirty="0"/>
              <a:t>Photo</a:t>
            </a:r>
            <a:r>
              <a:rPr lang="en-US" b="0" baseline="0" dirty="0"/>
              <a:t> is of a ramp that is too steep. </a:t>
            </a:r>
            <a:endParaRPr lang="en-US" b="1" dirty="0"/>
          </a:p>
          <a:p>
            <a:pPr eaLnBrk="1" hangingPunct="1"/>
            <a:r>
              <a:rPr lang="en-US" b="1" dirty="0"/>
              <a:t>Possible Problems: </a:t>
            </a:r>
            <a:r>
              <a:rPr lang="en-US" dirty="0"/>
              <a:t>None</a:t>
            </a:r>
          </a:p>
          <a:p>
            <a:pPr eaLnBrk="1" hangingPunct="1"/>
            <a:endParaRPr lang="en-US"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40</a:t>
            </a:fld>
            <a:endParaRPr lang="en-US" dirty="0"/>
          </a:p>
        </p:txBody>
      </p:sp>
    </p:spTree>
    <p:extLst>
      <p:ext uri="{BB962C8B-B14F-4D97-AF65-F5344CB8AC3E}">
        <p14:creationId xmlns:p14="http://schemas.microsoft.com/office/powerpoint/2010/main" val="19726283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Key Message: </a:t>
            </a:r>
            <a:r>
              <a:rPr lang="en-US" b="0" dirty="0"/>
              <a:t>Types</a:t>
            </a:r>
            <a:r>
              <a:rPr lang="en-US" b="0" baseline="0" dirty="0"/>
              <a:t> of Disabilities</a:t>
            </a:r>
            <a:endParaRPr lang="en-US" b="0" dirty="0"/>
          </a:p>
          <a:p>
            <a:pPr eaLnBrk="1" hangingPunct="1"/>
            <a:r>
              <a:rPr lang="en-US" b="1" dirty="0"/>
              <a:t>Est. Presentation Time: </a:t>
            </a:r>
            <a:r>
              <a:rPr lang="en-US" dirty="0"/>
              <a:t>As needed</a:t>
            </a:r>
          </a:p>
          <a:p>
            <a:pPr eaLnBrk="1" hangingPunct="1"/>
            <a:r>
              <a:rPr lang="en-US" b="1" dirty="0"/>
              <a:t>Explanation of Cues/Builds: </a:t>
            </a:r>
            <a:r>
              <a:rPr lang="en-US" dirty="0"/>
              <a:t>None</a:t>
            </a:r>
          </a:p>
          <a:p>
            <a:r>
              <a:rPr lang="en-US" b="1" dirty="0"/>
              <a:t>Suggested Comments:</a:t>
            </a:r>
            <a:r>
              <a:rPr lang="en-US" b="1" baseline="0" dirty="0"/>
              <a:t> </a:t>
            </a:r>
            <a:r>
              <a:rPr lang="en-US" sz="1200" b="0" i="0" kern="1200" baseline="0" dirty="0">
                <a:solidFill>
                  <a:schemeClr val="tx1"/>
                </a:solidFill>
                <a:ea typeface="+mn-ea"/>
                <a:cs typeface="+mn-cs"/>
              </a:rPr>
              <a:t>This is the same ramp from the other side.</a:t>
            </a:r>
          </a:p>
          <a:p>
            <a:r>
              <a:rPr lang="en-US" b="1" dirty="0"/>
              <a:t>Suggested Questions: </a:t>
            </a:r>
            <a:r>
              <a:rPr lang="en-US" b="0" dirty="0"/>
              <a:t>Is this ramp compliant?</a:t>
            </a:r>
          </a:p>
          <a:p>
            <a:pPr eaLnBrk="1" hangingPunct="1"/>
            <a:r>
              <a:rPr lang="en-US" b="1" dirty="0"/>
              <a:t>Additional Information: </a:t>
            </a:r>
            <a:r>
              <a:rPr lang="en-US" b="0" dirty="0"/>
              <a:t>Source Washington, DC</a:t>
            </a:r>
            <a:endParaRPr lang="en-US" b="1" dirty="0"/>
          </a:p>
          <a:p>
            <a:pPr eaLnBrk="1" hangingPunct="1"/>
            <a:r>
              <a:rPr lang="en-US" b="1" dirty="0"/>
              <a:t>Possible Problems: </a:t>
            </a:r>
            <a:r>
              <a:rPr lang="en-US" dirty="0"/>
              <a:t>None</a:t>
            </a:r>
          </a:p>
          <a:p>
            <a:pPr eaLnBrk="1" hangingPunct="1"/>
            <a:endParaRPr lang="en-US" dirty="0"/>
          </a:p>
          <a:p>
            <a:endParaRPr lang="en-US"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41</a:t>
            </a:fld>
            <a:endParaRPr lang="en-US" dirty="0"/>
          </a:p>
        </p:txBody>
      </p:sp>
    </p:spTree>
    <p:extLst>
      <p:ext uri="{BB962C8B-B14F-4D97-AF65-F5344CB8AC3E}">
        <p14:creationId xmlns:p14="http://schemas.microsoft.com/office/powerpoint/2010/main" val="1574184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40866CC4-51E7-4E3B-B24F-DB439095AFE5}" type="slidenum">
              <a:rPr lang="en-US" smtClean="0"/>
              <a:pPr/>
              <a:t>42</a:t>
            </a:fld>
            <a:endParaRPr lang="en-US" dirty="0"/>
          </a:p>
        </p:txBody>
      </p:sp>
      <p:sp>
        <p:nvSpPr>
          <p:cNvPr id="73731" name="Rectangle 2"/>
          <p:cNvSpPr>
            <a:spLocks noGrp="1" noRot="1" noChangeAspect="1" noChangeArrowheads="1" noTextEdit="1"/>
          </p:cNvSpPr>
          <p:nvPr>
            <p:ph type="sldImg"/>
          </p:nvPr>
        </p:nvSpPr>
        <p:spPr>
          <a:xfrm>
            <a:off x="1144588" y="685800"/>
            <a:ext cx="4572000" cy="3429000"/>
          </a:xfrm>
          <a:ln/>
        </p:spPr>
      </p:sp>
      <p:sp>
        <p:nvSpPr>
          <p:cNvPr id="73732" name="Rectangle 3"/>
          <p:cNvSpPr>
            <a:spLocks noGrp="1" noChangeArrowheads="1"/>
          </p:cNvSpPr>
          <p:nvPr>
            <p:ph type="body" idx="1"/>
          </p:nvPr>
        </p:nvSpPr>
        <p:spPr>
          <a:xfrm>
            <a:off x="914711" y="4344025"/>
            <a:ext cx="5028579" cy="4114488"/>
          </a:xfrm>
          <a:noFill/>
          <a:ln/>
        </p:spPr>
        <p:txBody>
          <a:bodyPr lIns="91435" tIns="45718" rIns="91435" bIns="45718"/>
          <a:lstStyle/>
          <a:p>
            <a:pPr eaLnBrk="1" hangingPunct="1"/>
            <a:r>
              <a:rPr lang="en-US" b="1" dirty="0"/>
              <a:t>Key Message: </a:t>
            </a:r>
            <a:r>
              <a:rPr lang="en-US" b="0" dirty="0"/>
              <a:t>Types</a:t>
            </a:r>
            <a:r>
              <a:rPr lang="en-US" b="0" baseline="0" dirty="0"/>
              <a:t> of Disabilities</a:t>
            </a:r>
            <a:endParaRPr lang="en-US" b="0"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a:t>
            </a:r>
            <a:r>
              <a:rPr lang="en-US" b="1" baseline="0" dirty="0"/>
              <a:t> </a:t>
            </a:r>
            <a:r>
              <a:rPr lang="en-US" dirty="0"/>
              <a:t>This category includes people with partial vision or total vision loss. Some people with a visual disability can distinguish between light and dark, sharply contrasting colors, or large print, but may not be able to read small print, negotiate dimly lit spaces, or tolerate high glare. Many people who are blind generally depend upon their other senses to perceive their environment and communicate with others, though this does not mean their other senses are much more acute.  Many use a cane or have a guide animal to facilitate moving about. Some problems experienced by people with visual impairments may include orientation, receiving written or graphic information, using controls that are not adequately labeled, and avoiding hazardous protruding objects which they cannot detect.</a:t>
            </a:r>
            <a:r>
              <a:rPr lang="en-US" baseline="0" dirty="0"/>
              <a:t> </a:t>
            </a:r>
            <a:r>
              <a:rPr lang="en-US" dirty="0"/>
              <a:t>Persons with vision disabilities receive information from sounds, textures and contrast.  They benefit from information in non-visual formats such as audible/vibro-tactile crossing information, tactile indication of boundary between pedestrian and vehicular way (such as truncated domes at curb ramps, curbs edge or landscaping), and clearly defined paths.  Persons with low vision benefit from high color contracts (signage, truncated dome applications, et al).     </a:t>
            </a:r>
            <a:endParaRPr lang="en-US" sz="1200" i="1" kern="1200" dirty="0">
              <a:solidFill>
                <a:schemeClr val="tx1"/>
              </a:solidFill>
              <a:ea typeface="+mn-ea"/>
              <a:cs typeface="+mn-cs"/>
            </a:endParaRPr>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pPr eaLnBrk="1" hangingPunct="1"/>
            <a:endParaRPr lang="en-US" dirty="0"/>
          </a:p>
          <a:p>
            <a:pPr eaLnBrk="1" hangingPunct="1"/>
            <a:endParaRPr lang="en-US" dirty="0"/>
          </a:p>
        </p:txBody>
      </p:sp>
    </p:spTree>
    <p:extLst>
      <p:ext uri="{BB962C8B-B14F-4D97-AF65-F5344CB8AC3E}">
        <p14:creationId xmlns:p14="http://schemas.microsoft.com/office/powerpoint/2010/main" val="28859128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40866CC4-51E7-4E3B-B24F-DB439095AFE5}" type="slidenum">
              <a:rPr lang="en-US" smtClean="0"/>
              <a:pPr/>
              <a:t>43</a:t>
            </a:fld>
            <a:endParaRPr lang="en-US" dirty="0"/>
          </a:p>
        </p:txBody>
      </p:sp>
      <p:sp>
        <p:nvSpPr>
          <p:cNvPr id="73731" name="Rectangle 2"/>
          <p:cNvSpPr>
            <a:spLocks noGrp="1" noRot="1" noChangeAspect="1" noChangeArrowheads="1" noTextEdit="1"/>
          </p:cNvSpPr>
          <p:nvPr>
            <p:ph type="sldImg"/>
          </p:nvPr>
        </p:nvSpPr>
        <p:spPr>
          <a:xfrm>
            <a:off x="1144588" y="685800"/>
            <a:ext cx="4572000" cy="3429000"/>
          </a:xfrm>
          <a:ln/>
        </p:spPr>
      </p:sp>
      <p:sp>
        <p:nvSpPr>
          <p:cNvPr id="73732" name="Rectangle 3"/>
          <p:cNvSpPr>
            <a:spLocks noGrp="1" noChangeArrowheads="1"/>
          </p:cNvSpPr>
          <p:nvPr>
            <p:ph type="body" idx="1"/>
          </p:nvPr>
        </p:nvSpPr>
        <p:spPr>
          <a:xfrm>
            <a:off x="914711" y="4344025"/>
            <a:ext cx="5028579" cy="4114488"/>
          </a:xfrm>
          <a:noFill/>
          <a:ln/>
        </p:spPr>
        <p:txBody>
          <a:bodyPr lIns="91435" tIns="45718" rIns="91435" bIns="45718"/>
          <a:lstStyle/>
          <a:p>
            <a:pPr eaLnBrk="1" hangingPunct="1"/>
            <a:r>
              <a:rPr lang="en-US" b="1" dirty="0"/>
              <a:t>Key Message: </a:t>
            </a:r>
            <a:r>
              <a:rPr lang="en-US" b="0" dirty="0"/>
              <a:t>Types</a:t>
            </a:r>
            <a:r>
              <a:rPr lang="en-US" b="0" baseline="0" dirty="0"/>
              <a:t> of Disabilities</a:t>
            </a:r>
            <a:endParaRPr lang="en-US" b="0"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a:t>
            </a:r>
            <a:r>
              <a:rPr lang="en-US" b="1" baseline="0" dirty="0"/>
              <a:t> </a:t>
            </a:r>
            <a:r>
              <a:rPr lang="en-US" dirty="0"/>
              <a:t>Persons with vision disabilities receive information from sounds, textures and contrast.  They benefit from information in non-visual formats such as audible/vibro-tactile crossing information, tactile indication of boundary between pedestrian and vehicular way (such as truncated domes at curb ramps, curbs edge or landscaping), and clearly defined paths.  Persons with low vision benefit from high color contracts (signage, truncated dome applications, et al). This category includes people with partial vision or total vision loss. Some people with a visual disability can distinguish between light and dark, sharply contrasting colors, or large print, but may not be able to read small print, negotiate dimly lit spaces, or tolerate high glare. Many people who are blind generally depend upon their other senses to perceive their environment and communicate with others, though this does not mean their other senses are much more acute.  Many use a cane or have a guide animal to facilitate moving about. Some problems experienced by people with visual impairments may include orientation, receiving written or graphic information, using controls that are not adequately labeled, and avoiding hazardous protruding objects which they cannot detect. </a:t>
            </a:r>
            <a:endParaRPr lang="en-US" sz="1200" i="1" kern="1200" dirty="0">
              <a:solidFill>
                <a:schemeClr val="tx1"/>
              </a:solidFill>
              <a:ea typeface="+mn-ea"/>
              <a:cs typeface="+mn-cs"/>
            </a:endParaRPr>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pPr eaLnBrk="1" hangingPunct="1"/>
            <a:endParaRPr lang="en-US" dirty="0"/>
          </a:p>
          <a:p>
            <a:pPr eaLnBrk="1" hangingPunct="1"/>
            <a:endParaRPr lang="en-US" dirty="0"/>
          </a:p>
        </p:txBody>
      </p:sp>
    </p:spTree>
    <p:extLst>
      <p:ext uri="{BB962C8B-B14F-4D97-AF65-F5344CB8AC3E}">
        <p14:creationId xmlns:p14="http://schemas.microsoft.com/office/powerpoint/2010/main" val="30576920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ED99DD79-6216-44BC-AB7F-511B0246573E}" type="slidenum">
              <a:rPr lang="en-US" smtClean="0"/>
              <a:pPr/>
              <a:t>44</a:t>
            </a:fld>
            <a:endParaRPr lang="en-US" dirty="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b="1" dirty="0"/>
              <a:t>Key Message: </a:t>
            </a:r>
            <a:r>
              <a:rPr lang="en-US" dirty="0"/>
              <a:t>Examples of Information Barriers</a:t>
            </a:r>
            <a:endParaRPr lang="en-US" b="0"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233363" indent="-233363" eaLnBrk="0" hangingPunct="0">
              <a:defRPr/>
            </a:pPr>
            <a:r>
              <a:rPr lang="en-US" b="1" dirty="0"/>
              <a:t>Suggested Comments:</a:t>
            </a:r>
            <a:r>
              <a:rPr lang="en-US" b="1" baseline="0" dirty="0"/>
              <a:t> </a:t>
            </a:r>
            <a:r>
              <a:rPr lang="en-US" dirty="0"/>
              <a:t>Information barriers are anything that restricts the individual’s ability to use the information contained within the street, sidewalk and trail environment.  This slide shows how construction impacting the sidewalk changes the pedestrian route.  Someone who is blind would not be able to detect the change in direction.</a:t>
            </a:r>
            <a:endParaRPr lang="en-US" sz="1200" i="1" kern="1200" dirty="0">
              <a:solidFill>
                <a:schemeClr val="tx1"/>
              </a:solidFill>
              <a:ea typeface="+mn-ea"/>
              <a:cs typeface="+mn-cs"/>
            </a:endParaRPr>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pPr eaLnBrk="1" hangingPunct="1"/>
            <a:endParaRPr lang="en-US" dirty="0"/>
          </a:p>
        </p:txBody>
      </p:sp>
    </p:spTree>
    <p:extLst>
      <p:ext uri="{BB962C8B-B14F-4D97-AF65-F5344CB8AC3E}">
        <p14:creationId xmlns:p14="http://schemas.microsoft.com/office/powerpoint/2010/main" val="18263279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eaLnBrk="1" hangingPunct="1"/>
            <a:r>
              <a:rPr lang="en-US" b="1" dirty="0"/>
              <a:t>Key Message: </a:t>
            </a:r>
            <a:r>
              <a:rPr lang="en-US" dirty="0"/>
              <a:t>Blind Pedestrian Issues During TTC</a:t>
            </a:r>
            <a:endParaRPr lang="en-US" b="0" dirty="0"/>
          </a:p>
          <a:p>
            <a:pPr eaLnBrk="1" hangingPunct="1"/>
            <a:r>
              <a:rPr lang="en-US" b="1" dirty="0"/>
              <a:t>Est. Presentation Time: </a:t>
            </a:r>
            <a:r>
              <a:rPr lang="en-US" dirty="0"/>
              <a:t>As needed</a:t>
            </a:r>
          </a:p>
          <a:p>
            <a:pPr eaLnBrk="1" hangingPunct="1"/>
            <a:r>
              <a:rPr lang="en-US" b="1" dirty="0"/>
              <a:t>Explanation of Cues/Builds: </a:t>
            </a:r>
            <a:r>
              <a:rPr lang="en-US" dirty="0"/>
              <a:t>None</a:t>
            </a:r>
          </a:p>
          <a:p>
            <a:r>
              <a:rPr lang="en-US" b="1" dirty="0"/>
              <a:t>Suggested Comments:</a:t>
            </a:r>
            <a:r>
              <a:rPr lang="en-US" b="1" baseline="0" dirty="0"/>
              <a:t> </a:t>
            </a:r>
            <a:r>
              <a:rPr lang="en-US" sz="1200" i="0" kern="1200" baseline="0" dirty="0">
                <a:solidFill>
                  <a:schemeClr val="tx1"/>
                </a:solidFill>
                <a:ea typeface="+mn-ea"/>
                <a:cs typeface="+mn-cs"/>
              </a:rPr>
              <a:t>Some of the types of safety issues a blind pedestrian will often face include:</a:t>
            </a:r>
          </a:p>
          <a:p>
            <a:r>
              <a:rPr lang="en-US" sz="1200" i="0" kern="1200" baseline="0" dirty="0">
                <a:solidFill>
                  <a:schemeClr val="tx1"/>
                </a:solidFill>
                <a:ea typeface="+mn-ea"/>
                <a:cs typeface="+mn-cs"/>
              </a:rPr>
              <a:t>• Not knowing the TTC is there until they reach it;</a:t>
            </a:r>
          </a:p>
          <a:p>
            <a:r>
              <a:rPr lang="en-US" sz="1200" i="0" kern="1200" baseline="0" dirty="0">
                <a:solidFill>
                  <a:schemeClr val="tx1"/>
                </a:solidFill>
                <a:ea typeface="+mn-ea"/>
                <a:cs typeface="+mn-cs"/>
              </a:rPr>
              <a:t>• Not knowing if there is a safe alternative way to proceed (in other words, is the sidewalk closed, or has a safe</a:t>
            </a:r>
          </a:p>
          <a:p>
            <a:r>
              <a:rPr lang="en-US" sz="1200" i="0" kern="1200" baseline="0" dirty="0">
                <a:solidFill>
                  <a:schemeClr val="tx1"/>
                </a:solidFill>
                <a:ea typeface="+mn-ea"/>
                <a:cs typeface="+mn-cs"/>
              </a:rPr>
              <a:t>pathway through the TTC been set up?);</a:t>
            </a:r>
          </a:p>
          <a:p>
            <a:r>
              <a:rPr lang="en-US" sz="1200" i="0" kern="1200" baseline="0" dirty="0">
                <a:solidFill>
                  <a:schemeClr val="tx1"/>
                </a:solidFill>
                <a:ea typeface="+mn-ea"/>
                <a:cs typeface="+mn-cs"/>
              </a:rPr>
              <a:t>• Not knowing if they should attempt to cross the street and continue by walking on the other side or if they</a:t>
            </a:r>
          </a:p>
          <a:p>
            <a:r>
              <a:rPr lang="en-US" sz="1200" i="0" kern="1200" baseline="0" dirty="0">
                <a:solidFill>
                  <a:schemeClr val="tx1"/>
                </a:solidFill>
                <a:ea typeface="+mn-ea"/>
                <a:cs typeface="+mn-cs"/>
              </a:rPr>
              <a:t>should retrace their steps and use another route;</a:t>
            </a:r>
          </a:p>
          <a:p>
            <a:r>
              <a:rPr lang="en-US" sz="1200" i="0" kern="1200" baseline="0" dirty="0">
                <a:solidFill>
                  <a:schemeClr val="tx1"/>
                </a:solidFill>
                <a:ea typeface="+mn-ea"/>
                <a:cs typeface="+mn-cs"/>
              </a:rPr>
              <a:t>• Not knowing if a cane can provide a safe way to continue through the detour;</a:t>
            </a:r>
            <a:endParaRPr lang="en-US" sz="1200" i="1" kern="1200" dirty="0">
              <a:solidFill>
                <a:schemeClr val="tx1"/>
              </a:solidFill>
              <a:ea typeface="+mn-ea"/>
              <a:cs typeface="+mn-cs"/>
            </a:endParaRPr>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r>
              <a:rPr lang="en-US" sz="1200" i="0" kern="1200" baseline="0" dirty="0">
                <a:solidFill>
                  <a:schemeClr val="tx1"/>
                </a:solidFill>
                <a:ea typeface="+mn-ea"/>
                <a:cs typeface="+mn-cs"/>
              </a:rPr>
              <a:t>• Not knowing if there might be someone nearby who could offer them assistance; and</a:t>
            </a:r>
          </a:p>
          <a:p>
            <a:r>
              <a:rPr lang="en-US" sz="1200" i="0" kern="1200" baseline="0" dirty="0">
                <a:solidFill>
                  <a:schemeClr val="tx1"/>
                </a:solidFill>
                <a:ea typeface="+mn-ea"/>
                <a:cs typeface="+mn-cs"/>
              </a:rPr>
              <a:t>• Not knowing if barriers have exposed nails or jagged edges that can injure someone feeling their way along</a:t>
            </a:r>
          </a:p>
          <a:p>
            <a:r>
              <a:rPr lang="es-PR" sz="1200" i="0" kern="1200" baseline="0" dirty="0">
                <a:solidFill>
                  <a:schemeClr val="tx1"/>
                </a:solidFill>
                <a:ea typeface="+mn-ea"/>
                <a:cs typeface="+mn-cs"/>
              </a:rPr>
              <a:t>by hand.</a:t>
            </a:r>
            <a:endParaRPr lang="es-PR" i="0"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45</a:t>
            </a:fld>
            <a:endParaRPr lang="en-US" dirty="0"/>
          </a:p>
        </p:txBody>
      </p:sp>
    </p:spTree>
    <p:extLst>
      <p:ext uri="{BB962C8B-B14F-4D97-AF65-F5344CB8AC3E}">
        <p14:creationId xmlns:p14="http://schemas.microsoft.com/office/powerpoint/2010/main" val="27767507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b="0" dirty="0"/>
              <a:t>Example</a:t>
            </a:r>
          </a:p>
          <a:p>
            <a:pPr eaLnBrk="1" hangingPunct="1"/>
            <a:r>
              <a:rPr lang="en-US" b="1" dirty="0"/>
              <a:t>Est. Presentation Time: </a:t>
            </a:r>
            <a:r>
              <a:rPr lang="en-US" dirty="0"/>
              <a:t>As needed</a:t>
            </a:r>
          </a:p>
          <a:p>
            <a:pPr eaLnBrk="1" hangingPunct="1"/>
            <a:r>
              <a:rPr lang="en-US" b="1" dirty="0"/>
              <a:t>Explanation of Cues/Builds: </a:t>
            </a:r>
            <a:r>
              <a:rPr lang="en-US" dirty="0"/>
              <a:t>None</a:t>
            </a:r>
          </a:p>
          <a:p>
            <a:pPr marL="233363" indent="-233363" eaLnBrk="0" hangingPunct="0">
              <a:defRPr/>
            </a:pPr>
            <a:r>
              <a:rPr lang="en-US" b="1" dirty="0"/>
              <a:t>Suggested Comments:</a:t>
            </a:r>
            <a:r>
              <a:rPr lang="en-US" b="1" baseline="0" dirty="0"/>
              <a:t>  </a:t>
            </a:r>
            <a:r>
              <a:rPr lang="en-US" b="0" baseline="0" dirty="0"/>
              <a:t>This is an example of a poor design. Notice the handicapped parking meter so chances are this work zone is also blocking access.</a:t>
            </a:r>
            <a:endParaRPr lang="en-US" sz="1200" b="0" i="1" kern="1200" dirty="0">
              <a:solidFill>
                <a:schemeClr val="tx1"/>
              </a:solidFill>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Questions: </a:t>
            </a:r>
            <a:r>
              <a:rPr lang="en-US" dirty="0"/>
              <a:t>Options if I’m blind?!</a:t>
            </a:r>
            <a:endParaRPr lang="en-US"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dirty="0"/>
              <a:t>Washington DC. By J. Morales</a:t>
            </a:r>
            <a:endParaRPr lang="en-US" b="1" dirty="0"/>
          </a:p>
          <a:p>
            <a:pPr eaLnBrk="1" hangingPunct="1"/>
            <a:r>
              <a:rPr lang="en-US" b="1" dirty="0"/>
              <a:t>Possible Problems: </a:t>
            </a:r>
            <a:r>
              <a:rPr lang="en-US" dirty="0"/>
              <a:t>None</a:t>
            </a:r>
          </a:p>
          <a:p>
            <a:pPr eaLnBrk="1" hangingPunct="1"/>
            <a:endParaRPr lang="en-US"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46</a:t>
            </a:fld>
            <a:endParaRPr lang="en-US" dirty="0"/>
          </a:p>
        </p:txBody>
      </p:sp>
    </p:spTree>
    <p:extLst>
      <p:ext uri="{BB962C8B-B14F-4D97-AF65-F5344CB8AC3E}">
        <p14:creationId xmlns:p14="http://schemas.microsoft.com/office/powerpoint/2010/main" val="9080912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Blind Pedestrian Issues During TTC</a:t>
            </a:r>
            <a:endParaRPr lang="en-US" b="0" dirty="0"/>
          </a:p>
          <a:p>
            <a:pPr eaLnBrk="1" hangingPunct="1"/>
            <a:r>
              <a:rPr lang="en-US" b="1" dirty="0"/>
              <a:t>Est. Presentation Time: </a:t>
            </a:r>
            <a:r>
              <a:rPr lang="en-US" dirty="0"/>
              <a:t>As needed</a:t>
            </a:r>
          </a:p>
          <a:p>
            <a:pPr eaLnBrk="1" hangingPunct="1"/>
            <a:r>
              <a:rPr lang="en-US" b="1" dirty="0"/>
              <a:t>Explanation of Cues/Builds: </a:t>
            </a:r>
            <a:r>
              <a:rPr lang="en-US" dirty="0"/>
              <a:t>None</a:t>
            </a:r>
          </a:p>
          <a:p>
            <a:r>
              <a:rPr lang="en-US" b="1" dirty="0"/>
              <a:t>Suggested Comments:</a:t>
            </a:r>
            <a:r>
              <a:rPr lang="en-US" b="1" baseline="0" dirty="0"/>
              <a:t> </a:t>
            </a:r>
            <a:r>
              <a:rPr lang="en-US" sz="1200" i="0" kern="1200" baseline="0" dirty="0">
                <a:solidFill>
                  <a:schemeClr val="tx1"/>
                </a:solidFill>
                <a:ea typeface="+mn-ea"/>
                <a:cs typeface="+mn-cs"/>
              </a:rPr>
              <a:t>Some of the types of safety issues a blind pedestrian will often face include:</a:t>
            </a:r>
          </a:p>
          <a:p>
            <a:r>
              <a:rPr lang="en-US" sz="1200" i="0" kern="1200" baseline="0" dirty="0">
                <a:solidFill>
                  <a:schemeClr val="tx1"/>
                </a:solidFill>
                <a:ea typeface="+mn-ea"/>
                <a:cs typeface="+mn-cs"/>
              </a:rPr>
              <a:t>• Not knowing if there might be someone nearby who could offer them assistance; and</a:t>
            </a:r>
          </a:p>
          <a:p>
            <a:r>
              <a:rPr lang="en-US" sz="1200" i="0" kern="1200" baseline="0" dirty="0">
                <a:solidFill>
                  <a:schemeClr val="tx1"/>
                </a:solidFill>
                <a:ea typeface="+mn-ea"/>
                <a:cs typeface="+mn-cs"/>
              </a:rPr>
              <a:t>• Not knowing if barriers have exposed nails or jagged edges that can injure someone feeling their way along </a:t>
            </a:r>
            <a:r>
              <a:rPr lang="es-PR" sz="1200" i="0" kern="1200" baseline="0" dirty="0">
                <a:solidFill>
                  <a:schemeClr val="tx1"/>
                </a:solidFill>
                <a:ea typeface="+mn-ea"/>
                <a:cs typeface="+mn-cs"/>
              </a:rPr>
              <a:t>by hand.</a:t>
            </a:r>
            <a:endParaRPr lang="es-PR" i="0"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pPr eaLnBrk="1" hangingPunct="1"/>
            <a:endParaRPr lang="en-US" dirty="0"/>
          </a:p>
          <a:p>
            <a:pPr eaLnBrk="1" hangingPunct="1"/>
            <a:r>
              <a:rPr lang="en-US" dirty="0"/>
              <a:t>Image Credit:  A hand with a splinter in the finger</a:t>
            </a:r>
          </a:p>
          <a:p>
            <a:pPr eaLnBrk="1" hangingPunct="1"/>
            <a:r>
              <a:rPr lang="en-US" dirty="0"/>
              <a:t>http://3zw8pfy0xu-flywheel.netdna-ssl.com/wp-content/uploads/splinter_in_finger.jpg</a:t>
            </a:r>
          </a:p>
          <a:p>
            <a:pPr eaLnBrk="1" hangingPunct="1"/>
            <a:endParaRPr lang="en-US" dirty="0"/>
          </a:p>
          <a:p>
            <a:pPr eaLnBrk="1" hangingPunct="1"/>
            <a:endParaRPr lang="en-US"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47</a:t>
            </a:fld>
            <a:endParaRPr lang="en-US" dirty="0"/>
          </a:p>
        </p:txBody>
      </p:sp>
    </p:spTree>
    <p:extLst>
      <p:ext uri="{BB962C8B-B14F-4D97-AF65-F5344CB8AC3E}">
        <p14:creationId xmlns:p14="http://schemas.microsoft.com/office/powerpoint/2010/main" val="32432028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Work Zone Audible Devices</a:t>
            </a:r>
          </a:p>
          <a:p>
            <a:pPr eaLnBrk="1" hangingPunct="1"/>
            <a:r>
              <a:rPr lang="en-US" b="1" dirty="0"/>
              <a:t>Est. Presentation Time: </a:t>
            </a:r>
            <a:r>
              <a:rPr lang="en-US" dirty="0"/>
              <a:t>Less than 1 minute(s)</a:t>
            </a:r>
          </a:p>
          <a:p>
            <a:pPr eaLnBrk="1" hangingPunct="1"/>
            <a:r>
              <a:rPr lang="en-US" b="1" dirty="0"/>
              <a:t>Explanation of Cues/Builds: </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Might not be needed if detectable channelizing devices make an alternate route of travel </a:t>
            </a:r>
            <a:r>
              <a:rPr lang="en-US" b="1" i="1" dirty="0"/>
              <a:t>evident</a:t>
            </a:r>
            <a:r>
              <a:rPr lang="en-US" dirty="0"/>
              <a:t> to pedestrians with visual disabilities.</a:t>
            </a:r>
            <a:endParaRPr lang="en-US" b="0" dirty="0"/>
          </a:p>
          <a:p>
            <a:pPr eaLnBrk="1" hangingPunct="1"/>
            <a:r>
              <a:rPr lang="en-US" b="1" dirty="0"/>
              <a:t>Suggested Questions: </a:t>
            </a:r>
            <a:r>
              <a:rPr lang="en-US" b="0" dirty="0"/>
              <a:t>How would a visually-impaired person detect a work zone?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b="0" dirty="0"/>
              <a:t>Photo is SpeakMaster (next slide) http://www.mditrafficcontrol.com/ada_speakmaster</a:t>
            </a:r>
          </a:p>
          <a:p>
            <a:pPr eaLnBrk="1" hangingPunct="1"/>
            <a:r>
              <a:rPr lang="en-US" b="1" dirty="0"/>
              <a:t>Possible Problems: </a:t>
            </a:r>
            <a:r>
              <a:rPr lang="en-US" b="0" dirty="0"/>
              <a:t>None</a:t>
            </a:r>
          </a:p>
        </p:txBody>
      </p:sp>
      <p:sp>
        <p:nvSpPr>
          <p:cNvPr id="4" name="Slide Number Placeholder 3"/>
          <p:cNvSpPr>
            <a:spLocks noGrp="1"/>
          </p:cNvSpPr>
          <p:nvPr>
            <p:ph type="sldNum" sz="quarter" idx="10"/>
          </p:nvPr>
        </p:nvSpPr>
        <p:spPr/>
        <p:txBody>
          <a:bodyPr/>
          <a:lstStyle/>
          <a:p>
            <a:pPr>
              <a:defRPr/>
            </a:pPr>
            <a:fld id="{4820A9EE-6F3A-4036-91FF-DD94C12EA9E3}" type="slidenum">
              <a:rPr lang="en-US" smtClean="0"/>
              <a:pPr>
                <a:defRPr/>
              </a:pPr>
              <a:t>48</a:t>
            </a:fld>
            <a:endParaRPr lang="en-US" dirty="0"/>
          </a:p>
        </p:txBody>
      </p:sp>
    </p:spTree>
    <p:extLst>
      <p:ext uri="{BB962C8B-B14F-4D97-AF65-F5344CB8AC3E}">
        <p14:creationId xmlns:p14="http://schemas.microsoft.com/office/powerpoint/2010/main" val="31382217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eaLnBrk="1" hangingPunct="1"/>
            <a:r>
              <a:rPr lang="en-US" b="1" dirty="0"/>
              <a:t>Key Message: </a:t>
            </a:r>
            <a:r>
              <a:rPr lang="en-US" dirty="0"/>
              <a:t>Work Zone Audible Devices</a:t>
            </a:r>
          </a:p>
          <a:p>
            <a:pPr eaLnBrk="1" hangingPunct="1"/>
            <a:r>
              <a:rPr lang="en-US" b="1" dirty="0"/>
              <a:t>Est. Presentation Time: </a:t>
            </a:r>
            <a:r>
              <a:rPr lang="en-US" dirty="0"/>
              <a:t>Less than 1 minute(s)</a:t>
            </a:r>
          </a:p>
          <a:p>
            <a:pPr eaLnBrk="1" hangingPunct="1"/>
            <a:r>
              <a:rPr lang="en-US" b="1" dirty="0"/>
              <a:t>Explanation of Cues/Builds: </a:t>
            </a:r>
            <a:endParaRPr lang="en-US" dirty="0"/>
          </a:p>
          <a:p>
            <a:r>
              <a:rPr lang="en-US" b="1" dirty="0"/>
              <a:t>Suggested Comments: </a:t>
            </a:r>
            <a:r>
              <a:rPr lang="en-US" dirty="0"/>
              <a:t>The all-aluminum ADA SpeakMaster stands 5' 6" high, is completely weather resistant, and ADA compliant. The two-sided frame at the top has snap-open side rails to easily change custom signs. The frame can rotate 360° to accommodate different site conditions.</a:t>
            </a:r>
            <a:endParaRPr lang="en-US" b="0" dirty="0"/>
          </a:p>
          <a:p>
            <a:pPr eaLnBrk="1" hangingPunct="1"/>
            <a:r>
              <a:rPr lang="en-US" b="1" dirty="0"/>
              <a:t>Suggested Questions:</a:t>
            </a:r>
            <a:endParaRPr lang="en-US" dirty="0"/>
          </a:p>
          <a:p>
            <a:r>
              <a:rPr lang="en-US" b="1" dirty="0"/>
              <a:t>Additional Information: </a:t>
            </a:r>
            <a:r>
              <a:rPr lang="en-US" b="0" dirty="0"/>
              <a:t>http://www.mditrafficcontrol.com/ada_speakmaster: </a:t>
            </a:r>
            <a:r>
              <a:rPr lang="en-US" dirty="0"/>
              <a:t>The unit is powered by an extended-life battery stored in a key-locked compartment in the base, which can be weighted for added stability and security. The electronics are housed in a separate key-locked compartment in the upright section, and messages can be programmed on-site via USB. The base tilts and rolls on hidden wheels.</a:t>
            </a:r>
          </a:p>
          <a:p>
            <a:r>
              <a:rPr lang="en-US" b="1" dirty="0"/>
              <a:t>How the SpeakMaster Works:</a:t>
            </a:r>
          </a:p>
          <a:p>
            <a:r>
              <a:rPr lang="en-US" dirty="0"/>
              <a:t>The ADA SpeakMaster is positioned approximately 100 feet before the actual sidewalk closure. As the pedestrian approaches, he hears a unique locator tone which is familiar to the visually impaired. The tone can be programmed to play continuously or activate by an optional motion sensor, and indicates that there is more information. The pedestrian locates the push button and activates the voice module to hear navigation instructions. He can then safely pass through the temporary pedestrian accessible route.</a:t>
            </a:r>
            <a:endParaRPr lang="en-US" b="0" dirty="0"/>
          </a:p>
          <a:p>
            <a:pPr eaLnBrk="1" hangingPunct="1"/>
            <a:r>
              <a:rPr lang="en-US" b="1" dirty="0"/>
              <a:t>Possible Problems: </a:t>
            </a:r>
            <a:r>
              <a:rPr lang="en-US" b="0" dirty="0"/>
              <a:t>Proprietary device. Shown for educational purposes only.</a:t>
            </a:r>
          </a:p>
        </p:txBody>
      </p:sp>
      <p:sp>
        <p:nvSpPr>
          <p:cNvPr id="4" name="Slide Number Placeholder 3"/>
          <p:cNvSpPr>
            <a:spLocks noGrp="1"/>
          </p:cNvSpPr>
          <p:nvPr>
            <p:ph type="sldNum" sz="quarter" idx="10"/>
          </p:nvPr>
        </p:nvSpPr>
        <p:spPr/>
        <p:txBody>
          <a:bodyPr/>
          <a:lstStyle/>
          <a:p>
            <a:pPr>
              <a:defRPr/>
            </a:pPr>
            <a:fld id="{4820A9EE-6F3A-4036-91FF-DD94C12EA9E3}" type="slidenum">
              <a:rPr lang="en-US" smtClean="0"/>
              <a:pPr>
                <a:defRPr/>
              </a:pPr>
              <a:t>49</a:t>
            </a:fld>
            <a:endParaRPr lang="en-US" dirty="0"/>
          </a:p>
        </p:txBody>
      </p:sp>
    </p:spTree>
    <p:extLst>
      <p:ext uri="{BB962C8B-B14F-4D97-AF65-F5344CB8AC3E}">
        <p14:creationId xmlns:p14="http://schemas.microsoft.com/office/powerpoint/2010/main" val="326692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65A8A7B7-DE9D-452B-A6B6-D567BF1642EF}" type="slidenum">
              <a:rPr lang="en-US">
                <a:ea typeface="Verdana" pitchFamily="34" charset="0"/>
                <a:cs typeface="Verdana" pitchFamily="34" charset="0"/>
              </a:rPr>
              <a:pPr/>
              <a:t>5</a:t>
            </a:fld>
            <a:endParaRPr lang="en-US" dirty="0">
              <a:ea typeface="Verdana" pitchFamily="34" charset="0"/>
              <a:cs typeface="Verdana"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r>
              <a:rPr lang="en-US" b="1" dirty="0">
                <a:cs typeface="Arial" charset="0"/>
              </a:rPr>
              <a:t>Key Message: </a:t>
            </a:r>
            <a:r>
              <a:rPr lang="en-US" dirty="0">
                <a:cs typeface="Arial" charset="0"/>
              </a:rPr>
              <a:t>Introduce ATSSA</a:t>
            </a:r>
            <a:endParaRPr lang="en-US" b="1" dirty="0">
              <a:cs typeface="Arial" charset="0"/>
            </a:endParaRPr>
          </a:p>
          <a:p>
            <a:pPr eaLnBrk="1" hangingPunct="1"/>
            <a:r>
              <a:rPr lang="en-US" b="1" dirty="0">
                <a:cs typeface="Arial" charset="0"/>
              </a:rPr>
              <a:t>Est. Presentation Time: </a:t>
            </a:r>
            <a:r>
              <a:rPr lang="en-US" dirty="0">
                <a:cs typeface="Arial" charset="0"/>
              </a:rPr>
              <a:t>Less than 1 minute(s)</a:t>
            </a:r>
            <a:endParaRPr lang="en-US" b="1" dirty="0">
              <a:cs typeface="Arial" charset="0"/>
            </a:endParaRPr>
          </a:p>
          <a:p>
            <a:pPr eaLnBrk="1" hangingPunct="1"/>
            <a:r>
              <a:rPr lang="en-US" b="1" dirty="0">
                <a:cs typeface="Arial" charset="0"/>
              </a:rPr>
              <a:t>Explanation of Cues/Builds: </a:t>
            </a:r>
            <a:r>
              <a:rPr lang="en-US" dirty="0">
                <a:cs typeface="Arial" charset="0"/>
              </a:rPr>
              <a:t>None</a:t>
            </a:r>
          </a:p>
          <a:p>
            <a:pPr eaLnBrk="1" hangingPunct="1"/>
            <a:r>
              <a:rPr lang="en-US" b="1" dirty="0">
                <a:cs typeface="Arial" charset="0"/>
              </a:rPr>
              <a:t>Suggested Comments: </a:t>
            </a:r>
            <a:r>
              <a:rPr lang="en-US" dirty="0">
                <a:cs typeface="Arial" charset="0"/>
              </a:rPr>
              <a:t>This course is presented to you by ATSSA, a national leader in work zone training.</a:t>
            </a:r>
          </a:p>
          <a:p>
            <a:pPr eaLnBrk="1" hangingPunct="1"/>
            <a:r>
              <a:rPr lang="en-US" b="1" dirty="0">
                <a:cs typeface="Arial" charset="0"/>
              </a:rPr>
              <a:t>Suggested Questions: </a:t>
            </a:r>
            <a:r>
              <a:rPr lang="en-US" dirty="0">
                <a:cs typeface="Arial" charset="0"/>
              </a:rPr>
              <a:t>How many of you have taken courses with ATSSA before? Which ones?</a:t>
            </a:r>
          </a:p>
          <a:p>
            <a:pPr eaLnBrk="1" hangingPunct="1"/>
            <a:r>
              <a:rPr lang="en-US" b="1" dirty="0">
                <a:cs typeface="Arial" charset="0"/>
              </a:rPr>
              <a:t>Additional Information: </a:t>
            </a:r>
            <a:r>
              <a:rPr lang="en-US" dirty="0">
                <a:cs typeface="Arial" charset="0"/>
              </a:rPr>
              <a:t>None</a:t>
            </a:r>
            <a:endParaRPr lang="en-US" b="1" dirty="0">
              <a:cs typeface="Arial" charset="0"/>
            </a:endParaRPr>
          </a:p>
          <a:p>
            <a:pPr eaLnBrk="1" hangingPunct="1"/>
            <a:r>
              <a:rPr lang="en-US" b="1" dirty="0">
                <a:cs typeface="Arial" charset="0"/>
              </a:rPr>
              <a:t>Possible Problems: </a:t>
            </a:r>
            <a:r>
              <a:rPr lang="en-US" dirty="0">
                <a:cs typeface="Arial" charset="0"/>
              </a:rPr>
              <a:t>Spell out the acronym. Do not assume everyone is familiar.</a:t>
            </a:r>
          </a:p>
          <a:p>
            <a:pPr eaLnBrk="1" hangingPunct="1"/>
            <a:endParaRPr lang="en-US" dirty="0">
              <a:cs typeface="Arial" charset="0"/>
            </a:endParaRPr>
          </a:p>
        </p:txBody>
      </p:sp>
    </p:spTree>
    <p:extLst>
      <p:ext uri="{BB962C8B-B14F-4D97-AF65-F5344CB8AC3E}">
        <p14:creationId xmlns:p14="http://schemas.microsoft.com/office/powerpoint/2010/main" val="2914673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6647B59A-5420-41F5-873C-3C341D849BED}" type="slidenum">
              <a:rPr lang="en-US" smtClean="0"/>
              <a:pPr/>
              <a:t>50</a:t>
            </a:fld>
            <a:endParaRPr lang="en-US" dirty="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en-US" b="1" dirty="0"/>
              <a:t>Key Message: </a:t>
            </a:r>
            <a:r>
              <a:rPr lang="en-US" dirty="0"/>
              <a:t>Types of Disabilities</a:t>
            </a:r>
          </a:p>
          <a:p>
            <a:pPr eaLnBrk="1" hangingPunct="1"/>
            <a:r>
              <a:rPr lang="en-US" b="1" dirty="0"/>
              <a:t>Est. Presentation Time: </a:t>
            </a:r>
            <a:r>
              <a:rPr lang="en-US" dirty="0"/>
              <a:t>Less than 1 minute(s)</a:t>
            </a:r>
          </a:p>
          <a:p>
            <a:pPr eaLnBrk="1" hangingPunct="1"/>
            <a:r>
              <a:rPr lang="en-US" b="1" dirty="0"/>
              <a:t>Explanation of Cues/Builds: </a:t>
            </a:r>
            <a:endParaRPr lang="en-US" dirty="0"/>
          </a:p>
          <a:p>
            <a:pPr eaLnBrk="1" hangingPunct="1"/>
            <a:r>
              <a:rPr lang="en-US" b="1" dirty="0"/>
              <a:t>Suggested Comments: </a:t>
            </a:r>
            <a:r>
              <a:rPr lang="en-US" dirty="0"/>
              <a:t>People in this category use a variety of methods to compensate for their inability to hear sound. Those with partial hearing may depend on hearing aids or lip reading. Some people who are totally deaf also use speech-reading but must be able to clearly see the face of the individual speaking. Others use a standard means of communication called American Sign Language.  People can learn sign language to become qualified interpreters. Some people with hearing disabilities may use service animals to alert them to sounds. Problems for people with hearing impairments include communicating with many hearing people and using equipment that is exclusively auditory, such as telephones and fire alarms. Lack of sign language interpreters and inadequately trained interpreters also can be a problem.</a:t>
            </a:r>
            <a:r>
              <a:rPr lang="en-US" baseline="0" dirty="0"/>
              <a:t> </a:t>
            </a:r>
            <a:r>
              <a:rPr lang="en-US" dirty="0"/>
              <a:t>Persons with hearing disabilities rely on vision; they benefit from good sight lines for assessing street crossing conditions and information in visual or vibro-tactile format.</a:t>
            </a:r>
            <a:endParaRPr lang="en-US" b="0" dirty="0"/>
          </a:p>
          <a:p>
            <a:pPr eaLnBrk="1" hangingPunct="1"/>
            <a:r>
              <a:rPr lang="en-US" b="1" dirty="0"/>
              <a:t>Suggested Questions: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b="0" dirty="0"/>
              <a:t>None</a:t>
            </a:r>
          </a:p>
          <a:p>
            <a:pPr eaLnBrk="1" hangingPunct="1"/>
            <a:r>
              <a:rPr lang="en-US" b="1" dirty="0"/>
              <a:t>Possible Problems: </a:t>
            </a:r>
            <a:r>
              <a:rPr lang="en-US" b="0" dirty="0"/>
              <a:t>None</a:t>
            </a:r>
          </a:p>
          <a:p>
            <a:pPr eaLnBrk="1" hangingPunct="1"/>
            <a:endParaRPr lang="en-US" b="0" dirty="0"/>
          </a:p>
        </p:txBody>
      </p:sp>
    </p:spTree>
    <p:extLst>
      <p:ext uri="{BB962C8B-B14F-4D97-AF65-F5344CB8AC3E}">
        <p14:creationId xmlns:p14="http://schemas.microsoft.com/office/powerpoint/2010/main" val="2627290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Types of Disabilities</a:t>
            </a:r>
          </a:p>
          <a:p>
            <a:pPr eaLnBrk="1" hangingPunct="1"/>
            <a:r>
              <a:rPr lang="en-US" b="1" dirty="0"/>
              <a:t>Est. Presentation Time: </a:t>
            </a:r>
            <a:r>
              <a:rPr lang="en-US" dirty="0"/>
              <a:t>Less than 1 minute(s)</a:t>
            </a:r>
          </a:p>
          <a:p>
            <a:pPr eaLnBrk="1" hangingPunct="1"/>
            <a:r>
              <a:rPr lang="en-US" b="1" dirty="0"/>
              <a:t>Explanation of Cues/Builds: </a:t>
            </a:r>
            <a:endParaRPr lang="en-US" dirty="0"/>
          </a:p>
          <a:p>
            <a:r>
              <a:rPr lang="en-US" b="1" dirty="0"/>
              <a:t>Suggested Comments: </a:t>
            </a:r>
            <a:r>
              <a:rPr lang="en-US" dirty="0"/>
              <a:t>There are many other disabling conditions which are not apparent from an individual’s outward appearance. These usually involve cognitive and/or learning abilities and may affect understanding, communication, or behavior. People with these types of disabilities may have difficulty navigating facilities, particularly where the signage system is unclear or complicated. People who have seizure disorders may be sensitive to environmental features, such as lighting, which can activate seizures.</a:t>
            </a:r>
          </a:p>
          <a:p>
            <a:pPr eaLnBrk="1" hangingPunct="1"/>
            <a:r>
              <a:rPr lang="en-US" b="1" dirty="0"/>
              <a:t>Suggested Questions: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dirty="0"/>
              <a:t>A hidden condition gaining greater awareness is a condition known as multiple chemical sensitivity. People with this condition experience a physical reaction that generally affects breathing when they come in contact with a chemical or combination of chemicals that may be present in many buildings and consumer products. These can include items such as lawn pesticides and herbicides, room deodorants, printing inks, and even colognes or perfumes. Reactions can range from mild to life threatening.</a:t>
            </a:r>
            <a:endParaRPr lang="en-US" b="0" dirty="0"/>
          </a:p>
          <a:p>
            <a:pPr eaLnBrk="1" hangingPunct="1"/>
            <a:r>
              <a:rPr lang="en-US" b="1" dirty="0"/>
              <a:t>Possible Problems: </a:t>
            </a:r>
            <a:r>
              <a:rPr lang="en-US" b="0" dirty="0"/>
              <a:t>None</a:t>
            </a:r>
          </a:p>
          <a:p>
            <a:pPr eaLnBrk="1" hangingPunct="1"/>
            <a:endParaRPr lang="en-US" b="0" dirty="0"/>
          </a:p>
          <a:p>
            <a:pPr eaLnBrk="1" hangingPunct="1"/>
            <a:endParaRPr lang="en-US" b="0"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51</a:t>
            </a:fld>
            <a:endParaRPr lang="en-US" dirty="0"/>
          </a:p>
        </p:txBody>
      </p:sp>
    </p:spTree>
    <p:extLst>
      <p:ext uri="{BB962C8B-B14F-4D97-AF65-F5344CB8AC3E}">
        <p14:creationId xmlns:p14="http://schemas.microsoft.com/office/powerpoint/2010/main" val="15215855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Key Message: </a:t>
            </a:r>
            <a:r>
              <a:rPr lang="en-US" dirty="0"/>
              <a:t>Module Recap</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b="0" dirty="0"/>
              <a:t>Let’s recap. How would you answer these questions:</a:t>
            </a:r>
          </a:p>
          <a:p>
            <a:pPr marL="171450" indent="-171450">
              <a:buFont typeface="Arial" panose="020B0604020202020204" pitchFamily="34" charset="0"/>
              <a:buChar char="•"/>
            </a:pPr>
            <a:r>
              <a:rPr lang="en-US" dirty="0"/>
              <a:t>Can we design for all users all the time? NO, but we can consider their needs and make a reasonable attempt to make provision for all.</a:t>
            </a:r>
          </a:p>
          <a:p>
            <a:pPr marL="171450" indent="-171450">
              <a:buFont typeface="Arial" panose="020B0604020202020204" pitchFamily="34" charset="0"/>
              <a:buChar char="•"/>
            </a:pPr>
            <a:r>
              <a:rPr lang="en-US" dirty="0"/>
              <a:t>Name the four types of disabilities: Mobility, visual, hearing, cognitive</a:t>
            </a:r>
          </a:p>
          <a:p>
            <a:pPr marL="171450" indent="-171450">
              <a:buFont typeface="Arial" panose="020B0604020202020204" pitchFamily="34" charset="0"/>
              <a:buChar char="•"/>
            </a:pPr>
            <a:r>
              <a:rPr lang="en-US" dirty="0"/>
              <a:t>Name 2-3 issues that blind pedestrians face in a work zone. Not knowing of its presence, no continuity, debris, ramps too steep, ramps wobble, no detectable edging, etc.</a:t>
            </a:r>
          </a:p>
          <a:p>
            <a:pPr eaLnBrk="1" hangingPunct="1"/>
            <a:r>
              <a:rPr lang="en-US" b="1" i="0" dirty="0"/>
              <a:t>Suggested Questions: </a:t>
            </a:r>
            <a:r>
              <a:rPr lang="en-US" dirty="0"/>
              <a:t>How would you answer these questions?</a:t>
            </a:r>
            <a:endParaRPr lang="en-US" i="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b="0" dirty="0"/>
              <a:t>Let the students answer. Repeat the answer to make sure everyone gets the answer.</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Possible Problems:  </a:t>
            </a:r>
            <a:r>
              <a:rPr lang="en-US" b="0" baseline="0" dirty="0"/>
              <a:t>Turn into a discussion if needed.</a:t>
            </a:r>
            <a:endParaRPr lang="en-US" sz="1200" b="0" i="0" kern="0" dirty="0">
              <a:solidFill>
                <a:schemeClr val="tx1"/>
              </a:solidFill>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D3AA1005-96A5-4CE0-97A3-E1B7A70FFA11}" type="slidenum">
              <a:rPr lang="en-US" smtClean="0"/>
              <a:pPr>
                <a:defRPr/>
              </a:pPr>
              <a:t>52</a:t>
            </a:fld>
            <a:endParaRPr lang="en-US" dirty="0"/>
          </a:p>
        </p:txBody>
      </p:sp>
    </p:spTree>
    <p:extLst>
      <p:ext uri="{BB962C8B-B14F-4D97-AF65-F5344CB8AC3E}">
        <p14:creationId xmlns:p14="http://schemas.microsoft.com/office/powerpoint/2010/main" val="18391975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pPr eaLnBrk="1" hangingPunct="1"/>
            <a:r>
              <a:rPr lang="en-US" b="1" dirty="0"/>
              <a:t>Key Message: </a:t>
            </a:r>
            <a:r>
              <a:rPr lang="en-US" dirty="0"/>
              <a:t>End slide</a:t>
            </a:r>
          </a:p>
          <a:p>
            <a:pPr eaLnBrk="1" hangingPunct="1"/>
            <a:r>
              <a:rPr lang="en-US" b="1" dirty="0"/>
              <a:t>Est. Presentation Time: </a:t>
            </a:r>
            <a:r>
              <a:rPr lang="en-US" dirty="0"/>
              <a:t>Less than 1 minute(s)</a:t>
            </a:r>
            <a:endParaRPr lang="en-US" b="1" dirty="0"/>
          </a:p>
          <a:p>
            <a:pPr eaLnBrk="1" hangingPunct="1"/>
            <a:r>
              <a:rPr lang="en-US" b="1" dirty="0"/>
              <a:t>Explanation of Cues/Builds: </a:t>
            </a:r>
            <a:r>
              <a:rPr lang="en-US" dirty="0"/>
              <a:t>None</a:t>
            </a:r>
          </a:p>
          <a:p>
            <a:pPr eaLnBrk="1" hangingPunct="1"/>
            <a:r>
              <a:rPr lang="en-US" b="1" dirty="0"/>
              <a:t>Suggested Comments: </a:t>
            </a:r>
            <a:r>
              <a:rPr lang="en-US" dirty="0"/>
              <a:t>Self explanatory</a:t>
            </a:r>
            <a:endParaRPr lang="en-US" b="1" dirty="0"/>
          </a:p>
          <a:p>
            <a:pPr eaLnBrk="1" hangingPunct="1"/>
            <a:r>
              <a:rPr lang="en-US" b="1" dirty="0"/>
              <a:t>Suggested Questions: </a:t>
            </a:r>
            <a:r>
              <a:rPr lang="en-US" dirty="0"/>
              <a:t>None</a:t>
            </a:r>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n-US" dirty="0"/>
          </a:p>
        </p:txBody>
      </p:sp>
      <p:sp>
        <p:nvSpPr>
          <p:cNvPr id="41988" name="Slide Number Placeholder 3"/>
          <p:cNvSpPr>
            <a:spLocks noGrp="1"/>
          </p:cNvSpPr>
          <p:nvPr>
            <p:ph type="sldNum" sz="quarter" idx="5"/>
          </p:nvPr>
        </p:nvSpPr>
        <p:spPr>
          <a:noFill/>
        </p:spPr>
        <p:txBody>
          <a:bodyPr/>
          <a:lstStyle/>
          <a:p>
            <a:fld id="{8A5D58C2-A5F1-4DCC-9240-1DC2DD430C2B}" type="slidenum">
              <a:rPr lang="en-US" smtClean="0"/>
              <a:pPr/>
              <a:t>53</a:t>
            </a:fld>
            <a:endParaRPr lang="en-US" dirty="0"/>
          </a:p>
        </p:txBody>
      </p:sp>
    </p:spTree>
    <p:extLst>
      <p:ext uri="{BB962C8B-B14F-4D97-AF65-F5344CB8AC3E}">
        <p14:creationId xmlns:p14="http://schemas.microsoft.com/office/powerpoint/2010/main" val="10775960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BDDB975D-CE38-4717-A7CB-ABB3FC5B4D69}" type="slidenum">
              <a:rPr lang="en-US"/>
              <a:pPr/>
              <a:t>54</a:t>
            </a:fld>
            <a:endParaRPr lang="en-US" dirty="0"/>
          </a:p>
        </p:txBody>
      </p:sp>
      <p:sp>
        <p:nvSpPr>
          <p:cNvPr id="139267" name="Rectangle 2"/>
          <p:cNvSpPr>
            <a:spLocks noGrp="1" noRot="1" noChangeAspect="1" noChangeArrowheads="1" noTextEdit="1"/>
          </p:cNvSpPr>
          <p:nvPr>
            <p:ph type="sldImg"/>
          </p:nvPr>
        </p:nvSpPr>
        <p:spPr>
          <a:xfrm>
            <a:off x="1108075" y="654050"/>
            <a:ext cx="4646613" cy="3484563"/>
          </a:xfrm>
          <a:ln/>
        </p:spPr>
      </p:sp>
      <p:sp>
        <p:nvSpPr>
          <p:cNvPr id="139268" name="Rectangle 3"/>
          <p:cNvSpPr>
            <a:spLocks noGrp="1" noChangeArrowheads="1"/>
          </p:cNvSpPr>
          <p:nvPr>
            <p:ph type="body" idx="1"/>
          </p:nvPr>
        </p:nvSpPr>
        <p:spPr>
          <a:xfrm>
            <a:off x="609600" y="4356100"/>
            <a:ext cx="5638800" cy="4138613"/>
          </a:xfrm>
          <a:noFill/>
          <a:ln/>
        </p:spPr>
        <p:txBody>
          <a:bodyPr/>
          <a:lstStyle/>
          <a:p>
            <a:pPr eaLnBrk="1" hangingPunct="1"/>
            <a:r>
              <a:rPr lang="en-US" b="1" dirty="0">
                <a:cs typeface="Arial" charset="0"/>
              </a:rPr>
              <a:t>Key Message: </a:t>
            </a:r>
            <a:r>
              <a:rPr lang="en-US" b="0" dirty="0">
                <a:cs typeface="Arial" charset="0"/>
              </a:rPr>
              <a:t>Module Introduction</a:t>
            </a:r>
          </a:p>
          <a:p>
            <a:pPr eaLnBrk="1" hangingPunct="1"/>
            <a:r>
              <a:rPr lang="en-US" b="1" dirty="0">
                <a:cs typeface="Arial" charset="0"/>
              </a:rPr>
              <a:t>Est. Presentation Time: </a:t>
            </a:r>
            <a:r>
              <a:rPr lang="en-US" dirty="0">
                <a:cs typeface="Arial" charset="0"/>
              </a:rPr>
              <a:t>As needed</a:t>
            </a:r>
          </a:p>
          <a:p>
            <a:pPr eaLnBrk="1" hangingPunct="1"/>
            <a:r>
              <a:rPr lang="en-US" b="1" dirty="0">
                <a:cs typeface="Arial" charset="0"/>
              </a:rPr>
              <a:t>Explanation of Cues/Builds: </a:t>
            </a:r>
            <a:r>
              <a:rPr lang="en-US" dirty="0">
                <a:cs typeface="Arial" charset="0"/>
              </a:rPr>
              <a:t>None</a:t>
            </a:r>
          </a:p>
          <a:p>
            <a:pPr eaLnBrk="1" hangingPunct="1"/>
            <a:r>
              <a:rPr lang="en-US" b="1" dirty="0">
                <a:cs typeface="Arial" charset="0"/>
              </a:rPr>
              <a:t>Suggested Comments: </a:t>
            </a:r>
            <a:r>
              <a:rPr lang="en-US" dirty="0">
                <a:cs typeface="Arial" charset="0"/>
              </a:rPr>
              <a:t>Let’s go to the next module! In this module, we will discuss laws, standards, and guidelines.</a:t>
            </a:r>
          </a:p>
          <a:p>
            <a:pPr eaLnBrk="1" hangingPunct="1"/>
            <a:r>
              <a:rPr lang="en-US" b="1" dirty="0">
                <a:cs typeface="Arial" charset="0"/>
              </a:rPr>
              <a:t>Suggested Questions: </a:t>
            </a:r>
            <a:r>
              <a:rPr lang="en-US" dirty="0">
                <a:cs typeface="Arial" charset="0"/>
              </a:rPr>
              <a:t>None</a:t>
            </a:r>
            <a:endParaRPr lang="en-US" b="1" dirty="0">
              <a:cs typeface="Arial" charset="0"/>
            </a:endParaRPr>
          </a:p>
          <a:p>
            <a:pPr eaLnBrk="1" hangingPunct="1"/>
            <a:r>
              <a:rPr lang="en-US" b="1" dirty="0">
                <a:cs typeface="Arial" charset="0"/>
              </a:rPr>
              <a:t>Additional Information: </a:t>
            </a:r>
            <a:r>
              <a:rPr lang="en-US" dirty="0">
                <a:cs typeface="Arial" charset="0"/>
              </a:rPr>
              <a:t>None</a:t>
            </a:r>
            <a:endParaRPr lang="en-US" b="1" dirty="0">
              <a:cs typeface="Arial" charset="0"/>
            </a:endParaRPr>
          </a:p>
          <a:p>
            <a:pPr eaLnBrk="1" hangingPunct="1"/>
            <a:r>
              <a:rPr lang="en-US" b="1" dirty="0">
                <a:cs typeface="Arial" charset="0"/>
              </a:rPr>
              <a:t>Possible Problems: </a:t>
            </a:r>
            <a:r>
              <a:rPr lang="en-US" dirty="0">
                <a:cs typeface="Arial" charset="0"/>
              </a:rPr>
              <a:t>None</a:t>
            </a:r>
          </a:p>
          <a:p>
            <a:pPr eaLnBrk="1" hangingPunct="1"/>
            <a:endParaRPr lang="en-US" dirty="0">
              <a:cs typeface="Arial" charset="0"/>
            </a:endParaRPr>
          </a:p>
          <a:p>
            <a:pPr eaLnBrk="1" hangingPunct="1"/>
            <a:endParaRPr lang="en-US" sz="1800" dirty="0">
              <a:cs typeface="Arial" charset="0"/>
            </a:endParaRPr>
          </a:p>
        </p:txBody>
      </p:sp>
    </p:spTree>
    <p:extLst>
      <p:ext uri="{BB962C8B-B14F-4D97-AF65-F5344CB8AC3E}">
        <p14:creationId xmlns:p14="http://schemas.microsoft.com/office/powerpoint/2010/main" val="542239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Module Objectives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 </a:t>
            </a:r>
            <a:r>
              <a:rPr lang="en-US" dirty="0"/>
              <a:t>These are the things we will do in this module.</a:t>
            </a:r>
            <a:r>
              <a:rPr lang="en-US" baseline="0" dirty="0"/>
              <a:t> Let’s start!</a:t>
            </a:r>
            <a:endParaRPr lang="en-US"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55</a:t>
            </a:fld>
            <a:endParaRPr lang="en-US" dirty="0"/>
          </a:p>
        </p:txBody>
      </p:sp>
    </p:spTree>
    <p:extLst>
      <p:ext uri="{BB962C8B-B14F-4D97-AF65-F5344CB8AC3E}">
        <p14:creationId xmlns:p14="http://schemas.microsoft.com/office/powerpoint/2010/main" val="15348065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Module Objectives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r>
              <a:rPr lang="en-US" b="1" dirty="0"/>
              <a:t>Suggested Comments: </a:t>
            </a:r>
            <a:r>
              <a:rPr lang="en-US" dirty="0"/>
              <a:t>The American with Disabilities Act 1990 federal civil rights law that prohibits discrimination against people with disabilities in the areas of:</a:t>
            </a:r>
          </a:p>
          <a:p>
            <a:pPr>
              <a:buFont typeface="Arial" pitchFamily="34" charset="0"/>
              <a:buChar char="•"/>
            </a:pPr>
            <a:r>
              <a:rPr lang="en-US" dirty="0"/>
              <a:t>Employment</a:t>
            </a:r>
          </a:p>
          <a:p>
            <a:pPr>
              <a:buFont typeface="Arial" pitchFamily="34" charset="0"/>
              <a:buChar char="•"/>
            </a:pPr>
            <a:r>
              <a:rPr lang="en-US" dirty="0"/>
              <a:t>Transportation</a:t>
            </a:r>
          </a:p>
          <a:p>
            <a:pPr>
              <a:buFont typeface="Arial" pitchFamily="34" charset="0"/>
              <a:buChar char="•"/>
            </a:pPr>
            <a:r>
              <a:rPr lang="en-US" dirty="0"/>
              <a:t>Access to private and state and local government sites and</a:t>
            </a:r>
          </a:p>
          <a:p>
            <a:pPr>
              <a:buFont typeface="Arial" pitchFamily="34" charset="0"/>
              <a:buChar char="•"/>
            </a:pPr>
            <a:r>
              <a:rPr lang="en-US" dirty="0"/>
              <a:t>Telecommunications</a:t>
            </a:r>
          </a:p>
          <a:p>
            <a:pPr eaLnBrk="1" hangingPunct="1"/>
            <a:r>
              <a:rPr lang="en-US" b="1" dirty="0"/>
              <a:t>Suggested Questions: </a:t>
            </a:r>
            <a:r>
              <a:rPr lang="en-US" b="0" dirty="0"/>
              <a:t>What</a:t>
            </a:r>
            <a:r>
              <a:rPr lang="en-US" b="0" baseline="0" dirty="0"/>
              <a:t> is the ADA? Is a work zone considered transportation?</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56</a:t>
            </a:fld>
            <a:endParaRPr lang="en-US" dirty="0"/>
          </a:p>
        </p:txBody>
      </p:sp>
    </p:spTree>
    <p:extLst>
      <p:ext uri="{BB962C8B-B14F-4D97-AF65-F5344CB8AC3E}">
        <p14:creationId xmlns:p14="http://schemas.microsoft.com/office/powerpoint/2010/main" val="17640117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878FBF0B-F388-4B6E-8A6B-B5958454DFF4}" type="slidenum">
              <a:rPr lang="en-US" smtClean="0"/>
              <a:pPr/>
              <a:t>57</a:t>
            </a:fld>
            <a:endParaRPr lang="en-US" dirty="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b="1" dirty="0"/>
              <a:t>Key Message: </a:t>
            </a:r>
            <a:r>
              <a:rPr lang="en-US" dirty="0"/>
              <a:t>ADA Legal Background</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 </a:t>
            </a:r>
            <a:r>
              <a:rPr lang="en-US" dirty="0"/>
              <a:t>The current ADA is the culmination of a legal evolution:</a:t>
            </a:r>
          </a:p>
          <a:p>
            <a:pPr eaLnBrk="1" hangingPunct="1">
              <a:buFontTx/>
              <a:buChar char="•"/>
            </a:pPr>
            <a:r>
              <a:rPr lang="en-US" dirty="0"/>
              <a:t>The ABA required buildings &amp; on-site facilities designed, constructed, altered, or leased with Federal funds to comply with Accessible Design Standards (American National Stds. Institute and the Uniform Federal Accessibility Stds. after 1982).   ADA-ABA guidelines were updated/combined in 2004, further supplemented in 2007 and adopted by USDOJ in 2010.</a:t>
            </a:r>
          </a:p>
          <a:p>
            <a:pPr eaLnBrk="1" hangingPunct="1">
              <a:buFontTx/>
              <a:buChar char="•"/>
            </a:pPr>
            <a:r>
              <a:rPr lang="en-US" dirty="0"/>
              <a:t>Section 504 – Prohibited discrimination in programs and activities funded with Federal funds (administered by Federal recipients/sub recipients).  Required curb ramps on Federal-aid projects.</a:t>
            </a:r>
          </a:p>
          <a:p>
            <a:pPr eaLnBrk="1" hangingPunct="1">
              <a:buFontTx/>
              <a:buChar char="•"/>
            </a:pPr>
            <a:r>
              <a:rPr lang="en-US" dirty="0"/>
              <a:t>The Civil Rights Restoration Act of 1987 clarified the intent of many nondiscrimination laws/statutes by stating that if an entity receives Federal funds in any of its programs and activities, ALL of the operations of that entity are subject to the requirements of these nondiscrimination laws/statutes whether they are Federally funded or not.  In short, the Restoration Act extended the reach of Section 504 to the entire operation of Federal recipients/sub recipients.</a:t>
            </a:r>
          </a:p>
          <a:p>
            <a:pPr eaLnBrk="1" hangingPunct="1">
              <a:buFontTx/>
              <a:buChar char="•"/>
            </a:pPr>
            <a:r>
              <a:rPr lang="en-US" dirty="0"/>
              <a:t>The ADA is a Civil Rights law that prohibits discrimination against persons with disabilities in all aspects of life. The ADA applies to all entities (public, private, et al) regardless of funding source.   Similar to ABA, the ADA primarily pertains to buildings.  The requirements of ADA closely mirror those of Section 504.</a:t>
            </a:r>
          </a:p>
          <a:p>
            <a:pPr eaLnBrk="1" hangingPunct="1"/>
            <a:r>
              <a:rPr lang="en-US" b="1" dirty="0"/>
              <a:t>Suggested Questions: </a:t>
            </a:r>
            <a:r>
              <a:rPr lang="en-US" dirty="0"/>
              <a:t>None</a:t>
            </a:r>
            <a:endParaRPr lang="en-US" b="1" dirty="0"/>
          </a:p>
          <a:p>
            <a:pPr eaLnBrk="1" hangingPunct="1"/>
            <a:r>
              <a:rPr lang="en-US" b="1" dirty="0"/>
              <a:t>Additional Information: </a:t>
            </a:r>
            <a:r>
              <a:rPr lang="en-US" dirty="0"/>
              <a:t>USDOJ = US Department</a:t>
            </a:r>
            <a:r>
              <a:rPr lang="en-US" baseline="0" dirty="0"/>
              <a:t> of Justice</a:t>
            </a:r>
            <a:endParaRPr lang="en-US" b="1" dirty="0"/>
          </a:p>
          <a:p>
            <a:pPr eaLnBrk="1" hangingPunct="1"/>
            <a:r>
              <a:rPr lang="en-US" b="1" dirty="0"/>
              <a:t>Possible Problems: </a:t>
            </a:r>
            <a:r>
              <a:rPr lang="en-US" dirty="0"/>
              <a:t>None</a:t>
            </a:r>
          </a:p>
          <a:p>
            <a:pPr eaLnBrk="1" hangingPunct="1">
              <a:buFontTx/>
              <a:buChar char="•"/>
            </a:pPr>
            <a:endParaRPr lang="en-US" dirty="0"/>
          </a:p>
          <a:p>
            <a:pPr eaLnBrk="1" hangingPunct="1">
              <a:buFontTx/>
              <a:buChar char="•"/>
            </a:pPr>
            <a:endParaRPr lang="en-US" dirty="0"/>
          </a:p>
        </p:txBody>
      </p:sp>
    </p:spTree>
    <p:extLst>
      <p:ext uri="{BB962C8B-B14F-4D97-AF65-F5344CB8AC3E}">
        <p14:creationId xmlns:p14="http://schemas.microsoft.com/office/powerpoint/2010/main" val="27631068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B89823EF-80E6-4530-96D9-69B51414DA26}" type="slidenum">
              <a:rPr lang="en-US" smtClean="0"/>
              <a:pPr/>
              <a:t>58</a:t>
            </a:fld>
            <a:endParaRPr lang="en-US" dirty="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r>
              <a:rPr lang="en-US" b="1" dirty="0"/>
              <a:t>Key Message: </a:t>
            </a:r>
            <a:r>
              <a:rPr lang="en-US" dirty="0"/>
              <a:t>The ADA Accessibility Guidelines (1991 ADAAG) and the  subsequent ADA-ABA Accessibility Guidelines (2005) were developed primarily for buildings and on-site facilities.  While they address certain features that may be common to public sidewalks, they do not adequately cover elements that are unique to the public right-of-way.   </a:t>
            </a:r>
          </a:p>
          <a:p>
            <a:pPr eaLnBrk="1" hangingPunct="1"/>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Key Message: </a:t>
            </a:r>
            <a:r>
              <a:rPr lang="en-US" dirty="0"/>
              <a:t>The U.S Access Board</a:t>
            </a:r>
          </a:p>
          <a:p>
            <a:pPr eaLnBrk="1" hangingPunct="1"/>
            <a:r>
              <a:rPr lang="en-US" b="1" dirty="0"/>
              <a:t>Est. Presentation Time: 1 minutes</a:t>
            </a:r>
            <a:endParaRPr lang="en-US" dirty="0"/>
          </a:p>
          <a:p>
            <a:pPr eaLnBrk="1" hangingPunct="1"/>
            <a:r>
              <a:rPr lang="en-US" b="1" dirty="0"/>
              <a:t>Explanation of Cues/Builds: </a:t>
            </a:r>
            <a:r>
              <a:rPr lang="en-US" dirty="0"/>
              <a:t>None</a:t>
            </a:r>
          </a:p>
          <a:p>
            <a:r>
              <a:rPr lang="en-US" b="1" dirty="0"/>
              <a:t>Suggested Comments: </a:t>
            </a:r>
            <a:r>
              <a:rPr lang="en-US" dirty="0"/>
              <a:t>The U.S. Access Board is a federal agency that promotes equality for people with disabilities through leadership in accessible design and the development of accessibility guidelines and standards for the built environment, transportation, communication, medical diagnostic equipment, and information technology.</a:t>
            </a:r>
          </a:p>
          <a:p>
            <a:pPr eaLnBrk="1" hangingPunct="1"/>
            <a:r>
              <a:rPr lang="en-US" b="1" dirty="0"/>
              <a:t>Suggested Questions: </a:t>
            </a:r>
            <a:r>
              <a:rPr lang="en-US" b="0" dirty="0"/>
              <a:t>None</a:t>
            </a:r>
            <a:endParaRPr lang="en-US" b="1" dirty="0"/>
          </a:p>
          <a:p>
            <a:pPr eaLnBrk="1" hangingPunct="1"/>
            <a:r>
              <a:rPr lang="en-US" b="1" dirty="0"/>
              <a:t>Additional Information: </a:t>
            </a:r>
            <a:r>
              <a:rPr lang="en-US" dirty="0"/>
              <a:t>https://www.access-board.gov/</a:t>
            </a:r>
          </a:p>
          <a:p>
            <a:pPr eaLnBrk="1" hangingPunct="1"/>
            <a:r>
              <a:rPr lang="en-US" b="1" dirty="0"/>
              <a:t>Possible Problems: </a:t>
            </a:r>
            <a:r>
              <a:rPr lang="en-US" dirty="0"/>
              <a:t>None</a:t>
            </a:r>
          </a:p>
          <a:p>
            <a:endParaRPr lang="en-US"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59</a:t>
            </a:fld>
            <a:endParaRPr lang="en-US" dirty="0"/>
          </a:p>
        </p:txBody>
      </p:sp>
    </p:spTree>
    <p:extLst>
      <p:ext uri="{BB962C8B-B14F-4D97-AF65-F5344CB8AC3E}">
        <p14:creationId xmlns:p14="http://schemas.microsoft.com/office/powerpoint/2010/main" val="3163008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84AAE822-18CE-49B5-BD31-0961DF1836D6}" type="slidenum">
              <a:rPr lang="en-US"/>
              <a:pPr/>
              <a:t>6</a:t>
            </a:fld>
            <a:endParaRPr lang="en-US" dirty="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r>
              <a:rPr lang="en-US" b="1" dirty="0">
                <a:cs typeface="Arial" charset="0"/>
              </a:rPr>
              <a:t>Key Message: </a:t>
            </a:r>
            <a:r>
              <a:rPr lang="en-US" dirty="0">
                <a:cs typeface="Arial" charset="0"/>
              </a:rPr>
              <a:t>Briefly describe ATSSA</a:t>
            </a:r>
            <a:endParaRPr lang="en-US" b="1" dirty="0">
              <a:cs typeface="Arial" charset="0"/>
            </a:endParaRPr>
          </a:p>
          <a:p>
            <a:pPr eaLnBrk="1" hangingPunct="1"/>
            <a:r>
              <a:rPr lang="en-US" b="1" dirty="0">
                <a:cs typeface="Arial" charset="0"/>
              </a:rPr>
              <a:t>Est. Presentation Time:  </a:t>
            </a:r>
            <a:r>
              <a:rPr lang="en-US" dirty="0">
                <a:cs typeface="Arial" charset="0"/>
              </a:rPr>
              <a:t>1-minute(s)</a:t>
            </a:r>
            <a:endParaRPr lang="en-US" b="1" dirty="0">
              <a:cs typeface="Arial" charset="0"/>
            </a:endParaRPr>
          </a:p>
          <a:p>
            <a:pPr eaLnBrk="1" hangingPunct="1"/>
            <a:r>
              <a:rPr lang="en-US" b="1" dirty="0">
                <a:cs typeface="Arial" charset="0"/>
              </a:rPr>
              <a:t>Explanation of Cues/Builds: </a:t>
            </a:r>
            <a:r>
              <a:rPr lang="en-US" dirty="0">
                <a:cs typeface="Arial" charset="0"/>
              </a:rPr>
              <a:t>None</a:t>
            </a:r>
            <a:r>
              <a:rPr lang="en-US" b="1" dirty="0">
                <a:cs typeface="Arial" charset="0"/>
              </a:rPr>
              <a:t> </a:t>
            </a:r>
            <a:endParaRPr lang="en-US" dirty="0">
              <a:cs typeface="Arial" charset="0"/>
            </a:endParaRPr>
          </a:p>
          <a:p>
            <a:pPr eaLnBrk="1" hangingPunct="1"/>
            <a:r>
              <a:rPr lang="en-US" b="1" dirty="0">
                <a:cs typeface="Arial" charset="0"/>
              </a:rPr>
              <a:t>Suggested Comments: </a:t>
            </a:r>
            <a:r>
              <a:rPr lang="en-US" dirty="0">
                <a:cs typeface="Arial" charset="0"/>
              </a:rPr>
              <a:t>Self explanatory</a:t>
            </a:r>
            <a:endParaRPr lang="en-US" b="1" dirty="0">
              <a:cs typeface="Arial" charset="0"/>
            </a:endParaRPr>
          </a:p>
          <a:p>
            <a:pPr eaLnBrk="1" hangingPunct="1"/>
            <a:r>
              <a:rPr lang="en-US" b="1" dirty="0">
                <a:cs typeface="Arial" charset="0"/>
              </a:rPr>
              <a:t>Suggested Questions: </a:t>
            </a:r>
            <a:r>
              <a:rPr lang="en-US" dirty="0">
                <a:cs typeface="Arial" charset="0"/>
              </a:rPr>
              <a:t>None</a:t>
            </a:r>
          </a:p>
          <a:p>
            <a:pPr eaLnBrk="1" hangingPunct="1"/>
            <a:r>
              <a:rPr lang="en-US" b="1" dirty="0">
                <a:cs typeface="Arial" charset="0"/>
              </a:rPr>
              <a:t>Additional Information: </a:t>
            </a:r>
            <a:r>
              <a:rPr lang="en-US" dirty="0">
                <a:cs typeface="Arial" charset="0"/>
              </a:rPr>
              <a:t>Fredericksburg is off I-95 between Richmond and Washington DC. ATSSA does not have individual membership.</a:t>
            </a:r>
          </a:p>
          <a:p>
            <a:pPr eaLnBrk="1" hangingPunct="1"/>
            <a:r>
              <a:rPr lang="en-US" b="1" dirty="0">
                <a:cs typeface="Arial" charset="0"/>
              </a:rPr>
              <a:t>Possible Problems: </a:t>
            </a:r>
            <a:r>
              <a:rPr lang="en-US" dirty="0">
                <a:cs typeface="Arial" charset="0"/>
              </a:rPr>
              <a:t>This is not a sales pitch. The purpose of this slide is to give credibility to ATSSA and to you, as an ATSSA instructor. Keep this brief.</a:t>
            </a:r>
          </a:p>
          <a:p>
            <a:pPr eaLnBrk="1" hangingPunct="1"/>
            <a:endParaRPr lang="en-US" dirty="0">
              <a:cs typeface="Arial" charset="0"/>
            </a:endParaRPr>
          </a:p>
        </p:txBody>
      </p:sp>
    </p:spTree>
    <p:extLst>
      <p:ext uri="{BB962C8B-B14F-4D97-AF65-F5344CB8AC3E}">
        <p14:creationId xmlns:p14="http://schemas.microsoft.com/office/powerpoint/2010/main" val="1287413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BC58B545-D937-4416-B141-5F05C9AE1CF9}" type="slidenum">
              <a:rPr lang="en-US" smtClean="0"/>
              <a:pPr/>
              <a:t>60</a:t>
            </a:fld>
            <a:endParaRPr lang="en-US" dirty="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b="1" dirty="0"/>
              <a:t>Key Message: </a:t>
            </a:r>
            <a:r>
              <a:rPr lang="en-US" dirty="0"/>
              <a:t>The ADA</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r>
              <a:rPr lang="en-US" b="1" dirty="0"/>
              <a:t>Suggested Comments: </a:t>
            </a:r>
            <a:r>
              <a:rPr lang="en-US" dirty="0"/>
              <a:t>The ADA is comprised of five sections or “titles” that address discrimination in different areas of society:</a:t>
            </a:r>
          </a:p>
          <a:p>
            <a:r>
              <a:rPr lang="en-US" dirty="0"/>
              <a:t>Title I covers private sector employment.</a:t>
            </a:r>
          </a:p>
          <a:p>
            <a:r>
              <a:rPr lang="en-US" dirty="0"/>
              <a:t>Title II covers state and local government programs, activities, services, and employment.</a:t>
            </a:r>
          </a:p>
          <a:p>
            <a:r>
              <a:rPr lang="en-US" dirty="0"/>
              <a:t>Title III covers private businesses and nonprofit service organizations (public accommodations and commercial facilities).</a:t>
            </a:r>
          </a:p>
          <a:p>
            <a:r>
              <a:rPr lang="en-US" dirty="0"/>
              <a:t>Title IV covers telecommunications.</a:t>
            </a:r>
          </a:p>
          <a:p>
            <a:r>
              <a:rPr lang="en-US" dirty="0"/>
              <a:t>Title V covers certain miscellaneous legal and procedural aspects of the law.</a:t>
            </a:r>
          </a:p>
          <a:p>
            <a:r>
              <a:rPr lang="en-US" dirty="0"/>
              <a:t>Titles I, II, and III are the most relevant to someone who is planning a temporary event</a:t>
            </a:r>
          </a:p>
          <a:p>
            <a:pPr eaLnBrk="1" hangingPunct="1"/>
            <a:r>
              <a:rPr lang="en-US" b="1" dirty="0"/>
              <a:t>Suggested Questions: </a:t>
            </a:r>
            <a:r>
              <a:rPr lang="en-US" dirty="0"/>
              <a:t>None</a:t>
            </a:r>
            <a:endParaRPr lang="en-US"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dirty="0"/>
              <a:t>NOTE:</a:t>
            </a:r>
            <a:r>
              <a:rPr lang="en-US" baseline="0" dirty="0"/>
              <a:t> </a:t>
            </a:r>
            <a:r>
              <a:rPr lang="en-US" dirty="0"/>
              <a:t>Title II is specific to State and local governments and incorporates specific prohibitions of discrimination on the basis of disability from Titles I, III, and IV.</a:t>
            </a:r>
            <a:endParaRPr lang="en-US" b="1" dirty="0"/>
          </a:p>
          <a:p>
            <a:pPr eaLnBrk="1" hangingPunct="1"/>
            <a:r>
              <a:rPr lang="en-US" b="1" dirty="0"/>
              <a:t>Possible Problems: </a:t>
            </a:r>
            <a:r>
              <a:rPr lang="en-US" dirty="0"/>
              <a:t>None</a:t>
            </a:r>
          </a:p>
          <a:p>
            <a:pPr eaLnBrk="1" hangingPunct="1"/>
            <a:endParaRPr lang="en-US" dirty="0"/>
          </a:p>
        </p:txBody>
      </p:sp>
    </p:spTree>
    <p:extLst>
      <p:ext uri="{BB962C8B-B14F-4D97-AF65-F5344CB8AC3E}">
        <p14:creationId xmlns:p14="http://schemas.microsoft.com/office/powerpoint/2010/main" val="20397906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7CADFA4D-0ECF-4CDF-9616-4EE601372F43}" type="slidenum">
              <a:rPr lang="en-US" smtClean="0"/>
              <a:pPr/>
              <a:t>61</a:t>
            </a:fld>
            <a:endParaRPr lang="en-US" dirty="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r>
              <a:rPr lang="en-US" b="1" dirty="0"/>
              <a:t>Key Message: </a:t>
            </a:r>
            <a:r>
              <a:rPr lang="en-US" dirty="0"/>
              <a:t>The ADA</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Title II of the ADA applies to all programs, services and activities provided or made available by public entities (State &amp; local governments) or any of their instrumentalities or agencies.  Like the Civil Rights Act of 1964 that prohibits discrimination on the bases of race, color, national origin, and sex, the ADA seeks to ensure nondiscrimination - but on the basis of disability.  All governmental activities of public entities are covered, even if they are carried out by contractors.  In other words, similar to other nondiscrimination laws the scope of Title II coverage extends to the entire operations of a public entity.  As clarified in Barden vs. City of Sacramento, sidewalks/pedestrian facilities are considered a “program” of a public entity.      </a:t>
            </a:r>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pPr eaLnBrk="1" hangingPunct="1"/>
            <a:endParaRPr lang="en-US" dirty="0"/>
          </a:p>
          <a:p>
            <a:pPr eaLnBrk="1" hangingPunct="1"/>
            <a:r>
              <a:rPr lang="en-US" dirty="0"/>
              <a:t>Image Credit: https://www.essentialaids.com/mobility/wheelchairs/folding-wheelchair.html </a:t>
            </a:r>
          </a:p>
        </p:txBody>
      </p:sp>
    </p:spTree>
    <p:extLst>
      <p:ext uri="{BB962C8B-B14F-4D97-AF65-F5344CB8AC3E}">
        <p14:creationId xmlns:p14="http://schemas.microsoft.com/office/powerpoint/2010/main" val="420787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55F9DC19-5EA0-42BA-BC8B-15993C306C78}" type="slidenum">
              <a:rPr lang="en-US" smtClean="0"/>
              <a:pPr/>
              <a:t>62</a:t>
            </a:fld>
            <a:endParaRPr lang="en-US"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en-US" b="1" dirty="0"/>
              <a:t>Key Message: </a:t>
            </a:r>
            <a:r>
              <a:rPr lang="en-US" dirty="0"/>
              <a:t>The ADA</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Nearly all early self-evaluations/Transition Plans did not include an entity’s public right-of-way facilities.  The focus tended to be on buildings and those walkways/parking facilities on-site.  As a result, we are seeing more and more complaints/lawsuits associated with public right-of-way facilities due to their lack of accessibility.  It is incumbent upon State and local agencies to ensure that their self-evaluations/transition plans are up-to-date and incorporate public right-of-way facilities within their respective jurisdictions.  Sidewalks, curb ramps, parking lots, pedestrian signals, shared use trails, et al should all be considered when developing a Transition Plan – although curb ramps are the primary intent</a:t>
            </a:r>
          </a:p>
          <a:p>
            <a:pPr eaLnBrk="1" hangingPunct="1"/>
            <a:r>
              <a:rPr lang="en-US" b="1" dirty="0"/>
              <a:t>Suggested Questions: </a:t>
            </a:r>
            <a:r>
              <a:rPr lang="en-US" dirty="0"/>
              <a:t>None</a:t>
            </a:r>
            <a:endParaRPr lang="en-US"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dirty="0"/>
              <a:t>FHWA is one of the agencies under USDOT responsible for monitoring State and local agencies’ compliance with Section 504/ADA requirements.  The increased number of ADA complaints/lawsuits around the country has necessitated FHWA’s renewed emphasis in this area.       </a:t>
            </a:r>
            <a:endParaRPr lang="en-US" b="1" dirty="0"/>
          </a:p>
          <a:p>
            <a:pPr eaLnBrk="1" hangingPunct="1"/>
            <a:r>
              <a:rPr lang="en-US" b="1" dirty="0"/>
              <a:t>Possible Problems: </a:t>
            </a:r>
            <a:r>
              <a:rPr lang="en-US" dirty="0"/>
              <a:t>None</a:t>
            </a:r>
          </a:p>
          <a:p>
            <a:pPr eaLnBrk="1" hangingPunct="1"/>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http://atarizona.com/</a:t>
            </a:r>
          </a:p>
          <a:p>
            <a:pPr eaLnBrk="1" hangingPunct="1"/>
            <a:endParaRPr lang="en-US" dirty="0"/>
          </a:p>
          <a:p>
            <a:pPr eaLnBrk="1" hangingPunct="1"/>
            <a:endParaRPr lang="en-US" dirty="0"/>
          </a:p>
        </p:txBody>
      </p:sp>
    </p:spTree>
    <p:extLst>
      <p:ext uri="{BB962C8B-B14F-4D97-AF65-F5344CB8AC3E}">
        <p14:creationId xmlns:p14="http://schemas.microsoft.com/office/powerpoint/2010/main" val="35340571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EC03D18C-98B8-475F-8886-CF146FAE639B}" type="slidenum">
              <a:rPr lang="en-US" smtClean="0"/>
              <a:pPr/>
              <a:t>63</a:t>
            </a:fld>
            <a:endParaRPr lang="en-US" dirty="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b="1" dirty="0"/>
              <a:t>Key Message: </a:t>
            </a:r>
            <a:r>
              <a:rPr lang="en-US" dirty="0"/>
              <a:t>The ADA</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b="0" i="0" dirty="0"/>
              <a:t>New construction is expected to provide the highest level of accessibility, free from architectural and communication barriers. New construction (and altered facilities) must be designed and constructed to be accessible to and usable by persons with disabilities unless technically infeasible to do so.</a:t>
            </a:r>
            <a:endParaRPr lang="en-US" b="1" dirty="0"/>
          </a:p>
          <a:p>
            <a:pPr eaLnBrk="1" hangingPunct="1"/>
            <a:r>
              <a:rPr lang="en-US" b="1" dirty="0"/>
              <a:t>Possible Problems: </a:t>
            </a:r>
            <a:r>
              <a:rPr lang="en-US" dirty="0"/>
              <a:t>None</a:t>
            </a:r>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p:txBody>
      </p:sp>
    </p:spTree>
    <p:extLst>
      <p:ext uri="{BB962C8B-B14F-4D97-AF65-F5344CB8AC3E}">
        <p14:creationId xmlns:p14="http://schemas.microsoft.com/office/powerpoint/2010/main" val="21986437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76738386-00BC-4B7A-8483-B1A5D386201E}" type="slidenum">
              <a:rPr lang="en-US" smtClean="0"/>
              <a:pPr/>
              <a:t>64</a:t>
            </a:fld>
            <a:endParaRPr lang="en-US" dirty="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en-US" b="1" dirty="0"/>
              <a:t>Key Message: </a:t>
            </a:r>
            <a:r>
              <a:rPr lang="en-US" dirty="0"/>
              <a:t>The ADA</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 </a:t>
            </a:r>
            <a:r>
              <a:rPr lang="en-US" dirty="0"/>
              <a:t>Similar to new construction, each facility altered by or on behalf of a public entity must be readily accessible and usable by persons with disabilities (if the alteration commenced after January 26, 1992).  Altered portions (including reconstruction) of facilities must meet new construction guidelines to the maximum extent feasible.  There are numerous court cases around the country that could have been avoided had the entities included accessibility as part of their day-to-day operations.  Two cases worth noting, that have directly impacted how State and local governments address ADA and alterations in the public right-of-way are Kinney v. Yerusalim and Barden v. the City of Sacramento.  In Kinney v. Yerusalim (Pennsylvania DOT) the court’s conclusion was that roadway resurfacing is an alteration, which triggers the requirement for curb ramp installations/retrofits.  In Barden v. the City of Sacramento the court’s conclusion was that sidewalks are a “program” under ADA, and resulted in a requirement for the City of Sacramento to annually dedicate 20% of its overall transportation budget to provide compliant curb ramps and to remove access barriers in the pedestrian rights-of-way for which the City has responsibility or authority over (includes sidewalks, curb ramps, crosswalks, pathways, et al).  A key point to remember is that curb ramps are only usable if the sidewalk is also accessible.</a:t>
            </a:r>
            <a:endParaRPr lang="en-US" b="1" dirty="0"/>
          </a:p>
          <a:p>
            <a:pPr eaLnBrk="1" hangingPunct="1"/>
            <a:r>
              <a:rPr lang="en-US" b="1" dirty="0"/>
              <a:t>Possible Problems: </a:t>
            </a:r>
            <a:r>
              <a:rPr lang="en-US" dirty="0"/>
              <a:t>None</a:t>
            </a:r>
          </a:p>
          <a:p>
            <a:pPr eaLnBrk="1" hangingPunct="1"/>
            <a:r>
              <a:rPr lang="en-US" b="1" dirty="0"/>
              <a:t>Suggested Questions: </a:t>
            </a:r>
            <a:r>
              <a:rPr lang="en-US" b="0" dirty="0"/>
              <a:t>What is an “alteration”?</a:t>
            </a:r>
          </a:p>
          <a:p>
            <a:pPr eaLnBrk="1" hangingPunct="1"/>
            <a:r>
              <a:rPr lang="en-US" b="1" dirty="0"/>
              <a:t>Additional Information: </a:t>
            </a:r>
            <a:r>
              <a:rPr lang="en-US" dirty="0"/>
              <a:t>More recently, the California Department of Transportation (CalTrans) finally reached a settlement in a class action lawsuit that began in 2006.  The settlement calls for CalTrans to dedicate $1.1 billion over 30 years, to stand-alone pedestrian projects that improve accessibility for persons with disabilities. The 2013 Department of Justice/Department of Transportation Joint  Technical Assistance on the Title II of the Americans with Disabilities Act Requirements to Provide Curb Ramps when Streets, Roads, or Highways are Altered through Resurfacing https://www.ada.gov/doj-fhwa-ta.htm DOJ/DOT Q&amp;A https://www.ada.gov/doj-fhwa-ta-supplement-2015.html </a:t>
            </a:r>
          </a:p>
          <a:p>
            <a:pPr eaLnBrk="1" hangingPunct="1"/>
            <a:endParaRPr lang="en-US" dirty="0"/>
          </a:p>
          <a:p>
            <a:pPr eaLnBrk="1" hangingPunct="1"/>
            <a:r>
              <a:rPr lang="en-US" dirty="0"/>
              <a:t>Image Credit:</a:t>
            </a:r>
          </a:p>
          <a:p>
            <a:pPr eaLnBrk="1" hangingPunct="1"/>
            <a:r>
              <a:rPr lang="en-US" dirty="0"/>
              <a:t>Street paving in Philadelphia. </a:t>
            </a:r>
          </a:p>
          <a:p>
            <a:pPr eaLnBrk="1" hangingPunct="1"/>
            <a:r>
              <a:rPr lang="en-US" dirty="0"/>
              <a:t>https://www.phila.gov/2022-03-31-the-fy23-28-capital-program-our-plan-for-better-safer-and-cleaner-streets/ </a:t>
            </a:r>
          </a:p>
          <a:p>
            <a:pPr eaLnBrk="1" hangingPunct="1"/>
            <a:endParaRPr lang="en-US" dirty="0"/>
          </a:p>
        </p:txBody>
      </p:sp>
    </p:spTree>
    <p:extLst>
      <p:ext uri="{BB962C8B-B14F-4D97-AF65-F5344CB8AC3E}">
        <p14:creationId xmlns:p14="http://schemas.microsoft.com/office/powerpoint/2010/main" val="9505884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ACA79F42-3391-4162-9F93-D7C61F9CA92B}" type="slidenum">
              <a:rPr lang="en-US" smtClean="0"/>
              <a:pPr/>
              <a:t>65</a:t>
            </a:fld>
            <a:endParaRPr lang="en-US" dirty="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r>
              <a:rPr lang="en-US" b="1" dirty="0"/>
              <a:t>Key Message: </a:t>
            </a:r>
            <a:r>
              <a:rPr lang="en-US" dirty="0"/>
              <a:t>The ADA</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Entities are obligated (under ADA) to ensure that facilities are readily accessible to and usable by persons with disabilities.  This requirement extends to pedestrian facilities that are in disrepair, as well as blocked/restricted access due to obstructions (such as overgrown landscaping, street furniture, utilities, construction activities, snow accumulation, et al).   In the case of construction activities that block/restrict use of pedestrian facilities, an alternate route should be provided if more than a temporary disruption). </a:t>
            </a:r>
            <a:endParaRPr lang="en-US" b="1" dirty="0"/>
          </a:p>
          <a:p>
            <a:pPr eaLnBrk="1" hangingPunct="1"/>
            <a:r>
              <a:rPr lang="en-US" b="1" dirty="0"/>
              <a:t>Possible Problems: </a:t>
            </a:r>
            <a:r>
              <a:rPr lang="en-US" dirty="0"/>
              <a:t>None</a:t>
            </a:r>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p>
          <a:p>
            <a:pPr eaLnBrk="1" hangingPunct="1"/>
            <a:endParaRPr lang="en-US" b="1" dirty="0"/>
          </a:p>
          <a:p>
            <a:pPr eaLnBrk="1" hangingPunct="1"/>
            <a:r>
              <a:rPr lang="en-US" b="0" dirty="0"/>
              <a:t>Image Credit:  https://sewerlinecheck.files.wordpress.com/2011/10/sidewalk1.jpg</a:t>
            </a:r>
          </a:p>
          <a:p>
            <a:pPr eaLnBrk="1" hangingPunct="1"/>
            <a:r>
              <a:rPr lang="en-US" dirty="0"/>
              <a:t> </a:t>
            </a:r>
          </a:p>
        </p:txBody>
      </p:sp>
    </p:spTree>
    <p:extLst>
      <p:ext uri="{BB962C8B-B14F-4D97-AF65-F5344CB8AC3E}">
        <p14:creationId xmlns:p14="http://schemas.microsoft.com/office/powerpoint/2010/main" val="4137271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ACA79F42-3391-4162-9F93-D7C61F9CA92B}" type="slidenum">
              <a:rPr lang="en-US" smtClean="0"/>
              <a:pPr/>
              <a:t>66</a:t>
            </a:fld>
            <a:endParaRPr lang="en-US" dirty="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r>
              <a:rPr lang="en-US" b="1" dirty="0"/>
              <a:t>Key Message: </a:t>
            </a:r>
            <a:r>
              <a:rPr lang="en-US" dirty="0"/>
              <a:t>The ADA</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Entities are obligated (under ADA) to ensure that facilities are readily accessible to and usable by persons with disabilities.  This requirement extends to pedestrian facilities that are in disrepair, as well as blocked/restricted access due to obstructions (such as overgrown landscaping, street furniture, utilities, construction activities, snow accumulation, et al).   In the case of construction activities that block/restrict use of pedestrian facilities, an alternate route should be provided if more than a temporary disruption).  </a:t>
            </a:r>
            <a:endParaRPr lang="en-US" b="1" dirty="0"/>
          </a:p>
          <a:p>
            <a:pPr eaLnBrk="1" hangingPunct="1"/>
            <a:r>
              <a:rPr lang="en-US" b="1" dirty="0"/>
              <a:t>Possible Problems: </a:t>
            </a:r>
            <a:r>
              <a:rPr lang="en-US" dirty="0"/>
              <a:t>None</a:t>
            </a:r>
          </a:p>
          <a:p>
            <a:pPr eaLnBrk="1" hangingPunct="1"/>
            <a:r>
              <a:rPr lang="en-US" b="1" dirty="0"/>
              <a:t>Suggested Questions: </a:t>
            </a:r>
            <a:r>
              <a:rPr lang="en-US" b="0" dirty="0"/>
              <a:t>Are</a:t>
            </a:r>
            <a:r>
              <a:rPr lang="en-US" b="0" baseline="0" dirty="0"/>
              <a:t> w</a:t>
            </a:r>
            <a:r>
              <a:rPr lang="en-US" b="0" dirty="0"/>
              <a:t>ork</a:t>
            </a:r>
            <a:r>
              <a:rPr lang="en-US" b="0" baseline="0" dirty="0"/>
              <a:t> zones are maintenance/construction projects? Yes!</a:t>
            </a:r>
            <a:endParaRPr lang="en-US" b="1" dirty="0"/>
          </a:p>
          <a:p>
            <a:pPr eaLnBrk="1" hangingPunct="1"/>
            <a:r>
              <a:rPr lang="en-US" b="1" dirty="0"/>
              <a:t>Additional Information: </a:t>
            </a:r>
            <a:r>
              <a:rPr lang="en-US" dirty="0"/>
              <a:t>None</a:t>
            </a:r>
            <a:endParaRPr lang="en-US" b="1" dirty="0"/>
          </a:p>
        </p:txBody>
      </p:sp>
    </p:spTree>
    <p:extLst>
      <p:ext uri="{BB962C8B-B14F-4D97-AF65-F5344CB8AC3E}">
        <p14:creationId xmlns:p14="http://schemas.microsoft.com/office/powerpoint/2010/main" val="32617851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BC2F6570-AF7B-4232-8F6C-04E35122835B}" type="slidenum">
              <a:rPr lang="en-US" smtClean="0"/>
              <a:pPr/>
              <a:t>67</a:t>
            </a:fld>
            <a:endParaRPr lang="en-US" dirty="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r>
              <a:rPr lang="en-US" b="1" dirty="0"/>
              <a:t>Key Message: </a:t>
            </a:r>
            <a:r>
              <a:rPr lang="en-US" dirty="0"/>
              <a:t>The ADA</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 </a:t>
            </a:r>
            <a:r>
              <a:rPr lang="en-US" dirty="0"/>
              <a:t>The Public Right-of-Way Accessibility Guidelines (PROWAG) were originally intended to supplement the ADAAG, providing standards specific to the public rights-of-way.  More recently, however, it was decided that the PROWAG will be a stand-alone document as the primary focus is the pedestrian environment within the public right-of-way.   The PROWAG are currently in the rulemaking process.  These guidelines become enforceable when they are adopted by the standard setting agency, in this case USDOT and USDOJ. </a:t>
            </a:r>
            <a:r>
              <a:rPr lang="en-US" baseline="0" dirty="0"/>
              <a:t> </a:t>
            </a:r>
            <a:r>
              <a:rPr lang="en-US" dirty="0"/>
              <a:t>Many entities are/have been hesitant to use the PROWAG until they become standards.  Until such time as the PROWAG is adopted as standards, entities should use the PROWAG when designing and constructing facilities in the public right-of-way.  The Public Right-of-Way Accessibility Guidelines are consistent with the ADA’s requirement that all new facilities (and altered facilities to the maximum extent feasible) be designed and constructed to be accessible and useable by persons with disabilities.  Further, Title II regulations and implementing standards (the original ADAAG and the updated ADA-ABA Accessibility Guidelines) allow for the use of PROWAG – under the Equivalent Facilitation provision.</a:t>
            </a:r>
            <a:endParaRPr lang="en-US" b="1" dirty="0"/>
          </a:p>
          <a:p>
            <a:r>
              <a:rPr lang="en-US" b="1" dirty="0"/>
              <a:t>Possible Problems: </a:t>
            </a:r>
            <a:r>
              <a:rPr lang="en-US" b="0" dirty="0"/>
              <a:t>If the </a:t>
            </a:r>
            <a:r>
              <a:rPr lang="en-US" b="0" dirty="0" err="1"/>
              <a:t>PROWAG</a:t>
            </a:r>
            <a:r>
              <a:rPr lang="en-US" b="0" dirty="0"/>
              <a:t> is not the law? </a:t>
            </a:r>
            <a:r>
              <a:rPr lang="en-US" dirty="0"/>
              <a:t>We use the AASHTO Green Book and its supplements, which comply with the Uniform Federal Accessibility Standards (</a:t>
            </a:r>
            <a:r>
              <a:rPr lang="en-US" dirty="0" err="1"/>
              <a:t>UFAS</a:t>
            </a:r>
            <a:r>
              <a:rPr lang="en-US" dirty="0"/>
              <a:t>), (which uses </a:t>
            </a:r>
            <a:r>
              <a:rPr lang="en-US" dirty="0" err="1"/>
              <a:t>PROWAG</a:t>
            </a:r>
            <a:r>
              <a:rPr lang="en-US" dirty="0"/>
              <a:t>).  Background:;Section 502 of the Rehabilitation Act established the U.S. Architectural and Transportation Barriers </a:t>
            </a:r>
            <a:r>
              <a:rPr lang="en-US" dirty="0" err="1"/>
              <a:t>ompliance</a:t>
            </a:r>
            <a:r>
              <a:rPr lang="en-US" dirty="0"/>
              <a:t> Board (U.S. Access Board or U.S. </a:t>
            </a:r>
            <a:r>
              <a:rPr lang="en-US" dirty="0" err="1"/>
              <a:t>ATBCB</a:t>
            </a:r>
            <a:r>
              <a:rPr lang="en-US" dirty="0"/>
              <a:t>) as</a:t>
            </a:r>
            <a:br>
              <a:rPr lang="en-US" dirty="0"/>
            </a:br>
            <a:r>
              <a:rPr lang="en-US" dirty="0"/>
              <a:t>an independent regulatory agency with authority to enforce the ABA. In addition to its enforcement role, the U.S. Access Board developed the guidelines that formed the Uniform Federal Accessibility Standards (</a:t>
            </a:r>
            <a:r>
              <a:rPr lang="en-US" dirty="0" err="1"/>
              <a:t>UFAS</a:t>
            </a:r>
            <a:r>
              <a:rPr lang="en-US" dirty="0"/>
              <a:t>) and works with the four Federal agencies that set accessibility standards under the ABA.  In 1982, the U.S. Access Board published the Minimum Guidelines and Requirements for Accessible Design</a:t>
            </a:r>
            <a:br>
              <a:rPr lang="en-US" dirty="0"/>
            </a:br>
            <a:r>
              <a:rPr lang="en-US" dirty="0"/>
              <a:t>(</a:t>
            </a:r>
            <a:r>
              <a:rPr lang="en-US" dirty="0" err="1"/>
              <a:t>MGRAD</a:t>
            </a:r>
            <a:r>
              <a:rPr lang="en-US" dirty="0"/>
              <a:t>). The technical specifications of </a:t>
            </a:r>
            <a:r>
              <a:rPr lang="en-US" dirty="0" err="1"/>
              <a:t>MGRAD</a:t>
            </a:r>
            <a:r>
              <a:rPr lang="en-US" dirty="0"/>
              <a:t> were largely based on ANSI </a:t>
            </a:r>
            <a:r>
              <a:rPr lang="en-US" dirty="0" err="1"/>
              <a:t>A117</a:t>
            </a:r>
            <a:r>
              <a:rPr lang="en-US" dirty="0"/>
              <a:t>-1980. Scoping specifications were derived from State accessibility codes, U.S. Access Board research, public comment, and existing Federal agency standards. The four Federal agencies charged with developing accessibility standards for the ABA used the</a:t>
            </a:r>
            <a:br>
              <a:rPr lang="en-US" dirty="0"/>
            </a:br>
            <a:r>
              <a:rPr lang="en-US" dirty="0"/>
              <a:t>specifications in </a:t>
            </a:r>
            <a:r>
              <a:rPr lang="en-US" dirty="0" err="1"/>
              <a:t>MGRAD</a:t>
            </a:r>
            <a:r>
              <a:rPr lang="en-US" dirty="0"/>
              <a:t> to develop </a:t>
            </a:r>
            <a:r>
              <a:rPr lang="en-US" dirty="0" err="1"/>
              <a:t>UFAS</a:t>
            </a:r>
            <a:r>
              <a:rPr lang="en-US" dirty="0"/>
              <a:t>. All Federal agencies also have designated </a:t>
            </a:r>
            <a:r>
              <a:rPr lang="en-US" dirty="0" err="1"/>
              <a:t>UFAS</a:t>
            </a:r>
            <a:r>
              <a:rPr lang="en-US" dirty="0"/>
              <a:t> as the accessibility standard for new construction and alterations under Section 504 of the Rehabilitation Act.</a:t>
            </a:r>
          </a:p>
          <a:p>
            <a:pPr eaLnBrk="1" hangingPunct="1"/>
            <a:r>
              <a:rPr lang="en-US" b="1" dirty="0"/>
              <a:t>Suggested Questions: </a:t>
            </a:r>
            <a:r>
              <a:rPr lang="en-US" b="0" dirty="0"/>
              <a:t>None</a:t>
            </a:r>
            <a:endParaRPr lang="en-US" b="1" dirty="0"/>
          </a:p>
          <a:p>
            <a:r>
              <a:rPr lang="en-US" b="1" dirty="0"/>
              <a:t>Additional Information: </a:t>
            </a:r>
            <a:r>
              <a:rPr lang="en-US" dirty="0"/>
              <a:t>Published in the </a:t>
            </a:r>
            <a:r>
              <a:rPr lang="en-US" i="1" dirty="0"/>
              <a:t>Federal Register</a:t>
            </a:r>
            <a:r>
              <a:rPr lang="en-US" dirty="0"/>
              <a:t> on July 26, 2011.</a:t>
            </a:r>
          </a:p>
          <a:p>
            <a:r>
              <a:rPr lang="en-US" dirty="0"/>
              <a:t>36 CFR Part 1190</a:t>
            </a:r>
            <a:br>
              <a:rPr lang="en-US" dirty="0"/>
            </a:br>
            <a:r>
              <a:rPr lang="en-US" dirty="0"/>
              <a:t>Docket No. ATBCB 2011-04</a:t>
            </a:r>
          </a:p>
          <a:p>
            <a:pPr eaLnBrk="1" hangingPunct="1"/>
            <a:r>
              <a:rPr lang="en-US" dirty="0"/>
              <a:t> </a:t>
            </a:r>
          </a:p>
          <a:p>
            <a:pPr eaLnBrk="1" hangingPunct="1"/>
            <a:endParaRPr lang="en-US" b="1" dirty="0"/>
          </a:p>
          <a:p>
            <a:pPr eaLnBrk="1" hangingPunct="1"/>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24957744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The PROWAG</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r>
              <a:rPr lang="en-US" b="1" dirty="0"/>
              <a:t>Suggested Comments: </a:t>
            </a:r>
            <a:r>
              <a:rPr lang="en-US" sz="1200" b="0" i="0" kern="1200" baseline="0" dirty="0">
                <a:solidFill>
                  <a:schemeClr val="tx1"/>
                </a:solidFill>
                <a:ea typeface="+mn-ea"/>
                <a:cs typeface="+mn-cs"/>
              </a:rPr>
              <a:t>Although the PROWAG has not yet been fully adopted and so is not considered a “standard” with the force of law behind it, these Draft Guidelines are the</a:t>
            </a:r>
          </a:p>
          <a:p>
            <a:r>
              <a:rPr lang="en-US" sz="1200" b="0" i="0" kern="1200" baseline="0" dirty="0">
                <a:solidFill>
                  <a:schemeClr val="tx1"/>
                </a:solidFill>
                <a:ea typeface="+mn-ea"/>
                <a:cs typeface="+mn-cs"/>
              </a:rPr>
              <a:t>currently recommended best practices and can be considered the state of the practice for those issues that are not fully addressed by the ADAAG and ABA. The PROWAG specifically states that temporary facilities covered by its proposed standards include, but are not limited to, temporary routes around work zones.</a:t>
            </a:r>
            <a:endParaRPr lang="en-US" b="0" i="0" dirty="0"/>
          </a:p>
          <a:p>
            <a:pPr eaLnBrk="1" hangingPunct="1"/>
            <a:r>
              <a:rPr lang="en-US" b="1" dirty="0"/>
              <a:t>Possible Problems: </a:t>
            </a:r>
            <a:r>
              <a:rPr lang="en-US" dirty="0"/>
              <a:t>None</a:t>
            </a:r>
          </a:p>
          <a:p>
            <a:pPr eaLnBrk="1" hangingPunct="1"/>
            <a:r>
              <a:rPr lang="en-US" b="1" dirty="0"/>
              <a:t>Suggested Questions: </a:t>
            </a:r>
            <a:r>
              <a:rPr lang="en-US" b="0" dirty="0"/>
              <a:t>None</a:t>
            </a:r>
            <a:endParaRPr lang="en-US" b="1" dirty="0"/>
          </a:p>
          <a:p>
            <a:pPr eaLnBrk="1" hangingPunct="1"/>
            <a:r>
              <a:rPr lang="en-US" b="1" dirty="0"/>
              <a:t>Additional Information: </a:t>
            </a:r>
            <a:r>
              <a:rPr lang="en-US" dirty="0"/>
              <a:t>None</a:t>
            </a:r>
          </a:p>
          <a:p>
            <a:pPr eaLnBrk="1" hangingPunct="1"/>
            <a:endParaRPr lang="en-US" b="0" dirty="0"/>
          </a:p>
          <a:p>
            <a:pPr eaLnBrk="1" hangingPunct="1"/>
            <a:r>
              <a:rPr lang="en-US" b="0" dirty="0"/>
              <a:t>Image Credit: http://www.publicworksgroup.com/blog/wp-content/uploads/2011/07/ADA-curb-ramp.png </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68</a:t>
            </a:fld>
            <a:endParaRPr lang="en-US" dirty="0"/>
          </a:p>
        </p:txBody>
      </p:sp>
    </p:spTree>
    <p:extLst>
      <p:ext uri="{BB962C8B-B14F-4D97-AF65-F5344CB8AC3E}">
        <p14:creationId xmlns:p14="http://schemas.microsoft.com/office/powerpoint/2010/main" val="9129604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D041B829-6FBD-43AD-B80B-2EE00E61EA4F}" type="slidenum">
              <a:rPr lang="en-US" smtClean="0"/>
              <a:pPr/>
              <a:t>69</a:t>
            </a:fld>
            <a:endParaRPr lang="en-US" dirty="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b="1" dirty="0"/>
              <a:t>Key Message: </a:t>
            </a:r>
            <a:r>
              <a:rPr lang="en-US" b="0" dirty="0"/>
              <a:t>The PROWAG</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b="0" dirty="0"/>
              <a:t>The PROWAG language when it comes to the TPAR is clear:</a:t>
            </a:r>
            <a:r>
              <a:rPr lang="en-US" b="0" baseline="0" dirty="0"/>
              <a:t> A TPAR is r</a:t>
            </a:r>
            <a:r>
              <a:rPr lang="en-US" b="0" dirty="0"/>
              <a:t>equired to the </a:t>
            </a:r>
            <a:r>
              <a:rPr lang="en-US" b="0" dirty="0">
                <a:solidFill>
                  <a:srgbClr val="C00000"/>
                </a:solidFill>
              </a:rPr>
              <a:t>maximum extent feasible </a:t>
            </a:r>
            <a:r>
              <a:rPr lang="en-US" b="0" dirty="0"/>
              <a:t>when an existing pedestrian access route is blocked by </a:t>
            </a:r>
            <a:r>
              <a:rPr lang="en-US" b="0" dirty="0">
                <a:solidFill>
                  <a:srgbClr val="C00000"/>
                </a:solidFill>
              </a:rPr>
              <a:t>construction, alteration, maintenance, or other temporary condition. It may not be feasible,</a:t>
            </a:r>
            <a:r>
              <a:rPr lang="en-US" b="0" baseline="0" dirty="0">
                <a:solidFill>
                  <a:srgbClr val="C00000"/>
                </a:solidFill>
              </a:rPr>
              <a:t> however.</a:t>
            </a:r>
            <a:endParaRPr lang="en-US" b="0" dirty="0">
              <a:solidFill>
                <a:srgbClr val="C00000"/>
              </a:solidFill>
            </a:endParaRPr>
          </a:p>
          <a:p>
            <a:pPr eaLnBrk="1" hangingPunct="1"/>
            <a:r>
              <a:rPr lang="en-US" b="1" dirty="0"/>
              <a:t>Suggested Questions: </a:t>
            </a:r>
            <a:r>
              <a:rPr lang="en-US" b="0" dirty="0"/>
              <a:t>Is alternate the same as temporary? In this case, yes! Who can think</a:t>
            </a:r>
            <a:r>
              <a:rPr lang="en-US" b="0" baseline="0" dirty="0"/>
              <a:t> of examples of not feasible?</a:t>
            </a:r>
            <a:endParaRPr lang="en-US" b="0" dirty="0"/>
          </a:p>
          <a:p>
            <a:pPr eaLnBrk="1" hangingPunct="1"/>
            <a:r>
              <a:rPr lang="en-US" b="1" dirty="0"/>
              <a:t>Additional Information: Overall Language: </a:t>
            </a:r>
            <a:r>
              <a:rPr lang="en-US" dirty="0"/>
              <a:t>Construction in the public right-of-way can be particularly hazardous to pedestrians with visual or mobility impairments.  Using caution tape and traffic cones/sidewalk closed signs alone is not acceptable.</a:t>
            </a:r>
            <a:r>
              <a:rPr lang="en-US" baseline="0" dirty="0"/>
              <a:t> </a:t>
            </a:r>
            <a:r>
              <a:rPr lang="en-US" dirty="0"/>
              <a:t>Consistent with the Title II requirement to maintain features of facilities in order to provide ready access to individuals with disabilities, PROWAG R205 requires that alternate pedestrian access routes be provided (to the maximum extent feasible) when an existing pedestrian access route is blocked by construction, alteration, maintenance, or other temporary condition. 28 CFR 35.133(b) The temporary route must be detectable and include accessibility features (such as curb ramps).  The affected route must provide a warning alerting pedestrians to the construction and alternate route.  Cones and construction tape are not adequate to warn persons with visual disabilities of the route closure and path guidance to temporary routes.  Rather, a continuous detectable edging should be provided throughout the length of the project.  One example would be chain link fencing with a continuous bottom rail, which would be detectable by individuals using a white cane or accompanied by a guide dog.  Chapter 6 of the Manual on Uniform Traffic Control Devices provides useful information on temporary traffic control (including maintaining accessibility) and includes various examples of detectable edging ,</a:t>
            </a:r>
            <a:r>
              <a:rPr lang="en-US" baseline="0" dirty="0"/>
              <a:t> which will be discussed in this course.</a:t>
            </a:r>
            <a:endParaRPr lang="en-US" b="1" dirty="0"/>
          </a:p>
          <a:p>
            <a:pPr eaLnBrk="1" hangingPunct="1"/>
            <a:r>
              <a:rPr lang="en-US" b="1" dirty="0"/>
              <a:t>Possible Problems: </a:t>
            </a:r>
            <a:r>
              <a:rPr lang="en-US" dirty="0"/>
              <a:t>None</a:t>
            </a:r>
          </a:p>
        </p:txBody>
      </p:sp>
    </p:spTree>
    <p:extLst>
      <p:ext uri="{BB962C8B-B14F-4D97-AF65-F5344CB8AC3E}">
        <p14:creationId xmlns:p14="http://schemas.microsoft.com/office/powerpoint/2010/main" val="3989500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37C07509-FFAD-40F2-9787-BA3F2D796C7B}" type="slidenum">
              <a:rPr lang="en-US"/>
              <a:pPr/>
              <a:t>7</a:t>
            </a:fld>
            <a:endParaRPr lang="en-US" dirty="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r>
              <a:rPr lang="en-US" b="1" dirty="0">
                <a:cs typeface="Arial" charset="0"/>
              </a:rPr>
              <a:t>Key Message: </a:t>
            </a:r>
            <a:r>
              <a:rPr lang="en-US" dirty="0">
                <a:cs typeface="Arial" charset="0"/>
              </a:rPr>
              <a:t>Define ATSSA’s mission</a:t>
            </a:r>
          </a:p>
          <a:p>
            <a:pPr eaLnBrk="1" hangingPunct="1"/>
            <a:r>
              <a:rPr lang="en-US" b="1" dirty="0">
                <a:cs typeface="Arial" charset="0"/>
              </a:rPr>
              <a:t>Est. Presentation Time:  </a:t>
            </a:r>
            <a:r>
              <a:rPr lang="en-US" dirty="0">
                <a:cs typeface="Arial" charset="0"/>
              </a:rPr>
              <a:t>Less than 1 minute(s)</a:t>
            </a:r>
          </a:p>
          <a:p>
            <a:pPr eaLnBrk="1" hangingPunct="1"/>
            <a:r>
              <a:rPr lang="en-US" b="1" dirty="0">
                <a:cs typeface="Arial" charset="0"/>
              </a:rPr>
              <a:t>Explanation of Cues/Builds: </a:t>
            </a:r>
            <a:r>
              <a:rPr lang="en-US" dirty="0">
                <a:cs typeface="Arial" charset="0"/>
              </a:rPr>
              <a:t>None</a:t>
            </a:r>
          </a:p>
          <a:p>
            <a:pPr eaLnBrk="1" hangingPunct="1"/>
            <a:r>
              <a:rPr lang="en-US" b="1" dirty="0">
                <a:cs typeface="Arial" charset="0"/>
              </a:rPr>
              <a:t>Suggested Comments: </a:t>
            </a:r>
            <a:r>
              <a:rPr lang="en-US" dirty="0">
                <a:cs typeface="Arial" charset="0"/>
              </a:rPr>
              <a:t>We strongly believe that we can improve traffic safety through training. So thank you for being here.</a:t>
            </a:r>
          </a:p>
          <a:p>
            <a:pPr eaLnBrk="1" hangingPunct="1"/>
            <a:r>
              <a:rPr lang="en-US" b="1" dirty="0">
                <a:cs typeface="Arial" charset="0"/>
              </a:rPr>
              <a:t>Suggested Questions: </a:t>
            </a:r>
            <a:r>
              <a:rPr lang="en-US" dirty="0">
                <a:cs typeface="Arial" charset="0"/>
              </a:rPr>
              <a:t>None</a:t>
            </a:r>
          </a:p>
          <a:p>
            <a:pPr eaLnBrk="1" hangingPunct="1"/>
            <a:r>
              <a:rPr lang="en-US" b="1" dirty="0">
                <a:cs typeface="Arial" charset="0"/>
              </a:rPr>
              <a:t>Additional Information: </a:t>
            </a:r>
            <a:r>
              <a:rPr lang="en-US" dirty="0">
                <a:cs typeface="Arial" charset="0"/>
              </a:rPr>
              <a:t>Picture is from Pennsylvania DOT’s public relations campaign</a:t>
            </a:r>
          </a:p>
          <a:p>
            <a:pPr eaLnBrk="1" hangingPunct="1"/>
            <a:r>
              <a:rPr lang="en-US" b="1" dirty="0">
                <a:cs typeface="Arial" charset="0"/>
              </a:rPr>
              <a:t>Possible Problems: </a:t>
            </a:r>
            <a:r>
              <a:rPr lang="en-US" dirty="0">
                <a:cs typeface="Arial" charset="0"/>
              </a:rPr>
              <a:t>None</a:t>
            </a:r>
          </a:p>
          <a:p>
            <a:pPr eaLnBrk="1" hangingPunct="1"/>
            <a:endParaRPr lang="en-US" dirty="0">
              <a:cs typeface="Arial" charset="0"/>
            </a:endParaRPr>
          </a:p>
        </p:txBody>
      </p:sp>
    </p:spTree>
    <p:extLst>
      <p:ext uri="{BB962C8B-B14F-4D97-AF65-F5344CB8AC3E}">
        <p14:creationId xmlns:p14="http://schemas.microsoft.com/office/powerpoint/2010/main" val="522160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28799986-09B8-467D-B0E1-65F5D665CC80}" type="slidenum">
              <a:rPr lang="en-US"/>
              <a:pPr/>
              <a:t>70</a:t>
            </a:fld>
            <a:endParaRPr lang="en-US" dirty="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en-US" b="1" dirty="0"/>
              <a:t>Key Message: </a:t>
            </a:r>
            <a:r>
              <a:rPr lang="en-US" dirty="0"/>
              <a:t>Introduce the MUTCD</a:t>
            </a:r>
          </a:p>
          <a:p>
            <a:pPr eaLnBrk="1" hangingPunct="1"/>
            <a:r>
              <a:rPr lang="en-US" b="1" dirty="0"/>
              <a:t>Est. Presentation Time: </a:t>
            </a:r>
            <a:r>
              <a:rPr lang="en-US" dirty="0"/>
              <a:t>1-2 minute(s)</a:t>
            </a:r>
            <a:endParaRPr lang="en-US" b="1" dirty="0"/>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b="0" dirty="0"/>
              <a:t>We</a:t>
            </a:r>
            <a:r>
              <a:rPr lang="en-US" b="0" baseline="0" dirty="0"/>
              <a:t> know that t</a:t>
            </a:r>
            <a:r>
              <a:rPr lang="en-US" dirty="0"/>
              <a:t>he “MUTCD” gives us uniformity in traffic control devices and procedures throughout the USA. It is applicable to</a:t>
            </a:r>
            <a:r>
              <a:rPr lang="en-US" dirty="0">
                <a:solidFill>
                  <a:srgbClr val="BA4B00"/>
                </a:solidFill>
              </a:rPr>
              <a:t> </a:t>
            </a:r>
            <a:r>
              <a:rPr lang="en-US" b="1" dirty="0">
                <a:solidFill>
                  <a:srgbClr val="000066"/>
                </a:solidFill>
              </a:rPr>
              <a:t>ALL</a:t>
            </a:r>
            <a:r>
              <a:rPr lang="en-US" dirty="0"/>
              <a:t> streets &amp; highways open to the public (PROW), including TTC zones, which are included in</a:t>
            </a:r>
            <a:r>
              <a:rPr lang="en-US" baseline="0" dirty="0"/>
              <a:t> Part 6.</a:t>
            </a:r>
            <a:endParaRPr lang="en-US" b="1" dirty="0"/>
          </a:p>
          <a:p>
            <a:pPr eaLnBrk="1" hangingPunct="1"/>
            <a:r>
              <a:rPr lang="en-US" b="1" dirty="0"/>
              <a:t>Suggested Questions: </a:t>
            </a:r>
            <a:r>
              <a:rPr lang="en-US" dirty="0"/>
              <a:t>None</a:t>
            </a:r>
          </a:p>
          <a:p>
            <a:pPr eaLnBrk="1" hangingPunct="1"/>
            <a:r>
              <a:rPr lang="en-US" b="1" dirty="0"/>
              <a:t>Additional Information: </a:t>
            </a:r>
            <a:r>
              <a:rPr lang="en-US" dirty="0"/>
              <a:t>http://mutcd.fhwa.dot.gov</a:t>
            </a:r>
          </a:p>
          <a:p>
            <a:pPr eaLnBrk="1" hangingPunct="1"/>
            <a:r>
              <a:rPr lang="en-US" b="1" dirty="0"/>
              <a:t>Possible Problems: </a:t>
            </a:r>
            <a:r>
              <a:rPr lang="en-US" dirty="0"/>
              <a:t>None</a:t>
            </a:r>
          </a:p>
          <a:p>
            <a:pPr eaLnBrk="1" hangingPunct="1"/>
            <a:endParaRPr lang="en-US" dirty="0"/>
          </a:p>
        </p:txBody>
      </p:sp>
    </p:spTree>
    <p:extLst>
      <p:ext uri="{BB962C8B-B14F-4D97-AF65-F5344CB8AC3E}">
        <p14:creationId xmlns:p14="http://schemas.microsoft.com/office/powerpoint/2010/main" val="16504425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E00E28A4-E528-417B-91BD-1D2F69C0D9B5}" type="slidenum">
              <a:rPr lang="en-US"/>
              <a:pPr/>
              <a:t>71</a:t>
            </a:fld>
            <a:endParaRPr lang="en-US" dirty="0"/>
          </a:p>
        </p:txBody>
      </p:sp>
      <p:sp>
        <p:nvSpPr>
          <p:cNvPr id="68611" name="Rectangle 2"/>
          <p:cNvSpPr>
            <a:spLocks noGrp="1" noRot="1" noChangeAspect="1" noChangeArrowheads="1" noTextEdit="1"/>
          </p:cNvSpPr>
          <p:nvPr>
            <p:ph type="sldImg"/>
          </p:nvPr>
        </p:nvSpPr>
        <p:spPr>
          <a:xfrm>
            <a:off x="1108075" y="654050"/>
            <a:ext cx="4646613" cy="3484563"/>
          </a:xfrm>
          <a:ln/>
        </p:spPr>
      </p:sp>
      <p:sp>
        <p:nvSpPr>
          <p:cNvPr id="68612" name="Rectangle 3"/>
          <p:cNvSpPr>
            <a:spLocks noGrp="1" noChangeArrowheads="1"/>
          </p:cNvSpPr>
          <p:nvPr>
            <p:ph type="body" idx="1"/>
          </p:nvPr>
        </p:nvSpPr>
        <p:spPr>
          <a:xfrm>
            <a:off x="609600" y="4356100"/>
            <a:ext cx="5715000" cy="4559300"/>
          </a:xfrm>
          <a:noFill/>
          <a:ln/>
        </p:spPr>
        <p:txBody>
          <a:bodyPr lIns="91434" tIns="45716" rIns="91434" bIns="45716"/>
          <a:lstStyle/>
          <a:p>
            <a:pPr eaLnBrk="1" hangingPunct="1"/>
            <a:r>
              <a:rPr lang="en-US" b="1" dirty="0"/>
              <a:t>Key Message: </a:t>
            </a:r>
            <a:r>
              <a:rPr lang="en-US" dirty="0"/>
              <a:t>Discuss MUTCD accessibility requirements</a:t>
            </a:r>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Suggested Comments: </a:t>
            </a:r>
            <a:r>
              <a:rPr lang="en-US" dirty="0"/>
              <a:t>Temporary facilities, including pedestrian routes around worksites, are also covered by the accessibility requirements of the Americans with Disabilities Act of 1990 (ADA).</a:t>
            </a:r>
            <a:r>
              <a:rPr lang="en-US" baseline="0" dirty="0"/>
              <a:t> </a:t>
            </a:r>
            <a:r>
              <a:rPr lang="en-US" dirty="0"/>
              <a:t>The conclusion we can reach from this language is that the ADA</a:t>
            </a:r>
            <a:r>
              <a:rPr lang="en-US" baseline="0" dirty="0"/>
              <a:t> applies to TTC zones!</a:t>
            </a:r>
            <a:endParaRPr lang="en-US" dirty="0"/>
          </a:p>
          <a:p>
            <a:pPr eaLnBrk="1" hangingPunct="1"/>
            <a:r>
              <a:rPr lang="en-US" b="1" dirty="0"/>
              <a:t>Suggested Questions: </a:t>
            </a:r>
            <a:r>
              <a:rPr lang="en-US" dirty="0"/>
              <a:t>None</a:t>
            </a:r>
          </a:p>
          <a:p>
            <a:pPr eaLnBrk="1" hangingPunct="1"/>
            <a:r>
              <a:rPr lang="en-US" b="1" dirty="0"/>
              <a:t>Additional Information: </a:t>
            </a:r>
            <a:r>
              <a:rPr lang="en-US" dirty="0"/>
              <a:t>MUTCD Section 6A.01</a:t>
            </a:r>
            <a:endParaRPr lang="en-US" b="1" dirty="0"/>
          </a:p>
          <a:p>
            <a:pPr eaLnBrk="1" hangingPunct="1"/>
            <a:r>
              <a:rPr lang="en-US" b="1" dirty="0"/>
              <a:t>Possible Problems: </a:t>
            </a:r>
            <a:r>
              <a:rPr lang="en-US" dirty="0"/>
              <a:t>None</a:t>
            </a:r>
          </a:p>
          <a:p>
            <a:endParaRPr lang="en-US" sz="1400" dirty="0"/>
          </a:p>
        </p:txBody>
      </p:sp>
    </p:spTree>
    <p:extLst>
      <p:ext uri="{BB962C8B-B14F-4D97-AF65-F5344CB8AC3E}">
        <p14:creationId xmlns:p14="http://schemas.microsoft.com/office/powerpoint/2010/main" val="27633007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E00E28A4-E528-417B-91BD-1D2F69C0D9B5}" type="slidenum">
              <a:rPr lang="en-US"/>
              <a:pPr/>
              <a:t>72</a:t>
            </a:fld>
            <a:endParaRPr lang="en-US" dirty="0"/>
          </a:p>
        </p:txBody>
      </p:sp>
      <p:sp>
        <p:nvSpPr>
          <p:cNvPr id="68611" name="Rectangle 2"/>
          <p:cNvSpPr>
            <a:spLocks noGrp="1" noRot="1" noChangeAspect="1" noChangeArrowheads="1" noTextEdit="1"/>
          </p:cNvSpPr>
          <p:nvPr>
            <p:ph type="sldImg"/>
          </p:nvPr>
        </p:nvSpPr>
        <p:spPr>
          <a:xfrm>
            <a:off x="1108075" y="654050"/>
            <a:ext cx="4646613" cy="3484563"/>
          </a:xfrm>
          <a:ln/>
        </p:spPr>
      </p:sp>
      <p:sp>
        <p:nvSpPr>
          <p:cNvPr id="68612" name="Rectangle 3"/>
          <p:cNvSpPr>
            <a:spLocks noGrp="1" noChangeArrowheads="1"/>
          </p:cNvSpPr>
          <p:nvPr>
            <p:ph type="body" idx="1"/>
          </p:nvPr>
        </p:nvSpPr>
        <p:spPr>
          <a:xfrm>
            <a:off x="609600" y="4356100"/>
            <a:ext cx="5715000" cy="4559300"/>
          </a:xfrm>
          <a:noFill/>
          <a:ln/>
        </p:spPr>
        <p:txBody>
          <a:bodyPr lIns="91434" tIns="45716" rIns="91434" bIns="45716"/>
          <a:lstStyle/>
          <a:p>
            <a:pPr eaLnBrk="1" hangingPunct="1"/>
            <a:r>
              <a:rPr lang="en-US" b="1" dirty="0"/>
              <a:t>Key Message: </a:t>
            </a:r>
            <a:r>
              <a:rPr lang="en-US" sz="1200" dirty="0"/>
              <a:t>MUTCD and accessibility</a:t>
            </a:r>
            <a:endParaRPr lang="en-US" dirty="0"/>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r>
              <a:rPr lang="en-US" b="1" dirty="0"/>
              <a:t>Suggested Comments: </a:t>
            </a:r>
            <a:r>
              <a:rPr lang="en-US" b="0" dirty="0"/>
              <a:t>If the TTC zone affects the movement of pedestrians, adequate pedestrian access and walkways shall be provided.</a:t>
            </a:r>
            <a:r>
              <a:rPr lang="en-US" b="0" baseline="0" dirty="0"/>
              <a:t> </a:t>
            </a:r>
            <a:r>
              <a:rPr lang="en-US" b="0" dirty="0"/>
              <a:t>If the TTC zone affects an accessible and detectable pedestrian facility, the accessibility and detectability shall be maintained along the alternate pedestrian route.</a:t>
            </a:r>
          </a:p>
          <a:p>
            <a:pPr eaLnBrk="1" hangingPunct="1"/>
            <a:r>
              <a:rPr lang="en-US" b="1" dirty="0"/>
              <a:t>Suggested Questions: </a:t>
            </a:r>
            <a:r>
              <a:rPr lang="en-US" sz="1200" dirty="0"/>
              <a:t>What does the MUTCD say</a:t>
            </a:r>
            <a:r>
              <a:rPr lang="en-US" sz="1200" baseline="0" dirty="0"/>
              <a:t> </a:t>
            </a:r>
            <a:r>
              <a:rPr lang="en-US" sz="1200" dirty="0"/>
              <a:t>about accessibility? What</a:t>
            </a:r>
            <a:r>
              <a:rPr lang="en-US" sz="1200" baseline="0" dirty="0"/>
              <a:t> is detectable?</a:t>
            </a:r>
            <a:endParaRPr lang="en-US" dirty="0"/>
          </a:p>
          <a:p>
            <a:pPr eaLnBrk="1" hangingPunct="1"/>
            <a:r>
              <a:rPr lang="en-US" b="1" dirty="0"/>
              <a:t>Additional Information: </a:t>
            </a:r>
            <a:r>
              <a:rPr lang="en-US" dirty="0"/>
              <a:t>MUTCD Section 6D.01</a:t>
            </a:r>
            <a:endParaRPr lang="en-US" b="1" dirty="0"/>
          </a:p>
          <a:p>
            <a:pPr eaLnBrk="1" hangingPunct="1"/>
            <a:r>
              <a:rPr lang="en-US" b="1" dirty="0"/>
              <a:t>Possible Problems: </a:t>
            </a:r>
            <a:r>
              <a:rPr lang="en-US" dirty="0"/>
              <a:t>None</a:t>
            </a:r>
          </a:p>
          <a:p>
            <a:endParaRPr lang="en-US" sz="1400" dirty="0"/>
          </a:p>
        </p:txBody>
      </p:sp>
    </p:spTree>
    <p:extLst>
      <p:ext uri="{BB962C8B-B14F-4D97-AF65-F5344CB8AC3E}">
        <p14:creationId xmlns:p14="http://schemas.microsoft.com/office/powerpoint/2010/main" val="26585079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sz="1200" dirty="0"/>
              <a:t>MUTCD and accessibility</a:t>
            </a:r>
            <a:endParaRPr lang="en-US" dirty="0"/>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r>
              <a:rPr lang="en-US" b="1" dirty="0"/>
              <a:t>Suggested Comments: </a:t>
            </a:r>
            <a:r>
              <a:rPr lang="en-US" sz="1200" kern="1200" baseline="0" dirty="0">
                <a:solidFill>
                  <a:schemeClr val="tx1"/>
                </a:solidFill>
                <a:ea typeface="+mn-ea"/>
                <a:cs typeface="+mn-cs"/>
              </a:rPr>
              <a:t>Where existing physical constraints make it impractical to comply with the above requirements, compliance is required to the extent practicable. All physical constraints shall be documented. “Impractical” is based on engineering judgment.</a:t>
            </a:r>
            <a:endParaRPr lang="en-US" b="0" dirty="0"/>
          </a:p>
          <a:p>
            <a:pPr eaLnBrk="1" hangingPunct="1"/>
            <a:r>
              <a:rPr lang="en-US" b="1" dirty="0"/>
              <a:t>Suggested Questions: </a:t>
            </a:r>
            <a:r>
              <a:rPr lang="en-US" sz="1200" b="0" dirty="0"/>
              <a:t>What is “impractical” to you?</a:t>
            </a:r>
            <a:endParaRPr lang="en-US"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73</a:t>
            </a:fld>
            <a:endParaRPr lang="en-US" dirty="0"/>
          </a:p>
        </p:txBody>
      </p:sp>
    </p:spTree>
    <p:extLst>
      <p:ext uri="{BB962C8B-B14F-4D97-AF65-F5344CB8AC3E}">
        <p14:creationId xmlns:p14="http://schemas.microsoft.com/office/powerpoint/2010/main" val="907519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sz="1200" dirty="0"/>
              <a:t>MUTCD and accessibility</a:t>
            </a:r>
            <a:endParaRPr lang="en-US" dirty="0"/>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r>
              <a:rPr lang="en-US" b="1" dirty="0"/>
              <a:t>Suggested Comments: </a:t>
            </a:r>
            <a:r>
              <a:rPr lang="en-US" sz="1200" kern="1200" baseline="0" dirty="0">
                <a:solidFill>
                  <a:schemeClr val="tx1"/>
                </a:solidFill>
                <a:ea typeface="+mn-ea"/>
                <a:cs typeface="+mn-cs"/>
              </a:rPr>
              <a:t>Existing physical constraints include, but not limited to, underlying terrain, limited right-of-way availability, underground structures,</a:t>
            </a:r>
          </a:p>
          <a:p>
            <a:r>
              <a:rPr lang="en-US" sz="1200" kern="1200" baseline="0" dirty="0">
                <a:solidFill>
                  <a:schemeClr val="tx1"/>
                </a:solidFill>
                <a:ea typeface="+mn-ea"/>
                <a:cs typeface="+mn-cs"/>
              </a:rPr>
              <a:t>adjacent facilities, drainage, or the presence of notable </a:t>
            </a:r>
            <a:r>
              <a:rPr lang="es-PR" sz="1200" kern="1200" baseline="0" dirty="0">
                <a:solidFill>
                  <a:schemeClr val="tx1"/>
                </a:solidFill>
                <a:ea typeface="+mn-ea"/>
                <a:cs typeface="+mn-cs"/>
              </a:rPr>
              <a:t>natural or historic features.</a:t>
            </a:r>
            <a:endParaRPr lang="en-US" b="0" dirty="0"/>
          </a:p>
          <a:p>
            <a:pPr eaLnBrk="1" hangingPunct="1"/>
            <a:r>
              <a:rPr lang="en-US" b="1" dirty="0"/>
              <a:t>Suggested Questions: </a:t>
            </a:r>
            <a:r>
              <a:rPr lang="en-US" sz="1200" b="0" dirty="0"/>
              <a:t>Can you</a:t>
            </a:r>
            <a:r>
              <a:rPr lang="en-US" sz="1200" b="0" baseline="0" dirty="0"/>
              <a:t> think of others</a:t>
            </a:r>
            <a:r>
              <a:rPr lang="en-US" sz="1200" b="0" dirty="0"/>
              <a:t>? What about cost?</a:t>
            </a:r>
            <a:endParaRPr lang="en-US"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74</a:t>
            </a:fld>
            <a:endParaRPr lang="en-US" dirty="0"/>
          </a:p>
        </p:txBody>
      </p:sp>
    </p:spTree>
    <p:extLst>
      <p:ext uri="{BB962C8B-B14F-4D97-AF65-F5344CB8AC3E}">
        <p14:creationId xmlns:p14="http://schemas.microsoft.com/office/powerpoint/2010/main" val="9772517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sz="1200" dirty="0"/>
              <a:t>MUTCD and accessibility</a:t>
            </a:r>
            <a:endParaRPr lang="en-US" dirty="0"/>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r>
              <a:rPr lang="en-US" b="1" dirty="0"/>
              <a:t>Suggested Comments: </a:t>
            </a:r>
            <a:r>
              <a:rPr lang="en-US" sz="1200" kern="1200" baseline="0" dirty="0">
                <a:solidFill>
                  <a:schemeClr val="tx1"/>
                </a:solidFill>
                <a:ea typeface="+mn-ea"/>
                <a:cs typeface="+mn-cs"/>
              </a:rPr>
              <a:t>Specific attention should be given to work zone near or within areas that generate pedestrian traffic, such as but not limited to, schools, parks, transit stops, senior and assistance living centers, commercial and residential areas, office complexes, and medical facilities.</a:t>
            </a:r>
            <a:endParaRPr lang="es-PR" dirty="0"/>
          </a:p>
          <a:p>
            <a:pPr eaLnBrk="1" hangingPunct="1"/>
            <a:r>
              <a:rPr lang="en-US" b="1" dirty="0"/>
              <a:t>Suggested Questions: </a:t>
            </a:r>
            <a:r>
              <a:rPr lang="en-US" sz="1200" b="0" dirty="0"/>
              <a:t>Can you</a:t>
            </a:r>
            <a:r>
              <a:rPr lang="en-US" sz="1200" b="0" baseline="0" dirty="0"/>
              <a:t> think of others</a:t>
            </a:r>
            <a:r>
              <a:rPr lang="en-US" sz="1200" b="0" dirty="0"/>
              <a:t>?</a:t>
            </a:r>
            <a:endParaRPr lang="en-US"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75</a:t>
            </a:fld>
            <a:endParaRPr lang="en-US" dirty="0"/>
          </a:p>
        </p:txBody>
      </p:sp>
    </p:spTree>
    <p:extLst>
      <p:ext uri="{BB962C8B-B14F-4D97-AF65-F5344CB8AC3E}">
        <p14:creationId xmlns:p14="http://schemas.microsoft.com/office/powerpoint/2010/main" val="18648141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sz="1200" dirty="0"/>
              <a:t>MUTCD and accessibility</a:t>
            </a:r>
            <a:endParaRPr lang="en-US" dirty="0"/>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r>
              <a:rPr lang="en-US" b="1" dirty="0"/>
              <a:t>Suggested Comments: </a:t>
            </a:r>
            <a:r>
              <a:rPr lang="en-US" sz="1200" kern="1200" baseline="0" dirty="0">
                <a:solidFill>
                  <a:schemeClr val="tx1"/>
                </a:solidFill>
                <a:ea typeface="+mn-ea"/>
                <a:cs typeface="+mn-cs"/>
              </a:rPr>
              <a:t>If establishing or maintaining an alternate pedestrian route is not feasible during the project, an alternate means of providing for pedestrians may be used, such as adding free bus service around the project or assigning someone the responsibility to assist pedestrians with disabilities through the project limits.</a:t>
            </a:r>
            <a:endParaRPr lang="es-PR" dirty="0"/>
          </a:p>
          <a:p>
            <a:pPr eaLnBrk="1" hangingPunct="1"/>
            <a:r>
              <a:rPr lang="en-US" b="1" dirty="0"/>
              <a:t>Suggested Questions: </a:t>
            </a:r>
            <a:r>
              <a:rPr lang="en-US" sz="1200" b="0" dirty="0"/>
              <a:t>How</a:t>
            </a:r>
            <a:r>
              <a:rPr lang="en-US" sz="1200" b="0" baseline="0" dirty="0"/>
              <a:t> can we spot a disabled person? Remember, most are not blind or in wheelchair!  This may not be easy!</a:t>
            </a:r>
            <a:endParaRPr lang="en-US" dirty="0"/>
          </a:p>
          <a:p>
            <a:pPr marL="0" marR="0" lvl="2"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sz="2800" b="0" dirty="0">
                <a:latin typeface="Arial" panose="020B0604020202020204" pitchFamily="34" charset="0"/>
              </a:rPr>
              <a:t>MUTCD </a:t>
            </a:r>
            <a:r>
              <a:rPr lang="es-PR" sz="2800" b="0" dirty="0">
                <a:latin typeface="Arial" panose="020B0604020202020204" pitchFamily="34" charset="0"/>
              </a:rPr>
              <a:t>Section 6D.01</a:t>
            </a:r>
            <a:endParaRPr lang="en-US" b="0" dirty="0"/>
          </a:p>
          <a:p>
            <a:pPr eaLnBrk="1" hangingPunct="1"/>
            <a:r>
              <a:rPr lang="en-US" b="1" dirty="0"/>
              <a:t>Possible Problems: </a:t>
            </a:r>
            <a:r>
              <a:rPr lang="en-US" dirty="0"/>
              <a:t>None</a:t>
            </a:r>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76</a:t>
            </a:fld>
            <a:endParaRPr lang="en-US" dirty="0"/>
          </a:p>
        </p:txBody>
      </p:sp>
    </p:spTree>
    <p:extLst>
      <p:ext uri="{BB962C8B-B14F-4D97-AF65-F5344CB8AC3E}">
        <p14:creationId xmlns:p14="http://schemas.microsoft.com/office/powerpoint/2010/main" val="16987601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eaLnBrk="1" hangingPunct="1"/>
            <a:r>
              <a:rPr lang="en-US" b="1" dirty="0"/>
              <a:t>Key Message: </a:t>
            </a:r>
            <a:r>
              <a:rPr lang="en-US" sz="1200" dirty="0"/>
              <a:t>MUTCD and accessibility</a:t>
            </a:r>
            <a:endParaRPr lang="en-US" dirty="0"/>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sz="1200" kern="1200" baseline="0" dirty="0">
                <a:solidFill>
                  <a:schemeClr val="tx1"/>
                </a:solidFill>
                <a:ea typeface="+mn-ea"/>
                <a:cs typeface="+mn-cs"/>
              </a:rPr>
              <a:t>Pedestrian circulation and pedestrian circulation paths readily accessible to and usable by pedestrians with disabilities include but are not limited to: Sidewalks, overpasses and underpasses; Street crossings and refuge islands with ramps and detectable warning surfaces; Pedestrian signs, including requirements for visible characters and alternative requirements for audible sign systems as well as other technologies; Pedestrian signals, including requirements for accessible pedestrian signals and push-buttons, and pedestrian activated signals at multi-lane crossings. </a:t>
            </a:r>
            <a:r>
              <a:rPr lang="en-US" dirty="0"/>
              <a:t>Pedestrian signs, including requirements for visible characters and alternative requirements for audible sign systems as well</a:t>
            </a:r>
            <a:r>
              <a:rPr lang="en-US" baseline="0" dirty="0"/>
              <a:t> </a:t>
            </a:r>
            <a:r>
              <a:rPr lang="en-US" dirty="0"/>
              <a:t>as other technologies.</a:t>
            </a:r>
            <a:endParaRPr lang="es-PR" dirty="0"/>
          </a:p>
          <a:p>
            <a:pPr eaLnBrk="1" hangingPunct="1"/>
            <a:r>
              <a:rPr lang="en-US" b="1" dirty="0"/>
              <a:t>Suggested Questions: </a:t>
            </a:r>
            <a:r>
              <a:rPr lang="en-US" sz="1200" b="0" dirty="0"/>
              <a:t>Which feature of the temporary</a:t>
            </a:r>
            <a:r>
              <a:rPr lang="en-US" sz="1200" b="0" baseline="0" dirty="0"/>
              <a:t> path need to be accessible?</a:t>
            </a:r>
            <a:endParaRPr lang="en-US" dirty="0"/>
          </a:p>
          <a:p>
            <a:pPr marL="0" marR="0" lvl="2"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sz="2800" b="0" dirty="0">
                <a:latin typeface="Arial" panose="020B0604020202020204" pitchFamily="34" charset="0"/>
              </a:rPr>
              <a:t>MUTCD </a:t>
            </a:r>
            <a:r>
              <a:rPr lang="es-PR" sz="2800" b="0" dirty="0">
                <a:latin typeface="Arial" panose="020B0604020202020204" pitchFamily="34" charset="0"/>
              </a:rPr>
              <a:t>Section 6D.01</a:t>
            </a:r>
            <a:endParaRPr lang="en-US" b="0" dirty="0"/>
          </a:p>
          <a:p>
            <a:pPr eaLnBrk="1" hangingPunct="1"/>
            <a:r>
              <a:rPr lang="en-US" b="1" dirty="0"/>
              <a:t>Possible Problems: </a:t>
            </a:r>
            <a:r>
              <a:rPr lang="en-US" dirty="0"/>
              <a:t>None</a:t>
            </a:r>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77</a:t>
            </a:fld>
            <a:endParaRPr lang="en-US" dirty="0"/>
          </a:p>
        </p:txBody>
      </p:sp>
    </p:spTree>
    <p:extLst>
      <p:ext uri="{BB962C8B-B14F-4D97-AF65-F5344CB8AC3E}">
        <p14:creationId xmlns:p14="http://schemas.microsoft.com/office/powerpoint/2010/main" val="12396463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bwMode="auto">
          <a:noFill/>
          <a:ln>
            <a:solidFill>
              <a:srgbClr val="000000"/>
            </a:solidFill>
            <a:miter lim="800000"/>
            <a:headEnd/>
            <a:tailEnd/>
          </a:ln>
        </p:spPr>
      </p:sp>
      <p:sp>
        <p:nvSpPr>
          <p:cNvPr id="359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dirty="0"/>
              <a:t>Key Message: </a:t>
            </a:r>
            <a:r>
              <a:rPr lang="en-US" sz="1400" dirty="0"/>
              <a:t>Discuss items that are NOT detectable.</a:t>
            </a:r>
            <a:endParaRPr lang="en-US" b="1" dirty="0"/>
          </a:p>
          <a:p>
            <a:pPr eaLnBrk="1" hangingPunct="1"/>
            <a:r>
              <a:rPr lang="en-US" b="1" dirty="0"/>
              <a:t>Est. Presentation Time: </a:t>
            </a:r>
            <a:r>
              <a:rPr lang="en-US" dirty="0"/>
              <a:t>1-2 minute(s)</a:t>
            </a:r>
          </a:p>
          <a:p>
            <a:pPr eaLnBrk="1" hangingPunct="1"/>
            <a:r>
              <a:rPr lang="en-US" b="1" dirty="0"/>
              <a:t>Explanation of Cues/Builds: </a:t>
            </a:r>
            <a:r>
              <a:rPr lang="en-US" dirty="0"/>
              <a:t>None</a:t>
            </a:r>
          </a:p>
          <a:p>
            <a:pPr eaLnBrk="1" hangingPunct="1"/>
            <a:r>
              <a:rPr lang="en-US" b="1" dirty="0"/>
              <a:t>Suggested Comments: </a:t>
            </a:r>
            <a:r>
              <a:rPr lang="en-US" dirty="0"/>
              <a:t>Individual channelizing devices, tape or rope used to connect individual devices, other discontinuous barriers and devices, and pavement markings are not detectable by persons with visual disabilities and are incapable of providing detectable path guidance on temporary or realigned sidewalks or other pedestrian facilities.</a:t>
            </a:r>
          </a:p>
          <a:p>
            <a:pPr eaLnBrk="1" hangingPunct="1"/>
            <a:r>
              <a:rPr lang="en-US" b="1" dirty="0"/>
              <a:t>Suggested Questions: </a:t>
            </a:r>
            <a:r>
              <a:rPr lang="en-US" dirty="0"/>
              <a:t>Why not?</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b="0" i="0" dirty="0"/>
              <a:t>MUTCD</a:t>
            </a:r>
            <a:r>
              <a:rPr lang="en-US" b="0" i="0" baseline="0" dirty="0"/>
              <a:t> 6D.01: </a:t>
            </a:r>
            <a:r>
              <a:rPr lang="en-US" sz="1200" b="0" i="0" kern="1200" baseline="0" dirty="0">
                <a:solidFill>
                  <a:schemeClr val="tx1"/>
                </a:solidFill>
                <a:ea typeface="+mn-ea"/>
                <a:cs typeface="+mn-cs"/>
              </a:rPr>
              <a:t>Tape, rope, or plastic chain strung between devices are not detectable, do not comply with the design standards in the “Americans with Disabilities Act Accessibility Guidelines for Buildings and Facilities (ADAAG)” (see Section 1A.11), and should not be used as a control for pedestrian movements.</a:t>
            </a:r>
            <a:endParaRPr lang="en-US" b="0" i="0" dirty="0"/>
          </a:p>
          <a:p>
            <a:pPr eaLnBrk="1" hangingPunct="1"/>
            <a:r>
              <a:rPr lang="en-US" b="1" dirty="0"/>
              <a:t>Possible Problems: </a:t>
            </a:r>
            <a:r>
              <a:rPr lang="en-US" dirty="0"/>
              <a:t>None</a:t>
            </a:r>
          </a:p>
          <a:p>
            <a:endParaRPr lang="en-US" dirty="0"/>
          </a:p>
        </p:txBody>
      </p:sp>
      <p:sp>
        <p:nvSpPr>
          <p:cNvPr id="4" name="Slide Number Placeholder 3"/>
          <p:cNvSpPr>
            <a:spLocks noGrp="1"/>
          </p:cNvSpPr>
          <p:nvPr>
            <p:ph type="sldNum" sz="quarter" idx="5"/>
          </p:nvPr>
        </p:nvSpPr>
        <p:spPr/>
        <p:txBody>
          <a:bodyPr/>
          <a:lstStyle/>
          <a:p>
            <a:pPr>
              <a:defRPr/>
            </a:pPr>
            <a:fld id="{220AD1C6-5052-4816-8BB6-5955A4ADA5B0}" type="slidenum">
              <a:rPr lang="en-US" smtClean="0"/>
              <a:pPr>
                <a:defRPr/>
              </a:pPr>
              <a:t>78</a:t>
            </a:fld>
            <a:endParaRPr lang="en-US" dirty="0"/>
          </a:p>
        </p:txBody>
      </p:sp>
    </p:spTree>
    <p:extLst>
      <p:ext uri="{BB962C8B-B14F-4D97-AF65-F5344CB8AC3E}">
        <p14:creationId xmlns:p14="http://schemas.microsoft.com/office/powerpoint/2010/main" val="14773214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sz="1200" dirty="0"/>
              <a:t>MUTCD and accessibility</a:t>
            </a:r>
            <a:endParaRPr lang="en-US" dirty="0"/>
          </a:p>
          <a:p>
            <a:pPr eaLnBrk="1" hangingPunct="1"/>
            <a:r>
              <a:rPr lang="en-US" b="1" dirty="0"/>
              <a:t>Est. Presentation Time: </a:t>
            </a:r>
            <a:r>
              <a:rPr lang="en-US" dirty="0"/>
              <a:t>Less than 1 minute(s)</a:t>
            </a:r>
          </a:p>
          <a:p>
            <a:pPr eaLnBrk="1" hangingPunct="1"/>
            <a:r>
              <a:rPr lang="en-US" b="1" dirty="0"/>
              <a:t>Explanation of Cues/Builds: </a:t>
            </a:r>
            <a:r>
              <a:rPr lang="en-US" dirty="0"/>
              <a:t>None</a:t>
            </a:r>
          </a:p>
          <a:p>
            <a:r>
              <a:rPr lang="en-US" b="1" dirty="0"/>
              <a:t>Suggested Comments: </a:t>
            </a:r>
            <a:r>
              <a:rPr lang="en-US" b="0" dirty="0"/>
              <a:t>This excavation</a:t>
            </a:r>
            <a:r>
              <a:rPr lang="en-US" b="0" baseline="0" dirty="0"/>
              <a:t> is not detectable! A blind person, or a distracted person can easily fall in this hole. By definition, this is not detectable?</a:t>
            </a:r>
            <a:endParaRPr lang="en-US" b="0" dirty="0"/>
          </a:p>
          <a:p>
            <a:pPr eaLnBrk="1" hangingPunct="1"/>
            <a:r>
              <a:rPr lang="en-US" b="1" dirty="0"/>
              <a:t>Suggested Questions: </a:t>
            </a:r>
            <a:r>
              <a:rPr lang="en-US" sz="1200" b="0" dirty="0"/>
              <a:t>Is</a:t>
            </a:r>
            <a:r>
              <a:rPr lang="en-US" sz="1200" b="0" baseline="0" dirty="0"/>
              <a:t> this detectable by a blind person? Can a wheelchair go in?</a:t>
            </a:r>
            <a:endParaRPr lang="en-US" dirty="0"/>
          </a:p>
          <a:p>
            <a:pPr eaLnBrk="1" hangingPunct="1"/>
            <a:r>
              <a:rPr lang="en-US" b="1" dirty="0"/>
              <a:t>Additional Information: </a:t>
            </a:r>
            <a:r>
              <a:rPr lang="en-US" dirty="0"/>
              <a:t>MUTCD Section 6D.01</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79</a:t>
            </a:fld>
            <a:endParaRPr lang="en-US" dirty="0"/>
          </a:p>
        </p:txBody>
      </p:sp>
    </p:spTree>
    <p:extLst>
      <p:ext uri="{BB962C8B-B14F-4D97-AF65-F5344CB8AC3E}">
        <p14:creationId xmlns:p14="http://schemas.microsoft.com/office/powerpoint/2010/main" val="506901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A1415F14-789B-4440-A2ED-E412D87E3D45}" type="slidenum">
              <a:rPr lang="en-US"/>
              <a:pPr/>
              <a:t>8</a:t>
            </a:fld>
            <a:endParaRPr lang="en-US" dirty="0"/>
          </a:p>
        </p:txBody>
      </p:sp>
      <p:sp>
        <p:nvSpPr>
          <p:cNvPr id="148483" name="Rectangle 2"/>
          <p:cNvSpPr>
            <a:spLocks noGrp="1" noRot="1" noChangeAspect="1" noChangeArrowheads="1" noTextEdit="1"/>
          </p:cNvSpPr>
          <p:nvPr>
            <p:ph type="sldImg"/>
          </p:nvPr>
        </p:nvSpPr>
        <p:spPr>
          <a:xfrm>
            <a:off x="1112838" y="695325"/>
            <a:ext cx="4646612" cy="3484563"/>
          </a:xfrm>
          <a:ln/>
        </p:spPr>
      </p:sp>
      <p:sp>
        <p:nvSpPr>
          <p:cNvPr id="148484" name="Rectangle 3"/>
          <p:cNvSpPr>
            <a:spLocks noGrp="1" noChangeArrowheads="1"/>
          </p:cNvSpPr>
          <p:nvPr>
            <p:ph type="body" idx="1"/>
          </p:nvPr>
        </p:nvSpPr>
        <p:spPr>
          <a:xfrm>
            <a:off x="533400" y="4572000"/>
            <a:ext cx="5867400" cy="4283075"/>
          </a:xfrm>
          <a:noFill/>
          <a:ln/>
        </p:spPr>
        <p:txBody>
          <a:bodyPr/>
          <a:lstStyle/>
          <a:p>
            <a:pPr eaLnBrk="1" hangingPunct="1"/>
            <a:r>
              <a:rPr lang="en-US" b="1" dirty="0">
                <a:cs typeface="Arial" charset="0"/>
              </a:rPr>
              <a:t>Key Message: </a:t>
            </a:r>
            <a:r>
              <a:rPr lang="en-US" dirty="0">
                <a:cs typeface="Arial" charset="0"/>
              </a:rPr>
              <a:t>Introduction of participants</a:t>
            </a:r>
            <a:endParaRPr lang="en-US" b="1" dirty="0">
              <a:cs typeface="Arial" charset="0"/>
            </a:endParaRPr>
          </a:p>
          <a:p>
            <a:pPr eaLnBrk="1" hangingPunct="1"/>
            <a:r>
              <a:rPr lang="en-US" b="1" dirty="0">
                <a:cs typeface="Arial" charset="0"/>
              </a:rPr>
              <a:t>Est. Presentation Time:  </a:t>
            </a:r>
            <a:r>
              <a:rPr lang="en-US" dirty="0">
                <a:cs typeface="Arial" charset="0"/>
              </a:rPr>
              <a:t>Depending on the number of participants</a:t>
            </a:r>
          </a:p>
          <a:p>
            <a:pPr eaLnBrk="1" hangingPunct="1"/>
            <a:r>
              <a:rPr lang="en-US" b="1" dirty="0">
                <a:cs typeface="Arial" charset="0"/>
              </a:rPr>
              <a:t>Explanation of Cues/Builds: </a:t>
            </a:r>
            <a:r>
              <a:rPr lang="en-US" dirty="0">
                <a:cs typeface="Arial" charset="0"/>
              </a:rPr>
              <a:t>None</a:t>
            </a:r>
          </a:p>
          <a:p>
            <a:pPr eaLnBrk="1" hangingPunct="1"/>
            <a:r>
              <a:rPr lang="en-US" b="1" dirty="0">
                <a:cs typeface="Arial" charset="0"/>
              </a:rPr>
              <a:t>Suggested Comments: </a:t>
            </a:r>
            <a:r>
              <a:rPr lang="en-US" dirty="0">
                <a:cs typeface="Arial" charset="0"/>
              </a:rPr>
              <a:t>Please tell your name, who you work for, the city and state where you work and the type of work you do.</a:t>
            </a:r>
            <a:endParaRPr lang="en-US" b="1" dirty="0">
              <a:cs typeface="Arial" charset="0"/>
            </a:endParaRPr>
          </a:p>
          <a:p>
            <a:pPr eaLnBrk="1" hangingPunct="1"/>
            <a:r>
              <a:rPr lang="en-US" b="1" dirty="0">
                <a:cs typeface="Arial" charset="0"/>
              </a:rPr>
              <a:t>Suggested Questions: </a:t>
            </a:r>
            <a:r>
              <a:rPr lang="en-US" dirty="0">
                <a:cs typeface="Arial" charset="0"/>
              </a:rPr>
              <a:t>None</a:t>
            </a:r>
          </a:p>
          <a:p>
            <a:pPr eaLnBrk="1" hangingPunct="1"/>
            <a:r>
              <a:rPr lang="en-US" b="1" dirty="0">
                <a:cs typeface="Arial" charset="0"/>
              </a:rPr>
              <a:t>Additional Information: </a:t>
            </a:r>
            <a:r>
              <a:rPr lang="en-US" dirty="0">
                <a:cs typeface="Arial" charset="0"/>
              </a:rPr>
              <a:t>This is important, to know the experience of those in the class. Do not skip it!</a:t>
            </a:r>
            <a:endParaRPr lang="en-US" b="1" dirty="0">
              <a:cs typeface="Arial" charset="0"/>
            </a:endParaRPr>
          </a:p>
          <a:p>
            <a:pPr eaLnBrk="1" hangingPunct="1"/>
            <a:r>
              <a:rPr lang="en-US" b="1" dirty="0">
                <a:cs typeface="Arial" charset="0"/>
              </a:rPr>
              <a:t>Possible Problems: </a:t>
            </a:r>
            <a:r>
              <a:rPr lang="en-US" dirty="0">
                <a:cs typeface="Arial" charset="0"/>
              </a:rPr>
              <a:t>Keep this moving. If a student starts to ramble, point to the next person and move on. </a:t>
            </a:r>
          </a:p>
          <a:p>
            <a:pPr eaLnBrk="1" hangingPunct="1"/>
            <a:endParaRPr lang="en-US" sz="900" dirty="0">
              <a:cs typeface="Arial" charset="0"/>
            </a:endParaRPr>
          </a:p>
        </p:txBody>
      </p:sp>
    </p:spTree>
    <p:extLst>
      <p:ext uri="{BB962C8B-B14F-4D97-AF65-F5344CB8AC3E}">
        <p14:creationId xmlns:p14="http://schemas.microsoft.com/office/powerpoint/2010/main" val="3765227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bwMode="auto">
          <a:noFill/>
          <a:ln>
            <a:solidFill>
              <a:srgbClr val="000000"/>
            </a:solidFill>
            <a:miter lim="800000"/>
            <a:headEnd/>
            <a:tailEnd/>
          </a:ln>
        </p:spPr>
      </p:sp>
      <p:sp>
        <p:nvSpPr>
          <p:cNvPr id="360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dirty="0"/>
              <a:t>Key Message: </a:t>
            </a:r>
            <a:r>
              <a:rPr lang="en-US" sz="1400" dirty="0"/>
              <a:t>Illustrate previous point</a:t>
            </a:r>
            <a:endParaRPr lang="en-US" b="1" dirty="0"/>
          </a:p>
          <a:p>
            <a:pPr eaLnBrk="1" hangingPunct="1"/>
            <a:r>
              <a:rPr lang="en-US" b="1" dirty="0"/>
              <a:t>Est. Presentation Time: </a:t>
            </a:r>
            <a:r>
              <a:rPr lang="en-US" dirty="0"/>
              <a:t>1 minute(s)</a:t>
            </a:r>
          </a:p>
          <a:p>
            <a:pPr eaLnBrk="1" hangingPunct="1"/>
            <a:r>
              <a:rPr lang="en-US" b="1" dirty="0"/>
              <a:t>Explanation of Cues/Builds: </a:t>
            </a:r>
            <a:r>
              <a:rPr lang="en-US" dirty="0"/>
              <a:t>None</a:t>
            </a:r>
          </a:p>
          <a:p>
            <a:pPr eaLnBrk="1" hangingPunct="1"/>
            <a:r>
              <a:rPr lang="en-US" b="1" dirty="0"/>
              <a:t>Suggested Comments: </a:t>
            </a:r>
            <a:r>
              <a:rPr lang="en-US" dirty="0"/>
              <a:t>(Illustrate previous point, self explanatory)</a:t>
            </a:r>
          </a:p>
          <a:p>
            <a:pPr eaLnBrk="1" hangingPunct="1"/>
            <a:r>
              <a:rPr lang="en-US" b="1" dirty="0"/>
              <a:t>Suggested Questions: </a:t>
            </a:r>
            <a:r>
              <a:rPr lang="en-US" dirty="0"/>
              <a:t>Do you see the problem?</a:t>
            </a:r>
          </a:p>
          <a:p>
            <a:pPr eaLnBrk="1" hangingPunct="1"/>
            <a:r>
              <a:rPr lang="en-US" b="1" dirty="0"/>
              <a:t>Additional Information: </a:t>
            </a:r>
            <a:r>
              <a:rPr lang="en-US" dirty="0"/>
              <a:t>Photo is from FHWA</a:t>
            </a:r>
          </a:p>
          <a:p>
            <a:pPr eaLnBrk="1" hangingPunct="1"/>
            <a:r>
              <a:rPr lang="en-US" b="1" dirty="0"/>
              <a:t>Possible Problems: </a:t>
            </a:r>
            <a:r>
              <a:rPr lang="en-US" dirty="0"/>
              <a:t>None</a:t>
            </a:r>
          </a:p>
          <a:p>
            <a:endParaRPr lang="en-US" dirty="0"/>
          </a:p>
        </p:txBody>
      </p:sp>
      <p:sp>
        <p:nvSpPr>
          <p:cNvPr id="4" name="Slide Number Placeholder 3"/>
          <p:cNvSpPr>
            <a:spLocks noGrp="1"/>
          </p:cNvSpPr>
          <p:nvPr>
            <p:ph type="sldNum" sz="quarter" idx="5"/>
          </p:nvPr>
        </p:nvSpPr>
        <p:spPr/>
        <p:txBody>
          <a:bodyPr/>
          <a:lstStyle/>
          <a:p>
            <a:pPr>
              <a:defRPr/>
            </a:pPr>
            <a:fld id="{81EB924E-9E9A-45F4-A1E3-EAA57A91CB0D}" type="slidenum">
              <a:rPr lang="en-US" smtClean="0"/>
              <a:pPr>
                <a:defRPr/>
              </a:pPr>
              <a:t>80</a:t>
            </a:fld>
            <a:endParaRPr lang="en-US" dirty="0"/>
          </a:p>
        </p:txBody>
      </p:sp>
    </p:spTree>
    <p:extLst>
      <p:ext uri="{BB962C8B-B14F-4D97-AF65-F5344CB8AC3E}">
        <p14:creationId xmlns:p14="http://schemas.microsoft.com/office/powerpoint/2010/main" val="34893892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b="0" dirty="0"/>
              <a:t>Examples</a:t>
            </a:r>
          </a:p>
          <a:p>
            <a:pPr eaLnBrk="1" hangingPunct="1"/>
            <a:r>
              <a:rPr lang="en-US" b="1" dirty="0"/>
              <a:t>Est. Presentation Time: </a:t>
            </a:r>
            <a:r>
              <a:rPr lang="en-US" dirty="0"/>
              <a:t>Less than 1 minute(s)</a:t>
            </a:r>
          </a:p>
          <a:p>
            <a:pPr eaLnBrk="1" hangingPunct="1"/>
            <a:r>
              <a:rPr lang="en-US" b="1" dirty="0"/>
              <a:t>Explanation of Cues/Builds: </a:t>
            </a:r>
            <a:endParaRPr lang="en-US" dirty="0"/>
          </a:p>
          <a:p>
            <a:pPr eaLnBrk="1" hangingPunct="1"/>
            <a:r>
              <a:rPr lang="en-US" b="1" dirty="0"/>
              <a:t>Suggested Comments: </a:t>
            </a:r>
            <a:r>
              <a:rPr lang="en-US" b="0" dirty="0"/>
              <a:t>Accessible</a:t>
            </a:r>
            <a:r>
              <a:rPr lang="en-US" b="0" baseline="0" dirty="0"/>
              <a:t> means everybody can use it! Detectable means a person with vision disabilities can detect its presence!</a:t>
            </a:r>
            <a:endParaRPr lang="en-US" b="0" dirty="0"/>
          </a:p>
          <a:p>
            <a:pPr eaLnBrk="1" hangingPunct="1"/>
            <a:r>
              <a:rPr lang="en-US" b="1" dirty="0"/>
              <a:t>Suggested Questions: </a:t>
            </a:r>
            <a:r>
              <a:rPr lang="en-US" dirty="0"/>
              <a:t>Accessible? Detectable? No! Why not?</a:t>
            </a:r>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n-US" dirty="0"/>
          </a:p>
        </p:txBody>
      </p:sp>
      <p:sp>
        <p:nvSpPr>
          <p:cNvPr id="4" name="Slide Number Placeholder 3"/>
          <p:cNvSpPr>
            <a:spLocks noGrp="1"/>
          </p:cNvSpPr>
          <p:nvPr>
            <p:ph type="sldNum" sz="quarter" idx="10"/>
          </p:nvPr>
        </p:nvSpPr>
        <p:spPr/>
        <p:txBody>
          <a:bodyPr/>
          <a:lstStyle/>
          <a:p>
            <a:pPr>
              <a:defRPr/>
            </a:pPr>
            <a:fld id="{4820A9EE-6F3A-4036-91FF-DD94C12EA9E3}" type="slidenum">
              <a:rPr lang="en-US" smtClean="0"/>
              <a:pPr>
                <a:defRPr/>
              </a:pPr>
              <a:t>81</a:t>
            </a:fld>
            <a:endParaRPr lang="en-US" dirty="0"/>
          </a:p>
        </p:txBody>
      </p:sp>
    </p:spTree>
    <p:extLst>
      <p:ext uri="{BB962C8B-B14F-4D97-AF65-F5344CB8AC3E}">
        <p14:creationId xmlns:p14="http://schemas.microsoft.com/office/powerpoint/2010/main" val="19354746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bwMode="auto">
          <a:noFill/>
          <a:ln>
            <a:solidFill>
              <a:srgbClr val="000000"/>
            </a:solidFill>
            <a:miter lim="800000"/>
            <a:headEnd/>
            <a:tailEnd/>
          </a:ln>
        </p:spPr>
      </p:sp>
      <p:sp>
        <p:nvSpPr>
          <p:cNvPr id="364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dirty="0"/>
              <a:t>Key Message: </a:t>
            </a:r>
            <a:r>
              <a:rPr lang="en-US" dirty="0"/>
              <a:t>Provide an example of the previous point.</a:t>
            </a:r>
            <a:endParaRPr lang="en-US" b="1" dirty="0"/>
          </a:p>
          <a:p>
            <a:pPr eaLnBrk="1" hangingPunct="1"/>
            <a:r>
              <a:rPr lang="en-US" b="1" dirty="0"/>
              <a:t>Est. Presentation Time: </a:t>
            </a:r>
            <a:r>
              <a:rPr lang="en-US" dirty="0"/>
              <a:t>Less than</a:t>
            </a:r>
            <a:r>
              <a:rPr lang="en-US" b="1" dirty="0"/>
              <a:t> </a:t>
            </a:r>
            <a:r>
              <a:rPr lang="en-US" dirty="0"/>
              <a:t>1 minute(s)</a:t>
            </a:r>
          </a:p>
          <a:p>
            <a:pPr eaLnBrk="1" hangingPunct="1"/>
            <a:r>
              <a:rPr lang="en-US" b="1" dirty="0"/>
              <a:t>Explanation of Cues/Builds: </a:t>
            </a:r>
            <a:r>
              <a:rPr lang="en-US" dirty="0"/>
              <a:t>None</a:t>
            </a:r>
          </a:p>
          <a:p>
            <a:pPr eaLnBrk="1" hangingPunct="1"/>
            <a:r>
              <a:rPr lang="en-US" b="1" dirty="0"/>
              <a:t>Suggested Comments: </a:t>
            </a:r>
            <a:r>
              <a:rPr lang="en-US" dirty="0"/>
              <a:t>Safe travel path? No. Caution tape is not “detectable” and therefore cannot be used to channelize pedestrians.</a:t>
            </a:r>
            <a:endParaRPr lang="en-US" b="1" dirty="0"/>
          </a:p>
          <a:p>
            <a:pPr eaLnBrk="1" hangingPunct="1"/>
            <a:r>
              <a:rPr lang="en-US" b="1" dirty="0"/>
              <a:t>Suggested Questions: </a:t>
            </a:r>
            <a:r>
              <a:rPr lang="en-US" dirty="0"/>
              <a:t>Safe travel path? No.</a:t>
            </a:r>
          </a:p>
          <a:p>
            <a:pPr eaLnBrk="1" hangingPunct="1"/>
            <a:r>
              <a:rPr lang="en-US" b="1" dirty="0"/>
              <a:t>Additional Information: </a:t>
            </a:r>
            <a:r>
              <a:rPr lang="en-US" dirty="0"/>
              <a:t>Photo source: FHWA</a:t>
            </a:r>
            <a:endParaRPr lang="en-US" b="1" dirty="0"/>
          </a:p>
          <a:p>
            <a:pPr eaLnBrk="1" hangingPunct="1"/>
            <a:r>
              <a:rPr lang="en-US" b="1" dirty="0"/>
              <a:t>Possible Problems: </a:t>
            </a:r>
            <a:r>
              <a:rPr lang="en-US" dirty="0"/>
              <a:t>None</a:t>
            </a:r>
          </a:p>
          <a:p>
            <a:endParaRPr lang="en-US" dirty="0"/>
          </a:p>
        </p:txBody>
      </p:sp>
      <p:sp>
        <p:nvSpPr>
          <p:cNvPr id="350212" name="Slide Number Placeholder 3"/>
          <p:cNvSpPr>
            <a:spLocks noGrp="1"/>
          </p:cNvSpPr>
          <p:nvPr>
            <p:ph type="sldNum" sz="quarter" idx="5"/>
          </p:nvPr>
        </p:nvSpPr>
        <p:spPr/>
        <p:txBody>
          <a:bodyPr/>
          <a:lstStyle/>
          <a:p>
            <a:pPr>
              <a:defRPr/>
            </a:pPr>
            <a:fld id="{D717118D-D109-42B8-A91F-CE446385C70E}" type="slidenum">
              <a:rPr lang="en-US" smtClean="0"/>
              <a:pPr>
                <a:defRPr/>
              </a:pPr>
              <a:t>82</a:t>
            </a:fld>
            <a:endParaRPr lang="en-US" dirty="0"/>
          </a:p>
        </p:txBody>
      </p:sp>
    </p:spTree>
    <p:extLst>
      <p:ext uri="{BB962C8B-B14F-4D97-AF65-F5344CB8AC3E}">
        <p14:creationId xmlns:p14="http://schemas.microsoft.com/office/powerpoint/2010/main" val="26598666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Key Message</a:t>
            </a:r>
            <a:r>
              <a:rPr lang="en-US" dirty="0"/>
              <a:t>: Provide an example of the previous point.</a:t>
            </a:r>
          </a:p>
          <a:p>
            <a:r>
              <a:rPr lang="en-US" b="1" dirty="0"/>
              <a:t>Est. Presentation Time: </a:t>
            </a:r>
            <a:r>
              <a:rPr lang="en-US" dirty="0"/>
              <a:t>Less than 1 minute(s)</a:t>
            </a:r>
          </a:p>
          <a:p>
            <a:r>
              <a:rPr lang="en-US" b="1" dirty="0"/>
              <a:t>Explanation of Cues/Builds</a:t>
            </a:r>
            <a:r>
              <a:rPr lang="en-US" dirty="0"/>
              <a:t>: None</a:t>
            </a:r>
          </a:p>
          <a:p>
            <a:r>
              <a:rPr lang="en-US" b="1" dirty="0"/>
              <a:t>Suggested Comments: </a:t>
            </a:r>
            <a:r>
              <a:rPr lang="en-US" dirty="0"/>
              <a:t>What about this one?</a:t>
            </a:r>
          </a:p>
          <a:p>
            <a:r>
              <a:rPr lang="en-US" b="1" dirty="0"/>
              <a:t>Suggested Questions</a:t>
            </a:r>
            <a:r>
              <a:rPr lang="en-US" dirty="0"/>
              <a:t>: What would a visually impaired person do?</a:t>
            </a:r>
          </a:p>
          <a:p>
            <a:r>
              <a:rPr lang="en-US" b="1" dirty="0"/>
              <a:t>Additional Information: </a:t>
            </a:r>
            <a:r>
              <a:rPr lang="en-US" dirty="0"/>
              <a:t>Cambridge,</a:t>
            </a:r>
            <a:r>
              <a:rPr lang="en-US" baseline="0" dirty="0"/>
              <a:t> MA</a:t>
            </a:r>
            <a:endParaRPr lang="en-US" dirty="0"/>
          </a:p>
          <a:p>
            <a:r>
              <a:rPr lang="en-US" b="1" dirty="0"/>
              <a:t>Possible Problems:</a:t>
            </a:r>
            <a:r>
              <a:rPr lang="en-US" dirty="0"/>
              <a:t> None</a:t>
            </a:r>
          </a:p>
        </p:txBody>
      </p:sp>
      <p:sp>
        <p:nvSpPr>
          <p:cNvPr id="4" name="Slide Number Placeholder 3"/>
          <p:cNvSpPr>
            <a:spLocks noGrp="1"/>
          </p:cNvSpPr>
          <p:nvPr>
            <p:ph type="sldNum" sz="quarter" idx="10"/>
          </p:nvPr>
        </p:nvSpPr>
        <p:spPr/>
        <p:txBody>
          <a:bodyPr/>
          <a:lstStyle/>
          <a:p>
            <a:pPr>
              <a:defRPr/>
            </a:pPr>
            <a:fld id="{4820A9EE-6F3A-4036-91FF-DD94C12EA9E3}" type="slidenum">
              <a:rPr lang="en-US" smtClean="0"/>
              <a:pPr>
                <a:defRPr/>
              </a:pPr>
              <a:t>83</a:t>
            </a:fld>
            <a:endParaRPr lang="en-US" dirty="0"/>
          </a:p>
        </p:txBody>
      </p:sp>
    </p:spTree>
    <p:extLst>
      <p:ext uri="{BB962C8B-B14F-4D97-AF65-F5344CB8AC3E}">
        <p14:creationId xmlns:p14="http://schemas.microsoft.com/office/powerpoint/2010/main" val="33287569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Key Message: </a:t>
            </a:r>
            <a:r>
              <a:rPr lang="en-US" dirty="0"/>
              <a:t>Module Recap</a:t>
            </a:r>
          </a:p>
          <a:p>
            <a:pPr eaLnBrk="1" hangingPunct="1"/>
            <a:r>
              <a:rPr lang="en-US" b="1" dirty="0"/>
              <a:t>Est. Presentation Time: </a:t>
            </a:r>
            <a:r>
              <a:rPr lang="en-US" dirty="0"/>
              <a:t>Less than 1 minute(s)</a:t>
            </a:r>
          </a:p>
          <a:p>
            <a:pPr eaLnBrk="1" hangingPunct="1"/>
            <a:r>
              <a:rPr lang="en-US" b="1" dirty="0"/>
              <a:t>Explanation of Cues/Builds: </a:t>
            </a:r>
            <a:r>
              <a:rPr lang="en-US" b="0"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b="0" dirty="0"/>
              <a:t>Let’s recap. How would you answer these questions:</a:t>
            </a:r>
          </a:p>
          <a:p>
            <a:pPr marL="171450" indent="-171450">
              <a:buFont typeface="Arial" panose="020B0604020202020204" pitchFamily="34" charset="0"/>
              <a:buChar char="•"/>
            </a:pPr>
            <a:r>
              <a:rPr lang="en-US" dirty="0"/>
              <a:t>Which part of the ADA addresses highway work zones? The PROWAG</a:t>
            </a:r>
          </a:p>
          <a:p>
            <a:pPr marL="171450" indent="-171450">
              <a:buFont typeface="Arial" panose="020B0604020202020204" pitchFamily="34" charset="0"/>
              <a:buChar char="•"/>
            </a:pPr>
            <a:r>
              <a:rPr lang="en-US" dirty="0"/>
              <a:t>What constitutes a “detectable edge”? A continuous detectable edge that it at least 6 inches from the pavement surface</a:t>
            </a:r>
          </a:p>
          <a:p>
            <a:pPr marL="171450" indent="-171450">
              <a:buFont typeface="Arial" panose="020B0604020202020204" pitchFamily="34" charset="0"/>
              <a:buChar char="•"/>
            </a:pPr>
            <a:r>
              <a:rPr lang="en-US" dirty="0"/>
              <a:t>Is caution tape detectable? Rope? No, No.</a:t>
            </a:r>
          </a:p>
          <a:p>
            <a:pPr marL="171450" indent="-171450">
              <a:buFont typeface="Arial" panose="020B0604020202020204" pitchFamily="34" charset="0"/>
              <a:buChar char="•"/>
            </a:pPr>
            <a:r>
              <a:rPr lang="en-US" dirty="0"/>
              <a:t>Does the MUTCD require compliance with accessibility guidelines? Yes!</a:t>
            </a:r>
          </a:p>
          <a:p>
            <a:pPr eaLnBrk="1" hangingPunct="1"/>
            <a:r>
              <a:rPr lang="en-US" b="1" i="0" dirty="0"/>
              <a:t>Suggested Questions: </a:t>
            </a:r>
            <a:r>
              <a:rPr lang="en-US" dirty="0"/>
              <a:t>How would you answer these questions?</a:t>
            </a:r>
            <a:endParaRPr lang="en-US" i="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b="0" dirty="0"/>
              <a:t>Let the students answer. Repeat the answer to make sure everyone gets the answer.</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Possible Problems:  </a:t>
            </a:r>
            <a:r>
              <a:rPr lang="en-US" b="0" baseline="0" dirty="0"/>
              <a:t>Turn into a discussion if needed.</a:t>
            </a:r>
            <a:endParaRPr lang="en-US" sz="1200" b="0" i="0" kern="0" dirty="0">
              <a:solidFill>
                <a:schemeClr val="tx1"/>
              </a:solidFill>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D3AA1005-96A5-4CE0-97A3-E1B7A70FFA11}" type="slidenum">
              <a:rPr lang="en-US" smtClean="0"/>
              <a:pPr>
                <a:defRPr/>
              </a:pPr>
              <a:t>84</a:t>
            </a:fld>
            <a:endParaRPr lang="en-US" dirty="0"/>
          </a:p>
        </p:txBody>
      </p:sp>
    </p:spTree>
    <p:extLst>
      <p:ext uri="{BB962C8B-B14F-4D97-AF65-F5344CB8AC3E}">
        <p14:creationId xmlns:p14="http://schemas.microsoft.com/office/powerpoint/2010/main" val="2547260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pPr eaLnBrk="1" hangingPunct="1"/>
            <a:r>
              <a:rPr lang="en-US" b="1" dirty="0"/>
              <a:t>Key Message: </a:t>
            </a:r>
            <a:r>
              <a:rPr lang="en-US" dirty="0"/>
              <a:t>End slide</a:t>
            </a:r>
          </a:p>
          <a:p>
            <a:pPr eaLnBrk="1" hangingPunct="1"/>
            <a:r>
              <a:rPr lang="en-US" b="1" dirty="0"/>
              <a:t>Est. Presentation Time: </a:t>
            </a:r>
            <a:r>
              <a:rPr lang="en-US" dirty="0"/>
              <a:t>Less than 1 minute(s)</a:t>
            </a:r>
            <a:endParaRPr lang="en-US" b="1" dirty="0"/>
          </a:p>
          <a:p>
            <a:pPr eaLnBrk="1" hangingPunct="1"/>
            <a:r>
              <a:rPr lang="en-US" b="1" dirty="0"/>
              <a:t>Explanation of Cues/Builds: </a:t>
            </a:r>
            <a:r>
              <a:rPr lang="en-US" dirty="0"/>
              <a:t>None</a:t>
            </a:r>
          </a:p>
          <a:p>
            <a:pPr eaLnBrk="1" hangingPunct="1"/>
            <a:r>
              <a:rPr lang="en-US" b="1" dirty="0"/>
              <a:t>Suggested Comments: </a:t>
            </a:r>
            <a:r>
              <a:rPr lang="en-US" dirty="0"/>
              <a:t>Self explanatory</a:t>
            </a:r>
            <a:endParaRPr lang="en-US" b="1" dirty="0"/>
          </a:p>
          <a:p>
            <a:pPr eaLnBrk="1" hangingPunct="1"/>
            <a:r>
              <a:rPr lang="en-US" b="1" dirty="0"/>
              <a:t>Suggested Questions: </a:t>
            </a:r>
            <a:r>
              <a:rPr lang="en-US" dirty="0"/>
              <a:t>None</a:t>
            </a:r>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n-US" dirty="0"/>
          </a:p>
        </p:txBody>
      </p:sp>
      <p:sp>
        <p:nvSpPr>
          <p:cNvPr id="41988" name="Slide Number Placeholder 3"/>
          <p:cNvSpPr>
            <a:spLocks noGrp="1"/>
          </p:cNvSpPr>
          <p:nvPr>
            <p:ph type="sldNum" sz="quarter" idx="5"/>
          </p:nvPr>
        </p:nvSpPr>
        <p:spPr>
          <a:noFill/>
        </p:spPr>
        <p:txBody>
          <a:bodyPr/>
          <a:lstStyle/>
          <a:p>
            <a:fld id="{8A5D58C2-A5F1-4DCC-9240-1DC2DD430C2B}" type="slidenum">
              <a:rPr lang="en-US" smtClean="0"/>
              <a:pPr/>
              <a:t>85</a:t>
            </a:fld>
            <a:endParaRPr lang="en-US" dirty="0"/>
          </a:p>
        </p:txBody>
      </p:sp>
    </p:spTree>
    <p:extLst>
      <p:ext uri="{BB962C8B-B14F-4D97-AF65-F5344CB8AC3E}">
        <p14:creationId xmlns:p14="http://schemas.microsoft.com/office/powerpoint/2010/main" val="22446859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BDDB975D-CE38-4717-A7CB-ABB3FC5B4D69}" type="slidenum">
              <a:rPr lang="en-US"/>
              <a:pPr/>
              <a:t>86</a:t>
            </a:fld>
            <a:endParaRPr lang="en-US" dirty="0"/>
          </a:p>
        </p:txBody>
      </p:sp>
      <p:sp>
        <p:nvSpPr>
          <p:cNvPr id="139267" name="Rectangle 2"/>
          <p:cNvSpPr>
            <a:spLocks noGrp="1" noRot="1" noChangeAspect="1" noChangeArrowheads="1" noTextEdit="1"/>
          </p:cNvSpPr>
          <p:nvPr>
            <p:ph type="sldImg"/>
          </p:nvPr>
        </p:nvSpPr>
        <p:spPr>
          <a:xfrm>
            <a:off x="1108075" y="654050"/>
            <a:ext cx="4646613" cy="3484563"/>
          </a:xfrm>
          <a:ln/>
        </p:spPr>
      </p:sp>
      <p:sp>
        <p:nvSpPr>
          <p:cNvPr id="139268" name="Rectangle 3"/>
          <p:cNvSpPr>
            <a:spLocks noGrp="1" noChangeArrowheads="1"/>
          </p:cNvSpPr>
          <p:nvPr>
            <p:ph type="body" idx="1"/>
          </p:nvPr>
        </p:nvSpPr>
        <p:spPr>
          <a:xfrm>
            <a:off x="609600" y="4356100"/>
            <a:ext cx="5638800" cy="4138613"/>
          </a:xfrm>
          <a:noFill/>
          <a:ln/>
        </p:spPr>
        <p:txBody>
          <a:bodyPr/>
          <a:lstStyle/>
          <a:p>
            <a:pPr eaLnBrk="1" hangingPunct="1"/>
            <a:r>
              <a:rPr lang="en-US" sz="1800" b="1" dirty="0">
                <a:cs typeface="Arial" charset="0"/>
              </a:rPr>
              <a:t>Key Message: </a:t>
            </a:r>
            <a:r>
              <a:rPr lang="en-US" sz="1800" b="0" dirty="0">
                <a:cs typeface="Arial" charset="0"/>
              </a:rPr>
              <a:t>Module Introduction</a:t>
            </a:r>
          </a:p>
          <a:p>
            <a:pPr eaLnBrk="1" hangingPunct="1"/>
            <a:r>
              <a:rPr lang="en-US" sz="1800" b="1" dirty="0">
                <a:cs typeface="Arial" charset="0"/>
              </a:rPr>
              <a:t>Est. Presentation Time: </a:t>
            </a:r>
            <a:r>
              <a:rPr lang="en-US" sz="1800" dirty="0">
                <a:cs typeface="Arial" charset="0"/>
              </a:rPr>
              <a:t>As needed</a:t>
            </a:r>
          </a:p>
          <a:p>
            <a:pPr eaLnBrk="1" hangingPunct="1"/>
            <a:r>
              <a:rPr lang="en-US" sz="1800" b="1" dirty="0">
                <a:cs typeface="Arial" charset="0"/>
              </a:rPr>
              <a:t>Explanation of Cues/Builds: </a:t>
            </a:r>
            <a:r>
              <a:rPr lang="en-US" sz="1800" dirty="0">
                <a:cs typeface="Arial" charset="0"/>
              </a:rPr>
              <a:t>None</a:t>
            </a:r>
          </a:p>
          <a:p>
            <a:pPr eaLnBrk="1" hangingPunct="1"/>
            <a:r>
              <a:rPr lang="en-US" sz="1800" b="1" dirty="0">
                <a:cs typeface="Arial" charset="0"/>
              </a:rPr>
              <a:t>Suggested Comments: </a:t>
            </a:r>
            <a:r>
              <a:rPr lang="en-US" sz="1800" dirty="0">
                <a:cs typeface="Arial" charset="0"/>
              </a:rPr>
              <a:t>Let’s go to the next module! In this module, we will discuss approaches to routing pedestrians.</a:t>
            </a:r>
          </a:p>
          <a:p>
            <a:pPr eaLnBrk="1" hangingPunct="1"/>
            <a:r>
              <a:rPr lang="en-US" sz="1800" b="1" dirty="0">
                <a:cs typeface="Arial" charset="0"/>
              </a:rPr>
              <a:t>Suggested Questions: </a:t>
            </a:r>
            <a:r>
              <a:rPr lang="en-US" sz="1800" dirty="0">
                <a:cs typeface="Arial" charset="0"/>
              </a:rPr>
              <a:t>None</a:t>
            </a:r>
            <a:endParaRPr lang="en-US" sz="1800" b="1" dirty="0">
              <a:cs typeface="Arial" charset="0"/>
            </a:endParaRPr>
          </a:p>
          <a:p>
            <a:pPr eaLnBrk="1" hangingPunct="1"/>
            <a:r>
              <a:rPr lang="en-US" sz="1800" b="1" dirty="0">
                <a:cs typeface="Arial" charset="0"/>
              </a:rPr>
              <a:t>Additional Information: </a:t>
            </a:r>
            <a:r>
              <a:rPr lang="en-US" sz="1800" dirty="0">
                <a:cs typeface="Arial" charset="0"/>
              </a:rPr>
              <a:t>None</a:t>
            </a:r>
            <a:endParaRPr lang="en-US" sz="1800" b="1" dirty="0">
              <a:cs typeface="Arial" charset="0"/>
            </a:endParaRPr>
          </a:p>
          <a:p>
            <a:pPr eaLnBrk="1" hangingPunct="1"/>
            <a:r>
              <a:rPr lang="en-US" sz="1800" b="1" dirty="0">
                <a:cs typeface="Arial" charset="0"/>
              </a:rPr>
              <a:t>Possible Problems: </a:t>
            </a:r>
            <a:r>
              <a:rPr lang="en-US" sz="1800" dirty="0">
                <a:cs typeface="Arial" charset="0"/>
              </a:rPr>
              <a:t>None</a:t>
            </a:r>
          </a:p>
          <a:p>
            <a:pPr eaLnBrk="1" hangingPunct="1"/>
            <a:endParaRPr lang="en-US" sz="1800" dirty="0">
              <a:cs typeface="Arial" charset="0"/>
            </a:endParaRPr>
          </a:p>
        </p:txBody>
      </p:sp>
    </p:spTree>
    <p:extLst>
      <p:ext uri="{BB962C8B-B14F-4D97-AF65-F5344CB8AC3E}">
        <p14:creationId xmlns:p14="http://schemas.microsoft.com/office/powerpoint/2010/main" val="36963493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Module Objectives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eaLnBrk="1" hangingPunct="1"/>
            <a:r>
              <a:rPr lang="en-US" b="1" dirty="0"/>
              <a:t>Suggested Comments: </a:t>
            </a:r>
            <a:r>
              <a:rPr lang="en-US" dirty="0"/>
              <a:t>These are the things we will do in this module.</a:t>
            </a:r>
            <a:r>
              <a:rPr lang="en-US" baseline="0" dirty="0"/>
              <a:t> Let’s start!</a:t>
            </a:r>
            <a:endParaRPr lang="en-US"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87</a:t>
            </a:fld>
            <a:endParaRPr lang="en-US" dirty="0"/>
          </a:p>
        </p:txBody>
      </p:sp>
    </p:spTree>
    <p:extLst>
      <p:ext uri="{BB962C8B-B14F-4D97-AF65-F5344CB8AC3E}">
        <p14:creationId xmlns:p14="http://schemas.microsoft.com/office/powerpoint/2010/main" val="3250349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Routin</a:t>
            </a:r>
            <a:r>
              <a:rPr lang="en-US" baseline="0" dirty="0"/>
              <a:t>g Pedestrians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i="0" dirty="0"/>
              <a:t>Where existing pedestrian routes are blocked or detoured, information should be provided about alternative routes that are usable by pedestrians with disabilities, particularly those who have visual </a:t>
            </a:r>
            <a:r>
              <a:rPr lang="es-PR" i="0" dirty="0"/>
              <a:t>disabilities.</a:t>
            </a:r>
            <a:endParaRPr lang="en-US"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88</a:t>
            </a:fld>
            <a:endParaRPr lang="en-US" dirty="0"/>
          </a:p>
        </p:txBody>
      </p:sp>
    </p:spTree>
    <p:extLst>
      <p:ext uri="{BB962C8B-B14F-4D97-AF65-F5344CB8AC3E}">
        <p14:creationId xmlns:p14="http://schemas.microsoft.com/office/powerpoint/2010/main" val="5063175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Routin</a:t>
            </a:r>
            <a:r>
              <a:rPr lang="en-US" baseline="0" dirty="0"/>
              <a:t>g Pedestrians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i="0" dirty="0"/>
              <a:t>This shows</a:t>
            </a:r>
            <a:r>
              <a:rPr lang="en-US" i="0" baseline="0" dirty="0"/>
              <a:t> good information provided for individuals with disabilities.</a:t>
            </a:r>
            <a:endParaRPr lang="en-US"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89</a:t>
            </a:fld>
            <a:endParaRPr lang="en-US" dirty="0"/>
          </a:p>
        </p:txBody>
      </p:sp>
    </p:spTree>
    <p:extLst>
      <p:ext uri="{BB962C8B-B14F-4D97-AF65-F5344CB8AC3E}">
        <p14:creationId xmlns:p14="http://schemas.microsoft.com/office/powerpoint/2010/main" val="608695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012F2F52-C899-4409-8928-275C159E3BC0}" type="slidenum">
              <a:rPr lang="en-US"/>
              <a:pPr/>
              <a:t>9</a:t>
            </a:fld>
            <a:endParaRPr lang="en-US" dirty="0"/>
          </a:p>
        </p:txBody>
      </p:sp>
      <p:sp>
        <p:nvSpPr>
          <p:cNvPr id="149507" name="Rectangle 2"/>
          <p:cNvSpPr>
            <a:spLocks noGrp="1" noRot="1" noChangeAspect="1" noChangeArrowheads="1" noTextEdit="1"/>
          </p:cNvSpPr>
          <p:nvPr>
            <p:ph type="sldImg"/>
          </p:nvPr>
        </p:nvSpPr>
        <p:spPr>
          <a:xfrm>
            <a:off x="1112838" y="695325"/>
            <a:ext cx="4646612" cy="3484563"/>
          </a:xfrm>
          <a:ln/>
        </p:spPr>
      </p:sp>
      <p:sp>
        <p:nvSpPr>
          <p:cNvPr id="149508" name="Rectangle 3"/>
          <p:cNvSpPr>
            <a:spLocks noGrp="1" noChangeArrowheads="1"/>
          </p:cNvSpPr>
          <p:nvPr>
            <p:ph type="body" idx="1"/>
          </p:nvPr>
        </p:nvSpPr>
        <p:spPr>
          <a:xfrm>
            <a:off x="457200" y="4419600"/>
            <a:ext cx="5943600" cy="4283075"/>
          </a:xfrm>
          <a:noFill/>
          <a:ln/>
        </p:spPr>
        <p:txBody>
          <a:bodyPr/>
          <a:lstStyle/>
          <a:p>
            <a:pPr eaLnBrk="1" hangingPunct="1"/>
            <a:r>
              <a:rPr lang="en-US" b="1" dirty="0">
                <a:cs typeface="Arial" charset="0"/>
              </a:rPr>
              <a:t>Key Message: </a:t>
            </a:r>
            <a:r>
              <a:rPr lang="en-US" dirty="0">
                <a:cs typeface="Arial" charset="0"/>
              </a:rPr>
              <a:t>Introduce yourself</a:t>
            </a:r>
            <a:endParaRPr lang="en-US" b="1" dirty="0">
              <a:cs typeface="Arial" charset="0"/>
            </a:endParaRPr>
          </a:p>
          <a:p>
            <a:pPr eaLnBrk="1" hangingPunct="1"/>
            <a:r>
              <a:rPr lang="en-US" b="1" dirty="0">
                <a:cs typeface="Arial" charset="0"/>
              </a:rPr>
              <a:t>Est. Presentation Time:  </a:t>
            </a:r>
            <a:r>
              <a:rPr lang="en-US" dirty="0">
                <a:cs typeface="Arial" charset="0"/>
              </a:rPr>
              <a:t>1-2 minute(s)</a:t>
            </a:r>
            <a:endParaRPr lang="en-US" b="1" dirty="0">
              <a:cs typeface="Arial" charset="0"/>
            </a:endParaRPr>
          </a:p>
          <a:p>
            <a:pPr eaLnBrk="1" hangingPunct="1"/>
            <a:r>
              <a:rPr lang="en-US" b="1" dirty="0">
                <a:cs typeface="Arial" charset="0"/>
              </a:rPr>
              <a:t>Explanation of Cues/Builds: </a:t>
            </a:r>
            <a:r>
              <a:rPr lang="en-US" dirty="0">
                <a:cs typeface="Arial" charset="0"/>
              </a:rPr>
              <a:t>None</a:t>
            </a:r>
          </a:p>
          <a:p>
            <a:pPr eaLnBrk="1" hangingPunct="1"/>
            <a:r>
              <a:rPr lang="en-US" b="1" dirty="0">
                <a:cs typeface="Arial" charset="0"/>
              </a:rPr>
              <a:t>Suggested Comments: </a:t>
            </a:r>
            <a:r>
              <a:rPr lang="en-US" dirty="0">
                <a:cs typeface="Arial" charset="0"/>
              </a:rPr>
              <a:t>As I said earlier, my name is _______. I have been teaching for ATSSA for ___ years. I got my experience working for _____ where I worked for __ years. You may call me by my first name. </a:t>
            </a:r>
            <a:endParaRPr lang="en-US" b="1" dirty="0">
              <a:cs typeface="Arial" charset="0"/>
            </a:endParaRPr>
          </a:p>
          <a:p>
            <a:pPr eaLnBrk="1" hangingPunct="1"/>
            <a:r>
              <a:rPr lang="en-US" b="1" dirty="0">
                <a:cs typeface="Arial" charset="0"/>
              </a:rPr>
              <a:t>Suggested Questions: </a:t>
            </a:r>
            <a:r>
              <a:rPr lang="en-US" dirty="0">
                <a:cs typeface="Arial" charset="0"/>
              </a:rPr>
              <a:t>None</a:t>
            </a:r>
          </a:p>
          <a:p>
            <a:pPr eaLnBrk="1" hangingPunct="1"/>
            <a:r>
              <a:rPr lang="en-US" b="1" dirty="0">
                <a:cs typeface="Arial" charset="0"/>
              </a:rPr>
              <a:t>Additional Information: </a:t>
            </a:r>
            <a:r>
              <a:rPr lang="en-US" dirty="0">
                <a:cs typeface="Arial" charset="0"/>
              </a:rPr>
              <a:t>The purpose of this is to establish credibility as an instructor. Limit the experience listed to things related to work zone safety.</a:t>
            </a:r>
            <a:endParaRPr lang="en-US" b="1" dirty="0">
              <a:cs typeface="Arial" charset="0"/>
            </a:endParaRPr>
          </a:p>
          <a:p>
            <a:pPr eaLnBrk="1" hangingPunct="1"/>
            <a:r>
              <a:rPr lang="en-US" b="1" dirty="0">
                <a:cs typeface="Arial" charset="0"/>
              </a:rPr>
              <a:t>Possible Problems: </a:t>
            </a:r>
            <a:r>
              <a:rPr lang="en-US" dirty="0">
                <a:cs typeface="Arial" charset="0"/>
              </a:rPr>
              <a:t>Too much of a resume here may create the impression that you are above your audience and may be a barrier to communication. Say that you welcome questions.</a:t>
            </a:r>
          </a:p>
          <a:p>
            <a:pPr eaLnBrk="1" hangingPunct="1"/>
            <a:endParaRPr lang="en-US" sz="1800" dirty="0">
              <a:cs typeface="Arial" charset="0"/>
            </a:endParaRPr>
          </a:p>
        </p:txBody>
      </p:sp>
    </p:spTree>
    <p:extLst>
      <p:ext uri="{BB962C8B-B14F-4D97-AF65-F5344CB8AC3E}">
        <p14:creationId xmlns:p14="http://schemas.microsoft.com/office/powerpoint/2010/main" val="19125131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Routin</a:t>
            </a:r>
            <a:r>
              <a:rPr lang="en-US" baseline="0" dirty="0"/>
              <a:t>g Pedestrians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sz="1200" i="0" kern="1200" baseline="0" dirty="0">
                <a:solidFill>
                  <a:schemeClr val="tx1"/>
                </a:solidFill>
                <a:ea typeface="+mn-ea"/>
                <a:cs typeface="+mn-cs"/>
              </a:rPr>
              <a:t>The following three items should be considered when planning for pedestrians in TTC zones: Pedestrians should not be led into conflicts with vehicles, equipment, and operations. Try to keep pedestrians out of the work zone. Information is the key. Which option do I have</a:t>
            </a:r>
            <a:r>
              <a:rPr lang="en-US" sz="1200" i="1" kern="1200" baseline="0" dirty="0">
                <a:solidFill>
                  <a:schemeClr val="tx1"/>
                </a:solidFill>
                <a:ea typeface="+mn-ea"/>
                <a:cs typeface="+mn-cs"/>
              </a:rPr>
              <a:t>?</a:t>
            </a:r>
            <a:endParaRPr lang="en-US"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MUTCD Section 6D.01 Pedestrian Considerations</a:t>
            </a:r>
            <a:endParaRPr lang="en-US" b="1" dirty="0"/>
          </a:p>
          <a:p>
            <a:pPr eaLnBrk="1" hangingPunct="1"/>
            <a:r>
              <a:rPr lang="en-US" b="1" dirty="0"/>
              <a:t>Possible Problems: </a:t>
            </a:r>
            <a:r>
              <a:rPr lang="en-US" dirty="0"/>
              <a:t>None</a:t>
            </a:r>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90</a:t>
            </a:fld>
            <a:endParaRPr lang="en-US" dirty="0"/>
          </a:p>
        </p:txBody>
      </p:sp>
    </p:spTree>
    <p:extLst>
      <p:ext uri="{BB962C8B-B14F-4D97-AF65-F5344CB8AC3E}">
        <p14:creationId xmlns:p14="http://schemas.microsoft.com/office/powerpoint/2010/main" val="31213916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dirty="0"/>
              <a:t>Routin</a:t>
            </a:r>
            <a:r>
              <a:rPr lang="en-US" baseline="0" dirty="0"/>
              <a:t>g Pedestrians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r>
              <a:rPr lang="en-US" b="1" dirty="0"/>
              <a:t>Suggested Comments: </a:t>
            </a:r>
            <a:r>
              <a:rPr lang="en-US" sz="1200" i="0" kern="1200" baseline="0" dirty="0">
                <a:solidFill>
                  <a:schemeClr val="tx1"/>
                </a:solidFill>
                <a:ea typeface="+mn-ea"/>
                <a:cs typeface="+mn-cs"/>
              </a:rPr>
              <a:t>Pedestrians should be provided with a convenient and accessible path that replicates as nearly as practical the most desirable characteristics of the existing sidewalk(s) or footpath(s). If this is not possible, then detours should be considered. More on this later, when we discuss scaffolding. Consideration should be made to separate pedestrian movements from both worksite activity and vehicular traffic. Unless an acceptable route that does not involve crossing the roadway can be provided, pedestrians should be appropriately directed with advance signing that encourages them to cross to the opposite side of the roadway. In urban and suburban areas with high vehicular traffic volumes, these signs should be placed at intersections (rather than midblock locations) so that pedestrians are not confronted with midblock worksites that will induce them to attempt skirting the worksite or making a midblock crossing.</a:t>
            </a:r>
            <a:endParaRPr lang="en-US" i="0"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MUTCD Section 6D.01 Pedestrian Considerations</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91</a:t>
            </a:fld>
            <a:endParaRPr lang="en-US" dirty="0"/>
          </a:p>
        </p:txBody>
      </p:sp>
    </p:spTree>
    <p:extLst>
      <p:ext uri="{BB962C8B-B14F-4D97-AF65-F5344CB8AC3E}">
        <p14:creationId xmlns:p14="http://schemas.microsoft.com/office/powerpoint/2010/main" val="19414547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b="0" dirty="0"/>
              <a:t>Accommodating</a:t>
            </a:r>
            <a:r>
              <a:rPr lang="en-US" baseline="0" dirty="0"/>
              <a:t> Pedestrians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sz="1200" i="0" kern="1200" baseline="0" dirty="0">
                <a:solidFill>
                  <a:schemeClr val="tx1"/>
                </a:solidFill>
                <a:ea typeface="+mn-ea"/>
                <a:cs typeface="+mn-cs"/>
              </a:rPr>
              <a:t>A. Provisions for continuity of accessible paths for pedestrians should be incorporated into the TTC plan. Put yourself in the position of a pedestrian!</a:t>
            </a:r>
            <a:endParaRPr lang="en-US" i="0"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MUTCD Section 6D.01 Pedestrian Considerations</a:t>
            </a:r>
            <a:endParaRPr lang="en-US" b="1" dirty="0"/>
          </a:p>
          <a:p>
            <a:pPr eaLnBrk="1" hangingPunct="1"/>
            <a:r>
              <a:rPr lang="en-US" b="1" dirty="0"/>
              <a:t>Possible Problems: </a:t>
            </a:r>
            <a:r>
              <a:rPr lang="en-US" dirty="0"/>
              <a:t>None</a:t>
            </a:r>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92</a:t>
            </a:fld>
            <a:endParaRPr lang="en-US" dirty="0"/>
          </a:p>
        </p:txBody>
      </p:sp>
    </p:spTree>
    <p:extLst>
      <p:ext uri="{BB962C8B-B14F-4D97-AF65-F5344CB8AC3E}">
        <p14:creationId xmlns:p14="http://schemas.microsoft.com/office/powerpoint/2010/main" val="27668461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b="0" dirty="0"/>
              <a:t>Accommodating</a:t>
            </a:r>
            <a:r>
              <a:rPr lang="en-US" baseline="0" dirty="0"/>
              <a:t> Pedestrians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a:t>
            </a:r>
            <a:r>
              <a:rPr lang="en-US" sz="1200" i="0" kern="1200" baseline="0" dirty="0">
                <a:solidFill>
                  <a:schemeClr val="tx1"/>
                </a:solidFill>
                <a:ea typeface="+mn-ea"/>
                <a:cs typeface="+mn-cs"/>
              </a:rPr>
              <a:t> Access to transit stops should be maintained!</a:t>
            </a:r>
            <a:endParaRPr lang="en-US" i="0" dirty="0"/>
          </a:p>
          <a:p>
            <a:pPr eaLnBrk="1" hangingPunct="1"/>
            <a:r>
              <a:rPr lang="en-US" b="1" dirty="0"/>
              <a:t>Suggested Questions: </a:t>
            </a:r>
            <a:r>
              <a:rPr lang="en-US" dirty="0"/>
              <a:t>Is this stop accessible?</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93</a:t>
            </a:fld>
            <a:endParaRPr lang="en-US" dirty="0"/>
          </a:p>
        </p:txBody>
      </p:sp>
    </p:spTree>
    <p:extLst>
      <p:ext uri="{BB962C8B-B14F-4D97-AF65-F5344CB8AC3E}">
        <p14:creationId xmlns:p14="http://schemas.microsoft.com/office/powerpoint/2010/main" val="31684075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eaLnBrk="1" hangingPunct="1"/>
            <a:r>
              <a:rPr lang="en-US" b="1" dirty="0"/>
              <a:t>Key Message: </a:t>
            </a:r>
            <a:r>
              <a:rPr lang="es-PR" dirty="0"/>
              <a:t>Relocated Bus Stop Information</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r>
              <a:rPr lang="en-US" b="1" dirty="0"/>
              <a:t>Suggested Comments: </a:t>
            </a:r>
            <a:r>
              <a:rPr lang="en-US" sz="1200" kern="1200" dirty="0">
                <a:solidFill>
                  <a:schemeClr val="tx1"/>
                </a:solidFill>
                <a:ea typeface="+mn-ea"/>
                <a:cs typeface="+mn-cs"/>
              </a:rPr>
              <a:t>Relocation of a bus stop can generate a lot of confusion for transit patrons. It is extremely important for the engineer/contractor to furnish information about the relocated bus stop in a timely and effective manner. Throughout the construction period, information should be continuously displayed at the relocated bus stop. That information should include, but is not limited to, items such as the effective start and end date of the relocated bus stop, new system map and schedule, fare information, and contact information for the engineer/contractor in charge. </a:t>
            </a:r>
            <a:endParaRPr lang="es-PR" sz="1200" kern="1200" dirty="0">
              <a:solidFill>
                <a:schemeClr val="tx1"/>
              </a:solidFill>
              <a:ea typeface="+mn-ea"/>
              <a:cs typeface="+mn-cs"/>
            </a:endParaRPr>
          </a:p>
          <a:p>
            <a:r>
              <a:rPr lang="en-US" sz="1200" kern="1200" dirty="0">
                <a:solidFill>
                  <a:schemeClr val="tx1"/>
                </a:solidFill>
                <a:ea typeface="+mn-ea"/>
                <a:cs typeface="+mn-cs"/>
              </a:rPr>
              <a:t> </a:t>
            </a:r>
            <a:r>
              <a:rPr lang="en-US" b="1" dirty="0"/>
              <a:t>Suggested Questions: </a:t>
            </a:r>
            <a:r>
              <a:rPr lang="en-US" dirty="0"/>
              <a:t>None</a:t>
            </a:r>
            <a:endParaRPr lang="en-US"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sz="1200" kern="1200" dirty="0">
                <a:solidFill>
                  <a:schemeClr val="tx1"/>
                </a:solidFill>
                <a:ea typeface="+mn-ea"/>
                <a:cs typeface="+mn-cs"/>
              </a:rPr>
              <a:t>Source: Guidelines for Bus Transit Stops in Highway Construction Work Zones</a:t>
            </a:r>
            <a:r>
              <a:rPr lang="en-US" sz="1200" kern="1200" baseline="0" dirty="0">
                <a:solidFill>
                  <a:schemeClr val="tx1"/>
                </a:solidFill>
                <a:ea typeface="+mn-ea"/>
                <a:cs typeface="+mn-cs"/>
              </a:rPr>
              <a:t> </a:t>
            </a:r>
            <a:r>
              <a:rPr lang="en-US" sz="1200" kern="1200" dirty="0">
                <a:solidFill>
                  <a:schemeClr val="tx1"/>
                </a:solidFill>
                <a:ea typeface="+mn-ea"/>
                <a:cs typeface="+mn-cs"/>
              </a:rPr>
              <a:t>BDV29-977-06. According to the “Accessing Transit Design Handbook,” providing system maps and fare information at bus passenger facilities is useful to passengers and gives the transit agency an opportunity to educate passengers and potential passengers about bus transit services. Route maps and schedules should be presented in a manner that allows all transit patrons to understand. Maps and schedules should be provided in a uniform graphic standard, sizes, and color codes. Color schemes should be highly contrasted in a manner that complies with the ADA guidelines.</a:t>
            </a:r>
            <a:endParaRPr lang="es-PR" dirty="0"/>
          </a:p>
          <a:p>
            <a:pPr eaLnBrk="1" hangingPunct="1"/>
            <a:r>
              <a:rPr lang="en-US" b="1" dirty="0"/>
              <a:t>Possible Problems: </a:t>
            </a:r>
            <a:r>
              <a:rPr lang="en-US" dirty="0"/>
              <a:t>None</a:t>
            </a:r>
          </a:p>
          <a:p>
            <a:pPr eaLnBrk="1" hangingPunct="1"/>
            <a:endParaRPr lang="en-US" dirty="0"/>
          </a:p>
          <a:p>
            <a:pPr eaLnBrk="1" hangingPunct="1"/>
            <a:r>
              <a:rPr lang="en-US" dirty="0"/>
              <a:t>https://rosap.ntl.bts.gov/view/dot/28632 </a:t>
            </a:r>
          </a:p>
          <a:p>
            <a:endParaRPr lang="en-US" sz="1200" kern="1200" dirty="0">
              <a:solidFill>
                <a:schemeClr val="tx1"/>
              </a:solidFill>
              <a:ea typeface="+mn-ea"/>
              <a:cs typeface="+mn-cs"/>
            </a:endParaRPr>
          </a:p>
          <a:p>
            <a:endParaRPr lang="en-US" sz="1200" kern="1200" dirty="0">
              <a:solidFill>
                <a:schemeClr val="tx1"/>
              </a:solidFill>
              <a:ea typeface="+mn-ea"/>
              <a:cs typeface="+mn-cs"/>
            </a:endParaRP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94</a:t>
            </a:fld>
            <a:endParaRPr lang="en-US" dirty="0"/>
          </a:p>
        </p:txBody>
      </p:sp>
    </p:spTree>
    <p:extLst>
      <p:ext uri="{BB962C8B-B14F-4D97-AF65-F5344CB8AC3E}">
        <p14:creationId xmlns:p14="http://schemas.microsoft.com/office/powerpoint/2010/main" val="118717891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eaLnBrk="1" hangingPunct="1"/>
            <a:r>
              <a:rPr lang="en-US" b="1" dirty="0"/>
              <a:t>Key Message: </a:t>
            </a:r>
            <a:r>
              <a:rPr lang="es-PR" dirty="0"/>
              <a:t>Transit Rider Information</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r>
              <a:rPr lang="en-US" b="1" dirty="0"/>
              <a:t>Suggested Comments: </a:t>
            </a:r>
            <a:r>
              <a:rPr lang="en-US" sz="1200" kern="1200" dirty="0">
                <a:solidFill>
                  <a:schemeClr val="tx1"/>
                </a:solidFill>
                <a:ea typeface="+mn-ea"/>
                <a:cs typeface="+mn-cs"/>
              </a:rPr>
              <a:t>Before bus stops are removed due to impending construction work, transit agencies/construction companies should have available in advance the affected stops posted with an informational flier. This alerts transit customers and allows the time that is needed to receive rider comments. </a:t>
            </a:r>
            <a:r>
              <a:rPr lang="es-PR" sz="1200" kern="1200" baseline="0" dirty="0">
                <a:solidFill>
                  <a:schemeClr val="tx1"/>
                </a:solidFill>
                <a:ea typeface="+mn-ea"/>
                <a:cs typeface="+mn-cs"/>
              </a:rPr>
              <a:t> </a:t>
            </a:r>
            <a:r>
              <a:rPr lang="en-US" sz="1200" kern="1200" dirty="0">
                <a:solidFill>
                  <a:schemeClr val="tx1"/>
                </a:solidFill>
                <a:ea typeface="+mn-ea"/>
                <a:cs typeface="+mn-cs"/>
              </a:rPr>
              <a:t>The typical message for a temporary change could include the information on the tentative duration of the new traffic conditions, or of any walkway restrictions. A contact number for questions and/or for reporting hazards could be provided. Conditions that are beyond recommended standards, non-compliant, or with missing key restrictions or hazardous with non-ADA recommended elements should be reported. </a:t>
            </a:r>
            <a:r>
              <a:rPr lang="es-PR" sz="1200" kern="1200" baseline="0" dirty="0">
                <a:solidFill>
                  <a:schemeClr val="tx1"/>
                </a:solidFill>
                <a:ea typeface="+mn-ea"/>
                <a:cs typeface="+mn-cs"/>
              </a:rPr>
              <a:t> </a:t>
            </a:r>
            <a:r>
              <a:rPr lang="en-US" sz="1200" kern="1200" dirty="0">
                <a:solidFill>
                  <a:schemeClr val="tx1"/>
                </a:solidFill>
                <a:ea typeface="+mn-ea"/>
                <a:cs typeface="+mn-cs"/>
              </a:rPr>
              <a:t>According to the Accessing Transit Design Handbook for Florida Bus Passenger Facilities, throughout the construction period, information should be displayed at the relocated bus stops and provide the transit agency the opportunity to educate patrons about the bus transit services being provided. </a:t>
            </a:r>
            <a:r>
              <a:rPr lang="es-PR" sz="1200" kern="1200" baseline="0" dirty="0">
                <a:solidFill>
                  <a:schemeClr val="tx1"/>
                </a:solidFill>
                <a:ea typeface="+mn-ea"/>
                <a:cs typeface="+mn-cs"/>
              </a:rPr>
              <a:t> </a:t>
            </a:r>
            <a:r>
              <a:rPr lang="en-US" sz="1200" kern="1200" dirty="0">
                <a:solidFill>
                  <a:schemeClr val="tx1"/>
                </a:solidFill>
                <a:ea typeface="+mn-ea"/>
                <a:cs typeface="+mn-cs"/>
              </a:rPr>
              <a:t>A public outreach campaign that targets the general public should also be a consideration. This pre-work notification in a website or in the immediate vicinity of the relocated bus stop locations allows bus patrons to be well informed.</a:t>
            </a:r>
            <a:endParaRPr lang="es-PR" sz="1200" kern="1200" dirty="0">
              <a:solidFill>
                <a:schemeClr val="tx1"/>
              </a:solidFill>
              <a:ea typeface="+mn-ea"/>
              <a:cs typeface="+mn-cs"/>
            </a:endParaRPr>
          </a:p>
          <a:p>
            <a:endParaRPr lang="es-PR" dirty="0"/>
          </a:p>
          <a:p>
            <a:pPr eaLnBrk="1" hangingPunct="1"/>
            <a:r>
              <a:rPr lang="en-US" b="1" dirty="0"/>
              <a:t>Suggested Questions: </a:t>
            </a:r>
            <a:r>
              <a:rPr lang="en-US" dirty="0"/>
              <a:t>None</a:t>
            </a:r>
            <a:endParaRPr lang="en-US"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Additional Information: </a:t>
            </a:r>
            <a:r>
              <a:rPr lang="en-US" sz="1200" kern="1200" dirty="0">
                <a:solidFill>
                  <a:schemeClr val="tx1"/>
                </a:solidFill>
                <a:ea typeface="+mn-ea"/>
                <a:cs typeface="+mn-cs"/>
              </a:rPr>
              <a:t>Source: Guidelines for Bus Transit Stops in Highway Construction Work Zones</a:t>
            </a:r>
            <a:r>
              <a:rPr lang="en-US" sz="1200" kern="1200" baseline="0" dirty="0">
                <a:solidFill>
                  <a:schemeClr val="tx1"/>
                </a:solidFill>
                <a:ea typeface="+mn-ea"/>
                <a:cs typeface="+mn-cs"/>
              </a:rPr>
              <a:t> </a:t>
            </a:r>
            <a:r>
              <a:rPr lang="en-US" sz="1200" kern="1200" dirty="0">
                <a:solidFill>
                  <a:schemeClr val="tx1"/>
                </a:solidFill>
                <a:ea typeface="+mn-ea"/>
                <a:cs typeface="+mn-cs"/>
              </a:rPr>
              <a:t>BDV29-977-06</a:t>
            </a:r>
            <a:endParaRPr lang="en-US" b="1" dirty="0"/>
          </a:p>
          <a:p>
            <a:pPr eaLnBrk="1" hangingPunct="1"/>
            <a:r>
              <a:rPr lang="en-US" b="1" dirty="0"/>
              <a:t>Possible Problems: </a:t>
            </a:r>
            <a:r>
              <a:rPr lang="en-US" dirty="0"/>
              <a:t>None</a:t>
            </a:r>
          </a:p>
          <a:p>
            <a:endParaRPr lang="en-US" sz="1200" kern="1200" dirty="0">
              <a:solidFill>
                <a:schemeClr val="tx1"/>
              </a:solidFill>
              <a:ea typeface="+mn-ea"/>
              <a:cs typeface="+mn-cs"/>
            </a:endParaRPr>
          </a:p>
          <a:p>
            <a:endParaRPr lang="en-US" sz="1200" kern="1200" dirty="0">
              <a:solidFill>
                <a:schemeClr val="tx1"/>
              </a:solidFill>
              <a:ea typeface="+mn-ea"/>
              <a:cs typeface="+mn-cs"/>
            </a:endParaRP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95</a:t>
            </a:fld>
            <a:endParaRPr lang="en-US" dirty="0"/>
          </a:p>
        </p:txBody>
      </p:sp>
    </p:spTree>
    <p:extLst>
      <p:ext uri="{BB962C8B-B14F-4D97-AF65-F5344CB8AC3E}">
        <p14:creationId xmlns:p14="http://schemas.microsoft.com/office/powerpoint/2010/main" val="29767568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b="0" dirty="0"/>
              <a:t>Accommodating</a:t>
            </a:r>
            <a:r>
              <a:rPr lang="en-US" baseline="0" dirty="0"/>
              <a:t> Pedestrians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Suggested Comments: </a:t>
            </a:r>
            <a:r>
              <a:rPr lang="en-US" sz="1200" i="0" kern="1200" dirty="0">
                <a:solidFill>
                  <a:schemeClr val="tx1"/>
                </a:solidFill>
                <a:ea typeface="+mn-ea"/>
                <a:cs typeface="+mn-cs"/>
              </a:rPr>
              <a:t>C. A smooth, continuous hard surface should be provided throughout the entire length of the temporary pedestrian facility. There should be no curbs or abrupt changes in grade or terrain that could cause tripping or be a barrier to wheelchair use. The geometry and alignment of the facility should meet the applicable requirements of the “Americans with Disabilities Act Accessibility Guidelines for Buildings and Facilities (ADAAG)” (see Section 1A.11)   </a:t>
            </a:r>
            <a:endParaRPr lang="en-US" i="0"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MUTCD Section 6D.01 Pedestrian Considerations</a:t>
            </a:r>
            <a:endParaRPr lang="en-US" b="1" dirty="0"/>
          </a:p>
          <a:p>
            <a:pPr eaLnBrk="1" hangingPunct="1"/>
            <a:r>
              <a:rPr lang="en-US" b="1" dirty="0"/>
              <a:t>Possible Problems: </a:t>
            </a:r>
            <a:r>
              <a:rPr lang="en-US" dirty="0"/>
              <a:t>None</a:t>
            </a:r>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96</a:t>
            </a:fld>
            <a:endParaRPr lang="en-US" dirty="0"/>
          </a:p>
        </p:txBody>
      </p:sp>
    </p:spTree>
    <p:extLst>
      <p:ext uri="{BB962C8B-B14F-4D97-AF65-F5344CB8AC3E}">
        <p14:creationId xmlns:p14="http://schemas.microsoft.com/office/powerpoint/2010/main" val="12476803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b="0" dirty="0"/>
              <a:t>Accommodating</a:t>
            </a:r>
            <a:r>
              <a:rPr lang="en-US" baseline="0" dirty="0"/>
              <a:t> Pedestrians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r>
              <a:rPr lang="en-US" b="1" dirty="0"/>
              <a:t>Suggested Comments: </a:t>
            </a:r>
            <a:r>
              <a:rPr lang="en-US" sz="1200" i="1" kern="1200" baseline="0" dirty="0">
                <a:solidFill>
                  <a:schemeClr val="tx1"/>
                </a:solidFill>
                <a:ea typeface="+mn-ea"/>
                <a:cs typeface="+mn-cs"/>
              </a:rPr>
              <a:t>. </a:t>
            </a:r>
            <a:r>
              <a:rPr lang="en-US" sz="1200" i="0" kern="1200" baseline="0" dirty="0">
                <a:solidFill>
                  <a:schemeClr val="tx1"/>
                </a:solidFill>
                <a:ea typeface="+mn-ea"/>
                <a:cs typeface="+mn-cs"/>
              </a:rPr>
              <a:t>D. The width of the existing pedestrian facility should be provided for the temporary facility if practical. Traffic control devices and other construction materials and features should not intrude into the usable width of the sidewalk, temporary pathway, or other pedestrian facility. </a:t>
            </a:r>
            <a:endParaRPr lang="en-US" i="0"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MUTCD Section 6D.01 Pedestrian Considerations</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97</a:t>
            </a:fld>
            <a:endParaRPr lang="en-US" dirty="0"/>
          </a:p>
        </p:txBody>
      </p:sp>
    </p:spTree>
    <p:extLst>
      <p:ext uri="{BB962C8B-B14F-4D97-AF65-F5344CB8AC3E}">
        <p14:creationId xmlns:p14="http://schemas.microsoft.com/office/powerpoint/2010/main" val="12500675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b="0" dirty="0"/>
              <a:t>Accommodating</a:t>
            </a:r>
            <a:r>
              <a:rPr lang="en-US" baseline="0" dirty="0"/>
              <a:t> Pedestrians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r>
              <a:rPr lang="en-US" b="1" dirty="0"/>
              <a:t>Suggested Comments: </a:t>
            </a:r>
            <a:r>
              <a:rPr lang="en-US" sz="1200" i="1" kern="1200" baseline="0" dirty="0">
                <a:solidFill>
                  <a:schemeClr val="tx1"/>
                </a:solidFill>
                <a:ea typeface="+mn-ea"/>
                <a:cs typeface="+mn-cs"/>
              </a:rPr>
              <a:t>. </a:t>
            </a:r>
            <a:r>
              <a:rPr lang="en-US" sz="1200" i="0" kern="1200" baseline="0" dirty="0">
                <a:solidFill>
                  <a:schemeClr val="tx1"/>
                </a:solidFill>
                <a:ea typeface="+mn-ea"/>
                <a:cs typeface="+mn-cs"/>
              </a:rPr>
              <a:t>This shows an example of a blocked sidewalk.</a:t>
            </a:r>
            <a:endParaRPr lang="en-US" i="0" dirty="0"/>
          </a:p>
          <a:p>
            <a:pPr eaLnBrk="1" hangingPunct="1"/>
            <a:r>
              <a:rPr lang="en-US" b="1" dirty="0"/>
              <a:t>Suggested Questions: </a:t>
            </a:r>
            <a:r>
              <a:rPr lang="en-US" dirty="0"/>
              <a:t>Intruding?</a:t>
            </a:r>
            <a:endParaRPr lang="en-US" b="1" dirty="0"/>
          </a:p>
          <a:p>
            <a:pPr eaLnBrk="1" hangingPunct="1"/>
            <a:r>
              <a:rPr lang="en-US" b="1" dirty="0"/>
              <a:t>Additional Information: </a:t>
            </a:r>
            <a:r>
              <a:rPr lang="en-US" dirty="0"/>
              <a:t>None</a:t>
            </a:r>
            <a:endParaRPr lang="en-US" b="1" dirty="0"/>
          </a:p>
          <a:p>
            <a:pPr eaLnBrk="1" hangingPunct="1"/>
            <a:r>
              <a:rPr lang="en-US" b="1" dirty="0"/>
              <a:t>Possible Problems: </a:t>
            </a:r>
            <a:r>
              <a:rPr lang="en-US" dirty="0"/>
              <a:t>None</a:t>
            </a:r>
          </a:p>
          <a:p>
            <a:endParaRPr lang="es-PR" dirty="0"/>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98</a:t>
            </a:fld>
            <a:endParaRPr lang="en-US" dirty="0"/>
          </a:p>
        </p:txBody>
      </p:sp>
    </p:spTree>
    <p:extLst>
      <p:ext uri="{BB962C8B-B14F-4D97-AF65-F5344CB8AC3E}">
        <p14:creationId xmlns:p14="http://schemas.microsoft.com/office/powerpoint/2010/main" val="20251109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Key Message: </a:t>
            </a:r>
            <a:r>
              <a:rPr lang="en-US" b="0" dirty="0"/>
              <a:t>Accommodating</a:t>
            </a:r>
            <a:r>
              <a:rPr lang="en-US" baseline="0" dirty="0"/>
              <a:t> Pedestrians</a:t>
            </a:r>
            <a:endParaRPr lang="en-US" b="1" dirty="0"/>
          </a:p>
          <a:p>
            <a:pPr eaLnBrk="1" hangingPunct="1"/>
            <a:r>
              <a:rPr lang="en-US" b="1" dirty="0"/>
              <a:t>Est. Presentation Time: </a:t>
            </a:r>
            <a:r>
              <a:rPr lang="en-US" dirty="0"/>
              <a:t>As needed</a:t>
            </a:r>
          </a:p>
          <a:p>
            <a:pPr eaLnBrk="1" hangingPunct="1"/>
            <a:r>
              <a:rPr lang="en-US" b="1" dirty="0"/>
              <a:t>Explanation of Cues/Builds: </a:t>
            </a:r>
            <a:r>
              <a:rPr lang="en-US" dirty="0"/>
              <a:t>None</a:t>
            </a:r>
          </a:p>
          <a:p>
            <a:r>
              <a:rPr lang="en-US" b="1" dirty="0"/>
              <a:t>Suggested Comments: </a:t>
            </a:r>
            <a:r>
              <a:rPr lang="en-US" sz="1200" i="1" kern="1200" baseline="0" dirty="0">
                <a:solidFill>
                  <a:schemeClr val="tx1"/>
                </a:solidFill>
                <a:ea typeface="+mn-ea"/>
                <a:cs typeface="+mn-cs"/>
              </a:rPr>
              <a:t>. </a:t>
            </a:r>
            <a:r>
              <a:rPr lang="en-US" sz="1200" i="0" kern="1200" baseline="0" dirty="0">
                <a:solidFill>
                  <a:schemeClr val="tx1"/>
                </a:solidFill>
                <a:ea typeface="+mn-ea"/>
                <a:cs typeface="+mn-cs"/>
              </a:rPr>
              <a:t>When it is not possible to maintain a minimum width of 60 inches throughout the entire length of the pedestrian pathway, a 60 x 60-inch passing space should be provided at least every 200 feet to allow individuals in wheelchairs </a:t>
            </a:r>
            <a:r>
              <a:rPr lang="es-PR" sz="1200" i="0" kern="1200" baseline="0" dirty="0">
                <a:solidFill>
                  <a:schemeClr val="tx1"/>
                </a:solidFill>
                <a:ea typeface="+mn-ea"/>
                <a:cs typeface="+mn-cs"/>
              </a:rPr>
              <a:t>to pass. </a:t>
            </a:r>
            <a:r>
              <a:rPr lang="en-US" dirty="0"/>
              <a:t>Section R301.3.2 of the PROWAG addresses the width at passing spaces. Both the updated ADAAG and the PROWAG require a 5’x 5’ passing area every 200’.  Hence, a 5-foot wide pedestrian zone is more practical. </a:t>
            </a:r>
            <a:endParaRPr lang="en-US" i="0" dirty="0"/>
          </a:p>
          <a:p>
            <a:pPr eaLnBrk="1" hangingPunct="1"/>
            <a:r>
              <a:rPr lang="en-US" b="1" dirty="0"/>
              <a:t>Suggested Questions: </a:t>
            </a:r>
            <a:r>
              <a:rPr lang="en-US" dirty="0"/>
              <a:t>None</a:t>
            </a:r>
            <a:endParaRPr lang="en-US" b="1" dirty="0"/>
          </a:p>
          <a:p>
            <a:pPr eaLnBrk="1" hangingPunct="1"/>
            <a:r>
              <a:rPr lang="en-US" b="1" dirty="0"/>
              <a:t>Additional Information: </a:t>
            </a:r>
            <a:r>
              <a:rPr lang="en-US" dirty="0"/>
              <a:t>MUTCD Section 6D.01 Pedestrian Considerations</a:t>
            </a:r>
            <a:endParaRPr lang="en-US" b="1" dirty="0"/>
          </a:p>
          <a:p>
            <a:pPr eaLnBrk="1" hangingPunct="1"/>
            <a:r>
              <a:rPr lang="en-US" b="1" dirty="0"/>
              <a:t>Possible Problems: </a:t>
            </a:r>
            <a:r>
              <a:rPr lang="en-US" dirty="0"/>
              <a:t>None</a:t>
            </a:r>
          </a:p>
        </p:txBody>
      </p:sp>
      <p:sp>
        <p:nvSpPr>
          <p:cNvPr id="4" name="Slide Number Placeholder 3"/>
          <p:cNvSpPr>
            <a:spLocks noGrp="1"/>
          </p:cNvSpPr>
          <p:nvPr>
            <p:ph type="sldNum" sz="quarter" idx="10"/>
          </p:nvPr>
        </p:nvSpPr>
        <p:spPr/>
        <p:txBody>
          <a:bodyPr/>
          <a:lstStyle/>
          <a:p>
            <a:pPr>
              <a:defRPr/>
            </a:pPr>
            <a:fld id="{D3AA1005-96A5-4CE0-97A3-E1B7A70FFA11}" type="slidenum">
              <a:rPr lang="en-US" smtClean="0"/>
              <a:pPr>
                <a:defRPr/>
              </a:pPr>
              <a:t>99</a:t>
            </a:fld>
            <a:endParaRPr lang="en-US" dirty="0"/>
          </a:p>
        </p:txBody>
      </p:sp>
    </p:spTree>
    <p:extLst>
      <p:ext uri="{BB962C8B-B14F-4D97-AF65-F5344CB8AC3E}">
        <p14:creationId xmlns:p14="http://schemas.microsoft.com/office/powerpoint/2010/main" val="702899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28600"/>
            <a:ext cx="222885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53415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915400" cy="1096963"/>
          </a:xfrm>
        </p:spPr>
        <p:txBody>
          <a:bodyPr/>
          <a:lstStyle/>
          <a:p>
            <a:r>
              <a:rPr lang="en-US"/>
              <a:t>Click to edit Master title style</a:t>
            </a:r>
          </a:p>
        </p:txBody>
      </p:sp>
      <p:sp>
        <p:nvSpPr>
          <p:cNvPr id="3" name="Text Placeholder 2"/>
          <p:cNvSpPr>
            <a:spLocks noGrp="1"/>
          </p:cNvSpPr>
          <p:nvPr>
            <p:ph type="body" sz="half" idx="1"/>
          </p:nvPr>
        </p:nvSpPr>
        <p:spPr>
          <a:xfrm>
            <a:off x="381000" y="18288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915400" cy="1096963"/>
          </a:xfrm>
        </p:spPr>
        <p:txBody>
          <a:bodyPr/>
          <a:lstStyle/>
          <a:p>
            <a:r>
              <a:rPr lang="en-US"/>
              <a:t>Click to edit Master title style</a:t>
            </a:r>
          </a:p>
        </p:txBody>
      </p:sp>
      <p:sp>
        <p:nvSpPr>
          <p:cNvPr id="3" name="Table Placeholder 2"/>
          <p:cNvSpPr>
            <a:spLocks noGrp="1"/>
          </p:cNvSpPr>
          <p:nvPr>
            <p:ph type="tbl" idx="1"/>
          </p:nvPr>
        </p:nvSpPr>
        <p:spPr>
          <a:xfrm>
            <a:off x="381000" y="1828800"/>
            <a:ext cx="8458200" cy="4343400"/>
          </a:xfrm>
        </p:spPr>
        <p:txBody>
          <a:bodyPr/>
          <a:lstStyle/>
          <a:p>
            <a:pPr lvl="0"/>
            <a:endParaRPr lang="en-US" noProof="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09700" y="114300"/>
            <a:ext cx="7734300" cy="457200"/>
          </a:xfrm>
        </p:spPr>
        <p:txBody>
          <a:bodyPr/>
          <a:lstStyle/>
          <a:p>
            <a:r>
              <a:rPr lang="en-US"/>
              <a:t>Click to edit Master title style</a:t>
            </a:r>
          </a:p>
        </p:txBody>
      </p:sp>
      <p:sp>
        <p:nvSpPr>
          <p:cNvPr id="3" name="Content Placeholder 2"/>
          <p:cNvSpPr>
            <a:spLocks noGrp="1"/>
          </p:cNvSpPr>
          <p:nvPr>
            <p:ph sz="quarter" idx="1"/>
          </p:nvPr>
        </p:nvSpPr>
        <p:spPr>
          <a:xfrm>
            <a:off x="1460500" y="787400"/>
            <a:ext cx="3670300" cy="2622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83200" y="787400"/>
            <a:ext cx="3670300" cy="2622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460500" y="3562350"/>
            <a:ext cx="3670300" cy="2622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283200" y="3562350"/>
            <a:ext cx="3670300" cy="2622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8708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763000" cy="1325563"/>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81000" y="1828800"/>
            <a:ext cx="41529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1529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0"/>
            <a:ext cx="8763000" cy="1325563"/>
          </a:xfrm>
          <a:prstGeom prst="rect">
            <a:avLst/>
          </a:prstGeom>
          <a:ln>
            <a:headEnd/>
            <a:tailEnd/>
          </a:ln>
        </p:spPr>
        <p:style>
          <a:lnRef idx="2">
            <a:schemeClr val="accent3"/>
          </a:lnRef>
          <a:fillRef idx="1">
            <a:schemeClr val="lt1"/>
          </a:fillRef>
          <a:effectRef idx="0">
            <a:schemeClr val="accent3"/>
          </a:effectRef>
          <a:fontRef idx="none"/>
        </p:style>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75" name="Rectangle 3"/>
          <p:cNvSpPr>
            <a:spLocks noGrp="1" noChangeArrowheads="1"/>
          </p:cNvSpPr>
          <p:nvPr>
            <p:ph type="body" idx="1"/>
          </p:nvPr>
        </p:nvSpPr>
        <p:spPr bwMode="auto">
          <a:xfrm>
            <a:off x="396922" y="1325563"/>
            <a:ext cx="84582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p:cNvPicPr>
            <a:picLocks noChangeAspect="1"/>
          </p:cNvPicPr>
          <p:nvPr userDrawn="1"/>
        </p:nvPicPr>
        <p:blipFill>
          <a:blip r:embed="rId16"/>
          <a:stretch>
            <a:fillRect/>
          </a:stretch>
        </p:blipFill>
        <p:spPr>
          <a:xfrm>
            <a:off x="7315200" y="6149667"/>
            <a:ext cx="1524000" cy="385542"/>
          </a:xfrm>
          <a:prstGeom prst="rect">
            <a:avLst/>
          </a:prstGeom>
        </p:spPr>
      </p:pic>
      <p:sp>
        <p:nvSpPr>
          <p:cNvPr id="3" name="TextBox 2">
            <a:extLst>
              <a:ext uri="{FF2B5EF4-FFF2-40B4-BE49-F238E27FC236}">
                <a16:creationId xmlns:a16="http://schemas.microsoft.com/office/drawing/2014/main" id="{D2D1FD58-D7C0-4E23-990F-1666966495D1}"/>
              </a:ext>
            </a:extLst>
          </p:cNvPr>
          <p:cNvSpPr txBox="1"/>
          <p:nvPr userDrawn="1"/>
        </p:nvSpPr>
        <p:spPr>
          <a:xfrm>
            <a:off x="6629400" y="6173161"/>
            <a:ext cx="436338" cy="338554"/>
          </a:xfrm>
          <a:prstGeom prst="rect">
            <a:avLst/>
          </a:prstGeom>
          <a:noFill/>
        </p:spPr>
        <p:txBody>
          <a:bodyPr wrap="none" rtlCol="0">
            <a:spAutoFit/>
          </a:bodyPr>
          <a:lstStyle/>
          <a:p>
            <a:fld id="{1C669238-818C-4B00-BC1B-677D27B2B5CE}" type="slidenum">
              <a:rPr lang="en-US" smtClean="0">
                <a:latin typeface="Arial" panose="020B0604020202020204" pitchFamily="34" charset="0"/>
                <a:cs typeface="Arial" panose="020B0604020202020204" pitchFamily="34" charset="0"/>
              </a:rPr>
              <a:t>‹#›</a:t>
            </a:fld>
            <a:endParaRPr lang="en-US" dirty="0">
              <a:latin typeface="Arial" panose="020B0604020202020204" pitchFamily="34" charset="0"/>
              <a:cs typeface="Arial" panose="020B0604020202020204" pitchFamily="34" charset="0"/>
            </a:endParaRPr>
          </a:p>
        </p:txBody>
      </p:sp>
      <p:pic>
        <p:nvPicPr>
          <p:cNvPr id="5" name="Picture 4" descr="ATSSA logo showing a cone within the A and safer roads save lives">
            <a:extLst>
              <a:ext uri="{FF2B5EF4-FFF2-40B4-BE49-F238E27FC236}">
                <a16:creationId xmlns:a16="http://schemas.microsoft.com/office/drawing/2014/main" id="{F058A6A6-5734-9160-725B-6F98F2062F8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81000" y="6149667"/>
            <a:ext cx="1179838" cy="357466"/>
          </a:xfrm>
          <a:prstGeom prst="rect">
            <a:avLst/>
          </a:prstGeom>
        </p:spPr>
      </p:pic>
    </p:spTree>
  </p:cSld>
  <p:clrMap bg1="lt1" tx1="dk1" bg2="lt2" tx2="dk2" accent1="accent1" accent2="accent2" accent3="accent3" accent4="accent4" accent5="accent5" accent6="accent6" hlink="hlink" folHlink="folHlink"/>
  <p:sldLayoutIdLst>
    <p:sldLayoutId id="2147483789" r:id="rId1"/>
    <p:sldLayoutId id="2147483801"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2" r:id="rId14"/>
  </p:sldLayoutIdLst>
  <p:txStyles>
    <p:titleStyle>
      <a:lvl1pPr algn="l" rtl="0" eaLnBrk="0" fontAlgn="base" hangingPunct="0">
        <a:spcBef>
          <a:spcPct val="0"/>
        </a:spcBef>
        <a:spcAft>
          <a:spcPct val="0"/>
        </a:spcAft>
        <a:defRPr sz="3600" b="1" i="0" baseline="0">
          <a:solidFill>
            <a:srgbClr val="008080"/>
          </a:solidFill>
          <a:effectLst/>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000" b="1" i="1">
          <a:solidFill>
            <a:srgbClr val="CC3300"/>
          </a:solidFill>
          <a:latin typeface="Calibri" pitchFamily="34" charset="0"/>
        </a:defRPr>
      </a:lvl2pPr>
      <a:lvl3pPr algn="ctr" rtl="0" eaLnBrk="0" fontAlgn="base" hangingPunct="0">
        <a:spcBef>
          <a:spcPct val="0"/>
        </a:spcBef>
        <a:spcAft>
          <a:spcPct val="0"/>
        </a:spcAft>
        <a:defRPr sz="4000" b="1" i="1">
          <a:solidFill>
            <a:srgbClr val="CC3300"/>
          </a:solidFill>
          <a:latin typeface="Calibri" pitchFamily="34" charset="0"/>
        </a:defRPr>
      </a:lvl3pPr>
      <a:lvl4pPr algn="ctr" rtl="0" eaLnBrk="0" fontAlgn="base" hangingPunct="0">
        <a:spcBef>
          <a:spcPct val="0"/>
        </a:spcBef>
        <a:spcAft>
          <a:spcPct val="0"/>
        </a:spcAft>
        <a:defRPr sz="4000" b="1" i="1">
          <a:solidFill>
            <a:srgbClr val="CC3300"/>
          </a:solidFill>
          <a:latin typeface="Calibri" pitchFamily="34" charset="0"/>
        </a:defRPr>
      </a:lvl4pPr>
      <a:lvl5pPr algn="ctr" rtl="0" eaLnBrk="0" fontAlgn="base" hangingPunct="0">
        <a:spcBef>
          <a:spcPct val="0"/>
        </a:spcBef>
        <a:spcAft>
          <a:spcPct val="0"/>
        </a:spcAft>
        <a:defRPr sz="4000" b="1" i="1">
          <a:solidFill>
            <a:srgbClr val="CC3300"/>
          </a:solidFill>
          <a:latin typeface="Calibri" pitchFamily="34" charset="0"/>
        </a:defRPr>
      </a:lvl5pPr>
      <a:lvl6pPr marL="457200" algn="ctr" rtl="0" fontAlgn="base">
        <a:spcBef>
          <a:spcPct val="0"/>
        </a:spcBef>
        <a:spcAft>
          <a:spcPct val="0"/>
        </a:spcAft>
        <a:defRPr sz="4000" b="1" i="1">
          <a:solidFill>
            <a:srgbClr val="CC3300"/>
          </a:solidFill>
          <a:latin typeface="Verdana" pitchFamily="34" charset="0"/>
        </a:defRPr>
      </a:lvl6pPr>
      <a:lvl7pPr marL="914400" algn="ctr" rtl="0" fontAlgn="base">
        <a:spcBef>
          <a:spcPct val="0"/>
        </a:spcBef>
        <a:spcAft>
          <a:spcPct val="0"/>
        </a:spcAft>
        <a:defRPr sz="4000" b="1" i="1">
          <a:solidFill>
            <a:srgbClr val="CC3300"/>
          </a:solidFill>
          <a:latin typeface="Verdana" pitchFamily="34" charset="0"/>
        </a:defRPr>
      </a:lvl7pPr>
      <a:lvl8pPr marL="1371600" algn="ctr" rtl="0" fontAlgn="base">
        <a:spcBef>
          <a:spcPct val="0"/>
        </a:spcBef>
        <a:spcAft>
          <a:spcPct val="0"/>
        </a:spcAft>
        <a:defRPr sz="4000" b="1" i="1">
          <a:solidFill>
            <a:srgbClr val="CC3300"/>
          </a:solidFill>
          <a:latin typeface="Verdana" pitchFamily="34" charset="0"/>
        </a:defRPr>
      </a:lvl8pPr>
      <a:lvl9pPr marL="1828800" algn="ctr" rtl="0" fontAlgn="base">
        <a:spcBef>
          <a:spcPct val="0"/>
        </a:spcBef>
        <a:spcAft>
          <a:spcPct val="0"/>
        </a:spcAft>
        <a:defRPr sz="4000" b="1" i="1">
          <a:solidFill>
            <a:srgbClr val="CC3300"/>
          </a:solidFill>
          <a:latin typeface="Verdana" pitchFamily="34" charset="0"/>
        </a:defRPr>
      </a:lvl9pPr>
    </p:titleStyle>
    <p:bodyStyle>
      <a:lvl1pPr marL="231775" indent="-231775" algn="l" rtl="0" eaLnBrk="0" fontAlgn="base" hangingPunct="0">
        <a:spcBef>
          <a:spcPct val="20000"/>
        </a:spcBef>
        <a:spcAft>
          <a:spcPct val="0"/>
        </a:spcAft>
        <a:buClr>
          <a:srgbClr val="CC3300"/>
        </a:buClr>
        <a:buSzPct val="65000"/>
        <a:buFont typeface="Wingdings" panose="05000000000000000000" pitchFamily="2" charset="2"/>
        <a:buChar char="§"/>
        <a:defRPr sz="2800">
          <a:solidFill>
            <a:schemeClr val="tx1"/>
          </a:solidFill>
          <a:latin typeface="Arial" panose="020B0604020202020204" pitchFamily="34" charset="0"/>
          <a:ea typeface="+mn-ea"/>
          <a:cs typeface="Arial" panose="020B0604020202020204" pitchFamily="34" charset="0"/>
        </a:defRPr>
      </a:lvl1pPr>
      <a:lvl2pPr marL="682625" indent="-225425" algn="l" rtl="0" eaLnBrk="0" fontAlgn="base" hangingPunct="0">
        <a:spcBef>
          <a:spcPct val="20000"/>
        </a:spcBef>
        <a:spcAft>
          <a:spcPct val="0"/>
        </a:spcAft>
        <a:buClr>
          <a:srgbClr val="CC3300"/>
        </a:buClr>
        <a:buSzPct val="6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6175" indent="-231775" algn="l" rtl="0" eaLnBrk="0" fontAlgn="base" hangingPunct="0">
        <a:spcBef>
          <a:spcPct val="20000"/>
        </a:spcBef>
        <a:spcAft>
          <a:spcPct val="0"/>
        </a:spcAft>
        <a:buClr>
          <a:srgbClr val="CC3300"/>
        </a:buClr>
        <a:buSzPct val="6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3pPr>
      <a:lvl4pPr marL="1597025" indent="-225425" algn="l" rtl="0" eaLnBrk="0" fontAlgn="base" hangingPunct="0">
        <a:spcBef>
          <a:spcPct val="20000"/>
        </a:spcBef>
        <a:spcAft>
          <a:spcPct val="0"/>
        </a:spcAft>
        <a:buClr>
          <a:srgbClr val="CC3300"/>
        </a:buClr>
        <a:buSzPct val="6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4pPr>
      <a:lvl5pPr marL="2060575" indent="-231775" algn="l" rtl="0" eaLnBrk="0" fontAlgn="base" hangingPunct="0">
        <a:spcBef>
          <a:spcPct val="20000"/>
        </a:spcBef>
        <a:spcAft>
          <a:spcPct val="0"/>
        </a:spcAft>
        <a:buClr>
          <a:srgbClr val="CC3300"/>
        </a:buClr>
        <a:buSzPct val="6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5pPr>
      <a:lvl6pPr marL="2514600" indent="-228600" algn="l" rtl="0" fontAlgn="base">
        <a:spcBef>
          <a:spcPct val="20000"/>
        </a:spcBef>
        <a:spcAft>
          <a:spcPct val="0"/>
        </a:spcAft>
        <a:buClr>
          <a:srgbClr val="CC3300"/>
        </a:buClr>
        <a:buSzPct val="65000"/>
        <a:buFont typeface="Wingdings" pitchFamily="2" charset="2"/>
        <a:buChar char="u"/>
        <a:defRPr sz="3200">
          <a:solidFill>
            <a:schemeClr val="tx1"/>
          </a:solidFill>
          <a:latin typeface="+mn-lt"/>
        </a:defRPr>
      </a:lvl6pPr>
      <a:lvl7pPr marL="2971800" indent="-228600" algn="l" rtl="0" fontAlgn="base">
        <a:spcBef>
          <a:spcPct val="20000"/>
        </a:spcBef>
        <a:spcAft>
          <a:spcPct val="0"/>
        </a:spcAft>
        <a:buClr>
          <a:srgbClr val="CC3300"/>
        </a:buClr>
        <a:buSzPct val="65000"/>
        <a:buFont typeface="Wingdings" pitchFamily="2" charset="2"/>
        <a:buChar char="u"/>
        <a:defRPr sz="3200">
          <a:solidFill>
            <a:schemeClr val="tx1"/>
          </a:solidFill>
          <a:latin typeface="+mn-lt"/>
        </a:defRPr>
      </a:lvl7pPr>
      <a:lvl8pPr marL="3429000" indent="-228600" algn="l" rtl="0" fontAlgn="base">
        <a:spcBef>
          <a:spcPct val="20000"/>
        </a:spcBef>
        <a:spcAft>
          <a:spcPct val="0"/>
        </a:spcAft>
        <a:buClr>
          <a:srgbClr val="CC3300"/>
        </a:buClr>
        <a:buSzPct val="65000"/>
        <a:buFont typeface="Wingdings" pitchFamily="2" charset="2"/>
        <a:buChar char="u"/>
        <a:defRPr sz="3200">
          <a:solidFill>
            <a:schemeClr val="tx1"/>
          </a:solidFill>
          <a:latin typeface="+mn-lt"/>
        </a:defRPr>
      </a:lvl8pPr>
      <a:lvl9pPr marL="3886200" indent="-228600" algn="l" rtl="0" fontAlgn="base">
        <a:spcBef>
          <a:spcPct val="20000"/>
        </a:spcBef>
        <a:spcAft>
          <a:spcPct val="0"/>
        </a:spcAft>
        <a:buClr>
          <a:srgbClr val="CC3300"/>
        </a:buClr>
        <a:buSzPct val="65000"/>
        <a:buFont typeface="Wingdings" pitchFamily="2" charset="2"/>
        <a:buChar char="u"/>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62.png"/><Relationship Id="rId4" Type="http://schemas.openxmlformats.org/officeDocument/2006/relationships/image" Target="../media/image61.png"/></Relationships>
</file>

<file path=ppt/slides/_rels/slide10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1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8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90.jpeg"/></Relationships>
</file>

<file path=ppt/slides/_rels/slide13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92.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93.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6.xml"/><Relationship Id="rId1" Type="http://schemas.openxmlformats.org/officeDocument/2006/relationships/tags" Target="../tags/tag6.xml"/><Relationship Id="rId6" Type="http://schemas.microsoft.com/office/2007/relationships/hdphoto" Target="../media/hdphoto8.wdp"/><Relationship Id="rId5" Type="http://schemas.openxmlformats.org/officeDocument/2006/relationships/image" Target="../media/image95.png"/><Relationship Id="rId4" Type="http://schemas.openxmlformats.org/officeDocument/2006/relationships/image" Target="../media/image9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6.xml"/><Relationship Id="rId1" Type="http://schemas.openxmlformats.org/officeDocument/2006/relationships/tags" Target="../tags/tag7.xml"/><Relationship Id="rId6" Type="http://schemas.microsoft.com/office/2007/relationships/hdphoto" Target="../media/hdphoto9.wdp"/><Relationship Id="rId5" Type="http://schemas.openxmlformats.org/officeDocument/2006/relationships/image" Target="../media/image97.png"/><Relationship Id="rId4" Type="http://schemas.openxmlformats.org/officeDocument/2006/relationships/image" Target="../media/image96.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98.jpe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4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44.xml"/><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101.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51.xml"/><Relationship Id="rId1" Type="http://schemas.openxmlformats.org/officeDocument/2006/relationships/slideLayout" Target="../slideLayouts/slideLayout6.xml"/><Relationship Id="rId5" Type="http://schemas.microsoft.com/office/2007/relationships/hdphoto" Target="../media/hdphoto11.wdp"/><Relationship Id="rId4" Type="http://schemas.openxmlformats.org/officeDocument/2006/relationships/image" Target="../media/image108.png"/></Relationships>
</file>

<file path=ppt/slides/_rels/slide1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53.xml"/><Relationship Id="rId1" Type="http://schemas.openxmlformats.org/officeDocument/2006/relationships/slideLayout" Target="../slideLayouts/slideLayout6.xml"/><Relationship Id="rId5" Type="http://schemas.microsoft.com/office/2007/relationships/hdphoto" Target="../media/hdphoto12.wdp"/><Relationship Id="rId4" Type="http://schemas.openxmlformats.org/officeDocument/2006/relationships/image" Target="../media/image111.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12.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13.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15.png"/><Relationship Id="rId4" Type="http://schemas.openxmlformats.org/officeDocument/2006/relationships/image" Target="../media/image114.png"/></Relationships>
</file>

<file path=ppt/slides/_rels/slide1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5.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124.png"/><Relationship Id="rId4" Type="http://schemas.openxmlformats.org/officeDocument/2006/relationships/image" Target="../media/image123.png"/></Relationships>
</file>

<file path=ppt/slides/_rels/slide16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71.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7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8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9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47.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6.xml"/><Relationship Id="rId1" Type="http://schemas.openxmlformats.org/officeDocument/2006/relationships/tags" Target="../tags/tag16.xml"/><Relationship Id="rId5" Type="http://schemas.openxmlformats.org/officeDocument/2006/relationships/image" Target="../media/image149.png"/><Relationship Id="rId4" Type="http://schemas.openxmlformats.org/officeDocument/2006/relationships/image" Target="../media/image148.jpe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51.jpeg"/><Relationship Id="rId4" Type="http://schemas.openxmlformats.org/officeDocument/2006/relationships/image" Target="../media/image150.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6.xml"/><Relationship Id="rId1" Type="http://schemas.openxmlformats.org/officeDocument/2006/relationships/tags" Target="../tags/tag18.xml"/><Relationship Id="rId5" Type="http://schemas.openxmlformats.org/officeDocument/2006/relationships/image" Target="../media/image153.jpeg"/><Relationship Id="rId4" Type="http://schemas.openxmlformats.org/officeDocument/2006/relationships/image" Target="../media/image152.pn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8.xml"/><Relationship Id="rId7" Type="http://schemas.openxmlformats.org/officeDocument/2006/relationships/image" Target="../media/image157.jpeg"/><Relationship Id="rId2" Type="http://schemas.openxmlformats.org/officeDocument/2006/relationships/slideLayout" Target="../slideLayouts/slideLayout14.xml"/><Relationship Id="rId1" Type="http://schemas.openxmlformats.org/officeDocument/2006/relationships/tags" Target="../tags/tag19.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19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158.jpeg"/><Relationship Id="rId7" Type="http://schemas.openxmlformats.org/officeDocument/2006/relationships/image" Target="../media/image161.png"/><Relationship Id="rId2" Type="http://schemas.openxmlformats.org/officeDocument/2006/relationships/notesSlide" Target="../notesSlides/notesSlide200.xml"/><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160.png"/><Relationship Id="rId4" Type="http://schemas.openxmlformats.org/officeDocument/2006/relationships/image" Target="../media/image159.png"/></Relationships>
</file>

<file path=ppt/slides/_rels/slide20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8.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4.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5.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44.png"/></Relationships>
</file>

<file path=ppt/slides/_rels/slide8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8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1295400"/>
          </a:xfrm>
          <a:prstGeom prst="rect">
            <a:avLst/>
          </a:prstGeom>
          <a:solidFill>
            <a:srgbClr val="008080"/>
          </a:solidFill>
          <a:ln w="9525">
            <a:noFill/>
            <a:miter lim="800000"/>
            <a:headEnd/>
            <a:tailEnd/>
          </a:ln>
        </p:spPr>
        <p:txBody>
          <a:bodyPr anchor="ctr"/>
          <a:lstStyle/>
          <a:p>
            <a:pPr algn="ctr">
              <a:defRPr/>
            </a:pPr>
            <a:r>
              <a:rPr lang="en-US" sz="3200" b="1" dirty="0">
                <a:solidFill>
                  <a:schemeClr val="bg1"/>
                </a:solidFill>
                <a:latin typeface="Arial" panose="020B0604020202020204" pitchFamily="34" charset="0"/>
                <a:ea typeface="+mj-ea"/>
                <a:cs typeface="+mj-cs"/>
              </a:rPr>
              <a:t>American Traffic Safety Services Association</a:t>
            </a:r>
            <a:endParaRPr lang="en-US" sz="4000" b="1" dirty="0">
              <a:solidFill>
                <a:schemeClr val="bg1"/>
              </a:solidFill>
              <a:latin typeface="Arial" panose="020B0604020202020204" pitchFamily="34" charset="0"/>
              <a:ea typeface="+mj-ea"/>
              <a:cs typeface="+mj-cs"/>
            </a:endParaRPr>
          </a:p>
        </p:txBody>
      </p:sp>
      <p:pic>
        <p:nvPicPr>
          <p:cNvPr id="6" name="Picture 2" descr="Wheelchair, brain, hand signals, and user with cane icons">
            <a:extLst>
              <a:ext uri="{FF2B5EF4-FFF2-40B4-BE49-F238E27FC236}">
                <a16:creationId xmlns:a16="http://schemas.microsoft.com/office/drawing/2014/main" id="{C2894D5A-10B2-4DAF-B993-271F5A5FE558}"/>
              </a:ext>
              <a:ext uri="{C183D7F6-B498-43B3-948B-1728B52AA6E4}">
                <adec:decorative xmlns:adec="http://schemas.microsoft.com/office/drawing/2017/decorative" val="0"/>
              </a:ext>
            </a:extLst>
          </p:cNvPr>
          <p:cNvPicPr>
            <a:picLocks noChangeAspect="1" noChangeArrowheads="1"/>
          </p:cNvPicPr>
          <p:nvPr/>
        </p:nvPicPr>
        <p:blipFill>
          <a:blip r:embed="rId3" cstate="print"/>
          <a:srcRect/>
          <a:stretch>
            <a:fillRect/>
          </a:stretch>
        </p:blipFill>
        <p:spPr bwMode="auto">
          <a:xfrm>
            <a:off x="914400" y="1905000"/>
            <a:ext cx="3429000" cy="3429000"/>
          </a:xfrm>
          <a:prstGeom prst="rect">
            <a:avLst/>
          </a:prstGeom>
          <a:noFill/>
        </p:spPr>
      </p:pic>
      <p:pic>
        <p:nvPicPr>
          <p:cNvPr id="7" name="Picture 2" descr="Orange Road Work Ahead sign">
            <a:extLst>
              <a:ext uri="{FF2B5EF4-FFF2-40B4-BE49-F238E27FC236}">
                <a16:creationId xmlns:a16="http://schemas.microsoft.com/office/drawing/2014/main" id="{5ABE8E39-8456-4D3F-A432-1898AF8C7A46}"/>
              </a:ext>
              <a:ext uri="{C183D7F6-B498-43B3-948B-1728B52AA6E4}">
                <adec:decorative xmlns:adec="http://schemas.microsoft.com/office/drawing/2017/decorative" val="0"/>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57670" y="2539410"/>
            <a:ext cx="2133600" cy="2133601"/>
          </a:xfrm>
          <a:prstGeom prst="rect">
            <a:avLst/>
          </a:prstGeom>
          <a:noFill/>
        </p:spPr>
      </p:pic>
      <p:sp>
        <p:nvSpPr>
          <p:cNvPr id="5" name="Rectangle 2" descr="Designing Temporary Traffic Control (TTC) Zones for Pedestrian Accessibility">
            <a:extLst>
              <a:ext uri="{FF2B5EF4-FFF2-40B4-BE49-F238E27FC236}">
                <a16:creationId xmlns:a16="http://schemas.microsoft.com/office/drawing/2014/main" id="{1D5A2D45-23FE-4D74-A55C-555FCA4F4D85}"/>
              </a:ext>
            </a:extLst>
          </p:cNvPr>
          <p:cNvSpPr>
            <a:spLocks noGrp="1" noChangeArrowheads="1"/>
          </p:cNvSpPr>
          <p:nvPr>
            <p:ph type="title"/>
          </p:nvPr>
        </p:nvSpPr>
        <p:spPr>
          <a:xfrm>
            <a:off x="4556760" y="1991064"/>
            <a:ext cx="4349645" cy="3571535"/>
          </a:xfrm>
        </p:spPr>
        <p:txBody>
          <a:bodyPr/>
          <a:lstStyle/>
          <a:p>
            <a:pPr algn="ctr" eaLnBrk="1" hangingPunct="1">
              <a:defRPr/>
            </a:pPr>
            <a:r>
              <a:rPr lang="en-US" sz="3600" dirty="0"/>
              <a:t>Designing Temporary Traffic Control (TTC) Zones for Pedestrian Accessibility</a:t>
            </a:r>
          </a:p>
        </p:txBody>
      </p:sp>
      <p:sp>
        <p:nvSpPr>
          <p:cNvPr id="2" name="Google Shape;74;p1">
            <a:extLst>
              <a:ext uri="{FF2B5EF4-FFF2-40B4-BE49-F238E27FC236}">
                <a16:creationId xmlns:a16="http://schemas.microsoft.com/office/drawing/2014/main" id="{65E241D2-64AA-3908-841B-A144F8EA0966}"/>
              </a:ext>
            </a:extLst>
          </p:cNvPr>
          <p:cNvSpPr/>
          <p:nvPr/>
        </p:nvSpPr>
        <p:spPr>
          <a:xfrm>
            <a:off x="1066800" y="5479828"/>
            <a:ext cx="24384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Images: US Access Board and FHWA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99943940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2" name="Rectangle 2"/>
          <p:cNvSpPr>
            <a:spLocks noGrp="1" noChangeArrowheads="1"/>
          </p:cNvSpPr>
          <p:nvPr>
            <p:ph type="title"/>
          </p:nvPr>
        </p:nvSpPr>
        <p:spPr>
          <a:xfrm>
            <a:off x="381000" y="228600"/>
            <a:ext cx="8763000" cy="738188"/>
          </a:xfrm>
        </p:spPr>
        <p:txBody>
          <a:bodyPr/>
          <a:lstStyle/>
          <a:p>
            <a:pPr eaLnBrk="1" hangingPunct="1">
              <a:defRPr/>
            </a:pPr>
            <a:r>
              <a:rPr lang="en-US" dirty="0"/>
              <a:t>Housekeeping</a:t>
            </a:r>
          </a:p>
        </p:txBody>
      </p:sp>
      <p:sp>
        <p:nvSpPr>
          <p:cNvPr id="6" name="Rectangle 3"/>
          <p:cNvSpPr txBox="1">
            <a:spLocks noChangeArrowheads="1"/>
          </p:cNvSpPr>
          <p:nvPr/>
        </p:nvSpPr>
        <p:spPr bwMode="auto">
          <a:xfrm>
            <a:off x="533400" y="1524000"/>
            <a:ext cx="7543800" cy="4876800"/>
          </a:xfrm>
          <a:prstGeom prst="rect">
            <a:avLst/>
          </a:prstGeom>
          <a:noFill/>
          <a:ln w="9525">
            <a:noFill/>
            <a:miter lim="800000"/>
            <a:headEnd/>
            <a:tailEnd/>
          </a:ln>
        </p:spPr>
        <p:txBody>
          <a:bodyPr/>
          <a:lstStyle/>
          <a:p>
            <a:pPr marL="236538" indent="-236538">
              <a:spcBef>
                <a:spcPct val="20000"/>
              </a:spcBef>
              <a:buClr>
                <a:srgbClr val="CC3300"/>
              </a:buClr>
              <a:buSzPct val="65000"/>
              <a:buFont typeface="Wingdings" panose="05000000000000000000" pitchFamily="2" charset="2"/>
              <a:buChar char="§"/>
              <a:defRPr/>
            </a:pPr>
            <a:r>
              <a:rPr lang="en-US" sz="2800" kern="0" dirty="0">
                <a:latin typeface="Arial" panose="020B0604020202020204" pitchFamily="34" charset="0"/>
              </a:rPr>
              <a:t>Cell phones off/silent</a:t>
            </a:r>
          </a:p>
          <a:p>
            <a:pPr marL="236538" indent="-236538">
              <a:spcBef>
                <a:spcPct val="20000"/>
              </a:spcBef>
              <a:buClr>
                <a:srgbClr val="CC3300"/>
              </a:buClr>
              <a:buSzPct val="65000"/>
              <a:buFont typeface="Wingdings" panose="05000000000000000000" pitchFamily="2" charset="2"/>
              <a:buChar char="§"/>
              <a:defRPr/>
            </a:pPr>
            <a:r>
              <a:rPr lang="en-US" sz="2800" kern="0" dirty="0">
                <a:latin typeface="Arial" panose="020B0604020202020204" pitchFamily="34" charset="0"/>
              </a:rPr>
              <a:t>No texting</a:t>
            </a:r>
          </a:p>
          <a:p>
            <a:pPr marL="236538" indent="-236538">
              <a:spcBef>
                <a:spcPct val="20000"/>
              </a:spcBef>
              <a:buClr>
                <a:srgbClr val="CC3300"/>
              </a:buClr>
              <a:buSzPct val="65000"/>
              <a:buFont typeface="Wingdings" panose="05000000000000000000" pitchFamily="2" charset="2"/>
              <a:buChar char="§"/>
              <a:defRPr/>
            </a:pPr>
            <a:r>
              <a:rPr lang="en-US" sz="2800" kern="0" dirty="0">
                <a:latin typeface="Arial" panose="020B0604020202020204" pitchFamily="34" charset="0"/>
              </a:rPr>
              <a:t>Restroom location</a:t>
            </a:r>
          </a:p>
          <a:p>
            <a:pPr marL="236538" indent="-236538">
              <a:spcBef>
                <a:spcPct val="20000"/>
              </a:spcBef>
              <a:buClr>
                <a:srgbClr val="CC3300"/>
              </a:buClr>
              <a:buSzPct val="65000"/>
              <a:buFont typeface="Wingdings" panose="05000000000000000000" pitchFamily="2" charset="2"/>
              <a:buChar char="§"/>
              <a:defRPr/>
            </a:pPr>
            <a:r>
              <a:rPr lang="en-US" sz="2800" kern="0" dirty="0">
                <a:latin typeface="Arial" panose="020B0604020202020204" pitchFamily="34" charset="0"/>
              </a:rPr>
              <a:t>Emergency exits</a:t>
            </a:r>
          </a:p>
          <a:p>
            <a:pPr marL="236538" indent="-236538">
              <a:spcBef>
                <a:spcPct val="20000"/>
              </a:spcBef>
              <a:buClr>
                <a:srgbClr val="CC3300"/>
              </a:buClr>
              <a:buSzPct val="65000"/>
              <a:buFont typeface="Wingdings" panose="05000000000000000000" pitchFamily="2" charset="2"/>
              <a:buChar char="§"/>
              <a:defRPr/>
            </a:pPr>
            <a:r>
              <a:rPr lang="en-US" sz="2800" kern="0" dirty="0">
                <a:latin typeface="Arial" panose="020B0604020202020204" pitchFamily="34" charset="0"/>
              </a:rPr>
              <a:t>10-min break every hour</a:t>
            </a:r>
          </a:p>
          <a:p>
            <a:pPr marL="236538" indent="-236538">
              <a:spcBef>
                <a:spcPct val="20000"/>
              </a:spcBef>
              <a:buClr>
                <a:srgbClr val="CC3300"/>
              </a:buClr>
              <a:buSzPct val="65000"/>
              <a:buFont typeface="Wingdings" panose="05000000000000000000" pitchFamily="2" charset="2"/>
              <a:buChar char="§"/>
              <a:defRPr/>
            </a:pPr>
            <a:r>
              <a:rPr lang="en-US" sz="2800" kern="0" dirty="0">
                <a:latin typeface="Arial" panose="020B0604020202020204" pitchFamily="34" charset="0"/>
              </a:rPr>
              <a:t>Lunch arrangements</a:t>
            </a:r>
          </a:p>
          <a:p>
            <a:pPr marL="236538" indent="-236538">
              <a:spcBef>
                <a:spcPct val="20000"/>
              </a:spcBef>
              <a:buClr>
                <a:srgbClr val="CC3300"/>
              </a:buClr>
              <a:buSzPct val="65000"/>
              <a:buFont typeface="Wingdings" panose="05000000000000000000" pitchFamily="2" charset="2"/>
              <a:buChar char="§"/>
              <a:defRPr/>
            </a:pPr>
            <a:r>
              <a:rPr lang="en-US" sz="2800" kern="0" dirty="0">
                <a:latin typeface="Arial" panose="020B0604020202020204" pitchFamily="34" charset="0"/>
              </a:rPr>
              <a:t>Ending time</a:t>
            </a:r>
          </a:p>
        </p:txBody>
      </p:sp>
    </p:spTree>
    <p:extLst>
      <p:ext uri="{BB962C8B-B14F-4D97-AF65-F5344CB8AC3E}">
        <p14:creationId xmlns:p14="http://schemas.microsoft.com/office/powerpoint/2010/main" val="82393732"/>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R" dirty="0"/>
              <a:t>Width at Passing Spaces</a:t>
            </a:r>
          </a:p>
        </p:txBody>
      </p:sp>
      <p:pic>
        <p:nvPicPr>
          <p:cNvPr id="485378" name="Picture 2" descr="two wheelchairs passing in 5 foot by 5 foot space provided every 200 feet of temporary path run.&#10;">
            <a:extLst>
              <a:ext uri="{C183D7F6-B498-43B3-948B-1728B52AA6E4}">
                <adec:decorative xmlns:adec="http://schemas.microsoft.com/office/drawing/2017/decorative" val="0"/>
              </a:ext>
            </a:extLst>
          </p:cNvPr>
          <p:cNvPicPr>
            <a:picLocks noChangeAspect="1" noChangeArrowheads="1"/>
          </p:cNvPicPr>
          <p:nvPr/>
        </p:nvPicPr>
        <p:blipFill>
          <a:blip r:embed="rId3" cstate="print"/>
          <a:srcRect/>
          <a:stretch>
            <a:fillRect/>
          </a:stretch>
        </p:blipFill>
        <p:spPr bwMode="auto">
          <a:xfrm>
            <a:off x="0" y="1371600"/>
            <a:ext cx="8963025" cy="4371975"/>
          </a:xfrm>
          <a:prstGeom prst="rect">
            <a:avLst/>
          </a:prstGeom>
          <a:noFill/>
          <a:ln w="9525">
            <a:noFill/>
            <a:miter lim="800000"/>
            <a:headEnd/>
            <a:tailEnd/>
          </a:ln>
        </p:spPr>
      </p:pic>
      <p:sp>
        <p:nvSpPr>
          <p:cNvPr id="4" name="Google Shape;74;p1">
            <a:extLst>
              <a:ext uri="{FF2B5EF4-FFF2-40B4-BE49-F238E27FC236}">
                <a16:creationId xmlns:a16="http://schemas.microsoft.com/office/drawing/2014/main" id="{B55850EB-509A-04DE-4ADD-352A8199CE80}"/>
              </a:ext>
            </a:extLst>
          </p:cNvPr>
          <p:cNvSpPr/>
          <p:nvPr/>
        </p:nvSpPr>
        <p:spPr>
          <a:xfrm>
            <a:off x="7279926" y="5666521"/>
            <a:ext cx="16764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US Access Board</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7643780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ccommodating Pedestrians">
            <a:extLst>
              <a:ext uri="{FF2B5EF4-FFF2-40B4-BE49-F238E27FC236}">
                <a16:creationId xmlns:a16="http://schemas.microsoft.com/office/drawing/2014/main" id="{9E3307F6-7E44-AF4E-A015-FC12632093AC}"/>
              </a:ext>
            </a:extLst>
          </p:cNvPr>
          <p:cNvSpPr>
            <a:spLocks noGrp="1"/>
          </p:cNvSpPr>
          <p:nvPr>
            <p:ph type="title"/>
          </p:nvPr>
        </p:nvSpPr>
        <p:spPr/>
        <p:txBody>
          <a:bodyPr/>
          <a:lstStyle/>
          <a:p>
            <a:r>
              <a:rPr lang="en-US" dirty="0"/>
              <a:t>Accommodating Pedestrians</a:t>
            </a:r>
          </a:p>
        </p:txBody>
      </p:sp>
      <p:sp>
        <p:nvSpPr>
          <p:cNvPr id="3" name="Content Placeholder 2"/>
          <p:cNvSpPr>
            <a:spLocks noGrp="1"/>
          </p:cNvSpPr>
          <p:nvPr>
            <p:ph idx="1"/>
          </p:nvPr>
        </p:nvSpPr>
        <p:spPr>
          <a:xfrm>
            <a:off x="381000" y="1600200"/>
            <a:ext cx="8382000" cy="4572000"/>
          </a:xfrm>
        </p:spPr>
        <p:txBody>
          <a:bodyPr/>
          <a:lstStyle/>
          <a:p>
            <a:pPr>
              <a:buNone/>
            </a:pPr>
            <a:r>
              <a:rPr lang="en-US" dirty="0"/>
              <a:t>E. Blocked routes, alternate crossings, and sign and signal information should be communicated to pedestrians with visual disabilities by providing devices such as:</a:t>
            </a:r>
          </a:p>
          <a:p>
            <a:pPr lvl="1"/>
            <a:r>
              <a:rPr lang="en-US" dirty="0"/>
              <a:t>Audible information devices</a:t>
            </a:r>
          </a:p>
          <a:p>
            <a:pPr lvl="1"/>
            <a:r>
              <a:rPr lang="en-US" dirty="0"/>
              <a:t>Accessible pedestrian signals (APS), or</a:t>
            </a:r>
          </a:p>
          <a:p>
            <a:pPr lvl="1"/>
            <a:r>
              <a:rPr lang="en-US" dirty="0"/>
              <a:t>Detectable barriers and channelizing devices</a:t>
            </a:r>
          </a:p>
        </p:txBody>
      </p:sp>
    </p:spTree>
    <p:extLst>
      <p:ext uri="{BB962C8B-B14F-4D97-AF65-F5344CB8AC3E}">
        <p14:creationId xmlns:p14="http://schemas.microsoft.com/office/powerpoint/2010/main" val="29051748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xample of an Accessible PedestrianSignals in TTC Zones"/>
          <p:cNvSpPr>
            <a:spLocks noGrp="1"/>
          </p:cNvSpPr>
          <p:nvPr>
            <p:ph type="title"/>
          </p:nvPr>
        </p:nvSpPr>
        <p:spPr>
          <a:xfrm>
            <a:off x="381000" y="179363"/>
            <a:ext cx="8763000" cy="1325563"/>
          </a:xfrm>
        </p:spPr>
        <p:txBody>
          <a:bodyPr/>
          <a:lstStyle/>
          <a:p>
            <a:r>
              <a:rPr lang="en-US" dirty="0"/>
              <a:t>Accessible Pedestrian</a:t>
            </a:r>
            <a:br>
              <a:rPr lang="en-US" dirty="0"/>
            </a:br>
            <a:r>
              <a:rPr lang="en-US" dirty="0"/>
              <a:t>Signals in TTC Zones</a:t>
            </a:r>
            <a:endParaRPr lang="es-PR" dirty="0"/>
          </a:p>
        </p:txBody>
      </p:sp>
      <p:sp>
        <p:nvSpPr>
          <p:cNvPr id="3" name="Content Placeholder 2"/>
          <p:cNvSpPr>
            <a:spLocks noGrp="1"/>
          </p:cNvSpPr>
          <p:nvPr>
            <p:ph idx="1"/>
          </p:nvPr>
        </p:nvSpPr>
        <p:spPr>
          <a:xfrm>
            <a:off x="381000" y="1676400"/>
            <a:ext cx="8458200" cy="4343400"/>
          </a:xfrm>
        </p:spPr>
        <p:txBody>
          <a:bodyPr/>
          <a:lstStyle/>
          <a:p>
            <a:r>
              <a:rPr lang="en-US" dirty="0"/>
              <a:t>Maintain access if possible</a:t>
            </a:r>
            <a:endParaRPr lang="es-PR" dirty="0"/>
          </a:p>
        </p:txBody>
      </p:sp>
      <p:pic>
        <p:nvPicPr>
          <p:cNvPr id="489474" name="Picture 2" descr="accessible pedestrian signal near sidewalk at intersection.">
            <a:extLst>
              <a:ext uri="{C183D7F6-B498-43B3-948B-1728B52AA6E4}">
                <adec:decorative xmlns:adec="http://schemas.microsoft.com/office/drawing/2017/decorative" val="0"/>
              </a:ext>
            </a:extLst>
          </p:cNvPr>
          <p:cNvPicPr>
            <a:picLocks noChangeAspect="1" noChangeArrowheads="1"/>
          </p:cNvPicPr>
          <p:nvPr/>
        </p:nvPicPr>
        <p:blipFill>
          <a:blip r:embed="rId3" cstate="print"/>
          <a:srcRect/>
          <a:stretch>
            <a:fillRect/>
          </a:stretch>
        </p:blipFill>
        <p:spPr bwMode="auto">
          <a:xfrm>
            <a:off x="381000" y="2362200"/>
            <a:ext cx="8534400" cy="4328160"/>
          </a:xfrm>
          <a:prstGeom prst="rect">
            <a:avLst/>
          </a:prstGeom>
          <a:noFill/>
          <a:ln w="9525">
            <a:noFill/>
            <a:miter lim="800000"/>
            <a:headEnd/>
            <a:tailEnd/>
          </a:ln>
        </p:spPr>
      </p:pic>
      <p:pic>
        <p:nvPicPr>
          <p:cNvPr id="489478" name="Picture 6" descr="Blind Pedestrian at traffic Signals in TTC Zone&#10;&#10;&#10;"/>
          <p:cNvPicPr>
            <a:picLocks noChangeAspect="1" noChangeArrowheads="1"/>
          </p:cNvPicPr>
          <p:nvPr/>
        </p:nvPicPr>
        <p:blipFill>
          <a:blip r:embed="rId4" cstate="print"/>
          <a:srcRect/>
          <a:stretch>
            <a:fillRect/>
          </a:stretch>
        </p:blipFill>
        <p:spPr bwMode="auto">
          <a:xfrm>
            <a:off x="6553200" y="1676400"/>
            <a:ext cx="2209800" cy="2578100"/>
          </a:xfrm>
          <a:prstGeom prst="rect">
            <a:avLst/>
          </a:prstGeom>
          <a:noFill/>
        </p:spPr>
      </p:pic>
      <p:sp>
        <p:nvSpPr>
          <p:cNvPr id="4" name="Google Shape;74;p1">
            <a:extLst>
              <a:ext uri="{FF2B5EF4-FFF2-40B4-BE49-F238E27FC236}">
                <a16:creationId xmlns:a16="http://schemas.microsoft.com/office/drawing/2014/main" id="{570E625A-3273-FB7E-4A67-EA6316666DD5}"/>
              </a:ext>
            </a:extLst>
          </p:cNvPr>
          <p:cNvSpPr/>
          <p:nvPr/>
        </p:nvSpPr>
        <p:spPr>
          <a:xfrm>
            <a:off x="3200400" y="6444179"/>
            <a:ext cx="16764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Images: US Access Board</a:t>
            </a:r>
            <a:endParaRPr sz="1000" dirty="0">
              <a:latin typeface="Arial" panose="020B0604020202020204" pitchFamily="34" charset="0"/>
              <a:ea typeface="Verdana"/>
              <a:cs typeface="Arial" panose="020B0604020202020204" pitchFamily="34" charset="0"/>
              <a:sym typeface="Verdana"/>
            </a:endParaRPr>
          </a:p>
        </p:txBody>
      </p:sp>
      <p:sp>
        <p:nvSpPr>
          <p:cNvPr id="5" name="Google Shape;74;p1">
            <a:extLst>
              <a:ext uri="{FF2B5EF4-FFF2-40B4-BE49-F238E27FC236}">
                <a16:creationId xmlns:a16="http://schemas.microsoft.com/office/drawing/2014/main" id="{380D2CCD-77E4-C10C-47D8-301C9704D7AC}"/>
              </a:ext>
            </a:extLst>
          </p:cNvPr>
          <p:cNvSpPr/>
          <p:nvPr/>
        </p:nvSpPr>
        <p:spPr>
          <a:xfrm>
            <a:off x="7239000" y="4287356"/>
            <a:ext cx="170822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Crossroads blog </a:t>
            </a:r>
            <a:endParaRPr sz="1000" dirty="0">
              <a:latin typeface="Arial" panose="020B0604020202020204" pitchFamily="34" charset="0"/>
              <a:ea typeface="Verdana"/>
              <a:cs typeface="Arial" panose="020B0604020202020204" pitchFamily="34" charset="0"/>
              <a:sym typeface="Verdana"/>
            </a:endParaRPr>
          </a:p>
        </p:txBody>
      </p:sp>
      <p:pic>
        <p:nvPicPr>
          <p:cNvPr id="6" name="Picture 6" descr="Blind Pedestrian at traffic Signals in TTC Zone&#10;&#10;&#10;">
            <a:extLst>
              <a:ext uri="{FF2B5EF4-FFF2-40B4-BE49-F238E27FC236}">
                <a16:creationId xmlns:a16="http://schemas.microsoft.com/office/drawing/2014/main" id="{343B7115-107B-3642-B68E-5F8301C833E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artisticBlur/>
                    </a14:imgEffect>
                  </a14:imgLayer>
                </a14:imgProps>
              </a:ext>
            </a:extLst>
          </a:blip>
          <a:srcRect l="58621" t="17615" r="31034" b="73399"/>
          <a:stretch/>
        </p:blipFill>
        <p:spPr bwMode="auto">
          <a:xfrm>
            <a:off x="7848600" y="2130533"/>
            <a:ext cx="228600" cy="231668"/>
          </a:xfrm>
          <a:prstGeom prst="rect">
            <a:avLst/>
          </a:prstGeom>
          <a:noFill/>
        </p:spPr>
      </p:pic>
    </p:spTree>
    <p:extLst>
      <p:ext uri="{BB962C8B-B14F-4D97-AF65-F5344CB8AC3E}">
        <p14:creationId xmlns:p14="http://schemas.microsoft.com/office/powerpoint/2010/main" val="20193151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ccommodating Pedestrians">
            <a:extLst>
              <a:ext uri="{FF2B5EF4-FFF2-40B4-BE49-F238E27FC236}">
                <a16:creationId xmlns:a16="http://schemas.microsoft.com/office/drawing/2014/main" id="{E84B9827-E652-EC45-9F37-64743208A5A8}"/>
              </a:ext>
            </a:extLst>
          </p:cNvPr>
          <p:cNvSpPr>
            <a:spLocks noGrp="1"/>
          </p:cNvSpPr>
          <p:nvPr>
            <p:ph type="title"/>
          </p:nvPr>
        </p:nvSpPr>
        <p:spPr/>
        <p:txBody>
          <a:bodyPr/>
          <a:lstStyle/>
          <a:p>
            <a:r>
              <a:rPr lang="en-US" dirty="0"/>
              <a:t>Accommodating Pedestrians</a:t>
            </a:r>
          </a:p>
        </p:txBody>
      </p:sp>
      <p:sp>
        <p:nvSpPr>
          <p:cNvPr id="3" name="Content Placeholder 2"/>
          <p:cNvSpPr>
            <a:spLocks noGrp="1"/>
          </p:cNvSpPr>
          <p:nvPr>
            <p:ph idx="1"/>
          </p:nvPr>
        </p:nvSpPr>
        <p:spPr>
          <a:xfrm>
            <a:off x="228600" y="1676400"/>
            <a:ext cx="5257800" cy="4495800"/>
          </a:xfrm>
        </p:spPr>
        <p:txBody>
          <a:bodyPr/>
          <a:lstStyle/>
          <a:p>
            <a:r>
              <a:rPr lang="en-US" dirty="0"/>
              <a:t>Where pedestrian traffic is detoured to a TTC signal, </a:t>
            </a:r>
            <a:r>
              <a:rPr lang="en-US" b="1" dirty="0"/>
              <a:t>engineering judgment </a:t>
            </a:r>
            <a:r>
              <a:rPr lang="en-US" dirty="0"/>
              <a:t>should be used to determine if pedestrian signals or accessible pedestrian signals should be considered for crossings along an alternate route</a:t>
            </a:r>
            <a:endParaRPr lang="es-PR" dirty="0"/>
          </a:p>
        </p:txBody>
      </p:sp>
      <p:pic>
        <p:nvPicPr>
          <p:cNvPr id="382978" name="Picture 2" descr="Pedestrian TTC push button signal showing start crossing image, don't start image, time remaining image, and don't cross image&#10;&#10;"/>
          <p:cNvPicPr>
            <a:picLocks noChangeAspect="1" noChangeArrowheads="1"/>
          </p:cNvPicPr>
          <p:nvPr/>
        </p:nvPicPr>
        <p:blipFill>
          <a:blip r:embed="rId3" cstate="print"/>
          <a:srcRect/>
          <a:stretch>
            <a:fillRect/>
          </a:stretch>
        </p:blipFill>
        <p:spPr bwMode="auto">
          <a:xfrm>
            <a:off x="5486400" y="1676400"/>
            <a:ext cx="3124200" cy="4369433"/>
          </a:xfrm>
          <a:prstGeom prst="rect">
            <a:avLst/>
          </a:prstGeom>
          <a:noFill/>
        </p:spPr>
      </p:pic>
      <p:sp>
        <p:nvSpPr>
          <p:cNvPr id="4" name="Google Shape;74;p1">
            <a:extLst>
              <a:ext uri="{FF2B5EF4-FFF2-40B4-BE49-F238E27FC236}">
                <a16:creationId xmlns:a16="http://schemas.microsoft.com/office/drawing/2014/main" id="{724FA289-052C-9800-5096-9DB0A2CB0214}"/>
              </a:ext>
            </a:extLst>
          </p:cNvPr>
          <p:cNvSpPr/>
          <p:nvPr/>
        </p:nvSpPr>
        <p:spPr>
          <a:xfrm>
            <a:off x="5340280" y="6049109"/>
            <a:ext cx="170822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Access for Blind</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5542424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ccommodating Pedestrians">
            <a:extLst>
              <a:ext uri="{FF2B5EF4-FFF2-40B4-BE49-F238E27FC236}">
                <a16:creationId xmlns:a16="http://schemas.microsoft.com/office/drawing/2014/main" id="{282C8FF3-D13C-174E-A564-A4456F8BCB1D}"/>
              </a:ext>
            </a:extLst>
          </p:cNvPr>
          <p:cNvSpPr>
            <a:spLocks noGrp="1"/>
          </p:cNvSpPr>
          <p:nvPr>
            <p:ph type="title"/>
          </p:nvPr>
        </p:nvSpPr>
        <p:spPr>
          <a:xfrm>
            <a:off x="381000" y="153368"/>
            <a:ext cx="8763000" cy="1325563"/>
          </a:xfrm>
        </p:spPr>
        <p:txBody>
          <a:bodyPr/>
          <a:lstStyle/>
          <a:p>
            <a:pPr rtl="0" eaLnBrk="0" fontAlgn="base" latinLnBrk="0" hangingPunct="0"/>
            <a:r>
              <a:rPr lang="en-US" sz="3600" b="1" i="0" spc="0" baseline="0" dirty="0">
                <a:ln>
                  <a:noFill/>
                </a:ln>
                <a:solidFill>
                  <a:srgbClr val="008080"/>
                </a:solidFill>
                <a:effectLst/>
                <a:latin typeface="Arial" panose="020B0604020202020204" pitchFamily="34" charset="0"/>
                <a:ea typeface="+mn-ea"/>
                <a:cs typeface="+mn-cs"/>
              </a:rPr>
              <a:t>Accommodating Pedestrians</a:t>
            </a:r>
            <a:endParaRPr lang="en-US" dirty="0">
              <a:effectLst/>
            </a:endParaRPr>
          </a:p>
        </p:txBody>
      </p:sp>
      <p:sp>
        <p:nvSpPr>
          <p:cNvPr id="3" name="Content Placeholder 2"/>
          <p:cNvSpPr>
            <a:spLocks noGrp="1"/>
          </p:cNvSpPr>
          <p:nvPr>
            <p:ph idx="1"/>
          </p:nvPr>
        </p:nvSpPr>
        <p:spPr>
          <a:xfrm>
            <a:off x="228600" y="1676400"/>
            <a:ext cx="4953000" cy="4419600"/>
          </a:xfrm>
        </p:spPr>
        <p:txBody>
          <a:bodyPr/>
          <a:lstStyle/>
          <a:p>
            <a:pPr>
              <a:buNone/>
            </a:pPr>
            <a:r>
              <a:rPr lang="en-US" dirty="0"/>
              <a:t>F. When channelization is used to delineate a pedestrian pathway, </a:t>
            </a:r>
            <a:r>
              <a:rPr lang="en-US" b="1" dirty="0"/>
              <a:t>a continuous detectable edging should be provided </a:t>
            </a:r>
            <a:r>
              <a:rPr lang="en-US" dirty="0"/>
              <a:t>throughout the length of the facility such that pedestrians using a long cane can follow it</a:t>
            </a:r>
            <a:endParaRPr lang="es-PR" dirty="0"/>
          </a:p>
        </p:txBody>
      </p:sp>
      <p:pic>
        <p:nvPicPr>
          <p:cNvPr id="384002" name="Picture 2" descr="ADA compliant pedestrian barricade.&#10;"/>
          <p:cNvPicPr>
            <a:picLocks noChangeAspect="1" noChangeArrowheads="1"/>
          </p:cNvPicPr>
          <p:nvPr/>
        </p:nvPicPr>
        <p:blipFill>
          <a:blip r:embed="rId3" cstate="print"/>
          <a:srcRect/>
          <a:stretch>
            <a:fillRect/>
          </a:stretch>
        </p:blipFill>
        <p:spPr bwMode="auto">
          <a:xfrm>
            <a:off x="5105400" y="2133600"/>
            <a:ext cx="3733800" cy="3752899"/>
          </a:xfrm>
          <a:prstGeom prst="rect">
            <a:avLst/>
          </a:prstGeom>
          <a:noFill/>
        </p:spPr>
      </p:pic>
      <p:sp>
        <p:nvSpPr>
          <p:cNvPr id="4" name="Google Shape;74;p1">
            <a:extLst>
              <a:ext uri="{FF2B5EF4-FFF2-40B4-BE49-F238E27FC236}">
                <a16:creationId xmlns:a16="http://schemas.microsoft.com/office/drawing/2014/main" id="{D6D9DB1C-A00D-EDEB-0C8B-2517EA63AD1A}"/>
              </a:ext>
            </a:extLst>
          </p:cNvPr>
          <p:cNvSpPr/>
          <p:nvPr/>
        </p:nvSpPr>
        <p:spPr>
          <a:xfrm>
            <a:off x="5105400" y="5943440"/>
            <a:ext cx="1981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Plastic Safety Systems</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0069903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etectable Edge Devices"/>
          <p:cNvSpPr>
            <a:spLocks noGrp="1"/>
          </p:cNvSpPr>
          <p:nvPr>
            <p:ph type="title"/>
          </p:nvPr>
        </p:nvSpPr>
        <p:spPr/>
        <p:txBody>
          <a:bodyPr/>
          <a:lstStyle/>
          <a:p>
            <a:r>
              <a:rPr lang="en-US" dirty="0"/>
              <a:t>Continuous Detectable Edge Devices</a:t>
            </a:r>
          </a:p>
        </p:txBody>
      </p:sp>
      <p:sp>
        <p:nvSpPr>
          <p:cNvPr id="3" name="Content Placeholder 2"/>
          <p:cNvSpPr>
            <a:spLocks noGrp="1"/>
          </p:cNvSpPr>
          <p:nvPr>
            <p:ph idx="1"/>
          </p:nvPr>
        </p:nvSpPr>
        <p:spPr>
          <a:xfrm>
            <a:off x="-152400" y="6324600"/>
            <a:ext cx="8229600" cy="533400"/>
          </a:xfrm>
        </p:spPr>
        <p:txBody>
          <a:bodyPr/>
          <a:lstStyle/>
          <a:p>
            <a:pPr algn="ctr">
              <a:buNone/>
            </a:pPr>
            <a:r>
              <a:rPr lang="en-US" sz="1600" dirty="0"/>
              <a:t>Source: Virginia Pedestrian and Bicycle Guidance</a:t>
            </a:r>
          </a:p>
        </p:txBody>
      </p:sp>
      <p:pic>
        <p:nvPicPr>
          <p:cNvPr id="1026" name="Picture 2" descr="Water filled barrier and pedestrian channelizing rail.">
            <a:extLst>
              <a:ext uri="{C183D7F6-B498-43B3-948B-1728B52AA6E4}">
                <adec:decorative xmlns:adec="http://schemas.microsoft.com/office/drawing/2017/decorative" val="0"/>
              </a:ext>
            </a:extLst>
          </p:cNvPr>
          <p:cNvPicPr>
            <a:picLocks noChangeAspect="1" noChangeArrowheads="1"/>
          </p:cNvPicPr>
          <p:nvPr/>
        </p:nvPicPr>
        <p:blipFill>
          <a:blip r:embed="rId3" cstate="print">
            <a:clrChange>
              <a:clrFrom>
                <a:srgbClr val="FFFFFF"/>
              </a:clrFrom>
              <a:clrTo>
                <a:srgbClr val="FFFFFF">
                  <a:alpha val="0"/>
                </a:srgbClr>
              </a:clrTo>
            </a:clrChange>
          </a:blip>
          <a:srcRect l="31040" t="36458" r="20937" b="13542"/>
          <a:stretch>
            <a:fillRect/>
          </a:stretch>
        </p:blipFill>
        <p:spPr bwMode="auto">
          <a:xfrm>
            <a:off x="228600" y="1219200"/>
            <a:ext cx="8331200" cy="4876800"/>
          </a:xfrm>
          <a:prstGeom prst="rect">
            <a:avLst/>
          </a:prstGeom>
          <a:noFill/>
          <a:ln w="9525">
            <a:noFill/>
            <a:miter lim="800000"/>
            <a:headEnd/>
            <a:tailEnd/>
          </a:ln>
        </p:spPr>
      </p:pic>
    </p:spTree>
    <p:extLst>
      <p:ext uri="{BB962C8B-B14F-4D97-AF65-F5344CB8AC3E}">
        <p14:creationId xmlns:p14="http://schemas.microsoft.com/office/powerpoint/2010/main" val="33280541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Longitudinal Channelizing Devices (LCDs)</a:t>
            </a:r>
          </a:p>
        </p:txBody>
      </p:sp>
      <p:sp>
        <p:nvSpPr>
          <p:cNvPr id="3" name="Content Placeholder 2"/>
          <p:cNvSpPr>
            <a:spLocks noGrp="1"/>
          </p:cNvSpPr>
          <p:nvPr>
            <p:ph idx="1"/>
          </p:nvPr>
        </p:nvSpPr>
        <p:spPr>
          <a:xfrm>
            <a:off x="381000" y="1524000"/>
            <a:ext cx="4191000" cy="4343400"/>
          </a:xfrm>
        </p:spPr>
        <p:txBody>
          <a:bodyPr/>
          <a:lstStyle/>
          <a:p>
            <a:r>
              <a:rPr lang="en-US" dirty="0"/>
              <a:t>Continuous detectable edge</a:t>
            </a:r>
          </a:p>
          <a:p>
            <a:r>
              <a:rPr lang="en-US" dirty="0"/>
              <a:t>Not protection devices</a:t>
            </a:r>
          </a:p>
          <a:p>
            <a:r>
              <a:rPr lang="en-US" dirty="0"/>
              <a:t>Shall be</a:t>
            </a:r>
          </a:p>
          <a:p>
            <a:pPr lvl="1"/>
            <a:r>
              <a:rPr lang="en-US" dirty="0"/>
              <a:t>Interlocked</a:t>
            </a:r>
          </a:p>
          <a:p>
            <a:pPr lvl="1"/>
            <a:r>
              <a:rPr lang="en-US" dirty="0"/>
              <a:t>Supplemented with retroreflective material or delineation</a:t>
            </a:r>
          </a:p>
          <a:p>
            <a:endParaRPr lang="en-US" dirty="0"/>
          </a:p>
          <a:p>
            <a:endParaRPr lang="en-US" dirty="0"/>
          </a:p>
        </p:txBody>
      </p:sp>
      <p:pic>
        <p:nvPicPr>
          <p:cNvPr id="7" name="Picture 6" descr="Longitudinal Channelizing Devices at intersection delineating the safe pedestrian pathway"/>
          <p:cNvPicPr>
            <a:picLocks noChangeAspect="1" noChangeArrowheads="1"/>
          </p:cNvPicPr>
          <p:nvPr/>
        </p:nvPicPr>
        <p:blipFill>
          <a:blip r:embed="rId3" cstate="print"/>
          <a:srcRect/>
          <a:stretch>
            <a:fillRect/>
          </a:stretch>
        </p:blipFill>
        <p:spPr bwMode="auto">
          <a:xfrm>
            <a:off x="4692834" y="1361658"/>
            <a:ext cx="3465478" cy="4718304"/>
          </a:xfrm>
          <a:prstGeom prst="rect">
            <a:avLst/>
          </a:prstGeom>
          <a:noFill/>
          <a:ln w="9525">
            <a:noFill/>
            <a:miter lim="800000"/>
            <a:headEnd/>
            <a:tailEnd/>
          </a:ln>
        </p:spPr>
      </p:pic>
      <p:sp>
        <p:nvSpPr>
          <p:cNvPr id="4" name="Google Shape;74;p1">
            <a:extLst>
              <a:ext uri="{FF2B5EF4-FFF2-40B4-BE49-F238E27FC236}">
                <a16:creationId xmlns:a16="http://schemas.microsoft.com/office/drawing/2014/main" id="{255224E0-5FA7-CDE3-8E96-ADE88C4A5682}"/>
              </a:ext>
            </a:extLst>
          </p:cNvPr>
          <p:cNvSpPr/>
          <p:nvPr/>
        </p:nvSpPr>
        <p:spPr>
          <a:xfrm>
            <a:off x="4692834" y="6116057"/>
            <a:ext cx="1981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ATSSA</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42015152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lstStyle/>
          <a:p>
            <a:endParaRPr lang="en-US" dirty="0"/>
          </a:p>
        </p:txBody>
      </p:sp>
      <p:sp>
        <p:nvSpPr>
          <p:cNvPr id="169987" name="Content Placeholder 2"/>
          <p:cNvSpPr>
            <a:spLocks noGrp="1"/>
          </p:cNvSpPr>
          <p:nvPr>
            <p:ph idx="1"/>
          </p:nvPr>
        </p:nvSpPr>
        <p:spPr/>
        <p:txBody>
          <a:bodyPr/>
          <a:lstStyle/>
          <a:p>
            <a:endParaRPr lang="en-US" dirty="0"/>
          </a:p>
        </p:txBody>
      </p:sp>
      <p:pic>
        <p:nvPicPr>
          <p:cNvPr id="169988" name="Content Placeholder 5" descr="Example of Longitudinal Channelizing Devices &#10;&#10;"/>
          <p:cNvPicPr>
            <a:picLocks noChangeAspect="1"/>
          </p:cNvPicPr>
          <p:nvPr/>
        </p:nvPicPr>
        <p:blipFill>
          <a:blip r:embed="rId3" cstate="print"/>
          <a:srcRect/>
          <a:stretch>
            <a:fillRect/>
          </a:stretch>
        </p:blipFill>
        <p:spPr bwMode="auto">
          <a:xfrm>
            <a:off x="0" y="0"/>
            <a:ext cx="9147175" cy="6858000"/>
          </a:xfrm>
          <a:prstGeom prst="rect">
            <a:avLst/>
          </a:prstGeom>
          <a:noFill/>
          <a:ln w="9525">
            <a:noFill/>
            <a:miter lim="800000"/>
            <a:headEnd/>
            <a:tailEnd/>
          </a:ln>
        </p:spPr>
      </p:pic>
      <p:sp>
        <p:nvSpPr>
          <p:cNvPr id="5" name="Rectangle 2" descr="Detectable"/>
          <p:cNvSpPr txBox="1">
            <a:spLocks noChangeArrowheads="1"/>
          </p:cNvSpPr>
          <p:nvPr/>
        </p:nvSpPr>
        <p:spPr bwMode="auto">
          <a:xfrm>
            <a:off x="396922" y="19734"/>
            <a:ext cx="8670878" cy="646331"/>
          </a:xfrm>
          <a:prstGeom prst="rect">
            <a:avLst/>
          </a:prstGeom>
          <a:solidFill>
            <a:schemeClr val="bg1"/>
          </a:solidFill>
          <a:ln w="9525">
            <a:noFill/>
            <a:miter lim="800000"/>
            <a:headEnd/>
            <a:tailEnd/>
          </a:ln>
          <a:effectLst>
            <a:outerShdw dist="28398" dir="3806097" algn="ctr" rotWithShape="0">
              <a:schemeClr val="tx1"/>
            </a:outerShdw>
          </a:effectLst>
        </p:spPr>
        <p:txBody>
          <a:bodyPr wrap="square" anchor="ctr">
            <a:spAutoFit/>
          </a:bodyPr>
          <a:lstStyle/>
          <a:p>
            <a:pPr>
              <a:defRPr/>
            </a:pPr>
            <a:r>
              <a:rPr lang="en-US" sz="3600" b="1" kern="0" dirty="0">
                <a:solidFill>
                  <a:srgbClr val="008080"/>
                </a:solidFill>
                <a:latin typeface="Arial" panose="020B0604020202020204" pitchFamily="34" charset="0"/>
                <a:ea typeface="+mj-ea"/>
                <a:cs typeface="+mj-cs"/>
              </a:rPr>
              <a:t>Detectable</a:t>
            </a:r>
          </a:p>
        </p:txBody>
      </p:sp>
      <p:sp>
        <p:nvSpPr>
          <p:cNvPr id="2" name="Google Shape;74;p1">
            <a:extLst>
              <a:ext uri="{FF2B5EF4-FFF2-40B4-BE49-F238E27FC236}">
                <a16:creationId xmlns:a16="http://schemas.microsoft.com/office/drawing/2014/main" id="{6C321295-2BB5-9767-290A-C71CD7EC3A02}"/>
              </a:ext>
            </a:extLst>
          </p:cNvPr>
          <p:cNvSpPr/>
          <p:nvPr/>
        </p:nvSpPr>
        <p:spPr>
          <a:xfrm>
            <a:off x="6705600" y="6400800"/>
            <a:ext cx="1981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9174333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Detectable">
            <a:extLst>
              <a:ext uri="{FF2B5EF4-FFF2-40B4-BE49-F238E27FC236}">
                <a16:creationId xmlns:a16="http://schemas.microsoft.com/office/drawing/2014/main" id="{853C8929-2069-4848-A274-0D4CED1F738B}"/>
              </a:ext>
            </a:extLst>
          </p:cNvPr>
          <p:cNvSpPr>
            <a:spLocks noGrp="1"/>
          </p:cNvSpPr>
          <p:nvPr>
            <p:ph type="title"/>
          </p:nvPr>
        </p:nvSpPr>
        <p:spPr>
          <a:xfrm>
            <a:off x="396922" y="0"/>
            <a:ext cx="8763000" cy="615949"/>
          </a:xfrm>
        </p:spPr>
        <p:txBody>
          <a:bodyPr/>
          <a:lstStyle/>
          <a:p>
            <a:r>
              <a:rPr lang="en-US" dirty="0"/>
              <a:t>Detectable</a:t>
            </a:r>
          </a:p>
        </p:txBody>
      </p:sp>
      <p:pic>
        <p:nvPicPr>
          <p:cNvPr id="3074" name="Picture 2" descr="Example of Longitudinal Channelizing Devices for pedestrian detection.&#10;"/>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Google Shape;74;p1">
            <a:extLst>
              <a:ext uri="{FF2B5EF4-FFF2-40B4-BE49-F238E27FC236}">
                <a16:creationId xmlns:a16="http://schemas.microsoft.com/office/drawing/2014/main" id="{9B988FBD-8AC9-9218-3F80-D36CD1E142FF}"/>
              </a:ext>
            </a:extLst>
          </p:cNvPr>
          <p:cNvSpPr/>
          <p:nvPr/>
        </p:nvSpPr>
        <p:spPr>
          <a:xfrm>
            <a:off x="7010400" y="6400800"/>
            <a:ext cx="1981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1033649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etectable"/>
          <p:cNvSpPr>
            <a:spLocks noGrp="1"/>
          </p:cNvSpPr>
          <p:nvPr>
            <p:ph type="title"/>
          </p:nvPr>
        </p:nvSpPr>
        <p:spPr/>
        <p:txBody>
          <a:bodyPr/>
          <a:lstStyle/>
          <a:p>
            <a:r>
              <a:rPr lang="en-US" dirty="0"/>
              <a:t>Detectable</a:t>
            </a:r>
            <a:endParaRPr lang="es-PR" dirty="0"/>
          </a:p>
        </p:txBody>
      </p:sp>
      <p:sp>
        <p:nvSpPr>
          <p:cNvPr id="3" name="Content Placeholder 2"/>
          <p:cNvSpPr>
            <a:spLocks noGrp="1"/>
          </p:cNvSpPr>
          <p:nvPr>
            <p:ph idx="1"/>
          </p:nvPr>
        </p:nvSpPr>
        <p:spPr/>
        <p:txBody>
          <a:bodyPr/>
          <a:lstStyle/>
          <a:p>
            <a:endParaRPr lang="es-PR" dirty="0"/>
          </a:p>
        </p:txBody>
      </p:sp>
      <p:pic>
        <p:nvPicPr>
          <p:cNvPr id="4098" name="Picture 2" descr="Example of Longitudinal Channelizing Devices with bicyclist in path."/>
          <p:cNvPicPr>
            <a:picLocks noChangeAspect="1" noChangeArrowheads="1"/>
          </p:cNvPicPr>
          <p:nvPr/>
        </p:nvPicPr>
        <p:blipFill>
          <a:blip r:embed="rId3" cstate="print"/>
          <a:srcRect/>
          <a:stretch>
            <a:fillRect/>
          </a:stretch>
        </p:blipFill>
        <p:spPr bwMode="auto">
          <a:xfrm>
            <a:off x="48014" y="1295400"/>
            <a:ext cx="8943586" cy="5562600"/>
          </a:xfrm>
          <a:prstGeom prst="rect">
            <a:avLst/>
          </a:prstGeom>
          <a:noFill/>
          <a:ln w="9525">
            <a:noFill/>
            <a:miter lim="800000"/>
            <a:headEnd/>
            <a:tailEnd/>
          </a:ln>
        </p:spPr>
      </p:pic>
      <p:sp>
        <p:nvSpPr>
          <p:cNvPr id="5" name="Google Shape;74;p1">
            <a:extLst>
              <a:ext uri="{FF2B5EF4-FFF2-40B4-BE49-F238E27FC236}">
                <a16:creationId xmlns:a16="http://schemas.microsoft.com/office/drawing/2014/main" id="{A550FFE3-A15F-DB3A-3AB3-3C51312E5400}"/>
              </a:ext>
            </a:extLst>
          </p:cNvPr>
          <p:cNvSpPr/>
          <p:nvPr/>
        </p:nvSpPr>
        <p:spPr>
          <a:xfrm>
            <a:off x="7010400" y="6400800"/>
            <a:ext cx="1981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872654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a:xfrm>
            <a:off x="304800" y="0"/>
            <a:ext cx="8839200" cy="1295400"/>
          </a:xfrm>
        </p:spPr>
        <p:txBody>
          <a:bodyPr/>
          <a:lstStyle/>
          <a:p>
            <a:pPr eaLnBrk="1" hangingPunct="1">
              <a:defRPr/>
            </a:pPr>
            <a:r>
              <a:rPr lang="en-US" dirty="0"/>
              <a:t>Course Objectives</a:t>
            </a:r>
          </a:p>
        </p:txBody>
      </p:sp>
      <p:sp>
        <p:nvSpPr>
          <p:cNvPr id="14339" name="Rectangle 3"/>
          <p:cNvSpPr>
            <a:spLocks noGrp="1" noChangeArrowheads="1"/>
          </p:cNvSpPr>
          <p:nvPr>
            <p:ph type="body" idx="1"/>
          </p:nvPr>
        </p:nvSpPr>
        <p:spPr>
          <a:xfrm>
            <a:off x="419100" y="1350963"/>
            <a:ext cx="8610600" cy="4800600"/>
          </a:xfrm>
        </p:spPr>
        <p:txBody>
          <a:bodyPr/>
          <a:lstStyle/>
          <a:p>
            <a:r>
              <a:rPr lang="en-US" dirty="0">
                <a:cs typeface="Times New Roman" pitchFamily="18" charset="0"/>
              </a:rPr>
              <a:t>Identify some of the challenges faced by persons with disabilities within the Public Right-of-Way (PROW) </a:t>
            </a:r>
          </a:p>
          <a:p>
            <a:r>
              <a:rPr lang="en-US" dirty="0">
                <a:cs typeface="Times New Roman" pitchFamily="18" charset="0"/>
              </a:rPr>
              <a:t>Identify applicable laws, regulations, guidelines, and standards pertaining to accessibility for persons with disabilities </a:t>
            </a:r>
          </a:p>
          <a:p>
            <a:r>
              <a:rPr lang="en-US" dirty="0">
                <a:cs typeface="Times New Roman" pitchFamily="18" charset="0"/>
              </a:rPr>
              <a:t>Discuss their application to temporary traffic control (TTC) zones</a:t>
            </a:r>
          </a:p>
          <a:p>
            <a:pPr lvl="1"/>
            <a:r>
              <a:rPr lang="en-US" dirty="0">
                <a:cs typeface="Times New Roman" pitchFamily="18" charset="0"/>
              </a:rPr>
              <a:t>Design elements</a:t>
            </a:r>
          </a:p>
          <a:p>
            <a:pPr lvl="1"/>
            <a:r>
              <a:rPr lang="en-US" dirty="0">
                <a:cs typeface="Times New Roman" pitchFamily="18" charset="0"/>
              </a:rPr>
              <a:t>Best practices</a:t>
            </a:r>
          </a:p>
          <a:p>
            <a:endParaRPr lang="en-US" dirty="0">
              <a:cs typeface="Times New Roman" pitchFamily="18" charset="0"/>
            </a:endParaRPr>
          </a:p>
        </p:txBody>
      </p:sp>
    </p:spTree>
    <p:extLst>
      <p:ext uri="{BB962C8B-B14F-4D97-AF65-F5344CB8AC3E}">
        <p14:creationId xmlns:p14="http://schemas.microsoft.com/office/powerpoint/2010/main" val="410440767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etectable Warning (Guide) Strips"/>
          <p:cNvSpPr>
            <a:spLocks noGrp="1"/>
          </p:cNvSpPr>
          <p:nvPr>
            <p:ph type="title"/>
          </p:nvPr>
        </p:nvSpPr>
        <p:spPr/>
        <p:txBody>
          <a:bodyPr/>
          <a:lstStyle/>
          <a:p>
            <a:r>
              <a:rPr lang="en-US" dirty="0"/>
              <a:t>Detectable Warning (Guide) Strips</a:t>
            </a:r>
            <a:endParaRPr lang="es-PR" dirty="0"/>
          </a:p>
        </p:txBody>
      </p:sp>
      <p:sp>
        <p:nvSpPr>
          <p:cNvPr id="3" name="Content Placeholder 2"/>
          <p:cNvSpPr>
            <a:spLocks noGrp="1"/>
          </p:cNvSpPr>
          <p:nvPr>
            <p:ph idx="1"/>
          </p:nvPr>
        </p:nvSpPr>
        <p:spPr>
          <a:xfrm>
            <a:off x="381000" y="1828800"/>
            <a:ext cx="3505200" cy="1325563"/>
          </a:xfrm>
        </p:spPr>
        <p:txBody>
          <a:bodyPr/>
          <a:lstStyle/>
          <a:p>
            <a:r>
              <a:rPr lang="en-US" dirty="0"/>
              <a:t>Provide direction</a:t>
            </a:r>
            <a:endParaRPr lang="es-PR" dirty="0"/>
          </a:p>
        </p:txBody>
      </p:sp>
      <p:pic>
        <p:nvPicPr>
          <p:cNvPr id="439300" name="Picture 4" descr="Example of Detectable Warning (Guide) Strips&#10;"/>
          <p:cNvPicPr>
            <a:picLocks noChangeAspect="1" noChangeArrowheads="1"/>
          </p:cNvPicPr>
          <p:nvPr/>
        </p:nvPicPr>
        <p:blipFill>
          <a:blip r:embed="rId3" cstate="print"/>
          <a:srcRect/>
          <a:stretch>
            <a:fillRect/>
          </a:stretch>
        </p:blipFill>
        <p:spPr bwMode="auto">
          <a:xfrm>
            <a:off x="533400" y="3276600"/>
            <a:ext cx="3704359" cy="2362200"/>
          </a:xfrm>
          <a:prstGeom prst="rect">
            <a:avLst/>
          </a:prstGeom>
          <a:noFill/>
        </p:spPr>
      </p:pic>
      <p:pic>
        <p:nvPicPr>
          <p:cNvPr id="439298" name="Picture 2" descr="Example of Yellow Warning Guide Strips"/>
          <p:cNvPicPr>
            <a:picLocks noChangeAspect="1" noChangeArrowheads="1"/>
          </p:cNvPicPr>
          <p:nvPr/>
        </p:nvPicPr>
        <p:blipFill>
          <a:blip r:embed="rId4" cstate="print"/>
          <a:srcRect/>
          <a:stretch>
            <a:fillRect/>
          </a:stretch>
        </p:blipFill>
        <p:spPr bwMode="auto">
          <a:xfrm>
            <a:off x="4390159" y="1289468"/>
            <a:ext cx="4375675" cy="4724400"/>
          </a:xfrm>
          <a:prstGeom prst="rect">
            <a:avLst/>
          </a:prstGeom>
          <a:noFill/>
          <a:ln w="9525">
            <a:noFill/>
            <a:miter lim="800000"/>
            <a:headEnd/>
            <a:tailEnd/>
          </a:ln>
        </p:spPr>
      </p:pic>
      <p:sp>
        <p:nvSpPr>
          <p:cNvPr id="4" name="Google Shape;74;p1">
            <a:extLst>
              <a:ext uri="{FF2B5EF4-FFF2-40B4-BE49-F238E27FC236}">
                <a16:creationId xmlns:a16="http://schemas.microsoft.com/office/drawing/2014/main" id="{411AF685-F2F9-8003-D0E7-CEE74DA359D3}"/>
              </a:ext>
            </a:extLst>
          </p:cNvPr>
          <p:cNvSpPr/>
          <p:nvPr/>
        </p:nvSpPr>
        <p:spPr>
          <a:xfrm>
            <a:off x="4572000" y="6172200"/>
            <a:ext cx="1981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Virginia DOT</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5649055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destrian diversion path with temporary guide strips for navigation across crosswalk.">
            <a:extLst>
              <a:ext uri="{C183D7F6-B498-43B3-948B-1728B52AA6E4}">
                <adec:decorative xmlns:adec="http://schemas.microsoft.com/office/drawing/2017/decorative" val="0"/>
              </a:ext>
            </a:extLst>
          </p:cNvPr>
          <p:cNvPicPr>
            <a:picLocks noChangeAspect="1" noChangeArrowheads="1"/>
          </p:cNvPicPr>
          <p:nvPr/>
        </p:nvPicPr>
        <p:blipFill>
          <a:blip r:embed="rId3" cstate="print"/>
          <a:srcRect l="22840" t="10417" r="12738" b="6250"/>
          <a:stretch>
            <a:fillRect/>
          </a:stretch>
        </p:blipFill>
        <p:spPr bwMode="auto">
          <a:xfrm>
            <a:off x="1" y="131617"/>
            <a:ext cx="9140569" cy="6647688"/>
          </a:xfrm>
          <a:prstGeom prst="rect">
            <a:avLst/>
          </a:prstGeom>
          <a:noFill/>
          <a:ln w="9525">
            <a:noFill/>
            <a:miter lim="800000"/>
            <a:headEnd/>
            <a:tailEnd/>
          </a:ln>
        </p:spPr>
      </p:pic>
      <p:sp>
        <p:nvSpPr>
          <p:cNvPr id="3" name="Content Placeholder 2"/>
          <p:cNvSpPr>
            <a:spLocks noGrp="1"/>
          </p:cNvSpPr>
          <p:nvPr>
            <p:ph idx="1"/>
          </p:nvPr>
        </p:nvSpPr>
        <p:spPr>
          <a:xfrm>
            <a:off x="76200" y="5486400"/>
            <a:ext cx="2057400" cy="1219200"/>
          </a:xfrm>
          <a:solidFill>
            <a:schemeClr val="bg1"/>
          </a:solidFill>
        </p:spPr>
        <p:txBody>
          <a:bodyPr/>
          <a:lstStyle/>
          <a:p>
            <a:pPr marL="0" indent="0">
              <a:buNone/>
            </a:pPr>
            <a:r>
              <a:rPr lang="en-US" sz="2000" dirty="0"/>
              <a:t>Source: Virginia Pedestrian and Bicycle Guidance</a:t>
            </a:r>
          </a:p>
        </p:txBody>
      </p:sp>
      <p:sp>
        <p:nvSpPr>
          <p:cNvPr id="7" name="Rectangle 6" descr="6 inch temporaty dectable warning strip (See Note 8)"/>
          <p:cNvSpPr/>
          <p:nvPr/>
        </p:nvSpPr>
        <p:spPr>
          <a:xfrm>
            <a:off x="6400800" y="457200"/>
            <a:ext cx="2743200" cy="1066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dirty="0"/>
          </a:p>
        </p:txBody>
      </p:sp>
      <p:sp>
        <p:nvSpPr>
          <p:cNvPr id="5" name="TextBox 4"/>
          <p:cNvSpPr txBox="1"/>
          <p:nvPr/>
        </p:nvSpPr>
        <p:spPr>
          <a:xfrm>
            <a:off x="8458200" y="6248400"/>
            <a:ext cx="914400" cy="523220"/>
          </a:xfrm>
          <a:prstGeom prst="rect">
            <a:avLst/>
          </a:prstGeom>
          <a:noFill/>
        </p:spPr>
        <p:txBody>
          <a:bodyPr>
            <a:spAutoFit/>
          </a:bodyPr>
          <a:lstStyle/>
          <a:p>
            <a:pPr>
              <a:defRPr/>
            </a:pPr>
            <a:fld id="{F2E34AC2-F50F-4EC4-80D6-FF80D3458F4C}" type="slidenum">
              <a:rPr lang="en-US" sz="2800" smtClean="0">
                <a:latin typeface="Arial" panose="020B0604020202020204" pitchFamily="34" charset="0"/>
              </a:rPr>
              <a:pPr>
                <a:defRPr/>
              </a:pPr>
              <a:t>111</a:t>
            </a:fld>
            <a:endParaRPr lang="en-US" sz="2800" dirty="0">
              <a:latin typeface="Arial" panose="020B0604020202020204" pitchFamily="34" charset="0"/>
            </a:endParaRPr>
          </a:p>
        </p:txBody>
      </p:sp>
      <p:sp>
        <p:nvSpPr>
          <p:cNvPr id="2" name="Google Shape;74;p1">
            <a:extLst>
              <a:ext uri="{FF2B5EF4-FFF2-40B4-BE49-F238E27FC236}">
                <a16:creationId xmlns:a16="http://schemas.microsoft.com/office/drawing/2014/main" id="{11D0D59E-3BA6-D0FF-4E19-288E63DD4E32}"/>
              </a:ext>
            </a:extLst>
          </p:cNvPr>
          <p:cNvSpPr/>
          <p:nvPr/>
        </p:nvSpPr>
        <p:spPr>
          <a:xfrm>
            <a:off x="4570285" y="6400800"/>
            <a:ext cx="1981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Virginia DOT</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1219190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etectable">
            <a:extLst>
              <a:ext uri="{FF2B5EF4-FFF2-40B4-BE49-F238E27FC236}">
                <a16:creationId xmlns:a16="http://schemas.microsoft.com/office/drawing/2014/main" id="{EDCE0B32-F0DC-D44D-AD2A-4FC693D7E333}"/>
              </a:ext>
            </a:extLst>
          </p:cNvPr>
          <p:cNvSpPr>
            <a:spLocks noGrp="1"/>
          </p:cNvSpPr>
          <p:nvPr>
            <p:ph type="title"/>
          </p:nvPr>
        </p:nvSpPr>
        <p:spPr>
          <a:xfrm>
            <a:off x="190500" y="152401"/>
            <a:ext cx="3695700" cy="914400"/>
          </a:xfrm>
        </p:spPr>
        <p:txBody>
          <a:bodyPr/>
          <a:lstStyle/>
          <a:p>
            <a:pPr rtl="0" fontAlgn="base"/>
            <a:r>
              <a:rPr lang="en-US" sz="3600" b="1" dirty="0">
                <a:solidFill>
                  <a:srgbClr val="008080"/>
                </a:solidFill>
                <a:effectLst/>
                <a:latin typeface="Arial" panose="020B0604020202020204" pitchFamily="34" charset="0"/>
                <a:ea typeface="+mn-ea"/>
                <a:cs typeface="+mn-cs"/>
              </a:rPr>
              <a:t>Detectable</a:t>
            </a:r>
            <a:endParaRPr lang="en-US" dirty="0">
              <a:effectLst/>
            </a:endParaRPr>
          </a:p>
        </p:txBody>
      </p:sp>
      <p:pic>
        <p:nvPicPr>
          <p:cNvPr id="174082" name="Picture 2" descr="Detectable guide base steel strip on one side and concrete barrier on the other with a pedestrian walking down the temporary route"/>
          <p:cNvPicPr>
            <a:picLocks noChangeAspect="1" noChangeArrowheads="1"/>
          </p:cNvPicPr>
          <p:nvPr/>
        </p:nvPicPr>
        <p:blipFill>
          <a:blip r:embed="rId3" cstate="print"/>
          <a:srcRect/>
          <a:stretch>
            <a:fillRect/>
          </a:stretch>
        </p:blipFill>
        <p:spPr bwMode="auto">
          <a:xfrm>
            <a:off x="4000500" y="0"/>
            <a:ext cx="5143500" cy="6858000"/>
          </a:xfrm>
          <a:prstGeom prst="rect">
            <a:avLst/>
          </a:prstGeom>
          <a:noFill/>
          <a:ln w="9525">
            <a:noFill/>
            <a:miter lim="800000"/>
            <a:headEnd/>
            <a:tailEnd/>
          </a:ln>
        </p:spPr>
      </p:pic>
      <p:sp>
        <p:nvSpPr>
          <p:cNvPr id="3" name="Google Shape;74;p1">
            <a:extLst>
              <a:ext uri="{FF2B5EF4-FFF2-40B4-BE49-F238E27FC236}">
                <a16:creationId xmlns:a16="http://schemas.microsoft.com/office/drawing/2014/main" id="{6673AAD5-E967-4484-4221-91A5687731AA}"/>
              </a:ext>
            </a:extLst>
          </p:cNvPr>
          <p:cNvSpPr/>
          <p:nvPr/>
        </p:nvSpPr>
        <p:spPr>
          <a:xfrm>
            <a:off x="6858000" y="6400800"/>
            <a:ext cx="1981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5071915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5122" name="Picture 2" descr="Example of a pedestrian information center near a sidewalk closure. "/>
          <p:cNvPicPr>
            <a:picLocks noChangeAspect="1" noChangeArrowheads="1"/>
          </p:cNvPicPr>
          <p:nvPr/>
        </p:nvPicPr>
        <p:blipFill>
          <a:blip r:embed="rId3" cstate="print"/>
          <a:srcRect/>
          <a:stretch>
            <a:fillRect/>
          </a:stretch>
        </p:blipFill>
        <p:spPr bwMode="auto">
          <a:xfrm>
            <a:off x="166687" y="123825"/>
            <a:ext cx="8810625" cy="6610350"/>
          </a:xfrm>
          <a:prstGeom prst="rect">
            <a:avLst/>
          </a:prstGeom>
          <a:noFill/>
        </p:spPr>
      </p:pic>
      <p:sp>
        <p:nvSpPr>
          <p:cNvPr id="6" name="Rectangle 2" descr="Detectable">
            <a:extLst>
              <a:ext uri="{FF2B5EF4-FFF2-40B4-BE49-F238E27FC236}">
                <a16:creationId xmlns:a16="http://schemas.microsoft.com/office/drawing/2014/main" id="{0BCD5768-C3CE-41C4-B230-0353BC8E82C7}"/>
              </a:ext>
            </a:extLst>
          </p:cNvPr>
          <p:cNvSpPr txBox="1">
            <a:spLocks noChangeArrowheads="1"/>
          </p:cNvSpPr>
          <p:nvPr/>
        </p:nvSpPr>
        <p:spPr bwMode="auto">
          <a:xfrm>
            <a:off x="152400" y="286054"/>
            <a:ext cx="3581400" cy="646331"/>
          </a:xfrm>
          <a:prstGeom prst="rect">
            <a:avLst/>
          </a:prstGeom>
          <a:solidFill>
            <a:schemeClr val="bg1"/>
          </a:solidFill>
          <a:ln w="9525">
            <a:noFill/>
            <a:miter lim="800000"/>
            <a:headEnd/>
            <a:tailEnd/>
          </a:ln>
          <a:effectLst>
            <a:outerShdw dist="28398" dir="3806097" algn="ctr" rotWithShape="0">
              <a:schemeClr val="tx1"/>
            </a:outerShdw>
          </a:effectLst>
        </p:spPr>
        <p:txBody>
          <a:bodyPr wrap="square" anchor="ctr">
            <a:spAutoFit/>
          </a:bodyPr>
          <a:lstStyle/>
          <a:p>
            <a:pPr>
              <a:defRPr/>
            </a:pPr>
            <a:r>
              <a:rPr lang="en-US" sz="3600" b="1" kern="0" dirty="0">
                <a:solidFill>
                  <a:srgbClr val="008080"/>
                </a:solidFill>
                <a:latin typeface="Arial" panose="020B0604020202020204" pitchFamily="34" charset="0"/>
                <a:ea typeface="+mj-ea"/>
                <a:cs typeface="+mj-cs"/>
              </a:rPr>
              <a:t>Detectable</a:t>
            </a:r>
          </a:p>
        </p:txBody>
      </p:sp>
      <p:sp>
        <p:nvSpPr>
          <p:cNvPr id="2" name="Google Shape;74;p1">
            <a:extLst>
              <a:ext uri="{FF2B5EF4-FFF2-40B4-BE49-F238E27FC236}">
                <a16:creationId xmlns:a16="http://schemas.microsoft.com/office/drawing/2014/main" id="{A32A48BF-63E0-0A3F-BD9F-3677BEDF06AB}"/>
              </a:ext>
            </a:extLst>
          </p:cNvPr>
          <p:cNvSpPr/>
          <p:nvPr/>
        </p:nvSpPr>
        <p:spPr>
          <a:xfrm>
            <a:off x="7543800" y="6324600"/>
            <a:ext cx="1981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Caltrans</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7813251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Accommodating Pedestrians"/>
          <p:cNvSpPr txBox="1">
            <a:spLocks/>
          </p:cNvSpPr>
          <p:nvPr/>
        </p:nvSpPr>
        <p:spPr bwMode="auto">
          <a:xfrm>
            <a:off x="304800" y="0"/>
            <a:ext cx="8839200"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8080"/>
                </a:solidFill>
                <a:effectLst/>
                <a:uLnTx/>
                <a:uFillTx/>
                <a:latin typeface="Arial" panose="020B0604020202020204" pitchFamily="34" charset="0"/>
                <a:ea typeface="+mj-ea"/>
                <a:cs typeface="+mj-cs"/>
              </a:rPr>
              <a:t>Accommodating Pedestrians</a:t>
            </a:r>
            <a:endParaRPr kumimoji="0" lang="es-PR" sz="3600" b="1" i="0" u="none" strike="noStrike" kern="0" cap="none" spc="0" normalizeH="0" baseline="0" noProof="0" dirty="0">
              <a:ln>
                <a:noFill/>
              </a:ln>
              <a:solidFill>
                <a:srgbClr val="008080"/>
              </a:solidFill>
              <a:effectLst/>
              <a:uLnTx/>
              <a:uFillTx/>
              <a:latin typeface="Arial" panose="020B0604020202020204" pitchFamily="34" charset="0"/>
              <a:ea typeface="+mj-ea"/>
              <a:cs typeface="+mj-cs"/>
            </a:endParaRPr>
          </a:p>
        </p:txBody>
      </p:sp>
      <p:sp>
        <p:nvSpPr>
          <p:cNvPr id="3" name="Content Placeholder 2"/>
          <p:cNvSpPr>
            <a:spLocks noGrp="1"/>
          </p:cNvSpPr>
          <p:nvPr>
            <p:ph idx="1"/>
          </p:nvPr>
        </p:nvSpPr>
        <p:spPr>
          <a:xfrm>
            <a:off x="457200" y="1465763"/>
            <a:ext cx="5867400" cy="4343400"/>
          </a:xfrm>
        </p:spPr>
        <p:txBody>
          <a:bodyPr/>
          <a:lstStyle/>
          <a:p>
            <a:pPr>
              <a:buNone/>
            </a:pPr>
            <a:r>
              <a:rPr lang="en-US" dirty="0"/>
              <a:t>G. Signs and other devices mounted lower than 7 feet above the temporary pedestrian pathway should not project more than 4 inches into accessible pedestrian facilities</a:t>
            </a:r>
            <a:endParaRPr lang="es-PR" dirty="0"/>
          </a:p>
        </p:txBody>
      </p:sp>
    </p:spTree>
    <p:extLst>
      <p:ext uri="{BB962C8B-B14F-4D97-AF65-F5344CB8AC3E}">
        <p14:creationId xmlns:p14="http://schemas.microsoft.com/office/powerpoint/2010/main" val="28475509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for Routing Pedestrians</a:t>
            </a:r>
            <a:endParaRPr lang="es-PR" dirty="0"/>
          </a:p>
        </p:txBody>
      </p:sp>
      <p:sp>
        <p:nvSpPr>
          <p:cNvPr id="3" name="Content Placeholder 2"/>
          <p:cNvSpPr>
            <a:spLocks noGrp="1"/>
          </p:cNvSpPr>
          <p:nvPr>
            <p:ph idx="1"/>
          </p:nvPr>
        </p:nvSpPr>
        <p:spPr>
          <a:xfrm>
            <a:off x="457200" y="1691481"/>
            <a:ext cx="3276600" cy="2971800"/>
          </a:xfrm>
        </p:spPr>
        <p:txBody>
          <a:bodyPr/>
          <a:lstStyle/>
          <a:p>
            <a:pPr marL="514350" indent="-514350">
              <a:buSzPct val="100000"/>
              <a:buFont typeface="+mj-lt"/>
              <a:buAutoNum type="arabicPeriod"/>
            </a:pPr>
            <a:r>
              <a:rPr lang="en-US" dirty="0"/>
              <a:t>Maintain as is</a:t>
            </a:r>
          </a:p>
          <a:p>
            <a:pPr marL="514350" indent="-514350">
              <a:buSzPct val="100000"/>
              <a:buFont typeface="+mj-lt"/>
              <a:buAutoNum type="arabicPeriod"/>
            </a:pPr>
            <a:r>
              <a:rPr lang="en-US" dirty="0"/>
              <a:t>Pedestrian detour</a:t>
            </a:r>
          </a:p>
          <a:p>
            <a:pPr marL="514350" indent="-514350">
              <a:buSzPct val="100000"/>
              <a:buFont typeface="+mj-lt"/>
              <a:buAutoNum type="arabicPeriod"/>
            </a:pPr>
            <a:r>
              <a:rPr lang="en-US" dirty="0"/>
              <a:t>Pedestrian diversion</a:t>
            </a:r>
            <a:endParaRPr lang="es-PR" dirty="0"/>
          </a:p>
        </p:txBody>
      </p:sp>
      <p:sp>
        <p:nvSpPr>
          <p:cNvPr id="5" name="TextBox 4"/>
          <p:cNvSpPr txBox="1"/>
          <p:nvPr/>
        </p:nvSpPr>
        <p:spPr>
          <a:xfrm>
            <a:off x="2590800" y="5638800"/>
            <a:ext cx="3553089" cy="646331"/>
          </a:xfrm>
          <a:prstGeom prst="rect">
            <a:avLst/>
          </a:prstGeom>
          <a:noFill/>
        </p:spPr>
        <p:txBody>
          <a:bodyPr wrap="none" rtlCol="0">
            <a:spAutoFit/>
          </a:bodyPr>
          <a:lstStyle/>
          <a:p>
            <a:r>
              <a:rPr lang="en-US" sz="3600" b="1" dirty="0">
                <a:latin typeface="Arial" panose="020B0604020202020204" pitchFamily="34" charset="0"/>
              </a:rPr>
              <a:t>Let’s discuss…</a:t>
            </a:r>
            <a:endParaRPr lang="es-PR" sz="3600" b="1" dirty="0">
              <a:latin typeface="Arial" panose="020B0604020202020204" pitchFamily="34" charset="0"/>
            </a:endParaRPr>
          </a:p>
        </p:txBody>
      </p:sp>
      <p:pic>
        <p:nvPicPr>
          <p:cNvPr id="2050" name="Picture 2" descr="Pedestrian Routing detour walkway using water filled barrier on both sides&#10;&#10;"/>
          <p:cNvPicPr>
            <a:picLocks noChangeAspect="1" noChangeArrowheads="1"/>
          </p:cNvPicPr>
          <p:nvPr/>
        </p:nvPicPr>
        <p:blipFill>
          <a:blip r:embed="rId3" cstate="print"/>
          <a:srcRect/>
          <a:stretch>
            <a:fillRect/>
          </a:stretch>
        </p:blipFill>
        <p:spPr bwMode="auto">
          <a:xfrm>
            <a:off x="3733800" y="1758484"/>
            <a:ext cx="4749800" cy="3562350"/>
          </a:xfrm>
          <a:prstGeom prst="rect">
            <a:avLst/>
          </a:prstGeom>
          <a:noFill/>
        </p:spPr>
      </p:pic>
      <p:sp>
        <p:nvSpPr>
          <p:cNvPr id="7" name="Google Shape;74;p1">
            <a:extLst>
              <a:ext uri="{FF2B5EF4-FFF2-40B4-BE49-F238E27FC236}">
                <a16:creationId xmlns:a16="http://schemas.microsoft.com/office/drawing/2014/main" id="{92EDC725-54EC-9E39-22E3-E6BDCA543CBF}"/>
              </a:ext>
            </a:extLst>
          </p:cNvPr>
          <p:cNvSpPr/>
          <p:nvPr/>
        </p:nvSpPr>
        <p:spPr>
          <a:xfrm>
            <a:off x="6858000" y="5346792"/>
            <a:ext cx="1981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ATSSA</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16774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Maintain as is</a:t>
            </a:r>
            <a:endParaRPr lang="es-PR" dirty="0"/>
          </a:p>
        </p:txBody>
      </p:sp>
      <p:sp>
        <p:nvSpPr>
          <p:cNvPr id="3" name="Content Placeholder 2"/>
          <p:cNvSpPr>
            <a:spLocks noGrp="1"/>
          </p:cNvSpPr>
          <p:nvPr>
            <p:ph idx="1"/>
          </p:nvPr>
        </p:nvSpPr>
        <p:spPr>
          <a:xfrm>
            <a:off x="626008" y="1332490"/>
            <a:ext cx="7527392" cy="4495800"/>
          </a:xfrm>
        </p:spPr>
        <p:txBody>
          <a:bodyPr/>
          <a:lstStyle/>
          <a:p>
            <a:r>
              <a:rPr lang="en-US" dirty="0"/>
              <a:t>Existing pedestrian pathways can remain if the temporary accessible route criteria is met</a:t>
            </a:r>
          </a:p>
          <a:p>
            <a:r>
              <a:rPr lang="en-US" dirty="0"/>
              <a:t>Allows for business/ resident access</a:t>
            </a:r>
          </a:p>
          <a:p>
            <a:r>
              <a:rPr lang="en-US" dirty="0"/>
              <a:t>Minimizes impact</a:t>
            </a:r>
            <a:endParaRPr lang="es-PR" dirty="0"/>
          </a:p>
        </p:txBody>
      </p:sp>
    </p:spTree>
    <p:extLst>
      <p:ext uri="{BB962C8B-B14F-4D97-AF65-F5344CB8AC3E}">
        <p14:creationId xmlns:p14="http://schemas.microsoft.com/office/powerpoint/2010/main" val="21183242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07919-219F-4895-9CCD-0F4ADF70C80F}"/>
              </a:ext>
            </a:extLst>
          </p:cNvPr>
          <p:cNvSpPr>
            <a:spLocks noGrp="1"/>
          </p:cNvSpPr>
          <p:nvPr>
            <p:ph type="title"/>
          </p:nvPr>
        </p:nvSpPr>
        <p:spPr/>
        <p:txBody>
          <a:bodyPr/>
          <a:lstStyle/>
          <a:p>
            <a:r>
              <a:rPr lang="en-US" dirty="0"/>
              <a:t>MUTCD Ifs:</a:t>
            </a:r>
          </a:p>
        </p:txBody>
      </p:sp>
      <p:sp>
        <p:nvSpPr>
          <p:cNvPr id="3" name="Content Placeholder 2">
            <a:extLst>
              <a:ext uri="{FF2B5EF4-FFF2-40B4-BE49-F238E27FC236}">
                <a16:creationId xmlns:a16="http://schemas.microsoft.com/office/drawing/2014/main" id="{648B6700-DA12-4F1B-9D24-E66F25B3661A}"/>
              </a:ext>
            </a:extLst>
          </p:cNvPr>
          <p:cNvSpPr>
            <a:spLocks noGrp="1"/>
          </p:cNvSpPr>
          <p:nvPr>
            <p:ph idx="1"/>
          </p:nvPr>
        </p:nvSpPr>
        <p:spPr>
          <a:xfrm>
            <a:off x="381000" y="1143000"/>
            <a:ext cx="5165678" cy="4343400"/>
          </a:xfrm>
        </p:spPr>
        <p:txBody>
          <a:bodyPr/>
          <a:lstStyle/>
          <a:p>
            <a:r>
              <a:rPr lang="en-US" u="sng" dirty="0"/>
              <a:t>If the TTC zone affects the movement of pedestrians</a:t>
            </a:r>
            <a:r>
              <a:rPr lang="en-US" dirty="0"/>
              <a:t>, adequate pedestrian access and walkways shall be provided</a:t>
            </a:r>
          </a:p>
          <a:p>
            <a:r>
              <a:rPr lang="en-US" u="sng" dirty="0"/>
              <a:t>If the TTC zone affects an accessible and detectable pedestrian facility</a:t>
            </a:r>
            <a:r>
              <a:rPr lang="en-US" dirty="0"/>
              <a:t>, the accessibility and detectability shall be maintained along the alternate pedestrian route</a:t>
            </a:r>
          </a:p>
        </p:txBody>
      </p:sp>
      <p:pic>
        <p:nvPicPr>
          <p:cNvPr id="4" name="Picture 3" descr="MUTCD cover image">
            <a:extLst>
              <a:ext uri="{FF2B5EF4-FFF2-40B4-BE49-F238E27FC236}">
                <a16:creationId xmlns:a16="http://schemas.microsoft.com/office/drawing/2014/main" id="{A1A76625-814D-4511-93C5-0A6B9097DDB9}"/>
              </a:ext>
            </a:extLst>
          </p:cNvPr>
          <p:cNvPicPr>
            <a:picLocks noChangeAspect="1"/>
          </p:cNvPicPr>
          <p:nvPr/>
        </p:nvPicPr>
        <p:blipFill>
          <a:blip r:embed="rId3"/>
          <a:stretch>
            <a:fillRect/>
          </a:stretch>
        </p:blipFill>
        <p:spPr>
          <a:xfrm>
            <a:off x="5793991" y="1494720"/>
            <a:ext cx="2969009" cy="3822523"/>
          </a:xfrm>
          <a:prstGeom prst="rect">
            <a:avLst/>
          </a:prstGeom>
        </p:spPr>
      </p:pic>
      <p:sp>
        <p:nvSpPr>
          <p:cNvPr id="5" name="TextBox 4">
            <a:extLst>
              <a:ext uri="{FF2B5EF4-FFF2-40B4-BE49-F238E27FC236}">
                <a16:creationId xmlns:a16="http://schemas.microsoft.com/office/drawing/2014/main" id="{2720F5A7-9291-467B-8D22-CCEA3F3B9BF9}"/>
              </a:ext>
            </a:extLst>
          </p:cNvPr>
          <p:cNvSpPr txBox="1"/>
          <p:nvPr/>
        </p:nvSpPr>
        <p:spPr>
          <a:xfrm>
            <a:off x="2514600" y="6197620"/>
            <a:ext cx="5486400" cy="523220"/>
          </a:xfrm>
          <a:prstGeom prst="rect">
            <a:avLst/>
          </a:prstGeom>
          <a:noFill/>
        </p:spPr>
        <p:txBody>
          <a:bodyPr wrap="square" rtlCol="0">
            <a:spAutoFit/>
          </a:bodyPr>
          <a:lstStyle/>
          <a:p>
            <a:pPr marL="0" lvl="2"/>
            <a:r>
              <a:rPr lang="en-US" sz="2800" dirty="0">
                <a:latin typeface="Arial" panose="020B0604020202020204" pitchFamily="34" charset="0"/>
              </a:rPr>
              <a:t>MUTCD </a:t>
            </a:r>
            <a:r>
              <a:rPr lang="es-PR" sz="2800" dirty="0">
                <a:latin typeface="Arial" panose="020B0604020202020204" pitchFamily="34" charset="0"/>
              </a:rPr>
              <a:t>Section 6D.01</a:t>
            </a:r>
            <a:endParaRPr lang="es-PR" dirty="0">
              <a:latin typeface="Arial" panose="020B0604020202020204" pitchFamily="34" charset="0"/>
            </a:endParaRPr>
          </a:p>
        </p:txBody>
      </p:sp>
      <p:sp>
        <p:nvSpPr>
          <p:cNvPr id="6" name="Google Shape;74;p1">
            <a:extLst>
              <a:ext uri="{FF2B5EF4-FFF2-40B4-BE49-F238E27FC236}">
                <a16:creationId xmlns:a16="http://schemas.microsoft.com/office/drawing/2014/main" id="{548F8FC1-4F1A-C660-7460-CB65B1F558B9}"/>
              </a:ext>
            </a:extLst>
          </p:cNvPr>
          <p:cNvSpPr/>
          <p:nvPr/>
        </p:nvSpPr>
        <p:spPr>
          <a:xfrm>
            <a:off x="7772400" y="5388160"/>
            <a:ext cx="11430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FHWA</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1207474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to Businesses = Less Impact</a:t>
            </a:r>
            <a:endParaRPr lang="es-PR" dirty="0"/>
          </a:p>
        </p:txBody>
      </p:sp>
      <p:pic>
        <p:nvPicPr>
          <p:cNvPr id="424962" name="Picture 2" descr="Business Access Sign White -- Wrong Type that has white background and black letters stating all stored and restaurants on fairmont avenue are open during construction&#10;&#10;"/>
          <p:cNvPicPr>
            <a:picLocks noChangeAspect="1" noChangeArrowheads="1"/>
          </p:cNvPicPr>
          <p:nvPr/>
        </p:nvPicPr>
        <p:blipFill>
          <a:blip r:embed="rId3" cstate="print"/>
          <a:srcRect/>
          <a:stretch>
            <a:fillRect/>
          </a:stretch>
        </p:blipFill>
        <p:spPr bwMode="auto">
          <a:xfrm>
            <a:off x="1219200" y="1524000"/>
            <a:ext cx="6705600" cy="4470400"/>
          </a:xfrm>
          <a:prstGeom prst="rect">
            <a:avLst/>
          </a:prstGeom>
          <a:noFill/>
        </p:spPr>
      </p:pic>
      <p:sp>
        <p:nvSpPr>
          <p:cNvPr id="4" name="Rounded Rectangular Callout 3"/>
          <p:cNvSpPr/>
          <p:nvPr/>
        </p:nvSpPr>
        <p:spPr>
          <a:xfrm>
            <a:off x="381000" y="2209800"/>
            <a:ext cx="2971800" cy="1295400"/>
          </a:xfrm>
          <a:prstGeom prst="wedgeRoundRectCallout">
            <a:avLst>
              <a:gd name="adj1" fmla="val 100864"/>
              <a:gd name="adj2" fmla="val 45339"/>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Sign should be orange!</a:t>
            </a:r>
            <a:endParaRPr lang="es-PR" sz="2800" dirty="0">
              <a:solidFill>
                <a:schemeClr val="tx1"/>
              </a:solidFill>
            </a:endParaRPr>
          </a:p>
        </p:txBody>
      </p:sp>
      <p:sp>
        <p:nvSpPr>
          <p:cNvPr id="6" name="Google Shape;74;p1">
            <a:extLst>
              <a:ext uri="{FF2B5EF4-FFF2-40B4-BE49-F238E27FC236}">
                <a16:creationId xmlns:a16="http://schemas.microsoft.com/office/drawing/2014/main" id="{788C73B0-4407-38D8-A653-C176D047EE59}"/>
              </a:ext>
            </a:extLst>
          </p:cNvPr>
          <p:cNvSpPr/>
          <p:nvPr/>
        </p:nvSpPr>
        <p:spPr>
          <a:xfrm>
            <a:off x="5334000" y="6069746"/>
            <a:ext cx="11430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ATSSA</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45405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Sidewalk Detour</a:t>
            </a:r>
            <a:endParaRPr lang="es-PR" dirty="0"/>
          </a:p>
        </p:txBody>
      </p:sp>
      <p:sp>
        <p:nvSpPr>
          <p:cNvPr id="3" name="Content Placeholder 2"/>
          <p:cNvSpPr>
            <a:spLocks noGrp="1"/>
          </p:cNvSpPr>
          <p:nvPr>
            <p:ph idx="1"/>
          </p:nvPr>
        </p:nvSpPr>
        <p:spPr>
          <a:xfrm>
            <a:off x="304800" y="1676400"/>
            <a:ext cx="3810000" cy="4495800"/>
          </a:xfrm>
        </p:spPr>
        <p:txBody>
          <a:bodyPr/>
          <a:lstStyle/>
          <a:p>
            <a:r>
              <a:rPr lang="en-US" dirty="0"/>
              <a:t>Should be avoided</a:t>
            </a:r>
          </a:p>
          <a:p>
            <a:r>
              <a:rPr lang="en-US" dirty="0"/>
              <a:t>Advance notification of the closure</a:t>
            </a:r>
          </a:p>
          <a:p>
            <a:r>
              <a:rPr lang="en-US" dirty="0"/>
              <a:t>Regulatory signs</a:t>
            </a:r>
          </a:p>
          <a:p>
            <a:r>
              <a:rPr lang="en-US" dirty="0"/>
              <a:t>Alternate route should also be accessible</a:t>
            </a:r>
            <a:endParaRPr lang="es-PR" dirty="0"/>
          </a:p>
        </p:txBody>
      </p:sp>
      <p:pic>
        <p:nvPicPr>
          <p:cNvPr id="145411" name="Picture 3" descr="Diagram of a Sidewalk Detour - MUTCD image showing sidewalk closed and sidewalk closed cross here signs with arrows at closure"/>
          <p:cNvPicPr>
            <a:picLocks noChangeAspect="1" noChangeArrowheads="1"/>
          </p:cNvPicPr>
          <p:nvPr/>
        </p:nvPicPr>
        <p:blipFill>
          <a:blip r:embed="rId3" cstate="print"/>
          <a:srcRect/>
          <a:stretch>
            <a:fillRect/>
          </a:stretch>
        </p:blipFill>
        <p:spPr bwMode="auto">
          <a:xfrm>
            <a:off x="3886200" y="1204117"/>
            <a:ext cx="4727163" cy="4663283"/>
          </a:xfrm>
          <a:prstGeom prst="rect">
            <a:avLst/>
          </a:prstGeom>
          <a:noFill/>
          <a:ln w="9525">
            <a:solidFill>
              <a:schemeClr val="accent1"/>
            </a:solidFill>
            <a:miter lim="800000"/>
            <a:headEnd/>
            <a:tailEnd/>
          </a:ln>
        </p:spPr>
      </p:pic>
      <p:sp>
        <p:nvSpPr>
          <p:cNvPr id="4" name="Google Shape;74;p1">
            <a:extLst>
              <a:ext uri="{FF2B5EF4-FFF2-40B4-BE49-F238E27FC236}">
                <a16:creationId xmlns:a16="http://schemas.microsoft.com/office/drawing/2014/main" id="{05949424-3CDC-FC9B-2F95-03031DE2A9EA}"/>
              </a:ext>
            </a:extLst>
          </p:cNvPr>
          <p:cNvSpPr/>
          <p:nvPr/>
        </p:nvSpPr>
        <p:spPr>
          <a:xfrm>
            <a:off x="7591781" y="5874938"/>
            <a:ext cx="11430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FHWA</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803108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3" name="Rectangle 3"/>
          <p:cNvSpPr>
            <a:spLocks noGrp="1" noChangeArrowheads="1"/>
          </p:cNvSpPr>
          <p:nvPr>
            <p:ph type="title"/>
          </p:nvPr>
        </p:nvSpPr>
        <p:spPr>
          <a:effectLst/>
        </p:spPr>
        <p:txBody>
          <a:bodyPr lIns="92075" tIns="46038" rIns="92075" bIns="46038"/>
          <a:lstStyle/>
          <a:p>
            <a:pPr eaLnBrk="1" hangingPunct="1">
              <a:defRPr/>
            </a:pPr>
            <a:r>
              <a:rPr lang="en-US" dirty="0"/>
              <a:t>Course Materials</a:t>
            </a:r>
            <a:endParaRPr lang="en-US" sz="4400" dirty="0"/>
          </a:p>
        </p:txBody>
      </p:sp>
      <p:sp>
        <p:nvSpPr>
          <p:cNvPr id="16389" name="Rectangle 4"/>
          <p:cNvSpPr>
            <a:spLocks noGrp="1" noChangeArrowheads="1"/>
          </p:cNvSpPr>
          <p:nvPr>
            <p:ph idx="1"/>
          </p:nvPr>
        </p:nvSpPr>
        <p:spPr>
          <a:xfrm>
            <a:off x="381000" y="1437482"/>
            <a:ext cx="4038600" cy="4343400"/>
          </a:xfrm>
        </p:spPr>
        <p:txBody>
          <a:bodyPr lIns="92075" tIns="46038" rIns="92075" bIns="46038"/>
          <a:lstStyle/>
          <a:p>
            <a:pPr marL="269875" indent="-311150" eaLnBrk="1" hangingPunct="1">
              <a:spcBef>
                <a:spcPts val="672"/>
              </a:spcBef>
              <a:buClr>
                <a:srgbClr val="E23012"/>
              </a:buClr>
            </a:pPr>
            <a:r>
              <a:rPr lang="en-US" dirty="0"/>
              <a:t>Course notebook</a:t>
            </a:r>
          </a:p>
          <a:p>
            <a:pPr marL="269875" indent="-311150" eaLnBrk="1" hangingPunct="1">
              <a:spcBef>
                <a:spcPts val="672"/>
              </a:spcBef>
              <a:buClr>
                <a:srgbClr val="E23012"/>
              </a:buClr>
            </a:pPr>
            <a:r>
              <a:rPr lang="en-US" dirty="0"/>
              <a:t>Applying the ADA in Work Zones Practitioner Guide</a:t>
            </a:r>
          </a:p>
          <a:p>
            <a:pPr marL="269875" indent="-311150" eaLnBrk="1" hangingPunct="1">
              <a:spcBef>
                <a:spcPts val="672"/>
              </a:spcBef>
              <a:buClr>
                <a:srgbClr val="E23012"/>
              </a:buClr>
            </a:pPr>
            <a:r>
              <a:rPr lang="en-US" dirty="0"/>
              <a:t>Pencil</a:t>
            </a:r>
          </a:p>
          <a:p>
            <a:pPr marL="269875" indent="-311150" eaLnBrk="1" hangingPunct="1">
              <a:spcBef>
                <a:spcPts val="672"/>
              </a:spcBef>
              <a:buClr>
                <a:srgbClr val="E23012"/>
              </a:buClr>
            </a:pPr>
            <a:r>
              <a:rPr lang="en-US" dirty="0"/>
              <a:t>Tent name sign</a:t>
            </a:r>
            <a:endParaRPr lang="en-US" sz="3600" dirty="0"/>
          </a:p>
        </p:txBody>
      </p:sp>
      <p:pic>
        <p:nvPicPr>
          <p:cNvPr id="13313" name="Picture 1" descr="Applying the Americans with Disabilities Act in Work Zones: A Practitioner Guide cover image">
            <a:extLst>
              <a:ext uri="{C183D7F6-B498-43B3-948B-1728B52AA6E4}">
                <adec:decorative xmlns:adec="http://schemas.microsoft.com/office/drawing/2017/decorative" val="0"/>
              </a:ext>
            </a:extLst>
          </p:cNvPr>
          <p:cNvPicPr>
            <a:picLocks noChangeAspect="1" noChangeArrowheads="1"/>
          </p:cNvPicPr>
          <p:nvPr/>
        </p:nvPicPr>
        <p:blipFill>
          <a:blip r:embed="rId3" cstate="print"/>
          <a:srcRect/>
          <a:stretch>
            <a:fillRect/>
          </a:stretch>
        </p:blipFill>
        <p:spPr bwMode="auto">
          <a:xfrm>
            <a:off x="4742835" y="1325563"/>
            <a:ext cx="3545148" cy="4567238"/>
          </a:xfrm>
          <a:prstGeom prst="rect">
            <a:avLst/>
          </a:prstGeom>
          <a:noFill/>
          <a:ln w="9525">
            <a:noFill/>
            <a:miter lim="800000"/>
            <a:headEnd/>
            <a:tailEnd/>
          </a:ln>
        </p:spPr>
      </p:pic>
      <p:sp>
        <p:nvSpPr>
          <p:cNvPr id="2" name="TextBox 1">
            <a:extLst>
              <a:ext uri="{FF2B5EF4-FFF2-40B4-BE49-F238E27FC236}">
                <a16:creationId xmlns:a16="http://schemas.microsoft.com/office/drawing/2014/main" id="{F350E47B-38F2-E3E4-5C7F-4A5B85C9918D}"/>
              </a:ext>
            </a:extLst>
          </p:cNvPr>
          <p:cNvSpPr txBox="1"/>
          <p:nvPr/>
        </p:nvSpPr>
        <p:spPr>
          <a:xfrm>
            <a:off x="4876800" y="5892801"/>
            <a:ext cx="2383573" cy="246221"/>
          </a:xfrm>
          <a:prstGeom prst="rect">
            <a:avLst/>
          </a:prstGeom>
          <a:noFill/>
          <a:ln>
            <a:noFill/>
          </a:ln>
        </p:spPr>
        <p:txBody>
          <a:bodyPr wrap="square" rtlCol="0">
            <a:spAutoFit/>
          </a:bodyPr>
          <a:lstStyle/>
          <a:p>
            <a:r>
              <a:rPr lang="en-US" sz="1000" dirty="0"/>
              <a:t>Image: FHWA</a:t>
            </a:r>
          </a:p>
        </p:txBody>
      </p:sp>
    </p:spTree>
    <p:extLst>
      <p:ext uri="{BB962C8B-B14F-4D97-AF65-F5344CB8AC3E}">
        <p14:creationId xmlns:p14="http://schemas.microsoft.com/office/powerpoint/2010/main" val="1237300081"/>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7C27B-3A8C-4B88-8AB8-33D748778694}"/>
              </a:ext>
            </a:extLst>
          </p:cNvPr>
          <p:cNvSpPr>
            <a:spLocks noGrp="1"/>
          </p:cNvSpPr>
          <p:nvPr>
            <p:ph type="title"/>
          </p:nvPr>
        </p:nvSpPr>
        <p:spPr/>
        <p:txBody>
          <a:bodyPr/>
          <a:lstStyle/>
          <a:p>
            <a:r>
              <a:rPr lang="en-US" dirty="0"/>
              <a:t>MUTCD Support Information</a:t>
            </a:r>
          </a:p>
        </p:txBody>
      </p:sp>
      <p:sp>
        <p:nvSpPr>
          <p:cNvPr id="3" name="Content Placeholder 2">
            <a:extLst>
              <a:ext uri="{FF2B5EF4-FFF2-40B4-BE49-F238E27FC236}">
                <a16:creationId xmlns:a16="http://schemas.microsoft.com/office/drawing/2014/main" id="{6DC865D0-245E-4543-AFBA-81313FFD882A}"/>
              </a:ext>
            </a:extLst>
          </p:cNvPr>
          <p:cNvSpPr>
            <a:spLocks noGrp="1"/>
          </p:cNvSpPr>
          <p:nvPr>
            <p:ph idx="1"/>
          </p:nvPr>
        </p:nvSpPr>
        <p:spPr>
          <a:xfrm>
            <a:off x="396922" y="1325563"/>
            <a:ext cx="4479878" cy="4343400"/>
          </a:xfrm>
        </p:spPr>
        <p:txBody>
          <a:bodyPr/>
          <a:lstStyle/>
          <a:p>
            <a:r>
              <a:rPr lang="en-US" dirty="0"/>
              <a:t>It must be recognized that pedestrians are reluctant to retrace their steps to a prior intersection for a crossing or to add distance or out-of-the-way travel to a destination</a:t>
            </a:r>
          </a:p>
        </p:txBody>
      </p:sp>
      <p:pic>
        <p:nvPicPr>
          <p:cNvPr id="4" name="Picture 2" descr="MUTCD Cover Image">
            <a:extLst>
              <a:ext uri="{FF2B5EF4-FFF2-40B4-BE49-F238E27FC236}">
                <a16:creationId xmlns:a16="http://schemas.microsoft.com/office/drawing/2014/main" id="{14400A4E-8AFF-49C9-BC7D-B70F7D291FCA}"/>
              </a:ext>
            </a:extLst>
          </p:cNvPr>
          <p:cNvPicPr>
            <a:picLocks noChangeAspect="1" noChangeArrowheads="1"/>
          </p:cNvPicPr>
          <p:nvPr/>
        </p:nvPicPr>
        <p:blipFill>
          <a:blip r:embed="rId3" cstate="print"/>
          <a:srcRect/>
          <a:stretch>
            <a:fillRect/>
          </a:stretch>
        </p:blipFill>
        <p:spPr bwMode="auto">
          <a:xfrm>
            <a:off x="5448300" y="1309521"/>
            <a:ext cx="2971800" cy="3826641"/>
          </a:xfrm>
          <a:prstGeom prst="rect">
            <a:avLst/>
          </a:prstGeom>
          <a:noFill/>
          <a:ln w="9525">
            <a:noFill/>
            <a:miter lim="800000"/>
            <a:headEnd/>
            <a:tailEnd/>
          </a:ln>
        </p:spPr>
      </p:pic>
      <p:sp>
        <p:nvSpPr>
          <p:cNvPr id="5" name="TextBox 4">
            <a:extLst>
              <a:ext uri="{FF2B5EF4-FFF2-40B4-BE49-F238E27FC236}">
                <a16:creationId xmlns:a16="http://schemas.microsoft.com/office/drawing/2014/main" id="{96CAC69A-B58E-452E-BFB3-545CA80DC69B}"/>
              </a:ext>
            </a:extLst>
          </p:cNvPr>
          <p:cNvSpPr txBox="1"/>
          <p:nvPr/>
        </p:nvSpPr>
        <p:spPr>
          <a:xfrm>
            <a:off x="1447800" y="5875491"/>
            <a:ext cx="5486400" cy="523220"/>
          </a:xfrm>
          <a:prstGeom prst="rect">
            <a:avLst/>
          </a:prstGeom>
          <a:noFill/>
        </p:spPr>
        <p:txBody>
          <a:bodyPr wrap="square" rtlCol="0">
            <a:spAutoFit/>
          </a:bodyPr>
          <a:lstStyle/>
          <a:p>
            <a:pPr marL="0" lvl="2"/>
            <a:r>
              <a:rPr lang="en-US" sz="2800" dirty="0">
                <a:latin typeface="Arial" panose="020B0604020202020204" pitchFamily="34" charset="0"/>
              </a:rPr>
              <a:t>MUTCD </a:t>
            </a:r>
            <a:r>
              <a:rPr lang="es-PR" sz="2800" dirty="0">
                <a:latin typeface="Arial" panose="020B0604020202020204" pitchFamily="34" charset="0"/>
              </a:rPr>
              <a:t>Section 6D.01</a:t>
            </a:r>
            <a:endParaRPr lang="es-PR" dirty="0">
              <a:latin typeface="Arial" panose="020B0604020202020204" pitchFamily="34" charset="0"/>
            </a:endParaRPr>
          </a:p>
        </p:txBody>
      </p:sp>
      <p:sp>
        <p:nvSpPr>
          <p:cNvPr id="6" name="Google Shape;74;p1">
            <a:extLst>
              <a:ext uri="{FF2B5EF4-FFF2-40B4-BE49-F238E27FC236}">
                <a16:creationId xmlns:a16="http://schemas.microsoft.com/office/drawing/2014/main" id="{ACED7F23-C568-70B3-768F-D02F8B5AA15D}"/>
              </a:ext>
            </a:extLst>
          </p:cNvPr>
          <p:cNvSpPr/>
          <p:nvPr/>
        </p:nvSpPr>
        <p:spPr>
          <a:xfrm>
            <a:off x="7277100" y="5259645"/>
            <a:ext cx="11430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FHWA</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934160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Sidewalk Closed Ahead - Please use Independence Ave. for the Lincoln Memorial and Other Memorials">
            <a:extLst>
              <a:ext uri="{C183D7F6-B498-43B3-948B-1728B52AA6E4}">
                <adec:decorative xmlns:adec="http://schemas.microsoft.com/office/drawing/2017/decorative" val="0"/>
              </a:ext>
            </a:extLst>
          </p:cNvPr>
          <p:cNvPicPr>
            <a:picLocks noChangeAspect="1" noChangeArrowheads="1"/>
          </p:cNvPicPr>
          <p:nvPr/>
        </p:nvPicPr>
        <p:blipFill>
          <a:blip r:embed="rId3" cstate="print"/>
          <a:srcRect/>
          <a:stretch>
            <a:fillRect/>
          </a:stretch>
        </p:blipFill>
        <p:spPr bwMode="auto">
          <a:xfrm>
            <a:off x="0" y="0"/>
            <a:ext cx="5143500" cy="6858000"/>
          </a:xfrm>
          <a:prstGeom prst="rect">
            <a:avLst/>
          </a:prstGeom>
          <a:noFill/>
        </p:spPr>
      </p:pic>
      <p:sp>
        <p:nvSpPr>
          <p:cNvPr id="2" name="Title 1"/>
          <p:cNvSpPr>
            <a:spLocks noGrp="1"/>
          </p:cNvSpPr>
          <p:nvPr>
            <p:ph type="title"/>
          </p:nvPr>
        </p:nvSpPr>
        <p:spPr>
          <a:xfrm>
            <a:off x="5181600" y="1"/>
            <a:ext cx="3962400" cy="1295400"/>
          </a:xfrm>
        </p:spPr>
        <p:txBody>
          <a:bodyPr>
            <a:noAutofit/>
          </a:bodyPr>
          <a:lstStyle/>
          <a:p>
            <a:r>
              <a:rPr lang="en-US" dirty="0"/>
              <a:t>Pedestrian Detours</a:t>
            </a:r>
          </a:p>
        </p:txBody>
      </p:sp>
      <p:sp>
        <p:nvSpPr>
          <p:cNvPr id="3" name="Content Placeholder 2" descr="Should be a last resort since pedestrians seldom follow them&#10;"/>
          <p:cNvSpPr>
            <a:spLocks noGrp="1"/>
          </p:cNvSpPr>
          <p:nvPr>
            <p:ph idx="1"/>
          </p:nvPr>
        </p:nvSpPr>
        <p:spPr>
          <a:xfrm>
            <a:off x="5410200" y="1438276"/>
            <a:ext cx="3429000" cy="2447924"/>
          </a:xfrm>
        </p:spPr>
        <p:txBody>
          <a:bodyPr/>
          <a:lstStyle/>
          <a:p>
            <a:r>
              <a:rPr lang="en-US" dirty="0"/>
              <a:t>Should be a last resort since pedestrians seldom follow them</a:t>
            </a:r>
          </a:p>
        </p:txBody>
      </p:sp>
      <p:sp>
        <p:nvSpPr>
          <p:cNvPr id="5" name="Google Shape;74;p1">
            <a:extLst>
              <a:ext uri="{FF2B5EF4-FFF2-40B4-BE49-F238E27FC236}">
                <a16:creationId xmlns:a16="http://schemas.microsoft.com/office/drawing/2014/main" id="{354FFDCC-E746-6E9C-A868-A416C55545F5}"/>
              </a:ext>
            </a:extLst>
          </p:cNvPr>
          <p:cNvSpPr/>
          <p:nvPr/>
        </p:nvSpPr>
        <p:spPr>
          <a:xfrm>
            <a:off x="4133850" y="6477000"/>
            <a:ext cx="11430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9821774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ccessible Pedestrian Detour?"/>
          <p:cNvSpPr>
            <a:spLocks noGrp="1"/>
          </p:cNvSpPr>
          <p:nvPr>
            <p:ph type="title"/>
          </p:nvPr>
        </p:nvSpPr>
        <p:spPr/>
        <p:txBody>
          <a:bodyPr/>
          <a:lstStyle/>
          <a:p>
            <a:r>
              <a:rPr lang="en-US" dirty="0"/>
              <a:t>Accessible Pedestrian Detour?</a:t>
            </a:r>
          </a:p>
        </p:txBody>
      </p:sp>
      <p:pic>
        <p:nvPicPr>
          <p:cNvPr id="136194" name="Picture 2" descr="Sidewalk closed on type 3 barricade with traffic passing."/>
          <p:cNvPicPr>
            <a:picLocks noChangeAspect="1" noChangeArrowheads="1"/>
          </p:cNvPicPr>
          <p:nvPr/>
        </p:nvPicPr>
        <p:blipFill>
          <a:blip r:embed="rId3" cstate="print"/>
          <a:srcRect t="16667" r="36667" b="34444"/>
          <a:stretch>
            <a:fillRect/>
          </a:stretch>
        </p:blipFill>
        <p:spPr bwMode="auto">
          <a:xfrm>
            <a:off x="-34637" y="1524000"/>
            <a:ext cx="9213273" cy="5334000"/>
          </a:xfrm>
          <a:prstGeom prst="rect">
            <a:avLst/>
          </a:prstGeom>
          <a:noFill/>
        </p:spPr>
      </p:pic>
      <p:sp>
        <p:nvSpPr>
          <p:cNvPr id="5" name="&quot;No&quot; Symbol 4" descr="No Symbol"/>
          <p:cNvSpPr/>
          <p:nvPr/>
        </p:nvSpPr>
        <p:spPr>
          <a:xfrm>
            <a:off x="685800" y="1752600"/>
            <a:ext cx="2286000" cy="213360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dirty="0">
              <a:solidFill>
                <a:schemeClr val="tx1"/>
              </a:solidFill>
            </a:endParaRPr>
          </a:p>
        </p:txBody>
      </p:sp>
      <p:sp>
        <p:nvSpPr>
          <p:cNvPr id="3" name="Google Shape;74;p1">
            <a:extLst>
              <a:ext uri="{FF2B5EF4-FFF2-40B4-BE49-F238E27FC236}">
                <a16:creationId xmlns:a16="http://schemas.microsoft.com/office/drawing/2014/main" id="{D4952EBD-1689-5B3F-FF44-568B58099CF4}"/>
              </a:ext>
            </a:extLst>
          </p:cNvPr>
          <p:cNvSpPr/>
          <p:nvPr/>
        </p:nvSpPr>
        <p:spPr>
          <a:xfrm>
            <a:off x="5943600" y="6477000"/>
            <a:ext cx="11430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7347097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 Notification of Closure</a:t>
            </a:r>
            <a:endParaRPr lang="es-PR" dirty="0"/>
          </a:p>
        </p:txBody>
      </p:sp>
      <p:sp>
        <p:nvSpPr>
          <p:cNvPr id="3" name="Content Placeholder 2"/>
          <p:cNvSpPr>
            <a:spLocks noGrp="1"/>
          </p:cNvSpPr>
          <p:nvPr>
            <p:ph idx="1"/>
          </p:nvPr>
        </p:nvSpPr>
        <p:spPr>
          <a:xfrm>
            <a:off x="381000" y="1568669"/>
            <a:ext cx="2590800" cy="4343400"/>
          </a:xfrm>
        </p:spPr>
        <p:txBody>
          <a:bodyPr/>
          <a:lstStyle/>
          <a:p>
            <a:r>
              <a:rPr lang="en-US" dirty="0"/>
              <a:t>Shall be provided</a:t>
            </a:r>
          </a:p>
          <a:p>
            <a:r>
              <a:rPr lang="en-US" dirty="0"/>
              <a:t>Mount on Type 3 barricade if possible</a:t>
            </a:r>
            <a:endParaRPr lang="es-PR" dirty="0"/>
          </a:p>
        </p:txBody>
      </p:sp>
      <p:pic>
        <p:nvPicPr>
          <p:cNvPr id="425987" name="Picture 3" descr="Sidewalk closed sign on type 3 barricade."/>
          <p:cNvPicPr>
            <a:picLocks noChangeAspect="1" noChangeArrowheads="1"/>
          </p:cNvPicPr>
          <p:nvPr/>
        </p:nvPicPr>
        <p:blipFill>
          <a:blip r:embed="rId3" cstate="print"/>
          <a:srcRect/>
          <a:stretch>
            <a:fillRect/>
          </a:stretch>
        </p:blipFill>
        <p:spPr bwMode="auto">
          <a:xfrm>
            <a:off x="3302000" y="1600200"/>
            <a:ext cx="5486400" cy="4114800"/>
          </a:xfrm>
          <a:prstGeom prst="rect">
            <a:avLst/>
          </a:prstGeom>
          <a:noFill/>
        </p:spPr>
      </p:pic>
      <p:pic>
        <p:nvPicPr>
          <p:cNvPr id="425986" name="Picture 2" descr="Sidewalk Closed -- Cross Here&#10;&#10;"/>
          <p:cNvPicPr>
            <a:picLocks noChangeAspect="1" noChangeArrowheads="1"/>
          </p:cNvPicPr>
          <p:nvPr/>
        </p:nvPicPr>
        <p:blipFill>
          <a:blip r:embed="rId4" cstate="print"/>
          <a:srcRect/>
          <a:stretch>
            <a:fillRect/>
          </a:stretch>
        </p:blipFill>
        <p:spPr bwMode="auto">
          <a:xfrm>
            <a:off x="2514600" y="4572000"/>
            <a:ext cx="3924300" cy="1962150"/>
          </a:xfrm>
          <a:prstGeom prst="rect">
            <a:avLst/>
          </a:prstGeom>
          <a:noFill/>
        </p:spPr>
      </p:pic>
      <p:sp>
        <p:nvSpPr>
          <p:cNvPr id="5" name="Google Shape;74;p1">
            <a:extLst>
              <a:ext uri="{FF2B5EF4-FFF2-40B4-BE49-F238E27FC236}">
                <a16:creationId xmlns:a16="http://schemas.microsoft.com/office/drawing/2014/main" id="{0BC856BC-75CB-DBBB-1463-E55AFDB58897}"/>
              </a:ext>
            </a:extLst>
          </p:cNvPr>
          <p:cNvSpPr/>
          <p:nvPr/>
        </p:nvSpPr>
        <p:spPr>
          <a:xfrm>
            <a:off x="7645400" y="5715000"/>
            <a:ext cx="11430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ATSSA</a:t>
            </a:r>
            <a:endParaRPr sz="1000" dirty="0">
              <a:latin typeface="Arial" panose="020B0604020202020204" pitchFamily="34" charset="0"/>
              <a:ea typeface="Verdana"/>
              <a:cs typeface="Arial" panose="020B0604020202020204" pitchFamily="34" charset="0"/>
              <a:sym typeface="Verdana"/>
            </a:endParaRPr>
          </a:p>
        </p:txBody>
      </p:sp>
      <p:sp>
        <p:nvSpPr>
          <p:cNvPr id="6" name="Google Shape;74;p1">
            <a:extLst>
              <a:ext uri="{FF2B5EF4-FFF2-40B4-BE49-F238E27FC236}">
                <a16:creationId xmlns:a16="http://schemas.microsoft.com/office/drawing/2014/main" id="{0E652B5E-645A-B6C9-34F9-0C696E32C740}"/>
              </a:ext>
            </a:extLst>
          </p:cNvPr>
          <p:cNvSpPr/>
          <p:nvPr/>
        </p:nvSpPr>
        <p:spPr>
          <a:xfrm>
            <a:off x="5264359" y="6526614"/>
            <a:ext cx="11430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FHWA</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4128735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a:xfrm>
            <a:off x="4724400" y="0"/>
            <a:ext cx="4038600" cy="1371600"/>
          </a:xfrm>
        </p:spPr>
        <p:txBody>
          <a:bodyPr>
            <a:normAutofit/>
          </a:bodyPr>
          <a:lstStyle/>
          <a:p>
            <a:pPr eaLnBrk="1" hangingPunct="1">
              <a:defRPr/>
            </a:pPr>
            <a:r>
              <a:rPr lang="en-US" dirty="0"/>
              <a:t>3. Sidewalk Diversion</a:t>
            </a:r>
          </a:p>
        </p:txBody>
      </p:sp>
      <p:pic>
        <p:nvPicPr>
          <p:cNvPr id="162819" name="Picture 2" descr="MUTCD rendering of a sidewalk diversion on a street that typically has on-street parking - shows width of temporary pathwas as 48&quot; minimum, 60&quot; desirable">
            <a:extLst>
              <a:ext uri="{C183D7F6-B498-43B3-948B-1728B52AA6E4}">
                <adec:decorative xmlns:adec="http://schemas.microsoft.com/office/drawing/2017/decorative" val="0"/>
              </a:ext>
            </a:extLst>
          </p:cNvPr>
          <p:cNvPicPr>
            <a:picLocks noChangeAspect="1" noChangeArrowheads="1"/>
          </p:cNvPicPr>
          <p:nvPr/>
        </p:nvPicPr>
        <p:blipFill>
          <a:blip r:embed="rId3" cstate="print"/>
          <a:srcRect r="6557"/>
          <a:stretch>
            <a:fillRect/>
          </a:stretch>
        </p:blipFill>
        <p:spPr bwMode="auto">
          <a:xfrm>
            <a:off x="0" y="0"/>
            <a:ext cx="4343400" cy="6892925"/>
          </a:xfrm>
          <a:prstGeom prst="rect">
            <a:avLst/>
          </a:prstGeom>
          <a:noFill/>
          <a:ln w="9525">
            <a:noFill/>
            <a:miter lim="800000"/>
            <a:headEnd/>
            <a:tailEnd/>
          </a:ln>
        </p:spPr>
      </p:pic>
      <p:sp>
        <p:nvSpPr>
          <p:cNvPr id="7" name="Rectangle 3"/>
          <p:cNvSpPr txBox="1">
            <a:spLocks noChangeArrowheads="1"/>
          </p:cNvSpPr>
          <p:nvPr/>
        </p:nvSpPr>
        <p:spPr bwMode="auto">
          <a:xfrm>
            <a:off x="4589079" y="2819400"/>
            <a:ext cx="4038600" cy="4648200"/>
          </a:xfrm>
          <a:prstGeom prst="rect">
            <a:avLst/>
          </a:prstGeom>
          <a:noFill/>
          <a:ln w="9525">
            <a:noFill/>
            <a:miter lim="800000"/>
            <a:headEnd/>
            <a:tailEnd/>
          </a:ln>
        </p:spPr>
        <p:txBody>
          <a:bodyPr/>
          <a:lstStyle/>
          <a:p>
            <a:pPr marL="342900" indent="-342900">
              <a:spcBef>
                <a:spcPct val="20000"/>
              </a:spcBef>
              <a:buClr>
                <a:srgbClr val="002060"/>
              </a:buClr>
              <a:buSzPct val="70000"/>
              <a:buFont typeface="Wingdings" pitchFamily="2" charset="2"/>
              <a:buChar char="§"/>
              <a:defRPr/>
            </a:pPr>
            <a:r>
              <a:rPr lang="en-US" sz="2800" dirty="0">
                <a:latin typeface="Arial" panose="020B0604020202020204" pitchFamily="34" charset="0"/>
                <a:cs typeface="+mn-cs"/>
              </a:rPr>
              <a:t>Maintain accessibility</a:t>
            </a:r>
          </a:p>
          <a:p>
            <a:pPr marL="800100" lvl="1" indent="-342900">
              <a:spcBef>
                <a:spcPct val="20000"/>
              </a:spcBef>
              <a:buClr>
                <a:srgbClr val="002060"/>
              </a:buClr>
              <a:buSzPct val="70000"/>
              <a:buFont typeface="Wingdings" pitchFamily="2" charset="2"/>
              <a:buChar char="§"/>
              <a:defRPr/>
            </a:pPr>
            <a:r>
              <a:rPr lang="en-US" sz="2800" dirty="0">
                <a:latin typeface="Arial" panose="020B0604020202020204" pitchFamily="34" charset="0"/>
                <a:cs typeface="+mn-cs"/>
              </a:rPr>
              <a:t>Min. width</a:t>
            </a:r>
          </a:p>
          <a:p>
            <a:pPr marL="800100" lvl="1" indent="-342900">
              <a:spcBef>
                <a:spcPct val="20000"/>
              </a:spcBef>
              <a:buClr>
                <a:srgbClr val="002060"/>
              </a:buClr>
              <a:buSzPct val="70000"/>
              <a:buFont typeface="Wingdings" pitchFamily="2" charset="2"/>
              <a:buChar char="§"/>
              <a:defRPr/>
            </a:pPr>
            <a:r>
              <a:rPr lang="en-US" sz="2800" dirty="0">
                <a:latin typeface="Arial" panose="020B0604020202020204" pitchFamily="34" charset="0"/>
              </a:rPr>
              <a:t>Continuous d</a:t>
            </a:r>
            <a:r>
              <a:rPr lang="en-US" sz="2800" dirty="0">
                <a:latin typeface="Arial" panose="020B0604020202020204" pitchFamily="34" charset="0"/>
                <a:cs typeface="+mn-cs"/>
              </a:rPr>
              <a:t>etectable edging</a:t>
            </a:r>
          </a:p>
          <a:p>
            <a:pPr marL="800100" lvl="1" indent="-342900">
              <a:spcBef>
                <a:spcPct val="20000"/>
              </a:spcBef>
              <a:buClr>
                <a:srgbClr val="002060"/>
              </a:buClr>
              <a:buSzPct val="70000"/>
              <a:buFont typeface="Wingdings" pitchFamily="2" charset="2"/>
              <a:buChar char="§"/>
              <a:defRPr/>
            </a:pPr>
            <a:r>
              <a:rPr lang="en-US" sz="2800" dirty="0">
                <a:latin typeface="Arial" panose="020B0604020202020204" pitchFamily="34" charset="0"/>
              </a:rPr>
              <a:t>Temporary curb ramps (will discuss later)</a:t>
            </a:r>
            <a:endParaRPr lang="en-US" sz="2800" dirty="0">
              <a:latin typeface="Arial" panose="020B0604020202020204" pitchFamily="34" charset="0"/>
              <a:cs typeface="+mn-cs"/>
            </a:endParaRPr>
          </a:p>
        </p:txBody>
      </p:sp>
      <p:sp>
        <p:nvSpPr>
          <p:cNvPr id="8" name="Rectangular Callout 7"/>
          <p:cNvSpPr/>
          <p:nvPr/>
        </p:nvSpPr>
        <p:spPr>
          <a:xfrm>
            <a:off x="4343400" y="1905000"/>
            <a:ext cx="4271141" cy="533400"/>
          </a:xfrm>
          <a:prstGeom prst="wedgeRectCallout">
            <a:avLst>
              <a:gd name="adj1" fmla="val -90921"/>
              <a:gd name="adj2" fmla="val 29881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latin typeface="Arial" panose="020B0604020202020204" pitchFamily="34" charset="0"/>
              </a:rPr>
              <a:t>48” MIN, 60” DESIRABLE</a:t>
            </a:r>
          </a:p>
        </p:txBody>
      </p:sp>
      <p:sp>
        <p:nvSpPr>
          <p:cNvPr id="2" name="Google Shape;74;p1">
            <a:extLst>
              <a:ext uri="{FF2B5EF4-FFF2-40B4-BE49-F238E27FC236}">
                <a16:creationId xmlns:a16="http://schemas.microsoft.com/office/drawing/2014/main" id="{0DBE4E02-18BC-286E-D9FE-F66A069EE4E6}"/>
              </a:ext>
            </a:extLst>
          </p:cNvPr>
          <p:cNvSpPr/>
          <p:nvPr/>
        </p:nvSpPr>
        <p:spPr>
          <a:xfrm>
            <a:off x="4554922" y="6324600"/>
            <a:ext cx="11430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FHWA</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42165154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Content Placeholder 2"/>
          <p:cNvSpPr>
            <a:spLocks noGrp="1"/>
          </p:cNvSpPr>
          <p:nvPr>
            <p:ph idx="1"/>
          </p:nvPr>
        </p:nvSpPr>
        <p:spPr/>
        <p:txBody>
          <a:bodyPr/>
          <a:lstStyle/>
          <a:p>
            <a:endParaRPr lang="en-US" dirty="0"/>
          </a:p>
        </p:txBody>
      </p:sp>
      <p:pic>
        <p:nvPicPr>
          <p:cNvPr id="173060" name="Picture 2" descr="Pedestrian walkway using water-filled barrier"/>
          <p:cNvPicPr>
            <a:picLocks noChangeAspect="1" noChangeArrowheads="1"/>
          </p:cNvPicPr>
          <p:nvPr/>
        </p:nvPicPr>
        <p:blipFill>
          <a:blip r:embed="rId3" cstate="print"/>
          <a:srcRect/>
          <a:stretch>
            <a:fillRect/>
          </a:stretch>
        </p:blipFill>
        <p:spPr bwMode="auto">
          <a:xfrm>
            <a:off x="0" y="0"/>
            <a:ext cx="9142413" cy="6858000"/>
          </a:xfrm>
          <a:prstGeom prst="rect">
            <a:avLst/>
          </a:prstGeom>
          <a:noFill/>
          <a:ln w="9525">
            <a:noFill/>
            <a:miter lim="800000"/>
            <a:headEnd/>
            <a:tailEnd/>
          </a:ln>
        </p:spPr>
      </p:pic>
      <p:sp>
        <p:nvSpPr>
          <p:cNvPr id="2" name="Google Shape;74;p1">
            <a:extLst>
              <a:ext uri="{FF2B5EF4-FFF2-40B4-BE49-F238E27FC236}">
                <a16:creationId xmlns:a16="http://schemas.microsoft.com/office/drawing/2014/main" id="{269628E1-80F2-9E70-0E5B-DAACEDACA25A}"/>
              </a:ext>
            </a:extLst>
          </p:cNvPr>
          <p:cNvSpPr/>
          <p:nvPr/>
        </p:nvSpPr>
        <p:spPr>
          <a:xfrm>
            <a:off x="4054522" y="6477000"/>
            <a:ext cx="11430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1719002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rginia Pedestrian and Bicycle Guidance pedestrian diversion diagram showing temporary curbs, separation between pedestrians and work space, and channelizing devices and barricades"/>
          <p:cNvPicPr>
            <a:picLocks noChangeAspect="1" noChangeArrowheads="1"/>
          </p:cNvPicPr>
          <p:nvPr/>
        </p:nvPicPr>
        <p:blipFill>
          <a:blip r:embed="rId3" cstate="print"/>
          <a:srcRect l="31625" t="14583" r="15666" b="6250"/>
          <a:stretch>
            <a:fillRect/>
          </a:stretch>
        </p:blipFill>
        <p:spPr bwMode="auto">
          <a:xfrm>
            <a:off x="0" y="-1"/>
            <a:ext cx="8077200" cy="6820747"/>
          </a:xfrm>
          <a:prstGeom prst="rect">
            <a:avLst/>
          </a:prstGeom>
          <a:noFill/>
          <a:ln w="9525">
            <a:noFill/>
            <a:miter lim="800000"/>
            <a:headEnd/>
            <a:tailEnd/>
          </a:ln>
        </p:spPr>
      </p:pic>
      <p:sp>
        <p:nvSpPr>
          <p:cNvPr id="5" name="Content Placeholder 2"/>
          <p:cNvSpPr>
            <a:spLocks noGrp="1"/>
          </p:cNvSpPr>
          <p:nvPr>
            <p:ph idx="1"/>
          </p:nvPr>
        </p:nvSpPr>
        <p:spPr>
          <a:xfrm>
            <a:off x="381000" y="457200"/>
            <a:ext cx="2514600" cy="1219200"/>
          </a:xfrm>
          <a:solidFill>
            <a:schemeClr val="bg1"/>
          </a:solidFill>
        </p:spPr>
        <p:txBody>
          <a:bodyPr/>
          <a:lstStyle/>
          <a:p>
            <a:pPr marL="0" indent="0">
              <a:buNone/>
            </a:pPr>
            <a:r>
              <a:rPr lang="en-US" sz="2000" dirty="0"/>
              <a:t>Source: Virginia Pedestrian and Bicycle Guidance</a:t>
            </a:r>
          </a:p>
        </p:txBody>
      </p:sp>
    </p:spTree>
    <p:extLst>
      <p:ext uri="{BB962C8B-B14F-4D97-AF65-F5344CB8AC3E}">
        <p14:creationId xmlns:p14="http://schemas.microsoft.com/office/powerpoint/2010/main" val="2654885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s-PR" dirty="0"/>
          </a:p>
        </p:txBody>
      </p:sp>
      <p:pic>
        <p:nvPicPr>
          <p:cNvPr id="6146" name="Picture 2" descr="Pedestrian barricade delineating temporary path with building, people and bicycles in background and work truck on other sid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Google Shape;74;p1">
            <a:extLst>
              <a:ext uri="{FF2B5EF4-FFF2-40B4-BE49-F238E27FC236}">
                <a16:creationId xmlns:a16="http://schemas.microsoft.com/office/drawing/2014/main" id="{E61B2410-0780-2BFD-7839-F4607D4C78C4}"/>
              </a:ext>
            </a:extLst>
          </p:cNvPr>
          <p:cNvSpPr/>
          <p:nvPr/>
        </p:nvSpPr>
        <p:spPr>
          <a:xfrm>
            <a:off x="7315200" y="6400800"/>
            <a:ext cx="11430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4002009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Content Placeholder 2"/>
          <p:cNvSpPr>
            <a:spLocks noGrp="1"/>
          </p:cNvSpPr>
          <p:nvPr>
            <p:ph idx="1"/>
          </p:nvPr>
        </p:nvSpPr>
        <p:spPr/>
        <p:txBody>
          <a:bodyPr/>
          <a:lstStyle/>
          <a:p>
            <a:endParaRPr lang="en-US" dirty="0"/>
          </a:p>
        </p:txBody>
      </p:sp>
      <p:pic>
        <p:nvPicPr>
          <p:cNvPr id="1026" name="Picture 2" descr="Pedestrian barricade and curb treatment up clos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Google Shape;74;p1">
            <a:extLst>
              <a:ext uri="{FF2B5EF4-FFF2-40B4-BE49-F238E27FC236}">
                <a16:creationId xmlns:a16="http://schemas.microsoft.com/office/drawing/2014/main" id="{5B5439AF-03AB-640E-C117-45A22A5A12CF}"/>
              </a:ext>
            </a:extLst>
          </p:cNvPr>
          <p:cNvSpPr/>
          <p:nvPr/>
        </p:nvSpPr>
        <p:spPr>
          <a:xfrm>
            <a:off x="7391400" y="6477000"/>
            <a:ext cx="11430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53144494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5562600" y="2057400"/>
            <a:ext cx="3276600" cy="2362200"/>
          </a:xfrm>
        </p:spPr>
        <p:txBody>
          <a:bodyPr/>
          <a:lstStyle/>
          <a:p>
            <a:pPr eaLnBrk="1" hangingPunct="1"/>
            <a:r>
              <a:rPr lang="en-US" dirty="0"/>
              <a:t>Detour or divert?</a:t>
            </a:r>
          </a:p>
        </p:txBody>
      </p:sp>
      <p:pic>
        <p:nvPicPr>
          <p:cNvPr id="148483" name="Picture 3" descr="Closed Sidewalk with denny's sign and arrow on it but not ADA compliant"/>
          <p:cNvPicPr>
            <a:picLocks noChangeAspect="1" noChangeArrowheads="1"/>
          </p:cNvPicPr>
          <p:nvPr/>
        </p:nvPicPr>
        <p:blipFill>
          <a:blip r:embed="rId3" cstate="print"/>
          <a:srcRect/>
          <a:stretch>
            <a:fillRect/>
          </a:stretch>
        </p:blipFill>
        <p:spPr bwMode="auto">
          <a:xfrm>
            <a:off x="0" y="0"/>
            <a:ext cx="5141912" cy="6858000"/>
          </a:xfrm>
          <a:prstGeom prst="rect">
            <a:avLst/>
          </a:prstGeom>
          <a:noFill/>
          <a:ln w="9525">
            <a:noFill/>
            <a:miter lim="800000"/>
            <a:headEnd/>
            <a:tailEnd/>
          </a:ln>
        </p:spPr>
      </p:pic>
      <p:sp>
        <p:nvSpPr>
          <p:cNvPr id="2" name="Google Shape;74;p1">
            <a:extLst>
              <a:ext uri="{FF2B5EF4-FFF2-40B4-BE49-F238E27FC236}">
                <a16:creationId xmlns:a16="http://schemas.microsoft.com/office/drawing/2014/main" id="{417A3667-E076-51C8-7A3F-A4CC98CA1325}"/>
              </a:ext>
            </a:extLst>
          </p:cNvPr>
          <p:cNvSpPr/>
          <p:nvPr/>
        </p:nvSpPr>
        <p:spPr>
          <a:xfrm>
            <a:off x="5264359" y="6526614"/>
            <a:ext cx="11430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ATSSA</a:t>
            </a:r>
            <a:endParaRPr sz="1000" dirty="0">
              <a:latin typeface="Arial" panose="020B0604020202020204" pitchFamily="34" charset="0"/>
              <a:ea typeface="Verdana"/>
              <a:cs typeface="Arial" panose="020B0604020202020204" pitchFamily="34" charset="0"/>
              <a:sym typeface="Verdana"/>
            </a:endParaRPr>
          </a:p>
        </p:txBody>
      </p:sp>
      <p:pic>
        <p:nvPicPr>
          <p:cNvPr id="3" name="Picture 3" descr="Closed Sidewalk with denny's sign and arrow on it but not ADA compliant">
            <a:extLst>
              <a:ext uri="{FF2B5EF4-FFF2-40B4-BE49-F238E27FC236}">
                <a16:creationId xmlns:a16="http://schemas.microsoft.com/office/drawing/2014/main" id="{970FCA17-EB42-06A7-BF5E-20E50E2F288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Blur radius="21"/>
                    </a14:imgEffect>
                  </a14:imgLayer>
                </a14:imgProps>
              </a:ext>
            </a:extLst>
          </a:blip>
          <a:srcRect l="25193" t="41111" r="40722" b="43333"/>
          <a:stretch/>
        </p:blipFill>
        <p:spPr bwMode="auto">
          <a:xfrm>
            <a:off x="1295400" y="2819400"/>
            <a:ext cx="1752600" cy="1066800"/>
          </a:xfrm>
          <a:prstGeom prst="rect">
            <a:avLst/>
          </a:prstGeom>
          <a:noFill/>
          <a:ln w="9525">
            <a:noFill/>
            <a:miter lim="800000"/>
            <a:headEnd/>
            <a:tailEnd/>
          </a:ln>
        </p:spPr>
      </p:pic>
    </p:spTree>
    <p:extLst>
      <p:ext uri="{BB962C8B-B14F-4D97-AF65-F5344CB8AC3E}">
        <p14:creationId xmlns:p14="http://schemas.microsoft.com/office/powerpoint/2010/main" val="2712956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Rectangle 2"/>
          <p:cNvSpPr>
            <a:spLocks noGrp="1" noChangeArrowheads="1"/>
          </p:cNvSpPr>
          <p:nvPr>
            <p:ph type="title"/>
          </p:nvPr>
        </p:nvSpPr>
        <p:spPr>
          <a:xfrm>
            <a:off x="609599" y="228600"/>
            <a:ext cx="8487905" cy="1219200"/>
          </a:xfrm>
        </p:spPr>
        <p:txBody>
          <a:bodyPr/>
          <a:lstStyle/>
          <a:p>
            <a:pPr eaLnBrk="1" hangingPunct="1">
              <a:defRPr/>
            </a:pPr>
            <a:r>
              <a:rPr lang="en-US" dirty="0"/>
              <a:t>Exam</a:t>
            </a:r>
          </a:p>
        </p:txBody>
      </p:sp>
      <p:sp>
        <p:nvSpPr>
          <p:cNvPr id="18435" name="Rectangle 3"/>
          <p:cNvSpPr>
            <a:spLocks noGrp="1" noChangeArrowheads="1"/>
          </p:cNvSpPr>
          <p:nvPr>
            <p:ph type="body" idx="1"/>
          </p:nvPr>
        </p:nvSpPr>
        <p:spPr>
          <a:xfrm>
            <a:off x="609600" y="1801458"/>
            <a:ext cx="4419600" cy="3581400"/>
          </a:xfrm>
        </p:spPr>
        <p:txBody>
          <a:bodyPr/>
          <a:lstStyle/>
          <a:p>
            <a:pPr eaLnBrk="1" hangingPunct="1"/>
            <a:r>
              <a:rPr lang="en-US" dirty="0"/>
              <a:t>25 multiple choice questions @ 4 points each = 100 pts</a:t>
            </a:r>
          </a:p>
          <a:p>
            <a:pPr eaLnBrk="1" hangingPunct="1"/>
            <a:r>
              <a:rPr lang="en-US" dirty="0"/>
              <a:t>Open book, open notes</a:t>
            </a:r>
          </a:p>
          <a:p>
            <a:pPr eaLnBrk="1" hangingPunct="1"/>
            <a:r>
              <a:rPr lang="en-US" dirty="0"/>
              <a:t>30 minute time limit</a:t>
            </a:r>
          </a:p>
          <a:p>
            <a:pPr eaLnBrk="1" hangingPunct="1"/>
            <a:r>
              <a:rPr lang="en-US" dirty="0"/>
              <a:t>Passing score: 80%</a:t>
            </a:r>
          </a:p>
        </p:txBody>
      </p:sp>
    </p:spTree>
    <p:extLst>
      <p:ext uri="{BB962C8B-B14F-4D97-AF65-F5344CB8AC3E}">
        <p14:creationId xmlns:p14="http://schemas.microsoft.com/office/powerpoint/2010/main" val="3593598802"/>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295400"/>
          </a:xfrm>
        </p:spPr>
        <p:txBody>
          <a:bodyPr/>
          <a:lstStyle/>
          <a:p>
            <a:pPr>
              <a:defRPr/>
            </a:pPr>
            <a:r>
              <a:rPr lang="en-US" dirty="0"/>
              <a:t>Good!</a:t>
            </a:r>
          </a:p>
        </p:txBody>
      </p:sp>
      <p:pic>
        <p:nvPicPr>
          <p:cNvPr id="237571" name="Picture 2" descr="Good example of a safe travel path&#10;Blind woman using a cane with red tip and holding onto the orange and white barrier"/>
          <p:cNvPicPr>
            <a:picLocks noChangeAspect="1" noChangeArrowheads="1"/>
          </p:cNvPicPr>
          <p:nvPr/>
        </p:nvPicPr>
        <p:blipFill>
          <a:blip r:embed="rId3" cstate="print"/>
          <a:srcRect l="35139" t="26042" r="36163" b="17708"/>
          <a:stretch>
            <a:fillRect/>
          </a:stretch>
        </p:blipFill>
        <p:spPr bwMode="auto">
          <a:xfrm>
            <a:off x="0" y="0"/>
            <a:ext cx="6223000" cy="6858000"/>
          </a:xfrm>
          <a:prstGeom prst="rect">
            <a:avLst/>
          </a:prstGeom>
          <a:noFill/>
          <a:ln w="9525">
            <a:noFill/>
            <a:miter lim="800000"/>
            <a:headEnd/>
            <a:tailEnd/>
          </a:ln>
        </p:spPr>
      </p:pic>
      <p:sp>
        <p:nvSpPr>
          <p:cNvPr id="3" name="Google Shape;74;p1">
            <a:extLst>
              <a:ext uri="{FF2B5EF4-FFF2-40B4-BE49-F238E27FC236}">
                <a16:creationId xmlns:a16="http://schemas.microsoft.com/office/drawing/2014/main" id="{E02BF89A-1A82-FA25-76FB-909B161F2AD7}"/>
              </a:ext>
            </a:extLst>
          </p:cNvPr>
          <p:cNvSpPr/>
          <p:nvPr/>
        </p:nvSpPr>
        <p:spPr>
          <a:xfrm>
            <a:off x="5264359" y="6526614"/>
            <a:ext cx="11430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FHWA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35414924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1295400"/>
          </a:xfrm>
          <a:prstGeom prst="rect">
            <a:avLst/>
          </a:prstGeom>
          <a:solidFill>
            <a:srgbClr val="008080"/>
          </a:solidFill>
          <a:ln w="9525">
            <a:noFill/>
            <a:miter lim="800000"/>
            <a:headEnd/>
            <a:tailEnd/>
          </a:ln>
        </p:spPr>
        <p:txBody>
          <a:bodyPr anchor="ctr"/>
          <a:lstStyle/>
          <a:p>
            <a:pPr algn="ctr">
              <a:defRPr/>
            </a:pPr>
            <a:r>
              <a:rPr lang="en-US" sz="3200" b="1" dirty="0">
                <a:solidFill>
                  <a:schemeClr val="bg1"/>
                </a:solidFill>
                <a:latin typeface="Arial" panose="020B0604020202020204" pitchFamily="34" charset="0"/>
                <a:ea typeface="+mj-ea"/>
                <a:cs typeface="+mj-cs"/>
              </a:rPr>
              <a:t>American Traffic Safety Services Association</a:t>
            </a:r>
            <a:endParaRPr lang="en-US" sz="4000" b="1" dirty="0">
              <a:solidFill>
                <a:schemeClr val="bg1"/>
              </a:solidFill>
              <a:latin typeface="Arial" panose="020B0604020202020204" pitchFamily="34" charset="0"/>
              <a:ea typeface="+mj-ea"/>
              <a:cs typeface="+mj-cs"/>
            </a:endParaRPr>
          </a:p>
        </p:txBody>
      </p:sp>
      <p:pic>
        <p:nvPicPr>
          <p:cNvPr id="6" name="Picture 2" descr="Wheelchair, brain, hand signals, and user with cane icons">
            <a:extLst>
              <a:ext uri="{FF2B5EF4-FFF2-40B4-BE49-F238E27FC236}">
                <a16:creationId xmlns:a16="http://schemas.microsoft.com/office/drawing/2014/main" id="{C2894D5A-10B2-4DAF-B993-271F5A5FE558}"/>
              </a:ext>
            </a:extLst>
          </p:cNvPr>
          <p:cNvPicPr>
            <a:picLocks noChangeAspect="1" noChangeArrowheads="1"/>
          </p:cNvPicPr>
          <p:nvPr/>
        </p:nvPicPr>
        <p:blipFill>
          <a:blip r:embed="rId3" cstate="print"/>
          <a:srcRect/>
          <a:stretch>
            <a:fillRect/>
          </a:stretch>
        </p:blipFill>
        <p:spPr bwMode="auto">
          <a:xfrm>
            <a:off x="914400" y="1905000"/>
            <a:ext cx="3429000" cy="3429000"/>
          </a:xfrm>
          <a:prstGeom prst="rect">
            <a:avLst/>
          </a:prstGeom>
          <a:noFill/>
        </p:spPr>
      </p:pic>
      <p:pic>
        <p:nvPicPr>
          <p:cNvPr id="7" name="Picture 2" descr="Orange Road Work Ahead sign&#10;&#10;">
            <a:extLst>
              <a:ext uri="{FF2B5EF4-FFF2-40B4-BE49-F238E27FC236}">
                <a16:creationId xmlns:a16="http://schemas.microsoft.com/office/drawing/2014/main" id="{5ABE8E39-8456-4D3F-A432-1898AF8C7A46}"/>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57670" y="2539410"/>
            <a:ext cx="2133600" cy="2133601"/>
          </a:xfrm>
          <a:prstGeom prst="rect">
            <a:avLst/>
          </a:prstGeom>
          <a:noFill/>
        </p:spPr>
      </p:pic>
      <p:sp>
        <p:nvSpPr>
          <p:cNvPr id="5" name="Rectangle 2">
            <a:extLst>
              <a:ext uri="{FF2B5EF4-FFF2-40B4-BE49-F238E27FC236}">
                <a16:creationId xmlns:a16="http://schemas.microsoft.com/office/drawing/2014/main" id="{1D5A2D45-23FE-4D74-A55C-555FCA4F4D85}"/>
              </a:ext>
            </a:extLst>
          </p:cNvPr>
          <p:cNvSpPr>
            <a:spLocks noGrp="1" noChangeArrowheads="1"/>
          </p:cNvSpPr>
          <p:nvPr>
            <p:ph type="title"/>
          </p:nvPr>
        </p:nvSpPr>
        <p:spPr>
          <a:xfrm>
            <a:off x="4605670" y="1905000"/>
            <a:ext cx="4121045" cy="3256870"/>
          </a:xfrm>
        </p:spPr>
        <p:txBody>
          <a:bodyPr/>
          <a:lstStyle/>
          <a:p>
            <a:pPr algn="ctr" eaLnBrk="1" hangingPunct="1">
              <a:defRPr/>
            </a:pPr>
            <a:r>
              <a:rPr lang="en-US" sz="3600" dirty="0"/>
              <a:t>4. Temporary Pedestrian Accessible Routes</a:t>
            </a:r>
          </a:p>
        </p:txBody>
      </p:sp>
      <p:sp>
        <p:nvSpPr>
          <p:cNvPr id="3" name="Google Shape;74;p1">
            <a:extLst>
              <a:ext uri="{FF2B5EF4-FFF2-40B4-BE49-F238E27FC236}">
                <a16:creationId xmlns:a16="http://schemas.microsoft.com/office/drawing/2014/main" id="{32E70BB5-6306-6B10-F864-64BFE07A92C0}"/>
              </a:ext>
            </a:extLst>
          </p:cNvPr>
          <p:cNvSpPr/>
          <p:nvPr/>
        </p:nvSpPr>
        <p:spPr>
          <a:xfrm>
            <a:off x="1981200" y="5344048"/>
            <a:ext cx="24384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Images: US Access Board and FHWA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264959621"/>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Objectives</a:t>
            </a:r>
            <a:endParaRPr lang="es-PR" dirty="0"/>
          </a:p>
        </p:txBody>
      </p:sp>
      <p:sp>
        <p:nvSpPr>
          <p:cNvPr id="3" name="Content Placeholder 2"/>
          <p:cNvSpPr>
            <a:spLocks noGrp="1"/>
          </p:cNvSpPr>
          <p:nvPr>
            <p:ph idx="1"/>
          </p:nvPr>
        </p:nvSpPr>
        <p:spPr>
          <a:xfrm>
            <a:off x="304800" y="1676400"/>
            <a:ext cx="8534400" cy="4495800"/>
          </a:xfrm>
        </p:spPr>
        <p:txBody>
          <a:bodyPr/>
          <a:lstStyle/>
          <a:p>
            <a:r>
              <a:rPr lang="en-US" dirty="0"/>
              <a:t>Discuss TPAR features</a:t>
            </a:r>
          </a:p>
          <a:p>
            <a:r>
              <a:rPr lang="en-US" dirty="0"/>
              <a:t>Discuss temporary ramp details</a:t>
            </a:r>
          </a:p>
          <a:p>
            <a:r>
              <a:rPr lang="en-US" dirty="0"/>
              <a:t>Discuss detectable and not detectable features</a:t>
            </a:r>
          </a:p>
          <a:p>
            <a:r>
              <a:rPr lang="en-US" dirty="0"/>
              <a:t>Discuss best practices</a:t>
            </a:r>
          </a:p>
          <a:p>
            <a:r>
              <a:rPr lang="en-US" dirty="0"/>
              <a:t>Discuss covered walkways</a:t>
            </a:r>
          </a:p>
          <a:p>
            <a:r>
              <a:rPr lang="en-US" dirty="0"/>
              <a:t>Discuss accessibility during short duration operations</a:t>
            </a:r>
            <a:endParaRPr lang="es-PR" dirty="0"/>
          </a:p>
        </p:txBody>
      </p:sp>
    </p:spTree>
    <p:extLst>
      <p:ext uri="{BB962C8B-B14F-4D97-AF65-F5344CB8AC3E}">
        <p14:creationId xmlns:p14="http://schemas.microsoft.com/office/powerpoint/2010/main" val="370629921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10"/>
          <p:cNvSpPr>
            <a:spLocks noGrp="1" noChangeArrowheads="1"/>
          </p:cNvSpPr>
          <p:nvPr>
            <p:ph type="title"/>
          </p:nvPr>
        </p:nvSpPr>
        <p:spPr/>
        <p:txBody>
          <a:bodyPr>
            <a:noAutofit/>
          </a:bodyPr>
          <a:lstStyle/>
          <a:p>
            <a:pPr eaLnBrk="1" hangingPunct="1"/>
            <a:r>
              <a:rPr lang="en-US" dirty="0"/>
              <a:t>Non-Compliant Work Zones Force Wheelchairs to the Street!</a:t>
            </a:r>
          </a:p>
        </p:txBody>
      </p:sp>
      <p:pic>
        <p:nvPicPr>
          <p:cNvPr id="41986" name="Picture 2" descr="Person in a motorized chair on the curb off the sidewalk in urban area."/>
          <p:cNvPicPr>
            <a:picLocks noChangeAspect="1" noChangeArrowheads="1"/>
          </p:cNvPicPr>
          <p:nvPr/>
        </p:nvPicPr>
        <p:blipFill>
          <a:blip r:embed="rId4" cstate="print">
            <a:lum contrast="2000"/>
          </a:blip>
          <a:srcRect/>
          <a:stretch>
            <a:fillRect/>
          </a:stretch>
        </p:blipFill>
        <p:spPr bwMode="auto">
          <a:xfrm>
            <a:off x="381000" y="1524000"/>
            <a:ext cx="8675586" cy="4343400"/>
          </a:xfrm>
          <a:prstGeom prst="rect">
            <a:avLst/>
          </a:prstGeom>
          <a:noFill/>
          <a:ln w="9525">
            <a:noFill/>
            <a:miter lim="800000"/>
            <a:headEnd/>
            <a:tailEnd/>
          </a:ln>
        </p:spPr>
      </p:pic>
      <p:sp>
        <p:nvSpPr>
          <p:cNvPr id="2" name="Google Shape;74;p1">
            <a:extLst>
              <a:ext uri="{FF2B5EF4-FFF2-40B4-BE49-F238E27FC236}">
                <a16:creationId xmlns:a16="http://schemas.microsoft.com/office/drawing/2014/main" id="{9521F3A9-FF6A-37FA-7DD1-9B057DB03ACE}"/>
              </a:ext>
            </a:extLst>
          </p:cNvPr>
          <p:cNvSpPr/>
          <p:nvPr/>
        </p:nvSpPr>
        <p:spPr>
          <a:xfrm>
            <a:off x="7967177" y="5845629"/>
            <a:ext cx="1176823"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custDataLst>
      <p:tags r:id="rId1"/>
    </p:custDataLst>
    <p:extLst>
      <p:ext uri="{BB962C8B-B14F-4D97-AF65-F5344CB8AC3E}">
        <p14:creationId xmlns:p14="http://schemas.microsoft.com/office/powerpoint/2010/main" val="1058485015"/>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Temporary Pedestrian</a:t>
            </a:r>
            <a:br>
              <a:rPr lang="en-US" dirty="0"/>
            </a:br>
            <a:r>
              <a:rPr lang="en-US" dirty="0"/>
              <a:t>Accessible Route Features</a:t>
            </a:r>
            <a:endParaRPr lang="es-PR" dirty="0"/>
          </a:p>
        </p:txBody>
      </p:sp>
      <p:sp>
        <p:nvSpPr>
          <p:cNvPr id="3" name="Content Placeholder 2"/>
          <p:cNvSpPr>
            <a:spLocks noGrp="1"/>
          </p:cNvSpPr>
          <p:nvPr>
            <p:ph idx="1"/>
          </p:nvPr>
        </p:nvSpPr>
        <p:spPr>
          <a:xfrm>
            <a:off x="304804" y="1581150"/>
            <a:ext cx="4267200" cy="4572000"/>
          </a:xfrm>
        </p:spPr>
        <p:txBody>
          <a:bodyPr/>
          <a:lstStyle/>
          <a:p>
            <a:pPr marL="514350" indent="-514350">
              <a:buSzPct val="100000"/>
              <a:buFont typeface="+mj-lt"/>
              <a:buAutoNum type="arabicPeriod"/>
            </a:pPr>
            <a:r>
              <a:rPr lang="en-US" dirty="0"/>
              <a:t>Minimum width</a:t>
            </a:r>
          </a:p>
          <a:p>
            <a:pPr marL="514350" indent="-514350">
              <a:buSzPct val="100000"/>
              <a:buFont typeface="+mj-lt"/>
              <a:buAutoNum type="arabicPeriod"/>
            </a:pPr>
            <a:r>
              <a:rPr lang="en-US" dirty="0"/>
              <a:t>Minimum vertical clearance</a:t>
            </a:r>
          </a:p>
          <a:p>
            <a:pPr marL="514350" indent="-514350">
              <a:buSzPct val="100000"/>
              <a:buFont typeface="+mj-lt"/>
              <a:buAutoNum type="arabicPeriod"/>
            </a:pPr>
            <a:r>
              <a:rPr lang="en-US" dirty="0"/>
              <a:t>No hazards</a:t>
            </a:r>
          </a:p>
          <a:p>
            <a:pPr marL="514350" indent="-514350">
              <a:buSzPct val="100000"/>
              <a:buFont typeface="+mj-lt"/>
              <a:buAutoNum type="arabicPeriod"/>
            </a:pPr>
            <a:r>
              <a:rPr lang="en-US" dirty="0"/>
              <a:t>Good even surfaces</a:t>
            </a:r>
          </a:p>
          <a:p>
            <a:pPr marL="514350" indent="-514350">
              <a:buSzPct val="100000"/>
              <a:buFont typeface="+mj-lt"/>
              <a:buAutoNum type="arabicPeriod"/>
            </a:pPr>
            <a:r>
              <a:rPr lang="en-US" dirty="0"/>
              <a:t>Temporary ramps and landings</a:t>
            </a:r>
          </a:p>
          <a:p>
            <a:pPr marL="514350" indent="-514350">
              <a:buSzPct val="100000"/>
              <a:buFont typeface="+mj-lt"/>
              <a:buAutoNum type="arabicPeriod"/>
            </a:pPr>
            <a:r>
              <a:rPr lang="en-US" dirty="0"/>
              <a:t>Detectable warnings</a:t>
            </a:r>
          </a:p>
        </p:txBody>
      </p:sp>
      <p:pic>
        <p:nvPicPr>
          <p:cNvPr id="474114" name="Picture 2" descr="Example of Temporary Pedestrian Accessible Route &#10;&#10;&#10;"/>
          <p:cNvPicPr>
            <a:picLocks noChangeAspect="1" noChangeArrowheads="1"/>
          </p:cNvPicPr>
          <p:nvPr/>
        </p:nvPicPr>
        <p:blipFill>
          <a:blip r:embed="rId3" cstate="print"/>
          <a:srcRect l="6299" r="7087"/>
          <a:stretch>
            <a:fillRect/>
          </a:stretch>
        </p:blipFill>
        <p:spPr bwMode="auto">
          <a:xfrm>
            <a:off x="4648200" y="1981200"/>
            <a:ext cx="3886200" cy="3471083"/>
          </a:xfrm>
          <a:prstGeom prst="rect">
            <a:avLst/>
          </a:prstGeom>
          <a:noFill/>
        </p:spPr>
      </p:pic>
      <p:sp>
        <p:nvSpPr>
          <p:cNvPr id="5" name="Rectangle 4"/>
          <p:cNvSpPr/>
          <p:nvPr/>
        </p:nvSpPr>
        <p:spPr>
          <a:xfrm>
            <a:off x="2588930" y="6172200"/>
            <a:ext cx="396614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Let’s discuss…</a:t>
            </a:r>
          </a:p>
        </p:txBody>
      </p:sp>
      <p:sp>
        <p:nvSpPr>
          <p:cNvPr id="8" name="Google Shape;74;p1">
            <a:extLst>
              <a:ext uri="{FF2B5EF4-FFF2-40B4-BE49-F238E27FC236}">
                <a16:creationId xmlns:a16="http://schemas.microsoft.com/office/drawing/2014/main" id="{5074B13D-DAE5-42A2-5A3B-46F5F1BDA039}"/>
              </a:ext>
            </a:extLst>
          </p:cNvPr>
          <p:cNvSpPr/>
          <p:nvPr/>
        </p:nvSpPr>
        <p:spPr>
          <a:xfrm>
            <a:off x="7543800" y="5329192"/>
            <a:ext cx="1176823"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FHWA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69754451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TPAR Minimum Continuous Width</a:t>
            </a:r>
            <a:endParaRPr lang="es-PR" dirty="0"/>
          </a:p>
        </p:txBody>
      </p:sp>
      <p:sp>
        <p:nvSpPr>
          <p:cNvPr id="3" name="Content Placeholder 2"/>
          <p:cNvSpPr>
            <a:spLocks noGrp="1"/>
          </p:cNvSpPr>
          <p:nvPr>
            <p:ph idx="1"/>
          </p:nvPr>
        </p:nvSpPr>
        <p:spPr>
          <a:xfrm>
            <a:off x="228600" y="1325563"/>
            <a:ext cx="8686800" cy="4922837"/>
          </a:xfrm>
        </p:spPr>
        <p:txBody>
          <a:bodyPr/>
          <a:lstStyle/>
          <a:p>
            <a:pPr eaLnBrk="1" hangingPunct="1"/>
            <a:r>
              <a:rPr lang="en-US" b="1" dirty="0"/>
              <a:t>4 feet: </a:t>
            </a:r>
            <a:r>
              <a:rPr lang="en-US" dirty="0"/>
              <a:t> AASHTO’s Policy on Geometric Design of Highways and Streets” (Green Book)</a:t>
            </a:r>
          </a:p>
          <a:p>
            <a:pPr eaLnBrk="1" hangingPunct="1"/>
            <a:r>
              <a:rPr lang="en-US" b="1" dirty="0"/>
              <a:t>4 feet: </a:t>
            </a:r>
            <a:r>
              <a:rPr lang="en-US" dirty="0"/>
              <a:t>AASHTO Pedestrian Guide, 2004</a:t>
            </a:r>
          </a:p>
          <a:p>
            <a:pPr eaLnBrk="1" hangingPunct="1"/>
            <a:r>
              <a:rPr lang="en-US" b="1" dirty="0"/>
              <a:t>3 (and 4) feet: </a:t>
            </a:r>
            <a:r>
              <a:rPr lang="en-US" dirty="0"/>
              <a:t>2009 MUTCD</a:t>
            </a:r>
          </a:p>
          <a:p>
            <a:pPr eaLnBrk="1" hangingPunct="1"/>
            <a:r>
              <a:rPr lang="en-US" b="1" dirty="0"/>
              <a:t>5 feet</a:t>
            </a:r>
            <a:r>
              <a:rPr lang="en-US" dirty="0"/>
              <a:t>: “Designing Sidewalks and Trails for Access”, FHWA, 2002</a:t>
            </a:r>
          </a:p>
          <a:p>
            <a:pPr eaLnBrk="1" hangingPunct="1"/>
            <a:r>
              <a:rPr lang="en-US" b="1" dirty="0"/>
              <a:t>4 feet: </a:t>
            </a:r>
            <a:r>
              <a:rPr lang="en-US" dirty="0"/>
              <a:t>PROWAG</a:t>
            </a:r>
          </a:p>
          <a:p>
            <a:pPr eaLnBrk="1" hangingPunct="1"/>
            <a:r>
              <a:rPr lang="en-US" b="1" dirty="0"/>
              <a:t>5 feet:</a:t>
            </a:r>
            <a:r>
              <a:rPr lang="en-US" dirty="0"/>
              <a:t> “Building a True Community”, U.S. Access Board</a:t>
            </a:r>
          </a:p>
        </p:txBody>
      </p:sp>
    </p:spTree>
    <p:extLst>
      <p:ext uri="{BB962C8B-B14F-4D97-AF65-F5344CB8AC3E}">
        <p14:creationId xmlns:p14="http://schemas.microsoft.com/office/powerpoint/2010/main" val="377118792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p:txBody>
          <a:bodyPr/>
          <a:lstStyle/>
          <a:p>
            <a:pPr eaLnBrk="1" hangingPunct="1"/>
            <a:r>
              <a:rPr lang="en-US" dirty="0"/>
              <a:t>TPAR Minimum Continuous Width</a:t>
            </a:r>
          </a:p>
        </p:txBody>
      </p:sp>
      <p:sp>
        <p:nvSpPr>
          <p:cNvPr id="9219" name="Rectangle 5"/>
          <p:cNvSpPr>
            <a:spLocks noGrp="1" noChangeArrowheads="1"/>
          </p:cNvSpPr>
          <p:nvPr>
            <p:ph type="body" idx="1"/>
          </p:nvPr>
        </p:nvSpPr>
        <p:spPr>
          <a:xfrm>
            <a:off x="304800" y="1676400"/>
            <a:ext cx="8534400" cy="4449763"/>
          </a:xfrm>
        </p:spPr>
        <p:txBody>
          <a:bodyPr/>
          <a:lstStyle/>
          <a:p>
            <a:pPr eaLnBrk="1" hangingPunct="1"/>
            <a:r>
              <a:rPr lang="en-US" dirty="0"/>
              <a:t>The MINIMUM </a:t>
            </a:r>
            <a:r>
              <a:rPr lang="en-US" b="1" dirty="0"/>
              <a:t>c</a:t>
            </a:r>
            <a:r>
              <a:rPr lang="en-US" dirty="0"/>
              <a:t>ontinuous and unobstructed clear width of a pedestrian access route </a:t>
            </a:r>
            <a:r>
              <a:rPr lang="en-US" b="1" dirty="0"/>
              <a:t>shall be 4.0 ft</a:t>
            </a:r>
            <a:r>
              <a:rPr lang="en-US" dirty="0"/>
              <a:t>, exclusive of the width of the curb</a:t>
            </a:r>
          </a:p>
        </p:txBody>
      </p:sp>
      <p:pic>
        <p:nvPicPr>
          <p:cNvPr id="9220" name="Picture 9" descr="Car and bicycle and pedestrians with travel lanes and sidewalk showing 4 feet width needed on sidewalk."/>
          <p:cNvPicPr>
            <a:picLocks noChangeAspect="1" noChangeArrowheads="1"/>
          </p:cNvPicPr>
          <p:nvPr/>
        </p:nvPicPr>
        <p:blipFill>
          <a:blip r:embed="rId4" cstate="print"/>
          <a:srcRect/>
          <a:stretch>
            <a:fillRect/>
          </a:stretch>
        </p:blipFill>
        <p:spPr bwMode="auto">
          <a:xfrm>
            <a:off x="228600" y="3733800"/>
            <a:ext cx="7232650" cy="2971800"/>
          </a:xfrm>
          <a:prstGeom prst="rect">
            <a:avLst/>
          </a:prstGeom>
          <a:noFill/>
          <a:ln w="31750">
            <a:noFill/>
            <a:miter lim="800000"/>
            <a:headEnd/>
            <a:tailEnd/>
          </a:ln>
        </p:spPr>
      </p:pic>
      <p:sp>
        <p:nvSpPr>
          <p:cNvPr id="1342474" name="AutoShape 10">
            <a:extLst>
              <a:ext uri="{C183D7F6-B498-43B3-948B-1728B52AA6E4}">
                <adec:decorative xmlns:adec="http://schemas.microsoft.com/office/drawing/2017/decorative" val="1"/>
              </a:ext>
            </a:extLst>
          </p:cNvPr>
          <p:cNvSpPr>
            <a:spLocks noChangeArrowheads="1"/>
          </p:cNvSpPr>
          <p:nvPr/>
        </p:nvSpPr>
        <p:spPr bwMode="auto">
          <a:xfrm>
            <a:off x="5257800" y="4038600"/>
            <a:ext cx="403225" cy="1482725"/>
          </a:xfrm>
          <a:prstGeom prst="downArrow">
            <a:avLst>
              <a:gd name="adj1" fmla="val 50000"/>
              <a:gd name="adj2" fmla="val 68958"/>
            </a:avLst>
          </a:prstGeom>
          <a:solidFill>
            <a:srgbClr val="FFFF00"/>
          </a:solidFill>
          <a:ln w="15875">
            <a:solidFill>
              <a:schemeClr val="tx1"/>
            </a:solidFill>
            <a:miter lim="800000"/>
            <a:headEnd/>
            <a:tailEnd/>
          </a:ln>
        </p:spPr>
        <p:txBody>
          <a:bodyPr wrap="none" anchor="ctr"/>
          <a:lstStyle/>
          <a:p>
            <a:endParaRPr lang="en-US" dirty="0">
              <a:latin typeface="Arial" panose="020B0604020202020204" pitchFamily="34" charset="0"/>
            </a:endParaRPr>
          </a:p>
        </p:txBody>
      </p:sp>
      <p:sp>
        <p:nvSpPr>
          <p:cNvPr id="1342475" name="Text Box 11"/>
          <p:cNvSpPr txBox="1">
            <a:spLocks noChangeArrowheads="1"/>
          </p:cNvSpPr>
          <p:nvPr/>
        </p:nvSpPr>
        <p:spPr bwMode="auto">
          <a:xfrm>
            <a:off x="6858000" y="3208783"/>
            <a:ext cx="1981200" cy="1384995"/>
          </a:xfrm>
          <a:prstGeom prst="rect">
            <a:avLst/>
          </a:prstGeom>
          <a:noFill/>
          <a:ln w="9525">
            <a:noFill/>
            <a:miter lim="800000"/>
            <a:headEnd/>
            <a:tailEnd/>
          </a:ln>
        </p:spPr>
        <p:txBody>
          <a:bodyPr wrap="square">
            <a:spAutoFit/>
          </a:bodyPr>
          <a:lstStyle/>
          <a:p>
            <a:pPr algn="l">
              <a:spcBef>
                <a:spcPct val="50000"/>
              </a:spcBef>
            </a:pPr>
            <a:r>
              <a:rPr lang="en-US" sz="2800" b="1" dirty="0">
                <a:latin typeface="Arial" panose="020B0604020202020204" pitchFamily="34" charset="0"/>
              </a:rPr>
              <a:t>Measured from back of curb!</a:t>
            </a:r>
          </a:p>
        </p:txBody>
      </p:sp>
      <p:sp>
        <p:nvSpPr>
          <p:cNvPr id="9223" name="AutoShape 12">
            <a:extLst>
              <a:ext uri="{C183D7F6-B498-43B3-948B-1728B52AA6E4}">
                <adec:decorative xmlns:adec="http://schemas.microsoft.com/office/drawing/2017/decorative" val="1"/>
              </a:ext>
            </a:extLst>
          </p:cNvPr>
          <p:cNvSpPr>
            <a:spLocks noChangeArrowheads="1"/>
          </p:cNvSpPr>
          <p:nvPr/>
        </p:nvSpPr>
        <p:spPr bwMode="auto">
          <a:xfrm>
            <a:off x="4322763" y="6148387"/>
            <a:ext cx="760412" cy="238125"/>
          </a:xfrm>
          <a:prstGeom prst="rightArrow">
            <a:avLst>
              <a:gd name="adj1" fmla="val 50000"/>
              <a:gd name="adj2" fmla="val 79833"/>
            </a:avLst>
          </a:prstGeom>
          <a:solidFill>
            <a:schemeClr val="accent1"/>
          </a:solidFill>
          <a:ln w="9525">
            <a:solidFill>
              <a:schemeClr val="tx1"/>
            </a:solidFill>
            <a:miter lim="800000"/>
            <a:headEnd/>
            <a:tailEnd/>
          </a:ln>
        </p:spPr>
        <p:txBody>
          <a:bodyPr wrap="none" anchor="ctr"/>
          <a:lstStyle/>
          <a:p>
            <a:endParaRPr lang="en-US" dirty="0">
              <a:latin typeface="Arial" panose="020B0604020202020204" pitchFamily="34" charset="0"/>
            </a:endParaRPr>
          </a:p>
        </p:txBody>
      </p:sp>
      <p:sp>
        <p:nvSpPr>
          <p:cNvPr id="9224" name="Rectangle 13"/>
          <p:cNvSpPr>
            <a:spLocks noChangeArrowheads="1"/>
          </p:cNvSpPr>
          <p:nvPr/>
        </p:nvSpPr>
        <p:spPr bwMode="auto">
          <a:xfrm>
            <a:off x="5791200" y="5791200"/>
            <a:ext cx="857250" cy="804862"/>
          </a:xfrm>
          <a:prstGeom prst="rect">
            <a:avLst/>
          </a:prstGeom>
          <a:solidFill>
            <a:schemeClr val="bg1"/>
          </a:solidFill>
          <a:ln w="9525">
            <a:noFill/>
            <a:miter lim="800000"/>
            <a:headEnd/>
            <a:tailEnd/>
          </a:ln>
        </p:spPr>
        <p:txBody>
          <a:bodyPr wrap="none" anchor="ctr"/>
          <a:lstStyle/>
          <a:p>
            <a:pPr algn="ctr" eaLnBrk="0" hangingPunct="0"/>
            <a:r>
              <a:rPr lang="en-US" sz="6000" b="1" dirty="0">
                <a:latin typeface="Arial" panose="020B0604020202020204" pitchFamily="34" charset="0"/>
              </a:rPr>
              <a:t>4’</a:t>
            </a:r>
          </a:p>
        </p:txBody>
      </p:sp>
      <p:sp>
        <p:nvSpPr>
          <p:cNvPr id="9225" name="Line 14">
            <a:extLst>
              <a:ext uri="{C183D7F6-B498-43B3-948B-1728B52AA6E4}">
                <adec:decorative xmlns:adec="http://schemas.microsoft.com/office/drawing/2017/decorative" val="1"/>
              </a:ext>
            </a:extLst>
          </p:cNvPr>
          <p:cNvSpPr>
            <a:spLocks noChangeShapeType="1"/>
          </p:cNvSpPr>
          <p:nvPr/>
        </p:nvSpPr>
        <p:spPr bwMode="auto">
          <a:xfrm flipH="1">
            <a:off x="5335588" y="5611812"/>
            <a:ext cx="6350" cy="250825"/>
          </a:xfrm>
          <a:prstGeom prst="line">
            <a:avLst/>
          </a:prstGeom>
          <a:noFill/>
          <a:ln w="25400">
            <a:solidFill>
              <a:srgbClr val="000080"/>
            </a:solidFill>
            <a:round/>
            <a:headEnd/>
            <a:tailEnd/>
          </a:ln>
        </p:spPr>
        <p:txBody>
          <a:bodyPr/>
          <a:lstStyle/>
          <a:p>
            <a:endParaRPr lang="en-US" dirty="0">
              <a:latin typeface="Arial" panose="020B0604020202020204" pitchFamily="34" charset="0"/>
            </a:endParaRPr>
          </a:p>
        </p:txBody>
      </p:sp>
      <p:sp>
        <p:nvSpPr>
          <p:cNvPr id="2" name="Google Shape;74;p1">
            <a:extLst>
              <a:ext uri="{FF2B5EF4-FFF2-40B4-BE49-F238E27FC236}">
                <a16:creationId xmlns:a16="http://schemas.microsoft.com/office/drawing/2014/main" id="{DAF62CCF-45A0-EC69-71B1-95440F2B6B3E}"/>
              </a:ext>
            </a:extLst>
          </p:cNvPr>
          <p:cNvSpPr/>
          <p:nvPr/>
        </p:nvSpPr>
        <p:spPr>
          <a:xfrm>
            <a:off x="7537451" y="5474296"/>
            <a:ext cx="160655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US Access Board</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custDataLst>
      <p:tags r:id="rId1"/>
    </p:custDataLst>
    <p:extLst>
      <p:ext uri="{BB962C8B-B14F-4D97-AF65-F5344CB8AC3E}">
        <p14:creationId xmlns:p14="http://schemas.microsoft.com/office/powerpoint/2010/main" val="28596789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33"/>
          <p:cNvSpPr>
            <a:spLocks noGrp="1" noChangeArrowheads="1"/>
          </p:cNvSpPr>
          <p:nvPr>
            <p:ph type="title"/>
          </p:nvPr>
        </p:nvSpPr>
        <p:spPr/>
        <p:txBody>
          <a:bodyPr/>
          <a:lstStyle/>
          <a:p>
            <a:pPr eaLnBrk="1" hangingPunct="1"/>
            <a:r>
              <a:rPr lang="en-US" dirty="0"/>
              <a:t>Three Feet For One Wheelchair User</a:t>
            </a:r>
          </a:p>
        </p:txBody>
      </p:sp>
      <p:pic>
        <p:nvPicPr>
          <p:cNvPr id="10243" name="Picture 12" descr="Person in a wheelchair going down the sidewalk"/>
          <p:cNvPicPr>
            <a:picLocks noGrp="1" noChangeAspect="1" noChangeArrowheads="1"/>
          </p:cNvPicPr>
          <p:nvPr>
            <p:ph sz="half" idx="4294967295"/>
          </p:nvPr>
        </p:nvPicPr>
        <p:blipFill>
          <a:blip r:embed="rId4" cstate="print"/>
          <a:srcRect/>
          <a:stretch>
            <a:fillRect/>
          </a:stretch>
        </p:blipFill>
        <p:spPr>
          <a:xfrm>
            <a:off x="381000" y="2209800"/>
            <a:ext cx="4876800" cy="3166327"/>
          </a:xfrm>
        </p:spPr>
      </p:pic>
      <p:sp>
        <p:nvSpPr>
          <p:cNvPr id="5" name="Google Shape;74;p1">
            <a:extLst>
              <a:ext uri="{FF2B5EF4-FFF2-40B4-BE49-F238E27FC236}">
                <a16:creationId xmlns:a16="http://schemas.microsoft.com/office/drawing/2014/main" id="{10C5462F-7871-EA01-4445-6AF7B41238D6}"/>
              </a:ext>
            </a:extLst>
          </p:cNvPr>
          <p:cNvSpPr/>
          <p:nvPr/>
        </p:nvSpPr>
        <p:spPr>
          <a:xfrm>
            <a:off x="3651250" y="5437090"/>
            <a:ext cx="160655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custDataLst>
      <p:tags r:id="rId1"/>
    </p:custDataLst>
    <p:extLst>
      <p:ext uri="{BB962C8B-B14F-4D97-AF65-F5344CB8AC3E}">
        <p14:creationId xmlns:p14="http://schemas.microsoft.com/office/powerpoint/2010/main" val="356474371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Grp="1" noChangeArrowheads="1"/>
          </p:cNvSpPr>
          <p:nvPr>
            <p:ph type="title"/>
          </p:nvPr>
        </p:nvSpPr>
        <p:spPr>
          <a:xfrm>
            <a:off x="304800" y="0"/>
            <a:ext cx="8839200" cy="1371600"/>
          </a:xfrm>
        </p:spPr>
        <p:txBody>
          <a:bodyPr/>
          <a:lstStyle/>
          <a:p>
            <a:pPr eaLnBrk="1" hangingPunct="1"/>
            <a:r>
              <a:rPr lang="en-US" dirty="0"/>
              <a:t>3.5 Feet For A Person Using Crutches</a:t>
            </a:r>
          </a:p>
        </p:txBody>
      </p:sp>
    </p:spTree>
    <p:custDataLst>
      <p:tags r:id="rId1"/>
    </p:custDataLst>
    <p:extLst>
      <p:ext uri="{BB962C8B-B14F-4D97-AF65-F5344CB8AC3E}">
        <p14:creationId xmlns:p14="http://schemas.microsoft.com/office/powerpoint/2010/main" val="280366876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3"/>
          <p:cNvSpPr>
            <a:spLocks noGrp="1" noChangeArrowheads="1"/>
          </p:cNvSpPr>
          <p:nvPr>
            <p:ph type="title"/>
          </p:nvPr>
        </p:nvSpPr>
        <p:spPr>
          <a:xfrm>
            <a:off x="152400" y="129381"/>
            <a:ext cx="8991600" cy="1417638"/>
          </a:xfrm>
        </p:spPr>
        <p:txBody>
          <a:bodyPr/>
          <a:lstStyle/>
          <a:p>
            <a:pPr eaLnBrk="1" hangingPunct="1"/>
            <a:r>
              <a:rPr lang="en-US" dirty="0"/>
              <a:t>4 Ft For User W/Guide Dog, Sighted Guide Or One Person Assisting Another</a:t>
            </a:r>
          </a:p>
        </p:txBody>
      </p:sp>
      <p:pic>
        <p:nvPicPr>
          <p:cNvPr id="12291" name="Picture 23" descr="blind person being led down sidewalk."/>
          <p:cNvPicPr>
            <a:picLocks noGrp="1" noChangeAspect="1" noChangeArrowheads="1"/>
          </p:cNvPicPr>
          <p:nvPr>
            <p:ph sz="half" idx="4294967295"/>
          </p:nvPr>
        </p:nvPicPr>
        <p:blipFill>
          <a:blip r:embed="rId4" cstate="print"/>
          <a:srcRect/>
          <a:stretch>
            <a:fillRect/>
          </a:stretch>
        </p:blipFill>
        <p:spPr>
          <a:xfrm>
            <a:off x="763821" y="1676400"/>
            <a:ext cx="7616358" cy="4343400"/>
          </a:xfrm>
        </p:spPr>
      </p:pic>
      <p:sp>
        <p:nvSpPr>
          <p:cNvPr id="4" name="Google Shape;74;p1">
            <a:extLst>
              <a:ext uri="{FF2B5EF4-FFF2-40B4-BE49-F238E27FC236}">
                <a16:creationId xmlns:a16="http://schemas.microsoft.com/office/drawing/2014/main" id="{5B5156BB-986F-CD4C-8DC7-C2D3E15F1B3D}"/>
              </a:ext>
            </a:extLst>
          </p:cNvPr>
          <p:cNvSpPr/>
          <p:nvPr/>
        </p:nvSpPr>
        <p:spPr>
          <a:xfrm>
            <a:off x="5486400" y="6026090"/>
            <a:ext cx="160655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pic>
        <p:nvPicPr>
          <p:cNvPr id="2" name="Picture 23" descr="blind person being led down sidewalk.">
            <a:extLst>
              <a:ext uri="{FF2B5EF4-FFF2-40B4-BE49-F238E27FC236}">
                <a16:creationId xmlns:a16="http://schemas.microsoft.com/office/drawing/2014/main" id="{36F78E05-5DB8-3281-4D5A-4BF72116B20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artisticBlur/>
                    </a14:imgEffect>
                  </a14:imgLayer>
                </a14:imgProps>
              </a:ext>
            </a:extLst>
          </a:blip>
          <a:srcRect l="50024" t="12281" r="38971" b="75438"/>
          <a:stretch/>
        </p:blipFill>
        <p:spPr bwMode="auto">
          <a:xfrm>
            <a:off x="4572000" y="2209800"/>
            <a:ext cx="838200" cy="5334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917540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5122" name="Rectangle 2"/>
          <p:cNvSpPr>
            <a:spLocks noGrp="1" noChangeArrowheads="1"/>
          </p:cNvSpPr>
          <p:nvPr>
            <p:ph type="title"/>
          </p:nvPr>
        </p:nvSpPr>
        <p:spPr>
          <a:xfrm>
            <a:off x="381000" y="0"/>
            <a:ext cx="8763000" cy="1219200"/>
          </a:xfrm>
        </p:spPr>
        <p:txBody>
          <a:bodyPr/>
          <a:lstStyle/>
          <a:p>
            <a:pPr eaLnBrk="1" hangingPunct="1">
              <a:defRPr/>
            </a:pPr>
            <a:r>
              <a:rPr lang="en-US" dirty="0"/>
              <a:t>The “Parking Lot”</a:t>
            </a:r>
          </a:p>
        </p:txBody>
      </p:sp>
      <p:sp>
        <p:nvSpPr>
          <p:cNvPr id="19459" name="Rectangle 3"/>
          <p:cNvSpPr>
            <a:spLocks noGrp="1" noChangeArrowheads="1"/>
          </p:cNvSpPr>
          <p:nvPr>
            <p:ph type="body" idx="1"/>
          </p:nvPr>
        </p:nvSpPr>
        <p:spPr>
          <a:xfrm>
            <a:off x="527665" y="1655695"/>
            <a:ext cx="4572819" cy="4343400"/>
          </a:xfrm>
        </p:spPr>
        <p:txBody>
          <a:bodyPr/>
          <a:lstStyle/>
          <a:p>
            <a:pPr eaLnBrk="1" hangingPunct="1"/>
            <a:r>
              <a:rPr lang="en-US" dirty="0"/>
              <a:t>Questions to be discussed later will be </a:t>
            </a:r>
            <a:r>
              <a:rPr lang="en-US" b="1" i="1" dirty="0">
                <a:solidFill>
                  <a:srgbClr val="000099"/>
                </a:solidFill>
              </a:rPr>
              <a:t>“parked”</a:t>
            </a:r>
            <a:r>
              <a:rPr lang="en-US" dirty="0"/>
              <a:t> until they are discussed</a:t>
            </a:r>
          </a:p>
          <a:p>
            <a:pPr eaLnBrk="1" hangingPunct="1"/>
            <a:r>
              <a:rPr lang="en-US" dirty="0"/>
              <a:t>Will review at the end to make sure they were answered</a:t>
            </a:r>
          </a:p>
        </p:txBody>
      </p:sp>
    </p:spTree>
    <p:extLst>
      <p:ext uri="{BB962C8B-B14F-4D97-AF65-F5344CB8AC3E}">
        <p14:creationId xmlns:p14="http://schemas.microsoft.com/office/powerpoint/2010/main" val="28676309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9"/>
          <p:cNvSpPr>
            <a:spLocks noGrp="1" noChangeArrowheads="1"/>
          </p:cNvSpPr>
          <p:nvPr>
            <p:ph type="title"/>
          </p:nvPr>
        </p:nvSpPr>
        <p:spPr>
          <a:xfrm>
            <a:off x="228600" y="0"/>
            <a:ext cx="9067800" cy="1417638"/>
          </a:xfrm>
        </p:spPr>
        <p:txBody>
          <a:bodyPr/>
          <a:lstStyle/>
          <a:p>
            <a:pPr eaLnBrk="1" hangingPunct="1"/>
            <a:r>
              <a:rPr lang="en-US" dirty="0"/>
              <a:t>5 Ft For A Wheelchair User &amp; Walking Companion, 6 Ft For 2 Wheelchair Users</a:t>
            </a:r>
          </a:p>
        </p:txBody>
      </p:sp>
      <p:pic>
        <p:nvPicPr>
          <p:cNvPr id="13315" name="Picture 5" descr="Wheelchair user and person walking navigating sidewalk."/>
          <p:cNvPicPr>
            <a:picLocks noGrp="1" noChangeAspect="1" noChangeArrowheads="1"/>
          </p:cNvPicPr>
          <p:nvPr>
            <p:ph idx="4294967295"/>
          </p:nvPr>
        </p:nvPicPr>
        <p:blipFill>
          <a:blip r:embed="rId4" cstate="print"/>
          <a:srcRect/>
          <a:stretch>
            <a:fillRect/>
          </a:stretch>
        </p:blipFill>
        <p:spPr>
          <a:xfrm>
            <a:off x="1409700" y="1600200"/>
            <a:ext cx="6324600" cy="4175789"/>
          </a:xfrm>
          <a:noFill/>
        </p:spPr>
      </p:pic>
      <p:sp>
        <p:nvSpPr>
          <p:cNvPr id="2" name="Google Shape;74;p1">
            <a:extLst>
              <a:ext uri="{FF2B5EF4-FFF2-40B4-BE49-F238E27FC236}">
                <a16:creationId xmlns:a16="http://schemas.microsoft.com/office/drawing/2014/main" id="{774EA0F3-DD77-8275-593D-9EC3D5703691}"/>
              </a:ext>
            </a:extLst>
          </p:cNvPr>
          <p:cNvSpPr/>
          <p:nvPr/>
        </p:nvSpPr>
        <p:spPr>
          <a:xfrm>
            <a:off x="6705600" y="5775989"/>
            <a:ext cx="160655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pic>
        <p:nvPicPr>
          <p:cNvPr id="3" name="Picture 5" descr="Wheelchair user and person walking navigating sidewalk.">
            <a:extLst>
              <a:ext uri="{FF2B5EF4-FFF2-40B4-BE49-F238E27FC236}">
                <a16:creationId xmlns:a16="http://schemas.microsoft.com/office/drawing/2014/main" id="{7B0B563D-5C27-37EB-4EB7-B06EA7CB82F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artisticBlur/>
                    </a14:imgEffect>
                  </a14:imgLayer>
                </a14:imgProps>
              </a:ext>
            </a:extLst>
          </a:blip>
          <a:srcRect l="49398" t="7299" r="46988" b="79927"/>
          <a:stretch/>
        </p:blipFill>
        <p:spPr bwMode="auto">
          <a:xfrm>
            <a:off x="4572000" y="1905001"/>
            <a:ext cx="228600" cy="533400"/>
          </a:xfrm>
          <a:prstGeom prst="rect">
            <a:avLst/>
          </a:prstGeom>
          <a:noFill/>
          <a:ln w="9525">
            <a:noFill/>
            <a:miter lim="800000"/>
            <a:headEnd/>
            <a:tailEnd/>
          </a:ln>
        </p:spPr>
      </p:pic>
      <p:pic>
        <p:nvPicPr>
          <p:cNvPr id="4" name="Picture 5" descr="Wheelchair user and person walking navigating sidewalk.">
            <a:extLst>
              <a:ext uri="{FF2B5EF4-FFF2-40B4-BE49-F238E27FC236}">
                <a16:creationId xmlns:a16="http://schemas.microsoft.com/office/drawing/2014/main" id="{A7906314-5CCF-F250-8C5D-6A418447939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artisticBlur/>
                    </a14:imgEffect>
                  </a14:imgLayer>
                </a14:imgProps>
              </a:ext>
            </a:extLst>
          </a:blip>
          <a:srcRect l="30121" t="29197" r="63855" b="59854"/>
          <a:stretch/>
        </p:blipFill>
        <p:spPr bwMode="auto">
          <a:xfrm>
            <a:off x="3352800" y="2819401"/>
            <a:ext cx="381000" cy="4572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29323347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9"/>
          <p:cNvSpPr>
            <a:spLocks noGrp="1" noChangeArrowheads="1"/>
          </p:cNvSpPr>
          <p:nvPr>
            <p:ph type="title"/>
          </p:nvPr>
        </p:nvSpPr>
        <p:spPr>
          <a:xfrm>
            <a:off x="609600" y="0"/>
            <a:ext cx="8534400" cy="1417638"/>
          </a:xfrm>
        </p:spPr>
        <p:txBody>
          <a:bodyPr/>
          <a:lstStyle/>
          <a:p>
            <a:pPr eaLnBrk="1" hangingPunct="1"/>
            <a:r>
              <a:rPr lang="en-US" dirty="0"/>
              <a:t>5 Ft For A Turning Wheelchair</a:t>
            </a:r>
          </a:p>
        </p:txBody>
      </p:sp>
      <p:pic>
        <p:nvPicPr>
          <p:cNvPr id="14340" name="Picture 5" descr="ramp with level landing 2 and wheelchair user turning.&#10;"/>
          <p:cNvPicPr>
            <a:picLocks noGrp="1" noChangeAspect="1" noChangeArrowheads="1"/>
          </p:cNvPicPr>
          <p:nvPr>
            <p:ph sz="half" idx="4294967295"/>
          </p:nvPr>
        </p:nvPicPr>
        <p:blipFill>
          <a:blip r:embed="rId4" cstate="print"/>
          <a:srcRect/>
          <a:stretch>
            <a:fillRect/>
          </a:stretch>
        </p:blipFill>
        <p:spPr>
          <a:xfrm>
            <a:off x="1981200" y="1905000"/>
            <a:ext cx="4745038" cy="3275354"/>
          </a:xfrm>
          <a:noFill/>
        </p:spPr>
      </p:pic>
      <p:sp>
        <p:nvSpPr>
          <p:cNvPr id="3" name="Google Shape;74;p1">
            <a:extLst>
              <a:ext uri="{FF2B5EF4-FFF2-40B4-BE49-F238E27FC236}">
                <a16:creationId xmlns:a16="http://schemas.microsoft.com/office/drawing/2014/main" id="{0417E57F-D089-5D32-002C-6E8EA9EA376F}"/>
              </a:ext>
            </a:extLst>
          </p:cNvPr>
          <p:cNvSpPr/>
          <p:nvPr/>
        </p:nvSpPr>
        <p:spPr>
          <a:xfrm>
            <a:off x="5715000" y="5180354"/>
            <a:ext cx="160655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custDataLst>
      <p:tags r:id="rId1"/>
    </p:custDataLst>
    <p:extLst>
      <p:ext uri="{BB962C8B-B14F-4D97-AF65-F5344CB8AC3E}">
        <p14:creationId xmlns:p14="http://schemas.microsoft.com/office/powerpoint/2010/main" val="10458904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6"/>
          <p:cNvSpPr>
            <a:spLocks noGrp="1" noChangeArrowheads="1"/>
          </p:cNvSpPr>
          <p:nvPr>
            <p:ph type="title"/>
          </p:nvPr>
        </p:nvSpPr>
        <p:spPr>
          <a:xfrm>
            <a:off x="152399" y="119490"/>
            <a:ext cx="8991601" cy="1417638"/>
          </a:xfrm>
        </p:spPr>
        <p:txBody>
          <a:bodyPr/>
          <a:lstStyle/>
          <a:p>
            <a:pPr eaLnBrk="1" hangingPunct="1"/>
            <a:r>
              <a:rPr lang="en-US" dirty="0"/>
              <a:t>5 Ft For Two People To Walk  Comfortably Side By Side Or To Pass Each Other</a:t>
            </a:r>
          </a:p>
        </p:txBody>
      </p:sp>
    </p:spTree>
    <p:custDataLst>
      <p:tags r:id="rId1"/>
    </p:custDataLst>
    <p:extLst>
      <p:ext uri="{BB962C8B-B14F-4D97-AF65-F5344CB8AC3E}">
        <p14:creationId xmlns:p14="http://schemas.microsoft.com/office/powerpoint/2010/main" val="42905936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Minimum Vertical Clearance</a:t>
            </a:r>
            <a:endParaRPr lang="es-PR" dirty="0"/>
          </a:p>
        </p:txBody>
      </p:sp>
      <p:sp>
        <p:nvSpPr>
          <p:cNvPr id="4" name="Rectangle 11"/>
          <p:cNvSpPr txBox="1">
            <a:spLocks noChangeArrowheads="1"/>
          </p:cNvSpPr>
          <p:nvPr/>
        </p:nvSpPr>
        <p:spPr>
          <a:xfrm>
            <a:off x="228600" y="1555390"/>
            <a:ext cx="3505200" cy="4618037"/>
          </a:xfrm>
          <a:prstGeom prst="rect">
            <a:avLst/>
          </a:prstGeom>
        </p:spPr>
        <p:txBody>
          <a:bodyPr/>
          <a:lstStyle/>
          <a:p>
            <a:pPr marL="342900" lvl="0" indent="-342900">
              <a:spcBef>
                <a:spcPct val="20000"/>
              </a:spcBef>
              <a:buClr>
                <a:srgbClr val="CC3300"/>
              </a:buClr>
              <a:buSzPct val="65000"/>
              <a:buFont typeface="Wingdings" pitchFamily="2" charset="2"/>
              <a:buChar char="§"/>
            </a:pPr>
            <a:r>
              <a:rPr lang="en-US" sz="2800" kern="0" dirty="0">
                <a:latin typeface="Arial" panose="020B0604020202020204" pitchFamily="34" charset="0"/>
              </a:rPr>
              <a:t>Minimum of 80 inches vertical clearance or headroom along its entire length</a:t>
            </a:r>
          </a:p>
          <a:p>
            <a:pPr marL="800100" lvl="1" indent="-342900">
              <a:spcBef>
                <a:spcPct val="20000"/>
              </a:spcBef>
              <a:buClr>
                <a:srgbClr val="CC3300"/>
              </a:buClr>
              <a:buSzPct val="65000"/>
              <a:buFont typeface="Wingdings" pitchFamily="2" charset="2"/>
              <a:buChar char="§"/>
            </a:pPr>
            <a:r>
              <a:rPr lang="en-US" sz="2800" kern="0" dirty="0">
                <a:latin typeface="Arial" panose="020B0604020202020204" pitchFamily="34" charset="0"/>
              </a:rPr>
              <a:t>No protruding objects like advance warning signs</a:t>
            </a:r>
          </a:p>
        </p:txBody>
      </p:sp>
      <p:pic>
        <p:nvPicPr>
          <p:cNvPr id="8" name="Picture 6" descr="Steel Plates Ahead Orange Work Zone sign"/>
          <p:cNvPicPr>
            <a:picLocks noChangeAspect="1"/>
          </p:cNvPicPr>
          <p:nvPr/>
        </p:nvPicPr>
        <p:blipFill>
          <a:blip r:embed="rId3" cstate="print"/>
          <a:srcRect l="34314"/>
          <a:stretch>
            <a:fillRect/>
          </a:stretch>
        </p:blipFill>
        <p:spPr bwMode="auto">
          <a:xfrm>
            <a:off x="3733800" y="1547183"/>
            <a:ext cx="5105400" cy="4371975"/>
          </a:xfrm>
          <a:prstGeom prst="rect">
            <a:avLst/>
          </a:prstGeom>
          <a:noFill/>
          <a:ln w="9525">
            <a:noFill/>
            <a:miter lim="800000"/>
            <a:headEnd/>
            <a:tailEnd/>
          </a:ln>
        </p:spPr>
      </p:pic>
      <p:sp>
        <p:nvSpPr>
          <p:cNvPr id="7" name="&quot;No&quot; Symbol 6" descr="No symbol"/>
          <p:cNvSpPr/>
          <p:nvPr/>
        </p:nvSpPr>
        <p:spPr>
          <a:xfrm>
            <a:off x="4267200" y="4724400"/>
            <a:ext cx="1219200" cy="1219200"/>
          </a:xfrm>
          <a:prstGeom prst="noSmoking">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dirty="0">
              <a:solidFill>
                <a:schemeClr val="tx1"/>
              </a:solidFill>
            </a:endParaRPr>
          </a:p>
        </p:txBody>
      </p:sp>
      <p:sp>
        <p:nvSpPr>
          <p:cNvPr id="3" name="Google Shape;74;p1">
            <a:extLst>
              <a:ext uri="{FF2B5EF4-FFF2-40B4-BE49-F238E27FC236}">
                <a16:creationId xmlns:a16="http://schemas.microsoft.com/office/drawing/2014/main" id="{D2EDCF37-677D-ED60-5450-30B07CBCAD1A}"/>
              </a:ext>
            </a:extLst>
          </p:cNvPr>
          <p:cNvSpPr/>
          <p:nvPr/>
        </p:nvSpPr>
        <p:spPr>
          <a:xfrm>
            <a:off x="7620000" y="5911344"/>
            <a:ext cx="160655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41521583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2" name="Picture 2" descr="Use caution message on portable changeable message sign with lower left corner of message board circled to show potential impacts to pedestrians"/>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Oval 3">
            <a:extLst>
              <a:ext uri="{C183D7F6-B498-43B3-948B-1728B52AA6E4}">
                <adec:decorative xmlns:adec="http://schemas.microsoft.com/office/drawing/2017/decorative" val="1"/>
              </a:ext>
            </a:extLst>
          </p:cNvPr>
          <p:cNvSpPr/>
          <p:nvPr/>
        </p:nvSpPr>
        <p:spPr>
          <a:xfrm>
            <a:off x="3810000" y="2286000"/>
            <a:ext cx="1143000" cy="1066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dirty="0"/>
          </a:p>
        </p:txBody>
      </p:sp>
      <p:sp>
        <p:nvSpPr>
          <p:cNvPr id="2" name="Google Shape;74;p1">
            <a:extLst>
              <a:ext uri="{FF2B5EF4-FFF2-40B4-BE49-F238E27FC236}">
                <a16:creationId xmlns:a16="http://schemas.microsoft.com/office/drawing/2014/main" id="{BAA1B1A5-85A7-27D3-81E9-1464B096F6D9}"/>
              </a:ext>
            </a:extLst>
          </p:cNvPr>
          <p:cNvSpPr/>
          <p:nvPr/>
        </p:nvSpPr>
        <p:spPr>
          <a:xfrm>
            <a:off x="7391400" y="6477000"/>
            <a:ext cx="160655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pic>
        <p:nvPicPr>
          <p:cNvPr id="3" name="Picture 2" descr="Use caution message on portable changeable message sign.">
            <a:extLst>
              <a:ext uri="{FF2B5EF4-FFF2-40B4-BE49-F238E27FC236}">
                <a16:creationId xmlns:a16="http://schemas.microsoft.com/office/drawing/2014/main" id="{B06C35FF-D3C9-34D6-9D0A-91F3279D1E75}"/>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Lst>
          </a:blip>
          <a:srcRect l="21667" t="45556" r="75000" b="50000"/>
          <a:stretch/>
        </p:blipFill>
        <p:spPr bwMode="auto">
          <a:xfrm>
            <a:off x="1981200" y="3124200"/>
            <a:ext cx="304800" cy="304800"/>
          </a:xfrm>
          <a:prstGeom prst="rect">
            <a:avLst/>
          </a:prstGeom>
          <a:noFill/>
        </p:spPr>
      </p:pic>
    </p:spTree>
    <p:extLst>
      <p:ext uri="{BB962C8B-B14F-4D97-AF65-F5344CB8AC3E}">
        <p14:creationId xmlns:p14="http://schemas.microsoft.com/office/powerpoint/2010/main" val="30264538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Protruding Objects</a:t>
            </a:r>
            <a:endParaRPr lang="es-PR" dirty="0"/>
          </a:p>
        </p:txBody>
      </p:sp>
      <p:sp>
        <p:nvSpPr>
          <p:cNvPr id="3" name="Rectangle 11"/>
          <p:cNvSpPr txBox="1">
            <a:spLocks noChangeArrowheads="1"/>
          </p:cNvSpPr>
          <p:nvPr/>
        </p:nvSpPr>
        <p:spPr>
          <a:xfrm>
            <a:off x="381000" y="1257300"/>
            <a:ext cx="8534400" cy="4343400"/>
          </a:xfrm>
          <a:prstGeom prst="rect">
            <a:avLst/>
          </a:prstGeom>
        </p:spPr>
        <p:txBody>
          <a:bodyPr/>
          <a:lstStyle/>
          <a:p>
            <a:pPr marL="342900" lvl="0" indent="-342900">
              <a:spcBef>
                <a:spcPct val="20000"/>
              </a:spcBef>
              <a:buClr>
                <a:srgbClr val="CC3300"/>
              </a:buClr>
              <a:buSzPct val="65000"/>
              <a:buFont typeface="Wingdings" pitchFamily="2" charset="2"/>
              <a:buChar char="§"/>
            </a:pPr>
            <a:r>
              <a:rPr lang="en-US" sz="2800" dirty="0">
                <a:latin typeface="Arial" panose="020B0604020202020204" pitchFamily="34" charset="0"/>
              </a:rPr>
              <a:t>Provisions apply across the entire width of the pedestrian circulation path</a:t>
            </a:r>
          </a:p>
          <a:p>
            <a:pPr marL="342900" lvl="0" indent="-342900">
              <a:spcBef>
                <a:spcPct val="20000"/>
              </a:spcBef>
              <a:buClr>
                <a:srgbClr val="CC3300"/>
              </a:buClr>
              <a:buSzPct val="65000"/>
              <a:buFont typeface="Wingdings" pitchFamily="2" charset="2"/>
              <a:buChar char="§"/>
            </a:pPr>
            <a:r>
              <a:rPr lang="en-US" sz="2800" kern="0" dirty="0">
                <a:latin typeface="Arial" panose="020B0604020202020204" pitchFamily="34" charset="0"/>
              </a:rPr>
              <a:t>Examples</a:t>
            </a:r>
          </a:p>
          <a:p>
            <a:pPr marL="693738" lvl="1" indent="-236538">
              <a:spcBef>
                <a:spcPct val="20000"/>
              </a:spcBef>
              <a:buClr>
                <a:srgbClr val="CC3300"/>
              </a:buClr>
              <a:buSzPct val="65000"/>
              <a:buFont typeface="Wingdings" pitchFamily="2" charset="2"/>
              <a:buChar char="§"/>
            </a:pPr>
            <a:r>
              <a:rPr lang="en-US" sz="2800" kern="0" dirty="0">
                <a:latin typeface="Arial" panose="020B0604020202020204" pitchFamily="34" charset="0"/>
              </a:rPr>
              <a:t>Utility poles</a:t>
            </a:r>
          </a:p>
          <a:p>
            <a:pPr marL="693738" lvl="1" indent="-236538">
              <a:spcBef>
                <a:spcPct val="20000"/>
              </a:spcBef>
              <a:buClr>
                <a:srgbClr val="CC3300"/>
              </a:buClr>
              <a:buSzPct val="65000"/>
              <a:buFont typeface="Wingdings" pitchFamily="2" charset="2"/>
              <a:buChar char="§"/>
            </a:pPr>
            <a:r>
              <a:rPr lang="en-US" sz="2800" kern="0" dirty="0">
                <a:latin typeface="Arial" panose="020B0604020202020204" pitchFamily="34" charset="0"/>
              </a:rPr>
              <a:t>Sign supports</a:t>
            </a:r>
          </a:p>
          <a:p>
            <a:pPr marL="693738" lvl="1" indent="-236538">
              <a:spcBef>
                <a:spcPct val="20000"/>
              </a:spcBef>
              <a:buClr>
                <a:srgbClr val="CC3300"/>
              </a:buClr>
              <a:buSzPct val="65000"/>
              <a:buFont typeface="Wingdings" pitchFamily="2" charset="2"/>
              <a:buChar char="§"/>
            </a:pPr>
            <a:r>
              <a:rPr lang="en-US" sz="2800" kern="0" dirty="0">
                <a:latin typeface="Arial" panose="020B0604020202020204" pitchFamily="34" charset="0"/>
              </a:rPr>
              <a:t>Cabinets</a:t>
            </a:r>
          </a:p>
          <a:p>
            <a:pPr marL="693738" lvl="1" indent="-236538">
              <a:spcBef>
                <a:spcPct val="20000"/>
              </a:spcBef>
              <a:buClr>
                <a:srgbClr val="CC3300"/>
              </a:buClr>
              <a:buSzPct val="65000"/>
              <a:buFont typeface="Wingdings" pitchFamily="2" charset="2"/>
              <a:buChar char="§"/>
            </a:pPr>
            <a:r>
              <a:rPr lang="en-US" sz="2800" kern="0" dirty="0">
                <a:latin typeface="Arial" panose="020B0604020202020204" pitchFamily="34" charset="0"/>
              </a:rPr>
              <a:t>Tools</a:t>
            </a:r>
          </a:p>
          <a:p>
            <a:pPr marL="693738" lvl="1" indent="-236538">
              <a:spcBef>
                <a:spcPct val="20000"/>
              </a:spcBef>
              <a:buClr>
                <a:srgbClr val="CC3300"/>
              </a:buClr>
              <a:buSzPct val="65000"/>
              <a:buFont typeface="Wingdings" pitchFamily="2" charset="2"/>
              <a:buChar char="§"/>
            </a:pPr>
            <a:r>
              <a:rPr lang="en-US" sz="2800" kern="0" dirty="0">
                <a:latin typeface="Arial" panose="020B0604020202020204" pitchFamily="34" charset="0"/>
              </a:rPr>
              <a:t>Parked </a:t>
            </a:r>
            <a:endParaRPr lang="en-US" sz="3200" kern="0" dirty="0">
              <a:latin typeface="Arial" panose="020B0604020202020204" pitchFamily="34" charset="0"/>
            </a:endParaRPr>
          </a:p>
        </p:txBody>
      </p:sp>
    </p:spTree>
    <p:extLst>
      <p:ext uri="{BB962C8B-B14F-4D97-AF65-F5344CB8AC3E}">
        <p14:creationId xmlns:p14="http://schemas.microsoft.com/office/powerpoint/2010/main" val="287022700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trusion Limits Diagram for pedestrian pathway and wheelchair user showing no more than 4 inches of protruding objects within 27 and 80 inches from ground upwards"/>
          <p:cNvPicPr>
            <a:picLocks noChangeAspect="1" noChangeArrowheads="1"/>
          </p:cNvPicPr>
          <p:nvPr/>
        </p:nvPicPr>
        <p:blipFill>
          <a:blip r:embed="rId3" cstate="print"/>
          <a:srcRect r="21070" b="7317"/>
          <a:stretch>
            <a:fillRect/>
          </a:stretch>
        </p:blipFill>
        <p:spPr bwMode="auto">
          <a:xfrm>
            <a:off x="380999" y="76200"/>
            <a:ext cx="8305801" cy="6644640"/>
          </a:xfrm>
          <a:prstGeom prst="rect">
            <a:avLst/>
          </a:prstGeom>
          <a:noFill/>
          <a:ln w="9525">
            <a:noFill/>
            <a:miter lim="800000"/>
            <a:headEnd/>
            <a:tailEnd/>
          </a:ln>
        </p:spPr>
      </p:pic>
      <p:sp>
        <p:nvSpPr>
          <p:cNvPr id="2" name="Google Shape;74;p1">
            <a:extLst>
              <a:ext uri="{FF2B5EF4-FFF2-40B4-BE49-F238E27FC236}">
                <a16:creationId xmlns:a16="http://schemas.microsoft.com/office/drawing/2014/main" id="{FDC71DA0-660C-89CC-B1C6-0933BE27FEA2}"/>
              </a:ext>
            </a:extLst>
          </p:cNvPr>
          <p:cNvSpPr/>
          <p:nvPr/>
        </p:nvSpPr>
        <p:spPr>
          <a:xfrm>
            <a:off x="7232650" y="6477000"/>
            <a:ext cx="191135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Washington State DOT</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96659802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Protruding Limits</a:t>
            </a:r>
            <a:endParaRPr lang="es-PR" dirty="0"/>
          </a:p>
        </p:txBody>
      </p:sp>
      <p:sp>
        <p:nvSpPr>
          <p:cNvPr id="3" name="Rectangle 11"/>
          <p:cNvSpPr txBox="1">
            <a:spLocks noChangeArrowheads="1"/>
          </p:cNvSpPr>
          <p:nvPr/>
        </p:nvSpPr>
        <p:spPr>
          <a:xfrm>
            <a:off x="419100" y="1327547"/>
            <a:ext cx="4191000" cy="4343400"/>
          </a:xfrm>
          <a:prstGeom prst="rect">
            <a:avLst/>
          </a:prstGeom>
        </p:spPr>
        <p:txBody>
          <a:bodyPr/>
          <a:lstStyle/>
          <a:p>
            <a:pPr marL="342900" lvl="0" indent="-342900">
              <a:spcBef>
                <a:spcPct val="20000"/>
              </a:spcBef>
              <a:buClr>
                <a:srgbClr val="CC3300"/>
              </a:buClr>
              <a:buSzPct val="65000"/>
              <a:buFont typeface="Wingdings" pitchFamily="2" charset="2"/>
              <a:buChar char="§"/>
            </a:pPr>
            <a:r>
              <a:rPr lang="en-US" sz="2800" dirty="0">
                <a:latin typeface="Arial" panose="020B0604020202020204" pitchFamily="34" charset="0"/>
              </a:rPr>
              <a:t>4 inches horizontally for objects with leading edges between 27 inches and 80 inches above the finished ground surface</a:t>
            </a:r>
          </a:p>
        </p:txBody>
      </p:sp>
      <p:pic>
        <p:nvPicPr>
          <p:cNvPr id="484355" name="Picture 3" descr="Protrusion limits diagram showing 4 inches maximum into pathway.">
            <a:extLst>
              <a:ext uri="{C183D7F6-B498-43B3-948B-1728B52AA6E4}">
                <adec:decorative xmlns:adec="http://schemas.microsoft.com/office/drawing/2017/decorative" val="0"/>
              </a:ext>
            </a:extLst>
          </p:cNvPr>
          <p:cNvPicPr>
            <a:picLocks noChangeAspect="1" noChangeArrowheads="1"/>
          </p:cNvPicPr>
          <p:nvPr/>
        </p:nvPicPr>
        <p:blipFill>
          <a:blip r:embed="rId3" cstate="print"/>
          <a:srcRect/>
          <a:stretch>
            <a:fillRect/>
          </a:stretch>
        </p:blipFill>
        <p:spPr bwMode="auto">
          <a:xfrm>
            <a:off x="5029200" y="662781"/>
            <a:ext cx="2871262" cy="4933950"/>
          </a:xfrm>
          <a:prstGeom prst="rect">
            <a:avLst/>
          </a:prstGeom>
          <a:noFill/>
          <a:ln w="9525">
            <a:solidFill>
              <a:srgbClr val="C00000"/>
            </a:solidFill>
            <a:miter lim="800000"/>
            <a:headEnd/>
            <a:tailEnd/>
          </a:ln>
        </p:spPr>
      </p:pic>
      <p:sp>
        <p:nvSpPr>
          <p:cNvPr id="4" name="Google Shape;74;p1">
            <a:extLst>
              <a:ext uri="{FF2B5EF4-FFF2-40B4-BE49-F238E27FC236}">
                <a16:creationId xmlns:a16="http://schemas.microsoft.com/office/drawing/2014/main" id="{24DA29A8-7F47-CB8B-9D77-67F615FF9352}"/>
              </a:ext>
            </a:extLst>
          </p:cNvPr>
          <p:cNvSpPr/>
          <p:nvPr/>
        </p:nvSpPr>
        <p:spPr>
          <a:xfrm>
            <a:off x="6096000" y="5656712"/>
            <a:ext cx="1954447"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Washington Sate DOT</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20690092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Free of Hazards</a:t>
            </a:r>
            <a:endParaRPr lang="es-PR" dirty="0"/>
          </a:p>
        </p:txBody>
      </p:sp>
      <p:sp>
        <p:nvSpPr>
          <p:cNvPr id="3" name="Rectangle 11"/>
          <p:cNvSpPr txBox="1">
            <a:spLocks noChangeArrowheads="1"/>
          </p:cNvSpPr>
          <p:nvPr/>
        </p:nvSpPr>
        <p:spPr>
          <a:xfrm>
            <a:off x="381000" y="1325563"/>
            <a:ext cx="8001000" cy="4343400"/>
          </a:xfrm>
          <a:prstGeom prst="rect">
            <a:avLst/>
          </a:prstGeom>
        </p:spPr>
        <p:txBody>
          <a:bodyPr/>
          <a:lstStyle/>
          <a:p>
            <a:pPr marL="342900" lvl="0" indent="-342900">
              <a:spcBef>
                <a:spcPct val="20000"/>
              </a:spcBef>
              <a:buClr>
                <a:srgbClr val="CC3300"/>
              </a:buClr>
              <a:buSzPct val="65000"/>
              <a:buFont typeface="Wingdings" pitchFamily="2" charset="2"/>
              <a:buChar char="§"/>
            </a:pPr>
            <a:r>
              <a:rPr lang="en-US" sz="2800" kern="0" dirty="0">
                <a:latin typeface="Arial" panose="020B0604020202020204" pitchFamily="34" charset="0"/>
              </a:rPr>
              <a:t>Tripping hazards</a:t>
            </a:r>
          </a:p>
          <a:p>
            <a:pPr marL="342900" lvl="0" indent="-342900">
              <a:spcBef>
                <a:spcPct val="20000"/>
              </a:spcBef>
              <a:buClr>
                <a:srgbClr val="CC3300"/>
              </a:buClr>
              <a:buSzPct val="65000"/>
              <a:buFont typeface="Wingdings" pitchFamily="2" charset="2"/>
              <a:buChar char="§"/>
            </a:pPr>
            <a:r>
              <a:rPr lang="en-US" sz="2800" kern="0" dirty="0">
                <a:latin typeface="Arial" panose="020B0604020202020204" pitchFamily="34" charset="0"/>
              </a:rPr>
              <a:t>Excavations</a:t>
            </a:r>
          </a:p>
          <a:p>
            <a:pPr marL="342900" lvl="0" indent="-342900">
              <a:spcBef>
                <a:spcPct val="20000"/>
              </a:spcBef>
              <a:buClr>
                <a:srgbClr val="CC3300"/>
              </a:buClr>
              <a:buSzPct val="65000"/>
              <a:buFont typeface="Wingdings" pitchFamily="2" charset="2"/>
              <a:buChar char="§"/>
            </a:pPr>
            <a:r>
              <a:rPr lang="en-US" sz="2800" kern="0" dirty="0">
                <a:latin typeface="Arial" panose="020B0604020202020204" pitchFamily="34" charset="0"/>
              </a:rPr>
              <a:t>Steel plates</a:t>
            </a:r>
          </a:p>
          <a:p>
            <a:pPr marL="342900" lvl="0" indent="-342900">
              <a:spcBef>
                <a:spcPct val="20000"/>
              </a:spcBef>
              <a:buClr>
                <a:srgbClr val="CC3300"/>
              </a:buClr>
              <a:buSzPct val="65000"/>
              <a:buFont typeface="Wingdings" pitchFamily="2" charset="2"/>
              <a:buChar char="§"/>
            </a:pPr>
            <a:r>
              <a:rPr lang="en-US" sz="2800" kern="0" dirty="0">
                <a:latin typeface="Arial" panose="020B0604020202020204" pitchFamily="34" charset="0"/>
              </a:rPr>
              <a:t>Mud and debris</a:t>
            </a:r>
          </a:p>
        </p:txBody>
      </p:sp>
      <p:pic>
        <p:nvPicPr>
          <p:cNvPr id="539653" name="Picture 5" descr="Road work ahead sign"/>
          <p:cNvPicPr>
            <a:picLocks noChangeAspect="1" noChangeArrowheads="1"/>
          </p:cNvPicPr>
          <p:nvPr/>
        </p:nvPicPr>
        <p:blipFill>
          <a:blip r:embed="rId3" cstate="print"/>
          <a:srcRect l="23223" r="9953"/>
          <a:stretch>
            <a:fillRect/>
          </a:stretch>
        </p:blipFill>
        <p:spPr bwMode="auto">
          <a:xfrm>
            <a:off x="4876800" y="1325563"/>
            <a:ext cx="3962400" cy="4447162"/>
          </a:xfrm>
          <a:prstGeom prst="rect">
            <a:avLst/>
          </a:prstGeom>
          <a:noFill/>
        </p:spPr>
      </p:pic>
      <p:sp>
        <p:nvSpPr>
          <p:cNvPr id="6" name="Google Shape;74;p1">
            <a:extLst>
              <a:ext uri="{FF2B5EF4-FFF2-40B4-BE49-F238E27FC236}">
                <a16:creationId xmlns:a16="http://schemas.microsoft.com/office/drawing/2014/main" id="{102AC83E-B230-6D27-E8D0-F26DE63B073C}"/>
              </a:ext>
            </a:extLst>
          </p:cNvPr>
          <p:cNvSpPr/>
          <p:nvPr/>
        </p:nvSpPr>
        <p:spPr>
          <a:xfrm>
            <a:off x="7232650" y="5801219"/>
            <a:ext cx="160655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ATSSA</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94199960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70" name="Picture 2" descr="Fence support on sidewalk."/>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Google Shape;74;p1">
            <a:extLst>
              <a:ext uri="{FF2B5EF4-FFF2-40B4-BE49-F238E27FC236}">
                <a16:creationId xmlns:a16="http://schemas.microsoft.com/office/drawing/2014/main" id="{4B8DA4A1-A633-4A57-433A-368ED79F7659}"/>
              </a:ext>
            </a:extLst>
          </p:cNvPr>
          <p:cNvSpPr/>
          <p:nvPr/>
        </p:nvSpPr>
        <p:spPr>
          <a:xfrm>
            <a:off x="7391400" y="6324600"/>
            <a:ext cx="160655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487964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1219200"/>
          </a:xfrm>
        </p:spPr>
        <p:txBody>
          <a:bodyPr/>
          <a:lstStyle/>
          <a:p>
            <a:r>
              <a:rPr lang="en-US" dirty="0"/>
              <a:t>Notes</a:t>
            </a:r>
          </a:p>
        </p:txBody>
      </p:sp>
      <p:sp>
        <p:nvSpPr>
          <p:cNvPr id="34819" name="Content Placeholder 2"/>
          <p:cNvSpPr>
            <a:spLocks noGrp="1"/>
          </p:cNvSpPr>
          <p:nvPr>
            <p:ph idx="1"/>
          </p:nvPr>
        </p:nvSpPr>
        <p:spPr>
          <a:xfrm>
            <a:off x="479612" y="1447800"/>
            <a:ext cx="8229600" cy="4449762"/>
          </a:xfrm>
        </p:spPr>
        <p:txBody>
          <a:bodyPr/>
          <a:lstStyle/>
          <a:p>
            <a:r>
              <a:rPr lang="en-US" dirty="0"/>
              <a:t>This course is based on the Federal TTC standards and guidelines included in the 2009 Edition of the </a:t>
            </a:r>
            <a:r>
              <a:rPr lang="en-US" b="1" i="1" dirty="0"/>
              <a:t>Manual on Uniform Traffic Control Devices (MUTCD)</a:t>
            </a:r>
          </a:p>
          <a:p>
            <a:r>
              <a:rPr lang="en-US" dirty="0"/>
              <a:t>State and local standards may vary</a:t>
            </a:r>
          </a:p>
          <a:p>
            <a:r>
              <a:rPr lang="en-US" dirty="0"/>
              <a:t>Students are encouraged to check their State and local standards before applying the information learned in this course</a:t>
            </a:r>
          </a:p>
        </p:txBody>
      </p:sp>
    </p:spTree>
    <p:extLst>
      <p:ext uri="{BB962C8B-B14F-4D97-AF65-F5344CB8AC3E}">
        <p14:creationId xmlns:p14="http://schemas.microsoft.com/office/powerpoint/2010/main" val="312032067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s parked next to sidewalk with boards and equipment blocking access."/>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Google Shape;74;p1">
            <a:extLst>
              <a:ext uri="{FF2B5EF4-FFF2-40B4-BE49-F238E27FC236}">
                <a16:creationId xmlns:a16="http://schemas.microsoft.com/office/drawing/2014/main" id="{E920E7E3-A724-5126-6C6A-2B3768401138}"/>
              </a:ext>
            </a:extLst>
          </p:cNvPr>
          <p:cNvSpPr/>
          <p:nvPr/>
        </p:nvSpPr>
        <p:spPr>
          <a:xfrm>
            <a:off x="7086600" y="6553200"/>
            <a:ext cx="160655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12006890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6" name="Picture 2" descr="Sidewalk in urban setting with signal controller cabinet and wirin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Google Shape;74;p1">
            <a:extLst>
              <a:ext uri="{FF2B5EF4-FFF2-40B4-BE49-F238E27FC236}">
                <a16:creationId xmlns:a16="http://schemas.microsoft.com/office/drawing/2014/main" id="{FB8F8105-6175-4071-CC1D-EA5C22501838}"/>
              </a:ext>
            </a:extLst>
          </p:cNvPr>
          <p:cNvSpPr/>
          <p:nvPr/>
        </p:nvSpPr>
        <p:spPr>
          <a:xfrm>
            <a:off x="7315200" y="6400800"/>
            <a:ext cx="160655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pic>
        <p:nvPicPr>
          <p:cNvPr id="3" name="Picture 2" descr="Sidewalk in urban setting with signal controller cabinet and wiring.">
            <a:extLst>
              <a:ext uri="{FF2B5EF4-FFF2-40B4-BE49-F238E27FC236}">
                <a16:creationId xmlns:a16="http://schemas.microsoft.com/office/drawing/2014/main" id="{2950F9A1-B29C-8BF5-52E1-8EF72D765AB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Lst>
          </a:blip>
          <a:srcRect l="81667" t="17778" r="15833" b="78632"/>
          <a:stretch/>
        </p:blipFill>
        <p:spPr bwMode="auto">
          <a:xfrm>
            <a:off x="7467600" y="1219200"/>
            <a:ext cx="228600" cy="246181"/>
          </a:xfrm>
          <a:prstGeom prst="rect">
            <a:avLst/>
          </a:prstGeom>
          <a:noFill/>
        </p:spPr>
      </p:pic>
    </p:spTree>
    <p:extLst>
      <p:ext uri="{BB962C8B-B14F-4D97-AF65-F5344CB8AC3E}">
        <p14:creationId xmlns:p14="http://schemas.microsoft.com/office/powerpoint/2010/main" val="239899129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2667000" cy="3200400"/>
          </a:xfrm>
        </p:spPr>
        <p:txBody>
          <a:bodyPr/>
          <a:lstStyle/>
          <a:p>
            <a:r>
              <a:rPr lang="es-PR" dirty="0"/>
              <a:t>Accessible to All?</a:t>
            </a:r>
          </a:p>
        </p:txBody>
      </p:sp>
      <p:pic>
        <p:nvPicPr>
          <p:cNvPr id="464898" name="Picture 2" descr="Type 3 barricade closing sidewalk with mud impacting pathway.">
            <a:extLst>
              <a:ext uri="{C183D7F6-B498-43B3-948B-1728B52AA6E4}">
                <adec:decorative xmlns:adec="http://schemas.microsoft.com/office/drawing/2017/decorative" val="0"/>
              </a:ext>
            </a:extLst>
          </p:cNvPr>
          <p:cNvPicPr>
            <a:picLocks noChangeAspect="1" noChangeArrowheads="1"/>
          </p:cNvPicPr>
          <p:nvPr/>
        </p:nvPicPr>
        <p:blipFill>
          <a:blip r:embed="rId3" cstate="print"/>
          <a:srcRect/>
          <a:stretch>
            <a:fillRect/>
          </a:stretch>
        </p:blipFill>
        <p:spPr bwMode="auto">
          <a:xfrm>
            <a:off x="3067050" y="317001"/>
            <a:ext cx="5272956" cy="5766798"/>
          </a:xfrm>
          <a:prstGeom prst="rect">
            <a:avLst/>
          </a:prstGeom>
          <a:noFill/>
          <a:ln w="9525">
            <a:noFill/>
            <a:miter lim="800000"/>
            <a:headEnd/>
            <a:tailEnd/>
          </a:ln>
        </p:spPr>
      </p:pic>
      <p:sp>
        <p:nvSpPr>
          <p:cNvPr id="3" name="Google Shape;74;p1">
            <a:extLst>
              <a:ext uri="{FF2B5EF4-FFF2-40B4-BE49-F238E27FC236}">
                <a16:creationId xmlns:a16="http://schemas.microsoft.com/office/drawing/2014/main" id="{D8C2E718-66DD-9E26-110A-68790DE655A5}"/>
              </a:ext>
            </a:extLst>
          </p:cNvPr>
          <p:cNvSpPr/>
          <p:nvPr/>
        </p:nvSpPr>
        <p:spPr>
          <a:xfrm>
            <a:off x="7010400" y="5715000"/>
            <a:ext cx="160655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8564227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Good Even Surfaces</a:t>
            </a:r>
            <a:endParaRPr lang="es-PR" dirty="0"/>
          </a:p>
        </p:txBody>
      </p:sp>
      <p:sp>
        <p:nvSpPr>
          <p:cNvPr id="3" name="Rectangle 11"/>
          <p:cNvSpPr txBox="1">
            <a:spLocks noChangeArrowheads="1"/>
          </p:cNvSpPr>
          <p:nvPr/>
        </p:nvSpPr>
        <p:spPr>
          <a:xfrm>
            <a:off x="531339" y="1325563"/>
            <a:ext cx="4040661" cy="4800600"/>
          </a:xfrm>
          <a:prstGeom prst="rect">
            <a:avLst/>
          </a:prstGeom>
        </p:spPr>
        <p:txBody>
          <a:bodyPr/>
          <a:lstStyle/>
          <a:p>
            <a:pPr marL="342900" lvl="0" indent="-342900">
              <a:spcBef>
                <a:spcPct val="20000"/>
              </a:spcBef>
              <a:buClr>
                <a:srgbClr val="CC3300"/>
              </a:buClr>
              <a:buSzPct val="65000"/>
              <a:buFont typeface="Wingdings" pitchFamily="2" charset="2"/>
              <a:buChar char="§"/>
            </a:pPr>
            <a:r>
              <a:rPr lang="en-US" sz="2800" dirty="0">
                <a:latin typeface="Arial" panose="020B0604020202020204" pitchFamily="34" charset="0"/>
              </a:rPr>
              <a:t>Firm, stable, and slip resistant</a:t>
            </a:r>
          </a:p>
          <a:p>
            <a:pPr marL="342900" lvl="0" indent="-342900">
              <a:spcBef>
                <a:spcPct val="20000"/>
              </a:spcBef>
              <a:buClr>
                <a:srgbClr val="CC3300"/>
              </a:buClr>
              <a:buSzPct val="65000"/>
              <a:buFont typeface="Wingdings" pitchFamily="2" charset="2"/>
              <a:buChar char="§"/>
            </a:pPr>
            <a:r>
              <a:rPr lang="en-US" sz="2800" kern="0" dirty="0">
                <a:latin typeface="Arial" panose="020B0604020202020204" pitchFamily="34" charset="0"/>
              </a:rPr>
              <a:t>Cross slope 2% max.</a:t>
            </a:r>
          </a:p>
          <a:p>
            <a:pPr marL="342900" lvl="0" indent="-342900">
              <a:spcBef>
                <a:spcPct val="20000"/>
              </a:spcBef>
              <a:buClr>
                <a:srgbClr val="CC3300"/>
              </a:buClr>
              <a:buSzPct val="65000"/>
              <a:buFont typeface="Wingdings" pitchFamily="2" charset="2"/>
              <a:buChar char="§"/>
            </a:pPr>
            <a:r>
              <a:rPr lang="en-US" sz="2800" kern="0" dirty="0">
                <a:latin typeface="Arial" panose="020B0604020202020204" pitchFamily="34" charset="0"/>
              </a:rPr>
              <a:t>¼” maximum difference in elevation</a:t>
            </a:r>
          </a:p>
          <a:p>
            <a:pPr marL="342900" indent="-342900">
              <a:spcBef>
                <a:spcPct val="20000"/>
              </a:spcBef>
              <a:buClr>
                <a:srgbClr val="CC3300"/>
              </a:buClr>
              <a:buSzPct val="65000"/>
              <a:buFont typeface="Wingdings" pitchFamily="2" charset="2"/>
              <a:buChar char="§"/>
            </a:pPr>
            <a:r>
              <a:rPr lang="en-US" sz="2800" kern="0" dirty="0">
                <a:latin typeface="Arial" panose="020B0604020202020204" pitchFamily="34" charset="0"/>
              </a:rPr>
              <a:t>½” maximum grate opening</a:t>
            </a:r>
          </a:p>
        </p:txBody>
      </p:sp>
      <p:pic>
        <p:nvPicPr>
          <p:cNvPr id="6" name="Picture 12" descr="Man in wheelchair navigating cross-slope measured by level"/>
          <p:cNvPicPr>
            <a:picLocks noChangeAspect="1" noChangeArrowheads="1"/>
          </p:cNvPicPr>
          <p:nvPr/>
        </p:nvPicPr>
        <p:blipFill>
          <a:blip r:embed="rId3" cstate="print"/>
          <a:srcRect l="6522" t="11250" r="32089" b="2812"/>
          <a:stretch>
            <a:fillRect/>
          </a:stretch>
        </p:blipFill>
        <p:spPr bwMode="auto">
          <a:xfrm>
            <a:off x="4817806" y="1362434"/>
            <a:ext cx="3812061" cy="4267200"/>
          </a:xfrm>
          <a:prstGeom prst="rect">
            <a:avLst/>
          </a:prstGeom>
          <a:noFill/>
          <a:ln w="9525">
            <a:noFill/>
            <a:miter lim="800000"/>
            <a:headEnd/>
            <a:tailEnd/>
          </a:ln>
        </p:spPr>
      </p:pic>
      <p:sp>
        <p:nvSpPr>
          <p:cNvPr id="4" name="Google Shape;74;p1">
            <a:extLst>
              <a:ext uri="{FF2B5EF4-FFF2-40B4-BE49-F238E27FC236}">
                <a16:creationId xmlns:a16="http://schemas.microsoft.com/office/drawing/2014/main" id="{976E717B-DFEB-B446-1FD6-54B03B027CCE}"/>
              </a:ext>
            </a:extLst>
          </p:cNvPr>
          <p:cNvSpPr/>
          <p:nvPr/>
        </p:nvSpPr>
        <p:spPr>
          <a:xfrm>
            <a:off x="7620000" y="5666505"/>
            <a:ext cx="1176103"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ATSSA</a:t>
            </a:r>
            <a:endParaRPr sz="1000" dirty="0">
              <a:latin typeface="Arial" panose="020B0604020202020204" pitchFamily="34" charset="0"/>
              <a:ea typeface="Verdana"/>
              <a:cs typeface="Arial" panose="020B0604020202020204" pitchFamily="34" charset="0"/>
              <a:sym typeface="Verdana"/>
            </a:endParaRPr>
          </a:p>
        </p:txBody>
      </p:sp>
      <p:pic>
        <p:nvPicPr>
          <p:cNvPr id="5" name="Picture 12" descr="Man in wheelchair navigating cross-slope measured by level">
            <a:extLst>
              <a:ext uri="{FF2B5EF4-FFF2-40B4-BE49-F238E27FC236}">
                <a16:creationId xmlns:a16="http://schemas.microsoft.com/office/drawing/2014/main" id="{9AE88495-E90D-2AE4-1E4B-73ED6BF6E00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Lst>
          </a:blip>
          <a:srcRect l="42108" t="15854" r="51756" b="76473"/>
          <a:stretch/>
        </p:blipFill>
        <p:spPr bwMode="auto">
          <a:xfrm>
            <a:off x="7086599" y="1600200"/>
            <a:ext cx="381001" cy="381000"/>
          </a:xfrm>
          <a:prstGeom prst="rect">
            <a:avLst/>
          </a:prstGeom>
          <a:noFill/>
          <a:ln w="9525">
            <a:noFill/>
            <a:miter lim="800000"/>
            <a:headEnd/>
            <a:tailEnd/>
          </a:ln>
        </p:spPr>
      </p:pic>
    </p:spTree>
    <p:extLst>
      <p:ext uri="{BB962C8B-B14F-4D97-AF65-F5344CB8AC3E}">
        <p14:creationId xmlns:p14="http://schemas.microsoft.com/office/powerpoint/2010/main" val="322389492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8"/>
          <p:cNvSpPr>
            <a:spLocks noGrp="1" noChangeArrowheads="1"/>
          </p:cNvSpPr>
          <p:nvPr>
            <p:ph type="title"/>
          </p:nvPr>
        </p:nvSpPr>
        <p:spPr>
          <a:xfrm>
            <a:off x="533400" y="0"/>
            <a:ext cx="8610600" cy="1417638"/>
          </a:xfrm>
        </p:spPr>
        <p:txBody>
          <a:bodyPr>
            <a:noAutofit/>
          </a:bodyPr>
          <a:lstStyle/>
          <a:p>
            <a:pPr eaLnBrk="1" hangingPunct="1"/>
            <a:r>
              <a:rPr lang="en-US" dirty="0"/>
              <a:t>TPAR Cross Slope</a:t>
            </a:r>
          </a:p>
        </p:txBody>
      </p:sp>
      <p:sp>
        <p:nvSpPr>
          <p:cNvPr id="28675" name="Rectangle 9"/>
          <p:cNvSpPr>
            <a:spLocks noGrp="1" noChangeArrowheads="1"/>
          </p:cNvSpPr>
          <p:nvPr>
            <p:ph type="body" idx="1"/>
          </p:nvPr>
        </p:nvSpPr>
        <p:spPr>
          <a:xfrm>
            <a:off x="256913" y="1329686"/>
            <a:ext cx="8305800" cy="4449763"/>
          </a:xfrm>
        </p:spPr>
        <p:txBody>
          <a:bodyPr/>
          <a:lstStyle/>
          <a:p>
            <a:pPr eaLnBrk="1" hangingPunct="1"/>
            <a:r>
              <a:rPr lang="en-US" dirty="0"/>
              <a:t>The cross slope of the walkway of a pedestrian access route shall be 2 percent </a:t>
            </a:r>
            <a:r>
              <a:rPr lang="en-US" u="sng" dirty="0"/>
              <a:t>maximum</a:t>
            </a:r>
          </a:p>
          <a:p>
            <a:pPr eaLnBrk="1" hangingPunct="1"/>
            <a:r>
              <a:rPr lang="en-US" dirty="0"/>
              <a:t>Construction tolerances do not apply!</a:t>
            </a:r>
          </a:p>
        </p:txBody>
      </p:sp>
      <p:pic>
        <p:nvPicPr>
          <p:cNvPr id="5" name="Picture 2" descr="Wheelchair on path showing 2 percent cross slope maximum near raised curb."/>
          <p:cNvPicPr preferRelativeResize="0">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1143000" y="3048000"/>
            <a:ext cx="6533626" cy="3074832"/>
          </a:xfrm>
          <a:prstGeom prst="rect">
            <a:avLst/>
          </a:prstGeom>
          <a:noFill/>
          <a:ln w="57150">
            <a:noFill/>
            <a:miter lim="800000"/>
            <a:headEnd/>
            <a:tailEnd/>
          </a:ln>
        </p:spPr>
      </p:pic>
      <p:sp>
        <p:nvSpPr>
          <p:cNvPr id="2" name="Google Shape;74;p1">
            <a:extLst>
              <a:ext uri="{FF2B5EF4-FFF2-40B4-BE49-F238E27FC236}">
                <a16:creationId xmlns:a16="http://schemas.microsoft.com/office/drawing/2014/main" id="{23C7AA27-68FB-F0EB-6446-E542077663A2}"/>
              </a:ext>
            </a:extLst>
          </p:cNvPr>
          <p:cNvSpPr/>
          <p:nvPr/>
        </p:nvSpPr>
        <p:spPr>
          <a:xfrm>
            <a:off x="6070076" y="5779449"/>
            <a:ext cx="1930924"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Washington State DOT</a:t>
            </a:r>
            <a:endParaRPr sz="1000" dirty="0">
              <a:latin typeface="Arial" panose="020B0604020202020204" pitchFamily="34" charset="0"/>
              <a:ea typeface="Verdana"/>
              <a:cs typeface="Arial" panose="020B0604020202020204" pitchFamily="34" charset="0"/>
              <a:sym typeface="Verdana"/>
            </a:endParaRPr>
          </a:p>
        </p:txBody>
      </p:sp>
    </p:spTree>
    <p:custDataLst>
      <p:tags r:id="rId1"/>
    </p:custDataLst>
    <p:extLst>
      <p:ext uri="{BB962C8B-B14F-4D97-AF65-F5344CB8AC3E}">
        <p14:creationId xmlns:p14="http://schemas.microsoft.com/office/powerpoint/2010/main" val="421484052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1"/>
          <p:cNvSpPr>
            <a:spLocks noGrp="1" noChangeArrowheads="1"/>
          </p:cNvSpPr>
          <p:nvPr>
            <p:ph type="title"/>
          </p:nvPr>
        </p:nvSpPr>
        <p:spPr/>
        <p:txBody>
          <a:bodyPr/>
          <a:lstStyle/>
          <a:p>
            <a:pPr eaLnBrk="1" hangingPunct="1"/>
            <a:r>
              <a:rPr lang="en-US" dirty="0"/>
              <a:t>Cross Slopes Challenges</a:t>
            </a:r>
          </a:p>
        </p:txBody>
      </p:sp>
      <p:sp>
        <p:nvSpPr>
          <p:cNvPr id="550924" name="Rectangle 12"/>
          <p:cNvSpPr>
            <a:spLocks noGrp="1" noChangeArrowheads="1"/>
          </p:cNvSpPr>
          <p:nvPr>
            <p:ph type="body" idx="1"/>
          </p:nvPr>
        </p:nvSpPr>
        <p:spPr>
          <a:xfrm>
            <a:off x="381000" y="1325563"/>
            <a:ext cx="7543800" cy="4237037"/>
          </a:xfrm>
          <a:solidFill>
            <a:schemeClr val="bg1"/>
          </a:solidFill>
        </p:spPr>
        <p:txBody>
          <a:bodyPr/>
          <a:lstStyle/>
          <a:p>
            <a:pPr eaLnBrk="1" hangingPunct="1"/>
            <a:r>
              <a:rPr lang="en-US" dirty="0"/>
              <a:t>Pedestrians must work against gravity</a:t>
            </a:r>
          </a:p>
          <a:p>
            <a:pPr lvl="1" eaLnBrk="1" hangingPunct="1"/>
            <a:r>
              <a:rPr lang="en-US" dirty="0"/>
              <a:t>Crutch, walker, and prosthesis users may be forced to walk sideways</a:t>
            </a:r>
          </a:p>
          <a:p>
            <a:pPr eaLnBrk="1" hangingPunct="1"/>
            <a:r>
              <a:rPr lang="en-US" dirty="0"/>
              <a:t>Wheelchair users must make significant efforts just to travel straight</a:t>
            </a:r>
          </a:p>
          <a:p>
            <a:pPr eaLnBrk="1" hangingPunct="1"/>
            <a:endParaRPr lang="en-US" dirty="0"/>
          </a:p>
        </p:txBody>
      </p:sp>
    </p:spTree>
    <p:custDataLst>
      <p:tags r:id="rId1"/>
    </p:custDataLst>
    <p:extLst>
      <p:ext uri="{BB962C8B-B14F-4D97-AF65-F5344CB8AC3E}">
        <p14:creationId xmlns:p14="http://schemas.microsoft.com/office/powerpoint/2010/main" val="162333322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p:txBody>
          <a:bodyPr/>
          <a:lstStyle/>
          <a:p>
            <a:pPr eaLnBrk="1" hangingPunct="1"/>
            <a:r>
              <a:rPr lang="en-US" dirty="0"/>
              <a:t>Street or Highway Grade</a:t>
            </a:r>
          </a:p>
        </p:txBody>
      </p:sp>
      <p:sp>
        <p:nvSpPr>
          <p:cNvPr id="36867" name="Rectangle 8"/>
          <p:cNvSpPr>
            <a:spLocks noGrp="1" noChangeArrowheads="1"/>
          </p:cNvSpPr>
          <p:nvPr>
            <p:ph type="body" idx="1"/>
          </p:nvPr>
        </p:nvSpPr>
        <p:spPr>
          <a:xfrm>
            <a:off x="304800" y="1676400"/>
            <a:ext cx="4495800" cy="4449763"/>
          </a:xfrm>
        </p:spPr>
        <p:txBody>
          <a:bodyPr/>
          <a:lstStyle/>
          <a:p>
            <a:pPr eaLnBrk="1" hangingPunct="1"/>
            <a:r>
              <a:rPr lang="en-US" dirty="0"/>
              <a:t>Where the walkway of a TPAR is contained within a street or highway border, its grade shall not exceed the general grade established for the adjacent street or highway</a:t>
            </a:r>
          </a:p>
        </p:txBody>
      </p:sp>
      <p:pic>
        <p:nvPicPr>
          <p:cNvPr id="36868" name="Picture 9">
            <a:extLst>
              <a:ext uri="{C183D7F6-B498-43B3-948B-1728B52AA6E4}">
                <adec:decorative xmlns:adec="http://schemas.microsoft.com/office/drawing/2017/decorative" val="1"/>
              </a:ext>
            </a:extLst>
          </p:cNvPr>
          <p:cNvPicPr>
            <a:picLocks noChangeAspect="1" noChangeArrowheads="1"/>
          </p:cNvPicPr>
          <p:nvPr/>
        </p:nvPicPr>
        <p:blipFill>
          <a:blip r:embed="rId4" cstate="print"/>
          <a:srcRect/>
          <a:stretch>
            <a:fillRect/>
          </a:stretch>
        </p:blipFill>
        <p:spPr bwMode="auto">
          <a:xfrm>
            <a:off x="4800600" y="2057400"/>
            <a:ext cx="3961912" cy="3566101"/>
          </a:xfrm>
          <a:prstGeom prst="rect">
            <a:avLst/>
          </a:prstGeom>
          <a:noFill/>
          <a:ln w="9525">
            <a:noFill/>
            <a:miter lim="800000"/>
            <a:headEnd/>
            <a:tailEnd/>
          </a:ln>
        </p:spPr>
      </p:pic>
      <p:sp>
        <p:nvSpPr>
          <p:cNvPr id="2" name="Google Shape;74;p1">
            <a:extLst>
              <a:ext uri="{FF2B5EF4-FFF2-40B4-BE49-F238E27FC236}">
                <a16:creationId xmlns:a16="http://schemas.microsoft.com/office/drawing/2014/main" id="{9A26C0BD-0E82-7A60-0571-3F0A17DF38C0}"/>
              </a:ext>
            </a:extLst>
          </p:cNvPr>
          <p:cNvSpPr/>
          <p:nvPr/>
        </p:nvSpPr>
        <p:spPr>
          <a:xfrm>
            <a:off x="6800814" y="5623501"/>
            <a:ext cx="1961697"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Washington State DOT</a:t>
            </a:r>
            <a:endParaRPr sz="1000" dirty="0">
              <a:latin typeface="Arial" panose="020B0604020202020204" pitchFamily="34" charset="0"/>
              <a:ea typeface="Verdana"/>
              <a:cs typeface="Arial" panose="020B0604020202020204" pitchFamily="34" charset="0"/>
              <a:sym typeface="Verdana"/>
            </a:endParaRPr>
          </a:p>
        </p:txBody>
      </p:sp>
    </p:spTree>
    <p:custDataLst>
      <p:tags r:id="rId1"/>
    </p:custDataLst>
    <p:extLst>
      <p:ext uri="{BB962C8B-B14F-4D97-AF65-F5344CB8AC3E}">
        <p14:creationId xmlns:p14="http://schemas.microsoft.com/office/powerpoint/2010/main" val="127519516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1"/>
          <p:cNvSpPr>
            <a:spLocks noGrp="1" noChangeArrowheads="1"/>
          </p:cNvSpPr>
          <p:nvPr>
            <p:ph type="title"/>
          </p:nvPr>
        </p:nvSpPr>
        <p:spPr>
          <a:xfrm>
            <a:off x="381000" y="0"/>
            <a:ext cx="5257800" cy="1325563"/>
          </a:xfrm>
        </p:spPr>
        <p:txBody>
          <a:bodyPr>
            <a:noAutofit/>
          </a:bodyPr>
          <a:lstStyle/>
          <a:p>
            <a:pPr eaLnBrk="1" hangingPunct="1"/>
            <a:r>
              <a:rPr lang="en-US" dirty="0"/>
              <a:t>Good Practice: Provide Advance Information</a:t>
            </a:r>
          </a:p>
        </p:txBody>
      </p:sp>
      <p:sp>
        <p:nvSpPr>
          <p:cNvPr id="506892" name="Rectangle 12"/>
          <p:cNvSpPr>
            <a:spLocks noGrp="1" noChangeArrowheads="1"/>
          </p:cNvSpPr>
          <p:nvPr>
            <p:ph type="body" idx="1"/>
          </p:nvPr>
        </p:nvSpPr>
        <p:spPr>
          <a:xfrm>
            <a:off x="152400" y="1676401"/>
            <a:ext cx="3429000" cy="4267199"/>
          </a:xfrm>
        </p:spPr>
        <p:txBody>
          <a:bodyPr/>
          <a:lstStyle/>
          <a:p>
            <a:pPr eaLnBrk="1" hangingPunct="1"/>
            <a:r>
              <a:rPr lang="en-US" dirty="0"/>
              <a:t>Provide signs that indicate: </a:t>
            </a:r>
          </a:p>
          <a:p>
            <a:pPr lvl="1" eaLnBrk="1" hangingPunct="1"/>
            <a:r>
              <a:rPr lang="en-US" sz="3200" dirty="0"/>
              <a:t>Grade and length</a:t>
            </a:r>
          </a:p>
          <a:p>
            <a:pPr lvl="1" eaLnBrk="1" hangingPunct="1"/>
            <a:r>
              <a:rPr lang="en-US" sz="3200" dirty="0"/>
              <a:t>Alternate routes with lesser grades</a:t>
            </a:r>
          </a:p>
        </p:txBody>
      </p:sp>
      <p:pic>
        <p:nvPicPr>
          <p:cNvPr id="39940" name="Picture 5" descr="10 percent grade for walking "/>
          <p:cNvPicPr>
            <a:picLocks noChangeAspect="1" noChangeArrowheads="1"/>
          </p:cNvPicPr>
          <p:nvPr/>
        </p:nvPicPr>
        <p:blipFill>
          <a:blip r:embed="rId4" cstate="print"/>
          <a:srcRect/>
          <a:stretch>
            <a:fillRect/>
          </a:stretch>
        </p:blipFill>
        <p:spPr bwMode="auto">
          <a:xfrm>
            <a:off x="3200400" y="2362200"/>
            <a:ext cx="2209800" cy="2209800"/>
          </a:xfrm>
          <a:prstGeom prst="rect">
            <a:avLst/>
          </a:prstGeom>
          <a:noFill/>
          <a:ln w="9525">
            <a:noFill/>
            <a:miter lim="800000"/>
            <a:headEnd/>
            <a:tailEnd/>
          </a:ln>
        </p:spPr>
      </p:pic>
      <p:pic>
        <p:nvPicPr>
          <p:cNvPr id="39941" name="Picture 8" descr="main street sign indicating average grade of 2 percent, with 200 feet over 5 percent - cross slope average is 3 percent and max 11 percent - pathway width minimum 45 inches and average 60 inches - 2 inch change in level">
            <a:extLst>
              <a:ext uri="{C183D7F6-B498-43B3-948B-1728B52AA6E4}">
                <adec:decorative xmlns:adec="http://schemas.microsoft.com/office/drawing/2017/decorative" val="0"/>
              </a:ext>
            </a:extLst>
          </p:cNvPr>
          <p:cNvPicPr>
            <a:picLocks noChangeAspect="1" noChangeArrowheads="1"/>
          </p:cNvPicPr>
          <p:nvPr/>
        </p:nvPicPr>
        <p:blipFill>
          <a:blip r:embed="rId5" cstate="print"/>
          <a:srcRect/>
          <a:stretch>
            <a:fillRect/>
          </a:stretch>
        </p:blipFill>
        <p:spPr bwMode="auto">
          <a:xfrm>
            <a:off x="5592874" y="81956"/>
            <a:ext cx="3222514" cy="6776044"/>
          </a:xfrm>
          <a:prstGeom prst="rect">
            <a:avLst/>
          </a:prstGeom>
          <a:noFill/>
          <a:ln w="9525">
            <a:noFill/>
            <a:miter lim="800000"/>
            <a:headEnd/>
            <a:tailEnd/>
          </a:ln>
        </p:spPr>
      </p:pic>
      <p:sp>
        <p:nvSpPr>
          <p:cNvPr id="3" name="Google Shape;74;p1">
            <a:extLst>
              <a:ext uri="{FF2B5EF4-FFF2-40B4-BE49-F238E27FC236}">
                <a16:creationId xmlns:a16="http://schemas.microsoft.com/office/drawing/2014/main" id="{1598D822-55FA-8731-2AF5-D4C7BB09310F}"/>
              </a:ext>
            </a:extLst>
          </p:cNvPr>
          <p:cNvSpPr/>
          <p:nvPr/>
        </p:nvSpPr>
        <p:spPr>
          <a:xfrm>
            <a:off x="3764074" y="5362456"/>
            <a:ext cx="179949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Images: US Access Board</a:t>
            </a:r>
            <a:endParaRPr sz="1000" dirty="0">
              <a:latin typeface="Arial" panose="020B0604020202020204" pitchFamily="34" charset="0"/>
              <a:ea typeface="Verdana"/>
              <a:cs typeface="Arial" panose="020B0604020202020204" pitchFamily="34" charset="0"/>
              <a:sym typeface="Verdana"/>
            </a:endParaRPr>
          </a:p>
        </p:txBody>
      </p:sp>
    </p:spTree>
    <p:custDataLst>
      <p:tags r:id="rId1"/>
    </p:custDataLst>
    <p:extLst>
      <p:ext uri="{BB962C8B-B14F-4D97-AF65-F5344CB8AC3E}">
        <p14:creationId xmlns:p14="http://schemas.microsoft.com/office/powerpoint/2010/main" val="308539066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Grate Openings in Pedestrian Direction</a:t>
            </a:r>
            <a:endParaRPr lang="es-PR" dirty="0"/>
          </a:p>
        </p:txBody>
      </p:sp>
      <p:pic>
        <p:nvPicPr>
          <p:cNvPr id="159746" name="Picture 2" descr="Grate openings in the direction of pedestrian travel are at least ½-inch wide so neither wheelchair casters or crutch tips can slip between grate ribs. Ribs in the direction perpendicular to the travel direction can be any width. "/>
          <p:cNvPicPr>
            <a:picLocks noChangeAspect="1" noChangeArrowheads="1"/>
          </p:cNvPicPr>
          <p:nvPr/>
        </p:nvPicPr>
        <p:blipFill>
          <a:blip r:embed="rId3" cstate="print"/>
          <a:srcRect b="20567"/>
          <a:stretch>
            <a:fillRect/>
          </a:stretch>
        </p:blipFill>
        <p:spPr bwMode="auto">
          <a:xfrm>
            <a:off x="914400" y="1600200"/>
            <a:ext cx="7086600" cy="4991819"/>
          </a:xfrm>
          <a:prstGeom prst="rect">
            <a:avLst/>
          </a:prstGeom>
          <a:noFill/>
        </p:spPr>
      </p:pic>
      <p:sp>
        <p:nvSpPr>
          <p:cNvPr id="3" name="Google Shape;74;p1">
            <a:extLst>
              <a:ext uri="{FF2B5EF4-FFF2-40B4-BE49-F238E27FC236}">
                <a16:creationId xmlns:a16="http://schemas.microsoft.com/office/drawing/2014/main" id="{DF7A7501-90C4-E19F-FC85-97B5454707B7}"/>
              </a:ext>
            </a:extLst>
          </p:cNvPr>
          <p:cNvSpPr/>
          <p:nvPr/>
        </p:nvSpPr>
        <p:spPr>
          <a:xfrm>
            <a:off x="6705600" y="5486400"/>
            <a:ext cx="179949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US Access Board</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43533417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Horizontal Surface Openings</a:t>
            </a:r>
            <a:endParaRPr lang="es-PR" dirty="0"/>
          </a:p>
        </p:txBody>
      </p:sp>
      <p:pic>
        <p:nvPicPr>
          <p:cNvPr id="173058" name="Picture 2" descr="Example of horizontal surface openings in concrete section&#10;&#10;"/>
          <p:cNvPicPr>
            <a:picLocks noChangeAspect="1" noChangeArrowheads="1"/>
          </p:cNvPicPr>
          <p:nvPr/>
        </p:nvPicPr>
        <p:blipFill>
          <a:blip r:embed="rId3" cstate="print"/>
          <a:srcRect/>
          <a:stretch>
            <a:fillRect/>
          </a:stretch>
        </p:blipFill>
        <p:spPr bwMode="auto">
          <a:xfrm>
            <a:off x="1524000" y="4419600"/>
            <a:ext cx="5867400" cy="1795410"/>
          </a:xfrm>
          <a:prstGeom prst="rect">
            <a:avLst/>
          </a:prstGeom>
          <a:noFill/>
        </p:spPr>
      </p:pic>
      <p:pic>
        <p:nvPicPr>
          <p:cNvPr id="5" name="Picture 2" descr="one half inch maximum opening shown in cross section">
            <a:extLst>
              <a:ext uri="{C183D7F6-B498-43B3-948B-1728B52AA6E4}">
                <adec:decorative xmlns:adec="http://schemas.microsoft.com/office/drawing/2017/decorative" val="0"/>
              </a:ext>
            </a:extLst>
          </p:cNvPr>
          <p:cNvPicPr>
            <a:picLocks noChangeAspect="1" noChangeArrowheads="1"/>
          </p:cNvPicPr>
          <p:nvPr/>
        </p:nvPicPr>
        <p:blipFill>
          <a:blip r:embed="rId4" cstate="print"/>
          <a:srcRect/>
          <a:stretch>
            <a:fillRect/>
          </a:stretch>
        </p:blipFill>
        <p:spPr bwMode="auto">
          <a:xfrm>
            <a:off x="304800" y="1600200"/>
            <a:ext cx="8336920" cy="3000375"/>
          </a:xfrm>
          <a:prstGeom prst="rect">
            <a:avLst/>
          </a:prstGeom>
          <a:noFill/>
          <a:ln w="9525">
            <a:noFill/>
            <a:miter lim="800000"/>
            <a:headEnd/>
            <a:tailEnd/>
          </a:ln>
        </p:spPr>
      </p:pic>
      <p:sp>
        <p:nvSpPr>
          <p:cNvPr id="3" name="Google Shape;74;p1">
            <a:extLst>
              <a:ext uri="{FF2B5EF4-FFF2-40B4-BE49-F238E27FC236}">
                <a16:creationId xmlns:a16="http://schemas.microsoft.com/office/drawing/2014/main" id="{E23D0FD8-434D-37C6-EDE0-50E2B7ECAC62}"/>
              </a:ext>
            </a:extLst>
          </p:cNvPr>
          <p:cNvSpPr/>
          <p:nvPr/>
        </p:nvSpPr>
        <p:spPr>
          <a:xfrm>
            <a:off x="7498720" y="4875212"/>
            <a:ext cx="11430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FHWA</a:t>
            </a:r>
            <a:endParaRPr sz="1000" dirty="0">
              <a:latin typeface="Arial" panose="020B0604020202020204" pitchFamily="34" charset="0"/>
              <a:ea typeface="Verdana"/>
              <a:cs typeface="Arial" panose="020B0604020202020204" pitchFamily="34" charset="0"/>
              <a:sym typeface="Verdana"/>
            </a:endParaRPr>
          </a:p>
        </p:txBody>
      </p:sp>
      <p:sp>
        <p:nvSpPr>
          <p:cNvPr id="4" name="Google Shape;74;p1">
            <a:extLst>
              <a:ext uri="{FF2B5EF4-FFF2-40B4-BE49-F238E27FC236}">
                <a16:creationId xmlns:a16="http://schemas.microsoft.com/office/drawing/2014/main" id="{B5EDD9B7-CCE0-ABE1-5D53-51352B957E9D}"/>
              </a:ext>
            </a:extLst>
          </p:cNvPr>
          <p:cNvSpPr/>
          <p:nvPr/>
        </p:nvSpPr>
        <p:spPr>
          <a:xfrm>
            <a:off x="7488809" y="2514600"/>
            <a:ext cx="114300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US Access Board</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771751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this Course?</a:t>
            </a:r>
            <a:endParaRPr lang="es-PR" dirty="0"/>
          </a:p>
        </p:txBody>
      </p:sp>
      <p:sp>
        <p:nvSpPr>
          <p:cNvPr id="3" name="Content Placeholder 2"/>
          <p:cNvSpPr>
            <a:spLocks noGrp="1"/>
          </p:cNvSpPr>
          <p:nvPr>
            <p:ph idx="1"/>
          </p:nvPr>
        </p:nvSpPr>
        <p:spPr>
          <a:xfrm>
            <a:off x="685800" y="1370237"/>
            <a:ext cx="8047105" cy="4495800"/>
          </a:xfrm>
        </p:spPr>
        <p:txBody>
          <a:bodyPr/>
          <a:lstStyle/>
          <a:p>
            <a:r>
              <a:rPr lang="en-US" dirty="0"/>
              <a:t>TTC zones affecting any pedestrian facility shall be accessible: It is the law!</a:t>
            </a:r>
          </a:p>
          <a:p>
            <a:r>
              <a:rPr lang="en-US" dirty="0"/>
              <a:t>The MUTCD is vague in this area</a:t>
            </a:r>
          </a:p>
          <a:p>
            <a:r>
              <a:rPr lang="en-US" dirty="0"/>
              <a:t>More specific guidance is needed on the implementation of the ADA in highway work zones</a:t>
            </a:r>
            <a:endParaRPr lang="es-PR" dirty="0"/>
          </a:p>
          <a:p>
            <a:pPr lvl="1"/>
            <a:endParaRPr lang="en-US" dirty="0"/>
          </a:p>
        </p:txBody>
      </p:sp>
    </p:spTree>
    <p:extLst>
      <p:ext uri="{BB962C8B-B14F-4D97-AF65-F5344CB8AC3E}">
        <p14:creationId xmlns:p14="http://schemas.microsoft.com/office/powerpoint/2010/main" val="338070886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R" dirty="0"/>
              <a:t>Small Abrupt Vertical Changes</a:t>
            </a:r>
          </a:p>
        </p:txBody>
      </p:sp>
      <p:pic>
        <p:nvPicPr>
          <p:cNvPr id="160770" name="Picture 2" descr="Image showing that vertical changes in travel surfaces can be no greater than ¼ inch. Changes up to ½ inch can be beveled with a maximum slope of 1:2. A wheel is approaching the vertical change."/>
          <p:cNvPicPr>
            <a:picLocks noChangeAspect="1" noChangeArrowheads="1"/>
          </p:cNvPicPr>
          <p:nvPr/>
        </p:nvPicPr>
        <p:blipFill>
          <a:blip r:embed="rId3" cstate="print"/>
          <a:srcRect b="10901"/>
          <a:stretch>
            <a:fillRect/>
          </a:stretch>
        </p:blipFill>
        <p:spPr bwMode="auto">
          <a:xfrm>
            <a:off x="228600" y="1524000"/>
            <a:ext cx="4572000" cy="4230807"/>
          </a:xfrm>
          <a:prstGeom prst="rect">
            <a:avLst/>
          </a:prstGeom>
          <a:noFill/>
        </p:spPr>
      </p:pic>
      <p:sp>
        <p:nvSpPr>
          <p:cNvPr id="3" name="Content Placeholder 2"/>
          <p:cNvSpPr>
            <a:spLocks noGrp="1"/>
          </p:cNvSpPr>
          <p:nvPr>
            <p:ph idx="1"/>
          </p:nvPr>
        </p:nvSpPr>
        <p:spPr>
          <a:xfrm>
            <a:off x="5334000" y="1828800"/>
            <a:ext cx="3276600" cy="4343400"/>
          </a:xfrm>
        </p:spPr>
        <p:txBody>
          <a:bodyPr/>
          <a:lstStyle/>
          <a:p>
            <a:r>
              <a:rPr lang="en-US" dirty="0"/>
              <a:t>Smooth transitions are best</a:t>
            </a:r>
          </a:p>
          <a:p>
            <a:r>
              <a:rPr lang="en-US" dirty="0"/>
              <a:t>Bevel or repair</a:t>
            </a:r>
          </a:p>
          <a:p>
            <a:pPr lvl="1"/>
            <a:r>
              <a:rPr lang="en-US" dirty="0"/>
              <a:t>1:2 maximum</a:t>
            </a:r>
            <a:endParaRPr lang="es-PR" dirty="0"/>
          </a:p>
        </p:txBody>
      </p:sp>
      <p:sp>
        <p:nvSpPr>
          <p:cNvPr id="4" name="Google Shape;74;p1">
            <a:extLst>
              <a:ext uri="{FF2B5EF4-FFF2-40B4-BE49-F238E27FC236}">
                <a16:creationId xmlns:a16="http://schemas.microsoft.com/office/drawing/2014/main" id="{F061B5DC-779C-C964-3A2A-8687981FDDCC}"/>
              </a:ext>
            </a:extLst>
          </p:cNvPr>
          <p:cNvSpPr/>
          <p:nvPr/>
        </p:nvSpPr>
        <p:spPr>
          <a:xfrm>
            <a:off x="2971800" y="5830153"/>
            <a:ext cx="1600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US Access Board</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11111550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s-PR" dirty="0"/>
          </a:p>
        </p:txBody>
      </p:sp>
      <p:pic>
        <p:nvPicPr>
          <p:cNvPr id="545794" name="Picture 2" descr="Small abrupt vertical change beveled at a rate of 2 horizontal 1 vertical with a person walking next to the plate.&#10;&#10;"/>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Google Shape;74;p1">
            <a:extLst>
              <a:ext uri="{FF2B5EF4-FFF2-40B4-BE49-F238E27FC236}">
                <a16:creationId xmlns:a16="http://schemas.microsoft.com/office/drawing/2014/main" id="{B76A165C-6539-A457-573D-CD4F73260320}"/>
              </a:ext>
            </a:extLst>
          </p:cNvPr>
          <p:cNvSpPr/>
          <p:nvPr/>
        </p:nvSpPr>
        <p:spPr>
          <a:xfrm>
            <a:off x="7712122" y="6400800"/>
            <a:ext cx="11430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17214123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3600" b="1" i="0" baseline="0" dirty="0">
                <a:solidFill>
                  <a:srgbClr val="008080"/>
                </a:solidFill>
                <a:effectLst/>
                <a:latin typeface="Arial" panose="020B0604020202020204" pitchFamily="34" charset="0"/>
                <a:ea typeface="+mj-ea"/>
                <a:cs typeface="Arial" panose="020B0604020202020204" pitchFamily="34" charset="0"/>
              </a:rPr>
              <a:t>Compliant Bevel?</a:t>
            </a:r>
            <a:endParaRPr lang="en-US" dirty="0">
              <a:effectLst/>
            </a:endParaRPr>
          </a:p>
        </p:txBody>
      </p:sp>
      <p:sp>
        <p:nvSpPr>
          <p:cNvPr id="3" name="Content Placeholder 2"/>
          <p:cNvSpPr>
            <a:spLocks noGrp="1"/>
          </p:cNvSpPr>
          <p:nvPr>
            <p:ph idx="1"/>
          </p:nvPr>
        </p:nvSpPr>
        <p:spPr/>
        <p:txBody>
          <a:bodyPr/>
          <a:lstStyle/>
          <a:p>
            <a:endParaRPr lang="en-US" dirty="0"/>
          </a:p>
        </p:txBody>
      </p:sp>
      <p:pic>
        <p:nvPicPr>
          <p:cNvPr id="1026" name="Picture 2" descr="Example of potentially compliant bevel for plywood with channelizing devices nearby."/>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2" descr="Compliant Bevel?"/>
          <p:cNvSpPr txBox="1">
            <a:spLocks noChangeArrowheads="1"/>
          </p:cNvSpPr>
          <p:nvPr/>
        </p:nvSpPr>
        <p:spPr bwMode="auto">
          <a:xfrm>
            <a:off x="415972" y="319882"/>
            <a:ext cx="3810000" cy="6858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8080"/>
                </a:solidFill>
                <a:effectLst/>
                <a:uLnTx/>
                <a:uFillTx/>
                <a:latin typeface="Arial" panose="020B0604020202020204" pitchFamily="34" charset="0"/>
                <a:ea typeface="+mj-ea"/>
                <a:cs typeface="+mj-cs"/>
              </a:rPr>
              <a:t>Compliant </a:t>
            </a:r>
            <a:r>
              <a:rPr lang="en-US" sz="3200" b="1" dirty="0">
                <a:solidFill>
                  <a:srgbClr val="008080"/>
                </a:solidFill>
                <a:latin typeface="Arial" panose="020B0604020202020204" pitchFamily="34" charset="0"/>
                <a:ea typeface="+mj-ea"/>
                <a:cs typeface="+mj-cs"/>
              </a:rPr>
              <a:t>Bevel</a:t>
            </a:r>
            <a:r>
              <a:rPr kumimoji="0" lang="en-US" sz="3200" b="1" i="0" u="none" strike="noStrike" kern="1200" cap="none" spc="0" normalizeH="0" baseline="0" noProof="0" dirty="0">
                <a:ln>
                  <a:noFill/>
                </a:ln>
                <a:solidFill>
                  <a:srgbClr val="008080"/>
                </a:solidFill>
                <a:effectLst/>
                <a:uLnTx/>
                <a:uFillTx/>
                <a:latin typeface="Arial" panose="020B0604020202020204" pitchFamily="34" charset="0"/>
                <a:ea typeface="+mj-ea"/>
                <a:cs typeface="+mj-cs"/>
              </a:rPr>
              <a:t>?</a:t>
            </a:r>
          </a:p>
        </p:txBody>
      </p:sp>
      <p:sp>
        <p:nvSpPr>
          <p:cNvPr id="4" name="Google Shape;74;p1">
            <a:extLst>
              <a:ext uri="{FF2B5EF4-FFF2-40B4-BE49-F238E27FC236}">
                <a16:creationId xmlns:a16="http://schemas.microsoft.com/office/drawing/2014/main" id="{A474A19E-B801-D807-D7FA-D0B49BA872ED}"/>
              </a:ext>
            </a:extLst>
          </p:cNvPr>
          <p:cNvSpPr/>
          <p:nvPr/>
        </p:nvSpPr>
        <p:spPr>
          <a:xfrm>
            <a:off x="7712122" y="6248400"/>
            <a:ext cx="11430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34116596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Typically Acceptable Surfaces </a:t>
            </a:r>
            <a:endParaRPr lang="es-PR" dirty="0"/>
          </a:p>
        </p:txBody>
      </p:sp>
      <p:sp>
        <p:nvSpPr>
          <p:cNvPr id="3" name="Content Placeholder 2"/>
          <p:cNvSpPr>
            <a:spLocks noGrp="1"/>
          </p:cNvSpPr>
          <p:nvPr>
            <p:ph idx="1"/>
          </p:nvPr>
        </p:nvSpPr>
        <p:spPr>
          <a:xfrm>
            <a:off x="228600" y="1752600"/>
            <a:ext cx="7010400" cy="4343400"/>
          </a:xfrm>
        </p:spPr>
        <p:txBody>
          <a:bodyPr/>
          <a:lstStyle/>
          <a:p>
            <a:r>
              <a:rPr lang="en-US" dirty="0"/>
              <a:t>Crushed stone or soil, if compact, stable, and free of loose debris</a:t>
            </a:r>
          </a:p>
          <a:p>
            <a:r>
              <a:rPr lang="en-US" dirty="0"/>
              <a:t>Grass, if cut close to ground</a:t>
            </a:r>
          </a:p>
          <a:p>
            <a:r>
              <a:rPr lang="en-US" dirty="0"/>
              <a:t>Synthetic matting</a:t>
            </a:r>
          </a:p>
          <a:p>
            <a:r>
              <a:rPr lang="en-US" dirty="0"/>
              <a:t>Interlocking rubber tiles</a:t>
            </a:r>
          </a:p>
          <a:p>
            <a:r>
              <a:rPr lang="en-US" dirty="0"/>
              <a:t>Perforated plastic mats</a:t>
            </a:r>
          </a:p>
          <a:p>
            <a:endParaRPr lang="en-US" dirty="0"/>
          </a:p>
          <a:p>
            <a:endParaRPr lang="es-PR" dirty="0"/>
          </a:p>
        </p:txBody>
      </p:sp>
    </p:spTree>
    <p:extLst>
      <p:ext uri="{BB962C8B-B14F-4D97-AF65-F5344CB8AC3E}">
        <p14:creationId xmlns:p14="http://schemas.microsoft.com/office/powerpoint/2010/main" val="209914589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Avoid Irregular Surfaces Such as…</a:t>
            </a:r>
            <a:endParaRPr lang="es-PR" dirty="0"/>
          </a:p>
        </p:txBody>
      </p:sp>
      <p:sp>
        <p:nvSpPr>
          <p:cNvPr id="3" name="Content Placeholder 2"/>
          <p:cNvSpPr>
            <a:spLocks noGrp="1"/>
          </p:cNvSpPr>
          <p:nvPr>
            <p:ph idx="1"/>
          </p:nvPr>
        </p:nvSpPr>
        <p:spPr>
          <a:xfrm>
            <a:off x="343546" y="1680262"/>
            <a:ext cx="8458200" cy="1828800"/>
          </a:xfrm>
        </p:spPr>
        <p:txBody>
          <a:bodyPr/>
          <a:lstStyle/>
          <a:p>
            <a:r>
              <a:rPr lang="en-US" dirty="0"/>
              <a:t>Cobblestones</a:t>
            </a:r>
          </a:p>
          <a:p>
            <a:r>
              <a:rPr lang="en-US" dirty="0"/>
              <a:t>Uneven bricks</a:t>
            </a:r>
          </a:p>
          <a:p>
            <a:r>
              <a:rPr lang="en-US" dirty="0"/>
              <a:t>Concrete pavers</a:t>
            </a:r>
            <a:endParaRPr lang="es-PR" dirty="0"/>
          </a:p>
        </p:txBody>
      </p:sp>
      <p:sp>
        <p:nvSpPr>
          <p:cNvPr id="6" name="Rectangle 5"/>
          <p:cNvSpPr/>
          <p:nvPr/>
        </p:nvSpPr>
        <p:spPr>
          <a:xfrm>
            <a:off x="3505200" y="1831383"/>
            <a:ext cx="5181600" cy="1384995"/>
          </a:xfrm>
          <a:prstGeom prst="rect">
            <a:avLst/>
          </a:prstGeom>
          <a:ln>
            <a:solidFill>
              <a:srgbClr val="C00000"/>
            </a:solidFill>
          </a:ln>
        </p:spPr>
        <p:txBody>
          <a:bodyPr wrap="square">
            <a:spAutoFit/>
          </a:bodyPr>
          <a:lstStyle/>
          <a:p>
            <a:r>
              <a:rPr lang="en-US" sz="2800" dirty="0">
                <a:latin typeface="Arial" panose="020B0604020202020204" pitchFamily="34" charset="0"/>
              </a:rPr>
              <a:t>Can cause :</a:t>
            </a:r>
          </a:p>
          <a:p>
            <a:pPr marL="457200" indent="-228600">
              <a:buFont typeface="Arial" pitchFamily="34" charset="0"/>
              <a:buChar char="•"/>
            </a:pPr>
            <a:r>
              <a:rPr lang="en-US" sz="2800" dirty="0">
                <a:latin typeface="Arial" panose="020B0604020202020204" pitchFamily="34" charset="0"/>
              </a:rPr>
              <a:t>Wheelchairs to rock and tilt</a:t>
            </a:r>
          </a:p>
          <a:p>
            <a:pPr marL="457200" indent="-228600">
              <a:buFont typeface="Arial" pitchFamily="34" charset="0"/>
              <a:buChar char="•"/>
            </a:pPr>
            <a:r>
              <a:rPr lang="en-US" sz="2800" dirty="0">
                <a:latin typeface="Arial" panose="020B0604020202020204" pitchFamily="34" charset="0"/>
              </a:rPr>
              <a:t>Loss of balance or falls</a:t>
            </a:r>
            <a:endParaRPr lang="es-PR" sz="2800" dirty="0"/>
          </a:p>
        </p:txBody>
      </p:sp>
    </p:spTree>
    <p:extLst>
      <p:ext uri="{BB962C8B-B14F-4D97-AF65-F5344CB8AC3E}">
        <p14:creationId xmlns:p14="http://schemas.microsoft.com/office/powerpoint/2010/main" val="211531644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Temporary Ramps and Landings</a:t>
            </a:r>
            <a:endParaRPr lang="es-PR" dirty="0"/>
          </a:p>
        </p:txBody>
      </p:sp>
      <p:sp>
        <p:nvSpPr>
          <p:cNvPr id="3" name="Content Placeholder 2"/>
          <p:cNvSpPr>
            <a:spLocks noGrp="1"/>
          </p:cNvSpPr>
          <p:nvPr>
            <p:ph idx="1"/>
          </p:nvPr>
        </p:nvSpPr>
        <p:spPr>
          <a:xfrm>
            <a:off x="381000" y="1600200"/>
            <a:ext cx="3810000" cy="4419600"/>
          </a:xfrm>
        </p:spPr>
        <p:txBody>
          <a:bodyPr/>
          <a:lstStyle/>
          <a:p>
            <a:r>
              <a:rPr lang="en-US" dirty="0"/>
              <a:t>Flush</a:t>
            </a:r>
          </a:p>
          <a:p>
            <a:r>
              <a:rPr lang="en-US" dirty="0"/>
              <a:t>Securely attached</a:t>
            </a:r>
          </a:p>
          <a:p>
            <a:r>
              <a:rPr lang="en-US" dirty="0"/>
              <a:t>Improper design may cause wheelchair to topple</a:t>
            </a:r>
          </a:p>
          <a:p>
            <a:pPr>
              <a:buNone/>
            </a:pPr>
            <a:endParaRPr lang="es-PR" dirty="0"/>
          </a:p>
        </p:txBody>
      </p:sp>
      <p:pic>
        <p:nvPicPr>
          <p:cNvPr id="5" name="Picture 2" descr="Manufactured portable curb ramp is installed at a curb."/>
          <p:cNvPicPr>
            <a:picLocks noChangeAspect="1" noChangeArrowheads="1"/>
          </p:cNvPicPr>
          <p:nvPr/>
        </p:nvPicPr>
        <p:blipFill>
          <a:blip r:embed="rId3" cstate="print"/>
          <a:srcRect b="16501"/>
          <a:stretch>
            <a:fillRect/>
          </a:stretch>
        </p:blipFill>
        <p:spPr bwMode="auto">
          <a:xfrm>
            <a:off x="2705100" y="4191000"/>
            <a:ext cx="2971800" cy="2561897"/>
          </a:xfrm>
          <a:prstGeom prst="rect">
            <a:avLst/>
          </a:prstGeom>
          <a:noFill/>
        </p:spPr>
      </p:pic>
      <p:pic>
        <p:nvPicPr>
          <p:cNvPr id="4" name="Picture 2" descr="Person in a wheelchair toppled over"/>
          <p:cNvPicPr>
            <a:picLocks noChangeAspect="1" noChangeArrowheads="1"/>
          </p:cNvPicPr>
          <p:nvPr/>
        </p:nvPicPr>
        <p:blipFill>
          <a:blip r:embed="rId4" cstate="print"/>
          <a:srcRect/>
          <a:stretch>
            <a:fillRect/>
          </a:stretch>
        </p:blipFill>
        <p:spPr bwMode="auto">
          <a:xfrm>
            <a:off x="4495800" y="1676400"/>
            <a:ext cx="3657600" cy="2778897"/>
          </a:xfrm>
          <a:prstGeom prst="rect">
            <a:avLst/>
          </a:prstGeom>
          <a:noFill/>
          <a:ln w="9525">
            <a:noFill/>
            <a:miter lim="800000"/>
            <a:headEnd/>
            <a:tailEnd/>
          </a:ln>
        </p:spPr>
      </p:pic>
      <p:sp>
        <p:nvSpPr>
          <p:cNvPr id="8" name="Google Shape;74;p1">
            <a:extLst>
              <a:ext uri="{FF2B5EF4-FFF2-40B4-BE49-F238E27FC236}">
                <a16:creationId xmlns:a16="http://schemas.microsoft.com/office/drawing/2014/main" id="{EAE9E753-2388-FA4C-A9D7-726DB26BF504}"/>
              </a:ext>
            </a:extLst>
          </p:cNvPr>
          <p:cNvSpPr/>
          <p:nvPr/>
        </p:nvSpPr>
        <p:spPr>
          <a:xfrm>
            <a:off x="6629400" y="4533157"/>
            <a:ext cx="1600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ATSSA</a:t>
            </a:r>
            <a:endParaRPr sz="1000" dirty="0">
              <a:latin typeface="Arial" panose="020B0604020202020204" pitchFamily="34" charset="0"/>
              <a:ea typeface="Verdana"/>
              <a:cs typeface="Arial" panose="020B0604020202020204" pitchFamily="34" charset="0"/>
              <a:sym typeface="Verdana"/>
            </a:endParaRPr>
          </a:p>
        </p:txBody>
      </p:sp>
      <p:sp>
        <p:nvSpPr>
          <p:cNvPr id="9" name="Google Shape;74;p1">
            <a:extLst>
              <a:ext uri="{FF2B5EF4-FFF2-40B4-BE49-F238E27FC236}">
                <a16:creationId xmlns:a16="http://schemas.microsoft.com/office/drawing/2014/main" id="{9DE5C526-68E1-E110-2409-30E332BE0CAB}"/>
              </a:ext>
            </a:extLst>
          </p:cNvPr>
          <p:cNvSpPr/>
          <p:nvPr/>
        </p:nvSpPr>
        <p:spPr>
          <a:xfrm>
            <a:off x="4876800" y="6489969"/>
            <a:ext cx="1600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US Access Board</a:t>
            </a:r>
            <a:endParaRPr sz="1000" dirty="0">
              <a:latin typeface="Arial" panose="020B0604020202020204" pitchFamily="34" charset="0"/>
              <a:ea typeface="Verdana"/>
              <a:cs typeface="Arial" panose="020B0604020202020204" pitchFamily="34" charset="0"/>
              <a:sym typeface="Verdana"/>
            </a:endParaRPr>
          </a:p>
        </p:txBody>
      </p:sp>
      <p:pic>
        <p:nvPicPr>
          <p:cNvPr id="6" name="Picture 2" descr="Person in a wheelchair toppled over">
            <a:extLst>
              <a:ext uri="{FF2B5EF4-FFF2-40B4-BE49-F238E27FC236}">
                <a16:creationId xmlns:a16="http://schemas.microsoft.com/office/drawing/2014/main" id="{804C1CF0-036C-5A38-2E37-E3E8F49E47B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artisticBlur/>
                    </a14:imgEffect>
                  </a14:imgLayer>
                </a14:imgProps>
              </a:ext>
            </a:extLst>
          </a:blip>
          <a:srcRect l="16666" t="43874" r="72917" b="47900"/>
          <a:stretch/>
        </p:blipFill>
        <p:spPr bwMode="auto">
          <a:xfrm>
            <a:off x="5105400" y="2895601"/>
            <a:ext cx="381000" cy="228600"/>
          </a:xfrm>
          <a:prstGeom prst="rect">
            <a:avLst/>
          </a:prstGeom>
          <a:noFill/>
          <a:ln w="9525">
            <a:noFill/>
            <a:miter lim="800000"/>
            <a:headEnd/>
            <a:tailEnd/>
          </a:ln>
        </p:spPr>
      </p:pic>
    </p:spTree>
    <p:extLst>
      <p:ext uri="{BB962C8B-B14F-4D97-AF65-F5344CB8AC3E}">
        <p14:creationId xmlns:p14="http://schemas.microsoft.com/office/powerpoint/2010/main" val="250266259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Parts of Accessible Ramps</a:t>
            </a:r>
          </a:p>
        </p:txBody>
      </p:sp>
      <p:pic>
        <p:nvPicPr>
          <p:cNvPr id="1026" name="Picture 2" descr="image showing a typical flared curb ramp and transition from sidewalk and street."/>
          <p:cNvPicPr>
            <a:picLocks noChangeAspect="1" noChangeArrowheads="1"/>
          </p:cNvPicPr>
          <p:nvPr/>
        </p:nvPicPr>
        <p:blipFill>
          <a:blip r:embed="rId3" cstate="print"/>
          <a:srcRect/>
          <a:stretch>
            <a:fillRect/>
          </a:stretch>
        </p:blipFill>
        <p:spPr bwMode="auto">
          <a:xfrm>
            <a:off x="457200" y="1676400"/>
            <a:ext cx="8033864" cy="4191000"/>
          </a:xfrm>
          <a:prstGeom prst="rect">
            <a:avLst/>
          </a:prstGeom>
          <a:noFill/>
        </p:spPr>
      </p:pic>
      <p:sp>
        <p:nvSpPr>
          <p:cNvPr id="3" name="Google Shape;74;p1">
            <a:extLst>
              <a:ext uri="{FF2B5EF4-FFF2-40B4-BE49-F238E27FC236}">
                <a16:creationId xmlns:a16="http://schemas.microsoft.com/office/drawing/2014/main" id="{C9F1DD7E-AAFE-5453-D9DD-03D1D14ED9CB}"/>
              </a:ext>
            </a:extLst>
          </p:cNvPr>
          <p:cNvSpPr/>
          <p:nvPr/>
        </p:nvSpPr>
        <p:spPr>
          <a:xfrm>
            <a:off x="6705600" y="5621219"/>
            <a:ext cx="1600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US Access Board</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72305403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Accessible Ramps:</a:t>
            </a:r>
            <a:br>
              <a:rPr lang="en-US" dirty="0"/>
            </a:br>
            <a:r>
              <a:rPr lang="en-US" dirty="0"/>
              <a:t>Ramp Cross Section</a:t>
            </a:r>
            <a:endParaRPr lang="es-PR" dirty="0"/>
          </a:p>
        </p:txBody>
      </p:sp>
      <p:pic>
        <p:nvPicPr>
          <p:cNvPr id="457730" name="Picture 2" descr="Ramp level landings (based on ADAAG Figure 16, U.S. Access Board, 1991)."/>
          <p:cNvPicPr>
            <a:picLocks noChangeAspect="1" noChangeArrowheads="1"/>
          </p:cNvPicPr>
          <p:nvPr/>
        </p:nvPicPr>
        <p:blipFill>
          <a:blip r:embed="rId3" cstate="print"/>
          <a:srcRect/>
          <a:stretch>
            <a:fillRect/>
          </a:stretch>
        </p:blipFill>
        <p:spPr bwMode="auto">
          <a:xfrm>
            <a:off x="76200" y="2590800"/>
            <a:ext cx="8920976" cy="2438400"/>
          </a:xfrm>
          <a:prstGeom prst="rect">
            <a:avLst/>
          </a:prstGeom>
          <a:noFill/>
        </p:spPr>
      </p:pic>
      <p:sp>
        <p:nvSpPr>
          <p:cNvPr id="9" name="TextBox 8"/>
          <p:cNvSpPr txBox="1"/>
          <p:nvPr/>
        </p:nvSpPr>
        <p:spPr>
          <a:xfrm rot="16200000">
            <a:off x="-205959" y="2994540"/>
            <a:ext cx="835485" cy="461665"/>
          </a:xfrm>
          <a:prstGeom prst="rect">
            <a:avLst/>
          </a:prstGeom>
          <a:solidFill>
            <a:schemeClr val="bg1"/>
          </a:solidFill>
        </p:spPr>
        <p:txBody>
          <a:bodyPr wrap="none" rtlCol="0">
            <a:spAutoFit/>
          </a:bodyPr>
          <a:lstStyle/>
          <a:p>
            <a:pPr algn="ctr"/>
            <a:r>
              <a:rPr lang="en-US" sz="2400" b="1" dirty="0">
                <a:solidFill>
                  <a:srgbClr val="C00000"/>
                </a:solidFill>
                <a:latin typeface="Arial" panose="020B0604020202020204" pitchFamily="34" charset="0"/>
              </a:rPr>
              <a:t>Rise</a:t>
            </a:r>
            <a:endParaRPr lang="es-PR" sz="2400" b="1" dirty="0">
              <a:solidFill>
                <a:srgbClr val="C00000"/>
              </a:solidFill>
              <a:latin typeface="Arial" panose="020B0604020202020204" pitchFamily="34" charset="0"/>
            </a:endParaRPr>
          </a:p>
        </p:txBody>
      </p:sp>
      <p:sp>
        <p:nvSpPr>
          <p:cNvPr id="5" name="TextBox 4"/>
          <p:cNvSpPr txBox="1"/>
          <p:nvPr/>
        </p:nvSpPr>
        <p:spPr>
          <a:xfrm>
            <a:off x="435617" y="2362200"/>
            <a:ext cx="1378904" cy="830997"/>
          </a:xfrm>
          <a:prstGeom prst="rect">
            <a:avLst/>
          </a:prstGeom>
          <a:solidFill>
            <a:schemeClr val="bg1"/>
          </a:solidFill>
        </p:spPr>
        <p:txBody>
          <a:bodyPr wrap="none" rtlCol="0">
            <a:spAutoFit/>
          </a:bodyPr>
          <a:lstStyle/>
          <a:p>
            <a:pPr algn="ctr"/>
            <a:r>
              <a:rPr lang="en-US" sz="2400" b="1" dirty="0">
                <a:solidFill>
                  <a:srgbClr val="C00000"/>
                </a:solidFill>
                <a:latin typeface="Arial" panose="020B0604020202020204" pitchFamily="34" charset="0"/>
              </a:rPr>
              <a:t>Level</a:t>
            </a:r>
          </a:p>
          <a:p>
            <a:pPr algn="ctr"/>
            <a:r>
              <a:rPr lang="en-US" sz="2400" b="1" dirty="0">
                <a:solidFill>
                  <a:srgbClr val="C00000"/>
                </a:solidFill>
                <a:latin typeface="Arial" panose="020B0604020202020204" pitchFamily="34" charset="0"/>
              </a:rPr>
              <a:t>Landing</a:t>
            </a:r>
            <a:endParaRPr lang="es-PR" sz="2400" b="1" dirty="0">
              <a:solidFill>
                <a:srgbClr val="C00000"/>
              </a:solidFill>
              <a:latin typeface="Arial" panose="020B0604020202020204" pitchFamily="34" charset="0"/>
            </a:endParaRPr>
          </a:p>
        </p:txBody>
      </p:sp>
      <p:sp>
        <p:nvSpPr>
          <p:cNvPr id="6" name="TextBox 5"/>
          <p:cNvSpPr txBox="1"/>
          <p:nvPr/>
        </p:nvSpPr>
        <p:spPr>
          <a:xfrm>
            <a:off x="4709949" y="2967335"/>
            <a:ext cx="2630848" cy="461665"/>
          </a:xfrm>
          <a:prstGeom prst="rect">
            <a:avLst/>
          </a:prstGeom>
          <a:solidFill>
            <a:schemeClr val="bg1"/>
          </a:solidFill>
        </p:spPr>
        <p:txBody>
          <a:bodyPr wrap="none" rtlCol="0">
            <a:spAutoFit/>
          </a:bodyPr>
          <a:lstStyle/>
          <a:p>
            <a:pPr algn="ctr"/>
            <a:r>
              <a:rPr lang="en-US" sz="2400" b="1" dirty="0">
                <a:solidFill>
                  <a:srgbClr val="C00000"/>
                </a:solidFill>
                <a:latin typeface="Arial" panose="020B0604020202020204" pitchFamily="34" charset="0"/>
              </a:rPr>
              <a:t>Surface of Ramp</a:t>
            </a:r>
            <a:endParaRPr lang="es-PR" sz="2400" b="1" dirty="0">
              <a:solidFill>
                <a:srgbClr val="C00000"/>
              </a:solidFill>
              <a:latin typeface="Arial" panose="020B0604020202020204" pitchFamily="34" charset="0"/>
            </a:endParaRPr>
          </a:p>
        </p:txBody>
      </p:sp>
      <p:sp>
        <p:nvSpPr>
          <p:cNvPr id="8" name="TextBox 7"/>
          <p:cNvSpPr txBox="1"/>
          <p:nvPr/>
        </p:nvSpPr>
        <p:spPr>
          <a:xfrm>
            <a:off x="2414271" y="4419600"/>
            <a:ext cx="3959738" cy="461665"/>
          </a:xfrm>
          <a:prstGeom prst="rect">
            <a:avLst/>
          </a:prstGeom>
          <a:solidFill>
            <a:schemeClr val="bg1"/>
          </a:solidFill>
        </p:spPr>
        <p:txBody>
          <a:bodyPr wrap="none" rtlCol="0">
            <a:spAutoFit/>
          </a:bodyPr>
          <a:lstStyle/>
          <a:p>
            <a:pPr algn="ctr"/>
            <a:r>
              <a:rPr lang="en-US" sz="2400" b="1" dirty="0">
                <a:solidFill>
                  <a:srgbClr val="C00000"/>
                </a:solidFill>
                <a:latin typeface="Arial" panose="020B0604020202020204" pitchFamily="34" charset="0"/>
              </a:rPr>
              <a:t>Horizontal Projection Run</a:t>
            </a:r>
            <a:endParaRPr lang="es-PR" sz="2400" b="1" dirty="0">
              <a:solidFill>
                <a:srgbClr val="C00000"/>
              </a:solidFill>
              <a:latin typeface="Arial" panose="020B0604020202020204" pitchFamily="34" charset="0"/>
            </a:endParaRPr>
          </a:p>
        </p:txBody>
      </p:sp>
      <p:sp>
        <p:nvSpPr>
          <p:cNvPr id="7" name="TextBox 6"/>
          <p:cNvSpPr txBox="1"/>
          <p:nvPr/>
        </p:nvSpPr>
        <p:spPr>
          <a:xfrm>
            <a:off x="7467600" y="2826603"/>
            <a:ext cx="1447800" cy="830997"/>
          </a:xfrm>
          <a:prstGeom prst="rect">
            <a:avLst/>
          </a:prstGeom>
          <a:solidFill>
            <a:schemeClr val="bg1"/>
          </a:solidFill>
        </p:spPr>
        <p:txBody>
          <a:bodyPr wrap="square" rtlCol="0">
            <a:spAutoFit/>
          </a:bodyPr>
          <a:lstStyle/>
          <a:p>
            <a:pPr algn="ctr"/>
            <a:r>
              <a:rPr lang="en-US" sz="2400" b="1" dirty="0">
                <a:solidFill>
                  <a:srgbClr val="C00000"/>
                </a:solidFill>
                <a:latin typeface="Arial" panose="020B0604020202020204" pitchFamily="34" charset="0"/>
              </a:rPr>
              <a:t>Level</a:t>
            </a:r>
          </a:p>
          <a:p>
            <a:pPr algn="ctr"/>
            <a:r>
              <a:rPr lang="en-US" sz="2400" b="1" dirty="0">
                <a:solidFill>
                  <a:srgbClr val="C00000"/>
                </a:solidFill>
                <a:latin typeface="Arial" panose="020B0604020202020204" pitchFamily="34" charset="0"/>
              </a:rPr>
              <a:t>Landing</a:t>
            </a:r>
            <a:endParaRPr lang="es-PR" sz="2400" b="1" dirty="0">
              <a:solidFill>
                <a:srgbClr val="C00000"/>
              </a:solidFill>
              <a:latin typeface="Arial" panose="020B0604020202020204" pitchFamily="34" charset="0"/>
            </a:endParaRPr>
          </a:p>
        </p:txBody>
      </p:sp>
      <p:sp>
        <p:nvSpPr>
          <p:cNvPr id="3" name="Google Shape;74;p1">
            <a:extLst>
              <a:ext uri="{FF2B5EF4-FFF2-40B4-BE49-F238E27FC236}">
                <a16:creationId xmlns:a16="http://schemas.microsoft.com/office/drawing/2014/main" id="{4C9B1D9C-8697-7703-AE57-6287F0C26E91}"/>
              </a:ext>
            </a:extLst>
          </p:cNvPr>
          <p:cNvSpPr/>
          <p:nvPr/>
        </p:nvSpPr>
        <p:spPr>
          <a:xfrm>
            <a:off x="7086600" y="5029200"/>
            <a:ext cx="1600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US Access Board</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97585874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Perpendicular Curb Ramps</a:t>
            </a:r>
          </a:p>
        </p:txBody>
      </p:sp>
      <p:pic>
        <p:nvPicPr>
          <p:cNvPr id="139266" name="Picture 2" descr="image of a typical flared ramp in a sidewalk"/>
          <p:cNvPicPr>
            <a:picLocks noChangeAspect="1" noChangeArrowheads="1"/>
          </p:cNvPicPr>
          <p:nvPr/>
        </p:nvPicPr>
        <p:blipFill>
          <a:blip r:embed="rId3" cstate="print"/>
          <a:srcRect/>
          <a:stretch>
            <a:fillRect/>
          </a:stretch>
        </p:blipFill>
        <p:spPr bwMode="auto">
          <a:xfrm>
            <a:off x="34161" y="1905000"/>
            <a:ext cx="5604639" cy="3789667"/>
          </a:xfrm>
          <a:prstGeom prst="rect">
            <a:avLst/>
          </a:prstGeom>
          <a:noFill/>
        </p:spPr>
      </p:pic>
      <p:sp>
        <p:nvSpPr>
          <p:cNvPr id="5" name="Rectangle 6"/>
          <p:cNvSpPr txBox="1">
            <a:spLocks noChangeArrowheads="1"/>
          </p:cNvSpPr>
          <p:nvPr/>
        </p:nvSpPr>
        <p:spPr bwMode="auto">
          <a:xfrm>
            <a:off x="5715000" y="1828800"/>
            <a:ext cx="32004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buClr>
                <a:srgbClr val="002060"/>
              </a:buClr>
              <a:buSzPct val="70000"/>
              <a:buFont typeface="Wingdings" pitchFamily="2" charset="2"/>
              <a:buChar char="§"/>
            </a:pPr>
            <a:r>
              <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Intersects</a:t>
            </a:r>
            <a:r>
              <a:rPr lang="en-US" sz="2800" dirty="0">
                <a:latin typeface="Arial" panose="020B0604020202020204" pitchFamily="34" charset="0"/>
                <a:cs typeface="+mn-cs"/>
              </a:rPr>
              <a:t>  the curb at a 90-degree angle</a:t>
            </a:r>
          </a:p>
          <a:p>
            <a:pPr marL="342900" lvl="0" indent="-342900">
              <a:spcBef>
                <a:spcPct val="20000"/>
              </a:spcBef>
              <a:buClr>
                <a:srgbClr val="002060"/>
              </a:buClr>
              <a:buSzPct val="70000"/>
              <a:buFont typeface="Wingdings" pitchFamily="2" charset="2"/>
              <a:buChar char="§"/>
            </a:pPr>
            <a:r>
              <a:rPr lang="en-US" sz="2800" dirty="0">
                <a:latin typeface="Arial" panose="020B0604020202020204" pitchFamily="34" charset="0"/>
                <a:cs typeface="+mn-cs"/>
              </a:rPr>
              <a:t>Must have flared sides if walk across</a:t>
            </a:r>
          </a:p>
          <a:p>
            <a:pPr marL="342900" lvl="0" indent="-342900">
              <a:spcBef>
                <a:spcPct val="20000"/>
              </a:spcBef>
              <a:buClr>
                <a:srgbClr val="002060"/>
              </a:buClr>
              <a:buSzPct val="70000"/>
              <a:buFont typeface="Wingdings" pitchFamily="2" charset="2"/>
              <a:buChar char="§"/>
            </a:pPr>
            <a:r>
              <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Slope</a:t>
            </a:r>
            <a:r>
              <a:rPr kumimoji="0" lang="en-US" sz="2800" b="0" i="0" u="none" strike="noStrike" kern="1200" cap="none" spc="0" normalizeH="0" noProof="0" dirty="0">
                <a:ln>
                  <a:noFill/>
                </a:ln>
                <a:solidFill>
                  <a:schemeClr val="tx1"/>
                </a:solidFill>
                <a:effectLst/>
                <a:uLnTx/>
                <a:uFillTx/>
                <a:latin typeface="Arial" panose="020B0604020202020204" pitchFamily="34" charset="0"/>
                <a:ea typeface="+mn-ea"/>
                <a:cs typeface="+mn-cs"/>
              </a:rPr>
              <a:t> depends on “X”</a:t>
            </a:r>
          </a:p>
          <a:p>
            <a:pPr marL="342900" lvl="0" indent="-342900">
              <a:spcBef>
                <a:spcPct val="20000"/>
              </a:spcBef>
              <a:buClr>
                <a:srgbClr val="002060"/>
              </a:buClr>
              <a:buSzPct val="70000"/>
              <a:buFont typeface="Wingdings" pitchFamily="2" charset="2"/>
              <a:buChar char="§"/>
            </a:pP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2060"/>
              </a:buClr>
              <a:buSzPct val="70000"/>
              <a:buFont typeface="Wingdings" pitchFamily="2" charset="2"/>
              <a:buChar char="§"/>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2060"/>
              </a:buClr>
              <a:buSzPct val="70000"/>
              <a:buFont typeface="Wingdings" pitchFamily="2" charset="2"/>
              <a:buChar char="§"/>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3" name="Google Shape;74;p1">
            <a:extLst>
              <a:ext uri="{FF2B5EF4-FFF2-40B4-BE49-F238E27FC236}">
                <a16:creationId xmlns:a16="http://schemas.microsoft.com/office/drawing/2014/main" id="{D10C17B8-D799-D4C4-9282-9EA2E5AD556D}"/>
              </a:ext>
            </a:extLst>
          </p:cNvPr>
          <p:cNvSpPr/>
          <p:nvPr/>
        </p:nvSpPr>
        <p:spPr>
          <a:xfrm>
            <a:off x="3581400" y="5477794"/>
            <a:ext cx="1600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US Access Board</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2529766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1417638"/>
          </a:xfrm>
        </p:spPr>
        <p:txBody>
          <a:bodyPr/>
          <a:lstStyle/>
          <a:p>
            <a:r>
              <a:rPr lang="en-US" dirty="0"/>
              <a:t>Maximum Ramp Running Slopes</a:t>
            </a:r>
          </a:p>
        </p:txBody>
      </p:sp>
      <p:pic>
        <p:nvPicPr>
          <p:cNvPr id="139266" name="Picture 2" descr="image of a typical flared ramp in a sidewalk"/>
          <p:cNvPicPr>
            <a:picLocks noChangeAspect="1" noChangeArrowheads="1"/>
          </p:cNvPicPr>
          <p:nvPr/>
        </p:nvPicPr>
        <p:blipFill>
          <a:blip r:embed="rId3" cstate="print"/>
          <a:srcRect l="18987"/>
          <a:stretch>
            <a:fillRect/>
          </a:stretch>
        </p:blipFill>
        <p:spPr bwMode="auto">
          <a:xfrm>
            <a:off x="228600" y="1600200"/>
            <a:ext cx="4876800" cy="4070385"/>
          </a:xfrm>
          <a:prstGeom prst="rect">
            <a:avLst/>
          </a:prstGeom>
          <a:noFill/>
        </p:spPr>
      </p:pic>
      <p:sp>
        <p:nvSpPr>
          <p:cNvPr id="9" name="TextBox 8"/>
          <p:cNvSpPr txBox="1"/>
          <p:nvPr/>
        </p:nvSpPr>
        <p:spPr>
          <a:xfrm>
            <a:off x="685800" y="5378197"/>
            <a:ext cx="3209994" cy="584775"/>
          </a:xfrm>
          <a:prstGeom prst="rect">
            <a:avLst/>
          </a:prstGeom>
          <a:solidFill>
            <a:schemeClr val="bg1"/>
          </a:solidFill>
          <a:ln>
            <a:solidFill>
              <a:srgbClr val="C00000"/>
            </a:solidFill>
          </a:ln>
        </p:spPr>
        <p:txBody>
          <a:bodyPr wrap="square" rtlCol="0">
            <a:spAutoFit/>
          </a:bodyPr>
          <a:lstStyle/>
          <a:p>
            <a:pPr algn="ctr"/>
            <a:r>
              <a:rPr lang="en-US" sz="3200" b="1" dirty="0">
                <a:latin typeface="Arial" panose="020B0604020202020204" pitchFamily="34" charset="0"/>
              </a:rPr>
              <a:t>100/12 = 8.33%</a:t>
            </a:r>
            <a:endParaRPr lang="es-PR" sz="3200" b="1" dirty="0">
              <a:latin typeface="Arial" panose="020B0604020202020204" pitchFamily="34" charset="0"/>
            </a:endParaRPr>
          </a:p>
        </p:txBody>
      </p:sp>
      <p:pic>
        <p:nvPicPr>
          <p:cNvPr id="154626" name="Picture 2" descr="1 to 12 slope triangle with wheelchair icon on top.&#10;&#10;"/>
          <p:cNvPicPr>
            <a:picLocks noChangeAspect="1" noChangeArrowheads="1"/>
          </p:cNvPicPr>
          <p:nvPr/>
        </p:nvPicPr>
        <p:blipFill>
          <a:blip r:embed="rId4" cstate="print"/>
          <a:srcRect/>
          <a:stretch>
            <a:fillRect/>
          </a:stretch>
        </p:blipFill>
        <p:spPr bwMode="auto">
          <a:xfrm>
            <a:off x="4038600" y="4800600"/>
            <a:ext cx="4762500" cy="1981201"/>
          </a:xfrm>
          <a:prstGeom prst="rect">
            <a:avLst/>
          </a:prstGeom>
          <a:noFill/>
        </p:spPr>
      </p:pic>
      <p:sp>
        <p:nvSpPr>
          <p:cNvPr id="6" name="Google Shape;74;p1">
            <a:extLst>
              <a:ext uri="{FF2B5EF4-FFF2-40B4-BE49-F238E27FC236}">
                <a16:creationId xmlns:a16="http://schemas.microsoft.com/office/drawing/2014/main" id="{AB5747B6-6C0C-2A06-5337-46CAAB1ABF9D}"/>
              </a:ext>
            </a:extLst>
          </p:cNvPr>
          <p:cNvSpPr/>
          <p:nvPr/>
        </p:nvSpPr>
        <p:spPr>
          <a:xfrm>
            <a:off x="5175529" y="4038600"/>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US Access Board</a:t>
            </a:r>
            <a:endParaRPr sz="1000" dirty="0">
              <a:latin typeface="Arial" panose="020B0604020202020204" pitchFamily="34" charset="0"/>
              <a:ea typeface="Verdana"/>
              <a:cs typeface="Arial" panose="020B0604020202020204" pitchFamily="34" charset="0"/>
              <a:sym typeface="Verdana"/>
            </a:endParaRPr>
          </a:p>
        </p:txBody>
      </p:sp>
      <p:sp>
        <p:nvSpPr>
          <p:cNvPr id="7" name="TextBox 6">
            <a:extLst>
              <a:ext uri="{FF2B5EF4-FFF2-40B4-BE49-F238E27FC236}">
                <a16:creationId xmlns:a16="http://schemas.microsoft.com/office/drawing/2014/main" id="{ADED6DDF-3E43-9F0C-6053-A34A8D6A28D2}"/>
              </a:ext>
            </a:extLst>
          </p:cNvPr>
          <p:cNvSpPr txBox="1"/>
          <p:nvPr/>
        </p:nvSpPr>
        <p:spPr>
          <a:xfrm>
            <a:off x="4501871" y="4615642"/>
            <a:ext cx="4762500" cy="215444"/>
          </a:xfrm>
          <a:prstGeom prst="rect">
            <a:avLst/>
          </a:prstGeom>
          <a:noFill/>
        </p:spPr>
        <p:txBody>
          <a:bodyPr wrap="square" rtlCol="0">
            <a:spAutoFit/>
          </a:bodyPr>
          <a:lstStyle/>
          <a:p>
            <a:r>
              <a:rPr lang="en-US" sz="800" dirty="0"/>
              <a:t>http://www.thagroup.org/wp-content/uploads/2010/12/wheelchair-ramp1.jpg?w=300</a:t>
            </a:r>
          </a:p>
        </p:txBody>
      </p:sp>
    </p:spTree>
    <p:extLst>
      <p:ext uri="{BB962C8B-B14F-4D97-AF65-F5344CB8AC3E}">
        <p14:creationId xmlns:p14="http://schemas.microsoft.com/office/powerpoint/2010/main" val="3193635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6" name="Rectangle 2"/>
          <p:cNvSpPr>
            <a:spLocks noGrp="1" noChangeArrowheads="1"/>
          </p:cNvSpPr>
          <p:nvPr>
            <p:ph type="title"/>
          </p:nvPr>
        </p:nvSpPr>
        <p:spPr/>
        <p:txBody>
          <a:bodyPr/>
          <a:lstStyle/>
          <a:p>
            <a:pPr eaLnBrk="1" hangingPunct="1">
              <a:defRPr/>
            </a:pPr>
            <a:r>
              <a:rPr lang="en-US" dirty="0"/>
              <a:t>Course Modules</a:t>
            </a:r>
          </a:p>
        </p:txBody>
      </p:sp>
      <p:graphicFrame>
        <p:nvGraphicFramePr>
          <p:cNvPr id="4" name="Table 3"/>
          <p:cNvGraphicFramePr>
            <a:graphicFrameLocks noGrp="1"/>
          </p:cNvGraphicFramePr>
          <p:nvPr>
            <p:extLst>
              <p:ext uri="{D42A27DB-BD31-4B8C-83A1-F6EECF244321}">
                <p14:modId xmlns:p14="http://schemas.microsoft.com/office/powerpoint/2010/main" val="3232670485"/>
              </p:ext>
            </p:extLst>
          </p:nvPr>
        </p:nvGraphicFramePr>
        <p:xfrm>
          <a:off x="381000" y="1524000"/>
          <a:ext cx="8458200" cy="4038600"/>
        </p:xfrm>
        <a:graphic>
          <a:graphicData uri="http://schemas.openxmlformats.org/drawingml/2006/table">
            <a:tbl>
              <a:tblPr/>
              <a:tblGrid>
                <a:gridCol w="8458200">
                  <a:extLst>
                    <a:ext uri="{9D8B030D-6E8A-4147-A177-3AD203B41FA5}">
                      <a16:colId xmlns:a16="http://schemas.microsoft.com/office/drawing/2014/main" val="20000"/>
                    </a:ext>
                  </a:extLst>
                </a:gridCol>
              </a:tblGrid>
              <a:tr h="690307">
                <a:tc>
                  <a:txBody>
                    <a:bodyPr/>
                    <a:lstStyle/>
                    <a:p>
                      <a:pPr marL="0" marR="0" lvl="0" indent="0" algn="l" defTabSz="914400" rtl="0" eaLnBrk="1" fontAlgn="base" latinLnBrk="0" hangingPunct="1">
                        <a:lnSpc>
                          <a:spcPct val="100000"/>
                        </a:lnSpc>
                        <a:spcBef>
                          <a:spcPct val="20000"/>
                        </a:spcBef>
                        <a:spcAft>
                          <a:spcPct val="0"/>
                        </a:spcAft>
                        <a:buClr>
                          <a:srgbClr val="CC3300"/>
                        </a:buClr>
                        <a:buSzPct val="65000"/>
                        <a:buFont typeface="Arial" pitchFamily="34" charset="0"/>
                        <a:buNone/>
                        <a:tabLst/>
                        <a:defRPr/>
                      </a:pPr>
                      <a:r>
                        <a:rPr kumimoji="0" lang="en-US" sz="2800" b="0" i="0" u="none" strike="noStrike" cap="none" normalizeH="0" baseline="0" dirty="0">
                          <a:ln>
                            <a:noFill/>
                          </a:ln>
                          <a:solidFill>
                            <a:schemeClr val="tx1"/>
                          </a:solidFill>
                          <a:effectLst/>
                          <a:latin typeface="Arial" panose="020B0604020202020204" pitchFamily="34" charset="0"/>
                        </a:rPr>
                        <a:t>1. Understanding the Disability Challenge</a:t>
                      </a:r>
                      <a:endParaRPr lang="en-US" sz="2800" b="0" i="0" dirty="0">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95000"/>
                      </a:schemeClr>
                    </a:solidFill>
                  </a:tcPr>
                </a:tc>
                <a:extLst>
                  <a:ext uri="{0D108BD9-81ED-4DB2-BD59-A6C34878D82A}">
                    <a16:rowId xmlns:a16="http://schemas.microsoft.com/office/drawing/2014/main" val="10000"/>
                  </a:ext>
                </a:extLst>
              </a:tr>
              <a:tr h="685800">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800" b="0" i="0" u="none" strike="noStrike" cap="none" normalizeH="0" baseline="0" dirty="0">
                          <a:ln>
                            <a:noFill/>
                          </a:ln>
                          <a:solidFill>
                            <a:schemeClr val="tx1"/>
                          </a:solidFill>
                          <a:effectLst/>
                          <a:latin typeface="Arial" panose="020B0604020202020204" pitchFamily="34" charset="0"/>
                        </a:rPr>
                        <a:t>2. Laws, Standards and Guidelines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rgbClr val="CC3300"/>
                        </a:buClr>
                        <a:buSzPct val="65000"/>
                        <a:buFont typeface="Arial" pitchFamily="34" charset="0"/>
                        <a:buNone/>
                        <a:tabLst/>
                      </a:pPr>
                      <a:r>
                        <a:rPr kumimoji="0" lang="en-US" sz="2800" b="0" i="0" u="none" strike="noStrike" cap="none" normalizeH="0" baseline="0" dirty="0">
                          <a:ln>
                            <a:noFill/>
                          </a:ln>
                          <a:solidFill>
                            <a:schemeClr val="tx1"/>
                          </a:solidFill>
                          <a:effectLst/>
                          <a:latin typeface="Arial" panose="020B0604020202020204" pitchFamily="34" charset="0"/>
                        </a:rPr>
                        <a:t>3. Approaches to Routing Pedestrians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95000"/>
                      </a:schemeClr>
                    </a:solidFill>
                  </a:tcPr>
                </a:tc>
                <a:extLst>
                  <a:ext uri="{0D108BD9-81ED-4DB2-BD59-A6C34878D82A}">
                    <a16:rowId xmlns:a16="http://schemas.microsoft.com/office/drawing/2014/main" val="10002"/>
                  </a:ext>
                </a:extLst>
              </a:tr>
              <a:tr h="685800">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800" b="0" i="0" u="none" strike="noStrike" cap="none" normalizeH="0" baseline="0" dirty="0">
                          <a:ln>
                            <a:noFill/>
                          </a:ln>
                          <a:solidFill>
                            <a:schemeClr val="tx1"/>
                          </a:solidFill>
                          <a:effectLst/>
                          <a:latin typeface="Arial" panose="020B0604020202020204" pitchFamily="34" charset="0"/>
                        </a:rPr>
                        <a:t>4. Temporary Pedestrian Accessible Routes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85800">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800" b="0" i="0" u="none" strike="noStrike" cap="none" normalizeH="0" baseline="0" dirty="0">
                          <a:ln>
                            <a:noFill/>
                          </a:ln>
                          <a:solidFill>
                            <a:schemeClr val="tx1"/>
                          </a:solidFill>
                          <a:effectLst/>
                          <a:latin typeface="Arial" panose="020B0604020202020204" pitchFamily="34" charset="0"/>
                        </a:rPr>
                        <a:t>5. Field Exercise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95000"/>
                      </a:schemeClr>
                    </a:solidFill>
                  </a:tcPr>
                </a:tc>
                <a:extLst>
                  <a:ext uri="{0D108BD9-81ED-4DB2-BD59-A6C34878D82A}">
                    <a16:rowId xmlns:a16="http://schemas.microsoft.com/office/drawing/2014/main" val="10004"/>
                  </a:ext>
                </a:extLst>
              </a:tr>
              <a:tr h="605093">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800" b="0" i="0" u="none" strike="noStrike" cap="none" normalizeH="0" baseline="0" dirty="0">
                          <a:ln>
                            <a:noFill/>
                          </a:ln>
                          <a:solidFill>
                            <a:schemeClr val="tx1"/>
                          </a:solidFill>
                          <a:effectLst/>
                          <a:latin typeface="Arial" panose="020B0604020202020204" pitchFamily="34" charset="0"/>
                        </a:rPr>
                        <a:t>6. Closing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56590216"/>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 Ramp Design</a:t>
            </a:r>
          </a:p>
        </p:txBody>
      </p:sp>
      <p:sp>
        <p:nvSpPr>
          <p:cNvPr id="3" name="Content Placeholder 2"/>
          <p:cNvSpPr>
            <a:spLocks noGrp="1"/>
          </p:cNvSpPr>
          <p:nvPr>
            <p:ph idx="1"/>
          </p:nvPr>
        </p:nvSpPr>
        <p:spPr>
          <a:xfrm>
            <a:off x="304800" y="1828800"/>
            <a:ext cx="3048000" cy="4449763"/>
          </a:xfrm>
        </p:spPr>
        <p:txBody>
          <a:bodyPr/>
          <a:lstStyle/>
          <a:p>
            <a:r>
              <a:rPr lang="en-US" dirty="0"/>
              <a:t>Two ramps joined in the middle by a landing that is level with the roadway</a:t>
            </a:r>
          </a:p>
        </p:txBody>
      </p:sp>
      <p:pic>
        <p:nvPicPr>
          <p:cNvPr id="142338" name="Picture 2" descr="image of a parallel curb ramp in a sidewalk alongside a building wall"/>
          <p:cNvPicPr>
            <a:picLocks noChangeAspect="1" noChangeArrowheads="1"/>
          </p:cNvPicPr>
          <p:nvPr/>
        </p:nvPicPr>
        <p:blipFill>
          <a:blip r:embed="rId3" cstate="print"/>
          <a:srcRect/>
          <a:stretch>
            <a:fillRect/>
          </a:stretch>
        </p:blipFill>
        <p:spPr bwMode="auto">
          <a:xfrm>
            <a:off x="3352800" y="2133600"/>
            <a:ext cx="5359400" cy="3810000"/>
          </a:xfrm>
          <a:prstGeom prst="rect">
            <a:avLst/>
          </a:prstGeom>
          <a:noFill/>
        </p:spPr>
      </p:pic>
      <p:sp>
        <p:nvSpPr>
          <p:cNvPr id="6" name="Google Shape;74;p1">
            <a:extLst>
              <a:ext uri="{FF2B5EF4-FFF2-40B4-BE49-F238E27FC236}">
                <a16:creationId xmlns:a16="http://schemas.microsoft.com/office/drawing/2014/main" id="{29310934-AF4D-224E-F3BD-FE417B1E4B05}"/>
              </a:ext>
            </a:extLst>
          </p:cNvPr>
          <p:cNvSpPr/>
          <p:nvPr/>
        </p:nvSpPr>
        <p:spPr>
          <a:xfrm>
            <a:off x="6876840" y="5334000"/>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US Access Board</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49469541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descr="Types of Temporary Curb Ramps"/>
          <p:cNvSpPr txBox="1">
            <a:spLocks/>
          </p:cNvSpPr>
          <p:nvPr/>
        </p:nvSpPr>
        <p:spPr bwMode="auto">
          <a:xfrm>
            <a:off x="381000" y="0"/>
            <a:ext cx="8763000"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eaLnBrk="0" hangingPunct="0"/>
            <a:r>
              <a:rPr lang="en-US" sz="3200" b="1" kern="0" dirty="0">
                <a:solidFill>
                  <a:srgbClr val="008080"/>
                </a:solidFill>
                <a:latin typeface="Arial" panose="020B0604020202020204" pitchFamily="34" charset="0"/>
                <a:ea typeface="+mj-ea"/>
                <a:cs typeface="+mj-cs"/>
              </a:rPr>
              <a:t>Types of Temporary Curb Ramps</a:t>
            </a:r>
            <a:endParaRPr kumimoji="0" lang="en-US" sz="3200" b="1" i="0" u="none" strike="noStrike" kern="0" cap="none" spc="0" normalizeH="0" baseline="0" noProof="0" dirty="0">
              <a:ln>
                <a:noFill/>
              </a:ln>
              <a:solidFill>
                <a:srgbClr val="008080"/>
              </a:solidFill>
              <a:effectLst/>
              <a:uLnTx/>
              <a:uFillTx/>
              <a:latin typeface="Arial" panose="020B0604020202020204" pitchFamily="34" charset="0"/>
              <a:ea typeface="+mj-ea"/>
              <a:cs typeface="+mj-cs"/>
            </a:endParaRPr>
          </a:p>
        </p:txBody>
      </p:sp>
      <p:pic>
        <p:nvPicPr>
          <p:cNvPr id="6" name="Picture 2" descr="Parallel to the Curb Temporary Ramp"/>
          <p:cNvPicPr>
            <a:picLocks noChangeAspect="1" noChangeArrowheads="1"/>
          </p:cNvPicPr>
          <p:nvPr/>
        </p:nvPicPr>
        <p:blipFill>
          <a:blip r:embed="rId3" cstate="print"/>
          <a:srcRect/>
          <a:stretch>
            <a:fillRect/>
          </a:stretch>
        </p:blipFill>
        <p:spPr bwMode="auto">
          <a:xfrm>
            <a:off x="110324" y="1363663"/>
            <a:ext cx="3810000" cy="2211049"/>
          </a:xfrm>
          <a:prstGeom prst="rect">
            <a:avLst/>
          </a:prstGeom>
          <a:noFill/>
          <a:ln w="9525">
            <a:noFill/>
            <a:miter lim="800000"/>
            <a:headEnd/>
            <a:tailEnd/>
          </a:ln>
        </p:spPr>
      </p:pic>
      <p:pic>
        <p:nvPicPr>
          <p:cNvPr id="5" name="Picture 7" descr="Perpendicular to Temporary Curb Ramp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3424084"/>
            <a:ext cx="4341412" cy="2600325"/>
          </a:xfrm>
          <a:prstGeom prst="rect">
            <a:avLst/>
          </a:prstGeom>
          <a:noFill/>
          <a:ln w="9525">
            <a:noFill/>
            <a:miter lim="800000"/>
            <a:headEnd/>
            <a:tailEnd/>
          </a:ln>
        </p:spPr>
      </p:pic>
      <p:sp>
        <p:nvSpPr>
          <p:cNvPr id="8" name="Content Placeholder 2"/>
          <p:cNvSpPr txBox="1">
            <a:spLocks/>
          </p:cNvSpPr>
          <p:nvPr/>
        </p:nvSpPr>
        <p:spPr bwMode="auto">
          <a:xfrm>
            <a:off x="4645272" y="1745912"/>
            <a:ext cx="4341412" cy="36575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CC3300"/>
              </a:buClr>
              <a:buSzPct val="65000"/>
              <a:buFont typeface="Wingdings" pitchFamily="2" charset="2"/>
              <a:buChar char="§"/>
              <a:tabLst/>
              <a:defRPr/>
            </a:pPr>
            <a:r>
              <a:rPr lang="en-US" sz="2800" kern="0" dirty="0">
                <a:latin typeface="Arial" panose="020B0604020202020204" pitchFamily="34" charset="0"/>
              </a:rPr>
              <a:t>Min. width:</a:t>
            </a:r>
          </a:p>
          <a:p>
            <a:pPr marL="800100" lvl="1" indent="-342900" eaLnBrk="0" hangingPunct="0">
              <a:spcBef>
                <a:spcPct val="20000"/>
              </a:spcBef>
              <a:buClr>
                <a:srgbClr val="CC3300"/>
              </a:buClr>
              <a:buSzPct val="65000"/>
              <a:buFont typeface="Wingdings" pitchFamily="2" charset="2"/>
              <a:buChar char="§"/>
              <a:defRPr/>
            </a:pPr>
            <a:r>
              <a:rPr lang="en-US" sz="2800" kern="0" noProof="0" dirty="0">
                <a:latin typeface="Arial" panose="020B0604020202020204" pitchFamily="34" charset="0"/>
              </a:rPr>
              <a:t>Parallel: 60 in.</a:t>
            </a:r>
          </a:p>
          <a:p>
            <a:pPr marL="800100" lvl="1" indent="-342900" eaLnBrk="0" hangingPunct="0">
              <a:spcBef>
                <a:spcPct val="20000"/>
              </a:spcBef>
              <a:buClr>
                <a:srgbClr val="CC3300"/>
              </a:buClr>
              <a:buSzPct val="65000"/>
              <a:buFont typeface="Wingdings" pitchFamily="2" charset="2"/>
              <a:buChar char="§"/>
              <a:defRPr/>
            </a:pPr>
            <a:r>
              <a:rPr lang="en-US" sz="2800" kern="0" noProof="0" dirty="0">
                <a:latin typeface="Arial" panose="020B0604020202020204" pitchFamily="34" charset="0"/>
              </a:rPr>
              <a:t>Perpendicular: 48 in.</a:t>
            </a:r>
            <a:endParaRPr kumimoji="0" lang="en-US" sz="2800" b="0" i="0" u="none" strike="noStrike" kern="0" cap="none" spc="0" normalizeH="0" baseline="0" noProof="0" dirty="0">
              <a:ln>
                <a:noFill/>
              </a:ln>
              <a:solidFill>
                <a:schemeClr val="tx1"/>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3300"/>
              </a:buClr>
              <a:buSzPct val="65000"/>
              <a:buFont typeface="Wingdings" pitchFamily="2" charset="2"/>
              <a:buChar char="§"/>
              <a:tabLst/>
              <a:defRPr/>
            </a:pPr>
            <a:r>
              <a:rPr kumimoji="0" lang="en-US" sz="2800" b="0" i="0" u="none" strike="noStrike" kern="0" cap="none" spc="0" normalizeH="0" baseline="0" noProof="0" dirty="0">
                <a:ln>
                  <a:noFill/>
                </a:ln>
                <a:solidFill>
                  <a:schemeClr val="tx1"/>
                </a:solidFill>
                <a:effectLst/>
                <a:uLnTx/>
                <a:uFillTx/>
                <a:latin typeface="Arial" panose="020B0604020202020204" pitchFamily="34" charset="0"/>
                <a:ea typeface="+mn-ea"/>
                <a:cs typeface="+mn-cs"/>
              </a:rPr>
              <a:t>Detectable</a:t>
            </a:r>
            <a:r>
              <a:rPr kumimoji="0" lang="en-US" sz="2800" b="0" i="0" u="none" strike="noStrike" kern="0" cap="none" spc="0" normalizeH="0" noProof="0" dirty="0">
                <a:ln>
                  <a:noFill/>
                </a:ln>
                <a:solidFill>
                  <a:schemeClr val="tx1"/>
                </a:solidFill>
                <a:effectLst/>
                <a:uLnTx/>
                <a:uFillTx/>
                <a:latin typeface="Arial" panose="020B0604020202020204" pitchFamily="34" charset="0"/>
                <a:ea typeface="+mn-ea"/>
                <a:cs typeface="+mn-cs"/>
              </a:rPr>
              <a:t> warnings if into the street</a:t>
            </a:r>
          </a:p>
          <a:p>
            <a:pPr marL="342900" indent="-342900" eaLnBrk="0" hangingPunct="0">
              <a:spcBef>
                <a:spcPct val="20000"/>
              </a:spcBef>
              <a:buClr>
                <a:srgbClr val="CC3300"/>
              </a:buClr>
              <a:buSzPct val="65000"/>
              <a:buFont typeface="Wingdings" pitchFamily="2" charset="2"/>
              <a:buChar char="§"/>
              <a:defRPr/>
            </a:pPr>
            <a:r>
              <a:rPr lang="en-US" sz="2800" kern="0" dirty="0">
                <a:latin typeface="Arial" panose="020B0604020202020204" pitchFamily="34" charset="0"/>
              </a:rPr>
              <a:t>12:1 maximum slope</a:t>
            </a:r>
          </a:p>
          <a:p>
            <a:pPr marL="342900" marR="0" lvl="0" indent="-342900" algn="l" defTabSz="914400" rtl="0" eaLnBrk="0" fontAlgn="base" latinLnBrk="0" hangingPunct="0">
              <a:lnSpc>
                <a:spcPct val="100000"/>
              </a:lnSpc>
              <a:spcBef>
                <a:spcPct val="20000"/>
              </a:spcBef>
              <a:spcAft>
                <a:spcPct val="0"/>
              </a:spcAft>
              <a:buClr>
                <a:srgbClr val="CC3300"/>
              </a:buClr>
              <a:buSzPct val="65000"/>
              <a:buFont typeface="Wingdings" pitchFamily="2" charset="2"/>
              <a:buChar char="§"/>
              <a:tabLst/>
              <a:defRPr/>
            </a:pPr>
            <a:endParaRPr kumimoji="0" lang="en-US" sz="3200" b="0" i="0" u="none" strike="noStrike" kern="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 name="Content Placeholder 2"/>
          <p:cNvSpPr>
            <a:spLocks noGrp="1"/>
          </p:cNvSpPr>
          <p:nvPr>
            <p:ph idx="1"/>
          </p:nvPr>
        </p:nvSpPr>
        <p:spPr>
          <a:xfrm>
            <a:off x="3581400" y="5715000"/>
            <a:ext cx="3048000" cy="1143000"/>
          </a:xfrm>
        </p:spPr>
        <p:txBody>
          <a:bodyPr/>
          <a:lstStyle/>
          <a:p>
            <a:pPr marL="0" indent="0">
              <a:buNone/>
            </a:pPr>
            <a:r>
              <a:rPr lang="en-US" sz="2000" dirty="0"/>
              <a:t>Source: Virginia DOT Pedestrian and Bicycle Guidance</a:t>
            </a:r>
          </a:p>
        </p:txBody>
      </p:sp>
    </p:spTree>
    <p:extLst>
      <p:ext uri="{BB962C8B-B14F-4D97-AF65-F5344CB8AC3E}">
        <p14:creationId xmlns:p14="http://schemas.microsoft.com/office/powerpoint/2010/main" val="25651700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Temporary Ramp: Parallel to Curb</a:t>
            </a:r>
            <a:endParaRPr lang="es-PR" dirty="0"/>
          </a:p>
        </p:txBody>
      </p:sp>
      <p:pic>
        <p:nvPicPr>
          <p:cNvPr id="454658" name="Picture 2" descr="Temporary ramp with handrails made &#10;from wood and parallel to curb"/>
          <p:cNvPicPr>
            <a:picLocks noChangeAspect="1" noChangeArrowheads="1"/>
          </p:cNvPicPr>
          <p:nvPr/>
        </p:nvPicPr>
        <p:blipFill>
          <a:blip r:embed="rId3" cstate="print"/>
          <a:srcRect/>
          <a:stretch>
            <a:fillRect/>
          </a:stretch>
        </p:blipFill>
        <p:spPr bwMode="auto">
          <a:xfrm>
            <a:off x="1143000" y="1325563"/>
            <a:ext cx="6567525" cy="4675187"/>
          </a:xfrm>
          <a:prstGeom prst="rect">
            <a:avLst/>
          </a:prstGeom>
          <a:noFill/>
          <a:ln w="9525">
            <a:noFill/>
            <a:miter lim="800000"/>
            <a:headEnd/>
            <a:tailEnd/>
          </a:ln>
        </p:spPr>
      </p:pic>
      <p:sp>
        <p:nvSpPr>
          <p:cNvPr id="3" name="Google Shape;74;p1">
            <a:extLst>
              <a:ext uri="{FF2B5EF4-FFF2-40B4-BE49-F238E27FC236}">
                <a16:creationId xmlns:a16="http://schemas.microsoft.com/office/drawing/2014/main" id="{3B6ACFFF-CC24-BF9B-D652-D66ACCF01095}"/>
              </a:ext>
            </a:extLst>
          </p:cNvPr>
          <p:cNvSpPr/>
          <p:nvPr/>
        </p:nvSpPr>
        <p:spPr>
          <a:xfrm>
            <a:off x="7710525" y="5754569"/>
            <a:ext cx="112416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ATSSA</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66073941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5CD51F-91CF-48A6-8207-54552B4535C4}"/>
              </a:ext>
            </a:extLst>
          </p:cNvPr>
          <p:cNvSpPr>
            <a:spLocks noGrp="1"/>
          </p:cNvSpPr>
          <p:nvPr>
            <p:ph idx="1"/>
          </p:nvPr>
        </p:nvSpPr>
        <p:spPr/>
        <p:txBody>
          <a:bodyPr/>
          <a:lstStyle/>
          <a:p>
            <a:endParaRPr lang="en-US" dirty="0"/>
          </a:p>
        </p:txBody>
      </p:sp>
      <p:pic>
        <p:nvPicPr>
          <p:cNvPr id="4" name="Picture 3" descr="Parallel to Curb Temporary Ramp made from plastic with sidewalk closed sign and ped detour sign.">
            <a:extLst>
              <a:ext uri="{FF2B5EF4-FFF2-40B4-BE49-F238E27FC236}">
                <a16:creationId xmlns:a16="http://schemas.microsoft.com/office/drawing/2014/main" id="{FEF21202-B7CF-4D84-B223-787C71D694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159"/>
            <a:ext cx="9144000" cy="6858000"/>
          </a:xfrm>
          <a:prstGeom prst="rect">
            <a:avLst/>
          </a:prstGeom>
        </p:spPr>
      </p:pic>
      <p:sp>
        <p:nvSpPr>
          <p:cNvPr id="2" name="Google Shape;74;p1">
            <a:extLst>
              <a:ext uri="{FF2B5EF4-FFF2-40B4-BE49-F238E27FC236}">
                <a16:creationId xmlns:a16="http://schemas.microsoft.com/office/drawing/2014/main" id="{F61521AF-E4E3-988E-BDB1-C7314FF74583}"/>
              </a:ext>
            </a:extLst>
          </p:cNvPr>
          <p:cNvSpPr/>
          <p:nvPr/>
        </p:nvSpPr>
        <p:spPr>
          <a:xfrm>
            <a:off x="1981200" y="6324600"/>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Minnesota DOT</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73592507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Temporary Wood Curb Ramp Details</a:t>
            </a:r>
            <a:endParaRPr lang="es-PR" dirty="0"/>
          </a:p>
        </p:txBody>
      </p:sp>
      <p:pic>
        <p:nvPicPr>
          <p:cNvPr id="154626" name="Picture 2" descr="Temporary Wood Curb Ramp Details showing 2 inch minimum high curb on each side of ramp and no more than 1/4 inch vertical edge&#10;"/>
          <p:cNvPicPr>
            <a:picLocks noChangeAspect="1" noChangeArrowheads="1"/>
          </p:cNvPicPr>
          <p:nvPr/>
        </p:nvPicPr>
        <p:blipFill>
          <a:blip r:embed="rId3" cstate="print"/>
          <a:srcRect/>
          <a:stretch>
            <a:fillRect/>
          </a:stretch>
        </p:blipFill>
        <p:spPr bwMode="auto">
          <a:xfrm>
            <a:off x="225255" y="1287463"/>
            <a:ext cx="8899695" cy="4572000"/>
          </a:xfrm>
          <a:prstGeom prst="rect">
            <a:avLst/>
          </a:prstGeom>
          <a:noFill/>
        </p:spPr>
      </p:pic>
      <p:sp>
        <p:nvSpPr>
          <p:cNvPr id="3" name="Google Shape;74;p1">
            <a:extLst>
              <a:ext uri="{FF2B5EF4-FFF2-40B4-BE49-F238E27FC236}">
                <a16:creationId xmlns:a16="http://schemas.microsoft.com/office/drawing/2014/main" id="{7E51551E-DEA3-43B0-5FA9-2DF671096861}"/>
              </a:ext>
            </a:extLst>
          </p:cNvPr>
          <p:cNvSpPr/>
          <p:nvPr/>
        </p:nvSpPr>
        <p:spPr>
          <a:xfrm>
            <a:off x="6477000" y="5641752"/>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adata.org</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80516303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Non-Compliant Ramp</a:t>
            </a:r>
          </a:p>
        </p:txBody>
      </p:sp>
      <p:sp>
        <p:nvSpPr>
          <p:cNvPr id="3" name="Content Placeholder 2"/>
          <p:cNvSpPr>
            <a:spLocks noGrp="1"/>
          </p:cNvSpPr>
          <p:nvPr>
            <p:ph idx="1"/>
          </p:nvPr>
        </p:nvSpPr>
        <p:spPr/>
        <p:txBody>
          <a:bodyPr/>
          <a:lstStyle/>
          <a:p>
            <a:endParaRPr lang="en-US" dirty="0"/>
          </a:p>
        </p:txBody>
      </p:sp>
      <p:pic>
        <p:nvPicPr>
          <p:cNvPr id="1026" name="Picture 2" descr="Example of a ramp with a piece of plywood across a work zone&#10;"/>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2" descr="Non-Compliant Ramp"/>
          <p:cNvSpPr txBox="1">
            <a:spLocks noChangeArrowheads="1"/>
          </p:cNvSpPr>
          <p:nvPr/>
        </p:nvSpPr>
        <p:spPr bwMode="auto">
          <a:xfrm>
            <a:off x="533400" y="0"/>
            <a:ext cx="4572000" cy="8382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rm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8080"/>
                </a:solidFill>
                <a:effectLst/>
                <a:uLnTx/>
                <a:uFillTx/>
                <a:latin typeface="Arial" panose="020B0604020202020204" pitchFamily="34" charset="0"/>
                <a:ea typeface="+mj-ea"/>
                <a:cs typeface="+mj-cs"/>
              </a:rPr>
              <a:t>Non-Compliant Ramp</a:t>
            </a:r>
          </a:p>
        </p:txBody>
      </p:sp>
      <p:sp>
        <p:nvSpPr>
          <p:cNvPr id="4" name="Google Shape;74;p1">
            <a:extLst>
              <a:ext uri="{FF2B5EF4-FFF2-40B4-BE49-F238E27FC236}">
                <a16:creationId xmlns:a16="http://schemas.microsoft.com/office/drawing/2014/main" id="{995B408E-ED45-89CB-4B19-FC1D000A19B6}"/>
              </a:ext>
            </a:extLst>
          </p:cNvPr>
          <p:cNvSpPr/>
          <p:nvPr/>
        </p:nvSpPr>
        <p:spPr>
          <a:xfrm>
            <a:off x="6934200" y="6324600"/>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8350495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685800"/>
            <a:ext cx="3429000" cy="685800"/>
          </a:xfrm>
        </p:spPr>
        <p:txBody>
          <a:bodyPr/>
          <a:lstStyle/>
          <a:p>
            <a:r>
              <a:rPr lang="en-US" dirty="0"/>
              <a:t>Compliant Temporary Ramp</a:t>
            </a:r>
            <a:endParaRPr lang="es-PR" dirty="0"/>
          </a:p>
        </p:txBody>
      </p:sp>
      <p:pic>
        <p:nvPicPr>
          <p:cNvPr id="1026" name="Picture 2" descr="temporary pedestrian accessible route delineated by plastic barricade and with guide sign shown.">
            <a:extLst>
              <a:ext uri="{C183D7F6-B498-43B3-948B-1728B52AA6E4}">
                <adec:decorative xmlns:adec="http://schemas.microsoft.com/office/drawing/2017/decorative" val="0"/>
              </a:ext>
            </a:extLst>
          </p:cNvPr>
          <p:cNvPicPr>
            <a:picLocks noChangeAspect="1" noChangeArrowheads="1"/>
          </p:cNvPicPr>
          <p:nvPr/>
        </p:nvPicPr>
        <p:blipFill>
          <a:blip r:embed="rId3" cstate="print"/>
          <a:srcRect l="3816" r="8426"/>
          <a:stretch>
            <a:fillRect/>
          </a:stretch>
        </p:blipFill>
        <p:spPr bwMode="auto">
          <a:xfrm>
            <a:off x="0" y="0"/>
            <a:ext cx="5257800" cy="6858000"/>
          </a:xfrm>
          <a:prstGeom prst="rect">
            <a:avLst/>
          </a:prstGeom>
          <a:noFill/>
          <a:ln w="9525">
            <a:noFill/>
            <a:miter lim="800000"/>
            <a:headEnd/>
            <a:tailEnd/>
          </a:ln>
        </p:spPr>
      </p:pic>
      <p:sp>
        <p:nvSpPr>
          <p:cNvPr id="3" name="Google Shape;74;p1">
            <a:extLst>
              <a:ext uri="{FF2B5EF4-FFF2-40B4-BE49-F238E27FC236}">
                <a16:creationId xmlns:a16="http://schemas.microsoft.com/office/drawing/2014/main" id="{E94C7548-BEE3-BDAF-D4EE-840BCA40CF84}"/>
              </a:ext>
            </a:extLst>
          </p:cNvPr>
          <p:cNvSpPr/>
          <p:nvPr/>
        </p:nvSpPr>
        <p:spPr>
          <a:xfrm>
            <a:off x="5334000" y="5914296"/>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ATSSA</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10763523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Temporary Concrete Ramps</a:t>
            </a:r>
            <a:endParaRPr lang="es-PR" dirty="0"/>
          </a:p>
        </p:txBody>
      </p:sp>
      <p:sp>
        <p:nvSpPr>
          <p:cNvPr id="3" name="Content Placeholder 2"/>
          <p:cNvSpPr>
            <a:spLocks noGrp="1"/>
          </p:cNvSpPr>
          <p:nvPr>
            <p:ph idx="1"/>
          </p:nvPr>
        </p:nvSpPr>
        <p:spPr>
          <a:xfrm>
            <a:off x="381000" y="1676400"/>
            <a:ext cx="3505200" cy="4343400"/>
          </a:xfrm>
        </p:spPr>
        <p:txBody>
          <a:bodyPr/>
          <a:lstStyle/>
          <a:p>
            <a:r>
              <a:rPr lang="en-US" dirty="0"/>
              <a:t>Durable and stable</a:t>
            </a:r>
          </a:p>
          <a:p>
            <a:r>
              <a:rPr lang="en-US" dirty="0"/>
              <a:t>For long-term projects</a:t>
            </a:r>
          </a:p>
          <a:p>
            <a:r>
              <a:rPr lang="en-US" dirty="0"/>
              <a:t>Same design standards apply</a:t>
            </a:r>
          </a:p>
          <a:p>
            <a:r>
              <a:rPr lang="en-US" dirty="0"/>
              <a:t>Brush concrete for increased friction</a:t>
            </a:r>
            <a:endParaRPr lang="es-PR" dirty="0"/>
          </a:p>
        </p:txBody>
      </p:sp>
      <p:pic>
        <p:nvPicPr>
          <p:cNvPr id="7170" name="Picture 2" descr="Concrete ramp at joint&#10;&#10;"/>
          <p:cNvPicPr>
            <a:picLocks noChangeAspect="1" noChangeArrowheads="1"/>
          </p:cNvPicPr>
          <p:nvPr/>
        </p:nvPicPr>
        <p:blipFill>
          <a:blip r:embed="rId3" cstate="print"/>
          <a:srcRect l="15833" t="13333" r="13333" b="10000"/>
          <a:stretch>
            <a:fillRect/>
          </a:stretch>
        </p:blipFill>
        <p:spPr bwMode="auto">
          <a:xfrm>
            <a:off x="3962400" y="1676400"/>
            <a:ext cx="4724400" cy="3835101"/>
          </a:xfrm>
          <a:prstGeom prst="rect">
            <a:avLst/>
          </a:prstGeom>
          <a:noFill/>
        </p:spPr>
      </p:pic>
      <p:sp>
        <p:nvSpPr>
          <p:cNvPr id="4" name="Google Shape;74;p1">
            <a:extLst>
              <a:ext uri="{FF2B5EF4-FFF2-40B4-BE49-F238E27FC236}">
                <a16:creationId xmlns:a16="http://schemas.microsoft.com/office/drawing/2014/main" id="{C8117D28-0C82-C5CE-3F0C-70667DEFCCCC}"/>
              </a:ext>
            </a:extLst>
          </p:cNvPr>
          <p:cNvSpPr/>
          <p:nvPr/>
        </p:nvSpPr>
        <p:spPr>
          <a:xfrm>
            <a:off x="7010400" y="5616157"/>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ATSSA</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93234914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Portable Ramps</a:t>
            </a:r>
            <a:endParaRPr lang="es-PR" dirty="0"/>
          </a:p>
        </p:txBody>
      </p:sp>
      <p:pic>
        <p:nvPicPr>
          <p:cNvPr id="2050" name="Picture 2" descr="Single Step ramp with anti skid used to encounter single step"/>
          <p:cNvPicPr>
            <a:picLocks noChangeAspect="1" noChangeArrowheads="1"/>
          </p:cNvPicPr>
          <p:nvPr/>
        </p:nvPicPr>
        <p:blipFill>
          <a:blip r:embed="rId3" cstate="print"/>
          <a:srcRect/>
          <a:stretch>
            <a:fillRect/>
          </a:stretch>
        </p:blipFill>
        <p:spPr bwMode="auto">
          <a:xfrm>
            <a:off x="1752600" y="1313412"/>
            <a:ext cx="5791200" cy="4359196"/>
          </a:xfrm>
          <a:prstGeom prst="rect">
            <a:avLst/>
          </a:prstGeom>
          <a:noFill/>
        </p:spPr>
      </p:pic>
      <p:sp>
        <p:nvSpPr>
          <p:cNvPr id="3" name="Google Shape;74;p1">
            <a:extLst>
              <a:ext uri="{FF2B5EF4-FFF2-40B4-BE49-F238E27FC236}">
                <a16:creationId xmlns:a16="http://schemas.microsoft.com/office/drawing/2014/main" id="{7DC4FE63-98C0-DD9B-5A1F-C22A0C0A8F51}"/>
              </a:ext>
            </a:extLst>
          </p:cNvPr>
          <p:cNvSpPr/>
          <p:nvPr/>
        </p:nvSpPr>
        <p:spPr>
          <a:xfrm>
            <a:off x="6019800" y="5715000"/>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ATSSA</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89593799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mporary Pedestrian Modular Ramp"/>
          <p:cNvSpPr>
            <a:spLocks noGrp="1"/>
          </p:cNvSpPr>
          <p:nvPr>
            <p:ph type="title"/>
          </p:nvPr>
        </p:nvSpPr>
        <p:spPr/>
        <p:txBody>
          <a:bodyPr/>
          <a:lstStyle/>
          <a:p>
            <a:r>
              <a:rPr lang="es-PR" dirty="0"/>
              <a:t>Temporary Pedestrian Modular Ramp</a:t>
            </a:r>
          </a:p>
        </p:txBody>
      </p:sp>
      <p:pic>
        <p:nvPicPr>
          <p:cNvPr id="1026" name="Picture 2" descr="Temporary Pedestrian Modular Ramp Diagram"/>
          <p:cNvPicPr>
            <a:picLocks noChangeAspect="1" noChangeArrowheads="1"/>
          </p:cNvPicPr>
          <p:nvPr/>
        </p:nvPicPr>
        <p:blipFill>
          <a:blip r:embed="rId3" cstate="print"/>
          <a:srcRect/>
          <a:stretch>
            <a:fillRect/>
          </a:stretch>
        </p:blipFill>
        <p:spPr bwMode="auto">
          <a:xfrm>
            <a:off x="0" y="1732251"/>
            <a:ext cx="9144000" cy="4897149"/>
          </a:xfrm>
          <a:prstGeom prst="rect">
            <a:avLst/>
          </a:prstGeom>
          <a:noFill/>
          <a:ln w="9525">
            <a:noFill/>
            <a:miter lim="800000"/>
            <a:headEnd/>
            <a:tailEnd/>
          </a:ln>
        </p:spPr>
      </p:pic>
      <p:sp>
        <p:nvSpPr>
          <p:cNvPr id="3" name="Google Shape;74;p1">
            <a:extLst>
              <a:ext uri="{FF2B5EF4-FFF2-40B4-BE49-F238E27FC236}">
                <a16:creationId xmlns:a16="http://schemas.microsoft.com/office/drawing/2014/main" id="{EF8C0116-D2F8-42E4-D4BA-EE5119C1CFDA}"/>
              </a:ext>
            </a:extLst>
          </p:cNvPr>
          <p:cNvSpPr/>
          <p:nvPr/>
        </p:nvSpPr>
        <p:spPr>
          <a:xfrm>
            <a:off x="7086600" y="6506309"/>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Plastic Safety Systems</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055695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Questions</a:t>
            </a:r>
            <a:endParaRPr lang="es-PR" dirty="0"/>
          </a:p>
        </p:txBody>
      </p:sp>
    </p:spTree>
    <p:extLst>
      <p:ext uri="{BB962C8B-B14F-4D97-AF65-F5344CB8AC3E}">
        <p14:creationId xmlns:p14="http://schemas.microsoft.com/office/powerpoint/2010/main" val="179885774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Ramp Safety Features</a:t>
            </a:r>
            <a:endParaRPr lang="es-PR" dirty="0"/>
          </a:p>
        </p:txBody>
      </p:sp>
      <p:sp>
        <p:nvSpPr>
          <p:cNvPr id="3" name="Content Placeholder 2"/>
          <p:cNvSpPr>
            <a:spLocks noGrp="1"/>
          </p:cNvSpPr>
          <p:nvPr>
            <p:ph idx="1"/>
          </p:nvPr>
        </p:nvSpPr>
        <p:spPr>
          <a:xfrm>
            <a:off x="417871" y="1353234"/>
            <a:ext cx="8458200" cy="4343400"/>
          </a:xfrm>
        </p:spPr>
        <p:txBody>
          <a:bodyPr/>
          <a:lstStyle/>
          <a:p>
            <a:pPr marL="514350" indent="-514350">
              <a:buSzPct val="100000"/>
              <a:buFont typeface="+mj-lt"/>
              <a:buAutoNum type="arabicPeriod"/>
            </a:pPr>
            <a:r>
              <a:rPr lang="en-US" dirty="0"/>
              <a:t>Non-slip surfaces</a:t>
            </a:r>
          </a:p>
          <a:p>
            <a:pPr marL="514350" indent="-514350">
              <a:buSzPct val="100000"/>
              <a:buFont typeface="+mj-lt"/>
              <a:buAutoNum type="arabicPeriod"/>
            </a:pPr>
            <a:r>
              <a:rPr lang="en-US" dirty="0"/>
              <a:t>Handrails</a:t>
            </a:r>
          </a:p>
          <a:p>
            <a:pPr marL="514350" indent="-514350">
              <a:buSzPct val="100000"/>
              <a:buFont typeface="+mj-lt"/>
              <a:buAutoNum type="arabicPeriod"/>
            </a:pPr>
            <a:r>
              <a:rPr lang="en-US" dirty="0"/>
              <a:t>Guardrails</a:t>
            </a:r>
          </a:p>
          <a:p>
            <a:pPr marL="514350" indent="-514350">
              <a:buSzPct val="100000"/>
              <a:buFont typeface="+mj-lt"/>
              <a:buAutoNum type="arabicPeriod"/>
            </a:pPr>
            <a:r>
              <a:rPr lang="en-US" dirty="0"/>
              <a:t>Edge protection</a:t>
            </a:r>
          </a:p>
          <a:p>
            <a:pPr marL="514350" indent="-514350">
              <a:buSzPct val="100000"/>
              <a:buFont typeface="+mj-lt"/>
              <a:buAutoNum type="arabicPeriod"/>
            </a:pPr>
            <a:r>
              <a:rPr lang="en-US" dirty="0"/>
              <a:t>Flush</a:t>
            </a:r>
          </a:p>
          <a:p>
            <a:pPr marL="514350" indent="-514350">
              <a:buSzPct val="100000"/>
              <a:buFont typeface="+mj-lt"/>
              <a:buAutoNum type="arabicPeriod"/>
            </a:pPr>
            <a:r>
              <a:rPr lang="en-US" dirty="0"/>
              <a:t>Landing</a:t>
            </a:r>
          </a:p>
          <a:p>
            <a:pPr marL="514350" indent="-514350">
              <a:buSzPct val="100000"/>
              <a:buFont typeface="+mj-lt"/>
              <a:buAutoNum type="arabicPeriod"/>
            </a:pPr>
            <a:r>
              <a:rPr lang="en-US" dirty="0"/>
              <a:t>Detectable warning surfaces</a:t>
            </a:r>
          </a:p>
          <a:p>
            <a:pPr marL="514350" indent="-514350">
              <a:buSzPct val="100000"/>
              <a:buFont typeface="+mj-lt"/>
              <a:buAutoNum type="arabicPeriod"/>
            </a:pPr>
            <a:r>
              <a:rPr lang="en-US" dirty="0"/>
              <a:t>Drainage</a:t>
            </a:r>
            <a:endParaRPr lang="es-PR" dirty="0"/>
          </a:p>
        </p:txBody>
      </p:sp>
      <p:sp>
        <p:nvSpPr>
          <p:cNvPr id="5" name="Rectangle 4"/>
          <p:cNvSpPr/>
          <p:nvPr/>
        </p:nvSpPr>
        <p:spPr>
          <a:xfrm>
            <a:off x="2776104" y="5696634"/>
            <a:ext cx="3667991" cy="64633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Let’s discuss!</a:t>
            </a:r>
          </a:p>
        </p:txBody>
      </p:sp>
      <p:pic>
        <p:nvPicPr>
          <p:cNvPr id="6" name="Picture 2" descr="Diagram of a parallel curb ramp"/>
          <p:cNvPicPr>
            <a:picLocks noChangeAspect="1" noChangeArrowheads="1"/>
          </p:cNvPicPr>
          <p:nvPr/>
        </p:nvPicPr>
        <p:blipFill>
          <a:blip r:embed="rId3" cstate="print">
            <a:clrChange>
              <a:clrFrom>
                <a:srgbClr val="FFFFFF"/>
              </a:clrFrom>
              <a:clrTo>
                <a:srgbClr val="FFFFFF">
                  <a:alpha val="0"/>
                </a:srgbClr>
              </a:clrTo>
            </a:clrChange>
          </a:blip>
          <a:srcRect b="16667"/>
          <a:stretch>
            <a:fillRect/>
          </a:stretch>
        </p:blipFill>
        <p:spPr bwMode="auto">
          <a:xfrm>
            <a:off x="3505200" y="1676400"/>
            <a:ext cx="5138980" cy="2485244"/>
          </a:xfrm>
          <a:prstGeom prst="rect">
            <a:avLst/>
          </a:prstGeom>
          <a:noFill/>
          <a:ln w="9525">
            <a:noFill/>
            <a:miter lim="800000"/>
            <a:headEnd/>
            <a:tailEnd/>
          </a:ln>
        </p:spPr>
      </p:pic>
      <p:sp>
        <p:nvSpPr>
          <p:cNvPr id="4" name="Google Shape;74;p1">
            <a:extLst>
              <a:ext uri="{FF2B5EF4-FFF2-40B4-BE49-F238E27FC236}">
                <a16:creationId xmlns:a16="http://schemas.microsoft.com/office/drawing/2014/main" id="{482D66C2-3D01-55A0-6270-3F273659D32B}"/>
              </a:ext>
            </a:extLst>
          </p:cNvPr>
          <p:cNvSpPr/>
          <p:nvPr/>
        </p:nvSpPr>
        <p:spPr>
          <a:xfrm>
            <a:off x="6882729" y="4038553"/>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Virginia DOT</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50726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Non-Slip Ramp Surfaces</a:t>
            </a:r>
            <a:endParaRPr lang="es-PR" dirty="0"/>
          </a:p>
        </p:txBody>
      </p:sp>
      <p:sp>
        <p:nvSpPr>
          <p:cNvPr id="3" name="Content Placeholder 2"/>
          <p:cNvSpPr>
            <a:spLocks noGrp="1"/>
          </p:cNvSpPr>
          <p:nvPr>
            <p:ph idx="1"/>
          </p:nvPr>
        </p:nvSpPr>
        <p:spPr>
          <a:xfrm>
            <a:off x="304800" y="1325563"/>
            <a:ext cx="8839200" cy="4495800"/>
          </a:xfrm>
        </p:spPr>
        <p:txBody>
          <a:bodyPr/>
          <a:lstStyle/>
          <a:p>
            <a:r>
              <a:rPr lang="en-US" dirty="0"/>
              <a:t>Increasing friction by:</a:t>
            </a:r>
          </a:p>
          <a:p>
            <a:pPr lvl="1"/>
            <a:r>
              <a:rPr lang="en-US" dirty="0"/>
              <a:t>Adding sand grit tape</a:t>
            </a:r>
          </a:p>
          <a:p>
            <a:pPr lvl="1"/>
            <a:r>
              <a:rPr lang="en-US" dirty="0"/>
              <a:t>Putting down strips of rolled roofing material</a:t>
            </a:r>
          </a:p>
          <a:p>
            <a:pPr lvl="1"/>
            <a:r>
              <a:rPr lang="en-US" dirty="0"/>
              <a:t>Sprinkling sand into freshly applied coats of polyurethane</a:t>
            </a:r>
            <a:endParaRPr lang="es-PR" dirty="0"/>
          </a:p>
        </p:txBody>
      </p:sp>
    </p:spTree>
    <p:extLst>
      <p:ext uri="{BB962C8B-B14F-4D97-AF65-F5344CB8AC3E}">
        <p14:creationId xmlns:p14="http://schemas.microsoft.com/office/powerpoint/2010/main" val="404255079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Handrails</a:t>
            </a:r>
            <a:endParaRPr lang="es-PR" dirty="0"/>
          </a:p>
        </p:txBody>
      </p:sp>
      <p:sp>
        <p:nvSpPr>
          <p:cNvPr id="3" name="Content Placeholder 2"/>
          <p:cNvSpPr>
            <a:spLocks noGrp="1"/>
          </p:cNvSpPr>
          <p:nvPr>
            <p:ph idx="1"/>
          </p:nvPr>
        </p:nvSpPr>
        <p:spPr>
          <a:xfrm>
            <a:off x="668594" y="1345228"/>
            <a:ext cx="5257800" cy="4419600"/>
          </a:xfrm>
        </p:spPr>
        <p:txBody>
          <a:bodyPr/>
          <a:lstStyle/>
          <a:p>
            <a:r>
              <a:rPr lang="en-US" dirty="0"/>
              <a:t>Required on both sides if:</a:t>
            </a:r>
          </a:p>
          <a:p>
            <a:pPr lvl="1"/>
            <a:r>
              <a:rPr lang="en-US" dirty="0"/>
              <a:t>Rise more than six inches</a:t>
            </a:r>
          </a:p>
          <a:p>
            <a:pPr lvl="1"/>
            <a:r>
              <a:rPr lang="en-US" dirty="0"/>
              <a:t>Length more than six feet</a:t>
            </a:r>
          </a:p>
          <a:p>
            <a:r>
              <a:rPr lang="en-US" dirty="0"/>
              <a:t>Graspable</a:t>
            </a:r>
          </a:p>
          <a:p>
            <a:r>
              <a:rPr lang="en-US" dirty="0"/>
              <a:t>34 to 38 inches up from the ramp’s surface</a:t>
            </a:r>
          </a:p>
          <a:p>
            <a:r>
              <a:rPr lang="en-US" dirty="0"/>
              <a:t>At least 1 ½ inches from the wall or guardrail</a:t>
            </a:r>
            <a:endParaRPr lang="es-PR" dirty="0"/>
          </a:p>
        </p:txBody>
      </p:sp>
      <p:pic>
        <p:nvPicPr>
          <p:cNvPr id="503809" name="Picture 1" descr="Picture of handrails on ramp with users navigating to street."/>
          <p:cNvPicPr>
            <a:picLocks noChangeAspect="1" noChangeArrowheads="1"/>
          </p:cNvPicPr>
          <p:nvPr/>
        </p:nvPicPr>
        <p:blipFill>
          <a:blip r:embed="rId3" cstate="print"/>
          <a:srcRect l="55833" t="20000" r="16667"/>
          <a:stretch>
            <a:fillRect/>
          </a:stretch>
        </p:blipFill>
        <p:spPr bwMode="auto">
          <a:xfrm>
            <a:off x="6248400" y="662781"/>
            <a:ext cx="2200275" cy="4800600"/>
          </a:xfrm>
          <a:prstGeom prst="rect">
            <a:avLst/>
          </a:prstGeom>
          <a:noFill/>
        </p:spPr>
      </p:pic>
      <p:sp>
        <p:nvSpPr>
          <p:cNvPr id="4" name="Google Shape;74;p1">
            <a:extLst>
              <a:ext uri="{FF2B5EF4-FFF2-40B4-BE49-F238E27FC236}">
                <a16:creationId xmlns:a16="http://schemas.microsoft.com/office/drawing/2014/main" id="{9C724F54-E5F3-2E93-B012-EAAD76B53685}"/>
              </a:ext>
            </a:extLst>
          </p:cNvPr>
          <p:cNvSpPr/>
          <p:nvPr/>
        </p:nvSpPr>
        <p:spPr>
          <a:xfrm>
            <a:off x="7150658" y="5537906"/>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ATSSA</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77008141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s-PR" dirty="0"/>
          </a:p>
        </p:txBody>
      </p:sp>
      <p:pic>
        <p:nvPicPr>
          <p:cNvPr id="558082" name="Picture 2" descr="People walking and a ramp with hand rails at street.&#10;"/>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Google Shape;74;p1">
            <a:extLst>
              <a:ext uri="{FF2B5EF4-FFF2-40B4-BE49-F238E27FC236}">
                <a16:creationId xmlns:a16="http://schemas.microsoft.com/office/drawing/2014/main" id="{625D3838-F50F-2237-CE1A-9A7740EA60DE}"/>
              </a:ext>
            </a:extLst>
          </p:cNvPr>
          <p:cNvSpPr/>
          <p:nvPr/>
        </p:nvSpPr>
        <p:spPr>
          <a:xfrm>
            <a:off x="6934200" y="6248400"/>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98844546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R" dirty="0"/>
              <a:t>Hand Edge or Rail</a:t>
            </a:r>
          </a:p>
        </p:txBody>
      </p:sp>
      <p:pic>
        <p:nvPicPr>
          <p:cNvPr id="107522" name="Picture 2" descr="Picture of Wheelchair Ramp with a Hande Edge/Rail with 12 to 1 maximum slope&#10;&#10;"/>
          <p:cNvPicPr>
            <a:picLocks noChangeAspect="1" noChangeArrowheads="1"/>
          </p:cNvPicPr>
          <p:nvPr/>
        </p:nvPicPr>
        <p:blipFill>
          <a:blip r:embed="rId3" cstate="print"/>
          <a:srcRect/>
          <a:stretch>
            <a:fillRect/>
          </a:stretch>
        </p:blipFill>
        <p:spPr bwMode="auto">
          <a:xfrm>
            <a:off x="0" y="990600"/>
            <a:ext cx="9144000" cy="4566191"/>
          </a:xfrm>
          <a:prstGeom prst="rect">
            <a:avLst/>
          </a:prstGeom>
          <a:noFill/>
        </p:spPr>
      </p:pic>
      <p:sp>
        <p:nvSpPr>
          <p:cNvPr id="3" name="TextBox 2" descr="&#10;https://www.workzonesafety.org/files/documents/training/fhwa_wz_grant/images/atssa_ada_guide/f21.png">
            <a:extLst>
              <a:ext uri="{FF2B5EF4-FFF2-40B4-BE49-F238E27FC236}">
                <a16:creationId xmlns:a16="http://schemas.microsoft.com/office/drawing/2014/main" id="{025333D1-2379-DC40-9916-D34866D9CD31}"/>
              </a:ext>
            </a:extLst>
          </p:cNvPr>
          <p:cNvSpPr txBox="1"/>
          <p:nvPr/>
        </p:nvSpPr>
        <p:spPr>
          <a:xfrm>
            <a:off x="3352800" y="5638800"/>
            <a:ext cx="5791200" cy="215444"/>
          </a:xfrm>
          <a:prstGeom prst="rect">
            <a:avLst/>
          </a:prstGeom>
          <a:noFill/>
        </p:spPr>
        <p:txBody>
          <a:bodyPr wrap="square" rtlCol="0">
            <a:spAutoFit/>
          </a:bodyPr>
          <a:lstStyle/>
          <a:p>
            <a:r>
              <a:rPr lang="en-US" sz="800" dirty="0"/>
              <a:t>https://</a:t>
            </a:r>
            <a:r>
              <a:rPr lang="en-US" sz="800" dirty="0" err="1"/>
              <a:t>www.workzonesafety.org</a:t>
            </a:r>
            <a:r>
              <a:rPr lang="en-US" sz="800" dirty="0"/>
              <a:t>/files/documents/training/</a:t>
            </a:r>
            <a:r>
              <a:rPr lang="en-US" sz="800" dirty="0" err="1"/>
              <a:t>fhwa_wz_grant</a:t>
            </a:r>
            <a:r>
              <a:rPr lang="en-US" sz="800" dirty="0"/>
              <a:t>/images/</a:t>
            </a:r>
            <a:r>
              <a:rPr lang="en-US" sz="800" dirty="0" err="1"/>
              <a:t>atssa_ada_guide</a:t>
            </a:r>
            <a:r>
              <a:rPr lang="en-US" sz="800" dirty="0"/>
              <a:t>/f21.png</a:t>
            </a:r>
          </a:p>
        </p:txBody>
      </p:sp>
    </p:spTree>
    <p:extLst>
      <p:ext uri="{BB962C8B-B14F-4D97-AF65-F5344CB8AC3E}">
        <p14:creationId xmlns:p14="http://schemas.microsoft.com/office/powerpoint/2010/main" val="114748951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Guardrails</a:t>
            </a:r>
            <a:endParaRPr lang="es-PR" dirty="0"/>
          </a:p>
        </p:txBody>
      </p:sp>
      <p:sp>
        <p:nvSpPr>
          <p:cNvPr id="3" name="Content Placeholder 2"/>
          <p:cNvSpPr>
            <a:spLocks noGrp="1"/>
          </p:cNvSpPr>
          <p:nvPr>
            <p:ph idx="1"/>
          </p:nvPr>
        </p:nvSpPr>
        <p:spPr>
          <a:xfrm>
            <a:off x="381000" y="1524000"/>
            <a:ext cx="8229600" cy="4343400"/>
          </a:xfrm>
        </p:spPr>
        <p:txBody>
          <a:bodyPr/>
          <a:lstStyle/>
          <a:p>
            <a:r>
              <a:rPr lang="en-US" dirty="0"/>
              <a:t>Along the length of the ramp</a:t>
            </a:r>
          </a:p>
          <a:p>
            <a:r>
              <a:rPr lang="en-US" dirty="0"/>
              <a:t>Ensure that wheelchairs will not roll off of the side</a:t>
            </a:r>
          </a:p>
          <a:p>
            <a:r>
              <a:rPr lang="en-US" dirty="0"/>
              <a:t>Slats should be no more than 3.5 in. apart</a:t>
            </a:r>
            <a:endParaRPr lang="es-PR" dirty="0"/>
          </a:p>
        </p:txBody>
      </p:sp>
    </p:spTree>
    <p:extLst>
      <p:ext uri="{BB962C8B-B14F-4D97-AF65-F5344CB8AC3E}">
        <p14:creationId xmlns:p14="http://schemas.microsoft.com/office/powerpoint/2010/main" val="71406411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Edge Protection</a:t>
            </a:r>
            <a:endParaRPr lang="es-PR" dirty="0"/>
          </a:p>
        </p:txBody>
      </p:sp>
      <p:sp>
        <p:nvSpPr>
          <p:cNvPr id="3" name="Content Placeholder 2"/>
          <p:cNvSpPr>
            <a:spLocks noGrp="1"/>
          </p:cNvSpPr>
          <p:nvPr>
            <p:ph idx="1"/>
          </p:nvPr>
        </p:nvSpPr>
        <p:spPr>
          <a:xfrm>
            <a:off x="381000" y="1676400"/>
            <a:ext cx="8458200" cy="4495800"/>
          </a:xfrm>
        </p:spPr>
        <p:txBody>
          <a:bodyPr/>
          <a:lstStyle/>
          <a:p>
            <a:r>
              <a:rPr lang="en-US" dirty="0"/>
              <a:t>Keeps wheelchair wheels or canes from slipping off the edge of the ramp</a:t>
            </a:r>
          </a:p>
          <a:p>
            <a:r>
              <a:rPr lang="en-US" dirty="0"/>
              <a:t>Wooden lips or bump boards on both sides of the ramp</a:t>
            </a:r>
          </a:p>
          <a:p>
            <a:r>
              <a:rPr lang="en-US" dirty="0"/>
              <a:t>Mounted:</a:t>
            </a:r>
          </a:p>
          <a:p>
            <a:pPr lvl="1"/>
            <a:r>
              <a:rPr lang="en-US" dirty="0"/>
              <a:t> Onto the ramp surface, or</a:t>
            </a:r>
          </a:p>
          <a:p>
            <a:pPr lvl="1"/>
            <a:r>
              <a:rPr lang="en-US" dirty="0"/>
              <a:t>½ inch above the ramp surface</a:t>
            </a:r>
          </a:p>
          <a:p>
            <a:pPr lvl="1"/>
            <a:r>
              <a:rPr lang="en-US" dirty="0"/>
              <a:t>At least two inches high</a:t>
            </a:r>
            <a:endParaRPr lang="es-PR" dirty="0"/>
          </a:p>
        </p:txBody>
      </p:sp>
    </p:spTree>
    <p:extLst>
      <p:ext uri="{BB962C8B-B14F-4D97-AF65-F5344CB8AC3E}">
        <p14:creationId xmlns:p14="http://schemas.microsoft.com/office/powerpoint/2010/main" val="311952704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Edge Protection</a:t>
            </a:r>
            <a:endParaRPr lang="es-PR" dirty="0"/>
          </a:p>
        </p:txBody>
      </p:sp>
      <p:pic>
        <p:nvPicPr>
          <p:cNvPr id="168962" name="Picture 2" descr="A minimum of 2 inches of edge protection is needed on ramps to prevent crutch tips and small caster wheels from slipping off the edge of surface. "/>
          <p:cNvPicPr>
            <a:picLocks noChangeAspect="1" noChangeArrowheads="1"/>
          </p:cNvPicPr>
          <p:nvPr/>
        </p:nvPicPr>
        <p:blipFill>
          <a:blip r:embed="rId3" cstate="print"/>
          <a:srcRect t="34188" b="14307"/>
          <a:stretch>
            <a:fillRect/>
          </a:stretch>
        </p:blipFill>
        <p:spPr bwMode="auto">
          <a:xfrm>
            <a:off x="-1" y="1676400"/>
            <a:ext cx="5792683" cy="2057400"/>
          </a:xfrm>
          <a:prstGeom prst="rect">
            <a:avLst/>
          </a:prstGeom>
          <a:noFill/>
        </p:spPr>
      </p:pic>
      <p:sp>
        <p:nvSpPr>
          <p:cNvPr id="6" name="Content Placeholder 2"/>
          <p:cNvSpPr>
            <a:spLocks noGrp="1"/>
          </p:cNvSpPr>
          <p:nvPr>
            <p:ph idx="1"/>
          </p:nvPr>
        </p:nvSpPr>
        <p:spPr>
          <a:xfrm>
            <a:off x="533400" y="3962400"/>
            <a:ext cx="3733800" cy="762000"/>
          </a:xfrm>
        </p:spPr>
        <p:txBody>
          <a:bodyPr/>
          <a:lstStyle/>
          <a:p>
            <a:r>
              <a:rPr lang="en-US" dirty="0"/>
              <a:t>2 in. minimum!</a:t>
            </a:r>
            <a:endParaRPr lang="es-PR" dirty="0"/>
          </a:p>
        </p:txBody>
      </p:sp>
      <p:pic>
        <p:nvPicPr>
          <p:cNvPr id="4" name="Picture 2" descr="Example of edge protection ramp&#10;&#10;"/>
          <p:cNvPicPr>
            <a:picLocks noChangeAspect="1" noChangeArrowheads="1"/>
          </p:cNvPicPr>
          <p:nvPr/>
        </p:nvPicPr>
        <p:blipFill>
          <a:blip r:embed="rId4" cstate="print"/>
          <a:srcRect l="30913" r="33658" b="27586"/>
          <a:stretch>
            <a:fillRect/>
          </a:stretch>
        </p:blipFill>
        <p:spPr bwMode="auto">
          <a:xfrm>
            <a:off x="5638800" y="2895600"/>
            <a:ext cx="2950029" cy="3097530"/>
          </a:xfrm>
          <a:prstGeom prst="rect">
            <a:avLst/>
          </a:prstGeom>
          <a:noFill/>
        </p:spPr>
      </p:pic>
      <p:sp>
        <p:nvSpPr>
          <p:cNvPr id="5" name="Notched Right Arrow 4">
            <a:extLst>
              <a:ext uri="{C183D7F6-B498-43B3-948B-1728B52AA6E4}">
                <adec:decorative xmlns:adec="http://schemas.microsoft.com/office/drawing/2017/decorative" val="1"/>
              </a:ext>
            </a:extLst>
          </p:cNvPr>
          <p:cNvSpPr/>
          <p:nvPr/>
        </p:nvSpPr>
        <p:spPr>
          <a:xfrm rot="19694125">
            <a:off x="4040360" y="5163051"/>
            <a:ext cx="1905000" cy="838200"/>
          </a:xfrm>
          <a:prstGeom prst="notchedRightArrow">
            <a:avLst>
              <a:gd name="adj1" fmla="val 50000"/>
              <a:gd name="adj2" fmla="val 467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dirty="0"/>
          </a:p>
        </p:txBody>
      </p:sp>
      <p:sp>
        <p:nvSpPr>
          <p:cNvPr id="8" name="Google Shape;74;p1">
            <a:extLst>
              <a:ext uri="{FF2B5EF4-FFF2-40B4-BE49-F238E27FC236}">
                <a16:creationId xmlns:a16="http://schemas.microsoft.com/office/drawing/2014/main" id="{E306390A-5737-F6DC-3FEB-E252D907AD9F}"/>
              </a:ext>
            </a:extLst>
          </p:cNvPr>
          <p:cNvSpPr/>
          <p:nvPr/>
        </p:nvSpPr>
        <p:spPr>
          <a:xfrm>
            <a:off x="4796011" y="6281644"/>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Images: adata.org</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18215955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Flush</a:t>
            </a:r>
            <a:endParaRPr lang="es-PR" dirty="0"/>
          </a:p>
        </p:txBody>
      </p:sp>
      <p:sp>
        <p:nvSpPr>
          <p:cNvPr id="3" name="Content Placeholder 2"/>
          <p:cNvSpPr>
            <a:spLocks noGrp="1"/>
          </p:cNvSpPr>
          <p:nvPr>
            <p:ph idx="1"/>
          </p:nvPr>
        </p:nvSpPr>
        <p:spPr/>
        <p:txBody>
          <a:bodyPr/>
          <a:lstStyle/>
          <a:p>
            <a:r>
              <a:rPr lang="en-US" dirty="0"/>
              <a:t>All grade breaks must be flush</a:t>
            </a:r>
          </a:p>
          <a:p>
            <a:r>
              <a:rPr lang="en-US" dirty="0"/>
              <a:t>¼” maximum difference</a:t>
            </a:r>
            <a:endParaRPr lang="es-PR" dirty="0"/>
          </a:p>
        </p:txBody>
      </p:sp>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srcRect/>
          <a:stretch>
            <a:fillRect/>
          </a:stretch>
        </p:blipFill>
        <p:spPr bwMode="auto">
          <a:xfrm>
            <a:off x="457200" y="3200400"/>
            <a:ext cx="8226849" cy="2895600"/>
          </a:xfrm>
          <a:prstGeom prst="rect">
            <a:avLst/>
          </a:prstGeom>
          <a:noFill/>
          <a:ln w="9525">
            <a:noFill/>
            <a:miter lim="800000"/>
            <a:headEnd/>
            <a:tailEnd/>
          </a:ln>
        </p:spPr>
      </p:pic>
      <p:sp>
        <p:nvSpPr>
          <p:cNvPr id="6" name="Google Shape;74;p1">
            <a:extLst>
              <a:ext uri="{FF2B5EF4-FFF2-40B4-BE49-F238E27FC236}">
                <a16:creationId xmlns:a16="http://schemas.microsoft.com/office/drawing/2014/main" id="{EC067E1A-C638-649A-028D-EB6FFCEA4DB2}"/>
              </a:ext>
            </a:extLst>
          </p:cNvPr>
          <p:cNvSpPr/>
          <p:nvPr/>
        </p:nvSpPr>
        <p:spPr>
          <a:xfrm>
            <a:off x="4796011" y="6281644"/>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adata.org</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05709595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Landings</a:t>
            </a:r>
            <a:endParaRPr lang="es-PR" dirty="0"/>
          </a:p>
        </p:txBody>
      </p:sp>
      <p:sp>
        <p:nvSpPr>
          <p:cNvPr id="3" name="Content Placeholder 2"/>
          <p:cNvSpPr>
            <a:spLocks noGrp="1"/>
          </p:cNvSpPr>
          <p:nvPr>
            <p:ph idx="1"/>
          </p:nvPr>
        </p:nvSpPr>
        <p:spPr>
          <a:xfrm>
            <a:off x="362712" y="1288692"/>
            <a:ext cx="4764042" cy="4419600"/>
          </a:xfrm>
        </p:spPr>
        <p:txBody>
          <a:bodyPr/>
          <a:lstStyle/>
          <a:p>
            <a:r>
              <a:rPr lang="en-US" dirty="0"/>
              <a:t>When adding turns in the ramp, the following guidelines should be followed:</a:t>
            </a:r>
          </a:p>
          <a:p>
            <a:pPr lvl="1"/>
            <a:r>
              <a:rPr lang="en-US" dirty="0"/>
              <a:t>90-degree turn: Landing should be at least five feet by five feet</a:t>
            </a:r>
          </a:p>
          <a:p>
            <a:pPr lvl="1"/>
            <a:r>
              <a:rPr lang="en-US" dirty="0"/>
              <a:t>180-degree turn: Create a landing at least five feet by eight feet</a:t>
            </a:r>
          </a:p>
          <a:p>
            <a:endParaRPr lang="es-PR" dirty="0"/>
          </a:p>
        </p:txBody>
      </p:sp>
      <p:pic>
        <p:nvPicPr>
          <p:cNvPr id="124930" name="Picture 2" descr="Level Landing Diagram at the top of a curb ramp (permanent)&#10;&#10;"/>
          <p:cNvPicPr>
            <a:picLocks noChangeAspect="1" noChangeArrowheads="1"/>
          </p:cNvPicPr>
          <p:nvPr/>
        </p:nvPicPr>
        <p:blipFill>
          <a:blip r:embed="rId3" cstate="print"/>
          <a:srcRect l="32092" r="19771"/>
          <a:stretch>
            <a:fillRect/>
          </a:stretch>
        </p:blipFill>
        <p:spPr bwMode="auto">
          <a:xfrm>
            <a:off x="5562600" y="1685119"/>
            <a:ext cx="2929719" cy="3487761"/>
          </a:xfrm>
          <a:prstGeom prst="rect">
            <a:avLst/>
          </a:prstGeom>
          <a:noFill/>
        </p:spPr>
      </p:pic>
      <p:sp>
        <p:nvSpPr>
          <p:cNvPr id="5" name="TextBox 4"/>
          <p:cNvSpPr txBox="1"/>
          <p:nvPr/>
        </p:nvSpPr>
        <p:spPr>
          <a:xfrm>
            <a:off x="7048499" y="457695"/>
            <a:ext cx="1600200" cy="830997"/>
          </a:xfrm>
          <a:prstGeom prst="rect">
            <a:avLst/>
          </a:prstGeom>
          <a:solidFill>
            <a:schemeClr val="bg1"/>
          </a:solidFill>
        </p:spPr>
        <p:txBody>
          <a:bodyPr wrap="square" rtlCol="0">
            <a:spAutoFit/>
          </a:bodyPr>
          <a:lstStyle/>
          <a:p>
            <a:pPr algn="ctr"/>
            <a:r>
              <a:rPr lang="en-US" sz="2400" b="1" dirty="0">
                <a:solidFill>
                  <a:srgbClr val="C00000"/>
                </a:solidFill>
                <a:latin typeface="Arial" panose="020B0604020202020204" pitchFamily="34" charset="0"/>
              </a:rPr>
              <a:t>Level</a:t>
            </a:r>
          </a:p>
          <a:p>
            <a:pPr algn="ctr"/>
            <a:r>
              <a:rPr lang="en-US" sz="2400" b="1" dirty="0">
                <a:solidFill>
                  <a:srgbClr val="C00000"/>
                </a:solidFill>
                <a:latin typeface="Arial" panose="020B0604020202020204" pitchFamily="34" charset="0"/>
              </a:rPr>
              <a:t>Landing</a:t>
            </a:r>
            <a:endParaRPr lang="es-PR" sz="2400" b="1" dirty="0">
              <a:solidFill>
                <a:srgbClr val="C00000"/>
              </a:solidFill>
              <a:latin typeface="Arial" panose="020B0604020202020204" pitchFamily="34" charset="0"/>
            </a:endParaRPr>
          </a:p>
        </p:txBody>
      </p:sp>
      <p:sp>
        <p:nvSpPr>
          <p:cNvPr id="6" name="Right Arrow 5">
            <a:extLst>
              <a:ext uri="{C183D7F6-B498-43B3-948B-1728B52AA6E4}">
                <adec:decorative xmlns:adec="http://schemas.microsoft.com/office/drawing/2017/decorative" val="1"/>
              </a:ext>
            </a:extLst>
          </p:cNvPr>
          <p:cNvSpPr/>
          <p:nvPr/>
        </p:nvSpPr>
        <p:spPr>
          <a:xfrm rot="6384492">
            <a:off x="6905743" y="1831183"/>
            <a:ext cx="143204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dirty="0"/>
          </a:p>
        </p:txBody>
      </p:sp>
      <p:sp>
        <p:nvSpPr>
          <p:cNvPr id="4" name="Google Shape;74;p1">
            <a:extLst>
              <a:ext uri="{FF2B5EF4-FFF2-40B4-BE49-F238E27FC236}">
                <a16:creationId xmlns:a16="http://schemas.microsoft.com/office/drawing/2014/main" id="{5114F9FC-5355-CA49-7883-E14D91F4CB74}"/>
              </a:ext>
            </a:extLst>
          </p:cNvPr>
          <p:cNvSpPr/>
          <p:nvPr/>
        </p:nvSpPr>
        <p:spPr>
          <a:xfrm>
            <a:off x="6858000" y="5207212"/>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Images: US Access Board</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942579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1295400"/>
          </a:xfrm>
          <a:prstGeom prst="rect">
            <a:avLst/>
          </a:prstGeom>
          <a:solidFill>
            <a:srgbClr val="008080"/>
          </a:solidFill>
          <a:ln w="9525">
            <a:noFill/>
            <a:miter lim="800000"/>
            <a:headEnd/>
            <a:tailEnd/>
          </a:ln>
        </p:spPr>
        <p:txBody>
          <a:bodyPr anchor="ctr"/>
          <a:lstStyle/>
          <a:p>
            <a:pPr algn="ctr">
              <a:defRPr/>
            </a:pPr>
            <a:r>
              <a:rPr lang="en-US" sz="3200" b="1" dirty="0">
                <a:solidFill>
                  <a:schemeClr val="bg1"/>
                </a:solidFill>
                <a:latin typeface="Arial" panose="020B0604020202020204" pitchFamily="34" charset="0"/>
                <a:ea typeface="+mj-ea"/>
                <a:cs typeface="+mj-cs"/>
              </a:rPr>
              <a:t>American Traffic Safety Services Association</a:t>
            </a:r>
            <a:endParaRPr lang="en-US" sz="4000" b="1" dirty="0">
              <a:solidFill>
                <a:schemeClr val="bg1"/>
              </a:solidFill>
              <a:latin typeface="Arial" panose="020B0604020202020204" pitchFamily="34" charset="0"/>
              <a:ea typeface="+mj-ea"/>
              <a:cs typeface="+mj-cs"/>
            </a:endParaRPr>
          </a:p>
        </p:txBody>
      </p:sp>
      <p:pic>
        <p:nvPicPr>
          <p:cNvPr id="6" name="Picture 2" descr="Wheelchair, brain, hand signals, and user with cane icons">
            <a:extLst>
              <a:ext uri="{FF2B5EF4-FFF2-40B4-BE49-F238E27FC236}">
                <a16:creationId xmlns:a16="http://schemas.microsoft.com/office/drawing/2014/main" id="{C2894D5A-10B2-4DAF-B993-271F5A5FE558}"/>
              </a:ext>
              <a:ext uri="{C183D7F6-B498-43B3-948B-1728B52AA6E4}">
                <adec:decorative xmlns:adec="http://schemas.microsoft.com/office/drawing/2017/decorative" val="0"/>
              </a:ext>
            </a:extLst>
          </p:cNvPr>
          <p:cNvPicPr>
            <a:picLocks noChangeAspect="1" noChangeArrowheads="1"/>
          </p:cNvPicPr>
          <p:nvPr/>
        </p:nvPicPr>
        <p:blipFill>
          <a:blip r:embed="rId3" cstate="print"/>
          <a:srcRect/>
          <a:stretch>
            <a:fillRect/>
          </a:stretch>
        </p:blipFill>
        <p:spPr bwMode="auto">
          <a:xfrm>
            <a:off x="914400" y="1905000"/>
            <a:ext cx="3429000" cy="3429000"/>
          </a:xfrm>
          <a:prstGeom prst="rect">
            <a:avLst/>
          </a:prstGeom>
          <a:noFill/>
        </p:spPr>
      </p:pic>
      <p:pic>
        <p:nvPicPr>
          <p:cNvPr id="7" name="Picture 2" descr="Orange Road Work Ahead sign">
            <a:extLst>
              <a:ext uri="{FF2B5EF4-FFF2-40B4-BE49-F238E27FC236}">
                <a16:creationId xmlns:a16="http://schemas.microsoft.com/office/drawing/2014/main" id="{5ABE8E39-8456-4D3F-A432-1898AF8C7A46}"/>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57670" y="2539410"/>
            <a:ext cx="2133600" cy="2133601"/>
          </a:xfrm>
          <a:prstGeom prst="rect">
            <a:avLst/>
          </a:prstGeom>
          <a:noFill/>
        </p:spPr>
      </p:pic>
      <p:sp>
        <p:nvSpPr>
          <p:cNvPr id="5" name="Rectangle 2" descr="Understanding the Disability Challenge">
            <a:extLst>
              <a:ext uri="{FF2B5EF4-FFF2-40B4-BE49-F238E27FC236}">
                <a16:creationId xmlns:a16="http://schemas.microsoft.com/office/drawing/2014/main" id="{1D5A2D45-23FE-4D74-A55C-555FCA4F4D85}"/>
              </a:ext>
            </a:extLst>
          </p:cNvPr>
          <p:cNvSpPr>
            <a:spLocks noGrp="1" noChangeArrowheads="1"/>
          </p:cNvSpPr>
          <p:nvPr>
            <p:ph type="title"/>
          </p:nvPr>
        </p:nvSpPr>
        <p:spPr>
          <a:xfrm>
            <a:off x="4572000" y="1905000"/>
            <a:ext cx="4349645" cy="3256870"/>
          </a:xfrm>
        </p:spPr>
        <p:txBody>
          <a:bodyPr/>
          <a:lstStyle/>
          <a:p>
            <a:pPr algn="ctr" eaLnBrk="1" hangingPunct="1">
              <a:defRPr/>
            </a:pPr>
            <a:r>
              <a:rPr lang="en-US" sz="3600" dirty="0"/>
              <a:t>1. Understanding the Disability Challenge</a:t>
            </a:r>
          </a:p>
        </p:txBody>
      </p:sp>
      <p:sp>
        <p:nvSpPr>
          <p:cNvPr id="4" name="Google Shape;74;p1">
            <a:extLst>
              <a:ext uri="{FF2B5EF4-FFF2-40B4-BE49-F238E27FC236}">
                <a16:creationId xmlns:a16="http://schemas.microsoft.com/office/drawing/2014/main" id="{D49A0C81-7F3F-F047-3F61-39D0C3569FCA}"/>
              </a:ext>
            </a:extLst>
          </p:cNvPr>
          <p:cNvSpPr/>
          <p:nvPr/>
        </p:nvSpPr>
        <p:spPr>
          <a:xfrm>
            <a:off x="968166" y="5418313"/>
            <a:ext cx="2613233"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Images: US Access Board and FHWA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69790074"/>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417638"/>
          </a:xfrm>
        </p:spPr>
        <p:txBody>
          <a:bodyPr>
            <a:noAutofit/>
          </a:bodyPr>
          <a:lstStyle/>
          <a:p>
            <a:r>
              <a:rPr lang="en-US" dirty="0"/>
              <a:t>7. Detectable Warning Surfaces (DWS)</a:t>
            </a:r>
          </a:p>
        </p:txBody>
      </p:sp>
      <p:sp>
        <p:nvSpPr>
          <p:cNvPr id="3" name="Content Placeholder 2"/>
          <p:cNvSpPr>
            <a:spLocks noGrp="1"/>
          </p:cNvSpPr>
          <p:nvPr>
            <p:ph idx="1"/>
          </p:nvPr>
        </p:nvSpPr>
        <p:spPr>
          <a:xfrm>
            <a:off x="342900" y="1191160"/>
            <a:ext cx="8458200" cy="2390240"/>
          </a:xfrm>
          <a:solidFill>
            <a:schemeClr val="bg1"/>
          </a:solidFill>
        </p:spPr>
        <p:txBody>
          <a:bodyPr/>
          <a:lstStyle/>
          <a:p>
            <a:r>
              <a:rPr lang="en-US" dirty="0"/>
              <a:t>Small “truncated domes” that contrast in color with the surrounding sidewalk or street</a:t>
            </a:r>
          </a:p>
          <a:p>
            <a:r>
              <a:rPr lang="en-US" dirty="0"/>
              <a:t>Must be integrated into the walking surface</a:t>
            </a:r>
          </a:p>
          <a:p>
            <a:r>
              <a:rPr lang="en-US" dirty="0"/>
              <a:t>Specific measurements for the size and spacing of the domes </a:t>
            </a:r>
          </a:p>
        </p:txBody>
      </p:sp>
    </p:spTree>
    <p:extLst>
      <p:ext uri="{BB962C8B-B14F-4D97-AF65-F5344CB8AC3E}">
        <p14:creationId xmlns:p14="http://schemas.microsoft.com/office/powerpoint/2010/main" val="208062067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a:t>Detectable Warning Details</a:t>
            </a:r>
          </a:p>
        </p:txBody>
      </p:sp>
      <p:sp>
        <p:nvSpPr>
          <p:cNvPr id="7" name="Rectangle 3"/>
          <p:cNvSpPr txBox="1">
            <a:spLocks noChangeArrowheads="1"/>
          </p:cNvSpPr>
          <p:nvPr/>
        </p:nvSpPr>
        <p:spPr>
          <a:xfrm>
            <a:off x="533400" y="1136650"/>
            <a:ext cx="5791200" cy="4584700"/>
          </a:xfrm>
          <a:prstGeom prst="rect">
            <a:avLst/>
          </a:prstGeom>
        </p:spPr>
        <p:txBody>
          <a:bodyPr/>
          <a:lstStyle/>
          <a:p>
            <a:pPr marL="342900" lvl="0" indent="-342900">
              <a:spcBef>
                <a:spcPct val="20000"/>
              </a:spcBef>
              <a:buClr>
                <a:srgbClr val="002060"/>
              </a:buClr>
              <a:buSzPct val="70000"/>
              <a:buFont typeface="Wingdings" pitchFamily="2" charset="2"/>
              <a:buChar char="§"/>
            </a:pPr>
            <a:r>
              <a:rPr lang="en-US" sz="2800" dirty="0">
                <a:latin typeface="Arial" panose="020B0604020202020204" pitchFamily="34" charset="0"/>
                <a:cs typeface="+mn-cs"/>
              </a:rPr>
              <a:t>A 2’ x 4’ pad near the bottom of the ramp for the full width of the ramp</a:t>
            </a:r>
          </a:p>
          <a:p>
            <a:pPr marL="342900" lvl="0" indent="-342900">
              <a:spcBef>
                <a:spcPct val="20000"/>
              </a:spcBef>
              <a:buClr>
                <a:srgbClr val="002060"/>
              </a:buClr>
              <a:buSzPct val="70000"/>
              <a:buFont typeface="Wingdings" pitchFamily="2" charset="2"/>
              <a:buChar char="§"/>
            </a:pPr>
            <a:r>
              <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rPr>
              <a:t>Contrasting</a:t>
            </a:r>
            <a:r>
              <a:rPr kumimoji="0" lang="en-US" sz="2800" b="0" i="0" u="none" strike="noStrike" kern="1200" cap="none" spc="0" normalizeH="0" noProof="0" dirty="0">
                <a:ln>
                  <a:noFill/>
                </a:ln>
                <a:solidFill>
                  <a:schemeClr val="tx1"/>
                </a:solidFill>
                <a:effectLst/>
                <a:uLnTx/>
                <a:uFillTx/>
                <a:latin typeface="Arial" panose="020B0604020202020204" pitchFamily="34" charset="0"/>
                <a:ea typeface="+mn-ea"/>
              </a:rPr>
              <a:t> color</a:t>
            </a:r>
          </a:p>
          <a:p>
            <a:pPr marL="342900" lvl="0" indent="-342900">
              <a:spcBef>
                <a:spcPct val="20000"/>
              </a:spcBef>
              <a:buClr>
                <a:srgbClr val="002060"/>
              </a:buClr>
              <a:buSzPct val="70000"/>
              <a:buFont typeface="Wingdings" pitchFamily="2" charset="2"/>
              <a:buChar char="§"/>
            </a:pPr>
            <a:r>
              <a:rPr lang="en-US" sz="2800" baseline="0" dirty="0">
                <a:latin typeface="Arial" panose="020B0604020202020204" pitchFamily="34" charset="0"/>
                <a:cs typeface="+mn-cs"/>
              </a:rPr>
              <a:t>Ideally perpendicular</a:t>
            </a:r>
            <a:r>
              <a:rPr lang="en-US" sz="2800" dirty="0">
                <a:latin typeface="Arial" panose="020B0604020202020204" pitchFamily="34" charset="0"/>
                <a:cs typeface="+mn-cs"/>
              </a:rPr>
              <a:t> to direction of travel</a:t>
            </a:r>
          </a:p>
          <a:p>
            <a:pPr marL="342900" lvl="0" indent="-342900">
              <a:spcBef>
                <a:spcPct val="20000"/>
              </a:spcBef>
              <a:buClr>
                <a:srgbClr val="002060"/>
              </a:buClr>
              <a:buSzPct val="70000"/>
              <a:buFont typeface="Wingdings" pitchFamily="2" charset="2"/>
              <a:buChar char="§"/>
            </a:pPr>
            <a:r>
              <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rPr>
              <a:t>Only when traffic on one</a:t>
            </a:r>
            <a:r>
              <a:rPr kumimoji="0" lang="en-US" sz="2800" b="0" i="0" u="none" strike="noStrike" kern="1200" cap="none" spc="0" normalizeH="0" noProof="0" dirty="0">
                <a:ln>
                  <a:noFill/>
                </a:ln>
                <a:solidFill>
                  <a:schemeClr val="tx1"/>
                </a:solidFill>
                <a:effectLst/>
                <a:uLnTx/>
                <a:uFillTx/>
                <a:latin typeface="Arial" panose="020B0604020202020204" pitchFamily="34" charset="0"/>
                <a:ea typeface="+mn-ea"/>
              </a:rPr>
              <a:t> side</a:t>
            </a: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247790743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Detectable Warning Surface Detail</a:t>
            </a:r>
            <a:endParaRPr lang="es-PR" dirty="0"/>
          </a:p>
        </p:txBody>
      </p:sp>
      <p:pic>
        <p:nvPicPr>
          <p:cNvPr id="488451" name="Picture 3" descr="Truncated dome pad at curb ramp with landing and 2 foot width shown.">
            <a:extLst>
              <a:ext uri="{C183D7F6-B498-43B3-948B-1728B52AA6E4}">
                <adec:decorative xmlns:adec="http://schemas.microsoft.com/office/drawing/2017/decorative" val="0"/>
              </a:ext>
            </a:extLst>
          </p:cNvPr>
          <p:cNvPicPr>
            <a:picLocks noChangeAspect="1" noChangeArrowheads="1"/>
          </p:cNvPicPr>
          <p:nvPr/>
        </p:nvPicPr>
        <p:blipFill>
          <a:blip r:embed="rId3" cstate="print"/>
          <a:srcRect/>
          <a:stretch>
            <a:fillRect/>
          </a:stretch>
        </p:blipFill>
        <p:spPr bwMode="auto">
          <a:xfrm>
            <a:off x="-15876" y="1554163"/>
            <a:ext cx="9159876" cy="5303837"/>
          </a:xfrm>
          <a:prstGeom prst="rect">
            <a:avLst/>
          </a:prstGeom>
          <a:noFill/>
          <a:ln w="9525">
            <a:noFill/>
            <a:miter lim="800000"/>
            <a:headEnd/>
            <a:tailEnd/>
          </a:ln>
          <a:effectLst/>
        </p:spPr>
      </p:pic>
      <p:sp>
        <p:nvSpPr>
          <p:cNvPr id="5" name="Google Shape;74;p1">
            <a:extLst>
              <a:ext uri="{FF2B5EF4-FFF2-40B4-BE49-F238E27FC236}">
                <a16:creationId xmlns:a16="http://schemas.microsoft.com/office/drawing/2014/main" id="{489D4889-24C7-EAF9-1E93-FEDA1E83EE18}"/>
              </a:ext>
            </a:extLst>
          </p:cNvPr>
          <p:cNvSpPr/>
          <p:nvPr/>
        </p:nvSpPr>
        <p:spPr>
          <a:xfrm>
            <a:off x="2971800" y="6324600"/>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Washington State DOT</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79708257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6037"/>
            <a:ext cx="8763000" cy="1325563"/>
          </a:xfrm>
        </p:spPr>
        <p:txBody>
          <a:bodyPr/>
          <a:lstStyle/>
          <a:p>
            <a:r>
              <a:rPr lang="en-US" dirty="0"/>
              <a:t>Contrasting Color</a:t>
            </a:r>
            <a:endParaRPr lang="es-PR" dirty="0"/>
          </a:p>
        </p:txBody>
      </p:sp>
      <p:sp>
        <p:nvSpPr>
          <p:cNvPr id="3" name="Content Placeholder 2"/>
          <p:cNvSpPr>
            <a:spLocks noGrp="1"/>
          </p:cNvSpPr>
          <p:nvPr>
            <p:ph idx="1"/>
          </p:nvPr>
        </p:nvSpPr>
        <p:spPr>
          <a:xfrm>
            <a:off x="381000" y="1752600"/>
            <a:ext cx="4800600" cy="990600"/>
          </a:xfrm>
        </p:spPr>
        <p:txBody>
          <a:bodyPr/>
          <a:lstStyle/>
          <a:p>
            <a:r>
              <a:rPr lang="en-US" dirty="0"/>
              <a:t>Helps locate the ramp from the other end</a:t>
            </a:r>
            <a:endParaRPr lang="es-PR" dirty="0"/>
          </a:p>
        </p:txBody>
      </p:sp>
    </p:spTree>
    <p:extLst>
      <p:ext uri="{BB962C8B-B14F-4D97-AF65-F5344CB8AC3E}">
        <p14:creationId xmlns:p14="http://schemas.microsoft.com/office/powerpoint/2010/main" val="368407762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81000" y="0"/>
            <a:ext cx="8763000" cy="1371600"/>
          </a:xfrm>
          <a:solidFill>
            <a:schemeClr val="bg1"/>
          </a:solidFill>
        </p:spPr>
        <p:txBody>
          <a:bodyPr>
            <a:noAutofit/>
          </a:bodyPr>
          <a:lstStyle/>
          <a:p>
            <a:pPr eaLnBrk="1" hangingPunct="1"/>
            <a:r>
              <a:rPr lang="en-US" dirty="0"/>
              <a:t>Detectable Warning Surface</a:t>
            </a:r>
            <a:br>
              <a:rPr lang="en-US" dirty="0"/>
            </a:br>
            <a:r>
              <a:rPr lang="en-US" dirty="0"/>
              <a:t>Location and Alignment</a:t>
            </a:r>
          </a:p>
        </p:txBody>
      </p:sp>
      <p:pic>
        <p:nvPicPr>
          <p:cNvPr id="11267" name="Picture 9" descr="Blind person with a can walking toward the edge of a curb&#10;&#10;"/>
          <p:cNvPicPr>
            <a:picLocks noChangeAspect="1" noChangeArrowheads="1"/>
          </p:cNvPicPr>
          <p:nvPr/>
        </p:nvPicPr>
        <p:blipFill>
          <a:blip r:embed="rId4" cstate="print"/>
          <a:srcRect t="27778" r="3095" b="8889"/>
          <a:stretch>
            <a:fillRect/>
          </a:stretch>
        </p:blipFill>
        <p:spPr bwMode="auto">
          <a:xfrm>
            <a:off x="800100" y="1387549"/>
            <a:ext cx="7543800" cy="4343400"/>
          </a:xfrm>
          <a:prstGeom prst="rect">
            <a:avLst/>
          </a:prstGeom>
          <a:noFill/>
          <a:ln w="9525">
            <a:noFill/>
            <a:miter lim="800000"/>
            <a:headEnd/>
            <a:tailEnd/>
          </a:ln>
        </p:spPr>
      </p:pic>
      <p:sp>
        <p:nvSpPr>
          <p:cNvPr id="3" name="Google Shape;74;p1">
            <a:extLst>
              <a:ext uri="{FF2B5EF4-FFF2-40B4-BE49-F238E27FC236}">
                <a16:creationId xmlns:a16="http://schemas.microsoft.com/office/drawing/2014/main" id="{316AE985-113F-9687-1477-7BA573AC0C74}"/>
              </a:ext>
            </a:extLst>
          </p:cNvPr>
          <p:cNvSpPr/>
          <p:nvPr/>
        </p:nvSpPr>
        <p:spPr>
          <a:xfrm>
            <a:off x="6858000" y="5746898"/>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FHWA</a:t>
            </a:r>
            <a:endParaRPr sz="1000" dirty="0">
              <a:latin typeface="Arial" panose="020B0604020202020204" pitchFamily="34" charset="0"/>
              <a:ea typeface="Verdana"/>
              <a:cs typeface="Arial" panose="020B0604020202020204" pitchFamily="34" charset="0"/>
              <a:sym typeface="Verdana"/>
            </a:endParaRPr>
          </a:p>
        </p:txBody>
      </p:sp>
    </p:spTree>
    <p:custDataLst>
      <p:tags r:id="rId1"/>
    </p:custDataLst>
    <p:extLst>
      <p:ext uri="{BB962C8B-B14F-4D97-AF65-F5344CB8AC3E}">
        <p14:creationId xmlns:p14="http://schemas.microsoft.com/office/powerpoint/2010/main" val="233655003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226219"/>
            <a:ext cx="9144000" cy="1371600"/>
          </a:xfrm>
        </p:spPr>
        <p:txBody>
          <a:bodyPr/>
          <a:lstStyle/>
          <a:p>
            <a:pPr eaLnBrk="1" hangingPunct="1"/>
            <a:r>
              <a:rPr lang="en-US" dirty="0"/>
              <a:t>Detectable Warning Surface Placement</a:t>
            </a:r>
            <a:br>
              <a:rPr lang="en-US" dirty="0"/>
            </a:br>
            <a:r>
              <a:rPr lang="en-US" dirty="0"/>
              <a:t>on Perpendicular Curb Ramps</a:t>
            </a:r>
          </a:p>
        </p:txBody>
      </p:sp>
      <p:pic>
        <p:nvPicPr>
          <p:cNvPr id="12292" name="Picture 4" descr="Yellow domes at bottom only"/>
          <p:cNvPicPr>
            <a:picLocks noGrp="1" noChangeAspect="1" noChangeArrowheads="1"/>
          </p:cNvPicPr>
          <p:nvPr>
            <p:ph sz="quarter" idx="4294967295"/>
          </p:nvPr>
        </p:nvPicPr>
        <p:blipFill>
          <a:blip r:embed="rId4" cstate="print"/>
          <a:srcRect/>
          <a:stretch>
            <a:fillRect/>
          </a:stretch>
        </p:blipFill>
        <p:spPr>
          <a:xfrm>
            <a:off x="381000" y="2057400"/>
            <a:ext cx="4051139" cy="2667000"/>
          </a:xfrm>
          <a:noFill/>
        </p:spPr>
      </p:pic>
      <p:grpSp>
        <p:nvGrpSpPr>
          <p:cNvPr id="2" name="Group 3" descr="Curb ramp illustration showing truncated dome section.">
            <a:extLst>
              <a:ext uri="{C183D7F6-B498-43B3-948B-1728B52AA6E4}">
                <adec:decorative xmlns:adec="http://schemas.microsoft.com/office/drawing/2017/decorative" val="0"/>
              </a:ext>
            </a:extLst>
          </p:cNvPr>
          <p:cNvGrpSpPr>
            <a:grpSpLocks/>
          </p:cNvGrpSpPr>
          <p:nvPr/>
        </p:nvGrpSpPr>
        <p:grpSpPr bwMode="auto">
          <a:xfrm>
            <a:off x="4800600" y="1676400"/>
            <a:ext cx="4089400" cy="3663951"/>
            <a:chOff x="3074" y="1728"/>
            <a:chExt cx="2576" cy="2308"/>
          </a:xfrm>
        </p:grpSpPr>
        <p:pic>
          <p:nvPicPr>
            <p:cNvPr id="12293" name="Picture 5" descr="xo2-5g"/>
            <p:cNvPicPr>
              <a:picLocks noChangeAspect="1" noChangeArrowheads="1"/>
            </p:cNvPicPr>
            <p:nvPr/>
          </p:nvPicPr>
          <p:blipFill>
            <a:blip r:embed="rId5" cstate="print"/>
            <a:srcRect r="8263"/>
            <a:stretch>
              <a:fillRect/>
            </a:stretch>
          </p:blipFill>
          <p:spPr bwMode="auto">
            <a:xfrm>
              <a:off x="3074" y="1728"/>
              <a:ext cx="2576" cy="2088"/>
            </a:xfrm>
            <a:prstGeom prst="rect">
              <a:avLst/>
            </a:prstGeom>
            <a:noFill/>
            <a:ln w="38100">
              <a:noFill/>
              <a:miter lim="800000"/>
              <a:headEnd/>
              <a:tailEnd/>
            </a:ln>
          </p:spPr>
        </p:pic>
        <p:grpSp>
          <p:nvGrpSpPr>
            <p:cNvPr id="3" name="Group 26"/>
            <p:cNvGrpSpPr>
              <a:grpSpLocks/>
            </p:cNvGrpSpPr>
            <p:nvPr/>
          </p:nvGrpSpPr>
          <p:grpSpPr bwMode="auto">
            <a:xfrm>
              <a:off x="4752" y="3493"/>
              <a:ext cx="722" cy="543"/>
              <a:chOff x="4104" y="3096"/>
              <a:chExt cx="885" cy="468"/>
            </a:xfrm>
          </p:grpSpPr>
          <p:sp>
            <p:nvSpPr>
              <p:cNvPr id="12298" name="Text Box 8"/>
              <p:cNvSpPr txBox="1">
                <a:spLocks noChangeArrowheads="1"/>
              </p:cNvSpPr>
              <p:nvPr/>
            </p:nvSpPr>
            <p:spPr bwMode="auto">
              <a:xfrm>
                <a:off x="4398" y="3146"/>
                <a:ext cx="591" cy="418"/>
              </a:xfrm>
              <a:prstGeom prst="rect">
                <a:avLst/>
              </a:prstGeom>
              <a:solidFill>
                <a:schemeClr val="bg1"/>
              </a:solidFill>
              <a:ln w="9525">
                <a:noFill/>
                <a:miter lim="800000"/>
                <a:headEnd/>
                <a:tailEnd/>
              </a:ln>
            </p:spPr>
            <p:txBody>
              <a:bodyPr wrap="square">
                <a:spAutoFit/>
              </a:bodyPr>
              <a:lstStyle/>
              <a:p>
                <a:r>
                  <a:rPr lang="en-US" sz="4400" b="1" dirty="0">
                    <a:latin typeface="Arial" panose="020B0604020202020204" pitchFamily="34" charset="0"/>
                  </a:rPr>
                  <a:t>2’</a:t>
                </a:r>
              </a:p>
            </p:txBody>
          </p:sp>
          <p:sp>
            <p:nvSpPr>
              <p:cNvPr id="12299" name="Rectangle 10"/>
              <p:cNvSpPr>
                <a:spLocks noChangeArrowheads="1"/>
              </p:cNvSpPr>
              <p:nvPr/>
            </p:nvSpPr>
            <p:spPr bwMode="auto">
              <a:xfrm>
                <a:off x="4104" y="3096"/>
                <a:ext cx="252" cy="372"/>
              </a:xfrm>
              <a:prstGeom prst="rect">
                <a:avLst/>
              </a:prstGeom>
              <a:solidFill>
                <a:schemeClr val="bg1"/>
              </a:solidFill>
              <a:ln w="9525">
                <a:noFill/>
                <a:miter lim="800000"/>
                <a:headEnd/>
                <a:tailEnd/>
              </a:ln>
            </p:spPr>
            <p:txBody>
              <a:bodyPr wrap="none" anchor="ctr"/>
              <a:lstStyle/>
              <a:p>
                <a:endParaRPr lang="en-US" sz="2600" dirty="0">
                  <a:latin typeface="Arial" panose="020B0604020202020204" pitchFamily="34" charset="0"/>
                </a:endParaRPr>
              </a:p>
            </p:txBody>
          </p:sp>
        </p:grpSp>
        <p:sp>
          <p:nvSpPr>
            <p:cNvPr id="12295" name="Text Box 23"/>
            <p:cNvSpPr txBox="1">
              <a:spLocks noChangeArrowheads="1"/>
            </p:cNvSpPr>
            <p:nvPr/>
          </p:nvSpPr>
          <p:spPr bwMode="auto">
            <a:xfrm>
              <a:off x="3184" y="2087"/>
              <a:ext cx="924" cy="1028"/>
            </a:xfrm>
            <a:prstGeom prst="rect">
              <a:avLst/>
            </a:prstGeom>
            <a:noFill/>
            <a:ln w="9525">
              <a:noFill/>
              <a:miter lim="800000"/>
              <a:headEnd/>
              <a:tailEnd/>
            </a:ln>
          </p:spPr>
          <p:txBody>
            <a:bodyPr>
              <a:spAutoFit/>
            </a:bodyPr>
            <a:lstStyle/>
            <a:p>
              <a:r>
                <a:rPr lang="en-US" sz="2000" dirty="0">
                  <a:latin typeface="Arial" panose="020B0604020202020204" pitchFamily="34" charset="0"/>
                </a:rPr>
                <a:t>Place at back of curb or at grade break</a:t>
              </a:r>
            </a:p>
          </p:txBody>
        </p:sp>
        <p:cxnSp>
          <p:nvCxnSpPr>
            <p:cNvPr id="12296" name="Straight Arrow Connector 17"/>
            <p:cNvCxnSpPr>
              <a:cxnSpLocks noChangeShapeType="1"/>
            </p:cNvCxnSpPr>
            <p:nvPr/>
          </p:nvCxnSpPr>
          <p:spPr bwMode="auto">
            <a:xfrm>
              <a:off x="3553" y="2545"/>
              <a:ext cx="709" cy="696"/>
            </a:xfrm>
            <a:prstGeom prst="straightConnector1">
              <a:avLst/>
            </a:prstGeom>
            <a:noFill/>
            <a:ln w="28575" algn="ctr">
              <a:noFill/>
              <a:round/>
              <a:headEnd/>
              <a:tailEnd type="triangle" w="med" len="med"/>
            </a:ln>
          </p:spPr>
        </p:cxnSp>
        <p:sp>
          <p:nvSpPr>
            <p:cNvPr id="12297" name="Text Box 17"/>
            <p:cNvSpPr txBox="1">
              <a:spLocks noChangeArrowheads="1"/>
            </p:cNvSpPr>
            <p:nvPr/>
          </p:nvSpPr>
          <p:spPr bwMode="auto">
            <a:xfrm>
              <a:off x="3518" y="3419"/>
              <a:ext cx="116" cy="252"/>
            </a:xfrm>
            <a:prstGeom prst="rect">
              <a:avLst/>
            </a:prstGeom>
            <a:noFill/>
            <a:ln w="9525">
              <a:noFill/>
              <a:miter lim="800000"/>
              <a:headEnd/>
              <a:tailEnd/>
            </a:ln>
          </p:spPr>
          <p:txBody>
            <a:bodyPr wrap="none">
              <a:spAutoFit/>
            </a:bodyPr>
            <a:lstStyle/>
            <a:p>
              <a:endParaRPr lang="en-US" sz="2000" b="1" dirty="0">
                <a:latin typeface="Arial" panose="020B0604020202020204" pitchFamily="34" charset="0"/>
              </a:endParaRPr>
            </a:p>
          </p:txBody>
        </p:sp>
      </p:grpSp>
      <p:sp>
        <p:nvSpPr>
          <p:cNvPr id="4" name="Google Shape;74;p1">
            <a:extLst>
              <a:ext uri="{FF2B5EF4-FFF2-40B4-BE49-F238E27FC236}">
                <a16:creationId xmlns:a16="http://schemas.microsoft.com/office/drawing/2014/main" id="{CF530296-0831-29F3-749D-BDB8BB0D1633}"/>
              </a:ext>
            </a:extLst>
          </p:cNvPr>
          <p:cNvSpPr/>
          <p:nvPr/>
        </p:nvSpPr>
        <p:spPr>
          <a:xfrm>
            <a:off x="7150658" y="5374683"/>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Images: US Access Board</a:t>
            </a:r>
            <a:endParaRPr sz="1000" dirty="0">
              <a:latin typeface="Arial" panose="020B0604020202020204" pitchFamily="34" charset="0"/>
              <a:ea typeface="Verdana"/>
              <a:cs typeface="Arial" panose="020B0604020202020204" pitchFamily="34" charset="0"/>
              <a:sym typeface="Verdana"/>
            </a:endParaRPr>
          </a:p>
        </p:txBody>
      </p:sp>
    </p:spTree>
    <p:custDataLst>
      <p:tags r:id="rId1"/>
    </p:custDataLst>
    <p:extLst>
      <p:ext uri="{BB962C8B-B14F-4D97-AF65-F5344CB8AC3E}">
        <p14:creationId xmlns:p14="http://schemas.microsoft.com/office/powerpoint/2010/main" val="146702341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96922" y="30162"/>
            <a:ext cx="8747078" cy="1417638"/>
          </a:xfrm>
        </p:spPr>
        <p:txBody>
          <a:bodyPr>
            <a:normAutofit/>
          </a:bodyPr>
          <a:lstStyle/>
          <a:p>
            <a:pPr eaLnBrk="1" hangingPunct="1"/>
            <a:r>
              <a:rPr lang="en-US" dirty="0"/>
              <a:t>Directional Perpendicular Ramp</a:t>
            </a:r>
          </a:p>
        </p:txBody>
      </p:sp>
      <p:sp>
        <p:nvSpPr>
          <p:cNvPr id="1505283" name="Rectangle 3"/>
          <p:cNvSpPr>
            <a:spLocks noGrp="1" noChangeArrowheads="1"/>
          </p:cNvSpPr>
          <p:nvPr>
            <p:ph type="body" idx="1"/>
          </p:nvPr>
        </p:nvSpPr>
        <p:spPr/>
        <p:txBody>
          <a:bodyPr/>
          <a:lstStyle/>
          <a:p>
            <a:pPr eaLnBrk="1" hangingPunct="1"/>
            <a:r>
              <a:rPr lang="en-US" dirty="0"/>
              <a:t>Place DWS at grade break if level landing at bottom of ramp is less than 5’ deep</a:t>
            </a:r>
          </a:p>
          <a:p>
            <a:pPr eaLnBrk="1" hangingPunct="1"/>
            <a:r>
              <a:rPr lang="en-US" dirty="0"/>
              <a:t>Place DWS on bottom landing if landing is more than 5’ deep at any point</a:t>
            </a:r>
          </a:p>
          <a:p>
            <a:pPr eaLnBrk="1" hangingPunct="1"/>
            <a:endParaRPr lang="en-US" dirty="0"/>
          </a:p>
        </p:txBody>
      </p:sp>
      <p:grpSp>
        <p:nvGrpSpPr>
          <p:cNvPr id="2" name="Group 4">
            <a:extLst>
              <a:ext uri="{C183D7F6-B498-43B3-948B-1728B52AA6E4}">
                <adec:decorative xmlns:adec="http://schemas.microsoft.com/office/drawing/2017/decorative" val="1"/>
              </a:ext>
            </a:extLst>
          </p:cNvPr>
          <p:cNvGrpSpPr>
            <a:grpSpLocks/>
          </p:cNvGrpSpPr>
          <p:nvPr/>
        </p:nvGrpSpPr>
        <p:grpSpPr bwMode="auto">
          <a:xfrm>
            <a:off x="228600" y="4495800"/>
            <a:ext cx="4266874" cy="2362303"/>
            <a:chOff x="377" y="518"/>
            <a:chExt cx="2598" cy="2291"/>
          </a:xfrm>
        </p:grpSpPr>
        <p:pic>
          <p:nvPicPr>
            <p:cNvPr id="13320" name="Picture 6"/>
            <p:cNvPicPr>
              <a:picLocks noChangeAspect="1" noChangeArrowheads="1"/>
            </p:cNvPicPr>
            <p:nvPr/>
          </p:nvPicPr>
          <p:blipFill>
            <a:blip r:embed="rId4" cstate="print"/>
            <a:srcRect/>
            <a:stretch>
              <a:fillRect/>
            </a:stretch>
          </p:blipFill>
          <p:spPr bwMode="auto">
            <a:xfrm>
              <a:off x="377" y="518"/>
              <a:ext cx="2575" cy="2217"/>
            </a:xfrm>
            <a:prstGeom prst="rect">
              <a:avLst/>
            </a:prstGeom>
            <a:noFill/>
            <a:ln w="9525">
              <a:noFill/>
              <a:miter lim="800000"/>
              <a:headEnd/>
              <a:tailEnd/>
            </a:ln>
          </p:spPr>
        </p:pic>
        <p:sp>
          <p:nvSpPr>
            <p:cNvPr id="13321" name="Rectangle 4"/>
            <p:cNvSpPr>
              <a:spLocks noChangeArrowheads="1"/>
            </p:cNvSpPr>
            <p:nvPr/>
          </p:nvSpPr>
          <p:spPr bwMode="auto">
            <a:xfrm rot="16200000">
              <a:off x="1934" y="1767"/>
              <a:ext cx="1700" cy="383"/>
            </a:xfrm>
            <a:prstGeom prst="rect">
              <a:avLst/>
            </a:prstGeom>
            <a:solidFill>
              <a:schemeClr val="bg1"/>
            </a:solidFill>
            <a:ln w="9525">
              <a:noFill/>
              <a:miter lim="800000"/>
              <a:headEnd/>
              <a:tailEnd/>
            </a:ln>
          </p:spPr>
          <p:txBody>
            <a:bodyPr lIns="91429" tIns="45714" rIns="91429" bIns="91429"/>
            <a:lstStyle/>
            <a:p>
              <a:pPr marL="225425" indent="-225425" algn="ctr">
                <a:spcBef>
                  <a:spcPct val="20000"/>
                </a:spcBef>
              </a:pPr>
              <a:r>
                <a:rPr lang="en-US" sz="4400" b="1" dirty="0">
                  <a:latin typeface="Trebuchet MS" pitchFamily="34" charset="0"/>
                </a:rPr>
                <a:t>&lt; 5’</a:t>
              </a:r>
            </a:p>
          </p:txBody>
        </p:sp>
      </p:grpSp>
      <p:grpSp>
        <p:nvGrpSpPr>
          <p:cNvPr id="3" name="Group 7">
            <a:extLst>
              <a:ext uri="{C183D7F6-B498-43B3-948B-1728B52AA6E4}">
                <adec:decorative xmlns:adec="http://schemas.microsoft.com/office/drawing/2017/decorative" val="1"/>
              </a:ext>
            </a:extLst>
          </p:cNvPr>
          <p:cNvGrpSpPr>
            <a:grpSpLocks/>
          </p:cNvGrpSpPr>
          <p:nvPr/>
        </p:nvGrpSpPr>
        <p:grpSpPr bwMode="auto">
          <a:xfrm>
            <a:off x="4800600" y="4572000"/>
            <a:ext cx="4343400" cy="2286000"/>
            <a:chOff x="3096" y="513"/>
            <a:chExt cx="2232" cy="2232"/>
          </a:xfrm>
        </p:grpSpPr>
        <p:pic>
          <p:nvPicPr>
            <p:cNvPr id="13318" name="Picture 7"/>
            <p:cNvPicPr>
              <a:picLocks noChangeAspect="1" noChangeArrowheads="1"/>
            </p:cNvPicPr>
            <p:nvPr/>
          </p:nvPicPr>
          <p:blipFill>
            <a:blip r:embed="rId5" cstate="print"/>
            <a:srcRect/>
            <a:stretch>
              <a:fillRect/>
            </a:stretch>
          </p:blipFill>
          <p:spPr bwMode="auto">
            <a:xfrm>
              <a:off x="3096" y="513"/>
              <a:ext cx="2232" cy="2232"/>
            </a:xfrm>
            <a:prstGeom prst="rect">
              <a:avLst/>
            </a:prstGeom>
            <a:noFill/>
            <a:ln w="9525">
              <a:noFill/>
              <a:miter lim="800000"/>
              <a:headEnd/>
              <a:tailEnd/>
            </a:ln>
          </p:spPr>
        </p:pic>
        <p:sp>
          <p:nvSpPr>
            <p:cNvPr id="13319" name="Rectangle 4"/>
            <p:cNvSpPr>
              <a:spLocks noChangeArrowheads="1"/>
            </p:cNvSpPr>
            <p:nvPr/>
          </p:nvSpPr>
          <p:spPr bwMode="auto">
            <a:xfrm rot="16200000">
              <a:off x="4251" y="1460"/>
              <a:ext cx="1309" cy="218"/>
            </a:xfrm>
            <a:prstGeom prst="rect">
              <a:avLst/>
            </a:prstGeom>
            <a:solidFill>
              <a:schemeClr val="bg1"/>
            </a:solidFill>
            <a:ln w="9525">
              <a:noFill/>
              <a:miter lim="800000"/>
              <a:headEnd/>
              <a:tailEnd/>
            </a:ln>
          </p:spPr>
          <p:txBody>
            <a:bodyPr lIns="91429" tIns="45714" rIns="91429" bIns="91429"/>
            <a:lstStyle/>
            <a:p>
              <a:pPr marL="225425" indent="-225425" algn="ctr">
                <a:spcBef>
                  <a:spcPct val="20000"/>
                </a:spcBef>
              </a:pPr>
              <a:r>
                <a:rPr lang="en-US" sz="4400" b="1" dirty="0">
                  <a:latin typeface="Trebuchet MS" pitchFamily="34" charset="0"/>
                </a:rPr>
                <a:t>&gt; 5’</a:t>
              </a:r>
            </a:p>
          </p:txBody>
        </p:sp>
      </p:grpSp>
      <p:sp>
        <p:nvSpPr>
          <p:cNvPr id="10" name="TextBox 9">
            <a:extLst>
              <a:ext uri="{C183D7F6-B498-43B3-948B-1728B52AA6E4}">
                <adec:decorative xmlns:adec="http://schemas.microsoft.com/office/drawing/2017/decorative" val="1"/>
              </a:ext>
            </a:extLst>
          </p:cNvPr>
          <p:cNvSpPr txBox="1"/>
          <p:nvPr/>
        </p:nvSpPr>
        <p:spPr>
          <a:xfrm>
            <a:off x="7924800" y="6248400"/>
            <a:ext cx="914400" cy="523220"/>
          </a:xfrm>
          <a:prstGeom prst="rect">
            <a:avLst/>
          </a:prstGeom>
          <a:noFill/>
        </p:spPr>
        <p:txBody>
          <a:bodyPr>
            <a:spAutoFit/>
          </a:bodyPr>
          <a:lstStyle/>
          <a:p>
            <a:pPr>
              <a:defRPr/>
            </a:pPr>
            <a:fld id="{F2E34AC2-F50F-4EC4-80D6-FF80D3458F4C}" type="slidenum">
              <a:rPr lang="en-US" sz="2800" smtClean="0">
                <a:latin typeface="Arial" panose="020B0604020202020204" pitchFamily="34" charset="0"/>
              </a:rPr>
              <a:pPr>
                <a:defRPr/>
              </a:pPr>
              <a:t>196</a:t>
            </a:fld>
            <a:endParaRPr lang="en-US" sz="2800" dirty="0">
              <a:latin typeface="Arial" panose="020B0604020202020204" pitchFamily="34" charset="0"/>
            </a:endParaRPr>
          </a:p>
        </p:txBody>
      </p:sp>
      <p:sp>
        <p:nvSpPr>
          <p:cNvPr id="4" name="Google Shape;74;p1">
            <a:extLst>
              <a:ext uri="{FF2B5EF4-FFF2-40B4-BE49-F238E27FC236}">
                <a16:creationId xmlns:a16="http://schemas.microsoft.com/office/drawing/2014/main" id="{E159CE72-6D0C-7087-CC0C-10DF062379C8}"/>
              </a:ext>
            </a:extLst>
          </p:cNvPr>
          <p:cNvSpPr/>
          <p:nvPr/>
        </p:nvSpPr>
        <p:spPr>
          <a:xfrm>
            <a:off x="4770461" y="6510010"/>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US Access Board</a:t>
            </a:r>
            <a:endParaRPr sz="1000" dirty="0">
              <a:latin typeface="Arial" panose="020B0604020202020204" pitchFamily="34" charset="0"/>
              <a:ea typeface="Verdana"/>
              <a:cs typeface="Arial" panose="020B0604020202020204" pitchFamily="34" charset="0"/>
              <a:sym typeface="Verdana"/>
            </a:endParaRPr>
          </a:p>
        </p:txBody>
      </p:sp>
    </p:spTree>
    <p:custDataLst>
      <p:tags r:id="rId1"/>
    </p:custDataLst>
    <p:extLst>
      <p:ext uri="{BB962C8B-B14F-4D97-AF65-F5344CB8AC3E}">
        <p14:creationId xmlns:p14="http://schemas.microsoft.com/office/powerpoint/2010/main" val="309120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15"/>
          <p:cNvSpPr>
            <a:spLocks noGrp="1" noChangeArrowheads="1"/>
          </p:cNvSpPr>
          <p:nvPr>
            <p:ph type="title"/>
          </p:nvPr>
        </p:nvSpPr>
        <p:spPr/>
        <p:txBody>
          <a:bodyPr/>
          <a:lstStyle/>
          <a:p>
            <a:pPr eaLnBrk="1" hangingPunct="1"/>
            <a:r>
              <a:rPr lang="en-US" dirty="0"/>
              <a:t>Detectable Warning Surfaces</a:t>
            </a:r>
            <a:br>
              <a:rPr lang="en-US" dirty="0"/>
            </a:br>
            <a:r>
              <a:rPr lang="en-US" dirty="0"/>
              <a:t>at Parallel Curb Ramp</a:t>
            </a:r>
          </a:p>
        </p:txBody>
      </p:sp>
      <p:pic>
        <p:nvPicPr>
          <p:cNvPr id="107522" name="Picture 2" descr="diagram of a parallel curb/ramp&#10;&#10;"/>
          <p:cNvPicPr>
            <a:picLocks noChangeAspect="1" noChangeArrowheads="1"/>
          </p:cNvPicPr>
          <p:nvPr/>
        </p:nvPicPr>
        <p:blipFill>
          <a:blip r:embed="rId4" cstate="print"/>
          <a:srcRect b="21194"/>
          <a:stretch>
            <a:fillRect/>
          </a:stretch>
        </p:blipFill>
        <p:spPr bwMode="auto">
          <a:xfrm>
            <a:off x="990600" y="1200651"/>
            <a:ext cx="7112000" cy="3048000"/>
          </a:xfrm>
          <a:prstGeom prst="rect">
            <a:avLst/>
          </a:prstGeom>
          <a:noFill/>
        </p:spPr>
      </p:pic>
      <p:sp>
        <p:nvSpPr>
          <p:cNvPr id="6" name="Text Box 8"/>
          <p:cNvSpPr txBox="1">
            <a:spLocks noChangeArrowheads="1"/>
          </p:cNvSpPr>
          <p:nvPr/>
        </p:nvSpPr>
        <p:spPr bwMode="auto">
          <a:xfrm>
            <a:off x="5334000" y="3989466"/>
            <a:ext cx="2133600" cy="461665"/>
          </a:xfrm>
          <a:prstGeom prst="rect">
            <a:avLst/>
          </a:prstGeom>
          <a:solidFill>
            <a:schemeClr val="bg1"/>
          </a:solidFill>
          <a:ln w="9525">
            <a:noFill/>
            <a:miter lim="800000"/>
            <a:headEnd/>
            <a:tailEnd/>
          </a:ln>
        </p:spPr>
        <p:txBody>
          <a:bodyPr wrap="square">
            <a:spAutoFit/>
          </a:bodyPr>
          <a:lstStyle/>
          <a:p>
            <a:r>
              <a:rPr lang="en-US" sz="2400" b="1" dirty="0">
                <a:latin typeface="Arial" panose="020B0604020202020204" pitchFamily="34" charset="0"/>
              </a:rPr>
              <a:t>48” wide</a:t>
            </a:r>
          </a:p>
        </p:txBody>
      </p:sp>
      <p:pic>
        <p:nvPicPr>
          <p:cNvPr id="15364" name="Picture 16" descr="Side flares on permanent curb ramp."/>
          <p:cNvPicPr>
            <a:picLocks noChangeAspect="1" noChangeArrowheads="1"/>
          </p:cNvPicPr>
          <p:nvPr/>
        </p:nvPicPr>
        <p:blipFill>
          <a:blip r:embed="rId5" cstate="print"/>
          <a:srcRect/>
          <a:stretch>
            <a:fillRect/>
          </a:stretch>
        </p:blipFill>
        <p:spPr bwMode="auto">
          <a:xfrm>
            <a:off x="1524000" y="4452303"/>
            <a:ext cx="5600700" cy="2106613"/>
          </a:xfrm>
          <a:prstGeom prst="rect">
            <a:avLst/>
          </a:prstGeom>
          <a:noFill/>
          <a:ln w="9525">
            <a:noFill/>
            <a:miter lim="800000"/>
            <a:headEnd/>
            <a:tailEnd/>
          </a:ln>
        </p:spPr>
      </p:pic>
      <p:sp>
        <p:nvSpPr>
          <p:cNvPr id="3" name="Google Shape;74;p1">
            <a:extLst>
              <a:ext uri="{FF2B5EF4-FFF2-40B4-BE49-F238E27FC236}">
                <a16:creationId xmlns:a16="http://schemas.microsoft.com/office/drawing/2014/main" id="{1C02EE42-BE56-B19C-BCD1-1CCE3C0B1CD2}"/>
              </a:ext>
            </a:extLst>
          </p:cNvPr>
          <p:cNvSpPr/>
          <p:nvPr/>
        </p:nvSpPr>
        <p:spPr>
          <a:xfrm>
            <a:off x="5943600" y="6516387"/>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ATSSA</a:t>
            </a:r>
            <a:endParaRPr sz="1000" dirty="0">
              <a:latin typeface="Arial" panose="020B0604020202020204" pitchFamily="34" charset="0"/>
              <a:ea typeface="Verdana"/>
              <a:cs typeface="Arial" panose="020B0604020202020204" pitchFamily="34" charset="0"/>
              <a:sym typeface="Verdana"/>
            </a:endParaRPr>
          </a:p>
        </p:txBody>
      </p:sp>
    </p:spTree>
    <p:custDataLst>
      <p:tags r:id="rId1"/>
    </p:custDataLst>
    <p:extLst>
      <p:ext uri="{BB962C8B-B14F-4D97-AF65-F5344CB8AC3E}">
        <p14:creationId xmlns:p14="http://schemas.microsoft.com/office/powerpoint/2010/main" val="348019929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sz="quarter"/>
          </p:nvPr>
        </p:nvSpPr>
        <p:spPr>
          <a:xfrm>
            <a:off x="304800" y="76200"/>
            <a:ext cx="8839200" cy="1371600"/>
          </a:xfrm>
        </p:spPr>
        <p:txBody>
          <a:bodyPr/>
          <a:lstStyle/>
          <a:p>
            <a:pPr eaLnBrk="1" hangingPunct="1"/>
            <a:r>
              <a:rPr lang="en-US" dirty="0"/>
              <a:t>Proper Placement of Truncated Domes</a:t>
            </a:r>
          </a:p>
        </p:txBody>
      </p:sp>
      <p:pic>
        <p:nvPicPr>
          <p:cNvPr id="17412" name="Picture 4" descr="Curb ramp"/>
          <p:cNvPicPr>
            <a:picLocks noGrp="1" noChangeAspect="1" noChangeArrowheads="1"/>
          </p:cNvPicPr>
          <p:nvPr>
            <p:ph sz="quarter" idx="1"/>
          </p:nvPr>
        </p:nvPicPr>
        <p:blipFill>
          <a:blip r:embed="rId4" cstate="print"/>
          <a:srcRect/>
          <a:stretch>
            <a:fillRect/>
          </a:stretch>
        </p:blipFill>
        <p:spPr>
          <a:xfrm>
            <a:off x="1585913" y="1585913"/>
            <a:ext cx="3214687" cy="2514600"/>
          </a:xfrm>
          <a:noFill/>
        </p:spPr>
      </p:pic>
      <p:pic>
        <p:nvPicPr>
          <p:cNvPr id="1511427" name="Picture 3" descr="Curb ramp at roundabout in Wisconsin Rapids "/>
          <p:cNvPicPr>
            <a:picLocks noGrp="1" noChangeAspect="1" noChangeArrowheads="1"/>
          </p:cNvPicPr>
          <p:nvPr>
            <p:ph sz="quarter" idx="2"/>
          </p:nvPr>
        </p:nvPicPr>
        <p:blipFill>
          <a:blip r:embed="rId5" cstate="print"/>
          <a:srcRect/>
          <a:stretch>
            <a:fillRect/>
          </a:stretch>
        </p:blipFill>
        <p:spPr>
          <a:xfrm>
            <a:off x="5305425" y="1592263"/>
            <a:ext cx="3495675" cy="2498725"/>
          </a:xfrm>
          <a:noFill/>
        </p:spPr>
      </p:pic>
      <p:pic>
        <p:nvPicPr>
          <p:cNvPr id="1511429" name="Picture 5" descr="Perpendicular curb ramp."/>
          <p:cNvPicPr>
            <a:picLocks noGrp="1" noChangeAspect="1" noChangeArrowheads="1"/>
          </p:cNvPicPr>
          <p:nvPr>
            <p:ph sz="quarter" idx="3"/>
          </p:nvPr>
        </p:nvPicPr>
        <p:blipFill>
          <a:blip r:embed="rId6" cstate="print"/>
          <a:srcRect/>
          <a:stretch>
            <a:fillRect/>
          </a:stretch>
        </p:blipFill>
        <p:spPr>
          <a:xfrm>
            <a:off x="1600200" y="4259263"/>
            <a:ext cx="3254375" cy="2563812"/>
          </a:xfrm>
          <a:noFill/>
        </p:spPr>
      </p:pic>
      <p:pic>
        <p:nvPicPr>
          <p:cNvPr id="17414" name="Picture 6" descr="Large truncated dome section at corner curb.">
            <a:extLst>
              <a:ext uri="{C183D7F6-B498-43B3-948B-1728B52AA6E4}">
                <adec:decorative xmlns:adec="http://schemas.microsoft.com/office/drawing/2017/decorative" val="0"/>
              </a:ext>
            </a:extLst>
          </p:cNvPr>
          <p:cNvPicPr>
            <a:picLocks noChangeAspect="1" noChangeArrowheads="1"/>
          </p:cNvPicPr>
          <p:nvPr/>
        </p:nvPicPr>
        <p:blipFill>
          <a:blip r:embed="rId7" cstate="print"/>
          <a:srcRect/>
          <a:stretch>
            <a:fillRect/>
          </a:stretch>
        </p:blipFill>
        <p:spPr bwMode="auto">
          <a:xfrm>
            <a:off x="5257800" y="4194175"/>
            <a:ext cx="3543300" cy="2663825"/>
          </a:xfrm>
          <a:prstGeom prst="rect">
            <a:avLst/>
          </a:prstGeom>
          <a:noFill/>
          <a:ln w="9525">
            <a:noFill/>
            <a:miter lim="800000"/>
            <a:headEnd/>
            <a:tailEnd/>
          </a:ln>
        </p:spPr>
      </p:pic>
      <p:sp>
        <p:nvSpPr>
          <p:cNvPr id="2" name="Google Shape;74;p1">
            <a:extLst>
              <a:ext uri="{FF2B5EF4-FFF2-40B4-BE49-F238E27FC236}">
                <a16:creationId xmlns:a16="http://schemas.microsoft.com/office/drawing/2014/main" id="{4C67DBF1-C6AF-AF3C-8D3E-4C8D28D5DD95}"/>
              </a:ext>
            </a:extLst>
          </p:cNvPr>
          <p:cNvSpPr/>
          <p:nvPr/>
        </p:nvSpPr>
        <p:spPr>
          <a:xfrm>
            <a:off x="200304" y="4876800"/>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Images: ATSSA</a:t>
            </a:r>
            <a:endParaRPr sz="1000" dirty="0">
              <a:latin typeface="Arial" panose="020B0604020202020204" pitchFamily="34" charset="0"/>
              <a:ea typeface="Verdana"/>
              <a:cs typeface="Arial" panose="020B0604020202020204" pitchFamily="34" charset="0"/>
              <a:sym typeface="Verdana"/>
            </a:endParaRPr>
          </a:p>
        </p:txBody>
      </p:sp>
    </p:spTree>
    <p:custDataLst>
      <p:tags r:id="rId1"/>
    </p:custDataLst>
    <p:extLst>
      <p:ext uri="{BB962C8B-B14F-4D97-AF65-F5344CB8AC3E}">
        <p14:creationId xmlns:p14="http://schemas.microsoft.com/office/powerpoint/2010/main" val="123935906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763000" cy="1325563"/>
          </a:xfrm>
        </p:spPr>
        <p:txBody>
          <a:bodyPr/>
          <a:lstStyle/>
          <a:p>
            <a:r>
              <a:rPr lang="en-US" dirty="0"/>
              <a:t>8. Drainage</a:t>
            </a:r>
            <a:endParaRPr lang="es-PR" dirty="0"/>
          </a:p>
        </p:txBody>
      </p:sp>
      <p:pic>
        <p:nvPicPr>
          <p:cNvPr id="4" name="Picture 2" descr="Diagram of drainage parallel to curb"/>
          <p:cNvPicPr>
            <a:picLocks noChangeAspect="1" noChangeArrowheads="1"/>
          </p:cNvPicPr>
          <p:nvPr/>
        </p:nvPicPr>
        <p:blipFill>
          <a:blip r:embed="rId3" cstate="print"/>
          <a:srcRect/>
          <a:stretch>
            <a:fillRect/>
          </a:stretch>
        </p:blipFill>
        <p:spPr bwMode="auto">
          <a:xfrm>
            <a:off x="0" y="1905000"/>
            <a:ext cx="5791200" cy="3360794"/>
          </a:xfrm>
          <a:prstGeom prst="rect">
            <a:avLst/>
          </a:prstGeom>
          <a:noFill/>
          <a:ln w="9525">
            <a:noFill/>
            <a:miter lim="800000"/>
            <a:headEnd/>
            <a:tailEnd/>
          </a:ln>
        </p:spPr>
      </p:pic>
      <p:sp>
        <p:nvSpPr>
          <p:cNvPr id="5" name="Notched Right Arrow 4" descr="Notched right arrow pointing at diagram"/>
          <p:cNvSpPr/>
          <p:nvPr/>
        </p:nvSpPr>
        <p:spPr>
          <a:xfrm rot="3283370">
            <a:off x="-365060" y="2353134"/>
            <a:ext cx="1905000" cy="838200"/>
          </a:xfrm>
          <a:prstGeom prst="notchedRightArrow">
            <a:avLst>
              <a:gd name="adj1" fmla="val 50000"/>
              <a:gd name="adj2" fmla="val 467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dirty="0"/>
          </a:p>
        </p:txBody>
      </p:sp>
      <p:sp>
        <p:nvSpPr>
          <p:cNvPr id="3" name="Content Placeholder 2"/>
          <p:cNvSpPr>
            <a:spLocks noGrp="1"/>
          </p:cNvSpPr>
          <p:nvPr>
            <p:ph idx="1"/>
          </p:nvPr>
        </p:nvSpPr>
        <p:spPr>
          <a:xfrm>
            <a:off x="6072963" y="1325563"/>
            <a:ext cx="3048000" cy="4495800"/>
          </a:xfrm>
        </p:spPr>
        <p:txBody>
          <a:bodyPr/>
          <a:lstStyle/>
          <a:p>
            <a:r>
              <a:rPr lang="en-US" dirty="0"/>
              <a:t>Minimize restriction to water flow in the curb/gutter</a:t>
            </a:r>
          </a:p>
          <a:p>
            <a:r>
              <a:rPr lang="en-US" dirty="0"/>
              <a:t>Locate ramp where there is a catch basin just upstream</a:t>
            </a:r>
            <a:endParaRPr lang="es-PR" dirty="0"/>
          </a:p>
        </p:txBody>
      </p:sp>
      <p:sp>
        <p:nvSpPr>
          <p:cNvPr id="6" name="Google Shape;74;p1">
            <a:extLst>
              <a:ext uri="{FF2B5EF4-FFF2-40B4-BE49-F238E27FC236}">
                <a16:creationId xmlns:a16="http://schemas.microsoft.com/office/drawing/2014/main" id="{676F4915-F2BE-55BB-E306-8AF4B695097F}"/>
              </a:ext>
            </a:extLst>
          </p:cNvPr>
          <p:cNvSpPr/>
          <p:nvPr/>
        </p:nvSpPr>
        <p:spPr>
          <a:xfrm>
            <a:off x="3938740" y="5418195"/>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Virginia DOT</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067086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70" name="Rectangle 2"/>
          <p:cNvSpPr>
            <a:spLocks noGrp="1" noChangeArrowheads="1"/>
          </p:cNvSpPr>
          <p:nvPr>
            <p:ph type="title"/>
          </p:nvPr>
        </p:nvSpPr>
        <p:spPr/>
        <p:txBody>
          <a:bodyPr/>
          <a:lstStyle/>
          <a:p>
            <a:pPr>
              <a:defRPr/>
            </a:pPr>
            <a:r>
              <a:rPr lang="en-US" dirty="0"/>
              <a:t>Disclaimer</a:t>
            </a:r>
          </a:p>
        </p:txBody>
      </p:sp>
      <p:sp>
        <p:nvSpPr>
          <p:cNvPr id="4" name="Google Shape;89;p3">
            <a:extLst>
              <a:ext uri="{FF2B5EF4-FFF2-40B4-BE49-F238E27FC236}">
                <a16:creationId xmlns:a16="http://schemas.microsoft.com/office/drawing/2014/main" id="{B0B5B3F6-0ED2-6526-7031-5159E6B7E86F}"/>
              </a:ext>
            </a:extLst>
          </p:cNvPr>
          <p:cNvSpPr txBox="1">
            <a:spLocks/>
          </p:cNvSpPr>
          <p:nvPr/>
        </p:nvSpPr>
        <p:spPr bwMode="auto">
          <a:xfrm>
            <a:off x="381000" y="1143000"/>
            <a:ext cx="8458199" cy="4985059"/>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rmAutofit fontScale="92500" lnSpcReduction="20000"/>
          </a:bodyPr>
          <a:lstStyle>
            <a:lvl1pPr marL="231775" indent="-231775" algn="l" rtl="0" eaLnBrk="0" fontAlgn="base" hangingPunct="0">
              <a:spcBef>
                <a:spcPct val="20000"/>
              </a:spcBef>
              <a:spcAft>
                <a:spcPct val="0"/>
              </a:spcAft>
              <a:buClr>
                <a:srgbClr val="CC3300"/>
              </a:buClr>
              <a:buSzPct val="65000"/>
              <a:buFont typeface="Wingdings" panose="05000000000000000000" pitchFamily="2" charset="2"/>
              <a:buChar char="§"/>
              <a:defRPr sz="2800">
                <a:solidFill>
                  <a:schemeClr val="tx1"/>
                </a:solidFill>
                <a:latin typeface="Arial" panose="020B0604020202020204" pitchFamily="34" charset="0"/>
                <a:ea typeface="+mn-ea"/>
                <a:cs typeface="Arial" panose="020B0604020202020204" pitchFamily="34" charset="0"/>
              </a:defRPr>
            </a:lvl1pPr>
            <a:lvl2pPr marL="682625" indent="-225425" algn="l" rtl="0" eaLnBrk="0" fontAlgn="base" hangingPunct="0">
              <a:spcBef>
                <a:spcPct val="20000"/>
              </a:spcBef>
              <a:spcAft>
                <a:spcPct val="0"/>
              </a:spcAft>
              <a:buClr>
                <a:srgbClr val="CC3300"/>
              </a:buClr>
              <a:buSzPct val="6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6175" indent="-231775" algn="l" rtl="0" eaLnBrk="0" fontAlgn="base" hangingPunct="0">
              <a:spcBef>
                <a:spcPct val="20000"/>
              </a:spcBef>
              <a:spcAft>
                <a:spcPct val="0"/>
              </a:spcAft>
              <a:buClr>
                <a:srgbClr val="CC3300"/>
              </a:buClr>
              <a:buSzPct val="6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3pPr>
            <a:lvl4pPr marL="1597025" indent="-225425" algn="l" rtl="0" eaLnBrk="0" fontAlgn="base" hangingPunct="0">
              <a:spcBef>
                <a:spcPct val="20000"/>
              </a:spcBef>
              <a:spcAft>
                <a:spcPct val="0"/>
              </a:spcAft>
              <a:buClr>
                <a:srgbClr val="CC3300"/>
              </a:buClr>
              <a:buSzPct val="6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4pPr>
            <a:lvl5pPr marL="2060575" indent="-231775" algn="l" rtl="0" eaLnBrk="0" fontAlgn="base" hangingPunct="0">
              <a:spcBef>
                <a:spcPct val="20000"/>
              </a:spcBef>
              <a:spcAft>
                <a:spcPct val="0"/>
              </a:spcAft>
              <a:buClr>
                <a:srgbClr val="CC3300"/>
              </a:buClr>
              <a:buSzPct val="6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5pPr>
            <a:lvl6pPr marL="2514600" indent="-228600" algn="l" rtl="0" fontAlgn="base">
              <a:spcBef>
                <a:spcPct val="20000"/>
              </a:spcBef>
              <a:spcAft>
                <a:spcPct val="0"/>
              </a:spcAft>
              <a:buClr>
                <a:srgbClr val="CC3300"/>
              </a:buClr>
              <a:buSzPct val="65000"/>
              <a:buFont typeface="Wingdings" pitchFamily="2" charset="2"/>
              <a:buChar char="u"/>
              <a:defRPr sz="3200">
                <a:solidFill>
                  <a:schemeClr val="tx1"/>
                </a:solidFill>
                <a:latin typeface="+mn-lt"/>
              </a:defRPr>
            </a:lvl6pPr>
            <a:lvl7pPr marL="2971800" indent="-228600" algn="l" rtl="0" fontAlgn="base">
              <a:spcBef>
                <a:spcPct val="20000"/>
              </a:spcBef>
              <a:spcAft>
                <a:spcPct val="0"/>
              </a:spcAft>
              <a:buClr>
                <a:srgbClr val="CC3300"/>
              </a:buClr>
              <a:buSzPct val="65000"/>
              <a:buFont typeface="Wingdings" pitchFamily="2" charset="2"/>
              <a:buChar char="u"/>
              <a:defRPr sz="3200">
                <a:solidFill>
                  <a:schemeClr val="tx1"/>
                </a:solidFill>
                <a:latin typeface="+mn-lt"/>
              </a:defRPr>
            </a:lvl7pPr>
            <a:lvl8pPr marL="3429000" indent="-228600" algn="l" rtl="0" fontAlgn="base">
              <a:spcBef>
                <a:spcPct val="20000"/>
              </a:spcBef>
              <a:spcAft>
                <a:spcPct val="0"/>
              </a:spcAft>
              <a:buClr>
                <a:srgbClr val="CC3300"/>
              </a:buClr>
              <a:buSzPct val="65000"/>
              <a:buFont typeface="Wingdings" pitchFamily="2" charset="2"/>
              <a:buChar char="u"/>
              <a:defRPr sz="3200">
                <a:solidFill>
                  <a:schemeClr val="tx1"/>
                </a:solidFill>
                <a:latin typeface="+mn-lt"/>
              </a:defRPr>
            </a:lvl8pPr>
            <a:lvl9pPr marL="3886200" indent="-228600" algn="l" rtl="0" fontAlgn="base">
              <a:spcBef>
                <a:spcPct val="20000"/>
              </a:spcBef>
              <a:spcAft>
                <a:spcPct val="0"/>
              </a:spcAft>
              <a:buClr>
                <a:srgbClr val="CC3300"/>
              </a:buClr>
              <a:buSzPct val="65000"/>
              <a:buFont typeface="Wingdings" pitchFamily="2" charset="2"/>
              <a:buChar char="u"/>
              <a:defRPr sz="3200">
                <a:solidFill>
                  <a:schemeClr val="tx1"/>
                </a:solidFill>
                <a:latin typeface="+mn-lt"/>
              </a:defRPr>
            </a:lvl9pPr>
          </a:lstStyle>
          <a:p>
            <a:pPr>
              <a:spcBef>
                <a:spcPts val="0"/>
              </a:spcBef>
              <a:spcAft>
                <a:spcPts val="0"/>
              </a:spcAft>
              <a:buClr>
                <a:schemeClr val="dk1"/>
              </a:buClr>
              <a:buFont typeface="Noto Sans Symbols"/>
              <a:buChar char="❑"/>
            </a:pPr>
            <a:r>
              <a:rPr lang="en-US" kern="0"/>
              <a:t>This material is based upon work supported by the U.S. Department of Transportation under Cooperative Agreement No. 693JJ31750002. The material was prepared by ATSSA. </a:t>
            </a:r>
          </a:p>
          <a:p>
            <a:pPr>
              <a:spcBef>
                <a:spcPts val="476"/>
              </a:spcBef>
              <a:spcAft>
                <a:spcPts val="0"/>
              </a:spcAft>
              <a:buClr>
                <a:schemeClr val="dk1"/>
              </a:buClr>
              <a:buFont typeface="Noto Sans Symbols"/>
              <a:buChar char="❑"/>
            </a:pPr>
            <a:r>
              <a:rPr lang="en-US" kern="0"/>
              <a:t>Any opinions, findings and conclusions or recommendations expressed in this publication are those of the trainer and the grantee and do not necessarily reflect the view of the U.S. Department of Transportation.</a:t>
            </a:r>
          </a:p>
          <a:p>
            <a:pPr>
              <a:spcBef>
                <a:spcPts val="476"/>
              </a:spcBef>
              <a:spcAft>
                <a:spcPts val="0"/>
              </a:spcAft>
              <a:buClr>
                <a:schemeClr val="dk1"/>
              </a:buClr>
              <a:buFont typeface="Noto Sans Symbols"/>
              <a:buChar char="❑"/>
            </a:pPr>
            <a:r>
              <a:rPr lang="en-US" kern="0"/>
              <a:t>This course does not constitute a national standard, specification, or regulation. The U.S. Government does not endorse products or manufacturers. Trademarks or manufacturers’ names appear in this document only because they are considered essential to the objective of the document.</a:t>
            </a:r>
            <a:endParaRPr lang="en-US" kern="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Objectives</a:t>
            </a:r>
            <a:endParaRPr lang="es-PR" dirty="0"/>
          </a:p>
        </p:txBody>
      </p:sp>
      <p:sp>
        <p:nvSpPr>
          <p:cNvPr id="3" name="Content Placeholder 2"/>
          <p:cNvSpPr>
            <a:spLocks noGrp="1"/>
          </p:cNvSpPr>
          <p:nvPr>
            <p:ph idx="1"/>
          </p:nvPr>
        </p:nvSpPr>
        <p:spPr/>
        <p:txBody>
          <a:bodyPr/>
          <a:lstStyle/>
          <a:p>
            <a:r>
              <a:rPr lang="en-US" dirty="0"/>
              <a:t>Quantify the disability challenge</a:t>
            </a:r>
          </a:p>
          <a:p>
            <a:r>
              <a:rPr lang="en-US" dirty="0"/>
              <a:t>Discuss the varied pedestrian environment</a:t>
            </a:r>
          </a:p>
          <a:p>
            <a:r>
              <a:rPr lang="en-US" dirty="0"/>
              <a:t>Discuss the disability challenge in work zones</a:t>
            </a:r>
          </a:p>
          <a:p>
            <a:r>
              <a:rPr lang="en-US" dirty="0"/>
              <a:t>Discuss the types of disabilities and their challenges in TTC environments</a:t>
            </a:r>
            <a:endParaRPr lang="es-PR" dirty="0"/>
          </a:p>
        </p:txBody>
      </p:sp>
    </p:spTree>
    <p:extLst>
      <p:ext uri="{BB962C8B-B14F-4D97-AF65-F5344CB8AC3E}">
        <p14:creationId xmlns:p14="http://schemas.microsoft.com/office/powerpoint/2010/main" val="359663816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Drainage</a:t>
            </a:r>
            <a:endParaRPr lang="es-PR" dirty="0"/>
          </a:p>
        </p:txBody>
      </p:sp>
      <p:pic>
        <p:nvPicPr>
          <p:cNvPr id="1026" name="Picture 2" descr="Person in wheelchair traversing a non-compliant ramp at a curb&#10;&#10;"/>
          <p:cNvPicPr>
            <a:picLocks noChangeAspect="1" noChangeArrowheads="1"/>
          </p:cNvPicPr>
          <p:nvPr/>
        </p:nvPicPr>
        <p:blipFill>
          <a:blip r:embed="rId3" cstate="print"/>
          <a:srcRect l="31219" t="16855" r="13279"/>
          <a:stretch>
            <a:fillRect/>
          </a:stretch>
        </p:blipFill>
        <p:spPr bwMode="auto">
          <a:xfrm>
            <a:off x="381000" y="1441343"/>
            <a:ext cx="3854302" cy="4357279"/>
          </a:xfrm>
          <a:prstGeom prst="rect">
            <a:avLst/>
          </a:prstGeom>
          <a:noFill/>
        </p:spPr>
      </p:pic>
      <p:sp>
        <p:nvSpPr>
          <p:cNvPr id="5" name="Notched Right Arrow 4" descr="Notched right arrow pointing at ramp"/>
          <p:cNvSpPr/>
          <p:nvPr/>
        </p:nvSpPr>
        <p:spPr>
          <a:xfrm rot="13676199">
            <a:off x="1780398" y="5157574"/>
            <a:ext cx="2205886" cy="838200"/>
          </a:xfrm>
          <a:prstGeom prst="notchedRightArrow">
            <a:avLst>
              <a:gd name="adj1" fmla="val 50000"/>
              <a:gd name="adj2" fmla="val 467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dirty="0"/>
          </a:p>
        </p:txBody>
      </p:sp>
      <p:pic>
        <p:nvPicPr>
          <p:cNvPr id="121857" name="Picture 1" descr="Person in a wheelchair approaching cracked sidewalk"/>
          <p:cNvPicPr>
            <a:picLocks noChangeAspect="1" noChangeArrowheads="1"/>
          </p:cNvPicPr>
          <p:nvPr/>
        </p:nvPicPr>
        <p:blipFill>
          <a:blip r:embed="rId4" cstate="print"/>
          <a:srcRect/>
          <a:stretch>
            <a:fillRect/>
          </a:stretch>
        </p:blipFill>
        <p:spPr bwMode="auto">
          <a:xfrm>
            <a:off x="4558948" y="1441342"/>
            <a:ext cx="4032602" cy="4197457"/>
          </a:xfrm>
          <a:prstGeom prst="rect">
            <a:avLst/>
          </a:prstGeom>
          <a:noFill/>
          <a:ln w="57150">
            <a:solidFill>
              <a:schemeClr val="bg1"/>
            </a:solidFill>
            <a:miter lim="800000"/>
            <a:headEnd/>
            <a:tailEnd/>
          </a:ln>
        </p:spPr>
      </p:pic>
      <p:sp>
        <p:nvSpPr>
          <p:cNvPr id="3" name="Google Shape;74;p1">
            <a:extLst>
              <a:ext uri="{FF2B5EF4-FFF2-40B4-BE49-F238E27FC236}">
                <a16:creationId xmlns:a16="http://schemas.microsoft.com/office/drawing/2014/main" id="{5FFB53DC-2DA3-55B6-AD36-140BB187AC91}"/>
              </a:ext>
            </a:extLst>
          </p:cNvPr>
          <p:cNvSpPr/>
          <p:nvPr/>
        </p:nvSpPr>
        <p:spPr>
          <a:xfrm>
            <a:off x="4763337" y="5784387"/>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Images: FHWA</a:t>
            </a:r>
            <a:endParaRPr sz="1000" dirty="0">
              <a:latin typeface="Arial" panose="020B0604020202020204" pitchFamily="34" charset="0"/>
              <a:ea typeface="Verdana"/>
              <a:cs typeface="Arial" panose="020B0604020202020204" pitchFamily="34" charset="0"/>
              <a:sym typeface="Verdana"/>
            </a:endParaRPr>
          </a:p>
        </p:txBody>
      </p:sp>
      <p:pic>
        <p:nvPicPr>
          <p:cNvPr id="4" name="Picture 1" descr="Person in a wheelchair approaching cracked sidewalk">
            <a:extLst>
              <a:ext uri="{FF2B5EF4-FFF2-40B4-BE49-F238E27FC236}">
                <a16:creationId xmlns:a16="http://schemas.microsoft.com/office/drawing/2014/main" id="{F5CA7F3D-A5AF-40D5-A378-127CC48383A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artisticBlur/>
                    </a14:imgEffect>
                  </a14:imgLayer>
                </a14:imgProps>
              </a:ext>
            </a:extLst>
          </a:blip>
          <a:srcRect l="39681" t="12708" r="54650" b="80031"/>
          <a:stretch/>
        </p:blipFill>
        <p:spPr bwMode="auto">
          <a:xfrm>
            <a:off x="6172200" y="1981201"/>
            <a:ext cx="228600" cy="304800"/>
          </a:xfrm>
          <a:prstGeom prst="rect">
            <a:avLst/>
          </a:prstGeom>
          <a:noFill/>
          <a:ln w="57150">
            <a:noFill/>
            <a:miter lim="800000"/>
            <a:headEnd/>
            <a:tailEnd/>
          </a:ln>
        </p:spPr>
      </p:pic>
      <p:pic>
        <p:nvPicPr>
          <p:cNvPr id="6" name="Picture 2" descr="Person in wheelchair&#10;&#10;https://www.workzonesafety.org/files/documents/training/fhwa_wz_grant/images/atssa_pedestrian_work_zones/s30.jpg">
            <a:extLst>
              <a:ext uri="{FF2B5EF4-FFF2-40B4-BE49-F238E27FC236}">
                <a16:creationId xmlns:a16="http://schemas.microsoft.com/office/drawing/2014/main" id="{7898D064-6F38-619B-1FF3-BBA9F1A72AB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artisticBlur/>
                    </a14:imgEffect>
                  </a14:imgLayer>
                </a14:imgProps>
              </a:ext>
            </a:extLst>
          </a:blip>
          <a:srcRect l="47678" t="34304" r="49030" b="59880"/>
          <a:stretch/>
        </p:blipFill>
        <p:spPr bwMode="auto">
          <a:xfrm>
            <a:off x="1524000" y="2362201"/>
            <a:ext cx="228600" cy="304800"/>
          </a:xfrm>
          <a:prstGeom prst="rect">
            <a:avLst/>
          </a:prstGeom>
          <a:noFill/>
        </p:spPr>
      </p:pic>
    </p:spTree>
    <p:extLst>
      <p:ext uri="{BB962C8B-B14F-4D97-AF65-F5344CB8AC3E}">
        <p14:creationId xmlns:p14="http://schemas.microsoft.com/office/powerpoint/2010/main" val="133758354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70" name="Picture 2" descr="Temporary pedestrian accessible route with water filled barrier and curb ramp with drainage pipe.">
            <a:extLst>
              <a:ext uri="{C183D7F6-B498-43B3-948B-1728B52AA6E4}">
                <adec:decorative xmlns:adec="http://schemas.microsoft.com/office/drawing/2017/decorative" val="0"/>
              </a:ext>
            </a:extLst>
          </p:cNvPr>
          <p:cNvPicPr>
            <a:picLocks noChangeAspect="1" noChangeArrowheads="1"/>
          </p:cNvPicPr>
          <p:nvPr/>
        </p:nvPicPr>
        <p:blipFill>
          <a:blip r:embed="rId3" cstate="print"/>
          <a:srcRect/>
          <a:stretch>
            <a:fillRect/>
          </a:stretch>
        </p:blipFill>
        <p:spPr bwMode="auto">
          <a:xfrm>
            <a:off x="0" y="0"/>
            <a:ext cx="9122434" cy="6858000"/>
          </a:xfrm>
          <a:prstGeom prst="rect">
            <a:avLst/>
          </a:prstGeom>
          <a:noFill/>
          <a:ln w="9525">
            <a:noFill/>
            <a:miter lim="800000"/>
            <a:headEnd/>
            <a:tailEnd/>
          </a:ln>
        </p:spPr>
      </p:pic>
      <p:sp>
        <p:nvSpPr>
          <p:cNvPr id="2" name="Google Shape;74;p1">
            <a:extLst>
              <a:ext uri="{FF2B5EF4-FFF2-40B4-BE49-F238E27FC236}">
                <a16:creationId xmlns:a16="http://schemas.microsoft.com/office/drawing/2014/main" id="{F2BAA7A2-FB22-AC08-EA68-0C8B4AF6D75B}"/>
              </a:ext>
            </a:extLst>
          </p:cNvPr>
          <p:cNvSpPr/>
          <p:nvPr/>
        </p:nvSpPr>
        <p:spPr>
          <a:xfrm>
            <a:off x="6934200" y="6477000"/>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420667916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283" y="32286"/>
            <a:ext cx="8763000" cy="1325563"/>
          </a:xfrm>
        </p:spPr>
        <p:txBody>
          <a:bodyPr/>
          <a:lstStyle/>
          <a:p>
            <a:r>
              <a:rPr lang="en-US" dirty="0"/>
              <a:t>Overhead Work</a:t>
            </a:r>
            <a:endParaRPr lang="es-PR" dirty="0"/>
          </a:p>
        </p:txBody>
      </p:sp>
      <p:sp>
        <p:nvSpPr>
          <p:cNvPr id="3" name="Content Placeholder 2"/>
          <p:cNvSpPr>
            <a:spLocks noGrp="1"/>
          </p:cNvSpPr>
          <p:nvPr>
            <p:ph idx="1"/>
          </p:nvPr>
        </p:nvSpPr>
        <p:spPr>
          <a:xfrm>
            <a:off x="304800" y="1066800"/>
            <a:ext cx="4343400" cy="4665207"/>
          </a:xfrm>
        </p:spPr>
        <p:txBody>
          <a:bodyPr/>
          <a:lstStyle/>
          <a:p>
            <a:endParaRPr lang="es-PR" dirty="0"/>
          </a:p>
          <a:p>
            <a:r>
              <a:rPr lang="en-US" dirty="0"/>
              <a:t>Sometimes called scaffolding </a:t>
            </a:r>
          </a:p>
          <a:p>
            <a:r>
              <a:rPr lang="en-US" dirty="0"/>
              <a:t>Used for long-term urban building construction or renovation</a:t>
            </a:r>
          </a:p>
          <a:p>
            <a:r>
              <a:rPr lang="en-US" dirty="0"/>
              <a:t>Primary function is to protect pedestrians from flying debris</a:t>
            </a:r>
            <a:endParaRPr lang="es-PR" dirty="0"/>
          </a:p>
        </p:txBody>
      </p:sp>
      <p:pic>
        <p:nvPicPr>
          <p:cNvPr id="458753" name="Picture 1" descr="Overhead work with scaffolding above pedestrians walking">
            <a:extLst>
              <a:ext uri="{C183D7F6-B498-43B3-948B-1728B52AA6E4}">
                <adec:decorative xmlns:adec="http://schemas.microsoft.com/office/drawing/2017/decorative" val="0"/>
              </a:ext>
            </a:extLst>
          </p:cNvPr>
          <p:cNvPicPr>
            <a:picLocks noChangeAspect="1" noChangeArrowheads="1"/>
          </p:cNvPicPr>
          <p:nvPr/>
        </p:nvPicPr>
        <p:blipFill>
          <a:blip r:embed="rId3" cstate="print"/>
          <a:srcRect/>
          <a:stretch>
            <a:fillRect/>
          </a:stretch>
        </p:blipFill>
        <p:spPr bwMode="auto">
          <a:xfrm>
            <a:off x="4637567" y="1325563"/>
            <a:ext cx="3906864" cy="4191000"/>
          </a:xfrm>
          <a:prstGeom prst="rect">
            <a:avLst/>
          </a:prstGeom>
          <a:noFill/>
          <a:ln w="9525">
            <a:noFill/>
            <a:miter lim="800000"/>
            <a:headEnd/>
            <a:tailEnd/>
          </a:ln>
        </p:spPr>
      </p:pic>
      <p:sp>
        <p:nvSpPr>
          <p:cNvPr id="5" name="Google Shape;74;p1">
            <a:extLst>
              <a:ext uri="{FF2B5EF4-FFF2-40B4-BE49-F238E27FC236}">
                <a16:creationId xmlns:a16="http://schemas.microsoft.com/office/drawing/2014/main" id="{0202DB99-E707-FD64-05F9-5E6592E01512}"/>
              </a:ext>
            </a:extLst>
          </p:cNvPr>
          <p:cNvSpPr/>
          <p:nvPr/>
        </p:nvSpPr>
        <p:spPr>
          <a:xfrm>
            <a:off x="7070941" y="5608916"/>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ATSSA</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42954505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51" y="99217"/>
            <a:ext cx="8763000" cy="1325563"/>
          </a:xfrm>
        </p:spPr>
        <p:txBody>
          <a:bodyPr/>
          <a:lstStyle/>
          <a:p>
            <a:r>
              <a:rPr lang="en-US" dirty="0"/>
              <a:t>Canopied Walkways</a:t>
            </a:r>
          </a:p>
        </p:txBody>
      </p:sp>
      <p:sp>
        <p:nvSpPr>
          <p:cNvPr id="3" name="Content Placeholder 2"/>
          <p:cNvSpPr>
            <a:spLocks noGrp="1"/>
          </p:cNvSpPr>
          <p:nvPr>
            <p:ph idx="1"/>
          </p:nvPr>
        </p:nvSpPr>
        <p:spPr>
          <a:xfrm>
            <a:off x="304800" y="1676401"/>
            <a:ext cx="4876800" cy="4419600"/>
          </a:xfrm>
        </p:spPr>
        <p:txBody>
          <a:bodyPr/>
          <a:lstStyle/>
          <a:p>
            <a:r>
              <a:rPr lang="en-US" dirty="0"/>
              <a:t>Keep pedestrian facilities clear of obstructions</a:t>
            </a:r>
          </a:p>
          <a:p>
            <a:r>
              <a:rPr lang="en-US" dirty="0"/>
              <a:t>Sturdily constructed</a:t>
            </a:r>
          </a:p>
          <a:p>
            <a:r>
              <a:rPr lang="en-US" dirty="0"/>
              <a:t>Lighted for nighttime use</a:t>
            </a:r>
          </a:p>
          <a:p>
            <a:r>
              <a:rPr lang="en-US" kern="1200" dirty="0"/>
              <a:t>Designed to accommodate </a:t>
            </a:r>
            <a:r>
              <a:rPr lang="es-PR" kern="1200" dirty="0"/>
              <a:t>site conditions.</a:t>
            </a:r>
            <a:endParaRPr lang="en-US" dirty="0"/>
          </a:p>
        </p:txBody>
      </p:sp>
      <p:pic>
        <p:nvPicPr>
          <p:cNvPr id="4" name="Picture 2" descr="Overhead work showing scaffolding in city">
            <a:extLst>
              <a:ext uri="{C183D7F6-B498-43B3-948B-1728B52AA6E4}">
                <adec:decorative xmlns:adec="http://schemas.microsoft.com/office/drawing/2017/decorative" val="0"/>
              </a:ext>
            </a:extLst>
          </p:cNvPr>
          <p:cNvPicPr>
            <a:picLocks noChangeAspect="1" noChangeArrowheads="1"/>
          </p:cNvPicPr>
          <p:nvPr/>
        </p:nvPicPr>
        <p:blipFill>
          <a:blip r:embed="rId3" cstate="print"/>
          <a:srcRect/>
          <a:stretch>
            <a:fillRect/>
          </a:stretch>
        </p:blipFill>
        <p:spPr bwMode="auto">
          <a:xfrm>
            <a:off x="5215270" y="1330879"/>
            <a:ext cx="3124200" cy="4165600"/>
          </a:xfrm>
          <a:prstGeom prst="rect">
            <a:avLst/>
          </a:prstGeom>
          <a:noFill/>
        </p:spPr>
      </p:pic>
      <p:sp>
        <p:nvSpPr>
          <p:cNvPr id="6" name="Google Shape;74;p1">
            <a:extLst>
              <a:ext uri="{FF2B5EF4-FFF2-40B4-BE49-F238E27FC236}">
                <a16:creationId xmlns:a16="http://schemas.microsoft.com/office/drawing/2014/main" id="{F85761FB-11DF-235D-4870-19309D9E206F}"/>
              </a:ext>
            </a:extLst>
          </p:cNvPr>
          <p:cNvSpPr/>
          <p:nvPr/>
        </p:nvSpPr>
        <p:spPr>
          <a:xfrm>
            <a:off x="7070941" y="5608916"/>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ATSSA</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75064268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overed Pedestrian Walkways"/>
          <p:cNvSpPr>
            <a:spLocks noGrp="1"/>
          </p:cNvSpPr>
          <p:nvPr>
            <p:ph type="title"/>
          </p:nvPr>
        </p:nvSpPr>
        <p:spPr>
          <a:xfrm>
            <a:off x="0" y="0"/>
            <a:ext cx="9144000" cy="685800"/>
          </a:xfrm>
        </p:spPr>
        <p:txBody>
          <a:bodyPr>
            <a:normAutofit/>
          </a:bodyPr>
          <a:lstStyle/>
          <a:p>
            <a:r>
              <a:rPr lang="en-US" dirty="0"/>
              <a:t>Covered Pedestrian Walkways</a:t>
            </a:r>
          </a:p>
        </p:txBody>
      </p:sp>
      <p:pic>
        <p:nvPicPr>
          <p:cNvPr id="4098" name="Picture 2" descr="Covered pedestrian walkways near intersections showing separation.">
            <a:extLst>
              <a:ext uri="{C183D7F6-B498-43B3-948B-1728B52AA6E4}">
                <adec:decorative xmlns:adec="http://schemas.microsoft.com/office/drawing/2017/decorative" val="0"/>
              </a:ext>
            </a:extLst>
          </p:cNvPr>
          <p:cNvPicPr>
            <a:picLocks noChangeAspect="1" noChangeArrowheads="1"/>
          </p:cNvPicPr>
          <p:nvPr/>
        </p:nvPicPr>
        <p:blipFill>
          <a:blip r:embed="rId3" cstate="print"/>
          <a:srcRect/>
          <a:stretch>
            <a:fillRect/>
          </a:stretch>
        </p:blipFill>
        <p:spPr bwMode="auto">
          <a:xfrm>
            <a:off x="0" y="533400"/>
            <a:ext cx="9067800" cy="6509878"/>
          </a:xfrm>
          <a:prstGeom prst="rect">
            <a:avLst/>
          </a:prstGeom>
          <a:noFill/>
          <a:ln w="9525">
            <a:noFill/>
            <a:miter lim="800000"/>
            <a:headEnd/>
            <a:tailEnd/>
          </a:ln>
        </p:spPr>
      </p:pic>
      <p:sp>
        <p:nvSpPr>
          <p:cNvPr id="5" name="Rectangle 2" descr="Source: City of Phoenix Barricade Manual"/>
          <p:cNvSpPr txBox="1">
            <a:spLocks noChangeArrowheads="1"/>
          </p:cNvSpPr>
          <p:nvPr/>
        </p:nvSpPr>
        <p:spPr bwMode="auto">
          <a:xfrm>
            <a:off x="228600" y="3916664"/>
            <a:ext cx="2362200" cy="2554545"/>
          </a:xfrm>
          <a:prstGeom prst="rect">
            <a:avLst/>
          </a:prstGeom>
          <a:solidFill>
            <a:schemeClr val="bg1"/>
          </a:solidFill>
          <a:ln w="9525">
            <a:noFill/>
            <a:miter lim="800000"/>
            <a:headEnd/>
            <a:tailEnd/>
          </a:ln>
          <a:effectLst>
            <a:outerShdw dist="28398" dir="3806097" algn="ctr" rotWithShape="0">
              <a:schemeClr val="tx1"/>
            </a:outerShdw>
          </a:effectLst>
        </p:spPr>
        <p:txBody>
          <a:bodyPr wrap="square" anchor="ctr">
            <a:spAutoFit/>
          </a:bodyPr>
          <a:lstStyle/>
          <a:p>
            <a:pPr algn="ctr">
              <a:defRPr/>
            </a:pPr>
            <a:r>
              <a:rPr lang="en-US" sz="3200" b="1" i="1" kern="0" dirty="0">
                <a:latin typeface="Arial" panose="020B0604020202020204" pitchFamily="34" charset="0"/>
                <a:ea typeface="+mj-ea"/>
                <a:cs typeface="+mj-cs"/>
              </a:rPr>
              <a:t>Source: City of Phoenix Barricade Manual</a:t>
            </a:r>
          </a:p>
        </p:txBody>
      </p:sp>
    </p:spTree>
    <p:extLst>
      <p:ext uri="{BB962C8B-B14F-4D97-AF65-F5344CB8AC3E}">
        <p14:creationId xmlns:p14="http://schemas.microsoft.com/office/powerpoint/2010/main" val="399390188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58726" y="221836"/>
            <a:ext cx="8763000" cy="1325563"/>
          </a:xfrm>
        </p:spPr>
        <p:txBody>
          <a:bodyPr/>
          <a:lstStyle/>
          <a:p>
            <a:r>
              <a:rPr lang="en-US" dirty="0"/>
              <a:t>Accessibility During Short-Term </a:t>
            </a:r>
            <a:br>
              <a:rPr lang="en-US" dirty="0"/>
            </a:br>
            <a:r>
              <a:rPr lang="en-US" dirty="0"/>
              <a:t>and Short Duration Operations</a:t>
            </a:r>
            <a:endParaRPr lang="es-PR" dirty="0"/>
          </a:p>
        </p:txBody>
      </p:sp>
      <p:sp>
        <p:nvSpPr>
          <p:cNvPr id="3" name="Content Placeholder 2"/>
          <p:cNvSpPr>
            <a:spLocks noGrp="1"/>
          </p:cNvSpPr>
          <p:nvPr>
            <p:ph idx="1"/>
          </p:nvPr>
        </p:nvSpPr>
        <p:spPr>
          <a:xfrm>
            <a:off x="381000" y="2111003"/>
            <a:ext cx="7912395" cy="2445493"/>
          </a:xfrm>
        </p:spPr>
        <p:txBody>
          <a:bodyPr/>
          <a:lstStyle/>
          <a:p>
            <a:r>
              <a:rPr lang="en-US" b="1" dirty="0"/>
              <a:t>Short-Term: </a:t>
            </a:r>
            <a:r>
              <a:rPr lang="en-US" dirty="0"/>
              <a:t>Stationary daytime work that occupies a location for more than one hour</a:t>
            </a:r>
          </a:p>
          <a:p>
            <a:r>
              <a:rPr lang="en-US" b="1" dirty="0"/>
              <a:t>Short Duration: </a:t>
            </a:r>
            <a:r>
              <a:rPr lang="en-US" dirty="0"/>
              <a:t>Work that occupies a location up to one hour</a:t>
            </a:r>
            <a:endParaRPr lang="es-PR" dirty="0"/>
          </a:p>
        </p:txBody>
      </p:sp>
      <p:sp>
        <p:nvSpPr>
          <p:cNvPr id="4" name="TextBox 3"/>
          <p:cNvSpPr txBox="1"/>
          <p:nvPr/>
        </p:nvSpPr>
        <p:spPr>
          <a:xfrm>
            <a:off x="647700" y="5080326"/>
            <a:ext cx="4114800" cy="523220"/>
          </a:xfrm>
          <a:prstGeom prst="rect">
            <a:avLst/>
          </a:prstGeom>
          <a:noFill/>
        </p:spPr>
        <p:txBody>
          <a:bodyPr wrap="square" rtlCol="0">
            <a:spAutoFit/>
          </a:bodyPr>
          <a:lstStyle/>
          <a:p>
            <a:pPr marL="0" lvl="2"/>
            <a:r>
              <a:rPr lang="en-US" sz="2800" dirty="0">
                <a:latin typeface="Arial" panose="020B0604020202020204" pitchFamily="34" charset="0"/>
              </a:rPr>
              <a:t>MUTCD </a:t>
            </a:r>
            <a:r>
              <a:rPr lang="es-PR" sz="2800" dirty="0">
                <a:latin typeface="Arial" panose="020B0604020202020204" pitchFamily="34" charset="0"/>
              </a:rPr>
              <a:t>Section 6G.02</a:t>
            </a:r>
            <a:endParaRPr lang="es-PR" dirty="0">
              <a:latin typeface="Arial" panose="020B0604020202020204" pitchFamily="34" charset="0"/>
            </a:endParaRPr>
          </a:p>
        </p:txBody>
      </p:sp>
    </p:spTree>
    <p:extLst>
      <p:ext uri="{BB962C8B-B14F-4D97-AF65-F5344CB8AC3E}">
        <p14:creationId xmlns:p14="http://schemas.microsoft.com/office/powerpoint/2010/main" val="3530161160"/>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Accessibility During Short-Term </a:t>
            </a:r>
            <a:br>
              <a:rPr lang="en-US" dirty="0"/>
            </a:br>
            <a:r>
              <a:rPr lang="en-US" dirty="0"/>
              <a:t>and Short Duration Operations</a:t>
            </a:r>
            <a:endParaRPr lang="es-PR" dirty="0"/>
          </a:p>
        </p:txBody>
      </p:sp>
      <p:sp>
        <p:nvSpPr>
          <p:cNvPr id="3" name="Content Placeholder 2"/>
          <p:cNvSpPr>
            <a:spLocks noGrp="1"/>
          </p:cNvSpPr>
          <p:nvPr>
            <p:ph idx="1"/>
          </p:nvPr>
        </p:nvSpPr>
        <p:spPr>
          <a:xfrm>
            <a:off x="381000" y="1325563"/>
            <a:ext cx="6477000" cy="4724400"/>
          </a:xfrm>
        </p:spPr>
        <p:txBody>
          <a:bodyPr/>
          <a:lstStyle/>
          <a:p>
            <a:endParaRPr lang="es-PR" dirty="0"/>
          </a:p>
          <a:p>
            <a:pPr>
              <a:buSzPct val="75000"/>
            </a:pPr>
            <a:r>
              <a:rPr lang="en-US" dirty="0"/>
              <a:t>A challenge for pedestrians, including the disabled</a:t>
            </a:r>
          </a:p>
          <a:p>
            <a:pPr>
              <a:buSzPct val="75000"/>
            </a:pPr>
            <a:r>
              <a:rPr lang="en-US" dirty="0"/>
              <a:t>Most maintenance and utility work</a:t>
            </a:r>
          </a:p>
          <a:p>
            <a:pPr>
              <a:buSzPct val="75000"/>
            </a:pPr>
            <a:r>
              <a:rPr lang="en-US" dirty="0"/>
              <a:t>A TPAR is usually not required</a:t>
            </a:r>
          </a:p>
          <a:p>
            <a:pPr>
              <a:buSzPct val="75000"/>
            </a:pPr>
            <a:r>
              <a:rPr lang="en-US" dirty="0"/>
              <a:t>Use your judgment</a:t>
            </a:r>
            <a:endParaRPr lang="es-PR" dirty="0"/>
          </a:p>
        </p:txBody>
      </p:sp>
    </p:spTree>
    <p:extLst>
      <p:ext uri="{BB962C8B-B14F-4D97-AF65-F5344CB8AC3E}">
        <p14:creationId xmlns:p14="http://schemas.microsoft.com/office/powerpoint/2010/main" val="156451318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a:t>
            </a:r>
            <a:endParaRPr lang="es-PR" dirty="0"/>
          </a:p>
        </p:txBody>
      </p:sp>
      <p:sp>
        <p:nvSpPr>
          <p:cNvPr id="3" name="Content Placeholder 2" descr="Allow 48 inches for passing&#10;Signs on portable supports&#10;Use detectable devices:&#10;LCDs&#10;Type 3 barricades&#10;Use spotters&#10;"/>
          <p:cNvSpPr>
            <a:spLocks noGrp="1"/>
          </p:cNvSpPr>
          <p:nvPr>
            <p:ph idx="1"/>
          </p:nvPr>
        </p:nvSpPr>
        <p:spPr>
          <a:xfrm>
            <a:off x="381000" y="1637515"/>
            <a:ext cx="8153400" cy="3467885"/>
          </a:xfrm>
        </p:spPr>
        <p:txBody>
          <a:bodyPr/>
          <a:lstStyle/>
          <a:p>
            <a:r>
              <a:rPr lang="en-US" dirty="0"/>
              <a:t>Allow 48 inches for passing</a:t>
            </a:r>
          </a:p>
          <a:p>
            <a:r>
              <a:rPr lang="en-US" dirty="0"/>
              <a:t>Signs on portable supports</a:t>
            </a:r>
          </a:p>
          <a:p>
            <a:r>
              <a:rPr lang="en-US" dirty="0"/>
              <a:t>Use detectable devices:</a:t>
            </a:r>
          </a:p>
          <a:p>
            <a:pPr lvl="1"/>
            <a:r>
              <a:rPr lang="en-US" dirty="0"/>
              <a:t>LCDs</a:t>
            </a:r>
          </a:p>
          <a:p>
            <a:pPr lvl="1"/>
            <a:r>
              <a:rPr lang="en-US" dirty="0"/>
              <a:t>Type 3 barricades</a:t>
            </a:r>
          </a:p>
          <a:p>
            <a:r>
              <a:rPr lang="en-US" dirty="0"/>
              <a:t>Use spotters</a:t>
            </a:r>
            <a:endParaRPr lang="es-PR" dirty="0"/>
          </a:p>
        </p:txBody>
      </p:sp>
    </p:spTree>
    <p:extLst>
      <p:ext uri="{BB962C8B-B14F-4D97-AF65-F5344CB8AC3E}">
        <p14:creationId xmlns:p14="http://schemas.microsoft.com/office/powerpoint/2010/main" val="328683828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518"/>
            <a:ext cx="8382000" cy="1325563"/>
          </a:xfrm>
        </p:spPr>
        <p:txBody>
          <a:bodyPr/>
          <a:lstStyle/>
          <a:p>
            <a:r>
              <a:rPr lang="en-US" dirty="0"/>
              <a:t>Discussion:  Are these acceptable practices for short duration work?</a:t>
            </a:r>
            <a:endParaRPr lang="es-PR" dirty="0"/>
          </a:p>
        </p:txBody>
      </p:sp>
      <p:sp>
        <p:nvSpPr>
          <p:cNvPr id="5" name="Content Placeholder 2"/>
          <p:cNvSpPr>
            <a:spLocks noGrp="1"/>
          </p:cNvSpPr>
          <p:nvPr>
            <p:ph idx="1"/>
          </p:nvPr>
        </p:nvSpPr>
        <p:spPr>
          <a:xfrm>
            <a:off x="609600" y="1676400"/>
            <a:ext cx="4343400" cy="2209800"/>
          </a:xfrm>
        </p:spPr>
        <p:txBody>
          <a:bodyPr/>
          <a:lstStyle/>
          <a:p>
            <a:r>
              <a:rPr lang="en-US" dirty="0"/>
              <a:t>Cone bars</a:t>
            </a:r>
          </a:p>
          <a:p>
            <a:r>
              <a:rPr lang="en-US" dirty="0"/>
              <a:t>Cones touching</a:t>
            </a:r>
            <a:endParaRPr lang="es-PR" dirty="0"/>
          </a:p>
        </p:txBody>
      </p:sp>
    </p:spTree>
    <p:extLst>
      <p:ext uri="{BB962C8B-B14F-4D97-AF65-F5344CB8AC3E}">
        <p14:creationId xmlns:p14="http://schemas.microsoft.com/office/powerpoint/2010/main" val="301655209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s of Workers working on the sidewalk"/>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Google Shape;74;p1">
            <a:extLst>
              <a:ext uri="{FF2B5EF4-FFF2-40B4-BE49-F238E27FC236}">
                <a16:creationId xmlns:a16="http://schemas.microsoft.com/office/drawing/2014/main" id="{D8982712-BD26-27C0-AF48-9D0CC9802B06}"/>
              </a:ext>
            </a:extLst>
          </p:cNvPr>
          <p:cNvSpPr/>
          <p:nvPr/>
        </p:nvSpPr>
        <p:spPr>
          <a:xfrm>
            <a:off x="7772400" y="6477000"/>
            <a:ext cx="199334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ATSSA</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843235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itle 6"/>
          <p:cNvSpPr>
            <a:spLocks noGrp="1"/>
          </p:cNvSpPr>
          <p:nvPr>
            <p:ph type="title"/>
          </p:nvPr>
        </p:nvSpPr>
        <p:spPr/>
        <p:txBody>
          <a:bodyPr/>
          <a:lstStyle/>
          <a:p>
            <a:r>
              <a:rPr lang="en-US" dirty="0"/>
              <a:t>Question 1</a:t>
            </a:r>
          </a:p>
        </p:txBody>
      </p:sp>
      <p:sp>
        <p:nvSpPr>
          <p:cNvPr id="9218" name="Rectangle 22"/>
          <p:cNvSpPr>
            <a:spLocks noGrp="1" noChangeArrowheads="1"/>
          </p:cNvSpPr>
          <p:nvPr>
            <p:ph type="body" idx="1"/>
          </p:nvPr>
        </p:nvSpPr>
        <p:spPr>
          <a:xfrm>
            <a:off x="304800" y="1752600"/>
            <a:ext cx="7315200" cy="4724400"/>
          </a:xfrm>
        </p:spPr>
        <p:txBody>
          <a:bodyPr/>
          <a:lstStyle/>
          <a:p>
            <a:pPr eaLnBrk="1" hangingPunct="1"/>
            <a:r>
              <a:rPr lang="en-US" dirty="0"/>
              <a:t>According to the 2010 Census, what percent of the U.S. population over the age of 15 has a disability?</a:t>
            </a:r>
          </a:p>
        </p:txBody>
      </p:sp>
    </p:spTree>
    <p:extLst>
      <p:ext uri="{BB962C8B-B14F-4D97-AF65-F5344CB8AC3E}">
        <p14:creationId xmlns:p14="http://schemas.microsoft.com/office/powerpoint/2010/main" val="130880573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317C7-A2DC-4BC4-BB30-BFE5C9FE3AE2}"/>
              </a:ext>
            </a:extLst>
          </p:cNvPr>
          <p:cNvSpPr>
            <a:spLocks noGrp="1"/>
          </p:cNvSpPr>
          <p:nvPr>
            <p:ph type="title"/>
          </p:nvPr>
        </p:nvSpPr>
        <p:spPr/>
        <p:txBody>
          <a:bodyPr/>
          <a:lstStyle/>
          <a:p>
            <a:r>
              <a:rPr lang="en-US" dirty="0"/>
              <a:t>Module Recap</a:t>
            </a:r>
          </a:p>
        </p:txBody>
      </p:sp>
      <p:sp>
        <p:nvSpPr>
          <p:cNvPr id="3" name="Content Placeholder 2">
            <a:extLst>
              <a:ext uri="{FF2B5EF4-FFF2-40B4-BE49-F238E27FC236}">
                <a16:creationId xmlns:a16="http://schemas.microsoft.com/office/drawing/2014/main" id="{4260E935-6B1B-421A-92C4-F0F084720356}"/>
              </a:ext>
            </a:extLst>
          </p:cNvPr>
          <p:cNvSpPr>
            <a:spLocks noGrp="1"/>
          </p:cNvSpPr>
          <p:nvPr>
            <p:ph idx="1"/>
          </p:nvPr>
        </p:nvSpPr>
        <p:spPr/>
        <p:txBody>
          <a:bodyPr/>
          <a:lstStyle/>
          <a:p>
            <a:r>
              <a:rPr lang="en-US" dirty="0"/>
              <a:t>What are three approaches for accommodating pedestrians in a work zone, including those with disabilities?</a:t>
            </a:r>
          </a:p>
          <a:p>
            <a:r>
              <a:rPr lang="en-US" dirty="0"/>
              <a:t>Should provisions for continuity of accessible paths for pedestrians be incorporated into the TTC plan?</a:t>
            </a:r>
          </a:p>
          <a:p>
            <a:r>
              <a:rPr lang="en-US" dirty="0"/>
              <a:t>What is the maximum “ADA slope” of a curb ramp?</a:t>
            </a:r>
          </a:p>
          <a:p>
            <a:r>
              <a:rPr lang="en-US" dirty="0"/>
              <a:t>Names three parts of a typical ramp</a:t>
            </a:r>
          </a:p>
          <a:p>
            <a:endParaRPr lang="en-US" dirty="0"/>
          </a:p>
        </p:txBody>
      </p:sp>
    </p:spTree>
    <p:extLst>
      <p:ext uri="{BB962C8B-B14F-4D97-AF65-F5344CB8AC3E}">
        <p14:creationId xmlns:p14="http://schemas.microsoft.com/office/powerpoint/2010/main" val="379491591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22237"/>
            <a:ext cx="8763000" cy="1325563"/>
          </a:xfrm>
        </p:spPr>
        <p:txBody>
          <a:bodyPr/>
          <a:lstStyle/>
          <a:p>
            <a:r>
              <a:rPr lang="en-US" dirty="0"/>
              <a:t>Questions</a:t>
            </a:r>
            <a:endParaRPr lang="es-PR" dirty="0"/>
          </a:p>
        </p:txBody>
      </p:sp>
    </p:spTree>
    <p:extLst>
      <p:ext uri="{BB962C8B-B14F-4D97-AF65-F5344CB8AC3E}">
        <p14:creationId xmlns:p14="http://schemas.microsoft.com/office/powerpoint/2010/main" val="10048990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1295400"/>
          </a:xfrm>
          <a:prstGeom prst="rect">
            <a:avLst/>
          </a:prstGeom>
          <a:solidFill>
            <a:srgbClr val="008080"/>
          </a:solidFill>
          <a:ln w="9525">
            <a:noFill/>
            <a:miter lim="800000"/>
            <a:headEnd/>
            <a:tailEnd/>
          </a:ln>
        </p:spPr>
        <p:txBody>
          <a:bodyPr anchor="ctr"/>
          <a:lstStyle/>
          <a:p>
            <a:pPr algn="ctr">
              <a:defRPr/>
            </a:pPr>
            <a:r>
              <a:rPr lang="en-US" sz="3200" b="1" dirty="0">
                <a:solidFill>
                  <a:schemeClr val="bg1"/>
                </a:solidFill>
                <a:latin typeface="Arial" panose="020B0604020202020204" pitchFamily="34" charset="0"/>
                <a:ea typeface="+mj-ea"/>
                <a:cs typeface="+mj-cs"/>
              </a:rPr>
              <a:t>American Traffic Safety Services Association</a:t>
            </a:r>
            <a:endParaRPr lang="en-US" sz="4000" b="1" dirty="0">
              <a:solidFill>
                <a:schemeClr val="bg1"/>
              </a:solidFill>
              <a:latin typeface="Arial" panose="020B0604020202020204" pitchFamily="34" charset="0"/>
              <a:ea typeface="+mj-ea"/>
              <a:cs typeface="+mj-cs"/>
            </a:endParaRPr>
          </a:p>
        </p:txBody>
      </p:sp>
      <p:pic>
        <p:nvPicPr>
          <p:cNvPr id="6" name="Picture 2" descr="Wheelchair, brain, hand signals, and user with cane icons">
            <a:extLst>
              <a:ext uri="{FF2B5EF4-FFF2-40B4-BE49-F238E27FC236}">
                <a16:creationId xmlns:a16="http://schemas.microsoft.com/office/drawing/2014/main" id="{C2894D5A-10B2-4DAF-B993-271F5A5FE558}"/>
              </a:ext>
              <a:ext uri="{C183D7F6-B498-43B3-948B-1728B52AA6E4}">
                <adec:decorative xmlns:adec="http://schemas.microsoft.com/office/drawing/2017/decorative" val="0"/>
              </a:ext>
            </a:extLst>
          </p:cNvPr>
          <p:cNvPicPr>
            <a:picLocks noChangeAspect="1" noChangeArrowheads="1"/>
          </p:cNvPicPr>
          <p:nvPr/>
        </p:nvPicPr>
        <p:blipFill>
          <a:blip r:embed="rId3" cstate="print"/>
          <a:srcRect/>
          <a:stretch>
            <a:fillRect/>
          </a:stretch>
        </p:blipFill>
        <p:spPr bwMode="auto">
          <a:xfrm>
            <a:off x="914400" y="1905000"/>
            <a:ext cx="3429000" cy="3429000"/>
          </a:xfrm>
          <a:prstGeom prst="rect">
            <a:avLst/>
          </a:prstGeom>
          <a:noFill/>
        </p:spPr>
      </p:pic>
      <p:pic>
        <p:nvPicPr>
          <p:cNvPr id="7" name="Picture 2" descr="Orange Road Work Ahead sign">
            <a:extLst>
              <a:ext uri="{FF2B5EF4-FFF2-40B4-BE49-F238E27FC236}">
                <a16:creationId xmlns:a16="http://schemas.microsoft.com/office/drawing/2014/main" id="{5ABE8E39-8456-4D3F-A432-1898AF8C7A46}"/>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57670" y="2539410"/>
            <a:ext cx="2133600" cy="2133601"/>
          </a:xfrm>
          <a:prstGeom prst="rect">
            <a:avLst/>
          </a:prstGeom>
          <a:noFill/>
        </p:spPr>
      </p:pic>
      <p:sp>
        <p:nvSpPr>
          <p:cNvPr id="5" name="Rectangle 2" descr="5. Field Exercise">
            <a:extLst>
              <a:ext uri="{FF2B5EF4-FFF2-40B4-BE49-F238E27FC236}">
                <a16:creationId xmlns:a16="http://schemas.microsoft.com/office/drawing/2014/main" id="{1D5A2D45-23FE-4D74-A55C-555FCA4F4D85}"/>
              </a:ext>
            </a:extLst>
          </p:cNvPr>
          <p:cNvSpPr>
            <a:spLocks noGrp="1" noChangeArrowheads="1"/>
          </p:cNvSpPr>
          <p:nvPr>
            <p:ph type="title"/>
          </p:nvPr>
        </p:nvSpPr>
        <p:spPr>
          <a:xfrm>
            <a:off x="4910470" y="1853609"/>
            <a:ext cx="3471530" cy="3256870"/>
          </a:xfrm>
        </p:spPr>
        <p:txBody>
          <a:bodyPr/>
          <a:lstStyle/>
          <a:p>
            <a:pPr algn="ctr" eaLnBrk="1" hangingPunct="1">
              <a:defRPr/>
            </a:pPr>
            <a:r>
              <a:rPr lang="en-US" sz="3600" dirty="0"/>
              <a:t>5. Field Exercise</a:t>
            </a:r>
          </a:p>
        </p:txBody>
      </p:sp>
      <p:sp>
        <p:nvSpPr>
          <p:cNvPr id="3" name="Google Shape;74;p1">
            <a:extLst>
              <a:ext uri="{FF2B5EF4-FFF2-40B4-BE49-F238E27FC236}">
                <a16:creationId xmlns:a16="http://schemas.microsoft.com/office/drawing/2014/main" id="{DA797F71-7E31-9A24-1E3E-ED9662B6A590}"/>
              </a:ext>
            </a:extLst>
          </p:cNvPr>
          <p:cNvSpPr/>
          <p:nvPr/>
        </p:nvSpPr>
        <p:spPr>
          <a:xfrm>
            <a:off x="1066800" y="5479828"/>
            <a:ext cx="24384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Images: US Access Board and FHWA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31029592"/>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Objectives</a:t>
            </a:r>
            <a:endParaRPr lang="es-PR" dirty="0"/>
          </a:p>
        </p:txBody>
      </p:sp>
      <p:sp>
        <p:nvSpPr>
          <p:cNvPr id="3" name="Content Placeholder 2"/>
          <p:cNvSpPr>
            <a:spLocks noGrp="1"/>
          </p:cNvSpPr>
          <p:nvPr>
            <p:ph idx="1"/>
          </p:nvPr>
        </p:nvSpPr>
        <p:spPr/>
        <p:txBody>
          <a:bodyPr/>
          <a:lstStyle/>
          <a:p>
            <a:r>
              <a:rPr lang="en-US" dirty="0"/>
              <a:t>Perform field visit to assess accessibility features</a:t>
            </a:r>
            <a:endParaRPr lang="es-PR" dirty="0"/>
          </a:p>
          <a:p>
            <a:r>
              <a:rPr lang="en-US" dirty="0"/>
              <a:t>Discuss afterwards</a:t>
            </a:r>
          </a:p>
        </p:txBody>
      </p:sp>
    </p:spTree>
    <p:extLst>
      <p:ext uri="{BB962C8B-B14F-4D97-AF65-F5344CB8AC3E}">
        <p14:creationId xmlns:p14="http://schemas.microsoft.com/office/powerpoint/2010/main" val="287159269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Useful Equipment</a:t>
            </a:r>
            <a:endParaRPr lang="es-PR" dirty="0"/>
          </a:p>
        </p:txBody>
      </p:sp>
      <p:sp>
        <p:nvSpPr>
          <p:cNvPr id="3" name="Content Placeholder 2"/>
          <p:cNvSpPr>
            <a:spLocks noGrp="1"/>
          </p:cNvSpPr>
          <p:nvPr>
            <p:ph idx="1"/>
          </p:nvPr>
        </p:nvSpPr>
        <p:spPr>
          <a:xfrm>
            <a:off x="454554" y="1325563"/>
            <a:ext cx="8003646" cy="4495800"/>
          </a:xfrm>
        </p:spPr>
        <p:txBody>
          <a:bodyPr/>
          <a:lstStyle/>
          <a:p>
            <a:r>
              <a:rPr lang="en-US" dirty="0"/>
              <a:t>High-visibility safety apparel</a:t>
            </a:r>
          </a:p>
          <a:p>
            <a:r>
              <a:rPr lang="en-US" dirty="0"/>
              <a:t>Measuring tape</a:t>
            </a:r>
          </a:p>
          <a:p>
            <a:r>
              <a:rPr lang="en-US" dirty="0"/>
              <a:t>Clinometer (smart level)</a:t>
            </a:r>
          </a:p>
          <a:p>
            <a:pPr lvl="1"/>
            <a:r>
              <a:rPr lang="en-US" dirty="0"/>
              <a:t>May download from app store</a:t>
            </a:r>
          </a:p>
          <a:p>
            <a:r>
              <a:rPr lang="en-US" dirty="0"/>
              <a:t>A wheelchair</a:t>
            </a:r>
          </a:p>
          <a:p>
            <a:r>
              <a:rPr lang="en-US" dirty="0"/>
              <a:t>Blindfold/white cane</a:t>
            </a:r>
            <a:endParaRPr lang="es-PR" dirty="0"/>
          </a:p>
        </p:txBody>
      </p:sp>
    </p:spTree>
    <p:extLst>
      <p:ext uri="{BB962C8B-B14F-4D97-AF65-F5344CB8AC3E}">
        <p14:creationId xmlns:p14="http://schemas.microsoft.com/office/powerpoint/2010/main" val="268500870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 and Report on…</a:t>
            </a:r>
            <a:endParaRPr lang="es-PR" dirty="0"/>
          </a:p>
        </p:txBody>
      </p:sp>
      <p:sp>
        <p:nvSpPr>
          <p:cNvPr id="3" name="Content Placeholder 2"/>
          <p:cNvSpPr>
            <a:spLocks noGrp="1"/>
          </p:cNvSpPr>
          <p:nvPr>
            <p:ph idx="1"/>
          </p:nvPr>
        </p:nvSpPr>
        <p:spPr>
          <a:xfrm>
            <a:off x="381000" y="1828800"/>
            <a:ext cx="4038600" cy="4343400"/>
          </a:xfrm>
        </p:spPr>
        <p:txBody>
          <a:bodyPr/>
          <a:lstStyle/>
          <a:p>
            <a:pPr marL="354013" indent="-354013">
              <a:buSzPct val="100000"/>
            </a:pPr>
            <a:r>
              <a:rPr lang="en-US" dirty="0"/>
              <a:t>Minimum width</a:t>
            </a:r>
          </a:p>
          <a:p>
            <a:pPr marL="354013" indent="-354013">
              <a:buSzPct val="100000"/>
            </a:pPr>
            <a:r>
              <a:rPr lang="en-US" dirty="0"/>
              <a:t>Minimum height</a:t>
            </a:r>
          </a:p>
          <a:p>
            <a:pPr marL="354013" indent="-354013">
              <a:buSzPct val="100000"/>
            </a:pPr>
            <a:r>
              <a:rPr lang="en-US" dirty="0"/>
              <a:t>No hazards</a:t>
            </a:r>
          </a:p>
          <a:p>
            <a:pPr marL="354013" indent="-354013">
              <a:buSzPct val="100000"/>
            </a:pPr>
            <a:r>
              <a:rPr lang="en-US" dirty="0"/>
              <a:t>Good even surfaces</a:t>
            </a:r>
          </a:p>
          <a:p>
            <a:pPr marL="354013" indent="-354013">
              <a:buSzPct val="100000"/>
            </a:pPr>
            <a:r>
              <a:rPr lang="en-US" dirty="0"/>
              <a:t>Temporary ramps and landings</a:t>
            </a:r>
          </a:p>
          <a:p>
            <a:pPr marL="354013" indent="-354013">
              <a:buSzPct val="100000"/>
            </a:pPr>
            <a:r>
              <a:rPr lang="en-US" dirty="0"/>
              <a:t>Detectable warnings</a:t>
            </a:r>
          </a:p>
        </p:txBody>
      </p:sp>
    </p:spTree>
    <p:extLst>
      <p:ext uri="{BB962C8B-B14F-4D97-AF65-F5344CB8AC3E}">
        <p14:creationId xmlns:p14="http://schemas.microsoft.com/office/powerpoint/2010/main" val="274515555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ield Visit Logistics"/>
          <p:cNvSpPr>
            <a:spLocks noGrp="1"/>
          </p:cNvSpPr>
          <p:nvPr>
            <p:ph type="title"/>
          </p:nvPr>
        </p:nvSpPr>
        <p:spPr/>
        <p:txBody>
          <a:bodyPr/>
          <a:lstStyle/>
          <a:p>
            <a:r>
              <a:rPr lang="en-US" dirty="0"/>
              <a:t>Field Visit Logistics</a:t>
            </a:r>
            <a:endParaRPr lang="es-PR" dirty="0"/>
          </a:p>
        </p:txBody>
      </p:sp>
      <p:sp>
        <p:nvSpPr>
          <p:cNvPr id="3" name="TextBox 2" descr="Instructor: Read the notes.&#10;"/>
          <p:cNvSpPr txBox="1"/>
          <p:nvPr/>
        </p:nvSpPr>
        <p:spPr>
          <a:xfrm>
            <a:off x="990600" y="1524000"/>
            <a:ext cx="1341119" cy="830997"/>
          </a:xfrm>
          <a:prstGeom prst="rect">
            <a:avLst/>
          </a:prstGeom>
          <a:noFill/>
        </p:spPr>
        <p:txBody>
          <a:bodyPr wrap="square" rtlCol="0">
            <a:spAutoFit/>
          </a:bodyPr>
          <a:lstStyle/>
          <a:p>
            <a:r>
              <a:rPr lang="en-US" dirty="0"/>
              <a:t>Instructor: Read the notes.</a:t>
            </a:r>
          </a:p>
        </p:txBody>
      </p:sp>
    </p:spTree>
    <p:extLst>
      <p:ext uri="{BB962C8B-B14F-4D97-AF65-F5344CB8AC3E}">
        <p14:creationId xmlns:p14="http://schemas.microsoft.com/office/powerpoint/2010/main" val="265698698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Questions</a:t>
            </a:r>
            <a:endParaRPr lang="es-PR" dirty="0"/>
          </a:p>
        </p:txBody>
      </p:sp>
    </p:spTree>
    <p:extLst>
      <p:ext uri="{BB962C8B-B14F-4D97-AF65-F5344CB8AC3E}">
        <p14:creationId xmlns:p14="http://schemas.microsoft.com/office/powerpoint/2010/main" val="369407643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1295400"/>
          </a:xfrm>
          <a:prstGeom prst="rect">
            <a:avLst/>
          </a:prstGeom>
          <a:solidFill>
            <a:srgbClr val="008080"/>
          </a:solidFill>
          <a:ln w="9525">
            <a:noFill/>
            <a:miter lim="800000"/>
            <a:headEnd/>
            <a:tailEnd/>
          </a:ln>
        </p:spPr>
        <p:txBody>
          <a:bodyPr anchor="ctr"/>
          <a:lstStyle/>
          <a:p>
            <a:pPr algn="ctr">
              <a:defRPr/>
            </a:pPr>
            <a:r>
              <a:rPr lang="en-US" sz="3200" b="1" dirty="0">
                <a:solidFill>
                  <a:schemeClr val="bg1"/>
                </a:solidFill>
                <a:latin typeface="Arial" panose="020B0604020202020204" pitchFamily="34" charset="0"/>
                <a:ea typeface="+mj-ea"/>
                <a:cs typeface="+mj-cs"/>
              </a:rPr>
              <a:t>American Traffic Safety Services Association</a:t>
            </a:r>
            <a:endParaRPr lang="en-US" sz="4000" b="1" dirty="0">
              <a:solidFill>
                <a:schemeClr val="bg1"/>
              </a:solidFill>
              <a:latin typeface="Arial" panose="020B0604020202020204" pitchFamily="34" charset="0"/>
              <a:ea typeface="+mj-ea"/>
              <a:cs typeface="+mj-cs"/>
            </a:endParaRPr>
          </a:p>
        </p:txBody>
      </p:sp>
      <p:pic>
        <p:nvPicPr>
          <p:cNvPr id="6" name="Picture 2" descr="Wheelchair, brain, hand signals, and user with cane icons">
            <a:extLst>
              <a:ext uri="{FF2B5EF4-FFF2-40B4-BE49-F238E27FC236}">
                <a16:creationId xmlns:a16="http://schemas.microsoft.com/office/drawing/2014/main" id="{C2894D5A-10B2-4DAF-B993-271F5A5FE558}"/>
              </a:ext>
              <a:ext uri="{C183D7F6-B498-43B3-948B-1728B52AA6E4}">
                <adec:decorative xmlns:adec="http://schemas.microsoft.com/office/drawing/2017/decorative" val="0"/>
              </a:ext>
            </a:extLst>
          </p:cNvPr>
          <p:cNvPicPr>
            <a:picLocks noChangeAspect="1" noChangeArrowheads="1"/>
          </p:cNvPicPr>
          <p:nvPr/>
        </p:nvPicPr>
        <p:blipFill>
          <a:blip r:embed="rId3" cstate="print"/>
          <a:srcRect/>
          <a:stretch>
            <a:fillRect/>
          </a:stretch>
        </p:blipFill>
        <p:spPr bwMode="auto">
          <a:xfrm>
            <a:off x="914400" y="1905000"/>
            <a:ext cx="3429000" cy="3429000"/>
          </a:xfrm>
          <a:prstGeom prst="rect">
            <a:avLst/>
          </a:prstGeom>
          <a:noFill/>
        </p:spPr>
      </p:pic>
      <p:pic>
        <p:nvPicPr>
          <p:cNvPr id="7" name="Picture 2" descr="Orange Road Work Ahead sign">
            <a:extLst>
              <a:ext uri="{FF2B5EF4-FFF2-40B4-BE49-F238E27FC236}">
                <a16:creationId xmlns:a16="http://schemas.microsoft.com/office/drawing/2014/main" id="{5ABE8E39-8456-4D3F-A432-1898AF8C7A46}"/>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57670" y="2539410"/>
            <a:ext cx="2133600" cy="2133601"/>
          </a:xfrm>
          <a:prstGeom prst="rect">
            <a:avLst/>
          </a:prstGeom>
          <a:noFill/>
        </p:spPr>
      </p:pic>
      <p:sp>
        <p:nvSpPr>
          <p:cNvPr id="5" name="Rectangle 2">
            <a:extLst>
              <a:ext uri="{FF2B5EF4-FFF2-40B4-BE49-F238E27FC236}">
                <a16:creationId xmlns:a16="http://schemas.microsoft.com/office/drawing/2014/main" id="{1D5A2D45-23FE-4D74-A55C-555FCA4F4D85}"/>
              </a:ext>
            </a:extLst>
          </p:cNvPr>
          <p:cNvSpPr>
            <a:spLocks noGrp="1" noChangeArrowheads="1"/>
          </p:cNvSpPr>
          <p:nvPr>
            <p:ph type="title"/>
          </p:nvPr>
        </p:nvSpPr>
        <p:spPr>
          <a:xfrm>
            <a:off x="4910470" y="1853609"/>
            <a:ext cx="3471530" cy="3256870"/>
          </a:xfrm>
        </p:spPr>
        <p:txBody>
          <a:bodyPr/>
          <a:lstStyle/>
          <a:p>
            <a:pPr algn="ctr" eaLnBrk="1" hangingPunct="1">
              <a:defRPr/>
            </a:pPr>
            <a:r>
              <a:rPr lang="en-US" sz="3600" dirty="0"/>
              <a:t>6. Closing</a:t>
            </a:r>
          </a:p>
        </p:txBody>
      </p:sp>
      <p:sp>
        <p:nvSpPr>
          <p:cNvPr id="3" name="Google Shape;74;p1">
            <a:extLst>
              <a:ext uri="{FF2B5EF4-FFF2-40B4-BE49-F238E27FC236}">
                <a16:creationId xmlns:a16="http://schemas.microsoft.com/office/drawing/2014/main" id="{2234CAF7-B679-F504-0A91-CC12761A4A5D}"/>
              </a:ext>
            </a:extLst>
          </p:cNvPr>
          <p:cNvSpPr/>
          <p:nvPr/>
        </p:nvSpPr>
        <p:spPr>
          <a:xfrm>
            <a:off x="1066800" y="5479828"/>
            <a:ext cx="24384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Images: US Access Board and FHWA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889665111"/>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Objectives</a:t>
            </a:r>
            <a:endParaRPr lang="es-PR" dirty="0"/>
          </a:p>
        </p:txBody>
      </p:sp>
      <p:sp>
        <p:nvSpPr>
          <p:cNvPr id="3" name="Content Placeholder 2"/>
          <p:cNvSpPr>
            <a:spLocks noGrp="1"/>
          </p:cNvSpPr>
          <p:nvPr>
            <p:ph idx="1"/>
          </p:nvPr>
        </p:nvSpPr>
        <p:spPr/>
        <p:txBody>
          <a:bodyPr/>
          <a:lstStyle/>
          <a:p>
            <a:r>
              <a:rPr lang="en-US" dirty="0"/>
              <a:t>Review the parking lot</a:t>
            </a:r>
          </a:p>
          <a:p>
            <a:r>
              <a:rPr lang="en-US" dirty="0"/>
              <a:t>Review course objectives</a:t>
            </a:r>
          </a:p>
          <a:p>
            <a:r>
              <a:rPr lang="en-US" dirty="0"/>
              <a:t>Complete course evaluations</a:t>
            </a:r>
          </a:p>
          <a:p>
            <a:r>
              <a:rPr lang="en-US" dirty="0"/>
              <a:t>Take exam</a:t>
            </a:r>
          </a:p>
          <a:p>
            <a:r>
              <a:rPr lang="en-US" dirty="0"/>
              <a:t>Adjourn</a:t>
            </a:r>
          </a:p>
        </p:txBody>
      </p:sp>
    </p:spTree>
    <p:extLst>
      <p:ext uri="{BB962C8B-B14F-4D97-AF65-F5344CB8AC3E}">
        <p14:creationId xmlns:p14="http://schemas.microsoft.com/office/powerpoint/2010/main" val="911034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81000" y="0"/>
            <a:ext cx="8763000" cy="1325563"/>
          </a:xfrm>
        </p:spPr>
        <p:txBody>
          <a:bodyPr/>
          <a:lstStyle/>
          <a:p>
            <a:pPr eaLnBrk="1" hangingPunct="1"/>
            <a:r>
              <a:rPr lang="en-US" dirty="0"/>
              <a:t>Answer to Question 1</a:t>
            </a:r>
          </a:p>
        </p:txBody>
      </p:sp>
      <p:sp>
        <p:nvSpPr>
          <p:cNvPr id="10243" name="Rectangle 3"/>
          <p:cNvSpPr>
            <a:spLocks noGrp="1" noChangeArrowheads="1"/>
          </p:cNvSpPr>
          <p:nvPr>
            <p:ph type="body" idx="1"/>
          </p:nvPr>
        </p:nvSpPr>
        <p:spPr>
          <a:xfrm>
            <a:off x="533400" y="1828800"/>
            <a:ext cx="6553200" cy="2362200"/>
          </a:xfrm>
        </p:spPr>
        <p:txBody>
          <a:bodyPr/>
          <a:lstStyle/>
          <a:p>
            <a:pPr eaLnBrk="1" hangingPunct="1"/>
            <a:r>
              <a:rPr lang="en-US" dirty="0"/>
              <a:t>About 20% </a:t>
            </a:r>
          </a:p>
          <a:p>
            <a:pPr lvl="1" eaLnBrk="1" hangingPunct="1"/>
            <a:r>
              <a:rPr lang="en-US" dirty="0"/>
              <a:t>57 million!</a:t>
            </a:r>
          </a:p>
          <a:p>
            <a:pPr eaLnBrk="1" hangingPunct="1"/>
            <a:r>
              <a:rPr lang="en-US" dirty="0"/>
              <a:t>50% of them had severe disabilities</a:t>
            </a:r>
          </a:p>
        </p:txBody>
      </p:sp>
      <p:pic>
        <p:nvPicPr>
          <p:cNvPr id="96257" name="Picture 1" descr="Newspaper Heading that reads..&#10;&#10;For Immediate release, Wednesday, July 25, 2012 Nearly 1 in 5 people have a disability&#10;&#10;Nearly 1 in 5 People Have a Disability in the US Census Bureau Reports.&#10;Report Released to Coincide with 22nd Anniversary of the ADA"/>
          <p:cNvPicPr>
            <a:picLocks noChangeAspect="1" noChangeArrowheads="1"/>
          </p:cNvPicPr>
          <p:nvPr/>
        </p:nvPicPr>
        <p:blipFill>
          <a:blip r:embed="rId3" cstate="print"/>
          <a:srcRect t="61905"/>
          <a:stretch>
            <a:fillRect/>
          </a:stretch>
        </p:blipFill>
        <p:spPr bwMode="auto">
          <a:xfrm>
            <a:off x="-9218" y="3480916"/>
            <a:ext cx="9162436" cy="1219200"/>
          </a:xfrm>
          <a:prstGeom prst="rect">
            <a:avLst/>
          </a:prstGeom>
          <a:noFill/>
          <a:ln w="57150">
            <a:solidFill>
              <a:srgbClr val="C00000"/>
            </a:solidFill>
            <a:miter lim="800000"/>
            <a:headEnd/>
            <a:tailEnd/>
          </a:ln>
        </p:spPr>
      </p:pic>
      <p:pic>
        <p:nvPicPr>
          <p:cNvPr id="96259" name="Picture 3" descr="United States Census logo"/>
          <p:cNvPicPr>
            <a:picLocks noChangeAspect="1" noChangeArrowheads="1"/>
          </p:cNvPicPr>
          <p:nvPr/>
        </p:nvPicPr>
        <p:blipFill>
          <a:blip r:embed="rId4" cstate="print"/>
          <a:srcRect/>
          <a:stretch>
            <a:fillRect/>
          </a:stretch>
        </p:blipFill>
        <p:spPr bwMode="auto">
          <a:xfrm>
            <a:off x="5867400" y="4953000"/>
            <a:ext cx="1828800" cy="700297"/>
          </a:xfrm>
          <a:prstGeom prst="rect">
            <a:avLst/>
          </a:prstGeom>
          <a:noFill/>
        </p:spPr>
      </p:pic>
    </p:spTree>
    <p:extLst>
      <p:ext uri="{BB962C8B-B14F-4D97-AF65-F5344CB8AC3E}">
        <p14:creationId xmlns:p14="http://schemas.microsoft.com/office/powerpoint/2010/main" val="367367246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5122" name="Rectangle 2"/>
          <p:cNvSpPr>
            <a:spLocks noGrp="1" noChangeArrowheads="1"/>
          </p:cNvSpPr>
          <p:nvPr>
            <p:ph type="title"/>
          </p:nvPr>
        </p:nvSpPr>
        <p:spPr>
          <a:xfrm>
            <a:off x="381000" y="0"/>
            <a:ext cx="4572819" cy="1981200"/>
          </a:xfrm>
        </p:spPr>
        <p:txBody>
          <a:bodyPr/>
          <a:lstStyle/>
          <a:p>
            <a:pPr eaLnBrk="1" hangingPunct="1">
              <a:defRPr/>
            </a:pPr>
            <a:r>
              <a:rPr lang="en-US" dirty="0"/>
              <a:t>Review the “Parking Lot”</a:t>
            </a:r>
          </a:p>
        </p:txBody>
      </p:sp>
      <p:sp>
        <p:nvSpPr>
          <p:cNvPr id="19459" name="Rectangle 3"/>
          <p:cNvSpPr>
            <a:spLocks noGrp="1" noChangeArrowheads="1"/>
          </p:cNvSpPr>
          <p:nvPr>
            <p:ph type="body" idx="1"/>
          </p:nvPr>
        </p:nvSpPr>
        <p:spPr>
          <a:xfrm>
            <a:off x="456791" y="2014780"/>
            <a:ext cx="4572819" cy="4343400"/>
          </a:xfrm>
        </p:spPr>
        <p:txBody>
          <a:bodyPr/>
          <a:lstStyle/>
          <a:p>
            <a:pPr eaLnBrk="1" hangingPunct="1"/>
            <a:r>
              <a:rPr lang="en-US" dirty="0"/>
              <a:t>Any questions that we </a:t>
            </a:r>
            <a:r>
              <a:rPr lang="en-US" b="1" i="1" dirty="0">
                <a:solidFill>
                  <a:srgbClr val="000099"/>
                </a:solidFill>
              </a:rPr>
              <a:t>“parked”</a:t>
            </a:r>
            <a:r>
              <a:rPr lang="en-US" dirty="0"/>
              <a:t> until later?</a:t>
            </a:r>
          </a:p>
          <a:p>
            <a:pPr eaLnBrk="1" hangingPunct="1"/>
            <a:r>
              <a:rPr lang="en-US" dirty="0"/>
              <a:t>Any final questions?</a:t>
            </a:r>
          </a:p>
        </p:txBody>
      </p:sp>
    </p:spTree>
    <p:extLst>
      <p:ext uri="{BB962C8B-B14F-4D97-AF65-F5344CB8AC3E}">
        <p14:creationId xmlns:p14="http://schemas.microsoft.com/office/powerpoint/2010/main" val="53372653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a:xfrm>
            <a:off x="266700" y="0"/>
            <a:ext cx="8877300" cy="1295400"/>
          </a:xfrm>
        </p:spPr>
        <p:txBody>
          <a:bodyPr/>
          <a:lstStyle/>
          <a:p>
            <a:pPr eaLnBrk="1" hangingPunct="1">
              <a:defRPr/>
            </a:pPr>
            <a:r>
              <a:rPr lang="en-US" dirty="0"/>
              <a:t>Review the Course Objectives</a:t>
            </a:r>
          </a:p>
        </p:txBody>
      </p:sp>
      <p:sp>
        <p:nvSpPr>
          <p:cNvPr id="6" name="Rectangle 3"/>
          <p:cNvSpPr txBox="1">
            <a:spLocks noChangeArrowheads="1"/>
          </p:cNvSpPr>
          <p:nvPr/>
        </p:nvSpPr>
        <p:spPr bwMode="auto">
          <a:xfrm>
            <a:off x="266700" y="1327517"/>
            <a:ext cx="8610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buClr>
                <a:srgbClr val="CC3300"/>
              </a:buClr>
              <a:buSzPct val="65000"/>
              <a:buFont typeface="Wingdings" pitchFamily="2" charset="2"/>
              <a:buChar char="§"/>
              <a:defRPr/>
            </a:pPr>
            <a:r>
              <a:rPr lang="en-US" sz="2800" kern="0" dirty="0">
                <a:latin typeface="Arial" panose="020B0604020202020204" pitchFamily="34" charset="0"/>
                <a:cs typeface="Times New Roman" pitchFamily="18" charset="0"/>
              </a:rPr>
              <a:t>Identify some of the challenges faced by persons with disabilities within the Public Right-of-Way (PROW) </a:t>
            </a:r>
          </a:p>
          <a:p>
            <a:pPr marL="342900" lvl="0" indent="-342900" eaLnBrk="0" hangingPunct="0">
              <a:spcBef>
                <a:spcPct val="20000"/>
              </a:spcBef>
              <a:buClr>
                <a:srgbClr val="CC3300"/>
              </a:buClr>
              <a:buSzPct val="65000"/>
              <a:buFont typeface="Wingdings" pitchFamily="2" charset="2"/>
              <a:buChar char="§"/>
              <a:defRPr/>
            </a:pPr>
            <a:r>
              <a:rPr lang="en-US" sz="2800" kern="0" dirty="0">
                <a:latin typeface="Arial" panose="020B0604020202020204" pitchFamily="34" charset="0"/>
                <a:cs typeface="Times New Roman" pitchFamily="18" charset="0"/>
              </a:rPr>
              <a:t>Identify applicable laws, regulations, guidelines, and standards pertaining to accessibility for persons with disabilities </a:t>
            </a:r>
          </a:p>
          <a:p>
            <a:pPr marL="342900" lvl="0" indent="-342900" eaLnBrk="0" hangingPunct="0">
              <a:spcBef>
                <a:spcPct val="20000"/>
              </a:spcBef>
              <a:buClr>
                <a:srgbClr val="CC3300"/>
              </a:buClr>
              <a:buSzPct val="65000"/>
              <a:buFont typeface="Wingdings" pitchFamily="2" charset="2"/>
              <a:buChar char="§"/>
              <a:defRPr/>
            </a:pPr>
            <a:r>
              <a:rPr lang="en-US" sz="2800" kern="0" dirty="0">
                <a:latin typeface="Arial" panose="020B0604020202020204" pitchFamily="34" charset="0"/>
                <a:cs typeface="Times New Roman" pitchFamily="18" charset="0"/>
              </a:rPr>
              <a:t>Discuss their application to temporary traffic control (TTC) zones</a:t>
            </a:r>
          </a:p>
          <a:p>
            <a:pPr marL="800100" lvl="1" indent="-342900" eaLnBrk="0" hangingPunct="0">
              <a:spcBef>
                <a:spcPct val="20000"/>
              </a:spcBef>
              <a:buClr>
                <a:srgbClr val="CC3300"/>
              </a:buClr>
              <a:buSzPct val="65000"/>
              <a:buFont typeface="Wingdings" pitchFamily="2" charset="2"/>
              <a:buChar char="§"/>
              <a:defRPr/>
            </a:pPr>
            <a:r>
              <a:rPr lang="en-US" sz="2800" kern="0" dirty="0">
                <a:latin typeface="Arial" panose="020B0604020202020204" pitchFamily="34" charset="0"/>
                <a:cs typeface="Times New Roman" pitchFamily="18" charset="0"/>
              </a:rPr>
              <a:t>Design elements</a:t>
            </a:r>
          </a:p>
          <a:p>
            <a:pPr marL="800100" lvl="1" indent="-342900" eaLnBrk="0" hangingPunct="0">
              <a:spcBef>
                <a:spcPct val="20000"/>
              </a:spcBef>
              <a:buClr>
                <a:srgbClr val="CC3300"/>
              </a:buClr>
              <a:buSzPct val="65000"/>
              <a:buFont typeface="Wingdings" pitchFamily="2" charset="2"/>
              <a:buChar char="§"/>
              <a:defRPr/>
            </a:pPr>
            <a:r>
              <a:rPr lang="en-US" sz="2800" kern="0" dirty="0">
                <a:latin typeface="Arial" panose="020B0604020202020204" pitchFamily="34" charset="0"/>
                <a:cs typeface="Times New Roman" pitchFamily="18" charset="0"/>
              </a:rPr>
              <a:t>Best practices</a:t>
            </a:r>
          </a:p>
          <a:p>
            <a:pPr marL="342900" marR="0" lvl="0" indent="-342900" algn="l" defTabSz="914400" rtl="0" eaLnBrk="0" fontAlgn="base" latinLnBrk="0" hangingPunct="0">
              <a:lnSpc>
                <a:spcPct val="100000"/>
              </a:lnSpc>
              <a:spcBef>
                <a:spcPct val="20000"/>
              </a:spcBef>
              <a:spcAft>
                <a:spcPct val="0"/>
              </a:spcAft>
              <a:buClr>
                <a:srgbClr val="CC3300"/>
              </a:buClr>
              <a:buSzPct val="65000"/>
              <a:buFont typeface="Wingdings" pitchFamily="2" charset="2"/>
              <a:buChar char="§"/>
              <a:tabLst/>
              <a:defRPr/>
            </a:pPr>
            <a:endParaRPr kumimoji="0" lang="en-US" sz="3200" b="0" i="0" u="none" strike="noStrike" kern="0" cap="none" spc="0" normalizeH="0" baseline="0" noProof="0" dirty="0">
              <a:ln>
                <a:noFill/>
              </a:ln>
              <a:solidFill>
                <a:schemeClr val="tx1"/>
              </a:solidFill>
              <a:effectLst/>
              <a:uLnTx/>
              <a:uFillTx/>
              <a:latin typeface="Arial" panose="020B0604020202020204" pitchFamily="34" charset="0"/>
              <a:ea typeface="+mn-ea"/>
              <a:cs typeface="Times New Roman" pitchFamily="18" charset="0"/>
            </a:endParaRPr>
          </a:p>
        </p:txBody>
      </p:sp>
    </p:spTree>
    <p:extLst>
      <p:ext uri="{BB962C8B-B14F-4D97-AF65-F5344CB8AC3E}">
        <p14:creationId xmlns:p14="http://schemas.microsoft.com/office/powerpoint/2010/main" val="3232540834"/>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42900" y="0"/>
            <a:ext cx="8801100" cy="1371600"/>
          </a:xfrm>
        </p:spPr>
        <p:txBody>
          <a:bodyPr>
            <a:normAutofit/>
          </a:bodyPr>
          <a:lstStyle/>
          <a:p>
            <a:pPr eaLnBrk="1" hangingPunct="1"/>
            <a:r>
              <a:rPr lang="en-US" dirty="0"/>
              <a:t>Course Evaluation Form</a:t>
            </a:r>
          </a:p>
        </p:txBody>
      </p:sp>
      <p:sp>
        <p:nvSpPr>
          <p:cNvPr id="200707" name="TextBox 12"/>
          <p:cNvSpPr txBox="1">
            <a:spLocks noChangeArrowheads="1"/>
          </p:cNvSpPr>
          <p:nvPr/>
        </p:nvSpPr>
        <p:spPr bwMode="auto">
          <a:xfrm>
            <a:off x="342900" y="1600200"/>
            <a:ext cx="4343400" cy="2677656"/>
          </a:xfrm>
          <a:prstGeom prst="rect">
            <a:avLst/>
          </a:prstGeom>
          <a:noFill/>
          <a:ln w="9525">
            <a:noFill/>
            <a:miter lim="800000"/>
            <a:headEnd/>
            <a:tailEnd/>
          </a:ln>
        </p:spPr>
        <p:txBody>
          <a:bodyPr wrap="square">
            <a:spAutoFit/>
          </a:bodyPr>
          <a:lstStyle/>
          <a:p>
            <a:pPr marL="457200" indent="-222250">
              <a:buFont typeface="Wingdings" pitchFamily="2" charset="2"/>
              <a:buChar char="§"/>
            </a:pPr>
            <a:r>
              <a:rPr lang="en-US" sz="2800" dirty="0">
                <a:latin typeface="Arial" panose="020B0604020202020204" pitchFamily="34" charset="0"/>
              </a:rPr>
              <a:t>Let us know how you feel about the course</a:t>
            </a:r>
          </a:p>
          <a:p>
            <a:pPr lvl="1" indent="-222250">
              <a:buFont typeface="Wingdings" pitchFamily="2" charset="2"/>
              <a:buChar char="§"/>
            </a:pPr>
            <a:r>
              <a:rPr lang="en-US" sz="2800" dirty="0">
                <a:latin typeface="Arial" panose="020B0604020202020204" pitchFamily="34" charset="0"/>
              </a:rPr>
              <a:t>Please be specific</a:t>
            </a:r>
          </a:p>
          <a:p>
            <a:pPr marL="457200" indent="-222250">
              <a:buFont typeface="Wingdings" pitchFamily="2" charset="2"/>
              <a:buChar char="§"/>
            </a:pPr>
            <a:r>
              <a:rPr lang="en-US" sz="2800" dirty="0">
                <a:latin typeface="Arial" panose="020B0604020202020204" pitchFamily="34" charset="0"/>
              </a:rPr>
              <a:t>Name optional</a:t>
            </a:r>
          </a:p>
          <a:p>
            <a:pPr marL="457200" indent="-222250">
              <a:buFont typeface="Wingdings" pitchFamily="2" charset="2"/>
              <a:buChar char="§"/>
            </a:pPr>
            <a:r>
              <a:rPr lang="en-US" sz="2800" dirty="0">
                <a:latin typeface="Arial" panose="020B0604020202020204" pitchFamily="34" charset="0"/>
              </a:rPr>
              <a:t>Won’t affect your grade in any way</a:t>
            </a:r>
          </a:p>
        </p:txBody>
      </p:sp>
    </p:spTree>
    <p:extLst>
      <p:ext uri="{BB962C8B-B14F-4D97-AF65-F5344CB8AC3E}">
        <p14:creationId xmlns:p14="http://schemas.microsoft.com/office/powerpoint/2010/main" val="428118683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647700" y="0"/>
            <a:ext cx="8496300" cy="1371600"/>
          </a:xfrm>
        </p:spPr>
        <p:txBody>
          <a:bodyPr/>
          <a:lstStyle/>
          <a:p>
            <a:pPr eaLnBrk="1" hangingPunct="1"/>
            <a:r>
              <a:rPr lang="en-US" dirty="0"/>
              <a:t>Exam</a:t>
            </a:r>
          </a:p>
        </p:txBody>
      </p:sp>
      <p:sp>
        <p:nvSpPr>
          <p:cNvPr id="7" name="Rectangle 6"/>
          <p:cNvSpPr>
            <a:spLocks noGrp="1" noChangeArrowheads="1"/>
          </p:cNvSpPr>
          <p:nvPr/>
        </p:nvSpPr>
        <p:spPr bwMode="auto">
          <a:xfrm>
            <a:off x="647700" y="1359877"/>
            <a:ext cx="39243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2060"/>
              </a:buClr>
              <a:buSzPct val="70000"/>
              <a:buFont typeface="Wingdings" pitchFamily="2" charset="2"/>
              <a:buChar char="§"/>
              <a:defRPr sz="3200" i="0" kern="1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800" i="0" kern="1200">
                <a:solidFill>
                  <a:schemeClr val="tx1"/>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800" i="0" kern="1200">
                <a:solidFill>
                  <a:schemeClr val="tx1"/>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2800" i="0" kern="1200">
                <a:solidFill>
                  <a:schemeClr val="tx1"/>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2800" i="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sz="2800" dirty="0">
                <a:latin typeface="Arial" panose="020B0604020202020204" pitchFamily="34" charset="0"/>
              </a:rPr>
              <a:t>25 multiple choice questions @ 4 points each = 100 pts</a:t>
            </a:r>
          </a:p>
          <a:p>
            <a:pPr eaLnBrk="1" hangingPunct="1"/>
            <a:r>
              <a:rPr lang="en-US" sz="2800" dirty="0">
                <a:latin typeface="Arial" panose="020B0604020202020204" pitchFamily="34" charset="0"/>
              </a:rPr>
              <a:t>Open book, open notes</a:t>
            </a:r>
          </a:p>
          <a:p>
            <a:pPr eaLnBrk="1" hangingPunct="1"/>
            <a:r>
              <a:rPr lang="en-US" sz="2800" dirty="0">
                <a:latin typeface="Arial" panose="020B0604020202020204" pitchFamily="34" charset="0"/>
              </a:rPr>
              <a:t>30 minutes</a:t>
            </a:r>
          </a:p>
          <a:p>
            <a:pPr eaLnBrk="1" hangingPunct="1"/>
            <a:r>
              <a:rPr lang="en-US" sz="2800" dirty="0">
                <a:latin typeface="Arial" panose="020B0604020202020204" pitchFamily="34" charset="0"/>
              </a:rPr>
              <a:t>Passing score: 80%</a:t>
            </a:r>
          </a:p>
        </p:txBody>
      </p:sp>
    </p:spTree>
    <p:extLst>
      <p:ext uri="{BB962C8B-B14F-4D97-AF65-F5344CB8AC3E}">
        <p14:creationId xmlns:p14="http://schemas.microsoft.com/office/powerpoint/2010/main" val="1696166332"/>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762000" y="0"/>
            <a:ext cx="8382000" cy="1447800"/>
          </a:xfrm>
        </p:spPr>
        <p:txBody>
          <a:bodyPr/>
          <a:lstStyle/>
          <a:p>
            <a:pPr eaLnBrk="1" hangingPunct="1"/>
            <a:r>
              <a:rPr lang="en-US" dirty="0"/>
              <a:t>When Done…</a:t>
            </a:r>
          </a:p>
        </p:txBody>
      </p:sp>
      <p:sp>
        <p:nvSpPr>
          <p:cNvPr id="205827" name="Rectangle 3" descr="Return both the exam and answer sheet&#10;Return evaluation form&#10;Exam grading/make-up&#10;ATSSA will mail your results within 2-4 weeks&#10;May leave!"/>
          <p:cNvSpPr>
            <a:spLocks noGrp="1" noChangeArrowheads="1"/>
          </p:cNvSpPr>
          <p:nvPr>
            <p:ph type="body" idx="1"/>
          </p:nvPr>
        </p:nvSpPr>
        <p:spPr>
          <a:xfrm>
            <a:off x="457200" y="1752600"/>
            <a:ext cx="4572000" cy="4343400"/>
          </a:xfrm>
        </p:spPr>
        <p:txBody>
          <a:bodyPr/>
          <a:lstStyle/>
          <a:p>
            <a:pPr eaLnBrk="1" hangingPunct="1"/>
            <a:r>
              <a:rPr lang="en-US" dirty="0"/>
              <a:t>Return both the exam and answer sheet</a:t>
            </a:r>
          </a:p>
          <a:p>
            <a:pPr eaLnBrk="1" hangingPunct="1"/>
            <a:r>
              <a:rPr lang="en-US" dirty="0"/>
              <a:t>Return evaluation form</a:t>
            </a:r>
          </a:p>
          <a:p>
            <a:pPr eaLnBrk="1" hangingPunct="1"/>
            <a:r>
              <a:rPr lang="en-US" dirty="0"/>
              <a:t>Exam grading/make-up</a:t>
            </a:r>
          </a:p>
          <a:p>
            <a:pPr eaLnBrk="1" hangingPunct="1"/>
            <a:r>
              <a:rPr lang="en-US" dirty="0"/>
              <a:t>ATSSA will mail your results within 2-4 weeks</a:t>
            </a:r>
          </a:p>
          <a:p>
            <a:pPr eaLnBrk="1" hangingPunct="1"/>
            <a:r>
              <a:rPr lang="en-US" dirty="0"/>
              <a:t>May leave!</a:t>
            </a:r>
          </a:p>
        </p:txBody>
      </p:sp>
      <p:pic>
        <p:nvPicPr>
          <p:cNvPr id="6" name="Picture 2" descr="Wheelchair, brain, hand signals, and user with cane icons">
            <a:extLst>
              <a:ext uri="{C183D7F6-B498-43B3-948B-1728B52AA6E4}">
                <adec:decorative xmlns:adec="http://schemas.microsoft.com/office/drawing/2017/decorative" val="0"/>
              </a:ext>
            </a:extLst>
          </p:cNvPr>
          <p:cNvPicPr>
            <a:picLocks noChangeAspect="1" noChangeArrowheads="1"/>
          </p:cNvPicPr>
          <p:nvPr/>
        </p:nvPicPr>
        <p:blipFill>
          <a:blip r:embed="rId3" cstate="print"/>
          <a:srcRect/>
          <a:stretch>
            <a:fillRect/>
          </a:stretch>
        </p:blipFill>
        <p:spPr bwMode="auto">
          <a:xfrm>
            <a:off x="5410200" y="1905000"/>
            <a:ext cx="3429000" cy="3429000"/>
          </a:xfrm>
          <a:prstGeom prst="rect">
            <a:avLst/>
          </a:prstGeom>
          <a:noFill/>
        </p:spPr>
      </p:pic>
      <p:pic>
        <p:nvPicPr>
          <p:cNvPr id="7" name="Picture 2" descr="Orange Road Work Ahead sign"/>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053470" y="2539410"/>
            <a:ext cx="2133600" cy="2133601"/>
          </a:xfrm>
          <a:prstGeom prst="rect">
            <a:avLst/>
          </a:prstGeom>
          <a:noFill/>
        </p:spPr>
      </p:pic>
      <p:sp>
        <p:nvSpPr>
          <p:cNvPr id="3" name="Google Shape;74;p1">
            <a:extLst>
              <a:ext uri="{FF2B5EF4-FFF2-40B4-BE49-F238E27FC236}">
                <a16:creationId xmlns:a16="http://schemas.microsoft.com/office/drawing/2014/main" id="{AD279656-85FD-64D1-B9DE-961DDB097827}"/>
              </a:ext>
            </a:extLst>
          </p:cNvPr>
          <p:cNvSpPr/>
          <p:nvPr/>
        </p:nvSpPr>
        <p:spPr>
          <a:xfrm>
            <a:off x="6436807" y="5334000"/>
            <a:ext cx="24384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Images: US Access Board and FHWA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42467730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1295400"/>
          </a:xfrm>
          <a:prstGeom prst="rect">
            <a:avLst/>
          </a:prstGeom>
          <a:solidFill>
            <a:srgbClr val="008080"/>
          </a:solidFill>
          <a:ln w="9525">
            <a:noFill/>
            <a:miter lim="800000"/>
            <a:headEnd/>
            <a:tailEnd/>
          </a:ln>
        </p:spPr>
        <p:txBody>
          <a:bodyPr anchor="ctr"/>
          <a:lstStyle/>
          <a:p>
            <a:pPr algn="ctr">
              <a:defRPr/>
            </a:pPr>
            <a:r>
              <a:rPr lang="en-US" sz="3200" b="1" dirty="0">
                <a:solidFill>
                  <a:schemeClr val="bg1"/>
                </a:solidFill>
                <a:latin typeface="Arial" panose="020B0604020202020204" pitchFamily="34" charset="0"/>
                <a:ea typeface="+mj-ea"/>
                <a:cs typeface="+mj-cs"/>
              </a:rPr>
              <a:t>American Traffic Safety Services Association</a:t>
            </a:r>
            <a:endParaRPr lang="en-US" sz="4000" b="1" dirty="0">
              <a:solidFill>
                <a:schemeClr val="bg1"/>
              </a:solidFill>
              <a:latin typeface="Arial" panose="020B0604020202020204" pitchFamily="34" charset="0"/>
              <a:ea typeface="+mj-ea"/>
              <a:cs typeface="+mj-cs"/>
            </a:endParaRPr>
          </a:p>
        </p:txBody>
      </p:sp>
      <p:pic>
        <p:nvPicPr>
          <p:cNvPr id="6" name="Picture 2" descr="Wheelchair, brain, hand signals, and user with cane icons">
            <a:extLst>
              <a:ext uri="{FF2B5EF4-FFF2-40B4-BE49-F238E27FC236}">
                <a16:creationId xmlns:a16="http://schemas.microsoft.com/office/drawing/2014/main" id="{C2894D5A-10B2-4DAF-B993-271F5A5FE558}"/>
              </a:ext>
              <a:ext uri="{C183D7F6-B498-43B3-948B-1728B52AA6E4}">
                <adec:decorative xmlns:adec="http://schemas.microsoft.com/office/drawing/2017/decorative" val="0"/>
              </a:ext>
            </a:extLst>
          </p:cNvPr>
          <p:cNvPicPr>
            <a:picLocks noChangeAspect="1" noChangeArrowheads="1"/>
          </p:cNvPicPr>
          <p:nvPr/>
        </p:nvPicPr>
        <p:blipFill>
          <a:blip r:embed="rId3" cstate="print"/>
          <a:srcRect/>
          <a:stretch>
            <a:fillRect/>
          </a:stretch>
        </p:blipFill>
        <p:spPr bwMode="auto">
          <a:xfrm>
            <a:off x="914400" y="1905000"/>
            <a:ext cx="3429000" cy="3429000"/>
          </a:xfrm>
          <a:prstGeom prst="rect">
            <a:avLst/>
          </a:prstGeom>
          <a:noFill/>
        </p:spPr>
      </p:pic>
      <p:pic>
        <p:nvPicPr>
          <p:cNvPr id="7" name="Picture 2" descr="Orange Road Work Ahead sign">
            <a:extLst>
              <a:ext uri="{FF2B5EF4-FFF2-40B4-BE49-F238E27FC236}">
                <a16:creationId xmlns:a16="http://schemas.microsoft.com/office/drawing/2014/main" id="{5ABE8E39-8456-4D3F-A432-1898AF8C7A46}"/>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57670" y="2539410"/>
            <a:ext cx="2133600" cy="2133601"/>
          </a:xfrm>
          <a:prstGeom prst="rect">
            <a:avLst/>
          </a:prstGeom>
          <a:noFill/>
        </p:spPr>
      </p:pic>
      <p:sp>
        <p:nvSpPr>
          <p:cNvPr id="5" name="Rectangle 2" descr="Thank you for choosing ATSSA for your training needs!">
            <a:extLst>
              <a:ext uri="{FF2B5EF4-FFF2-40B4-BE49-F238E27FC236}">
                <a16:creationId xmlns:a16="http://schemas.microsoft.com/office/drawing/2014/main" id="{1D5A2D45-23FE-4D74-A55C-555FCA4F4D85}"/>
              </a:ext>
            </a:extLst>
          </p:cNvPr>
          <p:cNvSpPr>
            <a:spLocks noGrp="1" noChangeArrowheads="1"/>
          </p:cNvSpPr>
          <p:nvPr>
            <p:ph type="title"/>
          </p:nvPr>
        </p:nvSpPr>
        <p:spPr>
          <a:xfrm>
            <a:off x="4910470" y="1905000"/>
            <a:ext cx="3471530" cy="3256870"/>
          </a:xfrm>
        </p:spPr>
        <p:txBody>
          <a:bodyPr/>
          <a:lstStyle/>
          <a:p>
            <a:pPr algn="ctr" eaLnBrk="1" hangingPunct="1">
              <a:defRPr/>
            </a:pPr>
            <a:r>
              <a:rPr lang="en-US" sz="3600" dirty="0"/>
              <a:t>Thank you for choosing ATSSA for your training needs!</a:t>
            </a:r>
          </a:p>
        </p:txBody>
      </p:sp>
      <p:sp>
        <p:nvSpPr>
          <p:cNvPr id="3" name="Google Shape;74;p1">
            <a:extLst>
              <a:ext uri="{FF2B5EF4-FFF2-40B4-BE49-F238E27FC236}">
                <a16:creationId xmlns:a16="http://schemas.microsoft.com/office/drawing/2014/main" id="{B2018C26-0020-644C-9078-E2F9F361AE17}"/>
              </a:ext>
            </a:extLst>
          </p:cNvPr>
          <p:cNvSpPr/>
          <p:nvPr/>
        </p:nvSpPr>
        <p:spPr>
          <a:xfrm>
            <a:off x="2057400" y="5342374"/>
            <a:ext cx="24384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Images: US Access Board and FHWA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92612544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Grp="1" noChangeArrowheads="1"/>
          </p:cNvSpPr>
          <p:nvPr>
            <p:ph type="title"/>
          </p:nvPr>
        </p:nvSpPr>
        <p:spPr/>
        <p:txBody>
          <a:bodyPr/>
          <a:lstStyle/>
          <a:p>
            <a:pPr eaLnBrk="1" hangingPunct="1"/>
            <a:r>
              <a:rPr lang="en-US" dirty="0"/>
              <a:t>Question 2 </a:t>
            </a:r>
          </a:p>
        </p:txBody>
      </p:sp>
      <p:sp>
        <p:nvSpPr>
          <p:cNvPr id="11267" name="Rectangle 7"/>
          <p:cNvSpPr>
            <a:spLocks noGrp="1" noChangeArrowheads="1"/>
          </p:cNvSpPr>
          <p:nvPr>
            <p:ph type="body" idx="1"/>
          </p:nvPr>
        </p:nvSpPr>
        <p:spPr>
          <a:xfrm>
            <a:off x="381000" y="1828800"/>
            <a:ext cx="3352800" cy="2514600"/>
          </a:xfrm>
        </p:spPr>
        <p:txBody>
          <a:bodyPr/>
          <a:lstStyle/>
          <a:p>
            <a:pPr eaLnBrk="1" hangingPunct="1"/>
            <a:r>
              <a:rPr lang="en-US" dirty="0"/>
              <a:t>How many Americans would you guess have vision disabilities?</a:t>
            </a:r>
          </a:p>
        </p:txBody>
      </p:sp>
      <p:sp>
        <p:nvSpPr>
          <p:cNvPr id="404482" name="AutoShape 2" descr="https://mntransportationresearch.files.wordpress.com/2014/03/dsc_1498pse_1660x1035.jpg?w=672&amp;h=372&amp;crop=1"/>
          <p:cNvSpPr>
            <a:spLocks noChangeAspect="1" noChangeArrowheads="1"/>
          </p:cNvSpPr>
          <p:nvPr/>
        </p:nvSpPr>
        <p:spPr bwMode="auto">
          <a:xfrm>
            <a:off x="63500" y="-136525"/>
            <a:ext cx="6400800" cy="3543300"/>
          </a:xfrm>
          <a:prstGeom prst="rect">
            <a:avLst/>
          </a:prstGeom>
          <a:noFill/>
        </p:spPr>
        <p:txBody>
          <a:bodyPr vert="horz" wrap="square" lIns="91440" tIns="45720" rIns="91440" bIns="45720" numCol="1" anchor="t" anchorCtr="0" compatLnSpc="1">
            <a:prstTxWarp prst="textNoShape">
              <a:avLst/>
            </a:prstTxWarp>
          </a:bodyPr>
          <a:lstStyle/>
          <a:p>
            <a:endParaRPr lang="es-PR" dirty="0"/>
          </a:p>
        </p:txBody>
      </p:sp>
      <p:pic>
        <p:nvPicPr>
          <p:cNvPr id="404484" name="Picture 4" descr="Person crossing at intersection crosswalk with cane "/>
          <p:cNvPicPr>
            <a:picLocks noChangeAspect="1" noChangeArrowheads="1"/>
          </p:cNvPicPr>
          <p:nvPr/>
        </p:nvPicPr>
        <p:blipFill>
          <a:blip r:embed="rId3" cstate="print"/>
          <a:srcRect r="41667"/>
          <a:stretch>
            <a:fillRect/>
          </a:stretch>
        </p:blipFill>
        <p:spPr bwMode="auto">
          <a:xfrm>
            <a:off x="4254500" y="1487488"/>
            <a:ext cx="4419600" cy="4194110"/>
          </a:xfrm>
          <a:prstGeom prst="rect">
            <a:avLst/>
          </a:prstGeom>
          <a:noFill/>
        </p:spPr>
      </p:pic>
      <p:sp>
        <p:nvSpPr>
          <p:cNvPr id="4" name="Google Shape;74;p1">
            <a:extLst>
              <a:ext uri="{FF2B5EF4-FFF2-40B4-BE49-F238E27FC236}">
                <a16:creationId xmlns:a16="http://schemas.microsoft.com/office/drawing/2014/main" id="{9DC0CB16-652B-CFCA-31BF-BE042CE6B9F2}"/>
              </a:ext>
            </a:extLst>
          </p:cNvPr>
          <p:cNvSpPr/>
          <p:nvPr/>
        </p:nvSpPr>
        <p:spPr>
          <a:xfrm>
            <a:off x="7086600" y="5674899"/>
            <a:ext cx="172046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Crossroads Blog</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pic>
        <p:nvPicPr>
          <p:cNvPr id="2" name="Picture 4" descr="Person crossing at intersection crosswalk with cane ">
            <a:extLst>
              <a:ext uri="{FF2B5EF4-FFF2-40B4-BE49-F238E27FC236}">
                <a16:creationId xmlns:a16="http://schemas.microsoft.com/office/drawing/2014/main" id="{A2D1FFF3-12B4-D51C-E00B-E36559EDF9F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Lst>
          </a:blip>
          <a:srcRect l="34195" t="36411" r="62788" b="55035"/>
          <a:stretch/>
        </p:blipFill>
        <p:spPr bwMode="auto">
          <a:xfrm>
            <a:off x="6858000" y="3047999"/>
            <a:ext cx="182881" cy="304801"/>
          </a:xfrm>
          <a:prstGeom prst="rect">
            <a:avLst/>
          </a:prstGeom>
          <a:noFill/>
        </p:spPr>
      </p:pic>
    </p:spTree>
    <p:extLst>
      <p:ext uri="{BB962C8B-B14F-4D97-AF65-F5344CB8AC3E}">
        <p14:creationId xmlns:p14="http://schemas.microsoft.com/office/powerpoint/2010/main" val="266927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
          <p:cNvSpPr>
            <a:spLocks noGrp="1" noChangeArrowheads="1"/>
          </p:cNvSpPr>
          <p:nvPr>
            <p:ph type="title"/>
          </p:nvPr>
        </p:nvSpPr>
        <p:spPr/>
        <p:txBody>
          <a:bodyPr/>
          <a:lstStyle/>
          <a:p>
            <a:pPr eaLnBrk="1" hangingPunct="1"/>
            <a:r>
              <a:rPr lang="en-US" dirty="0"/>
              <a:t>Answer to Question 2 </a:t>
            </a:r>
          </a:p>
        </p:txBody>
      </p:sp>
      <p:sp>
        <p:nvSpPr>
          <p:cNvPr id="12291" name="Rectangle 11"/>
          <p:cNvSpPr>
            <a:spLocks noGrp="1" noChangeArrowheads="1"/>
          </p:cNvSpPr>
          <p:nvPr>
            <p:ph type="body" idx="1"/>
          </p:nvPr>
        </p:nvSpPr>
        <p:spPr>
          <a:xfrm>
            <a:off x="304800" y="1676400"/>
            <a:ext cx="3886200" cy="4495800"/>
          </a:xfrm>
        </p:spPr>
        <p:txBody>
          <a:bodyPr/>
          <a:lstStyle/>
          <a:p>
            <a:pPr eaLnBrk="1" hangingPunct="1"/>
            <a:r>
              <a:rPr lang="en-US" dirty="0"/>
              <a:t>10-12 million!</a:t>
            </a:r>
          </a:p>
          <a:p>
            <a:pPr eaLnBrk="1" hangingPunct="1"/>
            <a:r>
              <a:rPr lang="en-US" dirty="0"/>
              <a:t>3X as many wheelchair users</a:t>
            </a:r>
          </a:p>
          <a:p>
            <a:pPr eaLnBrk="1" hangingPunct="1"/>
            <a:r>
              <a:rPr lang="en-US" dirty="0"/>
              <a:t>70 percent of USA’s population will eventually have a temporary or permanent disability</a:t>
            </a:r>
          </a:p>
        </p:txBody>
      </p:sp>
      <p:pic>
        <p:nvPicPr>
          <p:cNvPr id="5" name="Picture 4" descr="Person crossing at intersection crosswalk with cane"/>
          <p:cNvPicPr>
            <a:picLocks noChangeAspect="1" noChangeArrowheads="1"/>
          </p:cNvPicPr>
          <p:nvPr/>
        </p:nvPicPr>
        <p:blipFill>
          <a:blip r:embed="rId3" cstate="print"/>
          <a:srcRect r="41667"/>
          <a:stretch>
            <a:fillRect/>
          </a:stretch>
        </p:blipFill>
        <p:spPr bwMode="auto">
          <a:xfrm>
            <a:off x="4218039" y="1656735"/>
            <a:ext cx="4419600" cy="4194110"/>
          </a:xfrm>
          <a:prstGeom prst="rect">
            <a:avLst/>
          </a:prstGeom>
          <a:noFill/>
        </p:spPr>
      </p:pic>
      <p:sp>
        <p:nvSpPr>
          <p:cNvPr id="2" name="Google Shape;74;p1">
            <a:extLst>
              <a:ext uri="{FF2B5EF4-FFF2-40B4-BE49-F238E27FC236}">
                <a16:creationId xmlns:a16="http://schemas.microsoft.com/office/drawing/2014/main" id="{8FA0C577-678F-273D-C782-A3ABF90E59D6}"/>
              </a:ext>
            </a:extLst>
          </p:cNvPr>
          <p:cNvSpPr/>
          <p:nvPr/>
        </p:nvSpPr>
        <p:spPr>
          <a:xfrm>
            <a:off x="7118738" y="5888526"/>
            <a:ext cx="172046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Crossroads Blog</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pic>
        <p:nvPicPr>
          <p:cNvPr id="3" name="Picture 4" descr="Person crossing at intersection crosswalk with cane ">
            <a:extLst>
              <a:ext uri="{FF2B5EF4-FFF2-40B4-BE49-F238E27FC236}">
                <a16:creationId xmlns:a16="http://schemas.microsoft.com/office/drawing/2014/main" id="{93837830-2BFE-2EC0-0E5C-C8B53CF6463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Lst>
          </a:blip>
          <a:srcRect l="34195" t="36411" r="62788" b="55035"/>
          <a:stretch/>
        </p:blipFill>
        <p:spPr bwMode="auto">
          <a:xfrm>
            <a:off x="6781800" y="3124199"/>
            <a:ext cx="182881" cy="304801"/>
          </a:xfrm>
          <a:prstGeom prst="rect">
            <a:avLst/>
          </a:prstGeom>
          <a:noFill/>
        </p:spPr>
      </p:pic>
    </p:spTree>
    <p:extLst>
      <p:ext uri="{BB962C8B-B14F-4D97-AF65-F5344CB8AC3E}">
        <p14:creationId xmlns:p14="http://schemas.microsoft.com/office/powerpoint/2010/main" val="2272798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Grp="1" noChangeArrowheads="1"/>
          </p:cNvSpPr>
          <p:nvPr>
            <p:ph type="title"/>
          </p:nvPr>
        </p:nvSpPr>
        <p:spPr/>
        <p:txBody>
          <a:bodyPr/>
          <a:lstStyle/>
          <a:p>
            <a:pPr eaLnBrk="1" hangingPunct="1"/>
            <a:r>
              <a:rPr lang="en-US" dirty="0"/>
              <a:t>Question 3 </a:t>
            </a:r>
          </a:p>
        </p:txBody>
      </p:sp>
      <p:sp>
        <p:nvSpPr>
          <p:cNvPr id="11267" name="Rectangle 7"/>
          <p:cNvSpPr>
            <a:spLocks noGrp="1" noChangeArrowheads="1"/>
          </p:cNvSpPr>
          <p:nvPr>
            <p:ph type="body" idx="1"/>
          </p:nvPr>
        </p:nvSpPr>
        <p:spPr>
          <a:xfrm>
            <a:off x="533400" y="1828800"/>
            <a:ext cx="3048000" cy="2514600"/>
          </a:xfrm>
        </p:spPr>
        <p:txBody>
          <a:bodyPr/>
          <a:lstStyle/>
          <a:p>
            <a:pPr eaLnBrk="1" hangingPunct="1"/>
            <a:r>
              <a:rPr lang="en-US" dirty="0"/>
              <a:t>Why are pedestrians in work zones a challenge?</a:t>
            </a:r>
          </a:p>
        </p:txBody>
      </p:sp>
      <p:pic>
        <p:nvPicPr>
          <p:cNvPr id="5122" name="Picture 2" descr="Picture of pedestrians in work zone behind water filled plastic barrier"/>
          <p:cNvPicPr>
            <a:picLocks noChangeAspect="1" noChangeArrowheads="1"/>
          </p:cNvPicPr>
          <p:nvPr/>
        </p:nvPicPr>
        <p:blipFill>
          <a:blip r:embed="rId3" cstate="print"/>
          <a:srcRect l="30000" t="24444" r="18333" b="11111"/>
          <a:stretch>
            <a:fillRect/>
          </a:stretch>
        </p:blipFill>
        <p:spPr bwMode="auto">
          <a:xfrm>
            <a:off x="3870960" y="1325563"/>
            <a:ext cx="4724400" cy="4419600"/>
          </a:xfrm>
          <a:prstGeom prst="rect">
            <a:avLst/>
          </a:prstGeom>
          <a:noFill/>
        </p:spPr>
      </p:pic>
      <p:sp>
        <p:nvSpPr>
          <p:cNvPr id="3" name="Google Shape;74;p1">
            <a:extLst>
              <a:ext uri="{FF2B5EF4-FFF2-40B4-BE49-F238E27FC236}">
                <a16:creationId xmlns:a16="http://schemas.microsoft.com/office/drawing/2014/main" id="{F9FE07AF-3F91-CC47-6EBC-89D88338A533}"/>
              </a:ext>
            </a:extLst>
          </p:cNvPr>
          <p:cNvSpPr/>
          <p:nvPr/>
        </p:nvSpPr>
        <p:spPr>
          <a:xfrm>
            <a:off x="7162800" y="5745163"/>
            <a:ext cx="172046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103926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
          <p:cNvSpPr>
            <a:spLocks noGrp="1" noChangeArrowheads="1"/>
          </p:cNvSpPr>
          <p:nvPr>
            <p:ph type="title"/>
          </p:nvPr>
        </p:nvSpPr>
        <p:spPr/>
        <p:txBody>
          <a:bodyPr/>
          <a:lstStyle/>
          <a:p>
            <a:pPr eaLnBrk="1" hangingPunct="1"/>
            <a:r>
              <a:rPr lang="en-US" dirty="0"/>
              <a:t>Answer to Question 3 </a:t>
            </a:r>
          </a:p>
        </p:txBody>
      </p:sp>
      <p:sp>
        <p:nvSpPr>
          <p:cNvPr id="12291" name="Rectangle 11"/>
          <p:cNvSpPr>
            <a:spLocks noGrp="1" noChangeArrowheads="1"/>
          </p:cNvSpPr>
          <p:nvPr>
            <p:ph type="body" idx="1"/>
          </p:nvPr>
        </p:nvSpPr>
        <p:spPr>
          <a:xfrm>
            <a:off x="325694" y="1325563"/>
            <a:ext cx="4419600" cy="2941637"/>
          </a:xfrm>
        </p:spPr>
        <p:txBody>
          <a:bodyPr/>
          <a:lstStyle/>
          <a:p>
            <a:pPr eaLnBrk="1" hangingPunct="1"/>
            <a:r>
              <a:rPr lang="en-US" dirty="0"/>
              <a:t>Pedestrians are more difficult to control than vehicles!</a:t>
            </a:r>
          </a:p>
          <a:p>
            <a:pPr eaLnBrk="1" hangingPunct="1"/>
            <a:r>
              <a:rPr lang="en-US" dirty="0"/>
              <a:t>Pedestrians are more vulnerable!</a:t>
            </a:r>
          </a:p>
          <a:p>
            <a:pPr eaLnBrk="1" hangingPunct="1"/>
            <a:r>
              <a:rPr lang="en-US" dirty="0"/>
              <a:t>Accessibility is required!</a:t>
            </a:r>
          </a:p>
        </p:txBody>
      </p:sp>
      <p:pic>
        <p:nvPicPr>
          <p:cNvPr id="1026" name="Picture 2" descr="Sidewalk Closed Cross Here Sign"/>
          <p:cNvPicPr>
            <a:picLocks noChangeAspect="1" noChangeArrowheads="1"/>
          </p:cNvPicPr>
          <p:nvPr/>
        </p:nvPicPr>
        <p:blipFill>
          <a:blip r:embed="rId3" cstate="print"/>
          <a:srcRect t="7921" r="4810"/>
          <a:stretch>
            <a:fillRect/>
          </a:stretch>
        </p:blipFill>
        <p:spPr bwMode="auto">
          <a:xfrm>
            <a:off x="4876800" y="1910556"/>
            <a:ext cx="3581400" cy="1771650"/>
          </a:xfrm>
          <a:prstGeom prst="rect">
            <a:avLst/>
          </a:prstGeom>
          <a:noFill/>
          <a:ln w="9525">
            <a:noFill/>
            <a:miter lim="800000"/>
            <a:headEnd/>
            <a:tailEnd/>
          </a:ln>
        </p:spPr>
      </p:pic>
      <p:sp>
        <p:nvSpPr>
          <p:cNvPr id="3" name="Google Shape;74;p1">
            <a:extLst>
              <a:ext uri="{FF2B5EF4-FFF2-40B4-BE49-F238E27FC236}">
                <a16:creationId xmlns:a16="http://schemas.microsoft.com/office/drawing/2014/main" id="{9A91A60D-0478-4A73-CA57-195B1BAB99D8}"/>
              </a:ext>
            </a:extLst>
          </p:cNvPr>
          <p:cNvSpPr/>
          <p:nvPr/>
        </p:nvSpPr>
        <p:spPr>
          <a:xfrm>
            <a:off x="7315200" y="3733800"/>
            <a:ext cx="172046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FHWA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022013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8" descr="The Pedestrian Environment is Diverse!"/>
          <p:cNvSpPr>
            <a:spLocks noGrp="1" noChangeArrowheads="1"/>
          </p:cNvSpPr>
          <p:nvPr>
            <p:ph type="title"/>
          </p:nvPr>
        </p:nvSpPr>
        <p:spPr>
          <a:xfrm>
            <a:off x="381000" y="0"/>
            <a:ext cx="5867400" cy="1188535"/>
          </a:xfrm>
        </p:spPr>
        <p:txBody>
          <a:bodyPr/>
          <a:lstStyle/>
          <a:p>
            <a:pPr eaLnBrk="1" hangingPunct="1"/>
            <a:r>
              <a:rPr lang="en-US" dirty="0"/>
              <a:t>The Pedestrian Environment is Diverse!</a:t>
            </a:r>
          </a:p>
        </p:txBody>
      </p:sp>
    </p:spTree>
    <p:extLst>
      <p:ext uri="{BB962C8B-B14F-4D97-AF65-F5344CB8AC3E}">
        <p14:creationId xmlns:p14="http://schemas.microsoft.com/office/powerpoint/2010/main" val="4267517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Highway Users Are Also Diverse</a:t>
            </a:r>
            <a:endParaRPr lang="es-PR" dirty="0"/>
          </a:p>
        </p:txBody>
      </p:sp>
      <p:sp>
        <p:nvSpPr>
          <p:cNvPr id="3" name="Content Placeholder 2"/>
          <p:cNvSpPr txBox="1">
            <a:spLocks/>
          </p:cNvSpPr>
          <p:nvPr/>
        </p:nvSpPr>
        <p:spPr>
          <a:xfrm>
            <a:off x="333580" y="1335395"/>
            <a:ext cx="4495800" cy="43434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rgbClr val="CC3300"/>
              </a:buClr>
              <a:buSzPct val="65000"/>
              <a:buFont typeface="Wingdings" pitchFamily="2" charset="2"/>
              <a:buChar char="§"/>
              <a:tabLst/>
              <a:defRPr/>
            </a:pPr>
            <a:r>
              <a:rPr lang="en-US" sz="2800" kern="0" dirty="0">
                <a:latin typeface="Arial" panose="020B0604020202020204" pitchFamily="34" charset="0"/>
              </a:rPr>
              <a:t>Motorized v</a:t>
            </a:r>
            <a:r>
              <a:rPr kumimoji="0" lang="en-US" sz="2800" b="0" i="0" u="none" strike="noStrike" kern="0" cap="none" spc="0" normalizeH="0" baseline="0" noProof="0" dirty="0">
                <a:ln>
                  <a:noFill/>
                </a:ln>
                <a:solidFill>
                  <a:schemeClr val="tx1"/>
                </a:solidFill>
                <a:effectLst/>
                <a:uLnTx/>
                <a:uFillTx/>
                <a:latin typeface="Arial" panose="020B0604020202020204" pitchFamily="34" charset="0"/>
                <a:ea typeface="+mn-ea"/>
                <a:cs typeface="+mn-cs"/>
              </a:rPr>
              <a:t>ehicles</a:t>
            </a:r>
          </a:p>
          <a:p>
            <a:pPr marL="342900" marR="0" lvl="0" indent="-342900" algn="l" defTabSz="914400" rtl="0" eaLnBrk="0" fontAlgn="base" latinLnBrk="0" hangingPunct="0">
              <a:lnSpc>
                <a:spcPct val="100000"/>
              </a:lnSpc>
              <a:spcBef>
                <a:spcPct val="20000"/>
              </a:spcBef>
              <a:spcAft>
                <a:spcPct val="0"/>
              </a:spcAft>
              <a:buClr>
                <a:srgbClr val="CC3300"/>
              </a:buClr>
              <a:buSzPct val="65000"/>
              <a:buFont typeface="Wingdings" pitchFamily="2" charset="2"/>
              <a:buChar char="§"/>
              <a:tabLst/>
              <a:defRPr/>
            </a:pPr>
            <a:r>
              <a:rPr kumimoji="0" lang="en-US" sz="2800" b="0" i="0" u="none" strike="noStrike" kern="0" cap="none" spc="0" normalizeH="0" baseline="0" noProof="0" dirty="0">
                <a:ln>
                  <a:noFill/>
                </a:ln>
                <a:solidFill>
                  <a:schemeClr val="tx1"/>
                </a:solidFill>
                <a:effectLst/>
                <a:uLnTx/>
                <a:uFillTx/>
                <a:latin typeface="Arial" panose="020B0604020202020204" pitchFamily="34" charset="0"/>
                <a:ea typeface="+mn-ea"/>
                <a:cs typeface="+mn-cs"/>
              </a:rPr>
              <a:t>Pedestrians</a:t>
            </a:r>
          </a:p>
          <a:p>
            <a:pPr marL="800100" lvl="1" indent="-342900" eaLnBrk="0" hangingPunct="0">
              <a:spcBef>
                <a:spcPct val="20000"/>
              </a:spcBef>
              <a:buClr>
                <a:srgbClr val="CC3300"/>
              </a:buClr>
              <a:buSzPct val="65000"/>
              <a:buFont typeface="Wingdings" pitchFamily="2" charset="2"/>
              <a:buChar char="§"/>
            </a:pPr>
            <a:r>
              <a:rPr lang="en-US" sz="2800" b="1" kern="0" dirty="0">
                <a:latin typeface="Arial" panose="020B0604020202020204" pitchFamily="34" charset="0"/>
              </a:rPr>
              <a:t>Including the disabled</a:t>
            </a:r>
          </a:p>
          <a:p>
            <a:pPr marL="342900" indent="-342900" eaLnBrk="0" hangingPunct="0">
              <a:spcBef>
                <a:spcPct val="20000"/>
              </a:spcBef>
              <a:buClr>
                <a:srgbClr val="CC3300"/>
              </a:buClr>
              <a:buSzPct val="65000"/>
              <a:buFont typeface="Wingdings" pitchFamily="2" charset="2"/>
              <a:buChar char="§"/>
            </a:pPr>
            <a:r>
              <a:rPr kumimoji="0" lang="en-US" sz="2800" b="0" i="0" u="none" strike="noStrike" kern="0" cap="none" spc="0" normalizeH="0" baseline="0" noProof="0" dirty="0">
                <a:ln>
                  <a:noFill/>
                </a:ln>
                <a:solidFill>
                  <a:schemeClr val="tx1"/>
                </a:solidFill>
                <a:effectLst/>
                <a:uLnTx/>
                <a:uFillTx/>
                <a:latin typeface="Arial" panose="020B0604020202020204" pitchFamily="34" charset="0"/>
                <a:ea typeface="+mn-ea"/>
                <a:cs typeface="+mn-cs"/>
              </a:rPr>
              <a:t>Bicyclists</a:t>
            </a:r>
          </a:p>
          <a:p>
            <a:pPr marL="342900" indent="-342900" eaLnBrk="0" hangingPunct="0">
              <a:spcBef>
                <a:spcPct val="20000"/>
              </a:spcBef>
              <a:buClr>
                <a:srgbClr val="CC3300"/>
              </a:buClr>
              <a:buSzPct val="65000"/>
              <a:buFont typeface="Wingdings" pitchFamily="2" charset="2"/>
              <a:buChar char="§"/>
            </a:pPr>
            <a:r>
              <a:rPr lang="en-US" sz="2800" kern="0" dirty="0">
                <a:latin typeface="Arial" panose="020B0604020202020204" pitchFamily="34" charset="0"/>
              </a:rPr>
              <a:t>Motorcyclists</a:t>
            </a:r>
          </a:p>
          <a:p>
            <a:pPr marL="342900" indent="-342900" eaLnBrk="0" hangingPunct="0">
              <a:spcBef>
                <a:spcPct val="20000"/>
              </a:spcBef>
              <a:buClr>
                <a:srgbClr val="CC3300"/>
              </a:buClr>
              <a:buSzPct val="65000"/>
              <a:buFont typeface="Wingdings" pitchFamily="2" charset="2"/>
              <a:buChar char="§"/>
            </a:pPr>
            <a:r>
              <a:rPr kumimoji="0" lang="en-US" sz="2800" b="0" i="0" u="none" strike="noStrike" kern="0" cap="none" spc="0" normalizeH="0" baseline="0" noProof="0" dirty="0">
                <a:ln>
                  <a:noFill/>
                </a:ln>
                <a:solidFill>
                  <a:schemeClr val="tx1"/>
                </a:solidFill>
                <a:effectLst/>
                <a:uLnTx/>
                <a:uFillTx/>
                <a:latin typeface="Arial" panose="020B0604020202020204" pitchFamily="34" charset="0"/>
                <a:ea typeface="+mn-ea"/>
                <a:cs typeface="+mn-cs"/>
              </a:rPr>
              <a:t>Others</a:t>
            </a:r>
            <a:endParaRPr kumimoji="0" lang="es-PR" sz="2800" b="0" i="0" u="none" strike="noStrike" kern="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445442" name="Picture 2" descr="Cars on a congested highway"/>
          <p:cNvPicPr>
            <a:picLocks noChangeAspect="1" noChangeArrowheads="1"/>
          </p:cNvPicPr>
          <p:nvPr/>
        </p:nvPicPr>
        <p:blipFill>
          <a:blip r:embed="rId3" cstate="print"/>
          <a:srcRect/>
          <a:stretch>
            <a:fillRect/>
          </a:stretch>
        </p:blipFill>
        <p:spPr bwMode="auto">
          <a:xfrm>
            <a:off x="4495800" y="2765064"/>
            <a:ext cx="4114800" cy="1259633"/>
          </a:xfrm>
          <a:prstGeom prst="rect">
            <a:avLst/>
          </a:prstGeom>
          <a:noFill/>
        </p:spPr>
      </p:pic>
      <p:sp>
        <p:nvSpPr>
          <p:cNvPr id="4" name="TextBox 3">
            <a:extLst>
              <a:ext uri="{FF2B5EF4-FFF2-40B4-BE49-F238E27FC236}">
                <a16:creationId xmlns:a16="http://schemas.microsoft.com/office/drawing/2014/main" id="{5992A952-839F-304B-B8C7-A6540ABE5602}"/>
              </a:ext>
              <a:ext uri="{C183D7F6-B498-43B3-948B-1728B52AA6E4}">
                <adec:decorative xmlns:adec="http://schemas.microsoft.com/office/drawing/2017/decorative" val="1"/>
              </a:ext>
            </a:extLst>
          </p:cNvPr>
          <p:cNvSpPr txBox="1"/>
          <p:nvPr/>
        </p:nvSpPr>
        <p:spPr>
          <a:xfrm>
            <a:off x="4957322" y="4047306"/>
            <a:ext cx="4159045" cy="215444"/>
          </a:xfrm>
          <a:prstGeom prst="rect">
            <a:avLst/>
          </a:prstGeom>
          <a:noFill/>
        </p:spPr>
        <p:txBody>
          <a:bodyPr wrap="square" rtlCol="0">
            <a:spAutoFit/>
          </a:bodyPr>
          <a:lstStyle/>
          <a:p>
            <a:r>
              <a:rPr lang="en-US" sz="800" dirty="0"/>
              <a:t>http://</a:t>
            </a:r>
            <a:r>
              <a:rPr lang="en-US" sz="800" dirty="0" err="1"/>
              <a:t>www.nhtsa.gov</a:t>
            </a:r>
            <a:r>
              <a:rPr lang="en-US" sz="800" dirty="0"/>
              <a:t>/</a:t>
            </a:r>
            <a:r>
              <a:rPr lang="en-US" sz="800" dirty="0" err="1"/>
              <a:t>staticfiles</a:t>
            </a:r>
            <a:r>
              <a:rPr lang="en-US" sz="800" dirty="0"/>
              <a:t>/communications/images/traffic3.jpg</a:t>
            </a:r>
          </a:p>
        </p:txBody>
      </p:sp>
    </p:spTree>
    <p:extLst>
      <p:ext uri="{BB962C8B-B14F-4D97-AF65-F5344CB8AC3E}">
        <p14:creationId xmlns:p14="http://schemas.microsoft.com/office/powerpoint/2010/main" val="2544967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6037"/>
            <a:ext cx="8763000" cy="1325563"/>
          </a:xfrm>
        </p:spPr>
        <p:txBody>
          <a:bodyPr/>
          <a:lstStyle/>
          <a:p>
            <a:r>
              <a:rPr lang="en-US" dirty="0"/>
              <a:t>TTC Zones are Diverse Too!</a:t>
            </a:r>
            <a:endParaRPr lang="es-PR" dirty="0"/>
          </a:p>
        </p:txBody>
      </p:sp>
      <p:pic>
        <p:nvPicPr>
          <p:cNvPr id="444418" name="Picture 2" descr="Utility Work Ahead sign in street in front of drums and cones."/>
          <p:cNvPicPr>
            <a:picLocks noChangeAspect="1" noChangeArrowheads="1"/>
          </p:cNvPicPr>
          <p:nvPr/>
        </p:nvPicPr>
        <p:blipFill>
          <a:blip r:embed="rId3" cstate="print"/>
          <a:srcRect l="37500" t="11111"/>
          <a:stretch>
            <a:fillRect/>
          </a:stretch>
        </p:blipFill>
        <p:spPr bwMode="auto">
          <a:xfrm>
            <a:off x="228600" y="1308357"/>
            <a:ext cx="3429000" cy="3657600"/>
          </a:xfrm>
          <a:prstGeom prst="rect">
            <a:avLst/>
          </a:prstGeom>
          <a:noFill/>
        </p:spPr>
      </p:pic>
      <p:pic>
        <p:nvPicPr>
          <p:cNvPr id="444419" name="Picture 3" descr="Road Work Ahead Sign on skid stand on wide sidewalk."/>
          <p:cNvPicPr>
            <a:picLocks noChangeAspect="1" noChangeArrowheads="1"/>
          </p:cNvPicPr>
          <p:nvPr/>
        </p:nvPicPr>
        <p:blipFill>
          <a:blip r:embed="rId4" cstate="print"/>
          <a:srcRect l="34167" t="14445" r="20833" b="23333"/>
          <a:stretch>
            <a:fillRect/>
          </a:stretch>
        </p:blipFill>
        <p:spPr bwMode="auto">
          <a:xfrm>
            <a:off x="4572000" y="1431072"/>
            <a:ext cx="2743200" cy="2644802"/>
          </a:xfrm>
          <a:prstGeom prst="rect">
            <a:avLst/>
          </a:prstGeom>
          <a:noFill/>
        </p:spPr>
      </p:pic>
      <p:pic>
        <p:nvPicPr>
          <p:cNvPr id="444420" name="Picture 4" descr="Lane closure on a highway at night."/>
          <p:cNvPicPr>
            <a:picLocks noChangeAspect="1" noChangeArrowheads="1"/>
          </p:cNvPicPr>
          <p:nvPr/>
        </p:nvPicPr>
        <p:blipFill>
          <a:blip r:embed="rId5" cstate="print"/>
          <a:srcRect/>
          <a:stretch>
            <a:fillRect/>
          </a:stretch>
        </p:blipFill>
        <p:spPr bwMode="auto">
          <a:xfrm>
            <a:off x="1600200" y="3861978"/>
            <a:ext cx="6858000" cy="2091690"/>
          </a:xfrm>
          <a:prstGeom prst="rect">
            <a:avLst/>
          </a:prstGeom>
          <a:noFill/>
        </p:spPr>
      </p:pic>
      <p:sp>
        <p:nvSpPr>
          <p:cNvPr id="6" name="Google Shape;74;p1">
            <a:extLst>
              <a:ext uri="{FF2B5EF4-FFF2-40B4-BE49-F238E27FC236}">
                <a16:creationId xmlns:a16="http://schemas.microsoft.com/office/drawing/2014/main" id="{6B4E6E01-9F78-E461-5839-15B0130FD9CA}"/>
              </a:ext>
            </a:extLst>
          </p:cNvPr>
          <p:cNvSpPr/>
          <p:nvPr/>
        </p:nvSpPr>
        <p:spPr>
          <a:xfrm>
            <a:off x="222638" y="5014990"/>
            <a:ext cx="172046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
        <p:nvSpPr>
          <p:cNvPr id="7" name="Google Shape;74;p1">
            <a:extLst>
              <a:ext uri="{FF2B5EF4-FFF2-40B4-BE49-F238E27FC236}">
                <a16:creationId xmlns:a16="http://schemas.microsoft.com/office/drawing/2014/main" id="{10E06D52-BDCD-5EA1-F3C9-07605B5151BC}"/>
              </a:ext>
            </a:extLst>
          </p:cNvPr>
          <p:cNvSpPr/>
          <p:nvPr/>
        </p:nvSpPr>
        <p:spPr>
          <a:xfrm>
            <a:off x="5129515" y="5998905"/>
            <a:ext cx="172046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FHWA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
        <p:nvSpPr>
          <p:cNvPr id="8" name="Google Shape;74;p1">
            <a:extLst>
              <a:ext uri="{FF2B5EF4-FFF2-40B4-BE49-F238E27FC236}">
                <a16:creationId xmlns:a16="http://schemas.microsoft.com/office/drawing/2014/main" id="{930057BC-A982-AD17-C156-E6070376F253}"/>
              </a:ext>
            </a:extLst>
          </p:cNvPr>
          <p:cNvSpPr/>
          <p:nvPr/>
        </p:nvSpPr>
        <p:spPr>
          <a:xfrm>
            <a:off x="7369369" y="2992673"/>
            <a:ext cx="172046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45852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2" descr="Instructor"/>
          <p:cNvSpPr>
            <a:spLocks noGrp="1" noChangeArrowheads="1"/>
          </p:cNvSpPr>
          <p:nvPr>
            <p:ph type="title"/>
          </p:nvPr>
        </p:nvSpPr>
        <p:spPr>
          <a:xfrm>
            <a:off x="457200" y="457200"/>
            <a:ext cx="8686800" cy="914400"/>
          </a:xfrm>
        </p:spPr>
        <p:txBody>
          <a:bodyPr/>
          <a:lstStyle/>
          <a:p>
            <a:pPr eaLnBrk="1" hangingPunct="1">
              <a:defRPr/>
            </a:pPr>
            <a:r>
              <a:rPr lang="en-US" dirty="0"/>
              <a:t>Instructor</a:t>
            </a:r>
            <a:br>
              <a:rPr lang="en-US" dirty="0"/>
            </a:br>
            <a:endParaRPr lang="en-US" dirty="0"/>
          </a:p>
        </p:txBody>
      </p:sp>
      <p:sp>
        <p:nvSpPr>
          <p:cNvPr id="1028" name="Rectangle 5"/>
          <p:cNvSpPr>
            <a:spLocks noGrp="1" noChangeArrowheads="1"/>
          </p:cNvSpPr>
          <p:nvPr>
            <p:ph type="body" idx="1"/>
          </p:nvPr>
        </p:nvSpPr>
        <p:spPr>
          <a:xfrm>
            <a:off x="762000" y="2057400"/>
            <a:ext cx="4419600" cy="1981200"/>
          </a:xfrm>
          <a:noFill/>
        </p:spPr>
        <p:txBody>
          <a:bodyPr/>
          <a:lstStyle/>
          <a:p>
            <a:pPr marL="0" indent="0" algn="ctr" eaLnBrk="1" hangingPunct="1">
              <a:buFont typeface="Wingdings" pitchFamily="2" charset="2"/>
              <a:buNone/>
            </a:pPr>
            <a:endParaRPr lang="en-US" sz="4800" b="1" dirty="0">
              <a:solidFill>
                <a:srgbClr val="000066"/>
              </a:solidFill>
            </a:endParaRPr>
          </a:p>
        </p:txBody>
      </p:sp>
    </p:spTree>
    <p:extLst>
      <p:ext uri="{BB962C8B-B14F-4D97-AF65-F5344CB8AC3E}">
        <p14:creationId xmlns:p14="http://schemas.microsoft.com/office/powerpoint/2010/main" val="45712721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TTC Zones Can Be Of:</a:t>
            </a:r>
            <a:endParaRPr lang="es-PR" dirty="0"/>
          </a:p>
        </p:txBody>
      </p:sp>
      <p:sp>
        <p:nvSpPr>
          <p:cNvPr id="3" name="Content Placeholder 2"/>
          <p:cNvSpPr txBox="1">
            <a:spLocks/>
          </p:cNvSpPr>
          <p:nvPr/>
        </p:nvSpPr>
        <p:spPr>
          <a:xfrm>
            <a:off x="450850" y="1676400"/>
            <a:ext cx="6178550" cy="43434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rgbClr val="CC3300"/>
              </a:buClr>
              <a:buSzPct val="65000"/>
              <a:buFont typeface="Wingdings" pitchFamily="2" charset="2"/>
              <a:buChar char="§"/>
              <a:tabLst/>
              <a:defRPr/>
            </a:pPr>
            <a:r>
              <a:rPr lang="en-US" sz="2800" kern="0" noProof="0" dirty="0">
                <a:latin typeface="Arial" panose="020B0604020202020204" pitchFamily="34" charset="0"/>
              </a:rPr>
              <a:t>Varying durations</a:t>
            </a:r>
          </a:p>
          <a:p>
            <a:pPr marL="342900" marR="0" lvl="0" indent="-342900" algn="l" defTabSz="914400" rtl="0" eaLnBrk="0" fontAlgn="base" latinLnBrk="0" hangingPunct="0">
              <a:lnSpc>
                <a:spcPct val="100000"/>
              </a:lnSpc>
              <a:spcBef>
                <a:spcPct val="20000"/>
              </a:spcBef>
              <a:spcAft>
                <a:spcPct val="0"/>
              </a:spcAft>
              <a:buClr>
                <a:srgbClr val="CC3300"/>
              </a:buClr>
              <a:buSzPct val="65000"/>
              <a:buFont typeface="Wingdings" pitchFamily="2" charset="2"/>
              <a:buChar char="§"/>
              <a:tabLst/>
              <a:defRPr/>
            </a:pPr>
            <a:r>
              <a:rPr kumimoji="0" lang="en-US" sz="2800" b="0" i="0" u="none" strike="noStrike" kern="0" cap="none" spc="0" normalizeH="0" baseline="0" dirty="0">
                <a:ln>
                  <a:noFill/>
                </a:ln>
                <a:solidFill>
                  <a:schemeClr val="tx1"/>
                </a:solidFill>
                <a:effectLst/>
                <a:uLnTx/>
                <a:uFillTx/>
                <a:latin typeface="Arial" panose="020B0604020202020204" pitchFamily="34" charset="0"/>
                <a:ea typeface="+mn-ea"/>
                <a:cs typeface="+mn-cs"/>
              </a:rPr>
              <a:t>Varying</a:t>
            </a:r>
            <a:r>
              <a:rPr kumimoji="0" lang="en-US" sz="2800" b="0" i="0" u="none" strike="noStrike" kern="0" cap="none" spc="0" normalizeH="0" dirty="0">
                <a:ln>
                  <a:noFill/>
                </a:ln>
                <a:solidFill>
                  <a:schemeClr val="tx1"/>
                </a:solidFill>
                <a:effectLst/>
                <a:uLnTx/>
                <a:uFillTx/>
                <a:latin typeface="Arial" panose="020B0604020202020204" pitchFamily="34" charset="0"/>
                <a:ea typeface="+mn-ea"/>
                <a:cs typeface="+mn-cs"/>
              </a:rPr>
              <a:t> highway types</a:t>
            </a:r>
          </a:p>
          <a:p>
            <a:pPr marL="342900" marR="0" lvl="0" indent="-342900" algn="l" defTabSz="914400" rtl="0" eaLnBrk="0" fontAlgn="base" latinLnBrk="0" hangingPunct="0">
              <a:lnSpc>
                <a:spcPct val="100000"/>
              </a:lnSpc>
              <a:spcBef>
                <a:spcPct val="20000"/>
              </a:spcBef>
              <a:spcAft>
                <a:spcPct val="0"/>
              </a:spcAft>
              <a:buClr>
                <a:srgbClr val="CC3300"/>
              </a:buClr>
              <a:buSzPct val="65000"/>
              <a:buFont typeface="Wingdings" pitchFamily="2" charset="2"/>
              <a:buChar char="§"/>
              <a:tabLst/>
              <a:defRPr/>
            </a:pPr>
            <a:r>
              <a:rPr lang="en-US" sz="2800" kern="0" dirty="0">
                <a:latin typeface="Arial" panose="020B0604020202020204" pitchFamily="34" charset="0"/>
              </a:rPr>
              <a:t>Varying locations</a:t>
            </a:r>
            <a:endParaRPr kumimoji="0" lang="en-US" sz="2800" b="0" i="0" u="none" strike="noStrike" kern="0" cap="none" spc="0" normalizeH="0" dirty="0">
              <a:ln>
                <a:noFill/>
              </a:ln>
              <a:solidFill>
                <a:schemeClr val="tx1"/>
              </a:solidFill>
              <a:effectLst/>
              <a:uLnTx/>
              <a:uFillTx/>
              <a:latin typeface="Arial" panose="020B0604020202020204" pitchFamily="34" charset="0"/>
              <a:ea typeface="+mn-ea"/>
              <a:cs typeface="+mn-cs"/>
            </a:endParaRPr>
          </a:p>
          <a:p>
            <a:pPr marL="800100" lvl="1" indent="-342900" eaLnBrk="0" hangingPunct="0">
              <a:spcBef>
                <a:spcPct val="20000"/>
              </a:spcBef>
              <a:buClr>
                <a:srgbClr val="CC3300"/>
              </a:buClr>
              <a:buSzPct val="65000"/>
              <a:buFont typeface="Wingdings" pitchFamily="2" charset="2"/>
              <a:buChar char="§"/>
              <a:defRPr/>
            </a:pPr>
            <a:r>
              <a:rPr lang="en-US" sz="2800" kern="0" baseline="0" noProof="0" dirty="0">
                <a:latin typeface="Arial" panose="020B0604020202020204" pitchFamily="34" charset="0"/>
              </a:rPr>
              <a:t>Urban</a:t>
            </a:r>
            <a:r>
              <a:rPr lang="en-US" sz="2800" kern="0" noProof="0" dirty="0">
                <a:latin typeface="Arial" panose="020B0604020202020204" pitchFamily="34" charset="0"/>
              </a:rPr>
              <a:t> or </a:t>
            </a:r>
            <a:r>
              <a:rPr lang="en-US" sz="2800" kern="0" dirty="0">
                <a:latin typeface="Arial" panose="020B0604020202020204" pitchFamily="34" charset="0"/>
              </a:rPr>
              <a:t>r</a:t>
            </a:r>
            <a:r>
              <a:rPr lang="en-US" sz="2800" kern="0" noProof="0" dirty="0">
                <a:latin typeface="Arial" panose="020B0604020202020204" pitchFamily="34" charset="0"/>
              </a:rPr>
              <a:t>ural</a:t>
            </a:r>
          </a:p>
          <a:p>
            <a:pPr marL="342900" marR="0" lvl="0" indent="-342900" algn="l" defTabSz="914400" rtl="0" eaLnBrk="0" fontAlgn="base" latinLnBrk="0" hangingPunct="0">
              <a:lnSpc>
                <a:spcPct val="100000"/>
              </a:lnSpc>
              <a:spcBef>
                <a:spcPct val="20000"/>
              </a:spcBef>
              <a:spcAft>
                <a:spcPct val="0"/>
              </a:spcAft>
              <a:buClr>
                <a:srgbClr val="CC3300"/>
              </a:buClr>
              <a:buSzPct val="65000"/>
              <a:buFont typeface="Wingdings" pitchFamily="2" charset="2"/>
              <a:buChar char="§"/>
              <a:tabLst/>
              <a:defRPr/>
            </a:pPr>
            <a:r>
              <a:rPr kumimoji="0" lang="en-US" sz="2800" b="0" i="0" u="none" strike="noStrike" kern="0" cap="none" spc="0" normalizeH="0" baseline="0" dirty="0">
                <a:ln>
                  <a:noFill/>
                </a:ln>
                <a:solidFill>
                  <a:schemeClr val="tx1"/>
                </a:solidFill>
                <a:effectLst/>
                <a:uLnTx/>
                <a:uFillTx/>
                <a:latin typeface="Arial" panose="020B0604020202020204" pitchFamily="34" charset="0"/>
                <a:ea typeface="+mn-ea"/>
                <a:cs typeface="+mn-cs"/>
              </a:rPr>
              <a:t>Varying</a:t>
            </a:r>
            <a:r>
              <a:rPr kumimoji="0" lang="en-US" sz="2800" b="0" i="0" u="none" strike="noStrike" kern="0" cap="none" spc="0" normalizeH="0" dirty="0">
                <a:ln>
                  <a:noFill/>
                </a:ln>
                <a:solidFill>
                  <a:schemeClr val="tx1"/>
                </a:solidFill>
                <a:effectLst/>
                <a:uLnTx/>
                <a:uFillTx/>
                <a:latin typeface="Arial" panose="020B0604020202020204" pitchFamily="34" charset="0"/>
                <a:ea typeface="+mn-ea"/>
                <a:cs typeface="+mn-cs"/>
              </a:rPr>
              <a:t> staff levels</a:t>
            </a:r>
          </a:p>
          <a:p>
            <a:pPr marL="342900" marR="0" lvl="0" indent="-342900" algn="l" defTabSz="914400" rtl="0" eaLnBrk="0" fontAlgn="base" latinLnBrk="0" hangingPunct="0">
              <a:lnSpc>
                <a:spcPct val="100000"/>
              </a:lnSpc>
              <a:spcBef>
                <a:spcPct val="20000"/>
              </a:spcBef>
              <a:spcAft>
                <a:spcPct val="0"/>
              </a:spcAft>
              <a:buClr>
                <a:srgbClr val="CC3300"/>
              </a:buClr>
              <a:buSzPct val="65000"/>
              <a:buFont typeface="Wingdings" pitchFamily="2" charset="2"/>
              <a:buChar char="§"/>
              <a:tabLst/>
              <a:defRPr/>
            </a:pPr>
            <a:r>
              <a:rPr lang="en-US" sz="2800" kern="0" dirty="0">
                <a:latin typeface="Arial" panose="020B0604020202020204" pitchFamily="34" charset="0"/>
              </a:rPr>
              <a:t>Day or night</a:t>
            </a:r>
            <a:endParaRPr kumimoji="0" lang="en-US" sz="2800" b="0" i="0" u="none" strike="noStrike" kern="0" cap="none" spc="0" normalizeH="0" dirty="0">
              <a:ln>
                <a:noFill/>
              </a:ln>
              <a:solidFill>
                <a:schemeClr val="tx1"/>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3300"/>
              </a:buClr>
              <a:buSzPct val="65000"/>
              <a:buFont typeface="Wingdings" pitchFamily="2" charset="2"/>
              <a:buChar char="§"/>
              <a:tabLst/>
              <a:defRPr/>
            </a:pPr>
            <a:endParaRPr kumimoji="0" lang="es-PR" sz="3200" b="0" i="0" u="none" strike="noStrike" kern="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95766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81000" y="152400"/>
            <a:ext cx="8763000" cy="1325563"/>
          </a:xfrm>
        </p:spPr>
        <p:txBody>
          <a:bodyPr>
            <a:normAutofit/>
          </a:bodyPr>
          <a:lstStyle/>
          <a:p>
            <a:pPr>
              <a:defRPr/>
            </a:pPr>
            <a:r>
              <a:rPr lang="en-US" dirty="0"/>
              <a:t>Can we DESIGN for ALL users and</a:t>
            </a:r>
            <a:br>
              <a:rPr lang="en-US" dirty="0"/>
            </a:br>
            <a:r>
              <a:rPr lang="en-US" dirty="0"/>
              <a:t>ALL TTC zones all the time?</a:t>
            </a:r>
          </a:p>
        </p:txBody>
      </p:sp>
      <p:graphicFrame>
        <p:nvGraphicFramePr>
          <p:cNvPr id="4" name="Content Placeholder 3" descr="The word No!"/>
          <p:cNvGraphicFramePr>
            <a:graphicFrameLocks noGrp="1"/>
          </p:cNvGraphicFramePr>
          <p:nvPr>
            <p:ph idx="1"/>
            <p:extLst>
              <p:ext uri="{D42A27DB-BD31-4B8C-83A1-F6EECF244321}">
                <p14:modId xmlns:p14="http://schemas.microsoft.com/office/powerpoint/2010/main" val="3529037512"/>
              </p:ext>
            </p:extLst>
          </p:nvPr>
        </p:nvGraphicFramePr>
        <p:xfrm>
          <a:off x="457200" y="1676400"/>
          <a:ext cx="3886200" cy="3505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bwMode="auto">
          <a:xfrm>
            <a:off x="4572000" y="2133600"/>
            <a:ext cx="4267200" cy="3276600"/>
          </a:xfrm>
          <a:prstGeom prst="rect">
            <a:avLst/>
          </a:prstGeom>
          <a:solidFill>
            <a:schemeClr val="bg1"/>
          </a:solidFill>
          <a:ln w="57150">
            <a:solidFill>
              <a:srgbClr val="008000"/>
            </a:solidFill>
            <a:miter lim="800000"/>
            <a:headEnd/>
            <a:tailEnd/>
          </a:ln>
        </p:spPr>
        <p:txBody>
          <a:bodyPr anchor="ctr">
            <a:normAutofit fontScale="97500"/>
          </a:bodyPr>
          <a:lstStyle/>
          <a:p>
            <a:pPr marL="233363" indent="-233363" eaLnBrk="0" hangingPunct="0">
              <a:defRPr/>
            </a:pPr>
            <a:r>
              <a:rPr lang="en-US" sz="2800" dirty="0">
                <a:latin typeface="Arial" panose="020B0604020202020204" pitchFamily="34" charset="0"/>
                <a:ea typeface="+mj-ea"/>
                <a:cs typeface="+mj-cs"/>
              </a:rPr>
              <a:t>But we can:</a:t>
            </a:r>
          </a:p>
          <a:p>
            <a:pPr marL="233363" indent="-233363" eaLnBrk="0" hangingPunct="0">
              <a:buFont typeface="Arial" pitchFamily="34" charset="0"/>
              <a:buChar char="•"/>
              <a:defRPr/>
            </a:pPr>
            <a:r>
              <a:rPr lang="en-US" sz="2800" b="1" dirty="0">
                <a:latin typeface="Arial" panose="020B0604020202020204" pitchFamily="34" charset="0"/>
                <a:ea typeface="+mj-ea"/>
                <a:cs typeface="+mj-cs"/>
              </a:rPr>
              <a:t> CONSIDER </a:t>
            </a:r>
            <a:r>
              <a:rPr lang="en-US" sz="2800" dirty="0">
                <a:latin typeface="Arial" panose="020B0604020202020204" pitchFamily="34" charset="0"/>
                <a:ea typeface="+mj-ea"/>
                <a:cs typeface="+mj-cs"/>
              </a:rPr>
              <a:t>their needs all the time!</a:t>
            </a:r>
          </a:p>
          <a:p>
            <a:pPr marL="233363" indent="-233363" eaLnBrk="0" hangingPunct="0">
              <a:buFont typeface="Arial" pitchFamily="34" charset="0"/>
              <a:buChar char="•"/>
              <a:defRPr/>
            </a:pPr>
            <a:r>
              <a:rPr lang="en-US" sz="2800" dirty="0">
                <a:latin typeface="Arial" panose="020B0604020202020204" pitchFamily="34" charset="0"/>
                <a:ea typeface="+mj-ea"/>
                <a:cs typeface="+mj-cs"/>
              </a:rPr>
              <a:t>Make a </a:t>
            </a:r>
            <a:r>
              <a:rPr lang="en-US" sz="2800" b="1" dirty="0">
                <a:latin typeface="Arial" panose="020B0604020202020204" pitchFamily="34" charset="0"/>
                <a:ea typeface="+mj-ea"/>
                <a:cs typeface="+mj-cs"/>
              </a:rPr>
              <a:t>REASONABLE</a:t>
            </a:r>
            <a:r>
              <a:rPr lang="en-US" sz="2800" dirty="0">
                <a:latin typeface="Arial" panose="020B0604020202020204" pitchFamily="34" charset="0"/>
                <a:ea typeface="+mj-ea"/>
                <a:cs typeface="+mj-cs"/>
              </a:rPr>
              <a:t> effort to provide for their needs!</a:t>
            </a:r>
          </a:p>
        </p:txBody>
      </p:sp>
    </p:spTree>
    <p:extLst>
      <p:ext uri="{BB962C8B-B14F-4D97-AF65-F5344CB8AC3E}">
        <p14:creationId xmlns:p14="http://schemas.microsoft.com/office/powerpoint/2010/main" val="107298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title"/>
          </p:nvPr>
        </p:nvSpPr>
        <p:spPr/>
        <p:txBody>
          <a:bodyPr/>
          <a:lstStyle/>
          <a:p>
            <a:pPr eaLnBrk="1" hangingPunct="1"/>
            <a:r>
              <a:rPr lang="en-US" dirty="0"/>
              <a:t>Accessible Design Principles</a:t>
            </a:r>
            <a:br>
              <a:rPr lang="en-US" dirty="0"/>
            </a:br>
            <a:r>
              <a:rPr lang="en-US" dirty="0"/>
              <a:t>(including work zones)</a:t>
            </a:r>
          </a:p>
        </p:txBody>
      </p:sp>
      <p:sp>
        <p:nvSpPr>
          <p:cNvPr id="38915" name="Rectangle 6"/>
          <p:cNvSpPr>
            <a:spLocks noGrp="1" noChangeArrowheads="1"/>
          </p:cNvSpPr>
          <p:nvPr>
            <p:ph type="body" idx="1"/>
          </p:nvPr>
        </p:nvSpPr>
        <p:spPr>
          <a:xfrm>
            <a:off x="571500" y="1769533"/>
            <a:ext cx="6438900" cy="4495800"/>
          </a:xfrm>
        </p:spPr>
        <p:txBody>
          <a:bodyPr/>
          <a:lstStyle/>
          <a:p>
            <a:pPr eaLnBrk="1" hangingPunct="1"/>
            <a:r>
              <a:rPr lang="en-US" dirty="0"/>
              <a:t>Design for a broad spectrum of users</a:t>
            </a:r>
          </a:p>
          <a:p>
            <a:pPr eaLnBrk="1" hangingPunct="1"/>
            <a:r>
              <a:rPr lang="en-US" dirty="0"/>
              <a:t>Enable users to travel independently</a:t>
            </a:r>
          </a:p>
          <a:p>
            <a:pPr eaLnBrk="1" hangingPunct="1"/>
            <a:r>
              <a:rPr lang="en-US" dirty="0"/>
              <a:t>Integrate accessibility into planning and design</a:t>
            </a:r>
          </a:p>
          <a:p>
            <a:pPr eaLnBrk="1" hangingPunct="1"/>
            <a:endParaRPr lang="en-US" dirty="0"/>
          </a:p>
          <a:p>
            <a:pPr eaLnBrk="1" hangingPunct="1"/>
            <a:endParaRPr lang="en-US" dirty="0"/>
          </a:p>
        </p:txBody>
      </p:sp>
    </p:spTree>
    <p:extLst>
      <p:ext uri="{BB962C8B-B14F-4D97-AF65-F5344CB8AC3E}">
        <p14:creationId xmlns:p14="http://schemas.microsoft.com/office/powerpoint/2010/main" val="1485823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1325563"/>
          </a:xfrm>
        </p:spPr>
        <p:txBody>
          <a:bodyPr/>
          <a:lstStyle/>
          <a:p>
            <a:r>
              <a:rPr lang="en-US" dirty="0"/>
              <a:t>Disabled Individuals RELY on information for their safety and mobility</a:t>
            </a:r>
            <a:endParaRPr lang="es-PR" dirty="0"/>
          </a:p>
        </p:txBody>
      </p:sp>
      <p:pic>
        <p:nvPicPr>
          <p:cNvPr id="144386" name="Picture 2" descr="Person crossing at intersection crosswalk with cane&#10;"/>
          <p:cNvPicPr>
            <a:picLocks noChangeAspect="1" noChangeArrowheads="1"/>
          </p:cNvPicPr>
          <p:nvPr/>
        </p:nvPicPr>
        <p:blipFill>
          <a:blip r:embed="rId3" cstate="print"/>
          <a:srcRect/>
          <a:stretch>
            <a:fillRect/>
          </a:stretch>
        </p:blipFill>
        <p:spPr bwMode="auto">
          <a:xfrm>
            <a:off x="990600" y="1447800"/>
            <a:ext cx="6705600" cy="4451522"/>
          </a:xfrm>
          <a:prstGeom prst="rect">
            <a:avLst/>
          </a:prstGeom>
          <a:noFill/>
        </p:spPr>
      </p:pic>
      <p:sp>
        <p:nvSpPr>
          <p:cNvPr id="3" name="Google Shape;74;p1">
            <a:extLst>
              <a:ext uri="{FF2B5EF4-FFF2-40B4-BE49-F238E27FC236}">
                <a16:creationId xmlns:a16="http://schemas.microsoft.com/office/drawing/2014/main" id="{B46D5AFD-5480-31A7-A834-8E45F6E4B4CA}"/>
              </a:ext>
            </a:extLst>
          </p:cNvPr>
          <p:cNvSpPr/>
          <p:nvPr/>
        </p:nvSpPr>
        <p:spPr>
          <a:xfrm>
            <a:off x="5975738" y="5898468"/>
            <a:ext cx="172046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Crossroads Blog</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pic>
        <p:nvPicPr>
          <p:cNvPr id="4" name="Picture 4" descr="Person crossing at intersection crosswalk with cane ">
            <a:extLst>
              <a:ext uri="{FF2B5EF4-FFF2-40B4-BE49-F238E27FC236}">
                <a16:creationId xmlns:a16="http://schemas.microsoft.com/office/drawing/2014/main" id="{A7F0DFC6-1862-D700-B97A-A2785482CAE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Lst>
          </a:blip>
          <a:srcRect l="34195" t="36411" r="62788" b="55035"/>
          <a:stretch/>
        </p:blipFill>
        <p:spPr bwMode="auto">
          <a:xfrm>
            <a:off x="3276600" y="3154814"/>
            <a:ext cx="182881" cy="304801"/>
          </a:xfrm>
          <a:prstGeom prst="rect">
            <a:avLst/>
          </a:prstGeom>
          <a:noFill/>
        </p:spPr>
      </p:pic>
    </p:spTree>
    <p:extLst>
      <p:ext uri="{BB962C8B-B14F-4D97-AF65-F5344CB8AC3E}">
        <p14:creationId xmlns:p14="http://schemas.microsoft.com/office/powerpoint/2010/main" val="3230629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14271"/>
            <a:ext cx="8763000" cy="1325563"/>
          </a:xfrm>
        </p:spPr>
        <p:txBody>
          <a:bodyPr/>
          <a:lstStyle/>
          <a:p>
            <a:r>
              <a:rPr lang="en-US" dirty="0"/>
              <a:t>Definition of a Disability</a:t>
            </a:r>
            <a:br>
              <a:rPr lang="en-US" dirty="0"/>
            </a:br>
            <a:r>
              <a:rPr lang="en-US" dirty="0"/>
              <a:t>Under the ADA </a:t>
            </a:r>
            <a:endParaRPr lang="es-PR" dirty="0"/>
          </a:p>
        </p:txBody>
      </p:sp>
      <p:sp>
        <p:nvSpPr>
          <p:cNvPr id="3" name="Rectangle 7"/>
          <p:cNvSpPr txBox="1">
            <a:spLocks noChangeArrowheads="1"/>
          </p:cNvSpPr>
          <p:nvPr/>
        </p:nvSpPr>
        <p:spPr>
          <a:xfrm>
            <a:off x="194733" y="1670314"/>
            <a:ext cx="8610600" cy="4572000"/>
          </a:xfrm>
          <a:prstGeom prst="rect">
            <a:avLst/>
          </a:prstGeom>
        </p:spPr>
        <p:txBody>
          <a:bodyPr/>
          <a:lstStyle/>
          <a:p>
            <a:pPr marL="342900" lvl="0" indent="-342900">
              <a:spcBef>
                <a:spcPct val="20000"/>
              </a:spcBef>
              <a:buClr>
                <a:srgbClr val="CC3300"/>
              </a:buClr>
              <a:buSzPct val="65000"/>
              <a:buFont typeface="Wingdings" pitchFamily="2" charset="2"/>
              <a:buChar char="§"/>
            </a:pPr>
            <a:r>
              <a:rPr lang="en-US" sz="2800" kern="0" dirty="0">
                <a:latin typeface="Arial" panose="020B0604020202020204" pitchFamily="34" charset="0"/>
              </a:rPr>
              <a:t>A person who has a physical or mental impairment that substantially limits one or more major life activities</a:t>
            </a:r>
          </a:p>
          <a:p>
            <a:pPr marL="342900" lvl="0" indent="-342900">
              <a:spcBef>
                <a:spcPct val="20000"/>
              </a:spcBef>
              <a:buClr>
                <a:srgbClr val="CC3300"/>
              </a:buClr>
              <a:buSzPct val="65000"/>
              <a:buFont typeface="Wingdings" pitchFamily="2" charset="2"/>
              <a:buChar char="§"/>
            </a:pPr>
            <a:r>
              <a:rPr lang="en-US" sz="2800" kern="0" dirty="0">
                <a:latin typeface="Arial" panose="020B0604020202020204" pitchFamily="34" charset="0"/>
              </a:rPr>
              <a:t>A person with a record of an impairment even if he or she does not currently have a disability and</a:t>
            </a:r>
          </a:p>
          <a:p>
            <a:pPr marL="342900" lvl="0" indent="-342900">
              <a:spcBef>
                <a:spcPct val="20000"/>
              </a:spcBef>
              <a:buClr>
                <a:srgbClr val="CC3300"/>
              </a:buClr>
              <a:buSzPct val="65000"/>
              <a:buFont typeface="Wingdings" pitchFamily="2" charset="2"/>
              <a:buChar char="§"/>
            </a:pPr>
            <a:r>
              <a:rPr lang="en-US" sz="2800" kern="0" dirty="0">
                <a:latin typeface="Arial" panose="020B0604020202020204" pitchFamily="34" charset="0"/>
              </a:rPr>
              <a:t>A person who does not have a disability, but is regarded by others as having a disability</a:t>
            </a:r>
            <a:endParaRPr kumimoji="0" lang="en-US" sz="2800" b="0" i="0" u="none" strike="noStrike" kern="0" cap="none" spc="0" normalizeH="0" baseline="0" noProof="0" dirty="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3039849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Disabilities</a:t>
            </a:r>
            <a:endParaRPr lang="es-PR" dirty="0"/>
          </a:p>
        </p:txBody>
      </p:sp>
      <p:sp>
        <p:nvSpPr>
          <p:cNvPr id="3" name="Rectangle 9"/>
          <p:cNvSpPr txBox="1">
            <a:spLocks noChangeArrowheads="1"/>
          </p:cNvSpPr>
          <p:nvPr/>
        </p:nvSpPr>
        <p:spPr>
          <a:xfrm>
            <a:off x="533400" y="1905000"/>
            <a:ext cx="2743200" cy="3124200"/>
          </a:xfrm>
          <a:prstGeom prst="rect">
            <a:avLst/>
          </a:prstGeom>
        </p:spPr>
        <p:txBody>
          <a:bodyPr/>
          <a:lstStyle/>
          <a:p>
            <a:pPr marL="514350" marR="0" lvl="0" indent="-514350" algn="l" defTabSz="914400" rtl="0" eaLnBrk="1" fontAlgn="base" latinLnBrk="0" hangingPunct="1">
              <a:lnSpc>
                <a:spcPct val="100000"/>
              </a:lnSpc>
              <a:spcBef>
                <a:spcPct val="20000"/>
              </a:spcBef>
              <a:spcAft>
                <a:spcPct val="0"/>
              </a:spcAft>
              <a:buClr>
                <a:srgbClr val="CC3300"/>
              </a:buClr>
              <a:buSzPct val="100000"/>
              <a:buFont typeface="+mj-lt"/>
              <a:buAutoNum type="arabicPeriod"/>
              <a:tabLst/>
              <a:defRPr/>
            </a:pPr>
            <a:r>
              <a:rPr kumimoji="0" lang="en-US" sz="3200" b="0" i="0" u="none" strike="noStrike" kern="0" cap="none" spc="0" normalizeH="0" baseline="0" noProof="0" dirty="0">
                <a:ln>
                  <a:noFill/>
                </a:ln>
                <a:solidFill>
                  <a:schemeClr val="tx1"/>
                </a:solidFill>
                <a:effectLst/>
                <a:uLnTx/>
                <a:uFillTx/>
                <a:latin typeface="Arial" panose="020B0604020202020204" pitchFamily="34" charset="0"/>
                <a:ea typeface="+mn-ea"/>
                <a:cs typeface="+mn-cs"/>
              </a:rPr>
              <a:t>Mobility</a:t>
            </a:r>
          </a:p>
          <a:p>
            <a:pPr marL="514350" marR="0" lvl="0" indent="-514350" algn="l" defTabSz="914400" rtl="0" eaLnBrk="1" fontAlgn="base" latinLnBrk="0" hangingPunct="1">
              <a:lnSpc>
                <a:spcPct val="100000"/>
              </a:lnSpc>
              <a:spcBef>
                <a:spcPct val="20000"/>
              </a:spcBef>
              <a:spcAft>
                <a:spcPct val="0"/>
              </a:spcAft>
              <a:buClr>
                <a:srgbClr val="CC3300"/>
              </a:buClr>
              <a:buSzPct val="100000"/>
              <a:buFont typeface="+mj-lt"/>
              <a:buAutoNum type="arabicPeriod"/>
              <a:tabLst/>
              <a:defRPr/>
            </a:pPr>
            <a:r>
              <a:rPr lang="en-US" sz="3200" kern="0" dirty="0">
                <a:latin typeface="Arial" panose="020B0604020202020204" pitchFamily="34" charset="0"/>
              </a:rPr>
              <a:t>Visual</a:t>
            </a:r>
          </a:p>
          <a:p>
            <a:pPr marL="514350" marR="0" lvl="0" indent="-514350" algn="l" defTabSz="914400" rtl="0" eaLnBrk="1" fontAlgn="base" latinLnBrk="0" hangingPunct="1">
              <a:lnSpc>
                <a:spcPct val="100000"/>
              </a:lnSpc>
              <a:spcBef>
                <a:spcPct val="20000"/>
              </a:spcBef>
              <a:spcAft>
                <a:spcPct val="0"/>
              </a:spcAft>
              <a:buClr>
                <a:srgbClr val="CC3300"/>
              </a:buClr>
              <a:buSzPct val="100000"/>
              <a:buFont typeface="+mj-lt"/>
              <a:buAutoNum type="arabicPeriod"/>
              <a:tabLst/>
              <a:defRPr/>
            </a:pPr>
            <a:r>
              <a:rPr kumimoji="0" lang="en-US" sz="3200" b="0" i="0" u="none" strike="noStrike" kern="0" cap="none" spc="0" normalizeH="0" baseline="0" noProof="0" dirty="0">
                <a:ln>
                  <a:noFill/>
                </a:ln>
                <a:solidFill>
                  <a:schemeClr val="tx1"/>
                </a:solidFill>
                <a:effectLst/>
                <a:uLnTx/>
                <a:uFillTx/>
                <a:latin typeface="Arial" panose="020B0604020202020204" pitchFamily="34" charset="0"/>
                <a:ea typeface="+mn-ea"/>
                <a:cs typeface="+mn-cs"/>
              </a:rPr>
              <a:t>Hearing</a:t>
            </a:r>
          </a:p>
          <a:p>
            <a:pPr marL="514350" marR="0" lvl="0" indent="-514350" algn="l" defTabSz="914400" rtl="0" eaLnBrk="1" fontAlgn="base" latinLnBrk="0" hangingPunct="1">
              <a:lnSpc>
                <a:spcPct val="100000"/>
              </a:lnSpc>
              <a:spcBef>
                <a:spcPct val="20000"/>
              </a:spcBef>
              <a:spcAft>
                <a:spcPct val="0"/>
              </a:spcAft>
              <a:buClr>
                <a:srgbClr val="CC3300"/>
              </a:buClr>
              <a:buSzPct val="100000"/>
              <a:buFont typeface="+mj-lt"/>
              <a:buAutoNum type="arabicPeriod"/>
              <a:tabLst/>
              <a:defRPr/>
            </a:pPr>
            <a:r>
              <a:rPr lang="en-US" sz="3200" kern="0" dirty="0">
                <a:latin typeface="Arial" panose="020B0604020202020204" pitchFamily="34" charset="0"/>
              </a:rPr>
              <a:t>Cognitive</a:t>
            </a:r>
            <a:endParaRPr kumimoji="0" lang="en-US" sz="3200" b="0" i="0" u="none" strike="noStrike" kern="0" cap="none" spc="0" normalizeH="0" baseline="0" noProof="0" dirty="0">
              <a:ln>
                <a:noFill/>
              </a:ln>
              <a:solidFill>
                <a:schemeClr val="tx1"/>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CC3300"/>
              </a:buClr>
              <a:buSzPct val="65000"/>
              <a:buFont typeface="Wingdings" pitchFamily="2" charset="2"/>
              <a:buChar char="§"/>
              <a:tabLst/>
              <a:defRPr/>
            </a:pPr>
            <a:endParaRPr kumimoji="0" lang="en-US" sz="3200" b="0" i="0" u="none" strike="noStrike" kern="0" cap="none" spc="0" normalizeH="0" baseline="0" noProof="0" dirty="0">
              <a:ln>
                <a:noFill/>
              </a:ln>
              <a:solidFill>
                <a:schemeClr val="tx1"/>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CC3300"/>
              </a:buClr>
              <a:buSzPct val="65000"/>
              <a:buFont typeface="Wingdings" pitchFamily="2" charset="2"/>
              <a:buChar char="§"/>
              <a:tabLst/>
              <a:defRPr/>
            </a:pPr>
            <a:endParaRPr kumimoji="0" lang="en-US" sz="3200" b="0" i="0" u="none" strike="noStrike" kern="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6" name="Rectangle 5"/>
          <p:cNvSpPr/>
          <p:nvPr/>
        </p:nvSpPr>
        <p:spPr>
          <a:xfrm>
            <a:off x="2514600" y="5181600"/>
            <a:ext cx="4147289"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Let’s discuss!</a:t>
            </a:r>
          </a:p>
        </p:txBody>
      </p:sp>
    </p:spTree>
    <p:extLst>
      <p:ext uri="{BB962C8B-B14F-4D97-AF65-F5344CB8AC3E}">
        <p14:creationId xmlns:p14="http://schemas.microsoft.com/office/powerpoint/2010/main" val="3031477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Grp="1" noChangeArrowheads="1"/>
          </p:cNvSpPr>
          <p:nvPr>
            <p:ph type="title"/>
          </p:nvPr>
        </p:nvSpPr>
        <p:spPr/>
        <p:txBody>
          <a:bodyPr/>
          <a:lstStyle/>
          <a:p>
            <a:pPr eaLnBrk="1" hangingPunct="1"/>
            <a:r>
              <a:rPr lang="en-US" dirty="0"/>
              <a:t>1. Mobility Disabilities</a:t>
            </a:r>
          </a:p>
        </p:txBody>
      </p:sp>
      <p:sp>
        <p:nvSpPr>
          <p:cNvPr id="30723" name="Rectangle 7"/>
          <p:cNvSpPr>
            <a:spLocks noGrp="1" noChangeArrowheads="1"/>
          </p:cNvSpPr>
          <p:nvPr>
            <p:ph type="body" idx="1"/>
          </p:nvPr>
        </p:nvSpPr>
        <p:spPr>
          <a:xfrm>
            <a:off x="533400" y="1325563"/>
            <a:ext cx="8610600" cy="4572000"/>
          </a:xfrm>
        </p:spPr>
        <p:txBody>
          <a:bodyPr/>
          <a:lstStyle/>
          <a:p>
            <a:pPr eaLnBrk="1" hangingPunct="1"/>
            <a:r>
              <a:rPr lang="en-US" dirty="0"/>
              <a:t>May have limited:</a:t>
            </a:r>
          </a:p>
          <a:p>
            <a:pPr lvl="1" eaLnBrk="1" hangingPunct="1"/>
            <a:r>
              <a:rPr lang="en-US" dirty="0"/>
              <a:t>Agility</a:t>
            </a:r>
          </a:p>
          <a:p>
            <a:pPr lvl="1" eaLnBrk="1" hangingPunct="1"/>
            <a:r>
              <a:rPr lang="en-US" dirty="0"/>
              <a:t>Speed/Endurance</a:t>
            </a:r>
          </a:p>
          <a:p>
            <a:pPr eaLnBrk="1" hangingPunct="1"/>
            <a:r>
              <a:rPr lang="en-US" dirty="0"/>
              <a:t>May benefit from: </a:t>
            </a:r>
          </a:p>
          <a:p>
            <a:pPr lvl="1" eaLnBrk="1" hangingPunct="1"/>
            <a:r>
              <a:rPr lang="en-US" dirty="0"/>
              <a:t>Firm level surfaces</a:t>
            </a:r>
          </a:p>
          <a:p>
            <a:pPr lvl="1" eaLnBrk="1" hangingPunct="1"/>
            <a:r>
              <a:rPr lang="en-US" dirty="0"/>
              <a:t>Clear width</a:t>
            </a:r>
          </a:p>
          <a:p>
            <a:pPr lvl="1" eaLnBrk="1" hangingPunct="1"/>
            <a:r>
              <a:rPr lang="en-US" dirty="0"/>
              <a:t>Curb ramps</a:t>
            </a:r>
          </a:p>
          <a:p>
            <a:pPr lvl="1" eaLnBrk="1" hangingPunct="1"/>
            <a:r>
              <a:rPr lang="en-US" dirty="0"/>
              <a:t>Limited cross slope</a:t>
            </a:r>
          </a:p>
        </p:txBody>
      </p:sp>
      <p:sp>
        <p:nvSpPr>
          <p:cNvPr id="30724" name="Rectangle 2055"/>
          <p:cNvSpPr>
            <a:spLocks noChangeArrowheads="1"/>
          </p:cNvSpPr>
          <p:nvPr/>
        </p:nvSpPr>
        <p:spPr bwMode="auto">
          <a:xfrm>
            <a:off x="5943600" y="1905000"/>
            <a:ext cx="2947988" cy="946150"/>
          </a:xfrm>
          <a:prstGeom prst="rect">
            <a:avLst/>
          </a:prstGeom>
          <a:noFill/>
          <a:ln w="9525">
            <a:noFill/>
            <a:miter lim="800000"/>
            <a:headEnd/>
            <a:tailEnd/>
          </a:ln>
        </p:spPr>
        <p:txBody>
          <a:bodyPr>
            <a:spAutoFit/>
          </a:bodyPr>
          <a:lstStyle/>
          <a:p>
            <a:pPr eaLnBrk="0" hangingPunct="0">
              <a:spcBef>
                <a:spcPts val="600"/>
              </a:spcBef>
              <a:buClr>
                <a:schemeClr val="bg1"/>
              </a:buClr>
            </a:pPr>
            <a:r>
              <a:rPr lang="en-US" sz="2800" b="1" dirty="0">
                <a:solidFill>
                  <a:srgbClr val="FFFFE7"/>
                </a:solidFill>
                <a:latin typeface="Arial" charset="0"/>
              </a:rPr>
              <a:t>NEED A PICTURE HERE</a:t>
            </a:r>
          </a:p>
        </p:txBody>
      </p:sp>
      <p:pic>
        <p:nvPicPr>
          <p:cNvPr id="6" name="Picture 2" descr="American Disabilities Sign"/>
          <p:cNvPicPr>
            <a:picLocks noChangeAspect="1" noChangeArrowheads="1"/>
          </p:cNvPicPr>
          <p:nvPr/>
        </p:nvPicPr>
        <p:blipFill>
          <a:blip r:embed="rId3" cstate="print"/>
          <a:srcRect r="51111" b="48889"/>
          <a:stretch>
            <a:fillRect/>
          </a:stretch>
        </p:blipFill>
        <p:spPr bwMode="auto">
          <a:xfrm>
            <a:off x="5181600" y="1905000"/>
            <a:ext cx="3207026" cy="3352800"/>
          </a:xfrm>
          <a:prstGeom prst="rect">
            <a:avLst/>
          </a:prstGeom>
          <a:noFill/>
        </p:spPr>
      </p:pic>
      <p:sp>
        <p:nvSpPr>
          <p:cNvPr id="3" name="Google Shape;74;p1">
            <a:extLst>
              <a:ext uri="{FF2B5EF4-FFF2-40B4-BE49-F238E27FC236}">
                <a16:creationId xmlns:a16="http://schemas.microsoft.com/office/drawing/2014/main" id="{2D727195-4536-3C66-CB93-A923A526593B}"/>
              </a:ext>
            </a:extLst>
          </p:cNvPr>
          <p:cNvSpPr/>
          <p:nvPr/>
        </p:nvSpPr>
        <p:spPr>
          <a:xfrm>
            <a:off x="6888463" y="5257800"/>
            <a:ext cx="172046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US Access Board</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545450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Mobility Disabilities</a:t>
            </a:r>
            <a:endParaRPr lang="es-PR" dirty="0"/>
          </a:p>
        </p:txBody>
      </p:sp>
      <p:sp>
        <p:nvSpPr>
          <p:cNvPr id="3" name="Content Placeholder 2"/>
          <p:cNvSpPr>
            <a:spLocks noGrp="1"/>
          </p:cNvSpPr>
          <p:nvPr>
            <p:ph idx="1"/>
          </p:nvPr>
        </p:nvSpPr>
        <p:spPr>
          <a:xfrm>
            <a:off x="1066800" y="1600200"/>
            <a:ext cx="2819400" cy="1088494"/>
          </a:xfrm>
        </p:spPr>
        <p:txBody>
          <a:bodyPr/>
          <a:lstStyle/>
          <a:p>
            <a:r>
              <a:rPr lang="en-US" dirty="0"/>
              <a:t>Wheelchair users</a:t>
            </a:r>
          </a:p>
          <a:p>
            <a:r>
              <a:rPr lang="es-PR" dirty="0"/>
              <a:t>Ambulatory mobility disabilities</a:t>
            </a:r>
          </a:p>
        </p:txBody>
      </p:sp>
    </p:spTree>
    <p:extLst>
      <p:ext uri="{BB962C8B-B14F-4D97-AF65-F5344CB8AC3E}">
        <p14:creationId xmlns:p14="http://schemas.microsoft.com/office/powerpoint/2010/main" val="3832741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title"/>
          </p:nvPr>
        </p:nvSpPr>
        <p:spPr/>
        <p:txBody>
          <a:bodyPr/>
          <a:lstStyle/>
          <a:p>
            <a:pPr eaLnBrk="1" hangingPunct="1"/>
            <a:r>
              <a:rPr lang="en-US" dirty="0"/>
              <a:t>Movement Barriers</a:t>
            </a:r>
          </a:p>
        </p:txBody>
      </p:sp>
      <p:sp>
        <p:nvSpPr>
          <p:cNvPr id="31747" name="Rectangle 7"/>
          <p:cNvSpPr>
            <a:spLocks noGrp="1" noChangeArrowheads="1"/>
          </p:cNvSpPr>
          <p:nvPr>
            <p:ph type="body" idx="1"/>
          </p:nvPr>
        </p:nvSpPr>
        <p:spPr>
          <a:xfrm>
            <a:off x="381000" y="1600200"/>
            <a:ext cx="3352800" cy="4343400"/>
          </a:xfrm>
        </p:spPr>
        <p:txBody>
          <a:bodyPr/>
          <a:lstStyle/>
          <a:p>
            <a:pPr eaLnBrk="1" hangingPunct="1"/>
            <a:r>
              <a:rPr lang="en-US" dirty="0"/>
              <a:t>Restrict a person’s ability to physically move or progress along or within an environment</a:t>
            </a:r>
          </a:p>
        </p:txBody>
      </p:sp>
      <p:pic>
        <p:nvPicPr>
          <p:cNvPr id="31748" name="Picture 8" descr="Man in wheelchair entering road with ramp on one side only"/>
          <p:cNvPicPr>
            <a:picLocks noChangeAspect="1" noChangeArrowheads="1"/>
          </p:cNvPicPr>
          <p:nvPr/>
        </p:nvPicPr>
        <p:blipFill>
          <a:blip r:embed="rId3" cstate="print"/>
          <a:srcRect/>
          <a:stretch>
            <a:fillRect/>
          </a:stretch>
        </p:blipFill>
        <p:spPr bwMode="auto">
          <a:xfrm>
            <a:off x="4038600" y="1400175"/>
            <a:ext cx="4495800" cy="4441825"/>
          </a:xfrm>
          <a:prstGeom prst="rect">
            <a:avLst/>
          </a:prstGeom>
          <a:noFill/>
          <a:ln w="9525">
            <a:noFill/>
            <a:miter lim="800000"/>
            <a:headEnd/>
            <a:tailEnd/>
          </a:ln>
        </p:spPr>
      </p:pic>
      <p:sp>
        <p:nvSpPr>
          <p:cNvPr id="450565" name="Oval 9">
            <a:extLst>
              <a:ext uri="{C183D7F6-B498-43B3-948B-1728B52AA6E4}">
                <adec:decorative xmlns:adec="http://schemas.microsoft.com/office/drawing/2017/decorative" val="1"/>
              </a:ext>
            </a:extLst>
          </p:cNvPr>
          <p:cNvSpPr>
            <a:spLocks noChangeArrowheads="1"/>
          </p:cNvSpPr>
          <p:nvPr/>
        </p:nvSpPr>
        <p:spPr bwMode="auto">
          <a:xfrm>
            <a:off x="6781800" y="1634067"/>
            <a:ext cx="1219200" cy="1219200"/>
          </a:xfrm>
          <a:prstGeom prst="ellipse">
            <a:avLst/>
          </a:prstGeom>
          <a:noFill/>
          <a:ln w="76200" cap="rnd">
            <a:solidFill>
              <a:srgbClr val="FFFF00"/>
            </a:solidFill>
            <a:prstDash val="sysDot"/>
            <a:round/>
            <a:headEnd/>
            <a:tailEnd/>
          </a:ln>
        </p:spPr>
        <p:txBody>
          <a:bodyPr wrap="none" anchor="ctr"/>
          <a:lstStyle/>
          <a:p>
            <a:endParaRPr lang="en-US" dirty="0">
              <a:latin typeface="Times New Roman" pitchFamily="18" charset="0"/>
            </a:endParaRPr>
          </a:p>
        </p:txBody>
      </p:sp>
      <p:sp>
        <p:nvSpPr>
          <p:cNvPr id="2" name="Google Shape;74;p1">
            <a:extLst>
              <a:ext uri="{FF2B5EF4-FFF2-40B4-BE49-F238E27FC236}">
                <a16:creationId xmlns:a16="http://schemas.microsoft.com/office/drawing/2014/main" id="{76700BBE-D9F6-0DD7-BA32-90F809E31CD8}"/>
              </a:ext>
            </a:extLst>
          </p:cNvPr>
          <p:cNvSpPr/>
          <p:nvPr/>
        </p:nvSpPr>
        <p:spPr>
          <a:xfrm>
            <a:off x="7042538" y="5842000"/>
            <a:ext cx="172046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AARP</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84086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565"/>
                                        </p:tgtEl>
                                        <p:attrNameLst>
                                          <p:attrName>style.visibility</p:attrName>
                                        </p:attrNameLst>
                                      </p:cBhvr>
                                      <p:to>
                                        <p:strVal val="visible"/>
                                      </p:to>
                                    </p:set>
                                    <p:animEffect transition="in" filter="fade">
                                      <p:cBhvr>
                                        <p:cTn id="7" dur="1000"/>
                                        <p:tgtEl>
                                          <p:spTgt spid="450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Wheelchair user navigating a pole blocking the sidewalk."/>
          <p:cNvPicPr>
            <a:picLocks noChangeAspect="1" noChangeArrowheads="1"/>
          </p:cNvPicPr>
          <p:nvPr/>
        </p:nvPicPr>
        <p:blipFill>
          <a:blip r:embed="rId3" cstate="print"/>
          <a:srcRect/>
          <a:stretch>
            <a:fillRect/>
          </a:stretch>
        </p:blipFill>
        <p:spPr bwMode="auto">
          <a:xfrm>
            <a:off x="399331" y="1298466"/>
            <a:ext cx="3663082" cy="4038600"/>
          </a:xfrm>
          <a:prstGeom prst="rect">
            <a:avLst/>
          </a:prstGeom>
          <a:noFill/>
          <a:ln w="9525">
            <a:noFill/>
            <a:miter lim="800000"/>
            <a:headEnd/>
            <a:tailEnd/>
          </a:ln>
        </p:spPr>
      </p:pic>
      <p:pic>
        <p:nvPicPr>
          <p:cNvPr id="362499" name="Picture 3" descr="Wheelchair user navigating a curb ramp."/>
          <p:cNvPicPr>
            <a:picLocks noChangeAspect="1" noChangeArrowheads="1"/>
          </p:cNvPicPr>
          <p:nvPr/>
        </p:nvPicPr>
        <p:blipFill>
          <a:blip r:embed="rId4" cstate="print"/>
          <a:srcRect/>
          <a:stretch>
            <a:fillRect/>
          </a:stretch>
        </p:blipFill>
        <p:spPr bwMode="auto">
          <a:xfrm>
            <a:off x="4107127" y="1298466"/>
            <a:ext cx="3933825" cy="2709863"/>
          </a:xfrm>
          <a:prstGeom prst="rect">
            <a:avLst/>
          </a:prstGeom>
          <a:noFill/>
          <a:ln w="9525">
            <a:noFill/>
            <a:miter lim="800000"/>
            <a:headEnd/>
            <a:tailEnd/>
          </a:ln>
        </p:spPr>
      </p:pic>
      <p:sp>
        <p:nvSpPr>
          <p:cNvPr id="32772" name="Rectangle 4"/>
          <p:cNvSpPr>
            <a:spLocks noGrp="1" noChangeArrowheads="1"/>
          </p:cNvSpPr>
          <p:nvPr>
            <p:ph type="title"/>
          </p:nvPr>
        </p:nvSpPr>
        <p:spPr/>
        <p:txBody>
          <a:bodyPr/>
          <a:lstStyle/>
          <a:p>
            <a:pPr eaLnBrk="1" hangingPunct="1"/>
            <a:r>
              <a:rPr lang="en-US" dirty="0"/>
              <a:t>Examples of Movement Barriers</a:t>
            </a:r>
          </a:p>
        </p:txBody>
      </p:sp>
      <p:sp>
        <p:nvSpPr>
          <p:cNvPr id="32773" name="Text Box 6"/>
          <p:cNvSpPr txBox="1">
            <a:spLocks noChangeArrowheads="1"/>
          </p:cNvSpPr>
          <p:nvPr/>
        </p:nvSpPr>
        <p:spPr bwMode="auto">
          <a:xfrm>
            <a:off x="8153400" y="1752600"/>
            <a:ext cx="533400" cy="646331"/>
          </a:xfrm>
          <a:prstGeom prst="rect">
            <a:avLst/>
          </a:prstGeom>
          <a:noFill/>
          <a:ln w="9525">
            <a:noFill/>
            <a:miter lim="800000"/>
            <a:headEnd/>
            <a:tailEnd/>
          </a:ln>
        </p:spPr>
        <p:txBody>
          <a:bodyPr>
            <a:spAutoFit/>
          </a:bodyPr>
          <a:lstStyle/>
          <a:p>
            <a:pPr>
              <a:spcBef>
                <a:spcPct val="50000"/>
              </a:spcBef>
            </a:pPr>
            <a:r>
              <a:rPr lang="en-US" sz="3600" dirty="0">
                <a:solidFill>
                  <a:schemeClr val="accent2"/>
                </a:solidFill>
                <a:latin typeface="Arial" panose="020B0604020202020204" pitchFamily="34" charset="0"/>
              </a:rPr>
              <a:t>B</a:t>
            </a:r>
            <a:endParaRPr lang="en-US" dirty="0">
              <a:solidFill>
                <a:schemeClr val="accent2"/>
              </a:solidFill>
              <a:latin typeface="Times New Roman" pitchFamily="18" charset="0"/>
            </a:endParaRPr>
          </a:p>
        </p:txBody>
      </p:sp>
      <p:sp>
        <p:nvSpPr>
          <p:cNvPr id="362503" name="Text Box 7"/>
          <p:cNvSpPr txBox="1">
            <a:spLocks noChangeArrowheads="1"/>
          </p:cNvSpPr>
          <p:nvPr/>
        </p:nvSpPr>
        <p:spPr bwMode="auto">
          <a:xfrm>
            <a:off x="2546350" y="3778250"/>
            <a:ext cx="533400" cy="338554"/>
          </a:xfrm>
          <a:prstGeom prst="rect">
            <a:avLst/>
          </a:prstGeom>
          <a:noFill/>
          <a:ln w="9525">
            <a:noFill/>
            <a:miter lim="800000"/>
            <a:headEnd/>
            <a:tailEnd/>
          </a:ln>
        </p:spPr>
        <p:txBody>
          <a:bodyPr>
            <a:spAutoFit/>
          </a:bodyPr>
          <a:lstStyle/>
          <a:p>
            <a:pPr>
              <a:spcBef>
                <a:spcPct val="50000"/>
              </a:spcBef>
            </a:pPr>
            <a:r>
              <a:rPr lang="en-US" dirty="0">
                <a:solidFill>
                  <a:schemeClr val="accent2"/>
                </a:solidFill>
                <a:latin typeface="Times New Roman" pitchFamily="18" charset="0"/>
              </a:rPr>
              <a:t>C\</a:t>
            </a:r>
          </a:p>
        </p:txBody>
      </p:sp>
      <p:pic>
        <p:nvPicPr>
          <p:cNvPr id="362505" name="Picture 9" descr="A street with a sign and trees.&#10;"/>
          <p:cNvPicPr>
            <a:picLocks noChangeAspect="1" noChangeArrowheads="1"/>
          </p:cNvPicPr>
          <p:nvPr/>
        </p:nvPicPr>
        <p:blipFill>
          <a:blip r:embed="rId5" cstate="print"/>
          <a:srcRect/>
          <a:stretch>
            <a:fillRect/>
          </a:stretch>
        </p:blipFill>
        <p:spPr bwMode="auto">
          <a:xfrm>
            <a:off x="3775984" y="3715361"/>
            <a:ext cx="3505200" cy="2335142"/>
          </a:xfrm>
          <a:prstGeom prst="rect">
            <a:avLst/>
          </a:prstGeom>
          <a:noFill/>
          <a:ln w="9525">
            <a:noFill/>
            <a:miter lim="800000"/>
            <a:headEnd/>
            <a:tailEnd/>
          </a:ln>
        </p:spPr>
      </p:pic>
      <p:sp>
        <p:nvSpPr>
          <p:cNvPr id="9" name="Text Box 6"/>
          <p:cNvSpPr txBox="1">
            <a:spLocks noChangeArrowheads="1"/>
          </p:cNvSpPr>
          <p:nvPr/>
        </p:nvSpPr>
        <p:spPr bwMode="auto">
          <a:xfrm>
            <a:off x="1066800" y="5334000"/>
            <a:ext cx="533400" cy="646331"/>
          </a:xfrm>
          <a:prstGeom prst="rect">
            <a:avLst/>
          </a:prstGeom>
          <a:noFill/>
          <a:ln w="9525">
            <a:noFill/>
            <a:miter lim="800000"/>
            <a:headEnd/>
            <a:tailEnd/>
          </a:ln>
        </p:spPr>
        <p:txBody>
          <a:bodyPr>
            <a:spAutoFit/>
          </a:bodyPr>
          <a:lstStyle/>
          <a:p>
            <a:pPr>
              <a:spcBef>
                <a:spcPct val="50000"/>
              </a:spcBef>
            </a:pPr>
            <a:r>
              <a:rPr lang="en-US" sz="3600" dirty="0">
                <a:solidFill>
                  <a:schemeClr val="accent2"/>
                </a:solidFill>
                <a:latin typeface="Arial" panose="020B0604020202020204" pitchFamily="34" charset="0"/>
              </a:rPr>
              <a:t>A</a:t>
            </a:r>
            <a:endParaRPr lang="en-US" dirty="0">
              <a:solidFill>
                <a:schemeClr val="accent2"/>
              </a:solidFill>
              <a:latin typeface="Times New Roman" pitchFamily="18" charset="0"/>
            </a:endParaRPr>
          </a:p>
        </p:txBody>
      </p:sp>
      <p:sp>
        <p:nvSpPr>
          <p:cNvPr id="10" name="Text Box 6"/>
          <p:cNvSpPr txBox="1">
            <a:spLocks noChangeArrowheads="1"/>
          </p:cNvSpPr>
          <p:nvPr/>
        </p:nvSpPr>
        <p:spPr bwMode="auto">
          <a:xfrm>
            <a:off x="3733800" y="6211669"/>
            <a:ext cx="533400" cy="646331"/>
          </a:xfrm>
          <a:prstGeom prst="rect">
            <a:avLst/>
          </a:prstGeom>
          <a:noFill/>
          <a:ln w="9525">
            <a:noFill/>
            <a:miter lim="800000"/>
            <a:headEnd/>
            <a:tailEnd/>
          </a:ln>
        </p:spPr>
        <p:txBody>
          <a:bodyPr>
            <a:spAutoFit/>
          </a:bodyPr>
          <a:lstStyle/>
          <a:p>
            <a:pPr>
              <a:spcBef>
                <a:spcPct val="50000"/>
              </a:spcBef>
            </a:pPr>
            <a:r>
              <a:rPr lang="en-US" sz="3600" dirty="0">
                <a:solidFill>
                  <a:schemeClr val="accent2"/>
                </a:solidFill>
                <a:latin typeface="Arial" panose="020B0604020202020204" pitchFamily="34" charset="0"/>
              </a:rPr>
              <a:t>C</a:t>
            </a:r>
            <a:endParaRPr lang="en-US" dirty="0">
              <a:solidFill>
                <a:schemeClr val="accent2"/>
              </a:solidFill>
              <a:latin typeface="Times New Roman" pitchFamily="18" charset="0"/>
            </a:endParaRPr>
          </a:p>
        </p:txBody>
      </p:sp>
      <p:sp>
        <p:nvSpPr>
          <p:cNvPr id="2" name="Google Shape;74;p1">
            <a:extLst>
              <a:ext uri="{FF2B5EF4-FFF2-40B4-BE49-F238E27FC236}">
                <a16:creationId xmlns:a16="http://schemas.microsoft.com/office/drawing/2014/main" id="{17E6E4A9-FD06-84C9-B9CB-4309B98E1CC7}"/>
              </a:ext>
            </a:extLst>
          </p:cNvPr>
          <p:cNvSpPr/>
          <p:nvPr/>
        </p:nvSpPr>
        <p:spPr>
          <a:xfrm>
            <a:off x="7401767" y="4906325"/>
            <a:ext cx="1285033"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Images: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71078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62499"/>
                                        </p:tgtEl>
                                        <p:attrNameLst>
                                          <p:attrName>style.visibility</p:attrName>
                                        </p:attrNameLst>
                                      </p:cBhvr>
                                      <p:to>
                                        <p:strVal val="visible"/>
                                      </p:to>
                                    </p:set>
                                    <p:animEffect transition="in" filter="blinds(horizontal)">
                                      <p:cBhvr>
                                        <p:cTn id="7" dur="500"/>
                                        <p:tgtEl>
                                          <p:spTgt spid="362499"/>
                                        </p:tgtEl>
                                      </p:cBhvr>
                                    </p:animEffect>
                                  </p:child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grpId="0" nodeType="clickEffect">
                                  <p:stCondLst>
                                    <p:cond delay="0"/>
                                  </p:stCondLst>
                                  <p:childTnLst>
                                    <p:set>
                                      <p:cBhvr>
                                        <p:cTn id="11" dur="1" fill="hold">
                                          <p:stCondLst>
                                            <p:cond delay="0"/>
                                          </p:stCondLst>
                                        </p:cTn>
                                        <p:tgtEl>
                                          <p:spTgt spid="362503"/>
                                        </p:tgtEl>
                                        <p:attrNameLst>
                                          <p:attrName>style.visibility</p:attrName>
                                        </p:attrNameLst>
                                      </p:cBhvr>
                                      <p:to>
                                        <p:strVal val="visible"/>
                                      </p:to>
                                    </p:set>
                                    <p:anim calcmode="lin" valueType="num">
                                      <p:cBhvr>
                                        <p:cTn id="12" dur="500" fill="hold"/>
                                        <p:tgtEl>
                                          <p:spTgt spid="362503"/>
                                        </p:tgtEl>
                                        <p:attrNameLst>
                                          <p:attrName>ppt_w</p:attrName>
                                        </p:attrNameLst>
                                      </p:cBhvr>
                                      <p:tavLst>
                                        <p:tav tm="0">
                                          <p:val>
                                            <p:strVal val="#ppt_w*0.05"/>
                                          </p:val>
                                        </p:tav>
                                        <p:tav tm="100000">
                                          <p:val>
                                            <p:strVal val="#ppt_w"/>
                                          </p:val>
                                        </p:tav>
                                      </p:tavLst>
                                    </p:anim>
                                    <p:anim calcmode="lin" valueType="num">
                                      <p:cBhvr>
                                        <p:cTn id="13" dur="500" fill="hold"/>
                                        <p:tgtEl>
                                          <p:spTgt spid="362503"/>
                                        </p:tgtEl>
                                        <p:attrNameLst>
                                          <p:attrName>ppt_h</p:attrName>
                                        </p:attrNameLst>
                                      </p:cBhvr>
                                      <p:tavLst>
                                        <p:tav tm="0">
                                          <p:val>
                                            <p:strVal val="#ppt_h"/>
                                          </p:val>
                                        </p:tav>
                                        <p:tav tm="100000">
                                          <p:val>
                                            <p:strVal val="#ppt_h"/>
                                          </p:val>
                                        </p:tav>
                                      </p:tavLst>
                                    </p:anim>
                                    <p:anim calcmode="lin" valueType="num">
                                      <p:cBhvr>
                                        <p:cTn id="14" dur="500" fill="hold"/>
                                        <p:tgtEl>
                                          <p:spTgt spid="362503"/>
                                        </p:tgtEl>
                                        <p:attrNameLst>
                                          <p:attrName>ppt_x</p:attrName>
                                        </p:attrNameLst>
                                      </p:cBhvr>
                                      <p:tavLst>
                                        <p:tav tm="0">
                                          <p:val>
                                            <p:strVal val="#ppt_x-.2"/>
                                          </p:val>
                                        </p:tav>
                                        <p:tav tm="100000">
                                          <p:val>
                                            <p:strVal val="#ppt_x"/>
                                          </p:val>
                                        </p:tav>
                                      </p:tavLst>
                                    </p:anim>
                                    <p:anim calcmode="lin" valueType="num">
                                      <p:cBhvr>
                                        <p:cTn id="15" dur="500" fill="hold"/>
                                        <p:tgtEl>
                                          <p:spTgt spid="362503"/>
                                        </p:tgtEl>
                                        <p:attrNameLst>
                                          <p:attrName>ppt_y</p:attrName>
                                        </p:attrNameLst>
                                      </p:cBhvr>
                                      <p:tavLst>
                                        <p:tav tm="0">
                                          <p:val>
                                            <p:strVal val="#ppt_y"/>
                                          </p:val>
                                        </p:tav>
                                        <p:tav tm="100000">
                                          <p:val>
                                            <p:strVal val="#ppt_y"/>
                                          </p:val>
                                        </p:tav>
                                      </p:tavLst>
                                    </p:anim>
                                    <p:animEffect transition="in" filter="fade">
                                      <p:cBhvr>
                                        <p:cTn id="16" dur="500"/>
                                        <p:tgtEl>
                                          <p:spTgt spid="362503"/>
                                        </p:tgtEl>
                                      </p:cBhvr>
                                    </p:animEffect>
                                  </p:childTnLst>
                                </p:cTn>
                              </p:par>
                              <p:par>
                                <p:cTn id="17" presetID="54" presetClass="entr" presetSubtype="0" accel="100000" fill="hold" nodeType="withEffect">
                                  <p:stCondLst>
                                    <p:cond delay="0"/>
                                  </p:stCondLst>
                                  <p:childTnLst>
                                    <p:set>
                                      <p:cBhvr>
                                        <p:cTn id="18" dur="1" fill="hold">
                                          <p:stCondLst>
                                            <p:cond delay="0"/>
                                          </p:stCondLst>
                                        </p:cTn>
                                        <p:tgtEl>
                                          <p:spTgt spid="362505"/>
                                        </p:tgtEl>
                                        <p:attrNameLst>
                                          <p:attrName>style.visibility</p:attrName>
                                        </p:attrNameLst>
                                      </p:cBhvr>
                                      <p:to>
                                        <p:strVal val="visible"/>
                                      </p:to>
                                    </p:set>
                                    <p:anim calcmode="lin" valueType="num">
                                      <p:cBhvr>
                                        <p:cTn id="19" dur="500" fill="hold"/>
                                        <p:tgtEl>
                                          <p:spTgt spid="362505"/>
                                        </p:tgtEl>
                                        <p:attrNameLst>
                                          <p:attrName>ppt_w</p:attrName>
                                        </p:attrNameLst>
                                      </p:cBhvr>
                                      <p:tavLst>
                                        <p:tav tm="0">
                                          <p:val>
                                            <p:strVal val="#ppt_w*0.05"/>
                                          </p:val>
                                        </p:tav>
                                        <p:tav tm="100000">
                                          <p:val>
                                            <p:strVal val="#ppt_w"/>
                                          </p:val>
                                        </p:tav>
                                      </p:tavLst>
                                    </p:anim>
                                    <p:anim calcmode="lin" valueType="num">
                                      <p:cBhvr>
                                        <p:cTn id="20" dur="500" fill="hold"/>
                                        <p:tgtEl>
                                          <p:spTgt spid="362505"/>
                                        </p:tgtEl>
                                        <p:attrNameLst>
                                          <p:attrName>ppt_h</p:attrName>
                                        </p:attrNameLst>
                                      </p:cBhvr>
                                      <p:tavLst>
                                        <p:tav tm="0">
                                          <p:val>
                                            <p:strVal val="#ppt_h"/>
                                          </p:val>
                                        </p:tav>
                                        <p:tav tm="100000">
                                          <p:val>
                                            <p:strVal val="#ppt_h"/>
                                          </p:val>
                                        </p:tav>
                                      </p:tavLst>
                                    </p:anim>
                                    <p:anim calcmode="lin" valueType="num">
                                      <p:cBhvr>
                                        <p:cTn id="21" dur="500" fill="hold"/>
                                        <p:tgtEl>
                                          <p:spTgt spid="362505"/>
                                        </p:tgtEl>
                                        <p:attrNameLst>
                                          <p:attrName>ppt_x</p:attrName>
                                        </p:attrNameLst>
                                      </p:cBhvr>
                                      <p:tavLst>
                                        <p:tav tm="0">
                                          <p:val>
                                            <p:strVal val="#ppt_x-.2"/>
                                          </p:val>
                                        </p:tav>
                                        <p:tav tm="100000">
                                          <p:val>
                                            <p:strVal val="#ppt_x"/>
                                          </p:val>
                                        </p:tav>
                                      </p:tavLst>
                                    </p:anim>
                                    <p:anim calcmode="lin" valueType="num">
                                      <p:cBhvr>
                                        <p:cTn id="22" dur="500" fill="hold"/>
                                        <p:tgtEl>
                                          <p:spTgt spid="362505"/>
                                        </p:tgtEl>
                                        <p:attrNameLst>
                                          <p:attrName>ppt_y</p:attrName>
                                        </p:attrNameLst>
                                      </p:cBhvr>
                                      <p:tavLst>
                                        <p:tav tm="0">
                                          <p:val>
                                            <p:strVal val="#ppt_y"/>
                                          </p:val>
                                        </p:tav>
                                        <p:tav tm="100000">
                                          <p:val>
                                            <p:strVal val="#ppt_y"/>
                                          </p:val>
                                        </p:tav>
                                      </p:tavLst>
                                    </p:anim>
                                    <p:animEffect transition="in" filter="fade">
                                      <p:cBhvr>
                                        <p:cTn id="23" dur="500"/>
                                        <p:tgtEl>
                                          <p:spTgt spid="362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381000" y="0"/>
            <a:ext cx="8305800" cy="1371600"/>
          </a:xfrm>
        </p:spPr>
        <p:txBody>
          <a:bodyPr/>
          <a:lstStyle/>
          <a:p>
            <a:pPr eaLnBrk="1" hangingPunct="1"/>
            <a:r>
              <a:rPr lang="en-US" dirty="0"/>
              <a:t>Notes</a:t>
            </a:r>
          </a:p>
        </p:txBody>
      </p:sp>
      <p:sp>
        <p:nvSpPr>
          <p:cNvPr id="35844" name="Rectangle 3" descr="Any opinions, findings, conclusions or recommendations expressed in this course are those of the trainer and the grantee and do not necessarily reflect the views of FHWA or ATSSA&#10;This course does not constitute a national standard, specification or regulation"/>
          <p:cNvSpPr>
            <a:spLocks noGrp="1" noChangeArrowheads="1"/>
          </p:cNvSpPr>
          <p:nvPr>
            <p:ph type="body" idx="1"/>
          </p:nvPr>
        </p:nvSpPr>
        <p:spPr>
          <a:xfrm>
            <a:off x="533400" y="1066800"/>
            <a:ext cx="7162800" cy="4127147"/>
          </a:xfrm>
        </p:spPr>
        <p:txBody>
          <a:bodyPr/>
          <a:lstStyle/>
          <a:p>
            <a:pPr eaLnBrk="1" hangingPunct="1"/>
            <a:r>
              <a:rPr lang="en-US" dirty="0"/>
              <a:t>Any opinions, findings, conclusions or recommendations expressed in this course are those of the trainer and the grantee and do not necessarily reflect the views of FHWA or </a:t>
            </a:r>
            <a:r>
              <a:rPr lang="en-US" dirty="0" err="1"/>
              <a:t>ATSSA</a:t>
            </a:r>
            <a:endParaRPr lang="en-US" dirty="0"/>
          </a:p>
          <a:p>
            <a:pPr eaLnBrk="1" hangingPunct="1"/>
            <a:r>
              <a:rPr lang="en-US" dirty="0"/>
              <a:t>This course does not constitute a national standard, specification or regulation</a:t>
            </a:r>
          </a:p>
        </p:txBody>
      </p:sp>
    </p:spTree>
    <p:extLst>
      <p:ext uri="{BB962C8B-B14F-4D97-AF65-F5344CB8AC3E}">
        <p14:creationId xmlns:p14="http://schemas.microsoft.com/office/powerpoint/2010/main" val="1008396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Mobility-Impaired Pedestrian</a:t>
            </a:r>
            <a:br>
              <a:rPr lang="en-US" dirty="0"/>
            </a:br>
            <a:r>
              <a:rPr lang="en-US" dirty="0"/>
              <a:t>Issues During TTC:</a:t>
            </a:r>
            <a:endParaRPr lang="es-PR" dirty="0"/>
          </a:p>
        </p:txBody>
      </p:sp>
      <p:sp>
        <p:nvSpPr>
          <p:cNvPr id="3" name="Content Placeholder 2"/>
          <p:cNvSpPr>
            <a:spLocks noGrp="1"/>
          </p:cNvSpPr>
          <p:nvPr>
            <p:ph idx="1"/>
          </p:nvPr>
        </p:nvSpPr>
        <p:spPr>
          <a:xfrm>
            <a:off x="457200" y="1600200"/>
            <a:ext cx="4876800" cy="4495800"/>
          </a:xfrm>
        </p:spPr>
        <p:txBody>
          <a:bodyPr/>
          <a:lstStyle/>
          <a:p>
            <a:r>
              <a:rPr lang="en-US" dirty="0"/>
              <a:t>Lack of temporary ramps</a:t>
            </a:r>
          </a:p>
          <a:p>
            <a:r>
              <a:rPr lang="en-US" dirty="0"/>
              <a:t>Ramps that are:</a:t>
            </a:r>
          </a:p>
          <a:p>
            <a:pPr lvl="1"/>
            <a:r>
              <a:rPr lang="en-US" dirty="0"/>
              <a:t>Too steep</a:t>
            </a:r>
          </a:p>
          <a:p>
            <a:pPr lvl="1"/>
            <a:r>
              <a:rPr lang="en-US" dirty="0"/>
              <a:t>Wobble</a:t>
            </a:r>
          </a:p>
          <a:p>
            <a:pPr lvl="1"/>
            <a:r>
              <a:rPr lang="en-US" dirty="0"/>
              <a:t>Not flush</a:t>
            </a:r>
          </a:p>
          <a:p>
            <a:r>
              <a:rPr lang="en-US" dirty="0"/>
              <a:t>Pathways that are too narrow</a:t>
            </a:r>
          </a:p>
          <a:p>
            <a:r>
              <a:rPr lang="en-US" dirty="0"/>
              <a:t>Uneven surfaces</a:t>
            </a:r>
            <a:endParaRPr lang="es-PR" dirty="0"/>
          </a:p>
        </p:txBody>
      </p:sp>
      <p:pic>
        <p:nvPicPr>
          <p:cNvPr id="1026" name="Picture 2" descr="Truncated dome pad at street and sidewalk intersection."/>
          <p:cNvPicPr>
            <a:picLocks noChangeAspect="1" noChangeArrowheads="1"/>
          </p:cNvPicPr>
          <p:nvPr/>
        </p:nvPicPr>
        <p:blipFill>
          <a:blip r:embed="rId3" cstate="print"/>
          <a:srcRect l="25833" t="5556" r="18333" b="21111"/>
          <a:stretch>
            <a:fillRect/>
          </a:stretch>
        </p:blipFill>
        <p:spPr bwMode="auto">
          <a:xfrm>
            <a:off x="5334000" y="2057400"/>
            <a:ext cx="3276600" cy="3227696"/>
          </a:xfrm>
          <a:prstGeom prst="rect">
            <a:avLst/>
          </a:prstGeom>
          <a:noFill/>
        </p:spPr>
      </p:pic>
      <p:sp>
        <p:nvSpPr>
          <p:cNvPr id="5" name="Google Shape;74;p1">
            <a:extLst>
              <a:ext uri="{FF2B5EF4-FFF2-40B4-BE49-F238E27FC236}">
                <a16:creationId xmlns:a16="http://schemas.microsoft.com/office/drawing/2014/main" id="{A9672318-D105-2F30-0606-2E5740A74905}"/>
              </a:ext>
            </a:extLst>
          </p:cNvPr>
          <p:cNvSpPr/>
          <p:nvPr/>
        </p:nvSpPr>
        <p:spPr>
          <a:xfrm>
            <a:off x="7543800" y="5321276"/>
            <a:ext cx="172046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0384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s-PR" dirty="0"/>
          </a:p>
        </p:txBody>
      </p:sp>
      <p:pic>
        <p:nvPicPr>
          <p:cNvPr id="2050" name="Picture 2" descr="A person crossing a street with traffic channelizing devices near the intersection."/>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Google Shape;74;p1">
            <a:extLst>
              <a:ext uri="{FF2B5EF4-FFF2-40B4-BE49-F238E27FC236}">
                <a16:creationId xmlns:a16="http://schemas.microsoft.com/office/drawing/2014/main" id="{02064BE6-4DC8-4BFB-69FB-F005564802E2}"/>
              </a:ext>
            </a:extLst>
          </p:cNvPr>
          <p:cNvSpPr/>
          <p:nvPr/>
        </p:nvSpPr>
        <p:spPr>
          <a:xfrm>
            <a:off x="7696200" y="6400800"/>
            <a:ext cx="172046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031153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7"/>
          <p:cNvSpPr>
            <a:spLocks noGrp="1" noChangeArrowheads="1"/>
          </p:cNvSpPr>
          <p:nvPr>
            <p:ph type="title"/>
          </p:nvPr>
        </p:nvSpPr>
        <p:spPr/>
        <p:txBody>
          <a:bodyPr/>
          <a:lstStyle/>
          <a:p>
            <a:pPr eaLnBrk="1" hangingPunct="1"/>
            <a:r>
              <a:rPr lang="en-US" dirty="0"/>
              <a:t>2. Visual Disabilities</a:t>
            </a:r>
          </a:p>
        </p:txBody>
      </p:sp>
      <p:sp>
        <p:nvSpPr>
          <p:cNvPr id="33796" name="Rectangle 8"/>
          <p:cNvSpPr>
            <a:spLocks noGrp="1" noChangeArrowheads="1"/>
          </p:cNvSpPr>
          <p:nvPr>
            <p:ph type="body" idx="1"/>
          </p:nvPr>
        </p:nvSpPr>
        <p:spPr>
          <a:xfrm>
            <a:off x="304800" y="1600200"/>
            <a:ext cx="5029200" cy="3810000"/>
          </a:xfrm>
        </p:spPr>
        <p:txBody>
          <a:bodyPr/>
          <a:lstStyle/>
          <a:p>
            <a:pPr eaLnBrk="1" hangingPunct="1"/>
            <a:r>
              <a:rPr lang="en-US" dirty="0"/>
              <a:t>Includes people with</a:t>
            </a:r>
          </a:p>
          <a:p>
            <a:pPr lvl="1" eaLnBrk="1" hangingPunct="1"/>
            <a:r>
              <a:rPr lang="en-US" dirty="0"/>
              <a:t>Partial vision loss</a:t>
            </a:r>
          </a:p>
          <a:p>
            <a:pPr lvl="1" eaLnBrk="1" hangingPunct="1"/>
            <a:r>
              <a:rPr lang="en-US" dirty="0"/>
              <a:t>Total vision loss</a:t>
            </a:r>
          </a:p>
          <a:p>
            <a:pPr eaLnBrk="1" hangingPunct="1"/>
            <a:r>
              <a:rPr lang="en-US" dirty="0"/>
              <a:t>Receive information from</a:t>
            </a:r>
          </a:p>
          <a:p>
            <a:pPr lvl="1" eaLnBrk="1" hangingPunct="1"/>
            <a:r>
              <a:rPr lang="en-US" dirty="0"/>
              <a:t>Sounds</a:t>
            </a:r>
          </a:p>
          <a:p>
            <a:pPr lvl="1" eaLnBrk="1" hangingPunct="1"/>
            <a:r>
              <a:rPr lang="en-US" dirty="0"/>
              <a:t>Textures</a:t>
            </a:r>
          </a:p>
          <a:p>
            <a:pPr lvl="1" eaLnBrk="1" hangingPunct="1"/>
            <a:r>
              <a:rPr lang="en-US" dirty="0"/>
              <a:t>Contrast</a:t>
            </a:r>
          </a:p>
          <a:p>
            <a:pPr lvl="1" eaLnBrk="1" hangingPunct="1"/>
            <a:r>
              <a:rPr lang="en-US" dirty="0"/>
              <a:t>Memory</a:t>
            </a:r>
          </a:p>
        </p:txBody>
      </p:sp>
      <p:pic>
        <p:nvPicPr>
          <p:cNvPr id="5" name="Picture 2" descr="ADA Logo, person with cane icon"/>
          <p:cNvPicPr>
            <a:picLocks noChangeAspect="1" noChangeArrowheads="1"/>
          </p:cNvPicPr>
          <p:nvPr/>
        </p:nvPicPr>
        <p:blipFill>
          <a:blip r:embed="rId3" cstate="print"/>
          <a:srcRect l="51111" t="48889"/>
          <a:stretch>
            <a:fillRect/>
          </a:stretch>
        </p:blipFill>
        <p:spPr bwMode="auto">
          <a:xfrm>
            <a:off x="5486400" y="1828800"/>
            <a:ext cx="3276600" cy="3425537"/>
          </a:xfrm>
          <a:prstGeom prst="rect">
            <a:avLst/>
          </a:prstGeom>
          <a:noFill/>
        </p:spPr>
      </p:pic>
      <p:sp>
        <p:nvSpPr>
          <p:cNvPr id="3" name="Google Shape;74;p1">
            <a:extLst>
              <a:ext uri="{FF2B5EF4-FFF2-40B4-BE49-F238E27FC236}">
                <a16:creationId xmlns:a16="http://schemas.microsoft.com/office/drawing/2014/main" id="{8D986F6C-BBB3-C148-0359-D5C898AF08D5}"/>
              </a:ext>
            </a:extLst>
          </p:cNvPr>
          <p:cNvSpPr/>
          <p:nvPr/>
        </p:nvSpPr>
        <p:spPr>
          <a:xfrm>
            <a:off x="6934200" y="5227541"/>
            <a:ext cx="172046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US Access Board</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802424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7"/>
          <p:cNvSpPr>
            <a:spLocks noGrp="1" noChangeArrowheads="1"/>
          </p:cNvSpPr>
          <p:nvPr>
            <p:ph type="title"/>
          </p:nvPr>
        </p:nvSpPr>
        <p:spPr/>
        <p:txBody>
          <a:bodyPr/>
          <a:lstStyle/>
          <a:p>
            <a:pPr eaLnBrk="1" hangingPunct="1"/>
            <a:r>
              <a:rPr lang="en-US" dirty="0"/>
              <a:t>People with vision disabilities…</a:t>
            </a:r>
          </a:p>
        </p:txBody>
      </p:sp>
      <p:sp>
        <p:nvSpPr>
          <p:cNvPr id="33796" name="Rectangle 8"/>
          <p:cNvSpPr>
            <a:spLocks noGrp="1" noChangeArrowheads="1"/>
          </p:cNvSpPr>
          <p:nvPr>
            <p:ph type="body" idx="1"/>
          </p:nvPr>
        </p:nvSpPr>
        <p:spPr>
          <a:xfrm>
            <a:off x="97766" y="1400297"/>
            <a:ext cx="5029200" cy="4419600"/>
          </a:xfrm>
        </p:spPr>
        <p:txBody>
          <a:bodyPr/>
          <a:lstStyle/>
          <a:p>
            <a:pPr eaLnBrk="1" hangingPunct="1"/>
            <a:r>
              <a:rPr lang="en-US" dirty="0"/>
              <a:t>Benefit from information</a:t>
            </a:r>
            <a:br>
              <a:rPr lang="en-US" dirty="0"/>
            </a:br>
            <a:r>
              <a:rPr lang="en-US" dirty="0"/>
              <a:t>in non-visual formats:</a:t>
            </a:r>
          </a:p>
          <a:p>
            <a:pPr lvl="1" eaLnBrk="1" hangingPunct="1"/>
            <a:r>
              <a:rPr lang="en-US" dirty="0"/>
              <a:t>Audible/vibrotactile crossing</a:t>
            </a:r>
            <a:br>
              <a:rPr lang="en-US" dirty="0"/>
            </a:br>
            <a:r>
              <a:rPr lang="en-US" dirty="0"/>
              <a:t>information</a:t>
            </a:r>
          </a:p>
          <a:p>
            <a:pPr lvl="1" eaLnBrk="1" hangingPunct="1"/>
            <a:r>
              <a:rPr lang="en-US" dirty="0"/>
              <a:t>Tactile indication</a:t>
            </a:r>
          </a:p>
          <a:p>
            <a:pPr lvl="1" eaLnBrk="1" hangingPunct="1"/>
            <a:r>
              <a:rPr lang="en-US" dirty="0"/>
              <a:t>Clearly defined pathways</a:t>
            </a:r>
          </a:p>
          <a:p>
            <a:pPr lvl="1" eaLnBrk="1" hangingPunct="1"/>
            <a:r>
              <a:rPr lang="en-US" dirty="0"/>
              <a:t>High color contrasts </a:t>
            </a:r>
          </a:p>
        </p:txBody>
      </p:sp>
      <p:pic>
        <p:nvPicPr>
          <p:cNvPr id="128002" name="Picture 2" descr="A blind person pushing the button to change the traffic signal"/>
          <p:cNvPicPr>
            <a:picLocks noChangeAspect="1" noChangeArrowheads="1"/>
          </p:cNvPicPr>
          <p:nvPr/>
        </p:nvPicPr>
        <p:blipFill>
          <a:blip r:embed="rId3" cstate="print"/>
          <a:srcRect l="30141"/>
          <a:stretch>
            <a:fillRect/>
          </a:stretch>
        </p:blipFill>
        <p:spPr bwMode="auto">
          <a:xfrm>
            <a:off x="5105400" y="1348567"/>
            <a:ext cx="3465282" cy="4523061"/>
          </a:xfrm>
          <a:prstGeom prst="rect">
            <a:avLst/>
          </a:prstGeom>
          <a:noFill/>
        </p:spPr>
      </p:pic>
      <p:sp>
        <p:nvSpPr>
          <p:cNvPr id="3" name="Google Shape;74;p1">
            <a:extLst>
              <a:ext uri="{FF2B5EF4-FFF2-40B4-BE49-F238E27FC236}">
                <a16:creationId xmlns:a16="http://schemas.microsoft.com/office/drawing/2014/main" id="{A30A8ECE-2075-66FA-780F-CCB14E5B1F1E}"/>
              </a:ext>
            </a:extLst>
          </p:cNvPr>
          <p:cNvSpPr/>
          <p:nvPr/>
        </p:nvSpPr>
        <p:spPr>
          <a:xfrm>
            <a:off x="7042538" y="5842000"/>
            <a:ext cx="172046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accessforblind.org</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pic>
        <p:nvPicPr>
          <p:cNvPr id="2" name="Picture 2" descr="A blind person pushing the button to change the traffic signal">
            <a:extLst>
              <a:ext uri="{FF2B5EF4-FFF2-40B4-BE49-F238E27FC236}">
                <a16:creationId xmlns:a16="http://schemas.microsoft.com/office/drawing/2014/main" id="{BD280849-40BE-D27B-F107-1CFBD08E595F}"/>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artisticBlur radius="27"/>
                    </a14:imgEffect>
                  </a14:imgLayer>
                </a14:imgProps>
              </a:ext>
            </a:extLst>
          </a:blip>
          <a:srcRect l="71618" t="13477" r="17629" b="69676"/>
          <a:stretch/>
        </p:blipFill>
        <p:spPr bwMode="auto">
          <a:xfrm>
            <a:off x="7162800" y="1981200"/>
            <a:ext cx="533400" cy="762000"/>
          </a:xfrm>
          <a:prstGeom prst="rect">
            <a:avLst/>
          </a:prstGeom>
          <a:noFill/>
        </p:spPr>
      </p:pic>
    </p:spTree>
    <p:extLst>
      <p:ext uri="{BB962C8B-B14F-4D97-AF65-F5344CB8AC3E}">
        <p14:creationId xmlns:p14="http://schemas.microsoft.com/office/powerpoint/2010/main" val="3510415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8"/>
          <p:cNvSpPr>
            <a:spLocks noGrp="1" noChangeArrowheads="1"/>
          </p:cNvSpPr>
          <p:nvPr>
            <p:ph type="title"/>
          </p:nvPr>
        </p:nvSpPr>
        <p:spPr/>
        <p:txBody>
          <a:bodyPr/>
          <a:lstStyle/>
          <a:p>
            <a:pPr eaLnBrk="1" hangingPunct="1"/>
            <a:r>
              <a:rPr lang="en-US" dirty="0"/>
              <a:t>Examples of Information Barriers</a:t>
            </a:r>
          </a:p>
        </p:txBody>
      </p:sp>
      <p:pic>
        <p:nvPicPr>
          <p:cNvPr id="34819" name="Picture 8" descr="A person walking on a sidewalk under scaffolding.&#10;"/>
          <p:cNvPicPr>
            <a:picLocks noChangeAspect="1" noChangeArrowheads="1"/>
          </p:cNvPicPr>
          <p:nvPr/>
        </p:nvPicPr>
        <p:blipFill>
          <a:blip r:embed="rId3" cstate="print"/>
          <a:srcRect/>
          <a:stretch>
            <a:fillRect/>
          </a:stretch>
        </p:blipFill>
        <p:spPr bwMode="auto">
          <a:xfrm>
            <a:off x="762000" y="1600200"/>
            <a:ext cx="7980363" cy="4521200"/>
          </a:xfrm>
          <a:prstGeom prst="rect">
            <a:avLst/>
          </a:prstGeom>
          <a:noFill/>
          <a:ln w="9525">
            <a:noFill/>
            <a:miter lim="800000"/>
            <a:headEnd/>
            <a:tailEnd/>
          </a:ln>
        </p:spPr>
      </p:pic>
      <p:sp>
        <p:nvSpPr>
          <p:cNvPr id="3" name="Google Shape;74;p1">
            <a:extLst>
              <a:ext uri="{FF2B5EF4-FFF2-40B4-BE49-F238E27FC236}">
                <a16:creationId xmlns:a16="http://schemas.microsoft.com/office/drawing/2014/main" id="{6320CED4-FD18-04AF-8791-521DB96049E0}"/>
              </a:ext>
            </a:extLst>
          </p:cNvPr>
          <p:cNvSpPr/>
          <p:nvPr/>
        </p:nvSpPr>
        <p:spPr>
          <a:xfrm>
            <a:off x="5029200" y="6149856"/>
            <a:ext cx="172046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05364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Blind Pedestrian Issues During TTC:</a:t>
            </a:r>
            <a:br>
              <a:rPr lang="en-US" dirty="0"/>
            </a:br>
            <a:r>
              <a:rPr lang="en-US" dirty="0"/>
              <a:t>Not Knowing:</a:t>
            </a:r>
            <a:endParaRPr lang="es-PR" dirty="0"/>
          </a:p>
        </p:txBody>
      </p:sp>
      <p:sp>
        <p:nvSpPr>
          <p:cNvPr id="3" name="Rectangle 6"/>
          <p:cNvSpPr txBox="1">
            <a:spLocks noChangeArrowheads="1"/>
          </p:cNvSpPr>
          <p:nvPr/>
        </p:nvSpPr>
        <p:spPr>
          <a:xfrm>
            <a:off x="395377" y="1433364"/>
            <a:ext cx="3810000" cy="4846637"/>
          </a:xfrm>
          <a:prstGeom prst="rect">
            <a:avLst/>
          </a:prstGeom>
        </p:spPr>
        <p:txBody>
          <a:bodyPr/>
          <a:lstStyle/>
          <a:p>
            <a:pPr marL="236538" lvl="0" indent="-236538">
              <a:spcBef>
                <a:spcPct val="20000"/>
              </a:spcBef>
              <a:buClr>
                <a:srgbClr val="CC3300"/>
              </a:buClr>
              <a:buSzPct val="65000"/>
              <a:buFont typeface="Wingdings" pitchFamily="2" charset="2"/>
              <a:buChar char="§"/>
            </a:pPr>
            <a:r>
              <a:rPr lang="en-US" sz="2800" kern="0" dirty="0">
                <a:latin typeface="Arial" panose="020B0604020202020204" pitchFamily="34" charset="0"/>
              </a:rPr>
              <a:t>Of its presence</a:t>
            </a:r>
          </a:p>
          <a:p>
            <a:pPr marL="236538" lvl="0" indent="-236538">
              <a:spcBef>
                <a:spcPct val="20000"/>
              </a:spcBef>
              <a:buClr>
                <a:srgbClr val="CC3300"/>
              </a:buClr>
              <a:buSzPct val="65000"/>
              <a:buFont typeface="Wingdings" pitchFamily="2" charset="2"/>
              <a:buChar char="§"/>
            </a:pPr>
            <a:r>
              <a:rPr lang="en-US" sz="2800" kern="0" dirty="0">
                <a:latin typeface="Arial" panose="020B0604020202020204" pitchFamily="34" charset="0"/>
              </a:rPr>
              <a:t>If there is a safe alternate path</a:t>
            </a:r>
          </a:p>
          <a:p>
            <a:pPr marL="236538" lvl="0" indent="-236538">
              <a:spcBef>
                <a:spcPct val="20000"/>
              </a:spcBef>
              <a:buClr>
                <a:srgbClr val="CC3300"/>
              </a:buClr>
              <a:buSzPct val="65000"/>
              <a:buFont typeface="Wingdings" pitchFamily="2" charset="2"/>
              <a:buChar char="§"/>
            </a:pPr>
            <a:r>
              <a:rPr lang="en-US" sz="2800" kern="0" dirty="0">
                <a:latin typeface="Arial" panose="020B0604020202020204" pitchFamily="34" charset="0"/>
              </a:rPr>
              <a:t>Whether they should cross the street or continue</a:t>
            </a:r>
          </a:p>
          <a:p>
            <a:pPr marL="236538" lvl="0" indent="-236538">
              <a:spcBef>
                <a:spcPct val="20000"/>
              </a:spcBef>
              <a:buClr>
                <a:srgbClr val="CC3300"/>
              </a:buClr>
              <a:buSzPct val="65000"/>
              <a:buFont typeface="Wingdings" pitchFamily="2" charset="2"/>
              <a:buChar char="§"/>
            </a:pPr>
            <a:r>
              <a:rPr lang="en-US" sz="2800" kern="0" dirty="0">
                <a:latin typeface="Arial" panose="020B0604020202020204" pitchFamily="34" charset="0"/>
              </a:rPr>
              <a:t>If a cane would be sufficient</a:t>
            </a:r>
          </a:p>
        </p:txBody>
      </p:sp>
      <p:pic>
        <p:nvPicPr>
          <p:cNvPr id="400386" name="Picture 2" descr="Blind pedestrian navigating an ADA compliant barricade."/>
          <p:cNvPicPr>
            <a:picLocks noChangeAspect="1" noChangeArrowheads="1"/>
          </p:cNvPicPr>
          <p:nvPr/>
        </p:nvPicPr>
        <p:blipFill>
          <a:blip r:embed="rId3" cstate="print"/>
          <a:srcRect/>
          <a:stretch>
            <a:fillRect/>
          </a:stretch>
        </p:blipFill>
        <p:spPr bwMode="auto">
          <a:xfrm>
            <a:off x="4305589" y="1329876"/>
            <a:ext cx="4076411" cy="4419600"/>
          </a:xfrm>
          <a:prstGeom prst="rect">
            <a:avLst/>
          </a:prstGeom>
          <a:noFill/>
          <a:ln w="9525">
            <a:noFill/>
            <a:miter lim="800000"/>
            <a:headEnd/>
            <a:tailEnd/>
          </a:ln>
        </p:spPr>
      </p:pic>
      <p:sp>
        <p:nvSpPr>
          <p:cNvPr id="4" name="Google Shape;74;p1">
            <a:extLst>
              <a:ext uri="{FF2B5EF4-FFF2-40B4-BE49-F238E27FC236}">
                <a16:creationId xmlns:a16="http://schemas.microsoft.com/office/drawing/2014/main" id="{0614AC90-A23B-706A-9DC4-3F1F237C9155}"/>
              </a:ext>
            </a:extLst>
          </p:cNvPr>
          <p:cNvSpPr/>
          <p:nvPr/>
        </p:nvSpPr>
        <p:spPr>
          <a:xfrm>
            <a:off x="7042538" y="5842000"/>
            <a:ext cx="172046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115801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2" descr="A car parked next to a parking meter with a sidewalk closed nearby."/>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Google Shape;74;p1">
            <a:extLst>
              <a:ext uri="{FF2B5EF4-FFF2-40B4-BE49-F238E27FC236}">
                <a16:creationId xmlns:a16="http://schemas.microsoft.com/office/drawing/2014/main" id="{2114F40A-8E6B-E542-8C2B-73DB267B13C3}"/>
              </a:ext>
            </a:extLst>
          </p:cNvPr>
          <p:cNvSpPr/>
          <p:nvPr/>
        </p:nvSpPr>
        <p:spPr>
          <a:xfrm>
            <a:off x="7620000" y="6400800"/>
            <a:ext cx="172046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pic>
        <p:nvPicPr>
          <p:cNvPr id="3" name="Picture 2" descr="A car parked next to a parking meter with a sidewalk closed nearby.">
            <a:extLst>
              <a:ext uri="{FF2B5EF4-FFF2-40B4-BE49-F238E27FC236}">
                <a16:creationId xmlns:a16="http://schemas.microsoft.com/office/drawing/2014/main" id="{4A3F3472-FA1E-AA33-8BEA-C066C324EF45}"/>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Lst>
          </a:blip>
          <a:srcRect l="16667" t="30000" r="77500" b="66666"/>
          <a:stretch/>
        </p:blipFill>
        <p:spPr bwMode="auto">
          <a:xfrm>
            <a:off x="1524000" y="2057400"/>
            <a:ext cx="533400" cy="228600"/>
          </a:xfrm>
          <a:prstGeom prst="rect">
            <a:avLst/>
          </a:prstGeom>
          <a:noFill/>
        </p:spPr>
      </p:pic>
    </p:spTree>
    <p:extLst>
      <p:ext uri="{BB962C8B-B14F-4D97-AF65-F5344CB8AC3E}">
        <p14:creationId xmlns:p14="http://schemas.microsoft.com/office/powerpoint/2010/main" val="442509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Blind Pedestrian Issues During TTC:</a:t>
            </a:r>
            <a:br>
              <a:rPr lang="en-US" dirty="0"/>
            </a:br>
            <a:r>
              <a:rPr lang="en-US" dirty="0"/>
              <a:t>Not Knowing:</a:t>
            </a:r>
            <a:endParaRPr lang="es-PR" dirty="0"/>
          </a:p>
        </p:txBody>
      </p:sp>
      <p:sp>
        <p:nvSpPr>
          <p:cNvPr id="3" name="Rectangle 6"/>
          <p:cNvSpPr txBox="1">
            <a:spLocks noChangeArrowheads="1"/>
          </p:cNvSpPr>
          <p:nvPr/>
        </p:nvSpPr>
        <p:spPr>
          <a:xfrm>
            <a:off x="381000" y="1676400"/>
            <a:ext cx="3886200" cy="2667000"/>
          </a:xfrm>
          <a:prstGeom prst="rect">
            <a:avLst/>
          </a:prstGeom>
        </p:spPr>
        <p:txBody>
          <a:bodyPr/>
          <a:lstStyle/>
          <a:p>
            <a:pPr marL="231775" lvl="0" indent="-231775">
              <a:spcBef>
                <a:spcPct val="20000"/>
              </a:spcBef>
              <a:buClr>
                <a:srgbClr val="CC3300"/>
              </a:buClr>
              <a:buSzPct val="65000"/>
              <a:buFont typeface="Wingdings" pitchFamily="2" charset="2"/>
              <a:buChar char="§"/>
            </a:pPr>
            <a:r>
              <a:rPr lang="en-US" sz="2800" kern="0" dirty="0">
                <a:latin typeface="Arial" panose="020B0604020202020204" pitchFamily="34" charset="0"/>
              </a:rPr>
              <a:t>If there is someone to offer assistance</a:t>
            </a:r>
          </a:p>
          <a:p>
            <a:pPr marL="231775" lvl="0" indent="-231775">
              <a:spcBef>
                <a:spcPct val="20000"/>
              </a:spcBef>
              <a:buClr>
                <a:srgbClr val="CC3300"/>
              </a:buClr>
              <a:buSzPct val="65000"/>
              <a:buFont typeface="Wingdings" pitchFamily="2" charset="2"/>
              <a:buChar char="§"/>
            </a:pPr>
            <a:r>
              <a:rPr lang="en-US" sz="2800" kern="0" dirty="0">
                <a:latin typeface="Arial" panose="020B0604020202020204" pitchFamily="34" charset="0"/>
              </a:rPr>
              <a:t>If there are exposed nails or jagged edges</a:t>
            </a:r>
            <a:endParaRPr kumimoji="0" lang="en-US" sz="2800" b="0" i="0" u="none" strike="noStrike" kern="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399362" name="Picture 2" descr="Blind man testing an ADA compliant barricade using his hand.">
            <a:extLst>
              <a:ext uri="{C183D7F6-B498-43B3-948B-1728B52AA6E4}">
                <adec:decorative xmlns:adec="http://schemas.microsoft.com/office/drawing/2017/decorative" val="0"/>
              </a:ext>
            </a:extLst>
          </p:cNvPr>
          <p:cNvPicPr>
            <a:picLocks noChangeAspect="1" noChangeArrowheads="1"/>
          </p:cNvPicPr>
          <p:nvPr/>
        </p:nvPicPr>
        <p:blipFill>
          <a:blip r:embed="rId3" cstate="print"/>
          <a:srcRect/>
          <a:stretch>
            <a:fillRect/>
          </a:stretch>
        </p:blipFill>
        <p:spPr bwMode="auto">
          <a:xfrm>
            <a:off x="4800600" y="1676400"/>
            <a:ext cx="4004193" cy="4191000"/>
          </a:xfrm>
          <a:prstGeom prst="rect">
            <a:avLst/>
          </a:prstGeom>
          <a:noFill/>
          <a:ln w="9525">
            <a:noFill/>
            <a:miter lim="800000"/>
            <a:headEnd/>
            <a:tailEnd/>
          </a:ln>
        </p:spPr>
      </p:pic>
      <p:sp>
        <p:nvSpPr>
          <p:cNvPr id="5" name="Google Shape;74;p1">
            <a:extLst>
              <a:ext uri="{FF2B5EF4-FFF2-40B4-BE49-F238E27FC236}">
                <a16:creationId xmlns:a16="http://schemas.microsoft.com/office/drawing/2014/main" id="{F6821424-D4F2-D566-5972-6CFA142AE399}"/>
              </a:ext>
            </a:extLst>
          </p:cNvPr>
          <p:cNvSpPr/>
          <p:nvPr/>
        </p:nvSpPr>
        <p:spPr>
          <a:xfrm>
            <a:off x="7042538" y="5842000"/>
            <a:ext cx="172046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FHWA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pic>
        <p:nvPicPr>
          <p:cNvPr id="6" name="Picture 2" descr="Blind man testing an ADA compliant barricade using his hand.">
            <a:extLst>
              <a:ext uri="{FF2B5EF4-FFF2-40B4-BE49-F238E27FC236}">
                <a16:creationId xmlns:a16="http://schemas.microsoft.com/office/drawing/2014/main" id="{47EC25D1-F090-DF3D-9E68-9E799FF48EFA}"/>
              </a:ext>
              <a:ext uri="{C183D7F6-B498-43B3-948B-1728B52AA6E4}">
                <adec:decorative xmlns:adec="http://schemas.microsoft.com/office/drawing/2017/decorative" val="0"/>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Lst>
          </a:blip>
          <a:srcRect l="53284" t="5922" r="29589" b="72727"/>
          <a:stretch/>
        </p:blipFill>
        <p:spPr bwMode="auto">
          <a:xfrm>
            <a:off x="6934199" y="1924581"/>
            <a:ext cx="685801" cy="894820"/>
          </a:xfrm>
          <a:prstGeom prst="rect">
            <a:avLst/>
          </a:prstGeom>
          <a:noFill/>
          <a:ln w="9525">
            <a:noFill/>
            <a:miter lim="800000"/>
            <a:headEnd/>
            <a:tailEnd/>
          </a:ln>
        </p:spPr>
      </p:pic>
    </p:spTree>
    <p:extLst>
      <p:ext uri="{BB962C8B-B14F-4D97-AF65-F5344CB8AC3E}">
        <p14:creationId xmlns:p14="http://schemas.microsoft.com/office/powerpoint/2010/main" val="25658371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Zone Audible Devices</a:t>
            </a:r>
          </a:p>
        </p:txBody>
      </p:sp>
      <p:sp>
        <p:nvSpPr>
          <p:cNvPr id="3" name="Content Placeholder 2"/>
          <p:cNvSpPr>
            <a:spLocks noGrp="1"/>
          </p:cNvSpPr>
          <p:nvPr>
            <p:ph idx="1"/>
          </p:nvPr>
        </p:nvSpPr>
        <p:spPr>
          <a:xfrm>
            <a:off x="457200" y="1676400"/>
            <a:ext cx="4419600" cy="4449763"/>
          </a:xfrm>
        </p:spPr>
        <p:txBody>
          <a:bodyPr/>
          <a:lstStyle/>
          <a:p>
            <a:r>
              <a:rPr lang="en-US" dirty="0"/>
              <a:t>Might not be needed if detectable channelizing devices make an alternate route of travel </a:t>
            </a:r>
            <a:r>
              <a:rPr lang="en-US" b="1" i="1" dirty="0"/>
              <a:t>evident</a:t>
            </a:r>
            <a:r>
              <a:rPr lang="en-US" dirty="0"/>
              <a:t> to pedestrians with visual disabilities</a:t>
            </a:r>
          </a:p>
          <a:p>
            <a:r>
              <a:rPr lang="en-US" dirty="0"/>
              <a:t>Are available</a:t>
            </a:r>
          </a:p>
        </p:txBody>
      </p:sp>
      <p:pic>
        <p:nvPicPr>
          <p:cNvPr id="1028" name="Picture 4" descr="Pedestrian push button audible information device. Sign says Sidewalk Closed Use Other Side."/>
          <p:cNvPicPr>
            <a:picLocks noChangeAspect="1" noChangeArrowheads="1"/>
          </p:cNvPicPr>
          <p:nvPr/>
        </p:nvPicPr>
        <p:blipFill>
          <a:blip r:embed="rId3" cstate="print"/>
          <a:srcRect/>
          <a:stretch>
            <a:fillRect/>
          </a:stretch>
        </p:blipFill>
        <p:spPr bwMode="auto">
          <a:xfrm>
            <a:off x="5257800" y="1656272"/>
            <a:ext cx="2816352" cy="4267200"/>
          </a:xfrm>
          <a:prstGeom prst="rect">
            <a:avLst/>
          </a:prstGeom>
          <a:noFill/>
        </p:spPr>
      </p:pic>
      <p:sp>
        <p:nvSpPr>
          <p:cNvPr id="6" name="Google Shape;74;p1">
            <a:extLst>
              <a:ext uri="{FF2B5EF4-FFF2-40B4-BE49-F238E27FC236}">
                <a16:creationId xmlns:a16="http://schemas.microsoft.com/office/drawing/2014/main" id="{8E6216C4-B06B-E8A0-78A9-313B541E3C83}"/>
              </a:ext>
            </a:extLst>
          </p:cNvPr>
          <p:cNvSpPr/>
          <p:nvPr/>
        </p:nvSpPr>
        <p:spPr>
          <a:xfrm>
            <a:off x="5281246" y="5971156"/>
            <a:ext cx="172046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MNDOT</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1470724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5486400" cy="1417638"/>
          </a:xfrm>
        </p:spPr>
        <p:txBody>
          <a:bodyPr>
            <a:normAutofit/>
          </a:bodyPr>
          <a:lstStyle/>
          <a:p>
            <a:r>
              <a:rPr lang="en-US" dirty="0"/>
              <a:t>SpeakMaster</a:t>
            </a:r>
          </a:p>
        </p:txBody>
      </p:sp>
      <p:sp>
        <p:nvSpPr>
          <p:cNvPr id="3" name="Content Placeholder 2"/>
          <p:cNvSpPr>
            <a:spLocks noGrp="1"/>
          </p:cNvSpPr>
          <p:nvPr>
            <p:ph idx="1"/>
          </p:nvPr>
        </p:nvSpPr>
        <p:spPr>
          <a:xfrm>
            <a:off x="484517" y="1437766"/>
            <a:ext cx="4648200" cy="4449763"/>
          </a:xfrm>
        </p:spPr>
        <p:txBody>
          <a:bodyPr/>
          <a:lstStyle/>
          <a:p>
            <a:r>
              <a:rPr lang="en-US" dirty="0"/>
              <a:t>As the pedestrian approaches, he/she hears a unique locator tone which is familiar to the visually impaired</a:t>
            </a:r>
          </a:p>
          <a:p>
            <a:r>
              <a:rPr lang="en-US" dirty="0"/>
              <a:t>Proprietary</a:t>
            </a:r>
          </a:p>
        </p:txBody>
      </p:sp>
      <p:pic>
        <p:nvPicPr>
          <p:cNvPr id="286722" name="Picture 2" descr="Speakmaster whole unit picture with sidewalk closed ahead sign and push button."/>
          <p:cNvPicPr>
            <a:picLocks noChangeAspect="1" noChangeArrowheads="1"/>
          </p:cNvPicPr>
          <p:nvPr/>
        </p:nvPicPr>
        <p:blipFill>
          <a:blip r:embed="rId3" cstate="print"/>
          <a:srcRect/>
          <a:stretch>
            <a:fillRect/>
          </a:stretch>
        </p:blipFill>
        <p:spPr bwMode="auto">
          <a:xfrm>
            <a:off x="5562600" y="-1"/>
            <a:ext cx="3581400" cy="6771621"/>
          </a:xfrm>
          <a:prstGeom prst="rect">
            <a:avLst/>
          </a:prstGeom>
          <a:noFill/>
        </p:spPr>
      </p:pic>
      <p:sp>
        <p:nvSpPr>
          <p:cNvPr id="5" name="TextBox 4"/>
          <p:cNvSpPr txBox="1"/>
          <p:nvPr/>
        </p:nvSpPr>
        <p:spPr>
          <a:xfrm>
            <a:off x="7924800" y="6248400"/>
            <a:ext cx="914400" cy="523220"/>
          </a:xfrm>
          <a:prstGeom prst="rect">
            <a:avLst/>
          </a:prstGeom>
          <a:noFill/>
        </p:spPr>
        <p:txBody>
          <a:bodyPr>
            <a:spAutoFit/>
          </a:bodyPr>
          <a:lstStyle/>
          <a:p>
            <a:pPr>
              <a:defRPr/>
            </a:pPr>
            <a:fld id="{F2E34AC2-F50F-4EC4-80D6-FF80D3458F4C}" type="slidenum">
              <a:rPr lang="en-US" sz="2800" smtClean="0">
                <a:latin typeface="Arial" panose="020B0604020202020204" pitchFamily="34" charset="0"/>
              </a:rPr>
              <a:pPr>
                <a:defRPr/>
              </a:pPr>
              <a:t>49</a:t>
            </a:fld>
            <a:endParaRPr lang="en-US" sz="2800" dirty="0">
              <a:latin typeface="Arial" panose="020B0604020202020204" pitchFamily="34" charset="0"/>
            </a:endParaRPr>
          </a:p>
        </p:txBody>
      </p:sp>
      <p:sp>
        <p:nvSpPr>
          <p:cNvPr id="4" name="Google Shape;74;p1">
            <a:extLst>
              <a:ext uri="{FF2B5EF4-FFF2-40B4-BE49-F238E27FC236}">
                <a16:creationId xmlns:a16="http://schemas.microsoft.com/office/drawing/2014/main" id="{20EB560E-0C87-1249-26BF-FC27B5305EF5}"/>
              </a:ext>
            </a:extLst>
          </p:cNvPr>
          <p:cNvSpPr/>
          <p:nvPr/>
        </p:nvSpPr>
        <p:spPr>
          <a:xfrm>
            <a:off x="6493069" y="6125309"/>
            <a:ext cx="172046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MDI Traffic Control</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605959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12" name="Rectangle 4"/>
          <p:cNvSpPr>
            <a:spLocks noGrp="1" noChangeArrowheads="1"/>
          </p:cNvSpPr>
          <p:nvPr>
            <p:ph type="title"/>
          </p:nvPr>
        </p:nvSpPr>
        <p:spPr>
          <a:xfrm>
            <a:off x="457200" y="0"/>
            <a:ext cx="8610600" cy="1371600"/>
          </a:xfrm>
        </p:spPr>
        <p:txBody>
          <a:bodyPr/>
          <a:lstStyle/>
          <a:p>
            <a:pPr eaLnBrk="1" hangingPunct="1">
              <a:defRPr/>
            </a:pPr>
            <a:r>
              <a:rPr lang="en-US" dirty="0"/>
              <a:t>Developed and Presented by</a:t>
            </a:r>
          </a:p>
        </p:txBody>
      </p:sp>
      <p:pic>
        <p:nvPicPr>
          <p:cNvPr id="2" name="Picture 1" descr="ATSSA logo showing a cone within the A and safer roads save lives">
            <a:extLst>
              <a:ext uri="{FF2B5EF4-FFF2-40B4-BE49-F238E27FC236}">
                <a16:creationId xmlns:a16="http://schemas.microsoft.com/office/drawing/2014/main" id="{849EB9D8-6256-C503-6C79-CDB8EE71C2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467" y="2822356"/>
            <a:ext cx="3123251" cy="946279"/>
          </a:xfrm>
          <a:prstGeom prst="rect">
            <a:avLst/>
          </a:prstGeom>
        </p:spPr>
      </p:pic>
      <p:sp>
        <p:nvSpPr>
          <p:cNvPr id="3" name="Google Shape;158;p11">
            <a:extLst>
              <a:ext uri="{FF2B5EF4-FFF2-40B4-BE49-F238E27FC236}">
                <a16:creationId xmlns:a16="http://schemas.microsoft.com/office/drawing/2014/main" id="{19665C0E-C958-8F03-DD03-9CA2BD0F6A71}"/>
              </a:ext>
            </a:extLst>
          </p:cNvPr>
          <p:cNvSpPr txBox="1">
            <a:spLocks/>
          </p:cNvSpPr>
          <p:nvPr/>
        </p:nvSpPr>
        <p:spPr>
          <a:xfrm>
            <a:off x="4572000" y="2775079"/>
            <a:ext cx="3886200" cy="993556"/>
          </a:xfrm>
          <a:prstGeom prst="rect">
            <a:avLst/>
          </a:prstGeom>
          <a:noFill/>
          <a:ln>
            <a:noFill/>
          </a:ln>
        </p:spPr>
        <p:txBody>
          <a:bodyPr spcFirstLastPara="1" vert="horz" wrap="square"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SzPts val="1820"/>
              <a:buFont typeface="Arial" panose="020B0604020202020204" pitchFamily="34" charset="0"/>
              <a:buNone/>
            </a:pPr>
            <a:r>
              <a:rPr lang="en-US"/>
              <a:t>American Traffic Safety Services Association</a:t>
            </a:r>
            <a:endParaRPr lang="en-US" dirty="0"/>
          </a:p>
        </p:txBody>
      </p:sp>
    </p:spTree>
    <p:extLst>
      <p:ext uri="{BB962C8B-B14F-4D97-AF65-F5344CB8AC3E}">
        <p14:creationId xmlns:p14="http://schemas.microsoft.com/office/powerpoint/2010/main" val="49860201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title"/>
          </p:nvPr>
        </p:nvSpPr>
        <p:spPr/>
        <p:txBody>
          <a:bodyPr/>
          <a:lstStyle/>
          <a:p>
            <a:pPr eaLnBrk="1" hangingPunct="1"/>
            <a:r>
              <a:rPr lang="en-US" dirty="0"/>
              <a:t>3. Hearing Disabilities</a:t>
            </a:r>
          </a:p>
        </p:txBody>
      </p:sp>
      <p:sp>
        <p:nvSpPr>
          <p:cNvPr id="36867" name="Rectangle 6"/>
          <p:cNvSpPr>
            <a:spLocks noGrp="1" noChangeArrowheads="1"/>
          </p:cNvSpPr>
          <p:nvPr>
            <p:ph type="body" idx="1"/>
          </p:nvPr>
        </p:nvSpPr>
        <p:spPr>
          <a:xfrm>
            <a:off x="381000" y="1447800"/>
            <a:ext cx="4648200" cy="4419600"/>
          </a:xfrm>
        </p:spPr>
        <p:txBody>
          <a:bodyPr/>
          <a:lstStyle/>
          <a:p>
            <a:pPr eaLnBrk="1" hangingPunct="1"/>
            <a:r>
              <a:rPr lang="en-US" dirty="0"/>
              <a:t>Rely on vision or lip reading</a:t>
            </a:r>
          </a:p>
          <a:p>
            <a:pPr eaLnBrk="1" hangingPunct="1"/>
            <a:r>
              <a:rPr lang="en-US" dirty="0"/>
              <a:t>They benefit from: </a:t>
            </a:r>
          </a:p>
          <a:p>
            <a:pPr lvl="1" eaLnBrk="1" hangingPunct="1"/>
            <a:r>
              <a:rPr lang="en-US" dirty="0"/>
              <a:t>Good sight lines for assessing street crossing conditions</a:t>
            </a:r>
          </a:p>
          <a:p>
            <a:pPr lvl="1" eaLnBrk="1" hangingPunct="1"/>
            <a:r>
              <a:rPr lang="en-US" dirty="0"/>
              <a:t>Information in visual</a:t>
            </a:r>
            <a:br>
              <a:rPr lang="en-US" dirty="0"/>
            </a:br>
            <a:r>
              <a:rPr lang="en-US" dirty="0"/>
              <a:t>or vibrotactile format</a:t>
            </a:r>
          </a:p>
          <a:p>
            <a:pPr eaLnBrk="1" hangingPunct="1"/>
            <a:endParaRPr lang="en-US" dirty="0"/>
          </a:p>
        </p:txBody>
      </p:sp>
      <p:pic>
        <p:nvPicPr>
          <p:cNvPr id="5" name="Picture 2" descr="Hearing Disability Logo, icon"/>
          <p:cNvPicPr>
            <a:picLocks noChangeAspect="1" noChangeArrowheads="1"/>
          </p:cNvPicPr>
          <p:nvPr/>
        </p:nvPicPr>
        <p:blipFill>
          <a:blip r:embed="rId3" cstate="print"/>
          <a:srcRect t="48889" r="48889"/>
          <a:stretch>
            <a:fillRect/>
          </a:stretch>
        </p:blipFill>
        <p:spPr bwMode="auto">
          <a:xfrm>
            <a:off x="5029200" y="1828800"/>
            <a:ext cx="3429000" cy="3429000"/>
          </a:xfrm>
          <a:prstGeom prst="rect">
            <a:avLst/>
          </a:prstGeom>
          <a:noFill/>
        </p:spPr>
      </p:pic>
      <p:sp>
        <p:nvSpPr>
          <p:cNvPr id="3" name="Google Shape;74;p1">
            <a:extLst>
              <a:ext uri="{FF2B5EF4-FFF2-40B4-BE49-F238E27FC236}">
                <a16:creationId xmlns:a16="http://schemas.microsoft.com/office/drawing/2014/main" id="{5F283A25-45A4-F016-0FE5-8735FA01A148}"/>
              </a:ext>
            </a:extLst>
          </p:cNvPr>
          <p:cNvSpPr/>
          <p:nvPr/>
        </p:nvSpPr>
        <p:spPr>
          <a:xfrm>
            <a:off x="6743700" y="5277059"/>
            <a:ext cx="172046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US Access Board</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8413534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title"/>
          </p:nvPr>
        </p:nvSpPr>
        <p:spPr/>
        <p:txBody>
          <a:bodyPr/>
          <a:lstStyle/>
          <a:p>
            <a:pPr eaLnBrk="1" hangingPunct="1"/>
            <a:r>
              <a:rPr lang="en-US" dirty="0"/>
              <a:t>4. Cognitive Disabilities</a:t>
            </a:r>
          </a:p>
        </p:txBody>
      </p:sp>
      <p:sp>
        <p:nvSpPr>
          <p:cNvPr id="37891" name="Rectangle 6"/>
          <p:cNvSpPr>
            <a:spLocks noGrp="1" noChangeArrowheads="1"/>
          </p:cNvSpPr>
          <p:nvPr>
            <p:ph type="body" idx="1"/>
          </p:nvPr>
        </p:nvSpPr>
        <p:spPr>
          <a:xfrm>
            <a:off x="228600" y="1676400"/>
            <a:ext cx="5181600" cy="4953000"/>
          </a:xfrm>
        </p:spPr>
        <p:txBody>
          <a:bodyPr/>
          <a:lstStyle/>
          <a:p>
            <a:pPr eaLnBrk="1" hangingPunct="1"/>
            <a:r>
              <a:rPr lang="en-US" dirty="0"/>
              <a:t>Different processing and decision-making skills</a:t>
            </a:r>
          </a:p>
          <a:p>
            <a:pPr eaLnBrk="1" hangingPunct="1"/>
            <a:r>
              <a:rPr lang="en-US" dirty="0"/>
              <a:t>They benefit from:</a:t>
            </a:r>
          </a:p>
          <a:p>
            <a:pPr lvl="1" eaLnBrk="1" hangingPunct="1"/>
            <a:r>
              <a:rPr lang="en-US" dirty="0"/>
              <a:t>Standards!</a:t>
            </a:r>
          </a:p>
          <a:p>
            <a:pPr lvl="1" eaLnBrk="1" hangingPunct="1"/>
            <a:r>
              <a:rPr lang="en-US" dirty="0"/>
              <a:t>Clear environments</a:t>
            </a:r>
          </a:p>
          <a:p>
            <a:pPr lvl="1" eaLnBrk="1" hangingPunct="1"/>
            <a:r>
              <a:rPr lang="en-US" dirty="0"/>
              <a:t>Uncomplicated crossings</a:t>
            </a:r>
          </a:p>
          <a:p>
            <a:pPr lvl="1" eaLnBrk="1" hangingPunct="1"/>
            <a:r>
              <a:rPr lang="en-US" dirty="0"/>
              <a:t>Easy to understand symbols and colors</a:t>
            </a:r>
          </a:p>
        </p:txBody>
      </p:sp>
      <p:pic>
        <p:nvPicPr>
          <p:cNvPr id="5" name="Picture 2" descr="ADA Logo, icon"/>
          <p:cNvPicPr>
            <a:picLocks noChangeAspect="1" noChangeArrowheads="1"/>
          </p:cNvPicPr>
          <p:nvPr/>
        </p:nvPicPr>
        <p:blipFill>
          <a:blip r:embed="rId3" cstate="print"/>
          <a:srcRect l="48889" r="2222" b="51111"/>
          <a:stretch>
            <a:fillRect/>
          </a:stretch>
        </p:blipFill>
        <p:spPr bwMode="auto">
          <a:xfrm>
            <a:off x="5257800" y="1905000"/>
            <a:ext cx="3352800" cy="3352800"/>
          </a:xfrm>
          <a:prstGeom prst="rect">
            <a:avLst/>
          </a:prstGeom>
          <a:noFill/>
        </p:spPr>
      </p:pic>
      <p:sp>
        <p:nvSpPr>
          <p:cNvPr id="3" name="Google Shape;74;p1">
            <a:extLst>
              <a:ext uri="{FF2B5EF4-FFF2-40B4-BE49-F238E27FC236}">
                <a16:creationId xmlns:a16="http://schemas.microsoft.com/office/drawing/2014/main" id="{E37B3D68-E663-7BD5-7B03-BA8C6E8C8AAF}"/>
              </a:ext>
            </a:extLst>
          </p:cNvPr>
          <p:cNvSpPr/>
          <p:nvPr/>
        </p:nvSpPr>
        <p:spPr>
          <a:xfrm>
            <a:off x="6934200" y="5316419"/>
            <a:ext cx="172046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US Access Board</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240125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317C7-A2DC-4BC4-BB30-BFE5C9FE3AE2}"/>
              </a:ext>
            </a:extLst>
          </p:cNvPr>
          <p:cNvSpPr>
            <a:spLocks noGrp="1"/>
          </p:cNvSpPr>
          <p:nvPr>
            <p:ph type="title"/>
          </p:nvPr>
        </p:nvSpPr>
        <p:spPr/>
        <p:txBody>
          <a:bodyPr/>
          <a:lstStyle/>
          <a:p>
            <a:r>
              <a:rPr lang="en-US" dirty="0"/>
              <a:t>Module Recap</a:t>
            </a:r>
          </a:p>
        </p:txBody>
      </p:sp>
      <p:sp>
        <p:nvSpPr>
          <p:cNvPr id="3" name="Content Placeholder 2">
            <a:extLst>
              <a:ext uri="{FF2B5EF4-FFF2-40B4-BE49-F238E27FC236}">
                <a16:creationId xmlns:a16="http://schemas.microsoft.com/office/drawing/2014/main" id="{4260E935-6B1B-421A-92C4-F0F084720356}"/>
              </a:ext>
            </a:extLst>
          </p:cNvPr>
          <p:cNvSpPr>
            <a:spLocks noGrp="1"/>
          </p:cNvSpPr>
          <p:nvPr>
            <p:ph idx="1"/>
          </p:nvPr>
        </p:nvSpPr>
        <p:spPr/>
        <p:txBody>
          <a:bodyPr/>
          <a:lstStyle/>
          <a:p>
            <a:r>
              <a:rPr lang="en-US" dirty="0"/>
              <a:t>Can we design for all users all the time?</a:t>
            </a:r>
          </a:p>
          <a:p>
            <a:r>
              <a:rPr lang="en-US" dirty="0"/>
              <a:t>Name the four types of disabilities</a:t>
            </a:r>
          </a:p>
          <a:p>
            <a:r>
              <a:rPr lang="en-US" dirty="0"/>
              <a:t>Name 2-3 issues that blind pedestrians face in a work zone</a:t>
            </a:r>
          </a:p>
        </p:txBody>
      </p:sp>
    </p:spTree>
    <p:extLst>
      <p:ext uri="{BB962C8B-B14F-4D97-AF65-F5344CB8AC3E}">
        <p14:creationId xmlns:p14="http://schemas.microsoft.com/office/powerpoint/2010/main" val="13458731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Questions</a:t>
            </a:r>
            <a:endParaRPr lang="es-PR" dirty="0"/>
          </a:p>
        </p:txBody>
      </p:sp>
    </p:spTree>
    <p:extLst>
      <p:ext uri="{BB962C8B-B14F-4D97-AF65-F5344CB8AC3E}">
        <p14:creationId xmlns:p14="http://schemas.microsoft.com/office/powerpoint/2010/main" val="20321381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1295400"/>
          </a:xfrm>
          <a:prstGeom prst="rect">
            <a:avLst/>
          </a:prstGeom>
          <a:solidFill>
            <a:srgbClr val="008080"/>
          </a:solidFill>
          <a:ln w="9525">
            <a:noFill/>
            <a:miter lim="800000"/>
            <a:headEnd/>
            <a:tailEnd/>
          </a:ln>
        </p:spPr>
        <p:txBody>
          <a:bodyPr anchor="ctr"/>
          <a:lstStyle/>
          <a:p>
            <a:pPr algn="ctr">
              <a:defRPr/>
            </a:pPr>
            <a:r>
              <a:rPr lang="en-US" sz="3200" b="1" dirty="0">
                <a:solidFill>
                  <a:schemeClr val="bg1"/>
                </a:solidFill>
                <a:latin typeface="Arial" panose="020B0604020202020204" pitchFamily="34" charset="0"/>
                <a:ea typeface="+mj-ea"/>
                <a:cs typeface="+mj-cs"/>
              </a:rPr>
              <a:t>American Traffic Safety Services Association</a:t>
            </a:r>
            <a:endParaRPr lang="en-US" sz="4000" b="1" dirty="0">
              <a:solidFill>
                <a:schemeClr val="bg1"/>
              </a:solidFill>
              <a:latin typeface="Arial" panose="020B0604020202020204" pitchFamily="34" charset="0"/>
              <a:ea typeface="+mj-ea"/>
              <a:cs typeface="+mj-cs"/>
            </a:endParaRPr>
          </a:p>
        </p:txBody>
      </p:sp>
      <p:pic>
        <p:nvPicPr>
          <p:cNvPr id="6" name="Picture 2" descr="Wheelchair, brain, hand signals, and user with cane icons">
            <a:extLst>
              <a:ext uri="{FF2B5EF4-FFF2-40B4-BE49-F238E27FC236}">
                <a16:creationId xmlns:a16="http://schemas.microsoft.com/office/drawing/2014/main" id="{C2894D5A-10B2-4DAF-B993-271F5A5FE558}"/>
              </a:ext>
            </a:extLst>
          </p:cNvPr>
          <p:cNvPicPr>
            <a:picLocks noChangeAspect="1" noChangeArrowheads="1"/>
          </p:cNvPicPr>
          <p:nvPr/>
        </p:nvPicPr>
        <p:blipFill>
          <a:blip r:embed="rId3" cstate="print"/>
          <a:srcRect/>
          <a:stretch>
            <a:fillRect/>
          </a:stretch>
        </p:blipFill>
        <p:spPr bwMode="auto">
          <a:xfrm>
            <a:off x="914400" y="1905000"/>
            <a:ext cx="3429000" cy="3429000"/>
          </a:xfrm>
          <a:prstGeom prst="rect">
            <a:avLst/>
          </a:prstGeom>
          <a:noFill/>
        </p:spPr>
      </p:pic>
      <p:pic>
        <p:nvPicPr>
          <p:cNvPr id="7" name="Picture 2" descr="Orange Road Work Ahead Sign">
            <a:extLst>
              <a:ext uri="{FF2B5EF4-FFF2-40B4-BE49-F238E27FC236}">
                <a16:creationId xmlns:a16="http://schemas.microsoft.com/office/drawing/2014/main" id="{5ABE8E39-8456-4D3F-A432-1898AF8C7A46}"/>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24000" y="2514600"/>
            <a:ext cx="2133600" cy="2133601"/>
          </a:xfrm>
          <a:prstGeom prst="rect">
            <a:avLst/>
          </a:prstGeom>
          <a:noFill/>
        </p:spPr>
      </p:pic>
      <p:sp>
        <p:nvSpPr>
          <p:cNvPr id="5" name="Rectangle 2">
            <a:extLst>
              <a:ext uri="{FF2B5EF4-FFF2-40B4-BE49-F238E27FC236}">
                <a16:creationId xmlns:a16="http://schemas.microsoft.com/office/drawing/2014/main" id="{1D5A2D45-23FE-4D74-A55C-555FCA4F4D85}"/>
              </a:ext>
            </a:extLst>
          </p:cNvPr>
          <p:cNvSpPr>
            <a:spLocks noGrp="1" noChangeArrowheads="1"/>
          </p:cNvSpPr>
          <p:nvPr>
            <p:ph type="title"/>
          </p:nvPr>
        </p:nvSpPr>
        <p:spPr>
          <a:xfrm>
            <a:off x="4572000" y="1905000"/>
            <a:ext cx="4349645" cy="3256870"/>
          </a:xfrm>
        </p:spPr>
        <p:txBody>
          <a:bodyPr/>
          <a:lstStyle/>
          <a:p>
            <a:pPr algn="ctr" eaLnBrk="1" hangingPunct="1">
              <a:defRPr/>
            </a:pPr>
            <a:r>
              <a:rPr lang="en-US" sz="3600" dirty="0"/>
              <a:t>2. Laws, Standards and Guidelines</a:t>
            </a:r>
          </a:p>
        </p:txBody>
      </p:sp>
      <p:sp>
        <p:nvSpPr>
          <p:cNvPr id="3" name="Google Shape;74;p1">
            <a:extLst>
              <a:ext uri="{FF2B5EF4-FFF2-40B4-BE49-F238E27FC236}">
                <a16:creationId xmlns:a16="http://schemas.microsoft.com/office/drawing/2014/main" id="{41353F68-8465-D6D1-08F6-793FEDB2C083}"/>
              </a:ext>
            </a:extLst>
          </p:cNvPr>
          <p:cNvSpPr/>
          <p:nvPr/>
        </p:nvSpPr>
        <p:spPr>
          <a:xfrm>
            <a:off x="1981200" y="5344048"/>
            <a:ext cx="24384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Images: US Access Board and FHWA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292807630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Objectives</a:t>
            </a:r>
            <a:endParaRPr lang="es-PR" dirty="0"/>
          </a:p>
        </p:txBody>
      </p:sp>
      <p:sp>
        <p:nvSpPr>
          <p:cNvPr id="3" name="Content Placeholder 2"/>
          <p:cNvSpPr>
            <a:spLocks noGrp="1"/>
          </p:cNvSpPr>
          <p:nvPr>
            <p:ph idx="1"/>
          </p:nvPr>
        </p:nvSpPr>
        <p:spPr/>
        <p:txBody>
          <a:bodyPr/>
          <a:lstStyle/>
          <a:p>
            <a:r>
              <a:rPr lang="en-US" dirty="0"/>
              <a:t>Discuss the legal background of the American with Disabilities Act (ADA) and its applicability to temporary traffic control</a:t>
            </a:r>
          </a:p>
          <a:p>
            <a:r>
              <a:rPr lang="en-US" dirty="0"/>
              <a:t>Discuss what triggers ADA improvements</a:t>
            </a:r>
          </a:p>
          <a:p>
            <a:r>
              <a:rPr lang="en-US" dirty="0"/>
              <a:t>Discuss the MUTCD accessibility requirements</a:t>
            </a:r>
            <a:endParaRPr lang="es-PR" dirty="0"/>
          </a:p>
        </p:txBody>
      </p:sp>
    </p:spTree>
    <p:extLst>
      <p:ext uri="{BB962C8B-B14F-4D97-AF65-F5344CB8AC3E}">
        <p14:creationId xmlns:p14="http://schemas.microsoft.com/office/powerpoint/2010/main" val="23427887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American with Disabilities Act</a:t>
            </a:r>
            <a:endParaRPr lang="es-PR" dirty="0"/>
          </a:p>
        </p:txBody>
      </p:sp>
      <p:sp>
        <p:nvSpPr>
          <p:cNvPr id="3" name="Content Placeholder 2"/>
          <p:cNvSpPr>
            <a:spLocks noGrp="1"/>
          </p:cNvSpPr>
          <p:nvPr>
            <p:ph idx="1"/>
          </p:nvPr>
        </p:nvSpPr>
        <p:spPr>
          <a:xfrm>
            <a:off x="385313" y="1345691"/>
            <a:ext cx="8229600" cy="4495800"/>
          </a:xfrm>
        </p:spPr>
        <p:txBody>
          <a:bodyPr/>
          <a:lstStyle/>
          <a:p>
            <a:r>
              <a:rPr lang="en-US" dirty="0"/>
              <a:t>A 1990 federal civil rights law that prohibits discrimination against people with disabilities in the areas of:</a:t>
            </a:r>
          </a:p>
          <a:p>
            <a:pPr lvl="1"/>
            <a:r>
              <a:rPr lang="en-US" dirty="0"/>
              <a:t>Employment</a:t>
            </a:r>
          </a:p>
          <a:p>
            <a:pPr lvl="1"/>
            <a:r>
              <a:rPr lang="en-US" b="1" dirty="0">
                <a:solidFill>
                  <a:srgbClr val="C00000"/>
                </a:solidFill>
              </a:rPr>
              <a:t>Transportation</a:t>
            </a:r>
          </a:p>
          <a:p>
            <a:pPr lvl="1"/>
            <a:r>
              <a:rPr lang="en-US" dirty="0"/>
              <a:t>Access to private and state and local government sites and</a:t>
            </a:r>
          </a:p>
          <a:p>
            <a:pPr lvl="1"/>
            <a:r>
              <a:rPr lang="en-US" dirty="0"/>
              <a:t>Telecommunications</a:t>
            </a:r>
            <a:endParaRPr lang="es-PR" dirty="0"/>
          </a:p>
        </p:txBody>
      </p:sp>
    </p:spTree>
    <p:extLst>
      <p:ext uri="{BB962C8B-B14F-4D97-AF65-F5344CB8AC3E}">
        <p14:creationId xmlns:p14="http://schemas.microsoft.com/office/powerpoint/2010/main" val="13634656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p:txBody>
          <a:bodyPr/>
          <a:lstStyle/>
          <a:p>
            <a:pPr eaLnBrk="1" hangingPunct="1"/>
            <a:r>
              <a:rPr lang="en-US" dirty="0"/>
              <a:t>Legal Background</a:t>
            </a:r>
          </a:p>
        </p:txBody>
      </p:sp>
      <p:graphicFrame>
        <p:nvGraphicFramePr>
          <p:cNvPr id="7" name="Diagram 6">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1050455"/>
              </p:ext>
            </p:extLst>
          </p:nvPr>
        </p:nvGraphicFramePr>
        <p:xfrm>
          <a:off x="228600" y="1325563"/>
          <a:ext cx="86868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04326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title"/>
          </p:nvPr>
        </p:nvSpPr>
        <p:spPr>
          <a:xfrm>
            <a:off x="288878" y="76200"/>
            <a:ext cx="8855122" cy="1249363"/>
          </a:xfrm>
        </p:spPr>
        <p:txBody>
          <a:bodyPr/>
          <a:lstStyle/>
          <a:p>
            <a:pPr eaLnBrk="1" hangingPunct="1"/>
            <a:r>
              <a:rPr lang="en-US" dirty="0"/>
              <a:t>ADA Accessibility Guidelines (ADAAG)</a:t>
            </a:r>
          </a:p>
        </p:txBody>
      </p:sp>
      <p:sp>
        <p:nvSpPr>
          <p:cNvPr id="420871" name="Rectangle 7"/>
          <p:cNvSpPr>
            <a:spLocks noGrp="1" noChangeArrowheads="1"/>
          </p:cNvSpPr>
          <p:nvPr>
            <p:ph type="body" idx="1"/>
          </p:nvPr>
        </p:nvSpPr>
        <p:spPr/>
        <p:txBody>
          <a:bodyPr/>
          <a:lstStyle/>
          <a:p>
            <a:pPr eaLnBrk="1" hangingPunct="1"/>
            <a:r>
              <a:rPr lang="en-US" dirty="0"/>
              <a:t>Developed primarily for buildings &amp; on-site facilities</a:t>
            </a:r>
          </a:p>
          <a:p>
            <a:pPr eaLnBrk="1" hangingPunct="1"/>
            <a:r>
              <a:rPr lang="en-US" dirty="0"/>
              <a:t>Do not address all situations (especially those that are unique to the public right-of-way)</a:t>
            </a:r>
          </a:p>
          <a:p>
            <a:pPr eaLnBrk="1" hangingPunct="1"/>
            <a:endParaRPr lang="en-US" dirty="0"/>
          </a:p>
          <a:p>
            <a:pPr eaLnBrk="1" hangingPunct="1"/>
            <a:endParaRPr lang="en-US" dirty="0"/>
          </a:p>
          <a:p>
            <a:pPr eaLnBrk="1" hangingPunct="1"/>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DE452-304F-4285-A7A2-44F1582A4112}"/>
              </a:ext>
            </a:extLst>
          </p:cNvPr>
          <p:cNvSpPr>
            <a:spLocks noGrp="1"/>
          </p:cNvSpPr>
          <p:nvPr>
            <p:ph type="title"/>
          </p:nvPr>
        </p:nvSpPr>
        <p:spPr/>
        <p:txBody>
          <a:bodyPr/>
          <a:lstStyle/>
          <a:p>
            <a:r>
              <a:rPr lang="en-US" dirty="0"/>
              <a:t>The U.S Access Board</a:t>
            </a:r>
          </a:p>
        </p:txBody>
      </p:sp>
      <p:sp>
        <p:nvSpPr>
          <p:cNvPr id="3" name="Content Placeholder 2">
            <a:extLst>
              <a:ext uri="{FF2B5EF4-FFF2-40B4-BE49-F238E27FC236}">
                <a16:creationId xmlns:a16="http://schemas.microsoft.com/office/drawing/2014/main" id="{1017B5F8-3E97-4921-9C68-6935723C0343}"/>
              </a:ext>
            </a:extLst>
          </p:cNvPr>
          <p:cNvSpPr>
            <a:spLocks noGrp="1"/>
          </p:cNvSpPr>
          <p:nvPr>
            <p:ph idx="1"/>
          </p:nvPr>
        </p:nvSpPr>
        <p:spPr>
          <a:xfrm>
            <a:off x="396922" y="1325563"/>
            <a:ext cx="8458200" cy="3094037"/>
          </a:xfrm>
        </p:spPr>
        <p:txBody>
          <a:bodyPr/>
          <a:lstStyle/>
          <a:p>
            <a:r>
              <a:rPr lang="en-US" dirty="0"/>
              <a:t>An independent Federal agency devoted to the issue of accessibility for people with disabilities</a:t>
            </a:r>
          </a:p>
          <a:p>
            <a:r>
              <a:rPr lang="en-US" dirty="0"/>
              <a:t>Develops and maintains design criteria for the built environment (including the transportation system) under the ADA Accessibility Guidelines</a:t>
            </a:r>
          </a:p>
          <a:p>
            <a:r>
              <a:rPr lang="en-US" dirty="0"/>
              <a:t>Provides support</a:t>
            </a:r>
          </a:p>
        </p:txBody>
      </p:sp>
      <p:pic>
        <p:nvPicPr>
          <p:cNvPr id="4" name="Picture 3" descr="United States Access Board">
            <a:extLst>
              <a:ext uri="{FF2B5EF4-FFF2-40B4-BE49-F238E27FC236}">
                <a16:creationId xmlns:a16="http://schemas.microsoft.com/office/drawing/2014/main" id="{9D53D1B9-6D2A-4DDB-B827-704EEE28C0A8}"/>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57804" y="4389895"/>
            <a:ext cx="8009392" cy="1419386"/>
          </a:xfrm>
          <a:prstGeom prst="rect">
            <a:avLst/>
          </a:prstGeom>
        </p:spPr>
      </p:pic>
    </p:spTree>
    <p:extLst>
      <p:ext uri="{BB962C8B-B14F-4D97-AF65-F5344CB8AC3E}">
        <p14:creationId xmlns:p14="http://schemas.microsoft.com/office/powerpoint/2010/main" val="2365310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2"/>
          <p:cNvSpPr>
            <a:spLocks noGrp="1" noChangeArrowheads="1"/>
          </p:cNvSpPr>
          <p:nvPr>
            <p:ph type="title"/>
          </p:nvPr>
        </p:nvSpPr>
        <p:spPr>
          <a:xfrm>
            <a:off x="381000" y="0"/>
            <a:ext cx="8763000" cy="1295400"/>
          </a:xfrm>
        </p:spPr>
        <p:txBody>
          <a:bodyPr/>
          <a:lstStyle/>
          <a:p>
            <a:pPr eaLnBrk="1" hangingPunct="1">
              <a:defRPr/>
            </a:pPr>
            <a:r>
              <a:rPr lang="en-US" dirty="0"/>
              <a:t>About ATSSA</a:t>
            </a:r>
          </a:p>
        </p:txBody>
      </p:sp>
      <p:sp>
        <p:nvSpPr>
          <p:cNvPr id="9219" name="Rectangle 3"/>
          <p:cNvSpPr>
            <a:spLocks noGrp="1" noChangeArrowheads="1"/>
          </p:cNvSpPr>
          <p:nvPr>
            <p:ph type="body" idx="1"/>
          </p:nvPr>
        </p:nvSpPr>
        <p:spPr>
          <a:xfrm>
            <a:off x="381000" y="1828800"/>
            <a:ext cx="3886200" cy="4419600"/>
          </a:xfrm>
        </p:spPr>
        <p:txBody>
          <a:bodyPr/>
          <a:lstStyle/>
          <a:p>
            <a:pPr eaLnBrk="1" hangingPunct="1"/>
            <a:r>
              <a:rPr lang="en-US" dirty="0"/>
              <a:t>International trade association</a:t>
            </a:r>
          </a:p>
          <a:p>
            <a:pPr eaLnBrk="1" hangingPunct="1"/>
            <a:r>
              <a:rPr lang="en-US" dirty="0"/>
              <a:t>Headquarters: Fredericksburg, VA</a:t>
            </a:r>
          </a:p>
          <a:p>
            <a:pPr eaLnBrk="1" hangingPunct="1"/>
            <a:r>
              <a:rPr lang="en-US" dirty="0"/>
              <a:t>1,800 company members</a:t>
            </a:r>
          </a:p>
        </p:txBody>
      </p:sp>
      <p:pic>
        <p:nvPicPr>
          <p:cNvPr id="9220" name="Picture 5" descr="ATSSA headquarters building image with sign in foreground"/>
          <p:cNvPicPr>
            <a:picLocks noChangeAspect="1" noChangeArrowheads="1"/>
          </p:cNvPicPr>
          <p:nvPr/>
        </p:nvPicPr>
        <p:blipFill>
          <a:blip r:embed="rId3" cstate="print"/>
          <a:srcRect/>
          <a:stretch>
            <a:fillRect/>
          </a:stretch>
        </p:blipFill>
        <p:spPr bwMode="auto">
          <a:xfrm>
            <a:off x="4397188" y="1787748"/>
            <a:ext cx="3657600" cy="3486150"/>
          </a:xfrm>
          <a:prstGeom prst="rect">
            <a:avLst/>
          </a:prstGeom>
          <a:noFill/>
          <a:ln w="9525">
            <a:noFill/>
            <a:miter lim="800000"/>
            <a:headEnd/>
            <a:tailEnd/>
          </a:ln>
        </p:spPr>
      </p:pic>
      <p:sp>
        <p:nvSpPr>
          <p:cNvPr id="9221" name="Text Box 6"/>
          <p:cNvSpPr txBox="1">
            <a:spLocks noChangeArrowheads="1"/>
          </p:cNvSpPr>
          <p:nvPr/>
        </p:nvSpPr>
        <p:spPr bwMode="auto">
          <a:xfrm>
            <a:off x="1676400" y="5296310"/>
            <a:ext cx="3886200" cy="1077218"/>
          </a:xfrm>
          <a:prstGeom prst="rect">
            <a:avLst/>
          </a:prstGeom>
          <a:solidFill>
            <a:schemeClr val="bg1"/>
          </a:solidFill>
          <a:ln w="38100">
            <a:noFill/>
            <a:miter lim="800000"/>
            <a:headEnd/>
            <a:tailEnd/>
          </a:ln>
        </p:spPr>
        <p:txBody>
          <a:bodyPr wrap="square">
            <a:spAutoFit/>
          </a:bodyPr>
          <a:lstStyle/>
          <a:p>
            <a:pPr algn="ctr"/>
            <a:r>
              <a:rPr lang="en-US" sz="3200" b="1" dirty="0">
                <a:latin typeface="Arial" panose="020B0604020202020204" pitchFamily="34" charset="0"/>
              </a:rPr>
              <a:t>atssa.com</a:t>
            </a:r>
          </a:p>
          <a:p>
            <a:pPr algn="ctr"/>
            <a:r>
              <a:rPr lang="en-US" sz="3200" b="1" dirty="0">
                <a:latin typeface="Arial" panose="020B0604020202020204" pitchFamily="34" charset="0"/>
              </a:rPr>
              <a:t>1-800-272-8772</a:t>
            </a:r>
          </a:p>
        </p:txBody>
      </p:sp>
      <p:sp>
        <p:nvSpPr>
          <p:cNvPr id="2" name="TextBox 1">
            <a:extLst>
              <a:ext uri="{FF2B5EF4-FFF2-40B4-BE49-F238E27FC236}">
                <a16:creationId xmlns:a16="http://schemas.microsoft.com/office/drawing/2014/main" id="{B6A72975-CC61-7FBE-F810-FC615EABCFF8}"/>
              </a:ext>
            </a:extLst>
          </p:cNvPr>
          <p:cNvSpPr txBox="1"/>
          <p:nvPr/>
        </p:nvSpPr>
        <p:spPr>
          <a:xfrm>
            <a:off x="6858000" y="5273898"/>
            <a:ext cx="1191786" cy="246221"/>
          </a:xfrm>
          <a:prstGeom prst="rect">
            <a:avLst/>
          </a:prstGeom>
          <a:noFill/>
          <a:ln>
            <a:noFill/>
          </a:ln>
        </p:spPr>
        <p:txBody>
          <a:bodyPr wrap="square" rtlCol="0">
            <a:spAutoFit/>
          </a:bodyPr>
          <a:lstStyle/>
          <a:p>
            <a:r>
              <a:rPr lang="en-US" sz="1000" dirty="0"/>
              <a:t>Image: ATSSA</a:t>
            </a:r>
          </a:p>
        </p:txBody>
      </p:sp>
    </p:spTree>
    <p:extLst>
      <p:ext uri="{BB962C8B-B14F-4D97-AF65-F5344CB8AC3E}">
        <p14:creationId xmlns:p14="http://schemas.microsoft.com/office/powerpoint/2010/main" val="124774173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title"/>
          </p:nvPr>
        </p:nvSpPr>
        <p:spPr/>
        <p:txBody>
          <a:bodyPr/>
          <a:lstStyle/>
          <a:p>
            <a:pPr eaLnBrk="1" hangingPunct="1"/>
            <a:r>
              <a:rPr lang="en-US" dirty="0"/>
              <a:t>Five Titles of the ADA</a:t>
            </a:r>
          </a:p>
        </p:txBody>
      </p:sp>
      <p:graphicFrame>
        <p:nvGraphicFramePr>
          <p:cNvPr id="5" name="Table 4"/>
          <p:cNvGraphicFramePr>
            <a:graphicFrameLocks noGrp="1"/>
          </p:cNvGraphicFramePr>
          <p:nvPr>
            <p:extLst>
              <p:ext uri="{D42A27DB-BD31-4B8C-83A1-F6EECF244321}">
                <p14:modId xmlns:p14="http://schemas.microsoft.com/office/powerpoint/2010/main" val="1383831334"/>
              </p:ext>
            </p:extLst>
          </p:nvPr>
        </p:nvGraphicFramePr>
        <p:xfrm>
          <a:off x="304800" y="1651000"/>
          <a:ext cx="8534400" cy="4042533"/>
        </p:xfrm>
        <a:graphic>
          <a:graphicData uri="http://schemas.openxmlformats.org/drawingml/2006/table">
            <a:tbl>
              <a:tblPr firstRow="1" bandRow="1">
                <a:tableStyleId>{5C22544A-7EE6-4342-B048-85BDC9FD1C3A}</a:tableStyleId>
              </a:tblPr>
              <a:tblGrid>
                <a:gridCol w="1493520">
                  <a:extLst>
                    <a:ext uri="{9D8B030D-6E8A-4147-A177-3AD203B41FA5}">
                      <a16:colId xmlns:a16="http://schemas.microsoft.com/office/drawing/2014/main" val="20000"/>
                    </a:ext>
                  </a:extLst>
                </a:gridCol>
                <a:gridCol w="7040880">
                  <a:extLst>
                    <a:ext uri="{9D8B030D-6E8A-4147-A177-3AD203B41FA5}">
                      <a16:colId xmlns:a16="http://schemas.microsoft.com/office/drawing/2014/main" val="20001"/>
                    </a:ext>
                  </a:extLst>
                </a:gridCol>
              </a:tblGrid>
              <a:tr h="526890">
                <a:tc>
                  <a:txBody>
                    <a:bodyPr/>
                    <a:lstStyle/>
                    <a:p>
                      <a:pPr algn="ctr"/>
                      <a:r>
                        <a:rPr lang="en-US" sz="3200" b="1" dirty="0">
                          <a:solidFill>
                            <a:schemeClr val="tx1"/>
                          </a:solidFill>
                          <a:latin typeface="Arial" panose="020B0604020202020204" pitchFamily="34" charset="0"/>
                        </a:rPr>
                        <a:t>No.</a:t>
                      </a:r>
                      <a:endParaRPr lang="es-PR" sz="3200" b="1" dirty="0">
                        <a:solidFill>
                          <a:schemeClr val="tx1"/>
                        </a:solidFill>
                        <a:latin typeface="Arial" panose="020B0604020202020204" pitchFamily="34" charset="0"/>
                      </a:endParaRPr>
                    </a:p>
                  </a:txBody>
                  <a:tcPr/>
                </a:tc>
                <a:tc>
                  <a:txBody>
                    <a:bodyPr/>
                    <a:lstStyle/>
                    <a:p>
                      <a:pPr algn="ctr"/>
                      <a:r>
                        <a:rPr lang="en-US" sz="3200" b="1" dirty="0">
                          <a:solidFill>
                            <a:schemeClr val="tx1"/>
                          </a:solidFill>
                          <a:latin typeface="Arial" panose="020B0604020202020204" pitchFamily="34" charset="0"/>
                        </a:rPr>
                        <a:t>Title</a:t>
                      </a:r>
                      <a:endParaRPr lang="es-PR" sz="3200" b="1" dirty="0">
                        <a:solidFill>
                          <a:schemeClr val="tx1"/>
                        </a:solidFill>
                        <a:latin typeface="Arial" panose="020B0604020202020204" pitchFamily="34" charset="0"/>
                      </a:endParaRPr>
                    </a:p>
                  </a:txBody>
                  <a:tcPr/>
                </a:tc>
                <a:extLst>
                  <a:ext uri="{0D108BD9-81ED-4DB2-BD59-A6C34878D82A}">
                    <a16:rowId xmlns:a16="http://schemas.microsoft.com/office/drawing/2014/main" val="10000"/>
                  </a:ext>
                </a:extLst>
              </a:tr>
              <a:tr h="534209">
                <a:tc>
                  <a:txBody>
                    <a:bodyPr/>
                    <a:lstStyle/>
                    <a:p>
                      <a:r>
                        <a:rPr lang="en-US" sz="2800" b="0" dirty="0">
                          <a:latin typeface="Arial" panose="020B0604020202020204" pitchFamily="34" charset="0"/>
                        </a:rPr>
                        <a:t>Title</a:t>
                      </a:r>
                      <a:r>
                        <a:rPr lang="en-US" sz="2800" b="0" baseline="0" dirty="0">
                          <a:latin typeface="Arial" panose="020B0604020202020204" pitchFamily="34" charset="0"/>
                        </a:rPr>
                        <a:t> I</a:t>
                      </a:r>
                      <a:endParaRPr lang="es-PR" sz="2800" b="0" dirty="0">
                        <a:latin typeface="Arial" panose="020B0604020202020204" pitchFamily="34" charset="0"/>
                      </a:endParaRPr>
                    </a:p>
                  </a:txBody>
                  <a:tcPr/>
                </a:tc>
                <a:tc>
                  <a:txBody>
                    <a:bodyPr/>
                    <a:lstStyle/>
                    <a:p>
                      <a:r>
                        <a:rPr lang="en-US" sz="2800" b="0" dirty="0">
                          <a:latin typeface="Arial" panose="020B0604020202020204" pitchFamily="34" charset="0"/>
                        </a:rPr>
                        <a:t>Employment</a:t>
                      </a:r>
                      <a:endParaRPr lang="es-PR" sz="2800" b="0" dirty="0">
                        <a:latin typeface="Arial" panose="020B0604020202020204" pitchFamily="34" charset="0"/>
                      </a:endParaRPr>
                    </a:p>
                  </a:txBody>
                  <a:tcPr/>
                </a:tc>
                <a:extLst>
                  <a:ext uri="{0D108BD9-81ED-4DB2-BD59-A6C34878D82A}">
                    <a16:rowId xmlns:a16="http://schemas.microsoft.com/office/drawing/2014/main" val="10001"/>
                  </a:ext>
                </a:extLst>
              </a:tr>
              <a:tr h="543560">
                <a:tc>
                  <a:txBody>
                    <a:bodyPr/>
                    <a:lstStyle/>
                    <a:p>
                      <a:r>
                        <a:rPr lang="en-US" sz="2800" b="0" dirty="0">
                          <a:latin typeface="Arial" panose="020B0604020202020204" pitchFamily="34" charset="0"/>
                        </a:rPr>
                        <a:t>Title</a:t>
                      </a:r>
                      <a:r>
                        <a:rPr lang="en-US" sz="2800" b="0" baseline="0" dirty="0">
                          <a:latin typeface="Arial" panose="020B0604020202020204" pitchFamily="34" charset="0"/>
                        </a:rPr>
                        <a:t> II</a:t>
                      </a:r>
                      <a:endParaRPr lang="es-PR" sz="2800" b="0" dirty="0">
                        <a:latin typeface="Arial" panose="020B0604020202020204" pitchFamily="34" charset="0"/>
                      </a:endParaRPr>
                    </a:p>
                  </a:txBody>
                  <a:tcPr/>
                </a:tc>
                <a:tc>
                  <a:txBody>
                    <a:bodyPr/>
                    <a:lstStyle/>
                    <a:p>
                      <a:r>
                        <a:rPr lang="en-US" sz="2800" b="0" dirty="0">
                          <a:latin typeface="Arial" panose="020B0604020202020204" pitchFamily="34" charset="0"/>
                        </a:rPr>
                        <a:t>State &amp; Local Governments</a:t>
                      </a:r>
                    </a:p>
                  </a:txBody>
                  <a:tcPr/>
                </a:tc>
                <a:extLst>
                  <a:ext uri="{0D108BD9-81ED-4DB2-BD59-A6C34878D82A}">
                    <a16:rowId xmlns:a16="http://schemas.microsoft.com/office/drawing/2014/main" val="10002"/>
                  </a:ext>
                </a:extLst>
              </a:tr>
              <a:tr h="534209">
                <a:tc>
                  <a:txBody>
                    <a:bodyPr/>
                    <a:lstStyle/>
                    <a:p>
                      <a:r>
                        <a:rPr lang="en-US" sz="2800" b="0" dirty="0">
                          <a:latin typeface="Arial" panose="020B0604020202020204" pitchFamily="34" charset="0"/>
                        </a:rPr>
                        <a:t>Title</a:t>
                      </a:r>
                      <a:r>
                        <a:rPr lang="en-US" sz="2800" b="0" baseline="0" dirty="0">
                          <a:latin typeface="Arial" panose="020B0604020202020204" pitchFamily="34" charset="0"/>
                        </a:rPr>
                        <a:t> III</a:t>
                      </a:r>
                      <a:endParaRPr lang="es-PR" sz="2800" b="0" dirty="0">
                        <a:latin typeface="Arial" panose="020B0604020202020204" pitchFamily="34" charset="0"/>
                      </a:endParaRPr>
                    </a:p>
                  </a:txBody>
                  <a:tcPr/>
                </a:tc>
                <a:tc>
                  <a:txBody>
                    <a:bodyPr/>
                    <a:lstStyle/>
                    <a:p>
                      <a:r>
                        <a:rPr lang="en-US" sz="2800" b="0" dirty="0">
                          <a:latin typeface="Arial" panose="020B0604020202020204" pitchFamily="34" charset="0"/>
                        </a:rPr>
                        <a:t>Public Accommodations</a:t>
                      </a:r>
                      <a:endParaRPr lang="es-PR" sz="2800" b="0" dirty="0">
                        <a:latin typeface="Arial" panose="020B0604020202020204" pitchFamily="34" charset="0"/>
                      </a:endParaRPr>
                    </a:p>
                  </a:txBody>
                  <a:tcPr/>
                </a:tc>
                <a:extLst>
                  <a:ext uri="{0D108BD9-81ED-4DB2-BD59-A6C34878D82A}">
                    <a16:rowId xmlns:a16="http://schemas.microsoft.com/office/drawing/2014/main" val="10003"/>
                  </a:ext>
                </a:extLst>
              </a:tr>
              <a:tr h="534209">
                <a:tc>
                  <a:txBody>
                    <a:bodyPr/>
                    <a:lstStyle/>
                    <a:p>
                      <a:r>
                        <a:rPr lang="en-US" sz="2800" b="0" dirty="0">
                          <a:latin typeface="Arial" panose="020B0604020202020204" pitchFamily="34" charset="0"/>
                        </a:rPr>
                        <a:t>Title</a:t>
                      </a:r>
                      <a:r>
                        <a:rPr lang="en-US" sz="2800" b="0" baseline="0" dirty="0">
                          <a:latin typeface="Arial" panose="020B0604020202020204" pitchFamily="34" charset="0"/>
                        </a:rPr>
                        <a:t> IV</a:t>
                      </a:r>
                      <a:endParaRPr lang="es-PR" sz="2800" b="0" dirty="0">
                        <a:latin typeface="Arial" panose="020B0604020202020204" pitchFamily="34" charset="0"/>
                      </a:endParaRPr>
                    </a:p>
                  </a:txBody>
                  <a:tcPr/>
                </a:tc>
                <a:tc>
                  <a:txBody>
                    <a:bodyPr/>
                    <a:lstStyle/>
                    <a:p>
                      <a:r>
                        <a:rPr lang="en-US" sz="2800" b="0" dirty="0">
                          <a:latin typeface="Arial" panose="020B0604020202020204" pitchFamily="34" charset="0"/>
                        </a:rPr>
                        <a:t>Telecommunications</a:t>
                      </a:r>
                      <a:endParaRPr lang="es-PR" sz="2800" b="0" dirty="0">
                        <a:latin typeface="Arial" panose="020B0604020202020204" pitchFamily="34" charset="0"/>
                      </a:endParaRPr>
                    </a:p>
                  </a:txBody>
                  <a:tcPr/>
                </a:tc>
                <a:extLst>
                  <a:ext uri="{0D108BD9-81ED-4DB2-BD59-A6C34878D82A}">
                    <a16:rowId xmlns:a16="http://schemas.microsoft.com/office/drawing/2014/main" val="10004"/>
                  </a:ext>
                </a:extLst>
              </a:tr>
              <a:tr h="1317226">
                <a:tc>
                  <a:txBody>
                    <a:bodyPr/>
                    <a:lstStyle/>
                    <a:p>
                      <a:r>
                        <a:rPr lang="en-US" sz="2800" b="0" dirty="0">
                          <a:latin typeface="Arial" panose="020B0604020202020204" pitchFamily="34" charset="0"/>
                        </a:rPr>
                        <a:t>Title</a:t>
                      </a:r>
                      <a:r>
                        <a:rPr lang="en-US" sz="2800" b="0" baseline="0" dirty="0">
                          <a:latin typeface="Arial" panose="020B0604020202020204" pitchFamily="34" charset="0"/>
                        </a:rPr>
                        <a:t> V</a:t>
                      </a:r>
                      <a:endParaRPr lang="es-PR" sz="2800" b="0" dirty="0">
                        <a:latin typeface="Arial" panose="020B0604020202020204" pitchFamily="34" charset="0"/>
                      </a:endParaRPr>
                    </a:p>
                  </a:txBody>
                  <a:tcPr/>
                </a:tc>
                <a:tc>
                  <a:txBody>
                    <a:bodyPr/>
                    <a:lstStyle/>
                    <a:p>
                      <a:r>
                        <a:rPr lang="en-US" sz="2800" b="0" dirty="0">
                          <a:latin typeface="Arial" panose="020B0604020202020204" pitchFamily="34" charset="0"/>
                        </a:rPr>
                        <a:t>Misc., including requirements for the U.S. Access Board to develop design guidelines</a:t>
                      </a:r>
                      <a:endParaRPr lang="es-PR" sz="2800" b="0" dirty="0">
                        <a:latin typeface="Arial" panose="020B0604020202020204" pitchFamily="34"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033996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type="title"/>
          </p:nvPr>
        </p:nvSpPr>
        <p:spPr/>
        <p:txBody>
          <a:bodyPr/>
          <a:lstStyle/>
          <a:p>
            <a:pPr eaLnBrk="1" hangingPunct="1"/>
            <a:r>
              <a:rPr lang="en-US" dirty="0"/>
              <a:t>Title II - State and Local Governments</a:t>
            </a:r>
          </a:p>
        </p:txBody>
      </p:sp>
      <p:sp>
        <p:nvSpPr>
          <p:cNvPr id="15363" name="Rectangle 6"/>
          <p:cNvSpPr>
            <a:spLocks noGrp="1" noChangeArrowheads="1"/>
          </p:cNvSpPr>
          <p:nvPr>
            <p:ph type="body" idx="1"/>
          </p:nvPr>
        </p:nvSpPr>
        <p:spPr>
          <a:xfrm>
            <a:off x="381000" y="1325563"/>
            <a:ext cx="6705600" cy="4495800"/>
          </a:xfrm>
        </p:spPr>
        <p:txBody>
          <a:bodyPr/>
          <a:lstStyle/>
          <a:p>
            <a:pPr marL="457200" indent="-457200" eaLnBrk="1" hangingPunct="1">
              <a:buFontTx/>
              <a:buNone/>
            </a:pPr>
            <a:r>
              <a:rPr lang="en-US" dirty="0"/>
              <a:t>Basic Requirements:</a:t>
            </a:r>
          </a:p>
          <a:p>
            <a:pPr marL="236538" indent="-236538" eaLnBrk="1" hangingPunct="1"/>
            <a:r>
              <a:rPr lang="en-US" dirty="0"/>
              <a:t>Must ensure that individuals with disabilities are not excluded from:</a:t>
            </a:r>
          </a:p>
          <a:p>
            <a:pPr marL="636588" lvl="1" indent="-236538" eaLnBrk="1" hangingPunct="1"/>
            <a:r>
              <a:rPr lang="en-US" dirty="0"/>
              <a:t> Programs</a:t>
            </a:r>
          </a:p>
          <a:p>
            <a:pPr marL="1036638" lvl="2" indent="-236538" eaLnBrk="1" hangingPunct="1"/>
            <a:r>
              <a:rPr lang="en-US" b="1" dirty="0">
                <a:solidFill>
                  <a:srgbClr val="C00000"/>
                </a:solidFill>
              </a:rPr>
              <a:t>Sidewalks</a:t>
            </a:r>
          </a:p>
          <a:p>
            <a:pPr marL="1036638" lvl="2" indent="-236538" eaLnBrk="1" hangingPunct="1"/>
            <a:r>
              <a:rPr lang="en-US" b="1" dirty="0">
                <a:solidFill>
                  <a:srgbClr val="C00000"/>
                </a:solidFill>
              </a:rPr>
              <a:t>Work zones</a:t>
            </a:r>
          </a:p>
          <a:p>
            <a:pPr marL="636588" lvl="1" indent="-236538" eaLnBrk="1" hangingPunct="1"/>
            <a:r>
              <a:rPr lang="en-US" dirty="0"/>
              <a:t>Services, and</a:t>
            </a:r>
          </a:p>
          <a:p>
            <a:pPr marL="636588" lvl="1" indent="-236538" eaLnBrk="1" hangingPunct="1"/>
            <a:r>
              <a:rPr lang="en-US" dirty="0"/>
              <a:t>Activities</a:t>
            </a:r>
            <a:endParaRPr lang="en-US" b="1" dirty="0">
              <a:solidFill>
                <a:srgbClr val="C00000"/>
              </a:solidFill>
            </a:endParaRPr>
          </a:p>
          <a:p>
            <a:pPr marL="457200" indent="-457200" eaLnBrk="1" hangingPunct="1"/>
            <a:endParaRPr lang="en-US" dirty="0"/>
          </a:p>
        </p:txBody>
      </p:sp>
    </p:spTree>
    <p:extLst>
      <p:ext uri="{BB962C8B-B14F-4D97-AF65-F5344CB8AC3E}">
        <p14:creationId xmlns:p14="http://schemas.microsoft.com/office/powerpoint/2010/main" val="19463153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p:txBody>
          <a:bodyPr/>
          <a:lstStyle/>
          <a:p>
            <a:pPr eaLnBrk="1" hangingPunct="1"/>
            <a:r>
              <a:rPr lang="en-US" dirty="0"/>
              <a:t>Transition Plan Elements Public</a:t>
            </a:r>
            <a:br>
              <a:rPr lang="en-US" dirty="0"/>
            </a:br>
            <a:r>
              <a:rPr lang="en-US" dirty="0"/>
              <a:t>Right-of-Way (ROW) Facilities</a:t>
            </a:r>
          </a:p>
        </p:txBody>
      </p:sp>
      <p:sp>
        <p:nvSpPr>
          <p:cNvPr id="18435" name="Rectangle 5"/>
          <p:cNvSpPr>
            <a:spLocks noGrp="1" noChangeArrowheads="1"/>
          </p:cNvSpPr>
          <p:nvPr>
            <p:ph type="body" idx="1"/>
          </p:nvPr>
        </p:nvSpPr>
        <p:spPr>
          <a:xfrm>
            <a:off x="381000" y="1676400"/>
            <a:ext cx="4419600" cy="4343400"/>
          </a:xfrm>
        </p:spPr>
        <p:txBody>
          <a:bodyPr/>
          <a:lstStyle/>
          <a:p>
            <a:pPr eaLnBrk="1" hangingPunct="1"/>
            <a:r>
              <a:rPr lang="en-US" dirty="0"/>
              <a:t>Curb ramps</a:t>
            </a:r>
          </a:p>
          <a:p>
            <a:pPr eaLnBrk="1" hangingPunct="1"/>
            <a:r>
              <a:rPr lang="en-US" dirty="0"/>
              <a:t>Sidewalks</a:t>
            </a:r>
          </a:p>
          <a:p>
            <a:pPr eaLnBrk="1" hangingPunct="1"/>
            <a:r>
              <a:rPr lang="en-US" dirty="0"/>
              <a:t>Parking lots</a:t>
            </a:r>
          </a:p>
          <a:p>
            <a:pPr eaLnBrk="1" hangingPunct="1"/>
            <a:r>
              <a:rPr lang="en-US" dirty="0"/>
              <a:t>Pedestrian signals</a:t>
            </a:r>
          </a:p>
          <a:p>
            <a:pPr eaLnBrk="1" hangingPunct="1"/>
            <a:r>
              <a:rPr lang="en-US" dirty="0"/>
              <a:t>Bus stops</a:t>
            </a:r>
          </a:p>
          <a:p>
            <a:pPr eaLnBrk="1" hangingPunct="1"/>
            <a:r>
              <a:rPr lang="en-US" dirty="0"/>
              <a:t>Shared use trails</a:t>
            </a:r>
          </a:p>
          <a:p>
            <a:pPr eaLnBrk="1" hangingPunct="1"/>
            <a:r>
              <a:rPr lang="en-US" dirty="0"/>
              <a:t>Parks/recreational facilities</a:t>
            </a:r>
          </a:p>
          <a:p>
            <a:pPr lvl="1" eaLnBrk="1" hangingPunct="1"/>
            <a:endParaRPr lang="en-US" dirty="0"/>
          </a:p>
        </p:txBody>
      </p:sp>
      <p:pic>
        <p:nvPicPr>
          <p:cNvPr id="64514" name="Picture 2" descr="A parking lot with cars in handicap spaces."/>
          <p:cNvPicPr>
            <a:picLocks noChangeAspect="1" noChangeArrowheads="1"/>
          </p:cNvPicPr>
          <p:nvPr/>
        </p:nvPicPr>
        <p:blipFill>
          <a:blip r:embed="rId3" cstate="print"/>
          <a:srcRect/>
          <a:stretch>
            <a:fillRect/>
          </a:stretch>
        </p:blipFill>
        <p:spPr bwMode="auto">
          <a:xfrm>
            <a:off x="4648200" y="1650518"/>
            <a:ext cx="3886200" cy="4150208"/>
          </a:xfrm>
          <a:prstGeom prst="rect">
            <a:avLst/>
          </a:prstGeom>
          <a:noFill/>
        </p:spPr>
      </p:pic>
      <p:sp>
        <p:nvSpPr>
          <p:cNvPr id="5" name="Google Shape;74;p1">
            <a:extLst>
              <a:ext uri="{FF2B5EF4-FFF2-40B4-BE49-F238E27FC236}">
                <a16:creationId xmlns:a16="http://schemas.microsoft.com/office/drawing/2014/main" id="{C98E21FC-9EBA-44B0-48D9-1A9549161610}"/>
              </a:ext>
            </a:extLst>
          </p:cNvPr>
          <p:cNvSpPr/>
          <p:nvPr/>
        </p:nvSpPr>
        <p:spPr>
          <a:xfrm>
            <a:off x="6400800" y="5800726"/>
            <a:ext cx="22860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Assistive Technology Arizona</a:t>
            </a:r>
          </a:p>
        </p:txBody>
      </p:sp>
    </p:spTree>
    <p:extLst>
      <p:ext uri="{BB962C8B-B14F-4D97-AF65-F5344CB8AC3E}">
        <p14:creationId xmlns:p14="http://schemas.microsoft.com/office/powerpoint/2010/main" val="24084404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type="title"/>
          </p:nvPr>
        </p:nvSpPr>
        <p:spPr/>
        <p:txBody>
          <a:bodyPr/>
          <a:lstStyle/>
          <a:p>
            <a:pPr eaLnBrk="1" hangingPunct="1"/>
            <a:r>
              <a:rPr lang="en-US" dirty="0"/>
              <a:t>Title II – New Construction</a:t>
            </a:r>
            <a:br>
              <a:rPr lang="en-US" dirty="0"/>
            </a:br>
            <a:r>
              <a:rPr lang="en-US" dirty="0"/>
              <a:t>(28 CFR 35.151)</a:t>
            </a:r>
          </a:p>
        </p:txBody>
      </p:sp>
      <p:sp>
        <p:nvSpPr>
          <p:cNvPr id="19459" name="Rectangle 6"/>
          <p:cNvSpPr>
            <a:spLocks noGrp="1" noChangeArrowheads="1"/>
          </p:cNvSpPr>
          <p:nvPr>
            <p:ph type="body" idx="1"/>
          </p:nvPr>
        </p:nvSpPr>
        <p:spPr>
          <a:xfrm>
            <a:off x="304800" y="1600200"/>
            <a:ext cx="7924800" cy="4343400"/>
          </a:xfrm>
        </p:spPr>
        <p:txBody>
          <a:bodyPr/>
          <a:lstStyle/>
          <a:p>
            <a:pPr eaLnBrk="1" hangingPunct="1"/>
            <a:r>
              <a:rPr lang="en-US" dirty="0"/>
              <a:t>New construction (and </a:t>
            </a:r>
            <a:r>
              <a:rPr lang="en-US" b="1" i="1" dirty="0"/>
              <a:t>altered</a:t>
            </a:r>
            <a:r>
              <a:rPr lang="en-US" dirty="0"/>
              <a:t> facilities) must be designed and constructed to be accessible to and usable by persons with disabilities unless technically infeasible to do so</a:t>
            </a:r>
          </a:p>
        </p:txBody>
      </p:sp>
    </p:spTree>
    <p:extLst>
      <p:ext uri="{BB962C8B-B14F-4D97-AF65-F5344CB8AC3E}">
        <p14:creationId xmlns:p14="http://schemas.microsoft.com/office/powerpoint/2010/main" val="42650731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p:txBody>
          <a:bodyPr/>
          <a:lstStyle/>
          <a:p>
            <a:pPr eaLnBrk="1" hangingPunct="1"/>
            <a:r>
              <a:rPr lang="en-US" dirty="0"/>
              <a:t>Title II – Alterations</a:t>
            </a:r>
            <a:br>
              <a:rPr lang="en-US" dirty="0"/>
            </a:br>
            <a:r>
              <a:rPr lang="en-US" dirty="0"/>
              <a:t>(28 CFR 35.151)</a:t>
            </a:r>
          </a:p>
        </p:txBody>
      </p:sp>
      <p:sp>
        <p:nvSpPr>
          <p:cNvPr id="415749" name="Rectangle 5"/>
          <p:cNvSpPr>
            <a:spLocks noGrp="1" noChangeArrowheads="1"/>
          </p:cNvSpPr>
          <p:nvPr>
            <p:ph type="body" idx="1"/>
          </p:nvPr>
        </p:nvSpPr>
        <p:spPr>
          <a:xfrm>
            <a:off x="413426" y="1328806"/>
            <a:ext cx="8534400" cy="4343400"/>
          </a:xfrm>
        </p:spPr>
        <p:txBody>
          <a:bodyPr/>
          <a:lstStyle/>
          <a:p>
            <a:pPr eaLnBrk="1" hangingPunct="1"/>
            <a:r>
              <a:rPr lang="en-US" dirty="0"/>
              <a:t>DOJ and court decisions consider roadway resurfacing an alteration (1993)</a:t>
            </a:r>
          </a:p>
          <a:p>
            <a:pPr eaLnBrk="1" hangingPunct="1"/>
            <a:r>
              <a:rPr lang="en-US" dirty="0"/>
              <a:t>Roadway resurfacing triggers requirement for curb ramp installations/retrofits (to current standards)</a:t>
            </a:r>
          </a:p>
          <a:p>
            <a:pPr eaLnBrk="1" hangingPunct="1"/>
            <a:endParaRPr lang="en-US" dirty="0"/>
          </a:p>
        </p:txBody>
      </p:sp>
    </p:spTree>
    <p:extLst>
      <p:ext uri="{BB962C8B-B14F-4D97-AF65-F5344CB8AC3E}">
        <p14:creationId xmlns:p14="http://schemas.microsoft.com/office/powerpoint/2010/main" val="135191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5749">
                                            <p:txEl>
                                              <p:pRg st="1" end="1"/>
                                            </p:txEl>
                                          </p:spTgt>
                                        </p:tgtEl>
                                        <p:attrNameLst>
                                          <p:attrName>style.visibility</p:attrName>
                                        </p:attrNameLst>
                                      </p:cBhvr>
                                      <p:to>
                                        <p:strVal val="visible"/>
                                      </p:to>
                                    </p:set>
                                    <p:animEffect transition="in" filter="fade">
                                      <p:cBhvr>
                                        <p:cTn id="7" dur="2000"/>
                                        <p:tgtEl>
                                          <p:spTgt spid="41574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p:txBody>
          <a:bodyPr/>
          <a:lstStyle/>
          <a:p>
            <a:pPr eaLnBrk="1" hangingPunct="1"/>
            <a:r>
              <a:rPr lang="en-US" dirty="0"/>
              <a:t>Title II – Maintaining Accessibility</a:t>
            </a:r>
            <a:br>
              <a:rPr lang="en-US" dirty="0"/>
            </a:br>
            <a:r>
              <a:rPr lang="en-US" dirty="0"/>
              <a:t>(28 CFR 35.133)</a:t>
            </a:r>
          </a:p>
        </p:txBody>
      </p:sp>
      <p:sp>
        <p:nvSpPr>
          <p:cNvPr id="418821" name="Rectangle 5"/>
          <p:cNvSpPr>
            <a:spLocks noGrp="1" noChangeArrowheads="1"/>
          </p:cNvSpPr>
          <p:nvPr>
            <p:ph type="body" idx="1"/>
          </p:nvPr>
        </p:nvSpPr>
        <p:spPr>
          <a:xfrm>
            <a:off x="228600" y="1905000"/>
            <a:ext cx="6858000" cy="3124200"/>
          </a:xfrm>
        </p:spPr>
        <p:txBody>
          <a:bodyPr/>
          <a:lstStyle/>
          <a:p>
            <a:pPr eaLnBrk="1" hangingPunct="1"/>
            <a:r>
              <a:rPr lang="en-US" dirty="0"/>
              <a:t>State &amp; local governments must maintain the accessible features of facilities in operable working conditions</a:t>
            </a:r>
          </a:p>
        </p:txBody>
      </p:sp>
    </p:spTree>
    <p:extLst>
      <p:ext uri="{BB962C8B-B14F-4D97-AF65-F5344CB8AC3E}">
        <p14:creationId xmlns:p14="http://schemas.microsoft.com/office/powerpoint/2010/main" val="34791768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p:txBody>
          <a:bodyPr/>
          <a:lstStyle/>
          <a:p>
            <a:pPr eaLnBrk="1" hangingPunct="1"/>
            <a:r>
              <a:rPr lang="en-US" dirty="0"/>
              <a:t>Maintenance Examples</a:t>
            </a:r>
          </a:p>
        </p:txBody>
      </p:sp>
      <p:sp>
        <p:nvSpPr>
          <p:cNvPr id="418821" name="Rectangle 5"/>
          <p:cNvSpPr>
            <a:spLocks noGrp="1" noChangeArrowheads="1"/>
          </p:cNvSpPr>
          <p:nvPr>
            <p:ph type="body" idx="1"/>
          </p:nvPr>
        </p:nvSpPr>
        <p:spPr>
          <a:xfrm>
            <a:off x="381000" y="1516063"/>
            <a:ext cx="3657600" cy="4343400"/>
          </a:xfrm>
        </p:spPr>
        <p:txBody>
          <a:bodyPr/>
          <a:lstStyle/>
          <a:p>
            <a:pPr eaLnBrk="1" hangingPunct="1"/>
            <a:r>
              <a:rPr lang="en-US" dirty="0"/>
              <a:t>Sidewalks that are in disrepair</a:t>
            </a:r>
          </a:p>
          <a:p>
            <a:pPr eaLnBrk="1" hangingPunct="1"/>
            <a:r>
              <a:rPr lang="en-US" dirty="0"/>
              <a:t>Overgrown landscaping</a:t>
            </a:r>
          </a:p>
          <a:p>
            <a:pPr eaLnBrk="1" hangingPunct="1"/>
            <a:r>
              <a:rPr lang="en-US" dirty="0"/>
              <a:t>Snow accumulation</a:t>
            </a:r>
          </a:p>
          <a:p>
            <a:pPr eaLnBrk="1" hangingPunct="1"/>
            <a:r>
              <a:rPr lang="en-US" dirty="0"/>
              <a:t>Work zones</a:t>
            </a:r>
          </a:p>
          <a:p>
            <a:pPr eaLnBrk="1" hangingPunct="1"/>
            <a:endParaRPr lang="en-US" dirty="0"/>
          </a:p>
        </p:txBody>
      </p:sp>
      <p:pic>
        <p:nvPicPr>
          <p:cNvPr id="24582" name="Picture 16" descr="Sidewalk at curb with vegetation."/>
          <p:cNvPicPr>
            <a:picLocks noChangeAspect="1" noChangeArrowheads="1"/>
          </p:cNvPicPr>
          <p:nvPr/>
        </p:nvPicPr>
        <p:blipFill>
          <a:blip r:embed="rId3" cstate="print"/>
          <a:srcRect/>
          <a:stretch>
            <a:fillRect/>
          </a:stretch>
        </p:blipFill>
        <p:spPr bwMode="auto">
          <a:xfrm>
            <a:off x="4114799" y="1676400"/>
            <a:ext cx="4567905" cy="3429000"/>
          </a:xfrm>
          <a:prstGeom prst="rect">
            <a:avLst/>
          </a:prstGeom>
          <a:noFill/>
          <a:ln w="9525">
            <a:noFill/>
            <a:miter lim="800000"/>
            <a:headEnd/>
            <a:tailEnd/>
          </a:ln>
        </p:spPr>
      </p:pic>
      <p:sp>
        <p:nvSpPr>
          <p:cNvPr id="5" name="Google Shape;74;p1">
            <a:extLst>
              <a:ext uri="{FF2B5EF4-FFF2-40B4-BE49-F238E27FC236}">
                <a16:creationId xmlns:a16="http://schemas.microsoft.com/office/drawing/2014/main" id="{7DE60014-D273-FA89-5E8D-F163F65FEEC3}"/>
              </a:ext>
            </a:extLst>
          </p:cNvPr>
          <p:cNvSpPr/>
          <p:nvPr/>
        </p:nvSpPr>
        <p:spPr>
          <a:xfrm>
            <a:off x="7620000" y="5126334"/>
            <a:ext cx="1343025"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p>
        </p:txBody>
      </p:sp>
    </p:spTree>
    <p:extLst>
      <p:ext uri="{BB962C8B-B14F-4D97-AF65-F5344CB8AC3E}">
        <p14:creationId xmlns:p14="http://schemas.microsoft.com/office/powerpoint/2010/main" val="25871191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Public Right-of-Way Accessibility Guidelines (PROWAG)">
            <a:extLst>
              <a:ext uri="{FF2B5EF4-FFF2-40B4-BE49-F238E27FC236}">
                <a16:creationId xmlns:a16="http://schemas.microsoft.com/office/drawing/2014/main" id="{641C1273-BC47-E644-886B-511A4BDC1C73}"/>
              </a:ext>
            </a:extLst>
          </p:cNvPr>
          <p:cNvSpPr>
            <a:spLocks noGrp="1"/>
          </p:cNvSpPr>
          <p:nvPr>
            <p:ph type="title"/>
          </p:nvPr>
        </p:nvSpPr>
        <p:spPr>
          <a:xfrm>
            <a:off x="190500" y="38160"/>
            <a:ext cx="8763000" cy="1325563"/>
          </a:xfrm>
        </p:spPr>
        <p:txBody>
          <a:bodyPr/>
          <a:lstStyle/>
          <a:p>
            <a:r>
              <a:rPr lang="en-US" dirty="0"/>
              <a:t>Public Right-of-Way Accessibility Guidelines (PROWAG)</a:t>
            </a:r>
          </a:p>
        </p:txBody>
      </p:sp>
      <p:sp>
        <p:nvSpPr>
          <p:cNvPr id="424971" name="Rectangle 11"/>
          <p:cNvSpPr>
            <a:spLocks noGrp="1" noChangeArrowheads="1"/>
          </p:cNvSpPr>
          <p:nvPr>
            <p:ph type="body" idx="1"/>
          </p:nvPr>
        </p:nvSpPr>
        <p:spPr>
          <a:xfrm>
            <a:off x="838200" y="1814513"/>
            <a:ext cx="4476750" cy="4267200"/>
          </a:xfrm>
        </p:spPr>
        <p:txBody>
          <a:bodyPr/>
          <a:lstStyle/>
          <a:p>
            <a:pPr eaLnBrk="1" hangingPunct="1"/>
            <a:r>
              <a:rPr lang="en-US" dirty="0"/>
              <a:t>Originally intended to supplement the ADAAG</a:t>
            </a:r>
          </a:p>
          <a:p>
            <a:pPr eaLnBrk="1" hangingPunct="1"/>
            <a:r>
              <a:rPr lang="en-US" dirty="0"/>
              <a:t>Now formatted as a stand-alone document</a:t>
            </a:r>
          </a:p>
          <a:p>
            <a:pPr lvl="1" eaLnBrk="1" hangingPunct="1"/>
            <a:r>
              <a:rPr lang="en-US" dirty="0"/>
              <a:t>www.access-board.gov</a:t>
            </a:r>
          </a:p>
          <a:p>
            <a:pPr eaLnBrk="1" hangingPunct="1"/>
            <a:r>
              <a:rPr lang="en-US" dirty="0"/>
              <a:t>Undergoing the rulemaking process</a:t>
            </a:r>
          </a:p>
          <a:p>
            <a:pPr eaLnBrk="1" hangingPunct="1"/>
            <a:endParaRPr lang="en-US" dirty="0"/>
          </a:p>
        </p:txBody>
      </p:sp>
      <p:pic>
        <p:nvPicPr>
          <p:cNvPr id="26629" name="Picture 15" descr="USDOT-logo"/>
          <p:cNvPicPr>
            <a:picLocks noChangeAspect="1" noChangeArrowheads="1"/>
          </p:cNvPicPr>
          <p:nvPr/>
        </p:nvPicPr>
        <p:blipFill>
          <a:blip r:embed="rId3" cstate="print"/>
          <a:srcRect/>
          <a:stretch>
            <a:fillRect/>
          </a:stretch>
        </p:blipFill>
        <p:spPr bwMode="auto">
          <a:xfrm>
            <a:off x="6324600" y="1676400"/>
            <a:ext cx="2286000" cy="2271713"/>
          </a:xfrm>
          <a:prstGeom prst="rect">
            <a:avLst/>
          </a:prstGeom>
          <a:noFill/>
          <a:ln w="9525">
            <a:noFill/>
            <a:miter lim="800000"/>
            <a:headEnd/>
            <a:tailEnd/>
          </a:ln>
        </p:spPr>
      </p:pic>
      <p:pic>
        <p:nvPicPr>
          <p:cNvPr id="26628" name="Picture 13" descr="Department of Justice Logo&#10;"/>
          <p:cNvPicPr>
            <a:picLocks noChangeAspect="1" noChangeArrowheads="1"/>
          </p:cNvPicPr>
          <p:nvPr/>
        </p:nvPicPr>
        <p:blipFill>
          <a:blip r:embed="rId4" cstate="print"/>
          <a:srcRect/>
          <a:stretch>
            <a:fillRect/>
          </a:stretch>
        </p:blipFill>
        <p:spPr bwMode="auto">
          <a:xfrm>
            <a:off x="6569022" y="4038600"/>
            <a:ext cx="1736778" cy="1752600"/>
          </a:xfrm>
          <a:prstGeom prst="rect">
            <a:avLst/>
          </a:prstGeom>
          <a:noFill/>
          <a:ln w="9525">
            <a:noFill/>
            <a:miter lim="800000"/>
            <a:headEnd/>
            <a:tailEnd/>
          </a:ln>
        </p:spPr>
      </p:pic>
      <p:sp>
        <p:nvSpPr>
          <p:cNvPr id="2" name="Google Shape;74;p1">
            <a:extLst>
              <a:ext uri="{FF2B5EF4-FFF2-40B4-BE49-F238E27FC236}">
                <a16:creationId xmlns:a16="http://schemas.microsoft.com/office/drawing/2014/main" id="{E989F7E9-B626-C2A0-FCBC-B65DBBB4DD51}"/>
              </a:ext>
            </a:extLst>
          </p:cNvPr>
          <p:cNvSpPr/>
          <p:nvPr/>
        </p:nvSpPr>
        <p:spPr>
          <a:xfrm>
            <a:off x="7256079" y="5758596"/>
            <a:ext cx="1736778"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Images: USDOT and DOJ</a:t>
            </a:r>
          </a:p>
        </p:txBody>
      </p:sp>
    </p:spTree>
    <p:extLst>
      <p:ext uri="{BB962C8B-B14F-4D97-AF65-F5344CB8AC3E}">
        <p14:creationId xmlns:p14="http://schemas.microsoft.com/office/powerpoint/2010/main" val="4041909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PROWAG</a:t>
            </a:r>
            <a:endParaRPr lang="es-PR" dirty="0"/>
          </a:p>
        </p:txBody>
      </p:sp>
      <p:sp>
        <p:nvSpPr>
          <p:cNvPr id="3" name="Content Placeholder 2"/>
          <p:cNvSpPr>
            <a:spLocks noGrp="1"/>
          </p:cNvSpPr>
          <p:nvPr>
            <p:ph idx="1"/>
          </p:nvPr>
        </p:nvSpPr>
        <p:spPr>
          <a:xfrm>
            <a:off x="457200" y="1676400"/>
            <a:ext cx="6705600" cy="4572000"/>
          </a:xfrm>
        </p:spPr>
        <p:txBody>
          <a:bodyPr/>
          <a:lstStyle/>
          <a:p>
            <a:r>
              <a:rPr lang="en-US" dirty="0"/>
              <a:t>Not fully adopted</a:t>
            </a:r>
          </a:p>
          <a:p>
            <a:r>
              <a:rPr lang="en-US" dirty="0"/>
              <a:t>Not yet considered a “standard” with the force of law behind it</a:t>
            </a:r>
          </a:p>
          <a:p>
            <a:r>
              <a:rPr lang="en-US" dirty="0"/>
              <a:t>Considered “guidelines”</a:t>
            </a:r>
          </a:p>
          <a:p>
            <a:r>
              <a:rPr lang="en-US" dirty="0"/>
              <a:t>Includes TTC zones</a:t>
            </a:r>
            <a:endParaRPr lang="es-PR" dirty="0"/>
          </a:p>
        </p:txBody>
      </p:sp>
    </p:spTree>
    <p:extLst>
      <p:ext uri="{BB962C8B-B14F-4D97-AF65-F5344CB8AC3E}">
        <p14:creationId xmlns:p14="http://schemas.microsoft.com/office/powerpoint/2010/main" val="34304317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81000" y="0"/>
            <a:ext cx="8763000" cy="1371600"/>
          </a:xfrm>
        </p:spPr>
        <p:txBody>
          <a:bodyPr>
            <a:noAutofit/>
          </a:bodyPr>
          <a:lstStyle/>
          <a:p>
            <a:pPr eaLnBrk="1" hangingPunct="1"/>
            <a:r>
              <a:rPr lang="en-US" dirty="0"/>
              <a:t>R205 Alternate</a:t>
            </a:r>
            <a:br>
              <a:rPr lang="en-US" dirty="0"/>
            </a:br>
            <a:r>
              <a:rPr lang="en-US" dirty="0"/>
              <a:t>Pedestrian Access Route (PAR)</a:t>
            </a:r>
          </a:p>
        </p:txBody>
      </p:sp>
      <p:sp>
        <p:nvSpPr>
          <p:cNvPr id="4" name="TextBox 3" descr="Alternate PAR = Temporary PAR (TPAR)&#10;"/>
          <p:cNvSpPr txBox="1"/>
          <p:nvPr/>
        </p:nvSpPr>
        <p:spPr>
          <a:xfrm>
            <a:off x="533400" y="2057400"/>
            <a:ext cx="3048000" cy="2800767"/>
          </a:xfrm>
          <a:prstGeom prst="rect">
            <a:avLst/>
          </a:prstGeom>
          <a:noFill/>
          <a:ln>
            <a:solidFill>
              <a:srgbClr val="C00000"/>
            </a:solidFill>
          </a:ln>
        </p:spPr>
        <p:txBody>
          <a:bodyPr wrap="square" rtlCol="0">
            <a:spAutoFit/>
          </a:bodyPr>
          <a:lstStyle/>
          <a:p>
            <a:pPr algn="ctr"/>
            <a:r>
              <a:rPr lang="en-US" sz="4000" b="1" dirty="0">
                <a:latin typeface="Arial" panose="020B0604020202020204" pitchFamily="34" charset="0"/>
              </a:rPr>
              <a:t>Alternate PAR = Temporary PAR (TPAR)</a:t>
            </a:r>
            <a:endParaRPr lang="en-US" sz="2400" b="1" dirty="0">
              <a:latin typeface="Arial" panose="020B0604020202020204" pitchFamily="34" charset="0"/>
            </a:endParaRPr>
          </a:p>
          <a:p>
            <a:endParaRPr lang="es-PR" dirty="0"/>
          </a:p>
        </p:txBody>
      </p:sp>
      <p:sp>
        <p:nvSpPr>
          <p:cNvPr id="9219" name="Rectangle 3"/>
          <p:cNvSpPr>
            <a:spLocks noGrp="1" noChangeArrowheads="1"/>
          </p:cNvSpPr>
          <p:nvPr>
            <p:ph type="body" idx="1"/>
          </p:nvPr>
        </p:nvSpPr>
        <p:spPr>
          <a:xfrm>
            <a:off x="3810000" y="1676400"/>
            <a:ext cx="4953000" cy="4495800"/>
          </a:xfrm>
        </p:spPr>
        <p:txBody>
          <a:bodyPr/>
          <a:lstStyle/>
          <a:p>
            <a:pPr eaLnBrk="1" hangingPunct="1"/>
            <a:r>
              <a:rPr lang="en-US" dirty="0"/>
              <a:t>Required to the maximum extent feasible when an existing pedestrian access route is blocked by:</a:t>
            </a:r>
          </a:p>
          <a:p>
            <a:pPr lvl="1" eaLnBrk="1" hangingPunct="1"/>
            <a:r>
              <a:rPr lang="en-US" dirty="0"/>
              <a:t>Construction</a:t>
            </a:r>
          </a:p>
          <a:p>
            <a:pPr lvl="1" eaLnBrk="1" hangingPunct="1"/>
            <a:r>
              <a:rPr lang="en-US" dirty="0"/>
              <a:t>Alteration</a:t>
            </a:r>
          </a:p>
          <a:p>
            <a:pPr lvl="1" eaLnBrk="1" hangingPunct="1"/>
            <a:r>
              <a:rPr lang="en-US" dirty="0"/>
              <a:t>Maintenance, or</a:t>
            </a:r>
          </a:p>
          <a:p>
            <a:pPr lvl="1" eaLnBrk="1" hangingPunct="1"/>
            <a:r>
              <a:rPr lang="en-US" dirty="0"/>
              <a:t>Other temporary condition</a:t>
            </a:r>
          </a:p>
          <a:p>
            <a:pPr eaLnBrk="1" hangingPunct="1"/>
            <a:endParaRPr lang="en-US" b="1" dirty="0"/>
          </a:p>
        </p:txBody>
      </p:sp>
    </p:spTree>
    <p:custDataLst>
      <p:tags r:id="rId1"/>
    </p:custDataLst>
    <p:extLst>
      <p:ext uri="{BB962C8B-B14F-4D97-AF65-F5344CB8AC3E}">
        <p14:creationId xmlns:p14="http://schemas.microsoft.com/office/powerpoint/2010/main" val="3201862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4" name="Rectangle 2"/>
          <p:cNvSpPr>
            <a:spLocks noGrp="1" noChangeArrowheads="1"/>
          </p:cNvSpPr>
          <p:nvPr>
            <p:ph type="title"/>
          </p:nvPr>
        </p:nvSpPr>
        <p:spPr>
          <a:xfrm>
            <a:off x="457200" y="0"/>
            <a:ext cx="8686800" cy="1295400"/>
          </a:xfrm>
        </p:spPr>
        <p:txBody>
          <a:bodyPr/>
          <a:lstStyle/>
          <a:p>
            <a:pPr eaLnBrk="1" hangingPunct="1">
              <a:defRPr/>
            </a:pPr>
            <a:r>
              <a:rPr lang="en-US" dirty="0"/>
              <a:t>ATSSA’s Mission</a:t>
            </a:r>
          </a:p>
        </p:txBody>
      </p:sp>
      <p:sp>
        <p:nvSpPr>
          <p:cNvPr id="6" name="Rectangle 3"/>
          <p:cNvSpPr txBox="1">
            <a:spLocks noChangeArrowheads="1"/>
          </p:cNvSpPr>
          <p:nvPr/>
        </p:nvSpPr>
        <p:spPr bwMode="auto">
          <a:xfrm>
            <a:off x="228600" y="1524000"/>
            <a:ext cx="8610600"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CC3300"/>
              </a:buClr>
              <a:buSzPct val="65000"/>
              <a:buFont typeface="Wingdings" pitchFamily="2" charset="2"/>
              <a:buNone/>
              <a:tabLst/>
              <a:defRPr/>
            </a:pPr>
            <a:r>
              <a:rPr kumimoji="0" lang="en-US" sz="4800" b="1" u="none" strike="noStrike" kern="0" cap="none" spc="0" normalizeH="0" baseline="0" noProof="0" dirty="0">
                <a:ln>
                  <a:noFill/>
                </a:ln>
                <a:solidFill>
                  <a:srgbClr val="000066"/>
                </a:solidFill>
                <a:effectLst/>
                <a:uLnTx/>
                <a:uFillTx/>
                <a:latin typeface="Arial" panose="020B0604020202020204" pitchFamily="34" charset="0"/>
                <a:ea typeface="+mn-ea"/>
                <a:cs typeface="+mn-cs"/>
              </a:rPr>
              <a:t>To advance traffic safety</a:t>
            </a:r>
          </a:p>
          <a:p>
            <a:pPr marL="0" marR="0" lvl="0" indent="0" algn="ctr" defTabSz="914400" rtl="0" eaLnBrk="1" fontAlgn="base" latinLnBrk="0" hangingPunct="1">
              <a:lnSpc>
                <a:spcPct val="100000"/>
              </a:lnSpc>
              <a:spcBef>
                <a:spcPct val="20000"/>
              </a:spcBef>
              <a:spcAft>
                <a:spcPct val="0"/>
              </a:spcAft>
              <a:buClr>
                <a:srgbClr val="CC3300"/>
              </a:buClr>
              <a:buSzPct val="65000"/>
              <a:buFont typeface="Wingdings" pitchFamily="2" charset="2"/>
              <a:buNone/>
              <a:tabLst/>
              <a:defRPr/>
            </a:pPr>
            <a:r>
              <a:rPr kumimoji="0" lang="en-US" sz="4800" b="1" u="none" strike="noStrike" kern="0" cap="none" spc="0" normalizeH="0" baseline="0" noProof="0" dirty="0">
                <a:ln>
                  <a:noFill/>
                </a:ln>
                <a:solidFill>
                  <a:srgbClr val="000066"/>
                </a:solidFill>
                <a:effectLst/>
                <a:uLnTx/>
                <a:uFillTx/>
                <a:latin typeface="Arial" panose="020B0604020202020204" pitchFamily="34" charset="0"/>
                <a:ea typeface="+mn-ea"/>
                <a:cs typeface="+mn-cs"/>
              </a:rPr>
              <a:t>through training!</a:t>
            </a:r>
            <a:endParaRPr kumimoji="0" lang="en-US" sz="3600" b="1" u="none" strike="noStrike" kern="0" cap="none" spc="0" normalizeH="0" baseline="0" noProof="0" dirty="0">
              <a:ln>
                <a:noFill/>
              </a:ln>
              <a:solidFill>
                <a:srgbClr val="000066"/>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704110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074" name="Rectangle 1026" descr="The Manual on Uniform TrafficControl Devices book image"/>
          <p:cNvSpPr>
            <a:spLocks noGrp="1" noChangeArrowheads="1"/>
          </p:cNvSpPr>
          <p:nvPr>
            <p:ph type="title"/>
          </p:nvPr>
        </p:nvSpPr>
        <p:spPr>
          <a:xfrm>
            <a:off x="457200" y="152400"/>
            <a:ext cx="8686800" cy="1295400"/>
          </a:xfrm>
        </p:spPr>
        <p:txBody>
          <a:bodyPr/>
          <a:lstStyle/>
          <a:p>
            <a:pPr eaLnBrk="1" hangingPunct="1">
              <a:defRPr/>
            </a:pPr>
            <a:r>
              <a:rPr lang="en-US" dirty="0"/>
              <a:t>The Manual on Uniform Traffic</a:t>
            </a:r>
            <a:br>
              <a:rPr lang="en-US" dirty="0"/>
            </a:br>
            <a:r>
              <a:rPr lang="en-US" dirty="0"/>
              <a:t>Control Devices (MUTCD)</a:t>
            </a:r>
          </a:p>
        </p:txBody>
      </p:sp>
      <p:sp>
        <p:nvSpPr>
          <p:cNvPr id="14339" name="Rectangle 1027"/>
          <p:cNvSpPr>
            <a:spLocks noGrp="1" noChangeArrowheads="1"/>
          </p:cNvSpPr>
          <p:nvPr>
            <p:ph type="body" idx="1"/>
          </p:nvPr>
        </p:nvSpPr>
        <p:spPr>
          <a:xfrm>
            <a:off x="457200" y="1752600"/>
            <a:ext cx="4114800" cy="4572000"/>
          </a:xfrm>
        </p:spPr>
        <p:txBody>
          <a:bodyPr/>
          <a:lstStyle/>
          <a:p>
            <a:pPr eaLnBrk="1" hangingPunct="1"/>
            <a:r>
              <a:rPr lang="en-US" dirty="0"/>
              <a:t>Part 6 contains minimum federal TTC standards, guidelines and options</a:t>
            </a:r>
          </a:p>
          <a:p>
            <a:pPr eaLnBrk="1" hangingPunct="1"/>
            <a:r>
              <a:rPr lang="en-US" dirty="0"/>
              <a:t>Applicable to</a:t>
            </a:r>
            <a:r>
              <a:rPr lang="en-US" dirty="0">
                <a:solidFill>
                  <a:srgbClr val="BA4B00"/>
                </a:solidFill>
              </a:rPr>
              <a:t> </a:t>
            </a:r>
            <a:r>
              <a:rPr lang="en-US" b="1" dirty="0">
                <a:solidFill>
                  <a:srgbClr val="000066"/>
                </a:solidFill>
              </a:rPr>
              <a:t>ALL</a:t>
            </a:r>
            <a:r>
              <a:rPr lang="en-US" dirty="0"/>
              <a:t> streets &amp; highways open to the public (PROW)</a:t>
            </a:r>
          </a:p>
        </p:txBody>
      </p:sp>
      <p:pic>
        <p:nvPicPr>
          <p:cNvPr id="14340" name="Picture 2" descr="MUTCD cover image."/>
          <p:cNvPicPr>
            <a:picLocks noChangeAspect="1" noChangeArrowheads="1"/>
          </p:cNvPicPr>
          <p:nvPr/>
        </p:nvPicPr>
        <p:blipFill>
          <a:blip r:embed="rId3" cstate="print"/>
          <a:srcRect/>
          <a:stretch>
            <a:fillRect/>
          </a:stretch>
        </p:blipFill>
        <p:spPr bwMode="auto">
          <a:xfrm>
            <a:off x="4800600" y="1752600"/>
            <a:ext cx="2971800" cy="3826641"/>
          </a:xfrm>
          <a:prstGeom prst="rect">
            <a:avLst/>
          </a:prstGeom>
          <a:noFill/>
          <a:ln w="9525">
            <a:noFill/>
            <a:miter lim="800000"/>
            <a:headEnd/>
            <a:tailEnd/>
          </a:ln>
        </p:spPr>
      </p:pic>
      <p:sp>
        <p:nvSpPr>
          <p:cNvPr id="4" name="Google Shape;74;p1">
            <a:extLst>
              <a:ext uri="{FF2B5EF4-FFF2-40B4-BE49-F238E27FC236}">
                <a16:creationId xmlns:a16="http://schemas.microsoft.com/office/drawing/2014/main" id="{9ABD9CAD-28BB-FB4B-CC86-1F4176C61983}"/>
              </a:ext>
            </a:extLst>
          </p:cNvPr>
          <p:cNvSpPr/>
          <p:nvPr/>
        </p:nvSpPr>
        <p:spPr>
          <a:xfrm>
            <a:off x="6856744" y="5637860"/>
            <a:ext cx="1525256"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FHWA</a:t>
            </a:r>
          </a:p>
        </p:txBody>
      </p:sp>
    </p:spTree>
    <p:extLst>
      <p:ext uri="{BB962C8B-B14F-4D97-AF65-F5344CB8AC3E}">
        <p14:creationId xmlns:p14="http://schemas.microsoft.com/office/powerpoint/2010/main" val="398153992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304800" y="0"/>
            <a:ext cx="8839200" cy="1371600"/>
          </a:xfrm>
        </p:spPr>
        <p:txBody>
          <a:bodyPr/>
          <a:lstStyle/>
          <a:p>
            <a:pPr>
              <a:buClr>
                <a:schemeClr val="bg2"/>
              </a:buClr>
              <a:defRPr/>
            </a:pPr>
            <a:r>
              <a:rPr lang="en-US" dirty="0"/>
              <a:t>What does the MUTCD say</a:t>
            </a:r>
            <a:br>
              <a:rPr lang="en-US" dirty="0"/>
            </a:br>
            <a:r>
              <a:rPr lang="en-US" dirty="0"/>
              <a:t>about accessibility?</a:t>
            </a:r>
            <a:endParaRPr lang="en-US" i="0" dirty="0"/>
          </a:p>
        </p:txBody>
      </p:sp>
      <p:sp>
        <p:nvSpPr>
          <p:cNvPr id="26627" name="Rectangle 3"/>
          <p:cNvSpPr>
            <a:spLocks noGrp="1" noChangeArrowheads="1"/>
          </p:cNvSpPr>
          <p:nvPr>
            <p:ph type="body" idx="1"/>
          </p:nvPr>
        </p:nvSpPr>
        <p:spPr>
          <a:xfrm>
            <a:off x="152400" y="1600200"/>
            <a:ext cx="8001000" cy="2667000"/>
          </a:xfrm>
          <a:solidFill>
            <a:schemeClr val="bg1"/>
          </a:solidFill>
        </p:spPr>
        <p:txBody>
          <a:bodyPr/>
          <a:lstStyle/>
          <a:p>
            <a:r>
              <a:rPr lang="en-US" dirty="0"/>
              <a:t>Temporary facilities, including pedestrian routes around worksites, are also covered by the accessibility requirements of the Americans with Disabilities Act of 1990 (ADA)</a:t>
            </a:r>
          </a:p>
        </p:txBody>
      </p:sp>
      <p:sp>
        <p:nvSpPr>
          <p:cNvPr id="4" name="TextBox 3"/>
          <p:cNvSpPr txBox="1"/>
          <p:nvPr/>
        </p:nvSpPr>
        <p:spPr>
          <a:xfrm>
            <a:off x="2362200" y="6019800"/>
            <a:ext cx="4114800" cy="523220"/>
          </a:xfrm>
          <a:prstGeom prst="rect">
            <a:avLst/>
          </a:prstGeom>
          <a:noFill/>
        </p:spPr>
        <p:txBody>
          <a:bodyPr wrap="square" rtlCol="0">
            <a:spAutoFit/>
          </a:bodyPr>
          <a:lstStyle/>
          <a:p>
            <a:pPr marL="0" lvl="2"/>
            <a:r>
              <a:rPr lang="en-US" sz="2800" dirty="0">
                <a:latin typeface="Arial" panose="020B0604020202020204" pitchFamily="34" charset="0"/>
              </a:rPr>
              <a:t>MUTCD </a:t>
            </a:r>
            <a:r>
              <a:rPr lang="es-PR" sz="2800" dirty="0">
                <a:latin typeface="Arial" panose="020B0604020202020204" pitchFamily="34" charset="0"/>
              </a:rPr>
              <a:t>Section 6A.01</a:t>
            </a:r>
            <a:endParaRPr lang="es-PR" dirty="0">
              <a:latin typeface="Arial" panose="020B0604020202020204" pitchFamily="34" charset="0"/>
            </a:endParaRPr>
          </a:p>
        </p:txBody>
      </p:sp>
    </p:spTree>
    <p:extLst>
      <p:ext uri="{BB962C8B-B14F-4D97-AF65-F5344CB8AC3E}">
        <p14:creationId xmlns:p14="http://schemas.microsoft.com/office/powerpoint/2010/main" val="369937270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273996" y="192107"/>
            <a:ext cx="8839200" cy="1371600"/>
          </a:xfrm>
        </p:spPr>
        <p:txBody>
          <a:bodyPr/>
          <a:lstStyle/>
          <a:p>
            <a:pPr>
              <a:buClr>
                <a:schemeClr val="bg2"/>
              </a:buClr>
              <a:defRPr/>
            </a:pPr>
            <a:r>
              <a:rPr lang="en-US" dirty="0"/>
              <a:t>What does the MUTCD say</a:t>
            </a:r>
            <a:br>
              <a:rPr lang="en-US" dirty="0"/>
            </a:br>
            <a:r>
              <a:rPr lang="en-US" dirty="0"/>
              <a:t>about accessibility?</a:t>
            </a:r>
            <a:endParaRPr lang="en-US" i="0" dirty="0"/>
          </a:p>
        </p:txBody>
      </p:sp>
      <p:sp>
        <p:nvSpPr>
          <p:cNvPr id="26627" name="Rectangle 3"/>
          <p:cNvSpPr>
            <a:spLocks noGrp="1" noChangeArrowheads="1"/>
          </p:cNvSpPr>
          <p:nvPr>
            <p:ph type="body" idx="1"/>
          </p:nvPr>
        </p:nvSpPr>
        <p:spPr>
          <a:xfrm>
            <a:off x="152400" y="1676400"/>
            <a:ext cx="8458200" cy="4953000"/>
          </a:xfrm>
          <a:noFill/>
        </p:spPr>
        <p:txBody>
          <a:bodyPr/>
          <a:lstStyle/>
          <a:p>
            <a:r>
              <a:rPr lang="en-US" dirty="0"/>
              <a:t>If the TTC zone affects the movement of pedestrians, adequate pedestrian access and walkways </a:t>
            </a:r>
            <a:r>
              <a:rPr lang="en-US" b="1" dirty="0"/>
              <a:t>shall be provided</a:t>
            </a:r>
            <a:endParaRPr lang="en-US" dirty="0"/>
          </a:p>
          <a:p>
            <a:r>
              <a:rPr lang="en-US" dirty="0"/>
              <a:t>If the TTC zone affects an accessible and detectable pedestrian facility, the accessibility and detectability </a:t>
            </a:r>
            <a:r>
              <a:rPr lang="en-US" b="1" dirty="0"/>
              <a:t>shall be maintained </a:t>
            </a:r>
            <a:r>
              <a:rPr lang="en-US" dirty="0"/>
              <a:t>along the alternate pedestrian route</a:t>
            </a:r>
          </a:p>
        </p:txBody>
      </p:sp>
      <p:sp>
        <p:nvSpPr>
          <p:cNvPr id="4" name="TextBox 3"/>
          <p:cNvSpPr txBox="1"/>
          <p:nvPr/>
        </p:nvSpPr>
        <p:spPr>
          <a:xfrm>
            <a:off x="4343400" y="5562600"/>
            <a:ext cx="4209932" cy="523220"/>
          </a:xfrm>
          <a:prstGeom prst="rect">
            <a:avLst/>
          </a:prstGeom>
          <a:noFill/>
        </p:spPr>
        <p:txBody>
          <a:bodyPr wrap="square" rtlCol="0">
            <a:spAutoFit/>
          </a:bodyPr>
          <a:lstStyle/>
          <a:p>
            <a:pPr marL="0" lvl="2"/>
            <a:r>
              <a:rPr lang="en-US" sz="2800" dirty="0">
                <a:latin typeface="Arial" panose="020B0604020202020204" pitchFamily="34" charset="0"/>
              </a:rPr>
              <a:t>MUTCD </a:t>
            </a:r>
            <a:r>
              <a:rPr lang="es-PR" sz="2800" dirty="0">
                <a:latin typeface="Arial" panose="020B0604020202020204" pitchFamily="34" charset="0"/>
              </a:rPr>
              <a:t>Section 6D.01</a:t>
            </a:r>
            <a:endParaRPr lang="es-PR" dirty="0">
              <a:latin typeface="Arial" panose="020B0604020202020204" pitchFamily="34" charset="0"/>
            </a:endParaRPr>
          </a:p>
        </p:txBody>
      </p:sp>
    </p:spTree>
    <p:extLst>
      <p:ext uri="{BB962C8B-B14F-4D97-AF65-F5344CB8AC3E}">
        <p14:creationId xmlns:p14="http://schemas.microsoft.com/office/powerpoint/2010/main" val="266231417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we can’t comply?</a:t>
            </a:r>
            <a:endParaRPr lang="es-PR" dirty="0"/>
          </a:p>
        </p:txBody>
      </p:sp>
      <p:sp>
        <p:nvSpPr>
          <p:cNvPr id="3" name="Content Placeholder 2"/>
          <p:cNvSpPr>
            <a:spLocks noGrp="1"/>
          </p:cNvSpPr>
          <p:nvPr>
            <p:ph idx="1"/>
          </p:nvPr>
        </p:nvSpPr>
        <p:spPr>
          <a:xfrm>
            <a:off x="381000" y="1325563"/>
            <a:ext cx="8534400" cy="4495800"/>
          </a:xfrm>
        </p:spPr>
        <p:txBody>
          <a:bodyPr/>
          <a:lstStyle/>
          <a:p>
            <a:r>
              <a:rPr lang="en-US" dirty="0"/>
              <a:t>Where existing physical constraints make it impractical to comply with these requirements, compliance is required to the extent practicable</a:t>
            </a:r>
          </a:p>
          <a:p>
            <a:r>
              <a:rPr lang="en-US" dirty="0"/>
              <a:t>Alternate means may be provided</a:t>
            </a:r>
          </a:p>
          <a:p>
            <a:endParaRPr lang="es-PR" dirty="0"/>
          </a:p>
        </p:txBody>
      </p:sp>
    </p:spTree>
    <p:extLst>
      <p:ext uri="{BB962C8B-B14F-4D97-AF65-F5344CB8AC3E}">
        <p14:creationId xmlns:p14="http://schemas.microsoft.com/office/powerpoint/2010/main" val="39550662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Existing physical constraints include…</a:t>
            </a:r>
            <a:endParaRPr lang="es-PR" dirty="0"/>
          </a:p>
        </p:txBody>
      </p:sp>
      <p:sp>
        <p:nvSpPr>
          <p:cNvPr id="3" name="Content Placeholder 2"/>
          <p:cNvSpPr>
            <a:spLocks noGrp="1"/>
          </p:cNvSpPr>
          <p:nvPr>
            <p:ph idx="1"/>
          </p:nvPr>
        </p:nvSpPr>
        <p:spPr>
          <a:xfrm>
            <a:off x="397212" y="1452664"/>
            <a:ext cx="6308387" cy="4343400"/>
          </a:xfrm>
        </p:spPr>
        <p:txBody>
          <a:bodyPr/>
          <a:lstStyle/>
          <a:p>
            <a:r>
              <a:rPr lang="es-PR" dirty="0"/>
              <a:t>Underlying terrain</a:t>
            </a:r>
          </a:p>
          <a:p>
            <a:r>
              <a:rPr lang="en-US" dirty="0"/>
              <a:t>limited right-of-way availability</a:t>
            </a:r>
          </a:p>
          <a:p>
            <a:r>
              <a:rPr lang="en-US" dirty="0"/>
              <a:t>Underground structures</a:t>
            </a:r>
          </a:p>
          <a:p>
            <a:r>
              <a:rPr lang="en-US" dirty="0"/>
              <a:t>Adjacent facilities</a:t>
            </a:r>
          </a:p>
          <a:p>
            <a:r>
              <a:rPr lang="en-US" dirty="0"/>
              <a:t>Drainage, or</a:t>
            </a:r>
          </a:p>
          <a:p>
            <a:r>
              <a:rPr lang="en-US" dirty="0"/>
              <a:t>The presence of notable </a:t>
            </a:r>
            <a:r>
              <a:rPr lang="es-PR" dirty="0"/>
              <a:t>natural or historic features</a:t>
            </a:r>
          </a:p>
        </p:txBody>
      </p:sp>
    </p:spTree>
    <p:extLst>
      <p:ext uri="{BB962C8B-B14F-4D97-AF65-F5344CB8AC3E}">
        <p14:creationId xmlns:p14="http://schemas.microsoft.com/office/powerpoint/2010/main" val="15383713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1325563"/>
          </a:xfrm>
        </p:spPr>
        <p:txBody>
          <a:bodyPr/>
          <a:lstStyle/>
          <a:p>
            <a:r>
              <a:rPr lang="en-US" dirty="0"/>
              <a:t>Attention should be given to work zones near high-pedestrian areas:</a:t>
            </a:r>
            <a:endParaRPr lang="es-PR" dirty="0"/>
          </a:p>
        </p:txBody>
      </p:sp>
      <p:sp>
        <p:nvSpPr>
          <p:cNvPr id="3" name="Content Placeholder 2"/>
          <p:cNvSpPr>
            <a:spLocks noGrp="1"/>
          </p:cNvSpPr>
          <p:nvPr>
            <p:ph idx="1"/>
          </p:nvPr>
        </p:nvSpPr>
        <p:spPr>
          <a:xfrm>
            <a:off x="495300" y="1600200"/>
            <a:ext cx="6057900" cy="4343400"/>
          </a:xfrm>
        </p:spPr>
        <p:txBody>
          <a:bodyPr/>
          <a:lstStyle/>
          <a:p>
            <a:r>
              <a:rPr lang="en-US" dirty="0"/>
              <a:t>Schools and parks</a:t>
            </a:r>
          </a:p>
          <a:p>
            <a:r>
              <a:rPr lang="en-US" dirty="0"/>
              <a:t>Transit stops</a:t>
            </a:r>
          </a:p>
          <a:p>
            <a:r>
              <a:rPr lang="en-US" dirty="0"/>
              <a:t>Senior and assistance living centers</a:t>
            </a:r>
          </a:p>
          <a:p>
            <a:r>
              <a:rPr lang="en-US" dirty="0"/>
              <a:t>Commercial and residential areas</a:t>
            </a:r>
          </a:p>
          <a:p>
            <a:r>
              <a:rPr lang="en-US" dirty="0"/>
              <a:t>Office complexes, and</a:t>
            </a:r>
          </a:p>
          <a:p>
            <a:r>
              <a:rPr lang="en-US" dirty="0"/>
              <a:t>Medical facilities</a:t>
            </a:r>
            <a:endParaRPr lang="es-PR" dirty="0"/>
          </a:p>
        </p:txBody>
      </p:sp>
    </p:spTree>
    <p:extLst>
      <p:ext uri="{BB962C8B-B14F-4D97-AF65-F5344CB8AC3E}">
        <p14:creationId xmlns:p14="http://schemas.microsoft.com/office/powerpoint/2010/main" val="40409328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Alternate means may include…</a:t>
            </a:r>
            <a:endParaRPr lang="es-PR" dirty="0"/>
          </a:p>
        </p:txBody>
      </p:sp>
      <p:sp>
        <p:nvSpPr>
          <p:cNvPr id="3" name="Content Placeholder 2"/>
          <p:cNvSpPr>
            <a:spLocks noGrp="1"/>
          </p:cNvSpPr>
          <p:nvPr>
            <p:ph idx="1"/>
          </p:nvPr>
        </p:nvSpPr>
        <p:spPr>
          <a:xfrm>
            <a:off x="353438" y="1730519"/>
            <a:ext cx="7799962" cy="4343400"/>
          </a:xfrm>
        </p:spPr>
        <p:txBody>
          <a:bodyPr/>
          <a:lstStyle/>
          <a:p>
            <a:r>
              <a:rPr lang="en-US" dirty="0"/>
              <a:t>Adding free bus service around the project or</a:t>
            </a:r>
          </a:p>
          <a:p>
            <a:r>
              <a:rPr lang="en-US" dirty="0"/>
              <a:t>Assigning someone the responsibility to assist pedestrians with disabilities through the project limits (spotter)</a:t>
            </a:r>
            <a:endParaRPr lang="es-PR" dirty="0"/>
          </a:p>
        </p:txBody>
      </p:sp>
      <p:sp>
        <p:nvSpPr>
          <p:cNvPr id="4" name="TextBox 3"/>
          <p:cNvSpPr txBox="1"/>
          <p:nvPr/>
        </p:nvSpPr>
        <p:spPr>
          <a:xfrm>
            <a:off x="672019" y="4724400"/>
            <a:ext cx="4392038" cy="523220"/>
          </a:xfrm>
          <a:prstGeom prst="rect">
            <a:avLst/>
          </a:prstGeom>
          <a:noFill/>
        </p:spPr>
        <p:txBody>
          <a:bodyPr wrap="square" rtlCol="0">
            <a:spAutoFit/>
          </a:bodyPr>
          <a:lstStyle/>
          <a:p>
            <a:pPr marL="0" lvl="2"/>
            <a:r>
              <a:rPr lang="en-US" sz="2800" dirty="0">
                <a:latin typeface="Arial" panose="020B0604020202020204" pitchFamily="34" charset="0"/>
              </a:rPr>
              <a:t>MUTCD </a:t>
            </a:r>
            <a:r>
              <a:rPr lang="es-PR" sz="2800" dirty="0">
                <a:latin typeface="Arial" panose="020B0604020202020204" pitchFamily="34" charset="0"/>
              </a:rPr>
              <a:t>Section 6D.01</a:t>
            </a:r>
            <a:endParaRPr lang="es-PR" dirty="0">
              <a:latin typeface="Arial" panose="020B0604020202020204" pitchFamily="34" charset="0"/>
            </a:endParaRPr>
          </a:p>
        </p:txBody>
      </p:sp>
    </p:spTree>
    <p:extLst>
      <p:ext uri="{BB962C8B-B14F-4D97-AF65-F5344CB8AC3E}">
        <p14:creationId xmlns:p14="http://schemas.microsoft.com/office/powerpoint/2010/main" val="9877486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Temporary Accessible Paths Include… </a:t>
            </a:r>
            <a:endParaRPr lang="es-PR" dirty="0"/>
          </a:p>
        </p:txBody>
      </p:sp>
      <p:sp>
        <p:nvSpPr>
          <p:cNvPr id="3" name="Content Placeholder 2"/>
          <p:cNvSpPr>
            <a:spLocks noGrp="1"/>
          </p:cNvSpPr>
          <p:nvPr>
            <p:ph idx="1"/>
          </p:nvPr>
        </p:nvSpPr>
        <p:spPr>
          <a:xfrm>
            <a:off x="533400" y="1752600"/>
            <a:ext cx="4495800" cy="4343400"/>
          </a:xfrm>
        </p:spPr>
        <p:txBody>
          <a:bodyPr/>
          <a:lstStyle/>
          <a:p>
            <a:r>
              <a:rPr lang="es-PR" dirty="0"/>
              <a:t>Sidewalks</a:t>
            </a:r>
          </a:p>
          <a:p>
            <a:r>
              <a:rPr lang="es-PR" dirty="0"/>
              <a:t>O</a:t>
            </a:r>
            <a:r>
              <a:rPr lang="en-US" dirty="0"/>
              <a:t>verpasses and underpasses</a:t>
            </a:r>
          </a:p>
          <a:p>
            <a:r>
              <a:rPr lang="en-US" dirty="0"/>
              <a:t>Street crossings</a:t>
            </a:r>
          </a:p>
          <a:p>
            <a:r>
              <a:rPr lang="en-US" dirty="0"/>
              <a:t>Refuge islands</a:t>
            </a:r>
          </a:p>
          <a:p>
            <a:r>
              <a:rPr lang="en-US" dirty="0"/>
              <a:t>Pedestrian signs</a:t>
            </a:r>
          </a:p>
          <a:p>
            <a:r>
              <a:rPr lang="en-US" dirty="0"/>
              <a:t>Pedestrian signals</a:t>
            </a:r>
            <a:endParaRPr lang="es-PR" dirty="0"/>
          </a:p>
        </p:txBody>
      </p:sp>
    </p:spTree>
    <p:extLst>
      <p:ext uri="{BB962C8B-B14F-4D97-AF65-F5344CB8AC3E}">
        <p14:creationId xmlns:p14="http://schemas.microsoft.com/office/powerpoint/2010/main" val="19018290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381000" y="0"/>
            <a:ext cx="8763000" cy="1371600"/>
          </a:xfrm>
        </p:spPr>
        <p:txBody>
          <a:bodyPr/>
          <a:lstStyle/>
          <a:p>
            <a:r>
              <a:rPr lang="en-US" dirty="0"/>
              <a:t>Not Detectable…</a:t>
            </a:r>
          </a:p>
        </p:txBody>
      </p:sp>
      <p:sp>
        <p:nvSpPr>
          <p:cNvPr id="166915" name="Content Placeholder 2"/>
          <p:cNvSpPr>
            <a:spLocks noGrp="1"/>
          </p:cNvSpPr>
          <p:nvPr>
            <p:ph idx="1"/>
          </p:nvPr>
        </p:nvSpPr>
        <p:spPr>
          <a:xfrm>
            <a:off x="368030" y="1376464"/>
            <a:ext cx="3670570" cy="4719536"/>
          </a:xfrm>
        </p:spPr>
        <p:txBody>
          <a:bodyPr/>
          <a:lstStyle/>
          <a:p>
            <a:r>
              <a:rPr lang="en-US" dirty="0"/>
              <a:t>Individual channelizing devices</a:t>
            </a:r>
          </a:p>
          <a:p>
            <a:r>
              <a:rPr lang="en-US" dirty="0"/>
              <a:t>Tape or rope</a:t>
            </a:r>
          </a:p>
          <a:p>
            <a:r>
              <a:rPr lang="en-US" dirty="0"/>
              <a:t>Plastic chain connecting individual devices</a:t>
            </a:r>
          </a:p>
          <a:p>
            <a:r>
              <a:rPr lang="en-US" dirty="0"/>
              <a:t>Discontinuous barriers</a:t>
            </a:r>
          </a:p>
          <a:p>
            <a:r>
              <a:rPr lang="en-US" dirty="0"/>
              <a:t>Pavement markings</a:t>
            </a:r>
            <a:endParaRPr lang="en-US" sz="2800" dirty="0"/>
          </a:p>
        </p:txBody>
      </p:sp>
      <p:pic>
        <p:nvPicPr>
          <p:cNvPr id="9" name="Picture 2" descr="Sidewalk hazard dug out section with caution tape on rebar posts delineating the area"/>
          <p:cNvPicPr>
            <a:picLocks noChangeAspect="1" noChangeArrowheads="1"/>
          </p:cNvPicPr>
          <p:nvPr/>
        </p:nvPicPr>
        <p:blipFill>
          <a:blip r:embed="rId3" cstate="print"/>
          <a:srcRect l="13393" t="21429" r="10268" b="5357"/>
          <a:stretch>
            <a:fillRect/>
          </a:stretch>
        </p:blipFill>
        <p:spPr bwMode="auto">
          <a:xfrm>
            <a:off x="4038600" y="1371600"/>
            <a:ext cx="4979020" cy="3581400"/>
          </a:xfrm>
          <a:prstGeom prst="rect">
            <a:avLst/>
          </a:prstGeom>
          <a:noFill/>
          <a:ln w="9525">
            <a:noFill/>
            <a:miter lim="800000"/>
            <a:headEnd/>
            <a:tailEnd/>
          </a:ln>
        </p:spPr>
      </p:pic>
      <p:sp>
        <p:nvSpPr>
          <p:cNvPr id="8" name="&quot;No&quot; Symbol 7" descr="No Sign"/>
          <p:cNvSpPr/>
          <p:nvPr/>
        </p:nvSpPr>
        <p:spPr>
          <a:xfrm>
            <a:off x="6629400" y="4495800"/>
            <a:ext cx="1676400" cy="160020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3" name="Google Shape;74;p1">
            <a:extLst>
              <a:ext uri="{FF2B5EF4-FFF2-40B4-BE49-F238E27FC236}">
                <a16:creationId xmlns:a16="http://schemas.microsoft.com/office/drawing/2014/main" id="{66AA5497-FFA6-DD76-373B-49F290308B9B}"/>
              </a:ext>
            </a:extLst>
          </p:cNvPr>
          <p:cNvSpPr/>
          <p:nvPr/>
        </p:nvSpPr>
        <p:spPr>
          <a:xfrm>
            <a:off x="4240226" y="5049719"/>
            <a:ext cx="1525256"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ATSSA</a:t>
            </a:r>
          </a:p>
        </p:txBody>
      </p:sp>
    </p:spTree>
    <p:extLst>
      <p:ext uri="{BB962C8B-B14F-4D97-AF65-F5344CB8AC3E}">
        <p14:creationId xmlns:p14="http://schemas.microsoft.com/office/powerpoint/2010/main" val="22230842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0"/>
            <a:ext cx="3505200" cy="1325563"/>
          </a:xfrm>
        </p:spPr>
        <p:txBody>
          <a:bodyPr/>
          <a:lstStyle/>
          <a:p>
            <a:r>
              <a:rPr lang="en-US" dirty="0"/>
              <a:t>Detectable?</a:t>
            </a:r>
            <a:endParaRPr lang="es-PR" dirty="0"/>
          </a:p>
        </p:txBody>
      </p:sp>
      <p:pic>
        <p:nvPicPr>
          <p:cNvPr id="4" name="Picture 1" descr="Excavation near an intersection with a cone delineating it and shovels and tools nearby"/>
          <p:cNvPicPr>
            <a:picLocks noChangeAspect="1" noChangeArrowheads="1"/>
          </p:cNvPicPr>
          <p:nvPr/>
        </p:nvPicPr>
        <p:blipFill>
          <a:blip r:embed="rId3" cstate="print"/>
          <a:srcRect l="26940" r="29722" b="6250"/>
          <a:stretch>
            <a:fillRect/>
          </a:stretch>
        </p:blipFill>
        <p:spPr bwMode="auto">
          <a:xfrm>
            <a:off x="0" y="-1"/>
            <a:ext cx="5638800" cy="6858001"/>
          </a:xfrm>
          <a:prstGeom prst="rect">
            <a:avLst/>
          </a:prstGeom>
          <a:noFill/>
          <a:ln w="9525">
            <a:noFill/>
            <a:miter lim="800000"/>
            <a:headEnd/>
            <a:tailEnd/>
          </a:ln>
        </p:spPr>
      </p:pic>
      <p:sp>
        <p:nvSpPr>
          <p:cNvPr id="5" name="&quot;No&quot; Symbol 4" descr="No Sign"/>
          <p:cNvSpPr/>
          <p:nvPr/>
        </p:nvSpPr>
        <p:spPr>
          <a:xfrm>
            <a:off x="6324600" y="4191000"/>
            <a:ext cx="1676400" cy="160020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3" name="Google Shape;74;p1">
            <a:extLst>
              <a:ext uri="{FF2B5EF4-FFF2-40B4-BE49-F238E27FC236}">
                <a16:creationId xmlns:a16="http://schemas.microsoft.com/office/drawing/2014/main" id="{238B6F6D-0E6B-0242-2218-3D05CB3D083C}"/>
              </a:ext>
            </a:extLst>
          </p:cNvPr>
          <p:cNvSpPr/>
          <p:nvPr/>
        </p:nvSpPr>
        <p:spPr>
          <a:xfrm>
            <a:off x="4116056" y="6400800"/>
            <a:ext cx="1525256"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p>
        </p:txBody>
      </p:sp>
    </p:spTree>
    <p:extLst>
      <p:ext uri="{BB962C8B-B14F-4D97-AF65-F5344CB8AC3E}">
        <p14:creationId xmlns:p14="http://schemas.microsoft.com/office/powerpoint/2010/main" val="3765778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6" name="Rectangle 2"/>
          <p:cNvSpPr>
            <a:spLocks noGrp="1" noChangeArrowheads="1"/>
          </p:cNvSpPr>
          <p:nvPr>
            <p:ph type="title"/>
          </p:nvPr>
        </p:nvSpPr>
        <p:spPr>
          <a:xfrm>
            <a:off x="609600" y="0"/>
            <a:ext cx="8534400" cy="1295400"/>
          </a:xfrm>
        </p:spPr>
        <p:txBody>
          <a:bodyPr anchor="ctr"/>
          <a:lstStyle/>
          <a:p>
            <a:pPr eaLnBrk="1" hangingPunct="1">
              <a:defRPr/>
            </a:pPr>
            <a:r>
              <a:rPr lang="en-US" dirty="0"/>
              <a:t>Introductions</a:t>
            </a:r>
          </a:p>
        </p:txBody>
      </p:sp>
      <p:sp>
        <p:nvSpPr>
          <p:cNvPr id="14339" name="Rectangle 3"/>
          <p:cNvSpPr>
            <a:spLocks noChangeArrowheads="1"/>
          </p:cNvSpPr>
          <p:nvPr/>
        </p:nvSpPr>
        <p:spPr bwMode="auto">
          <a:xfrm>
            <a:off x="609600" y="1905000"/>
            <a:ext cx="3657600" cy="3048000"/>
          </a:xfrm>
          <a:prstGeom prst="rect">
            <a:avLst/>
          </a:prstGeom>
          <a:noFill/>
          <a:ln w="9525">
            <a:noFill/>
            <a:miter lim="800000"/>
            <a:headEnd/>
            <a:tailEnd/>
          </a:ln>
        </p:spPr>
        <p:txBody>
          <a:bodyPr/>
          <a:lstStyle/>
          <a:p>
            <a:pPr marL="236538" indent="-236538" eaLnBrk="0" hangingPunct="0">
              <a:spcBef>
                <a:spcPct val="20000"/>
              </a:spcBef>
              <a:buClr>
                <a:srgbClr val="CC3300"/>
              </a:buClr>
              <a:buSzPct val="65000"/>
              <a:buFont typeface="Wingdings" panose="05000000000000000000" pitchFamily="2" charset="2"/>
              <a:buChar char="§"/>
            </a:pPr>
            <a:r>
              <a:rPr kumimoji="1" lang="en-US" sz="2800" dirty="0">
                <a:latin typeface="Arial" panose="020B0604020202020204" pitchFamily="34" charset="0"/>
              </a:rPr>
              <a:t>Name</a:t>
            </a:r>
          </a:p>
          <a:p>
            <a:pPr marL="236538" indent="-236538" eaLnBrk="0" hangingPunct="0">
              <a:spcBef>
                <a:spcPct val="20000"/>
              </a:spcBef>
              <a:buClr>
                <a:srgbClr val="CC3300"/>
              </a:buClr>
              <a:buSzPct val="65000"/>
              <a:buFont typeface="Wingdings" panose="05000000000000000000" pitchFamily="2" charset="2"/>
              <a:buChar char="§"/>
            </a:pPr>
            <a:r>
              <a:rPr kumimoji="1" lang="en-US" sz="2800" dirty="0">
                <a:latin typeface="Arial" panose="020B0604020202020204" pitchFamily="34" charset="0"/>
              </a:rPr>
              <a:t>Employer</a:t>
            </a:r>
          </a:p>
          <a:p>
            <a:pPr marL="236538" indent="-236538" eaLnBrk="0" hangingPunct="0">
              <a:spcBef>
                <a:spcPct val="20000"/>
              </a:spcBef>
              <a:buClr>
                <a:srgbClr val="CC3300"/>
              </a:buClr>
              <a:buSzPct val="65000"/>
              <a:buFont typeface="Wingdings" panose="05000000000000000000" pitchFamily="2" charset="2"/>
              <a:buChar char="§"/>
            </a:pPr>
            <a:r>
              <a:rPr kumimoji="1" lang="en-US" sz="2800" dirty="0">
                <a:latin typeface="Arial" panose="020B0604020202020204" pitchFamily="34" charset="0"/>
              </a:rPr>
              <a:t>City and State</a:t>
            </a:r>
          </a:p>
          <a:p>
            <a:pPr marL="236538" indent="-236538" eaLnBrk="0" hangingPunct="0">
              <a:spcBef>
                <a:spcPct val="20000"/>
              </a:spcBef>
              <a:buClr>
                <a:srgbClr val="CC3300"/>
              </a:buClr>
              <a:buSzPct val="65000"/>
              <a:buFont typeface="Wingdings" panose="05000000000000000000" pitchFamily="2" charset="2"/>
              <a:buChar char="§"/>
            </a:pPr>
            <a:r>
              <a:rPr kumimoji="1" lang="en-US" sz="2800" dirty="0">
                <a:latin typeface="Arial" panose="020B0604020202020204" pitchFamily="34" charset="0"/>
              </a:rPr>
              <a:t>Experience</a:t>
            </a:r>
          </a:p>
        </p:txBody>
      </p:sp>
    </p:spTree>
    <p:extLst>
      <p:ext uri="{BB962C8B-B14F-4D97-AF65-F5344CB8AC3E}">
        <p14:creationId xmlns:p14="http://schemas.microsoft.com/office/powerpoint/2010/main" val="398436008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a:xfrm>
            <a:off x="457200" y="0"/>
            <a:ext cx="8229600" cy="1295400"/>
          </a:xfrm>
        </p:spPr>
        <p:txBody>
          <a:bodyPr/>
          <a:lstStyle/>
          <a:p>
            <a:r>
              <a:rPr lang="en-US" dirty="0"/>
              <a:t>Tape or rope are not detectable!</a:t>
            </a:r>
          </a:p>
        </p:txBody>
      </p:sp>
      <p:pic>
        <p:nvPicPr>
          <p:cNvPr id="167939" name="Picture 2" descr="Pedestrian walking up to a closed sidewalk section with caution tape"/>
          <p:cNvPicPr>
            <a:picLocks noChangeAspect="1" noChangeArrowheads="1"/>
          </p:cNvPicPr>
          <p:nvPr/>
        </p:nvPicPr>
        <p:blipFill>
          <a:blip r:embed="rId3" cstate="print"/>
          <a:srcRect/>
          <a:stretch>
            <a:fillRect/>
          </a:stretch>
        </p:blipFill>
        <p:spPr bwMode="auto">
          <a:xfrm>
            <a:off x="838200" y="1143000"/>
            <a:ext cx="7156450" cy="4770438"/>
          </a:xfrm>
          <a:prstGeom prst="rect">
            <a:avLst/>
          </a:prstGeom>
          <a:noFill/>
          <a:ln w="9525">
            <a:noFill/>
            <a:miter lim="800000"/>
            <a:headEnd/>
            <a:tailEnd/>
          </a:ln>
        </p:spPr>
      </p:pic>
      <p:sp>
        <p:nvSpPr>
          <p:cNvPr id="5" name="Google Shape;74;p1">
            <a:extLst>
              <a:ext uri="{FF2B5EF4-FFF2-40B4-BE49-F238E27FC236}">
                <a16:creationId xmlns:a16="http://schemas.microsoft.com/office/drawing/2014/main" id="{788A077A-188F-6007-515B-9D81E6F1D68E}"/>
              </a:ext>
            </a:extLst>
          </p:cNvPr>
          <p:cNvSpPr/>
          <p:nvPr/>
        </p:nvSpPr>
        <p:spPr>
          <a:xfrm>
            <a:off x="5410200" y="5950282"/>
            <a:ext cx="1525256"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FHWA</a:t>
            </a:r>
          </a:p>
        </p:txBody>
      </p:sp>
      <p:pic>
        <p:nvPicPr>
          <p:cNvPr id="2" name="Picture 2" descr="Pedestrian walking up to a closed sidewalk section with caution tape">
            <a:extLst>
              <a:ext uri="{FF2B5EF4-FFF2-40B4-BE49-F238E27FC236}">
                <a16:creationId xmlns:a16="http://schemas.microsoft.com/office/drawing/2014/main" id="{ACE6279A-3E2C-5FBF-D56F-04064E95E035}"/>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Lst>
          </a:blip>
          <a:srcRect l="36203" t="30350" r="60603" b="63261"/>
          <a:stretch/>
        </p:blipFill>
        <p:spPr bwMode="auto">
          <a:xfrm>
            <a:off x="3429000" y="2590800"/>
            <a:ext cx="228600" cy="304800"/>
          </a:xfrm>
          <a:prstGeom prst="rect">
            <a:avLst/>
          </a:prstGeom>
          <a:noFill/>
          <a:ln w="9525">
            <a:noFill/>
            <a:miter lim="800000"/>
            <a:headEnd/>
            <a:tailEnd/>
          </a:ln>
        </p:spPr>
      </p:pic>
    </p:spTree>
    <p:extLst>
      <p:ext uri="{BB962C8B-B14F-4D97-AF65-F5344CB8AC3E}">
        <p14:creationId xmlns:p14="http://schemas.microsoft.com/office/powerpoint/2010/main" val="30628422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1000" y="0"/>
            <a:ext cx="8763000" cy="1417638"/>
          </a:xfrm>
        </p:spPr>
        <p:txBody>
          <a:bodyPr>
            <a:normAutofit/>
          </a:bodyPr>
          <a:lstStyle/>
          <a:p>
            <a:pPr eaLnBrk="1" hangingPunct="1"/>
            <a:r>
              <a:rPr lang="en-US" dirty="0"/>
              <a:t>Accessible? Detectable?</a:t>
            </a:r>
          </a:p>
        </p:txBody>
      </p:sp>
      <p:pic>
        <p:nvPicPr>
          <p:cNvPr id="6" name="Picture 8" descr="Urban sidewalk under construction"/>
          <p:cNvPicPr>
            <a:picLocks noChangeAspect="1" noChangeArrowheads="1"/>
          </p:cNvPicPr>
          <p:nvPr/>
        </p:nvPicPr>
        <p:blipFill>
          <a:blip r:embed="rId3" cstate="print"/>
          <a:srcRect/>
          <a:stretch>
            <a:fillRect/>
          </a:stretch>
        </p:blipFill>
        <p:spPr bwMode="auto">
          <a:xfrm>
            <a:off x="0" y="1828800"/>
            <a:ext cx="3982899" cy="3505200"/>
          </a:xfrm>
          <a:prstGeom prst="rect">
            <a:avLst/>
          </a:prstGeom>
          <a:noFill/>
          <a:ln w="9525">
            <a:noFill/>
            <a:miter lim="800000"/>
            <a:headEnd/>
            <a:tailEnd/>
          </a:ln>
        </p:spPr>
      </p:pic>
      <p:pic>
        <p:nvPicPr>
          <p:cNvPr id="7" name="Picture 10" descr="closed permanent curb ramp and sidewalk sections"/>
          <p:cNvPicPr>
            <a:picLocks noChangeAspect="1" noChangeArrowheads="1"/>
          </p:cNvPicPr>
          <p:nvPr/>
        </p:nvPicPr>
        <p:blipFill>
          <a:blip r:embed="rId4" cstate="print"/>
          <a:srcRect/>
          <a:stretch>
            <a:fillRect/>
          </a:stretch>
        </p:blipFill>
        <p:spPr bwMode="auto">
          <a:xfrm>
            <a:off x="4038600" y="1905000"/>
            <a:ext cx="5035152" cy="3352800"/>
          </a:xfrm>
          <a:prstGeom prst="rect">
            <a:avLst/>
          </a:prstGeom>
          <a:noFill/>
          <a:ln w="9525">
            <a:noFill/>
            <a:miter lim="800000"/>
            <a:headEnd/>
            <a:tailEnd/>
          </a:ln>
        </p:spPr>
      </p:pic>
      <p:sp>
        <p:nvSpPr>
          <p:cNvPr id="5" name="&quot;No&quot; Symbol 4" descr="no"/>
          <p:cNvSpPr/>
          <p:nvPr/>
        </p:nvSpPr>
        <p:spPr>
          <a:xfrm>
            <a:off x="3733800" y="4648200"/>
            <a:ext cx="1676400" cy="160020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 name="Google Shape;74;p1">
            <a:extLst>
              <a:ext uri="{FF2B5EF4-FFF2-40B4-BE49-F238E27FC236}">
                <a16:creationId xmlns:a16="http://schemas.microsoft.com/office/drawing/2014/main" id="{A356B09A-2C29-3DD4-8E19-28B148DE308C}"/>
              </a:ext>
            </a:extLst>
          </p:cNvPr>
          <p:cNvSpPr/>
          <p:nvPr/>
        </p:nvSpPr>
        <p:spPr>
          <a:xfrm>
            <a:off x="6473486" y="5308879"/>
            <a:ext cx="1525256"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Images: ATSSA</a:t>
            </a:r>
          </a:p>
        </p:txBody>
      </p:sp>
    </p:spTree>
    <p:extLst>
      <p:ext uri="{BB962C8B-B14F-4D97-AF65-F5344CB8AC3E}">
        <p14:creationId xmlns:p14="http://schemas.microsoft.com/office/powerpoint/2010/main" val="5931748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Image of broken sidewalk with cones and caution tape&#10;&#1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1" descr="Not Detectable">
            <a:extLst>
              <a:ext uri="{FF2B5EF4-FFF2-40B4-BE49-F238E27FC236}">
                <a16:creationId xmlns:a16="http://schemas.microsoft.com/office/drawing/2014/main" id="{912445A7-7315-7341-965C-480BBEC23C08}"/>
              </a:ext>
            </a:extLst>
          </p:cNvPr>
          <p:cNvSpPr>
            <a:spLocks noGrp="1"/>
          </p:cNvSpPr>
          <p:nvPr>
            <p:ph type="title"/>
          </p:nvPr>
        </p:nvSpPr>
        <p:spPr>
          <a:xfrm>
            <a:off x="381000" y="228600"/>
            <a:ext cx="8763000" cy="700375"/>
          </a:xfrm>
        </p:spPr>
        <p:txBody>
          <a:bodyPr/>
          <a:lstStyle/>
          <a:p>
            <a:pPr rtl="0" fontAlgn="base"/>
            <a:r>
              <a:rPr lang="en-US" sz="3200" b="1" dirty="0">
                <a:solidFill>
                  <a:srgbClr val="008080"/>
                </a:solidFill>
                <a:effectLst/>
                <a:latin typeface="Arial" panose="020B0604020202020204" pitchFamily="34" charset="0"/>
                <a:ea typeface="+mn-ea"/>
                <a:cs typeface="+mn-cs"/>
              </a:rPr>
              <a:t>Not Detectable</a:t>
            </a:r>
            <a:endParaRPr lang="en-US" dirty="0">
              <a:effectLst/>
            </a:endParaRPr>
          </a:p>
        </p:txBody>
      </p:sp>
      <p:sp>
        <p:nvSpPr>
          <p:cNvPr id="5" name="Google Shape;74;p1">
            <a:extLst>
              <a:ext uri="{FF2B5EF4-FFF2-40B4-BE49-F238E27FC236}">
                <a16:creationId xmlns:a16="http://schemas.microsoft.com/office/drawing/2014/main" id="{D14740A9-3983-755C-5EAF-D749573706C1}"/>
              </a:ext>
            </a:extLst>
          </p:cNvPr>
          <p:cNvSpPr/>
          <p:nvPr/>
        </p:nvSpPr>
        <p:spPr>
          <a:xfrm>
            <a:off x="7239000" y="6248400"/>
            <a:ext cx="1525256"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FHWA</a:t>
            </a:r>
          </a:p>
        </p:txBody>
      </p:sp>
    </p:spTree>
    <p:extLst>
      <p:ext uri="{BB962C8B-B14F-4D97-AF65-F5344CB8AC3E}">
        <p14:creationId xmlns:p14="http://schemas.microsoft.com/office/powerpoint/2010/main" val="33121741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Not Detectable"/>
          <p:cNvSpPr>
            <a:spLocks noGrp="1"/>
          </p:cNvSpPr>
          <p:nvPr>
            <p:ph type="title"/>
          </p:nvPr>
        </p:nvSpPr>
        <p:spPr/>
        <p:txBody>
          <a:bodyPr/>
          <a:lstStyle/>
          <a:p>
            <a:r>
              <a:rPr lang="en-US" dirty="0"/>
              <a:t>Not Detectable</a:t>
            </a:r>
            <a:endParaRPr lang="es-PR" dirty="0"/>
          </a:p>
        </p:txBody>
      </p:sp>
      <p:pic>
        <p:nvPicPr>
          <p:cNvPr id="1026" name="Picture 2" descr="Persons walking down the street in a construction zone&#10;"/>
          <p:cNvPicPr>
            <a:picLocks noChangeAspect="1" noChangeArrowheads="1"/>
          </p:cNvPicPr>
          <p:nvPr/>
        </p:nvPicPr>
        <p:blipFill>
          <a:blip r:embed="rId3" cstate="print"/>
          <a:srcRect t="28889" r="21667" b="13333"/>
          <a:stretch>
            <a:fillRect/>
          </a:stretch>
        </p:blipFill>
        <p:spPr bwMode="auto">
          <a:xfrm>
            <a:off x="0" y="1752600"/>
            <a:ext cx="9144000" cy="5105400"/>
          </a:xfrm>
          <a:prstGeom prst="rect">
            <a:avLst/>
          </a:prstGeom>
          <a:noFill/>
        </p:spPr>
      </p:pic>
      <p:sp>
        <p:nvSpPr>
          <p:cNvPr id="4" name="&quot;No&quot; Symbol 3" descr="No symbol"/>
          <p:cNvSpPr/>
          <p:nvPr/>
        </p:nvSpPr>
        <p:spPr>
          <a:xfrm>
            <a:off x="457200" y="4724400"/>
            <a:ext cx="1676400" cy="160020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3" name="Google Shape;74;p1">
            <a:extLst>
              <a:ext uri="{FF2B5EF4-FFF2-40B4-BE49-F238E27FC236}">
                <a16:creationId xmlns:a16="http://schemas.microsoft.com/office/drawing/2014/main" id="{537FCE50-063E-C7C4-8917-CBEE8189A969}"/>
              </a:ext>
            </a:extLst>
          </p:cNvPr>
          <p:cNvSpPr/>
          <p:nvPr/>
        </p:nvSpPr>
        <p:spPr>
          <a:xfrm>
            <a:off x="7618744" y="6324600"/>
            <a:ext cx="1525256"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ATSSA</a:t>
            </a:r>
          </a:p>
        </p:txBody>
      </p:sp>
    </p:spTree>
    <p:extLst>
      <p:ext uri="{BB962C8B-B14F-4D97-AF65-F5344CB8AC3E}">
        <p14:creationId xmlns:p14="http://schemas.microsoft.com/office/powerpoint/2010/main" val="39957015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317C7-A2DC-4BC4-BB30-BFE5C9FE3AE2}"/>
              </a:ext>
            </a:extLst>
          </p:cNvPr>
          <p:cNvSpPr>
            <a:spLocks noGrp="1"/>
          </p:cNvSpPr>
          <p:nvPr>
            <p:ph type="title"/>
          </p:nvPr>
        </p:nvSpPr>
        <p:spPr/>
        <p:txBody>
          <a:bodyPr/>
          <a:lstStyle/>
          <a:p>
            <a:r>
              <a:rPr lang="en-US" dirty="0"/>
              <a:t>Module Recap</a:t>
            </a:r>
          </a:p>
        </p:txBody>
      </p:sp>
      <p:sp>
        <p:nvSpPr>
          <p:cNvPr id="3" name="Content Placeholder 2">
            <a:extLst>
              <a:ext uri="{FF2B5EF4-FFF2-40B4-BE49-F238E27FC236}">
                <a16:creationId xmlns:a16="http://schemas.microsoft.com/office/drawing/2014/main" id="{4260E935-6B1B-421A-92C4-F0F084720356}"/>
              </a:ext>
            </a:extLst>
          </p:cNvPr>
          <p:cNvSpPr>
            <a:spLocks noGrp="1"/>
          </p:cNvSpPr>
          <p:nvPr>
            <p:ph idx="1"/>
          </p:nvPr>
        </p:nvSpPr>
        <p:spPr/>
        <p:txBody>
          <a:bodyPr/>
          <a:lstStyle/>
          <a:p>
            <a:r>
              <a:rPr lang="en-US" dirty="0"/>
              <a:t>Which part of the ADA addresses highway work zones?</a:t>
            </a:r>
          </a:p>
          <a:p>
            <a:r>
              <a:rPr lang="en-US" dirty="0"/>
              <a:t>What constitutes a “detectable edge”?</a:t>
            </a:r>
          </a:p>
          <a:p>
            <a:r>
              <a:rPr lang="en-US" dirty="0"/>
              <a:t>Is caution tape detectable? Rope?</a:t>
            </a:r>
          </a:p>
          <a:p>
            <a:r>
              <a:rPr lang="en-US" dirty="0"/>
              <a:t>Does the MUTCD require compliance with accessibility guidelines?</a:t>
            </a:r>
          </a:p>
          <a:p>
            <a:endParaRPr lang="en-US" dirty="0"/>
          </a:p>
        </p:txBody>
      </p:sp>
    </p:spTree>
    <p:extLst>
      <p:ext uri="{BB962C8B-B14F-4D97-AF65-F5344CB8AC3E}">
        <p14:creationId xmlns:p14="http://schemas.microsoft.com/office/powerpoint/2010/main" val="29137232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Questions</a:t>
            </a:r>
            <a:endParaRPr lang="es-PR" dirty="0"/>
          </a:p>
        </p:txBody>
      </p:sp>
    </p:spTree>
    <p:extLst>
      <p:ext uri="{BB962C8B-B14F-4D97-AF65-F5344CB8AC3E}">
        <p14:creationId xmlns:p14="http://schemas.microsoft.com/office/powerpoint/2010/main" val="34107511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1295400"/>
          </a:xfrm>
          <a:prstGeom prst="rect">
            <a:avLst/>
          </a:prstGeom>
          <a:solidFill>
            <a:srgbClr val="008080"/>
          </a:solidFill>
          <a:ln w="9525">
            <a:noFill/>
            <a:miter lim="800000"/>
            <a:headEnd/>
            <a:tailEnd/>
          </a:ln>
        </p:spPr>
        <p:txBody>
          <a:bodyPr anchor="ctr"/>
          <a:lstStyle/>
          <a:p>
            <a:pPr algn="ctr">
              <a:defRPr/>
            </a:pPr>
            <a:r>
              <a:rPr lang="en-US" sz="3200" b="1" dirty="0">
                <a:solidFill>
                  <a:schemeClr val="bg1"/>
                </a:solidFill>
                <a:latin typeface="Arial" panose="020B0604020202020204" pitchFamily="34" charset="0"/>
                <a:ea typeface="+mj-ea"/>
                <a:cs typeface="+mj-cs"/>
              </a:rPr>
              <a:t>American Traffic Safety Services Association</a:t>
            </a:r>
            <a:endParaRPr lang="en-US" sz="4000" b="1" dirty="0">
              <a:solidFill>
                <a:schemeClr val="bg1"/>
              </a:solidFill>
              <a:latin typeface="Arial" panose="020B0604020202020204" pitchFamily="34" charset="0"/>
              <a:ea typeface="+mj-ea"/>
              <a:cs typeface="+mj-cs"/>
            </a:endParaRPr>
          </a:p>
        </p:txBody>
      </p:sp>
      <p:pic>
        <p:nvPicPr>
          <p:cNvPr id="6" name="Picture 2" descr="Wheelchair, brain, hand signals, and user with cane icons">
            <a:extLst>
              <a:ext uri="{FF2B5EF4-FFF2-40B4-BE49-F238E27FC236}">
                <a16:creationId xmlns:a16="http://schemas.microsoft.com/office/drawing/2014/main" id="{C2894D5A-10B2-4DAF-B993-271F5A5FE558}"/>
              </a:ext>
              <a:ext uri="{C183D7F6-B498-43B3-948B-1728B52AA6E4}">
                <adec:decorative xmlns:adec="http://schemas.microsoft.com/office/drawing/2017/decorative" val="0"/>
              </a:ext>
            </a:extLst>
          </p:cNvPr>
          <p:cNvPicPr>
            <a:picLocks noChangeAspect="1" noChangeArrowheads="1"/>
          </p:cNvPicPr>
          <p:nvPr/>
        </p:nvPicPr>
        <p:blipFill>
          <a:blip r:embed="rId3" cstate="print"/>
          <a:srcRect/>
          <a:stretch>
            <a:fillRect/>
          </a:stretch>
        </p:blipFill>
        <p:spPr bwMode="auto">
          <a:xfrm>
            <a:off x="914400" y="1905000"/>
            <a:ext cx="3429000" cy="3429000"/>
          </a:xfrm>
          <a:prstGeom prst="rect">
            <a:avLst/>
          </a:prstGeom>
          <a:noFill/>
        </p:spPr>
      </p:pic>
      <p:pic>
        <p:nvPicPr>
          <p:cNvPr id="7" name="Picture 2" descr="Orange Road Work Ahead sign&#10;">
            <a:extLst>
              <a:ext uri="{FF2B5EF4-FFF2-40B4-BE49-F238E27FC236}">
                <a16:creationId xmlns:a16="http://schemas.microsoft.com/office/drawing/2014/main" id="{5ABE8E39-8456-4D3F-A432-1898AF8C7A46}"/>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57670" y="2539410"/>
            <a:ext cx="2133600" cy="2133601"/>
          </a:xfrm>
          <a:prstGeom prst="rect">
            <a:avLst/>
          </a:prstGeom>
          <a:noFill/>
        </p:spPr>
      </p:pic>
      <p:sp>
        <p:nvSpPr>
          <p:cNvPr id="5" name="Rectangle 2" descr="3. Approaches to Routing Pedestrians">
            <a:extLst>
              <a:ext uri="{FF2B5EF4-FFF2-40B4-BE49-F238E27FC236}">
                <a16:creationId xmlns:a16="http://schemas.microsoft.com/office/drawing/2014/main" id="{1D5A2D45-23FE-4D74-A55C-555FCA4F4D85}"/>
              </a:ext>
            </a:extLst>
          </p:cNvPr>
          <p:cNvSpPr>
            <a:spLocks noGrp="1" noChangeArrowheads="1"/>
          </p:cNvSpPr>
          <p:nvPr>
            <p:ph type="title"/>
          </p:nvPr>
        </p:nvSpPr>
        <p:spPr>
          <a:xfrm>
            <a:off x="4572000" y="1905000"/>
            <a:ext cx="4349645" cy="3256870"/>
          </a:xfrm>
        </p:spPr>
        <p:txBody>
          <a:bodyPr/>
          <a:lstStyle/>
          <a:p>
            <a:pPr algn="ctr" eaLnBrk="1" hangingPunct="1">
              <a:defRPr/>
            </a:pPr>
            <a:r>
              <a:rPr lang="en-US" sz="3600" dirty="0"/>
              <a:t>3. Approaches to Routing Pedestrians</a:t>
            </a:r>
          </a:p>
        </p:txBody>
      </p:sp>
      <p:sp>
        <p:nvSpPr>
          <p:cNvPr id="2" name="Google Shape;74;p1">
            <a:extLst>
              <a:ext uri="{FF2B5EF4-FFF2-40B4-BE49-F238E27FC236}">
                <a16:creationId xmlns:a16="http://schemas.microsoft.com/office/drawing/2014/main" id="{D8AA4B9F-95B2-E486-F945-DB29F3636CAD}"/>
              </a:ext>
            </a:extLst>
          </p:cNvPr>
          <p:cNvSpPr/>
          <p:nvPr/>
        </p:nvSpPr>
        <p:spPr>
          <a:xfrm>
            <a:off x="1981200" y="5344048"/>
            <a:ext cx="24384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Images: US Access Board and FHWA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410852485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Objectives</a:t>
            </a:r>
            <a:endParaRPr lang="es-PR" dirty="0"/>
          </a:p>
        </p:txBody>
      </p:sp>
      <p:sp>
        <p:nvSpPr>
          <p:cNvPr id="3" name="Content Placeholder 2"/>
          <p:cNvSpPr>
            <a:spLocks noGrp="1"/>
          </p:cNvSpPr>
          <p:nvPr>
            <p:ph idx="1"/>
          </p:nvPr>
        </p:nvSpPr>
        <p:spPr/>
        <p:txBody>
          <a:bodyPr/>
          <a:lstStyle/>
          <a:p>
            <a:r>
              <a:rPr lang="en-US" dirty="0"/>
              <a:t>Discuss MUTCD considerations when planning for pedestrians in TTC zones</a:t>
            </a:r>
          </a:p>
          <a:p>
            <a:r>
              <a:rPr lang="en-US" dirty="0"/>
              <a:t>Discuss approaches to routing pedestrians</a:t>
            </a:r>
          </a:p>
          <a:p>
            <a:r>
              <a:rPr lang="en-US" dirty="0"/>
              <a:t>Provide best practices</a:t>
            </a:r>
            <a:endParaRPr lang="es-PR" dirty="0"/>
          </a:p>
        </p:txBody>
      </p:sp>
    </p:spTree>
    <p:extLst>
      <p:ext uri="{BB962C8B-B14F-4D97-AF65-F5344CB8AC3E}">
        <p14:creationId xmlns:p14="http://schemas.microsoft.com/office/powerpoint/2010/main" val="38969072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Routing Pedestrians</a:t>
            </a:r>
            <a:endParaRPr lang="es-PR" dirty="0"/>
          </a:p>
        </p:txBody>
      </p:sp>
      <p:sp>
        <p:nvSpPr>
          <p:cNvPr id="3" name="Content Placeholder 2"/>
          <p:cNvSpPr>
            <a:spLocks noGrp="1"/>
          </p:cNvSpPr>
          <p:nvPr>
            <p:ph idx="1"/>
          </p:nvPr>
        </p:nvSpPr>
        <p:spPr>
          <a:xfrm>
            <a:off x="381000" y="1219200"/>
            <a:ext cx="4724400" cy="4419600"/>
          </a:xfrm>
        </p:spPr>
        <p:txBody>
          <a:bodyPr/>
          <a:lstStyle/>
          <a:p>
            <a:r>
              <a:rPr lang="en-US" dirty="0"/>
              <a:t>Where existing pedestrian routes are blocked or detoured</a:t>
            </a:r>
            <a:r>
              <a:rPr lang="en-US" b="1" dirty="0"/>
              <a:t>, information should be provided </a:t>
            </a:r>
            <a:r>
              <a:rPr lang="en-US" dirty="0"/>
              <a:t>about alternative routes that are usable by pedestrians with disabilities, particularly those who have visual </a:t>
            </a:r>
            <a:r>
              <a:rPr lang="es-PR" dirty="0"/>
              <a:t>disabilities</a:t>
            </a:r>
          </a:p>
        </p:txBody>
      </p:sp>
      <p:pic>
        <p:nvPicPr>
          <p:cNvPr id="6" name="Picture 2" descr="MUTCD cover image">
            <a:extLst>
              <a:ext uri="{FF2B5EF4-FFF2-40B4-BE49-F238E27FC236}">
                <a16:creationId xmlns:a16="http://schemas.microsoft.com/office/drawing/2014/main" id="{3842B7C4-FB34-40B9-8E99-77485865F357}"/>
              </a:ext>
            </a:extLst>
          </p:cNvPr>
          <p:cNvPicPr>
            <a:picLocks noChangeAspect="1" noChangeArrowheads="1"/>
          </p:cNvPicPr>
          <p:nvPr/>
        </p:nvPicPr>
        <p:blipFill>
          <a:blip r:embed="rId3" cstate="print"/>
          <a:srcRect/>
          <a:stretch>
            <a:fillRect/>
          </a:stretch>
        </p:blipFill>
        <p:spPr bwMode="auto">
          <a:xfrm>
            <a:off x="5448300" y="1309521"/>
            <a:ext cx="2971800" cy="3826641"/>
          </a:xfrm>
          <a:prstGeom prst="rect">
            <a:avLst/>
          </a:prstGeom>
          <a:noFill/>
          <a:ln w="9525">
            <a:noFill/>
            <a:miter lim="800000"/>
            <a:headEnd/>
            <a:tailEnd/>
          </a:ln>
        </p:spPr>
      </p:pic>
      <p:sp>
        <p:nvSpPr>
          <p:cNvPr id="5" name="TextBox 4"/>
          <p:cNvSpPr txBox="1"/>
          <p:nvPr/>
        </p:nvSpPr>
        <p:spPr>
          <a:xfrm>
            <a:off x="1447800" y="5875491"/>
            <a:ext cx="5486400" cy="523220"/>
          </a:xfrm>
          <a:prstGeom prst="rect">
            <a:avLst/>
          </a:prstGeom>
          <a:noFill/>
        </p:spPr>
        <p:txBody>
          <a:bodyPr wrap="square" rtlCol="0">
            <a:spAutoFit/>
          </a:bodyPr>
          <a:lstStyle/>
          <a:p>
            <a:pPr marL="0" lvl="2"/>
            <a:r>
              <a:rPr lang="en-US" sz="2800" dirty="0">
                <a:latin typeface="Arial" panose="020B0604020202020204" pitchFamily="34" charset="0"/>
              </a:rPr>
              <a:t>MUTCD </a:t>
            </a:r>
            <a:r>
              <a:rPr lang="es-PR" sz="2800" dirty="0">
                <a:latin typeface="Arial" panose="020B0604020202020204" pitchFamily="34" charset="0"/>
              </a:rPr>
              <a:t>Section 6C.1</a:t>
            </a:r>
            <a:endParaRPr lang="es-PR" dirty="0">
              <a:latin typeface="Arial" panose="020B0604020202020204" pitchFamily="34" charset="0"/>
            </a:endParaRPr>
          </a:p>
        </p:txBody>
      </p:sp>
      <p:sp>
        <p:nvSpPr>
          <p:cNvPr id="4" name="Google Shape;74;p1">
            <a:extLst>
              <a:ext uri="{FF2B5EF4-FFF2-40B4-BE49-F238E27FC236}">
                <a16:creationId xmlns:a16="http://schemas.microsoft.com/office/drawing/2014/main" id="{E5EE5D1F-A3DE-9E1C-0BB1-674E8FDB6518}"/>
              </a:ext>
            </a:extLst>
          </p:cNvPr>
          <p:cNvSpPr/>
          <p:nvPr/>
        </p:nvSpPr>
        <p:spPr>
          <a:xfrm>
            <a:off x="7532077" y="5259645"/>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panose="020B0604020202020204" pitchFamily="34" charset="0"/>
                <a:ea typeface="Open Sans"/>
                <a:cs typeface="Arial" panose="020B0604020202020204" pitchFamily="34" charset="0"/>
                <a:sym typeface="Open Sans"/>
              </a:rPr>
              <a:t>Image: FHWA</a:t>
            </a:r>
            <a:endParaRPr sz="1000" dirty="0">
              <a:solidFill>
                <a:schemeClr val="dk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4441822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Information </a:t>
            </a:r>
            <a:endParaRPr lang="es-PR" dirty="0"/>
          </a:p>
        </p:txBody>
      </p:sp>
      <p:sp>
        <p:nvSpPr>
          <p:cNvPr id="3" name="Content Placeholder 2"/>
          <p:cNvSpPr>
            <a:spLocks noGrp="1"/>
          </p:cNvSpPr>
          <p:nvPr>
            <p:ph idx="1"/>
          </p:nvPr>
        </p:nvSpPr>
        <p:spPr/>
        <p:txBody>
          <a:bodyPr/>
          <a:lstStyle/>
          <a:p>
            <a:endParaRPr lang="es-PR" dirty="0"/>
          </a:p>
        </p:txBody>
      </p:sp>
      <p:pic>
        <p:nvPicPr>
          <p:cNvPr id="1026" name="Picture 2" descr="White sidewalk pedestrian barricades with routing signs."/>
          <p:cNvPicPr>
            <a:picLocks noChangeAspect="1" noChangeArrowheads="1"/>
          </p:cNvPicPr>
          <p:nvPr/>
        </p:nvPicPr>
        <p:blipFill>
          <a:blip r:embed="rId3" cstate="print"/>
          <a:srcRect/>
          <a:stretch>
            <a:fillRect/>
          </a:stretch>
        </p:blipFill>
        <p:spPr bwMode="auto">
          <a:xfrm>
            <a:off x="84909" y="1295400"/>
            <a:ext cx="9059091" cy="5562600"/>
          </a:xfrm>
          <a:prstGeom prst="rect">
            <a:avLst/>
          </a:prstGeom>
          <a:noFill/>
          <a:ln w="9525">
            <a:noFill/>
            <a:miter lim="800000"/>
            <a:headEnd/>
            <a:tailEnd/>
          </a:ln>
        </p:spPr>
      </p:pic>
      <p:sp>
        <p:nvSpPr>
          <p:cNvPr id="5" name="Google Shape;74;p1">
            <a:extLst>
              <a:ext uri="{FF2B5EF4-FFF2-40B4-BE49-F238E27FC236}">
                <a16:creationId xmlns:a16="http://schemas.microsoft.com/office/drawing/2014/main" id="{1005843C-5D78-82FE-C5C9-69535E7749BD}"/>
              </a:ext>
            </a:extLst>
          </p:cNvPr>
          <p:cNvSpPr/>
          <p:nvPr/>
        </p:nvSpPr>
        <p:spPr>
          <a:xfrm>
            <a:off x="7655606" y="6477000"/>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FHWA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093160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D3E1064F-F193-473D-9BAA-DCBE31C4D9D6}"/>
              </a:ext>
            </a:extLst>
          </p:cNvPr>
          <p:cNvSpPr>
            <a:spLocks noGrp="1" noChangeArrowheads="1"/>
          </p:cNvSpPr>
          <p:nvPr>
            <p:ph type="title"/>
          </p:nvPr>
        </p:nvSpPr>
        <p:spPr>
          <a:xfrm>
            <a:off x="533400" y="228600"/>
            <a:ext cx="8610600" cy="1066800"/>
          </a:xfrm>
        </p:spPr>
        <p:txBody>
          <a:bodyPr/>
          <a:lstStyle/>
          <a:p>
            <a:pPr>
              <a:defRPr/>
            </a:pPr>
            <a:r>
              <a:rPr kumimoji="1" lang="en-US" dirty="0"/>
              <a:t>About your ATSSA Instructor</a:t>
            </a:r>
          </a:p>
        </p:txBody>
      </p:sp>
      <p:sp>
        <p:nvSpPr>
          <p:cNvPr id="6" name="Rectangle 5">
            <a:extLst>
              <a:ext uri="{C183D7F6-B498-43B3-948B-1728B52AA6E4}">
                <adec:decorative xmlns:adec="http://schemas.microsoft.com/office/drawing/2017/decorative" val="1"/>
              </a:ext>
            </a:extLst>
          </p:cNvPr>
          <p:cNvSpPr txBox="1">
            <a:spLocks noChangeArrowheads="1"/>
          </p:cNvSpPr>
          <p:nvPr/>
        </p:nvSpPr>
        <p:spPr bwMode="auto">
          <a:xfrm>
            <a:off x="762000" y="2057400"/>
            <a:ext cx="4419600"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ctr" defTabSz="914400" rtl="0" eaLnBrk="1" fontAlgn="base" latinLnBrk="0" hangingPunct="1">
              <a:lnSpc>
                <a:spcPct val="100000"/>
              </a:lnSpc>
              <a:spcBef>
                <a:spcPct val="20000"/>
              </a:spcBef>
              <a:spcAft>
                <a:spcPct val="0"/>
              </a:spcAft>
              <a:buClr>
                <a:srgbClr val="CC3300"/>
              </a:buClr>
              <a:buSzPct val="65000"/>
              <a:buFont typeface="Wingdings" pitchFamily="2" charset="2"/>
              <a:buNone/>
              <a:tabLst/>
              <a:defRPr/>
            </a:pPr>
            <a:endParaRPr kumimoji="0" lang="en-US" sz="4800" b="1" u="none" strike="noStrike" kern="0" cap="none" spc="0" normalizeH="0" baseline="0" noProof="0" dirty="0">
              <a:ln>
                <a:noFill/>
              </a:ln>
              <a:solidFill>
                <a:srgbClr val="000066"/>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1665367"/>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 When Planning For Pedestrians In TTC Zones</a:t>
            </a:r>
            <a:endParaRPr lang="es-PR" dirty="0"/>
          </a:p>
        </p:txBody>
      </p:sp>
      <p:sp>
        <p:nvSpPr>
          <p:cNvPr id="3" name="Content Placeholder 2"/>
          <p:cNvSpPr>
            <a:spLocks noGrp="1"/>
          </p:cNvSpPr>
          <p:nvPr>
            <p:ph idx="1"/>
          </p:nvPr>
        </p:nvSpPr>
        <p:spPr>
          <a:xfrm>
            <a:off x="266700" y="1524000"/>
            <a:ext cx="8458200" cy="4343400"/>
          </a:xfrm>
        </p:spPr>
        <p:txBody>
          <a:bodyPr/>
          <a:lstStyle/>
          <a:p>
            <a:r>
              <a:rPr lang="en-US" dirty="0"/>
              <a:t>Pedestrians should not be led into conflicts with:</a:t>
            </a:r>
          </a:p>
          <a:p>
            <a:pPr lvl="1"/>
            <a:r>
              <a:rPr lang="en-US" dirty="0"/>
              <a:t>Vehicles</a:t>
            </a:r>
          </a:p>
          <a:p>
            <a:pPr lvl="1"/>
            <a:r>
              <a:rPr lang="en-US" dirty="0"/>
              <a:t>Equipment</a:t>
            </a:r>
          </a:p>
          <a:p>
            <a:pPr lvl="1"/>
            <a:r>
              <a:rPr lang="en-US" dirty="0"/>
              <a:t>Operations</a:t>
            </a:r>
            <a:endParaRPr lang="es-PR" dirty="0"/>
          </a:p>
        </p:txBody>
      </p:sp>
    </p:spTree>
    <p:extLst>
      <p:ext uri="{BB962C8B-B14F-4D97-AF65-F5344CB8AC3E}">
        <p14:creationId xmlns:p14="http://schemas.microsoft.com/office/powerpoint/2010/main" val="39386106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2" y="185607"/>
            <a:ext cx="8763000" cy="1325563"/>
          </a:xfrm>
        </p:spPr>
        <p:txBody>
          <a:bodyPr/>
          <a:lstStyle/>
          <a:p>
            <a:r>
              <a:rPr lang="en-US" dirty="0"/>
              <a:t>Considerations When Planning For Pedestrians In TTC Zones</a:t>
            </a:r>
            <a:endParaRPr lang="es-PR" dirty="0"/>
          </a:p>
        </p:txBody>
      </p:sp>
      <p:sp>
        <p:nvSpPr>
          <p:cNvPr id="3" name="Content Placeholder 2"/>
          <p:cNvSpPr>
            <a:spLocks noGrp="1"/>
          </p:cNvSpPr>
          <p:nvPr>
            <p:ph idx="1"/>
          </p:nvPr>
        </p:nvSpPr>
        <p:spPr>
          <a:xfrm>
            <a:off x="76200" y="1676400"/>
            <a:ext cx="4419600" cy="4419600"/>
          </a:xfrm>
        </p:spPr>
        <p:txBody>
          <a:bodyPr/>
          <a:lstStyle/>
          <a:p>
            <a:r>
              <a:rPr lang="en-US" dirty="0"/>
              <a:t>Pedestrians should be provided with a convenient and accessible path </a:t>
            </a:r>
            <a:r>
              <a:rPr lang="en-US" b="1" dirty="0"/>
              <a:t>that replicates as nearly as practical </a:t>
            </a:r>
            <a:r>
              <a:rPr lang="en-US" dirty="0"/>
              <a:t>the most desirable characteristics of the existing sidewalk(s) or footpath(s)</a:t>
            </a:r>
            <a:endParaRPr lang="es-PR" dirty="0"/>
          </a:p>
        </p:txBody>
      </p:sp>
      <p:pic>
        <p:nvPicPr>
          <p:cNvPr id="142338" name="Picture 2" descr="People walking across the street away from temporary ramp"/>
          <p:cNvPicPr>
            <a:picLocks noChangeAspect="1" noChangeArrowheads="1"/>
          </p:cNvPicPr>
          <p:nvPr/>
        </p:nvPicPr>
        <p:blipFill>
          <a:blip r:embed="rId3" cstate="print"/>
          <a:srcRect l="38333" t="13333"/>
          <a:stretch>
            <a:fillRect/>
          </a:stretch>
        </p:blipFill>
        <p:spPr bwMode="auto">
          <a:xfrm>
            <a:off x="4762500" y="1672389"/>
            <a:ext cx="4114800" cy="4337222"/>
          </a:xfrm>
          <a:prstGeom prst="rect">
            <a:avLst/>
          </a:prstGeom>
          <a:noFill/>
        </p:spPr>
      </p:pic>
      <p:sp>
        <p:nvSpPr>
          <p:cNvPr id="7" name="Google Shape;74;p1">
            <a:extLst>
              <a:ext uri="{FF2B5EF4-FFF2-40B4-BE49-F238E27FC236}">
                <a16:creationId xmlns:a16="http://schemas.microsoft.com/office/drawing/2014/main" id="{F68D256C-9825-DF16-4692-6CA37709DA24}"/>
              </a:ext>
            </a:extLst>
          </p:cNvPr>
          <p:cNvSpPr/>
          <p:nvPr/>
        </p:nvSpPr>
        <p:spPr>
          <a:xfrm>
            <a:off x="4953000" y="6047739"/>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ATSSA</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41373723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Accommodating Pedestrians</a:t>
            </a:r>
            <a:endParaRPr lang="es-PR" dirty="0"/>
          </a:p>
        </p:txBody>
      </p:sp>
      <p:sp>
        <p:nvSpPr>
          <p:cNvPr id="3" name="Content Placeholder 2" descr="A. Provisions for continuity of accessible paths for pedestrians should be incorporated into the TTC plan&#10;B. Access to transit stops should be maintained&#10;"/>
          <p:cNvSpPr>
            <a:spLocks noGrp="1"/>
          </p:cNvSpPr>
          <p:nvPr>
            <p:ph idx="1"/>
          </p:nvPr>
        </p:nvSpPr>
        <p:spPr>
          <a:xfrm>
            <a:off x="405161" y="1433358"/>
            <a:ext cx="3886200" cy="4572000"/>
          </a:xfrm>
        </p:spPr>
        <p:txBody>
          <a:bodyPr/>
          <a:lstStyle/>
          <a:p>
            <a:pPr marL="457200" indent="-457200">
              <a:buSzPct val="100000"/>
              <a:buAutoNum type="alphaUcPeriod"/>
            </a:pPr>
            <a:r>
              <a:rPr lang="en-US" dirty="0"/>
              <a:t>Provisions for continuity of accessible paths for pedestrians should be incorporated into the TTC plan</a:t>
            </a:r>
          </a:p>
          <a:p>
            <a:pPr marL="457200" indent="-457200">
              <a:buSzPct val="100000"/>
              <a:buFont typeface="Wingdings" pitchFamily="2" charset="2"/>
              <a:buAutoNum type="alphaUcPeriod"/>
            </a:pPr>
            <a:r>
              <a:rPr lang="en-US" dirty="0"/>
              <a:t>Access to transit stops should be maintained</a:t>
            </a:r>
            <a:endParaRPr lang="es-PR" dirty="0"/>
          </a:p>
          <a:p>
            <a:pPr marL="514350" indent="-514350">
              <a:buAutoNum type="alphaUcPeriod"/>
            </a:pPr>
            <a:endParaRPr lang="es-PR" dirty="0"/>
          </a:p>
        </p:txBody>
      </p:sp>
      <p:pic>
        <p:nvPicPr>
          <p:cNvPr id="149508" name="Picture 4" descr="Pedestrians walking in the street around a work zone&#10;&#10;"/>
          <p:cNvPicPr>
            <a:picLocks noChangeAspect="1" noChangeArrowheads="1"/>
          </p:cNvPicPr>
          <p:nvPr/>
        </p:nvPicPr>
        <p:blipFill>
          <a:blip r:embed="rId3" cstate="print"/>
          <a:srcRect/>
          <a:stretch>
            <a:fillRect/>
          </a:stretch>
        </p:blipFill>
        <p:spPr bwMode="auto">
          <a:xfrm>
            <a:off x="4648200" y="1981200"/>
            <a:ext cx="4189409" cy="2912315"/>
          </a:xfrm>
          <a:prstGeom prst="rect">
            <a:avLst/>
          </a:prstGeom>
          <a:noFill/>
        </p:spPr>
      </p:pic>
      <p:sp>
        <p:nvSpPr>
          <p:cNvPr id="4" name="Google Shape;74;p1">
            <a:extLst>
              <a:ext uri="{FF2B5EF4-FFF2-40B4-BE49-F238E27FC236}">
                <a16:creationId xmlns:a16="http://schemas.microsoft.com/office/drawing/2014/main" id="{AE0ED85D-45EE-FBEC-FC3B-E56B2CF6346D}"/>
              </a:ext>
            </a:extLst>
          </p:cNvPr>
          <p:cNvSpPr/>
          <p:nvPr/>
        </p:nvSpPr>
        <p:spPr>
          <a:xfrm>
            <a:off x="7618409" y="4953000"/>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ATSSA</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7993790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s-PR" dirty="0"/>
          </a:p>
        </p:txBody>
      </p:sp>
      <p:pic>
        <p:nvPicPr>
          <p:cNvPr id="477186" name="Picture 2" descr="Construction on roadway near bus stop.">
            <a:extLst>
              <a:ext uri="{C183D7F6-B498-43B3-948B-1728B52AA6E4}">
                <adec:decorative xmlns:adec="http://schemas.microsoft.com/office/drawing/2017/decorative" val="0"/>
              </a:ext>
            </a:extLst>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Rectangle 4" descr="Construction affecting a bus stop"/>
          <p:cNvSpPr>
            <a:spLocks noGrp="1" noChangeArrowheads="1"/>
          </p:cNvSpPr>
          <p:nvPr/>
        </p:nvSpPr>
        <p:spPr bwMode="auto">
          <a:xfrm>
            <a:off x="3048000" y="1668463"/>
            <a:ext cx="4343400" cy="1219200"/>
          </a:xfrm>
          <a:prstGeom prst="rect">
            <a:avLst/>
          </a:prstGeom>
          <a:solidFill>
            <a:schemeClr val="bg1"/>
          </a:solidFill>
          <a:ln w="57150">
            <a:solidFill>
              <a:srgbClr val="C00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latin typeface="Calibri" pitchFamily="34" charset="0"/>
                <a:ea typeface="+mj-ea"/>
                <a:cs typeface="+mj-cs"/>
              </a:defRPr>
            </a:lvl1pPr>
            <a:lvl2pPr algn="ctr" rtl="0" eaLnBrk="0" fontAlgn="base" hangingPunct="0">
              <a:spcBef>
                <a:spcPct val="0"/>
              </a:spcBef>
              <a:spcAft>
                <a:spcPct val="0"/>
              </a:spcAft>
              <a:defRPr sz="4000" b="1">
                <a:solidFill>
                  <a:schemeClr val="tx1"/>
                </a:solidFill>
                <a:latin typeface="Calibri" pitchFamily="34" charset="0"/>
              </a:defRPr>
            </a:lvl2pPr>
            <a:lvl3pPr algn="ctr" rtl="0" eaLnBrk="0" fontAlgn="base" hangingPunct="0">
              <a:spcBef>
                <a:spcPct val="0"/>
              </a:spcBef>
              <a:spcAft>
                <a:spcPct val="0"/>
              </a:spcAft>
              <a:defRPr sz="4000" b="1">
                <a:solidFill>
                  <a:schemeClr val="tx1"/>
                </a:solidFill>
                <a:latin typeface="Calibri" pitchFamily="34" charset="0"/>
              </a:defRPr>
            </a:lvl3pPr>
            <a:lvl4pPr algn="ctr" rtl="0" eaLnBrk="0" fontAlgn="base" hangingPunct="0">
              <a:spcBef>
                <a:spcPct val="0"/>
              </a:spcBef>
              <a:spcAft>
                <a:spcPct val="0"/>
              </a:spcAft>
              <a:defRPr sz="4000" b="1">
                <a:solidFill>
                  <a:schemeClr val="tx1"/>
                </a:solidFill>
                <a:latin typeface="Calibri" pitchFamily="34" charset="0"/>
              </a:defRPr>
            </a:lvl4pPr>
            <a:lvl5pPr algn="ctr" rtl="0" eaLnBrk="0" fontAlgn="base" hangingPunct="0">
              <a:spcBef>
                <a:spcPct val="0"/>
              </a:spcBef>
              <a:spcAft>
                <a:spcPct val="0"/>
              </a:spcAft>
              <a:defRPr sz="4000" b="1">
                <a:solidFill>
                  <a:schemeClr val="tx1"/>
                </a:solidFill>
                <a:latin typeface="Calibri" pitchFamily="34" charset="0"/>
              </a:defRPr>
            </a:lvl5pPr>
            <a:lvl6pPr marL="457200" algn="ctr" rtl="0" fontAlgn="base">
              <a:spcBef>
                <a:spcPct val="0"/>
              </a:spcBef>
              <a:spcAft>
                <a:spcPct val="0"/>
              </a:spcAft>
              <a:defRPr sz="4000" b="1" i="1">
                <a:solidFill>
                  <a:srgbClr val="FF6600"/>
                </a:solidFill>
                <a:latin typeface="Verdana" pitchFamily="34" charset="0"/>
              </a:defRPr>
            </a:lvl6pPr>
            <a:lvl7pPr marL="914400" algn="ctr" rtl="0" fontAlgn="base">
              <a:spcBef>
                <a:spcPct val="0"/>
              </a:spcBef>
              <a:spcAft>
                <a:spcPct val="0"/>
              </a:spcAft>
              <a:defRPr sz="4000" b="1" i="1">
                <a:solidFill>
                  <a:srgbClr val="FF6600"/>
                </a:solidFill>
                <a:latin typeface="Verdana" pitchFamily="34" charset="0"/>
              </a:defRPr>
            </a:lvl7pPr>
            <a:lvl8pPr marL="1371600" algn="ctr" rtl="0" fontAlgn="base">
              <a:spcBef>
                <a:spcPct val="0"/>
              </a:spcBef>
              <a:spcAft>
                <a:spcPct val="0"/>
              </a:spcAft>
              <a:defRPr sz="4000" b="1" i="1">
                <a:solidFill>
                  <a:srgbClr val="FF6600"/>
                </a:solidFill>
                <a:latin typeface="Verdana" pitchFamily="34" charset="0"/>
              </a:defRPr>
            </a:lvl8pPr>
            <a:lvl9pPr marL="1828800" algn="ctr" rtl="0" fontAlgn="base">
              <a:spcBef>
                <a:spcPct val="0"/>
              </a:spcBef>
              <a:spcAft>
                <a:spcPct val="0"/>
              </a:spcAft>
              <a:defRPr sz="4000" b="1" i="1">
                <a:solidFill>
                  <a:srgbClr val="FF6600"/>
                </a:solidFill>
                <a:latin typeface="Verdana" pitchFamily="34" charset="0"/>
              </a:defRPr>
            </a:lvl9pPr>
          </a:lstStyle>
          <a:p>
            <a:pPr eaLnBrk="1" hangingPunct="1"/>
            <a:r>
              <a:rPr lang="en-US" sz="3200" dirty="0">
                <a:latin typeface="Arial" panose="020B0604020202020204" pitchFamily="34" charset="0"/>
              </a:rPr>
              <a:t>Construction affecting a bus stop</a:t>
            </a:r>
          </a:p>
        </p:txBody>
      </p:sp>
      <p:sp>
        <p:nvSpPr>
          <p:cNvPr id="2" name="Google Shape;74;p1">
            <a:extLst>
              <a:ext uri="{FF2B5EF4-FFF2-40B4-BE49-F238E27FC236}">
                <a16:creationId xmlns:a16="http://schemas.microsoft.com/office/drawing/2014/main" id="{E17B96C5-9F25-AC75-1209-5487236E7A6A}"/>
              </a:ext>
            </a:extLst>
          </p:cNvPr>
          <p:cNvSpPr/>
          <p:nvPr/>
        </p:nvSpPr>
        <p:spPr>
          <a:xfrm>
            <a:off x="7659368" y="6477000"/>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bg1"/>
                </a:solidFill>
                <a:latin typeface="Arial" panose="020B0604020202020204" pitchFamily="34" charset="0"/>
                <a:ea typeface="Open Sans"/>
                <a:cs typeface="Arial" panose="020B0604020202020204" pitchFamily="34" charset="0"/>
                <a:sym typeface="Open Sans"/>
              </a:rPr>
              <a:t>Image: FHWA</a:t>
            </a:r>
            <a:endParaRPr sz="1000" dirty="0">
              <a:solidFill>
                <a:schemeClr val="bg1"/>
              </a:solidFill>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666049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R" dirty="0"/>
              <a:t>Relocated Bus Stop Information</a:t>
            </a:r>
          </a:p>
        </p:txBody>
      </p:sp>
      <p:sp>
        <p:nvSpPr>
          <p:cNvPr id="3" name="Content Placeholder 2"/>
          <p:cNvSpPr>
            <a:spLocks noGrp="1"/>
          </p:cNvSpPr>
          <p:nvPr>
            <p:ph idx="1"/>
          </p:nvPr>
        </p:nvSpPr>
        <p:spPr>
          <a:xfrm>
            <a:off x="342900" y="1524000"/>
            <a:ext cx="4419600" cy="4419600"/>
          </a:xfrm>
        </p:spPr>
        <p:txBody>
          <a:bodyPr/>
          <a:lstStyle/>
          <a:p>
            <a:r>
              <a:rPr lang="en-US" dirty="0"/>
              <a:t>Furnish in timely and effective  manner</a:t>
            </a:r>
          </a:p>
          <a:p>
            <a:pPr lvl="1"/>
            <a:r>
              <a:rPr lang="en-US" dirty="0"/>
              <a:t>New location</a:t>
            </a:r>
          </a:p>
          <a:p>
            <a:pPr lvl="1"/>
            <a:r>
              <a:rPr lang="en-US" dirty="0"/>
              <a:t>Effective date</a:t>
            </a:r>
          </a:p>
          <a:p>
            <a:pPr lvl="1"/>
            <a:r>
              <a:rPr lang="en-US" dirty="0"/>
              <a:t>New schedule</a:t>
            </a:r>
          </a:p>
          <a:p>
            <a:pPr lvl="1"/>
            <a:r>
              <a:rPr lang="en-US" dirty="0"/>
              <a:t>Contact information</a:t>
            </a:r>
          </a:p>
          <a:p>
            <a:pPr lvl="1"/>
            <a:r>
              <a:rPr lang="en-US" dirty="0"/>
              <a:t>Accessible?</a:t>
            </a:r>
          </a:p>
          <a:p>
            <a:endParaRPr lang="es-PR" dirty="0"/>
          </a:p>
        </p:txBody>
      </p:sp>
      <p:pic>
        <p:nvPicPr>
          <p:cNvPr id="479236" name="Picture 4" descr="Discontinued bus stop image&#10;&#10;"/>
          <p:cNvPicPr>
            <a:picLocks noChangeAspect="1" noChangeArrowheads="1"/>
          </p:cNvPicPr>
          <p:nvPr/>
        </p:nvPicPr>
        <p:blipFill>
          <a:blip r:embed="rId3" cstate="print"/>
          <a:srcRect/>
          <a:stretch>
            <a:fillRect/>
          </a:stretch>
        </p:blipFill>
        <p:spPr bwMode="auto">
          <a:xfrm>
            <a:off x="4572000" y="1690914"/>
            <a:ext cx="4105275" cy="3743325"/>
          </a:xfrm>
          <a:prstGeom prst="rect">
            <a:avLst/>
          </a:prstGeom>
          <a:noFill/>
        </p:spPr>
      </p:pic>
      <p:sp>
        <p:nvSpPr>
          <p:cNvPr id="4" name="Google Shape;74;p1">
            <a:extLst>
              <a:ext uri="{FF2B5EF4-FFF2-40B4-BE49-F238E27FC236}">
                <a16:creationId xmlns:a16="http://schemas.microsoft.com/office/drawing/2014/main" id="{596D9ACD-92A7-9C12-DDCF-942F6C3FC750}"/>
              </a:ext>
            </a:extLst>
          </p:cNvPr>
          <p:cNvSpPr/>
          <p:nvPr/>
        </p:nvSpPr>
        <p:spPr>
          <a:xfrm>
            <a:off x="6019800" y="5478062"/>
            <a:ext cx="2781300" cy="369291"/>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US" sz="800" dirty="0"/>
              <a:t>https://rosap.ntl.bts.gov/view/dot/28632 </a:t>
            </a:r>
          </a:p>
          <a:p>
            <a:pPr marL="0" marR="0" lvl="0" indent="0" algn="l" rtl="0">
              <a:spcBef>
                <a:spcPts val="0"/>
              </a:spcBef>
              <a:spcAft>
                <a:spcPts val="0"/>
              </a:spcAft>
              <a:buNone/>
            </a:pPr>
            <a:r>
              <a:rPr lang="en-US" sz="1000" dirty="0">
                <a:latin typeface="Arial" panose="020B0604020202020204" pitchFamily="34" charset="0"/>
                <a:ea typeface="Verdana"/>
                <a:cs typeface="Arial" panose="020B0604020202020204" pitchFamily="34" charset="0"/>
                <a:sym typeface="Verdana"/>
              </a:rPr>
              <a:t> </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6506733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R" dirty="0"/>
              <a:t>Transit Rider Information </a:t>
            </a:r>
          </a:p>
        </p:txBody>
      </p:sp>
      <p:sp>
        <p:nvSpPr>
          <p:cNvPr id="3" name="Content Placeholder 2"/>
          <p:cNvSpPr>
            <a:spLocks noGrp="1"/>
          </p:cNvSpPr>
          <p:nvPr>
            <p:ph idx="1"/>
          </p:nvPr>
        </p:nvSpPr>
        <p:spPr>
          <a:xfrm>
            <a:off x="381000" y="1381459"/>
            <a:ext cx="4800600" cy="4419600"/>
          </a:xfrm>
        </p:spPr>
        <p:txBody>
          <a:bodyPr/>
          <a:lstStyle/>
          <a:p>
            <a:r>
              <a:rPr lang="en-US" dirty="0"/>
              <a:t>Informational fliers</a:t>
            </a:r>
          </a:p>
          <a:p>
            <a:pPr lvl="1"/>
            <a:r>
              <a:rPr lang="en-US" dirty="0"/>
              <a:t>Duration of new conditions</a:t>
            </a:r>
          </a:p>
          <a:p>
            <a:pPr lvl="1"/>
            <a:r>
              <a:rPr lang="en-US" dirty="0"/>
              <a:t>Walkway restrictions</a:t>
            </a:r>
          </a:p>
          <a:p>
            <a:pPr lvl="1"/>
            <a:r>
              <a:rPr lang="en-US" dirty="0"/>
              <a:t>Contact number</a:t>
            </a:r>
          </a:p>
          <a:p>
            <a:pPr lvl="1"/>
            <a:r>
              <a:rPr lang="en-US" dirty="0"/>
              <a:t>Any non-accessible conditions</a:t>
            </a:r>
          </a:p>
          <a:p>
            <a:r>
              <a:rPr lang="en-US" dirty="0"/>
              <a:t>Public outreach campaign</a:t>
            </a:r>
            <a:endParaRPr lang="es-PR" dirty="0"/>
          </a:p>
        </p:txBody>
      </p:sp>
      <p:pic>
        <p:nvPicPr>
          <p:cNvPr id="483330" name="Picture 2" descr="Rider Alert sign showing transit route information&#10;&#10;"/>
          <p:cNvPicPr>
            <a:picLocks noChangeAspect="1" noChangeArrowheads="1"/>
          </p:cNvPicPr>
          <p:nvPr/>
        </p:nvPicPr>
        <p:blipFill>
          <a:blip r:embed="rId3" cstate="print"/>
          <a:srcRect/>
          <a:stretch>
            <a:fillRect/>
          </a:stretch>
        </p:blipFill>
        <p:spPr bwMode="auto">
          <a:xfrm>
            <a:off x="5181600" y="1107407"/>
            <a:ext cx="3505200" cy="4531393"/>
          </a:xfrm>
          <a:prstGeom prst="rect">
            <a:avLst/>
          </a:prstGeom>
          <a:noFill/>
          <a:ln>
            <a:solidFill>
              <a:srgbClr val="C00000"/>
            </a:solidFill>
          </a:ln>
        </p:spPr>
      </p:pic>
      <p:sp>
        <p:nvSpPr>
          <p:cNvPr id="4" name="TextBox 3" descr="http://jeffersontransit.com/files/2015-summer-changesAM-Commuters.jpg">
            <a:extLst>
              <a:ext uri="{FF2B5EF4-FFF2-40B4-BE49-F238E27FC236}">
                <a16:creationId xmlns:a16="http://schemas.microsoft.com/office/drawing/2014/main" id="{87033677-F473-F643-9C78-7D7715899DAF}"/>
              </a:ext>
            </a:extLst>
          </p:cNvPr>
          <p:cNvSpPr txBox="1"/>
          <p:nvPr/>
        </p:nvSpPr>
        <p:spPr>
          <a:xfrm>
            <a:off x="7696200" y="5658260"/>
            <a:ext cx="1219200" cy="184666"/>
          </a:xfrm>
          <a:prstGeom prst="rect">
            <a:avLst/>
          </a:prstGeom>
          <a:noFill/>
        </p:spPr>
        <p:txBody>
          <a:bodyPr wrap="square" rtlCol="0">
            <a:spAutoFit/>
          </a:bodyPr>
          <a:lstStyle/>
          <a:p>
            <a:r>
              <a:rPr lang="en-US" sz="600" dirty="0"/>
              <a:t>Jeffersontransit.com </a:t>
            </a:r>
          </a:p>
        </p:txBody>
      </p:sp>
    </p:spTree>
    <p:extLst>
      <p:ext uri="{BB962C8B-B14F-4D97-AF65-F5344CB8AC3E}">
        <p14:creationId xmlns:p14="http://schemas.microsoft.com/office/powerpoint/2010/main" val="5158925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Accommodating Pedestrians</a:t>
            </a:r>
            <a:endParaRPr lang="es-PR" dirty="0"/>
          </a:p>
        </p:txBody>
      </p:sp>
      <p:sp>
        <p:nvSpPr>
          <p:cNvPr id="3" name="Content Placeholder 2"/>
          <p:cNvSpPr>
            <a:spLocks noGrp="1"/>
          </p:cNvSpPr>
          <p:nvPr>
            <p:ph idx="1"/>
          </p:nvPr>
        </p:nvSpPr>
        <p:spPr>
          <a:xfrm>
            <a:off x="304800" y="1752600"/>
            <a:ext cx="8153400" cy="4419600"/>
          </a:xfrm>
        </p:spPr>
        <p:txBody>
          <a:bodyPr/>
          <a:lstStyle/>
          <a:p>
            <a:pPr>
              <a:buNone/>
            </a:pPr>
            <a:r>
              <a:rPr lang="en-US" dirty="0"/>
              <a:t>C. A smooth, continuous hard surface should be provided throughout the entire length of the temporary pedestrian facility</a:t>
            </a:r>
            <a:endParaRPr lang="es-PR" dirty="0"/>
          </a:p>
          <a:p>
            <a:pPr lvl="1"/>
            <a:r>
              <a:rPr lang="en-US" dirty="0"/>
              <a:t>No curbs</a:t>
            </a:r>
          </a:p>
          <a:p>
            <a:pPr lvl="1"/>
            <a:r>
              <a:rPr lang="en-US" dirty="0"/>
              <a:t>No abrupt changes</a:t>
            </a:r>
          </a:p>
          <a:p>
            <a:pPr lvl="1"/>
            <a:r>
              <a:rPr lang="en-US" dirty="0"/>
              <a:t>No tripping hazards</a:t>
            </a:r>
          </a:p>
          <a:p>
            <a:pPr lvl="1"/>
            <a:r>
              <a:rPr lang="en-US" dirty="0"/>
              <a:t>No barriers to wheelchairs</a:t>
            </a:r>
          </a:p>
        </p:txBody>
      </p:sp>
      <p:pic>
        <p:nvPicPr>
          <p:cNvPr id="152578" name="Picture 2" descr="Woman on a riding wheelchair&#10;&#10;"/>
          <p:cNvPicPr>
            <a:picLocks noChangeAspect="1" noChangeArrowheads="1"/>
          </p:cNvPicPr>
          <p:nvPr/>
        </p:nvPicPr>
        <p:blipFill>
          <a:blip r:embed="rId3" cstate="print"/>
          <a:srcRect/>
          <a:stretch>
            <a:fillRect/>
          </a:stretch>
        </p:blipFill>
        <p:spPr bwMode="auto">
          <a:xfrm>
            <a:off x="5410200" y="3276600"/>
            <a:ext cx="3295650" cy="2284116"/>
          </a:xfrm>
          <a:prstGeom prst="rect">
            <a:avLst/>
          </a:prstGeom>
          <a:noFill/>
        </p:spPr>
      </p:pic>
      <p:sp>
        <p:nvSpPr>
          <p:cNvPr id="4" name="TextBox 3" descr="https://www.workzonesafety.org/files/documents/training/fhwa_wz_grant/images/atssa_pedestrian_work_zones/s16.jpg">
            <a:extLst>
              <a:ext uri="{FF2B5EF4-FFF2-40B4-BE49-F238E27FC236}">
                <a16:creationId xmlns:a16="http://schemas.microsoft.com/office/drawing/2014/main" id="{D2B89A00-BD6F-5146-AA44-8461DBD00314}"/>
              </a:ext>
            </a:extLst>
          </p:cNvPr>
          <p:cNvSpPr txBox="1"/>
          <p:nvPr/>
        </p:nvSpPr>
        <p:spPr>
          <a:xfrm>
            <a:off x="5443537" y="5486400"/>
            <a:ext cx="3295650" cy="276999"/>
          </a:xfrm>
          <a:prstGeom prst="rect">
            <a:avLst/>
          </a:prstGeom>
          <a:noFill/>
        </p:spPr>
        <p:txBody>
          <a:bodyPr wrap="square" rtlCol="0">
            <a:spAutoFit/>
          </a:bodyPr>
          <a:lstStyle/>
          <a:p>
            <a:r>
              <a:rPr lang="en-US" sz="600" dirty="0"/>
              <a:t>https://</a:t>
            </a:r>
            <a:r>
              <a:rPr lang="en-US" sz="600" dirty="0" err="1"/>
              <a:t>www.workzonesafety.org</a:t>
            </a:r>
            <a:r>
              <a:rPr lang="en-US" sz="600" dirty="0"/>
              <a:t>/files/documents/training/</a:t>
            </a:r>
            <a:r>
              <a:rPr lang="en-US" sz="600" dirty="0" err="1"/>
              <a:t>fhwa_wz_grant</a:t>
            </a:r>
            <a:r>
              <a:rPr lang="en-US" sz="600" dirty="0"/>
              <a:t>/images/</a:t>
            </a:r>
            <a:r>
              <a:rPr lang="en-US" sz="600" dirty="0" err="1"/>
              <a:t>atssa_pedestrian_work_zones</a:t>
            </a:r>
            <a:r>
              <a:rPr lang="en-US" sz="600" dirty="0"/>
              <a:t>/s16.jpg</a:t>
            </a:r>
          </a:p>
        </p:txBody>
      </p:sp>
    </p:spTree>
    <p:extLst>
      <p:ext uri="{BB962C8B-B14F-4D97-AF65-F5344CB8AC3E}">
        <p14:creationId xmlns:p14="http://schemas.microsoft.com/office/powerpoint/2010/main" val="19438779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Accommodating Pedestrians</a:t>
            </a:r>
            <a:endParaRPr lang="es-PR" dirty="0"/>
          </a:p>
        </p:txBody>
      </p:sp>
      <p:sp>
        <p:nvSpPr>
          <p:cNvPr id="3" name="Content Placeholder 2"/>
          <p:cNvSpPr>
            <a:spLocks noGrp="1"/>
          </p:cNvSpPr>
          <p:nvPr>
            <p:ph idx="1"/>
          </p:nvPr>
        </p:nvSpPr>
        <p:spPr>
          <a:xfrm>
            <a:off x="457200" y="1752600"/>
            <a:ext cx="4267200" cy="4419600"/>
          </a:xfrm>
        </p:spPr>
        <p:txBody>
          <a:bodyPr/>
          <a:lstStyle/>
          <a:p>
            <a:pPr>
              <a:buNone/>
            </a:pPr>
            <a:r>
              <a:rPr lang="en-US" dirty="0"/>
              <a:t>D. Provide width of the existing pedestrian facility if practical</a:t>
            </a:r>
          </a:p>
          <a:p>
            <a:pPr lvl="1"/>
            <a:r>
              <a:rPr lang="en-US" dirty="0"/>
              <a:t>Do not intrude into the usable width of the pedestrian facility</a:t>
            </a:r>
          </a:p>
        </p:txBody>
      </p:sp>
      <p:pic>
        <p:nvPicPr>
          <p:cNvPr id="153602" name="Picture 2" descr="Picture of a fence with a block holding it&#10;&#10;"/>
          <p:cNvPicPr>
            <a:picLocks noChangeAspect="1" noChangeArrowheads="1"/>
          </p:cNvPicPr>
          <p:nvPr/>
        </p:nvPicPr>
        <p:blipFill>
          <a:blip r:embed="rId3" cstate="print"/>
          <a:srcRect r="42500" b="13333"/>
          <a:stretch>
            <a:fillRect/>
          </a:stretch>
        </p:blipFill>
        <p:spPr bwMode="auto">
          <a:xfrm>
            <a:off x="5105400" y="1740568"/>
            <a:ext cx="3370385" cy="3810000"/>
          </a:xfrm>
          <a:prstGeom prst="rect">
            <a:avLst/>
          </a:prstGeom>
          <a:noFill/>
        </p:spPr>
      </p:pic>
      <p:sp>
        <p:nvSpPr>
          <p:cNvPr id="5" name="Google Shape;74;p1">
            <a:extLst>
              <a:ext uri="{FF2B5EF4-FFF2-40B4-BE49-F238E27FC236}">
                <a16:creationId xmlns:a16="http://schemas.microsoft.com/office/drawing/2014/main" id="{F09680C8-A509-6127-3037-6F5DBC8CB9D5}"/>
              </a:ext>
            </a:extLst>
          </p:cNvPr>
          <p:cNvSpPr/>
          <p:nvPr/>
        </p:nvSpPr>
        <p:spPr>
          <a:xfrm>
            <a:off x="7467600" y="5638800"/>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ATSSA</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1521325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Intruding?</a:t>
            </a:r>
            <a:endParaRPr lang="es-PR" dirty="0"/>
          </a:p>
        </p:txBody>
      </p:sp>
      <p:pic>
        <p:nvPicPr>
          <p:cNvPr id="4" name="Picture 5" descr="Speeding wrecks your day on portable changeable message sign incorrectly blocking sidewalk."/>
          <p:cNvPicPr>
            <a:picLocks noChangeAspect="1" noChangeArrowheads="1"/>
          </p:cNvPicPr>
          <p:nvPr/>
        </p:nvPicPr>
        <p:blipFill>
          <a:blip r:embed="rId3" cstate="print"/>
          <a:srcRect/>
          <a:stretch>
            <a:fillRect/>
          </a:stretch>
        </p:blipFill>
        <p:spPr bwMode="auto">
          <a:xfrm>
            <a:off x="381000" y="1293479"/>
            <a:ext cx="8180592" cy="4495800"/>
          </a:xfrm>
          <a:prstGeom prst="rect">
            <a:avLst/>
          </a:prstGeom>
          <a:noFill/>
          <a:ln w="9525">
            <a:noFill/>
            <a:miter lim="800000"/>
            <a:headEnd/>
            <a:tailEnd/>
          </a:ln>
        </p:spPr>
      </p:pic>
      <p:sp>
        <p:nvSpPr>
          <p:cNvPr id="3" name="Google Shape;74;p1">
            <a:extLst>
              <a:ext uri="{FF2B5EF4-FFF2-40B4-BE49-F238E27FC236}">
                <a16:creationId xmlns:a16="http://schemas.microsoft.com/office/drawing/2014/main" id="{CF3E7CAF-3C6F-732E-1646-B9FB03244060}"/>
              </a:ext>
            </a:extLst>
          </p:cNvPr>
          <p:cNvSpPr/>
          <p:nvPr/>
        </p:nvSpPr>
        <p:spPr>
          <a:xfrm>
            <a:off x="7342392" y="5808538"/>
            <a:ext cx="12192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 ATSSA</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42137572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Accommodating Pedestrians</a:t>
            </a:r>
            <a:endParaRPr lang="es-PR" dirty="0"/>
          </a:p>
        </p:txBody>
      </p:sp>
      <p:sp>
        <p:nvSpPr>
          <p:cNvPr id="3" name="Content Placeholder 2"/>
          <p:cNvSpPr>
            <a:spLocks noGrp="1"/>
          </p:cNvSpPr>
          <p:nvPr>
            <p:ph idx="1"/>
          </p:nvPr>
        </p:nvSpPr>
        <p:spPr>
          <a:xfrm>
            <a:off x="304800" y="1600200"/>
            <a:ext cx="8534400" cy="4572000"/>
          </a:xfrm>
        </p:spPr>
        <p:txBody>
          <a:bodyPr/>
          <a:lstStyle/>
          <a:p>
            <a:r>
              <a:rPr lang="en-US" dirty="0"/>
              <a:t>When it is not possible to maintain a minimum width of 60 inches throughout the entire length of the pedestrian pathway, a 60 x 60-inch passing space should be provided at least every 200 feet to allow individuals in wheelchairs </a:t>
            </a:r>
            <a:r>
              <a:rPr lang="es-PR" dirty="0"/>
              <a:t>to pass</a:t>
            </a:r>
            <a:endParaRPr lang="en-US" dirty="0"/>
          </a:p>
        </p:txBody>
      </p:sp>
      <p:grpSp>
        <p:nvGrpSpPr>
          <p:cNvPr id="4" name="Group 15" descr="Rendering of two wheelchairs passing in a 5 foot by 5 foot area on a temporary pathway">
            <a:extLst>
              <a:ext uri="{C183D7F6-B498-43B3-948B-1728B52AA6E4}">
                <adec:decorative xmlns:adec="http://schemas.microsoft.com/office/drawing/2017/decorative" val="0"/>
              </a:ext>
            </a:extLst>
          </p:cNvPr>
          <p:cNvGrpSpPr>
            <a:grpSpLocks/>
          </p:cNvGrpSpPr>
          <p:nvPr/>
        </p:nvGrpSpPr>
        <p:grpSpPr bwMode="auto">
          <a:xfrm>
            <a:off x="4914900" y="4873625"/>
            <a:ext cx="3429000" cy="1298575"/>
            <a:chOff x="1440" y="2232"/>
            <a:chExt cx="3312" cy="1466"/>
          </a:xfrm>
        </p:grpSpPr>
        <p:pic>
          <p:nvPicPr>
            <p:cNvPr id="5" name="Picture 13" descr="Figure 4-12. Additional right-of-ways provide passing spaces on narrow sidewalks."/>
            <p:cNvPicPr>
              <a:picLocks noChangeAspect="1" noChangeArrowheads="1"/>
            </p:cNvPicPr>
            <p:nvPr/>
          </p:nvPicPr>
          <p:blipFill>
            <a:blip r:embed="rId3" cstate="print"/>
            <a:srcRect/>
            <a:stretch>
              <a:fillRect/>
            </a:stretch>
          </p:blipFill>
          <p:spPr bwMode="auto">
            <a:xfrm>
              <a:off x="1440" y="2232"/>
              <a:ext cx="3312" cy="1466"/>
            </a:xfrm>
            <a:prstGeom prst="rect">
              <a:avLst/>
            </a:prstGeom>
            <a:noFill/>
            <a:ln w="9525">
              <a:noFill/>
              <a:miter lim="800000"/>
              <a:headEnd/>
              <a:tailEnd/>
            </a:ln>
          </p:spPr>
        </p:pic>
        <p:sp>
          <p:nvSpPr>
            <p:cNvPr id="6" name="Text Box 14"/>
            <p:cNvSpPr txBox="1">
              <a:spLocks noChangeArrowheads="1"/>
            </p:cNvSpPr>
            <p:nvPr/>
          </p:nvSpPr>
          <p:spPr bwMode="auto">
            <a:xfrm>
              <a:off x="2053" y="2237"/>
              <a:ext cx="672" cy="276"/>
            </a:xfrm>
            <a:prstGeom prst="rect">
              <a:avLst/>
            </a:prstGeom>
            <a:solidFill>
              <a:schemeClr val="bg1"/>
            </a:solidFill>
            <a:ln w="9525">
              <a:noFill/>
              <a:miter lim="800000"/>
              <a:headEnd/>
              <a:tailEnd/>
            </a:ln>
          </p:spPr>
          <p:txBody>
            <a:bodyPr>
              <a:spAutoFit/>
            </a:bodyPr>
            <a:lstStyle/>
            <a:p>
              <a:r>
                <a:rPr lang="en-US" sz="1000" dirty="0">
                  <a:solidFill>
                    <a:srgbClr val="5F5F5F"/>
                  </a:solidFill>
                </a:rPr>
                <a:t>5.O ft</a:t>
              </a:r>
            </a:p>
          </p:txBody>
        </p:sp>
      </p:grpSp>
      <p:grpSp>
        <p:nvGrpSpPr>
          <p:cNvPr id="7" name="Group 16" descr="Rendering of two wheelchairs passing in a 5 foot by 5 foot area on a temporary pathway">
            <a:extLst>
              <a:ext uri="{C183D7F6-B498-43B3-948B-1728B52AA6E4}">
                <adec:decorative xmlns:adec="http://schemas.microsoft.com/office/drawing/2017/decorative" val="0"/>
              </a:ext>
            </a:extLst>
          </p:cNvPr>
          <p:cNvGrpSpPr>
            <a:grpSpLocks/>
          </p:cNvGrpSpPr>
          <p:nvPr/>
        </p:nvGrpSpPr>
        <p:grpSpPr bwMode="auto">
          <a:xfrm>
            <a:off x="914400" y="4873625"/>
            <a:ext cx="2857500" cy="1257300"/>
            <a:chOff x="1440" y="2232"/>
            <a:chExt cx="3312" cy="1466"/>
          </a:xfrm>
        </p:grpSpPr>
        <p:pic>
          <p:nvPicPr>
            <p:cNvPr id="8" name="Picture 17" descr="Figure 4-12. Additional right-of-ways provide passing spaces on narrow sidewalks."/>
            <p:cNvPicPr>
              <a:picLocks noChangeAspect="1" noChangeArrowheads="1"/>
            </p:cNvPicPr>
            <p:nvPr/>
          </p:nvPicPr>
          <p:blipFill>
            <a:blip r:embed="rId3" cstate="print"/>
            <a:srcRect/>
            <a:stretch>
              <a:fillRect/>
            </a:stretch>
          </p:blipFill>
          <p:spPr bwMode="auto">
            <a:xfrm>
              <a:off x="1440" y="2232"/>
              <a:ext cx="3312" cy="1466"/>
            </a:xfrm>
            <a:prstGeom prst="rect">
              <a:avLst/>
            </a:prstGeom>
            <a:noFill/>
            <a:ln w="9525">
              <a:noFill/>
              <a:miter lim="800000"/>
              <a:headEnd/>
              <a:tailEnd/>
            </a:ln>
          </p:spPr>
        </p:pic>
        <p:sp>
          <p:nvSpPr>
            <p:cNvPr id="9" name="Text Box 18"/>
            <p:cNvSpPr txBox="1">
              <a:spLocks noChangeArrowheads="1"/>
            </p:cNvSpPr>
            <p:nvPr/>
          </p:nvSpPr>
          <p:spPr bwMode="auto">
            <a:xfrm>
              <a:off x="2054" y="2238"/>
              <a:ext cx="672" cy="285"/>
            </a:xfrm>
            <a:prstGeom prst="rect">
              <a:avLst/>
            </a:prstGeom>
            <a:solidFill>
              <a:schemeClr val="bg1"/>
            </a:solidFill>
            <a:ln w="9525">
              <a:noFill/>
              <a:miter lim="800000"/>
              <a:headEnd/>
              <a:tailEnd/>
            </a:ln>
          </p:spPr>
          <p:txBody>
            <a:bodyPr>
              <a:spAutoFit/>
            </a:bodyPr>
            <a:lstStyle/>
            <a:p>
              <a:r>
                <a:rPr lang="en-US" sz="1000" dirty="0">
                  <a:solidFill>
                    <a:srgbClr val="5F5F5F"/>
                  </a:solidFill>
                </a:rPr>
                <a:t>5.O ft</a:t>
              </a:r>
            </a:p>
          </p:txBody>
        </p:sp>
      </p:grpSp>
      <p:sp>
        <p:nvSpPr>
          <p:cNvPr id="10" name="Line 19">
            <a:extLst>
              <a:ext uri="{C183D7F6-B498-43B3-948B-1728B52AA6E4}">
                <adec:decorative xmlns:adec="http://schemas.microsoft.com/office/drawing/2017/decorative" val="1"/>
              </a:ext>
            </a:extLst>
          </p:cNvPr>
          <p:cNvSpPr>
            <a:spLocks noChangeShapeType="1"/>
          </p:cNvSpPr>
          <p:nvPr/>
        </p:nvSpPr>
        <p:spPr bwMode="auto">
          <a:xfrm flipV="1">
            <a:off x="3117850" y="4645025"/>
            <a:ext cx="0" cy="685800"/>
          </a:xfrm>
          <a:prstGeom prst="line">
            <a:avLst/>
          </a:prstGeom>
          <a:noFill/>
          <a:ln w="9525">
            <a:solidFill>
              <a:schemeClr val="tx1"/>
            </a:solidFill>
            <a:round/>
            <a:headEnd/>
            <a:tailEnd/>
          </a:ln>
        </p:spPr>
        <p:txBody>
          <a:bodyPr/>
          <a:lstStyle/>
          <a:p>
            <a:endParaRPr lang="en-US" dirty="0"/>
          </a:p>
        </p:txBody>
      </p:sp>
      <p:sp>
        <p:nvSpPr>
          <p:cNvPr id="11" name="Line 20">
            <a:extLst>
              <a:ext uri="{C183D7F6-B498-43B3-948B-1728B52AA6E4}">
                <adec:decorative xmlns:adec="http://schemas.microsoft.com/office/drawing/2017/decorative" val="1"/>
              </a:ext>
            </a:extLst>
          </p:cNvPr>
          <p:cNvSpPr>
            <a:spLocks noChangeShapeType="1"/>
          </p:cNvSpPr>
          <p:nvPr/>
        </p:nvSpPr>
        <p:spPr bwMode="auto">
          <a:xfrm flipV="1">
            <a:off x="5600700" y="4743450"/>
            <a:ext cx="0" cy="685800"/>
          </a:xfrm>
          <a:prstGeom prst="line">
            <a:avLst/>
          </a:prstGeom>
          <a:noFill/>
          <a:ln w="9525">
            <a:solidFill>
              <a:schemeClr val="tx1"/>
            </a:solidFill>
            <a:round/>
            <a:headEnd/>
            <a:tailEnd/>
          </a:ln>
        </p:spPr>
        <p:txBody>
          <a:bodyPr/>
          <a:lstStyle/>
          <a:p>
            <a:endParaRPr lang="en-US" dirty="0"/>
          </a:p>
        </p:txBody>
      </p:sp>
      <p:sp>
        <p:nvSpPr>
          <p:cNvPr id="13" name="Line 22">
            <a:extLst>
              <a:ext uri="{C183D7F6-B498-43B3-948B-1728B52AA6E4}">
                <adec:decorative xmlns:adec="http://schemas.microsoft.com/office/drawing/2017/decorative" val="1"/>
              </a:ext>
            </a:extLst>
          </p:cNvPr>
          <p:cNvSpPr>
            <a:spLocks noChangeShapeType="1"/>
          </p:cNvSpPr>
          <p:nvPr/>
        </p:nvSpPr>
        <p:spPr bwMode="auto">
          <a:xfrm>
            <a:off x="3314700" y="4873625"/>
            <a:ext cx="2171700" cy="0"/>
          </a:xfrm>
          <a:prstGeom prst="line">
            <a:avLst/>
          </a:prstGeom>
          <a:noFill/>
          <a:ln w="9525">
            <a:solidFill>
              <a:schemeClr val="tx1"/>
            </a:solidFill>
            <a:round/>
            <a:headEnd type="stealth" w="lg" len="lg"/>
            <a:tailEnd type="stealth" w="lg" len="lg"/>
          </a:ln>
        </p:spPr>
        <p:txBody>
          <a:bodyPr/>
          <a:lstStyle/>
          <a:p>
            <a:endParaRPr lang="en-US" dirty="0"/>
          </a:p>
        </p:txBody>
      </p:sp>
      <p:sp>
        <p:nvSpPr>
          <p:cNvPr id="14" name="Text Box 21" descr="200 ft."/>
          <p:cNvSpPr txBox="1">
            <a:spLocks noChangeArrowheads="1"/>
          </p:cNvSpPr>
          <p:nvPr/>
        </p:nvSpPr>
        <p:spPr bwMode="auto">
          <a:xfrm>
            <a:off x="3581400" y="4191000"/>
            <a:ext cx="1598515" cy="769441"/>
          </a:xfrm>
          <a:prstGeom prst="rect">
            <a:avLst/>
          </a:prstGeom>
          <a:noFill/>
          <a:ln w="9525">
            <a:noFill/>
            <a:miter lim="800000"/>
            <a:headEnd/>
            <a:tailEnd/>
          </a:ln>
        </p:spPr>
        <p:txBody>
          <a:bodyPr wrap="none">
            <a:spAutoFit/>
          </a:bodyPr>
          <a:lstStyle/>
          <a:p>
            <a:r>
              <a:rPr lang="en-US" sz="4400" dirty="0">
                <a:latin typeface="Arial" panose="020B0604020202020204" pitchFamily="34" charset="0"/>
              </a:rPr>
              <a:t>200 ft</a:t>
            </a:r>
          </a:p>
        </p:txBody>
      </p:sp>
      <p:sp>
        <p:nvSpPr>
          <p:cNvPr id="12" name="Google Shape;74;p1">
            <a:extLst>
              <a:ext uri="{FF2B5EF4-FFF2-40B4-BE49-F238E27FC236}">
                <a16:creationId xmlns:a16="http://schemas.microsoft.com/office/drawing/2014/main" id="{A091070E-0C0D-3BB6-A55D-F1442534B525}"/>
              </a:ext>
            </a:extLst>
          </p:cNvPr>
          <p:cNvSpPr/>
          <p:nvPr/>
        </p:nvSpPr>
        <p:spPr>
          <a:xfrm>
            <a:off x="4419600" y="6298930"/>
            <a:ext cx="16764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latin typeface="Arial" panose="020B0604020202020204" pitchFamily="34" charset="0"/>
                <a:ea typeface="Open Sans"/>
                <a:cs typeface="Arial" panose="020B0604020202020204" pitchFamily="34" charset="0"/>
                <a:sym typeface="Open Sans"/>
              </a:rPr>
              <a:t>Images: US Access Board</a:t>
            </a:r>
            <a:endParaRPr sz="1000"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4515138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NARRATION" val="7,2031995395,H:\Breeze Projects\ADA\Web course\Latest\NQ\DPFA Module 8 Work Zones-Maintenance NQ\Media.ppcx"/>
</p:tagLst>
</file>

<file path=ppt/tags/tag10.xml><?xml version="1.0" encoding="utf-8"?>
<p:tagLst xmlns:a="http://schemas.openxmlformats.org/drawingml/2006/main" xmlns:r="http://schemas.openxmlformats.org/officeDocument/2006/relationships" xmlns:p="http://schemas.openxmlformats.org/presentationml/2006/main">
  <p:tag name="PPSNARRATION" val="89,1121271626,H:\Breeze Projects\ADA\Web course\Latest\NQ\DPFA Module 2 Pedestrian Access Route NQ\Media.ppcx"/>
</p:tagLst>
</file>

<file path=ppt/tags/tag11.xml><?xml version="1.0" encoding="utf-8"?>
<p:tagLst xmlns:a="http://schemas.openxmlformats.org/drawingml/2006/main" xmlns:r="http://schemas.openxmlformats.org/officeDocument/2006/relationships" xmlns:p="http://schemas.openxmlformats.org/presentationml/2006/main">
  <p:tag name="PPSNARRATION" val="90,1121271626,H:\Breeze Projects\ADA\Web course\Latest\NQ\DPFA Module 2 Pedestrian Access Route NQ\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97,1121271626,H:\Breeze Projects\ADA\Web course\Latest\NQ\DPFA Module 2 Pedestrian Access Route NQ\Media.ppcx"/>
</p:tagLst>
</file>

<file path=ppt/tags/tag13.xml><?xml version="1.0" encoding="utf-8"?>
<p:tagLst xmlns:a="http://schemas.openxmlformats.org/drawingml/2006/main" xmlns:r="http://schemas.openxmlformats.org/officeDocument/2006/relationships" xmlns:p="http://schemas.openxmlformats.org/presentationml/2006/main">
  <p:tag name="PPSNARRATION" val="100,1121271626,H:\Breeze Projects\ADA\Web course\Latest\NQ\DPFA Module 2 Pedestrian Access Route NQ\Media.ppcx"/>
</p:tagLst>
</file>

<file path=ppt/tags/tag14.xml><?xml version="1.0" encoding="utf-8"?>
<p:tagLst xmlns:a="http://schemas.openxmlformats.org/drawingml/2006/main" xmlns:r="http://schemas.openxmlformats.org/officeDocument/2006/relationships" xmlns:p="http://schemas.openxmlformats.org/presentationml/2006/main">
  <p:tag name="PPSNARRATION" val="36,307254975,H:\Breeze Projects\ADA\Web course\Latest\NQ\DPFA Module 4 Detectable Warning Surfaces NQ\Media.ppcx"/>
</p:tagLst>
</file>

<file path=ppt/tags/tag15.xml><?xml version="1.0" encoding="utf-8"?>
<p:tagLst xmlns:a="http://schemas.openxmlformats.org/drawingml/2006/main" xmlns:r="http://schemas.openxmlformats.org/officeDocument/2006/relationships" xmlns:p="http://schemas.openxmlformats.org/presentationml/2006/main">
  <p:tag name="PPSNARRATION" val="40,307254975,H:\Breeze Projects\ADA\Web course\Latest\NQ\DPFA Module 4 Detectable Warning Surfaces NQ\Media.ppcx"/>
</p:tagLst>
</file>

<file path=ppt/tags/tag16.xml><?xml version="1.0" encoding="utf-8"?>
<p:tagLst xmlns:a="http://schemas.openxmlformats.org/drawingml/2006/main" xmlns:r="http://schemas.openxmlformats.org/officeDocument/2006/relationships" xmlns:p="http://schemas.openxmlformats.org/presentationml/2006/main">
  <p:tag name="PPSNARRATION" val="41,307254975,H:\Breeze Projects\ADA\Web course\Latest\NQ\DPFA Module 4 Detectable Warning Surfaces NQ\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43,307254975,H:\Breeze Projects\ADA\Web course\Latest\NQ\DPFA Module 4 Detectable Warning Surfaces NQ\Media.ppcx"/>
</p:tagLst>
</file>

<file path=ppt/tags/tag18.xml><?xml version="1.0" encoding="utf-8"?>
<p:tagLst xmlns:a="http://schemas.openxmlformats.org/drawingml/2006/main" xmlns:r="http://schemas.openxmlformats.org/officeDocument/2006/relationships" xmlns:p="http://schemas.openxmlformats.org/presentationml/2006/main">
  <p:tag name="PPSNARRATION" val="42,307254975,H:\Breeze Projects\ADA\Web course\Latest\NQ\DPFA Module 4 Detectable Warning Surfaces NQ\Media.ppcx"/>
</p:tagLst>
</file>

<file path=ppt/tags/tag19.xml><?xml version="1.0" encoding="utf-8"?>
<p:tagLst xmlns:a="http://schemas.openxmlformats.org/drawingml/2006/main" xmlns:r="http://schemas.openxmlformats.org/officeDocument/2006/relationships" xmlns:p="http://schemas.openxmlformats.org/presentationml/2006/main">
  <p:tag name="PPSNARRATION" val="46,307254975,H:\Breeze Projects\ADA\Web course\Latest\NQ\DPFA Module 4 Detectable Warning Surfaces NQ\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102,1121271626,H:\Breeze Projects\ADA\Web course\Latest\NQ\DPFA Module 2 Pedestrian Access Route NQ\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6,1121271626,H:\Breeze Projects\ADA\Web course\Latest\NQ\DPFA Module 2 Pedestrian Access Route NQ\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7,1121271626,H:\Breeze Projects\ADA\Web course\Latest\NQ\DPFA Module 2 Pedestrian Access Route NQ\Media.ppcx"/>
</p:tagLst>
</file>

<file path=ppt/tags/tag5.xml><?xml version="1.0" encoding="utf-8"?>
<p:tagLst xmlns:a="http://schemas.openxmlformats.org/drawingml/2006/main" xmlns:r="http://schemas.openxmlformats.org/officeDocument/2006/relationships" xmlns:p="http://schemas.openxmlformats.org/presentationml/2006/main">
  <p:tag name="PPSNARRATION" val="8,1121271626,H:\Breeze Projects\ADA\Web course\Latest\NQ\DPFA Module 2 Pedestrian Access Route NQ\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9,1121271626,H:\Breeze Projects\ADA\Web course\Latest\NQ\DPFA Module 2 Pedestrian Access Route NQ\Media.ppcx"/>
</p:tagLst>
</file>

<file path=ppt/tags/tag7.xml><?xml version="1.0" encoding="utf-8"?>
<p:tagLst xmlns:a="http://schemas.openxmlformats.org/drawingml/2006/main" xmlns:r="http://schemas.openxmlformats.org/officeDocument/2006/relationships" xmlns:p="http://schemas.openxmlformats.org/presentationml/2006/main">
  <p:tag name="PPSNARRATION" val="10,1121271626,H:\Breeze Projects\ADA\Web course\Latest\NQ\DPFA Module 2 Pedestrian Access Route NQ\Media.ppcx"/>
</p:tagLst>
</file>

<file path=ppt/tags/tag8.xml><?xml version="1.0" encoding="utf-8"?>
<p:tagLst xmlns:a="http://schemas.openxmlformats.org/drawingml/2006/main" xmlns:r="http://schemas.openxmlformats.org/officeDocument/2006/relationships" xmlns:p="http://schemas.openxmlformats.org/presentationml/2006/main">
  <p:tag name="PPSNARRATION" val="11,1121271626,H:\Breeze Projects\ADA\Web course\Latest\NQ\DPFA Module 2 Pedestrian Access Route NQ\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12,1121271626,H:\Breeze Projects\ADA\Web course\Latest\NQ\DPFA Module 2 Pedestrian Access Route NQ\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1D8726CCB35046823CD2208737B298" ma:contentTypeVersion="17" ma:contentTypeDescription="Create a new document." ma:contentTypeScope="" ma:versionID="a1dfcc3812e8eda223e4bbc003fc5805">
  <xsd:schema xmlns:xsd="http://www.w3.org/2001/XMLSchema" xmlns:xs="http://www.w3.org/2001/XMLSchema" xmlns:p="http://schemas.microsoft.com/office/2006/metadata/properties" xmlns:ns2="f5270e54-c8a0-4b22-84cc-0e31eb95d21e" xmlns:ns3="32c1465c-eec5-42df-ba25-e7b3dc5efb78" targetNamespace="http://schemas.microsoft.com/office/2006/metadata/properties" ma:root="true" ma:fieldsID="ea3ce69e8d0753bef4c975463d142391" ns2:_="" ns3:_="">
    <xsd:import namespace="f5270e54-c8a0-4b22-84cc-0e31eb95d21e"/>
    <xsd:import namespace="32c1465c-eec5-42df-ba25-e7b3dc5efb7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270e54-c8a0-4b22-84cc-0e31eb95d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a752f70-6a13-4c50-9a09-ea54223a0f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c1465c-eec5-42df-ba25-e7b3dc5efb7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5f90fc8-047a-47db-90e2-1028f76883af}" ma:internalName="TaxCatchAll" ma:showField="CatchAllData" ma:web="32c1465c-eec5-42df-ba25-e7b3dc5efb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5270e54-c8a0-4b22-84cc-0e31eb95d21e">
      <Terms xmlns="http://schemas.microsoft.com/office/infopath/2007/PartnerControls"/>
    </lcf76f155ced4ddcb4097134ff3c332f>
    <TaxCatchAll xmlns="32c1465c-eec5-42df-ba25-e7b3dc5efb78" xsi:nil="true"/>
  </documentManagement>
</p:properties>
</file>

<file path=customXml/itemProps1.xml><?xml version="1.0" encoding="utf-8"?>
<ds:datastoreItem xmlns:ds="http://schemas.openxmlformats.org/officeDocument/2006/customXml" ds:itemID="{0E210CD8-3437-444F-8A42-48EE4A8DA415}"/>
</file>

<file path=customXml/itemProps2.xml><?xml version="1.0" encoding="utf-8"?>
<ds:datastoreItem xmlns:ds="http://schemas.openxmlformats.org/officeDocument/2006/customXml" ds:itemID="{42F436CD-45D9-4A04-80A8-0EA9B169BBF1}"/>
</file>

<file path=customXml/itemProps3.xml><?xml version="1.0" encoding="utf-8"?>
<ds:datastoreItem xmlns:ds="http://schemas.openxmlformats.org/officeDocument/2006/customXml" ds:itemID="{D9563619-BA95-4634-88B2-7915AE276696}"/>
</file>

<file path=docProps/app.xml><?xml version="1.0" encoding="utf-8"?>
<Properties xmlns="http://schemas.openxmlformats.org/officeDocument/2006/extended-properties" xmlns:vt="http://schemas.openxmlformats.org/officeDocument/2006/docPropsVTypes">
  <TotalTime>57126</TotalTime>
  <Words>30143</Words>
  <Application>Microsoft Office PowerPoint</Application>
  <PresentationFormat>On-screen Show (4:3)</PresentationFormat>
  <Paragraphs>2904</Paragraphs>
  <Slides>225</Slides>
  <Notes>225</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225</vt:i4>
      </vt:variant>
    </vt:vector>
  </HeadingPairs>
  <TitlesOfParts>
    <vt:vector size="233" baseType="lpstr">
      <vt:lpstr>Arial</vt:lpstr>
      <vt:lpstr>Calibri</vt:lpstr>
      <vt:lpstr>Noto Sans Symbols</vt:lpstr>
      <vt:lpstr>Times New Roman</vt:lpstr>
      <vt:lpstr>Trebuchet MS</vt:lpstr>
      <vt:lpstr>Verdana</vt:lpstr>
      <vt:lpstr>Wingdings</vt:lpstr>
      <vt:lpstr>Default Design</vt:lpstr>
      <vt:lpstr>Designing Temporary Traffic Control (TTC) Zones for Pedestrian Accessibility</vt:lpstr>
      <vt:lpstr>Disclaimer</vt:lpstr>
      <vt:lpstr>Instructor </vt:lpstr>
      <vt:lpstr>Notes</vt:lpstr>
      <vt:lpstr>Developed and Presented by</vt:lpstr>
      <vt:lpstr>About ATSSA</vt:lpstr>
      <vt:lpstr>ATSSA’s Mission</vt:lpstr>
      <vt:lpstr>Introductions</vt:lpstr>
      <vt:lpstr>About your ATSSA Instructor</vt:lpstr>
      <vt:lpstr>Housekeeping</vt:lpstr>
      <vt:lpstr>Course Objectives</vt:lpstr>
      <vt:lpstr>Course Materials</vt:lpstr>
      <vt:lpstr>Exam</vt:lpstr>
      <vt:lpstr>The “Parking Lot”</vt:lpstr>
      <vt:lpstr>Notes</vt:lpstr>
      <vt:lpstr>Why this Course?</vt:lpstr>
      <vt:lpstr>Course Modules</vt:lpstr>
      <vt:lpstr>Questions</vt:lpstr>
      <vt:lpstr>1. Understanding the Disability Challenge</vt:lpstr>
      <vt:lpstr>Module Objectives</vt:lpstr>
      <vt:lpstr>Question 1</vt:lpstr>
      <vt:lpstr>Answer to Question 1</vt:lpstr>
      <vt:lpstr>Question 2 </vt:lpstr>
      <vt:lpstr>Answer to Question 2 </vt:lpstr>
      <vt:lpstr>Question 3 </vt:lpstr>
      <vt:lpstr>Answer to Question 3 </vt:lpstr>
      <vt:lpstr>The Pedestrian Environment is Diverse!</vt:lpstr>
      <vt:lpstr>Highway Users Are Also Diverse</vt:lpstr>
      <vt:lpstr>TTC Zones are Diverse Too!</vt:lpstr>
      <vt:lpstr>TTC Zones Can Be Of:</vt:lpstr>
      <vt:lpstr>Can we DESIGN for ALL users and ALL TTC zones all the time?</vt:lpstr>
      <vt:lpstr>Accessible Design Principles (including work zones)</vt:lpstr>
      <vt:lpstr>Disabled Individuals RELY on information for their safety and mobility</vt:lpstr>
      <vt:lpstr>Definition of a Disability Under the ADA </vt:lpstr>
      <vt:lpstr>Types of Disabilities</vt:lpstr>
      <vt:lpstr>1. Mobility Disabilities</vt:lpstr>
      <vt:lpstr>Mobility Disabilities</vt:lpstr>
      <vt:lpstr>Movement Barriers</vt:lpstr>
      <vt:lpstr>Examples of Movement Barriers</vt:lpstr>
      <vt:lpstr>Mobility-Impaired Pedestrian Issues During TTC:</vt:lpstr>
      <vt:lpstr>PowerPoint Presentation</vt:lpstr>
      <vt:lpstr>2. Visual Disabilities</vt:lpstr>
      <vt:lpstr>People with vision disabilities…</vt:lpstr>
      <vt:lpstr>Examples of Information Barriers</vt:lpstr>
      <vt:lpstr>Blind Pedestrian Issues During TTC: Not Knowing:</vt:lpstr>
      <vt:lpstr>PowerPoint Presentation</vt:lpstr>
      <vt:lpstr>Blind Pedestrian Issues During TTC: Not Knowing:</vt:lpstr>
      <vt:lpstr>Work Zone Audible Devices</vt:lpstr>
      <vt:lpstr>SpeakMaster</vt:lpstr>
      <vt:lpstr>3. Hearing Disabilities</vt:lpstr>
      <vt:lpstr>4. Cognitive Disabilities</vt:lpstr>
      <vt:lpstr>Module Recap</vt:lpstr>
      <vt:lpstr>Questions</vt:lpstr>
      <vt:lpstr>2. Laws, Standards and Guidelines</vt:lpstr>
      <vt:lpstr>Module Objectives</vt:lpstr>
      <vt:lpstr>The American with Disabilities Act</vt:lpstr>
      <vt:lpstr>Legal Background</vt:lpstr>
      <vt:lpstr>ADA Accessibility Guidelines (ADAAG)</vt:lpstr>
      <vt:lpstr>The U.S Access Board</vt:lpstr>
      <vt:lpstr>Five Titles of the ADA</vt:lpstr>
      <vt:lpstr>Title II - State and Local Governments</vt:lpstr>
      <vt:lpstr>Transition Plan Elements Public Right-of-Way (ROW) Facilities</vt:lpstr>
      <vt:lpstr>Title II – New Construction (28 CFR 35.151)</vt:lpstr>
      <vt:lpstr>Title II – Alterations (28 CFR 35.151)</vt:lpstr>
      <vt:lpstr>Title II – Maintaining Accessibility (28 CFR 35.133)</vt:lpstr>
      <vt:lpstr>Maintenance Examples</vt:lpstr>
      <vt:lpstr>Public Right-of-Way Accessibility Guidelines (PROWAG)</vt:lpstr>
      <vt:lpstr>The PROWAG</vt:lpstr>
      <vt:lpstr>R205 Alternate Pedestrian Access Route (PAR)</vt:lpstr>
      <vt:lpstr>The Manual on Uniform Traffic Control Devices (MUTCD)</vt:lpstr>
      <vt:lpstr>What does the MUTCD say about accessibility?</vt:lpstr>
      <vt:lpstr>What does the MUTCD say about accessibility?</vt:lpstr>
      <vt:lpstr>What if we can’t comply?</vt:lpstr>
      <vt:lpstr>Existing physical constraints include…</vt:lpstr>
      <vt:lpstr>Attention should be given to work zones near high-pedestrian areas:</vt:lpstr>
      <vt:lpstr>Alternate means may include…</vt:lpstr>
      <vt:lpstr>Temporary Accessible Paths Include… </vt:lpstr>
      <vt:lpstr>Not Detectable…</vt:lpstr>
      <vt:lpstr>Detectable?</vt:lpstr>
      <vt:lpstr>Tape or rope are not detectable!</vt:lpstr>
      <vt:lpstr>Accessible? Detectable?</vt:lpstr>
      <vt:lpstr>Not Detectable</vt:lpstr>
      <vt:lpstr>Not Detectable</vt:lpstr>
      <vt:lpstr>Module Recap</vt:lpstr>
      <vt:lpstr>Questions</vt:lpstr>
      <vt:lpstr>3. Approaches to Routing Pedestrians</vt:lpstr>
      <vt:lpstr>Module Objectives</vt:lpstr>
      <vt:lpstr>Routing Pedestrians</vt:lpstr>
      <vt:lpstr>Good Information </vt:lpstr>
      <vt:lpstr>Considerations When Planning For Pedestrians In TTC Zones</vt:lpstr>
      <vt:lpstr>Considerations When Planning For Pedestrians In TTC Zones</vt:lpstr>
      <vt:lpstr>Accommodating Pedestrians</vt:lpstr>
      <vt:lpstr>PowerPoint Presentation</vt:lpstr>
      <vt:lpstr>Relocated Bus Stop Information</vt:lpstr>
      <vt:lpstr>Transit Rider Information </vt:lpstr>
      <vt:lpstr>Accommodating Pedestrians</vt:lpstr>
      <vt:lpstr>Accommodating Pedestrians</vt:lpstr>
      <vt:lpstr>Intruding?</vt:lpstr>
      <vt:lpstr>Accommodating Pedestrians</vt:lpstr>
      <vt:lpstr>Width at Passing Spaces</vt:lpstr>
      <vt:lpstr>Accommodating Pedestrians</vt:lpstr>
      <vt:lpstr>Accessible Pedestrian Signals in TTC Zones</vt:lpstr>
      <vt:lpstr>Accommodating Pedestrians</vt:lpstr>
      <vt:lpstr>Accommodating Pedestrians</vt:lpstr>
      <vt:lpstr>Continuous Detectable Edge Devices</vt:lpstr>
      <vt:lpstr>Longitudinal Channelizing Devices (LCDs)</vt:lpstr>
      <vt:lpstr>PowerPoint Presentation</vt:lpstr>
      <vt:lpstr>Detectable</vt:lpstr>
      <vt:lpstr>Detectable</vt:lpstr>
      <vt:lpstr>Detectable Warning (Guide) Strips</vt:lpstr>
      <vt:lpstr>PowerPoint Presentation</vt:lpstr>
      <vt:lpstr>Detectable</vt:lpstr>
      <vt:lpstr>PowerPoint Presentation</vt:lpstr>
      <vt:lpstr>PowerPoint Presentation</vt:lpstr>
      <vt:lpstr>Approaches for Routing Pedestrians</vt:lpstr>
      <vt:lpstr>1. Maintain as is</vt:lpstr>
      <vt:lpstr>MUTCD Ifs:</vt:lpstr>
      <vt:lpstr>Access to Businesses = Less Impact</vt:lpstr>
      <vt:lpstr>2. Sidewalk Detour</vt:lpstr>
      <vt:lpstr>MUTCD Support Information</vt:lpstr>
      <vt:lpstr>Pedestrian Detours</vt:lpstr>
      <vt:lpstr>Accessible Pedestrian Detour?</vt:lpstr>
      <vt:lpstr>Advance Notification of Closure</vt:lpstr>
      <vt:lpstr>3. Sidewalk Diversion</vt:lpstr>
      <vt:lpstr>PowerPoint Presentation</vt:lpstr>
      <vt:lpstr>PowerPoint Presentation</vt:lpstr>
      <vt:lpstr>PowerPoint Presentation</vt:lpstr>
      <vt:lpstr>PowerPoint Presentation</vt:lpstr>
      <vt:lpstr>Detour or divert?</vt:lpstr>
      <vt:lpstr>Good!</vt:lpstr>
      <vt:lpstr>4. Temporary Pedestrian Accessible Routes</vt:lpstr>
      <vt:lpstr>Module Objectives</vt:lpstr>
      <vt:lpstr>Non-Compliant Work Zones Force Wheelchairs to the Street!</vt:lpstr>
      <vt:lpstr>Temporary Pedestrian Accessible Route Features</vt:lpstr>
      <vt:lpstr>1. TPAR Minimum Continuous Width</vt:lpstr>
      <vt:lpstr>TPAR Minimum Continuous Width</vt:lpstr>
      <vt:lpstr>Three Feet For One Wheelchair User</vt:lpstr>
      <vt:lpstr>3.5 Feet For A Person Using Crutches</vt:lpstr>
      <vt:lpstr>4 Ft For User W/Guide Dog, Sighted Guide Or One Person Assisting Another</vt:lpstr>
      <vt:lpstr>5 Ft For A Wheelchair User &amp; Walking Companion, 6 Ft For 2 Wheelchair Users</vt:lpstr>
      <vt:lpstr>5 Ft For A Turning Wheelchair</vt:lpstr>
      <vt:lpstr>5 Ft For Two People To Walk  Comfortably Side By Side Or To Pass Each Other</vt:lpstr>
      <vt:lpstr>2. Minimum Vertical Clearance</vt:lpstr>
      <vt:lpstr>PowerPoint Presentation</vt:lpstr>
      <vt:lpstr>Protruding Objects</vt:lpstr>
      <vt:lpstr>PowerPoint Presentation</vt:lpstr>
      <vt:lpstr>Protruding Limits</vt:lpstr>
      <vt:lpstr>3. Free of Hazards</vt:lpstr>
      <vt:lpstr>PowerPoint Presentation</vt:lpstr>
      <vt:lpstr>PowerPoint Presentation</vt:lpstr>
      <vt:lpstr>PowerPoint Presentation</vt:lpstr>
      <vt:lpstr>Accessible to All?</vt:lpstr>
      <vt:lpstr>4. Good Even Surfaces</vt:lpstr>
      <vt:lpstr>TPAR Cross Slope</vt:lpstr>
      <vt:lpstr>Cross Slopes Challenges</vt:lpstr>
      <vt:lpstr>Street or Highway Grade</vt:lpstr>
      <vt:lpstr>Good Practice: Provide Advance Information</vt:lpstr>
      <vt:lpstr>Grate Openings in Pedestrian Direction</vt:lpstr>
      <vt:lpstr>Horizontal Surface Openings</vt:lpstr>
      <vt:lpstr>Small Abrupt Vertical Changes</vt:lpstr>
      <vt:lpstr>PowerPoint Presentation</vt:lpstr>
      <vt:lpstr>Compliant Bevel?</vt:lpstr>
      <vt:lpstr>Typically Acceptable Surfaces </vt:lpstr>
      <vt:lpstr>Avoid Irregular Surfaces Such as…</vt:lpstr>
      <vt:lpstr>5. Temporary Ramps and Landings</vt:lpstr>
      <vt:lpstr>Parts of Accessible Ramps</vt:lpstr>
      <vt:lpstr>Understanding Accessible Ramps: Ramp Cross Section</vt:lpstr>
      <vt:lpstr>Perpendicular Curb Ramps</vt:lpstr>
      <vt:lpstr>Maximum Ramp Running Slopes</vt:lpstr>
      <vt:lpstr>Alternative Ramp Design</vt:lpstr>
      <vt:lpstr>PowerPoint Presentation</vt:lpstr>
      <vt:lpstr>Temporary Ramp: Parallel to Curb</vt:lpstr>
      <vt:lpstr>PowerPoint Presentation</vt:lpstr>
      <vt:lpstr>Temporary Wood Curb Ramp Details</vt:lpstr>
      <vt:lpstr>Non-Compliant Ramp</vt:lpstr>
      <vt:lpstr>Compliant Temporary Ramp</vt:lpstr>
      <vt:lpstr>Temporary Concrete Ramps</vt:lpstr>
      <vt:lpstr>Portable Ramps</vt:lpstr>
      <vt:lpstr>Temporary Pedestrian Modular Ramp</vt:lpstr>
      <vt:lpstr>Other Ramp Safety Features</vt:lpstr>
      <vt:lpstr>1. Non-Slip Ramp Surfaces</vt:lpstr>
      <vt:lpstr>2. Handrails</vt:lpstr>
      <vt:lpstr>PowerPoint Presentation</vt:lpstr>
      <vt:lpstr>Hand Edge or Rail</vt:lpstr>
      <vt:lpstr>3. Guardrails</vt:lpstr>
      <vt:lpstr>4. Edge Protection</vt:lpstr>
      <vt:lpstr>Edge Protection</vt:lpstr>
      <vt:lpstr>5. Flush</vt:lpstr>
      <vt:lpstr>6. Landings</vt:lpstr>
      <vt:lpstr>7. Detectable Warning Surfaces (DWS)</vt:lpstr>
      <vt:lpstr>Detectable Warning Details</vt:lpstr>
      <vt:lpstr>Detectable Warning Surface Detail</vt:lpstr>
      <vt:lpstr>Contrasting Color</vt:lpstr>
      <vt:lpstr>Detectable Warning Surface Location and Alignment</vt:lpstr>
      <vt:lpstr>Detectable Warning Surface Placement on Perpendicular Curb Ramps</vt:lpstr>
      <vt:lpstr>Directional Perpendicular Ramp</vt:lpstr>
      <vt:lpstr>Detectable Warning Surfaces at Parallel Curb Ramp</vt:lpstr>
      <vt:lpstr>Proper Placement of Truncated Domes</vt:lpstr>
      <vt:lpstr>8. Drainage</vt:lpstr>
      <vt:lpstr>Drainage</vt:lpstr>
      <vt:lpstr>PowerPoint Presentation</vt:lpstr>
      <vt:lpstr>Overhead Work</vt:lpstr>
      <vt:lpstr>Canopied Walkways</vt:lpstr>
      <vt:lpstr>Covered Pedestrian Walkways</vt:lpstr>
      <vt:lpstr>Accessibility During Short-Term  and Short Duration Operations</vt:lpstr>
      <vt:lpstr>Accessibility During Short-Term  and Short Duration Operations</vt:lpstr>
      <vt:lpstr>Best Practices</vt:lpstr>
      <vt:lpstr>Discussion:  Are these acceptable practices for short duration work?</vt:lpstr>
      <vt:lpstr>PowerPoint Presentation</vt:lpstr>
      <vt:lpstr>Module Recap</vt:lpstr>
      <vt:lpstr>Questions</vt:lpstr>
      <vt:lpstr>5. Field Exercise</vt:lpstr>
      <vt:lpstr>Module Objectives</vt:lpstr>
      <vt:lpstr>Useful Equipment</vt:lpstr>
      <vt:lpstr>Assess and Report on…</vt:lpstr>
      <vt:lpstr>Field Visit Logistics</vt:lpstr>
      <vt:lpstr>Questions</vt:lpstr>
      <vt:lpstr>6. Closing</vt:lpstr>
      <vt:lpstr>Module Objectives</vt:lpstr>
      <vt:lpstr>Review the “Parking Lot”</vt:lpstr>
      <vt:lpstr>Review the Course Objectives</vt:lpstr>
      <vt:lpstr>Course Evaluation Form</vt:lpstr>
      <vt:lpstr>Exam</vt:lpstr>
      <vt:lpstr>When Done…</vt:lpstr>
      <vt:lpstr>Thank you for choosing ATSSA for your training needs!</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Temporary Traffic Control Zones for Pedestrian Accessibility</dc:title>
  <dc:subject>File 1 of 1</dc:subject>
  <dc:creator>Juan M Morales, P.E</dc:creator>
  <dc:description>JM Morales &amp; Associates, 407-674-7007, www.jmmassoc.com</dc:description>
  <cp:lastModifiedBy>Tim Luttrell</cp:lastModifiedBy>
  <cp:revision>810</cp:revision>
  <dcterms:created xsi:type="dcterms:W3CDTF">2003-08-18T20:36:41Z</dcterms:created>
  <dcterms:modified xsi:type="dcterms:W3CDTF">2025-04-09T16:11:47Z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0x0101000F1D8726CCB35046823CD2208737B298</vt:lpwstr>
  </property>
</Properties>
</file>