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58.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45.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12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18.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13.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5"/>
  </p:notesMasterIdLst>
  <p:sldIdLst>
    <p:sldId id="332" r:id="rId3"/>
    <p:sldId id="545" r:id="rId4"/>
    <p:sldId id="333" r:id="rId5"/>
    <p:sldId id="357" r:id="rId6"/>
    <p:sldId id="358" r:id="rId7"/>
    <p:sldId id="529" r:id="rId8"/>
    <p:sldId id="531" r:id="rId9"/>
    <p:sldId id="532" r:id="rId10"/>
    <p:sldId id="533" r:id="rId11"/>
    <p:sldId id="534" r:id="rId12"/>
    <p:sldId id="360" r:id="rId13"/>
    <p:sldId id="361" r:id="rId14"/>
    <p:sldId id="530" r:id="rId15"/>
    <p:sldId id="365" r:id="rId16"/>
    <p:sldId id="546" r:id="rId17"/>
    <p:sldId id="535" r:id="rId18"/>
    <p:sldId id="368" r:id="rId19"/>
    <p:sldId id="369" r:id="rId20"/>
    <p:sldId id="370" r:id="rId21"/>
    <p:sldId id="364" r:id="rId22"/>
    <p:sldId id="547" r:id="rId23"/>
    <p:sldId id="373" r:id="rId24"/>
    <p:sldId id="374" r:id="rId25"/>
    <p:sldId id="375" r:id="rId26"/>
    <p:sldId id="376" r:id="rId27"/>
    <p:sldId id="377" r:id="rId28"/>
    <p:sldId id="378" r:id="rId29"/>
    <p:sldId id="379" r:id="rId30"/>
    <p:sldId id="380" r:id="rId31"/>
    <p:sldId id="381" r:id="rId32"/>
    <p:sldId id="382" r:id="rId33"/>
    <p:sldId id="383" r:id="rId34"/>
    <p:sldId id="384" r:id="rId35"/>
    <p:sldId id="385" r:id="rId36"/>
    <p:sldId id="386" r:id="rId37"/>
    <p:sldId id="387" r:id="rId38"/>
    <p:sldId id="388" r:id="rId39"/>
    <p:sldId id="389" r:id="rId40"/>
    <p:sldId id="390" r:id="rId41"/>
    <p:sldId id="391" r:id="rId42"/>
    <p:sldId id="392" r:id="rId43"/>
    <p:sldId id="393" r:id="rId44"/>
    <p:sldId id="394" r:id="rId45"/>
    <p:sldId id="395" r:id="rId46"/>
    <p:sldId id="396" r:id="rId47"/>
    <p:sldId id="397" r:id="rId48"/>
    <p:sldId id="398" r:id="rId49"/>
    <p:sldId id="399" r:id="rId50"/>
    <p:sldId id="400" r:id="rId51"/>
    <p:sldId id="401" r:id="rId52"/>
    <p:sldId id="402" r:id="rId53"/>
    <p:sldId id="403" r:id="rId54"/>
    <p:sldId id="404" r:id="rId55"/>
    <p:sldId id="405" r:id="rId56"/>
    <p:sldId id="406" r:id="rId57"/>
    <p:sldId id="407" r:id="rId58"/>
    <p:sldId id="539" r:id="rId59"/>
    <p:sldId id="409" r:id="rId60"/>
    <p:sldId id="410" r:id="rId61"/>
    <p:sldId id="411" r:id="rId62"/>
    <p:sldId id="412" r:id="rId63"/>
    <p:sldId id="413" r:id="rId64"/>
    <p:sldId id="414" r:id="rId65"/>
    <p:sldId id="415" r:id="rId66"/>
    <p:sldId id="416" r:id="rId67"/>
    <p:sldId id="417" r:id="rId68"/>
    <p:sldId id="418" r:id="rId69"/>
    <p:sldId id="419" r:id="rId70"/>
    <p:sldId id="420" r:id="rId71"/>
    <p:sldId id="421" r:id="rId72"/>
    <p:sldId id="422" r:id="rId73"/>
    <p:sldId id="423" r:id="rId74"/>
    <p:sldId id="424" r:id="rId75"/>
    <p:sldId id="425" r:id="rId76"/>
    <p:sldId id="426" r:id="rId77"/>
    <p:sldId id="427" r:id="rId78"/>
    <p:sldId id="428" r:id="rId79"/>
    <p:sldId id="429" r:id="rId80"/>
    <p:sldId id="430" r:id="rId81"/>
    <p:sldId id="431" r:id="rId82"/>
    <p:sldId id="432" r:id="rId83"/>
    <p:sldId id="433" r:id="rId84"/>
    <p:sldId id="434" r:id="rId85"/>
    <p:sldId id="435" r:id="rId86"/>
    <p:sldId id="436" r:id="rId87"/>
    <p:sldId id="437" r:id="rId88"/>
    <p:sldId id="438" r:id="rId89"/>
    <p:sldId id="439" r:id="rId90"/>
    <p:sldId id="440" r:id="rId91"/>
    <p:sldId id="441" r:id="rId92"/>
    <p:sldId id="442" r:id="rId93"/>
    <p:sldId id="443" r:id="rId94"/>
    <p:sldId id="444" r:id="rId95"/>
    <p:sldId id="445" r:id="rId96"/>
    <p:sldId id="446" r:id="rId97"/>
    <p:sldId id="447" r:id="rId98"/>
    <p:sldId id="448" r:id="rId99"/>
    <p:sldId id="449" r:id="rId100"/>
    <p:sldId id="450" r:id="rId101"/>
    <p:sldId id="451" r:id="rId102"/>
    <p:sldId id="452" r:id="rId103"/>
    <p:sldId id="453" r:id="rId104"/>
    <p:sldId id="454" r:id="rId105"/>
    <p:sldId id="455" r:id="rId106"/>
    <p:sldId id="456" r:id="rId107"/>
    <p:sldId id="457" r:id="rId108"/>
    <p:sldId id="458" r:id="rId109"/>
    <p:sldId id="459" r:id="rId110"/>
    <p:sldId id="460" r:id="rId111"/>
    <p:sldId id="461" r:id="rId112"/>
    <p:sldId id="462" r:id="rId113"/>
    <p:sldId id="463" r:id="rId114"/>
    <p:sldId id="464" r:id="rId115"/>
    <p:sldId id="465" r:id="rId116"/>
    <p:sldId id="466" r:id="rId117"/>
    <p:sldId id="467" r:id="rId118"/>
    <p:sldId id="468" r:id="rId119"/>
    <p:sldId id="469" r:id="rId120"/>
    <p:sldId id="470" r:id="rId121"/>
    <p:sldId id="471" r:id="rId122"/>
    <p:sldId id="472" r:id="rId123"/>
    <p:sldId id="473" r:id="rId124"/>
    <p:sldId id="474" r:id="rId125"/>
    <p:sldId id="475" r:id="rId126"/>
    <p:sldId id="476" r:id="rId127"/>
    <p:sldId id="477" r:id="rId128"/>
    <p:sldId id="478" r:id="rId129"/>
    <p:sldId id="479" r:id="rId130"/>
    <p:sldId id="480" r:id="rId131"/>
    <p:sldId id="481" r:id="rId132"/>
    <p:sldId id="482" r:id="rId133"/>
    <p:sldId id="483" r:id="rId134"/>
    <p:sldId id="484" r:id="rId135"/>
    <p:sldId id="485" r:id="rId136"/>
    <p:sldId id="486" r:id="rId137"/>
    <p:sldId id="487" r:id="rId138"/>
    <p:sldId id="488" r:id="rId139"/>
    <p:sldId id="489" r:id="rId140"/>
    <p:sldId id="490" r:id="rId141"/>
    <p:sldId id="491" r:id="rId142"/>
    <p:sldId id="492" r:id="rId143"/>
    <p:sldId id="493" r:id="rId144"/>
    <p:sldId id="494" r:id="rId145"/>
    <p:sldId id="495" r:id="rId146"/>
    <p:sldId id="496" r:id="rId147"/>
    <p:sldId id="497" r:id="rId148"/>
    <p:sldId id="498" r:id="rId149"/>
    <p:sldId id="499" r:id="rId150"/>
    <p:sldId id="500" r:id="rId151"/>
    <p:sldId id="501" r:id="rId152"/>
    <p:sldId id="502" r:id="rId153"/>
    <p:sldId id="503" r:id="rId154"/>
    <p:sldId id="504" r:id="rId155"/>
    <p:sldId id="505" r:id="rId156"/>
    <p:sldId id="506" r:id="rId157"/>
    <p:sldId id="507" r:id="rId158"/>
    <p:sldId id="508" r:id="rId159"/>
    <p:sldId id="509" r:id="rId160"/>
    <p:sldId id="510" r:id="rId161"/>
    <p:sldId id="511" r:id="rId162"/>
    <p:sldId id="540" r:id="rId163"/>
    <p:sldId id="541" r:id="rId164"/>
    <p:sldId id="542" r:id="rId165"/>
    <p:sldId id="515" r:id="rId166"/>
    <p:sldId id="516" r:id="rId167"/>
    <p:sldId id="543" r:id="rId168"/>
    <p:sldId id="518" r:id="rId169"/>
    <p:sldId id="519" r:id="rId170"/>
    <p:sldId id="520" r:id="rId171"/>
    <p:sldId id="521" r:id="rId172"/>
    <p:sldId id="522" r:id="rId173"/>
    <p:sldId id="544" r:id="rId17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A1"/>
    <a:srgbClr val="00504A"/>
    <a:srgbClr val="00544E"/>
    <a:srgbClr val="00766E"/>
    <a:srgbClr val="FF0000"/>
    <a:srgbClr val="006C64"/>
    <a:srgbClr val="D60093"/>
    <a:srgbClr val="558ED5"/>
    <a:srgbClr val="77933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91"/>
    <p:restoredTop sz="83515" autoAdjust="0"/>
  </p:normalViewPr>
  <p:slideViewPr>
    <p:cSldViewPr snapToGrid="0">
      <p:cViewPr varScale="1">
        <p:scale>
          <a:sx n="92" d="100"/>
          <a:sy n="92" d="100"/>
        </p:scale>
        <p:origin x="1386" y="90"/>
      </p:cViewPr>
      <p:guideLst>
        <p:guide orient="horz" pos="2160"/>
        <p:guide pos="2880"/>
      </p:guideLst>
    </p:cSldViewPr>
  </p:slideViewPr>
  <p:notesTextViewPr>
    <p:cViewPr>
      <p:scale>
        <a:sx n="1" d="1"/>
        <a:sy n="1" d="1"/>
      </p:scale>
      <p:origin x="0" y="0"/>
    </p:cViewPr>
  </p:notesTextViewPr>
  <p:sorterViewPr>
    <p:cViewPr varScale="1">
      <p:scale>
        <a:sx n="1" d="1"/>
        <a:sy n="1" d="1"/>
      </p:scale>
      <p:origin x="0" y="-13344"/>
    </p:cViewPr>
  </p:sorterViewPr>
  <p:notesViewPr>
    <p:cSldViewPr snapToGrid="0">
      <p:cViewPr varScale="1">
        <p:scale>
          <a:sx n="83" d="100"/>
          <a:sy n="83" d="100"/>
        </p:scale>
        <p:origin x="3894" y="84"/>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customXml" Target="../customXml/item2.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customXml" Target="../customXml/item3.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viewProps" Target="viewProps.xml"/><Relationship Id="rId172" Type="http://schemas.openxmlformats.org/officeDocument/2006/relationships/slide" Target="slides/slide170.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tableStyles" Target="tableStyle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customXml" Target="../customXml/item1.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notesMaster" Target="notesMasters/notesMaster1.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presProps" Target="presProps.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 Type="http://schemas.openxmlformats.org/officeDocument/2006/relationships/slideMaster" Target="slideMasters/slideMaster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86446E-7D73-4580-9A76-AA2E95A5524B}"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438C0B6B-0F20-420A-AA14-F18087999B54}">
      <dgm:prSet phldrT="[Text]" custT="1"/>
      <dgm:spPr>
        <a:solidFill>
          <a:srgbClr val="FFFF00">
            <a:alpha val="50000"/>
          </a:srgbClr>
        </a:solidFill>
      </dgm:spPr>
      <dgm:t>
        <a:bodyPr/>
        <a:lstStyle/>
        <a:p>
          <a:pPr algn="ctr"/>
          <a:r>
            <a:rPr lang="en-US" sz="2800" b="1" i="0" dirty="0">
              <a:latin typeface="Arial" panose="020B0604020202020204" pitchFamily="34" charset="0"/>
            </a:rPr>
            <a:t>Evaluations to Improve WZ Safety and Mobility</a:t>
          </a:r>
        </a:p>
      </dgm:t>
      <dgm:extLst>
        <a:ext uri="{E40237B7-FDA0-4F09-8148-C483321AD2D9}">
          <dgm14:cNvPr xmlns:dgm14="http://schemas.microsoft.com/office/drawing/2010/diagram" id="0" name="" descr="Yellow circle showing &quot;Evaluations to Improve WZ Safety and Mobility&quot; with overlap by the three other red circles"/>
        </a:ext>
      </dgm:extLst>
    </dgm:pt>
    <dgm:pt modelId="{301DB545-2FE7-43BF-9225-4AE29B79C4B6}" type="parTrans" cxnId="{3E2B30CE-762B-44FE-AFF9-820A7E8E8687}">
      <dgm:prSet/>
      <dgm:spPr/>
      <dgm:t>
        <a:bodyPr/>
        <a:lstStyle/>
        <a:p>
          <a:pPr algn="ctr"/>
          <a:endParaRPr lang="en-US" sz="2800" i="0"/>
        </a:p>
      </dgm:t>
    </dgm:pt>
    <dgm:pt modelId="{8EDB757A-29CB-4713-85B6-59D012219DB5}" type="sibTrans" cxnId="{3E2B30CE-762B-44FE-AFF9-820A7E8E8687}">
      <dgm:prSet/>
      <dgm:spPr/>
      <dgm:t>
        <a:bodyPr/>
        <a:lstStyle/>
        <a:p>
          <a:pPr algn="ctr"/>
          <a:endParaRPr lang="en-US" sz="2800" i="0"/>
        </a:p>
      </dgm:t>
    </dgm:pt>
    <dgm:pt modelId="{5947AF68-A256-48CB-BD16-2ACE10289974}">
      <dgm:prSet phldrT="[Text]" custT="1"/>
      <dgm:spPr>
        <a:ln>
          <a:solidFill>
            <a:srgbClr val="C00000"/>
          </a:solidFill>
        </a:ln>
      </dgm:spPr>
      <dgm:t>
        <a:bodyPr/>
        <a:lstStyle/>
        <a:p>
          <a:pPr algn="ctr"/>
          <a:r>
            <a:rPr lang="en-US" sz="2800" i="0" dirty="0">
              <a:latin typeface="Arial" panose="020B0604020202020204" pitchFamily="34" charset="0"/>
            </a:rPr>
            <a:t>WZ Process Review</a:t>
          </a:r>
        </a:p>
      </dgm:t>
      <dgm:extLst>
        <a:ext uri="{E40237B7-FDA0-4F09-8148-C483321AD2D9}">
          <dgm14:cNvPr xmlns:dgm14="http://schemas.microsoft.com/office/drawing/2010/diagram" id="0" name="" descr="WZ Process Review&#10;"/>
        </a:ext>
      </dgm:extLst>
    </dgm:pt>
    <dgm:pt modelId="{C9344B10-FB07-477A-9EDF-CD11C2D653D1}" type="parTrans" cxnId="{10807BDC-F101-47B7-A828-A39878781E38}">
      <dgm:prSet/>
      <dgm:spPr/>
      <dgm:t>
        <a:bodyPr/>
        <a:lstStyle/>
        <a:p>
          <a:pPr algn="ctr"/>
          <a:endParaRPr lang="en-US" sz="2800" i="0"/>
        </a:p>
      </dgm:t>
    </dgm:pt>
    <dgm:pt modelId="{9BAF7B85-5238-4F1A-A425-84674D8BE6F8}" type="sibTrans" cxnId="{10807BDC-F101-47B7-A828-A39878781E38}">
      <dgm:prSet/>
      <dgm:spPr/>
      <dgm:t>
        <a:bodyPr/>
        <a:lstStyle/>
        <a:p>
          <a:pPr algn="ctr"/>
          <a:endParaRPr lang="en-US" sz="2800" i="0"/>
        </a:p>
      </dgm:t>
    </dgm:pt>
    <dgm:pt modelId="{DB581DE2-3613-4ECD-8C17-45EF0C5B2CE7}">
      <dgm:prSet phldrT="[Text]" custT="1"/>
      <dgm:spPr>
        <a:ln>
          <a:solidFill>
            <a:srgbClr val="C00000"/>
          </a:solidFill>
        </a:ln>
      </dgm:spPr>
      <dgm:t>
        <a:bodyPr/>
        <a:lstStyle/>
        <a:p>
          <a:pPr algn="ctr"/>
          <a:r>
            <a:rPr lang="en-US" sz="2800" i="0" dirty="0">
              <a:latin typeface="Arial" panose="020B0604020202020204" pitchFamily="34" charset="0"/>
            </a:rPr>
            <a:t>WZ Inspec-tion</a:t>
          </a:r>
        </a:p>
      </dgm:t>
      <dgm:extLst>
        <a:ext uri="{E40237B7-FDA0-4F09-8148-C483321AD2D9}">
          <dgm14:cNvPr xmlns:dgm14="http://schemas.microsoft.com/office/drawing/2010/diagram" id="0" name="" descr="WZ Inspec-tion&#10;"/>
        </a:ext>
      </dgm:extLst>
    </dgm:pt>
    <dgm:pt modelId="{AB15411D-8EBA-4313-A1BE-13D44275472D}" type="parTrans" cxnId="{2E9B2631-88D9-4395-B4C8-BC1A0CE154FD}">
      <dgm:prSet/>
      <dgm:spPr/>
      <dgm:t>
        <a:bodyPr/>
        <a:lstStyle/>
        <a:p>
          <a:pPr algn="ctr"/>
          <a:endParaRPr lang="en-US" sz="2800" i="0"/>
        </a:p>
      </dgm:t>
    </dgm:pt>
    <dgm:pt modelId="{4A1B2A53-7B68-4B8B-9FA4-7606D6735A99}" type="sibTrans" cxnId="{2E9B2631-88D9-4395-B4C8-BC1A0CE154FD}">
      <dgm:prSet/>
      <dgm:spPr/>
      <dgm:t>
        <a:bodyPr/>
        <a:lstStyle/>
        <a:p>
          <a:pPr algn="ctr"/>
          <a:endParaRPr lang="en-US" sz="2800" i="0"/>
        </a:p>
      </dgm:t>
    </dgm:pt>
    <dgm:pt modelId="{EA41DA40-E64C-4770-93BA-C64DF16BF5DC}">
      <dgm:prSet phldrT="[Text]" custT="1"/>
      <dgm:spPr>
        <a:ln>
          <a:solidFill>
            <a:srgbClr val="C00000"/>
          </a:solidFill>
        </a:ln>
      </dgm:spPr>
      <dgm:t>
        <a:bodyPr/>
        <a:lstStyle/>
        <a:p>
          <a:pPr algn="ctr"/>
          <a:r>
            <a:rPr lang="en-US" sz="2800" i="0" dirty="0">
              <a:latin typeface="Arial" panose="020B0604020202020204" pitchFamily="34" charset="0"/>
            </a:rPr>
            <a:t>WZRSA</a:t>
          </a:r>
        </a:p>
      </dgm:t>
      <dgm:extLst>
        <a:ext uri="{E40237B7-FDA0-4F09-8148-C483321AD2D9}">
          <dgm14:cNvPr xmlns:dgm14="http://schemas.microsoft.com/office/drawing/2010/diagram" id="0" name="" descr="WZRSA&#10;&#10;"/>
        </a:ext>
      </dgm:extLst>
    </dgm:pt>
    <dgm:pt modelId="{2CA5237E-A853-45D3-9C07-FF33C7D69CEA}" type="parTrans" cxnId="{E1F59186-76EC-4AE9-A352-DFDF9BB46985}">
      <dgm:prSet/>
      <dgm:spPr/>
      <dgm:t>
        <a:bodyPr/>
        <a:lstStyle/>
        <a:p>
          <a:pPr algn="ctr"/>
          <a:endParaRPr lang="en-US" sz="2800" i="0"/>
        </a:p>
      </dgm:t>
    </dgm:pt>
    <dgm:pt modelId="{5F41A9AC-4287-4C96-89C4-FBBE0A1F8A05}" type="sibTrans" cxnId="{E1F59186-76EC-4AE9-A352-DFDF9BB46985}">
      <dgm:prSet/>
      <dgm:spPr/>
      <dgm:t>
        <a:bodyPr/>
        <a:lstStyle/>
        <a:p>
          <a:pPr algn="ctr"/>
          <a:endParaRPr lang="en-US" sz="2800" i="0"/>
        </a:p>
      </dgm:t>
    </dgm:pt>
    <dgm:pt modelId="{2CCA0EA5-1529-4A92-AA27-A22AD4EABBAC}" type="pres">
      <dgm:prSet presAssocID="{2286446E-7D73-4580-9A76-AA2E95A5524B}" presName="composite" presStyleCnt="0">
        <dgm:presLayoutVars>
          <dgm:chMax val="1"/>
          <dgm:dir/>
          <dgm:resizeHandles val="exact"/>
        </dgm:presLayoutVars>
      </dgm:prSet>
      <dgm:spPr/>
    </dgm:pt>
    <dgm:pt modelId="{9FD02C07-66CA-4622-A848-AFC6BD92DFD2}" type="pres">
      <dgm:prSet presAssocID="{2286446E-7D73-4580-9A76-AA2E95A5524B}" presName="radial" presStyleCnt="0">
        <dgm:presLayoutVars>
          <dgm:animLvl val="ctr"/>
        </dgm:presLayoutVars>
      </dgm:prSet>
      <dgm:spPr/>
    </dgm:pt>
    <dgm:pt modelId="{C81615B9-E17F-4CFA-8DBA-EB66174A7C46}" type="pres">
      <dgm:prSet presAssocID="{438C0B6B-0F20-420A-AA14-F18087999B54}" presName="centerShape" presStyleLbl="vennNode1" presStyleIdx="0" presStyleCnt="4" custScaleX="120632"/>
      <dgm:spPr/>
    </dgm:pt>
    <dgm:pt modelId="{6633DB53-D366-47E6-BF75-B5677F950073}" type="pres">
      <dgm:prSet presAssocID="{5947AF68-A256-48CB-BD16-2ACE10289974}" presName="node" presStyleLbl="vennNode1" presStyleIdx="1" presStyleCnt="4" custScaleX="165292" custScaleY="130418">
        <dgm:presLayoutVars>
          <dgm:bulletEnabled val="1"/>
        </dgm:presLayoutVars>
      </dgm:prSet>
      <dgm:spPr/>
    </dgm:pt>
    <dgm:pt modelId="{41750DF5-7949-4121-A29C-BA1ACE16F63C}" type="pres">
      <dgm:prSet presAssocID="{DB581DE2-3613-4ECD-8C17-45EF0C5B2CE7}" presName="node" presStyleLbl="vennNode1" presStyleIdx="2" presStyleCnt="4" custScaleX="152184" custScaleY="133487" custRadScaleRad="121227" custRadScaleInc="-12169">
        <dgm:presLayoutVars>
          <dgm:bulletEnabled val="1"/>
        </dgm:presLayoutVars>
      </dgm:prSet>
      <dgm:spPr/>
    </dgm:pt>
    <dgm:pt modelId="{F8478909-E587-4615-96C1-0C98D181C55D}" type="pres">
      <dgm:prSet presAssocID="{EA41DA40-E64C-4770-93BA-C64DF16BF5DC}" presName="node" presStyleLbl="vennNode1" presStyleIdx="3" presStyleCnt="4" custScaleX="151542" custScaleY="139377" custRadScaleRad="122682" custRadScaleInc="11410">
        <dgm:presLayoutVars>
          <dgm:bulletEnabled val="1"/>
        </dgm:presLayoutVars>
      </dgm:prSet>
      <dgm:spPr/>
    </dgm:pt>
  </dgm:ptLst>
  <dgm:cxnLst>
    <dgm:cxn modelId="{07B85C01-9250-4D77-96DD-E1910DF0940F}" type="presOf" srcId="{DB581DE2-3613-4ECD-8C17-45EF0C5B2CE7}" destId="{41750DF5-7949-4121-A29C-BA1ACE16F63C}" srcOrd="0" destOrd="0" presId="urn:microsoft.com/office/officeart/2005/8/layout/radial3"/>
    <dgm:cxn modelId="{2E9B2631-88D9-4395-B4C8-BC1A0CE154FD}" srcId="{438C0B6B-0F20-420A-AA14-F18087999B54}" destId="{DB581DE2-3613-4ECD-8C17-45EF0C5B2CE7}" srcOrd="1" destOrd="0" parTransId="{AB15411D-8EBA-4313-A1BE-13D44275472D}" sibTransId="{4A1B2A53-7B68-4B8B-9FA4-7606D6735A99}"/>
    <dgm:cxn modelId="{E1F59186-76EC-4AE9-A352-DFDF9BB46985}" srcId="{438C0B6B-0F20-420A-AA14-F18087999B54}" destId="{EA41DA40-E64C-4770-93BA-C64DF16BF5DC}" srcOrd="2" destOrd="0" parTransId="{2CA5237E-A853-45D3-9C07-FF33C7D69CEA}" sibTransId="{5F41A9AC-4287-4C96-89C4-FBBE0A1F8A05}"/>
    <dgm:cxn modelId="{45AFD791-199A-4AFD-93ED-577C0FCB831A}" type="presOf" srcId="{438C0B6B-0F20-420A-AA14-F18087999B54}" destId="{C81615B9-E17F-4CFA-8DBA-EB66174A7C46}" srcOrd="0" destOrd="0" presId="urn:microsoft.com/office/officeart/2005/8/layout/radial3"/>
    <dgm:cxn modelId="{03608E9D-08A5-4A6B-B75B-366821A4B867}" type="presOf" srcId="{5947AF68-A256-48CB-BD16-2ACE10289974}" destId="{6633DB53-D366-47E6-BF75-B5677F950073}" srcOrd="0" destOrd="0" presId="urn:microsoft.com/office/officeart/2005/8/layout/radial3"/>
    <dgm:cxn modelId="{3E2B30CE-762B-44FE-AFF9-820A7E8E8687}" srcId="{2286446E-7D73-4580-9A76-AA2E95A5524B}" destId="{438C0B6B-0F20-420A-AA14-F18087999B54}" srcOrd="0" destOrd="0" parTransId="{301DB545-2FE7-43BF-9225-4AE29B79C4B6}" sibTransId="{8EDB757A-29CB-4713-85B6-59D012219DB5}"/>
    <dgm:cxn modelId="{10807BDC-F101-47B7-A828-A39878781E38}" srcId="{438C0B6B-0F20-420A-AA14-F18087999B54}" destId="{5947AF68-A256-48CB-BD16-2ACE10289974}" srcOrd="0" destOrd="0" parTransId="{C9344B10-FB07-477A-9EDF-CD11C2D653D1}" sibTransId="{9BAF7B85-5238-4F1A-A425-84674D8BE6F8}"/>
    <dgm:cxn modelId="{B1556BEB-9996-432C-AF44-C639E3FE2262}" type="presOf" srcId="{2286446E-7D73-4580-9A76-AA2E95A5524B}" destId="{2CCA0EA5-1529-4A92-AA27-A22AD4EABBAC}" srcOrd="0" destOrd="0" presId="urn:microsoft.com/office/officeart/2005/8/layout/radial3"/>
    <dgm:cxn modelId="{AA5414F8-10CE-488B-AAF7-9BA8E108B405}" type="presOf" srcId="{EA41DA40-E64C-4770-93BA-C64DF16BF5DC}" destId="{F8478909-E587-4615-96C1-0C98D181C55D}" srcOrd="0" destOrd="0" presId="urn:microsoft.com/office/officeart/2005/8/layout/radial3"/>
    <dgm:cxn modelId="{372CEFBE-DED0-4A4C-A48A-C32D7742FB48}" type="presParOf" srcId="{2CCA0EA5-1529-4A92-AA27-A22AD4EABBAC}" destId="{9FD02C07-66CA-4622-A848-AFC6BD92DFD2}" srcOrd="0" destOrd="0" presId="urn:microsoft.com/office/officeart/2005/8/layout/radial3"/>
    <dgm:cxn modelId="{0CE75507-E38F-49B0-B427-38756CE68134}" type="presParOf" srcId="{9FD02C07-66CA-4622-A848-AFC6BD92DFD2}" destId="{C81615B9-E17F-4CFA-8DBA-EB66174A7C46}" srcOrd="0" destOrd="0" presId="urn:microsoft.com/office/officeart/2005/8/layout/radial3"/>
    <dgm:cxn modelId="{5497D3D4-D65A-4662-A416-B53A4B15BD22}" type="presParOf" srcId="{9FD02C07-66CA-4622-A848-AFC6BD92DFD2}" destId="{6633DB53-D366-47E6-BF75-B5677F950073}" srcOrd="1" destOrd="0" presId="urn:microsoft.com/office/officeart/2005/8/layout/radial3"/>
    <dgm:cxn modelId="{D179394B-7D3F-4939-BC2F-4D7CE18454F5}" type="presParOf" srcId="{9FD02C07-66CA-4622-A848-AFC6BD92DFD2}" destId="{41750DF5-7949-4121-A29C-BA1ACE16F63C}" srcOrd="2" destOrd="0" presId="urn:microsoft.com/office/officeart/2005/8/layout/radial3"/>
    <dgm:cxn modelId="{35FAF672-CEC8-4FB9-A898-DE0D50761CBF}" type="presParOf" srcId="{9FD02C07-66CA-4622-A848-AFC6BD92DFD2}" destId="{F8478909-E587-4615-96C1-0C98D181C55D}"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D7FF3E-81FE-4609-A35B-CED980F0ABD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FABC6DE9-B23E-4B8C-A175-D44A134D285A}">
      <dgm:prSet phldrT="[Text]" custT="1"/>
      <dgm:spPr>
        <a:solidFill>
          <a:srgbClr val="FFFF00"/>
        </a:solidFill>
      </dgm:spPr>
      <dgm:t>
        <a:bodyPr/>
        <a:lstStyle/>
        <a:p>
          <a:r>
            <a:rPr lang="en-US" sz="4000" b="1" dirty="0">
              <a:solidFill>
                <a:schemeClr val="tx1"/>
              </a:solidFill>
              <a:latin typeface="Arial" panose="020B0604020202020204" pitchFamily="34" charset="0"/>
            </a:rPr>
            <a:t>G</a:t>
          </a:r>
        </a:p>
      </dgm:t>
      <dgm:extLst>
        <a:ext uri="{E40237B7-FDA0-4F09-8148-C483321AD2D9}">
          <dgm14:cNvPr xmlns:dgm14="http://schemas.microsoft.com/office/drawing/2010/diagram" id="0" name="" descr="G"/>
        </a:ext>
      </dgm:extLst>
    </dgm:pt>
    <dgm:pt modelId="{3F966517-7761-4B78-9087-3C7E30CDF137}" type="parTrans" cxnId="{D26A1867-CF20-4FFA-9D95-37BADF809286}">
      <dgm:prSet/>
      <dgm:spPr/>
      <dgm:t>
        <a:bodyPr/>
        <a:lstStyle/>
        <a:p>
          <a:endParaRPr lang="en-US"/>
        </a:p>
      </dgm:t>
    </dgm:pt>
    <dgm:pt modelId="{E8235DC1-E80E-42AB-B7C8-592580B34D5D}" type="sibTrans" cxnId="{D26A1867-CF20-4FFA-9D95-37BADF809286}">
      <dgm:prSet/>
      <dgm:spPr/>
      <dgm:t>
        <a:bodyPr/>
        <a:lstStyle/>
        <a:p>
          <a:endParaRPr lang="en-US"/>
        </a:p>
      </dgm:t>
    </dgm:pt>
    <dgm:pt modelId="{4F4CD53A-0DEC-4973-AADF-8A79C6EB42D4}">
      <dgm:prSet phldrT="[Text]"/>
      <dgm:spPr>
        <a:solidFill>
          <a:srgbClr val="FFFF00">
            <a:alpha val="90000"/>
          </a:srgbClr>
        </a:solidFill>
      </dgm:spPr>
      <dgm:t>
        <a:bodyPr/>
        <a:lstStyle/>
        <a:p>
          <a:r>
            <a:rPr lang="en-US" dirty="0">
              <a:latin typeface="Arial" panose="020B0604020202020204" pitchFamily="34" charset="0"/>
            </a:rPr>
            <a:t>Geometry</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31E20BC-E54D-46EE-9A69-66261AB7937F}" type="parTrans" cxnId="{19CB9294-2EAD-45A6-8267-8DDBD9C3C888}">
      <dgm:prSet/>
      <dgm:spPr/>
      <dgm:t>
        <a:bodyPr/>
        <a:lstStyle/>
        <a:p>
          <a:endParaRPr lang="en-US"/>
        </a:p>
      </dgm:t>
    </dgm:pt>
    <dgm:pt modelId="{3EB7CF1F-492D-46C5-8AE1-AF6BABA8AF20}" type="sibTrans" cxnId="{19CB9294-2EAD-45A6-8267-8DDBD9C3C888}">
      <dgm:prSet/>
      <dgm:spPr/>
      <dgm:t>
        <a:bodyPr/>
        <a:lstStyle/>
        <a:p>
          <a:endParaRPr lang="en-US"/>
        </a:p>
      </dgm:t>
    </dgm:pt>
    <dgm:pt modelId="{3A22DAFF-0426-4F7A-B201-D4C341B9D08D}">
      <dgm:prSet phldrT="[Text]" custT="1"/>
      <dgm:spPr>
        <a:solidFill>
          <a:srgbClr val="C00000"/>
        </a:solidFill>
      </dgm:spPr>
      <dgm:t>
        <a:bodyPr/>
        <a:lstStyle/>
        <a:p>
          <a:r>
            <a:rPr lang="en-US" sz="4000" b="1" dirty="0">
              <a:latin typeface="Arial" panose="020B0604020202020204" pitchFamily="34" charset="0"/>
            </a:rPr>
            <a:t>O</a:t>
          </a:r>
        </a:p>
      </dgm:t>
      <dgm:extLst>
        <a:ext uri="{E40237B7-FDA0-4F09-8148-C483321AD2D9}">
          <dgm14:cNvPr xmlns:dgm14="http://schemas.microsoft.com/office/drawing/2010/diagram" id="0" name="" descr="O"/>
        </a:ext>
      </dgm:extLst>
    </dgm:pt>
    <dgm:pt modelId="{D334FBA5-47D0-4283-A68C-51B0996BBC65}" type="parTrans" cxnId="{E2C857D3-C332-4293-948D-C583088BDF82}">
      <dgm:prSet/>
      <dgm:spPr/>
      <dgm:t>
        <a:bodyPr/>
        <a:lstStyle/>
        <a:p>
          <a:endParaRPr lang="en-US"/>
        </a:p>
      </dgm:t>
    </dgm:pt>
    <dgm:pt modelId="{575B6BCC-8054-40B9-ABC0-1567DCEC612D}" type="sibTrans" cxnId="{E2C857D3-C332-4293-948D-C583088BDF82}">
      <dgm:prSet/>
      <dgm:spPr/>
      <dgm:t>
        <a:bodyPr/>
        <a:lstStyle/>
        <a:p>
          <a:endParaRPr lang="en-US"/>
        </a:p>
      </dgm:t>
    </dgm:pt>
    <dgm:pt modelId="{B0B7BD3D-7191-4577-BC07-180042839D7C}">
      <dgm:prSet phldrT="[Text]"/>
      <dgm:spPr>
        <a:solidFill>
          <a:srgbClr val="C00000">
            <a:alpha val="90000"/>
          </a:srgbClr>
        </a:solidFill>
      </dgm:spPr>
      <dgm:t>
        <a:bodyPr/>
        <a:lstStyle/>
        <a:p>
          <a:r>
            <a:rPr lang="en-US" dirty="0">
              <a:solidFill>
                <a:schemeClr val="bg1"/>
              </a:solidFill>
              <a:latin typeface="Arial" panose="020B0604020202020204" pitchFamily="34" charset="0"/>
            </a:rPr>
            <a:t>Operations</a:t>
          </a:r>
        </a:p>
      </dgm:t>
      <dgm:extLst>
        <a:ext uri="{E40237B7-FDA0-4F09-8148-C483321AD2D9}">
          <dgm14:cNvPr xmlns:dgm14="http://schemas.microsoft.com/office/drawing/2010/diagram" id="0" name="" descr="Operations"/>
        </a:ext>
      </dgm:extLst>
    </dgm:pt>
    <dgm:pt modelId="{8E364D89-73F6-4DD8-94BC-BCEFCA194C3C}" type="parTrans" cxnId="{6ADE59F1-506D-4C22-A713-DDC34C554713}">
      <dgm:prSet/>
      <dgm:spPr/>
      <dgm:t>
        <a:bodyPr/>
        <a:lstStyle/>
        <a:p>
          <a:endParaRPr lang="en-US"/>
        </a:p>
      </dgm:t>
    </dgm:pt>
    <dgm:pt modelId="{822EF262-10DC-459F-BE6C-62ACB8465E0B}" type="sibTrans" cxnId="{6ADE59F1-506D-4C22-A713-DDC34C554713}">
      <dgm:prSet/>
      <dgm:spPr/>
      <dgm:t>
        <a:bodyPr/>
        <a:lstStyle/>
        <a:p>
          <a:endParaRPr lang="en-US"/>
        </a:p>
      </dgm:t>
    </dgm:pt>
    <dgm:pt modelId="{9B98C6B4-4238-4FB1-908D-C8715A7DD8A0}">
      <dgm:prSet phldrT="[Text]" custT="1"/>
      <dgm:spPr>
        <a:solidFill>
          <a:srgbClr val="00B050"/>
        </a:solidFill>
      </dgm:spPr>
      <dgm:t>
        <a:bodyPr/>
        <a:lstStyle/>
        <a:p>
          <a:r>
            <a:rPr lang="en-US" sz="4000" b="1" dirty="0">
              <a:latin typeface="Arial" panose="020B0604020202020204" pitchFamily="34" charset="0"/>
            </a:rPr>
            <a:t>R</a:t>
          </a:r>
        </a:p>
      </dgm:t>
      <dgm:extLst>
        <a:ext uri="{E40237B7-FDA0-4F09-8148-C483321AD2D9}">
          <dgm14:cNvPr xmlns:dgm14="http://schemas.microsoft.com/office/drawing/2010/diagram" id="0" name="" descr="R"/>
        </a:ext>
      </dgm:extLst>
    </dgm:pt>
    <dgm:pt modelId="{8C9BD0F6-FD5A-427C-9667-63319023E9A5}" type="parTrans" cxnId="{BAD3EEDE-7E59-451F-B6E9-CCF5A9FDF2AC}">
      <dgm:prSet/>
      <dgm:spPr/>
      <dgm:t>
        <a:bodyPr/>
        <a:lstStyle/>
        <a:p>
          <a:endParaRPr lang="en-US"/>
        </a:p>
      </dgm:t>
    </dgm:pt>
    <dgm:pt modelId="{C5AE3F1C-020D-47FA-91CD-E26EEE10A593}" type="sibTrans" cxnId="{BAD3EEDE-7E59-451F-B6E9-CCF5A9FDF2AC}">
      <dgm:prSet/>
      <dgm:spPr/>
      <dgm:t>
        <a:bodyPr/>
        <a:lstStyle/>
        <a:p>
          <a:endParaRPr lang="en-US"/>
        </a:p>
      </dgm:t>
    </dgm:pt>
    <dgm:pt modelId="{887DBD78-A1A0-4612-BD7F-F609C120E6C7}">
      <dgm:prSet phldrT="[Text]"/>
      <dgm:spPr>
        <a:solidFill>
          <a:srgbClr val="00B050">
            <a:alpha val="90000"/>
          </a:srgbClr>
        </a:solidFill>
      </dgm:spPr>
      <dgm:t>
        <a:bodyPr/>
        <a:lstStyle/>
        <a:p>
          <a:r>
            <a:rPr lang="en-US" dirty="0">
              <a:solidFill>
                <a:schemeClr val="bg1"/>
              </a:solidFill>
              <a:latin typeface="Arial" panose="020B0604020202020204" pitchFamily="34" charset="0"/>
            </a:rPr>
            <a:t>Road Users</a:t>
          </a:r>
        </a:p>
      </dgm:t>
      <dgm:extLst>
        <a:ext uri="{E40237B7-FDA0-4F09-8148-C483321AD2D9}">
          <dgm14:cNvPr xmlns:dgm14="http://schemas.microsoft.com/office/drawing/2010/diagram" id="0" name="" descr="Road Users"/>
        </a:ext>
      </dgm:extLst>
    </dgm:pt>
    <dgm:pt modelId="{5C0AD7CC-CD3F-40FE-AB24-4548148451ED}" type="parTrans" cxnId="{2955868A-F310-4C9E-B453-B9BA71AA4BAA}">
      <dgm:prSet/>
      <dgm:spPr/>
      <dgm:t>
        <a:bodyPr/>
        <a:lstStyle/>
        <a:p>
          <a:endParaRPr lang="en-US"/>
        </a:p>
      </dgm:t>
    </dgm:pt>
    <dgm:pt modelId="{88EDB8A2-0088-4D44-ADA6-4AFA0118F527}" type="sibTrans" cxnId="{2955868A-F310-4C9E-B453-B9BA71AA4BAA}">
      <dgm:prSet/>
      <dgm:spPr/>
      <dgm:t>
        <a:bodyPr/>
        <a:lstStyle/>
        <a:p>
          <a:endParaRPr lang="en-US"/>
        </a:p>
      </dgm:t>
    </dgm:pt>
    <dgm:pt modelId="{C70FB831-5B0E-4E9D-8417-0AE8152D6A73}">
      <dgm:prSet phldrT="[Text]" custT="1"/>
      <dgm:spPr>
        <a:solidFill>
          <a:srgbClr val="0000CC"/>
        </a:solidFill>
      </dgm:spPr>
      <dgm:t>
        <a:bodyPr/>
        <a:lstStyle/>
        <a:p>
          <a:r>
            <a:rPr lang="en-US" sz="4000" b="1" dirty="0">
              <a:latin typeface="Arial" panose="020B0604020202020204" pitchFamily="34" charset="0"/>
            </a:rPr>
            <a:t>E</a:t>
          </a:r>
        </a:p>
      </dgm:t>
      <dgm:extLst>
        <a:ext uri="{E40237B7-FDA0-4F09-8148-C483321AD2D9}">
          <dgm14:cNvPr xmlns:dgm14="http://schemas.microsoft.com/office/drawing/2010/diagram" id="0" name="" descr="E"/>
        </a:ext>
      </dgm:extLst>
    </dgm:pt>
    <dgm:pt modelId="{F398DC84-8BA0-48F7-B460-BEDFE224AAAA}" type="parTrans" cxnId="{54F1A70C-6B5E-4F57-A576-D51EB5A7992C}">
      <dgm:prSet/>
      <dgm:spPr/>
      <dgm:t>
        <a:bodyPr/>
        <a:lstStyle/>
        <a:p>
          <a:endParaRPr lang="en-US"/>
        </a:p>
      </dgm:t>
    </dgm:pt>
    <dgm:pt modelId="{B7330709-8FA7-456C-899B-1DE07B8EFB69}" type="sibTrans" cxnId="{54F1A70C-6B5E-4F57-A576-D51EB5A7992C}">
      <dgm:prSet/>
      <dgm:spPr/>
      <dgm:t>
        <a:bodyPr/>
        <a:lstStyle/>
        <a:p>
          <a:endParaRPr lang="en-US"/>
        </a:p>
      </dgm:t>
    </dgm:pt>
    <dgm:pt modelId="{24C2D62B-BC10-4DDD-BABE-469B96E508AC}">
      <dgm:prSet phldrT="[Text]"/>
      <dgm:spPr>
        <a:solidFill>
          <a:srgbClr val="0000CC">
            <a:alpha val="90000"/>
          </a:srgbClr>
        </a:solidFill>
      </dgm:spPr>
      <dgm:t>
        <a:bodyPr/>
        <a:lstStyle/>
        <a:p>
          <a:r>
            <a:rPr lang="en-US" dirty="0">
              <a:solidFill>
                <a:schemeClr val="bg1"/>
              </a:solidFill>
              <a:latin typeface="Arial" panose="020B0604020202020204" pitchFamily="34" charset="0"/>
            </a:rPr>
            <a:t>Environment</a:t>
          </a:r>
        </a:p>
      </dgm:t>
      <dgm:extLst>
        <a:ext uri="{E40237B7-FDA0-4F09-8148-C483321AD2D9}">
          <dgm14:cNvPr xmlns:dgm14="http://schemas.microsoft.com/office/drawing/2010/diagram" id="0" name="" descr="Environment"/>
        </a:ext>
      </dgm:extLst>
    </dgm:pt>
    <dgm:pt modelId="{15FD332F-A921-43C2-B992-4AA7980D4ED7}" type="parTrans" cxnId="{3D16B227-02F9-4AA4-8FB4-C1C935232C18}">
      <dgm:prSet/>
      <dgm:spPr/>
      <dgm:t>
        <a:bodyPr/>
        <a:lstStyle/>
        <a:p>
          <a:endParaRPr lang="en-US"/>
        </a:p>
      </dgm:t>
    </dgm:pt>
    <dgm:pt modelId="{48B348A0-FB70-4727-A5E7-E391E2CD0055}" type="sibTrans" cxnId="{3D16B227-02F9-4AA4-8FB4-C1C935232C18}">
      <dgm:prSet/>
      <dgm:spPr/>
      <dgm:t>
        <a:bodyPr/>
        <a:lstStyle/>
        <a:p>
          <a:endParaRPr lang="en-US"/>
        </a:p>
      </dgm:t>
    </dgm:pt>
    <dgm:pt modelId="{3973797F-6A4A-426C-8499-28050D4D2EBE}" type="pres">
      <dgm:prSet presAssocID="{2ED7FF3E-81FE-4609-A35B-CED980F0ABD2}" presName="linearFlow" presStyleCnt="0">
        <dgm:presLayoutVars>
          <dgm:dir/>
          <dgm:animLvl val="lvl"/>
          <dgm:resizeHandles val="exact"/>
        </dgm:presLayoutVars>
      </dgm:prSet>
      <dgm:spPr/>
    </dgm:pt>
    <dgm:pt modelId="{62388EEE-A1BA-456D-86AD-89935A816B51}" type="pres">
      <dgm:prSet presAssocID="{FABC6DE9-B23E-4B8C-A175-D44A134D285A}" presName="composite" presStyleCnt="0"/>
      <dgm:spPr/>
    </dgm:pt>
    <dgm:pt modelId="{1CDDED1F-8F96-4FE9-9237-369F44A2AB9E}" type="pres">
      <dgm:prSet presAssocID="{FABC6DE9-B23E-4B8C-A175-D44A134D285A}" presName="parentText" presStyleLbl="alignNode1" presStyleIdx="0" presStyleCnt="4">
        <dgm:presLayoutVars>
          <dgm:chMax val="1"/>
          <dgm:bulletEnabled val="1"/>
        </dgm:presLayoutVars>
      </dgm:prSet>
      <dgm:spPr/>
    </dgm:pt>
    <dgm:pt modelId="{ADB3C72A-C136-4BE4-9C1C-BADDC9F41CC9}" type="pres">
      <dgm:prSet presAssocID="{FABC6DE9-B23E-4B8C-A175-D44A134D285A}" presName="descendantText" presStyleLbl="alignAcc1" presStyleIdx="0" presStyleCnt="4" custLinFactNeighborX="477" custLinFactNeighborY="-1576">
        <dgm:presLayoutVars>
          <dgm:bulletEnabled val="1"/>
        </dgm:presLayoutVars>
      </dgm:prSet>
      <dgm:spPr/>
    </dgm:pt>
    <dgm:pt modelId="{61ACAEDF-2C20-4C20-A72B-E85AD295F92C}" type="pres">
      <dgm:prSet presAssocID="{E8235DC1-E80E-42AB-B7C8-592580B34D5D}" presName="sp" presStyleCnt="0"/>
      <dgm:spPr/>
    </dgm:pt>
    <dgm:pt modelId="{7748C362-2383-49B8-81B7-4FDBAD8756CE}" type="pres">
      <dgm:prSet presAssocID="{3A22DAFF-0426-4F7A-B201-D4C341B9D08D}" presName="composite" presStyleCnt="0"/>
      <dgm:spPr/>
    </dgm:pt>
    <dgm:pt modelId="{893C32D0-F08D-46A8-8047-720BDC8B594C}" type="pres">
      <dgm:prSet presAssocID="{3A22DAFF-0426-4F7A-B201-D4C341B9D08D}" presName="parentText" presStyleLbl="alignNode1" presStyleIdx="1" presStyleCnt="4">
        <dgm:presLayoutVars>
          <dgm:chMax val="1"/>
          <dgm:bulletEnabled val="1"/>
        </dgm:presLayoutVars>
      </dgm:prSet>
      <dgm:spPr/>
    </dgm:pt>
    <dgm:pt modelId="{57371945-52EE-4241-986D-1721467E712C}" type="pres">
      <dgm:prSet presAssocID="{3A22DAFF-0426-4F7A-B201-D4C341B9D08D}" presName="descendantText" presStyleLbl="alignAcc1" presStyleIdx="1" presStyleCnt="4">
        <dgm:presLayoutVars>
          <dgm:bulletEnabled val="1"/>
        </dgm:presLayoutVars>
      </dgm:prSet>
      <dgm:spPr/>
    </dgm:pt>
    <dgm:pt modelId="{213F9921-E27A-4306-AFF8-44CF006ECEDF}" type="pres">
      <dgm:prSet presAssocID="{575B6BCC-8054-40B9-ABC0-1567DCEC612D}" presName="sp" presStyleCnt="0"/>
      <dgm:spPr/>
    </dgm:pt>
    <dgm:pt modelId="{16CF7FF6-1690-49E0-B6DC-0D6685477048}" type="pres">
      <dgm:prSet presAssocID="{9B98C6B4-4238-4FB1-908D-C8715A7DD8A0}" presName="composite" presStyleCnt="0"/>
      <dgm:spPr/>
    </dgm:pt>
    <dgm:pt modelId="{EDA84780-6C06-4FB4-A9F9-F0CA6E158EE4}" type="pres">
      <dgm:prSet presAssocID="{9B98C6B4-4238-4FB1-908D-C8715A7DD8A0}" presName="parentText" presStyleLbl="alignNode1" presStyleIdx="2" presStyleCnt="4">
        <dgm:presLayoutVars>
          <dgm:chMax val="1"/>
          <dgm:bulletEnabled val="1"/>
        </dgm:presLayoutVars>
      </dgm:prSet>
      <dgm:spPr/>
    </dgm:pt>
    <dgm:pt modelId="{2CD6EC2D-0AF7-4535-9CEF-F6ABBD3D5087}" type="pres">
      <dgm:prSet presAssocID="{9B98C6B4-4238-4FB1-908D-C8715A7DD8A0}" presName="descendantText" presStyleLbl="alignAcc1" presStyleIdx="2" presStyleCnt="4">
        <dgm:presLayoutVars>
          <dgm:bulletEnabled val="1"/>
        </dgm:presLayoutVars>
      </dgm:prSet>
      <dgm:spPr/>
    </dgm:pt>
    <dgm:pt modelId="{C78C3AE6-24E6-4409-B87C-FCAFBF79F2A5}" type="pres">
      <dgm:prSet presAssocID="{C5AE3F1C-020D-47FA-91CD-E26EEE10A593}" presName="sp" presStyleCnt="0"/>
      <dgm:spPr/>
    </dgm:pt>
    <dgm:pt modelId="{A373588C-C83E-4333-A605-96C8B2F2CBDA}" type="pres">
      <dgm:prSet presAssocID="{C70FB831-5B0E-4E9D-8417-0AE8152D6A73}" presName="composite" presStyleCnt="0"/>
      <dgm:spPr/>
    </dgm:pt>
    <dgm:pt modelId="{0931727F-FD67-4A53-9FA3-EB88AA76736C}" type="pres">
      <dgm:prSet presAssocID="{C70FB831-5B0E-4E9D-8417-0AE8152D6A73}" presName="parentText" presStyleLbl="alignNode1" presStyleIdx="3" presStyleCnt="4">
        <dgm:presLayoutVars>
          <dgm:chMax val="1"/>
          <dgm:bulletEnabled val="1"/>
        </dgm:presLayoutVars>
      </dgm:prSet>
      <dgm:spPr/>
    </dgm:pt>
    <dgm:pt modelId="{A606CE83-D5CC-4177-8EE3-B384045BC163}" type="pres">
      <dgm:prSet presAssocID="{C70FB831-5B0E-4E9D-8417-0AE8152D6A73}" presName="descendantText" presStyleLbl="alignAcc1" presStyleIdx="3" presStyleCnt="4">
        <dgm:presLayoutVars>
          <dgm:bulletEnabled val="1"/>
        </dgm:presLayoutVars>
      </dgm:prSet>
      <dgm:spPr/>
    </dgm:pt>
  </dgm:ptLst>
  <dgm:cxnLst>
    <dgm:cxn modelId="{54F1A70C-6B5E-4F57-A576-D51EB5A7992C}" srcId="{2ED7FF3E-81FE-4609-A35B-CED980F0ABD2}" destId="{C70FB831-5B0E-4E9D-8417-0AE8152D6A73}" srcOrd="3" destOrd="0" parTransId="{F398DC84-8BA0-48F7-B460-BEDFE224AAAA}" sibTransId="{B7330709-8FA7-456C-899B-1DE07B8EFB69}"/>
    <dgm:cxn modelId="{020F7515-D72E-4141-A6F6-B77CCC596EF9}" type="presOf" srcId="{3A22DAFF-0426-4F7A-B201-D4C341B9D08D}" destId="{893C32D0-F08D-46A8-8047-720BDC8B594C}" srcOrd="0" destOrd="0" presId="urn:microsoft.com/office/officeart/2005/8/layout/chevron2"/>
    <dgm:cxn modelId="{3D16B227-02F9-4AA4-8FB4-C1C935232C18}" srcId="{C70FB831-5B0E-4E9D-8417-0AE8152D6A73}" destId="{24C2D62B-BC10-4DDD-BABE-469B96E508AC}" srcOrd="0" destOrd="0" parTransId="{15FD332F-A921-43C2-B992-4AA7980D4ED7}" sibTransId="{48B348A0-FB70-4727-A5E7-E391E2CD0055}"/>
    <dgm:cxn modelId="{459C3835-9AF3-45E6-8B9C-56C2B06311FF}" type="presOf" srcId="{9B98C6B4-4238-4FB1-908D-C8715A7DD8A0}" destId="{EDA84780-6C06-4FB4-A9F9-F0CA6E158EE4}" srcOrd="0" destOrd="0" presId="urn:microsoft.com/office/officeart/2005/8/layout/chevron2"/>
    <dgm:cxn modelId="{D26A1867-CF20-4FFA-9D95-37BADF809286}" srcId="{2ED7FF3E-81FE-4609-A35B-CED980F0ABD2}" destId="{FABC6DE9-B23E-4B8C-A175-D44A134D285A}" srcOrd="0" destOrd="0" parTransId="{3F966517-7761-4B78-9087-3C7E30CDF137}" sibTransId="{E8235DC1-E80E-42AB-B7C8-592580B34D5D}"/>
    <dgm:cxn modelId="{E282CA4B-F2C1-477B-86E9-0C55CB19010B}" type="presOf" srcId="{2ED7FF3E-81FE-4609-A35B-CED980F0ABD2}" destId="{3973797F-6A4A-426C-8499-28050D4D2EBE}" srcOrd="0" destOrd="0" presId="urn:microsoft.com/office/officeart/2005/8/layout/chevron2"/>
    <dgm:cxn modelId="{5D019374-9DE5-4F56-93DA-83E079EF6DF2}" type="presOf" srcId="{887DBD78-A1A0-4612-BD7F-F609C120E6C7}" destId="{2CD6EC2D-0AF7-4535-9CEF-F6ABBD3D5087}" srcOrd="0" destOrd="0" presId="urn:microsoft.com/office/officeart/2005/8/layout/chevron2"/>
    <dgm:cxn modelId="{2955868A-F310-4C9E-B453-B9BA71AA4BAA}" srcId="{9B98C6B4-4238-4FB1-908D-C8715A7DD8A0}" destId="{887DBD78-A1A0-4612-BD7F-F609C120E6C7}" srcOrd="0" destOrd="0" parTransId="{5C0AD7CC-CD3F-40FE-AB24-4548148451ED}" sibTransId="{88EDB8A2-0088-4D44-ADA6-4AFA0118F527}"/>
    <dgm:cxn modelId="{5955AA90-439C-4F02-A432-5B44E3C86B1F}" type="presOf" srcId="{B0B7BD3D-7191-4577-BC07-180042839D7C}" destId="{57371945-52EE-4241-986D-1721467E712C}" srcOrd="0" destOrd="0" presId="urn:microsoft.com/office/officeart/2005/8/layout/chevron2"/>
    <dgm:cxn modelId="{19CB9294-2EAD-45A6-8267-8DDBD9C3C888}" srcId="{FABC6DE9-B23E-4B8C-A175-D44A134D285A}" destId="{4F4CD53A-0DEC-4973-AADF-8A79C6EB42D4}" srcOrd="0" destOrd="0" parTransId="{131E20BC-E54D-46EE-9A69-66261AB7937F}" sibTransId="{3EB7CF1F-492D-46C5-8AE1-AF6BABA8AF20}"/>
    <dgm:cxn modelId="{E79F04A2-3E2C-4CFC-9880-2FB8A6B09514}" type="presOf" srcId="{C70FB831-5B0E-4E9D-8417-0AE8152D6A73}" destId="{0931727F-FD67-4A53-9FA3-EB88AA76736C}" srcOrd="0" destOrd="0" presId="urn:microsoft.com/office/officeart/2005/8/layout/chevron2"/>
    <dgm:cxn modelId="{EC0FA0B0-683F-49B5-8606-1B572EF9D421}" type="presOf" srcId="{FABC6DE9-B23E-4B8C-A175-D44A134D285A}" destId="{1CDDED1F-8F96-4FE9-9237-369F44A2AB9E}" srcOrd="0" destOrd="0" presId="urn:microsoft.com/office/officeart/2005/8/layout/chevron2"/>
    <dgm:cxn modelId="{91882FB1-E948-4044-8729-0D637C0F8A25}" type="presOf" srcId="{24C2D62B-BC10-4DDD-BABE-469B96E508AC}" destId="{A606CE83-D5CC-4177-8EE3-B384045BC163}" srcOrd="0" destOrd="0" presId="urn:microsoft.com/office/officeart/2005/8/layout/chevron2"/>
    <dgm:cxn modelId="{57DA7EC0-2CB0-4C41-B704-05FA09CAD193}" type="presOf" srcId="{4F4CD53A-0DEC-4973-AADF-8A79C6EB42D4}" destId="{ADB3C72A-C136-4BE4-9C1C-BADDC9F41CC9}" srcOrd="0" destOrd="0" presId="urn:microsoft.com/office/officeart/2005/8/layout/chevron2"/>
    <dgm:cxn modelId="{E2C857D3-C332-4293-948D-C583088BDF82}" srcId="{2ED7FF3E-81FE-4609-A35B-CED980F0ABD2}" destId="{3A22DAFF-0426-4F7A-B201-D4C341B9D08D}" srcOrd="1" destOrd="0" parTransId="{D334FBA5-47D0-4283-A68C-51B0996BBC65}" sibTransId="{575B6BCC-8054-40B9-ABC0-1567DCEC612D}"/>
    <dgm:cxn modelId="{BAD3EEDE-7E59-451F-B6E9-CCF5A9FDF2AC}" srcId="{2ED7FF3E-81FE-4609-A35B-CED980F0ABD2}" destId="{9B98C6B4-4238-4FB1-908D-C8715A7DD8A0}" srcOrd="2" destOrd="0" parTransId="{8C9BD0F6-FD5A-427C-9667-63319023E9A5}" sibTransId="{C5AE3F1C-020D-47FA-91CD-E26EEE10A593}"/>
    <dgm:cxn modelId="{6ADE59F1-506D-4C22-A713-DDC34C554713}" srcId="{3A22DAFF-0426-4F7A-B201-D4C341B9D08D}" destId="{B0B7BD3D-7191-4577-BC07-180042839D7C}" srcOrd="0" destOrd="0" parTransId="{8E364D89-73F6-4DD8-94BC-BCEFCA194C3C}" sibTransId="{822EF262-10DC-459F-BE6C-62ACB8465E0B}"/>
    <dgm:cxn modelId="{E59020A4-49C1-458E-94CC-D84AA75A54B5}" type="presParOf" srcId="{3973797F-6A4A-426C-8499-28050D4D2EBE}" destId="{62388EEE-A1BA-456D-86AD-89935A816B51}" srcOrd="0" destOrd="0" presId="urn:microsoft.com/office/officeart/2005/8/layout/chevron2"/>
    <dgm:cxn modelId="{808F98C6-DD2A-4E31-90D4-37567CF2856E}" type="presParOf" srcId="{62388EEE-A1BA-456D-86AD-89935A816B51}" destId="{1CDDED1F-8F96-4FE9-9237-369F44A2AB9E}" srcOrd="0" destOrd="0" presId="urn:microsoft.com/office/officeart/2005/8/layout/chevron2"/>
    <dgm:cxn modelId="{071CFA80-1469-4BFF-905F-1BFC365E63FF}" type="presParOf" srcId="{62388EEE-A1BA-456D-86AD-89935A816B51}" destId="{ADB3C72A-C136-4BE4-9C1C-BADDC9F41CC9}" srcOrd="1" destOrd="0" presId="urn:microsoft.com/office/officeart/2005/8/layout/chevron2"/>
    <dgm:cxn modelId="{980D712B-D21D-425D-B3AE-ADBAAF98AE4D}" type="presParOf" srcId="{3973797F-6A4A-426C-8499-28050D4D2EBE}" destId="{61ACAEDF-2C20-4C20-A72B-E85AD295F92C}" srcOrd="1" destOrd="0" presId="urn:microsoft.com/office/officeart/2005/8/layout/chevron2"/>
    <dgm:cxn modelId="{90E34DAE-8686-4F8A-B74D-A7E7EA23AD38}" type="presParOf" srcId="{3973797F-6A4A-426C-8499-28050D4D2EBE}" destId="{7748C362-2383-49B8-81B7-4FDBAD8756CE}" srcOrd="2" destOrd="0" presId="urn:microsoft.com/office/officeart/2005/8/layout/chevron2"/>
    <dgm:cxn modelId="{ECB3797C-BCC3-42CE-B11F-A2A45684A9AF}" type="presParOf" srcId="{7748C362-2383-49B8-81B7-4FDBAD8756CE}" destId="{893C32D0-F08D-46A8-8047-720BDC8B594C}" srcOrd="0" destOrd="0" presId="urn:microsoft.com/office/officeart/2005/8/layout/chevron2"/>
    <dgm:cxn modelId="{3F422930-0DC5-4C2D-B9B8-872812BD1654}" type="presParOf" srcId="{7748C362-2383-49B8-81B7-4FDBAD8756CE}" destId="{57371945-52EE-4241-986D-1721467E712C}" srcOrd="1" destOrd="0" presId="urn:microsoft.com/office/officeart/2005/8/layout/chevron2"/>
    <dgm:cxn modelId="{BF658E40-4652-43FB-947A-4D609B4E60E6}" type="presParOf" srcId="{3973797F-6A4A-426C-8499-28050D4D2EBE}" destId="{213F9921-E27A-4306-AFF8-44CF006ECEDF}" srcOrd="3" destOrd="0" presId="urn:microsoft.com/office/officeart/2005/8/layout/chevron2"/>
    <dgm:cxn modelId="{0801C53F-6354-45C1-9BEA-FBDC006E3069}" type="presParOf" srcId="{3973797F-6A4A-426C-8499-28050D4D2EBE}" destId="{16CF7FF6-1690-49E0-B6DC-0D6685477048}" srcOrd="4" destOrd="0" presId="urn:microsoft.com/office/officeart/2005/8/layout/chevron2"/>
    <dgm:cxn modelId="{8B77B616-7E92-4F65-92E6-20AFDAC6C67D}" type="presParOf" srcId="{16CF7FF6-1690-49E0-B6DC-0D6685477048}" destId="{EDA84780-6C06-4FB4-A9F9-F0CA6E158EE4}" srcOrd="0" destOrd="0" presId="urn:microsoft.com/office/officeart/2005/8/layout/chevron2"/>
    <dgm:cxn modelId="{315324A8-9AFD-4772-AA77-F3A93418916F}" type="presParOf" srcId="{16CF7FF6-1690-49E0-B6DC-0D6685477048}" destId="{2CD6EC2D-0AF7-4535-9CEF-F6ABBD3D5087}" srcOrd="1" destOrd="0" presId="urn:microsoft.com/office/officeart/2005/8/layout/chevron2"/>
    <dgm:cxn modelId="{20A8B956-F912-4F29-BBEB-0899DB47AEB5}" type="presParOf" srcId="{3973797F-6A4A-426C-8499-28050D4D2EBE}" destId="{C78C3AE6-24E6-4409-B87C-FCAFBF79F2A5}" srcOrd="5" destOrd="0" presId="urn:microsoft.com/office/officeart/2005/8/layout/chevron2"/>
    <dgm:cxn modelId="{6EACE128-F057-4FD5-936A-B5C0621A46F9}" type="presParOf" srcId="{3973797F-6A4A-426C-8499-28050D4D2EBE}" destId="{A373588C-C83E-4333-A605-96C8B2F2CBDA}" srcOrd="6" destOrd="0" presId="urn:microsoft.com/office/officeart/2005/8/layout/chevron2"/>
    <dgm:cxn modelId="{5DF33E0F-5AE9-4A3E-978F-E6A204B21D7B}" type="presParOf" srcId="{A373588C-C83E-4333-A605-96C8B2F2CBDA}" destId="{0931727F-FD67-4A53-9FA3-EB88AA76736C}" srcOrd="0" destOrd="0" presId="urn:microsoft.com/office/officeart/2005/8/layout/chevron2"/>
    <dgm:cxn modelId="{CCCD055F-5A10-4395-9D7C-51046894B504}" type="presParOf" srcId="{A373588C-C83E-4333-A605-96C8B2F2CBDA}" destId="{A606CE83-D5CC-4177-8EE3-B384045BC16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D7FF3E-81FE-4609-A35B-CED980F0ABD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FABC6DE9-B23E-4B8C-A175-D44A134D285A}">
      <dgm:prSet phldrT="[Text]" custT="1"/>
      <dgm:spPr>
        <a:solidFill>
          <a:srgbClr val="FFFF00"/>
        </a:solidFill>
      </dgm:spPr>
      <dgm:t>
        <a:bodyPr/>
        <a:lstStyle/>
        <a:p>
          <a:pPr algn="ctr"/>
          <a:r>
            <a:rPr lang="en-US" sz="4000" b="1" dirty="0">
              <a:solidFill>
                <a:schemeClr val="tx1"/>
              </a:solidFill>
              <a:latin typeface="Arial" panose="020B0604020202020204" pitchFamily="34" charset="0"/>
            </a:rPr>
            <a:t>G</a:t>
          </a:r>
        </a:p>
      </dgm:t>
      <dgm:extLst>
        <a:ext uri="{E40237B7-FDA0-4F09-8148-C483321AD2D9}">
          <dgm14:cNvPr xmlns:dgm14="http://schemas.microsoft.com/office/drawing/2010/diagram" id="0" name="" descr="G"/>
        </a:ext>
      </dgm:extLst>
    </dgm:pt>
    <dgm:pt modelId="{3F966517-7761-4B78-9087-3C7E30CDF137}" type="parTrans" cxnId="{D26A1867-CF20-4FFA-9D95-37BADF809286}">
      <dgm:prSet/>
      <dgm:spPr/>
      <dgm:t>
        <a:bodyPr/>
        <a:lstStyle/>
        <a:p>
          <a:pPr algn="ctr"/>
          <a:endParaRPr lang="en-US"/>
        </a:p>
      </dgm:t>
    </dgm:pt>
    <dgm:pt modelId="{E8235DC1-E80E-42AB-B7C8-592580B34D5D}" type="sibTrans" cxnId="{D26A1867-CF20-4FFA-9D95-37BADF809286}">
      <dgm:prSet/>
      <dgm:spPr/>
      <dgm:t>
        <a:bodyPr/>
        <a:lstStyle/>
        <a:p>
          <a:pPr algn="ctr"/>
          <a:endParaRPr lang="en-US"/>
        </a:p>
      </dgm:t>
    </dgm:pt>
    <dgm:pt modelId="{4F4CD53A-0DEC-4973-AADF-8A79C6EB42D4}">
      <dgm:prSet phldrT="[Text]" custT="1"/>
      <dgm:spPr>
        <a:solidFill>
          <a:srgbClr val="FFFF00">
            <a:alpha val="90000"/>
          </a:srgbClr>
        </a:solidFill>
      </dgm:spPr>
      <dgm:t>
        <a:bodyPr/>
        <a:lstStyle/>
        <a:p>
          <a:pPr algn="ctr"/>
          <a:r>
            <a:rPr lang="en-US" sz="4300" dirty="0"/>
            <a:t> </a:t>
          </a:r>
          <a:r>
            <a:rPr lang="en-US" sz="4000" dirty="0">
              <a:latin typeface="Arial" panose="020B0604020202020204" pitchFamily="34" charset="0"/>
            </a:rPr>
            <a:t>Geometry</a:t>
          </a:r>
          <a:endParaRPr lang="en-US" sz="4300" dirty="0">
            <a:latin typeface="Arial" panose="020B0604020202020204" pitchFamily="34" charset="0"/>
          </a:endParaRPr>
        </a:p>
      </dgm:t>
      <dgm:extLst>
        <a:ext uri="{E40237B7-FDA0-4F09-8148-C483321AD2D9}">
          <dgm14:cNvPr xmlns:dgm14="http://schemas.microsoft.com/office/drawing/2010/diagram" id="0" name="" descr="Geometry"/>
        </a:ext>
      </dgm:extLst>
    </dgm:pt>
    <dgm:pt modelId="{131E20BC-E54D-46EE-9A69-66261AB7937F}" type="parTrans" cxnId="{19CB9294-2EAD-45A6-8267-8DDBD9C3C888}">
      <dgm:prSet/>
      <dgm:spPr/>
      <dgm:t>
        <a:bodyPr/>
        <a:lstStyle/>
        <a:p>
          <a:pPr algn="ctr"/>
          <a:endParaRPr lang="en-US"/>
        </a:p>
      </dgm:t>
    </dgm:pt>
    <dgm:pt modelId="{3EB7CF1F-492D-46C5-8AE1-AF6BABA8AF20}" type="sibTrans" cxnId="{19CB9294-2EAD-45A6-8267-8DDBD9C3C888}">
      <dgm:prSet/>
      <dgm:spPr/>
      <dgm:t>
        <a:bodyPr/>
        <a:lstStyle/>
        <a:p>
          <a:pPr algn="ctr"/>
          <a:endParaRPr lang="en-US"/>
        </a:p>
      </dgm:t>
    </dgm:pt>
    <dgm:pt modelId="{3973797F-6A4A-426C-8499-28050D4D2EBE}" type="pres">
      <dgm:prSet presAssocID="{2ED7FF3E-81FE-4609-A35B-CED980F0ABD2}" presName="linearFlow" presStyleCnt="0">
        <dgm:presLayoutVars>
          <dgm:dir/>
          <dgm:animLvl val="lvl"/>
          <dgm:resizeHandles val="exact"/>
        </dgm:presLayoutVars>
      </dgm:prSet>
      <dgm:spPr/>
    </dgm:pt>
    <dgm:pt modelId="{62388EEE-A1BA-456D-86AD-89935A816B51}" type="pres">
      <dgm:prSet presAssocID="{FABC6DE9-B23E-4B8C-A175-D44A134D285A}" presName="composite" presStyleCnt="0"/>
      <dgm:spPr/>
    </dgm:pt>
    <dgm:pt modelId="{1CDDED1F-8F96-4FE9-9237-369F44A2AB9E}" type="pres">
      <dgm:prSet presAssocID="{FABC6DE9-B23E-4B8C-A175-D44A134D285A}" presName="parentText" presStyleLbl="alignNode1" presStyleIdx="0" presStyleCnt="1">
        <dgm:presLayoutVars>
          <dgm:chMax val="1"/>
          <dgm:bulletEnabled val="1"/>
        </dgm:presLayoutVars>
      </dgm:prSet>
      <dgm:spPr/>
    </dgm:pt>
    <dgm:pt modelId="{ADB3C72A-C136-4BE4-9C1C-BADDC9F41CC9}" type="pres">
      <dgm:prSet presAssocID="{FABC6DE9-B23E-4B8C-A175-D44A134D285A}" presName="descendantText" presStyleLbl="alignAcc1" presStyleIdx="0" presStyleCnt="1">
        <dgm:presLayoutVars>
          <dgm:bulletEnabled val="1"/>
        </dgm:presLayoutVars>
      </dgm:prSet>
      <dgm:spPr/>
    </dgm:pt>
  </dgm:ptLst>
  <dgm:cxnLst>
    <dgm:cxn modelId="{DEB77E1C-F760-4872-8DC5-FE2BFB7F781F}" type="presOf" srcId="{FABC6DE9-B23E-4B8C-A175-D44A134D285A}" destId="{1CDDED1F-8F96-4FE9-9237-369F44A2AB9E}" srcOrd="0" destOrd="0" presId="urn:microsoft.com/office/officeart/2005/8/layout/chevron2"/>
    <dgm:cxn modelId="{BDBADF44-663A-430A-8957-A9CC4798C925}" type="presOf" srcId="{2ED7FF3E-81FE-4609-A35B-CED980F0ABD2}" destId="{3973797F-6A4A-426C-8499-28050D4D2EBE}" srcOrd="0" destOrd="0" presId="urn:microsoft.com/office/officeart/2005/8/layout/chevron2"/>
    <dgm:cxn modelId="{D26A1867-CF20-4FFA-9D95-37BADF809286}" srcId="{2ED7FF3E-81FE-4609-A35B-CED980F0ABD2}" destId="{FABC6DE9-B23E-4B8C-A175-D44A134D285A}" srcOrd="0" destOrd="0" parTransId="{3F966517-7761-4B78-9087-3C7E30CDF137}" sibTransId="{E8235DC1-E80E-42AB-B7C8-592580B34D5D}"/>
    <dgm:cxn modelId="{19CB9294-2EAD-45A6-8267-8DDBD9C3C888}" srcId="{FABC6DE9-B23E-4B8C-A175-D44A134D285A}" destId="{4F4CD53A-0DEC-4973-AADF-8A79C6EB42D4}" srcOrd="0" destOrd="0" parTransId="{131E20BC-E54D-46EE-9A69-66261AB7937F}" sibTransId="{3EB7CF1F-492D-46C5-8AE1-AF6BABA8AF20}"/>
    <dgm:cxn modelId="{3707C8BD-FF5B-4931-A75E-FBA9A357EB1A}" type="presOf" srcId="{4F4CD53A-0DEC-4973-AADF-8A79C6EB42D4}" destId="{ADB3C72A-C136-4BE4-9C1C-BADDC9F41CC9}" srcOrd="0" destOrd="0" presId="urn:microsoft.com/office/officeart/2005/8/layout/chevron2"/>
    <dgm:cxn modelId="{DE1185D2-D5BB-4C78-AA73-E5B583F893B2}" type="presParOf" srcId="{3973797F-6A4A-426C-8499-28050D4D2EBE}" destId="{62388EEE-A1BA-456D-86AD-89935A816B51}" srcOrd="0" destOrd="0" presId="urn:microsoft.com/office/officeart/2005/8/layout/chevron2"/>
    <dgm:cxn modelId="{E3265394-F543-4A89-ACF5-5D7A4DC293B8}" type="presParOf" srcId="{62388EEE-A1BA-456D-86AD-89935A816B51}" destId="{1CDDED1F-8F96-4FE9-9237-369F44A2AB9E}" srcOrd="0" destOrd="0" presId="urn:microsoft.com/office/officeart/2005/8/layout/chevron2"/>
    <dgm:cxn modelId="{23CFE3C8-689A-4F7B-9894-AC7ACCEA4D60}" type="presParOf" srcId="{62388EEE-A1BA-456D-86AD-89935A816B51}" destId="{ADB3C72A-C136-4BE4-9C1C-BADDC9F41CC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D7FF3E-81FE-4609-A35B-CED980F0ABD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3A22DAFF-0426-4F7A-B201-D4C341B9D08D}">
      <dgm:prSet phldrT="[Text]" custT="1"/>
      <dgm:spPr>
        <a:solidFill>
          <a:srgbClr val="C00000"/>
        </a:solidFill>
      </dgm:spPr>
      <dgm:t>
        <a:bodyPr/>
        <a:lstStyle/>
        <a:p>
          <a:pPr algn="ctr"/>
          <a:r>
            <a:rPr lang="en-US" sz="4000" b="1" dirty="0">
              <a:latin typeface="Arial" panose="020B0604020202020204" pitchFamily="34" charset="0"/>
            </a:rPr>
            <a:t>O</a:t>
          </a:r>
        </a:p>
      </dgm:t>
      <dgm:extLst>
        <a:ext uri="{E40237B7-FDA0-4F09-8148-C483321AD2D9}">
          <dgm14:cNvPr xmlns:dgm14="http://schemas.microsoft.com/office/drawing/2010/diagram" id="0" name="" descr="O"/>
        </a:ext>
      </dgm:extLst>
    </dgm:pt>
    <dgm:pt modelId="{D334FBA5-47D0-4283-A68C-51B0996BBC65}" type="parTrans" cxnId="{E2C857D3-C332-4293-948D-C583088BDF82}">
      <dgm:prSet/>
      <dgm:spPr/>
      <dgm:t>
        <a:bodyPr/>
        <a:lstStyle/>
        <a:p>
          <a:pPr algn="ctr"/>
          <a:endParaRPr lang="en-US"/>
        </a:p>
      </dgm:t>
    </dgm:pt>
    <dgm:pt modelId="{575B6BCC-8054-40B9-ABC0-1567DCEC612D}" type="sibTrans" cxnId="{E2C857D3-C332-4293-948D-C583088BDF82}">
      <dgm:prSet/>
      <dgm:spPr/>
      <dgm:t>
        <a:bodyPr/>
        <a:lstStyle/>
        <a:p>
          <a:pPr algn="ctr"/>
          <a:endParaRPr lang="en-US"/>
        </a:p>
      </dgm:t>
    </dgm:pt>
    <dgm:pt modelId="{B0B7BD3D-7191-4577-BC07-180042839D7C}">
      <dgm:prSet phldrT="[Text]" custT="1"/>
      <dgm:spPr>
        <a:solidFill>
          <a:srgbClr val="C00000">
            <a:alpha val="90000"/>
          </a:srgbClr>
        </a:solidFill>
      </dgm:spPr>
      <dgm:t>
        <a:bodyPr/>
        <a:lstStyle/>
        <a:p>
          <a:pPr algn="ctr"/>
          <a:r>
            <a:rPr lang="en-US" sz="4400" dirty="0">
              <a:solidFill>
                <a:schemeClr val="bg1"/>
              </a:solidFill>
            </a:rPr>
            <a:t> </a:t>
          </a:r>
          <a:r>
            <a:rPr lang="en-US" sz="4000" dirty="0">
              <a:solidFill>
                <a:schemeClr val="bg1"/>
              </a:solidFill>
              <a:latin typeface="Arial" panose="020B0604020202020204" pitchFamily="34" charset="0"/>
            </a:rPr>
            <a:t>Operations</a:t>
          </a:r>
          <a:endParaRPr lang="en-US" sz="4400" dirty="0">
            <a:solidFill>
              <a:schemeClr val="bg1"/>
            </a:solidFill>
            <a:latin typeface="Arial" panose="020B0604020202020204" pitchFamily="34" charset="0"/>
          </a:endParaRPr>
        </a:p>
      </dgm:t>
      <dgm:extLst>
        <a:ext uri="{E40237B7-FDA0-4F09-8148-C483321AD2D9}">
          <dgm14:cNvPr xmlns:dgm14="http://schemas.microsoft.com/office/drawing/2010/diagram" id="0" name="" descr="Operations"/>
        </a:ext>
      </dgm:extLst>
    </dgm:pt>
    <dgm:pt modelId="{8E364D89-73F6-4DD8-94BC-BCEFCA194C3C}" type="parTrans" cxnId="{6ADE59F1-506D-4C22-A713-DDC34C554713}">
      <dgm:prSet/>
      <dgm:spPr/>
      <dgm:t>
        <a:bodyPr/>
        <a:lstStyle/>
        <a:p>
          <a:pPr algn="ctr"/>
          <a:endParaRPr lang="en-US"/>
        </a:p>
      </dgm:t>
    </dgm:pt>
    <dgm:pt modelId="{822EF262-10DC-459F-BE6C-62ACB8465E0B}" type="sibTrans" cxnId="{6ADE59F1-506D-4C22-A713-DDC34C554713}">
      <dgm:prSet/>
      <dgm:spPr/>
      <dgm:t>
        <a:bodyPr/>
        <a:lstStyle/>
        <a:p>
          <a:pPr algn="ctr"/>
          <a:endParaRPr lang="en-US"/>
        </a:p>
      </dgm:t>
    </dgm:pt>
    <dgm:pt modelId="{3973797F-6A4A-426C-8499-28050D4D2EBE}" type="pres">
      <dgm:prSet presAssocID="{2ED7FF3E-81FE-4609-A35B-CED980F0ABD2}" presName="linearFlow" presStyleCnt="0">
        <dgm:presLayoutVars>
          <dgm:dir/>
          <dgm:animLvl val="lvl"/>
          <dgm:resizeHandles val="exact"/>
        </dgm:presLayoutVars>
      </dgm:prSet>
      <dgm:spPr/>
    </dgm:pt>
    <dgm:pt modelId="{7748C362-2383-49B8-81B7-4FDBAD8756CE}" type="pres">
      <dgm:prSet presAssocID="{3A22DAFF-0426-4F7A-B201-D4C341B9D08D}" presName="composite" presStyleCnt="0"/>
      <dgm:spPr/>
    </dgm:pt>
    <dgm:pt modelId="{893C32D0-F08D-46A8-8047-720BDC8B594C}" type="pres">
      <dgm:prSet presAssocID="{3A22DAFF-0426-4F7A-B201-D4C341B9D08D}" presName="parentText" presStyleLbl="alignNode1" presStyleIdx="0" presStyleCnt="1">
        <dgm:presLayoutVars>
          <dgm:chMax val="1"/>
          <dgm:bulletEnabled val="1"/>
        </dgm:presLayoutVars>
      </dgm:prSet>
      <dgm:spPr/>
    </dgm:pt>
    <dgm:pt modelId="{57371945-52EE-4241-986D-1721467E712C}" type="pres">
      <dgm:prSet presAssocID="{3A22DAFF-0426-4F7A-B201-D4C341B9D08D}" presName="descendantText" presStyleLbl="alignAcc1" presStyleIdx="0" presStyleCnt="1">
        <dgm:presLayoutVars>
          <dgm:bulletEnabled val="1"/>
        </dgm:presLayoutVars>
      </dgm:prSet>
      <dgm:spPr/>
    </dgm:pt>
  </dgm:ptLst>
  <dgm:cxnLst>
    <dgm:cxn modelId="{76477169-D6FE-43FF-8DAB-F44656FC9390}" type="presOf" srcId="{2ED7FF3E-81FE-4609-A35B-CED980F0ABD2}" destId="{3973797F-6A4A-426C-8499-28050D4D2EBE}" srcOrd="0" destOrd="0" presId="urn:microsoft.com/office/officeart/2005/8/layout/chevron2"/>
    <dgm:cxn modelId="{CE8F03A3-DE47-4203-9C10-B912B80F482C}" type="presOf" srcId="{B0B7BD3D-7191-4577-BC07-180042839D7C}" destId="{57371945-52EE-4241-986D-1721467E712C}" srcOrd="0" destOrd="0" presId="urn:microsoft.com/office/officeart/2005/8/layout/chevron2"/>
    <dgm:cxn modelId="{E2C857D3-C332-4293-948D-C583088BDF82}" srcId="{2ED7FF3E-81FE-4609-A35B-CED980F0ABD2}" destId="{3A22DAFF-0426-4F7A-B201-D4C341B9D08D}" srcOrd="0" destOrd="0" parTransId="{D334FBA5-47D0-4283-A68C-51B0996BBC65}" sibTransId="{575B6BCC-8054-40B9-ABC0-1567DCEC612D}"/>
    <dgm:cxn modelId="{6ADE59F1-506D-4C22-A713-DDC34C554713}" srcId="{3A22DAFF-0426-4F7A-B201-D4C341B9D08D}" destId="{B0B7BD3D-7191-4577-BC07-180042839D7C}" srcOrd="0" destOrd="0" parTransId="{8E364D89-73F6-4DD8-94BC-BCEFCA194C3C}" sibTransId="{822EF262-10DC-459F-BE6C-62ACB8465E0B}"/>
    <dgm:cxn modelId="{16BE84FF-E6A2-4371-ACA7-24FCAA9A4FC1}" type="presOf" srcId="{3A22DAFF-0426-4F7A-B201-D4C341B9D08D}" destId="{893C32D0-F08D-46A8-8047-720BDC8B594C}" srcOrd="0" destOrd="0" presId="urn:microsoft.com/office/officeart/2005/8/layout/chevron2"/>
    <dgm:cxn modelId="{74155F41-C7DD-446A-8576-9B9B12A56FBB}" type="presParOf" srcId="{3973797F-6A4A-426C-8499-28050D4D2EBE}" destId="{7748C362-2383-49B8-81B7-4FDBAD8756CE}" srcOrd="0" destOrd="0" presId="urn:microsoft.com/office/officeart/2005/8/layout/chevron2"/>
    <dgm:cxn modelId="{0810C0EC-48B1-4557-9548-10CB99B41281}" type="presParOf" srcId="{7748C362-2383-49B8-81B7-4FDBAD8756CE}" destId="{893C32D0-F08D-46A8-8047-720BDC8B594C}" srcOrd="0" destOrd="0" presId="urn:microsoft.com/office/officeart/2005/8/layout/chevron2"/>
    <dgm:cxn modelId="{6516A5BF-8C49-4AB4-B1DA-3A3F4CAB38E1}" type="presParOf" srcId="{7748C362-2383-49B8-81B7-4FDBAD8756CE}" destId="{57371945-52EE-4241-986D-1721467E712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D7FF3E-81FE-4609-A35B-CED980F0ABD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B98C6B4-4238-4FB1-908D-C8715A7DD8A0}">
      <dgm:prSet phldrT="[Text]" custT="1"/>
      <dgm:spPr>
        <a:solidFill>
          <a:srgbClr val="00B050"/>
        </a:solidFill>
      </dgm:spPr>
      <dgm:t>
        <a:bodyPr/>
        <a:lstStyle/>
        <a:p>
          <a:r>
            <a:rPr lang="en-US" sz="4000" b="1" dirty="0">
              <a:latin typeface="Arial" panose="020B0604020202020204" pitchFamily="34" charset="0"/>
            </a:rPr>
            <a:t>R</a:t>
          </a:r>
        </a:p>
      </dgm:t>
      <dgm:extLst>
        <a:ext uri="{E40237B7-FDA0-4F09-8148-C483321AD2D9}">
          <dgm14:cNvPr xmlns:dgm14="http://schemas.microsoft.com/office/drawing/2010/diagram" id="0" name="" descr="R"/>
        </a:ext>
      </dgm:extLst>
    </dgm:pt>
    <dgm:pt modelId="{8C9BD0F6-FD5A-427C-9667-63319023E9A5}" type="parTrans" cxnId="{BAD3EEDE-7E59-451F-B6E9-CCF5A9FDF2AC}">
      <dgm:prSet/>
      <dgm:spPr/>
      <dgm:t>
        <a:bodyPr/>
        <a:lstStyle/>
        <a:p>
          <a:endParaRPr lang="en-US"/>
        </a:p>
      </dgm:t>
    </dgm:pt>
    <dgm:pt modelId="{C5AE3F1C-020D-47FA-91CD-E26EEE10A593}" type="sibTrans" cxnId="{BAD3EEDE-7E59-451F-B6E9-CCF5A9FDF2AC}">
      <dgm:prSet/>
      <dgm:spPr/>
      <dgm:t>
        <a:bodyPr/>
        <a:lstStyle/>
        <a:p>
          <a:endParaRPr lang="en-US"/>
        </a:p>
      </dgm:t>
    </dgm:pt>
    <dgm:pt modelId="{887DBD78-A1A0-4612-BD7F-F609C120E6C7}">
      <dgm:prSet phldrT="[Text]" custT="1"/>
      <dgm:spPr>
        <a:solidFill>
          <a:srgbClr val="00B050">
            <a:alpha val="90000"/>
          </a:srgbClr>
        </a:solidFill>
      </dgm:spPr>
      <dgm:t>
        <a:bodyPr/>
        <a:lstStyle/>
        <a:p>
          <a:pPr algn="ctr"/>
          <a:r>
            <a:rPr lang="en-US" sz="4000" dirty="0">
              <a:solidFill>
                <a:schemeClr val="bg1"/>
              </a:solidFill>
              <a:latin typeface="Arial" panose="020B0604020202020204" pitchFamily="34" charset="0"/>
            </a:rPr>
            <a:t>Road Users/Human Factors</a:t>
          </a:r>
        </a:p>
      </dgm:t>
      <dgm:extLst>
        <a:ext uri="{E40237B7-FDA0-4F09-8148-C483321AD2D9}">
          <dgm14:cNvPr xmlns:dgm14="http://schemas.microsoft.com/office/drawing/2010/diagram" id="0" name="" descr="R - Road Users/Human Factors"/>
        </a:ext>
      </dgm:extLst>
    </dgm:pt>
    <dgm:pt modelId="{5C0AD7CC-CD3F-40FE-AB24-4548148451ED}" type="parTrans" cxnId="{2955868A-F310-4C9E-B453-B9BA71AA4BAA}">
      <dgm:prSet/>
      <dgm:spPr/>
      <dgm:t>
        <a:bodyPr/>
        <a:lstStyle/>
        <a:p>
          <a:endParaRPr lang="en-US"/>
        </a:p>
      </dgm:t>
    </dgm:pt>
    <dgm:pt modelId="{88EDB8A2-0088-4D44-ADA6-4AFA0118F527}" type="sibTrans" cxnId="{2955868A-F310-4C9E-B453-B9BA71AA4BAA}">
      <dgm:prSet/>
      <dgm:spPr/>
      <dgm:t>
        <a:bodyPr/>
        <a:lstStyle/>
        <a:p>
          <a:endParaRPr lang="en-US"/>
        </a:p>
      </dgm:t>
    </dgm:pt>
    <dgm:pt modelId="{3973797F-6A4A-426C-8499-28050D4D2EBE}" type="pres">
      <dgm:prSet presAssocID="{2ED7FF3E-81FE-4609-A35B-CED980F0ABD2}" presName="linearFlow" presStyleCnt="0">
        <dgm:presLayoutVars>
          <dgm:dir/>
          <dgm:animLvl val="lvl"/>
          <dgm:resizeHandles val="exact"/>
        </dgm:presLayoutVars>
      </dgm:prSet>
      <dgm:spPr/>
    </dgm:pt>
    <dgm:pt modelId="{16CF7FF6-1690-49E0-B6DC-0D6685477048}" type="pres">
      <dgm:prSet presAssocID="{9B98C6B4-4238-4FB1-908D-C8715A7DD8A0}" presName="composite" presStyleCnt="0"/>
      <dgm:spPr/>
    </dgm:pt>
    <dgm:pt modelId="{EDA84780-6C06-4FB4-A9F9-F0CA6E158EE4}" type="pres">
      <dgm:prSet presAssocID="{9B98C6B4-4238-4FB1-908D-C8715A7DD8A0}" presName="parentText" presStyleLbl="alignNode1" presStyleIdx="0" presStyleCnt="1">
        <dgm:presLayoutVars>
          <dgm:chMax val="1"/>
          <dgm:bulletEnabled val="1"/>
        </dgm:presLayoutVars>
      </dgm:prSet>
      <dgm:spPr/>
    </dgm:pt>
    <dgm:pt modelId="{2CD6EC2D-0AF7-4535-9CEF-F6ABBD3D5087}" type="pres">
      <dgm:prSet presAssocID="{9B98C6B4-4238-4FB1-908D-C8715A7DD8A0}" presName="descendantText" presStyleLbl="alignAcc1" presStyleIdx="0" presStyleCnt="1">
        <dgm:presLayoutVars>
          <dgm:bulletEnabled val="1"/>
        </dgm:presLayoutVars>
      </dgm:prSet>
      <dgm:spPr/>
    </dgm:pt>
  </dgm:ptLst>
  <dgm:cxnLst>
    <dgm:cxn modelId="{EA1EB25D-363D-4957-94D8-A7AB828DD77C}" type="presOf" srcId="{2ED7FF3E-81FE-4609-A35B-CED980F0ABD2}" destId="{3973797F-6A4A-426C-8499-28050D4D2EBE}" srcOrd="0" destOrd="0" presId="urn:microsoft.com/office/officeart/2005/8/layout/chevron2"/>
    <dgm:cxn modelId="{E6871462-4A75-43C9-A43A-267BF8B8CC4B}" type="presOf" srcId="{9B98C6B4-4238-4FB1-908D-C8715A7DD8A0}" destId="{EDA84780-6C06-4FB4-A9F9-F0CA6E158EE4}" srcOrd="0" destOrd="0" presId="urn:microsoft.com/office/officeart/2005/8/layout/chevron2"/>
    <dgm:cxn modelId="{2955868A-F310-4C9E-B453-B9BA71AA4BAA}" srcId="{9B98C6B4-4238-4FB1-908D-C8715A7DD8A0}" destId="{887DBD78-A1A0-4612-BD7F-F609C120E6C7}" srcOrd="0" destOrd="0" parTransId="{5C0AD7CC-CD3F-40FE-AB24-4548148451ED}" sibTransId="{88EDB8A2-0088-4D44-ADA6-4AFA0118F527}"/>
    <dgm:cxn modelId="{BAD3EEDE-7E59-451F-B6E9-CCF5A9FDF2AC}" srcId="{2ED7FF3E-81FE-4609-A35B-CED980F0ABD2}" destId="{9B98C6B4-4238-4FB1-908D-C8715A7DD8A0}" srcOrd="0" destOrd="0" parTransId="{8C9BD0F6-FD5A-427C-9667-63319023E9A5}" sibTransId="{C5AE3F1C-020D-47FA-91CD-E26EEE10A593}"/>
    <dgm:cxn modelId="{43575FE3-A8DE-4DCB-A155-9A2073DB9A7F}" type="presOf" srcId="{887DBD78-A1A0-4612-BD7F-F609C120E6C7}" destId="{2CD6EC2D-0AF7-4535-9CEF-F6ABBD3D5087}" srcOrd="0" destOrd="0" presId="urn:microsoft.com/office/officeart/2005/8/layout/chevron2"/>
    <dgm:cxn modelId="{F2F231C1-7F4E-4163-8DBF-B560DFF25471}" type="presParOf" srcId="{3973797F-6A4A-426C-8499-28050D4D2EBE}" destId="{16CF7FF6-1690-49E0-B6DC-0D6685477048}" srcOrd="0" destOrd="0" presId="urn:microsoft.com/office/officeart/2005/8/layout/chevron2"/>
    <dgm:cxn modelId="{034DA616-CEA6-4A7E-A585-E33A0B5FBD73}" type="presParOf" srcId="{16CF7FF6-1690-49E0-B6DC-0D6685477048}" destId="{EDA84780-6C06-4FB4-A9F9-F0CA6E158EE4}" srcOrd="0" destOrd="0" presId="urn:microsoft.com/office/officeart/2005/8/layout/chevron2"/>
    <dgm:cxn modelId="{CC36DCC1-F261-4491-9CFD-F08AD52BF25B}" type="presParOf" srcId="{16CF7FF6-1690-49E0-B6DC-0D6685477048}" destId="{2CD6EC2D-0AF7-4535-9CEF-F6ABBD3D508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D7FF3E-81FE-4609-A35B-CED980F0ABD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C70FB831-5B0E-4E9D-8417-0AE8152D6A73}">
      <dgm:prSet phldrT="[Text]" custT="1"/>
      <dgm:spPr>
        <a:solidFill>
          <a:srgbClr val="0000CC"/>
        </a:solidFill>
      </dgm:spPr>
      <dgm:t>
        <a:bodyPr/>
        <a:lstStyle/>
        <a:p>
          <a:pPr algn="ctr"/>
          <a:r>
            <a:rPr lang="en-US" sz="4000" b="1" dirty="0">
              <a:latin typeface="Arial" panose="020B0604020202020204" pitchFamily="34" charset="0"/>
            </a:rPr>
            <a:t>E</a:t>
          </a:r>
        </a:p>
      </dgm:t>
      <dgm:extLst>
        <a:ext uri="{E40237B7-FDA0-4F09-8148-C483321AD2D9}">
          <dgm14:cNvPr xmlns:dgm14="http://schemas.microsoft.com/office/drawing/2010/diagram" id="0" name="" descr="E"/>
        </a:ext>
      </dgm:extLst>
    </dgm:pt>
    <dgm:pt modelId="{F398DC84-8BA0-48F7-B460-BEDFE224AAAA}" type="parTrans" cxnId="{54F1A70C-6B5E-4F57-A576-D51EB5A7992C}">
      <dgm:prSet/>
      <dgm:spPr/>
      <dgm:t>
        <a:bodyPr/>
        <a:lstStyle/>
        <a:p>
          <a:pPr algn="ctr"/>
          <a:endParaRPr lang="en-US"/>
        </a:p>
      </dgm:t>
    </dgm:pt>
    <dgm:pt modelId="{B7330709-8FA7-456C-899B-1DE07B8EFB69}" type="sibTrans" cxnId="{54F1A70C-6B5E-4F57-A576-D51EB5A7992C}">
      <dgm:prSet/>
      <dgm:spPr/>
      <dgm:t>
        <a:bodyPr/>
        <a:lstStyle/>
        <a:p>
          <a:pPr algn="ctr"/>
          <a:endParaRPr lang="en-US"/>
        </a:p>
      </dgm:t>
    </dgm:pt>
    <dgm:pt modelId="{24C2D62B-BC10-4DDD-BABE-469B96E508AC}">
      <dgm:prSet phldrT="[Text]" custT="1"/>
      <dgm:spPr>
        <a:solidFill>
          <a:srgbClr val="0000CC">
            <a:alpha val="90000"/>
          </a:srgbClr>
        </a:solidFill>
      </dgm:spPr>
      <dgm:t>
        <a:bodyPr/>
        <a:lstStyle/>
        <a:p>
          <a:pPr algn="ctr"/>
          <a:r>
            <a:rPr lang="en-US" sz="4000" dirty="0">
              <a:solidFill>
                <a:schemeClr val="bg1"/>
              </a:solidFill>
              <a:latin typeface="Arial" panose="020B0604020202020204" pitchFamily="34" charset="0"/>
            </a:rPr>
            <a:t>Environment</a:t>
          </a:r>
        </a:p>
      </dgm:t>
      <dgm:extLst>
        <a:ext uri="{E40237B7-FDA0-4F09-8148-C483321AD2D9}">
          <dgm14:cNvPr xmlns:dgm14="http://schemas.microsoft.com/office/drawing/2010/diagram" id="0" name="" descr="Environment"/>
        </a:ext>
      </dgm:extLst>
    </dgm:pt>
    <dgm:pt modelId="{15FD332F-A921-43C2-B992-4AA7980D4ED7}" type="parTrans" cxnId="{3D16B227-02F9-4AA4-8FB4-C1C935232C18}">
      <dgm:prSet/>
      <dgm:spPr/>
      <dgm:t>
        <a:bodyPr/>
        <a:lstStyle/>
        <a:p>
          <a:pPr algn="ctr"/>
          <a:endParaRPr lang="en-US"/>
        </a:p>
      </dgm:t>
    </dgm:pt>
    <dgm:pt modelId="{48B348A0-FB70-4727-A5E7-E391E2CD0055}" type="sibTrans" cxnId="{3D16B227-02F9-4AA4-8FB4-C1C935232C18}">
      <dgm:prSet/>
      <dgm:spPr/>
      <dgm:t>
        <a:bodyPr/>
        <a:lstStyle/>
        <a:p>
          <a:pPr algn="ctr"/>
          <a:endParaRPr lang="en-US"/>
        </a:p>
      </dgm:t>
    </dgm:pt>
    <dgm:pt modelId="{3973797F-6A4A-426C-8499-28050D4D2EBE}" type="pres">
      <dgm:prSet presAssocID="{2ED7FF3E-81FE-4609-A35B-CED980F0ABD2}" presName="linearFlow" presStyleCnt="0">
        <dgm:presLayoutVars>
          <dgm:dir/>
          <dgm:animLvl val="lvl"/>
          <dgm:resizeHandles val="exact"/>
        </dgm:presLayoutVars>
      </dgm:prSet>
      <dgm:spPr/>
    </dgm:pt>
    <dgm:pt modelId="{A373588C-C83E-4333-A605-96C8B2F2CBDA}" type="pres">
      <dgm:prSet presAssocID="{C70FB831-5B0E-4E9D-8417-0AE8152D6A73}" presName="composite" presStyleCnt="0"/>
      <dgm:spPr/>
    </dgm:pt>
    <dgm:pt modelId="{0931727F-FD67-4A53-9FA3-EB88AA76736C}" type="pres">
      <dgm:prSet presAssocID="{C70FB831-5B0E-4E9D-8417-0AE8152D6A73}" presName="parentText" presStyleLbl="alignNode1" presStyleIdx="0" presStyleCnt="1">
        <dgm:presLayoutVars>
          <dgm:chMax val="1"/>
          <dgm:bulletEnabled val="1"/>
        </dgm:presLayoutVars>
      </dgm:prSet>
      <dgm:spPr/>
    </dgm:pt>
    <dgm:pt modelId="{A606CE83-D5CC-4177-8EE3-B384045BC163}" type="pres">
      <dgm:prSet presAssocID="{C70FB831-5B0E-4E9D-8417-0AE8152D6A73}" presName="descendantText" presStyleLbl="alignAcc1" presStyleIdx="0" presStyleCnt="1">
        <dgm:presLayoutVars>
          <dgm:bulletEnabled val="1"/>
        </dgm:presLayoutVars>
      </dgm:prSet>
      <dgm:spPr/>
    </dgm:pt>
  </dgm:ptLst>
  <dgm:cxnLst>
    <dgm:cxn modelId="{54F1A70C-6B5E-4F57-A576-D51EB5A7992C}" srcId="{2ED7FF3E-81FE-4609-A35B-CED980F0ABD2}" destId="{C70FB831-5B0E-4E9D-8417-0AE8152D6A73}" srcOrd="0" destOrd="0" parTransId="{F398DC84-8BA0-48F7-B460-BEDFE224AAAA}" sibTransId="{B7330709-8FA7-456C-899B-1DE07B8EFB69}"/>
    <dgm:cxn modelId="{3D16B227-02F9-4AA4-8FB4-C1C935232C18}" srcId="{C70FB831-5B0E-4E9D-8417-0AE8152D6A73}" destId="{24C2D62B-BC10-4DDD-BABE-469B96E508AC}" srcOrd="0" destOrd="0" parTransId="{15FD332F-A921-43C2-B992-4AA7980D4ED7}" sibTransId="{48B348A0-FB70-4727-A5E7-E391E2CD0055}"/>
    <dgm:cxn modelId="{A6FCC23F-ABBF-48F1-87A8-C28C8129509E}" type="presOf" srcId="{24C2D62B-BC10-4DDD-BABE-469B96E508AC}" destId="{A606CE83-D5CC-4177-8EE3-B384045BC163}" srcOrd="0" destOrd="0" presId="urn:microsoft.com/office/officeart/2005/8/layout/chevron2"/>
    <dgm:cxn modelId="{247D1245-C9D6-4EFA-9E11-6D9D4458A961}" type="presOf" srcId="{C70FB831-5B0E-4E9D-8417-0AE8152D6A73}" destId="{0931727F-FD67-4A53-9FA3-EB88AA76736C}" srcOrd="0" destOrd="0" presId="urn:microsoft.com/office/officeart/2005/8/layout/chevron2"/>
    <dgm:cxn modelId="{9E0D5592-2AD2-46DA-9676-A8026A3413D4}" type="presOf" srcId="{2ED7FF3E-81FE-4609-A35B-CED980F0ABD2}" destId="{3973797F-6A4A-426C-8499-28050D4D2EBE}" srcOrd="0" destOrd="0" presId="urn:microsoft.com/office/officeart/2005/8/layout/chevron2"/>
    <dgm:cxn modelId="{6573F215-0FA4-4E9F-895F-2206897759FF}" type="presParOf" srcId="{3973797F-6A4A-426C-8499-28050D4D2EBE}" destId="{A373588C-C83E-4333-A605-96C8B2F2CBDA}" srcOrd="0" destOrd="0" presId="urn:microsoft.com/office/officeart/2005/8/layout/chevron2"/>
    <dgm:cxn modelId="{F390875A-619B-4725-83F3-DAFA3F17D051}" type="presParOf" srcId="{A373588C-C83E-4333-A605-96C8B2F2CBDA}" destId="{0931727F-FD67-4A53-9FA3-EB88AA76736C}" srcOrd="0" destOrd="0" presId="urn:microsoft.com/office/officeart/2005/8/layout/chevron2"/>
    <dgm:cxn modelId="{ABF6114F-7D16-4838-8E31-3306946754D9}" type="presParOf" srcId="{A373588C-C83E-4333-A605-96C8B2F2CBDA}" destId="{A606CE83-D5CC-4177-8EE3-B384045BC16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91EEFA-2DB6-45E1-951E-64FF4AF91D5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9C20516-CB20-4166-B429-C96A8178BF54}">
      <dgm:prSet phldrT="[Text]" custT="1"/>
      <dgm:spPr>
        <a:solidFill>
          <a:schemeClr val="bg1"/>
        </a:solidFill>
        <a:ln>
          <a:solidFill>
            <a:srgbClr val="C00000"/>
          </a:solidFill>
        </a:ln>
      </dgm:spPr>
      <dgm:t>
        <a:bodyPr/>
        <a:lstStyle/>
        <a:p>
          <a:r>
            <a:rPr lang="en-US" sz="3200" dirty="0">
              <a:solidFill>
                <a:schemeClr val="tx1"/>
              </a:solidFill>
              <a:latin typeface="Arial" panose="020B0604020202020204" pitchFamily="34" charset="0"/>
            </a:rPr>
            <a:t>1. Responsibilities</a:t>
          </a:r>
          <a:endParaRPr lang="en-US" sz="3200" dirty="0"/>
        </a:p>
      </dgm:t>
      <dgm:extLst>
        <a:ext uri="{E40237B7-FDA0-4F09-8148-C483321AD2D9}">
          <dgm14:cNvPr xmlns:dgm14="http://schemas.microsoft.com/office/drawing/2010/diagram" id="0" name="" descr="1. Responsibilities"/>
        </a:ext>
      </dgm:extLst>
    </dgm:pt>
    <dgm:pt modelId="{400D04DA-939F-49E8-91AD-47DA34DA7C47}" type="parTrans" cxnId="{16051771-B858-4C1C-A812-D44D13A4FDFC}">
      <dgm:prSet/>
      <dgm:spPr/>
      <dgm:t>
        <a:bodyPr/>
        <a:lstStyle/>
        <a:p>
          <a:endParaRPr lang="en-US"/>
        </a:p>
      </dgm:t>
    </dgm:pt>
    <dgm:pt modelId="{BECC8F08-FACA-4A50-9C5D-60C8233362AF}" type="sibTrans" cxnId="{16051771-B858-4C1C-A812-D44D13A4FDFC}">
      <dgm:prSet/>
      <dgm:spPr/>
      <dgm:t>
        <a:bodyPr/>
        <a:lstStyle/>
        <a:p>
          <a:endParaRPr lang="en-US"/>
        </a:p>
      </dgm:t>
    </dgm:pt>
    <dgm:pt modelId="{C07177B0-BD52-4914-9996-2287BCFDA47D}">
      <dgm:prSet phldrT="[Text]" custT="1"/>
      <dgm:spPr>
        <a:solidFill>
          <a:schemeClr val="bg1"/>
        </a:solidFill>
        <a:ln>
          <a:solidFill>
            <a:srgbClr val="C00000"/>
          </a:solidFill>
        </a:ln>
      </dgm:spPr>
      <dgm:t>
        <a:bodyPr/>
        <a:lstStyle/>
        <a:p>
          <a:r>
            <a:rPr lang="en-US" sz="3200" dirty="0">
              <a:solidFill>
                <a:schemeClr val="tx1"/>
              </a:solidFill>
              <a:latin typeface="Arial" panose="020B0604020202020204" pitchFamily="34" charset="0"/>
            </a:rPr>
            <a:t>2. Programming &amp; Scheduling</a:t>
          </a:r>
          <a:endParaRPr lang="en-US" sz="3200" dirty="0"/>
        </a:p>
      </dgm:t>
      <dgm:extLst>
        <a:ext uri="{E40237B7-FDA0-4F09-8148-C483321AD2D9}">
          <dgm14:cNvPr xmlns:dgm14="http://schemas.microsoft.com/office/drawing/2010/diagram" id="0" name="" descr="2. Programming &amp; Scheduling&#10;"/>
        </a:ext>
      </dgm:extLst>
    </dgm:pt>
    <dgm:pt modelId="{F30EA39A-F7EE-46DD-81E0-7E861094662A}" type="parTrans" cxnId="{5D22E591-E5BD-4DF5-8CAA-218C833DAD5D}">
      <dgm:prSet/>
      <dgm:spPr/>
      <dgm:t>
        <a:bodyPr/>
        <a:lstStyle/>
        <a:p>
          <a:endParaRPr lang="en-US"/>
        </a:p>
      </dgm:t>
    </dgm:pt>
    <dgm:pt modelId="{60092994-58EE-4DC4-BD4F-3A3C2F6A2F54}" type="sibTrans" cxnId="{5D22E591-E5BD-4DF5-8CAA-218C833DAD5D}">
      <dgm:prSet/>
      <dgm:spPr/>
      <dgm:t>
        <a:bodyPr/>
        <a:lstStyle/>
        <a:p>
          <a:endParaRPr lang="en-US"/>
        </a:p>
      </dgm:t>
    </dgm:pt>
    <dgm:pt modelId="{1BC8B536-C8CB-4DC5-815E-5ADBC0267511}">
      <dgm:prSet phldrT="[Text]" custT="1"/>
      <dgm:spPr>
        <a:solidFill>
          <a:schemeClr val="bg1"/>
        </a:solidFill>
        <a:ln>
          <a:solidFill>
            <a:srgbClr val="C00000"/>
          </a:solidFill>
        </a:ln>
      </dgm:spPr>
      <dgm:t>
        <a:bodyPr/>
        <a:lstStyle/>
        <a:p>
          <a:r>
            <a:rPr lang="en-US" sz="3200" dirty="0">
              <a:solidFill>
                <a:schemeClr val="tx1"/>
              </a:solidFill>
              <a:latin typeface="Arial" panose="020B0604020202020204" pitchFamily="34" charset="0"/>
            </a:rPr>
            <a:t>3. Effect on Project Cost</a:t>
          </a:r>
          <a:endParaRPr lang="en-US" sz="3200" dirty="0"/>
        </a:p>
      </dgm:t>
      <dgm:extLst>
        <a:ext uri="{E40237B7-FDA0-4F09-8148-C483321AD2D9}">
          <dgm14:cNvPr xmlns:dgm14="http://schemas.microsoft.com/office/drawing/2010/diagram" id="0" name="" descr="3. Effect on Project Cost&#10;"/>
        </a:ext>
      </dgm:extLst>
    </dgm:pt>
    <dgm:pt modelId="{A52B820F-9E6C-4214-85C3-B7B9006318C2}" type="parTrans" cxnId="{DF547E9B-1E79-44EE-AB32-03A7F7A17275}">
      <dgm:prSet/>
      <dgm:spPr/>
      <dgm:t>
        <a:bodyPr/>
        <a:lstStyle/>
        <a:p>
          <a:endParaRPr lang="en-US"/>
        </a:p>
      </dgm:t>
    </dgm:pt>
    <dgm:pt modelId="{4D473D00-8FB3-4D50-91F3-4B2275E2E2B0}" type="sibTrans" cxnId="{DF547E9B-1E79-44EE-AB32-03A7F7A17275}">
      <dgm:prSet/>
      <dgm:spPr/>
      <dgm:t>
        <a:bodyPr/>
        <a:lstStyle/>
        <a:p>
          <a:endParaRPr lang="en-US"/>
        </a:p>
      </dgm:t>
    </dgm:pt>
    <dgm:pt modelId="{63B272F2-2CCC-424E-8BEC-6A93E9FD1198}">
      <dgm:prSet phldrT="[Text]" custT="1"/>
      <dgm:spPr>
        <a:solidFill>
          <a:schemeClr val="bg1"/>
        </a:solidFill>
        <a:ln>
          <a:solidFill>
            <a:srgbClr val="C00000"/>
          </a:solidFill>
        </a:ln>
      </dgm:spPr>
      <dgm:t>
        <a:bodyPr/>
        <a:lstStyle/>
        <a:p>
          <a:r>
            <a:rPr lang="en-US" sz="3200" dirty="0">
              <a:solidFill>
                <a:schemeClr val="tx1"/>
              </a:solidFill>
              <a:latin typeface="Arial" panose="020B0604020202020204" pitchFamily="34" charset="0"/>
            </a:rPr>
            <a:t>4. Risk Management</a:t>
          </a:r>
          <a:endParaRPr lang="en-US" sz="3200" dirty="0"/>
        </a:p>
      </dgm:t>
      <dgm:extLst>
        <a:ext uri="{E40237B7-FDA0-4F09-8148-C483321AD2D9}">
          <dgm14:cNvPr xmlns:dgm14="http://schemas.microsoft.com/office/drawing/2010/diagram" id="0" name="" descr="4. Risk Management"/>
        </a:ext>
      </dgm:extLst>
    </dgm:pt>
    <dgm:pt modelId="{54CEEF6C-0A3F-481E-82D3-F2AA8011556D}" type="parTrans" cxnId="{D3382C4B-C1D8-4181-92C6-57640BB7410E}">
      <dgm:prSet/>
      <dgm:spPr/>
      <dgm:t>
        <a:bodyPr/>
        <a:lstStyle/>
        <a:p>
          <a:endParaRPr lang="en-US"/>
        </a:p>
      </dgm:t>
    </dgm:pt>
    <dgm:pt modelId="{0C7F46AC-357D-45FC-A2BA-8E875087D177}" type="sibTrans" cxnId="{D3382C4B-C1D8-4181-92C6-57640BB7410E}">
      <dgm:prSet/>
      <dgm:spPr/>
      <dgm:t>
        <a:bodyPr/>
        <a:lstStyle/>
        <a:p>
          <a:endParaRPr lang="en-US"/>
        </a:p>
      </dgm:t>
    </dgm:pt>
    <dgm:pt modelId="{26AF0EA3-8F66-46E1-A415-78D85A7E7F53}" type="pres">
      <dgm:prSet presAssocID="{4891EEFA-2DB6-45E1-951E-64FF4AF91D54}" presName="linear" presStyleCnt="0">
        <dgm:presLayoutVars>
          <dgm:dir/>
          <dgm:animLvl val="lvl"/>
          <dgm:resizeHandles val="exact"/>
        </dgm:presLayoutVars>
      </dgm:prSet>
      <dgm:spPr/>
    </dgm:pt>
    <dgm:pt modelId="{4B356E49-20CE-4723-A3CA-5C2AD4FE2638}" type="pres">
      <dgm:prSet presAssocID="{69C20516-CB20-4166-B429-C96A8178BF54}" presName="parentLin" presStyleCnt="0"/>
      <dgm:spPr/>
    </dgm:pt>
    <dgm:pt modelId="{A6F117CA-899C-415B-AE37-B3672119FBC9}" type="pres">
      <dgm:prSet presAssocID="{69C20516-CB20-4166-B429-C96A8178BF54}" presName="parentLeftMargin" presStyleLbl="node1" presStyleIdx="0" presStyleCnt="4"/>
      <dgm:spPr/>
    </dgm:pt>
    <dgm:pt modelId="{C5E1073F-7EF9-4364-9B1C-3A31759D02FD}" type="pres">
      <dgm:prSet presAssocID="{69C20516-CB20-4166-B429-C96A8178BF54}" presName="parentText" presStyleLbl="node1" presStyleIdx="0" presStyleCnt="4" custScaleX="142857">
        <dgm:presLayoutVars>
          <dgm:chMax val="0"/>
          <dgm:bulletEnabled val="1"/>
        </dgm:presLayoutVars>
      </dgm:prSet>
      <dgm:spPr/>
    </dgm:pt>
    <dgm:pt modelId="{AB63BE32-53F7-4C85-83E4-74FD72660F87}" type="pres">
      <dgm:prSet presAssocID="{69C20516-CB20-4166-B429-C96A8178BF54}" presName="negativeSpace" presStyleCnt="0"/>
      <dgm:spPr/>
    </dgm:pt>
    <dgm:pt modelId="{5D55BF05-40B7-47BB-BE1B-B00151962AF8}" type="pres">
      <dgm:prSet presAssocID="{69C20516-CB20-4166-B429-C96A8178BF54}" presName="childText" presStyleLbl="conFgAcc1" presStyleIdx="0" presStyleCnt="4">
        <dgm:presLayoutVars>
          <dgm:bulletEnabled val="1"/>
        </dgm:presLayoutVars>
      </dgm:prSet>
      <dgm:spPr>
        <a:solidFill>
          <a:schemeClr val="accent2">
            <a:alpha val="90000"/>
          </a:schemeClr>
        </a:solidFill>
      </dgm:spPr>
    </dgm:pt>
    <dgm:pt modelId="{4717E183-DA66-4480-B425-9DDFDF79CDA2}" type="pres">
      <dgm:prSet presAssocID="{BECC8F08-FACA-4A50-9C5D-60C8233362AF}" presName="spaceBetweenRectangles" presStyleCnt="0"/>
      <dgm:spPr/>
    </dgm:pt>
    <dgm:pt modelId="{85F120D7-B062-46BB-88CA-04929CBD18EA}" type="pres">
      <dgm:prSet presAssocID="{C07177B0-BD52-4914-9996-2287BCFDA47D}" presName="parentLin" presStyleCnt="0"/>
      <dgm:spPr/>
    </dgm:pt>
    <dgm:pt modelId="{73E5A44D-60B1-4664-8DA3-B28D73947BE1}" type="pres">
      <dgm:prSet presAssocID="{C07177B0-BD52-4914-9996-2287BCFDA47D}" presName="parentLeftMargin" presStyleLbl="node1" presStyleIdx="0" presStyleCnt="4"/>
      <dgm:spPr/>
    </dgm:pt>
    <dgm:pt modelId="{56925642-048D-4960-8DC4-FBC539E6257E}" type="pres">
      <dgm:prSet presAssocID="{C07177B0-BD52-4914-9996-2287BCFDA47D}" presName="parentText" presStyleLbl="node1" presStyleIdx="1" presStyleCnt="4" custScaleX="139359">
        <dgm:presLayoutVars>
          <dgm:chMax val="0"/>
          <dgm:bulletEnabled val="1"/>
        </dgm:presLayoutVars>
      </dgm:prSet>
      <dgm:spPr/>
    </dgm:pt>
    <dgm:pt modelId="{A2CFA3EC-C9BF-476B-B99B-62CBBF90B97D}" type="pres">
      <dgm:prSet presAssocID="{C07177B0-BD52-4914-9996-2287BCFDA47D}" presName="negativeSpace" presStyleCnt="0"/>
      <dgm:spPr/>
    </dgm:pt>
    <dgm:pt modelId="{A4090B40-C7D4-4CF5-9293-29ED43CC70CC}" type="pres">
      <dgm:prSet presAssocID="{C07177B0-BD52-4914-9996-2287BCFDA47D}" presName="childText" presStyleLbl="conFgAcc1" presStyleIdx="1" presStyleCnt="4">
        <dgm:presLayoutVars>
          <dgm:bulletEnabled val="1"/>
        </dgm:presLayoutVars>
      </dgm:prSet>
      <dgm:spPr>
        <a:solidFill>
          <a:schemeClr val="accent2">
            <a:alpha val="90000"/>
          </a:schemeClr>
        </a:solidFill>
      </dgm:spPr>
    </dgm:pt>
    <dgm:pt modelId="{BB34A809-0565-458F-89CE-F2024457307C}" type="pres">
      <dgm:prSet presAssocID="{60092994-58EE-4DC4-BD4F-3A3C2F6A2F54}" presName="spaceBetweenRectangles" presStyleCnt="0"/>
      <dgm:spPr/>
    </dgm:pt>
    <dgm:pt modelId="{D517B12E-AC90-4223-8DDE-B1D466C9C495}" type="pres">
      <dgm:prSet presAssocID="{1BC8B536-C8CB-4DC5-815E-5ADBC0267511}" presName="parentLin" presStyleCnt="0"/>
      <dgm:spPr/>
    </dgm:pt>
    <dgm:pt modelId="{2E656273-2382-4150-B78F-E4F37199CAAB}" type="pres">
      <dgm:prSet presAssocID="{1BC8B536-C8CB-4DC5-815E-5ADBC0267511}" presName="parentLeftMargin" presStyleLbl="node1" presStyleIdx="1" presStyleCnt="4"/>
      <dgm:spPr/>
    </dgm:pt>
    <dgm:pt modelId="{E644BA06-05C5-4475-B4D0-96C085DCAFD5}" type="pres">
      <dgm:prSet presAssocID="{1BC8B536-C8CB-4DC5-815E-5ADBC0267511}" presName="parentText" presStyleLbl="node1" presStyleIdx="2" presStyleCnt="4" custScaleX="142857">
        <dgm:presLayoutVars>
          <dgm:chMax val="0"/>
          <dgm:bulletEnabled val="1"/>
        </dgm:presLayoutVars>
      </dgm:prSet>
      <dgm:spPr/>
    </dgm:pt>
    <dgm:pt modelId="{D1936918-950C-42FE-9CAF-2EC2F41369D3}" type="pres">
      <dgm:prSet presAssocID="{1BC8B536-C8CB-4DC5-815E-5ADBC0267511}" presName="negativeSpace" presStyleCnt="0"/>
      <dgm:spPr/>
    </dgm:pt>
    <dgm:pt modelId="{0545F2F4-BD74-41CE-A70C-7207B9B8823A}" type="pres">
      <dgm:prSet presAssocID="{1BC8B536-C8CB-4DC5-815E-5ADBC0267511}" presName="childText" presStyleLbl="conFgAcc1" presStyleIdx="2" presStyleCnt="4">
        <dgm:presLayoutVars>
          <dgm:bulletEnabled val="1"/>
        </dgm:presLayoutVars>
      </dgm:prSet>
      <dgm:spPr>
        <a:solidFill>
          <a:schemeClr val="accent2">
            <a:alpha val="90000"/>
          </a:schemeClr>
        </a:solidFill>
      </dgm:spPr>
    </dgm:pt>
    <dgm:pt modelId="{B8513B9F-D629-49C7-A207-A4A604A99310}" type="pres">
      <dgm:prSet presAssocID="{4D473D00-8FB3-4D50-91F3-4B2275E2E2B0}" presName="spaceBetweenRectangles" presStyleCnt="0"/>
      <dgm:spPr/>
    </dgm:pt>
    <dgm:pt modelId="{3B67626F-B7F6-403E-ADE4-D3E7B079BDE3}" type="pres">
      <dgm:prSet presAssocID="{63B272F2-2CCC-424E-8BEC-6A93E9FD1198}" presName="parentLin" presStyleCnt="0"/>
      <dgm:spPr/>
    </dgm:pt>
    <dgm:pt modelId="{CCD7195A-FCFE-4DC3-AD85-D5EB523379A9}" type="pres">
      <dgm:prSet presAssocID="{63B272F2-2CCC-424E-8BEC-6A93E9FD1198}" presName="parentLeftMargin" presStyleLbl="node1" presStyleIdx="2" presStyleCnt="4"/>
      <dgm:spPr/>
    </dgm:pt>
    <dgm:pt modelId="{565CEC06-F27F-47A0-8548-554BD12E68FC}" type="pres">
      <dgm:prSet presAssocID="{63B272F2-2CCC-424E-8BEC-6A93E9FD1198}" presName="parentText" presStyleLbl="node1" presStyleIdx="3" presStyleCnt="4" custScaleX="142857">
        <dgm:presLayoutVars>
          <dgm:chMax val="0"/>
          <dgm:bulletEnabled val="1"/>
        </dgm:presLayoutVars>
      </dgm:prSet>
      <dgm:spPr/>
    </dgm:pt>
    <dgm:pt modelId="{560907D6-BD95-4AB2-9CFF-83DD64F95EE6}" type="pres">
      <dgm:prSet presAssocID="{63B272F2-2CCC-424E-8BEC-6A93E9FD1198}" presName="negativeSpace" presStyleCnt="0"/>
      <dgm:spPr/>
    </dgm:pt>
    <dgm:pt modelId="{6C7781E0-3CD7-4D08-B39B-73EE7DAA132E}" type="pres">
      <dgm:prSet presAssocID="{63B272F2-2CCC-424E-8BEC-6A93E9FD1198}" presName="childText" presStyleLbl="conFgAcc1" presStyleIdx="3" presStyleCnt="4">
        <dgm:presLayoutVars>
          <dgm:bulletEnabled val="1"/>
        </dgm:presLayoutVars>
      </dgm:prSet>
      <dgm:spPr>
        <a:solidFill>
          <a:schemeClr val="accent2">
            <a:alpha val="90000"/>
          </a:schemeClr>
        </a:solidFill>
      </dgm:spPr>
    </dgm:pt>
  </dgm:ptLst>
  <dgm:cxnLst>
    <dgm:cxn modelId="{9F05E91C-3D5E-4121-8E9D-52E0D9154C91}" type="presOf" srcId="{1BC8B536-C8CB-4DC5-815E-5ADBC0267511}" destId="{2E656273-2382-4150-B78F-E4F37199CAAB}" srcOrd="0" destOrd="0" presId="urn:microsoft.com/office/officeart/2005/8/layout/list1"/>
    <dgm:cxn modelId="{C511644A-26DA-4725-9562-728FA3ECFAC1}" type="presOf" srcId="{63B272F2-2CCC-424E-8BEC-6A93E9FD1198}" destId="{565CEC06-F27F-47A0-8548-554BD12E68FC}" srcOrd="1" destOrd="0" presId="urn:microsoft.com/office/officeart/2005/8/layout/list1"/>
    <dgm:cxn modelId="{D3382C4B-C1D8-4181-92C6-57640BB7410E}" srcId="{4891EEFA-2DB6-45E1-951E-64FF4AF91D54}" destId="{63B272F2-2CCC-424E-8BEC-6A93E9FD1198}" srcOrd="3" destOrd="0" parTransId="{54CEEF6C-0A3F-481E-82D3-F2AA8011556D}" sibTransId="{0C7F46AC-357D-45FC-A2BA-8E875087D177}"/>
    <dgm:cxn modelId="{3ED1BC4E-DB85-4C6A-B91D-3CEC7CD24CA5}" type="presOf" srcId="{63B272F2-2CCC-424E-8BEC-6A93E9FD1198}" destId="{CCD7195A-FCFE-4DC3-AD85-D5EB523379A9}" srcOrd="0" destOrd="0" presId="urn:microsoft.com/office/officeart/2005/8/layout/list1"/>
    <dgm:cxn modelId="{16051771-B858-4C1C-A812-D44D13A4FDFC}" srcId="{4891EEFA-2DB6-45E1-951E-64FF4AF91D54}" destId="{69C20516-CB20-4166-B429-C96A8178BF54}" srcOrd="0" destOrd="0" parTransId="{400D04DA-939F-49E8-91AD-47DA34DA7C47}" sibTransId="{BECC8F08-FACA-4A50-9C5D-60C8233362AF}"/>
    <dgm:cxn modelId="{5D22E591-E5BD-4DF5-8CAA-218C833DAD5D}" srcId="{4891EEFA-2DB6-45E1-951E-64FF4AF91D54}" destId="{C07177B0-BD52-4914-9996-2287BCFDA47D}" srcOrd="1" destOrd="0" parTransId="{F30EA39A-F7EE-46DD-81E0-7E861094662A}" sibTransId="{60092994-58EE-4DC4-BD4F-3A3C2F6A2F54}"/>
    <dgm:cxn modelId="{DF547E9B-1E79-44EE-AB32-03A7F7A17275}" srcId="{4891EEFA-2DB6-45E1-951E-64FF4AF91D54}" destId="{1BC8B536-C8CB-4DC5-815E-5ADBC0267511}" srcOrd="2" destOrd="0" parTransId="{A52B820F-9E6C-4214-85C3-B7B9006318C2}" sibTransId="{4D473D00-8FB3-4D50-91F3-4B2275E2E2B0}"/>
    <dgm:cxn modelId="{565A44A9-FBD5-46D9-BA83-786FB8655B53}" type="presOf" srcId="{C07177B0-BD52-4914-9996-2287BCFDA47D}" destId="{56925642-048D-4960-8DC4-FBC539E6257E}" srcOrd="1" destOrd="0" presId="urn:microsoft.com/office/officeart/2005/8/layout/list1"/>
    <dgm:cxn modelId="{2965D8B4-CC0A-4E41-BB0C-9C6C2A7256E0}" type="presOf" srcId="{69C20516-CB20-4166-B429-C96A8178BF54}" destId="{A6F117CA-899C-415B-AE37-B3672119FBC9}" srcOrd="0" destOrd="0" presId="urn:microsoft.com/office/officeart/2005/8/layout/list1"/>
    <dgm:cxn modelId="{1AE7C7BA-5317-4A6A-BC39-2658F59217E1}" type="presOf" srcId="{C07177B0-BD52-4914-9996-2287BCFDA47D}" destId="{73E5A44D-60B1-4664-8DA3-B28D73947BE1}" srcOrd="0" destOrd="0" presId="urn:microsoft.com/office/officeart/2005/8/layout/list1"/>
    <dgm:cxn modelId="{FE19DBC8-C2E4-49D6-BE89-BFE279C5358C}" type="presOf" srcId="{4891EEFA-2DB6-45E1-951E-64FF4AF91D54}" destId="{26AF0EA3-8F66-46E1-A415-78D85A7E7F53}" srcOrd="0" destOrd="0" presId="urn:microsoft.com/office/officeart/2005/8/layout/list1"/>
    <dgm:cxn modelId="{E3FBACD8-5FC6-4785-98A7-C38D73F04BDC}" type="presOf" srcId="{1BC8B536-C8CB-4DC5-815E-5ADBC0267511}" destId="{E644BA06-05C5-4475-B4D0-96C085DCAFD5}" srcOrd="1" destOrd="0" presId="urn:microsoft.com/office/officeart/2005/8/layout/list1"/>
    <dgm:cxn modelId="{5F6AB8E9-C5DA-4FD2-8C9C-1F6DC6A81D2A}" type="presOf" srcId="{69C20516-CB20-4166-B429-C96A8178BF54}" destId="{C5E1073F-7EF9-4364-9B1C-3A31759D02FD}" srcOrd="1" destOrd="0" presId="urn:microsoft.com/office/officeart/2005/8/layout/list1"/>
    <dgm:cxn modelId="{4C9A97DA-9884-40FF-BB22-722E1602953A}" type="presParOf" srcId="{26AF0EA3-8F66-46E1-A415-78D85A7E7F53}" destId="{4B356E49-20CE-4723-A3CA-5C2AD4FE2638}" srcOrd="0" destOrd="0" presId="urn:microsoft.com/office/officeart/2005/8/layout/list1"/>
    <dgm:cxn modelId="{696B4011-E817-4F02-A2DB-5259A2EF0F63}" type="presParOf" srcId="{4B356E49-20CE-4723-A3CA-5C2AD4FE2638}" destId="{A6F117CA-899C-415B-AE37-B3672119FBC9}" srcOrd="0" destOrd="0" presId="urn:microsoft.com/office/officeart/2005/8/layout/list1"/>
    <dgm:cxn modelId="{8990332E-FEEE-43FA-9C82-BCE34F4306F1}" type="presParOf" srcId="{4B356E49-20CE-4723-A3CA-5C2AD4FE2638}" destId="{C5E1073F-7EF9-4364-9B1C-3A31759D02FD}" srcOrd="1" destOrd="0" presId="urn:microsoft.com/office/officeart/2005/8/layout/list1"/>
    <dgm:cxn modelId="{D0189CE6-49A7-4813-9D86-97BF443EFF40}" type="presParOf" srcId="{26AF0EA3-8F66-46E1-A415-78D85A7E7F53}" destId="{AB63BE32-53F7-4C85-83E4-74FD72660F87}" srcOrd="1" destOrd="0" presId="urn:microsoft.com/office/officeart/2005/8/layout/list1"/>
    <dgm:cxn modelId="{4B7A1040-5863-406C-A7DE-7E0EC99D5A99}" type="presParOf" srcId="{26AF0EA3-8F66-46E1-A415-78D85A7E7F53}" destId="{5D55BF05-40B7-47BB-BE1B-B00151962AF8}" srcOrd="2" destOrd="0" presId="urn:microsoft.com/office/officeart/2005/8/layout/list1"/>
    <dgm:cxn modelId="{15F66C09-1A17-4718-A2BE-F39EC6407A93}" type="presParOf" srcId="{26AF0EA3-8F66-46E1-A415-78D85A7E7F53}" destId="{4717E183-DA66-4480-B425-9DDFDF79CDA2}" srcOrd="3" destOrd="0" presId="urn:microsoft.com/office/officeart/2005/8/layout/list1"/>
    <dgm:cxn modelId="{4B3420B4-841A-41D8-A0EA-80A1D46F8F2A}" type="presParOf" srcId="{26AF0EA3-8F66-46E1-A415-78D85A7E7F53}" destId="{85F120D7-B062-46BB-88CA-04929CBD18EA}" srcOrd="4" destOrd="0" presId="urn:microsoft.com/office/officeart/2005/8/layout/list1"/>
    <dgm:cxn modelId="{B1F8DF8F-4CEF-4C86-90B0-29DA92EC9B57}" type="presParOf" srcId="{85F120D7-B062-46BB-88CA-04929CBD18EA}" destId="{73E5A44D-60B1-4664-8DA3-B28D73947BE1}" srcOrd="0" destOrd="0" presId="urn:microsoft.com/office/officeart/2005/8/layout/list1"/>
    <dgm:cxn modelId="{D831BB83-306D-4655-94AF-99A59D8F51A4}" type="presParOf" srcId="{85F120D7-B062-46BB-88CA-04929CBD18EA}" destId="{56925642-048D-4960-8DC4-FBC539E6257E}" srcOrd="1" destOrd="0" presId="urn:microsoft.com/office/officeart/2005/8/layout/list1"/>
    <dgm:cxn modelId="{F3B17663-7CA7-4C72-BF73-F45FBDCB2E20}" type="presParOf" srcId="{26AF0EA3-8F66-46E1-A415-78D85A7E7F53}" destId="{A2CFA3EC-C9BF-476B-B99B-62CBBF90B97D}" srcOrd="5" destOrd="0" presId="urn:microsoft.com/office/officeart/2005/8/layout/list1"/>
    <dgm:cxn modelId="{8D5AEFB1-DC16-49C8-A7B9-FB68A1025FBF}" type="presParOf" srcId="{26AF0EA3-8F66-46E1-A415-78D85A7E7F53}" destId="{A4090B40-C7D4-4CF5-9293-29ED43CC70CC}" srcOrd="6" destOrd="0" presId="urn:microsoft.com/office/officeart/2005/8/layout/list1"/>
    <dgm:cxn modelId="{066DDF0F-C7CE-49E3-A596-A3FC81C99621}" type="presParOf" srcId="{26AF0EA3-8F66-46E1-A415-78D85A7E7F53}" destId="{BB34A809-0565-458F-89CE-F2024457307C}" srcOrd="7" destOrd="0" presId="urn:microsoft.com/office/officeart/2005/8/layout/list1"/>
    <dgm:cxn modelId="{7BA1B130-AFC5-4474-8C28-88F6604761E7}" type="presParOf" srcId="{26AF0EA3-8F66-46E1-A415-78D85A7E7F53}" destId="{D517B12E-AC90-4223-8DDE-B1D466C9C495}" srcOrd="8" destOrd="0" presId="urn:microsoft.com/office/officeart/2005/8/layout/list1"/>
    <dgm:cxn modelId="{574DB472-08FD-45F6-82B8-124D4B993B18}" type="presParOf" srcId="{D517B12E-AC90-4223-8DDE-B1D466C9C495}" destId="{2E656273-2382-4150-B78F-E4F37199CAAB}" srcOrd="0" destOrd="0" presId="urn:microsoft.com/office/officeart/2005/8/layout/list1"/>
    <dgm:cxn modelId="{6AD730AD-F006-4EA3-A95C-9772A0762AD7}" type="presParOf" srcId="{D517B12E-AC90-4223-8DDE-B1D466C9C495}" destId="{E644BA06-05C5-4475-B4D0-96C085DCAFD5}" srcOrd="1" destOrd="0" presId="urn:microsoft.com/office/officeart/2005/8/layout/list1"/>
    <dgm:cxn modelId="{E1B33D1C-C20E-414F-9DBA-3999DDD2EA65}" type="presParOf" srcId="{26AF0EA3-8F66-46E1-A415-78D85A7E7F53}" destId="{D1936918-950C-42FE-9CAF-2EC2F41369D3}" srcOrd="9" destOrd="0" presId="urn:microsoft.com/office/officeart/2005/8/layout/list1"/>
    <dgm:cxn modelId="{77CC24CD-1371-40E0-8591-45FD17BBAA48}" type="presParOf" srcId="{26AF0EA3-8F66-46E1-A415-78D85A7E7F53}" destId="{0545F2F4-BD74-41CE-A70C-7207B9B8823A}" srcOrd="10" destOrd="0" presId="urn:microsoft.com/office/officeart/2005/8/layout/list1"/>
    <dgm:cxn modelId="{D782BAE2-651D-4A3E-8BED-A1ED5A46B548}" type="presParOf" srcId="{26AF0EA3-8F66-46E1-A415-78D85A7E7F53}" destId="{B8513B9F-D629-49C7-A207-A4A604A99310}" srcOrd="11" destOrd="0" presId="urn:microsoft.com/office/officeart/2005/8/layout/list1"/>
    <dgm:cxn modelId="{E49B2A69-4A2D-44AA-B274-0BB96B3A9831}" type="presParOf" srcId="{26AF0EA3-8F66-46E1-A415-78D85A7E7F53}" destId="{3B67626F-B7F6-403E-ADE4-D3E7B079BDE3}" srcOrd="12" destOrd="0" presId="urn:microsoft.com/office/officeart/2005/8/layout/list1"/>
    <dgm:cxn modelId="{D307D558-B2A8-44F0-B115-81FB6931E6C7}" type="presParOf" srcId="{3B67626F-B7F6-403E-ADE4-D3E7B079BDE3}" destId="{CCD7195A-FCFE-4DC3-AD85-D5EB523379A9}" srcOrd="0" destOrd="0" presId="urn:microsoft.com/office/officeart/2005/8/layout/list1"/>
    <dgm:cxn modelId="{6AEC10ED-14A4-4546-9B7B-CAC7229B2BD6}" type="presParOf" srcId="{3B67626F-B7F6-403E-ADE4-D3E7B079BDE3}" destId="{565CEC06-F27F-47A0-8548-554BD12E68FC}" srcOrd="1" destOrd="0" presId="urn:microsoft.com/office/officeart/2005/8/layout/list1"/>
    <dgm:cxn modelId="{CEEF9E18-BC18-4E28-B81C-71E0D0255078}" type="presParOf" srcId="{26AF0EA3-8F66-46E1-A415-78D85A7E7F53}" destId="{560907D6-BD95-4AB2-9CFF-83DD64F95EE6}" srcOrd="13" destOrd="0" presId="urn:microsoft.com/office/officeart/2005/8/layout/list1"/>
    <dgm:cxn modelId="{CDA3E955-412F-4166-8F4B-AA1A8F34E3CC}" type="presParOf" srcId="{26AF0EA3-8F66-46E1-A415-78D85A7E7F53}" destId="{6C7781E0-3CD7-4D08-B39B-73EE7DAA132E}"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615B9-E17F-4CFA-8DBA-EB66174A7C46}">
      <dsp:nvSpPr>
        <dsp:cNvPr id="0" name=""/>
        <dsp:cNvSpPr/>
      </dsp:nvSpPr>
      <dsp:spPr>
        <a:xfrm>
          <a:off x="2875839" y="1307135"/>
          <a:ext cx="3387813" cy="2808386"/>
        </a:xfrm>
        <a:prstGeom prst="ellipse">
          <a:avLst/>
        </a:prstGeom>
        <a:solidFill>
          <a:srgbClr val="FFFF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i="0" kern="1200" dirty="0">
              <a:latin typeface="Arial" panose="020B0604020202020204" pitchFamily="34" charset="0"/>
            </a:rPr>
            <a:t>Evaluations to Improve WZ Safety and Mobility</a:t>
          </a:r>
        </a:p>
      </dsp:txBody>
      <dsp:txXfrm>
        <a:off x="3371973" y="1718414"/>
        <a:ext cx="2395545" cy="1985828"/>
      </dsp:txXfrm>
    </dsp:sp>
    <dsp:sp modelId="{6633DB53-D366-47E6-BF75-B5677F950073}">
      <dsp:nvSpPr>
        <dsp:cNvPr id="0" name=""/>
        <dsp:cNvSpPr/>
      </dsp:nvSpPr>
      <dsp:spPr>
        <a:xfrm>
          <a:off x="3409236" y="-31449"/>
          <a:ext cx="2321019" cy="1831320"/>
        </a:xfrm>
        <a:prstGeom prst="ellipse">
          <a:avLst/>
        </a:prstGeom>
        <a:solidFill>
          <a:schemeClr val="accent1">
            <a:alpha val="5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i="0" kern="1200" dirty="0">
              <a:latin typeface="Arial" panose="020B0604020202020204" pitchFamily="34" charset="0"/>
            </a:rPr>
            <a:t>WZ Process Review</a:t>
          </a:r>
        </a:p>
      </dsp:txBody>
      <dsp:txXfrm>
        <a:off x="3749141" y="236742"/>
        <a:ext cx="1641209" cy="1294938"/>
      </dsp:txXfrm>
    </dsp:sp>
    <dsp:sp modelId="{41750DF5-7949-4121-A29C-BA1ACE16F63C}">
      <dsp:nvSpPr>
        <dsp:cNvPr id="0" name=""/>
        <dsp:cNvSpPr/>
      </dsp:nvSpPr>
      <dsp:spPr>
        <a:xfrm>
          <a:off x="5636728" y="2362213"/>
          <a:ext cx="2136957" cy="1874415"/>
        </a:xfrm>
        <a:prstGeom prst="ellipse">
          <a:avLst/>
        </a:prstGeom>
        <a:solidFill>
          <a:schemeClr val="accent1">
            <a:alpha val="5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i="0" kern="1200" dirty="0">
              <a:latin typeface="Arial" panose="020B0604020202020204" pitchFamily="34" charset="0"/>
            </a:rPr>
            <a:t>WZ Inspec-tion</a:t>
          </a:r>
        </a:p>
      </dsp:txBody>
      <dsp:txXfrm>
        <a:off x="5949678" y="2636715"/>
        <a:ext cx="1511057" cy="1325411"/>
      </dsp:txXfrm>
    </dsp:sp>
    <dsp:sp modelId="{F8478909-E587-4615-96C1-0C98D181C55D}">
      <dsp:nvSpPr>
        <dsp:cNvPr id="0" name=""/>
        <dsp:cNvSpPr/>
      </dsp:nvSpPr>
      <dsp:spPr>
        <a:xfrm>
          <a:off x="1354415" y="2362195"/>
          <a:ext cx="2127942" cy="1957122"/>
        </a:xfrm>
        <a:prstGeom prst="ellipse">
          <a:avLst/>
        </a:prstGeom>
        <a:solidFill>
          <a:schemeClr val="accent1">
            <a:alpha val="5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i="0" kern="1200" dirty="0">
              <a:latin typeface="Arial" panose="020B0604020202020204" pitchFamily="34" charset="0"/>
            </a:rPr>
            <a:t>WZRSA</a:t>
          </a:r>
        </a:p>
      </dsp:txBody>
      <dsp:txXfrm>
        <a:off x="1666045" y="2648809"/>
        <a:ext cx="1504682" cy="13838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DED1F-8F96-4FE9-9237-369F44A2AB9E}">
      <dsp:nvSpPr>
        <dsp:cNvPr id="0" name=""/>
        <dsp:cNvSpPr/>
      </dsp:nvSpPr>
      <dsp:spPr>
        <a:xfrm rot="5400000">
          <a:off x="-162367" y="164380"/>
          <a:ext cx="1082447" cy="757713"/>
        </a:xfrm>
        <a:prstGeom prst="chevron">
          <a:avLst/>
        </a:prstGeom>
        <a:solidFill>
          <a:srgbClr val="FFFF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chemeClr val="tx1"/>
              </a:solidFill>
              <a:latin typeface="Arial" panose="020B0604020202020204" pitchFamily="34" charset="0"/>
            </a:rPr>
            <a:t>G</a:t>
          </a:r>
        </a:p>
      </dsp:txBody>
      <dsp:txXfrm rot="-5400000">
        <a:off x="1" y="380870"/>
        <a:ext cx="757713" cy="324734"/>
      </dsp:txXfrm>
    </dsp:sp>
    <dsp:sp modelId="{ADB3C72A-C136-4BE4-9C1C-BADDC9F41CC9}">
      <dsp:nvSpPr>
        <dsp:cNvPr id="0" name=""/>
        <dsp:cNvSpPr/>
      </dsp:nvSpPr>
      <dsp:spPr>
        <a:xfrm rot="5400000">
          <a:off x="2685711" y="-1927998"/>
          <a:ext cx="703961" cy="4559957"/>
        </a:xfrm>
        <a:prstGeom prst="round2SameRect">
          <a:avLst/>
        </a:prstGeom>
        <a:solidFill>
          <a:srgbClr val="FFFF0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latin typeface="Arial" panose="020B0604020202020204" pitchFamily="34" charset="0"/>
            </a:rPr>
            <a:t>Geometry</a:t>
          </a:r>
        </a:p>
      </dsp:txBody>
      <dsp:txXfrm rot="-5400000">
        <a:off x="757714" y="34364"/>
        <a:ext cx="4525592" cy="635231"/>
      </dsp:txXfrm>
    </dsp:sp>
    <dsp:sp modelId="{893C32D0-F08D-46A8-8047-720BDC8B594C}">
      <dsp:nvSpPr>
        <dsp:cNvPr id="0" name=""/>
        <dsp:cNvSpPr/>
      </dsp:nvSpPr>
      <dsp:spPr>
        <a:xfrm rot="5400000">
          <a:off x="-162367" y="1097622"/>
          <a:ext cx="1082447" cy="757713"/>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rPr>
            <a:t>O</a:t>
          </a:r>
        </a:p>
      </dsp:txBody>
      <dsp:txXfrm rot="-5400000">
        <a:off x="1" y="1314112"/>
        <a:ext cx="757713" cy="324734"/>
      </dsp:txXfrm>
    </dsp:sp>
    <dsp:sp modelId="{57371945-52EE-4241-986D-1721467E712C}">
      <dsp:nvSpPr>
        <dsp:cNvPr id="0" name=""/>
        <dsp:cNvSpPr/>
      </dsp:nvSpPr>
      <dsp:spPr>
        <a:xfrm rot="5400000">
          <a:off x="2685896" y="-992927"/>
          <a:ext cx="703591" cy="4559957"/>
        </a:xfrm>
        <a:prstGeom prst="round2SameRect">
          <a:avLst/>
        </a:prstGeom>
        <a:solidFill>
          <a:srgbClr val="C0000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solidFill>
                <a:schemeClr val="bg1"/>
              </a:solidFill>
              <a:latin typeface="Arial" panose="020B0604020202020204" pitchFamily="34" charset="0"/>
            </a:rPr>
            <a:t>Operations</a:t>
          </a:r>
        </a:p>
      </dsp:txBody>
      <dsp:txXfrm rot="-5400000">
        <a:off x="757713" y="969602"/>
        <a:ext cx="4525611" cy="634899"/>
      </dsp:txXfrm>
    </dsp:sp>
    <dsp:sp modelId="{EDA84780-6C06-4FB4-A9F9-F0CA6E158EE4}">
      <dsp:nvSpPr>
        <dsp:cNvPr id="0" name=""/>
        <dsp:cNvSpPr/>
      </dsp:nvSpPr>
      <dsp:spPr>
        <a:xfrm rot="5400000">
          <a:off x="-162367" y="2030864"/>
          <a:ext cx="1082447" cy="757713"/>
        </a:xfrm>
        <a:prstGeom prst="chevron">
          <a:avLst/>
        </a:prstGeom>
        <a:solidFill>
          <a:srgbClr val="00B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rPr>
            <a:t>R</a:t>
          </a:r>
        </a:p>
      </dsp:txBody>
      <dsp:txXfrm rot="-5400000">
        <a:off x="1" y="2247354"/>
        <a:ext cx="757713" cy="324734"/>
      </dsp:txXfrm>
    </dsp:sp>
    <dsp:sp modelId="{2CD6EC2D-0AF7-4535-9CEF-F6ABBD3D5087}">
      <dsp:nvSpPr>
        <dsp:cNvPr id="0" name=""/>
        <dsp:cNvSpPr/>
      </dsp:nvSpPr>
      <dsp:spPr>
        <a:xfrm rot="5400000">
          <a:off x="2685896" y="-59686"/>
          <a:ext cx="703591" cy="4559957"/>
        </a:xfrm>
        <a:prstGeom prst="round2SameRect">
          <a:avLst/>
        </a:prstGeom>
        <a:solidFill>
          <a:srgbClr val="00B05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solidFill>
                <a:schemeClr val="bg1"/>
              </a:solidFill>
              <a:latin typeface="Arial" panose="020B0604020202020204" pitchFamily="34" charset="0"/>
            </a:rPr>
            <a:t>Road Users</a:t>
          </a:r>
        </a:p>
      </dsp:txBody>
      <dsp:txXfrm rot="-5400000">
        <a:off x="757713" y="1902843"/>
        <a:ext cx="4525611" cy="634899"/>
      </dsp:txXfrm>
    </dsp:sp>
    <dsp:sp modelId="{0931727F-FD67-4A53-9FA3-EB88AA76736C}">
      <dsp:nvSpPr>
        <dsp:cNvPr id="0" name=""/>
        <dsp:cNvSpPr/>
      </dsp:nvSpPr>
      <dsp:spPr>
        <a:xfrm rot="5400000">
          <a:off x="-162367" y="2964105"/>
          <a:ext cx="1082447" cy="757713"/>
        </a:xfrm>
        <a:prstGeom prst="chevron">
          <a:avLst/>
        </a:prstGeom>
        <a:solidFill>
          <a:srgbClr val="0000CC"/>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rPr>
            <a:t>E</a:t>
          </a:r>
        </a:p>
      </dsp:txBody>
      <dsp:txXfrm rot="-5400000">
        <a:off x="1" y="3180595"/>
        <a:ext cx="757713" cy="324734"/>
      </dsp:txXfrm>
    </dsp:sp>
    <dsp:sp modelId="{A606CE83-D5CC-4177-8EE3-B384045BC163}">
      <dsp:nvSpPr>
        <dsp:cNvPr id="0" name=""/>
        <dsp:cNvSpPr/>
      </dsp:nvSpPr>
      <dsp:spPr>
        <a:xfrm rot="5400000">
          <a:off x="2685896" y="873555"/>
          <a:ext cx="703591" cy="4559957"/>
        </a:xfrm>
        <a:prstGeom prst="round2SameRect">
          <a:avLst/>
        </a:prstGeom>
        <a:solidFill>
          <a:srgbClr val="0000CC">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solidFill>
                <a:schemeClr val="bg1"/>
              </a:solidFill>
              <a:latin typeface="Arial" panose="020B0604020202020204" pitchFamily="34" charset="0"/>
            </a:rPr>
            <a:t>Environment</a:t>
          </a:r>
        </a:p>
      </dsp:txBody>
      <dsp:txXfrm rot="-5400000">
        <a:off x="757713" y="2836084"/>
        <a:ext cx="4525611" cy="634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DED1F-8F96-4FE9-9237-369F44A2AB9E}">
      <dsp:nvSpPr>
        <dsp:cNvPr id="0" name=""/>
        <dsp:cNvSpPr/>
      </dsp:nvSpPr>
      <dsp:spPr>
        <a:xfrm rot="5400000">
          <a:off x="-171115" y="172230"/>
          <a:ext cx="1140768" cy="798538"/>
        </a:xfrm>
        <a:prstGeom prst="chevron">
          <a:avLst/>
        </a:prstGeom>
        <a:solidFill>
          <a:srgbClr val="FFFF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chemeClr val="tx1"/>
              </a:solidFill>
              <a:latin typeface="Arial" panose="020B0604020202020204" pitchFamily="34" charset="0"/>
            </a:rPr>
            <a:t>G</a:t>
          </a:r>
        </a:p>
      </dsp:txBody>
      <dsp:txXfrm rot="-5400000">
        <a:off x="0" y="400384"/>
        <a:ext cx="798538" cy="342230"/>
      </dsp:txXfrm>
    </dsp:sp>
    <dsp:sp modelId="{ADB3C72A-C136-4BE4-9C1C-BADDC9F41CC9}">
      <dsp:nvSpPr>
        <dsp:cNvPr id="0" name=""/>
        <dsp:cNvSpPr/>
      </dsp:nvSpPr>
      <dsp:spPr>
        <a:xfrm rot="5400000">
          <a:off x="4600324" y="-3800670"/>
          <a:ext cx="741889" cy="8345461"/>
        </a:xfrm>
        <a:prstGeom prst="round2SameRect">
          <a:avLst/>
        </a:prstGeom>
        <a:solidFill>
          <a:srgbClr val="FFFF0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5816" tIns="27305" rIns="27305" bIns="27305" numCol="1" spcCol="1270" anchor="ctr" anchorCtr="0">
          <a:noAutofit/>
        </a:bodyPr>
        <a:lstStyle/>
        <a:p>
          <a:pPr marL="285750" lvl="1" indent="-285750" algn="ctr" defTabSz="1911350">
            <a:lnSpc>
              <a:spcPct val="90000"/>
            </a:lnSpc>
            <a:spcBef>
              <a:spcPct val="0"/>
            </a:spcBef>
            <a:spcAft>
              <a:spcPct val="15000"/>
            </a:spcAft>
            <a:buChar char="•"/>
          </a:pPr>
          <a:r>
            <a:rPr lang="en-US" sz="4300" kern="1200" dirty="0"/>
            <a:t> </a:t>
          </a:r>
          <a:r>
            <a:rPr lang="en-US" sz="4000" kern="1200" dirty="0">
              <a:latin typeface="Arial" panose="020B0604020202020204" pitchFamily="34" charset="0"/>
            </a:rPr>
            <a:t>Geometry</a:t>
          </a:r>
          <a:endParaRPr lang="en-US" sz="4300" kern="1200" dirty="0">
            <a:latin typeface="Arial" panose="020B0604020202020204" pitchFamily="34" charset="0"/>
          </a:endParaRPr>
        </a:p>
      </dsp:txBody>
      <dsp:txXfrm rot="-5400000">
        <a:off x="798538" y="37332"/>
        <a:ext cx="8309245" cy="6694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C32D0-F08D-46A8-8047-720BDC8B594C}">
      <dsp:nvSpPr>
        <dsp:cNvPr id="0" name=""/>
        <dsp:cNvSpPr/>
      </dsp:nvSpPr>
      <dsp:spPr>
        <a:xfrm rot="5400000">
          <a:off x="-182522" y="183713"/>
          <a:ext cx="1216819" cy="851773"/>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rPr>
            <a:t>O</a:t>
          </a:r>
        </a:p>
      </dsp:txBody>
      <dsp:txXfrm rot="-5400000">
        <a:off x="2" y="427077"/>
        <a:ext cx="851773" cy="365046"/>
      </dsp:txXfrm>
    </dsp:sp>
    <dsp:sp modelId="{57371945-52EE-4241-986D-1721467E712C}">
      <dsp:nvSpPr>
        <dsp:cNvPr id="0" name=""/>
        <dsp:cNvSpPr/>
      </dsp:nvSpPr>
      <dsp:spPr>
        <a:xfrm rot="5400000">
          <a:off x="4602212" y="-3749248"/>
          <a:ext cx="791348" cy="8292226"/>
        </a:xfrm>
        <a:prstGeom prst="round2SameRect">
          <a:avLst/>
        </a:prstGeom>
        <a:solidFill>
          <a:srgbClr val="C0000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28" tIns="27940" rIns="27940" bIns="27940" numCol="1" spcCol="1270" anchor="ctr" anchorCtr="0">
          <a:noAutofit/>
        </a:bodyPr>
        <a:lstStyle/>
        <a:p>
          <a:pPr marL="285750" lvl="1" indent="-285750" algn="ctr" defTabSz="1955800">
            <a:lnSpc>
              <a:spcPct val="90000"/>
            </a:lnSpc>
            <a:spcBef>
              <a:spcPct val="0"/>
            </a:spcBef>
            <a:spcAft>
              <a:spcPct val="15000"/>
            </a:spcAft>
            <a:buChar char="•"/>
          </a:pPr>
          <a:r>
            <a:rPr lang="en-US" sz="4400" kern="1200" dirty="0">
              <a:solidFill>
                <a:schemeClr val="bg1"/>
              </a:solidFill>
            </a:rPr>
            <a:t> </a:t>
          </a:r>
          <a:r>
            <a:rPr lang="en-US" sz="4000" kern="1200" dirty="0">
              <a:solidFill>
                <a:schemeClr val="bg1"/>
              </a:solidFill>
              <a:latin typeface="Arial" panose="020B0604020202020204" pitchFamily="34" charset="0"/>
            </a:rPr>
            <a:t>Operations</a:t>
          </a:r>
          <a:endParaRPr lang="en-US" sz="4400" kern="1200" dirty="0">
            <a:solidFill>
              <a:schemeClr val="bg1"/>
            </a:solidFill>
            <a:latin typeface="Arial" panose="020B0604020202020204" pitchFamily="34" charset="0"/>
          </a:endParaRPr>
        </a:p>
      </dsp:txBody>
      <dsp:txXfrm rot="-5400000">
        <a:off x="851773" y="39821"/>
        <a:ext cx="8253596" cy="714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A84780-6C06-4FB4-A9F9-F0CA6E158EE4}">
      <dsp:nvSpPr>
        <dsp:cNvPr id="0" name=""/>
        <dsp:cNvSpPr/>
      </dsp:nvSpPr>
      <dsp:spPr>
        <a:xfrm rot="5400000">
          <a:off x="-159707" y="160748"/>
          <a:ext cx="1064717" cy="745302"/>
        </a:xfrm>
        <a:prstGeom prst="chevron">
          <a:avLst/>
        </a:prstGeom>
        <a:solidFill>
          <a:srgbClr val="00B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rPr>
            <a:t>R</a:t>
          </a:r>
        </a:p>
      </dsp:txBody>
      <dsp:txXfrm rot="-5400000">
        <a:off x="1" y="373691"/>
        <a:ext cx="745302" cy="319415"/>
      </dsp:txXfrm>
    </dsp:sp>
    <dsp:sp modelId="{2CD6EC2D-0AF7-4535-9CEF-F6ABBD3D5087}">
      <dsp:nvSpPr>
        <dsp:cNvPr id="0" name=""/>
        <dsp:cNvSpPr/>
      </dsp:nvSpPr>
      <dsp:spPr>
        <a:xfrm rot="5400000">
          <a:off x="4598435" y="-3852092"/>
          <a:ext cx="692430" cy="8398697"/>
        </a:xfrm>
        <a:prstGeom prst="round2SameRect">
          <a:avLst/>
        </a:prstGeom>
        <a:solidFill>
          <a:srgbClr val="00B05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ctr" defTabSz="1778000">
            <a:lnSpc>
              <a:spcPct val="90000"/>
            </a:lnSpc>
            <a:spcBef>
              <a:spcPct val="0"/>
            </a:spcBef>
            <a:spcAft>
              <a:spcPct val="15000"/>
            </a:spcAft>
            <a:buChar char="•"/>
          </a:pPr>
          <a:r>
            <a:rPr lang="en-US" sz="4000" kern="1200" dirty="0">
              <a:solidFill>
                <a:schemeClr val="bg1"/>
              </a:solidFill>
              <a:latin typeface="Arial" panose="020B0604020202020204" pitchFamily="34" charset="0"/>
            </a:rPr>
            <a:t>Road Users/Human Factors</a:t>
          </a:r>
        </a:p>
      </dsp:txBody>
      <dsp:txXfrm rot="-5400000">
        <a:off x="745302" y="34843"/>
        <a:ext cx="8364895" cy="6248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31727F-FD67-4A53-9FA3-EB88AA76736C}">
      <dsp:nvSpPr>
        <dsp:cNvPr id="0" name=""/>
        <dsp:cNvSpPr/>
      </dsp:nvSpPr>
      <dsp:spPr>
        <a:xfrm rot="5400000">
          <a:off x="-136892" y="137784"/>
          <a:ext cx="912614" cy="638830"/>
        </a:xfrm>
        <a:prstGeom prst="chevron">
          <a:avLst/>
        </a:prstGeom>
        <a:solidFill>
          <a:srgbClr val="0000CC"/>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rPr>
            <a:t>E</a:t>
          </a:r>
        </a:p>
      </dsp:txBody>
      <dsp:txXfrm rot="-5400000">
        <a:off x="0" y="320307"/>
        <a:ext cx="638830" cy="273784"/>
      </dsp:txXfrm>
    </dsp:sp>
    <dsp:sp modelId="{A606CE83-D5CC-4177-8EE3-B384045BC163}">
      <dsp:nvSpPr>
        <dsp:cNvPr id="0" name=""/>
        <dsp:cNvSpPr/>
      </dsp:nvSpPr>
      <dsp:spPr>
        <a:xfrm rot="5400000">
          <a:off x="4594659" y="-3954936"/>
          <a:ext cx="593511" cy="8505169"/>
        </a:xfrm>
        <a:prstGeom prst="round2SameRect">
          <a:avLst/>
        </a:prstGeom>
        <a:solidFill>
          <a:srgbClr val="0000CC">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ctr" defTabSz="1778000">
            <a:lnSpc>
              <a:spcPct val="90000"/>
            </a:lnSpc>
            <a:spcBef>
              <a:spcPct val="0"/>
            </a:spcBef>
            <a:spcAft>
              <a:spcPct val="15000"/>
            </a:spcAft>
            <a:buChar char="•"/>
          </a:pPr>
          <a:r>
            <a:rPr lang="en-US" sz="4000" kern="1200" dirty="0">
              <a:solidFill>
                <a:schemeClr val="bg1"/>
              </a:solidFill>
              <a:latin typeface="Arial" panose="020B0604020202020204" pitchFamily="34" charset="0"/>
            </a:rPr>
            <a:t>Environment</a:t>
          </a:r>
        </a:p>
      </dsp:txBody>
      <dsp:txXfrm rot="-5400000">
        <a:off x="638831" y="29865"/>
        <a:ext cx="8476196" cy="5355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55BF05-40B7-47BB-BE1B-B00151962AF8}">
      <dsp:nvSpPr>
        <dsp:cNvPr id="0" name=""/>
        <dsp:cNvSpPr/>
      </dsp:nvSpPr>
      <dsp:spPr>
        <a:xfrm>
          <a:off x="0" y="347020"/>
          <a:ext cx="7467600" cy="579600"/>
        </a:xfrm>
        <a:prstGeom prst="rect">
          <a:avLst/>
        </a:prstGeom>
        <a:solidFill>
          <a:schemeClr val="accent2">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E1073F-7EF9-4364-9B1C-3A31759D02FD}">
      <dsp:nvSpPr>
        <dsp:cNvPr id="0" name=""/>
        <dsp:cNvSpPr/>
      </dsp:nvSpPr>
      <dsp:spPr>
        <a:xfrm>
          <a:off x="355513" y="7539"/>
          <a:ext cx="7110256" cy="678960"/>
        </a:xfrm>
        <a:prstGeom prst="round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Arial" panose="020B0604020202020204" pitchFamily="34" charset="0"/>
            </a:rPr>
            <a:t>1. Responsibilities</a:t>
          </a:r>
          <a:endParaRPr lang="en-US" sz="3200" kern="1200" dirty="0"/>
        </a:p>
      </dsp:txBody>
      <dsp:txXfrm>
        <a:off x="388657" y="40683"/>
        <a:ext cx="7043968" cy="612672"/>
      </dsp:txXfrm>
    </dsp:sp>
    <dsp:sp modelId="{A4090B40-C7D4-4CF5-9293-29ED43CC70CC}">
      <dsp:nvSpPr>
        <dsp:cNvPr id="0" name=""/>
        <dsp:cNvSpPr/>
      </dsp:nvSpPr>
      <dsp:spPr>
        <a:xfrm>
          <a:off x="0" y="1390300"/>
          <a:ext cx="7467600" cy="579600"/>
        </a:xfrm>
        <a:prstGeom prst="rect">
          <a:avLst/>
        </a:prstGeom>
        <a:solidFill>
          <a:schemeClr val="accent2">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925642-048D-4960-8DC4-FBC539E6257E}">
      <dsp:nvSpPr>
        <dsp:cNvPr id="0" name=""/>
        <dsp:cNvSpPr/>
      </dsp:nvSpPr>
      <dsp:spPr>
        <a:xfrm>
          <a:off x="363899" y="1050819"/>
          <a:ext cx="7099776" cy="678960"/>
        </a:xfrm>
        <a:prstGeom prst="round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Arial" panose="020B0604020202020204" pitchFamily="34" charset="0"/>
            </a:rPr>
            <a:t>2. Programming &amp; Scheduling</a:t>
          </a:r>
          <a:endParaRPr lang="en-US" sz="3200" kern="1200" dirty="0"/>
        </a:p>
      </dsp:txBody>
      <dsp:txXfrm>
        <a:off x="397043" y="1083963"/>
        <a:ext cx="7033488" cy="612672"/>
      </dsp:txXfrm>
    </dsp:sp>
    <dsp:sp modelId="{0545F2F4-BD74-41CE-A70C-7207B9B8823A}">
      <dsp:nvSpPr>
        <dsp:cNvPr id="0" name=""/>
        <dsp:cNvSpPr/>
      </dsp:nvSpPr>
      <dsp:spPr>
        <a:xfrm>
          <a:off x="0" y="2433580"/>
          <a:ext cx="7467600" cy="579600"/>
        </a:xfrm>
        <a:prstGeom prst="rect">
          <a:avLst/>
        </a:prstGeom>
        <a:solidFill>
          <a:schemeClr val="accent2">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44BA06-05C5-4475-B4D0-96C085DCAFD5}">
      <dsp:nvSpPr>
        <dsp:cNvPr id="0" name=""/>
        <dsp:cNvSpPr/>
      </dsp:nvSpPr>
      <dsp:spPr>
        <a:xfrm>
          <a:off x="355513" y="2094100"/>
          <a:ext cx="7110256" cy="678960"/>
        </a:xfrm>
        <a:prstGeom prst="round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Arial" panose="020B0604020202020204" pitchFamily="34" charset="0"/>
            </a:rPr>
            <a:t>3. Effect on Project Cost</a:t>
          </a:r>
          <a:endParaRPr lang="en-US" sz="3200" kern="1200" dirty="0"/>
        </a:p>
      </dsp:txBody>
      <dsp:txXfrm>
        <a:off x="388657" y="2127244"/>
        <a:ext cx="7043968" cy="612672"/>
      </dsp:txXfrm>
    </dsp:sp>
    <dsp:sp modelId="{6C7781E0-3CD7-4D08-B39B-73EE7DAA132E}">
      <dsp:nvSpPr>
        <dsp:cNvPr id="0" name=""/>
        <dsp:cNvSpPr/>
      </dsp:nvSpPr>
      <dsp:spPr>
        <a:xfrm>
          <a:off x="0" y="3476860"/>
          <a:ext cx="7467600" cy="579600"/>
        </a:xfrm>
        <a:prstGeom prst="rect">
          <a:avLst/>
        </a:prstGeom>
        <a:solidFill>
          <a:schemeClr val="accent2">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5CEC06-F27F-47A0-8548-554BD12E68FC}">
      <dsp:nvSpPr>
        <dsp:cNvPr id="0" name=""/>
        <dsp:cNvSpPr/>
      </dsp:nvSpPr>
      <dsp:spPr>
        <a:xfrm>
          <a:off x="355513" y="3137380"/>
          <a:ext cx="7110256" cy="678960"/>
        </a:xfrm>
        <a:prstGeom prst="roundRect">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Arial" panose="020B0604020202020204" pitchFamily="34" charset="0"/>
            </a:rPr>
            <a:t>4. Risk Management</a:t>
          </a:r>
          <a:endParaRPr lang="en-US" sz="3200" kern="1200" dirty="0"/>
        </a:p>
      </dsp:txBody>
      <dsp:txXfrm>
        <a:off x="388657" y="3170524"/>
        <a:ext cx="7043968"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Arial" panose="020B0604020202020204" pitchFamily="34" charset="0"/>
              </a:defRPr>
            </a:lvl1pPr>
          </a:lstStyle>
          <a:p>
            <a:fld id="{BA6C2C15-A986-48C8-98D4-89364218CFC3}" type="datetimeFigureOut">
              <a:rPr lang="en-US" smtClean="0"/>
              <a:pPr/>
              <a:t>4/7/2025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Arial" panose="020B0604020202020204" pitchFamily="34" charset="0"/>
              </a:defRPr>
            </a:lvl1pPr>
          </a:lstStyle>
          <a:p>
            <a:fld id="{0E1B1AF0-C06B-43A4-9DD2-9C62DF9A7FCA}" type="slidenum">
              <a:rPr lang="en-US" smtClean="0"/>
              <a:pPr/>
              <a:t>‹#›</a:t>
            </a:fld>
            <a:endParaRPr lang="en-US" dirty="0"/>
          </a:p>
        </p:txBody>
      </p:sp>
    </p:spTree>
    <p:extLst>
      <p:ext uri="{BB962C8B-B14F-4D97-AF65-F5344CB8AC3E}">
        <p14:creationId xmlns:p14="http://schemas.microsoft.com/office/powerpoint/2010/main" val="790829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14A7722B-0BDD-4583-93C9-E44B8B967AC8}" type="slidenum">
              <a:rPr lang="en-US"/>
              <a:pPr>
                <a:defRPr/>
              </a:pPr>
              <a:t>1</a:t>
            </a:fld>
            <a:endParaRPr lang="en-US" dirty="0"/>
          </a:p>
        </p:txBody>
      </p:sp>
      <p:sp>
        <p:nvSpPr>
          <p:cNvPr id="154627" name="Rectangle 2"/>
          <p:cNvSpPr>
            <a:spLocks noGrp="1" noRot="1" noChangeAspect="1" noChangeArrowheads="1" noTextEdit="1"/>
          </p:cNvSpPr>
          <p:nvPr>
            <p:ph type="sldImg"/>
          </p:nvPr>
        </p:nvSpPr>
        <p:spPr bwMode="auto">
          <a:xfrm>
            <a:off x="1108075" y="654050"/>
            <a:ext cx="4646613" cy="3484563"/>
          </a:xfrm>
          <a:noFill/>
          <a:ln>
            <a:solidFill>
              <a:srgbClr val="000000"/>
            </a:solidFill>
            <a:miter lim="800000"/>
            <a:headEnd/>
            <a:tailEnd/>
          </a:ln>
        </p:spPr>
      </p:sp>
      <p:sp>
        <p:nvSpPr>
          <p:cNvPr id="154628" name="Rectangle 3"/>
          <p:cNvSpPr>
            <a:spLocks noGrp="1" noChangeArrowheads="1"/>
          </p:cNvSpPr>
          <p:nvPr>
            <p:ph type="body" idx="1"/>
          </p:nvPr>
        </p:nvSpPr>
        <p:spPr bwMode="auto">
          <a:xfrm>
            <a:off x="609600" y="4356100"/>
            <a:ext cx="5638800" cy="4138613"/>
          </a:xfrm>
          <a:noFill/>
        </p:spPr>
        <p:txBody>
          <a:bodyPr wrap="square" numCol="1" anchor="t" anchorCtr="0" compatLnSpc="1">
            <a:prstTxWarp prst="textNoShape">
              <a:avLst/>
            </a:prstTxWarp>
          </a:bodyPr>
          <a:lstStyle/>
          <a:p>
            <a:pPr eaLnBrk="1" hangingPunct="1"/>
            <a:r>
              <a:rPr lang="en-US" sz="1800" dirty="0"/>
              <a:t>Key Message: Course opening</a:t>
            </a:r>
          </a:p>
          <a:p>
            <a:pPr eaLnBrk="1" hangingPunct="1"/>
            <a:r>
              <a:rPr lang="en-US" sz="1800" dirty="0"/>
              <a:t>Est. Presentation Time: As needed</a:t>
            </a:r>
          </a:p>
          <a:p>
            <a:pPr eaLnBrk="1" hangingPunct="1"/>
            <a:r>
              <a:rPr lang="en-US" sz="1800" dirty="0"/>
              <a:t>Explanation of Cues/Builds: None</a:t>
            </a:r>
          </a:p>
          <a:p>
            <a:pPr eaLnBrk="1" hangingPunct="1"/>
            <a:r>
              <a:rPr lang="en-US" sz="1800" dirty="0"/>
              <a:t>Suggested Comments: Good morning and welcome you to the Work Zone Road Safety Audits training course.</a:t>
            </a:r>
          </a:p>
          <a:p>
            <a:pPr eaLnBrk="1" hangingPunct="1"/>
            <a:r>
              <a:rPr lang="en-US" sz="1800" dirty="0"/>
              <a:t>Suggested Questions: Why are we here?</a:t>
            </a:r>
          </a:p>
          <a:p>
            <a:pPr eaLnBrk="1" hangingPunct="1"/>
            <a:r>
              <a:rPr lang="en-US" sz="1800" dirty="0"/>
              <a:t>Additional Information: Greet students as they come in.</a:t>
            </a:r>
          </a:p>
          <a:p>
            <a:pPr eaLnBrk="1" hangingPunct="1"/>
            <a:r>
              <a:rPr lang="en-US" sz="1800" dirty="0"/>
              <a:t>Possible Problems: None</a:t>
            </a:r>
          </a:p>
          <a:p>
            <a:pPr eaLnBrk="1" hangingPunct="1"/>
            <a:endParaRPr lang="en-US" sz="1800" dirty="0"/>
          </a:p>
        </p:txBody>
      </p:sp>
    </p:spTree>
    <p:extLst>
      <p:ext uri="{BB962C8B-B14F-4D97-AF65-F5344CB8AC3E}">
        <p14:creationId xmlns:p14="http://schemas.microsoft.com/office/powerpoint/2010/main" val="2740127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p:txBody>
          <a:bodyPr/>
          <a:lstStyle/>
          <a:p>
            <a:pPr>
              <a:defRPr/>
            </a:pPr>
            <a:fld id="{2FE692E7-1150-40DA-AFFE-A428D590BCFB}" type="slidenum">
              <a:rPr lang="en-US"/>
              <a:pPr>
                <a:defRPr/>
              </a:pPr>
              <a:t>10</a:t>
            </a:fld>
            <a:endParaRPr lang="en-US" dirty="0"/>
          </a:p>
        </p:txBody>
      </p:sp>
      <p:sp>
        <p:nvSpPr>
          <p:cNvPr id="174083" name="Rectangle 2"/>
          <p:cNvSpPr>
            <a:spLocks noGrp="1" noRot="1" noChangeAspect="1" noChangeArrowheads="1" noTextEdit="1"/>
          </p:cNvSpPr>
          <p:nvPr>
            <p:ph type="sldImg"/>
          </p:nvPr>
        </p:nvSpPr>
        <p:spPr bwMode="auto">
          <a:xfrm>
            <a:off x="1152525" y="693738"/>
            <a:ext cx="4552950" cy="3414712"/>
          </a:xfrm>
          <a:noFill/>
          <a:ln>
            <a:solidFill>
              <a:srgbClr val="000000"/>
            </a:solidFill>
            <a:miter lim="800000"/>
            <a:headEnd/>
            <a:tailEnd/>
          </a:ln>
        </p:spPr>
      </p:sp>
      <p:sp>
        <p:nvSpPr>
          <p:cNvPr id="174084" name="Rectangle 3"/>
          <p:cNvSpPr>
            <a:spLocks noGrp="1" noChangeArrowheads="1"/>
          </p:cNvSpPr>
          <p:nvPr>
            <p:ph type="body" idx="1"/>
          </p:nvPr>
        </p:nvSpPr>
        <p:spPr bwMode="auto">
          <a:xfrm>
            <a:off x="914400" y="4341813"/>
            <a:ext cx="5029200" cy="4116387"/>
          </a:xfrm>
          <a:noFill/>
        </p:spPr>
        <p:txBody>
          <a:bodyPr wrap="square" lIns="89520" tIns="44760" rIns="89520" bIns="44760" numCol="1" anchor="t" anchorCtr="0" compatLnSpc="1">
            <a:prstTxWarp prst="textNoShape">
              <a:avLst/>
            </a:prstTxWarp>
          </a:bodyPr>
          <a:lstStyle/>
          <a:p>
            <a:pPr eaLnBrk="1" hangingPunct="1"/>
            <a:r>
              <a:rPr lang="en-US" b="1" dirty="0"/>
              <a:t>Key Message: </a:t>
            </a:r>
            <a:r>
              <a:rPr lang="en-US" dirty="0"/>
              <a:t>Discuss the exam</a:t>
            </a:r>
            <a:endParaRPr lang="en-US" b="1" dirty="0"/>
          </a:p>
          <a:p>
            <a:pPr eaLnBrk="1" hangingPunct="1"/>
            <a:r>
              <a:rPr lang="en-US" b="1" dirty="0"/>
              <a:t>Est. Presentation Time: </a:t>
            </a:r>
            <a:r>
              <a:rPr lang="en-US" dirty="0"/>
              <a:t>2 minute(s)</a:t>
            </a:r>
            <a:endParaRPr lang="en-US" b="1" dirty="0"/>
          </a:p>
          <a:p>
            <a:pPr eaLnBrk="1" hangingPunct="1"/>
            <a:r>
              <a:rPr lang="en-US" b="1" dirty="0"/>
              <a:t>Explanation of Cues/Builds: </a:t>
            </a:r>
            <a:endParaRPr lang="en-US" dirty="0"/>
          </a:p>
          <a:p>
            <a:pPr eaLnBrk="1" hangingPunct="1"/>
            <a:r>
              <a:rPr lang="en-US" b="1" dirty="0"/>
              <a:t>Suggested Comments: </a:t>
            </a:r>
            <a:r>
              <a:rPr lang="en-US" dirty="0"/>
              <a:t>Self explanatory,</a:t>
            </a:r>
            <a:endParaRPr lang="en-US" b="1" dirty="0"/>
          </a:p>
          <a:p>
            <a:pPr eaLnBrk="1" hangingPunct="1"/>
            <a:r>
              <a:rPr lang="en-US" b="1" dirty="0"/>
              <a:t>Suggested Questions: </a:t>
            </a:r>
            <a:r>
              <a:rPr lang="en-US" dirty="0"/>
              <a:t>To get 80, how many questions can you miss and still pass? Eight.</a:t>
            </a:r>
          </a:p>
          <a:p>
            <a:pPr eaLnBrk="1" hangingPunct="1"/>
            <a:r>
              <a:rPr lang="en-US" b="1" dirty="0"/>
              <a:t>Additional Information: </a:t>
            </a:r>
            <a:r>
              <a:rPr lang="en-US" dirty="0"/>
              <a:t>None</a:t>
            </a:r>
            <a:endParaRPr lang="en-US" b="1" dirty="0"/>
          </a:p>
          <a:p>
            <a:pPr eaLnBrk="1" hangingPunct="1"/>
            <a:r>
              <a:rPr lang="en-US" b="1" dirty="0"/>
              <a:t>Possible Problems: </a:t>
            </a:r>
            <a:r>
              <a:rPr lang="en-US" dirty="0"/>
              <a:t>None</a:t>
            </a:r>
          </a:p>
          <a:p>
            <a:pPr eaLnBrk="1" hangingPunct="1"/>
            <a:endParaRPr lang="en-US" dirty="0"/>
          </a:p>
        </p:txBody>
      </p:sp>
    </p:spTree>
    <p:extLst>
      <p:ext uri="{BB962C8B-B14F-4D97-AF65-F5344CB8AC3E}">
        <p14:creationId xmlns:p14="http://schemas.microsoft.com/office/powerpoint/2010/main" val="239362491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1" kern="1200" dirty="0">
                <a:solidFill>
                  <a:schemeClr val="tx1"/>
                </a:solidFill>
                <a:ea typeface="+mn-ea"/>
                <a:cs typeface="+mn-cs"/>
              </a:rPr>
              <a:t>Key Message:  </a:t>
            </a:r>
            <a:r>
              <a:rPr lang="en-US" sz="1100" kern="1200" dirty="0">
                <a:solidFill>
                  <a:schemeClr val="tx1"/>
                </a:solidFill>
                <a:ea typeface="+mn-ea"/>
                <a:cs typeface="+mn-cs"/>
              </a:rPr>
              <a:t>There are common items that are frequently found in work zones that the team should observe during the field review.</a:t>
            </a:r>
            <a:endParaRPr lang="en-US" sz="1100" b="1"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Background Information:</a:t>
            </a:r>
          </a:p>
          <a:p>
            <a:pPr marL="168244" indent="-168244" defTabSz="896981" eaLnBrk="1" hangingPunct="1">
              <a:buFont typeface="Arial" pitchFamily="34" charset="0"/>
              <a:buChar char="•"/>
              <a:defRPr/>
            </a:pPr>
            <a:r>
              <a:rPr lang="en-US" sz="1100" kern="1200" dirty="0">
                <a:solidFill>
                  <a:schemeClr val="tx1"/>
                </a:solidFill>
                <a:ea typeface="+mn-ea"/>
                <a:cs typeface="+mn-cs"/>
              </a:rPr>
              <a:t>The team should: </a:t>
            </a:r>
          </a:p>
          <a:p>
            <a:pPr marL="616736" lvl="1" indent="-168244" defTabSz="896981" eaLnBrk="1" hangingPunct="1">
              <a:buFont typeface="Arial" pitchFamily="34" charset="0"/>
              <a:buChar char="•"/>
              <a:defRPr/>
            </a:pPr>
            <a:r>
              <a:rPr lang="en-US" sz="1100" kern="1200" dirty="0">
                <a:solidFill>
                  <a:schemeClr val="tx1"/>
                </a:solidFill>
                <a:ea typeface="+mn-ea"/>
                <a:cs typeface="+mn-cs"/>
              </a:rPr>
              <a:t>Explain</a:t>
            </a:r>
            <a:r>
              <a:rPr lang="en-US" sz="1100" kern="1200" baseline="0" dirty="0">
                <a:solidFill>
                  <a:schemeClr val="tx1"/>
                </a:solidFill>
                <a:ea typeface="+mn-ea"/>
                <a:cs typeface="+mn-cs"/>
              </a:rPr>
              <a:t> the issues associated with the photos.</a:t>
            </a:r>
          </a:p>
          <a:p>
            <a:pPr marL="616736" lvl="1" indent="-168244" defTabSz="896981" eaLnBrk="1" hangingPunct="1">
              <a:buFont typeface="Arial" pitchFamily="34" charset="0"/>
              <a:buChar char="•"/>
              <a:defRPr/>
            </a:pPr>
            <a:r>
              <a:rPr lang="en-US" sz="1100" kern="1200" baseline="0" dirty="0">
                <a:solidFill>
                  <a:schemeClr val="tx1"/>
                </a:solidFill>
                <a:ea typeface="+mn-ea"/>
                <a:cs typeface="+mn-cs"/>
              </a:rPr>
              <a:t>Emphasize that these setups MEET TTC standards but may not be safe.</a:t>
            </a:r>
            <a:endParaRPr lang="en-US" sz="110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Interaction: </a:t>
            </a:r>
            <a:r>
              <a:rPr lang="en-US" sz="1100" b="0" kern="1200" dirty="0">
                <a:solidFill>
                  <a:schemeClr val="tx1"/>
                </a:solidFill>
                <a:ea typeface="+mn-ea"/>
                <a:cs typeface="+mn-cs"/>
              </a:rPr>
              <a:t>What is</a:t>
            </a:r>
            <a:r>
              <a:rPr lang="en-US" sz="1100" b="0" kern="1200" baseline="0" dirty="0">
                <a:solidFill>
                  <a:schemeClr val="tx1"/>
                </a:solidFill>
                <a:ea typeface="+mn-ea"/>
                <a:cs typeface="+mn-cs"/>
              </a:rPr>
              <a:t> wrong with this? Is it safe? Would this warrant a recommendation? Which recommendation would you make?</a:t>
            </a:r>
            <a:endParaRPr lang="en-US" sz="1100" b="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Notes: </a:t>
            </a:r>
            <a:r>
              <a:rPr lang="en-US" sz="1100" b="0" kern="1200" dirty="0">
                <a:solidFill>
                  <a:schemeClr val="tx1"/>
                </a:solidFill>
                <a:ea typeface="+mn-ea"/>
                <a:cs typeface="+mn-cs"/>
              </a:rPr>
              <a:t>Try to generate discussion.</a:t>
            </a:r>
          </a:p>
          <a:p>
            <a:endParaRPr lang="en-US" dirty="0"/>
          </a:p>
        </p:txBody>
      </p:sp>
    </p:spTree>
    <p:extLst>
      <p:ext uri="{BB962C8B-B14F-4D97-AF65-F5344CB8AC3E}">
        <p14:creationId xmlns:p14="http://schemas.microsoft.com/office/powerpoint/2010/main" val="53538118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1" kern="1200" dirty="0">
                <a:solidFill>
                  <a:schemeClr val="tx1"/>
                </a:solidFill>
                <a:ea typeface="+mn-ea"/>
                <a:cs typeface="+mn-cs"/>
              </a:rPr>
              <a:t>Key Message:  </a:t>
            </a:r>
            <a:r>
              <a:rPr lang="en-US" sz="1100" kern="1200" dirty="0">
                <a:solidFill>
                  <a:schemeClr val="tx1"/>
                </a:solidFill>
                <a:ea typeface="+mn-ea"/>
                <a:cs typeface="+mn-cs"/>
              </a:rPr>
              <a:t>There are common items that are frequently found in work zones that the team should observe during the field review.</a:t>
            </a:r>
            <a:endParaRPr lang="en-US" sz="1100" b="1"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Background Information:</a:t>
            </a:r>
          </a:p>
          <a:p>
            <a:pPr marL="168244" indent="-168244" defTabSz="896981" eaLnBrk="1" hangingPunct="1">
              <a:buFont typeface="Arial" pitchFamily="34" charset="0"/>
              <a:buChar char="•"/>
              <a:defRPr/>
            </a:pPr>
            <a:r>
              <a:rPr lang="en-US" sz="1100" kern="1200" dirty="0">
                <a:solidFill>
                  <a:schemeClr val="tx1"/>
                </a:solidFill>
                <a:ea typeface="+mn-ea"/>
                <a:cs typeface="+mn-cs"/>
              </a:rPr>
              <a:t>The team should: </a:t>
            </a:r>
          </a:p>
          <a:p>
            <a:pPr marL="616736" lvl="1" indent="-168244" defTabSz="896981" eaLnBrk="1" hangingPunct="1">
              <a:buFont typeface="Arial" pitchFamily="34" charset="0"/>
              <a:buChar char="•"/>
              <a:defRPr/>
            </a:pPr>
            <a:r>
              <a:rPr lang="en-US" sz="1100" kern="1200" dirty="0">
                <a:solidFill>
                  <a:schemeClr val="tx1"/>
                </a:solidFill>
                <a:ea typeface="+mn-ea"/>
                <a:cs typeface="+mn-cs"/>
              </a:rPr>
              <a:t>Explain</a:t>
            </a:r>
            <a:r>
              <a:rPr lang="en-US" sz="1100" kern="1200" baseline="0" dirty="0">
                <a:solidFill>
                  <a:schemeClr val="tx1"/>
                </a:solidFill>
                <a:ea typeface="+mn-ea"/>
                <a:cs typeface="+mn-cs"/>
              </a:rPr>
              <a:t> the issues associated with the photos.</a:t>
            </a:r>
          </a:p>
          <a:p>
            <a:pPr marL="616736" lvl="1" indent="-168244" defTabSz="896981" eaLnBrk="1" hangingPunct="1">
              <a:buFont typeface="Arial" pitchFamily="34" charset="0"/>
              <a:buChar char="•"/>
              <a:defRPr/>
            </a:pPr>
            <a:r>
              <a:rPr lang="en-US" sz="1100" kern="1200" baseline="0" dirty="0">
                <a:solidFill>
                  <a:schemeClr val="tx1"/>
                </a:solidFill>
                <a:ea typeface="+mn-ea"/>
                <a:cs typeface="+mn-cs"/>
              </a:rPr>
              <a:t>Emphasize that these setups MEET TTC standards but may not be safe.</a:t>
            </a:r>
            <a:endParaRPr lang="en-US" sz="110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Interaction: </a:t>
            </a:r>
            <a:r>
              <a:rPr lang="en-US" sz="1100" b="0" kern="1200" dirty="0">
                <a:solidFill>
                  <a:schemeClr val="tx1"/>
                </a:solidFill>
                <a:ea typeface="+mn-ea"/>
                <a:cs typeface="+mn-cs"/>
              </a:rPr>
              <a:t>What is</a:t>
            </a:r>
            <a:r>
              <a:rPr lang="en-US" sz="1100" b="0" kern="1200" baseline="0" dirty="0">
                <a:solidFill>
                  <a:schemeClr val="tx1"/>
                </a:solidFill>
                <a:ea typeface="+mn-ea"/>
                <a:cs typeface="+mn-cs"/>
              </a:rPr>
              <a:t> wrong with this? Is it safe? Would this warrant a recommendation? Which recommendation would you make?</a:t>
            </a:r>
            <a:endParaRPr lang="en-US" sz="1100" b="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Notes: </a:t>
            </a:r>
            <a:r>
              <a:rPr lang="en-US" sz="1100" b="0" kern="1200" dirty="0">
                <a:solidFill>
                  <a:schemeClr val="tx1"/>
                </a:solidFill>
                <a:ea typeface="+mn-ea"/>
                <a:cs typeface="+mn-cs"/>
              </a:rPr>
              <a:t>Try to generate discussion.</a:t>
            </a:r>
          </a:p>
          <a:p>
            <a:endParaRPr lang="en-US" dirty="0"/>
          </a:p>
        </p:txBody>
      </p:sp>
    </p:spTree>
    <p:extLst>
      <p:ext uri="{BB962C8B-B14F-4D97-AF65-F5344CB8AC3E}">
        <p14:creationId xmlns:p14="http://schemas.microsoft.com/office/powerpoint/2010/main" val="219850073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Rectangle 2"/>
          <p:cNvSpPr>
            <a:spLocks noGrp="1" noRot="1" noChangeAspect="1" noChangeArrowheads="1" noTextEdit="1"/>
          </p:cNvSpPr>
          <p:nvPr>
            <p:ph type="sldImg"/>
          </p:nvPr>
        </p:nvSpPr>
        <p:spPr>
          <a:xfrm>
            <a:off x="1143000" y="687388"/>
            <a:ext cx="4572000" cy="3429000"/>
          </a:xfrm>
          <a:prstGeom prst="rect">
            <a:avLst/>
          </a:prstGeom>
          <a:ln/>
        </p:spPr>
      </p:sp>
      <p:sp>
        <p:nvSpPr>
          <p:cNvPr id="217092"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During the field review, the team should plan to observe the work zone under variable traffic flow and environmental conditions.</a:t>
            </a:r>
            <a:endParaRPr lang="en-US" sz="1100" b="1" dirty="0"/>
          </a:p>
          <a:p>
            <a:endParaRPr lang="en-US" sz="1100" b="1" dirty="0"/>
          </a:p>
          <a:p>
            <a:r>
              <a:rPr lang="en-US" sz="1100" b="1" dirty="0"/>
              <a:t>Background Information:</a:t>
            </a:r>
          </a:p>
          <a:p>
            <a:pPr marL="168244" indent="-168244" defTabSz="896981" eaLnBrk="1" hangingPunct="1">
              <a:buFont typeface="Arial" pitchFamily="34" charset="0"/>
              <a:buChar char="•"/>
              <a:defRPr/>
            </a:pPr>
            <a:r>
              <a:rPr lang="en-US" sz="1100" dirty="0"/>
              <a:t>A WZRSA planned or located in urban areas should be scheduled for peak periods so the audit team can observe the work zone under heavy traffic conditions.  </a:t>
            </a:r>
          </a:p>
          <a:p>
            <a:pPr marL="168244" indent="-168244" defTabSz="896981" eaLnBrk="1" hangingPunct="1">
              <a:buFont typeface="Arial" pitchFamily="34" charset="0"/>
              <a:buChar char="•"/>
              <a:defRPr/>
            </a:pPr>
            <a:r>
              <a:rPr lang="en-US" sz="1100" dirty="0"/>
              <a:t>Afternoon observations can facilitate remaining onsite into the evening so the audit team can observe lower volume conditions and issues relating to inadequate lighting and visibility of roadway delineation.  </a:t>
            </a:r>
          </a:p>
          <a:p>
            <a:pPr marL="168244" indent="-168244" defTabSz="896981" eaLnBrk="1" hangingPunct="1">
              <a:buFont typeface="Arial" pitchFamily="34" charset="0"/>
              <a:buChar char="•"/>
              <a:defRPr/>
            </a:pPr>
            <a:r>
              <a:rPr lang="en-US" sz="1100" dirty="0"/>
              <a:t>Whenever possible, the WZRSA team should conduct a nighttime visit to identify any issues under dark conditions and should consider reviewing the site both on foot and in-vehicle.  </a:t>
            </a:r>
          </a:p>
          <a:p>
            <a:pPr marL="168244" indent="-168244" defTabSz="896981" eaLnBrk="1" hangingPunct="1">
              <a:buFont typeface="Arial" pitchFamily="34" charset="0"/>
              <a:buChar char="•"/>
              <a:defRPr/>
            </a:pPr>
            <a:r>
              <a:rPr lang="en-US" sz="1100" dirty="0"/>
              <a:t>The WZRSA team can also take advantage of reviewing the site during periods of inclement weather, if possible.</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428595933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a:buFont typeface="Arial" pitchFamily="34" charset="0"/>
              <a:buNone/>
            </a:pPr>
            <a:r>
              <a:rPr lang="en-US" sz="1100" b="1" dirty="0"/>
              <a:t>Key Message:  </a:t>
            </a:r>
            <a:r>
              <a:rPr lang="en-US" sz="1100" dirty="0"/>
              <a:t>The purpose of the WZRSA prompt lists is to help the WZRSA team identify potential safety issues and to ensure that they do not overlook something important. </a:t>
            </a:r>
          </a:p>
          <a:p>
            <a:endParaRPr lang="en-US" sz="1100" b="1" dirty="0"/>
          </a:p>
          <a:p>
            <a:r>
              <a:rPr lang="en-US" sz="1100" b="1" dirty="0"/>
              <a:t>Background Information:</a:t>
            </a:r>
          </a:p>
          <a:p>
            <a:pPr marL="171379" indent="-171379">
              <a:buFont typeface="Arial" pitchFamily="34" charset="0"/>
              <a:buChar char="•"/>
            </a:pPr>
            <a:r>
              <a:rPr lang="en-US" sz="1100" dirty="0"/>
              <a:t>The prompt lists may also be used by planners and designers to help them identify potential safety issues proactively as the design progresses. </a:t>
            </a:r>
          </a:p>
          <a:p>
            <a:pPr marL="171379" indent="-171379">
              <a:buFont typeface="Arial" pitchFamily="34" charset="0"/>
              <a:buChar char="•"/>
            </a:pPr>
            <a:r>
              <a:rPr lang="en-US" sz="1100" dirty="0"/>
              <a:t>WZRSA prompt lists, even the most detailed ones, should be viewed as a prompt only. </a:t>
            </a:r>
          </a:p>
          <a:p>
            <a:pPr marL="171379" indent="-171379">
              <a:buFont typeface="Arial" pitchFamily="34" charset="0"/>
              <a:buChar char="•"/>
            </a:pPr>
            <a:r>
              <a:rPr lang="en-US" sz="1100" dirty="0"/>
              <a:t>The lists are not a substitute for knowledge and experience; rather, they are an aid in the application of knowledge and experience. </a:t>
            </a:r>
          </a:p>
          <a:p>
            <a:pPr marL="171379" indent="-171379">
              <a:buFont typeface="Arial" pitchFamily="34" charset="0"/>
              <a:buChar char="•"/>
            </a:pPr>
            <a:r>
              <a:rPr lang="en-US" sz="1100" dirty="0"/>
              <a:t>The WZRSA high-level prompt lists found in the guidelines are not all-inclusive, nor will they cover all potential issues and circumstances, but they are a good foundation and tool for conducting the WZRSA.</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07432791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lnSpcReduction="10000"/>
          </a:bodyPr>
          <a:lstStyle/>
          <a:p>
            <a:r>
              <a:rPr lang="en-US" b="1" dirty="0"/>
              <a:t>Key Message:  </a:t>
            </a:r>
            <a:r>
              <a:rPr lang="en-US" dirty="0"/>
              <a:t>Prompt lists can be used by the WZRSA team to ensure key components are not overlooked during several steps of the WZRSA.</a:t>
            </a:r>
            <a:endParaRPr lang="en-US" b="1" dirty="0"/>
          </a:p>
          <a:p>
            <a:endParaRPr lang="en-US" b="1" dirty="0"/>
          </a:p>
          <a:p>
            <a:r>
              <a:rPr lang="en-US" b="1" dirty="0"/>
              <a:t>Background Information:</a:t>
            </a:r>
          </a:p>
          <a:p>
            <a:pPr marL="171379" indent="-171379">
              <a:buFont typeface="Arial" pitchFamily="34" charset="0"/>
              <a:buChar char="•"/>
            </a:pPr>
            <a:r>
              <a:rPr lang="en-US" dirty="0"/>
              <a:t>During project data and plan review, prompt lists can assist the WZRSA team in identifying missing information relevant to the scope of the WZRSA.</a:t>
            </a:r>
          </a:p>
          <a:p>
            <a:pPr marL="171379" indent="-171379">
              <a:buFont typeface="Arial" pitchFamily="34" charset="0"/>
              <a:buChar char="•"/>
            </a:pPr>
            <a:r>
              <a:rPr lang="en-US" dirty="0"/>
              <a:t>During the WZRSA site visits in the planning and design phases, a review of prompt lists can assist the WZRSA team in visualizing and assessing how the proposed work zone will function.  </a:t>
            </a:r>
          </a:p>
          <a:p>
            <a:pPr marL="171379" indent="-171379">
              <a:buFont typeface="Arial" pitchFamily="34" charset="0"/>
              <a:buChar char="•"/>
            </a:pPr>
            <a:r>
              <a:rPr lang="en-US" dirty="0"/>
              <a:t>During the WZRSA site visits in the active work zone phase, the prompt lists provide a means of ensuring that no safety-related elements are overlooked.</a:t>
            </a:r>
          </a:p>
          <a:p>
            <a:pPr marL="171379" indent="-171379">
              <a:buFont typeface="Arial" pitchFamily="34" charset="0"/>
              <a:buChar char="•"/>
            </a:pPr>
            <a:r>
              <a:rPr lang="en-US" dirty="0"/>
              <a:t>When filled out during project data and plan review, and during the field visits, the team can use the information contained in the comment fields of the prompt lists to facilitate writing the audit report more rapidly and accurately. </a:t>
            </a:r>
          </a:p>
          <a:p>
            <a:pPr marL="171379" indent="-171379">
              <a:buFont typeface="Arial" pitchFamily="34" charset="0"/>
              <a:buChar char="•"/>
            </a:pPr>
            <a:r>
              <a:rPr lang="en-US" dirty="0"/>
              <a:t>The team should not amend prompt lists to conform to the WZRSA report. </a:t>
            </a:r>
          </a:p>
          <a:p>
            <a:pPr marL="171379" indent="-171379">
              <a:buFont typeface="Arial" pitchFamily="34" charset="0"/>
              <a:buChar char="•"/>
            </a:pPr>
            <a:r>
              <a:rPr lang="en-US" dirty="0"/>
              <a:t>The written WZRSA report should contain a sufficient explanation of the identified safety issues, the extent of safety concern, and the resulting suggestions, without any need to refer to notes or prompt lists.</a:t>
            </a:r>
          </a:p>
          <a:p>
            <a:endParaRPr lang="en-US" b="1" dirty="0"/>
          </a:p>
          <a:p>
            <a:r>
              <a:rPr lang="en-US" b="1" dirty="0"/>
              <a:t>Interaction:</a:t>
            </a:r>
          </a:p>
          <a:p>
            <a:endParaRPr lang="en-US" b="1" dirty="0"/>
          </a:p>
          <a:p>
            <a:r>
              <a:rPr lang="en-US" b="1" dirty="0"/>
              <a:t>Notes:</a:t>
            </a:r>
            <a:endParaRPr lang="en-US" dirty="0"/>
          </a:p>
        </p:txBody>
      </p:sp>
    </p:spTree>
    <p:extLst>
      <p:ext uri="{BB962C8B-B14F-4D97-AF65-F5344CB8AC3E}">
        <p14:creationId xmlns:p14="http://schemas.microsoft.com/office/powerpoint/2010/main" val="336777788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b="1" dirty="0"/>
              <a:t>Key Message:  </a:t>
            </a:r>
            <a:r>
              <a:rPr lang="en-US" dirty="0"/>
              <a:t>Prompt lists can be used by the WZRSA team to ensure key components are of the WZRSA are not overlooked and can be used in several manners.</a:t>
            </a:r>
            <a:endParaRPr lang="en-US" b="1" dirty="0"/>
          </a:p>
          <a:p>
            <a:r>
              <a:rPr lang="en-US" b="1" dirty="0"/>
              <a:t>Background Information:</a:t>
            </a:r>
          </a:p>
          <a:p>
            <a:pPr marL="168184" indent="-168184">
              <a:buFont typeface="Arial" pitchFamily="34" charset="0"/>
              <a:buChar char="•"/>
            </a:pPr>
            <a:r>
              <a:rPr lang="en-US" b="1" dirty="0"/>
              <a:t>Individually or as a group - </a:t>
            </a:r>
          </a:p>
          <a:p>
            <a:pPr marL="616676" lvl="1" indent="-168184">
              <a:buFont typeface="Arial" pitchFamily="34" charset="0"/>
              <a:buChar char="•"/>
            </a:pPr>
            <a:r>
              <a:rPr lang="en-US" dirty="0"/>
              <a:t>Photocopy the prompt lists for each team member</a:t>
            </a:r>
          </a:p>
          <a:p>
            <a:pPr marL="616676" lvl="1" indent="-168184">
              <a:buFont typeface="Arial" pitchFamily="34" charset="0"/>
              <a:buChar char="•"/>
            </a:pPr>
            <a:r>
              <a:rPr lang="en-US" dirty="0"/>
              <a:t>Prompt lists should be applied in a way that best meets each WZRSA team member's needs</a:t>
            </a:r>
          </a:p>
          <a:p>
            <a:pPr marL="616676" lvl="1" indent="-168184">
              <a:buFont typeface="Arial" pitchFamily="34" charset="0"/>
              <a:buChar char="•"/>
            </a:pPr>
            <a:r>
              <a:rPr lang="en-US" dirty="0"/>
              <a:t>The prompt lists are structured to support the WZRSA team regardless of how they choose to undertake their work. </a:t>
            </a:r>
          </a:p>
          <a:p>
            <a:pPr marL="0" lvl="1" indent="-168184" defTabSz="914024" eaLnBrk="1" fontAlgn="auto" hangingPunct="1">
              <a:spcBef>
                <a:spcPts val="300"/>
              </a:spcBef>
              <a:spcAft>
                <a:spcPts val="0"/>
              </a:spcAft>
              <a:buFont typeface="Arial" pitchFamily="34" charset="0"/>
              <a:buChar char="•"/>
              <a:defRPr/>
            </a:pPr>
            <a:r>
              <a:rPr lang="en-US" b="1" dirty="0"/>
              <a:t>Use as a guide </a:t>
            </a:r>
            <a:r>
              <a:rPr lang="en-US" dirty="0"/>
              <a:t>– </a:t>
            </a:r>
          </a:p>
          <a:p>
            <a:pPr marL="448493" lvl="2" indent="-168184" defTabSz="914024" eaLnBrk="1" fontAlgn="auto" hangingPunct="1">
              <a:spcBef>
                <a:spcPts val="300"/>
              </a:spcBef>
              <a:spcAft>
                <a:spcPts val="0"/>
              </a:spcAft>
              <a:buFont typeface="Arial" pitchFamily="34" charset="0"/>
              <a:buChar char="•"/>
              <a:defRPr/>
            </a:pPr>
            <a:r>
              <a:rPr lang="en-US" dirty="0"/>
              <a:t>Tailor the prompt lists to meet your needs</a:t>
            </a:r>
          </a:p>
          <a:p>
            <a:pPr marL="448493" lvl="2" indent="-168184" defTabSz="914024" eaLnBrk="1" fontAlgn="auto" hangingPunct="1">
              <a:spcBef>
                <a:spcPts val="300"/>
              </a:spcBef>
              <a:spcAft>
                <a:spcPts val="0"/>
              </a:spcAft>
              <a:buFont typeface="Arial" pitchFamily="34" charset="0"/>
              <a:buChar char="•"/>
              <a:defRPr/>
            </a:pPr>
            <a:r>
              <a:rPr lang="en-US" dirty="0"/>
              <a:t>Even the most detailed prompt lists cover only the more common elements of work zone design and practice; they are not exhaustive</a:t>
            </a:r>
          </a:p>
          <a:p>
            <a:pPr marL="448493" lvl="2" indent="-168184" defTabSz="914024" eaLnBrk="1" fontAlgn="auto" hangingPunct="1">
              <a:spcBef>
                <a:spcPts val="300"/>
              </a:spcBef>
              <a:spcAft>
                <a:spcPts val="0"/>
              </a:spcAft>
              <a:buFont typeface="Arial" pitchFamily="34" charset="0"/>
              <a:buChar char="•"/>
              <a:defRPr/>
            </a:pPr>
            <a:r>
              <a:rPr lang="en-US" dirty="0"/>
              <a:t>WZRSA team members should use their own experience, skills, and judgment about the safety of any feature. If a listed topic is not apparently relevant to the project being audited, the team should take a broad view of the topic to see if it prompts a relevant question</a:t>
            </a:r>
          </a:p>
          <a:p>
            <a:pPr marL="896987" lvl="3" indent="-168184" defTabSz="914024" eaLnBrk="1" fontAlgn="auto" hangingPunct="1">
              <a:spcBef>
                <a:spcPts val="300"/>
              </a:spcBef>
              <a:spcAft>
                <a:spcPts val="0"/>
              </a:spcAft>
              <a:buFont typeface="Arial" pitchFamily="34" charset="0"/>
              <a:buChar char="•"/>
              <a:defRPr/>
            </a:pPr>
            <a:r>
              <a:rPr lang="en-US" dirty="0"/>
              <a:t>For example: sight lines can be obstructed by features not listed in the prompt lists, but only at particular times of day or during a particular season of the year.</a:t>
            </a:r>
          </a:p>
          <a:p>
            <a:pPr marL="448493" lvl="2" indent="-168184" defTabSz="914024" eaLnBrk="1" fontAlgn="auto" hangingPunct="1">
              <a:spcBef>
                <a:spcPts val="300"/>
              </a:spcBef>
              <a:spcAft>
                <a:spcPts val="0"/>
              </a:spcAft>
              <a:buFont typeface="Arial" pitchFamily="34" charset="0"/>
              <a:buChar char="•"/>
              <a:defRPr/>
            </a:pPr>
            <a:r>
              <a:rPr lang="en-US" dirty="0"/>
              <a:t>An understanding of the general environment around the project will help auditors make the best use of prompt lists.</a:t>
            </a:r>
          </a:p>
          <a:p>
            <a:pPr lvl="1" indent="-168184">
              <a:spcBef>
                <a:spcPts val="300"/>
              </a:spcBef>
              <a:buFont typeface="Arial" pitchFamily="34" charset="0"/>
              <a:buChar char="•"/>
              <a:defRPr/>
            </a:pPr>
            <a:r>
              <a:rPr lang="en-US" dirty="0"/>
              <a:t>Think about broad issues: consider smaller issues after the big issues are resolved</a:t>
            </a:r>
          </a:p>
          <a:p>
            <a:pPr lvl="1" indent="-168184">
              <a:spcBef>
                <a:spcPts val="300"/>
              </a:spcBef>
              <a:buFont typeface="Arial" pitchFamily="34" charset="0"/>
              <a:buChar char="•"/>
              <a:defRPr/>
            </a:pPr>
            <a:r>
              <a:rPr lang="en-US" dirty="0"/>
              <a:t>Take note of unaddressed safety concerns: document concerns with photographs, by writing on the plans, or by taking notes</a:t>
            </a:r>
          </a:p>
          <a:p>
            <a:r>
              <a:rPr lang="en-US" b="1" dirty="0"/>
              <a:t>Interaction:</a:t>
            </a:r>
          </a:p>
          <a:p>
            <a:r>
              <a:rPr lang="en-US" b="1" dirty="0"/>
              <a:t>Notes:</a:t>
            </a:r>
            <a:endParaRPr lang="en-US" dirty="0"/>
          </a:p>
        </p:txBody>
      </p:sp>
    </p:spTree>
    <p:extLst>
      <p:ext uri="{BB962C8B-B14F-4D97-AF65-F5344CB8AC3E}">
        <p14:creationId xmlns:p14="http://schemas.microsoft.com/office/powerpoint/2010/main" val="205178840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reviewing the project data, drawings, and available crash data, the WZRSA team performed a field review of each project.  </a:t>
            </a:r>
          </a:p>
          <a:p>
            <a:endParaRPr lang="en-US" sz="1100" b="1" dirty="0"/>
          </a:p>
          <a:p>
            <a:r>
              <a:rPr lang="en-US" sz="1100" b="1" dirty="0"/>
              <a:t>Background Information:</a:t>
            </a:r>
          </a:p>
          <a:p>
            <a:pPr marL="168219" indent="-168219" eaLnBrk="1" hangingPunct="1">
              <a:buFont typeface="Arial" pitchFamily="34" charset="0"/>
              <a:buChar char="•"/>
            </a:pPr>
            <a:r>
              <a:rPr lang="en-US" sz="1100" dirty="0"/>
              <a:t>After the team visited the TMC, they divided into two Florida DOT vans to drive through the entire active work zone in both directions.  </a:t>
            </a:r>
          </a:p>
          <a:p>
            <a:pPr marL="168219" indent="-168219" eaLnBrk="1" hangingPunct="1">
              <a:buFont typeface="Arial" pitchFamily="34" charset="0"/>
              <a:buChar char="•"/>
            </a:pPr>
            <a:r>
              <a:rPr lang="en-US" sz="1100" dirty="0"/>
              <a:t>The team stopped to walk the areas of the Howard/Armenia interchange and Ashley/Kay interchange.</a:t>
            </a:r>
          </a:p>
          <a:p>
            <a:pPr marL="168219" indent="-168219" eaLnBrk="1" hangingPunct="1">
              <a:buFont typeface="Arial" pitchFamily="34" charset="0"/>
              <a:buChar char="•"/>
            </a:pPr>
            <a:r>
              <a:rPr lang="en-US" sz="1100" dirty="0"/>
              <a:t>The team visually observed driver and pedestrian behaviors, noting how each interacted with TTC and the work zone.</a:t>
            </a:r>
          </a:p>
          <a:p>
            <a:pPr marL="168219" indent="-168219" eaLnBrk="1" hangingPunct="1">
              <a:buFont typeface="Arial" pitchFamily="34" charset="0"/>
              <a:buChar char="•"/>
            </a:pPr>
            <a:endParaRPr lang="en-US" sz="1100"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91585293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After reviewing the project data, drawings, and available crash data, the WZRSA team performed a field review of each project.</a:t>
            </a:r>
            <a:endParaRPr lang="en-US" sz="1100" b="1" dirty="0"/>
          </a:p>
          <a:p>
            <a:endParaRPr lang="en-US" sz="1100" b="1" dirty="0"/>
          </a:p>
          <a:p>
            <a:r>
              <a:rPr lang="en-US" sz="1100" b="1" dirty="0"/>
              <a:t>Background Information:</a:t>
            </a:r>
          </a:p>
          <a:p>
            <a:pPr marL="168219" indent="-168219" defTabSz="897169" eaLnBrk="1" hangingPunct="1">
              <a:buFont typeface="Arial" pitchFamily="34" charset="0"/>
              <a:buChar char="•"/>
              <a:defRPr/>
            </a:pPr>
            <a:r>
              <a:rPr lang="en-US" sz="1100" dirty="0"/>
              <a:t>During the 118</a:t>
            </a:r>
            <a:r>
              <a:rPr lang="en-US" sz="1100" baseline="30000" dirty="0"/>
              <a:t>th</a:t>
            </a:r>
            <a:r>
              <a:rPr lang="en-US" sz="1100" dirty="0"/>
              <a:t> Avenue field review, the team drove through the proposed work zone and the detour routes that have been identified in the design plans.  </a:t>
            </a:r>
          </a:p>
          <a:p>
            <a:pPr marL="168219" indent="-168219" defTabSz="897169" eaLnBrk="1" hangingPunct="1">
              <a:buFont typeface="Arial" pitchFamily="34" charset="0"/>
              <a:buChar char="•"/>
              <a:defRPr/>
            </a:pPr>
            <a:r>
              <a:rPr lang="en-US" sz="1100" dirty="0"/>
              <a:t>There were approximately 10 different detour routes, all of which were local roads with narrow widths and on-street parking, non-compliant with MUTCD signing/striping/pavement marking standards.  The roads had the capacity to carry very low volumes.  Due to on-street parking, sight distance obstructions were present at nearly every 4-way Stop controlled intersection.</a:t>
            </a:r>
          </a:p>
          <a:p>
            <a:pPr marL="168219" indent="-168219" defTabSz="897169" eaLnBrk="1" hangingPunct="1">
              <a:buFont typeface="Arial" pitchFamily="34" charset="0"/>
              <a:buChar char="•"/>
              <a:defRPr/>
            </a:pPr>
            <a:r>
              <a:rPr lang="en-US" sz="1100" dirty="0"/>
              <a:t>While in the field, the team visited a fire station that will be impacted by the project. Florida DOT held public meetings to garner input earlier in the project and took this opportunity to bring fire house staff up to date on the project.</a:t>
            </a:r>
          </a:p>
          <a:p>
            <a:pPr marL="168219" indent="-168219" defTabSz="897169" eaLnBrk="1" hangingPunct="1">
              <a:buFont typeface="Arial" pitchFamily="34" charset="0"/>
              <a:buChar char="•"/>
              <a:defRPr/>
            </a:pPr>
            <a:r>
              <a:rPr lang="en-US" sz="1100" dirty="0"/>
              <a:t>Team members documented input provided by firefighters on considerations that need to be made to accommodate emergency responders during construction activities.  The first responders indicated that due to the future work zone detours and access issues, their average response times would rise from 2 minutes to 10 minutes.</a:t>
            </a:r>
          </a:p>
          <a:p>
            <a:pPr defTabSz="897169" eaLnBrk="1" hangingPunct="1">
              <a:defRPr/>
            </a:pPr>
            <a:endParaRPr lang="en-US" sz="1100" b="1" dirty="0"/>
          </a:p>
          <a:p>
            <a:r>
              <a:rPr lang="en-US" sz="1100" b="1" dirty="0"/>
              <a:t>Interaction:</a:t>
            </a:r>
          </a:p>
          <a:p>
            <a:r>
              <a:rPr lang="en-US" sz="1100" b="1" dirty="0"/>
              <a:t>Notes:</a:t>
            </a:r>
            <a:endParaRPr lang="en-US" sz="1100" dirty="0"/>
          </a:p>
        </p:txBody>
      </p:sp>
    </p:spTree>
    <p:extLst>
      <p:ext uri="{BB962C8B-B14F-4D97-AF65-F5344CB8AC3E}">
        <p14:creationId xmlns:p14="http://schemas.microsoft.com/office/powerpoint/2010/main" val="157435872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Introduce Step 5.</a:t>
            </a:r>
          </a:p>
          <a:p>
            <a:endParaRPr lang="en-US" sz="1100" b="1" dirty="0"/>
          </a:p>
          <a:p>
            <a:r>
              <a:rPr lang="en-US" sz="1100" b="1" dirty="0"/>
              <a:t>Background Information:</a:t>
            </a:r>
          </a:p>
          <a:p>
            <a:r>
              <a:rPr lang="en-US" sz="1100" dirty="0"/>
              <a:t>In Step 5, the WZRSA team reviews the findings and establishes consensus on the improvements that should be recommended to mitigate safety concerns, then develops a report of their findings and recommendations.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0925287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defTabSz="896981">
              <a:defRPr/>
            </a:pPr>
            <a:r>
              <a:rPr lang="en-US" sz="1100" b="1" dirty="0"/>
              <a:t>Key Message:  </a:t>
            </a:r>
            <a:r>
              <a:rPr lang="en-US" sz="1100" dirty="0"/>
              <a:t>The objective of conducting an WZRSA analysis and preparing the WZRSA report is to succinctly report the findings of the audit team through identification and prioritization of safety issues. </a:t>
            </a:r>
          </a:p>
          <a:p>
            <a:endParaRPr lang="en-US" sz="1100" b="1" dirty="0"/>
          </a:p>
          <a:p>
            <a:r>
              <a:rPr lang="en-US" sz="1100" b="1" dirty="0"/>
              <a:t>Background Information:</a:t>
            </a:r>
          </a:p>
          <a:p>
            <a:pPr marL="171379" indent="-171379" defTabSz="914024" eaLnBrk="1" fontAlgn="auto" hangingPunct="1">
              <a:spcBef>
                <a:spcPts val="0"/>
              </a:spcBef>
              <a:spcAft>
                <a:spcPts val="589"/>
              </a:spcAft>
              <a:buFont typeface="Arial" pitchFamily="34" charset="0"/>
              <a:buChar char="•"/>
              <a:defRPr/>
            </a:pPr>
            <a:r>
              <a:rPr lang="en-US" sz="1100" dirty="0"/>
              <a:t>Identify and Prioritize: Each audit team should establish how they wish to evaluate risk and prioritize safety concerns. </a:t>
            </a:r>
          </a:p>
          <a:p>
            <a:pPr marL="171379" indent="-171379" defTabSz="914024" eaLnBrk="1" fontAlgn="auto" hangingPunct="1">
              <a:spcBef>
                <a:spcPts val="0"/>
              </a:spcBef>
              <a:spcAft>
                <a:spcPts val="589"/>
              </a:spcAft>
              <a:buFont typeface="Arial" pitchFamily="34" charset="0"/>
              <a:buChar char="•"/>
              <a:defRPr/>
            </a:pPr>
            <a:r>
              <a:rPr lang="en-US" sz="1100" dirty="0"/>
              <a:t>Develop Suggestions: When considering WZRSA recommendations, the WZRSA team may want to give road owner guidance on the level of risk associated with the various safety issues identified (e.g., low, medium or high). </a:t>
            </a:r>
          </a:p>
          <a:p>
            <a:pPr marL="171379" indent="-171379" defTabSz="914024" eaLnBrk="1" fontAlgn="auto" hangingPunct="1">
              <a:spcBef>
                <a:spcPts val="0"/>
              </a:spcBef>
              <a:spcAft>
                <a:spcPts val="589"/>
              </a:spcAft>
              <a:buFont typeface="Arial" pitchFamily="34" charset="0"/>
              <a:buChar char="•"/>
              <a:defRPr/>
            </a:pPr>
            <a:r>
              <a:rPr lang="en-US" sz="1100" dirty="0"/>
              <a:t>Report findings to the road owner immediately if the WZRSA was conducted during an active work zone and safety concerns are a high priority. </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068724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marL="171379" indent="-171379" defTabSz="896981">
              <a:defRPr/>
            </a:pPr>
            <a:r>
              <a:rPr lang="en-US" sz="1100" b="1" dirty="0">
                <a:cs typeface="Times New Roman" pitchFamily="18" charset="0"/>
              </a:rPr>
              <a:t>Key Message:  </a:t>
            </a:r>
            <a:r>
              <a:rPr lang="en-US" sz="1100" dirty="0">
                <a:cs typeface="Times New Roman" pitchFamily="18" charset="0"/>
              </a:rPr>
              <a:t>Define Road Safety Audit (RSA).</a:t>
            </a:r>
          </a:p>
          <a:p>
            <a:pPr marL="171379" indent="-171379" defTabSz="896981">
              <a:defRPr/>
            </a:pPr>
            <a:r>
              <a:rPr lang="en-US" sz="1100" b="1" dirty="0">
                <a:cs typeface="Times New Roman" pitchFamily="18" charset="0"/>
              </a:rPr>
              <a:t>Background Information:</a:t>
            </a:r>
          </a:p>
          <a:p>
            <a:pPr>
              <a:buFont typeface="Arial" pitchFamily="34" charset="0"/>
              <a:buNone/>
            </a:pPr>
            <a:r>
              <a:rPr lang="en-US" sz="1100" dirty="0">
                <a:cs typeface="Times New Roman" pitchFamily="18" charset="0"/>
              </a:rPr>
              <a:t>Definition of Road Safety Audit (RSA): A formal safety performance examination of an existing or future road or intersection by an independent, multidisciplinary team. It qualitatively estimates and reports on potential road safety issues, identifies opportunities for improvements in safety for all road users, and culminates in the development and presentation of a final report citing safety enhancement recommendations.</a:t>
            </a:r>
          </a:p>
          <a:p>
            <a:pPr marL="171379" indent="-171379"/>
            <a:r>
              <a:rPr lang="en-US" sz="1100" dirty="0">
                <a:cs typeface="Times New Roman" pitchFamily="18" charset="0"/>
              </a:rPr>
              <a:t>An RSA has three main attributes:</a:t>
            </a:r>
          </a:p>
          <a:p>
            <a:pPr marL="171379" indent="-171379">
              <a:buFont typeface="Arial" pitchFamily="34" charset="0"/>
              <a:buChar char="•"/>
            </a:pPr>
            <a:r>
              <a:rPr lang="en-US" sz="1100" dirty="0">
                <a:cs typeface="Times New Roman" pitchFamily="18" charset="0"/>
              </a:rPr>
              <a:t>An RSA is a formal safety performance examination </a:t>
            </a:r>
          </a:p>
          <a:p>
            <a:pPr marL="171379" indent="-171379">
              <a:buFont typeface="Arial" pitchFamily="34" charset="0"/>
              <a:buChar char="•"/>
            </a:pPr>
            <a:r>
              <a:rPr lang="en-US" sz="1100" dirty="0">
                <a:cs typeface="Times New Roman" pitchFamily="18" charset="0"/>
              </a:rPr>
              <a:t>An RSA can be used on an existing road or a future road</a:t>
            </a:r>
          </a:p>
          <a:p>
            <a:pPr marL="171379" indent="-171379">
              <a:buFont typeface="Arial" pitchFamily="34" charset="0"/>
              <a:buChar char="•"/>
            </a:pPr>
            <a:r>
              <a:rPr lang="en-US" sz="1100" dirty="0">
                <a:cs typeface="Times New Roman" pitchFamily="18" charset="0"/>
              </a:rPr>
              <a:t>The RSA is an independent look at a road or project by a multidisciplinary team of subject matter experts.</a:t>
            </a:r>
          </a:p>
          <a:p>
            <a:r>
              <a:rPr lang="en-US" sz="1100" dirty="0">
                <a:cs typeface="Times New Roman" pitchFamily="18" charset="0"/>
              </a:rPr>
              <a:t>A RSA can review the potential for safety enhancements to roadway elements, human factor considerations, enforcement and emergency services issues, and facility operations, whether they currently exist or are planned.  In some cases, the formal safety performance examination can occur during a specific project phase, but it can also take place over the course of the project’s life.</a:t>
            </a:r>
          </a:p>
          <a:p>
            <a:r>
              <a:rPr lang="en-US" sz="1100" b="1" dirty="0">
                <a:cs typeface="Times New Roman" pitchFamily="18" charset="0"/>
              </a:rPr>
              <a:t>Interaction:</a:t>
            </a:r>
          </a:p>
          <a:p>
            <a:r>
              <a:rPr lang="en-US" sz="1100" b="1" dirty="0">
                <a:cs typeface="Times New Roman" pitchFamily="18" charset="0"/>
              </a:rPr>
              <a:t>Notes:</a:t>
            </a:r>
            <a:endParaRPr lang="en-US" sz="1100" dirty="0">
              <a:cs typeface="Times New Roman" pitchFamily="18" charset="0"/>
            </a:endParaRPr>
          </a:p>
        </p:txBody>
      </p:sp>
    </p:spTree>
    <p:extLst>
      <p:ext uri="{BB962C8B-B14F-4D97-AF65-F5344CB8AC3E}">
        <p14:creationId xmlns:p14="http://schemas.microsoft.com/office/powerpoint/2010/main" val="7787200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2" name="Rectangle 2"/>
          <p:cNvSpPr>
            <a:spLocks noGrp="1" noRot="1" noChangeAspect="1" noChangeArrowheads="1" noTextEdit="1"/>
          </p:cNvSpPr>
          <p:nvPr>
            <p:ph type="sldImg"/>
          </p:nvPr>
        </p:nvSpPr>
        <p:spPr>
          <a:xfrm>
            <a:off x="1144588" y="687388"/>
            <a:ext cx="4572000" cy="3429000"/>
          </a:xfrm>
          <a:prstGeom prst="rect">
            <a:avLst/>
          </a:prstGeom>
          <a:ln/>
        </p:spPr>
      </p:sp>
      <p:sp>
        <p:nvSpPr>
          <p:cNvPr id="222213" name="Rectangle 3"/>
          <p:cNvSpPr>
            <a:spLocks noGrp="1" noChangeArrowheads="1"/>
          </p:cNvSpPr>
          <p:nvPr>
            <p:ph type="body" idx="1"/>
          </p:nvPr>
        </p:nvSpPr>
        <p:spPr>
          <a:xfrm>
            <a:off x="686722" y="4344332"/>
            <a:ext cx="5484557" cy="4113561"/>
          </a:xfrm>
          <a:prstGeom prst="rect">
            <a:avLst/>
          </a:prstGeom>
          <a:noFill/>
          <a:ln/>
        </p:spPr>
        <p:txBody>
          <a:bodyPr/>
          <a:lstStyle/>
          <a:p>
            <a:pPr defTabSz="896981">
              <a:defRPr/>
            </a:pPr>
            <a:r>
              <a:rPr lang="en-US" sz="1100" b="1" dirty="0"/>
              <a:t>Key Message:  </a:t>
            </a:r>
            <a:r>
              <a:rPr lang="en-US" sz="1100" dirty="0"/>
              <a:t>Several resources can be used to help identify and substantiate safety recommendations.</a:t>
            </a:r>
          </a:p>
          <a:p>
            <a:endParaRPr lang="en-US" sz="1100" b="1" dirty="0"/>
          </a:p>
          <a:p>
            <a:r>
              <a:rPr lang="en-US" sz="1100" b="1" dirty="0"/>
              <a:t>Background Information:</a:t>
            </a:r>
          </a:p>
          <a:p>
            <a:pPr eaLnBrk="1" hangingPunct="1"/>
            <a:r>
              <a:rPr lang="en-US" sz="1100" dirty="0"/>
              <a:t>Federal and State guidance related to:</a:t>
            </a:r>
          </a:p>
          <a:p>
            <a:pPr marL="168184" indent="-168184" eaLnBrk="1" hangingPunct="1">
              <a:buFont typeface="Arial" pitchFamily="34" charset="0"/>
              <a:buChar char="•"/>
            </a:pPr>
            <a:r>
              <a:rPr lang="en-US" sz="1100" dirty="0"/>
              <a:t>Traffic control</a:t>
            </a:r>
          </a:p>
          <a:p>
            <a:pPr marL="168184" indent="-168184" eaLnBrk="1" hangingPunct="1">
              <a:buFont typeface="Arial" pitchFamily="34" charset="0"/>
              <a:buChar char="•"/>
            </a:pPr>
            <a:r>
              <a:rPr lang="en-US" sz="1100" dirty="0"/>
              <a:t>Work zones</a:t>
            </a:r>
          </a:p>
          <a:p>
            <a:pPr marL="168184" indent="-168184" eaLnBrk="1" hangingPunct="1">
              <a:buFont typeface="Arial" pitchFamily="34" charset="0"/>
              <a:buChar char="•"/>
            </a:pPr>
            <a:r>
              <a:rPr lang="en-US" sz="1100" dirty="0"/>
              <a:t>Pedestrian and ADA issues</a:t>
            </a:r>
          </a:p>
          <a:p>
            <a:pPr marL="168184" indent="-168184" eaLnBrk="1" hangingPunct="1">
              <a:buFont typeface="Arial" pitchFamily="34" charset="0"/>
              <a:buChar char="•"/>
            </a:pPr>
            <a:r>
              <a:rPr lang="en-US" sz="1100" dirty="0"/>
              <a:t>Motorcycle and bicycle users</a:t>
            </a:r>
          </a:p>
          <a:p>
            <a:pPr marL="168184" indent="-168184" eaLnBrk="1" hangingPunct="1">
              <a:buFont typeface="Arial" pitchFamily="34" charset="0"/>
              <a:buChar char="•"/>
            </a:pPr>
            <a:r>
              <a:rPr lang="en-US" sz="1100" dirty="0"/>
              <a:t>Worker safety</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4814993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417905" y="4344332"/>
            <a:ext cx="6022191" cy="4724717"/>
          </a:xfrm>
          <a:prstGeom prst="rect">
            <a:avLst/>
          </a:prstGeom>
        </p:spPr>
        <p:txBody>
          <a:bodyPr>
            <a:noAutofit/>
          </a:bodyPr>
          <a:lstStyle/>
          <a:p>
            <a:pPr marL="0" lvl="1" defTabSz="897169">
              <a:defRPr/>
            </a:pPr>
            <a:r>
              <a:rPr lang="en-US" sz="1100" b="1" dirty="0"/>
              <a:t>Key Message:  </a:t>
            </a:r>
            <a:r>
              <a:rPr lang="en-US" sz="1100" dirty="0"/>
              <a:t>During the WZRSA analysis, the WZRSA team reviews the findings and establishes consensus on the improvements that should be recommended to mitigate safety concerns.  </a:t>
            </a:r>
          </a:p>
          <a:p>
            <a:r>
              <a:rPr lang="en-US" sz="1100" b="1" dirty="0"/>
              <a:t>Background Information:</a:t>
            </a:r>
          </a:p>
          <a:p>
            <a:pPr marL="171416" indent="-171416" eaLnBrk="1" hangingPunct="1">
              <a:buFont typeface="Arial" pitchFamily="34" charset="0"/>
              <a:buChar char="•"/>
            </a:pPr>
            <a:r>
              <a:rPr lang="en-GB" sz="1100" dirty="0"/>
              <a:t>In order to mitigate safety concerns, t</a:t>
            </a:r>
            <a:r>
              <a:rPr lang="en-US" sz="1100" dirty="0"/>
              <a:t>he recommendations can be categorized by cost or amount of time to implement (immediate, short-term, mid-term, or long-term).  Examples:</a:t>
            </a:r>
          </a:p>
          <a:p>
            <a:pPr marL="628523" lvl="1" indent="-171416" eaLnBrk="1" hangingPunct="1">
              <a:lnSpc>
                <a:spcPct val="120000"/>
              </a:lnSpc>
              <a:buFont typeface="Arial" pitchFamily="34" charset="0"/>
              <a:buChar char="•"/>
              <a:defRPr/>
            </a:pPr>
            <a:r>
              <a:rPr lang="en-US" sz="1100" dirty="0"/>
              <a:t>Low Cost: Enhance sign sheeting</a:t>
            </a:r>
          </a:p>
          <a:p>
            <a:pPr marL="628523" lvl="1" indent="-171416" eaLnBrk="1" hangingPunct="1">
              <a:lnSpc>
                <a:spcPct val="120000"/>
              </a:lnSpc>
              <a:buFont typeface="Arial" pitchFamily="34" charset="0"/>
              <a:buChar char="•"/>
              <a:defRPr/>
            </a:pPr>
            <a:r>
              <a:rPr lang="en-US" sz="1100" dirty="0"/>
              <a:t>Medium Cost: Use enforcement patrols</a:t>
            </a:r>
          </a:p>
          <a:p>
            <a:pPr marL="628523" lvl="1" indent="-171416" eaLnBrk="1" hangingPunct="1">
              <a:lnSpc>
                <a:spcPct val="120000"/>
              </a:lnSpc>
              <a:buFont typeface="Arial" pitchFamily="34" charset="0"/>
              <a:buChar char="•"/>
              <a:defRPr/>
            </a:pPr>
            <a:r>
              <a:rPr lang="en-US" sz="1100" dirty="0"/>
              <a:t>High Cost: Use concrete traffic barriers for positive protection</a:t>
            </a:r>
          </a:p>
          <a:p>
            <a:pPr marL="628523" lvl="1" indent="-171416" eaLnBrk="1" hangingPunct="1">
              <a:lnSpc>
                <a:spcPct val="120000"/>
              </a:lnSpc>
              <a:buFont typeface="Arial" pitchFamily="34" charset="0"/>
              <a:buChar char="•"/>
              <a:defRPr/>
            </a:pPr>
            <a:r>
              <a:rPr lang="en-US" sz="1100" dirty="0"/>
              <a:t>Short Term Solutions: Reduce Work Zone Speed Limits and Signing &amp; Pavement Markings</a:t>
            </a:r>
          </a:p>
          <a:p>
            <a:pPr marL="628523" lvl="1" indent="-171416" eaLnBrk="1" hangingPunct="1">
              <a:lnSpc>
                <a:spcPct val="120000"/>
              </a:lnSpc>
              <a:buFont typeface="Arial" pitchFamily="34" charset="0"/>
              <a:buChar char="•"/>
              <a:defRPr/>
            </a:pPr>
            <a:r>
              <a:rPr lang="en-US" sz="1100" dirty="0"/>
              <a:t>Long Term Solutions: Day Work versus Night Work and Lane Closures</a:t>
            </a:r>
            <a:endParaRPr lang="en-GB" sz="1100" dirty="0"/>
          </a:p>
          <a:p>
            <a:pPr marL="171416" indent="-171416" eaLnBrk="1" hangingPunct="1">
              <a:buFont typeface="Arial" pitchFamily="34" charset="0"/>
              <a:buChar char="•"/>
            </a:pPr>
            <a:r>
              <a:rPr lang="en-US" sz="1100" dirty="0"/>
              <a:t>Suggestions should then be made for reducing the degree of risk</a:t>
            </a:r>
          </a:p>
          <a:p>
            <a:pPr marL="171416" indent="-171416" eaLnBrk="1" hangingPunct="1">
              <a:buFont typeface="Arial" pitchFamily="34" charset="0"/>
              <a:buChar char="•"/>
            </a:pPr>
            <a:r>
              <a:rPr lang="en-GB" sz="1100" dirty="0"/>
              <a:t>Based on the stage that the WZRSA is conducted, the changes may be more equitable to implement.</a:t>
            </a:r>
          </a:p>
          <a:p>
            <a:pPr marL="628523" lvl="1" indent="-171416" eaLnBrk="1" hangingPunct="1">
              <a:buFont typeface="Arial" pitchFamily="34" charset="0"/>
              <a:buChar char="•"/>
            </a:pPr>
            <a:r>
              <a:rPr lang="en-GB" sz="1100" dirty="0"/>
              <a:t>In Planning Stage, there is significant flexibility to make changes to the design, scope, and purpose of the project.</a:t>
            </a:r>
          </a:p>
          <a:p>
            <a:pPr marL="628523" lvl="1" indent="-171416" eaLnBrk="1" hangingPunct="1">
              <a:buFont typeface="Arial" pitchFamily="34" charset="0"/>
              <a:buChar char="•"/>
            </a:pPr>
            <a:r>
              <a:rPr lang="en-GB" sz="1100" dirty="0"/>
              <a:t>In Early Design, major changes may be appropriate.</a:t>
            </a:r>
          </a:p>
          <a:p>
            <a:pPr marL="628523" lvl="1" indent="-171416" eaLnBrk="1" hangingPunct="1">
              <a:buFont typeface="Arial" pitchFamily="34" charset="0"/>
              <a:buChar char="•"/>
            </a:pPr>
            <a:r>
              <a:rPr lang="en-GB" sz="1100" dirty="0"/>
              <a:t>In Later Design stages, it will be more difficult to make major changes.  Focus on lower-impact treatments.</a:t>
            </a:r>
          </a:p>
          <a:p>
            <a:pPr marL="628523" lvl="1" indent="-171416" eaLnBrk="1" hangingPunct="1">
              <a:buFont typeface="Arial" pitchFamily="34" charset="0"/>
              <a:buChar char="•"/>
            </a:pPr>
            <a:r>
              <a:rPr lang="en-GB" sz="1100" dirty="0"/>
              <a:t>In Active Work Zones, low-cost solutions are often the most appropriate.</a:t>
            </a:r>
          </a:p>
          <a:p>
            <a:r>
              <a:rPr lang="en-US" sz="1100" b="1" dirty="0"/>
              <a:t>Interaction:  </a:t>
            </a:r>
            <a:r>
              <a:rPr lang="en-US" sz="1100" dirty="0"/>
              <a:t>Ask participants to give examples of solutions with varying costs and time to implement.</a:t>
            </a:r>
          </a:p>
          <a:p>
            <a:r>
              <a:rPr lang="en-US" sz="1100" b="1" dirty="0"/>
              <a:t>Notes:</a:t>
            </a:r>
            <a:endParaRPr lang="en-GB" sz="1100" dirty="0"/>
          </a:p>
          <a:p>
            <a:endParaRPr lang="en-US" dirty="0"/>
          </a:p>
        </p:txBody>
      </p:sp>
    </p:spTree>
    <p:extLst>
      <p:ext uri="{BB962C8B-B14F-4D97-AF65-F5344CB8AC3E}">
        <p14:creationId xmlns:p14="http://schemas.microsoft.com/office/powerpoint/2010/main" val="390694247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2"/>
          <p:cNvSpPr>
            <a:spLocks noGrp="1" noRot="1" noChangeAspect="1" noChangeArrowheads="1" noTextEdit="1"/>
          </p:cNvSpPr>
          <p:nvPr>
            <p:ph type="sldImg"/>
          </p:nvPr>
        </p:nvSpPr>
        <p:spPr>
          <a:xfrm>
            <a:off x="1144588" y="687388"/>
            <a:ext cx="4572000" cy="3429000"/>
          </a:xfrm>
          <a:prstGeom prst="rect">
            <a:avLst/>
          </a:prstGeom>
          <a:ln/>
        </p:spPr>
      </p:sp>
      <p:sp>
        <p:nvSpPr>
          <p:cNvPr id="226308" name="Rectangle 3"/>
          <p:cNvSpPr>
            <a:spLocks noGrp="1" noChangeArrowheads="1"/>
          </p:cNvSpPr>
          <p:nvPr>
            <p:ph type="body" idx="1"/>
          </p:nvPr>
        </p:nvSpPr>
        <p:spPr>
          <a:xfrm>
            <a:off x="686722" y="4344332"/>
            <a:ext cx="5484557" cy="4113561"/>
          </a:xfrm>
          <a:prstGeom prst="rect">
            <a:avLst/>
          </a:prstGeom>
          <a:noFill/>
          <a:ln/>
        </p:spPr>
        <p:txBody>
          <a:bodyPr/>
          <a:lstStyle/>
          <a:p>
            <a:pPr defTabSz="896981">
              <a:defRPr/>
            </a:pPr>
            <a:r>
              <a:rPr lang="en-US" sz="1100" b="1" dirty="0"/>
              <a:t>Key Message:  </a:t>
            </a:r>
            <a:r>
              <a:rPr lang="en-US" sz="1100" dirty="0"/>
              <a:t>Safety issues identified by the team can be prioritized relative to one another.</a:t>
            </a:r>
          </a:p>
          <a:p>
            <a:endParaRPr lang="en-US" sz="1100" b="1" dirty="0"/>
          </a:p>
          <a:p>
            <a:r>
              <a:rPr lang="en-US" sz="1100" b="1" dirty="0"/>
              <a:t>Background Information:</a:t>
            </a:r>
          </a:p>
          <a:p>
            <a:pPr eaLnBrk="1" hangingPunct="1"/>
            <a:r>
              <a:rPr lang="en-US" sz="1100" dirty="0"/>
              <a:t>The Frequency and Severity ratings can be combined in this matrix to estimate the overall ranking ranging from “A” (minimal risk level) to “F” (extreme risk level).  </a:t>
            </a:r>
          </a:p>
          <a:p>
            <a:pPr eaLnBrk="1" hangingPunct="1"/>
            <a:endParaRPr lang="en-US" sz="1100" dirty="0"/>
          </a:p>
          <a:p>
            <a:pPr marL="168184" indent="-168184" eaLnBrk="1" hangingPunct="1">
              <a:buFont typeface="Arial" pitchFamily="34" charset="0"/>
              <a:buChar char="•"/>
            </a:pPr>
            <a:r>
              <a:rPr lang="en-US" sz="1100" dirty="0"/>
              <a:t>A low overall rating of “A” corresponds with (for example) a safety issue that the WZRSA team expects to generate very few (“rare”) collisions, each having a “low” severity.  </a:t>
            </a:r>
          </a:p>
          <a:p>
            <a:pPr marL="168184" indent="-168184" eaLnBrk="1" hangingPunct="1">
              <a:buFont typeface="Arial" pitchFamily="34" charset="0"/>
              <a:buChar char="•"/>
            </a:pPr>
            <a:r>
              <a:rPr lang="en-US" sz="1100" dirty="0"/>
              <a:t>At the high end of the overall ranking, an high rating of “F” corresponds with (for example) a safety issue that the WZRSA team expects to generate “frequent” collisions, each having a potentially fatal (“extreme”) outcome.</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60767014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149087" y="4344333"/>
            <a:ext cx="6559826" cy="4574815"/>
          </a:xfrm>
          <a:prstGeom prst="rect">
            <a:avLst/>
          </a:prstGeom>
        </p:spPr>
        <p:txBody>
          <a:bodyPr>
            <a:noAutofit/>
          </a:bodyPr>
          <a:lstStyle/>
          <a:p>
            <a:r>
              <a:rPr lang="en-US" sz="1100" b="1" dirty="0"/>
              <a:t>Key Message:  </a:t>
            </a:r>
            <a:r>
              <a:rPr lang="en-US" sz="1100" dirty="0"/>
              <a:t>The next step the team will conduct is writing the WZRSA report.  The WZRSA report can be organized in such a manner than the work zone information is presented, a list of reviewed items is mentioned, the audit team is introduced, and the team’s findings and recommendations are presented.</a:t>
            </a:r>
            <a:endParaRPr lang="en-US" sz="1100" b="1" dirty="0"/>
          </a:p>
          <a:p>
            <a:r>
              <a:rPr lang="en-US" sz="1100" b="1" dirty="0"/>
              <a:t>Background Information:</a:t>
            </a:r>
          </a:p>
          <a:p>
            <a:pPr marL="179901" indent="-171379" defTabSz="914024" eaLnBrk="1" fontAlgn="auto" hangingPunct="1">
              <a:spcBef>
                <a:spcPts val="0"/>
              </a:spcBef>
              <a:spcAft>
                <a:spcPts val="0"/>
              </a:spcAft>
              <a:buFont typeface="Arial" pitchFamily="34" charset="0"/>
              <a:buChar char="•"/>
              <a:defRPr/>
            </a:pPr>
            <a:r>
              <a:rPr lang="en-US" sz="1100" dirty="0"/>
              <a:t>Upon completion of the WZRSA analysis, the audit team leader is ready to write the WZRSA report. </a:t>
            </a:r>
          </a:p>
          <a:p>
            <a:pPr marL="179901" indent="-171379" defTabSz="914024" eaLnBrk="1" fontAlgn="auto" hangingPunct="1">
              <a:spcBef>
                <a:spcPts val="0"/>
              </a:spcBef>
              <a:spcAft>
                <a:spcPts val="0"/>
              </a:spcAft>
              <a:buFont typeface="Arial" pitchFamily="34" charset="0"/>
              <a:buChar char="•"/>
              <a:defRPr/>
            </a:pPr>
            <a:r>
              <a:rPr lang="en-US" sz="1100" dirty="0"/>
              <a:t>Alternatively, team members can be assigned sections of the report to write.  </a:t>
            </a:r>
          </a:p>
          <a:p>
            <a:pPr marL="179901" indent="-171379" defTabSz="914024" eaLnBrk="1" fontAlgn="auto" hangingPunct="1">
              <a:spcBef>
                <a:spcPts val="0"/>
              </a:spcBef>
              <a:spcAft>
                <a:spcPts val="0"/>
              </a:spcAft>
              <a:buFont typeface="Arial" pitchFamily="34" charset="0"/>
              <a:buChar char="•"/>
              <a:defRPr/>
            </a:pPr>
            <a:r>
              <a:rPr lang="en-US" sz="1100" dirty="0"/>
              <a:t>In some instances, the WZRSA report will need to be written immediately after completion of the site visit, such as in an WZRSA performed during an active work zone. </a:t>
            </a:r>
          </a:p>
          <a:p>
            <a:pPr marL="179901" indent="-171379" defTabSz="914024" eaLnBrk="1" fontAlgn="auto" hangingPunct="1">
              <a:spcBef>
                <a:spcPts val="0"/>
              </a:spcBef>
              <a:spcAft>
                <a:spcPts val="0"/>
              </a:spcAft>
              <a:buFont typeface="Arial" pitchFamily="34" charset="0"/>
              <a:buChar char="•"/>
              <a:defRPr/>
            </a:pPr>
            <a:r>
              <a:rPr lang="en-US" sz="1100" dirty="0"/>
              <a:t>Other WZRSA reports are typically completed within a relatively short timeframe (two weeks). </a:t>
            </a:r>
          </a:p>
          <a:p>
            <a:pPr marL="171379" indent="-171379">
              <a:spcBef>
                <a:spcPts val="0"/>
              </a:spcBef>
              <a:spcAft>
                <a:spcPts val="0"/>
              </a:spcAft>
              <a:buFont typeface="Arial" pitchFamily="34" charset="0"/>
              <a:buChar char="•"/>
            </a:pPr>
            <a:r>
              <a:rPr lang="en-US" sz="1100" dirty="0"/>
              <a:t>To aid the team in reporting its findings, a sample outline has been prepared.</a:t>
            </a:r>
          </a:p>
          <a:p>
            <a:pPr marL="171379" indent="-171379">
              <a:spcBef>
                <a:spcPts val="0"/>
              </a:spcBef>
              <a:spcAft>
                <a:spcPts val="0"/>
              </a:spcAft>
              <a:buFont typeface="Arial" pitchFamily="34" charset="0"/>
              <a:buChar char="•"/>
            </a:pPr>
            <a:r>
              <a:rPr lang="en-US" sz="1100" dirty="0"/>
              <a:t>It covers three main headings:</a:t>
            </a:r>
          </a:p>
          <a:p>
            <a:pPr marL="358792" lvl="1" indent="-171379">
              <a:spcBef>
                <a:spcPts val="0"/>
              </a:spcBef>
              <a:spcAft>
                <a:spcPts val="0"/>
              </a:spcAft>
              <a:buFont typeface="Arial" pitchFamily="34" charset="0"/>
              <a:buChar char="•"/>
            </a:pPr>
            <a:r>
              <a:rPr lang="en-US" sz="1100" u="sng" dirty="0"/>
              <a:t>Introduction</a:t>
            </a:r>
            <a:r>
              <a:rPr lang="en-US" sz="1100" dirty="0"/>
              <a:t>: </a:t>
            </a:r>
            <a:r>
              <a:rPr lang="en-US" sz="1100" i="1" dirty="0"/>
              <a:t>Scope and purpose of WZRSA; Identification of project stage, items reviewed; Work zone limits</a:t>
            </a:r>
            <a:endParaRPr lang="en-US" sz="1100" dirty="0"/>
          </a:p>
          <a:p>
            <a:pPr marL="358792" lvl="1" indent="-171379">
              <a:spcBef>
                <a:spcPts val="0"/>
              </a:spcBef>
              <a:spcAft>
                <a:spcPts val="0"/>
              </a:spcAft>
              <a:buFont typeface="Arial" pitchFamily="34" charset="0"/>
              <a:buChar char="•"/>
            </a:pPr>
            <a:r>
              <a:rPr lang="en-US" sz="1100" u="sng" dirty="0"/>
              <a:t>Background</a:t>
            </a:r>
            <a:r>
              <a:rPr lang="en-US" sz="1100" dirty="0"/>
              <a:t>:  </a:t>
            </a:r>
            <a:r>
              <a:rPr lang="en-US" sz="1100" i="1" dirty="0"/>
              <a:t>Audit team, affiliation, and qualifications; Commentary on data received; General site visit observations </a:t>
            </a:r>
          </a:p>
          <a:p>
            <a:pPr marL="358792" lvl="1" indent="-171379">
              <a:spcBef>
                <a:spcPts val="0"/>
              </a:spcBef>
              <a:spcAft>
                <a:spcPts val="0"/>
              </a:spcAft>
              <a:buFont typeface="Arial" pitchFamily="34" charset="0"/>
              <a:buChar char="•"/>
            </a:pPr>
            <a:r>
              <a:rPr lang="en-US" sz="1100" u="sng" dirty="0"/>
              <a:t>Findings and Recommendations</a:t>
            </a:r>
            <a:r>
              <a:rPr lang="en-US" sz="1100" dirty="0"/>
              <a:t>: </a:t>
            </a:r>
            <a:r>
              <a:rPr lang="en-US" sz="1100" i="1" dirty="0"/>
              <a:t>Description of each issue; Evaluation of work zone safety risk; Suggestions for each identified safety risk</a:t>
            </a:r>
          </a:p>
          <a:p>
            <a:pPr marL="171379" indent="-171379">
              <a:spcBef>
                <a:spcPts val="0"/>
              </a:spcBef>
              <a:spcAft>
                <a:spcPts val="0"/>
              </a:spcAft>
              <a:buFont typeface="Arial" pitchFamily="34" charset="0"/>
              <a:buChar char="•"/>
            </a:pPr>
            <a:r>
              <a:rPr lang="en-US" sz="1100" dirty="0"/>
              <a:t>The report should be concise. </a:t>
            </a:r>
          </a:p>
          <a:p>
            <a:pPr marL="171379" indent="-171379">
              <a:spcBef>
                <a:spcPts val="0"/>
              </a:spcBef>
              <a:spcAft>
                <a:spcPts val="0"/>
              </a:spcAft>
              <a:buFont typeface="Arial" pitchFamily="34" charset="0"/>
              <a:buChar char="•"/>
            </a:pPr>
            <a:r>
              <a:rPr lang="en-US" sz="1100" dirty="0"/>
              <a:t>Include photos and diagrams to further illustrate points made.</a:t>
            </a:r>
          </a:p>
          <a:p>
            <a:pPr marL="171379" indent="-171379" defTabSz="914024" eaLnBrk="1" fontAlgn="auto" hangingPunct="1">
              <a:spcBef>
                <a:spcPts val="0"/>
              </a:spcBef>
              <a:spcAft>
                <a:spcPts val="0"/>
              </a:spcAft>
              <a:buFont typeface="Arial" pitchFamily="34" charset="0"/>
              <a:buChar char="•"/>
              <a:defRPr/>
            </a:pPr>
            <a:r>
              <a:rPr lang="en-US" sz="1100" dirty="0"/>
              <a:t>Number each safety issue identified and, as appropriate, provide a map indicating its location. </a:t>
            </a:r>
          </a:p>
          <a:p>
            <a:pPr marL="171379" indent="-171379" defTabSz="914024" eaLnBrk="1" fontAlgn="auto" hangingPunct="1">
              <a:spcBef>
                <a:spcPts val="0"/>
              </a:spcBef>
              <a:spcAft>
                <a:spcPts val="0"/>
              </a:spcAft>
              <a:buFont typeface="Arial" pitchFamily="34" charset="0"/>
              <a:buChar char="•"/>
              <a:defRPr/>
            </a:pPr>
            <a:r>
              <a:rPr lang="en-US" sz="1100" dirty="0"/>
              <a:t>Reference other reports, standards, policies or published research on road safety as needed</a:t>
            </a:r>
          </a:p>
          <a:p>
            <a:pPr marL="171379" indent="-171379" defTabSz="914024" eaLnBrk="1" fontAlgn="auto" hangingPunct="1">
              <a:spcBef>
                <a:spcPts val="0"/>
              </a:spcBef>
              <a:spcAft>
                <a:spcPts val="0"/>
              </a:spcAft>
              <a:buFont typeface="Arial" pitchFamily="34" charset="0"/>
              <a:buChar char="•"/>
              <a:defRPr/>
            </a:pPr>
            <a:r>
              <a:rPr lang="en-US" sz="1100" dirty="0"/>
              <a:t>Use this outline to draft the first version of the report for use at the Presentation Phase</a:t>
            </a:r>
          </a:p>
          <a:p>
            <a:r>
              <a:rPr lang="en-US" sz="1100" b="1" dirty="0"/>
              <a:t>Interaction:</a:t>
            </a:r>
          </a:p>
          <a:p>
            <a:r>
              <a:rPr lang="en-US" sz="1100" b="1" dirty="0"/>
              <a:t>Notes:</a:t>
            </a:r>
            <a:endParaRPr lang="en-US" sz="1100" dirty="0"/>
          </a:p>
        </p:txBody>
      </p:sp>
    </p:spTree>
    <p:extLst>
      <p:ext uri="{BB962C8B-B14F-4D97-AF65-F5344CB8AC3E}">
        <p14:creationId xmlns:p14="http://schemas.microsoft.com/office/powerpoint/2010/main" val="113148043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Describe the structure of the WZRSA report.</a:t>
            </a:r>
          </a:p>
          <a:p>
            <a:endParaRPr lang="en-US" sz="1100" b="1" dirty="0"/>
          </a:p>
          <a:p>
            <a:r>
              <a:rPr lang="en-US" sz="1100" b="1" dirty="0"/>
              <a:t>Background Information:</a:t>
            </a:r>
          </a:p>
          <a:p>
            <a:pPr marL="171379" indent="-171379" defTabSz="914024" eaLnBrk="1" fontAlgn="auto" hangingPunct="1">
              <a:spcBef>
                <a:spcPts val="0"/>
              </a:spcBef>
              <a:spcAft>
                <a:spcPts val="393"/>
              </a:spcAft>
              <a:buFont typeface="Arial" pitchFamily="34" charset="0"/>
              <a:buChar char="•"/>
              <a:defRPr/>
            </a:pPr>
            <a:r>
              <a:rPr lang="en-US" sz="1100" dirty="0"/>
              <a:t>This slide presents a suggestion format for use by the team under outline section 3.0.</a:t>
            </a:r>
          </a:p>
          <a:p>
            <a:pPr marL="171379" indent="-171379" defTabSz="914024" eaLnBrk="1" fontAlgn="auto" hangingPunct="1">
              <a:spcBef>
                <a:spcPts val="0"/>
              </a:spcBef>
              <a:spcAft>
                <a:spcPts val="393"/>
              </a:spcAft>
              <a:buFont typeface="Arial" pitchFamily="34" charset="0"/>
              <a:buChar char="•"/>
              <a:defRPr/>
            </a:pPr>
            <a:r>
              <a:rPr lang="en-US" sz="1100" dirty="0"/>
              <a:t>It is broken down into four parts:</a:t>
            </a:r>
          </a:p>
          <a:p>
            <a:pPr marL="628391" lvl="1" indent="-171379" defTabSz="914024" eaLnBrk="1" fontAlgn="auto" hangingPunct="1">
              <a:spcBef>
                <a:spcPts val="0"/>
              </a:spcBef>
              <a:spcAft>
                <a:spcPts val="393"/>
              </a:spcAft>
              <a:buFont typeface="Arial" pitchFamily="34" charset="0"/>
              <a:buChar char="•"/>
              <a:defRPr/>
            </a:pPr>
            <a:r>
              <a:rPr lang="en-US" sz="1100" dirty="0"/>
              <a:t>Safety Concern</a:t>
            </a:r>
          </a:p>
          <a:p>
            <a:pPr marL="628391" lvl="1" indent="-171379" defTabSz="914024" eaLnBrk="1" fontAlgn="auto" hangingPunct="1">
              <a:spcBef>
                <a:spcPts val="0"/>
              </a:spcBef>
              <a:spcAft>
                <a:spcPts val="393"/>
              </a:spcAft>
              <a:buFont typeface="Arial" pitchFamily="34" charset="0"/>
              <a:buChar char="•"/>
              <a:defRPr/>
            </a:pPr>
            <a:r>
              <a:rPr lang="en-US" sz="1100" dirty="0"/>
              <a:t>Description</a:t>
            </a:r>
          </a:p>
          <a:p>
            <a:pPr marL="628391" lvl="1" indent="-171379" defTabSz="914024" eaLnBrk="1" fontAlgn="auto" hangingPunct="1">
              <a:spcBef>
                <a:spcPts val="0"/>
              </a:spcBef>
              <a:spcAft>
                <a:spcPts val="393"/>
              </a:spcAft>
              <a:buFont typeface="Arial" pitchFamily="34" charset="0"/>
              <a:buChar char="•"/>
              <a:defRPr/>
            </a:pPr>
            <a:r>
              <a:rPr lang="en-US" sz="1100" dirty="0"/>
              <a:t>Prioritization</a:t>
            </a:r>
          </a:p>
          <a:p>
            <a:pPr marL="628391" lvl="1" indent="-171379" defTabSz="914024" eaLnBrk="1" fontAlgn="auto" hangingPunct="1">
              <a:spcBef>
                <a:spcPts val="0"/>
              </a:spcBef>
              <a:spcAft>
                <a:spcPts val="393"/>
              </a:spcAft>
              <a:buFont typeface="Arial" pitchFamily="34" charset="0"/>
              <a:buChar char="•"/>
              <a:defRPr/>
            </a:pPr>
            <a:r>
              <a:rPr lang="en-US" sz="1100" dirty="0"/>
              <a:t>Suggestions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83735672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8" name="Rectangle 2"/>
          <p:cNvSpPr>
            <a:spLocks noGrp="1" noRot="1" noChangeAspect="1" noChangeArrowheads="1" noTextEdit="1"/>
          </p:cNvSpPr>
          <p:nvPr>
            <p:ph type="sldImg"/>
          </p:nvPr>
        </p:nvSpPr>
        <p:spPr>
          <a:xfrm>
            <a:off x="1144588" y="687388"/>
            <a:ext cx="4572000" cy="3429000"/>
          </a:xfrm>
          <a:prstGeom prst="rect">
            <a:avLst/>
          </a:prstGeom>
          <a:ln/>
        </p:spPr>
      </p:sp>
      <p:sp>
        <p:nvSpPr>
          <p:cNvPr id="221189" name="Rectangle 3"/>
          <p:cNvSpPr>
            <a:spLocks noGrp="1" noChangeArrowheads="1"/>
          </p:cNvSpPr>
          <p:nvPr>
            <p:ph type="body" idx="1"/>
          </p:nvPr>
        </p:nvSpPr>
        <p:spPr>
          <a:xfrm>
            <a:off x="149088" y="4344333"/>
            <a:ext cx="6559825" cy="4574815"/>
          </a:xfrm>
          <a:prstGeom prst="rect">
            <a:avLst/>
          </a:prstGeom>
          <a:noFill/>
          <a:ln/>
        </p:spPr>
        <p:txBody>
          <a:bodyPr/>
          <a:lstStyle/>
          <a:p>
            <a:pPr>
              <a:spcBef>
                <a:spcPts val="0"/>
              </a:spcBef>
              <a:spcAft>
                <a:spcPts val="0"/>
              </a:spcAft>
            </a:pPr>
            <a:r>
              <a:rPr lang="en-US" sz="1100" b="1" dirty="0"/>
              <a:t>Key Message:  </a:t>
            </a:r>
            <a:r>
              <a:rPr lang="en-US" sz="1100" dirty="0"/>
              <a:t>Safety issues identified in the report should be described in a non-threatening manner with sufficient detail for the road owner to understand its meaning.</a:t>
            </a:r>
            <a:endParaRPr lang="en-US" sz="1100" b="1" dirty="0"/>
          </a:p>
          <a:p>
            <a:pPr>
              <a:spcBef>
                <a:spcPts val="0"/>
              </a:spcBef>
              <a:spcAft>
                <a:spcPts val="0"/>
              </a:spcAft>
            </a:pPr>
            <a:r>
              <a:rPr lang="en-US" sz="1100" b="1" dirty="0"/>
              <a:t>Background Information:</a:t>
            </a:r>
          </a:p>
          <a:p>
            <a:pPr marL="168184" indent="-168184">
              <a:spcBef>
                <a:spcPts val="0"/>
              </a:spcBef>
              <a:spcAft>
                <a:spcPts val="0"/>
              </a:spcAft>
              <a:buFont typeface="Arial" pitchFamily="34" charset="0"/>
              <a:buChar char="•"/>
            </a:pPr>
            <a:r>
              <a:rPr lang="en-US" sz="1100" dirty="0"/>
              <a:t>The report should specifically identify each safety issue with a brief description of why it poses a risk. Broad descriptions should be avoided.   An inappropriate example is: </a:t>
            </a:r>
            <a:r>
              <a:rPr lang="en-US" sz="1100" i="1" dirty="0"/>
              <a:t>“Temporary traffic control elements at many locations along Route 126 are not acceptable and can cause crashes to occur.”</a:t>
            </a:r>
            <a:endParaRPr lang="en-US" sz="1100" dirty="0"/>
          </a:p>
          <a:p>
            <a:pPr marL="168184" indent="-168184">
              <a:spcBef>
                <a:spcPts val="0"/>
              </a:spcBef>
              <a:spcAft>
                <a:spcPts val="0"/>
              </a:spcAft>
              <a:buFont typeface="Arial" pitchFamily="34" charset="0"/>
              <a:buChar char="•"/>
            </a:pPr>
            <a:r>
              <a:rPr lang="en-US" sz="1100" dirty="0"/>
              <a:t>Terms such as “unsafe,” “sub-standard,” “unacceptable,” “dangerous,” and “deficient” should be avoided and replaced with detailed descriptions of the concerns.</a:t>
            </a:r>
          </a:p>
          <a:p>
            <a:pPr marL="168184" indent="-168184">
              <a:spcBef>
                <a:spcPts val="0"/>
              </a:spcBef>
              <a:spcAft>
                <a:spcPts val="0"/>
              </a:spcAft>
              <a:buFont typeface="Arial" pitchFamily="34" charset="0"/>
              <a:buChar char="•"/>
            </a:pPr>
            <a:r>
              <a:rPr lang="en-US" sz="1100" dirty="0"/>
              <a:t>Suggestions for improvement should be constructive and realistic and should recognize that the project owner may have several different options to achieve the desired result. </a:t>
            </a:r>
          </a:p>
          <a:p>
            <a:pPr marL="168184" indent="-168184">
              <a:spcBef>
                <a:spcPts val="0"/>
              </a:spcBef>
              <a:spcAft>
                <a:spcPts val="0"/>
              </a:spcAft>
              <a:buFont typeface="Arial" pitchFamily="34" charset="0"/>
              <a:buChar char="•"/>
            </a:pPr>
            <a:r>
              <a:rPr lang="en-US" sz="1100" dirty="0"/>
              <a:t>The audit team leader should not demand specific corrective measures. </a:t>
            </a:r>
          </a:p>
          <a:p>
            <a:pPr marL="168184" indent="-168184">
              <a:spcBef>
                <a:spcPts val="0"/>
              </a:spcBef>
              <a:spcAft>
                <a:spcPts val="0"/>
              </a:spcAft>
              <a:buFont typeface="Arial" pitchFamily="34" charset="0"/>
              <a:buChar char="•"/>
            </a:pPr>
            <a:r>
              <a:rPr lang="en-US" sz="1100" dirty="0"/>
              <a:t>It will be up to the project owner and project development team to review the safety issue and determine how best to implement the suggestion.</a:t>
            </a:r>
          </a:p>
          <a:p>
            <a:pPr marL="168184" indent="-168184">
              <a:spcBef>
                <a:spcPts val="0"/>
              </a:spcBef>
              <a:spcAft>
                <a:spcPts val="0"/>
              </a:spcAft>
              <a:buFont typeface="Arial" pitchFamily="34" charset="0"/>
              <a:buChar char="•"/>
            </a:pPr>
            <a:r>
              <a:rPr lang="en-US" sz="1100" dirty="0"/>
              <a:t>WZRSA suggestions should be appropriate to the work zone phase and the elements being examined. </a:t>
            </a:r>
          </a:p>
          <a:p>
            <a:pPr marL="358792" lvl="1" indent="-168184">
              <a:spcBef>
                <a:spcPts val="0"/>
              </a:spcBef>
              <a:spcAft>
                <a:spcPts val="0"/>
              </a:spcAft>
              <a:buFont typeface="Arial" pitchFamily="34" charset="0"/>
              <a:buChar char="•"/>
            </a:pPr>
            <a:r>
              <a:rPr lang="en-US" sz="1100" dirty="0"/>
              <a:t>For example, in an WZRSA in the </a:t>
            </a:r>
            <a:r>
              <a:rPr lang="en-US" sz="1100" u="sng" dirty="0"/>
              <a:t>active work zone phase</a:t>
            </a:r>
            <a:r>
              <a:rPr lang="en-US" sz="1100" dirty="0"/>
              <a:t>, it would not be appropriate to suggest making modifications to the season in which the work zone is active due to high traffic volumes. </a:t>
            </a:r>
          </a:p>
          <a:p>
            <a:pPr marL="358792" lvl="1" indent="-168184">
              <a:spcBef>
                <a:spcPts val="0"/>
              </a:spcBef>
              <a:spcAft>
                <a:spcPts val="0"/>
              </a:spcAft>
              <a:buFont typeface="Arial" pitchFamily="34" charset="0"/>
              <a:buChar char="•"/>
            </a:pPr>
            <a:r>
              <a:rPr lang="en-US" sz="1100" dirty="0"/>
              <a:t>More appropriate suggestions may be to use a detour or employ contingency TMP strategies. </a:t>
            </a:r>
          </a:p>
          <a:p>
            <a:pPr marL="358792" lvl="1" indent="-168184">
              <a:spcBef>
                <a:spcPts val="0"/>
              </a:spcBef>
              <a:spcAft>
                <a:spcPts val="0"/>
              </a:spcAft>
              <a:buFont typeface="Arial" pitchFamily="34" charset="0"/>
              <a:buChar char="•"/>
            </a:pPr>
            <a:r>
              <a:rPr lang="en-US" sz="1100" dirty="0"/>
              <a:t>Conversely, an WZRSA conducted during the </a:t>
            </a:r>
            <a:r>
              <a:rPr lang="en-US" sz="1100" u="sng" dirty="0"/>
              <a:t>planning phase </a:t>
            </a:r>
            <a:r>
              <a:rPr lang="en-US" sz="1100" dirty="0"/>
              <a:t>should not cite specific safety or mobility strategies to be used before modeling or analysis of the work zone occurs.  </a:t>
            </a:r>
          </a:p>
          <a:p>
            <a:pPr marL="358792" lvl="1" indent="-168184">
              <a:spcBef>
                <a:spcPts val="0"/>
              </a:spcBef>
              <a:spcAft>
                <a:spcPts val="0"/>
              </a:spcAft>
              <a:buFont typeface="Arial" pitchFamily="34" charset="0"/>
              <a:buChar char="•"/>
            </a:pPr>
            <a:r>
              <a:rPr lang="en-US" sz="1100" dirty="0"/>
              <a:t>It would be appropriate to suggest strategy considerations for further review.</a:t>
            </a:r>
          </a:p>
          <a:p>
            <a:pPr marL="168184" indent="-168184">
              <a:spcBef>
                <a:spcPts val="0"/>
              </a:spcBef>
              <a:spcAft>
                <a:spcPts val="0"/>
              </a:spcAft>
              <a:buFont typeface="Arial" pitchFamily="34" charset="0"/>
              <a:buChar char="•"/>
            </a:pPr>
            <a:r>
              <a:rPr lang="en-US" sz="1100" dirty="0"/>
              <a:t>After the main body of the report, the audit team leader may suggest that another WZRSA be conducted at a later point in the project or on subsequent changes to the road design, if significant design alterations were suggested in the WZRSA report.</a:t>
            </a:r>
          </a:p>
          <a:p>
            <a:r>
              <a:rPr lang="en-US" sz="1100" b="1" dirty="0"/>
              <a:t>Interaction:  </a:t>
            </a:r>
            <a:r>
              <a:rPr lang="en-US" sz="1100" dirty="0"/>
              <a:t>Engage participants in rewording the following safety issue – “The work zone was cluttered, full of trash, and the signing looked terrible.”</a:t>
            </a:r>
          </a:p>
          <a:p>
            <a:r>
              <a:rPr lang="en-US" sz="1100" b="1" dirty="0"/>
              <a:t>Notes:</a:t>
            </a:r>
            <a:endParaRPr lang="en-US" sz="1100" dirty="0"/>
          </a:p>
        </p:txBody>
      </p:sp>
    </p:spTree>
    <p:extLst>
      <p:ext uri="{BB962C8B-B14F-4D97-AF65-F5344CB8AC3E}">
        <p14:creationId xmlns:p14="http://schemas.microsoft.com/office/powerpoint/2010/main" val="12488546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46161843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r>
              <a:rPr lang="en-US" sz="1100" dirty="0"/>
              <a:t>The team observed several vehicular conflicts during the off peak at the merge where the thru movement at Kay Street did not yield to the ramp traffic from Ashley Drive. Drivers from Ashley were observed stopping to yield for the Kay ramp. The geometry of the merge/yield is such that drivers on the right expect to yield, as with any other loop ramp. During the peak times, the yield condition was observed to operate as a merge with vehicles alternating.</a:t>
            </a:r>
          </a:p>
          <a:p>
            <a:r>
              <a:rPr lang="en-US" sz="1100" dirty="0"/>
              <a:t>The yield signs at the merge between Kay Street and Ashley Drive for the Kay Street approach seem too high. Also, the white yield pavement marking on Kay Street seem to blend with the concrete pavement.</a:t>
            </a:r>
            <a:endParaRPr lang="en-US" sz="1100" b="1" dirty="0"/>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67644240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r>
              <a:rPr lang="en-US" sz="1100" dirty="0"/>
              <a:t>The team observed that the merge area, beyond the Kay/Ashley yield, for the ramp merging with I275 seems somewhat short.</a:t>
            </a:r>
          </a:p>
          <a:p>
            <a:r>
              <a:rPr lang="en-US" sz="1100" dirty="0"/>
              <a:t>Vehicles were observed encroaching into the crosswalks in a few locations.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63501758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pPr defTabSz="897169">
              <a:defRPr/>
            </a:pPr>
            <a:r>
              <a:rPr lang="en-US" sz="1100" dirty="0"/>
              <a:t>Successive signalized intersections have inconsistent alignment and placement of signal heads (both horizontal and vertical).</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891758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marL="171379" indent="-171379" defTabSz="896981">
              <a:defRPr/>
            </a:pPr>
            <a:r>
              <a:rPr lang="en-US" sz="1100" b="1" dirty="0">
                <a:cs typeface="Times New Roman" pitchFamily="18" charset="0"/>
              </a:rPr>
              <a:t>Key Message:  </a:t>
            </a:r>
            <a:r>
              <a:rPr lang="en-US" sz="1100" dirty="0">
                <a:cs typeface="Times New Roman" pitchFamily="18" charset="0"/>
              </a:rPr>
              <a:t>Overview of RSAs.</a:t>
            </a:r>
          </a:p>
          <a:p>
            <a:pPr marL="171379" indent="-171379">
              <a:buFont typeface="Arial" pitchFamily="34" charset="0"/>
              <a:buChar char="•"/>
            </a:pPr>
            <a:endParaRPr lang="en-US" sz="1100" b="1" dirty="0">
              <a:cs typeface="Times New Roman" pitchFamily="18" charset="0"/>
            </a:endParaRPr>
          </a:p>
          <a:p>
            <a:pPr marL="171379" indent="-171379" defTabSz="896981">
              <a:defRPr/>
            </a:pPr>
            <a:r>
              <a:rPr lang="en-US" sz="1100" b="1" dirty="0">
                <a:cs typeface="Times New Roman" pitchFamily="18" charset="0"/>
              </a:rPr>
              <a:t>Background Information:</a:t>
            </a:r>
          </a:p>
          <a:p>
            <a:r>
              <a:rPr lang="en-US" sz="1100" dirty="0">
                <a:cs typeface="Times New Roman" pitchFamily="18" charset="0"/>
              </a:rPr>
              <a:t>Some agencies refer to RSAs as an assessment, others call it an audit.  These terms mean essentially the same; however, some agencies believe that the term audit has legal implications and use the term assessment instead.</a:t>
            </a:r>
          </a:p>
          <a:p>
            <a:r>
              <a:rPr lang="en-US" sz="1100" dirty="0">
                <a:cs typeface="Times New Roman" pitchFamily="18" charset="0"/>
              </a:rPr>
              <a:t>The </a:t>
            </a:r>
            <a:r>
              <a:rPr lang="en-US" sz="1100" b="1" dirty="0">
                <a:cs typeface="Times New Roman" pitchFamily="18" charset="0"/>
              </a:rPr>
              <a:t>RSA </a:t>
            </a:r>
            <a:r>
              <a:rPr lang="en-US" sz="1100" dirty="0">
                <a:cs typeface="Times New Roman" pitchFamily="18" charset="0"/>
              </a:rPr>
              <a:t>was first performed in the United Kingdom in the 1980’s. </a:t>
            </a:r>
            <a:r>
              <a:rPr lang="en-US" sz="1100" dirty="0"/>
              <a:t>The idea quickly spread that rather than wait until collision problems emerged on new schemes, the design process should be using the road safety engineering expertise to reduce the likelihood of collisions taking place once the roads were opened. Road Safety Audit spread from the UK, initially to</a:t>
            </a:r>
          </a:p>
          <a:p>
            <a:r>
              <a:rPr lang="en-US" sz="1100" dirty="0"/>
              <a:t>Australia and New Zealand, and to Denmark and Ireland. By 2007, road safety audit practices were common throughout much of Western Europe, North America, and South-East Asia. (Source:  Road Safety Audit by the Institution of Highways and Transport, October 2008)</a:t>
            </a:r>
          </a:p>
          <a:p>
            <a:r>
              <a:rPr lang="en-US" sz="1100" dirty="0"/>
              <a:t>States with active RSA programs include:  Florida, Kansas, Nevada, Arizona, Maryland and Massachusetts to name a few.</a:t>
            </a:r>
            <a:endParaRPr lang="en-US" sz="1100" dirty="0">
              <a:cs typeface="Times New Roman" pitchFamily="18" charset="0"/>
            </a:endParaRPr>
          </a:p>
          <a:p>
            <a:r>
              <a:rPr lang="en-US" sz="1100" b="1" dirty="0">
                <a:cs typeface="Times New Roman" pitchFamily="18" charset="0"/>
              </a:rPr>
              <a:t>Interaction:</a:t>
            </a:r>
          </a:p>
          <a:p>
            <a:r>
              <a:rPr lang="en-US" sz="1100" b="1" dirty="0">
                <a:cs typeface="Times New Roman" pitchFamily="18" charset="0"/>
              </a:rPr>
              <a:t>Notes:</a:t>
            </a:r>
            <a:endParaRPr lang="en-US" sz="1100" dirty="0">
              <a:cs typeface="Times New Roman" pitchFamily="18" charset="0"/>
            </a:endParaRPr>
          </a:p>
        </p:txBody>
      </p:sp>
    </p:spTree>
    <p:extLst>
      <p:ext uri="{BB962C8B-B14F-4D97-AF65-F5344CB8AC3E}">
        <p14:creationId xmlns:p14="http://schemas.microsoft.com/office/powerpoint/2010/main" val="29209714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2"/>
          <p:cNvSpPr>
            <a:spLocks noGrp="1" noRot="1" noChangeAspect="1" noChangeArrowheads="1" noTextEdit="1"/>
          </p:cNvSpPr>
          <p:nvPr>
            <p:ph type="sldImg"/>
          </p:nvPr>
        </p:nvSpPr>
        <p:spPr>
          <a:xfrm>
            <a:off x="1144588" y="687388"/>
            <a:ext cx="4572000" cy="3429000"/>
          </a:xfrm>
          <a:prstGeom prst="rect">
            <a:avLst/>
          </a:prstGeom>
          <a:ln/>
        </p:spPr>
      </p:sp>
      <p:sp>
        <p:nvSpPr>
          <p:cNvPr id="226308"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Use the relative risk chart to prioritize the safety issues associated with I-275.</a:t>
            </a:r>
          </a:p>
          <a:p>
            <a:endParaRPr lang="en-US" sz="1100" b="1" dirty="0"/>
          </a:p>
          <a:p>
            <a:r>
              <a:rPr lang="en-US" sz="1100" b="1" dirty="0"/>
              <a:t>Background Information:</a:t>
            </a:r>
          </a:p>
          <a:p>
            <a:r>
              <a:rPr lang="en-US" sz="1100" dirty="0"/>
              <a:t>1.  The team observed several vehicular conflicts during the off peak at the merge where the thru movement at Kay Street did not yield to the ramp traffic from Ashley Drive. Drivers from Ashley were observed stopping to yield for the Kay ramp. The geometry of the merge/yield is such that drivers on the right expect to yield, as with any other loop ramp. During the peak times, the yield condition was observed to operate as a merge with vehicles alternating.</a:t>
            </a:r>
          </a:p>
          <a:p>
            <a:r>
              <a:rPr lang="en-US" sz="1100" dirty="0"/>
              <a:t>2.  The yield signs at the merge between Kay Street and Ashley Drive for the Kay Street approach seemed too high. Also, the white yield pavement marking on Kay Street seemed to blend with the concrete pavement.</a:t>
            </a:r>
          </a:p>
          <a:p>
            <a:r>
              <a:rPr lang="en-US" sz="1100" dirty="0"/>
              <a:t>3.  The team observed that the merge area, beyond the Kay/Ashley yield, for the ramp merging with I-275 seemed somewhat short.</a:t>
            </a:r>
          </a:p>
          <a:p>
            <a:r>
              <a:rPr lang="en-US" sz="1100" dirty="0"/>
              <a:t>4.  Vehicles were observed encroaching into the crosswalks in a few locations.</a:t>
            </a:r>
          </a:p>
          <a:p>
            <a:pPr marL="224293" indent="-224293">
              <a:buAutoNum type="arabicPeriod" startAt="5"/>
            </a:pPr>
            <a:r>
              <a:rPr lang="en-US" sz="1100" dirty="0"/>
              <a:t>Successive signalized intersections have inconsistent alignment and placement of signal heads (both horizontal and vertical).</a:t>
            </a:r>
          </a:p>
          <a:p>
            <a:pPr marL="224293" indent="-224293">
              <a:buAutoNum type="arabicPeriod" startAt="5"/>
            </a:pPr>
            <a:endParaRPr lang="en-US" sz="1100" b="1" dirty="0"/>
          </a:p>
          <a:p>
            <a:r>
              <a:rPr lang="en-US" sz="1100" b="1" dirty="0"/>
              <a:t>Interaction:  </a:t>
            </a:r>
            <a:r>
              <a:rPr lang="en-US" sz="1100" dirty="0"/>
              <a:t>Ask participants to prioritize the safety issues associated with I-275.  </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34156588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pPr marL="336439" indent="-336439" defTabSz="897169" eaLnBrk="1" fontAlgn="auto" hangingPunct="1">
              <a:spcBef>
                <a:spcPct val="20000"/>
              </a:spcBef>
              <a:spcAft>
                <a:spcPts val="0"/>
              </a:spcAft>
              <a:defRPr/>
            </a:pPr>
            <a:r>
              <a:rPr lang="en-US" sz="1100" dirty="0"/>
              <a:t>The team observed the following safety issues with the detour routes:</a:t>
            </a:r>
          </a:p>
          <a:p>
            <a:pPr marL="280365" indent="-280365" defTabSz="897169" eaLnBrk="1" fontAlgn="auto" hangingPunct="1">
              <a:spcBef>
                <a:spcPct val="20000"/>
              </a:spcBef>
              <a:spcAft>
                <a:spcPts val="0"/>
              </a:spcAft>
              <a:buFont typeface="Arial" pitchFamily="34" charset="0"/>
              <a:buChar char="–"/>
              <a:defRPr/>
            </a:pPr>
            <a:r>
              <a:rPr lang="en-US" sz="1100" dirty="0"/>
              <a:t>Inadequate capacity</a:t>
            </a:r>
          </a:p>
          <a:p>
            <a:pPr marL="280365" indent="-280365" defTabSz="897169" eaLnBrk="1" fontAlgn="auto" hangingPunct="1">
              <a:spcBef>
                <a:spcPct val="20000"/>
              </a:spcBef>
              <a:spcAft>
                <a:spcPts val="0"/>
              </a:spcAft>
              <a:buFont typeface="Arial" pitchFamily="34" charset="0"/>
              <a:buChar char="–"/>
              <a:defRPr/>
            </a:pPr>
            <a:r>
              <a:rPr lang="en-US" sz="1100" dirty="0"/>
              <a:t>Signing/striping issues</a:t>
            </a:r>
          </a:p>
          <a:p>
            <a:pPr marL="280365" indent="-280365" defTabSz="897169" eaLnBrk="1" fontAlgn="auto" hangingPunct="1">
              <a:spcBef>
                <a:spcPct val="20000"/>
              </a:spcBef>
              <a:spcAft>
                <a:spcPts val="0"/>
              </a:spcAft>
              <a:buFont typeface="Arial" pitchFamily="34" charset="0"/>
              <a:buChar char="–"/>
              <a:defRPr/>
            </a:pPr>
            <a:r>
              <a:rPr lang="en-US" sz="1100" dirty="0"/>
              <a:t>Limited sight distance due to on street parking</a:t>
            </a:r>
          </a:p>
          <a:p>
            <a:pPr marL="280365" indent="-280365" defTabSz="897169" eaLnBrk="1" fontAlgn="auto" hangingPunct="1">
              <a:spcBef>
                <a:spcPct val="20000"/>
              </a:spcBef>
              <a:spcAft>
                <a:spcPts val="0"/>
              </a:spcAft>
              <a:buFont typeface="Arial" pitchFamily="34" charset="0"/>
              <a:buChar char="–"/>
              <a:defRPr/>
            </a:pPr>
            <a:r>
              <a:rPr lang="en-US" sz="1100" dirty="0"/>
              <a:t>Inadequate signal phasing to accommodate additional traffic volumes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6801544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b="1" dirty="0"/>
              <a:t>Key Message:  </a:t>
            </a:r>
            <a:r>
              <a:rPr lang="en-US" dirty="0"/>
              <a:t>Introduce Step 6.</a:t>
            </a:r>
          </a:p>
          <a:p>
            <a:endParaRPr lang="en-US" b="1" dirty="0"/>
          </a:p>
          <a:p>
            <a:r>
              <a:rPr lang="en-US" b="1" dirty="0"/>
              <a:t>Background Information:</a:t>
            </a:r>
          </a:p>
          <a:p>
            <a:r>
              <a:rPr lang="en-US" dirty="0"/>
              <a:t>In Step 6, the WZRSA team presents audit findings to the road owner as they appear the audit report. </a:t>
            </a:r>
          </a:p>
          <a:p>
            <a:endParaRPr lang="en-US" b="1" dirty="0"/>
          </a:p>
          <a:p>
            <a:r>
              <a:rPr lang="en-US" b="1" dirty="0"/>
              <a:t>Interaction:</a:t>
            </a:r>
          </a:p>
          <a:p>
            <a:endParaRPr lang="en-US" b="1" dirty="0"/>
          </a:p>
          <a:p>
            <a:r>
              <a:rPr lang="en-US" b="1" dirty="0"/>
              <a:t>Notes:</a:t>
            </a:r>
            <a:endParaRPr lang="en-US" dirty="0"/>
          </a:p>
        </p:txBody>
      </p:sp>
    </p:spTree>
    <p:extLst>
      <p:ext uri="{BB962C8B-B14F-4D97-AF65-F5344CB8AC3E}">
        <p14:creationId xmlns:p14="http://schemas.microsoft.com/office/powerpoint/2010/main" val="110755140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fontScale="92500" lnSpcReduction="10000"/>
          </a:bodyPr>
          <a:lstStyle/>
          <a:p>
            <a:pPr defTabSz="896981">
              <a:defRPr/>
            </a:pPr>
            <a:r>
              <a:rPr lang="en-US" b="1" dirty="0"/>
              <a:t>Key Message:  </a:t>
            </a:r>
            <a:r>
              <a:rPr lang="en-US" dirty="0"/>
              <a:t>The objective of presenting audit findings to the road owner is to orally report the key findings of the audit as presented in the audit report.  </a:t>
            </a:r>
          </a:p>
          <a:p>
            <a:endParaRPr lang="en-US" b="1" dirty="0"/>
          </a:p>
          <a:p>
            <a:r>
              <a:rPr lang="en-US" b="1" dirty="0"/>
              <a:t>Background Information:</a:t>
            </a:r>
          </a:p>
          <a:p>
            <a:pPr marL="171379" indent="-171379" defTabSz="914024" eaLnBrk="1" fontAlgn="auto" hangingPunct="1">
              <a:spcBef>
                <a:spcPts val="0"/>
              </a:spcBef>
              <a:spcAft>
                <a:spcPts val="0"/>
              </a:spcAft>
              <a:buFont typeface="Arial" pitchFamily="34" charset="0"/>
              <a:buChar char="•"/>
              <a:defRPr/>
            </a:pPr>
            <a:r>
              <a:rPr lang="en-US" b="0" dirty="0"/>
              <a:t>The WZRSA team should begin by thankin</a:t>
            </a:r>
            <a:r>
              <a:rPr lang="en-US" b="0" baseline="0" dirty="0"/>
              <a:t>g the agency for their cooperation and assistance.</a:t>
            </a:r>
          </a:p>
          <a:p>
            <a:pPr marL="171379" indent="-171379" defTabSz="914024" eaLnBrk="1" fontAlgn="auto" hangingPunct="1">
              <a:spcBef>
                <a:spcPts val="0"/>
              </a:spcBef>
              <a:spcAft>
                <a:spcPts val="0"/>
              </a:spcAft>
              <a:buFont typeface="Arial" pitchFamily="34" charset="0"/>
              <a:buChar char="•"/>
              <a:defRPr/>
            </a:pPr>
            <a:r>
              <a:rPr lang="en-US" b="0" dirty="0"/>
              <a:t>Next, the team </a:t>
            </a:r>
            <a:r>
              <a:rPr lang="en-US" dirty="0"/>
              <a:t>may want to discuss instances of successful practices seen in the field or in plans followed by </a:t>
            </a:r>
            <a:r>
              <a:rPr lang="en-US" b="0" dirty="0"/>
              <a:t>reviewing the scope of the audit.</a:t>
            </a:r>
          </a:p>
          <a:p>
            <a:pPr marL="171379" indent="-171379" defTabSz="914024" eaLnBrk="1" fontAlgn="auto" hangingPunct="1">
              <a:spcBef>
                <a:spcPts val="0"/>
              </a:spcBef>
              <a:spcAft>
                <a:spcPts val="0"/>
              </a:spcAft>
              <a:buFont typeface="Arial" pitchFamily="34" charset="0"/>
              <a:buChar char="•"/>
              <a:defRPr/>
            </a:pPr>
            <a:r>
              <a:rPr lang="en-US" b="0" dirty="0"/>
              <a:t>They may also preface the meeting with a reminder that the intent of an WZRSA is to identify opportunities to improve safety, rather </a:t>
            </a:r>
            <a:r>
              <a:rPr lang="en-US" dirty="0"/>
              <a:t>than critique the work of the design team. </a:t>
            </a:r>
          </a:p>
          <a:p>
            <a:pPr marL="171379" indent="-171379" defTabSz="914024" eaLnBrk="1" fontAlgn="auto" hangingPunct="1">
              <a:spcBef>
                <a:spcPts val="0"/>
              </a:spcBef>
              <a:spcAft>
                <a:spcPts val="0"/>
              </a:spcAft>
              <a:buFont typeface="Arial" pitchFamily="34" charset="0"/>
              <a:buChar char="•"/>
              <a:defRPr/>
            </a:pPr>
            <a:r>
              <a:rPr lang="en-US" dirty="0"/>
              <a:t>If safety concerns are identified, comments should be as specific as possible. </a:t>
            </a:r>
          </a:p>
          <a:p>
            <a:pPr marL="171379" indent="-171379" defTabSz="914024" eaLnBrk="1" fontAlgn="auto" hangingPunct="1">
              <a:spcBef>
                <a:spcPts val="0"/>
              </a:spcBef>
              <a:spcAft>
                <a:spcPts val="0"/>
              </a:spcAft>
              <a:buFont typeface="Arial" pitchFamily="34" charset="0"/>
              <a:buChar char="•"/>
              <a:defRPr/>
            </a:pPr>
            <a:r>
              <a:rPr lang="en-US" dirty="0"/>
              <a:t>The report should describe the issues identified in terms of where they are located and how they represent a safety risk. </a:t>
            </a:r>
          </a:p>
          <a:p>
            <a:pPr marL="171379" indent="-171379" defTabSz="914024" eaLnBrk="1" fontAlgn="auto" hangingPunct="1">
              <a:spcBef>
                <a:spcPts val="0"/>
              </a:spcBef>
              <a:spcAft>
                <a:spcPts val="0"/>
              </a:spcAft>
              <a:buFont typeface="Arial" pitchFamily="34" charset="0"/>
              <a:buChar char="•"/>
              <a:defRPr/>
            </a:pPr>
            <a:r>
              <a:rPr lang="en-US" dirty="0"/>
              <a:t>The team may elect to show pictures or video footage to the road owner to further illustrate the issue. </a:t>
            </a:r>
          </a:p>
          <a:p>
            <a:pPr marL="171379" indent="-171379" defTabSz="914024" eaLnBrk="1" fontAlgn="auto" hangingPunct="1">
              <a:spcBef>
                <a:spcPts val="0"/>
              </a:spcBef>
              <a:spcAft>
                <a:spcPts val="0"/>
              </a:spcAft>
              <a:buFont typeface="Arial" pitchFamily="34" charset="0"/>
              <a:buChar char="•"/>
              <a:defRPr/>
            </a:pPr>
            <a:r>
              <a:rPr lang="en-US" dirty="0"/>
              <a:t>This presentation opportunity allows for:</a:t>
            </a:r>
          </a:p>
          <a:p>
            <a:pPr marL="358792" lvl="1" indent="-171379" defTabSz="914024" eaLnBrk="1" fontAlgn="auto" hangingPunct="1">
              <a:spcBef>
                <a:spcPts val="0"/>
              </a:spcBef>
              <a:spcAft>
                <a:spcPts val="0"/>
              </a:spcAft>
              <a:buFont typeface="Arial" pitchFamily="34" charset="0"/>
              <a:buChar char="•"/>
              <a:defRPr/>
            </a:pPr>
            <a:r>
              <a:rPr lang="en-US" dirty="0"/>
              <a:t>Informal feedback from the road owner </a:t>
            </a:r>
          </a:p>
          <a:p>
            <a:pPr marL="358792" lvl="1" indent="-171379" defTabSz="914024" eaLnBrk="1" fontAlgn="auto" hangingPunct="1">
              <a:spcBef>
                <a:spcPts val="0"/>
              </a:spcBef>
              <a:spcAft>
                <a:spcPts val="0"/>
              </a:spcAft>
              <a:buFont typeface="Arial" pitchFamily="34" charset="0"/>
              <a:buChar char="•"/>
              <a:defRPr/>
            </a:pPr>
            <a:r>
              <a:rPr lang="en-US" dirty="0"/>
              <a:t>Clarification of WZRSA findings and suggestions </a:t>
            </a:r>
          </a:p>
          <a:p>
            <a:pPr marL="358792" lvl="1" indent="-171379" defTabSz="914024" eaLnBrk="1" fontAlgn="auto" hangingPunct="1">
              <a:spcBef>
                <a:spcPts val="0"/>
              </a:spcBef>
              <a:spcAft>
                <a:spcPts val="0"/>
              </a:spcAft>
              <a:buFont typeface="Arial" pitchFamily="34" charset="0"/>
              <a:buChar char="•"/>
              <a:defRPr/>
            </a:pPr>
            <a:r>
              <a:rPr lang="en-US" dirty="0"/>
              <a:t>Ensure findings are within the scope of the WZRSA</a:t>
            </a:r>
          </a:p>
          <a:p>
            <a:pPr marL="358792" lvl="1" indent="-171379" defTabSz="914024" eaLnBrk="1" fontAlgn="auto" hangingPunct="1">
              <a:spcBef>
                <a:spcPts val="0"/>
              </a:spcBef>
              <a:spcAft>
                <a:spcPts val="0"/>
              </a:spcAft>
              <a:buFont typeface="Arial" pitchFamily="34" charset="0"/>
              <a:buChar char="•"/>
              <a:defRPr/>
            </a:pPr>
            <a:r>
              <a:rPr lang="en-US" dirty="0"/>
              <a:t>Assisting road owner in making best choices</a:t>
            </a:r>
          </a:p>
          <a:p>
            <a:endParaRPr lang="en-US" b="1" dirty="0"/>
          </a:p>
          <a:p>
            <a:r>
              <a:rPr lang="en-US" b="1" dirty="0"/>
              <a:t>Interaction:</a:t>
            </a:r>
          </a:p>
          <a:p>
            <a:endParaRPr lang="en-US" b="1" dirty="0"/>
          </a:p>
          <a:p>
            <a:r>
              <a:rPr lang="en-US" b="1" dirty="0"/>
              <a:t>Notes:</a:t>
            </a:r>
            <a:endParaRPr lang="en-US" dirty="0"/>
          </a:p>
        </p:txBody>
      </p:sp>
    </p:spTree>
    <p:extLst>
      <p:ext uri="{BB962C8B-B14F-4D97-AF65-F5344CB8AC3E}">
        <p14:creationId xmlns:p14="http://schemas.microsoft.com/office/powerpoint/2010/main" val="189312721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6" name="Rectangle 2"/>
          <p:cNvSpPr>
            <a:spLocks noGrp="1" noRot="1" noChangeAspect="1" noChangeArrowheads="1" noTextEdit="1"/>
          </p:cNvSpPr>
          <p:nvPr>
            <p:ph type="sldImg"/>
          </p:nvPr>
        </p:nvSpPr>
        <p:spPr>
          <a:xfrm>
            <a:off x="1144588" y="687388"/>
            <a:ext cx="4572000" cy="3429000"/>
          </a:xfrm>
          <a:prstGeom prst="rect">
            <a:avLst/>
          </a:prstGeom>
          <a:ln/>
        </p:spPr>
      </p:sp>
      <p:sp>
        <p:nvSpPr>
          <p:cNvPr id="233477"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After the presentation of findings to the road owner, the WZRSA team may wish to clarify issues found in the report before finalizing and delivering the final report.</a:t>
            </a:r>
          </a:p>
          <a:p>
            <a:endParaRPr lang="en-US" sz="1100" b="1" dirty="0"/>
          </a:p>
          <a:p>
            <a:r>
              <a:rPr lang="en-US" sz="1100" b="1" dirty="0"/>
              <a:t>Background Information:</a:t>
            </a:r>
          </a:p>
          <a:p>
            <a:pPr defTabSz="896981" eaLnBrk="1" hangingPunct="1">
              <a:lnSpc>
                <a:spcPct val="90000"/>
              </a:lnSpc>
              <a:spcBef>
                <a:spcPts val="0"/>
              </a:spcBef>
              <a:spcAft>
                <a:spcPts val="589"/>
              </a:spcAft>
              <a:defRPr/>
            </a:pPr>
            <a:r>
              <a:rPr lang="en-US" sz="1100" dirty="0"/>
              <a:t>This presentation opportunity allows for:</a:t>
            </a:r>
          </a:p>
          <a:p>
            <a:pPr marL="168184" indent="-168184" defTabSz="896981" eaLnBrk="1" hangingPunct="1">
              <a:lnSpc>
                <a:spcPct val="90000"/>
              </a:lnSpc>
              <a:spcBef>
                <a:spcPts val="0"/>
              </a:spcBef>
              <a:spcAft>
                <a:spcPts val="393"/>
              </a:spcAft>
              <a:buFont typeface="Arial" pitchFamily="34" charset="0"/>
              <a:buChar char="•"/>
              <a:defRPr/>
            </a:pPr>
            <a:r>
              <a:rPr lang="en-US" sz="1100" dirty="0"/>
              <a:t>informal feedback from the project owner</a:t>
            </a:r>
          </a:p>
          <a:p>
            <a:pPr marL="168184" indent="-168184" defTabSz="896981" eaLnBrk="1" hangingPunct="1">
              <a:lnSpc>
                <a:spcPct val="90000"/>
              </a:lnSpc>
              <a:spcBef>
                <a:spcPts val="0"/>
              </a:spcBef>
              <a:spcAft>
                <a:spcPts val="393"/>
              </a:spcAft>
              <a:buFont typeface="Arial" pitchFamily="34" charset="0"/>
              <a:buChar char="•"/>
              <a:defRPr/>
            </a:pPr>
            <a:r>
              <a:rPr lang="en-US" sz="1100" dirty="0"/>
              <a:t>the WZRSA team to clarify its findings and suggestions</a:t>
            </a:r>
          </a:p>
          <a:p>
            <a:pPr marL="168184" indent="-168184" defTabSz="896981" eaLnBrk="1" hangingPunct="1">
              <a:lnSpc>
                <a:spcPct val="90000"/>
              </a:lnSpc>
              <a:spcBef>
                <a:spcPts val="0"/>
              </a:spcBef>
              <a:spcAft>
                <a:spcPts val="393"/>
              </a:spcAft>
              <a:buFont typeface="Arial" pitchFamily="34" charset="0"/>
              <a:buChar char="•"/>
              <a:defRPr/>
            </a:pPr>
            <a:r>
              <a:rPr lang="en-US" sz="1100" dirty="0"/>
              <a:t>to ensure that findings are within the scope of the WZRSA.</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33528990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pPr marL="168219" indent="-168219">
              <a:buFont typeface="Arial" pitchFamily="34" charset="0"/>
              <a:buChar char="•"/>
            </a:pPr>
            <a:r>
              <a:rPr lang="en-US" sz="1100" dirty="0"/>
              <a:t>The team presented its findings for both WZRSAs to the road owners and District 7 management in a debrief meeting on the final day.  </a:t>
            </a:r>
          </a:p>
          <a:p>
            <a:pPr marL="168219" indent="-168219">
              <a:buFont typeface="Arial" pitchFamily="34" charset="0"/>
              <a:buChar char="•"/>
            </a:pPr>
            <a:r>
              <a:rPr lang="en-US" sz="1100" dirty="0"/>
              <a:t>The debrief meeting was led by the WZRSA team leaders and began with positive findings from both WZRSAs.  </a:t>
            </a:r>
          </a:p>
          <a:p>
            <a:pPr marL="168219" indent="-168219">
              <a:buFont typeface="Arial" pitchFamily="34" charset="0"/>
              <a:buChar char="•"/>
            </a:pPr>
            <a:r>
              <a:rPr lang="en-US" sz="1100" dirty="0"/>
              <a:t>For the active WZRSA, the team conveyed their opinion that the road owner should act swiftly to address higher priority issues. </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99142415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r>
              <a:rPr lang="en-US" sz="1100" dirty="0"/>
              <a:t>Start with positive comments:</a:t>
            </a:r>
          </a:p>
          <a:p>
            <a:r>
              <a:rPr lang="en-US" sz="1100" dirty="0"/>
              <a:t>The team observed and appreciated the signal back plates with retroreflective material on them. The signal head stand out against the busy background.</a:t>
            </a:r>
          </a:p>
          <a:p>
            <a:r>
              <a:rPr lang="en-US" sz="1100" dirty="0"/>
              <a:t>The raised pavement markers placed at five foot spacing on the lane lines show up very well at night. Overall, the project has very good delineation and signage.</a:t>
            </a:r>
            <a:endParaRPr lang="en-US" sz="1100" b="1" dirty="0"/>
          </a:p>
          <a:p>
            <a:endParaRPr lang="en-US" sz="1100" b="1" dirty="0"/>
          </a:p>
          <a:p>
            <a:r>
              <a:rPr lang="en-US" sz="1100" b="1" dirty="0"/>
              <a:t>Interaction:</a:t>
            </a:r>
          </a:p>
          <a:p>
            <a:endParaRPr lang="en-US" sz="1100" b="1" dirty="0"/>
          </a:p>
          <a:p>
            <a:r>
              <a:rPr lang="en-US" sz="1100" b="1" dirty="0"/>
              <a:t>Notes: RPMs = raised pavement markers</a:t>
            </a:r>
            <a:endParaRPr lang="en-US" sz="1100" dirty="0"/>
          </a:p>
        </p:txBody>
      </p:sp>
    </p:spTree>
    <p:extLst>
      <p:ext uri="{BB962C8B-B14F-4D97-AF65-F5344CB8AC3E}">
        <p14:creationId xmlns:p14="http://schemas.microsoft.com/office/powerpoint/2010/main" val="102141591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Review the types of recommendations that came from the Active WZRSA.</a:t>
            </a:r>
            <a:endParaRPr lang="en-US" sz="1100" i="1" dirty="0"/>
          </a:p>
          <a:p>
            <a:endParaRPr lang="en-US" sz="1100" b="1" dirty="0"/>
          </a:p>
          <a:p>
            <a:r>
              <a:rPr lang="en-US" sz="1100" b="1" dirty="0"/>
              <a:t>Background Information:</a:t>
            </a:r>
          </a:p>
          <a:p>
            <a:pPr marL="168219" indent="-168219">
              <a:buFont typeface="Arial" pitchFamily="34" charset="0"/>
              <a:buChar char="•"/>
            </a:pPr>
            <a:r>
              <a:rPr lang="en-US" sz="1100" dirty="0"/>
              <a:t>Review observations/recommendation from I-275 Active WZRSA.  The 4</a:t>
            </a:r>
            <a:r>
              <a:rPr lang="en-US" sz="1100" baseline="30000" dirty="0"/>
              <a:t>th</a:t>
            </a:r>
            <a:r>
              <a:rPr lang="en-US" sz="1100" dirty="0"/>
              <a:t> and 5</a:t>
            </a:r>
            <a:r>
              <a:rPr lang="en-US" sz="1100" baseline="30000" dirty="0"/>
              <a:t>th</a:t>
            </a:r>
            <a:r>
              <a:rPr lang="en-US" sz="1100" dirty="0"/>
              <a:t> observations/recommendations are to be decided upon by the agency – both should/could not be implemented.</a:t>
            </a:r>
          </a:p>
          <a:p>
            <a:pPr marL="168219" indent="-168219">
              <a:buFont typeface="Arial" pitchFamily="34" charset="0"/>
              <a:buChar char="•"/>
            </a:pPr>
            <a:endParaRPr lang="en-US" sz="1100" dirty="0"/>
          </a:p>
          <a:p>
            <a:r>
              <a:rPr lang="en-US" sz="1100" b="1" dirty="0"/>
              <a:t>Interaction:  </a:t>
            </a:r>
            <a:r>
              <a:rPr lang="en-US" sz="1100" dirty="0"/>
              <a:t>Ask the group to prioritize the recommendations based on cost, then based on time to implement.</a:t>
            </a:r>
          </a:p>
          <a:p>
            <a:endParaRPr lang="en-US" sz="1100" b="1" dirty="0"/>
          </a:p>
          <a:p>
            <a:r>
              <a:rPr lang="en-US" sz="1100" b="1" dirty="0"/>
              <a:t>Notes:</a:t>
            </a: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endParaRPr lang="en-US" sz="1100" dirty="0"/>
          </a:p>
        </p:txBody>
      </p:sp>
    </p:spTree>
    <p:extLst>
      <p:ext uri="{BB962C8B-B14F-4D97-AF65-F5344CB8AC3E}">
        <p14:creationId xmlns:p14="http://schemas.microsoft.com/office/powerpoint/2010/main" val="46719484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Review the types of recommendations that came from the Active WZRSA.</a:t>
            </a:r>
            <a:endParaRPr lang="en-US" sz="1100" i="1" dirty="0"/>
          </a:p>
          <a:p>
            <a:endParaRPr lang="en-US" sz="1100" b="1" dirty="0"/>
          </a:p>
          <a:p>
            <a:r>
              <a:rPr lang="en-US" sz="1100" b="1" dirty="0"/>
              <a:t>Background Information:</a:t>
            </a:r>
          </a:p>
          <a:p>
            <a:pPr marL="168219" indent="-168219">
              <a:buFont typeface="Arial" pitchFamily="34" charset="0"/>
              <a:buChar char="•"/>
            </a:pPr>
            <a:r>
              <a:rPr lang="en-US" sz="1100" dirty="0"/>
              <a:t>Review observations/recommendation from I-275 Active WZRSA.  The 4</a:t>
            </a:r>
            <a:r>
              <a:rPr lang="en-US" sz="1100" baseline="30000" dirty="0"/>
              <a:t>th</a:t>
            </a:r>
            <a:r>
              <a:rPr lang="en-US" sz="1100" dirty="0"/>
              <a:t> and 5</a:t>
            </a:r>
            <a:r>
              <a:rPr lang="en-US" sz="1100" baseline="30000" dirty="0"/>
              <a:t>th</a:t>
            </a:r>
            <a:r>
              <a:rPr lang="en-US" sz="1100" dirty="0"/>
              <a:t> observations/recommendations are to be decided upon by the agency – both should/could not be implemented.</a:t>
            </a:r>
          </a:p>
          <a:p>
            <a:pPr marL="168219" indent="-168219">
              <a:buFont typeface="Arial" pitchFamily="34" charset="0"/>
              <a:buChar char="•"/>
            </a:pPr>
            <a:endParaRPr lang="en-US" sz="1100" dirty="0"/>
          </a:p>
          <a:p>
            <a:r>
              <a:rPr lang="en-US" sz="1100" b="1" dirty="0"/>
              <a:t>Interaction:  </a:t>
            </a:r>
            <a:r>
              <a:rPr lang="en-US" sz="1100" dirty="0"/>
              <a:t>Ask the group to prioritize the recommendations based on cost, then based on time to implement.</a:t>
            </a:r>
          </a:p>
          <a:p>
            <a:endParaRPr lang="en-US" sz="1100" b="1" dirty="0"/>
          </a:p>
          <a:p>
            <a:r>
              <a:rPr lang="en-US" sz="1100" b="1" dirty="0"/>
              <a:t>Notes:</a:t>
            </a: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endParaRPr lang="en-US" sz="1100" dirty="0"/>
          </a:p>
        </p:txBody>
      </p:sp>
    </p:spTree>
    <p:extLst>
      <p:ext uri="{BB962C8B-B14F-4D97-AF65-F5344CB8AC3E}">
        <p14:creationId xmlns:p14="http://schemas.microsoft.com/office/powerpoint/2010/main" val="296802375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Review the types of recommendations that came from the Active WZRSA.</a:t>
            </a:r>
            <a:endParaRPr lang="en-US" sz="1100" i="1" dirty="0"/>
          </a:p>
          <a:p>
            <a:endParaRPr lang="en-US" sz="1100" b="1" dirty="0"/>
          </a:p>
          <a:p>
            <a:r>
              <a:rPr lang="en-US" sz="1100" b="1" dirty="0"/>
              <a:t>Background Information:</a:t>
            </a:r>
          </a:p>
          <a:p>
            <a:pPr marL="168219" indent="-168219">
              <a:buFont typeface="Arial" pitchFamily="34" charset="0"/>
              <a:buChar char="•"/>
            </a:pPr>
            <a:r>
              <a:rPr lang="en-US" sz="1100" dirty="0"/>
              <a:t>Review observations/recommendation from I-275 Active WZRSA.  The 4</a:t>
            </a:r>
            <a:r>
              <a:rPr lang="en-US" sz="1100" baseline="30000" dirty="0"/>
              <a:t>th</a:t>
            </a:r>
            <a:r>
              <a:rPr lang="en-US" sz="1100" dirty="0"/>
              <a:t> and 5</a:t>
            </a:r>
            <a:r>
              <a:rPr lang="en-US" sz="1100" baseline="30000" dirty="0"/>
              <a:t>th</a:t>
            </a:r>
            <a:r>
              <a:rPr lang="en-US" sz="1100" dirty="0"/>
              <a:t> observations/recommendations are to be decided upon by the agency – both should/could not be implemented.</a:t>
            </a:r>
          </a:p>
          <a:p>
            <a:pPr marL="168219" indent="-168219">
              <a:buFont typeface="Arial" pitchFamily="34" charset="0"/>
              <a:buChar char="•"/>
            </a:pPr>
            <a:endParaRPr lang="en-US" sz="1100" dirty="0"/>
          </a:p>
          <a:p>
            <a:r>
              <a:rPr lang="en-US" sz="1100" b="1" dirty="0"/>
              <a:t>Interaction:  </a:t>
            </a:r>
            <a:r>
              <a:rPr lang="en-US" sz="1100" dirty="0"/>
              <a:t>Ask the group to prioritize the recommendations based on cost, then based on time to implement.</a:t>
            </a:r>
          </a:p>
          <a:p>
            <a:endParaRPr lang="en-US" sz="1100" b="1" dirty="0"/>
          </a:p>
          <a:p>
            <a:r>
              <a:rPr lang="en-US" sz="1100" b="1" dirty="0"/>
              <a:t>Notes:</a:t>
            </a: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endParaRPr lang="en-US" sz="1100" dirty="0"/>
          </a:p>
        </p:txBody>
      </p:sp>
    </p:spTree>
    <p:extLst>
      <p:ext uri="{BB962C8B-B14F-4D97-AF65-F5344CB8AC3E}">
        <p14:creationId xmlns:p14="http://schemas.microsoft.com/office/powerpoint/2010/main" val="3681008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xfrm>
            <a:off x="3884613" y="8685213"/>
            <a:ext cx="2971800" cy="457200"/>
          </a:xfrm>
          <a:prstGeom prst="rect">
            <a:avLst/>
          </a:prstGeom>
          <a:noFill/>
        </p:spPr>
        <p:txBody>
          <a:bodyPr/>
          <a:lstStyle/>
          <a:p>
            <a:fld id="{33D4AFAE-1576-410A-A421-F20F76AAE4F7}" type="slidenum">
              <a:rPr lang="en-US" smtClean="0"/>
              <a:pPr/>
              <a:t>14</a:t>
            </a:fld>
            <a:endParaRPr lang="en-US"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r>
              <a:rPr lang="en-US" b="1" dirty="0"/>
              <a:t>Key Message: </a:t>
            </a:r>
            <a:r>
              <a:rPr lang="en-US" dirty="0"/>
              <a:t>Explain the “parking lot”</a:t>
            </a:r>
            <a:endParaRPr lang="en-US" b="1" dirty="0"/>
          </a:p>
          <a:p>
            <a:r>
              <a:rPr lang="en-US" b="1" dirty="0"/>
              <a:t>Est. Presentation Time: </a:t>
            </a:r>
            <a:r>
              <a:rPr lang="en-US" b="0" dirty="0"/>
              <a:t>Less</a:t>
            </a:r>
            <a:r>
              <a:rPr lang="en-US" b="0" baseline="0" dirty="0"/>
              <a:t> than a</a:t>
            </a:r>
            <a:r>
              <a:rPr lang="en-US" dirty="0"/>
              <a:t> minute.</a:t>
            </a:r>
            <a:endParaRPr lang="en-US" b="1" dirty="0"/>
          </a:p>
          <a:p>
            <a:r>
              <a:rPr lang="en-US" b="1" dirty="0"/>
              <a:t>Explanation of Cues/Builds: </a:t>
            </a:r>
            <a:r>
              <a:rPr lang="en-US" dirty="0"/>
              <a:t>None</a:t>
            </a:r>
          </a:p>
          <a:p>
            <a:r>
              <a:rPr lang="en-US" b="1" dirty="0"/>
              <a:t>Suggested Comments: </a:t>
            </a:r>
            <a:r>
              <a:rPr lang="en-US" dirty="0"/>
              <a:t>As we go through the class, for sure you will have questions. If you ask a question about a topic that we will discuss later, rather than discussing the topic then, we will “park it” by writing it down in the flip chart, so we do not forget. At the end of the course, we will review the “parking lot” to make sure the question was answered.</a:t>
            </a:r>
          </a:p>
          <a:p>
            <a:r>
              <a:rPr lang="en-US" b="1" dirty="0"/>
              <a:t>Suggested Questions: </a:t>
            </a:r>
            <a:r>
              <a:rPr lang="en-US" dirty="0"/>
              <a:t>None</a:t>
            </a:r>
          </a:p>
          <a:p>
            <a:r>
              <a:rPr lang="en-US" b="1" dirty="0"/>
              <a:t>Additional Information: </a:t>
            </a:r>
            <a:r>
              <a:rPr lang="en-US" dirty="0"/>
              <a:t>Remember this concept may have been used in the TCT course, so keep this brief.</a:t>
            </a:r>
          </a:p>
          <a:p>
            <a:r>
              <a:rPr lang="en-US" b="1" dirty="0"/>
              <a:t>Possible Problems: </a:t>
            </a:r>
            <a:r>
              <a:rPr lang="en-US" dirty="0"/>
              <a:t>If there is no flip chart, use a corner of a blackboard or ask a student to keep a list of questions. You may also have a PowerPoint file open to serve as a “parking lot”.</a:t>
            </a:r>
          </a:p>
          <a:p>
            <a:pPr eaLnBrk="1" hangingPunct="1"/>
            <a:endParaRPr lang="en-US" dirty="0"/>
          </a:p>
        </p:txBody>
      </p:sp>
    </p:spTree>
    <p:extLst>
      <p:ext uri="{BB962C8B-B14F-4D97-AF65-F5344CB8AC3E}">
        <p14:creationId xmlns:p14="http://schemas.microsoft.com/office/powerpoint/2010/main" val="258751840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After each field review, the team reconvened at the Florida DOT District 7 office to discuss the group’s observations, develop recommendations, and write the report.  </a:t>
            </a:r>
          </a:p>
          <a:p>
            <a:endParaRPr lang="en-US" sz="1100" b="1" dirty="0"/>
          </a:p>
          <a:p>
            <a:r>
              <a:rPr lang="en-US" sz="1100" b="1" dirty="0"/>
              <a:t>Background Information:</a:t>
            </a:r>
          </a:p>
          <a:p>
            <a:pPr defTabSz="897169">
              <a:defRPr/>
            </a:pPr>
            <a:r>
              <a:rPr lang="en-US" sz="1100" dirty="0"/>
              <a:t>Start with positive comments:</a:t>
            </a:r>
          </a:p>
          <a:p>
            <a:pPr marL="168244" indent="-168244">
              <a:buFont typeface="Arial" pitchFamily="34" charset="0"/>
              <a:buChar char="•"/>
            </a:pPr>
            <a:r>
              <a:rPr lang="en-US" sz="1100" dirty="0"/>
              <a:t>The design was comprehensive.  It was evident that a lot of time and studying the location went into the design.</a:t>
            </a:r>
          </a:p>
          <a:p>
            <a:pPr marL="168244" indent="-168244">
              <a:buFont typeface="Arial" pitchFamily="34" charset="0"/>
              <a:buChar char="•"/>
            </a:pPr>
            <a:r>
              <a:rPr lang="en-US" sz="1100" dirty="0"/>
              <a:t>The first responders were happy to be engaged in the project through public meetings and discussion during the WZRSA.</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34097440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Review the types of recommendations that came from the Final Design WZRSA.</a:t>
            </a:r>
            <a:endParaRPr lang="en-US" sz="1100" i="1" dirty="0"/>
          </a:p>
          <a:p>
            <a:endParaRPr lang="en-US" sz="1100" b="1" dirty="0"/>
          </a:p>
          <a:p>
            <a:r>
              <a:rPr lang="en-US" sz="1100" b="1" dirty="0"/>
              <a:t>Background Information:</a:t>
            </a:r>
          </a:p>
          <a:p>
            <a:pPr marL="168219" indent="-168219">
              <a:buFont typeface="Arial" pitchFamily="34" charset="0"/>
              <a:buChar char="•"/>
            </a:pPr>
            <a:r>
              <a:rPr lang="en-US" sz="1100" dirty="0"/>
              <a:t>Review observations/recommendation from 118</a:t>
            </a:r>
            <a:r>
              <a:rPr lang="en-US" sz="1100" baseline="30000" dirty="0"/>
              <a:t>th</a:t>
            </a:r>
            <a:r>
              <a:rPr lang="en-US" sz="1100" dirty="0"/>
              <a:t> Avenue Final Design WZRSA.</a:t>
            </a:r>
          </a:p>
          <a:p>
            <a:pPr marL="168219" indent="-168219">
              <a:buFont typeface="Arial" pitchFamily="34" charset="0"/>
              <a:buChar char="•"/>
            </a:pPr>
            <a:endParaRPr lang="en-US" sz="1100" dirty="0"/>
          </a:p>
          <a:p>
            <a:r>
              <a:rPr lang="en-US" sz="1100" b="1" dirty="0"/>
              <a:t>Interaction:  </a:t>
            </a:r>
            <a:r>
              <a:rPr lang="en-US" sz="1100" dirty="0"/>
              <a:t>Ask the group to prioritize the recommendations based on cost, then based on time to implement.</a:t>
            </a:r>
            <a:endParaRPr lang="en-US" sz="1100" b="1" dirty="0"/>
          </a:p>
          <a:p>
            <a:endParaRPr lang="en-US" sz="1100" b="1" dirty="0"/>
          </a:p>
          <a:p>
            <a:r>
              <a:rPr lang="en-US" sz="1100" b="1" dirty="0"/>
              <a:t>Notes:</a:t>
            </a: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pPr marL="168219" indent="-168219">
              <a:buFont typeface="Arial" pitchFamily="34" charset="0"/>
              <a:buChar char="•"/>
            </a:pPr>
            <a:endParaRPr lang="en-US" sz="1100" dirty="0"/>
          </a:p>
          <a:p>
            <a:endParaRPr lang="en-US" sz="1100" dirty="0"/>
          </a:p>
        </p:txBody>
      </p:sp>
    </p:spTree>
    <p:extLst>
      <p:ext uri="{BB962C8B-B14F-4D97-AF65-F5344CB8AC3E}">
        <p14:creationId xmlns:p14="http://schemas.microsoft.com/office/powerpoint/2010/main" val="55379898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b="1" dirty="0"/>
              <a:t>Key Message:  </a:t>
            </a:r>
            <a:r>
              <a:rPr lang="en-US" dirty="0"/>
              <a:t>Introduce Step 7.</a:t>
            </a:r>
          </a:p>
          <a:p>
            <a:endParaRPr lang="en-US" b="1" dirty="0"/>
          </a:p>
          <a:p>
            <a:r>
              <a:rPr lang="en-US" b="1" dirty="0"/>
              <a:t>Background Information:</a:t>
            </a:r>
          </a:p>
          <a:p>
            <a:r>
              <a:rPr lang="en-US" dirty="0"/>
              <a:t>In Step 7, the road owner is responsible for documenting his response to the WZRSA in a formal document.</a:t>
            </a:r>
          </a:p>
          <a:p>
            <a:endParaRPr lang="en-US" b="1" dirty="0"/>
          </a:p>
          <a:p>
            <a:r>
              <a:rPr lang="en-US" b="1" dirty="0"/>
              <a:t>Interaction:</a:t>
            </a:r>
          </a:p>
          <a:p>
            <a:endParaRPr lang="en-US" b="1" dirty="0"/>
          </a:p>
          <a:p>
            <a:r>
              <a:rPr lang="en-US" b="1" dirty="0"/>
              <a:t>Notes:</a:t>
            </a:r>
            <a:endParaRPr lang="en-US" dirty="0"/>
          </a:p>
        </p:txBody>
      </p:sp>
    </p:spTree>
    <p:extLst>
      <p:ext uri="{BB962C8B-B14F-4D97-AF65-F5344CB8AC3E}">
        <p14:creationId xmlns:p14="http://schemas.microsoft.com/office/powerpoint/2010/main" val="364907051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After the road owner has had the opportunity to review the final WZRSA report, they are expected to develop their formal response to the safety recommendations.</a:t>
            </a:r>
          </a:p>
          <a:p>
            <a:endParaRPr lang="en-US" sz="1100" b="1" dirty="0"/>
          </a:p>
          <a:p>
            <a:r>
              <a:rPr lang="en-US" sz="1100" b="1" dirty="0"/>
              <a:t>Background Information:</a:t>
            </a:r>
          </a:p>
          <a:p>
            <a:pPr marL="171379" indent="-171379">
              <a:spcAft>
                <a:spcPts val="393"/>
              </a:spcAft>
              <a:buFont typeface="Arial" pitchFamily="34" charset="0"/>
              <a:buChar char="•"/>
            </a:pPr>
            <a:r>
              <a:rPr lang="en-US" sz="1100" dirty="0"/>
              <a:t>The response should outline what actions the road owner will take related to each safety concern listed in the audit report. </a:t>
            </a:r>
          </a:p>
          <a:p>
            <a:pPr marL="171379" indent="-171379" defTabSz="914024" eaLnBrk="1" fontAlgn="auto" hangingPunct="1">
              <a:spcBef>
                <a:spcPts val="0"/>
              </a:spcBef>
              <a:spcAft>
                <a:spcPts val="393"/>
              </a:spcAft>
              <a:buFont typeface="Arial" pitchFamily="34" charset="0"/>
              <a:buChar char="•"/>
              <a:defRPr/>
            </a:pPr>
            <a:r>
              <a:rPr lang="en-US" sz="1100" dirty="0"/>
              <a:t>The documentation of a formal response is especially beneficial if the road owner is not planning to address all of the safety issues outlined in the WZRSA report. </a:t>
            </a:r>
          </a:p>
          <a:p>
            <a:pPr marL="171379" indent="-171379" defTabSz="914024" eaLnBrk="1" fontAlgn="auto" hangingPunct="1">
              <a:spcBef>
                <a:spcPts val="0"/>
              </a:spcBef>
              <a:spcAft>
                <a:spcPts val="393"/>
              </a:spcAft>
              <a:buFont typeface="Arial" pitchFamily="34" charset="0"/>
              <a:buChar char="•"/>
              <a:defRPr/>
            </a:pPr>
            <a:r>
              <a:rPr lang="en-US" sz="1100" dirty="0"/>
              <a:t>A letter report format signed by the road owner is a valid method of responding to the WZRSA report.  </a:t>
            </a:r>
            <a:br>
              <a:rPr lang="en-US" sz="1100" dirty="0"/>
            </a:br>
            <a:endParaRPr lang="en-US" sz="1100"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69000839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defTabSz="897169">
              <a:defRPr/>
            </a:pPr>
            <a:r>
              <a:rPr lang="en-US" sz="1100" b="1" dirty="0"/>
              <a:t>Key Message:  </a:t>
            </a:r>
            <a:r>
              <a:rPr lang="en-US" sz="1100" dirty="0"/>
              <a:t>In responding to the WZRSA report, the road owner should consider the competing objectives involved in a project, some of which can be seen as conflicting with safety.</a:t>
            </a:r>
          </a:p>
          <a:p>
            <a:endParaRPr lang="en-US" sz="1100" b="1" dirty="0"/>
          </a:p>
          <a:p>
            <a:r>
              <a:rPr lang="en-US" sz="1100" b="1" dirty="0"/>
              <a:t>Background Information:</a:t>
            </a:r>
          </a:p>
          <a:p>
            <a:pPr marL="171416" indent="-171416">
              <a:buFont typeface="Arial" pitchFamily="34" charset="0"/>
              <a:buChar char="•"/>
            </a:pPr>
            <a:r>
              <a:rPr lang="en-US" sz="1100" dirty="0"/>
              <a:t>The road owner may consider the following in choosing whether or not to proceed with a suggestion:</a:t>
            </a:r>
          </a:p>
          <a:p>
            <a:pPr marL="628523" lvl="1" indent="-171416">
              <a:buFont typeface="Arial" pitchFamily="34" charset="0"/>
              <a:buChar char="•"/>
            </a:pPr>
            <a:r>
              <a:rPr lang="en-US" sz="1100" dirty="0"/>
              <a:t>Is the WZRSA report finding within the scope of the project?</a:t>
            </a:r>
          </a:p>
          <a:p>
            <a:pPr marL="628523" lvl="1" indent="-171416">
              <a:buFont typeface="Arial" pitchFamily="34" charset="0"/>
              <a:buChar char="•"/>
            </a:pPr>
            <a:r>
              <a:rPr lang="en-US" sz="1100" dirty="0"/>
              <a:t>Would the suggestions made in the WZRSA report address the safety issue, reducing the likelihood of crash occurrence?</a:t>
            </a:r>
          </a:p>
          <a:p>
            <a:pPr marL="628523" lvl="1" indent="-171416">
              <a:buFont typeface="Arial" pitchFamily="34" charset="0"/>
              <a:buChar char="•"/>
            </a:pPr>
            <a:r>
              <a:rPr lang="en-US" sz="1100" dirty="0"/>
              <a:t>Will the suggestion made in the WZRSA report lead to mobility, environmental, or other non-safety related problems?</a:t>
            </a:r>
          </a:p>
          <a:p>
            <a:pPr marL="628523" lvl="1" indent="-171416">
              <a:buFont typeface="Arial" pitchFamily="34" charset="0"/>
              <a:buChar char="•"/>
            </a:pPr>
            <a:r>
              <a:rPr lang="en-US" sz="1100" dirty="0"/>
              <a:t>What would be the cost associated with implementing the suggestion? </a:t>
            </a:r>
          </a:p>
          <a:p>
            <a:pPr marL="628523" lvl="1" indent="-171416">
              <a:buFont typeface="Arial" pitchFamily="34" charset="0"/>
              <a:buChar char="•"/>
            </a:pPr>
            <a:r>
              <a:rPr lang="en-US" sz="1100" dirty="0"/>
              <a:t>Are there more cost-effective alternatives that would also be effective?</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9015113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3" name="Rectangle 2"/>
          <p:cNvSpPr>
            <a:spLocks noGrp="1" noRot="1" noChangeAspect="1" noChangeArrowheads="1" noTextEdit="1"/>
          </p:cNvSpPr>
          <p:nvPr>
            <p:ph type="sldImg"/>
          </p:nvPr>
        </p:nvSpPr>
        <p:spPr>
          <a:xfrm>
            <a:off x="1144588" y="687388"/>
            <a:ext cx="4572000" cy="3429000"/>
          </a:xfrm>
          <a:prstGeom prst="rect">
            <a:avLst/>
          </a:prstGeom>
          <a:ln/>
        </p:spPr>
      </p:sp>
      <p:sp>
        <p:nvSpPr>
          <p:cNvPr id="237574" name="Rectangle 3"/>
          <p:cNvSpPr>
            <a:spLocks noGrp="1" noChangeArrowheads="1"/>
          </p:cNvSpPr>
          <p:nvPr>
            <p:ph type="body" idx="1"/>
          </p:nvPr>
        </p:nvSpPr>
        <p:spPr>
          <a:xfrm>
            <a:off x="686722" y="4344332"/>
            <a:ext cx="5484557" cy="4113561"/>
          </a:xfrm>
          <a:prstGeom prst="rect">
            <a:avLst/>
          </a:prstGeom>
          <a:noFill/>
          <a:ln/>
        </p:spPr>
        <p:txBody>
          <a:bodyPr/>
          <a:lstStyle/>
          <a:p>
            <a:pPr>
              <a:spcBef>
                <a:spcPts val="196"/>
              </a:spcBef>
            </a:pPr>
            <a:r>
              <a:rPr lang="en-US" sz="1100" b="1" dirty="0"/>
              <a:t>Key Message:  </a:t>
            </a:r>
            <a:r>
              <a:rPr lang="en-US" sz="1100" dirty="0"/>
              <a:t>Describe appropriate responses to WZRSA suggestions.</a:t>
            </a:r>
          </a:p>
          <a:p>
            <a:pPr>
              <a:spcBef>
                <a:spcPts val="196"/>
              </a:spcBef>
            </a:pPr>
            <a:r>
              <a:rPr lang="en-US" sz="1100" b="1" dirty="0"/>
              <a:t>Background Information:</a:t>
            </a:r>
          </a:p>
          <a:p>
            <a:pPr marL="168184" indent="-168184">
              <a:spcBef>
                <a:spcPts val="196"/>
              </a:spcBef>
              <a:buFont typeface="Arial" pitchFamily="34" charset="0"/>
              <a:buChar char="•"/>
            </a:pPr>
            <a:r>
              <a:rPr lang="en-US" sz="1100" dirty="0"/>
              <a:t>Based on the outcome, the project owner and/or design team may agree that a valid safety issue has been identified. </a:t>
            </a:r>
          </a:p>
          <a:p>
            <a:pPr marL="168184" indent="-168184">
              <a:spcBef>
                <a:spcPts val="196"/>
              </a:spcBef>
              <a:buFont typeface="Arial" pitchFamily="34" charset="0"/>
              <a:buChar char="•"/>
            </a:pPr>
            <a:r>
              <a:rPr lang="en-US" sz="1100" dirty="0"/>
              <a:t>In this situation, they may either:</a:t>
            </a:r>
          </a:p>
          <a:p>
            <a:pPr marL="358792" lvl="1" indent="-168184">
              <a:spcBef>
                <a:spcPts val="196"/>
              </a:spcBef>
              <a:buFont typeface="Arial" pitchFamily="34" charset="0"/>
              <a:buChar char="•"/>
            </a:pPr>
            <a:r>
              <a:rPr lang="en-US" sz="1100" dirty="0"/>
              <a:t>Agree with the suggestion described by the audit team and commit to its implementation, outlining a schedule for the completion of the suggestion.</a:t>
            </a:r>
          </a:p>
          <a:p>
            <a:pPr marL="358792" lvl="1" indent="-168184">
              <a:spcBef>
                <a:spcPts val="196"/>
              </a:spcBef>
              <a:buFont typeface="Arial" pitchFamily="34" charset="0"/>
              <a:buChar char="•"/>
            </a:pPr>
            <a:r>
              <a:rPr lang="en-US" sz="1100" dirty="0"/>
              <a:t>Disagree with the suggestion described by the audit team and commit to an alternative, outlining a schedule for the completion of the alternative. </a:t>
            </a:r>
          </a:p>
          <a:p>
            <a:pPr marL="358792" lvl="1" indent="-168184">
              <a:spcBef>
                <a:spcPts val="196"/>
              </a:spcBef>
              <a:buFont typeface="Arial" pitchFamily="34" charset="0"/>
              <a:buChar char="•"/>
            </a:pPr>
            <a:r>
              <a:rPr lang="en-US" sz="1100" dirty="0"/>
              <a:t>In doing so, the project owner and design team should provide a valid reason as to why they choose not to adopt the audit team's suggestion.</a:t>
            </a:r>
          </a:p>
          <a:p>
            <a:pPr marL="358792" lvl="1" indent="-168184">
              <a:spcBef>
                <a:spcPts val="196"/>
              </a:spcBef>
              <a:buFont typeface="Arial" pitchFamily="34" charset="0"/>
              <a:buChar char="•"/>
            </a:pPr>
            <a:r>
              <a:rPr lang="en-US" sz="1100" dirty="0"/>
              <a:t>Choose not to implement any improvement at all due to project constraints. </a:t>
            </a:r>
          </a:p>
          <a:p>
            <a:pPr marL="358792" lvl="1" indent="-168184">
              <a:spcBef>
                <a:spcPts val="196"/>
              </a:spcBef>
              <a:buFont typeface="Arial" pitchFamily="34" charset="0"/>
              <a:buChar char="•"/>
            </a:pPr>
            <a:r>
              <a:rPr lang="en-US" sz="1100" dirty="0"/>
              <a:t>In doing so, the project owner and design team should document the reasoning behind their decision.</a:t>
            </a:r>
          </a:p>
          <a:p>
            <a:pPr marL="358792" lvl="1" indent="-168184">
              <a:spcBef>
                <a:spcPts val="196"/>
              </a:spcBef>
              <a:buFont typeface="Arial" pitchFamily="34" charset="0"/>
              <a:buChar char="•"/>
            </a:pPr>
            <a:r>
              <a:rPr lang="en-US" sz="1100" dirty="0"/>
              <a:t>Alternatively, the project owner and/or design team may disagree with the audit team regarding the safety issue, believing that there is no increased risk associated with the concern raised by the audit team. </a:t>
            </a:r>
          </a:p>
          <a:p>
            <a:pPr marL="358792" lvl="1" indent="-168184">
              <a:spcBef>
                <a:spcPts val="196"/>
              </a:spcBef>
              <a:buFont typeface="Arial" pitchFamily="34" charset="0"/>
              <a:buChar char="•"/>
            </a:pPr>
            <a:r>
              <a:rPr lang="en-US" sz="1100" dirty="0"/>
              <a:t>In doing so, the project owner and/or design team should document the reasoning behind their decision.</a:t>
            </a:r>
          </a:p>
          <a:p>
            <a:pPr defTabSz="896981">
              <a:spcBef>
                <a:spcPts val="196"/>
              </a:spcBef>
              <a:defRPr/>
            </a:pPr>
            <a:r>
              <a:rPr lang="en-US" sz="1100" b="1" dirty="0"/>
              <a:t>Interaction:  </a:t>
            </a:r>
            <a:r>
              <a:rPr lang="en-US" sz="1100" dirty="0"/>
              <a:t>Ask the workshop participants to give examples of how they could respond differently to these two suggestions.</a:t>
            </a:r>
          </a:p>
          <a:p>
            <a:pPr>
              <a:spcBef>
                <a:spcPts val="196"/>
              </a:spcBef>
            </a:pPr>
            <a:r>
              <a:rPr lang="en-US" sz="1100" b="1" dirty="0"/>
              <a:t>Notes:</a:t>
            </a:r>
            <a:endParaRPr lang="en-US" sz="1100" dirty="0"/>
          </a:p>
        </p:txBody>
      </p:sp>
    </p:spTree>
    <p:extLst>
      <p:ext uri="{BB962C8B-B14F-4D97-AF65-F5344CB8AC3E}">
        <p14:creationId xmlns:p14="http://schemas.microsoft.com/office/powerpoint/2010/main" val="240162922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3" name="Rectangle 2"/>
          <p:cNvSpPr>
            <a:spLocks noGrp="1" noRot="1" noChangeAspect="1" noChangeArrowheads="1" noTextEdit="1"/>
          </p:cNvSpPr>
          <p:nvPr>
            <p:ph type="sldImg"/>
          </p:nvPr>
        </p:nvSpPr>
        <p:spPr>
          <a:xfrm>
            <a:off x="1144588" y="687388"/>
            <a:ext cx="4572000" cy="3429000"/>
          </a:xfrm>
          <a:prstGeom prst="rect">
            <a:avLst/>
          </a:prstGeom>
          <a:ln/>
        </p:spPr>
      </p:sp>
      <p:sp>
        <p:nvSpPr>
          <p:cNvPr id="237574" name="Rectangle 3"/>
          <p:cNvSpPr>
            <a:spLocks noGrp="1" noChangeArrowheads="1"/>
          </p:cNvSpPr>
          <p:nvPr>
            <p:ph type="body" idx="1"/>
          </p:nvPr>
        </p:nvSpPr>
        <p:spPr>
          <a:xfrm>
            <a:off x="686722" y="4344332"/>
            <a:ext cx="5484557" cy="4113561"/>
          </a:xfrm>
          <a:prstGeom prst="rect">
            <a:avLst/>
          </a:prstGeom>
          <a:noFill/>
          <a:ln/>
        </p:spPr>
        <p:txBody>
          <a:bodyPr/>
          <a:lstStyle/>
          <a:p>
            <a:pPr>
              <a:spcBef>
                <a:spcPts val="196"/>
              </a:spcBef>
            </a:pPr>
            <a:r>
              <a:rPr lang="en-US" sz="1100" b="1" dirty="0"/>
              <a:t>Key Message:  </a:t>
            </a:r>
            <a:r>
              <a:rPr lang="en-US" sz="1100" dirty="0"/>
              <a:t>Describe appropriate responses to WZRSA suggestions.</a:t>
            </a:r>
          </a:p>
          <a:p>
            <a:pPr>
              <a:spcBef>
                <a:spcPts val="196"/>
              </a:spcBef>
            </a:pPr>
            <a:r>
              <a:rPr lang="en-US" sz="1100" b="1" dirty="0"/>
              <a:t>Background Information:</a:t>
            </a:r>
          </a:p>
          <a:p>
            <a:pPr marL="168184" indent="-168184">
              <a:spcBef>
                <a:spcPts val="196"/>
              </a:spcBef>
              <a:buFont typeface="Arial" pitchFamily="34" charset="0"/>
              <a:buChar char="•"/>
            </a:pPr>
            <a:r>
              <a:rPr lang="en-US" sz="1100" dirty="0"/>
              <a:t>Based on the outcome, the project owner and/or design team may agree that a valid safety issue has been identified. </a:t>
            </a:r>
          </a:p>
          <a:p>
            <a:pPr marL="168184" indent="-168184">
              <a:spcBef>
                <a:spcPts val="196"/>
              </a:spcBef>
              <a:buFont typeface="Arial" pitchFamily="34" charset="0"/>
              <a:buChar char="•"/>
            </a:pPr>
            <a:r>
              <a:rPr lang="en-US" sz="1100" dirty="0"/>
              <a:t>In this situation, they may either:</a:t>
            </a:r>
          </a:p>
          <a:p>
            <a:pPr marL="358792" lvl="1" indent="-168184">
              <a:spcBef>
                <a:spcPts val="196"/>
              </a:spcBef>
              <a:buFont typeface="Arial" pitchFamily="34" charset="0"/>
              <a:buChar char="•"/>
            </a:pPr>
            <a:r>
              <a:rPr lang="en-US" sz="1100" dirty="0"/>
              <a:t>Agree with the suggestion described by the audit team and commit to its implementation, outlining a schedule for the completion of the suggestion.</a:t>
            </a:r>
          </a:p>
          <a:p>
            <a:pPr marL="358792" lvl="1" indent="-168184">
              <a:spcBef>
                <a:spcPts val="196"/>
              </a:spcBef>
              <a:buFont typeface="Arial" pitchFamily="34" charset="0"/>
              <a:buChar char="•"/>
            </a:pPr>
            <a:r>
              <a:rPr lang="en-US" sz="1100" dirty="0"/>
              <a:t>Disagree with the suggestion described by the audit team and commit to an alternative, outlining a schedule for the completion of the alternative. </a:t>
            </a:r>
          </a:p>
          <a:p>
            <a:pPr marL="358792" lvl="1" indent="-168184">
              <a:spcBef>
                <a:spcPts val="196"/>
              </a:spcBef>
              <a:buFont typeface="Arial" pitchFamily="34" charset="0"/>
              <a:buChar char="•"/>
            </a:pPr>
            <a:r>
              <a:rPr lang="en-US" sz="1100" dirty="0"/>
              <a:t>In doing so, the project owner and design team should provide a valid reason as to why they choose not to adopt the audit team's suggestion.</a:t>
            </a:r>
          </a:p>
          <a:p>
            <a:pPr marL="358792" lvl="1" indent="-168184">
              <a:spcBef>
                <a:spcPts val="196"/>
              </a:spcBef>
              <a:buFont typeface="Arial" pitchFamily="34" charset="0"/>
              <a:buChar char="•"/>
            </a:pPr>
            <a:r>
              <a:rPr lang="en-US" sz="1100" dirty="0"/>
              <a:t>Choose not to implement any improvement at all due to project constraints. </a:t>
            </a:r>
          </a:p>
          <a:p>
            <a:pPr marL="358792" lvl="1" indent="-168184">
              <a:spcBef>
                <a:spcPts val="196"/>
              </a:spcBef>
              <a:buFont typeface="Arial" pitchFamily="34" charset="0"/>
              <a:buChar char="•"/>
            </a:pPr>
            <a:r>
              <a:rPr lang="en-US" sz="1100" dirty="0"/>
              <a:t>In doing so, the project owner and design team should document the reasoning behind their decision.</a:t>
            </a:r>
          </a:p>
          <a:p>
            <a:pPr marL="358792" lvl="1" indent="-168184">
              <a:spcBef>
                <a:spcPts val="196"/>
              </a:spcBef>
              <a:buFont typeface="Arial" pitchFamily="34" charset="0"/>
              <a:buChar char="•"/>
            </a:pPr>
            <a:r>
              <a:rPr lang="en-US" sz="1100" dirty="0"/>
              <a:t>Alternatively, the project owner and/or design team may disagree with the audit team regarding the safety issue, believing that there is no increased risk associated with the concern raised by the audit team. </a:t>
            </a:r>
          </a:p>
          <a:p>
            <a:pPr marL="358792" lvl="1" indent="-168184">
              <a:spcBef>
                <a:spcPts val="196"/>
              </a:spcBef>
              <a:buFont typeface="Arial" pitchFamily="34" charset="0"/>
              <a:buChar char="•"/>
            </a:pPr>
            <a:r>
              <a:rPr lang="en-US" sz="1100" dirty="0"/>
              <a:t>In doing so, the project owner and/or design team should document the reasoning behind their decision.</a:t>
            </a:r>
          </a:p>
          <a:p>
            <a:pPr defTabSz="896981">
              <a:spcBef>
                <a:spcPts val="196"/>
              </a:spcBef>
              <a:defRPr/>
            </a:pPr>
            <a:r>
              <a:rPr lang="en-US" sz="1100" b="1" dirty="0"/>
              <a:t>Interaction:  </a:t>
            </a:r>
            <a:r>
              <a:rPr lang="en-US" sz="1100" dirty="0"/>
              <a:t>Ask the workshop participants to give examples of how they could respond differently to these two suggestions.</a:t>
            </a:r>
          </a:p>
          <a:p>
            <a:pPr>
              <a:spcBef>
                <a:spcPts val="196"/>
              </a:spcBef>
            </a:pPr>
            <a:r>
              <a:rPr lang="en-US" sz="1100" b="1" dirty="0"/>
              <a:t>Notes:</a:t>
            </a:r>
            <a:endParaRPr lang="en-US" sz="1100" dirty="0"/>
          </a:p>
        </p:txBody>
      </p:sp>
    </p:spTree>
    <p:extLst>
      <p:ext uri="{BB962C8B-B14F-4D97-AF65-F5344CB8AC3E}">
        <p14:creationId xmlns:p14="http://schemas.microsoft.com/office/powerpoint/2010/main" val="178958435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6" name="Rectangle 2"/>
          <p:cNvSpPr>
            <a:spLocks noGrp="1" noRot="1" noChangeAspect="1" noChangeArrowheads="1" noTextEdit="1"/>
          </p:cNvSpPr>
          <p:nvPr>
            <p:ph type="sldImg"/>
          </p:nvPr>
        </p:nvSpPr>
        <p:spPr>
          <a:xfrm>
            <a:off x="1144588" y="687388"/>
            <a:ext cx="4572000" cy="3429000"/>
          </a:xfrm>
          <a:prstGeom prst="rect">
            <a:avLst/>
          </a:prstGeom>
          <a:ln/>
        </p:spPr>
      </p:sp>
      <p:sp>
        <p:nvSpPr>
          <p:cNvPr id="238597"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 road owner’s responses should be specific as to whether the suggestion was accepted and if not, why.</a:t>
            </a:r>
          </a:p>
          <a:p>
            <a:endParaRPr lang="en-US" sz="1100" b="1" dirty="0"/>
          </a:p>
          <a:p>
            <a:r>
              <a:rPr lang="en-US" sz="1100" b="1" dirty="0"/>
              <a:t>Background Information:</a:t>
            </a:r>
          </a:p>
          <a:p>
            <a:pPr marL="168184" indent="-168184" eaLnBrk="1" hangingPunct="1">
              <a:buFont typeface="Arial" pitchFamily="34" charset="0"/>
              <a:buChar char="•"/>
            </a:pPr>
            <a:r>
              <a:rPr lang="en-US" sz="1100" dirty="0"/>
              <a:t>Responses require some thought and reasoning and should not be general statements.</a:t>
            </a:r>
          </a:p>
          <a:p>
            <a:pPr marL="168184" indent="-168184" eaLnBrk="1" hangingPunct="1">
              <a:buFont typeface="Arial" pitchFamily="34" charset="0"/>
              <a:buChar char="•"/>
            </a:pPr>
            <a:r>
              <a:rPr lang="en-US" sz="1100" dirty="0"/>
              <a:t>This statement provides not substance for the decision. </a:t>
            </a:r>
          </a:p>
          <a:p>
            <a:pPr marL="616673" lvl="1" indent="-168184" eaLnBrk="1" hangingPunct="1">
              <a:buFont typeface="Arial" pitchFamily="34" charset="0"/>
              <a:buChar char="•"/>
            </a:pPr>
            <a:r>
              <a:rPr lang="en-US" sz="1100" dirty="0"/>
              <a:t>Is it money?</a:t>
            </a:r>
          </a:p>
          <a:p>
            <a:pPr marL="616673" lvl="1" indent="-168184" eaLnBrk="1" hangingPunct="1">
              <a:buFont typeface="Arial" pitchFamily="34" charset="0"/>
              <a:buChar char="•"/>
            </a:pPr>
            <a:r>
              <a:rPr lang="en-US" sz="1100" dirty="0"/>
              <a:t>Time?</a:t>
            </a:r>
          </a:p>
          <a:p>
            <a:pPr marL="616673" lvl="1" indent="-168184" eaLnBrk="1" hangingPunct="1">
              <a:buFont typeface="Arial" pitchFamily="34" charset="0"/>
              <a:buChar char="•"/>
            </a:pPr>
            <a:r>
              <a:rPr lang="en-US" sz="1100" dirty="0"/>
              <a:t>Priority?</a:t>
            </a:r>
          </a:p>
          <a:p>
            <a:pPr marL="616673" lvl="1" indent="-168184" eaLnBrk="1" hangingPunct="1">
              <a:buFont typeface="Arial" pitchFamily="34" charset="0"/>
              <a:buChar char="•"/>
            </a:pPr>
            <a:r>
              <a:rPr lang="en-US" sz="1100" dirty="0"/>
              <a:t>Etc.?</a:t>
            </a:r>
          </a:p>
          <a:p>
            <a:pPr marL="616673" lvl="1" indent="-168184" eaLnBrk="1" hangingPunct="1">
              <a:buFont typeface="Arial" pitchFamily="34" charset="0"/>
              <a:buChar char="•"/>
            </a:pPr>
            <a:endParaRPr lang="en-US" sz="1100" dirty="0"/>
          </a:p>
          <a:p>
            <a:r>
              <a:rPr lang="en-US" sz="1100" b="1" dirty="0"/>
              <a:t>Interaction:</a:t>
            </a:r>
          </a:p>
          <a:p>
            <a:pPr marL="0" lvl="1" defTabSz="896981">
              <a:defRPr/>
            </a:pPr>
            <a:endParaRPr lang="en-US" sz="1100" b="1" dirty="0"/>
          </a:p>
          <a:p>
            <a:pPr marL="0" lvl="1" defTabSz="896981">
              <a:defRPr/>
            </a:pPr>
            <a:r>
              <a:rPr lang="en-US" sz="1100" b="1" dirty="0"/>
              <a:t>Notes:  </a:t>
            </a:r>
            <a:r>
              <a:rPr lang="en-US" sz="1100" dirty="0"/>
              <a:t>Photo sources:  Transportation Research Board</a:t>
            </a:r>
          </a:p>
          <a:p>
            <a:endParaRPr lang="en-US" sz="1100" dirty="0"/>
          </a:p>
        </p:txBody>
      </p:sp>
    </p:spTree>
    <p:extLst>
      <p:ext uri="{BB962C8B-B14F-4D97-AF65-F5344CB8AC3E}">
        <p14:creationId xmlns:p14="http://schemas.microsoft.com/office/powerpoint/2010/main" val="52066135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20" name="Rectangle 2"/>
          <p:cNvSpPr>
            <a:spLocks noGrp="1" noRot="1" noChangeAspect="1" noChangeArrowheads="1" noTextEdit="1"/>
          </p:cNvSpPr>
          <p:nvPr>
            <p:ph type="sldImg"/>
          </p:nvPr>
        </p:nvSpPr>
        <p:spPr>
          <a:xfrm>
            <a:off x="1144588" y="687388"/>
            <a:ext cx="4572000" cy="3429000"/>
          </a:xfrm>
          <a:prstGeom prst="rect">
            <a:avLst/>
          </a:prstGeom>
          <a:ln/>
        </p:spPr>
      </p:sp>
      <p:sp>
        <p:nvSpPr>
          <p:cNvPr id="239621" name="Rectangle 3"/>
          <p:cNvSpPr>
            <a:spLocks noGrp="1" noChangeArrowheads="1"/>
          </p:cNvSpPr>
          <p:nvPr>
            <p:ph type="body" idx="1"/>
          </p:nvPr>
        </p:nvSpPr>
        <p:spPr>
          <a:xfrm>
            <a:off x="686722" y="4344332"/>
            <a:ext cx="5484557" cy="4113561"/>
          </a:xfrm>
          <a:prstGeom prst="rect">
            <a:avLst/>
          </a:prstGeom>
          <a:noFill/>
          <a:ln/>
        </p:spPr>
        <p:txBody>
          <a:bodyPr/>
          <a:lstStyle/>
          <a:p>
            <a:pPr defTabSz="896981">
              <a:defRPr/>
            </a:pPr>
            <a:r>
              <a:rPr lang="en-US" sz="1100" b="1" dirty="0"/>
              <a:t>Key Message:  </a:t>
            </a:r>
            <a:r>
              <a:rPr lang="en-US" sz="1100" dirty="0"/>
              <a:t>The road owner’s responses should be specific as to whether the suggestion was accepted and if not, why.</a:t>
            </a:r>
          </a:p>
          <a:p>
            <a:endParaRPr lang="en-US" sz="1100" b="1" dirty="0"/>
          </a:p>
          <a:p>
            <a:r>
              <a:rPr lang="en-US" sz="1100" b="1" dirty="0"/>
              <a:t>Background Information:</a:t>
            </a:r>
          </a:p>
          <a:p>
            <a:pPr marL="168184" indent="-168184" eaLnBrk="1" hangingPunct="1">
              <a:buFont typeface="Arial" pitchFamily="34" charset="0"/>
              <a:buChar char="•"/>
            </a:pPr>
            <a:r>
              <a:rPr lang="en-US" sz="1100" dirty="0"/>
              <a:t>This response addresses the reasons for the denial in very succinct language.  </a:t>
            </a:r>
          </a:p>
          <a:p>
            <a:pPr marL="168184" indent="-168184" eaLnBrk="1" hangingPunct="1">
              <a:buFont typeface="Arial" pitchFamily="34" charset="0"/>
              <a:buChar char="•"/>
            </a:pPr>
            <a:r>
              <a:rPr lang="en-US" sz="1100" dirty="0"/>
              <a:t>The owner has successfully outlined the reasons for not proceeding with the suggestion.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9704832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Introduce Step 8.</a:t>
            </a:r>
          </a:p>
          <a:p>
            <a:endParaRPr lang="en-US" sz="1100" b="1" dirty="0"/>
          </a:p>
          <a:p>
            <a:r>
              <a:rPr lang="en-US" sz="1100" b="1" dirty="0"/>
              <a:t>Background Information:</a:t>
            </a:r>
          </a:p>
          <a:p>
            <a:r>
              <a:rPr lang="en-US" sz="1100" dirty="0"/>
              <a:t>In Step 8, the road owner applies the RSA-recommended strategies to planned or active work zones.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776677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p:txBody>
          <a:bodyPr/>
          <a:lstStyle/>
          <a:p>
            <a:pPr>
              <a:defRPr/>
            </a:pPr>
            <a:fld id="{EE63F262-9B04-4049-B924-D689D5691FFA}" type="slidenum">
              <a:rPr lang="en-US"/>
              <a:pPr>
                <a:defRPr/>
              </a:pPr>
              <a:t>15</a:t>
            </a:fld>
            <a:endParaRPr lang="en-US" dirty="0"/>
          </a:p>
        </p:txBody>
      </p:sp>
      <p:sp>
        <p:nvSpPr>
          <p:cNvPr id="1771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71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b="1" dirty="0"/>
              <a:t>Key Message: </a:t>
            </a:r>
            <a:r>
              <a:rPr lang="en-US" dirty="0"/>
              <a:t>Disclaimer</a:t>
            </a:r>
          </a:p>
          <a:p>
            <a:pPr eaLnBrk="1" hangingPunct="1"/>
            <a:r>
              <a:rPr lang="en-US" b="1" dirty="0"/>
              <a:t>Est. Presentation Time: </a:t>
            </a:r>
            <a:r>
              <a:rPr lang="en-US" dirty="0"/>
              <a:t>Less than 1 minute(s)</a:t>
            </a:r>
            <a:endParaRPr lang="en-US" b="1" dirty="0"/>
          </a:p>
          <a:p>
            <a:pPr eaLnBrk="1" hangingPunct="1"/>
            <a:r>
              <a:rPr lang="en-US" b="1" dirty="0"/>
              <a:t>Explanation of Cues/Builds: </a:t>
            </a:r>
            <a:r>
              <a:rPr lang="en-US" dirty="0"/>
              <a:t>None</a:t>
            </a:r>
          </a:p>
          <a:p>
            <a:pPr eaLnBrk="1" hangingPunct="1"/>
            <a:r>
              <a:rPr lang="en-US" b="1" dirty="0"/>
              <a:t>Suggested Comments: </a:t>
            </a:r>
            <a:r>
              <a:rPr lang="en-US" dirty="0"/>
              <a:t>Self explanatory</a:t>
            </a:r>
            <a:endParaRPr lang="en-US" b="1" dirty="0"/>
          </a:p>
          <a:p>
            <a:pPr eaLnBrk="1" hangingPunct="1"/>
            <a:r>
              <a:rPr lang="en-US" b="1" dirty="0"/>
              <a:t>Suggested Questions: </a:t>
            </a:r>
            <a:r>
              <a:rPr lang="en-US" dirty="0"/>
              <a:t>None</a:t>
            </a:r>
          </a:p>
          <a:p>
            <a:pPr eaLnBrk="1" hangingPunct="1"/>
            <a:r>
              <a:rPr lang="en-US" b="1" dirty="0"/>
              <a:t>Additional Information: </a:t>
            </a:r>
            <a:r>
              <a:rPr lang="en-US" dirty="0"/>
              <a:t>None</a:t>
            </a:r>
            <a:endParaRPr lang="en-US" b="1" dirty="0"/>
          </a:p>
          <a:p>
            <a:pPr eaLnBrk="1" hangingPunct="1"/>
            <a:r>
              <a:rPr lang="en-US" b="1" dirty="0"/>
              <a:t>Possible Problems: </a:t>
            </a:r>
            <a:r>
              <a:rPr lang="en-US" dirty="0"/>
              <a:t>Don’t read this, just say it in a fast manner.</a:t>
            </a:r>
          </a:p>
          <a:p>
            <a:pPr eaLnBrk="1" hangingPunct="1"/>
            <a:endParaRPr lang="en-US" dirty="0"/>
          </a:p>
        </p:txBody>
      </p:sp>
    </p:spTree>
    <p:extLst>
      <p:ext uri="{BB962C8B-B14F-4D97-AF65-F5344CB8AC3E}">
        <p14:creationId xmlns:p14="http://schemas.microsoft.com/office/powerpoint/2010/main" val="421598172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a:spcBef>
                <a:spcPts val="0"/>
              </a:spcBef>
            </a:pPr>
            <a:r>
              <a:rPr lang="en-US" b="1" dirty="0"/>
              <a:t>Key Message:  </a:t>
            </a:r>
            <a:r>
              <a:rPr lang="en-US" dirty="0"/>
              <a:t>The road owner now incorporates the accepted recommendations into design plans or the active work zone and institutes a mechanism to learn about opportunities to improve future WZRSA.</a:t>
            </a:r>
          </a:p>
          <a:p>
            <a:r>
              <a:rPr lang="en-US" b="1" dirty="0"/>
              <a:t>Background Information:</a:t>
            </a:r>
          </a:p>
          <a:p>
            <a:pPr marL="171379" indent="-171379">
              <a:spcBef>
                <a:spcPts val="0"/>
              </a:spcBef>
              <a:buFont typeface="Arial" pitchFamily="34" charset="0"/>
              <a:buChar char="•"/>
            </a:pPr>
            <a:r>
              <a:rPr lang="en-US" dirty="0"/>
              <a:t>Incorporating Findings into the WZ</a:t>
            </a:r>
          </a:p>
          <a:p>
            <a:pPr marL="358792" lvl="1" indent="-171379">
              <a:spcBef>
                <a:spcPts val="0"/>
              </a:spcBef>
              <a:buFont typeface="Arial" pitchFamily="34" charset="0"/>
              <a:buChar char="•"/>
            </a:pPr>
            <a:r>
              <a:rPr lang="en-US" dirty="0"/>
              <a:t>As the road owner applies RSA-recommended strategies to work zones, the agency should develop a method to measure, document, and communicate the results of the changes made.</a:t>
            </a:r>
          </a:p>
          <a:p>
            <a:pPr marL="358792" lvl="1" indent="-171379">
              <a:spcBef>
                <a:spcPts val="0"/>
              </a:spcBef>
              <a:buFont typeface="Arial" pitchFamily="34" charset="0"/>
              <a:buChar char="•"/>
            </a:pPr>
            <a:r>
              <a:rPr lang="en-US" dirty="0"/>
              <a:t>Identifying the effectiveness of strategies is an important aspect to continued progress in work zone safety and mobility.</a:t>
            </a:r>
          </a:p>
          <a:p>
            <a:pPr marL="171379" indent="-171379">
              <a:spcBef>
                <a:spcPts val="0"/>
              </a:spcBef>
              <a:buFont typeface="Arial" pitchFamily="34" charset="0"/>
              <a:buChar char="•"/>
            </a:pPr>
            <a:r>
              <a:rPr lang="en-US" dirty="0"/>
              <a:t>Use the WZRSA as a learning opportunity</a:t>
            </a:r>
          </a:p>
          <a:p>
            <a:pPr marL="358792" lvl="1" indent="-171379">
              <a:spcBef>
                <a:spcPts val="0"/>
              </a:spcBef>
              <a:buFont typeface="Arial" pitchFamily="34" charset="0"/>
              <a:buChar char="•"/>
            </a:pPr>
            <a:r>
              <a:rPr lang="en-US" dirty="0"/>
              <a:t>Having committed to the process of an WZRSA, the team should plan to learn from the WZRSA</a:t>
            </a:r>
          </a:p>
          <a:p>
            <a:pPr marL="358792" lvl="1" indent="-171379">
              <a:spcBef>
                <a:spcPts val="0"/>
              </a:spcBef>
              <a:buFont typeface="Arial" pitchFamily="34" charset="0"/>
              <a:buChar char="•"/>
            </a:pPr>
            <a:r>
              <a:rPr lang="en-US" dirty="0"/>
              <a:t>Internally, the recipients of the WZRSA report should have gained a better understanding of road safety and principles of road design, operations, and human factors that either contribute to or take away from the elements of risk on their road network. </a:t>
            </a:r>
          </a:p>
          <a:p>
            <a:pPr marL="358792" lvl="1" indent="-171379">
              <a:spcBef>
                <a:spcPts val="0"/>
              </a:spcBef>
              <a:buFont typeface="Arial" pitchFamily="34" charset="0"/>
              <a:buChar char="•"/>
            </a:pPr>
            <a:r>
              <a:rPr lang="en-US" dirty="0"/>
              <a:t>This knowledge can then be applied to future projects and, therefore, through repeated experiences, the road owner will ultimately be managing and designing safer work zones agency-wide.</a:t>
            </a:r>
          </a:p>
          <a:p>
            <a:pPr marL="358792" lvl="1" indent="-171379">
              <a:spcBef>
                <a:spcPts val="0"/>
              </a:spcBef>
              <a:buFont typeface="Arial" pitchFamily="34" charset="0"/>
              <a:buChar char="•"/>
            </a:pPr>
            <a:r>
              <a:rPr lang="en-US" dirty="0"/>
              <a:t>The road owner should also review the WZRSA process to aid in refining future audits. Sample questions include:</a:t>
            </a:r>
          </a:p>
          <a:p>
            <a:pPr marL="538188" lvl="2" indent="-171379" defTabSz="914024">
              <a:spcBef>
                <a:spcPts val="0"/>
              </a:spcBef>
              <a:buFont typeface="Arial" pitchFamily="34" charset="0"/>
              <a:buChar char="•"/>
              <a:defRPr/>
            </a:pPr>
            <a:r>
              <a:rPr lang="en-US" dirty="0"/>
              <a:t>Would it have been more effective to conduct the WZRSA at an earlier phase where the safety issues could have been addressed in a more cost-effective way?</a:t>
            </a:r>
          </a:p>
          <a:p>
            <a:pPr marL="538188" lvl="2" indent="-171379" defTabSz="914024">
              <a:spcBef>
                <a:spcPts val="0"/>
              </a:spcBef>
              <a:buFont typeface="Arial" pitchFamily="34" charset="0"/>
              <a:buChar char="•"/>
              <a:defRPr/>
            </a:pPr>
            <a:r>
              <a:rPr lang="en-US" dirty="0"/>
              <a:t>Was the composition of the WZRSA team appropriate?</a:t>
            </a:r>
          </a:p>
          <a:p>
            <a:pPr marL="538188" lvl="2" indent="-171379" defTabSz="914024">
              <a:spcBef>
                <a:spcPts val="0"/>
              </a:spcBef>
              <a:buFont typeface="Arial" pitchFamily="34" charset="0"/>
              <a:buChar char="•"/>
              <a:defRPr/>
            </a:pPr>
            <a:r>
              <a:rPr lang="en-US" dirty="0"/>
              <a:t>Was enough time allocated for the WZRSA?</a:t>
            </a:r>
          </a:p>
          <a:p>
            <a:pPr marL="538188" lvl="2" indent="-171379" defTabSz="914024">
              <a:spcBef>
                <a:spcPts val="0"/>
              </a:spcBef>
              <a:buFont typeface="Arial" pitchFamily="34" charset="0"/>
              <a:buChar char="•"/>
              <a:defRPr/>
            </a:pPr>
            <a:r>
              <a:rPr lang="en-US" dirty="0"/>
              <a:t>Is there any evidence that safety has been improved at the study location?</a:t>
            </a:r>
          </a:p>
          <a:p>
            <a:pPr>
              <a:spcBef>
                <a:spcPts val="0"/>
              </a:spcBef>
            </a:pPr>
            <a:r>
              <a:rPr lang="en-US" b="1" dirty="0"/>
              <a:t>Interaction:</a:t>
            </a:r>
          </a:p>
          <a:p>
            <a:pPr>
              <a:spcBef>
                <a:spcPts val="0"/>
              </a:spcBef>
            </a:pPr>
            <a:r>
              <a:rPr lang="en-US" b="1" dirty="0"/>
              <a:t>Notes:</a:t>
            </a:r>
          </a:p>
        </p:txBody>
      </p:sp>
    </p:spTree>
    <p:extLst>
      <p:ext uri="{BB962C8B-B14F-4D97-AF65-F5344CB8AC3E}">
        <p14:creationId xmlns:p14="http://schemas.microsoft.com/office/powerpoint/2010/main" val="301096634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a:spcBef>
                <a:spcPts val="0"/>
              </a:spcBef>
            </a:pPr>
            <a:r>
              <a:rPr lang="en-US" b="1" dirty="0"/>
              <a:t>Key Message:  </a:t>
            </a:r>
            <a:r>
              <a:rPr lang="en-US" dirty="0"/>
              <a:t>The road owner now incorporates the accepted recommendations into design plans or the active work zone and institutes a mechanism to learn about opportunities to improve future WZRSA.</a:t>
            </a:r>
          </a:p>
          <a:p>
            <a:r>
              <a:rPr lang="en-US" b="1" dirty="0"/>
              <a:t>Background Information:</a:t>
            </a:r>
          </a:p>
          <a:p>
            <a:pPr marL="171379" indent="-171379">
              <a:spcBef>
                <a:spcPts val="0"/>
              </a:spcBef>
              <a:buFont typeface="Arial" pitchFamily="34" charset="0"/>
              <a:buChar char="•"/>
            </a:pPr>
            <a:r>
              <a:rPr lang="en-US" dirty="0"/>
              <a:t>Incorporating Findings into the WZ</a:t>
            </a:r>
          </a:p>
          <a:p>
            <a:pPr marL="358792" lvl="1" indent="-171379">
              <a:spcBef>
                <a:spcPts val="0"/>
              </a:spcBef>
              <a:buFont typeface="Arial" pitchFamily="34" charset="0"/>
              <a:buChar char="•"/>
            </a:pPr>
            <a:r>
              <a:rPr lang="en-US" dirty="0"/>
              <a:t>As the road owner applies RSA-recommended strategies to work zones, the agency should develop a method to measure, document, and communicate the results of the changes made.</a:t>
            </a:r>
          </a:p>
          <a:p>
            <a:pPr marL="358792" lvl="1" indent="-171379">
              <a:spcBef>
                <a:spcPts val="0"/>
              </a:spcBef>
              <a:buFont typeface="Arial" pitchFamily="34" charset="0"/>
              <a:buChar char="•"/>
            </a:pPr>
            <a:r>
              <a:rPr lang="en-US" dirty="0"/>
              <a:t>Identifying the effectiveness of strategies is an important aspect to continued progress in work zone safety and mobility.</a:t>
            </a:r>
          </a:p>
          <a:p>
            <a:pPr marL="171379" indent="-171379">
              <a:spcBef>
                <a:spcPts val="0"/>
              </a:spcBef>
              <a:buFont typeface="Arial" pitchFamily="34" charset="0"/>
              <a:buChar char="•"/>
            </a:pPr>
            <a:r>
              <a:rPr lang="en-US" dirty="0"/>
              <a:t>Use the WZRSA as a learning opportunity</a:t>
            </a:r>
          </a:p>
          <a:p>
            <a:pPr marL="358792" lvl="1" indent="-171379">
              <a:spcBef>
                <a:spcPts val="0"/>
              </a:spcBef>
              <a:buFont typeface="Arial" pitchFamily="34" charset="0"/>
              <a:buChar char="•"/>
            </a:pPr>
            <a:r>
              <a:rPr lang="en-US" dirty="0"/>
              <a:t>Having committed to the process of an WZRSA, the team should plan to learn from the WZRSA</a:t>
            </a:r>
          </a:p>
          <a:p>
            <a:pPr marL="358792" lvl="1" indent="-171379">
              <a:spcBef>
                <a:spcPts val="0"/>
              </a:spcBef>
              <a:buFont typeface="Arial" pitchFamily="34" charset="0"/>
              <a:buChar char="•"/>
            </a:pPr>
            <a:r>
              <a:rPr lang="en-US" dirty="0"/>
              <a:t>Internally, the recipients of the WZRSA report should have gained a better understanding of road safety and principles of road design, operations, and human factors that either contribute to or take away from the elements of risk on their road network. </a:t>
            </a:r>
          </a:p>
          <a:p>
            <a:pPr marL="358792" lvl="1" indent="-171379">
              <a:spcBef>
                <a:spcPts val="0"/>
              </a:spcBef>
              <a:buFont typeface="Arial" pitchFamily="34" charset="0"/>
              <a:buChar char="•"/>
            </a:pPr>
            <a:r>
              <a:rPr lang="en-US" dirty="0"/>
              <a:t>This knowledge can then be applied to future projects and, therefore, through repeated experiences, the road owner will ultimately be managing and designing safer work zones agency-wide.</a:t>
            </a:r>
          </a:p>
          <a:p>
            <a:pPr marL="358792" lvl="1" indent="-171379">
              <a:spcBef>
                <a:spcPts val="0"/>
              </a:spcBef>
              <a:buFont typeface="Arial" pitchFamily="34" charset="0"/>
              <a:buChar char="•"/>
            </a:pPr>
            <a:r>
              <a:rPr lang="en-US" dirty="0"/>
              <a:t>The road owner should also review the WZRSA process to aid in refining future audits. Sample questions include:</a:t>
            </a:r>
          </a:p>
          <a:p>
            <a:pPr marL="538188" lvl="2" indent="-171379" defTabSz="914024">
              <a:spcBef>
                <a:spcPts val="0"/>
              </a:spcBef>
              <a:buFont typeface="Arial" pitchFamily="34" charset="0"/>
              <a:buChar char="•"/>
              <a:defRPr/>
            </a:pPr>
            <a:r>
              <a:rPr lang="en-US" dirty="0"/>
              <a:t>Would it have been more effective to conduct the WZRSA at an earlier phase where the safety issues could have been addressed in a more cost-effective way?</a:t>
            </a:r>
          </a:p>
          <a:p>
            <a:pPr marL="538188" lvl="2" indent="-171379" defTabSz="914024">
              <a:spcBef>
                <a:spcPts val="0"/>
              </a:spcBef>
              <a:buFont typeface="Arial" pitchFamily="34" charset="0"/>
              <a:buChar char="•"/>
              <a:defRPr/>
            </a:pPr>
            <a:r>
              <a:rPr lang="en-US" dirty="0"/>
              <a:t>Was the composition of the WZRSA team appropriate?</a:t>
            </a:r>
          </a:p>
          <a:p>
            <a:pPr marL="538188" lvl="2" indent="-171379" defTabSz="914024">
              <a:spcBef>
                <a:spcPts val="0"/>
              </a:spcBef>
              <a:buFont typeface="Arial" pitchFamily="34" charset="0"/>
              <a:buChar char="•"/>
              <a:defRPr/>
            </a:pPr>
            <a:r>
              <a:rPr lang="en-US" dirty="0"/>
              <a:t>Was enough time allocated for the WZRSA?</a:t>
            </a:r>
          </a:p>
          <a:p>
            <a:pPr marL="538188" lvl="2" indent="-171379" defTabSz="914024">
              <a:spcBef>
                <a:spcPts val="0"/>
              </a:spcBef>
              <a:buFont typeface="Arial" pitchFamily="34" charset="0"/>
              <a:buChar char="•"/>
              <a:defRPr/>
            </a:pPr>
            <a:r>
              <a:rPr lang="en-US" dirty="0"/>
              <a:t>Is there any evidence that safety has been improved at the study location?</a:t>
            </a:r>
          </a:p>
          <a:p>
            <a:pPr>
              <a:spcBef>
                <a:spcPts val="0"/>
              </a:spcBef>
            </a:pPr>
            <a:r>
              <a:rPr lang="en-US" b="1" dirty="0"/>
              <a:t>Interaction:</a:t>
            </a:r>
          </a:p>
          <a:p>
            <a:pPr>
              <a:spcBef>
                <a:spcPts val="0"/>
              </a:spcBef>
            </a:pPr>
            <a:r>
              <a:rPr lang="en-US" b="1" dirty="0"/>
              <a:t>Notes: Holistic: </a:t>
            </a:r>
            <a:r>
              <a:rPr lang="en-US" dirty="0"/>
              <a:t>characterized by comprehension of the parts of something as intimately interconnected and explicable only by reference to the whole.</a:t>
            </a:r>
            <a:endParaRPr lang="en-US" b="1" dirty="0"/>
          </a:p>
        </p:txBody>
      </p:sp>
    </p:spTree>
    <p:extLst>
      <p:ext uri="{BB962C8B-B14F-4D97-AF65-F5344CB8AC3E}">
        <p14:creationId xmlns:p14="http://schemas.microsoft.com/office/powerpoint/2010/main" val="388373854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70" name="Rectangle 2"/>
          <p:cNvSpPr>
            <a:spLocks noGrp="1" noRot="1" noChangeAspect="1" noChangeArrowheads="1" noTextEdit="1"/>
          </p:cNvSpPr>
          <p:nvPr>
            <p:ph type="sldImg"/>
          </p:nvPr>
        </p:nvSpPr>
        <p:spPr>
          <a:xfrm>
            <a:off x="1143000" y="687388"/>
            <a:ext cx="4572000" cy="3429000"/>
          </a:xfrm>
          <a:prstGeom prst="rect">
            <a:avLst/>
          </a:prstGeom>
          <a:ln/>
        </p:spPr>
      </p:sp>
      <p:sp>
        <p:nvSpPr>
          <p:cNvPr id="241671"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Describe factors leading to the implementation of WZRSA recommendations.</a:t>
            </a:r>
            <a:endParaRPr lang="en-US" sz="1100" b="1" dirty="0"/>
          </a:p>
          <a:p>
            <a:endParaRPr lang="en-US" sz="1100" b="1" dirty="0"/>
          </a:p>
          <a:p>
            <a:r>
              <a:rPr lang="en-US" sz="1100" b="1" dirty="0"/>
              <a:t>Background Information:</a:t>
            </a:r>
          </a:p>
          <a:p>
            <a:pPr defTabSz="896981" eaLnBrk="1" hangingPunct="1">
              <a:defRPr/>
            </a:pPr>
            <a:r>
              <a:rPr lang="en-US" sz="1100" dirty="0"/>
              <a:t>Once the response report is sent to the WZRSA team, the project owner and design team should ensure that the agreements described in the response report are completed as described and in the timeframe documented and assess what is feasible and what is not.</a:t>
            </a:r>
          </a:p>
          <a:p>
            <a:pPr eaLnBrk="1" hangingPunct="1"/>
            <a:endParaRPr lang="en-US" sz="1100" b="1" dirty="0"/>
          </a:p>
          <a:p>
            <a:r>
              <a:rPr lang="en-US" sz="1100" b="1" dirty="0"/>
              <a:t>Interaction:</a:t>
            </a:r>
          </a:p>
          <a:p>
            <a:endParaRPr lang="en-US" sz="1100" b="1" dirty="0"/>
          </a:p>
          <a:p>
            <a:r>
              <a:rPr lang="en-US" sz="1100" b="1" dirty="0"/>
              <a:t>Notes:</a:t>
            </a:r>
          </a:p>
        </p:txBody>
      </p:sp>
    </p:spTree>
    <p:extLst>
      <p:ext uri="{BB962C8B-B14F-4D97-AF65-F5344CB8AC3E}">
        <p14:creationId xmlns:p14="http://schemas.microsoft.com/office/powerpoint/2010/main" val="185271777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4" name="Rectangle 2"/>
          <p:cNvSpPr>
            <a:spLocks noGrp="1" noRot="1" noChangeAspect="1" noChangeArrowheads="1" noTextEdit="1"/>
          </p:cNvSpPr>
          <p:nvPr>
            <p:ph type="sldImg"/>
          </p:nvPr>
        </p:nvSpPr>
        <p:spPr>
          <a:xfrm>
            <a:off x="1143000" y="687388"/>
            <a:ext cx="4572000" cy="3429000"/>
          </a:xfrm>
          <a:prstGeom prst="rect">
            <a:avLst/>
          </a:prstGeom>
          <a:ln/>
        </p:spPr>
      </p:sp>
      <p:sp>
        <p:nvSpPr>
          <p:cNvPr id="242695" name="Rectangle 3"/>
          <p:cNvSpPr>
            <a:spLocks noGrp="1" noChangeArrowheads="1"/>
          </p:cNvSpPr>
          <p:nvPr>
            <p:ph type="body" idx="1"/>
          </p:nvPr>
        </p:nvSpPr>
        <p:spPr>
          <a:xfrm>
            <a:off x="686722" y="4344332"/>
            <a:ext cx="5484557" cy="4113561"/>
          </a:xfrm>
          <a:prstGeom prst="rect">
            <a:avLst/>
          </a:prstGeom>
          <a:noFill/>
          <a:ln/>
        </p:spPr>
        <p:txBody>
          <a:bodyPr/>
          <a:lstStyle/>
          <a:p>
            <a:pPr defTabSz="896981">
              <a:defRPr/>
            </a:pPr>
            <a:r>
              <a:rPr lang="en-US" sz="1100" b="1" dirty="0"/>
              <a:t>Key Message:  </a:t>
            </a:r>
            <a:r>
              <a:rPr lang="en-US" sz="1100" dirty="0"/>
              <a:t>The implementation of improvements will vary based on the project’s phase.</a:t>
            </a:r>
          </a:p>
          <a:p>
            <a:endParaRPr lang="en-US" sz="1100" b="1" dirty="0"/>
          </a:p>
          <a:p>
            <a:r>
              <a:rPr lang="en-US" sz="1100" b="1" dirty="0"/>
              <a:t>Background Information:</a:t>
            </a:r>
          </a:p>
          <a:p>
            <a:pPr marL="168244" indent="-168244">
              <a:buFont typeface="Arial" pitchFamily="34" charset="0"/>
              <a:buChar char="•"/>
            </a:pPr>
            <a:r>
              <a:rPr lang="en-US" sz="1100" dirty="0"/>
              <a:t>During the planning phase, implementation of improvements can result in a modified project scope.  </a:t>
            </a:r>
          </a:p>
          <a:p>
            <a:pPr marL="168244" indent="-168244">
              <a:buFont typeface="Arial" pitchFamily="34" charset="0"/>
              <a:buChar char="•"/>
            </a:pPr>
            <a:r>
              <a:rPr lang="en-US" sz="1100" dirty="0"/>
              <a:t>In the design phase, project drawings can be modified to incorporate recommendations and project estimates can be updated to reflect the changes.</a:t>
            </a:r>
          </a:p>
          <a:p>
            <a:pPr marL="168244" indent="-168244">
              <a:buFont typeface="Arial" pitchFamily="34" charset="0"/>
              <a:buChar char="•"/>
            </a:pPr>
            <a:r>
              <a:rPr lang="en-US" sz="1100" dirty="0"/>
              <a:t>During an active work zone, the WZRSA suggestions may be able to be incorporated immediately.</a:t>
            </a:r>
          </a:p>
          <a:p>
            <a:endParaRPr lang="en-US" sz="1100" b="1" dirty="0"/>
          </a:p>
          <a:p>
            <a:pPr defTabSz="897169">
              <a:defRPr/>
            </a:pPr>
            <a:r>
              <a:rPr lang="en-US" sz="1100" dirty="0"/>
              <a:t>Florida DOT uses a database to track the implementation and success of WZRSA recommendations.</a:t>
            </a:r>
            <a:endParaRPr lang="en-US" sz="1100" b="1" dirty="0"/>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15166099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4" name="Rectangle 2"/>
          <p:cNvSpPr>
            <a:spLocks noGrp="1" noRot="1" noChangeAspect="1" noChangeArrowheads="1" noTextEdit="1"/>
          </p:cNvSpPr>
          <p:nvPr>
            <p:ph type="sldImg"/>
          </p:nvPr>
        </p:nvSpPr>
        <p:spPr>
          <a:xfrm>
            <a:off x="1143000" y="687388"/>
            <a:ext cx="4572000" cy="3429000"/>
          </a:xfrm>
          <a:prstGeom prst="rect">
            <a:avLst/>
          </a:prstGeom>
          <a:ln/>
        </p:spPr>
      </p:sp>
      <p:sp>
        <p:nvSpPr>
          <p:cNvPr id="242695" name="Rectangle 3"/>
          <p:cNvSpPr>
            <a:spLocks noGrp="1" noChangeArrowheads="1"/>
          </p:cNvSpPr>
          <p:nvPr>
            <p:ph type="body" idx="1"/>
          </p:nvPr>
        </p:nvSpPr>
        <p:spPr>
          <a:xfrm>
            <a:off x="686722" y="4344332"/>
            <a:ext cx="5484557" cy="4113561"/>
          </a:xfrm>
          <a:prstGeom prst="rect">
            <a:avLst/>
          </a:prstGeom>
          <a:noFill/>
          <a:ln/>
        </p:spPr>
        <p:txBody>
          <a:bodyPr/>
          <a:lstStyle/>
          <a:p>
            <a:pPr defTabSz="896981">
              <a:spcBef>
                <a:spcPts val="0"/>
              </a:spcBef>
              <a:defRPr/>
            </a:pPr>
            <a:r>
              <a:rPr lang="en-US" sz="1100" b="1" dirty="0"/>
              <a:t>Key Message:  </a:t>
            </a:r>
            <a:r>
              <a:rPr lang="en-US" sz="1100" dirty="0"/>
              <a:t>Having committed to the process of an WZRSA, the project owner and design team should use the WZRSA as a learning opportunity.</a:t>
            </a:r>
          </a:p>
          <a:p>
            <a:pPr>
              <a:spcBef>
                <a:spcPts val="0"/>
              </a:spcBef>
            </a:pPr>
            <a:r>
              <a:rPr lang="en-US" sz="1100" b="1" dirty="0"/>
              <a:t>Background Information:</a:t>
            </a:r>
          </a:p>
          <a:p>
            <a:pPr marL="168184" indent="-168184">
              <a:spcBef>
                <a:spcPts val="0"/>
              </a:spcBef>
              <a:buFont typeface="Arial" pitchFamily="34" charset="0"/>
              <a:buChar char="•"/>
            </a:pPr>
            <a:r>
              <a:rPr lang="en-US" sz="1100" dirty="0"/>
              <a:t>Internally, the recipients of the WZRSA report should have gained a better understanding of road safety and principles of road design, operations, and human factors that either contribute to or take away from the elements of risk on their road network.</a:t>
            </a:r>
          </a:p>
          <a:p>
            <a:pPr marL="168184" indent="-168184">
              <a:spcBef>
                <a:spcPts val="0"/>
              </a:spcBef>
              <a:buFont typeface="Arial" pitchFamily="34" charset="0"/>
              <a:buChar char="•"/>
            </a:pPr>
            <a:r>
              <a:rPr lang="en-US" sz="1100" dirty="0"/>
              <a:t>This knowledge may then be applied to future projects .</a:t>
            </a:r>
          </a:p>
          <a:p>
            <a:pPr marL="168184" indent="-168184">
              <a:spcBef>
                <a:spcPts val="0"/>
              </a:spcBef>
              <a:buFont typeface="Arial" pitchFamily="34" charset="0"/>
              <a:buChar char="•"/>
            </a:pPr>
            <a:r>
              <a:rPr lang="en-US" sz="1100" dirty="0"/>
              <a:t>The project owner and design team should also review the WZRSA process to aid in refining future audits. Key questions they can ask themselves are:</a:t>
            </a:r>
          </a:p>
          <a:p>
            <a:pPr marL="340974" indent="-340974">
              <a:spcBef>
                <a:spcPts val="294"/>
              </a:spcBef>
              <a:spcAft>
                <a:spcPts val="294"/>
              </a:spcAft>
              <a:buFont typeface="Arial" pitchFamily="34" charset="0"/>
              <a:buChar char="•"/>
              <a:defRPr/>
            </a:pPr>
            <a:r>
              <a:rPr lang="en-US" sz="1100" dirty="0"/>
              <a:t>Was the WZRSA  performed in the correct phase?</a:t>
            </a:r>
          </a:p>
          <a:p>
            <a:pPr marL="340974" indent="-340974">
              <a:spcBef>
                <a:spcPts val="294"/>
              </a:spcBef>
              <a:spcAft>
                <a:spcPts val="294"/>
              </a:spcAft>
              <a:buFont typeface="Arial" pitchFamily="34" charset="0"/>
              <a:buChar char="•"/>
              <a:defRPr/>
            </a:pPr>
            <a:r>
              <a:rPr lang="en-US" sz="1100" dirty="0"/>
              <a:t>Were appropriate WZRSA parameters established?</a:t>
            </a:r>
          </a:p>
          <a:p>
            <a:pPr marL="340974" indent="-340974">
              <a:spcBef>
                <a:spcPts val="294"/>
              </a:spcBef>
              <a:spcAft>
                <a:spcPts val="294"/>
              </a:spcAft>
              <a:buFont typeface="Arial" pitchFamily="34" charset="0"/>
              <a:buChar char="•"/>
              <a:defRPr/>
            </a:pPr>
            <a:r>
              <a:rPr lang="en-US" sz="1100" dirty="0"/>
              <a:t>Was the WZRSA Team the right composition/size?</a:t>
            </a:r>
          </a:p>
          <a:p>
            <a:pPr marL="340974" indent="-340974">
              <a:spcBef>
                <a:spcPts val="294"/>
              </a:spcBef>
              <a:spcAft>
                <a:spcPts val="294"/>
              </a:spcAft>
              <a:buFont typeface="Arial" pitchFamily="34" charset="0"/>
              <a:buChar char="•"/>
              <a:defRPr/>
            </a:pPr>
            <a:r>
              <a:rPr lang="en-US" sz="1100" dirty="0"/>
              <a:t>Was there enough time to complete the WZRSA?</a:t>
            </a:r>
          </a:p>
          <a:p>
            <a:pPr marL="340974" indent="-340974">
              <a:spcBef>
                <a:spcPts val="294"/>
              </a:spcBef>
              <a:spcAft>
                <a:spcPts val="294"/>
              </a:spcAft>
              <a:buFont typeface="Arial" pitchFamily="34" charset="0"/>
              <a:buChar char="•"/>
              <a:defRPr/>
            </a:pPr>
            <a:r>
              <a:rPr lang="en-US" sz="1100" dirty="0"/>
              <a:t>Has safety been improved?</a:t>
            </a:r>
          </a:p>
          <a:p>
            <a:pPr marL="340974" indent="-340974">
              <a:spcBef>
                <a:spcPts val="294"/>
              </a:spcBef>
              <a:spcAft>
                <a:spcPts val="294"/>
              </a:spcAft>
              <a:buFont typeface="Arial" pitchFamily="34" charset="0"/>
              <a:buChar char="•"/>
              <a:defRPr/>
            </a:pPr>
            <a:r>
              <a:rPr lang="en-US" sz="1100" dirty="0"/>
              <a:t>Was the WZRSA process appropriate? </a:t>
            </a:r>
          </a:p>
          <a:p>
            <a:pPr marL="340974" indent="-340974">
              <a:spcBef>
                <a:spcPts val="294"/>
              </a:spcBef>
              <a:spcAft>
                <a:spcPts val="294"/>
              </a:spcAft>
              <a:buFont typeface="Arial" pitchFamily="34" charset="0"/>
              <a:buChar char="•"/>
              <a:defRPr/>
            </a:pPr>
            <a:r>
              <a:rPr lang="en-US" sz="1100" dirty="0"/>
              <a:t>Are modifications needed? </a:t>
            </a:r>
          </a:p>
          <a:p>
            <a:pPr marL="340974" indent="-340974">
              <a:spcBef>
                <a:spcPts val="294"/>
              </a:spcBef>
              <a:spcAft>
                <a:spcPts val="294"/>
              </a:spcAft>
              <a:buFont typeface="Arial" pitchFamily="34" charset="0"/>
              <a:buChar char="•"/>
              <a:defRPr/>
            </a:pPr>
            <a:r>
              <a:rPr lang="en-US" sz="1100" dirty="0"/>
              <a:t>How can the findings affect future considerations?</a:t>
            </a:r>
          </a:p>
          <a:p>
            <a:pPr marL="340974" indent="-340974">
              <a:spcBef>
                <a:spcPts val="294"/>
              </a:spcBef>
              <a:spcAft>
                <a:spcPts val="294"/>
              </a:spcAft>
              <a:buFont typeface="Arial" pitchFamily="34" charset="0"/>
              <a:buChar char="•"/>
              <a:defRPr/>
            </a:pPr>
            <a:r>
              <a:rPr lang="en-US" sz="1100" dirty="0"/>
              <a:t>Does the WZRSA have the support of the road owner &amp; management?</a:t>
            </a:r>
          </a:p>
          <a:p>
            <a:pPr indent="-257885" defTabSz="896981">
              <a:spcBef>
                <a:spcPts val="0"/>
              </a:spcBef>
              <a:buFont typeface="Arial" pitchFamily="34" charset="0"/>
              <a:buChar char="•"/>
              <a:defRPr/>
            </a:pPr>
            <a:r>
              <a:rPr lang="en-US" sz="1100" dirty="0"/>
              <a:t>How can the findings affect future considerations?</a:t>
            </a:r>
          </a:p>
          <a:p>
            <a:pPr defTabSz="896981">
              <a:spcBef>
                <a:spcPts val="0"/>
              </a:spcBef>
              <a:defRPr/>
            </a:pPr>
            <a:endParaRPr lang="en-US" sz="1100" b="1" dirty="0"/>
          </a:p>
          <a:p>
            <a:pPr defTabSz="896981">
              <a:spcBef>
                <a:spcPts val="0"/>
              </a:spcBef>
              <a:defRPr/>
            </a:pPr>
            <a:r>
              <a:rPr lang="en-US" sz="1100" b="1" dirty="0"/>
              <a:t>Interaction:  </a:t>
            </a:r>
            <a:r>
              <a:rPr lang="en-US" sz="1100" dirty="0"/>
              <a:t>Ask the group what else we could learn from conducting the WZRSA</a:t>
            </a:r>
          </a:p>
          <a:p>
            <a:pPr>
              <a:spcBef>
                <a:spcPts val="0"/>
              </a:spcBef>
            </a:pPr>
            <a:r>
              <a:rPr lang="en-US" sz="1100" b="1" dirty="0"/>
              <a:t>Notes:</a:t>
            </a:r>
          </a:p>
        </p:txBody>
      </p:sp>
    </p:spTree>
    <p:extLst>
      <p:ext uri="{BB962C8B-B14F-4D97-AF65-F5344CB8AC3E}">
        <p14:creationId xmlns:p14="http://schemas.microsoft.com/office/powerpoint/2010/main" val="251918033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4" name="Rectangle 2"/>
          <p:cNvSpPr>
            <a:spLocks noGrp="1" noRot="1" noChangeAspect="1" noChangeArrowheads="1" noTextEdit="1"/>
          </p:cNvSpPr>
          <p:nvPr>
            <p:ph type="sldImg"/>
          </p:nvPr>
        </p:nvSpPr>
        <p:spPr>
          <a:xfrm>
            <a:off x="1143000" y="687388"/>
            <a:ext cx="4572000" cy="3429000"/>
          </a:xfrm>
          <a:prstGeom prst="rect">
            <a:avLst/>
          </a:prstGeom>
          <a:ln/>
        </p:spPr>
      </p:sp>
      <p:sp>
        <p:nvSpPr>
          <p:cNvPr id="242695" name="Rectangle 3"/>
          <p:cNvSpPr>
            <a:spLocks noGrp="1" noChangeArrowheads="1"/>
          </p:cNvSpPr>
          <p:nvPr>
            <p:ph type="body" idx="1"/>
          </p:nvPr>
        </p:nvSpPr>
        <p:spPr>
          <a:xfrm>
            <a:off x="686722" y="4344332"/>
            <a:ext cx="5484557" cy="4113561"/>
          </a:xfrm>
          <a:prstGeom prst="rect">
            <a:avLst/>
          </a:prstGeom>
          <a:noFill/>
          <a:ln/>
        </p:spPr>
        <p:txBody>
          <a:bodyPr/>
          <a:lstStyle/>
          <a:p>
            <a:pPr defTabSz="896981">
              <a:spcBef>
                <a:spcPts val="0"/>
              </a:spcBef>
              <a:defRPr/>
            </a:pPr>
            <a:r>
              <a:rPr lang="en-US" sz="1100" b="1" dirty="0"/>
              <a:t>Key Message:  </a:t>
            </a:r>
            <a:r>
              <a:rPr lang="en-US" sz="1100" dirty="0"/>
              <a:t>Having committed to the process of an WZRSA, the project owner and design team should use the WZRSA as a learning opportunity.</a:t>
            </a:r>
          </a:p>
          <a:p>
            <a:pPr>
              <a:spcBef>
                <a:spcPts val="0"/>
              </a:spcBef>
            </a:pPr>
            <a:r>
              <a:rPr lang="en-US" sz="1100" b="1" dirty="0"/>
              <a:t>Background Information:</a:t>
            </a:r>
          </a:p>
          <a:p>
            <a:pPr marL="168184" indent="-168184">
              <a:spcBef>
                <a:spcPts val="0"/>
              </a:spcBef>
              <a:buFont typeface="Arial" pitchFamily="34" charset="0"/>
              <a:buChar char="•"/>
            </a:pPr>
            <a:r>
              <a:rPr lang="en-US" sz="1100" dirty="0"/>
              <a:t>Internally, the recipients of the WZRSA report should have gained a better understanding of road safety and principles of road design, operations, and human factors that either contribute to or take away from the elements of risk on their road network.</a:t>
            </a:r>
          </a:p>
          <a:p>
            <a:pPr marL="168184" indent="-168184">
              <a:spcBef>
                <a:spcPts val="0"/>
              </a:spcBef>
              <a:buFont typeface="Arial" pitchFamily="34" charset="0"/>
              <a:buChar char="•"/>
            </a:pPr>
            <a:r>
              <a:rPr lang="en-US" sz="1100" dirty="0"/>
              <a:t>This knowledge may then be applied to future projects .</a:t>
            </a:r>
          </a:p>
          <a:p>
            <a:pPr marL="168184" indent="-168184">
              <a:spcBef>
                <a:spcPts val="0"/>
              </a:spcBef>
              <a:buFont typeface="Arial" pitchFamily="34" charset="0"/>
              <a:buChar char="•"/>
            </a:pPr>
            <a:r>
              <a:rPr lang="en-US" sz="1100" dirty="0"/>
              <a:t>The project owner and design team should also review the WZRSA process to aid in refining future audits. Key questions they can ask themselves are:</a:t>
            </a:r>
          </a:p>
          <a:p>
            <a:pPr marL="340974" indent="-340974">
              <a:spcBef>
                <a:spcPts val="294"/>
              </a:spcBef>
              <a:spcAft>
                <a:spcPts val="294"/>
              </a:spcAft>
              <a:buFont typeface="Arial" pitchFamily="34" charset="0"/>
              <a:buChar char="•"/>
              <a:defRPr/>
            </a:pPr>
            <a:r>
              <a:rPr lang="en-US" sz="1100" dirty="0"/>
              <a:t>Was the WZRSA  performed in the correct phase?</a:t>
            </a:r>
          </a:p>
          <a:p>
            <a:pPr marL="340974" indent="-340974">
              <a:spcBef>
                <a:spcPts val="294"/>
              </a:spcBef>
              <a:spcAft>
                <a:spcPts val="294"/>
              </a:spcAft>
              <a:buFont typeface="Arial" pitchFamily="34" charset="0"/>
              <a:buChar char="•"/>
              <a:defRPr/>
            </a:pPr>
            <a:r>
              <a:rPr lang="en-US" sz="1100" dirty="0"/>
              <a:t>Were appropriate WZRSA parameters established?</a:t>
            </a:r>
          </a:p>
          <a:p>
            <a:pPr marL="340974" indent="-340974">
              <a:spcBef>
                <a:spcPts val="294"/>
              </a:spcBef>
              <a:spcAft>
                <a:spcPts val="294"/>
              </a:spcAft>
              <a:buFont typeface="Arial" pitchFamily="34" charset="0"/>
              <a:buChar char="•"/>
              <a:defRPr/>
            </a:pPr>
            <a:r>
              <a:rPr lang="en-US" sz="1100" dirty="0"/>
              <a:t>Was the WZRSA Team the right composition/size?</a:t>
            </a:r>
          </a:p>
          <a:p>
            <a:pPr marL="340974" indent="-340974">
              <a:spcBef>
                <a:spcPts val="294"/>
              </a:spcBef>
              <a:spcAft>
                <a:spcPts val="294"/>
              </a:spcAft>
              <a:buFont typeface="Arial" pitchFamily="34" charset="0"/>
              <a:buChar char="•"/>
              <a:defRPr/>
            </a:pPr>
            <a:r>
              <a:rPr lang="en-US" sz="1100" dirty="0"/>
              <a:t>Was there enough time to complete the WZRSA?</a:t>
            </a:r>
          </a:p>
          <a:p>
            <a:pPr marL="340974" indent="-340974">
              <a:spcBef>
                <a:spcPts val="294"/>
              </a:spcBef>
              <a:spcAft>
                <a:spcPts val="294"/>
              </a:spcAft>
              <a:buFont typeface="Arial" pitchFamily="34" charset="0"/>
              <a:buChar char="•"/>
              <a:defRPr/>
            </a:pPr>
            <a:r>
              <a:rPr lang="en-US" sz="1100" dirty="0"/>
              <a:t>Has safety been improved?</a:t>
            </a:r>
          </a:p>
          <a:p>
            <a:pPr marL="340974" indent="-340974">
              <a:spcBef>
                <a:spcPts val="294"/>
              </a:spcBef>
              <a:spcAft>
                <a:spcPts val="294"/>
              </a:spcAft>
              <a:buFont typeface="Arial" pitchFamily="34" charset="0"/>
              <a:buChar char="•"/>
              <a:defRPr/>
            </a:pPr>
            <a:r>
              <a:rPr lang="en-US" sz="1100" dirty="0"/>
              <a:t>Was the WZRSA process appropriate? </a:t>
            </a:r>
          </a:p>
          <a:p>
            <a:pPr marL="340974" indent="-340974">
              <a:spcBef>
                <a:spcPts val="294"/>
              </a:spcBef>
              <a:spcAft>
                <a:spcPts val="294"/>
              </a:spcAft>
              <a:buFont typeface="Arial" pitchFamily="34" charset="0"/>
              <a:buChar char="•"/>
              <a:defRPr/>
            </a:pPr>
            <a:r>
              <a:rPr lang="en-US" sz="1100" dirty="0"/>
              <a:t>Are modifications needed? </a:t>
            </a:r>
          </a:p>
          <a:p>
            <a:pPr marL="340974" indent="-340974">
              <a:spcBef>
                <a:spcPts val="294"/>
              </a:spcBef>
              <a:spcAft>
                <a:spcPts val="294"/>
              </a:spcAft>
              <a:buFont typeface="Arial" pitchFamily="34" charset="0"/>
              <a:buChar char="•"/>
              <a:defRPr/>
            </a:pPr>
            <a:r>
              <a:rPr lang="en-US" sz="1100" dirty="0"/>
              <a:t>How can the findings affect future considerations?</a:t>
            </a:r>
          </a:p>
          <a:p>
            <a:pPr marL="340974" indent="-340974">
              <a:spcBef>
                <a:spcPts val="294"/>
              </a:spcBef>
              <a:spcAft>
                <a:spcPts val="294"/>
              </a:spcAft>
              <a:buFont typeface="Arial" pitchFamily="34" charset="0"/>
              <a:buChar char="•"/>
              <a:defRPr/>
            </a:pPr>
            <a:r>
              <a:rPr lang="en-US" sz="1100" dirty="0"/>
              <a:t>Does the WZRSA have the support of the road owner &amp; management?</a:t>
            </a:r>
          </a:p>
          <a:p>
            <a:pPr indent="-257885" defTabSz="896981">
              <a:spcBef>
                <a:spcPts val="0"/>
              </a:spcBef>
              <a:buFont typeface="Arial" pitchFamily="34" charset="0"/>
              <a:buChar char="•"/>
              <a:defRPr/>
            </a:pPr>
            <a:r>
              <a:rPr lang="en-US" sz="1100" dirty="0"/>
              <a:t>How can the findings affect future considerations?</a:t>
            </a:r>
          </a:p>
          <a:p>
            <a:pPr defTabSz="896981">
              <a:spcBef>
                <a:spcPts val="0"/>
              </a:spcBef>
              <a:defRPr/>
            </a:pPr>
            <a:endParaRPr lang="en-US" sz="1100" b="1" dirty="0"/>
          </a:p>
          <a:p>
            <a:pPr defTabSz="896981">
              <a:spcBef>
                <a:spcPts val="0"/>
              </a:spcBef>
              <a:defRPr/>
            </a:pPr>
            <a:r>
              <a:rPr lang="en-US" sz="1100" b="1" dirty="0"/>
              <a:t>Interaction:  </a:t>
            </a:r>
            <a:r>
              <a:rPr lang="en-US" sz="1100" dirty="0"/>
              <a:t>Ask the group what else we could learn from conducting the WZRSA</a:t>
            </a:r>
          </a:p>
          <a:p>
            <a:pPr>
              <a:spcBef>
                <a:spcPts val="0"/>
              </a:spcBef>
            </a:pPr>
            <a:r>
              <a:rPr lang="en-US" sz="1100" b="1" dirty="0"/>
              <a:t>Notes:</a:t>
            </a:r>
          </a:p>
        </p:txBody>
      </p:sp>
    </p:spTree>
    <p:extLst>
      <p:ext uri="{BB962C8B-B14F-4D97-AF65-F5344CB8AC3E}">
        <p14:creationId xmlns:p14="http://schemas.microsoft.com/office/powerpoint/2010/main" val="162635435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6" name="Rectangle 2"/>
          <p:cNvSpPr>
            <a:spLocks noGrp="1" noRot="1" noChangeAspect="1" noChangeArrowheads="1" noTextEdit="1"/>
          </p:cNvSpPr>
          <p:nvPr>
            <p:ph type="sldImg"/>
          </p:nvPr>
        </p:nvSpPr>
        <p:spPr>
          <a:xfrm>
            <a:off x="1144588" y="687388"/>
            <a:ext cx="4572000" cy="3429000"/>
          </a:xfrm>
          <a:prstGeom prst="rect">
            <a:avLst/>
          </a:prstGeom>
          <a:ln/>
        </p:spPr>
      </p:sp>
      <p:sp>
        <p:nvSpPr>
          <p:cNvPr id="243717" name="Rectangle 3"/>
          <p:cNvSpPr>
            <a:spLocks noGrp="1" noChangeArrowheads="1"/>
          </p:cNvSpPr>
          <p:nvPr>
            <p:ph type="body" idx="1"/>
          </p:nvPr>
        </p:nvSpPr>
        <p:spPr>
          <a:xfrm>
            <a:off x="686722" y="4344332"/>
            <a:ext cx="5484557" cy="4113561"/>
          </a:xfrm>
          <a:prstGeom prst="rect">
            <a:avLst/>
          </a:prstGeom>
          <a:noFill/>
          <a:ln/>
        </p:spPr>
        <p:txBody>
          <a:bodyPr/>
          <a:lstStyle/>
          <a:p>
            <a:pPr defTabSz="896981">
              <a:defRPr/>
            </a:pPr>
            <a:r>
              <a:rPr lang="en-US" sz="1100" b="1" dirty="0"/>
              <a:t>Key Message:  </a:t>
            </a:r>
            <a:r>
              <a:rPr lang="en-US" sz="1100" dirty="0"/>
              <a:t>Review the WZRSA Eight-Step process.</a:t>
            </a:r>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p>
        </p:txBody>
      </p:sp>
    </p:spTree>
    <p:extLst>
      <p:ext uri="{BB962C8B-B14F-4D97-AF65-F5344CB8AC3E}">
        <p14:creationId xmlns:p14="http://schemas.microsoft.com/office/powerpoint/2010/main" val="142239166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40" name="Rectangle 2"/>
          <p:cNvSpPr>
            <a:spLocks noGrp="1" noRot="1" noChangeAspect="1" noChangeArrowheads="1" noTextEdit="1"/>
          </p:cNvSpPr>
          <p:nvPr>
            <p:ph type="sldImg"/>
          </p:nvPr>
        </p:nvSpPr>
        <p:spPr>
          <a:xfrm>
            <a:off x="1144588" y="687388"/>
            <a:ext cx="4572000" cy="3429000"/>
          </a:xfrm>
          <a:prstGeom prst="rect">
            <a:avLst/>
          </a:prstGeom>
          <a:ln/>
        </p:spPr>
      </p:sp>
      <p:sp>
        <p:nvSpPr>
          <p:cNvPr id="244741" name="Rectangle 3"/>
          <p:cNvSpPr>
            <a:spLocks noGrp="1" noChangeArrowheads="1"/>
          </p:cNvSpPr>
          <p:nvPr>
            <p:ph type="body" idx="1"/>
          </p:nvPr>
        </p:nvSpPr>
        <p:spPr>
          <a:xfrm>
            <a:off x="686722" y="4344332"/>
            <a:ext cx="5484557" cy="4113561"/>
          </a:xfrm>
          <a:prstGeom prst="rect">
            <a:avLst/>
          </a:prstGeom>
          <a:noFill/>
          <a:ln/>
        </p:spPr>
        <p:txBody>
          <a:bodyPr/>
          <a:lstStyle/>
          <a:p>
            <a:pPr defTabSz="896981">
              <a:defRPr/>
            </a:pPr>
            <a:r>
              <a:rPr lang="en-US" sz="1100" b="1" dirty="0"/>
              <a:t>Key Message:  </a:t>
            </a:r>
            <a:r>
              <a:rPr lang="en-US" sz="1100" dirty="0"/>
              <a:t>Review the WZRSA Eight-Step process.</a:t>
            </a:r>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p>
        </p:txBody>
      </p:sp>
    </p:spTree>
    <p:extLst>
      <p:ext uri="{BB962C8B-B14F-4D97-AF65-F5344CB8AC3E}">
        <p14:creationId xmlns:p14="http://schemas.microsoft.com/office/powerpoint/2010/main" val="357380969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defTabSz="896981">
              <a:defRPr/>
            </a:pPr>
            <a:r>
              <a:rPr lang="en-US" sz="1200" b="1" dirty="0">
                <a:latin typeface="Times New Roman" pitchFamily="18" charset="0"/>
              </a:rPr>
              <a:t>Key Message:  </a:t>
            </a:r>
            <a:r>
              <a:rPr lang="en-US" sz="1200" dirty="0">
                <a:latin typeface="Times New Roman" pitchFamily="18" charset="0"/>
              </a:rPr>
              <a:t>Discuss what participants have learned from the workshop, RSAs they have conducted, and what they can apply to a WZRSA in their agency.</a:t>
            </a:r>
          </a:p>
          <a:p>
            <a:endParaRPr lang="en-US" sz="1200" b="1" dirty="0">
              <a:latin typeface="Times New Roman" pitchFamily="18" charset="0"/>
            </a:endParaRPr>
          </a:p>
          <a:p>
            <a:r>
              <a:rPr lang="en-US" sz="1200" b="1" dirty="0">
                <a:latin typeface="Times New Roman" pitchFamily="18" charset="0"/>
              </a:rPr>
              <a:t>Background Information:</a:t>
            </a:r>
          </a:p>
          <a:p>
            <a:endParaRPr lang="en-US" sz="1200" b="1" dirty="0">
              <a:latin typeface="Times New Roman" pitchFamily="18" charset="0"/>
            </a:endParaRPr>
          </a:p>
          <a:p>
            <a:r>
              <a:rPr lang="en-US" sz="1200" b="1" dirty="0">
                <a:latin typeface="Times New Roman" pitchFamily="18" charset="0"/>
              </a:rPr>
              <a:t>Interaction:  </a:t>
            </a:r>
            <a:r>
              <a:rPr lang="en-US" sz="1200" dirty="0">
                <a:latin typeface="Times New Roman" pitchFamily="18" charset="0"/>
              </a:rPr>
              <a:t>Ask participants to share their experiences.  Let’s learn from one another.</a:t>
            </a:r>
          </a:p>
          <a:p>
            <a:endParaRPr lang="en-US" sz="1200" b="1" dirty="0">
              <a:latin typeface="Times New Roman" pitchFamily="18" charset="0"/>
            </a:endParaRPr>
          </a:p>
          <a:p>
            <a:r>
              <a:rPr lang="en-US" sz="1200" b="1" dirty="0">
                <a:latin typeface="Times New Roman" pitchFamily="18" charset="0"/>
              </a:rPr>
              <a:t>Notes:</a:t>
            </a:r>
          </a:p>
          <a:p>
            <a:endParaRPr lang="en-US" dirty="0"/>
          </a:p>
        </p:txBody>
      </p:sp>
    </p:spTree>
    <p:extLst>
      <p:ext uri="{BB962C8B-B14F-4D97-AF65-F5344CB8AC3E}">
        <p14:creationId xmlns:p14="http://schemas.microsoft.com/office/powerpoint/2010/main" val="405908481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2"/>
          <p:cNvSpPr>
            <a:spLocks noGrp="1" noRot="1" noChangeAspect="1" noChangeArrowheads="1" noTextEdit="1"/>
          </p:cNvSpPr>
          <p:nvPr>
            <p:ph type="sldImg"/>
          </p:nvPr>
        </p:nvSpPr>
        <p:spPr>
          <a:xfrm>
            <a:off x="1144588" y="687388"/>
            <a:ext cx="4572000" cy="3429000"/>
          </a:xfrm>
          <a:prstGeom prst="rect">
            <a:avLst/>
          </a:prstGeom>
          <a:ln/>
        </p:spPr>
      </p:sp>
      <p:sp>
        <p:nvSpPr>
          <p:cNvPr id="265220"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There are critical factors that can be incorporated in the WZRSA process to help ensure a successful WZRSA.</a:t>
            </a:r>
            <a:endParaRPr lang="en-US" sz="1100" b="1" dirty="0"/>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939408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14A7722B-0BDD-4583-93C9-E44B8B967AC8}" type="slidenum">
              <a:rPr lang="en-US"/>
              <a:pPr>
                <a:defRPr/>
              </a:pPr>
              <a:t>16</a:t>
            </a:fld>
            <a:endParaRPr lang="en-US" dirty="0"/>
          </a:p>
        </p:txBody>
      </p:sp>
      <p:sp>
        <p:nvSpPr>
          <p:cNvPr id="154627" name="Rectangle 2"/>
          <p:cNvSpPr>
            <a:spLocks noGrp="1" noRot="1" noChangeAspect="1" noChangeArrowheads="1" noTextEdit="1"/>
          </p:cNvSpPr>
          <p:nvPr>
            <p:ph type="sldImg"/>
          </p:nvPr>
        </p:nvSpPr>
        <p:spPr bwMode="auto">
          <a:xfrm>
            <a:off x="1108075" y="654050"/>
            <a:ext cx="4646613" cy="3484563"/>
          </a:xfrm>
          <a:noFill/>
          <a:ln>
            <a:solidFill>
              <a:srgbClr val="000000"/>
            </a:solidFill>
            <a:miter lim="800000"/>
            <a:headEnd/>
            <a:tailEnd/>
          </a:ln>
        </p:spPr>
      </p:sp>
      <p:sp>
        <p:nvSpPr>
          <p:cNvPr id="154628" name="Rectangle 3"/>
          <p:cNvSpPr>
            <a:spLocks noGrp="1" noChangeArrowheads="1"/>
          </p:cNvSpPr>
          <p:nvPr>
            <p:ph type="body" idx="1"/>
          </p:nvPr>
        </p:nvSpPr>
        <p:spPr bwMode="auto">
          <a:xfrm>
            <a:off x="609600" y="4356100"/>
            <a:ext cx="5638800" cy="4138613"/>
          </a:xfrm>
          <a:noFill/>
        </p:spPr>
        <p:txBody>
          <a:bodyPr wrap="square" numCol="1" anchor="t" anchorCtr="0" compatLnSpc="1">
            <a:prstTxWarp prst="textNoShape">
              <a:avLst/>
            </a:prstTxWarp>
          </a:bodyPr>
          <a:lstStyle/>
          <a:p>
            <a:r>
              <a:rPr lang="en-US" sz="1800" b="1" dirty="0"/>
              <a:t>Key Message:  </a:t>
            </a:r>
            <a:r>
              <a:rPr lang="en-US" sz="1800" dirty="0"/>
              <a:t>Introduce Module 1</a:t>
            </a:r>
          </a:p>
          <a:p>
            <a:endParaRPr lang="en-US" sz="1800" b="1" dirty="0"/>
          </a:p>
          <a:p>
            <a:r>
              <a:rPr lang="en-US" sz="1800" b="1" dirty="0"/>
              <a:t>Background Information:</a:t>
            </a:r>
          </a:p>
          <a:p>
            <a:endParaRPr lang="en-US" sz="1800" b="1" dirty="0"/>
          </a:p>
          <a:p>
            <a:r>
              <a:rPr lang="en-US" sz="1800" b="1" dirty="0"/>
              <a:t>Interaction:</a:t>
            </a:r>
          </a:p>
          <a:p>
            <a:endParaRPr lang="en-US" sz="1800" b="1" dirty="0"/>
          </a:p>
          <a:p>
            <a:r>
              <a:rPr lang="en-US" sz="1800" b="1" dirty="0"/>
              <a:t>Notes:</a:t>
            </a:r>
            <a:endParaRPr lang="en-US" sz="1800" dirty="0"/>
          </a:p>
          <a:p>
            <a:pPr eaLnBrk="1" hangingPunct="1"/>
            <a:endParaRPr lang="en-US" sz="1800" dirty="0"/>
          </a:p>
        </p:txBody>
      </p:sp>
    </p:spTree>
    <p:extLst>
      <p:ext uri="{BB962C8B-B14F-4D97-AF65-F5344CB8AC3E}">
        <p14:creationId xmlns:p14="http://schemas.microsoft.com/office/powerpoint/2010/main" val="241912227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2"/>
          <p:cNvSpPr>
            <a:spLocks noGrp="1" noRot="1" noChangeAspect="1" noChangeArrowheads="1" noTextEdit="1"/>
          </p:cNvSpPr>
          <p:nvPr>
            <p:ph type="sldImg"/>
          </p:nvPr>
        </p:nvSpPr>
        <p:spPr>
          <a:xfrm>
            <a:off x="1143000" y="687388"/>
            <a:ext cx="4572000" cy="3429000"/>
          </a:xfrm>
          <a:prstGeom prst="rect">
            <a:avLst/>
          </a:prstGeom>
          <a:ln/>
        </p:spPr>
      </p:sp>
      <p:sp>
        <p:nvSpPr>
          <p:cNvPr id="26624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Recommend appropriate safety considerations that are consistent with the project phase.</a:t>
            </a:r>
            <a:endParaRPr lang="en-US" sz="1100" b="1" dirty="0"/>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12108989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7" name="Rectangle 2"/>
          <p:cNvSpPr>
            <a:spLocks noGrp="1" noRot="1" noChangeAspect="1" noChangeArrowheads="1" noTextEdit="1"/>
          </p:cNvSpPr>
          <p:nvPr>
            <p:ph type="sldImg"/>
          </p:nvPr>
        </p:nvSpPr>
        <p:spPr>
          <a:xfrm>
            <a:off x="1143000" y="687388"/>
            <a:ext cx="4572000" cy="3429000"/>
          </a:xfrm>
          <a:prstGeom prst="rect">
            <a:avLst/>
          </a:prstGeom>
          <a:ln/>
        </p:spPr>
      </p:sp>
      <p:sp>
        <p:nvSpPr>
          <p:cNvPr id="26726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 WZRSA process inherently gives the road owner more than one opportunity to digest the safety recommendations.</a:t>
            </a:r>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40090482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5" name="Rectangle 2"/>
          <p:cNvSpPr>
            <a:spLocks noGrp="1" noRot="1" noChangeAspect="1" noChangeArrowheads="1" noTextEdit="1"/>
          </p:cNvSpPr>
          <p:nvPr>
            <p:ph type="sldImg"/>
          </p:nvPr>
        </p:nvSpPr>
        <p:spPr>
          <a:xfrm>
            <a:off x="1143000" y="687388"/>
            <a:ext cx="4572000" cy="3429000"/>
          </a:xfrm>
          <a:prstGeom prst="rect">
            <a:avLst/>
          </a:prstGeom>
          <a:ln/>
        </p:spPr>
      </p:sp>
      <p:sp>
        <p:nvSpPr>
          <p:cNvPr id="269316"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 WZRSA process is tried and true!</a:t>
            </a:r>
            <a:endParaRPr lang="en-US" sz="1100" b="1" dirty="0"/>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29448694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3" name="Rectangle 2"/>
          <p:cNvSpPr>
            <a:spLocks noGrp="1" noRot="1" noChangeAspect="1" noChangeArrowheads="1" noTextEdit="1"/>
          </p:cNvSpPr>
          <p:nvPr>
            <p:ph type="sldImg"/>
          </p:nvPr>
        </p:nvSpPr>
        <p:spPr>
          <a:xfrm>
            <a:off x="1143000" y="687388"/>
            <a:ext cx="4572000" cy="3429000"/>
          </a:xfrm>
          <a:prstGeom prst="rect">
            <a:avLst/>
          </a:prstGeom>
          <a:ln/>
        </p:spPr>
      </p:sp>
      <p:sp>
        <p:nvSpPr>
          <p:cNvPr id="27136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A multi-disciplinary team provides more exposure to the varied elements found in work zones.</a:t>
            </a:r>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35181660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7" name="Rectangle 2"/>
          <p:cNvSpPr>
            <a:spLocks noGrp="1" noRot="1" noChangeAspect="1" noChangeArrowheads="1" noTextEdit="1"/>
          </p:cNvSpPr>
          <p:nvPr>
            <p:ph type="sldImg"/>
          </p:nvPr>
        </p:nvSpPr>
        <p:spPr>
          <a:xfrm>
            <a:off x="1143000" y="687388"/>
            <a:ext cx="4572000" cy="3429000"/>
          </a:xfrm>
          <a:prstGeom prst="rect">
            <a:avLst/>
          </a:prstGeom>
          <a:ln/>
        </p:spPr>
      </p:sp>
      <p:sp>
        <p:nvSpPr>
          <p:cNvPr id="27238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a:t>
            </a:r>
            <a:r>
              <a:rPr lang="en-US" sz="1100" dirty="0"/>
              <a:t>  Presenting the material briefly but descriptively helps the road owner better understand the recommendations without having to sort through unnecessary material.</a:t>
            </a:r>
            <a:endParaRPr lang="en-US" sz="1100" b="1" dirty="0"/>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57666137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1" name="Rectangle 2"/>
          <p:cNvSpPr>
            <a:spLocks noGrp="1" noRot="1" noChangeAspect="1" noChangeArrowheads="1" noTextEdit="1"/>
          </p:cNvSpPr>
          <p:nvPr>
            <p:ph type="sldImg"/>
          </p:nvPr>
        </p:nvSpPr>
        <p:spPr>
          <a:xfrm>
            <a:off x="1144588" y="687388"/>
            <a:ext cx="4572000" cy="3429000"/>
          </a:xfrm>
          <a:prstGeom prst="rect">
            <a:avLst/>
          </a:prstGeom>
          <a:ln/>
        </p:spPr>
      </p:sp>
      <p:sp>
        <p:nvSpPr>
          <p:cNvPr id="273412"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There are lessons learned that can be incorporated in the WZRSA process to help ensure a successful WZRSA.</a:t>
            </a:r>
            <a:endParaRPr lang="en-US" sz="1100" b="1" dirty="0"/>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556971099"/>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5" name="Rectangle 2"/>
          <p:cNvSpPr>
            <a:spLocks noGrp="1" noRot="1" noChangeAspect="1" noChangeArrowheads="1" noTextEdit="1"/>
          </p:cNvSpPr>
          <p:nvPr>
            <p:ph type="sldImg"/>
          </p:nvPr>
        </p:nvSpPr>
        <p:spPr>
          <a:xfrm>
            <a:off x="1143000" y="687388"/>
            <a:ext cx="4572000" cy="3429000"/>
          </a:xfrm>
          <a:prstGeom prst="rect">
            <a:avLst/>
          </a:prstGeom>
          <a:ln/>
        </p:spPr>
      </p:sp>
      <p:sp>
        <p:nvSpPr>
          <p:cNvPr id="274436"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This understanding comes from the introductory meeting, where the road owner lays out the project.  Clearly define the scope of the WZRSA.</a:t>
            </a:r>
            <a:endParaRPr lang="en-US" sz="1100" b="1" dirty="0"/>
          </a:p>
          <a:p>
            <a:endParaRPr lang="en-US" sz="1100" b="1" dirty="0"/>
          </a:p>
          <a:p>
            <a:r>
              <a:rPr lang="en-US" sz="1100" b="1" dirty="0"/>
              <a:t>Background Information:</a:t>
            </a:r>
            <a:endParaRPr lang="en-US" sz="1100" dirty="0"/>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428092950"/>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Rectangle 2"/>
          <p:cNvSpPr>
            <a:spLocks noGrp="1" noRot="1" noChangeAspect="1" noChangeArrowheads="1" noTextEdit="1"/>
          </p:cNvSpPr>
          <p:nvPr>
            <p:ph type="sldImg"/>
          </p:nvPr>
        </p:nvSpPr>
        <p:spPr>
          <a:xfrm>
            <a:off x="1143000" y="687388"/>
            <a:ext cx="4572000" cy="3429000"/>
          </a:xfrm>
          <a:prstGeom prst="rect">
            <a:avLst/>
          </a:prstGeom>
          <a:ln/>
        </p:spPr>
      </p:sp>
      <p:sp>
        <p:nvSpPr>
          <p:cNvPr id="275460"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It is imperative that the WZRSA team and road owner see eye to eye on all issues and processes associated with the WZRSA.</a:t>
            </a:r>
            <a:endParaRPr lang="en-US" sz="1100" b="1" dirty="0"/>
          </a:p>
          <a:p>
            <a:endParaRPr lang="en-US" sz="1100" b="1" dirty="0"/>
          </a:p>
          <a:p>
            <a:r>
              <a:rPr lang="en-US" sz="1100" b="1" dirty="0"/>
              <a:t>Background Information:</a:t>
            </a:r>
            <a:endParaRPr lang="en-US" sz="1100" dirty="0"/>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40652097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3" name="Rectangle 2"/>
          <p:cNvSpPr>
            <a:spLocks noGrp="1" noRot="1" noChangeAspect="1" noChangeArrowheads="1" noTextEdit="1"/>
          </p:cNvSpPr>
          <p:nvPr>
            <p:ph type="sldImg"/>
          </p:nvPr>
        </p:nvSpPr>
        <p:spPr>
          <a:xfrm>
            <a:off x="1143000" y="687388"/>
            <a:ext cx="4572000" cy="3429000"/>
          </a:xfrm>
          <a:prstGeom prst="rect">
            <a:avLst/>
          </a:prstGeom>
          <a:ln/>
        </p:spPr>
      </p:sp>
      <p:sp>
        <p:nvSpPr>
          <p:cNvPr id="27648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A WZRSA can be used more often and in a more refined manner when a champion is identified.</a:t>
            </a:r>
            <a:endParaRPr lang="en-US" sz="1100" b="1" dirty="0"/>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60742015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pPr>
              <a:spcBef>
                <a:spcPts val="196"/>
              </a:spcBef>
            </a:pPr>
            <a:r>
              <a:rPr lang="en-US" sz="1100" b="1" dirty="0"/>
              <a:t>Key Message:  </a:t>
            </a:r>
            <a:r>
              <a:rPr lang="en-US" sz="1100" dirty="0"/>
              <a:t>Review Module 2 Objectives</a:t>
            </a:r>
          </a:p>
          <a:p>
            <a:pPr>
              <a:spcBef>
                <a:spcPts val="196"/>
              </a:spcBef>
            </a:pPr>
            <a:endParaRPr lang="en-US" sz="1100" b="1" dirty="0"/>
          </a:p>
          <a:p>
            <a:pPr>
              <a:spcBef>
                <a:spcPts val="196"/>
              </a:spcBef>
            </a:pPr>
            <a:r>
              <a:rPr lang="en-US" sz="1100" b="1" dirty="0"/>
              <a:t>Background Information:</a:t>
            </a:r>
          </a:p>
          <a:p>
            <a:pPr marL="168184" indent="-168184">
              <a:spcBef>
                <a:spcPts val="196"/>
              </a:spcBef>
              <a:buFont typeface="Arial" pitchFamily="34" charset="0"/>
              <a:buChar char="•"/>
            </a:pPr>
            <a:r>
              <a:rPr lang="en-US" sz="1100" dirty="0"/>
              <a:t>STEP 1:  Identify Project or Active Work Zone to be Audited</a:t>
            </a:r>
          </a:p>
          <a:p>
            <a:pPr marL="358792" indent="-168184">
              <a:spcBef>
                <a:spcPts val="196"/>
              </a:spcBef>
              <a:buFont typeface="Arial" pitchFamily="34" charset="0"/>
              <a:buChar char="•"/>
            </a:pPr>
            <a:r>
              <a:rPr lang="en-US" sz="1100" dirty="0"/>
              <a:t>Identify potential projects and associated project phases to Conduct a WZRSA</a:t>
            </a:r>
          </a:p>
          <a:p>
            <a:pPr marL="358792" indent="-168184">
              <a:spcBef>
                <a:spcPts val="196"/>
              </a:spcBef>
              <a:buFont typeface="Arial" pitchFamily="34" charset="0"/>
              <a:buChar char="•"/>
            </a:pPr>
            <a:r>
              <a:rPr lang="en-US" sz="1100" dirty="0"/>
              <a:t>List reasons to consider conducting a WZRSA</a:t>
            </a:r>
          </a:p>
          <a:p>
            <a:pPr marL="168184" indent="-168184">
              <a:spcBef>
                <a:spcPts val="196"/>
              </a:spcBef>
              <a:buFont typeface="Arial" pitchFamily="34" charset="0"/>
              <a:buChar char="•"/>
            </a:pPr>
            <a:r>
              <a:rPr lang="en-US" sz="1100" dirty="0"/>
              <a:t>STEP 2:  Select an WZRSA Team</a:t>
            </a:r>
          </a:p>
          <a:p>
            <a:pPr marL="358792" indent="-168184">
              <a:spcBef>
                <a:spcPts val="196"/>
              </a:spcBef>
              <a:buFont typeface="Arial" pitchFamily="34" charset="0"/>
              <a:buChar char="•"/>
            </a:pPr>
            <a:r>
              <a:rPr lang="en-US" sz="1100" dirty="0"/>
              <a:t>Identify core skills to include on a WZRSA team</a:t>
            </a:r>
          </a:p>
          <a:p>
            <a:pPr marL="358792" indent="-168184">
              <a:spcBef>
                <a:spcPts val="196"/>
              </a:spcBef>
              <a:buFont typeface="Arial" pitchFamily="34" charset="0"/>
              <a:buChar char="•"/>
            </a:pPr>
            <a:r>
              <a:rPr lang="en-US" sz="1100" dirty="0"/>
              <a:t>Identify potential WZRSA team members for various project phases</a:t>
            </a:r>
          </a:p>
          <a:p>
            <a:pPr marL="168184" indent="-168184">
              <a:spcBef>
                <a:spcPts val="196"/>
              </a:spcBef>
              <a:buFont typeface="Arial" pitchFamily="34" charset="0"/>
              <a:buChar char="•"/>
            </a:pPr>
            <a:r>
              <a:rPr lang="en-US" sz="1100" dirty="0"/>
              <a:t>STEP 3:  Conduct a Pre-audit Meeting to Review Project Information and Drawings</a:t>
            </a:r>
          </a:p>
          <a:p>
            <a:pPr marL="358792" indent="-168184">
              <a:spcBef>
                <a:spcPts val="196"/>
              </a:spcBef>
              <a:buFont typeface="Arial" pitchFamily="34" charset="0"/>
              <a:buChar char="•"/>
            </a:pPr>
            <a:r>
              <a:rPr lang="en-US" sz="1100" dirty="0"/>
              <a:t>Identify personnel who should attend a pre-audit meeting</a:t>
            </a:r>
          </a:p>
          <a:p>
            <a:pPr marL="358792" indent="-168184">
              <a:spcBef>
                <a:spcPts val="196"/>
              </a:spcBef>
              <a:buFont typeface="Arial" pitchFamily="34" charset="0"/>
              <a:buChar char="•"/>
            </a:pPr>
            <a:r>
              <a:rPr lang="en-US" sz="1100" dirty="0"/>
              <a:t>List potential topics to discuss and review during the pre-audit meeting</a:t>
            </a:r>
          </a:p>
          <a:p>
            <a:pPr marL="168184" indent="-168184">
              <a:spcBef>
                <a:spcPts val="196"/>
              </a:spcBef>
              <a:buFont typeface="Arial" pitchFamily="34" charset="0"/>
              <a:buChar char="•"/>
            </a:pPr>
            <a:r>
              <a:rPr lang="en-US" sz="1100" dirty="0"/>
              <a:t>STEP 4:  Conduct Review of Project Data and Field Review </a:t>
            </a:r>
          </a:p>
          <a:p>
            <a:pPr marL="358792" indent="-168184">
              <a:spcBef>
                <a:spcPts val="196"/>
              </a:spcBef>
              <a:buFont typeface="Arial" pitchFamily="34" charset="0"/>
              <a:buChar char="•"/>
            </a:pPr>
            <a:r>
              <a:rPr lang="en-US" sz="1100" dirty="0"/>
              <a:t>Identify the types of data that should be reviewed at each project phase</a:t>
            </a:r>
          </a:p>
          <a:p>
            <a:pPr marL="358792" indent="-168184">
              <a:spcBef>
                <a:spcPts val="196"/>
              </a:spcBef>
              <a:buFont typeface="Arial" pitchFamily="34" charset="0"/>
              <a:buChar char="•"/>
            </a:pPr>
            <a:r>
              <a:rPr lang="en-US" sz="1100" dirty="0"/>
              <a:t>List common problem items to look for in a WZRSA</a:t>
            </a:r>
          </a:p>
          <a:p>
            <a:pPr marL="358792" indent="-168184">
              <a:spcBef>
                <a:spcPts val="196"/>
              </a:spcBef>
              <a:buFont typeface="Arial" pitchFamily="34" charset="0"/>
              <a:buChar char="•"/>
            </a:pPr>
            <a:r>
              <a:rPr lang="en-US" sz="1100" dirty="0"/>
              <a:t>Understand how prompt lists are used</a:t>
            </a:r>
          </a:p>
          <a:p>
            <a:pPr>
              <a:spcBef>
                <a:spcPts val="196"/>
              </a:spcBef>
            </a:pPr>
            <a:endParaRPr lang="en-US" sz="1100" b="1" dirty="0"/>
          </a:p>
          <a:p>
            <a:pPr>
              <a:spcBef>
                <a:spcPts val="196"/>
              </a:spcBef>
            </a:pPr>
            <a:r>
              <a:rPr lang="en-US" sz="1100" b="1" dirty="0"/>
              <a:t>Interaction:</a:t>
            </a:r>
          </a:p>
          <a:p>
            <a:pPr>
              <a:spcBef>
                <a:spcPts val="196"/>
              </a:spcBef>
            </a:pPr>
            <a:r>
              <a:rPr lang="en-US" sz="1100" b="1" dirty="0"/>
              <a:t>Notes:  </a:t>
            </a:r>
            <a:r>
              <a:rPr lang="en-US" sz="1100" dirty="0"/>
              <a:t>(Photo: http://www.iowadot.gov/workzone/images/work_zone_safety_header.jpg)</a:t>
            </a:r>
          </a:p>
        </p:txBody>
      </p:sp>
    </p:spTree>
    <p:extLst>
      <p:ext uri="{BB962C8B-B14F-4D97-AF65-F5344CB8AC3E}">
        <p14:creationId xmlns:p14="http://schemas.microsoft.com/office/powerpoint/2010/main" val="1767016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cs typeface="Times New Roman" pitchFamily="18" charset="0"/>
              </a:rPr>
              <a:t>Key Message:  </a:t>
            </a:r>
            <a:r>
              <a:rPr lang="en-US" sz="1100" dirty="0">
                <a:cs typeface="Times New Roman" pitchFamily="18" charset="0"/>
              </a:rPr>
              <a:t>Define Module 1 Objectives</a:t>
            </a:r>
          </a:p>
          <a:p>
            <a:endParaRPr lang="en-US" sz="1100" b="1" dirty="0">
              <a:cs typeface="Times New Roman" pitchFamily="18" charset="0"/>
            </a:endParaRPr>
          </a:p>
          <a:p>
            <a:r>
              <a:rPr lang="en-US" sz="1100" b="1" dirty="0">
                <a:cs typeface="Times New Roman" pitchFamily="18" charset="0"/>
              </a:rPr>
              <a:t>Background Information:</a:t>
            </a:r>
          </a:p>
          <a:p>
            <a:pPr marL="336367" indent="-336367">
              <a:lnSpc>
                <a:spcPct val="115000"/>
              </a:lnSpc>
              <a:spcBef>
                <a:spcPts val="0"/>
              </a:spcBef>
              <a:spcAft>
                <a:spcPts val="393"/>
              </a:spcAft>
              <a:buFont typeface="Arial" pitchFamily="34" charset="0"/>
              <a:buChar char="•"/>
            </a:pPr>
            <a:r>
              <a:rPr lang="en-US" sz="1100" dirty="0">
                <a:ea typeface="Calibri"/>
                <a:cs typeface="Times New Roman" pitchFamily="18" charset="0"/>
              </a:rPr>
              <a:t>Describe why work zone crashes occur</a:t>
            </a:r>
            <a:endParaRPr lang="en-US" sz="1200" dirty="0">
              <a:latin typeface="Times New Roman" pitchFamily="18" charset="0"/>
            </a:endParaRPr>
          </a:p>
          <a:p>
            <a:pPr marL="336367" indent="-336367">
              <a:lnSpc>
                <a:spcPct val="115000"/>
              </a:lnSpc>
              <a:spcBef>
                <a:spcPts val="0"/>
              </a:spcBef>
              <a:spcAft>
                <a:spcPts val="393"/>
              </a:spcAft>
              <a:buFont typeface="Arial" pitchFamily="34" charset="0"/>
              <a:buChar char="•"/>
            </a:pPr>
            <a:r>
              <a:rPr lang="en-US" sz="1100" dirty="0">
                <a:ea typeface="Calibri"/>
                <a:cs typeface="Times New Roman" pitchFamily="18" charset="0"/>
              </a:rPr>
              <a:t>Differentiate among WZRSA, WZ Inspection, WZ Process Review</a:t>
            </a:r>
          </a:p>
          <a:p>
            <a:pPr marL="336367" indent="-336367">
              <a:lnSpc>
                <a:spcPct val="115000"/>
              </a:lnSpc>
              <a:spcBef>
                <a:spcPts val="0"/>
              </a:spcBef>
              <a:spcAft>
                <a:spcPts val="393"/>
              </a:spcAft>
              <a:buFont typeface="Arial" pitchFamily="34" charset="0"/>
              <a:buChar char="•"/>
            </a:pPr>
            <a:r>
              <a:rPr lang="en-US" sz="1100" dirty="0">
                <a:ea typeface="Calibri"/>
                <a:cs typeface="Times New Roman" pitchFamily="18" charset="0"/>
              </a:rPr>
              <a:t>Identify challenges in conducting a WZRSA</a:t>
            </a:r>
          </a:p>
          <a:p>
            <a:endParaRPr lang="en-US" sz="1100" b="1" dirty="0">
              <a:cs typeface="Times New Roman" pitchFamily="18" charset="0"/>
            </a:endParaRPr>
          </a:p>
          <a:p>
            <a:r>
              <a:rPr lang="en-US" sz="1100" b="1" dirty="0">
                <a:cs typeface="Times New Roman" pitchFamily="18" charset="0"/>
              </a:rPr>
              <a:t>Interaction:</a:t>
            </a:r>
          </a:p>
          <a:p>
            <a:endParaRPr lang="en-US" sz="1100" b="1" dirty="0">
              <a:cs typeface="Times New Roman" pitchFamily="18" charset="0"/>
            </a:endParaRPr>
          </a:p>
          <a:p>
            <a:r>
              <a:rPr lang="en-US" sz="1100" b="1" dirty="0">
                <a:cs typeface="Times New Roman" pitchFamily="18" charset="0"/>
              </a:rPr>
              <a:t>Notes:  </a:t>
            </a:r>
            <a:r>
              <a:rPr lang="en-US" sz="1100" dirty="0">
                <a:cs typeface="Times New Roman" pitchFamily="18" charset="0"/>
              </a:rPr>
              <a:t>(Photo: http://www.iowadot.gov/workzone/images/work_zone_safety_header.jpg)</a:t>
            </a:r>
          </a:p>
        </p:txBody>
      </p:sp>
    </p:spTree>
    <p:extLst>
      <p:ext uri="{BB962C8B-B14F-4D97-AF65-F5344CB8AC3E}">
        <p14:creationId xmlns:p14="http://schemas.microsoft.com/office/powerpoint/2010/main" val="352818163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14A7722B-0BDD-4583-93C9-E44B8B967AC8}" type="slidenum">
              <a:rPr lang="en-US"/>
              <a:pPr>
                <a:defRPr/>
              </a:pPr>
              <a:t>161</a:t>
            </a:fld>
            <a:endParaRPr lang="en-US" dirty="0"/>
          </a:p>
        </p:txBody>
      </p:sp>
      <p:sp>
        <p:nvSpPr>
          <p:cNvPr id="154627" name="Rectangle 2"/>
          <p:cNvSpPr>
            <a:spLocks noGrp="1" noRot="1" noChangeAspect="1" noChangeArrowheads="1" noTextEdit="1"/>
          </p:cNvSpPr>
          <p:nvPr>
            <p:ph type="sldImg"/>
          </p:nvPr>
        </p:nvSpPr>
        <p:spPr bwMode="auto">
          <a:xfrm>
            <a:off x="1108075" y="654050"/>
            <a:ext cx="4646613" cy="3484563"/>
          </a:xfrm>
          <a:noFill/>
          <a:ln>
            <a:solidFill>
              <a:srgbClr val="000000"/>
            </a:solidFill>
            <a:miter lim="800000"/>
            <a:headEnd/>
            <a:tailEnd/>
          </a:ln>
        </p:spPr>
      </p:sp>
      <p:sp>
        <p:nvSpPr>
          <p:cNvPr id="154628" name="Rectangle 3"/>
          <p:cNvSpPr>
            <a:spLocks noGrp="1" noChangeArrowheads="1"/>
          </p:cNvSpPr>
          <p:nvPr>
            <p:ph type="body" idx="1"/>
          </p:nvPr>
        </p:nvSpPr>
        <p:spPr bwMode="auto">
          <a:xfrm>
            <a:off x="609600" y="4356100"/>
            <a:ext cx="5638800" cy="4138613"/>
          </a:xfrm>
          <a:noFill/>
        </p:spPr>
        <p:txBody>
          <a:bodyPr wrap="square" numCol="1" anchor="t" anchorCtr="0" compatLnSpc="1">
            <a:prstTxWarp prst="textNoShape">
              <a:avLst/>
            </a:prstTxWarp>
          </a:bodyPr>
          <a:lstStyle/>
          <a:p>
            <a:r>
              <a:rPr lang="en-US" sz="1800" b="1" dirty="0"/>
              <a:t>Key Message:  </a:t>
            </a:r>
            <a:r>
              <a:rPr lang="en-US" sz="1800" dirty="0"/>
              <a:t>Introduce Module 2</a:t>
            </a:r>
          </a:p>
          <a:p>
            <a:endParaRPr lang="en-US" sz="1800" b="1" dirty="0"/>
          </a:p>
          <a:p>
            <a:r>
              <a:rPr lang="en-US" sz="1800" b="1" dirty="0"/>
              <a:t>Background Information:</a:t>
            </a:r>
          </a:p>
          <a:p>
            <a:endParaRPr lang="en-US" sz="1800" b="1" dirty="0"/>
          </a:p>
          <a:p>
            <a:r>
              <a:rPr lang="en-US" sz="1800" b="1" dirty="0"/>
              <a:t>Interaction:</a:t>
            </a:r>
          </a:p>
          <a:p>
            <a:endParaRPr lang="en-US" sz="1800" b="1" dirty="0"/>
          </a:p>
          <a:p>
            <a:r>
              <a:rPr lang="en-US" sz="1800" b="1" dirty="0"/>
              <a:t>Notes:</a:t>
            </a:r>
            <a:endParaRPr lang="en-US" sz="1800" dirty="0"/>
          </a:p>
          <a:p>
            <a:pPr eaLnBrk="1" hangingPunct="1"/>
            <a:endParaRPr lang="en-US" sz="1800" dirty="0"/>
          </a:p>
        </p:txBody>
      </p:sp>
    </p:spTree>
    <p:extLst>
      <p:ext uri="{BB962C8B-B14F-4D97-AF65-F5344CB8AC3E}">
        <p14:creationId xmlns:p14="http://schemas.microsoft.com/office/powerpoint/2010/main" val="32810042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p:txBody>
          <a:bodyPr/>
          <a:lstStyle/>
          <a:p>
            <a:pPr>
              <a:defRPr/>
            </a:pPr>
            <a:fld id="{2FE692E7-1150-40DA-AFFE-A428D590BCFB}" type="slidenum">
              <a:rPr lang="en-US"/>
              <a:pPr>
                <a:defRPr/>
              </a:pPr>
              <a:t>162</a:t>
            </a:fld>
            <a:endParaRPr lang="en-US" dirty="0"/>
          </a:p>
        </p:txBody>
      </p:sp>
      <p:sp>
        <p:nvSpPr>
          <p:cNvPr id="174083" name="Rectangle 2"/>
          <p:cNvSpPr>
            <a:spLocks noGrp="1" noRot="1" noChangeAspect="1" noChangeArrowheads="1" noTextEdit="1"/>
          </p:cNvSpPr>
          <p:nvPr>
            <p:ph type="sldImg"/>
          </p:nvPr>
        </p:nvSpPr>
        <p:spPr bwMode="auto">
          <a:xfrm>
            <a:off x="1152525" y="693738"/>
            <a:ext cx="4552950" cy="3414712"/>
          </a:xfrm>
          <a:noFill/>
          <a:ln>
            <a:solidFill>
              <a:srgbClr val="000000"/>
            </a:solidFill>
            <a:miter lim="800000"/>
            <a:headEnd/>
            <a:tailEnd/>
          </a:ln>
        </p:spPr>
      </p:sp>
      <p:sp>
        <p:nvSpPr>
          <p:cNvPr id="174084" name="Rectangle 3"/>
          <p:cNvSpPr>
            <a:spLocks noGrp="1" noChangeArrowheads="1"/>
          </p:cNvSpPr>
          <p:nvPr>
            <p:ph type="body" idx="1"/>
          </p:nvPr>
        </p:nvSpPr>
        <p:spPr bwMode="auto">
          <a:xfrm>
            <a:off x="914400" y="4341813"/>
            <a:ext cx="5029200" cy="4116387"/>
          </a:xfrm>
          <a:noFill/>
        </p:spPr>
        <p:txBody>
          <a:bodyPr wrap="square" lIns="89520" tIns="44760" rIns="89520" bIns="44760" numCol="1" anchor="t" anchorCtr="0" compatLnSpc="1">
            <a:prstTxWarp prst="textNoShape">
              <a:avLst/>
            </a:prstTxWarp>
          </a:bodyPr>
          <a:lstStyle/>
          <a:p>
            <a:pPr eaLnBrk="1" hangingPunct="1"/>
            <a:r>
              <a:rPr lang="en-US" b="1" dirty="0"/>
              <a:t>Key Message: </a:t>
            </a:r>
            <a:r>
              <a:rPr lang="en-US" dirty="0"/>
              <a:t>Discuss the exam</a:t>
            </a:r>
            <a:endParaRPr lang="en-US" b="1" dirty="0"/>
          </a:p>
          <a:p>
            <a:pPr eaLnBrk="1" hangingPunct="1"/>
            <a:r>
              <a:rPr lang="en-US" b="1" dirty="0"/>
              <a:t>Est. Presentation Time: </a:t>
            </a:r>
            <a:r>
              <a:rPr lang="en-US" dirty="0"/>
              <a:t>2 minute(s)</a:t>
            </a:r>
            <a:endParaRPr lang="en-US" b="1" dirty="0"/>
          </a:p>
          <a:p>
            <a:pPr eaLnBrk="1" hangingPunct="1"/>
            <a:r>
              <a:rPr lang="en-US" b="1" dirty="0"/>
              <a:t>Explanation of Cues/Builds: </a:t>
            </a:r>
            <a:endParaRPr lang="en-US" dirty="0"/>
          </a:p>
          <a:p>
            <a:pPr eaLnBrk="1" hangingPunct="1"/>
            <a:r>
              <a:rPr lang="en-US" b="1" dirty="0"/>
              <a:t>Suggested Comments: </a:t>
            </a:r>
            <a:r>
              <a:rPr lang="en-US" dirty="0"/>
              <a:t>Self explanatory,</a:t>
            </a:r>
            <a:endParaRPr lang="en-US" b="1" dirty="0"/>
          </a:p>
          <a:p>
            <a:pPr eaLnBrk="1" hangingPunct="1"/>
            <a:r>
              <a:rPr lang="en-US" b="1" dirty="0"/>
              <a:t>Suggested Questions: </a:t>
            </a:r>
            <a:r>
              <a:rPr lang="en-US" dirty="0"/>
              <a:t>To get 80, how many questions can you miss and still pass? Eight.</a:t>
            </a:r>
          </a:p>
          <a:p>
            <a:pPr eaLnBrk="1" hangingPunct="1"/>
            <a:r>
              <a:rPr lang="en-US" b="1" dirty="0"/>
              <a:t>Additional Information: </a:t>
            </a:r>
            <a:r>
              <a:rPr lang="en-US" dirty="0"/>
              <a:t>None</a:t>
            </a:r>
            <a:endParaRPr lang="en-US" b="1" dirty="0"/>
          </a:p>
          <a:p>
            <a:pPr eaLnBrk="1" hangingPunct="1"/>
            <a:r>
              <a:rPr lang="en-US" b="1" dirty="0"/>
              <a:t>Possible Problems: </a:t>
            </a:r>
            <a:r>
              <a:rPr lang="en-US" dirty="0"/>
              <a:t>None</a:t>
            </a:r>
          </a:p>
          <a:p>
            <a:pPr eaLnBrk="1" hangingPunct="1"/>
            <a:endParaRPr lang="en-US" dirty="0"/>
          </a:p>
        </p:txBody>
      </p:sp>
    </p:spTree>
    <p:extLst>
      <p:ext uri="{BB962C8B-B14F-4D97-AF65-F5344CB8AC3E}">
        <p14:creationId xmlns:p14="http://schemas.microsoft.com/office/powerpoint/2010/main" val="4236741937"/>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14A7722B-0BDD-4583-93C9-E44B8B967AC8}" type="slidenum">
              <a:rPr lang="en-US"/>
              <a:pPr>
                <a:defRPr/>
              </a:pPr>
              <a:t>163</a:t>
            </a:fld>
            <a:endParaRPr lang="en-US" dirty="0"/>
          </a:p>
        </p:txBody>
      </p:sp>
      <p:sp>
        <p:nvSpPr>
          <p:cNvPr id="154627" name="Rectangle 2"/>
          <p:cNvSpPr>
            <a:spLocks noGrp="1" noRot="1" noChangeAspect="1" noChangeArrowheads="1" noTextEdit="1"/>
          </p:cNvSpPr>
          <p:nvPr>
            <p:ph type="sldImg"/>
          </p:nvPr>
        </p:nvSpPr>
        <p:spPr bwMode="auto">
          <a:xfrm>
            <a:off x="1108075" y="654050"/>
            <a:ext cx="4646613" cy="3484563"/>
          </a:xfrm>
          <a:noFill/>
          <a:ln>
            <a:solidFill>
              <a:srgbClr val="000000"/>
            </a:solidFill>
            <a:miter lim="800000"/>
            <a:headEnd/>
            <a:tailEnd/>
          </a:ln>
        </p:spPr>
      </p:sp>
      <p:sp>
        <p:nvSpPr>
          <p:cNvPr id="154628" name="Rectangle 3"/>
          <p:cNvSpPr>
            <a:spLocks noGrp="1" noChangeArrowheads="1"/>
          </p:cNvSpPr>
          <p:nvPr>
            <p:ph type="body" idx="1"/>
          </p:nvPr>
        </p:nvSpPr>
        <p:spPr bwMode="auto">
          <a:xfrm>
            <a:off x="609600" y="4356100"/>
            <a:ext cx="5638800" cy="4138613"/>
          </a:xfrm>
          <a:noFill/>
        </p:spPr>
        <p:txBody>
          <a:bodyPr wrap="square" numCol="1" anchor="t" anchorCtr="0" compatLnSpc="1">
            <a:prstTxWarp prst="textNoShape">
              <a:avLst/>
            </a:prstTxWarp>
          </a:bodyPr>
          <a:lstStyle/>
          <a:p>
            <a:r>
              <a:rPr lang="en-US" sz="1800" b="1" dirty="0"/>
              <a:t>Key Message:  </a:t>
            </a:r>
            <a:r>
              <a:rPr lang="en-US" sz="1800" dirty="0"/>
              <a:t>Introduce Module 2</a:t>
            </a:r>
          </a:p>
          <a:p>
            <a:endParaRPr lang="en-US" sz="1800" b="1" dirty="0"/>
          </a:p>
          <a:p>
            <a:r>
              <a:rPr lang="en-US" sz="1800" b="1" dirty="0"/>
              <a:t>Background Information:</a:t>
            </a:r>
          </a:p>
          <a:p>
            <a:endParaRPr lang="en-US" sz="1800" b="1" dirty="0"/>
          </a:p>
          <a:p>
            <a:r>
              <a:rPr lang="en-US" sz="1800" b="1" dirty="0"/>
              <a:t>Interaction:</a:t>
            </a:r>
          </a:p>
          <a:p>
            <a:endParaRPr lang="en-US" sz="1800" b="1" dirty="0"/>
          </a:p>
          <a:p>
            <a:r>
              <a:rPr lang="en-US" sz="1800" b="1" dirty="0"/>
              <a:t>Notes:</a:t>
            </a:r>
            <a:endParaRPr lang="en-US" sz="1800" dirty="0"/>
          </a:p>
          <a:p>
            <a:pPr eaLnBrk="1" hangingPunct="1"/>
            <a:endParaRPr lang="en-US" sz="1800" dirty="0"/>
          </a:p>
        </p:txBody>
      </p:sp>
    </p:spTree>
    <p:extLst>
      <p:ext uri="{BB962C8B-B14F-4D97-AF65-F5344CB8AC3E}">
        <p14:creationId xmlns:p14="http://schemas.microsoft.com/office/powerpoint/2010/main" val="356605896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cs typeface="Times New Roman" pitchFamily="18" charset="0"/>
              </a:rPr>
              <a:t>Key Message:  </a:t>
            </a:r>
            <a:r>
              <a:rPr lang="en-US" sz="1100" dirty="0">
                <a:cs typeface="Times New Roman" pitchFamily="18" charset="0"/>
              </a:rPr>
              <a:t>Define Module 3 Objectives</a:t>
            </a:r>
          </a:p>
          <a:p>
            <a:endParaRPr lang="en-US" sz="1100" b="1" dirty="0">
              <a:cs typeface="Times New Roman" pitchFamily="18" charset="0"/>
            </a:endParaRPr>
          </a:p>
          <a:p>
            <a:r>
              <a:rPr lang="en-US" sz="1100" b="1" dirty="0">
                <a:cs typeface="Times New Roman" pitchFamily="18" charset="0"/>
              </a:rPr>
              <a:t>Background Information:</a:t>
            </a:r>
          </a:p>
          <a:p>
            <a:pPr marL="336367" indent="-336367">
              <a:lnSpc>
                <a:spcPct val="115000"/>
              </a:lnSpc>
              <a:spcBef>
                <a:spcPts val="0"/>
              </a:spcBef>
              <a:spcAft>
                <a:spcPts val="393"/>
              </a:spcAft>
              <a:buFont typeface="Arial" pitchFamily="34" charset="0"/>
              <a:buChar char="•"/>
            </a:pPr>
            <a:r>
              <a:rPr lang="en-US" sz="1100" dirty="0">
                <a:ea typeface="Calibri"/>
                <a:cs typeface="Times New Roman" pitchFamily="18" charset="0"/>
              </a:rPr>
              <a:t>Self explanatory</a:t>
            </a:r>
          </a:p>
          <a:p>
            <a:endParaRPr lang="en-US" sz="1100" b="1" dirty="0">
              <a:cs typeface="Times New Roman" pitchFamily="18" charset="0"/>
            </a:endParaRPr>
          </a:p>
          <a:p>
            <a:r>
              <a:rPr lang="en-US" sz="1100" b="1" dirty="0">
                <a:cs typeface="Times New Roman" pitchFamily="18" charset="0"/>
              </a:rPr>
              <a:t>Interaction:</a:t>
            </a:r>
          </a:p>
          <a:p>
            <a:endParaRPr lang="en-US" sz="1100" b="1" dirty="0">
              <a:cs typeface="Times New Roman" pitchFamily="18" charset="0"/>
            </a:endParaRPr>
          </a:p>
          <a:p>
            <a:r>
              <a:rPr lang="en-US" sz="1100" b="1" dirty="0">
                <a:cs typeface="Times New Roman" pitchFamily="18" charset="0"/>
              </a:rPr>
              <a:t>Notes:</a:t>
            </a:r>
            <a:endParaRPr lang="en-US" sz="1100" dirty="0">
              <a:cs typeface="Times New Roman" pitchFamily="18" charset="0"/>
            </a:endParaRPr>
          </a:p>
        </p:txBody>
      </p:sp>
    </p:spTree>
    <p:extLst>
      <p:ext uri="{BB962C8B-B14F-4D97-AF65-F5344CB8AC3E}">
        <p14:creationId xmlns:p14="http://schemas.microsoft.com/office/powerpoint/2010/main" val="151104930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cs typeface="Times New Roman" pitchFamily="18" charset="0"/>
              </a:rPr>
              <a:t>Key Message:  </a:t>
            </a:r>
            <a:r>
              <a:rPr lang="en-US" sz="1100" dirty="0">
                <a:cs typeface="Times New Roman" pitchFamily="18" charset="0"/>
              </a:rPr>
              <a:t>Define Module 1 Objectives</a:t>
            </a:r>
          </a:p>
          <a:p>
            <a:endParaRPr lang="en-US" sz="1100" b="1" dirty="0">
              <a:cs typeface="Times New Roman" pitchFamily="18" charset="0"/>
            </a:endParaRPr>
          </a:p>
          <a:p>
            <a:r>
              <a:rPr lang="en-US" sz="1100" b="1" dirty="0">
                <a:cs typeface="Times New Roman" pitchFamily="18" charset="0"/>
              </a:rPr>
              <a:t>Background Information:</a:t>
            </a:r>
          </a:p>
          <a:p>
            <a:pPr marL="336367" indent="-336367">
              <a:lnSpc>
                <a:spcPct val="115000"/>
              </a:lnSpc>
              <a:spcBef>
                <a:spcPts val="0"/>
              </a:spcBef>
              <a:spcAft>
                <a:spcPts val="393"/>
              </a:spcAft>
              <a:buFont typeface="Arial" pitchFamily="34" charset="0"/>
              <a:buChar char="•"/>
            </a:pPr>
            <a:r>
              <a:rPr lang="en-US" sz="1100" dirty="0">
                <a:ea typeface="Calibri"/>
                <a:cs typeface="Times New Roman" pitchFamily="18" charset="0"/>
              </a:rPr>
              <a:t>Describe why work zone crashes occur</a:t>
            </a:r>
            <a:endParaRPr lang="en-US" sz="1200" dirty="0">
              <a:latin typeface="Times New Roman" pitchFamily="18" charset="0"/>
            </a:endParaRPr>
          </a:p>
          <a:p>
            <a:pPr marL="336367" indent="-336367">
              <a:lnSpc>
                <a:spcPct val="115000"/>
              </a:lnSpc>
              <a:spcBef>
                <a:spcPts val="0"/>
              </a:spcBef>
              <a:spcAft>
                <a:spcPts val="393"/>
              </a:spcAft>
              <a:buFont typeface="Arial" pitchFamily="34" charset="0"/>
              <a:buChar char="•"/>
            </a:pPr>
            <a:r>
              <a:rPr lang="en-US" sz="1100" dirty="0">
                <a:ea typeface="Calibri"/>
                <a:cs typeface="Times New Roman" pitchFamily="18" charset="0"/>
              </a:rPr>
              <a:t>Differentiate among WZRSA, WZ Inspection, WZ Process Review</a:t>
            </a:r>
          </a:p>
          <a:p>
            <a:pPr marL="336367" indent="-336367">
              <a:lnSpc>
                <a:spcPct val="115000"/>
              </a:lnSpc>
              <a:spcBef>
                <a:spcPts val="0"/>
              </a:spcBef>
              <a:spcAft>
                <a:spcPts val="393"/>
              </a:spcAft>
              <a:buFont typeface="Arial" pitchFamily="34" charset="0"/>
              <a:buChar char="•"/>
            </a:pPr>
            <a:r>
              <a:rPr lang="en-US" sz="1100" dirty="0">
                <a:ea typeface="Calibri"/>
                <a:cs typeface="Times New Roman" pitchFamily="18" charset="0"/>
              </a:rPr>
              <a:t>Identify challenges in conducting a WZRSA</a:t>
            </a:r>
          </a:p>
          <a:p>
            <a:endParaRPr lang="en-US" sz="1100" b="1" dirty="0">
              <a:cs typeface="Times New Roman" pitchFamily="18" charset="0"/>
            </a:endParaRPr>
          </a:p>
          <a:p>
            <a:r>
              <a:rPr lang="en-US" sz="1100" b="1" dirty="0">
                <a:cs typeface="Times New Roman" pitchFamily="18" charset="0"/>
              </a:rPr>
              <a:t>Interaction:</a:t>
            </a:r>
          </a:p>
          <a:p>
            <a:endParaRPr lang="en-US" sz="1100" b="1" dirty="0">
              <a:cs typeface="Times New Roman" pitchFamily="18" charset="0"/>
            </a:endParaRPr>
          </a:p>
          <a:p>
            <a:r>
              <a:rPr lang="en-US" sz="1100" b="1" dirty="0">
                <a:cs typeface="Times New Roman" pitchFamily="18" charset="0"/>
              </a:rPr>
              <a:t>Notes:  </a:t>
            </a:r>
            <a:r>
              <a:rPr lang="en-US" sz="1100" dirty="0">
                <a:cs typeface="Times New Roman" pitchFamily="18" charset="0"/>
              </a:rPr>
              <a:t>(Photo: http://www.iowadot.gov/workzone/images/work_zone_safety_header.jpg)</a:t>
            </a:r>
          </a:p>
        </p:txBody>
      </p:sp>
    </p:spTree>
    <p:extLst>
      <p:ext uri="{BB962C8B-B14F-4D97-AF65-F5344CB8AC3E}">
        <p14:creationId xmlns:p14="http://schemas.microsoft.com/office/powerpoint/2010/main" val="3448127044"/>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14A7722B-0BDD-4583-93C9-E44B8B967AC8}" type="slidenum">
              <a:rPr lang="en-US"/>
              <a:pPr>
                <a:defRPr/>
              </a:pPr>
              <a:t>166</a:t>
            </a:fld>
            <a:endParaRPr lang="en-US" dirty="0"/>
          </a:p>
        </p:txBody>
      </p:sp>
      <p:sp>
        <p:nvSpPr>
          <p:cNvPr id="154627" name="Rectangle 2"/>
          <p:cNvSpPr>
            <a:spLocks noGrp="1" noRot="1" noChangeAspect="1" noChangeArrowheads="1" noTextEdit="1"/>
          </p:cNvSpPr>
          <p:nvPr>
            <p:ph type="sldImg"/>
          </p:nvPr>
        </p:nvSpPr>
        <p:spPr bwMode="auto">
          <a:xfrm>
            <a:off x="1108075" y="654050"/>
            <a:ext cx="4646613" cy="3484563"/>
          </a:xfrm>
          <a:noFill/>
          <a:ln>
            <a:solidFill>
              <a:srgbClr val="000000"/>
            </a:solidFill>
            <a:miter lim="800000"/>
            <a:headEnd/>
            <a:tailEnd/>
          </a:ln>
        </p:spPr>
      </p:sp>
      <p:sp>
        <p:nvSpPr>
          <p:cNvPr id="154628" name="Rectangle 3"/>
          <p:cNvSpPr>
            <a:spLocks noGrp="1" noChangeArrowheads="1"/>
          </p:cNvSpPr>
          <p:nvPr>
            <p:ph type="body" idx="1"/>
          </p:nvPr>
        </p:nvSpPr>
        <p:spPr bwMode="auto">
          <a:xfrm>
            <a:off x="609600" y="4356100"/>
            <a:ext cx="5638800" cy="4138613"/>
          </a:xfrm>
          <a:noFill/>
        </p:spPr>
        <p:txBody>
          <a:bodyPr wrap="square" numCol="1" anchor="t" anchorCtr="0" compatLnSpc="1">
            <a:prstTxWarp prst="textNoShape">
              <a:avLst/>
            </a:prstTxWarp>
          </a:bodyPr>
          <a:lstStyle/>
          <a:p>
            <a:r>
              <a:rPr lang="en-US" sz="1800" b="1" dirty="0"/>
              <a:t>Key Message:  </a:t>
            </a:r>
            <a:r>
              <a:rPr lang="en-US" sz="1800" dirty="0"/>
              <a:t>Introduce Module 2</a:t>
            </a:r>
          </a:p>
          <a:p>
            <a:endParaRPr lang="en-US" sz="1800" b="1" dirty="0"/>
          </a:p>
          <a:p>
            <a:r>
              <a:rPr lang="en-US" sz="1800" b="1" dirty="0"/>
              <a:t>Background Information:</a:t>
            </a:r>
          </a:p>
          <a:p>
            <a:endParaRPr lang="en-US" sz="1800" b="1" dirty="0"/>
          </a:p>
          <a:p>
            <a:r>
              <a:rPr lang="en-US" sz="1800" b="1" dirty="0"/>
              <a:t>Interaction:</a:t>
            </a:r>
          </a:p>
          <a:p>
            <a:endParaRPr lang="en-US" sz="1800" b="1" dirty="0"/>
          </a:p>
          <a:p>
            <a:r>
              <a:rPr lang="en-US" sz="1800" b="1" dirty="0"/>
              <a:t>Notes:</a:t>
            </a:r>
            <a:endParaRPr lang="en-US" sz="1800" dirty="0"/>
          </a:p>
          <a:p>
            <a:pPr eaLnBrk="1" hangingPunct="1"/>
            <a:endParaRPr lang="en-US" sz="1800" dirty="0"/>
          </a:p>
        </p:txBody>
      </p:sp>
    </p:spTree>
    <p:extLst>
      <p:ext uri="{BB962C8B-B14F-4D97-AF65-F5344CB8AC3E}">
        <p14:creationId xmlns:p14="http://schemas.microsoft.com/office/powerpoint/2010/main" val="3388377888"/>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cs typeface="Times New Roman" pitchFamily="18" charset="0"/>
              </a:rPr>
              <a:t>Key Message:  </a:t>
            </a:r>
            <a:r>
              <a:rPr lang="en-US" sz="1100" dirty="0">
                <a:cs typeface="Times New Roman" pitchFamily="18" charset="0"/>
              </a:rPr>
              <a:t>Define Module Objectives</a:t>
            </a:r>
          </a:p>
          <a:p>
            <a:endParaRPr lang="en-US" sz="1100" b="1" dirty="0">
              <a:cs typeface="Times New Roman" pitchFamily="18" charset="0"/>
            </a:endParaRPr>
          </a:p>
          <a:p>
            <a:r>
              <a:rPr lang="en-US" sz="1100" b="1" dirty="0">
                <a:cs typeface="Times New Roman" pitchFamily="18" charset="0"/>
              </a:rPr>
              <a:t>Background Information:</a:t>
            </a:r>
          </a:p>
          <a:p>
            <a:endParaRPr lang="en-US" sz="1100" b="1" dirty="0">
              <a:cs typeface="Times New Roman" pitchFamily="18" charset="0"/>
            </a:endParaRPr>
          </a:p>
          <a:p>
            <a:r>
              <a:rPr lang="en-US" sz="1100" b="1" dirty="0">
                <a:cs typeface="Times New Roman" pitchFamily="18" charset="0"/>
              </a:rPr>
              <a:t>Interaction:</a:t>
            </a:r>
          </a:p>
          <a:p>
            <a:endParaRPr lang="en-US" sz="1100" b="1" dirty="0">
              <a:cs typeface="Times New Roman" pitchFamily="18" charset="0"/>
            </a:endParaRPr>
          </a:p>
          <a:p>
            <a:r>
              <a:rPr lang="en-US" sz="1100" b="1" dirty="0">
                <a:cs typeface="Times New Roman" pitchFamily="18" charset="0"/>
              </a:rPr>
              <a:t>Notes: </a:t>
            </a:r>
            <a:endParaRPr lang="en-US" sz="1100" dirty="0">
              <a:cs typeface="Times New Roman" pitchFamily="18" charset="0"/>
            </a:endParaRPr>
          </a:p>
        </p:txBody>
      </p:sp>
    </p:spTree>
    <p:extLst>
      <p:ext uri="{BB962C8B-B14F-4D97-AF65-F5344CB8AC3E}">
        <p14:creationId xmlns:p14="http://schemas.microsoft.com/office/powerpoint/2010/main" val="350583032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r>
              <a:rPr lang="en-US" b="1" dirty="0"/>
              <a:t>Key Message: </a:t>
            </a:r>
            <a:r>
              <a:rPr lang="en-US" b="0" dirty="0"/>
              <a:t>Review</a:t>
            </a:r>
            <a:r>
              <a:rPr lang="en-US" b="0" baseline="0" dirty="0"/>
              <a:t> of</a:t>
            </a:r>
            <a:r>
              <a:rPr lang="en-US" dirty="0"/>
              <a:t> course objectives</a:t>
            </a:r>
            <a:endParaRPr lang="en-US" b="1" dirty="0"/>
          </a:p>
          <a:p>
            <a:r>
              <a:rPr lang="en-US" b="1" dirty="0"/>
              <a:t>Est. Presentation Time: </a:t>
            </a:r>
            <a:r>
              <a:rPr lang="en-US" dirty="0"/>
              <a:t>1-2 minute(s)</a:t>
            </a:r>
            <a:endParaRPr lang="en-US" b="1" dirty="0"/>
          </a:p>
          <a:p>
            <a:r>
              <a:rPr lang="en-US" b="1" dirty="0"/>
              <a:t>Explanation of Cues/Builds: </a:t>
            </a:r>
            <a:r>
              <a:rPr lang="en-US" dirty="0"/>
              <a:t>None</a:t>
            </a:r>
          </a:p>
          <a:p>
            <a:r>
              <a:rPr lang="en-US" b="1" dirty="0"/>
              <a:t>Suggested Comments: </a:t>
            </a:r>
            <a:r>
              <a:rPr lang="en-US" dirty="0"/>
              <a:t>These</a:t>
            </a:r>
            <a:r>
              <a:rPr lang="en-US" baseline="0" dirty="0"/>
              <a:t> are the objectives we gave ourselves. [Review as needed]</a:t>
            </a:r>
            <a:endParaRPr lang="en-US" dirty="0"/>
          </a:p>
          <a:p>
            <a:r>
              <a:rPr lang="en-US" b="1" dirty="0"/>
              <a:t>Suggested Questions: </a:t>
            </a:r>
            <a:r>
              <a:rPr lang="en-US" dirty="0"/>
              <a:t>Did we meet our objectives? Did we accomplish these things?</a:t>
            </a:r>
          </a:p>
          <a:p>
            <a:r>
              <a:rPr lang="en-US" b="1" dirty="0"/>
              <a:t>Additional Information: </a:t>
            </a:r>
            <a:r>
              <a:rPr lang="en-US" dirty="0"/>
              <a:t>None</a:t>
            </a:r>
          </a:p>
          <a:p>
            <a:r>
              <a:rPr lang="en-US" b="1" dirty="0"/>
              <a:t>Possible Problems: </a:t>
            </a:r>
            <a:r>
              <a:rPr lang="en-US" dirty="0"/>
              <a:t>Allow</a:t>
            </a:r>
            <a:r>
              <a:rPr lang="en-US" baseline="0" dirty="0"/>
              <a:t> time for comments as needed. Seek suggestions for improvement.</a:t>
            </a:r>
            <a:endParaRPr lang="en-US" dirty="0"/>
          </a:p>
          <a:p>
            <a:endParaRPr lang="en-US" dirty="0"/>
          </a:p>
        </p:txBody>
      </p:sp>
      <p:sp>
        <p:nvSpPr>
          <p:cNvPr id="30724" name="Slide Number Placeholder 3"/>
          <p:cNvSpPr>
            <a:spLocks noGrp="1"/>
          </p:cNvSpPr>
          <p:nvPr>
            <p:ph type="sldNum" sz="quarter" idx="5"/>
          </p:nvPr>
        </p:nvSpPr>
        <p:spPr>
          <a:xfrm>
            <a:off x="3884613" y="8685213"/>
            <a:ext cx="2971800" cy="457200"/>
          </a:xfrm>
          <a:prstGeom prst="rect">
            <a:avLst/>
          </a:prstGeom>
          <a:noFill/>
        </p:spPr>
        <p:txBody>
          <a:bodyPr/>
          <a:lstStyle/>
          <a:p>
            <a:fld id="{C4B8731E-E1B7-4DDD-BC73-314E8704F07F}" type="slidenum">
              <a:rPr lang="en-US" smtClean="0"/>
              <a:pPr/>
              <a:t>168</a:t>
            </a:fld>
            <a:endParaRPr lang="en-US" dirty="0"/>
          </a:p>
        </p:txBody>
      </p:sp>
    </p:spTree>
    <p:extLst>
      <p:ext uri="{BB962C8B-B14F-4D97-AF65-F5344CB8AC3E}">
        <p14:creationId xmlns:p14="http://schemas.microsoft.com/office/powerpoint/2010/main" val="2786477268"/>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xfrm>
            <a:off x="3884613" y="8685213"/>
            <a:ext cx="2971800" cy="457200"/>
          </a:xfrm>
          <a:prstGeom prst="rect">
            <a:avLst/>
          </a:prstGeom>
          <a:noFill/>
        </p:spPr>
        <p:txBody>
          <a:bodyPr/>
          <a:lstStyle/>
          <a:p>
            <a:fld id="{33D4AFAE-1576-410A-A421-F20F76AAE4F7}" type="slidenum">
              <a:rPr lang="en-US" smtClean="0"/>
              <a:pPr/>
              <a:t>169</a:t>
            </a:fld>
            <a:endParaRPr lang="en-US"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r>
              <a:rPr lang="en-US" b="1" dirty="0"/>
              <a:t>Key Message: </a:t>
            </a:r>
            <a:r>
              <a:rPr lang="en-US" dirty="0"/>
              <a:t>Explain the “parking lot”</a:t>
            </a:r>
            <a:endParaRPr lang="en-US" b="1" dirty="0"/>
          </a:p>
          <a:p>
            <a:r>
              <a:rPr lang="en-US" b="1" dirty="0"/>
              <a:t>Est. Presentation Time: </a:t>
            </a:r>
            <a:r>
              <a:rPr lang="en-US" b="0" dirty="0"/>
              <a:t>Less</a:t>
            </a:r>
            <a:r>
              <a:rPr lang="en-US" b="0" baseline="0" dirty="0"/>
              <a:t> than a</a:t>
            </a:r>
            <a:r>
              <a:rPr lang="en-US" dirty="0"/>
              <a:t> minute.</a:t>
            </a:r>
            <a:endParaRPr lang="en-US" b="1" dirty="0"/>
          </a:p>
          <a:p>
            <a:r>
              <a:rPr lang="en-US" b="1" dirty="0"/>
              <a:t>Explanation of Cues/Builds: </a:t>
            </a:r>
            <a:r>
              <a:rPr lang="en-US" dirty="0"/>
              <a:t>None</a:t>
            </a:r>
          </a:p>
          <a:p>
            <a:r>
              <a:rPr lang="en-US" b="1" dirty="0"/>
              <a:t>Suggested Comments: Let’s </a:t>
            </a:r>
            <a:r>
              <a:rPr lang="en-US" dirty="0"/>
              <a:t>review the “parking lot” to make sure your</a:t>
            </a:r>
            <a:r>
              <a:rPr lang="en-US" baseline="0" dirty="0"/>
              <a:t> questions and pending items</a:t>
            </a:r>
            <a:r>
              <a:rPr lang="en-US" dirty="0"/>
              <a:t> were answered.</a:t>
            </a:r>
          </a:p>
          <a:p>
            <a:r>
              <a:rPr lang="en-US" b="1" dirty="0"/>
              <a:t>Suggested Questions: </a:t>
            </a:r>
            <a:r>
              <a:rPr lang="en-US" dirty="0"/>
              <a:t>None</a:t>
            </a:r>
          </a:p>
          <a:p>
            <a:r>
              <a:rPr lang="en-US" b="1" dirty="0"/>
              <a:t>Additional Information: </a:t>
            </a:r>
            <a:r>
              <a:rPr lang="en-US" dirty="0"/>
              <a:t>Remember this concept may have been used in the TCT course, so keep this brief.</a:t>
            </a:r>
          </a:p>
          <a:p>
            <a:r>
              <a:rPr lang="en-US" b="1" dirty="0"/>
              <a:t>Possible Problems: </a:t>
            </a:r>
            <a:r>
              <a:rPr lang="en-US" dirty="0"/>
              <a:t>None</a:t>
            </a:r>
          </a:p>
          <a:p>
            <a:pPr eaLnBrk="1" hangingPunct="1"/>
            <a:endParaRPr lang="en-US" dirty="0"/>
          </a:p>
        </p:txBody>
      </p:sp>
    </p:spTree>
    <p:extLst>
      <p:ext uri="{BB962C8B-B14F-4D97-AF65-F5344CB8AC3E}">
        <p14:creationId xmlns:p14="http://schemas.microsoft.com/office/powerpoint/2010/main" val="1521282324"/>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xfrm>
            <a:off x="3884613" y="8685213"/>
            <a:ext cx="2971800" cy="457200"/>
          </a:xfrm>
          <a:prstGeom prst="rect">
            <a:avLst/>
          </a:prstGeom>
        </p:spPr>
        <p:txBody>
          <a:bodyPr/>
          <a:lstStyle/>
          <a:p>
            <a:pPr>
              <a:defRPr/>
            </a:pPr>
            <a:fld id="{C1306649-0ADB-4B83-815B-01233FA68CB8}" type="slidenum">
              <a:rPr lang="en-US" smtClean="0"/>
              <a:pPr>
                <a:defRPr/>
              </a:pPr>
              <a:t>170</a:t>
            </a:fld>
            <a:endParaRPr lang="en-US" dirty="0"/>
          </a:p>
        </p:txBody>
      </p:sp>
      <p:sp>
        <p:nvSpPr>
          <p:cNvPr id="393219" name="Rectangle 2"/>
          <p:cNvSpPr>
            <a:spLocks noGrp="1" noRot="1" noChangeAspect="1" noChangeArrowheads="1" noTextEdit="1"/>
          </p:cNvSpPr>
          <p:nvPr>
            <p:ph type="sldImg"/>
          </p:nvPr>
        </p:nvSpPr>
        <p:spPr bwMode="auto">
          <a:xfrm>
            <a:off x="1152525" y="693738"/>
            <a:ext cx="4552950" cy="3414712"/>
          </a:xfrm>
          <a:noFill/>
          <a:ln>
            <a:solidFill>
              <a:srgbClr val="000000"/>
            </a:solidFill>
            <a:miter lim="800000"/>
            <a:headEnd/>
            <a:tailEnd/>
          </a:ln>
        </p:spPr>
      </p:sp>
      <p:sp>
        <p:nvSpPr>
          <p:cNvPr id="393220" name="Rectangle 3"/>
          <p:cNvSpPr>
            <a:spLocks noGrp="1" noChangeArrowheads="1"/>
          </p:cNvSpPr>
          <p:nvPr>
            <p:ph type="body" idx="1"/>
          </p:nvPr>
        </p:nvSpPr>
        <p:spPr bwMode="auto">
          <a:xfrm>
            <a:off x="762000" y="4341813"/>
            <a:ext cx="5181600" cy="4116387"/>
          </a:xfrm>
          <a:noFill/>
        </p:spPr>
        <p:txBody>
          <a:bodyPr wrap="square" numCol="1" anchor="t" anchorCtr="0" compatLnSpc="1">
            <a:prstTxWarp prst="textNoShape">
              <a:avLst/>
            </a:prstTxWarp>
          </a:bodyPr>
          <a:lstStyle/>
          <a:p>
            <a:pPr eaLnBrk="1" hangingPunct="1"/>
            <a:r>
              <a:rPr lang="en-US" b="1" dirty="0"/>
              <a:t>Key Message: </a:t>
            </a:r>
            <a:r>
              <a:rPr lang="en-US" dirty="0"/>
              <a:t>Completion of evaluation forms</a:t>
            </a:r>
            <a:endParaRPr lang="en-US" b="1" dirty="0"/>
          </a:p>
          <a:p>
            <a:pPr eaLnBrk="1" hangingPunct="1"/>
            <a:r>
              <a:rPr lang="en-US" b="1" dirty="0"/>
              <a:t>Est. Presentation Time: </a:t>
            </a:r>
            <a:r>
              <a:rPr lang="en-US" dirty="0"/>
              <a:t>10 minutes</a:t>
            </a:r>
          </a:p>
          <a:p>
            <a:pPr eaLnBrk="1" hangingPunct="1"/>
            <a:r>
              <a:rPr lang="en-US" b="1" dirty="0"/>
              <a:t>Explanation of Cues/Builds: </a:t>
            </a:r>
            <a:r>
              <a:rPr lang="en-US" dirty="0"/>
              <a:t>None</a:t>
            </a:r>
          </a:p>
          <a:p>
            <a:pPr eaLnBrk="1" hangingPunct="1"/>
            <a:r>
              <a:rPr lang="en-US" b="1" dirty="0"/>
              <a:t>Suggested Comments: </a:t>
            </a:r>
            <a:r>
              <a:rPr lang="en-US" dirty="0"/>
              <a:t>Please complete the evaluation form using a pen or a thin felt tip There is no need to enter any personal information or information about the course (date, etc.). Simple X the box that best represents your views. Written comments are always welcomed. You may turn it in along with your exam and exam booklet.</a:t>
            </a:r>
          </a:p>
          <a:p>
            <a:pPr eaLnBrk="1" hangingPunct="1"/>
            <a:r>
              <a:rPr lang="en-US" b="1" dirty="0"/>
              <a:t>Suggested Questions: </a:t>
            </a:r>
            <a:r>
              <a:rPr lang="en-US" dirty="0"/>
              <a:t>None</a:t>
            </a:r>
          </a:p>
          <a:p>
            <a:pPr eaLnBrk="1" hangingPunct="1"/>
            <a:r>
              <a:rPr lang="en-US" b="1" dirty="0"/>
              <a:t>Additional Information: </a:t>
            </a:r>
            <a:r>
              <a:rPr lang="en-US" dirty="0"/>
              <a:t>None</a:t>
            </a:r>
            <a:endParaRPr lang="en-US" b="1" dirty="0"/>
          </a:p>
          <a:p>
            <a:pPr eaLnBrk="1" hangingPunct="1"/>
            <a:r>
              <a:rPr lang="en-US" b="1" dirty="0"/>
              <a:t>Possible Problems: </a:t>
            </a:r>
            <a:r>
              <a:rPr lang="en-US" dirty="0"/>
              <a:t>You may want to collect the forms here so they don’t get lost later. Avoid looking at the forms. Shuffle them as you collect them.</a:t>
            </a:r>
          </a:p>
          <a:p>
            <a:pPr eaLnBrk="1" hangingPunct="1"/>
            <a:endParaRPr lang="en-US" dirty="0"/>
          </a:p>
        </p:txBody>
      </p:sp>
    </p:spTree>
    <p:extLst>
      <p:ext uri="{BB962C8B-B14F-4D97-AF65-F5344CB8AC3E}">
        <p14:creationId xmlns:p14="http://schemas.microsoft.com/office/powerpoint/2010/main" val="329525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sz="1100" b="1" dirty="0"/>
              <a:t>Key Message:  </a:t>
            </a:r>
            <a:r>
              <a:rPr lang="en-US" sz="1100" dirty="0"/>
              <a:t>Discuss the general reasons work zone crashes occur.</a:t>
            </a:r>
          </a:p>
          <a:p>
            <a:endParaRPr lang="en-US" sz="1100" b="1" dirty="0"/>
          </a:p>
          <a:p>
            <a:r>
              <a:rPr lang="en-US" sz="1100" b="1" dirty="0"/>
              <a:t>Background Information:  </a:t>
            </a:r>
            <a:r>
              <a:rPr lang="en-US" sz="1100" dirty="0"/>
              <a:t>(This slide has two animations, one for each set of sub bullets.)</a:t>
            </a:r>
          </a:p>
          <a:p>
            <a:pPr marL="171379" indent="-171379">
              <a:spcBef>
                <a:spcPts val="196"/>
              </a:spcBef>
              <a:buFont typeface="Arial" pitchFamily="34" charset="0"/>
              <a:buChar char="•"/>
            </a:pPr>
            <a:r>
              <a:rPr lang="en-US" sz="1100" dirty="0"/>
              <a:t>It is said that there are Three Certainties in Life that we can be sure of: </a:t>
            </a:r>
          </a:p>
          <a:p>
            <a:pPr marL="628391" lvl="1" indent="-171379">
              <a:spcBef>
                <a:spcPts val="196"/>
              </a:spcBef>
              <a:buFont typeface="Arial" pitchFamily="34" charset="0"/>
              <a:buChar char="•"/>
            </a:pPr>
            <a:r>
              <a:rPr lang="en-US" sz="1100" dirty="0"/>
              <a:t>Death, Taxes, &amp; Change</a:t>
            </a:r>
          </a:p>
          <a:p>
            <a:pPr marL="171379" indent="-171379">
              <a:spcBef>
                <a:spcPts val="196"/>
              </a:spcBef>
              <a:buFont typeface="Arial" pitchFamily="34" charset="0"/>
              <a:buChar char="•"/>
            </a:pPr>
            <a:r>
              <a:rPr lang="en-US" sz="1100" dirty="0"/>
              <a:t>Change being the key word.</a:t>
            </a:r>
          </a:p>
          <a:p>
            <a:pPr marL="171379" indent="-171379">
              <a:spcBef>
                <a:spcPts val="196"/>
              </a:spcBef>
              <a:buFont typeface="Arial" pitchFamily="34" charset="0"/>
              <a:buChar char="•"/>
            </a:pPr>
            <a:r>
              <a:rPr lang="en-US" sz="1100" dirty="0"/>
              <a:t>So, How does this figure into a WZ?   </a:t>
            </a:r>
          </a:p>
          <a:p>
            <a:pPr marL="628391" lvl="1" indent="-171379">
              <a:spcBef>
                <a:spcPts val="196"/>
              </a:spcBef>
              <a:buFont typeface="Arial" pitchFamily="34" charset="0"/>
              <a:buChar char="•"/>
            </a:pPr>
            <a:r>
              <a:rPr lang="en-US" sz="1100" dirty="0"/>
              <a:t>It’s change that is contributing to the crash problem in work zones</a:t>
            </a:r>
          </a:p>
          <a:p>
            <a:pPr marL="822620" lvl="1" indent="-255927">
              <a:spcBef>
                <a:spcPts val="196"/>
              </a:spcBef>
              <a:buFont typeface="Georgia"/>
              <a:buChar char="•"/>
              <a:defRPr/>
            </a:pPr>
            <a:r>
              <a:rPr lang="en-US" sz="1100" dirty="0"/>
              <a:t>Increase in:</a:t>
            </a:r>
          </a:p>
          <a:p>
            <a:pPr marL="1115108" lvl="2" indent="-246787">
              <a:spcBef>
                <a:spcPts val="196"/>
              </a:spcBef>
              <a:buFont typeface="Arial" pitchFamily="34" charset="0"/>
              <a:buChar char="•"/>
              <a:defRPr/>
            </a:pPr>
            <a:r>
              <a:rPr lang="en-US" sz="1100" dirty="0"/>
              <a:t>Drivers &amp; Vehicles</a:t>
            </a:r>
          </a:p>
          <a:p>
            <a:pPr marL="1115108" lvl="2" indent="-246787">
              <a:spcBef>
                <a:spcPts val="196"/>
              </a:spcBef>
              <a:buFont typeface="Arial" pitchFamily="34" charset="0"/>
              <a:buChar char="•"/>
              <a:defRPr/>
            </a:pPr>
            <a:r>
              <a:rPr lang="en-US" sz="1100" dirty="0"/>
              <a:t>Miles Traveled</a:t>
            </a:r>
          </a:p>
          <a:p>
            <a:pPr marL="1115108" lvl="2" indent="-246787">
              <a:spcBef>
                <a:spcPts val="196"/>
              </a:spcBef>
              <a:buFont typeface="Arial" pitchFamily="34" charset="0"/>
              <a:buChar char="•"/>
              <a:defRPr/>
            </a:pPr>
            <a:r>
              <a:rPr lang="en-US" sz="1100" dirty="0"/>
              <a:t>Number of Work Zones</a:t>
            </a:r>
          </a:p>
          <a:p>
            <a:pPr marL="1115108" lvl="2" indent="-246787">
              <a:spcBef>
                <a:spcPts val="196"/>
              </a:spcBef>
              <a:buFont typeface="Arial" pitchFamily="34" charset="0"/>
              <a:buChar char="•"/>
              <a:defRPr/>
            </a:pPr>
            <a:r>
              <a:rPr lang="en-US" sz="1100" dirty="0"/>
              <a:t>Congestion</a:t>
            </a:r>
          </a:p>
          <a:p>
            <a:pPr marL="1115108" lvl="2" indent="-246787">
              <a:spcBef>
                <a:spcPts val="196"/>
              </a:spcBef>
              <a:buFont typeface="Arial" pitchFamily="34" charset="0"/>
              <a:buChar char="•"/>
              <a:defRPr/>
            </a:pPr>
            <a:r>
              <a:rPr lang="en-US" sz="1100" dirty="0"/>
              <a:t>Crashes</a:t>
            </a:r>
          </a:p>
          <a:p>
            <a:pPr marL="1115108" lvl="2" indent="-246787">
              <a:spcBef>
                <a:spcPts val="196"/>
              </a:spcBef>
              <a:buFont typeface="Arial" pitchFamily="34" charset="0"/>
              <a:buChar char="•"/>
              <a:defRPr/>
            </a:pPr>
            <a:r>
              <a:rPr lang="en-US" sz="1100" dirty="0"/>
              <a:t>Distractions</a:t>
            </a:r>
          </a:p>
          <a:p>
            <a:pPr marL="814100" lvl="1" indent="-255927">
              <a:spcBef>
                <a:spcPts val="196"/>
              </a:spcBef>
              <a:buFont typeface="Georgia"/>
              <a:buChar char="•"/>
              <a:defRPr/>
            </a:pPr>
            <a:r>
              <a:rPr lang="en-US" sz="1100" dirty="0"/>
              <a:t>Competition for Resources – Every agency faces these dilemmas</a:t>
            </a:r>
          </a:p>
          <a:p>
            <a:pPr marL="1115108" lvl="2" indent="-246787">
              <a:spcBef>
                <a:spcPts val="196"/>
              </a:spcBef>
              <a:buFont typeface="Arial" pitchFamily="34" charset="0"/>
              <a:buChar char="•"/>
              <a:defRPr/>
            </a:pPr>
            <a:r>
              <a:rPr lang="en-US" sz="1100" dirty="0"/>
              <a:t>Budget</a:t>
            </a:r>
          </a:p>
          <a:p>
            <a:pPr marL="1115108" lvl="2" indent="-246787">
              <a:spcBef>
                <a:spcPts val="196"/>
              </a:spcBef>
              <a:buFont typeface="Arial" pitchFamily="34" charset="0"/>
              <a:buChar char="•"/>
              <a:defRPr/>
            </a:pPr>
            <a:r>
              <a:rPr lang="en-US" sz="1100" dirty="0"/>
              <a:t>Staffing</a:t>
            </a:r>
          </a:p>
          <a:p>
            <a:r>
              <a:rPr lang="en-US" sz="1100" b="1" dirty="0"/>
              <a:t>Interaction:</a:t>
            </a:r>
          </a:p>
          <a:p>
            <a:r>
              <a:rPr lang="en-US" sz="1100" b="1" dirty="0"/>
              <a:t>Notes:</a:t>
            </a:r>
            <a:endParaRPr lang="en-US" sz="1100" dirty="0"/>
          </a:p>
        </p:txBody>
      </p:sp>
    </p:spTree>
    <p:extLst>
      <p:ext uri="{BB962C8B-B14F-4D97-AF65-F5344CB8AC3E}">
        <p14:creationId xmlns:p14="http://schemas.microsoft.com/office/powerpoint/2010/main" val="322758404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xfrm>
            <a:off x="3884613" y="8685213"/>
            <a:ext cx="2971800" cy="457200"/>
          </a:xfrm>
          <a:prstGeom prst="rect">
            <a:avLst/>
          </a:prstGeom>
        </p:spPr>
        <p:txBody>
          <a:bodyPr/>
          <a:lstStyle/>
          <a:p>
            <a:pPr>
              <a:defRPr/>
            </a:pPr>
            <a:fld id="{FD6DCADF-D590-404C-88DE-F3642DE0A739}" type="slidenum">
              <a:rPr lang="en-US" smtClean="0"/>
              <a:pPr>
                <a:defRPr/>
              </a:pPr>
              <a:t>171</a:t>
            </a:fld>
            <a:endParaRPr lang="en-US" dirty="0"/>
          </a:p>
        </p:txBody>
      </p:sp>
      <p:sp>
        <p:nvSpPr>
          <p:cNvPr id="394243" name="Rectangle 2"/>
          <p:cNvSpPr>
            <a:spLocks noGrp="1" noRot="1" noChangeAspect="1" noChangeArrowheads="1" noTextEdit="1"/>
          </p:cNvSpPr>
          <p:nvPr>
            <p:ph type="sldImg"/>
          </p:nvPr>
        </p:nvSpPr>
        <p:spPr bwMode="auto">
          <a:xfrm>
            <a:off x="1152525" y="693738"/>
            <a:ext cx="4552950" cy="3414712"/>
          </a:xfrm>
          <a:noFill/>
          <a:ln>
            <a:solidFill>
              <a:srgbClr val="000000"/>
            </a:solidFill>
            <a:miter lim="800000"/>
            <a:headEnd/>
            <a:tailEnd/>
          </a:ln>
        </p:spPr>
      </p:sp>
      <p:sp>
        <p:nvSpPr>
          <p:cNvPr id="394244" name="Rectangle 3"/>
          <p:cNvSpPr>
            <a:spLocks noGrp="1" noChangeArrowheads="1"/>
          </p:cNvSpPr>
          <p:nvPr>
            <p:ph type="body" idx="1"/>
          </p:nvPr>
        </p:nvSpPr>
        <p:spPr bwMode="auto">
          <a:xfrm>
            <a:off x="914400" y="4341813"/>
            <a:ext cx="5029200" cy="4116387"/>
          </a:xfrm>
          <a:noFill/>
        </p:spPr>
        <p:txBody>
          <a:bodyPr wrap="square" numCol="1" anchor="t" anchorCtr="0" compatLnSpc="1">
            <a:prstTxWarp prst="textNoShape">
              <a:avLst/>
            </a:prstTxWarp>
          </a:bodyPr>
          <a:lstStyle/>
          <a:p>
            <a:pPr eaLnBrk="1" hangingPunct="1"/>
            <a:r>
              <a:rPr lang="en-US" b="1" dirty="0"/>
              <a:t>Key Message: </a:t>
            </a:r>
            <a:r>
              <a:rPr lang="en-US" dirty="0"/>
              <a:t>Completion of evaluation forms</a:t>
            </a:r>
            <a:endParaRPr lang="en-US" b="1" dirty="0"/>
          </a:p>
          <a:p>
            <a:pPr eaLnBrk="1" hangingPunct="1"/>
            <a:r>
              <a:rPr lang="en-US" b="1" dirty="0"/>
              <a:t>Est. Presentation Time: </a:t>
            </a:r>
            <a:r>
              <a:rPr lang="en-US" dirty="0"/>
              <a:t>10 minutes</a:t>
            </a:r>
          </a:p>
          <a:p>
            <a:pPr eaLnBrk="1" hangingPunct="1"/>
            <a:r>
              <a:rPr lang="en-US" b="1" dirty="0"/>
              <a:t>Explanation of Cues/Builds: </a:t>
            </a:r>
            <a:r>
              <a:rPr lang="en-US" dirty="0"/>
              <a:t>None</a:t>
            </a:r>
          </a:p>
          <a:p>
            <a:pPr eaLnBrk="1" hangingPunct="1"/>
            <a:r>
              <a:rPr lang="en-US" b="1" dirty="0"/>
              <a:t>Suggested Comments: </a:t>
            </a:r>
            <a:r>
              <a:rPr lang="en-US" dirty="0"/>
              <a:t>Please complete the evaluation form using a pen or a thin felt tip There is no need to enter any personal information or information about the course (date, etc.). Simple X the box that best represents your views. Written comments (4.2) are always welcomed. You may turn it in along with your exam and exam booklet.</a:t>
            </a:r>
          </a:p>
          <a:p>
            <a:pPr eaLnBrk="1" hangingPunct="1"/>
            <a:r>
              <a:rPr lang="en-US" b="1" dirty="0"/>
              <a:t>Suggested Questions: </a:t>
            </a:r>
            <a:r>
              <a:rPr lang="en-US" dirty="0"/>
              <a:t>None</a:t>
            </a:r>
          </a:p>
          <a:p>
            <a:pPr eaLnBrk="1" hangingPunct="1"/>
            <a:r>
              <a:rPr lang="en-US" b="1" dirty="0"/>
              <a:t>Additional Information: </a:t>
            </a:r>
            <a:r>
              <a:rPr lang="en-US" dirty="0"/>
              <a:t>Form is not meant to be read. Specify that boxes towards the right are good!</a:t>
            </a:r>
            <a:endParaRPr lang="en-US" b="1" dirty="0"/>
          </a:p>
          <a:p>
            <a:pPr eaLnBrk="1" hangingPunct="1"/>
            <a:r>
              <a:rPr lang="en-US" b="1" dirty="0"/>
              <a:t>Possible Problems: </a:t>
            </a:r>
            <a:r>
              <a:rPr lang="en-US" dirty="0"/>
              <a:t>You may want to collect the forms here so they don’t get lost later. Avoid looking at the forms. Shuffle them as you collect them.</a:t>
            </a:r>
          </a:p>
          <a:p>
            <a:pPr eaLnBrk="1" hangingPunct="1"/>
            <a:endParaRPr lang="en-US" dirty="0"/>
          </a:p>
        </p:txBody>
      </p:sp>
    </p:spTree>
    <p:extLst>
      <p:ext uri="{BB962C8B-B14F-4D97-AF65-F5344CB8AC3E}">
        <p14:creationId xmlns:p14="http://schemas.microsoft.com/office/powerpoint/2010/main" val="20359040"/>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14A7722B-0BDD-4583-93C9-E44B8B967AC8}" type="slidenum">
              <a:rPr lang="en-US"/>
              <a:pPr>
                <a:defRPr/>
              </a:pPr>
              <a:t>172</a:t>
            </a:fld>
            <a:endParaRPr lang="en-US" dirty="0"/>
          </a:p>
        </p:txBody>
      </p:sp>
      <p:sp>
        <p:nvSpPr>
          <p:cNvPr id="154627" name="Rectangle 2"/>
          <p:cNvSpPr>
            <a:spLocks noGrp="1" noRot="1" noChangeAspect="1" noChangeArrowheads="1" noTextEdit="1"/>
          </p:cNvSpPr>
          <p:nvPr>
            <p:ph type="sldImg"/>
          </p:nvPr>
        </p:nvSpPr>
        <p:spPr bwMode="auto">
          <a:xfrm>
            <a:off x="1108075" y="654050"/>
            <a:ext cx="4646613" cy="3484563"/>
          </a:xfrm>
          <a:noFill/>
          <a:ln>
            <a:solidFill>
              <a:srgbClr val="000000"/>
            </a:solidFill>
            <a:miter lim="800000"/>
            <a:headEnd/>
            <a:tailEnd/>
          </a:ln>
        </p:spPr>
      </p:sp>
      <p:sp>
        <p:nvSpPr>
          <p:cNvPr id="154628" name="Rectangle 3"/>
          <p:cNvSpPr>
            <a:spLocks noGrp="1" noChangeArrowheads="1"/>
          </p:cNvSpPr>
          <p:nvPr>
            <p:ph type="body" idx="1"/>
          </p:nvPr>
        </p:nvSpPr>
        <p:spPr bwMode="auto">
          <a:xfrm>
            <a:off x="609600" y="4356100"/>
            <a:ext cx="5638800" cy="4138613"/>
          </a:xfrm>
          <a:noFill/>
        </p:spPr>
        <p:txBody>
          <a:bodyPr wrap="square" numCol="1" anchor="t" anchorCtr="0" compatLnSpc="1">
            <a:prstTxWarp prst="textNoShape">
              <a:avLst/>
            </a:prstTxWarp>
          </a:bodyPr>
          <a:lstStyle/>
          <a:p>
            <a:r>
              <a:rPr lang="en-US" sz="1800" b="1" dirty="0"/>
              <a:t>Key Message:  </a:t>
            </a:r>
            <a:r>
              <a:rPr lang="en-US" sz="1800" dirty="0"/>
              <a:t>Introduce Module 2</a:t>
            </a:r>
          </a:p>
          <a:p>
            <a:endParaRPr lang="en-US" sz="1800" b="1" dirty="0"/>
          </a:p>
          <a:p>
            <a:r>
              <a:rPr lang="en-US" sz="1800" b="1" dirty="0"/>
              <a:t>Background Information:</a:t>
            </a:r>
          </a:p>
          <a:p>
            <a:endParaRPr lang="en-US" sz="1800" b="1" dirty="0"/>
          </a:p>
          <a:p>
            <a:r>
              <a:rPr lang="en-US" sz="1800" b="1" dirty="0"/>
              <a:t>Interaction:</a:t>
            </a:r>
          </a:p>
          <a:p>
            <a:endParaRPr lang="en-US" sz="1800" b="1" dirty="0"/>
          </a:p>
          <a:p>
            <a:r>
              <a:rPr lang="en-US" sz="1800" b="1" dirty="0"/>
              <a:t>Notes:</a:t>
            </a:r>
            <a:endParaRPr lang="en-US" sz="1800" dirty="0"/>
          </a:p>
          <a:p>
            <a:pPr eaLnBrk="1" hangingPunct="1"/>
            <a:endParaRPr lang="en-US" sz="1800" dirty="0"/>
          </a:p>
        </p:txBody>
      </p:sp>
    </p:spTree>
    <p:extLst>
      <p:ext uri="{BB962C8B-B14F-4D97-AF65-F5344CB8AC3E}">
        <p14:creationId xmlns:p14="http://schemas.microsoft.com/office/powerpoint/2010/main" val="2903786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Rectangle 2"/>
          <p:cNvSpPr>
            <a:spLocks noGrp="1" noRot="1" noChangeAspect="1" noChangeArrowheads="1" noTextEdit="1"/>
          </p:cNvSpPr>
          <p:nvPr>
            <p:ph type="sldImg"/>
          </p:nvPr>
        </p:nvSpPr>
        <p:spPr>
          <a:xfrm>
            <a:off x="1143000" y="687388"/>
            <a:ext cx="4572000" cy="3429000"/>
          </a:xfrm>
          <a:prstGeom prst="rect">
            <a:avLst/>
          </a:prstGeom>
          <a:ln/>
        </p:spPr>
      </p:sp>
      <p:sp>
        <p:nvSpPr>
          <p:cNvPr id="160772"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Present facts on work zone fatalities.</a:t>
            </a:r>
          </a:p>
          <a:p>
            <a:endParaRPr lang="en-US" sz="1100" b="1" dirty="0"/>
          </a:p>
          <a:p>
            <a:r>
              <a:rPr lang="en-US" sz="1100" b="1" dirty="0"/>
              <a:t>Background Information:</a:t>
            </a:r>
          </a:p>
          <a:p>
            <a:endParaRPr lang="en-US" sz="1100" b="1" dirty="0"/>
          </a:p>
          <a:p>
            <a:r>
              <a:rPr lang="en-US" sz="1100" b="1" dirty="0"/>
              <a:t>Interaction:</a:t>
            </a:r>
          </a:p>
          <a:p>
            <a:endParaRPr lang="en-US" sz="1100" b="1" dirty="0"/>
          </a:p>
          <a:p>
            <a:r>
              <a:rPr lang="en-US" sz="1100" b="1" dirty="0"/>
              <a:t>Notes:</a:t>
            </a:r>
            <a:endParaRPr lang="en-US" sz="1100" dirty="0"/>
          </a:p>
          <a:p>
            <a:pPr eaLnBrk="1" hangingPunct="1"/>
            <a:r>
              <a:rPr lang="en-US" sz="1100" dirty="0"/>
              <a:t>Statistics from FARS data</a:t>
            </a:r>
          </a:p>
          <a:p>
            <a:pPr defTabSz="896981" eaLnBrk="1" hangingPunct="1">
              <a:defRPr/>
            </a:pPr>
            <a:r>
              <a:rPr lang="en-US" sz="1100" dirty="0"/>
              <a:t>Photo credit: FHWA Work Zone Traffic Control Training (http://www.ops.fhwa.dot.gov/wz/resources/final_rule/webcast/020112wztpdi/rush_ppt/rush.htm) </a:t>
            </a:r>
          </a:p>
          <a:p>
            <a:pPr eaLnBrk="1" hangingPunct="1"/>
            <a:endParaRPr lang="en-US" sz="1100" dirty="0"/>
          </a:p>
        </p:txBody>
      </p:sp>
    </p:spTree>
    <p:extLst>
      <p:ext uri="{BB962C8B-B14F-4D97-AF65-F5344CB8AC3E}">
        <p14:creationId xmlns:p14="http://schemas.microsoft.com/office/powerpoint/2010/main" val="2163090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p:txBody>
          <a:bodyPr/>
          <a:lstStyle/>
          <a:p>
            <a:pPr>
              <a:defRPr/>
            </a:pPr>
            <a:fld id="{5BCC0C91-FD8B-4B0A-9403-85B243735592}" type="slidenum">
              <a:rPr lang="en-US"/>
              <a:pPr>
                <a:defRPr/>
              </a:pPr>
              <a:t>20</a:t>
            </a:fld>
            <a:endParaRPr lang="en-US" dirty="0"/>
          </a:p>
        </p:txBody>
      </p:sp>
      <p:sp>
        <p:nvSpPr>
          <p:cNvPr id="190467" name="Rectangle 2"/>
          <p:cNvSpPr>
            <a:spLocks noGrp="1" noRot="1" noChangeAspect="1" noChangeArrowheads="1" noTextEdit="1"/>
          </p:cNvSpPr>
          <p:nvPr>
            <p:ph type="sldImg"/>
          </p:nvPr>
        </p:nvSpPr>
        <p:spPr bwMode="auto">
          <a:xfrm>
            <a:off x="1152525" y="693738"/>
            <a:ext cx="4552950" cy="3414712"/>
          </a:xfrm>
          <a:noFill/>
          <a:ln>
            <a:solidFill>
              <a:srgbClr val="000000"/>
            </a:solidFill>
            <a:miter lim="800000"/>
            <a:headEnd/>
            <a:tailEnd/>
          </a:ln>
        </p:spPr>
      </p:sp>
      <p:sp>
        <p:nvSpPr>
          <p:cNvPr id="190468" name="Rectangle 3"/>
          <p:cNvSpPr>
            <a:spLocks noGrp="1" noChangeArrowheads="1"/>
          </p:cNvSpPr>
          <p:nvPr>
            <p:ph type="body" idx="1"/>
          </p:nvPr>
        </p:nvSpPr>
        <p:spPr bwMode="auto">
          <a:xfrm>
            <a:off x="457200" y="4343400"/>
            <a:ext cx="6019800" cy="4114800"/>
          </a:xfrm>
          <a:noFill/>
        </p:spPr>
        <p:txBody>
          <a:bodyPr wrap="square" lIns="88828" tIns="44414" rIns="88828" bIns="44414" numCol="1" anchor="t" anchorCtr="0" compatLnSpc="1">
            <a:prstTxWarp prst="textNoShape">
              <a:avLst/>
            </a:prstTxWarp>
          </a:bodyPr>
          <a:lstStyle/>
          <a:p>
            <a:pPr eaLnBrk="1" hangingPunct="1"/>
            <a:r>
              <a:rPr lang="en-US" b="1" dirty="0"/>
              <a:t>Key Message: </a:t>
            </a:r>
            <a:r>
              <a:rPr lang="en-US" dirty="0"/>
              <a:t>Quantify the safety problem in the USA and in the state</a:t>
            </a:r>
            <a:endParaRPr lang="en-US" b="1" dirty="0"/>
          </a:p>
          <a:p>
            <a:pPr eaLnBrk="1" hangingPunct="1"/>
            <a:r>
              <a:rPr lang="en-US" b="1" dirty="0"/>
              <a:t>Est. Presentation Time: </a:t>
            </a:r>
            <a:r>
              <a:rPr lang="en-US" dirty="0"/>
              <a:t>2</a:t>
            </a:r>
            <a:r>
              <a:rPr lang="en-US" b="1" dirty="0"/>
              <a:t> </a:t>
            </a:r>
            <a:r>
              <a:rPr lang="en-US" dirty="0"/>
              <a:t>minute(s)</a:t>
            </a:r>
            <a:endParaRPr lang="en-US" b="1" dirty="0"/>
          </a:p>
          <a:p>
            <a:pPr eaLnBrk="1" hangingPunct="1"/>
            <a:r>
              <a:rPr lang="en-US" b="1" dirty="0"/>
              <a:t>Explanation of Cues/Builds: </a:t>
            </a:r>
            <a:r>
              <a:rPr lang="en-US" dirty="0"/>
              <a:t>None</a:t>
            </a:r>
          </a:p>
          <a:p>
            <a:pPr eaLnBrk="1" hangingPunct="1"/>
            <a:r>
              <a:rPr lang="en-US" b="1" dirty="0"/>
              <a:t>Suggested Comments: </a:t>
            </a:r>
            <a:r>
              <a:rPr lang="en-US" dirty="0"/>
              <a:t>Traffic safety is a serious problem in the US and around the world.</a:t>
            </a:r>
          </a:p>
          <a:p>
            <a:pPr eaLnBrk="1" hangingPunct="1"/>
            <a:r>
              <a:rPr lang="en-US" b="1" dirty="0"/>
              <a:t>Suggested Questions: </a:t>
            </a:r>
            <a:r>
              <a:rPr lang="en-US" dirty="0"/>
              <a:t>Before showing the slide, may ask: How many people die in US work zones every year? After saying approximately 38,000, may say that 58,000 US soldiers were lost at the Vietnam War, or that 40,000 attend an NFL game every week. Try to relate the number to a group of people they can visualize or relate to.</a:t>
            </a:r>
          </a:p>
          <a:p>
            <a:pPr eaLnBrk="1" hangingPunct="1"/>
            <a:r>
              <a:rPr lang="en-US" b="1" dirty="0"/>
              <a:t>Additional Information: </a:t>
            </a:r>
            <a:r>
              <a:rPr lang="en-US" dirty="0"/>
              <a:t>Worker fatalities are included in the “pedestrian” category. For specific state statistics, go to http://www.workzonesafety.org/crash_data/</a:t>
            </a:r>
          </a:p>
          <a:p>
            <a:pPr eaLnBrk="1" hangingPunct="1"/>
            <a:r>
              <a:rPr lang="en-US" dirty="0"/>
              <a:t>Other information to be used at the discretion of the instructor.</a:t>
            </a:r>
          </a:p>
          <a:p>
            <a:pPr eaLnBrk="1" hangingPunct="1"/>
            <a:r>
              <a:rPr lang="en-US" b="1" dirty="0"/>
              <a:t>Possible Problems: </a:t>
            </a:r>
            <a:r>
              <a:rPr lang="en-US" dirty="0"/>
              <a:t>This slide reflect the LATEST known data. This is usually 1 or 2 years behind. As new data are released, we will update this slide.</a:t>
            </a:r>
          </a:p>
          <a:p>
            <a:pPr eaLnBrk="1" hangingPunct="1"/>
            <a:r>
              <a:rPr lang="en-US" b="1" dirty="0"/>
              <a:t>State 2017 Data:</a:t>
            </a:r>
          </a:p>
          <a:p>
            <a:r>
              <a:rPr lang="en-US" sz="1200" b="1" i="0" u="none" strike="noStrike" kern="1200" baseline="0" dirty="0">
                <a:solidFill>
                  <a:schemeClr val="tx1"/>
                </a:solidFill>
                <a:latin typeface="Arial" panose="020B0604020202020204" pitchFamily="34" charset="0"/>
                <a:ea typeface="+mn-ea"/>
                <a:cs typeface="+mn-cs"/>
              </a:rPr>
              <a:t>Alabama </a:t>
            </a:r>
            <a:r>
              <a:rPr lang="en-US" sz="1200" b="0" i="0" u="none" strike="noStrike" kern="1200" baseline="0" dirty="0">
                <a:solidFill>
                  <a:schemeClr val="tx1"/>
                </a:solidFill>
                <a:latin typeface="Arial" panose="020B0604020202020204" pitchFamily="34" charset="0"/>
                <a:ea typeface="+mn-ea"/>
                <a:cs typeface="+mn-cs"/>
              </a:rPr>
              <a:t>948 948</a:t>
            </a:r>
          </a:p>
          <a:p>
            <a:r>
              <a:rPr lang="en-US" sz="1200" b="1" i="0" u="none" strike="noStrike" kern="1200" baseline="0" dirty="0">
                <a:solidFill>
                  <a:schemeClr val="tx1"/>
                </a:solidFill>
                <a:latin typeface="Arial" panose="020B0604020202020204" pitchFamily="34" charset="0"/>
                <a:ea typeface="+mn-ea"/>
                <a:cs typeface="+mn-cs"/>
              </a:rPr>
              <a:t>Alaska </a:t>
            </a:r>
            <a:r>
              <a:rPr lang="en-US" sz="1200" b="0" i="0" u="none" strike="noStrike" kern="1200" baseline="0" dirty="0">
                <a:solidFill>
                  <a:schemeClr val="tx1"/>
                </a:solidFill>
                <a:latin typeface="Arial" panose="020B0604020202020204" pitchFamily="34" charset="0"/>
                <a:ea typeface="+mn-ea"/>
                <a:cs typeface="+mn-cs"/>
              </a:rPr>
              <a:t>79 79</a:t>
            </a:r>
          </a:p>
          <a:p>
            <a:r>
              <a:rPr lang="en-US" sz="1200" b="1" i="0" u="none" strike="noStrike" kern="1200" baseline="0" dirty="0">
                <a:solidFill>
                  <a:schemeClr val="tx1"/>
                </a:solidFill>
                <a:latin typeface="Arial" panose="020B0604020202020204" pitchFamily="34" charset="0"/>
                <a:ea typeface="+mn-ea"/>
                <a:cs typeface="+mn-cs"/>
              </a:rPr>
              <a:t>Arizona </a:t>
            </a:r>
            <a:r>
              <a:rPr lang="en-US" sz="1200" b="0" i="0" u="none" strike="noStrike" kern="1200" baseline="0" dirty="0">
                <a:solidFill>
                  <a:schemeClr val="tx1"/>
                </a:solidFill>
                <a:latin typeface="Arial" panose="020B0604020202020204" pitchFamily="34" charset="0"/>
                <a:ea typeface="+mn-ea"/>
                <a:cs typeface="+mn-cs"/>
              </a:rPr>
              <a:t>1000 1,000</a:t>
            </a:r>
          </a:p>
          <a:p>
            <a:r>
              <a:rPr lang="en-US" sz="1200" b="1" i="0" u="none" strike="noStrike" kern="1200" baseline="0" dirty="0">
                <a:solidFill>
                  <a:schemeClr val="tx1"/>
                </a:solidFill>
                <a:latin typeface="Arial" panose="020B0604020202020204" pitchFamily="34" charset="0"/>
                <a:ea typeface="+mn-ea"/>
                <a:cs typeface="+mn-cs"/>
              </a:rPr>
              <a:t>Arkansas </a:t>
            </a:r>
            <a:r>
              <a:rPr lang="en-US" sz="1200" b="0" i="0" u="none" strike="noStrike" kern="1200" baseline="0" dirty="0">
                <a:solidFill>
                  <a:schemeClr val="tx1"/>
                </a:solidFill>
                <a:latin typeface="Arial" panose="020B0604020202020204" pitchFamily="34" charset="0"/>
                <a:ea typeface="+mn-ea"/>
                <a:cs typeface="+mn-cs"/>
              </a:rPr>
              <a:t>493 493</a:t>
            </a:r>
          </a:p>
          <a:p>
            <a:r>
              <a:rPr lang="en-US" sz="1200" b="1" i="0" u="none" strike="noStrike" kern="1200" baseline="0" dirty="0">
                <a:solidFill>
                  <a:schemeClr val="tx1"/>
                </a:solidFill>
                <a:latin typeface="Arial" panose="020B0604020202020204" pitchFamily="34" charset="0"/>
                <a:ea typeface="+mn-ea"/>
                <a:cs typeface="+mn-cs"/>
              </a:rPr>
              <a:t>California </a:t>
            </a:r>
            <a:r>
              <a:rPr lang="en-US" sz="1200" b="0" i="0" u="none" strike="noStrike" kern="1200" baseline="0" dirty="0">
                <a:solidFill>
                  <a:schemeClr val="tx1"/>
                </a:solidFill>
                <a:latin typeface="Arial" panose="020B0604020202020204" pitchFamily="34" charset="0"/>
                <a:ea typeface="+mn-ea"/>
                <a:cs typeface="+mn-cs"/>
              </a:rPr>
              <a:t>3602 3,602</a:t>
            </a:r>
          </a:p>
          <a:p>
            <a:r>
              <a:rPr lang="en-US" sz="1200" b="1" i="0" u="none" strike="noStrike" kern="1200" baseline="0" dirty="0">
                <a:solidFill>
                  <a:schemeClr val="tx1"/>
                </a:solidFill>
                <a:latin typeface="Arial" panose="020B0604020202020204" pitchFamily="34" charset="0"/>
                <a:ea typeface="+mn-ea"/>
                <a:cs typeface="+mn-cs"/>
              </a:rPr>
              <a:t>Colorado </a:t>
            </a:r>
            <a:r>
              <a:rPr lang="en-US" sz="1200" b="0" i="0" u="none" strike="noStrike" kern="1200" baseline="0" dirty="0">
                <a:solidFill>
                  <a:schemeClr val="tx1"/>
                </a:solidFill>
                <a:latin typeface="Arial" panose="020B0604020202020204" pitchFamily="34" charset="0"/>
                <a:ea typeface="+mn-ea"/>
                <a:cs typeface="+mn-cs"/>
              </a:rPr>
              <a:t>648 648</a:t>
            </a:r>
          </a:p>
          <a:p>
            <a:r>
              <a:rPr lang="en-US" sz="1200" b="1" i="0" u="none" strike="noStrike" kern="1200" baseline="0" dirty="0">
                <a:solidFill>
                  <a:schemeClr val="tx1"/>
                </a:solidFill>
                <a:latin typeface="Arial" panose="020B0604020202020204" pitchFamily="34" charset="0"/>
                <a:ea typeface="+mn-ea"/>
                <a:cs typeface="+mn-cs"/>
              </a:rPr>
              <a:t>Connecticut </a:t>
            </a:r>
            <a:r>
              <a:rPr lang="en-US" sz="1200" b="0" i="0" u="none" strike="noStrike" kern="1200" baseline="0" dirty="0">
                <a:solidFill>
                  <a:schemeClr val="tx1"/>
                </a:solidFill>
                <a:latin typeface="Arial" panose="020B0604020202020204" pitchFamily="34" charset="0"/>
                <a:ea typeface="+mn-ea"/>
                <a:cs typeface="+mn-cs"/>
              </a:rPr>
              <a:t>278 278</a:t>
            </a:r>
          </a:p>
          <a:p>
            <a:r>
              <a:rPr lang="en-US" sz="1200" b="1" i="0" u="none" strike="noStrike" kern="1200" baseline="0" dirty="0">
                <a:solidFill>
                  <a:schemeClr val="tx1"/>
                </a:solidFill>
                <a:latin typeface="Arial" panose="020B0604020202020204" pitchFamily="34" charset="0"/>
                <a:ea typeface="+mn-ea"/>
                <a:cs typeface="+mn-cs"/>
              </a:rPr>
              <a:t>Delaware </a:t>
            </a:r>
            <a:r>
              <a:rPr lang="en-US" sz="1200" b="0" i="0" u="none" strike="noStrike" kern="1200" baseline="0" dirty="0">
                <a:solidFill>
                  <a:schemeClr val="tx1"/>
                </a:solidFill>
                <a:latin typeface="Arial" panose="020B0604020202020204" pitchFamily="34" charset="0"/>
                <a:ea typeface="+mn-ea"/>
                <a:cs typeface="+mn-cs"/>
              </a:rPr>
              <a:t>119 119</a:t>
            </a:r>
          </a:p>
          <a:p>
            <a:r>
              <a:rPr lang="en-US" sz="1200" b="1" i="0" u="none" strike="noStrike" kern="1200" baseline="0" dirty="0">
                <a:solidFill>
                  <a:schemeClr val="tx1"/>
                </a:solidFill>
                <a:latin typeface="Arial" panose="020B0604020202020204" pitchFamily="34" charset="0"/>
                <a:ea typeface="+mn-ea"/>
                <a:cs typeface="+mn-cs"/>
              </a:rPr>
              <a:t>District of Columbia </a:t>
            </a:r>
            <a:r>
              <a:rPr lang="en-US" sz="1200" b="0" i="0" u="none" strike="noStrike" kern="1200" baseline="0" dirty="0">
                <a:solidFill>
                  <a:schemeClr val="tx1"/>
                </a:solidFill>
                <a:latin typeface="Arial" panose="020B0604020202020204" pitchFamily="34" charset="0"/>
                <a:ea typeface="+mn-ea"/>
                <a:cs typeface="+mn-cs"/>
              </a:rPr>
              <a:t>31 31</a:t>
            </a:r>
          </a:p>
          <a:p>
            <a:r>
              <a:rPr lang="en-US" sz="1200" b="1" i="0" u="none" strike="noStrike" kern="1200" baseline="0" dirty="0">
                <a:solidFill>
                  <a:schemeClr val="tx1"/>
                </a:solidFill>
                <a:latin typeface="Arial" panose="020B0604020202020204" pitchFamily="34" charset="0"/>
                <a:ea typeface="+mn-ea"/>
                <a:cs typeface="+mn-cs"/>
              </a:rPr>
              <a:t>Florida </a:t>
            </a:r>
            <a:r>
              <a:rPr lang="en-US" sz="1200" b="0" i="0" u="none" strike="noStrike" kern="1200" baseline="0" dirty="0">
                <a:solidFill>
                  <a:schemeClr val="tx1"/>
                </a:solidFill>
                <a:latin typeface="Arial" panose="020B0604020202020204" pitchFamily="34" charset="0"/>
                <a:ea typeface="+mn-ea"/>
                <a:cs typeface="+mn-cs"/>
              </a:rPr>
              <a:t>3112 3,112</a:t>
            </a:r>
          </a:p>
          <a:p>
            <a:r>
              <a:rPr lang="en-US" sz="1200" b="1" i="0" u="none" strike="noStrike" kern="1200" baseline="0" dirty="0">
                <a:solidFill>
                  <a:schemeClr val="tx1"/>
                </a:solidFill>
                <a:latin typeface="Arial" panose="020B0604020202020204" pitchFamily="34" charset="0"/>
                <a:ea typeface="+mn-ea"/>
                <a:cs typeface="+mn-cs"/>
              </a:rPr>
              <a:t>Georgia </a:t>
            </a:r>
            <a:r>
              <a:rPr lang="en-US" sz="1200" b="0" i="0" u="none" strike="noStrike" kern="1200" baseline="0" dirty="0">
                <a:solidFill>
                  <a:schemeClr val="tx1"/>
                </a:solidFill>
                <a:latin typeface="Arial" panose="020B0604020202020204" pitchFamily="34" charset="0"/>
                <a:ea typeface="+mn-ea"/>
                <a:cs typeface="+mn-cs"/>
              </a:rPr>
              <a:t>1540 1,540</a:t>
            </a:r>
          </a:p>
          <a:p>
            <a:r>
              <a:rPr lang="en-US" sz="1200" b="1" i="0" u="none" strike="noStrike" kern="1200" baseline="0" dirty="0">
                <a:solidFill>
                  <a:schemeClr val="tx1"/>
                </a:solidFill>
                <a:latin typeface="Arial" panose="020B0604020202020204" pitchFamily="34" charset="0"/>
                <a:ea typeface="+mn-ea"/>
                <a:cs typeface="+mn-cs"/>
              </a:rPr>
              <a:t>Hawaii </a:t>
            </a:r>
            <a:r>
              <a:rPr lang="en-US" sz="1200" b="0" i="0" u="none" strike="noStrike" kern="1200" baseline="0" dirty="0">
                <a:solidFill>
                  <a:schemeClr val="tx1"/>
                </a:solidFill>
                <a:latin typeface="Arial" panose="020B0604020202020204" pitchFamily="34" charset="0"/>
                <a:ea typeface="+mn-ea"/>
                <a:cs typeface="+mn-cs"/>
              </a:rPr>
              <a:t>107 107</a:t>
            </a:r>
          </a:p>
          <a:p>
            <a:r>
              <a:rPr lang="en-US" sz="1200" b="1" i="0" u="none" strike="noStrike" kern="1200" baseline="0" dirty="0">
                <a:solidFill>
                  <a:schemeClr val="tx1"/>
                </a:solidFill>
                <a:latin typeface="Arial" panose="020B0604020202020204" pitchFamily="34" charset="0"/>
                <a:ea typeface="+mn-ea"/>
                <a:cs typeface="+mn-cs"/>
              </a:rPr>
              <a:t>Idaho </a:t>
            </a:r>
            <a:r>
              <a:rPr lang="en-US" sz="1200" b="0" i="0" u="none" strike="noStrike" kern="1200" baseline="0" dirty="0">
                <a:solidFill>
                  <a:schemeClr val="tx1"/>
                </a:solidFill>
                <a:latin typeface="Arial" panose="020B0604020202020204" pitchFamily="34" charset="0"/>
                <a:ea typeface="+mn-ea"/>
                <a:cs typeface="+mn-cs"/>
              </a:rPr>
              <a:t>244 244</a:t>
            </a:r>
          </a:p>
          <a:p>
            <a:r>
              <a:rPr lang="en-US" sz="1200" b="1" i="0" u="none" strike="noStrike" kern="1200" baseline="0" dirty="0">
                <a:solidFill>
                  <a:schemeClr val="tx1"/>
                </a:solidFill>
                <a:latin typeface="Arial" panose="020B0604020202020204" pitchFamily="34" charset="0"/>
                <a:ea typeface="+mn-ea"/>
                <a:cs typeface="+mn-cs"/>
              </a:rPr>
              <a:t>Illinois </a:t>
            </a:r>
            <a:r>
              <a:rPr lang="en-US" sz="1200" b="0" i="0" u="none" strike="noStrike" kern="1200" baseline="0" dirty="0">
                <a:solidFill>
                  <a:schemeClr val="tx1"/>
                </a:solidFill>
                <a:latin typeface="Arial" panose="020B0604020202020204" pitchFamily="34" charset="0"/>
                <a:ea typeface="+mn-ea"/>
                <a:cs typeface="+mn-cs"/>
              </a:rPr>
              <a:t>1097 1,097</a:t>
            </a:r>
          </a:p>
          <a:p>
            <a:r>
              <a:rPr lang="en-US" sz="1200" b="1" i="0" u="none" strike="noStrike" kern="1200" baseline="0" dirty="0">
                <a:solidFill>
                  <a:schemeClr val="tx1"/>
                </a:solidFill>
                <a:latin typeface="Arial" panose="020B0604020202020204" pitchFamily="34" charset="0"/>
                <a:ea typeface="+mn-ea"/>
                <a:cs typeface="+mn-cs"/>
              </a:rPr>
              <a:t>Indiana </a:t>
            </a:r>
            <a:r>
              <a:rPr lang="en-US" sz="1200" b="0" i="0" u="none" strike="noStrike" kern="1200" baseline="0" dirty="0">
                <a:solidFill>
                  <a:schemeClr val="tx1"/>
                </a:solidFill>
                <a:latin typeface="Arial" panose="020B0604020202020204" pitchFamily="34" charset="0"/>
                <a:ea typeface="+mn-ea"/>
                <a:cs typeface="+mn-cs"/>
              </a:rPr>
              <a:t>914 914</a:t>
            </a:r>
          </a:p>
          <a:p>
            <a:r>
              <a:rPr lang="en-US" sz="1200" b="1" i="0" u="none" strike="noStrike" kern="1200" baseline="0" dirty="0">
                <a:solidFill>
                  <a:schemeClr val="tx1"/>
                </a:solidFill>
                <a:latin typeface="Arial" panose="020B0604020202020204" pitchFamily="34" charset="0"/>
                <a:ea typeface="+mn-ea"/>
                <a:cs typeface="+mn-cs"/>
              </a:rPr>
              <a:t>Iowa </a:t>
            </a:r>
            <a:r>
              <a:rPr lang="en-US" sz="1200" b="0" i="0" u="none" strike="noStrike" kern="1200" baseline="0" dirty="0">
                <a:solidFill>
                  <a:schemeClr val="tx1"/>
                </a:solidFill>
                <a:latin typeface="Arial" panose="020B0604020202020204" pitchFamily="34" charset="0"/>
                <a:ea typeface="+mn-ea"/>
                <a:cs typeface="+mn-cs"/>
              </a:rPr>
              <a:t>330 330</a:t>
            </a:r>
          </a:p>
          <a:p>
            <a:r>
              <a:rPr lang="en-US" sz="1200" b="1" i="0" u="none" strike="noStrike" kern="1200" baseline="0" dirty="0">
                <a:solidFill>
                  <a:schemeClr val="tx1"/>
                </a:solidFill>
                <a:latin typeface="Arial" panose="020B0604020202020204" pitchFamily="34" charset="0"/>
                <a:ea typeface="+mn-ea"/>
                <a:cs typeface="+mn-cs"/>
              </a:rPr>
              <a:t>Kansas </a:t>
            </a:r>
            <a:r>
              <a:rPr lang="en-US" sz="1200" b="0" i="0" u="none" strike="noStrike" kern="1200" baseline="0" dirty="0">
                <a:solidFill>
                  <a:schemeClr val="tx1"/>
                </a:solidFill>
                <a:latin typeface="Arial" panose="020B0604020202020204" pitchFamily="34" charset="0"/>
                <a:ea typeface="+mn-ea"/>
                <a:cs typeface="+mn-cs"/>
              </a:rPr>
              <a:t>461 461</a:t>
            </a:r>
          </a:p>
          <a:p>
            <a:r>
              <a:rPr lang="en-US" sz="1200" b="1" i="0" u="none" strike="noStrike" kern="1200" baseline="0" dirty="0">
                <a:solidFill>
                  <a:schemeClr val="tx1"/>
                </a:solidFill>
                <a:latin typeface="Arial" panose="020B0604020202020204" pitchFamily="34" charset="0"/>
                <a:ea typeface="+mn-ea"/>
                <a:cs typeface="+mn-cs"/>
              </a:rPr>
              <a:t>Kentucky </a:t>
            </a:r>
            <a:r>
              <a:rPr lang="en-US" sz="1200" b="0" i="0" u="none" strike="noStrike" kern="1200" baseline="0" dirty="0">
                <a:solidFill>
                  <a:schemeClr val="tx1"/>
                </a:solidFill>
                <a:latin typeface="Arial" panose="020B0604020202020204" pitchFamily="34" charset="0"/>
                <a:ea typeface="+mn-ea"/>
                <a:cs typeface="+mn-cs"/>
              </a:rPr>
              <a:t>782 782</a:t>
            </a:r>
          </a:p>
          <a:p>
            <a:r>
              <a:rPr lang="en-US" sz="1200" b="1" i="0" u="none" strike="noStrike" kern="1200" baseline="0" dirty="0">
                <a:solidFill>
                  <a:schemeClr val="tx1"/>
                </a:solidFill>
                <a:latin typeface="Arial" panose="020B0604020202020204" pitchFamily="34" charset="0"/>
                <a:ea typeface="+mn-ea"/>
                <a:cs typeface="+mn-cs"/>
              </a:rPr>
              <a:t>Louisiana </a:t>
            </a:r>
            <a:r>
              <a:rPr lang="en-US" sz="1200" b="0" i="0" u="none" strike="noStrike" kern="1200" baseline="0" dirty="0">
                <a:solidFill>
                  <a:schemeClr val="tx1"/>
                </a:solidFill>
                <a:latin typeface="Arial" panose="020B0604020202020204" pitchFamily="34" charset="0"/>
                <a:ea typeface="+mn-ea"/>
                <a:cs typeface="+mn-cs"/>
              </a:rPr>
              <a:t>760 760</a:t>
            </a:r>
          </a:p>
          <a:p>
            <a:r>
              <a:rPr lang="en-US" sz="1200" b="1" i="0" u="none" strike="noStrike" kern="1200" baseline="0" dirty="0">
                <a:solidFill>
                  <a:schemeClr val="tx1"/>
                </a:solidFill>
                <a:latin typeface="Arial" panose="020B0604020202020204" pitchFamily="34" charset="0"/>
                <a:ea typeface="+mn-ea"/>
                <a:cs typeface="+mn-cs"/>
              </a:rPr>
              <a:t>Maine </a:t>
            </a:r>
            <a:r>
              <a:rPr lang="en-US" sz="1200" b="0" i="0" u="none" strike="noStrike" kern="1200" baseline="0" dirty="0">
                <a:solidFill>
                  <a:schemeClr val="tx1"/>
                </a:solidFill>
                <a:latin typeface="Arial" panose="020B0604020202020204" pitchFamily="34" charset="0"/>
                <a:ea typeface="+mn-ea"/>
                <a:cs typeface="+mn-cs"/>
              </a:rPr>
              <a:t>172 172</a:t>
            </a:r>
          </a:p>
          <a:p>
            <a:r>
              <a:rPr lang="en-US" sz="1200" b="1" i="0" u="none" strike="noStrike" kern="1200" baseline="0" dirty="0">
                <a:solidFill>
                  <a:schemeClr val="tx1"/>
                </a:solidFill>
                <a:latin typeface="Arial" panose="020B0604020202020204" pitchFamily="34" charset="0"/>
                <a:ea typeface="+mn-ea"/>
                <a:cs typeface="+mn-cs"/>
              </a:rPr>
              <a:t>Maryland </a:t>
            </a:r>
            <a:r>
              <a:rPr lang="en-US" sz="1200" b="0" i="0" u="none" strike="noStrike" kern="1200" baseline="0" dirty="0">
                <a:solidFill>
                  <a:schemeClr val="tx1"/>
                </a:solidFill>
                <a:latin typeface="Arial" panose="020B0604020202020204" pitchFamily="34" charset="0"/>
                <a:ea typeface="+mn-ea"/>
                <a:cs typeface="+mn-cs"/>
              </a:rPr>
              <a:t>550 550</a:t>
            </a:r>
          </a:p>
          <a:p>
            <a:r>
              <a:rPr lang="en-US" sz="1200" b="1" i="0" u="none" strike="noStrike" kern="1200" baseline="0" dirty="0">
                <a:solidFill>
                  <a:schemeClr val="tx1"/>
                </a:solidFill>
                <a:latin typeface="Arial" panose="020B0604020202020204" pitchFamily="34" charset="0"/>
                <a:ea typeface="+mn-ea"/>
                <a:cs typeface="+mn-cs"/>
              </a:rPr>
              <a:t>Massachusetts </a:t>
            </a:r>
            <a:r>
              <a:rPr lang="en-US" sz="1200" b="0" i="0" u="none" strike="noStrike" kern="1200" baseline="0" dirty="0">
                <a:solidFill>
                  <a:schemeClr val="tx1"/>
                </a:solidFill>
                <a:latin typeface="Arial" panose="020B0604020202020204" pitchFamily="34" charset="0"/>
                <a:ea typeface="+mn-ea"/>
                <a:cs typeface="+mn-cs"/>
              </a:rPr>
              <a:t>350 350</a:t>
            </a:r>
          </a:p>
          <a:p>
            <a:r>
              <a:rPr lang="en-US" sz="1200" b="1" i="0" u="none" strike="noStrike" kern="1200" baseline="0" dirty="0">
                <a:solidFill>
                  <a:schemeClr val="tx1"/>
                </a:solidFill>
                <a:latin typeface="Arial" panose="020B0604020202020204" pitchFamily="34" charset="0"/>
                <a:ea typeface="+mn-ea"/>
                <a:cs typeface="+mn-cs"/>
              </a:rPr>
              <a:t>Michigan </a:t>
            </a:r>
            <a:r>
              <a:rPr lang="en-US" sz="1200" b="0" i="0" u="none" strike="noStrike" kern="1200" baseline="0" dirty="0">
                <a:solidFill>
                  <a:schemeClr val="tx1"/>
                </a:solidFill>
                <a:latin typeface="Arial" panose="020B0604020202020204" pitchFamily="34" charset="0"/>
                <a:ea typeface="+mn-ea"/>
                <a:cs typeface="+mn-cs"/>
              </a:rPr>
              <a:t>1030 1,030</a:t>
            </a:r>
          </a:p>
          <a:p>
            <a:r>
              <a:rPr lang="en-US" sz="1200" b="1" i="0" u="none" strike="noStrike" kern="1200" baseline="0" dirty="0">
                <a:solidFill>
                  <a:schemeClr val="tx1"/>
                </a:solidFill>
                <a:latin typeface="Arial" panose="020B0604020202020204" pitchFamily="34" charset="0"/>
                <a:ea typeface="+mn-ea"/>
                <a:cs typeface="+mn-cs"/>
              </a:rPr>
              <a:t>Minnesota </a:t>
            </a:r>
            <a:r>
              <a:rPr lang="en-US" sz="1200" b="0" i="0" u="none" strike="noStrike" kern="1200" baseline="0" dirty="0">
                <a:solidFill>
                  <a:schemeClr val="tx1"/>
                </a:solidFill>
                <a:latin typeface="Arial" panose="020B0604020202020204" pitchFamily="34" charset="0"/>
                <a:ea typeface="+mn-ea"/>
                <a:cs typeface="+mn-cs"/>
              </a:rPr>
              <a:t>357 357</a:t>
            </a:r>
          </a:p>
          <a:p>
            <a:r>
              <a:rPr lang="en-US" sz="1200" b="1" i="0" u="none" strike="noStrike" kern="1200" baseline="0" dirty="0">
                <a:solidFill>
                  <a:schemeClr val="tx1"/>
                </a:solidFill>
                <a:latin typeface="Arial" panose="020B0604020202020204" pitchFamily="34" charset="0"/>
                <a:ea typeface="+mn-ea"/>
                <a:cs typeface="+mn-cs"/>
              </a:rPr>
              <a:t>Mississippi </a:t>
            </a:r>
            <a:r>
              <a:rPr lang="en-US" sz="1200" b="0" i="0" u="none" strike="noStrike" kern="1200" baseline="0" dirty="0">
                <a:solidFill>
                  <a:schemeClr val="tx1"/>
                </a:solidFill>
                <a:latin typeface="Arial" panose="020B0604020202020204" pitchFamily="34" charset="0"/>
                <a:ea typeface="+mn-ea"/>
                <a:cs typeface="+mn-cs"/>
              </a:rPr>
              <a:t>690 690</a:t>
            </a:r>
          </a:p>
          <a:p>
            <a:r>
              <a:rPr lang="en-US" sz="1200" b="1" i="0" u="none" strike="noStrike" kern="1200" baseline="0" dirty="0">
                <a:solidFill>
                  <a:schemeClr val="tx1"/>
                </a:solidFill>
                <a:latin typeface="Arial" panose="020B0604020202020204" pitchFamily="34" charset="0"/>
                <a:ea typeface="+mn-ea"/>
                <a:cs typeface="+mn-cs"/>
              </a:rPr>
              <a:t>Missouri </a:t>
            </a:r>
            <a:r>
              <a:rPr lang="en-US" sz="1200" b="0" i="0" u="none" strike="noStrike" kern="1200" baseline="0" dirty="0">
                <a:solidFill>
                  <a:schemeClr val="tx1"/>
                </a:solidFill>
                <a:latin typeface="Arial" panose="020B0604020202020204" pitchFamily="34" charset="0"/>
                <a:ea typeface="+mn-ea"/>
                <a:cs typeface="+mn-cs"/>
              </a:rPr>
              <a:t>930 930</a:t>
            </a:r>
          </a:p>
          <a:p>
            <a:r>
              <a:rPr lang="en-US" sz="1200" b="1" i="0" u="none" strike="noStrike" kern="1200" baseline="0" dirty="0">
                <a:solidFill>
                  <a:schemeClr val="tx1"/>
                </a:solidFill>
                <a:latin typeface="Arial" panose="020B0604020202020204" pitchFamily="34" charset="0"/>
                <a:ea typeface="+mn-ea"/>
                <a:cs typeface="+mn-cs"/>
              </a:rPr>
              <a:t>Montana </a:t>
            </a:r>
            <a:r>
              <a:rPr lang="en-US" sz="1200" b="0" i="0" u="none" strike="noStrike" kern="1200" baseline="0" dirty="0">
                <a:solidFill>
                  <a:schemeClr val="tx1"/>
                </a:solidFill>
                <a:latin typeface="Arial" panose="020B0604020202020204" pitchFamily="34" charset="0"/>
                <a:ea typeface="+mn-ea"/>
                <a:cs typeface="+mn-cs"/>
              </a:rPr>
              <a:t>186 186</a:t>
            </a:r>
          </a:p>
          <a:p>
            <a:r>
              <a:rPr lang="en-US" sz="1200" b="1" i="0" u="none" strike="noStrike" kern="1200" baseline="0" dirty="0">
                <a:solidFill>
                  <a:schemeClr val="tx1"/>
                </a:solidFill>
                <a:latin typeface="Arial" panose="020B0604020202020204" pitchFamily="34" charset="0"/>
                <a:ea typeface="+mn-ea"/>
                <a:cs typeface="+mn-cs"/>
              </a:rPr>
              <a:t>Nebraska </a:t>
            </a:r>
            <a:r>
              <a:rPr lang="en-US" sz="1200" b="0" i="0" u="none" strike="noStrike" kern="1200" baseline="0" dirty="0">
                <a:solidFill>
                  <a:schemeClr val="tx1"/>
                </a:solidFill>
                <a:latin typeface="Arial" panose="020B0604020202020204" pitchFamily="34" charset="0"/>
                <a:ea typeface="+mn-ea"/>
                <a:cs typeface="+mn-cs"/>
              </a:rPr>
              <a:t>228 228</a:t>
            </a:r>
          </a:p>
          <a:p>
            <a:r>
              <a:rPr lang="en-US" sz="1200" b="1" i="0" u="none" strike="noStrike" kern="1200" baseline="0" dirty="0">
                <a:solidFill>
                  <a:schemeClr val="tx1"/>
                </a:solidFill>
                <a:latin typeface="Arial" panose="020B0604020202020204" pitchFamily="34" charset="0"/>
                <a:ea typeface="+mn-ea"/>
                <a:cs typeface="+mn-cs"/>
              </a:rPr>
              <a:t>Nevada </a:t>
            </a:r>
            <a:r>
              <a:rPr lang="en-US" sz="1200" b="0" i="0" u="none" strike="noStrike" kern="1200" baseline="0" dirty="0">
                <a:solidFill>
                  <a:schemeClr val="tx1"/>
                </a:solidFill>
                <a:latin typeface="Arial" panose="020B0604020202020204" pitchFamily="34" charset="0"/>
                <a:ea typeface="+mn-ea"/>
                <a:cs typeface="+mn-cs"/>
              </a:rPr>
              <a:t>309 309</a:t>
            </a:r>
          </a:p>
          <a:p>
            <a:r>
              <a:rPr lang="en-US" sz="1200" b="1" i="0" u="none" strike="noStrike" kern="1200" baseline="0" dirty="0">
                <a:solidFill>
                  <a:schemeClr val="tx1"/>
                </a:solidFill>
                <a:latin typeface="Arial" panose="020B0604020202020204" pitchFamily="34" charset="0"/>
                <a:ea typeface="+mn-ea"/>
                <a:cs typeface="+mn-cs"/>
              </a:rPr>
              <a:t>New Hampshire </a:t>
            </a:r>
            <a:r>
              <a:rPr lang="en-US" sz="1200" b="0" i="0" u="none" strike="noStrike" kern="1200" baseline="0" dirty="0">
                <a:solidFill>
                  <a:schemeClr val="tx1"/>
                </a:solidFill>
                <a:latin typeface="Arial" panose="020B0604020202020204" pitchFamily="34" charset="0"/>
                <a:ea typeface="+mn-ea"/>
                <a:cs typeface="+mn-cs"/>
              </a:rPr>
              <a:t>102 102</a:t>
            </a:r>
          </a:p>
          <a:p>
            <a:r>
              <a:rPr lang="en-US" sz="1200" b="1" i="0" u="none" strike="noStrike" kern="1200" baseline="0" dirty="0">
                <a:solidFill>
                  <a:schemeClr val="tx1"/>
                </a:solidFill>
                <a:latin typeface="Arial" panose="020B0604020202020204" pitchFamily="34" charset="0"/>
                <a:ea typeface="+mn-ea"/>
                <a:cs typeface="+mn-cs"/>
              </a:rPr>
              <a:t>New Jersey </a:t>
            </a:r>
            <a:r>
              <a:rPr lang="en-US" sz="1200" b="0" i="0" u="none" strike="noStrike" kern="1200" baseline="0" dirty="0">
                <a:solidFill>
                  <a:schemeClr val="tx1"/>
                </a:solidFill>
                <a:latin typeface="Arial" panose="020B0604020202020204" pitchFamily="34" charset="0"/>
                <a:ea typeface="+mn-ea"/>
                <a:cs typeface="+mn-cs"/>
              </a:rPr>
              <a:t>624 624</a:t>
            </a:r>
          </a:p>
          <a:p>
            <a:r>
              <a:rPr lang="en-US" sz="1200" b="1" i="0" u="none" strike="noStrike" kern="1200" baseline="0" dirty="0">
                <a:solidFill>
                  <a:schemeClr val="tx1"/>
                </a:solidFill>
                <a:latin typeface="Arial" panose="020B0604020202020204" pitchFamily="34" charset="0"/>
                <a:ea typeface="+mn-ea"/>
                <a:cs typeface="+mn-cs"/>
              </a:rPr>
              <a:t>New Mexico </a:t>
            </a:r>
            <a:r>
              <a:rPr lang="en-US" sz="1200" b="0" i="0" u="none" strike="noStrike" kern="1200" baseline="0" dirty="0">
                <a:solidFill>
                  <a:schemeClr val="tx1"/>
                </a:solidFill>
                <a:latin typeface="Arial" panose="020B0604020202020204" pitchFamily="34" charset="0"/>
                <a:ea typeface="+mn-ea"/>
                <a:cs typeface="+mn-cs"/>
              </a:rPr>
              <a:t>379 379</a:t>
            </a:r>
          </a:p>
          <a:p>
            <a:r>
              <a:rPr lang="en-US" sz="1200" b="1" i="0" u="none" strike="noStrike" kern="1200" baseline="0" dirty="0">
                <a:solidFill>
                  <a:schemeClr val="tx1"/>
                </a:solidFill>
                <a:latin typeface="Arial" panose="020B0604020202020204" pitchFamily="34" charset="0"/>
                <a:ea typeface="+mn-ea"/>
                <a:cs typeface="+mn-cs"/>
              </a:rPr>
              <a:t>New York </a:t>
            </a:r>
            <a:r>
              <a:rPr lang="en-US" sz="1200" b="0" i="0" u="none" strike="noStrike" kern="1200" baseline="0" dirty="0">
                <a:solidFill>
                  <a:schemeClr val="tx1"/>
                </a:solidFill>
                <a:latin typeface="Arial" panose="020B0604020202020204" pitchFamily="34" charset="0"/>
                <a:ea typeface="+mn-ea"/>
                <a:cs typeface="+mn-cs"/>
              </a:rPr>
              <a:t>999 999</a:t>
            </a:r>
          </a:p>
          <a:p>
            <a:r>
              <a:rPr lang="en-US" sz="1200" b="1" i="0" u="none" strike="noStrike" kern="1200" baseline="0" dirty="0">
                <a:solidFill>
                  <a:schemeClr val="tx1"/>
                </a:solidFill>
                <a:latin typeface="Arial" panose="020B0604020202020204" pitchFamily="34" charset="0"/>
                <a:ea typeface="+mn-ea"/>
                <a:cs typeface="+mn-cs"/>
              </a:rPr>
              <a:t>North Carolina </a:t>
            </a:r>
            <a:r>
              <a:rPr lang="en-US" sz="1200" b="0" i="0" u="none" strike="noStrike" kern="1200" baseline="0" dirty="0">
                <a:solidFill>
                  <a:schemeClr val="tx1"/>
                </a:solidFill>
                <a:latin typeface="Arial" panose="020B0604020202020204" pitchFamily="34" charset="0"/>
                <a:ea typeface="+mn-ea"/>
                <a:cs typeface="+mn-cs"/>
              </a:rPr>
              <a:t>1412 1,412</a:t>
            </a:r>
          </a:p>
          <a:p>
            <a:r>
              <a:rPr lang="en-US" sz="1200" b="1" i="0" u="none" strike="noStrike" kern="1200" baseline="0" dirty="0">
                <a:solidFill>
                  <a:schemeClr val="tx1"/>
                </a:solidFill>
                <a:latin typeface="Arial" panose="020B0604020202020204" pitchFamily="34" charset="0"/>
                <a:ea typeface="+mn-ea"/>
                <a:cs typeface="+mn-cs"/>
              </a:rPr>
              <a:t>North Dakota </a:t>
            </a:r>
            <a:r>
              <a:rPr lang="en-US" sz="1200" b="0" i="0" u="none" strike="noStrike" kern="1200" baseline="0" dirty="0">
                <a:solidFill>
                  <a:schemeClr val="tx1"/>
                </a:solidFill>
                <a:latin typeface="Arial" panose="020B0604020202020204" pitchFamily="34" charset="0"/>
                <a:ea typeface="+mn-ea"/>
                <a:cs typeface="+mn-cs"/>
              </a:rPr>
              <a:t>115 115</a:t>
            </a:r>
          </a:p>
          <a:p>
            <a:r>
              <a:rPr lang="en-US" sz="1200" b="1" i="0" u="none" strike="noStrike" kern="1200" baseline="0" dirty="0">
                <a:solidFill>
                  <a:schemeClr val="tx1"/>
                </a:solidFill>
                <a:latin typeface="Arial" panose="020B0604020202020204" pitchFamily="34" charset="0"/>
                <a:ea typeface="+mn-ea"/>
                <a:cs typeface="+mn-cs"/>
              </a:rPr>
              <a:t>Ohio </a:t>
            </a:r>
            <a:r>
              <a:rPr lang="en-US" sz="1200" b="0" i="0" u="none" strike="noStrike" kern="1200" baseline="0" dirty="0">
                <a:solidFill>
                  <a:schemeClr val="tx1"/>
                </a:solidFill>
                <a:latin typeface="Arial" panose="020B0604020202020204" pitchFamily="34" charset="0"/>
                <a:ea typeface="+mn-ea"/>
                <a:cs typeface="+mn-cs"/>
              </a:rPr>
              <a:t>1179 1,179</a:t>
            </a:r>
          </a:p>
          <a:p>
            <a:r>
              <a:rPr lang="en-US" sz="1200" b="1" i="0" u="none" strike="noStrike" kern="1200" baseline="0" dirty="0">
                <a:solidFill>
                  <a:schemeClr val="tx1"/>
                </a:solidFill>
                <a:latin typeface="Arial" panose="020B0604020202020204" pitchFamily="34" charset="0"/>
                <a:ea typeface="+mn-ea"/>
                <a:cs typeface="+mn-cs"/>
              </a:rPr>
              <a:t>Oklahoma </a:t>
            </a:r>
            <a:r>
              <a:rPr lang="en-US" sz="1200" b="0" i="0" u="none" strike="noStrike" kern="1200" baseline="0" dirty="0">
                <a:solidFill>
                  <a:schemeClr val="tx1"/>
                </a:solidFill>
                <a:latin typeface="Arial" panose="020B0604020202020204" pitchFamily="34" charset="0"/>
                <a:ea typeface="+mn-ea"/>
                <a:cs typeface="+mn-cs"/>
              </a:rPr>
              <a:t>655 655</a:t>
            </a:r>
          </a:p>
          <a:p>
            <a:r>
              <a:rPr lang="en-US" sz="1200" b="1" i="0" u="none" strike="noStrike" kern="1200" baseline="0" dirty="0">
                <a:solidFill>
                  <a:schemeClr val="tx1"/>
                </a:solidFill>
                <a:latin typeface="Arial" panose="020B0604020202020204" pitchFamily="34" charset="0"/>
                <a:ea typeface="+mn-ea"/>
                <a:cs typeface="+mn-cs"/>
              </a:rPr>
              <a:t>Oregon </a:t>
            </a:r>
            <a:r>
              <a:rPr lang="en-US" sz="1200" b="0" i="0" u="none" strike="noStrike" kern="1200" baseline="0" dirty="0">
                <a:solidFill>
                  <a:schemeClr val="tx1"/>
                </a:solidFill>
                <a:latin typeface="Arial" panose="020B0604020202020204" pitchFamily="34" charset="0"/>
                <a:ea typeface="+mn-ea"/>
                <a:cs typeface="+mn-cs"/>
              </a:rPr>
              <a:t>437 437</a:t>
            </a:r>
          </a:p>
          <a:p>
            <a:r>
              <a:rPr lang="en-US" sz="1200" b="1" i="0" u="none" strike="noStrike" kern="1200" baseline="0" dirty="0">
                <a:solidFill>
                  <a:schemeClr val="tx1"/>
                </a:solidFill>
                <a:latin typeface="Arial" panose="020B0604020202020204" pitchFamily="34" charset="0"/>
                <a:ea typeface="+mn-ea"/>
                <a:cs typeface="+mn-cs"/>
              </a:rPr>
              <a:t>Pennsylvania </a:t>
            </a:r>
            <a:r>
              <a:rPr lang="en-US" sz="1200" b="0" i="0" u="none" strike="noStrike" kern="1200" baseline="0" dirty="0">
                <a:solidFill>
                  <a:schemeClr val="tx1"/>
                </a:solidFill>
                <a:latin typeface="Arial" panose="020B0604020202020204" pitchFamily="34" charset="0"/>
                <a:ea typeface="+mn-ea"/>
                <a:cs typeface="+mn-cs"/>
              </a:rPr>
              <a:t>1137 1,137</a:t>
            </a:r>
          </a:p>
          <a:p>
            <a:r>
              <a:rPr lang="en-US" sz="1200" b="1" i="0" u="none" strike="noStrike" kern="1200" baseline="0" dirty="0">
                <a:solidFill>
                  <a:schemeClr val="tx1"/>
                </a:solidFill>
                <a:latin typeface="Arial" panose="020B0604020202020204" pitchFamily="34" charset="0"/>
                <a:ea typeface="+mn-ea"/>
                <a:cs typeface="+mn-cs"/>
              </a:rPr>
              <a:t>Rhode Island </a:t>
            </a:r>
            <a:r>
              <a:rPr lang="en-US" sz="1200" b="0" i="0" u="none" strike="noStrike" kern="1200" baseline="0" dirty="0">
                <a:solidFill>
                  <a:schemeClr val="tx1"/>
                </a:solidFill>
                <a:latin typeface="Arial" panose="020B0604020202020204" pitchFamily="34" charset="0"/>
                <a:ea typeface="+mn-ea"/>
                <a:cs typeface="+mn-cs"/>
              </a:rPr>
              <a:t>83 83</a:t>
            </a:r>
          </a:p>
          <a:p>
            <a:r>
              <a:rPr lang="en-US" sz="1200" b="1" i="0" u="none" strike="noStrike" kern="1200" baseline="0" dirty="0">
                <a:solidFill>
                  <a:schemeClr val="tx1"/>
                </a:solidFill>
                <a:latin typeface="Arial" panose="020B0604020202020204" pitchFamily="34" charset="0"/>
                <a:ea typeface="+mn-ea"/>
                <a:cs typeface="+mn-cs"/>
              </a:rPr>
              <a:t>South Carolina </a:t>
            </a:r>
            <a:r>
              <a:rPr lang="en-US" sz="1200" b="0" i="0" u="none" strike="noStrike" kern="1200" baseline="0" dirty="0">
                <a:solidFill>
                  <a:schemeClr val="tx1"/>
                </a:solidFill>
                <a:latin typeface="Arial" panose="020B0604020202020204" pitchFamily="34" charset="0"/>
                <a:ea typeface="+mn-ea"/>
                <a:cs typeface="+mn-cs"/>
              </a:rPr>
              <a:t>988 988</a:t>
            </a:r>
          </a:p>
          <a:p>
            <a:r>
              <a:rPr lang="en-US" sz="1200" b="1" i="0" u="none" strike="noStrike" kern="1200" baseline="0" dirty="0">
                <a:solidFill>
                  <a:schemeClr val="tx1"/>
                </a:solidFill>
                <a:latin typeface="Arial" panose="020B0604020202020204" pitchFamily="34" charset="0"/>
                <a:ea typeface="+mn-ea"/>
                <a:cs typeface="+mn-cs"/>
              </a:rPr>
              <a:t>South Dakota </a:t>
            </a:r>
            <a:r>
              <a:rPr lang="en-US" sz="1200" b="0" i="0" u="none" strike="noStrike" kern="1200" baseline="0" dirty="0">
                <a:solidFill>
                  <a:schemeClr val="tx1"/>
                </a:solidFill>
                <a:latin typeface="Arial" panose="020B0604020202020204" pitchFamily="34" charset="0"/>
                <a:ea typeface="+mn-ea"/>
                <a:cs typeface="+mn-cs"/>
              </a:rPr>
              <a:t>129 129</a:t>
            </a:r>
          </a:p>
          <a:p>
            <a:r>
              <a:rPr lang="en-US" sz="1200" b="1" i="0" u="none" strike="noStrike" kern="1200" baseline="0" dirty="0">
                <a:solidFill>
                  <a:schemeClr val="tx1"/>
                </a:solidFill>
                <a:latin typeface="Arial" panose="020B0604020202020204" pitchFamily="34" charset="0"/>
                <a:ea typeface="+mn-ea"/>
                <a:cs typeface="+mn-cs"/>
              </a:rPr>
              <a:t>Tennessee </a:t>
            </a:r>
            <a:r>
              <a:rPr lang="en-US" sz="1200" b="0" i="0" u="none" strike="noStrike" kern="1200" baseline="0" dirty="0">
                <a:solidFill>
                  <a:schemeClr val="tx1"/>
                </a:solidFill>
                <a:latin typeface="Arial" panose="020B0604020202020204" pitchFamily="34" charset="0"/>
                <a:ea typeface="+mn-ea"/>
                <a:cs typeface="+mn-cs"/>
              </a:rPr>
              <a:t>1040 1,040</a:t>
            </a:r>
          </a:p>
          <a:p>
            <a:r>
              <a:rPr lang="en-US" sz="1200" b="1" i="0" u="none" strike="noStrike" kern="1200" baseline="0" dirty="0">
                <a:solidFill>
                  <a:schemeClr val="tx1"/>
                </a:solidFill>
                <a:latin typeface="Arial" panose="020B0604020202020204" pitchFamily="34" charset="0"/>
                <a:ea typeface="+mn-ea"/>
                <a:cs typeface="+mn-cs"/>
              </a:rPr>
              <a:t>Texas </a:t>
            </a:r>
            <a:r>
              <a:rPr lang="en-US" sz="1200" b="0" i="0" u="none" strike="noStrike" kern="1200" baseline="0" dirty="0">
                <a:solidFill>
                  <a:schemeClr val="tx1"/>
                </a:solidFill>
                <a:latin typeface="Arial" panose="020B0604020202020204" pitchFamily="34" charset="0"/>
                <a:ea typeface="+mn-ea"/>
                <a:cs typeface="+mn-cs"/>
              </a:rPr>
              <a:t>3722 3,722</a:t>
            </a:r>
          </a:p>
          <a:p>
            <a:r>
              <a:rPr lang="en-US" sz="1200" b="1" i="0" u="none" strike="noStrike" kern="1200" baseline="0" dirty="0">
                <a:solidFill>
                  <a:schemeClr val="tx1"/>
                </a:solidFill>
                <a:latin typeface="Arial" panose="020B0604020202020204" pitchFamily="34" charset="0"/>
                <a:ea typeface="+mn-ea"/>
                <a:cs typeface="+mn-cs"/>
              </a:rPr>
              <a:t>Utah </a:t>
            </a:r>
            <a:r>
              <a:rPr lang="en-US" sz="1200" b="0" i="0" u="none" strike="noStrike" kern="1200" baseline="0" dirty="0">
                <a:solidFill>
                  <a:schemeClr val="tx1"/>
                </a:solidFill>
                <a:latin typeface="Arial" panose="020B0604020202020204" pitchFamily="34" charset="0"/>
                <a:ea typeface="+mn-ea"/>
                <a:cs typeface="+mn-cs"/>
              </a:rPr>
              <a:t>273 273</a:t>
            </a:r>
          </a:p>
          <a:p>
            <a:r>
              <a:rPr lang="en-US" sz="1200" b="1" i="0" u="none" strike="noStrike" kern="1200" baseline="0" dirty="0">
                <a:solidFill>
                  <a:schemeClr val="tx1"/>
                </a:solidFill>
                <a:latin typeface="Arial" panose="020B0604020202020204" pitchFamily="34" charset="0"/>
                <a:ea typeface="+mn-ea"/>
                <a:cs typeface="+mn-cs"/>
              </a:rPr>
              <a:t>Vermont </a:t>
            </a:r>
            <a:r>
              <a:rPr lang="en-US" sz="1200" b="0" i="0" u="none" strike="noStrike" kern="1200" baseline="0" dirty="0">
                <a:solidFill>
                  <a:schemeClr val="tx1"/>
                </a:solidFill>
                <a:latin typeface="Arial" panose="020B0604020202020204" pitchFamily="34" charset="0"/>
                <a:ea typeface="+mn-ea"/>
                <a:cs typeface="+mn-cs"/>
              </a:rPr>
              <a:t>69 69</a:t>
            </a:r>
          </a:p>
          <a:p>
            <a:r>
              <a:rPr lang="en-US" sz="1200" b="1" i="0" u="none" strike="noStrike" kern="1200" baseline="0" dirty="0">
                <a:solidFill>
                  <a:schemeClr val="tx1"/>
                </a:solidFill>
                <a:latin typeface="Arial" panose="020B0604020202020204" pitchFamily="34" charset="0"/>
                <a:ea typeface="+mn-ea"/>
                <a:cs typeface="+mn-cs"/>
              </a:rPr>
              <a:t>Virginia </a:t>
            </a:r>
            <a:r>
              <a:rPr lang="en-US" sz="1200" b="0" i="0" u="none" strike="noStrike" kern="1200" baseline="0" dirty="0">
                <a:solidFill>
                  <a:schemeClr val="tx1"/>
                </a:solidFill>
                <a:latin typeface="Arial" panose="020B0604020202020204" pitchFamily="34" charset="0"/>
                <a:ea typeface="+mn-ea"/>
                <a:cs typeface="+mn-cs"/>
              </a:rPr>
              <a:t>839 839</a:t>
            </a:r>
          </a:p>
          <a:p>
            <a:r>
              <a:rPr lang="en-US" sz="1200" b="1" i="0" u="none" strike="noStrike" kern="1200" baseline="0" dirty="0">
                <a:solidFill>
                  <a:schemeClr val="tx1"/>
                </a:solidFill>
                <a:latin typeface="Arial" panose="020B0604020202020204" pitchFamily="34" charset="0"/>
                <a:ea typeface="+mn-ea"/>
                <a:cs typeface="+mn-cs"/>
              </a:rPr>
              <a:t>Washington </a:t>
            </a:r>
            <a:r>
              <a:rPr lang="en-US" sz="1200" b="0" i="0" u="none" strike="noStrike" kern="1200" baseline="0" dirty="0">
                <a:solidFill>
                  <a:schemeClr val="tx1"/>
                </a:solidFill>
                <a:latin typeface="Arial" panose="020B0604020202020204" pitchFamily="34" charset="0"/>
                <a:ea typeface="+mn-ea"/>
                <a:cs typeface="+mn-cs"/>
              </a:rPr>
              <a:t>565 565</a:t>
            </a:r>
          </a:p>
          <a:p>
            <a:r>
              <a:rPr lang="en-US" sz="1200" b="1" i="0" u="none" strike="noStrike" kern="1200" baseline="0" dirty="0">
                <a:solidFill>
                  <a:schemeClr val="tx1"/>
                </a:solidFill>
                <a:latin typeface="Arial" panose="020B0604020202020204" pitchFamily="34" charset="0"/>
                <a:ea typeface="+mn-ea"/>
                <a:cs typeface="+mn-cs"/>
              </a:rPr>
              <a:t>West Virginia </a:t>
            </a:r>
            <a:r>
              <a:rPr lang="en-US" sz="1200" b="0" i="0" u="none" strike="noStrike" kern="1200" baseline="0" dirty="0">
                <a:solidFill>
                  <a:schemeClr val="tx1"/>
                </a:solidFill>
                <a:latin typeface="Arial" panose="020B0604020202020204" pitchFamily="34" charset="0"/>
                <a:ea typeface="+mn-ea"/>
                <a:cs typeface="+mn-cs"/>
              </a:rPr>
              <a:t>303 303</a:t>
            </a:r>
          </a:p>
          <a:p>
            <a:r>
              <a:rPr lang="en-US" sz="1200" b="1" i="0" u="none" strike="noStrike" kern="1200" baseline="0" dirty="0">
                <a:solidFill>
                  <a:schemeClr val="tx1"/>
                </a:solidFill>
                <a:latin typeface="Arial" panose="020B0604020202020204" pitchFamily="34" charset="0"/>
                <a:ea typeface="+mn-ea"/>
                <a:cs typeface="+mn-cs"/>
              </a:rPr>
              <a:t>Wisconsin </a:t>
            </a:r>
            <a:r>
              <a:rPr lang="en-US" sz="1200" b="0" i="0" u="none" strike="noStrike" kern="1200" baseline="0" dirty="0">
                <a:solidFill>
                  <a:schemeClr val="tx1"/>
                </a:solidFill>
                <a:latin typeface="Arial" panose="020B0604020202020204" pitchFamily="34" charset="0"/>
                <a:ea typeface="+mn-ea"/>
                <a:cs typeface="+mn-cs"/>
              </a:rPr>
              <a:t>613 613</a:t>
            </a:r>
          </a:p>
          <a:p>
            <a:r>
              <a:rPr lang="en-US" sz="1200" b="1" i="0" u="none" strike="noStrike" kern="1200" baseline="0" dirty="0">
                <a:solidFill>
                  <a:schemeClr val="tx1"/>
                </a:solidFill>
                <a:latin typeface="Arial" panose="020B0604020202020204" pitchFamily="34" charset="0"/>
                <a:ea typeface="+mn-ea"/>
                <a:cs typeface="+mn-cs"/>
              </a:rPr>
              <a:t>Wyoming </a:t>
            </a:r>
            <a:r>
              <a:rPr lang="en-US" sz="1200" b="0" i="0" u="none" strike="noStrike" kern="1200" baseline="0" dirty="0">
                <a:solidFill>
                  <a:schemeClr val="tx1"/>
                </a:solidFill>
                <a:latin typeface="Arial" panose="020B0604020202020204" pitchFamily="34" charset="0"/>
                <a:ea typeface="+mn-ea"/>
                <a:cs typeface="+mn-cs"/>
              </a:rPr>
              <a:t>123 123</a:t>
            </a:r>
          </a:p>
          <a:p>
            <a:r>
              <a:rPr lang="en-US" sz="1200" b="1" i="0" u="none" strike="noStrike" kern="1200" baseline="0" dirty="0">
                <a:solidFill>
                  <a:schemeClr val="tx1"/>
                </a:solidFill>
                <a:latin typeface="Arial" panose="020B0604020202020204" pitchFamily="34" charset="0"/>
                <a:ea typeface="+mn-ea"/>
                <a:cs typeface="+mn-cs"/>
              </a:rPr>
              <a:t>Total </a:t>
            </a:r>
            <a:r>
              <a:rPr lang="en-US" sz="1200" b="0" i="0" u="none" strike="noStrike" kern="1200" baseline="0" dirty="0">
                <a:solidFill>
                  <a:schemeClr val="tx1"/>
                </a:solidFill>
                <a:latin typeface="Arial" panose="020B0604020202020204" pitchFamily="34" charset="0"/>
                <a:ea typeface="+mn-ea"/>
                <a:cs typeface="+mn-cs"/>
              </a:rPr>
              <a:t>37,133 37,133</a:t>
            </a:r>
            <a:endParaRPr lang="en-US" dirty="0"/>
          </a:p>
          <a:p>
            <a:pPr eaLnBrk="1" hangingPunct="1"/>
            <a:endParaRPr lang="en-US" sz="1800" dirty="0"/>
          </a:p>
        </p:txBody>
      </p:sp>
    </p:spTree>
    <p:extLst>
      <p:ext uri="{BB962C8B-B14F-4D97-AF65-F5344CB8AC3E}">
        <p14:creationId xmlns:p14="http://schemas.microsoft.com/office/powerpoint/2010/main" val="341982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lstStyle/>
          <a:p>
            <a:fld id="{7A7BC083-5361-40D4-A483-371CE9BBFCEF}" type="slidenum">
              <a:rPr lang="en-US"/>
              <a:pPr/>
              <a:t>2</a:t>
            </a:fld>
            <a:endParaRPr lang="en-US" dirty="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r>
              <a:rPr lang="en-US" b="1">
                <a:cs typeface="Arial" charset="0"/>
              </a:rPr>
              <a:t>Key Message: </a:t>
            </a:r>
            <a:r>
              <a:rPr lang="en-US">
                <a:cs typeface="Arial" charset="0"/>
              </a:rPr>
              <a:t>FHWA disclaimer</a:t>
            </a:r>
          </a:p>
          <a:p>
            <a:pPr eaLnBrk="1" hangingPunct="1"/>
            <a:r>
              <a:rPr lang="en-US" b="1">
                <a:cs typeface="Arial" charset="0"/>
              </a:rPr>
              <a:t>Est. Presentation Time: </a:t>
            </a:r>
            <a:r>
              <a:rPr lang="en-US">
                <a:cs typeface="Arial" charset="0"/>
              </a:rPr>
              <a:t>Less than 1 minute(s)</a:t>
            </a:r>
            <a:endParaRPr lang="en-US" b="1">
              <a:cs typeface="Arial" charset="0"/>
            </a:endParaRPr>
          </a:p>
          <a:p>
            <a:pPr eaLnBrk="1" hangingPunct="1"/>
            <a:r>
              <a:rPr lang="en-US" b="1">
                <a:cs typeface="Arial" charset="0"/>
              </a:rPr>
              <a:t>Explanation of Cues/Builds: </a:t>
            </a:r>
            <a:r>
              <a:rPr lang="en-US">
                <a:cs typeface="Arial" charset="0"/>
              </a:rPr>
              <a:t>None</a:t>
            </a:r>
          </a:p>
          <a:p>
            <a:pPr eaLnBrk="1" hangingPunct="1"/>
            <a:r>
              <a:rPr lang="en-US" b="1">
                <a:cs typeface="Arial" charset="0"/>
              </a:rPr>
              <a:t>Suggested Comments: </a:t>
            </a:r>
            <a:r>
              <a:rPr lang="en-US">
                <a:cs typeface="Arial" charset="0"/>
              </a:rPr>
              <a:t>Self explanatory</a:t>
            </a:r>
            <a:endParaRPr lang="en-US" b="1">
              <a:cs typeface="Arial" charset="0"/>
            </a:endParaRPr>
          </a:p>
          <a:p>
            <a:pPr eaLnBrk="1" hangingPunct="1"/>
            <a:r>
              <a:rPr lang="en-US" b="1">
                <a:cs typeface="Arial" charset="0"/>
              </a:rPr>
              <a:t>Suggested Questions: </a:t>
            </a:r>
            <a:r>
              <a:rPr lang="en-US">
                <a:cs typeface="Arial" charset="0"/>
              </a:rPr>
              <a:t>None</a:t>
            </a:r>
          </a:p>
          <a:p>
            <a:pPr eaLnBrk="1" hangingPunct="1"/>
            <a:r>
              <a:rPr lang="en-US" b="1">
                <a:cs typeface="Arial" charset="0"/>
              </a:rPr>
              <a:t>Additional Information: </a:t>
            </a:r>
            <a:r>
              <a:rPr lang="en-US">
                <a:cs typeface="Arial" charset="0"/>
              </a:rPr>
              <a:t>Information about the grant can be found at www.atssa.com</a:t>
            </a:r>
            <a:endParaRPr lang="en-US" b="1">
              <a:cs typeface="Arial" charset="0"/>
            </a:endParaRPr>
          </a:p>
          <a:p>
            <a:pPr eaLnBrk="1" hangingPunct="1"/>
            <a:r>
              <a:rPr lang="en-US" b="1">
                <a:cs typeface="Arial" charset="0"/>
              </a:rPr>
              <a:t>Possible Problems: </a:t>
            </a:r>
            <a:r>
              <a:rPr lang="en-US">
                <a:cs typeface="Arial" charset="0"/>
              </a:rPr>
              <a:t>None</a:t>
            </a:r>
          </a:p>
          <a:p>
            <a:pPr eaLnBrk="1" hangingPunct="1"/>
            <a:endParaRPr lang="en-US">
              <a:cs typeface="Arial" charset="0"/>
            </a:endParaRPr>
          </a:p>
        </p:txBody>
      </p:sp>
    </p:spTree>
    <p:extLst>
      <p:ext uri="{BB962C8B-B14F-4D97-AF65-F5344CB8AC3E}">
        <p14:creationId xmlns:p14="http://schemas.microsoft.com/office/powerpoint/2010/main" val="1704307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p:txBody>
          <a:bodyPr/>
          <a:lstStyle/>
          <a:p>
            <a:pPr>
              <a:defRPr/>
            </a:pPr>
            <a:fld id="{14CE30B6-5E7B-47D6-96F2-1C621C619780}" type="slidenum">
              <a:rPr lang="en-US"/>
              <a:pPr>
                <a:defRPr/>
              </a:pPr>
              <a:t>21</a:t>
            </a:fld>
            <a:endParaRPr lang="en-US" dirty="0"/>
          </a:p>
        </p:txBody>
      </p:sp>
      <p:sp>
        <p:nvSpPr>
          <p:cNvPr id="1914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8964" name="Rectangle 3"/>
          <p:cNvSpPr>
            <a:spLocks noGrp="1" noChangeArrowheads="1"/>
          </p:cNvSpPr>
          <p:nvPr>
            <p:ph type="body" idx="1"/>
          </p:nvPr>
        </p:nvSpPr>
        <p:spPr bwMode="auto">
          <a:xfrm>
            <a:off x="228600" y="4343400"/>
            <a:ext cx="6324600" cy="4114800"/>
          </a:xfrm>
        </p:spPr>
        <p:txBody>
          <a:bodyPr wrap="square" numCol="1" anchor="t" anchorCtr="0" compatLnSpc="1">
            <a:prstTxWarp prst="textNoShape">
              <a:avLst/>
            </a:prstTxWarp>
            <a:normAutofit fontScale="25000" lnSpcReduction="20000"/>
          </a:bodyPr>
          <a:lstStyle/>
          <a:p>
            <a:pPr eaLnBrk="1" hangingPunct="1">
              <a:defRPr/>
            </a:pPr>
            <a:r>
              <a:rPr lang="en-US" b="1" dirty="0"/>
              <a:t>Key Message: </a:t>
            </a:r>
            <a:r>
              <a:rPr lang="en-US" dirty="0"/>
              <a:t>Quantify WZ fatalities in the USA</a:t>
            </a:r>
          </a:p>
          <a:p>
            <a:pPr eaLnBrk="1" hangingPunct="1">
              <a:defRPr/>
            </a:pPr>
            <a:r>
              <a:rPr lang="en-US" b="1" dirty="0"/>
              <a:t>Est. Presentation Time: </a:t>
            </a:r>
            <a:r>
              <a:rPr lang="en-US" dirty="0"/>
              <a:t>1-2 minute(s)</a:t>
            </a:r>
            <a:endParaRPr lang="en-US" b="1" dirty="0"/>
          </a:p>
          <a:p>
            <a:pPr eaLnBrk="1" hangingPunct="1">
              <a:defRPr/>
            </a:pPr>
            <a:r>
              <a:rPr lang="en-US" b="1" dirty="0"/>
              <a:t>Explanation of Cues/Builds: </a:t>
            </a:r>
            <a:r>
              <a:rPr lang="en-US" dirty="0"/>
              <a:t>None</a:t>
            </a:r>
          </a:p>
          <a:p>
            <a:pPr eaLnBrk="1" hangingPunct="1">
              <a:defRPr/>
            </a:pPr>
            <a:r>
              <a:rPr lang="en-US" b="1" dirty="0"/>
              <a:t>Suggested Comments: </a:t>
            </a:r>
            <a:r>
              <a:rPr lang="en-US" dirty="0"/>
              <a:t>We reached an all-time high in work</a:t>
            </a:r>
            <a:r>
              <a:rPr lang="en-US" baseline="0" dirty="0"/>
              <a:t> </a:t>
            </a:r>
            <a:r>
              <a:rPr lang="en-US" dirty="0"/>
              <a:t>zones fatalities in 2002. Since then, the numbers have declined</a:t>
            </a:r>
            <a:r>
              <a:rPr lang="en-US" baseline="0" dirty="0"/>
              <a:t> but they are on the upswing again! </a:t>
            </a:r>
            <a:r>
              <a:rPr lang="en-US" dirty="0"/>
              <a:t> We can still do better!</a:t>
            </a:r>
          </a:p>
          <a:p>
            <a:pPr eaLnBrk="1" hangingPunct="1">
              <a:defRPr/>
            </a:pPr>
            <a:r>
              <a:rPr lang="en-US" b="1" dirty="0"/>
              <a:t>Suggested Questions:  </a:t>
            </a:r>
            <a:r>
              <a:rPr lang="en-US" dirty="0"/>
              <a:t>Do you see any trends?</a:t>
            </a:r>
          </a:p>
          <a:p>
            <a:pPr eaLnBrk="1" hangingPunct="1">
              <a:defRPr/>
            </a:pPr>
            <a:r>
              <a:rPr lang="en-US" b="1" dirty="0"/>
              <a:t>Additional Information: </a:t>
            </a:r>
            <a:r>
              <a:rPr lang="en-US" dirty="0"/>
              <a:t>These figures include both workers, motorists and pedestrians. https://workzonesafety.org/work-zone-data/</a:t>
            </a:r>
          </a:p>
          <a:p>
            <a:pPr eaLnBrk="1" hangingPunct="1">
              <a:defRPr/>
            </a:pPr>
            <a:r>
              <a:rPr lang="en-US" b="1" dirty="0"/>
              <a:t>2017 STATE DATA: Format 3 numbers):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FATALITIES IN MOTOR VEHICLE TRAFFIC CRASHES IN WORK ZONE BY STATE AND YEAR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FATALITY ANALYSIS REPORTING SYSTEM (FARS) 2016 FINAL AND 2017</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(State, 2016 fatalities, 2017 fatalities, 2016+2017)</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Alabama 13 24 37</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Alaska 2 0 2</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Arizona 9 15 24</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Arkansas 14 21 35</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California 75 48 123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Colorado 7 17 24</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Connecticut 5 6 11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Delaware 2 3 5</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Dist</a:t>
            </a:r>
            <a:r>
              <a:rPr lang="en-US" dirty="0"/>
              <a:t> of Columbia 0 1 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Florida 80 76 156</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Georgia 41 60 101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Hawaii 3 3 6</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Idaho 0 7 7</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Illinois 44 27 71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Indiana 18 28 46</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Iowa 11 10 21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Kansas 6 12 18</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Kentucky 11 15 26</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Louisiana 12 11 23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Maine 1 5 6</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Maryland 5 14 19</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Massachusetts 6 2 8</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Michigan 18 25 43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Minnesota 12 10 22</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Mississippi 7 4 11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Missouri 8 15 23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Montana 1 1 2</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Nebraska 13 8 21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Nevada 14 14 28</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New Hampshire 3 0 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New Jersey 7 6 13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New Mexico 8 4 12</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New York 8 3 11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North Carolina 13 11 24</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North Dakota 6 0 6</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Ohio 27 25 52</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Oklahoma 17 12 29</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Oregon 7 3 10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Pennsylvania 16 20 36</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Rhode Island 1 1 2</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South Carolina 4 20 24</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South Dakota 1 1 2</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Tennessee 13 10 23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Texas 172 165 337</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Utah 5 5 10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Vermont 1 0 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Virginia 12 11 23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Washington 7 4 11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West Virginia 1 2 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Wisconsin 11 9 20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Wyoming 3 5 8</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National 781 799 1,580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Puerto Rico 1 0 1</a:t>
            </a:r>
          </a:p>
        </p:txBody>
      </p:sp>
    </p:spTree>
    <p:extLst>
      <p:ext uri="{BB962C8B-B14F-4D97-AF65-F5344CB8AC3E}">
        <p14:creationId xmlns:p14="http://schemas.microsoft.com/office/powerpoint/2010/main" val="1347295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298175" y="4197246"/>
            <a:ext cx="6261651" cy="4946754"/>
          </a:xfrm>
          <a:prstGeom prst="rect">
            <a:avLst/>
          </a:prstGeom>
        </p:spPr>
        <p:txBody>
          <a:bodyPr>
            <a:noAutofit/>
          </a:bodyPr>
          <a:lstStyle/>
          <a:p>
            <a:pPr defTabSz="896981">
              <a:spcBef>
                <a:spcPts val="0"/>
              </a:spcBef>
              <a:defRPr/>
            </a:pPr>
            <a:r>
              <a:rPr lang="en-US" b="1" dirty="0"/>
              <a:t>Key Message:  </a:t>
            </a:r>
            <a:r>
              <a:rPr lang="en-US" dirty="0"/>
              <a:t>Examine factors that contribute to work zone crashes.</a:t>
            </a:r>
          </a:p>
          <a:p>
            <a:pPr>
              <a:spcBef>
                <a:spcPts val="0"/>
              </a:spcBef>
            </a:pPr>
            <a:r>
              <a:rPr lang="en-US" sz="1100" b="1" dirty="0"/>
              <a:t>Background Information: </a:t>
            </a:r>
            <a:r>
              <a:rPr lang="en-US" dirty="0"/>
              <a:t>Contributors include:</a:t>
            </a:r>
          </a:p>
          <a:p>
            <a:pPr marL="176705" indent="-168184">
              <a:spcBef>
                <a:spcPts val="0"/>
              </a:spcBef>
              <a:buFont typeface="Arial" pitchFamily="34" charset="0"/>
              <a:buChar char="•"/>
            </a:pPr>
            <a:r>
              <a:rPr lang="en-US" b="1" i="1" dirty="0"/>
              <a:t>Driver Expectations: </a:t>
            </a:r>
            <a:r>
              <a:rPr lang="en-US" dirty="0"/>
              <a:t>Crashes can occur if a road user does not expect the work zone as they approach it, or if traffic control does not match the road user’s expectations.  This can be a result of improper use of: traffic control; inconsistent use of traffic control from one work zone to another; the use of experimental or not-widely-used traffic control devices. </a:t>
            </a:r>
          </a:p>
          <a:p>
            <a:pPr marL="176705" indent="-168184" defTabSz="914024" eaLnBrk="1" fontAlgn="auto" hangingPunct="1">
              <a:spcBef>
                <a:spcPts val="0"/>
              </a:spcBef>
              <a:spcAft>
                <a:spcPts val="0"/>
              </a:spcAft>
              <a:buFont typeface="Arial" pitchFamily="34" charset="0"/>
              <a:buChar char="•"/>
              <a:defRPr/>
            </a:pPr>
            <a:r>
              <a:rPr lang="en-US" b="1" i="1" dirty="0"/>
              <a:t>Driver Behavior: </a:t>
            </a:r>
            <a:r>
              <a:rPr lang="en-US" dirty="0"/>
              <a:t>Crashes associated with unexpected conditions, unfamiliarity, speed, aggressive driving, driver inattention, impaired driving, and other common causes can occur anywhere, anytime.</a:t>
            </a:r>
          </a:p>
          <a:p>
            <a:pPr marL="176705" indent="-168184">
              <a:spcBef>
                <a:spcPts val="0"/>
              </a:spcBef>
              <a:buFont typeface="Arial" pitchFamily="34" charset="0"/>
              <a:buChar char="•"/>
            </a:pPr>
            <a:r>
              <a:rPr lang="en-US" b="1" i="1" dirty="0"/>
              <a:t>Roadside Hazards: </a:t>
            </a:r>
            <a:r>
              <a:rPr lang="en-US" dirty="0"/>
              <a:t>Work zone traffic control elements (and workers) can be struck in a crash. </a:t>
            </a:r>
            <a:r>
              <a:rPr lang="en-US" b="1" i="1" dirty="0"/>
              <a:t>Unsuccessful Mitigation Strategies/TTC Deployment: </a:t>
            </a:r>
            <a:r>
              <a:rPr lang="en-US" dirty="0"/>
              <a:t>Despite attempts to identify and mitigate potential sources of safety and mobility concerns, strategies can still fail.  It is also possible to mismatch potential impacts and effective strategies.</a:t>
            </a:r>
          </a:p>
          <a:p>
            <a:pPr marL="176705" indent="-168184">
              <a:spcBef>
                <a:spcPts val="0"/>
              </a:spcBef>
              <a:buFont typeface="Arial" pitchFamily="34" charset="0"/>
              <a:buChar char="•"/>
            </a:pPr>
            <a:r>
              <a:rPr lang="en-US" b="1" i="1" dirty="0"/>
              <a:t>Roadway Characteristics</a:t>
            </a:r>
            <a:r>
              <a:rPr lang="en-US" dirty="0"/>
              <a:t>: Existing or changed pavement conditions, uneven pavement or edges, steel plates, horizontal or vertical geometry, clear zones, and impacts to interchange merge areas can contribute to a work zone crash.</a:t>
            </a:r>
          </a:p>
          <a:p>
            <a:pPr marL="176705" indent="-168184">
              <a:spcBef>
                <a:spcPts val="0"/>
              </a:spcBef>
              <a:buFont typeface="Arial" pitchFamily="34" charset="0"/>
              <a:buChar char="•"/>
            </a:pPr>
            <a:r>
              <a:rPr lang="en-US" b="1" i="1" dirty="0"/>
              <a:t>Environmental Conditions: </a:t>
            </a:r>
            <a:r>
              <a:rPr lang="en-US" dirty="0"/>
              <a:t>The presence of wet, snow-covered, or ice-covered roadways can contribute to drivers’ control of their vehicles or pedestrians’ ability to traverse the work zone. Limited visibility from dark conditions or sun glare can also affect their abilities (e.g., new asphalt pavement can be difficult to see during night conditions). </a:t>
            </a:r>
          </a:p>
          <a:p>
            <a:pPr marL="176705" indent="-168184">
              <a:spcBef>
                <a:spcPts val="0"/>
              </a:spcBef>
              <a:buFont typeface="Arial" pitchFamily="34" charset="0"/>
              <a:buChar char="•"/>
            </a:pPr>
            <a:r>
              <a:rPr lang="en-US" b="1" i="1" dirty="0"/>
              <a:t>Secondary Crashes Caused by Roadway Incidents: </a:t>
            </a:r>
            <a:r>
              <a:rPr lang="en-US" dirty="0"/>
              <a:t>Crashes occurring within the work zone can leave the upstream roadway susceptible to additional incidents. </a:t>
            </a:r>
          </a:p>
          <a:p>
            <a:pPr marL="176705" indent="-168184">
              <a:spcBef>
                <a:spcPts val="0"/>
              </a:spcBef>
              <a:buFont typeface="Arial" pitchFamily="34" charset="0"/>
              <a:buChar char="•"/>
            </a:pPr>
            <a:r>
              <a:rPr lang="en-US" b="1" i="1" dirty="0"/>
              <a:t>Combined Effects: </a:t>
            </a:r>
            <a:r>
              <a:rPr lang="en-US" dirty="0"/>
              <a:t>In certain situations, deployed work zone TTCD can appear to provide roadway users with the guidance needed to direct them through an active work zone; however, when conditions at the work zone location change the guidance can actually contribute to crashes. For example, pavement markings that have been milled or covered with black paint can appear as positive guidance under certain sunny, wet, or dark conditions.</a:t>
            </a:r>
          </a:p>
          <a:p>
            <a:pPr marL="8522">
              <a:spcBef>
                <a:spcPts val="0"/>
              </a:spcBef>
            </a:pPr>
            <a:r>
              <a:rPr lang="en-US" b="1" dirty="0"/>
              <a:t>Interaction:  Can the group name more?</a:t>
            </a:r>
          </a:p>
          <a:p>
            <a:r>
              <a:rPr lang="en-US" b="1" dirty="0"/>
              <a:t>Notes: </a:t>
            </a:r>
            <a:r>
              <a:rPr lang="en-US" dirty="0"/>
              <a:t>None</a:t>
            </a:r>
          </a:p>
        </p:txBody>
      </p:sp>
    </p:spTree>
    <p:extLst>
      <p:ext uri="{BB962C8B-B14F-4D97-AF65-F5344CB8AC3E}">
        <p14:creationId xmlns:p14="http://schemas.microsoft.com/office/powerpoint/2010/main" val="905959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2"/>
          <p:cNvSpPr>
            <a:spLocks noGrp="1" noRot="1" noChangeAspect="1" noChangeArrowheads="1" noTextEdit="1"/>
          </p:cNvSpPr>
          <p:nvPr>
            <p:ph type="sldImg"/>
          </p:nvPr>
        </p:nvSpPr>
        <p:spPr>
          <a:xfrm>
            <a:off x="1144588" y="374650"/>
            <a:ext cx="4572000" cy="3429000"/>
          </a:xfrm>
          <a:prstGeom prst="rect">
            <a:avLst/>
          </a:prstGeom>
          <a:ln/>
        </p:spPr>
      </p:sp>
      <p:sp>
        <p:nvSpPr>
          <p:cNvPr id="173060" name="Rectangle 3"/>
          <p:cNvSpPr>
            <a:spLocks noGrp="1" noChangeArrowheads="1"/>
          </p:cNvSpPr>
          <p:nvPr>
            <p:ph type="body" idx="1"/>
          </p:nvPr>
        </p:nvSpPr>
        <p:spPr>
          <a:xfrm>
            <a:off x="447261" y="3822492"/>
            <a:ext cx="6187109" cy="5321508"/>
          </a:xfrm>
          <a:prstGeom prst="rect">
            <a:avLst/>
          </a:prstGeom>
          <a:noFill/>
          <a:ln/>
        </p:spPr>
        <p:txBody>
          <a:bodyPr/>
          <a:lstStyle/>
          <a:p>
            <a:pPr defTabSz="896981">
              <a:defRPr/>
            </a:pPr>
            <a:r>
              <a:rPr lang="en-US" sz="1100" b="1" dirty="0"/>
              <a:t>Key Message:  </a:t>
            </a:r>
            <a:r>
              <a:rPr lang="en-US" sz="1100" dirty="0"/>
              <a:t>Factors that contribute to successful mobility operations in work zones can also positively impact work zone safety.  </a:t>
            </a:r>
          </a:p>
          <a:p>
            <a:pPr>
              <a:spcBef>
                <a:spcPts val="196"/>
              </a:spcBef>
            </a:pPr>
            <a:r>
              <a:rPr lang="en-US" sz="1100" b="1" dirty="0"/>
              <a:t>Background Information:</a:t>
            </a:r>
          </a:p>
          <a:p>
            <a:pPr marL="176705" indent="-168184">
              <a:spcBef>
                <a:spcPts val="0"/>
              </a:spcBef>
              <a:buFont typeface="Arial" pitchFamily="34" charset="0"/>
              <a:buChar char="•"/>
            </a:pPr>
            <a:r>
              <a:rPr lang="en-US" sz="1100" dirty="0"/>
              <a:t>Attempts to mitigate and reduce congestion and queuing can significantly reduce work zone fatalities and serious injuries.  </a:t>
            </a:r>
          </a:p>
          <a:p>
            <a:pPr marL="176705" indent="-168184">
              <a:spcBef>
                <a:spcPts val="0"/>
              </a:spcBef>
              <a:buFont typeface="Arial" pitchFamily="34" charset="0"/>
              <a:buChar char="•"/>
            </a:pPr>
            <a:r>
              <a:rPr lang="en-US" sz="1200" dirty="0"/>
              <a:t>Studies have indicated crashes secondary to other incidents range from 14 to 30 percent of all crashes.  The United State Department of Transportation (USDOT) estimates that 18% of fatalities on freeways were due to secondary crashes. (Source:  O'Laughlin, J. and A. Smith. Operational Issues Discussion Paper on "Incident Management 4 Operations: Top Five Issues". In </a:t>
            </a:r>
            <a:r>
              <a:rPr lang="en-US" sz="1200" i="1" dirty="0"/>
              <a:t>Proceedings of the National Conference on Traffic Incident </a:t>
            </a:r>
            <a:r>
              <a:rPr lang="en-US" sz="1200" dirty="0"/>
              <a:t>5 </a:t>
            </a:r>
            <a:r>
              <a:rPr lang="en-US" sz="1200" i="1" dirty="0"/>
              <a:t>Management: A Road Map to the Future</a:t>
            </a:r>
            <a:r>
              <a:rPr lang="en-US" sz="1200" dirty="0"/>
              <a:t>. June 2002, pp. C–2)</a:t>
            </a:r>
          </a:p>
          <a:p>
            <a:pPr marL="168184" indent="-168184">
              <a:spcBef>
                <a:spcPts val="0"/>
              </a:spcBef>
              <a:buFont typeface="Arial" pitchFamily="34" charset="0"/>
              <a:buChar char="•"/>
            </a:pPr>
            <a:r>
              <a:rPr lang="en-US" sz="1100" dirty="0"/>
              <a:t>The following mobility considerations in work zones can also have an effect on safety:</a:t>
            </a:r>
          </a:p>
          <a:p>
            <a:pPr marL="538188" lvl="1" indent="-168184">
              <a:spcBef>
                <a:spcPts val="0"/>
              </a:spcBef>
              <a:buFont typeface="Arial" pitchFamily="34" charset="0"/>
              <a:buChar char="•"/>
            </a:pPr>
            <a:r>
              <a:rPr lang="en-US" sz="1100" b="1" i="1" dirty="0"/>
              <a:t>Queuing.</a:t>
            </a:r>
            <a:r>
              <a:rPr lang="en-US" sz="1100" dirty="0"/>
              <a:t>  After analyzing their work zone crash data, the California Department of Transportation (Caltrans) learned that 26 percent of their work zone fatalities occurred at the back of a queue.  </a:t>
            </a:r>
          </a:p>
          <a:p>
            <a:pPr marL="538188" lvl="1" indent="-168184">
              <a:spcBef>
                <a:spcPts val="0"/>
              </a:spcBef>
              <a:buFont typeface="Arial" pitchFamily="34" charset="0"/>
              <a:buChar char="•"/>
            </a:pPr>
            <a:r>
              <a:rPr lang="en-US" sz="1100" dirty="0"/>
              <a:t>Efforts to reduce or eliminate queuing in work zones help to alleviate unexpected speed reductions and better conform to drivers’ expectations.  </a:t>
            </a:r>
          </a:p>
          <a:p>
            <a:pPr marL="538188" lvl="1" indent="-168184">
              <a:spcBef>
                <a:spcPts val="0"/>
              </a:spcBef>
              <a:buFont typeface="Arial" pitchFamily="34" charset="0"/>
              <a:buChar char="•"/>
            </a:pPr>
            <a:r>
              <a:rPr lang="en-US" sz="1100" dirty="0"/>
              <a:t>In some cases, queuing can be inevitable and advanced notification to road users can prove extremely beneficial. </a:t>
            </a:r>
          </a:p>
          <a:p>
            <a:pPr marL="538188" lvl="1" indent="-168184">
              <a:spcBef>
                <a:spcPts val="0"/>
              </a:spcBef>
              <a:buFont typeface="Arial" pitchFamily="34" charset="0"/>
              <a:buChar char="•"/>
            </a:pPr>
            <a:r>
              <a:rPr lang="en-US" sz="1100" b="1" i="1" dirty="0"/>
              <a:t>Congestion.  </a:t>
            </a:r>
            <a:r>
              <a:rPr lang="en-US" sz="1100" dirty="0"/>
              <a:t>Significant congestion</a:t>
            </a:r>
            <a:r>
              <a:rPr lang="en-US" sz="1100" b="1" i="1" dirty="0"/>
              <a:t> </a:t>
            </a:r>
            <a:r>
              <a:rPr lang="en-US" sz="1100" dirty="0"/>
              <a:t>can lead to risky behaviors and aggressive driving, especially when road users are subjected to the congestion on a daily basis.  </a:t>
            </a:r>
          </a:p>
          <a:p>
            <a:pPr marL="538188" lvl="1" indent="-168184">
              <a:spcBef>
                <a:spcPts val="0"/>
              </a:spcBef>
              <a:buFont typeface="Arial" pitchFamily="34" charset="0"/>
              <a:buChar char="•"/>
            </a:pPr>
            <a:r>
              <a:rPr lang="en-US" sz="1100" dirty="0"/>
              <a:t>Repeated exposure to congested work zones can lead to frustrated, desperate drivers who make impulsive and often dangerous driving decisions.  The use of intelligent transportation systems (ITS), news media, social media, and other means of data collection and public notification can assist road users in selecting other routes before or during their commute.  </a:t>
            </a:r>
          </a:p>
          <a:p>
            <a:pPr>
              <a:spcBef>
                <a:spcPts val="196"/>
              </a:spcBef>
            </a:pPr>
            <a:r>
              <a:rPr lang="en-US" sz="1100" b="1" dirty="0"/>
              <a:t>Interaction:  </a:t>
            </a:r>
            <a:r>
              <a:rPr lang="en-US" sz="1100" b="0" dirty="0"/>
              <a:t>What other mobility considerations affect safety in work zones?</a:t>
            </a:r>
          </a:p>
          <a:p>
            <a:pPr>
              <a:spcBef>
                <a:spcPts val="0"/>
              </a:spcBef>
            </a:pPr>
            <a:r>
              <a:rPr lang="en-US" sz="1100" b="1" dirty="0"/>
              <a:t>Notes:</a:t>
            </a:r>
            <a:endParaRPr lang="en-US" sz="1100" dirty="0"/>
          </a:p>
        </p:txBody>
      </p:sp>
    </p:spTree>
    <p:extLst>
      <p:ext uri="{BB962C8B-B14F-4D97-AF65-F5344CB8AC3E}">
        <p14:creationId xmlns:p14="http://schemas.microsoft.com/office/powerpoint/2010/main" val="1858643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2"/>
          <p:cNvSpPr>
            <a:spLocks noGrp="1" noRot="1" noChangeAspect="1" noChangeArrowheads="1" noTextEdit="1"/>
          </p:cNvSpPr>
          <p:nvPr>
            <p:ph type="sldImg"/>
          </p:nvPr>
        </p:nvSpPr>
        <p:spPr>
          <a:xfrm>
            <a:off x="1144588" y="600075"/>
            <a:ext cx="4572000" cy="3429000"/>
          </a:xfrm>
          <a:prstGeom prst="rect">
            <a:avLst/>
          </a:prstGeom>
          <a:ln/>
        </p:spPr>
      </p:sp>
      <p:sp>
        <p:nvSpPr>
          <p:cNvPr id="173060" name="Rectangle 3"/>
          <p:cNvSpPr>
            <a:spLocks noGrp="1" noChangeArrowheads="1"/>
          </p:cNvSpPr>
          <p:nvPr>
            <p:ph type="body" idx="1"/>
          </p:nvPr>
        </p:nvSpPr>
        <p:spPr>
          <a:xfrm>
            <a:off x="686722" y="4344332"/>
            <a:ext cx="5484557" cy="4649766"/>
          </a:xfrm>
          <a:prstGeom prst="rect">
            <a:avLst/>
          </a:prstGeom>
          <a:noFill/>
          <a:ln/>
        </p:spPr>
        <p:txBody>
          <a:bodyPr/>
          <a:lstStyle/>
          <a:p>
            <a:pPr>
              <a:spcBef>
                <a:spcPts val="0"/>
              </a:spcBef>
            </a:pPr>
            <a:r>
              <a:rPr lang="en-US" b="1" dirty="0"/>
              <a:t>Key Message:  </a:t>
            </a:r>
            <a:r>
              <a:rPr lang="en-US" dirty="0"/>
              <a:t>Work zone crashes have similar and dissimilar traits from those that occur outside a work zone.</a:t>
            </a:r>
          </a:p>
          <a:p>
            <a:pPr>
              <a:spcBef>
                <a:spcPts val="0"/>
              </a:spcBef>
            </a:pPr>
            <a:r>
              <a:rPr lang="en-US" b="1" dirty="0"/>
              <a:t>Background Information:</a:t>
            </a:r>
          </a:p>
          <a:p>
            <a:pPr>
              <a:spcBef>
                <a:spcPts val="0"/>
              </a:spcBef>
            </a:pPr>
            <a:r>
              <a:rPr lang="en-US" dirty="0"/>
              <a:t>Crashes occurring within work zones have both similarities and disparities to those occurring outside work zone limits. Likewise, work zone crash analyses should consider how elements within the work zone may have impacted the crash.  Elements of the work zone can change on a daily basis:  </a:t>
            </a:r>
          </a:p>
          <a:p>
            <a:pPr marL="358792" lvl="1" indent="-168184">
              <a:spcBef>
                <a:spcPts val="0"/>
              </a:spcBef>
              <a:buFont typeface="Arial" pitchFamily="34" charset="0"/>
              <a:buChar char="•"/>
            </a:pPr>
            <a:r>
              <a:rPr lang="en-US" dirty="0"/>
              <a:t>TTCDs can be relocated, activity staging can require a different navigational path, and lanes can temporarily close. The issues below illustrate how crash analyses within work zones differ from crash analyses in other locations:</a:t>
            </a:r>
          </a:p>
          <a:p>
            <a:pPr marL="538188" lvl="2" indent="-168184">
              <a:spcBef>
                <a:spcPts val="0"/>
              </a:spcBef>
              <a:buFont typeface="Arial" pitchFamily="34" charset="0"/>
              <a:buChar char="•"/>
            </a:pPr>
            <a:r>
              <a:rPr lang="en-US" b="1" i="1" dirty="0"/>
              <a:t>Real-time Safety Needs during Active Work Zones.</a:t>
            </a:r>
            <a:r>
              <a:rPr lang="en-US" dirty="0"/>
              <a:t>  The temporary nature of work zones often leave little time to assess crashes and determine the contributing factors and an appropriate remediation within the project’s duration.  Given the need for immediate solutions to field-level work zone safety issues, receiving work zone crash data in a timely manner is very important, while the depth of analysis  is typically less robust than non-work zones.</a:t>
            </a:r>
          </a:p>
          <a:p>
            <a:pPr marL="538188" lvl="2" indent="-168184">
              <a:spcBef>
                <a:spcPts val="0"/>
              </a:spcBef>
              <a:buFont typeface="Arial" pitchFamily="34" charset="0"/>
              <a:buChar char="•"/>
            </a:pPr>
            <a:r>
              <a:rPr lang="en-US" b="1" i="1" dirty="0"/>
              <a:t>Potential for Cost Savings.</a:t>
            </a:r>
            <a:r>
              <a:rPr lang="en-US" dirty="0"/>
              <a:t> Practitioners can analyze work zones for potential safety issues and include work zone safety strategies as plan development progresses. When identified early in the project life cycle, safety and/or mobility strategies can be combined or streamlined, possibly allowing for reduced project duration, efficiencies gained by deploying fewer TTCDs, reduced interruption of roadways users, and lower mobilization costs.</a:t>
            </a:r>
          </a:p>
          <a:p>
            <a:pPr marL="358792" lvl="1" indent="-168184">
              <a:spcBef>
                <a:spcPts val="0"/>
              </a:spcBef>
              <a:buFont typeface="Arial" pitchFamily="34" charset="0"/>
              <a:buChar char="•"/>
            </a:pPr>
            <a:r>
              <a:rPr lang="en-US" dirty="0"/>
              <a:t>Included in this planning is the adequate </a:t>
            </a:r>
            <a:r>
              <a:rPr lang="en-US" b="1" i="1" dirty="0"/>
              <a:t>ingress and egress of emergency vehicles</a:t>
            </a:r>
            <a:r>
              <a:rPr lang="en-US" dirty="0"/>
              <a:t>, including tow vehicles, into the area.  This equipment needs the ability to access the scene of a crash, tend to the victims, and protect the scene from further incidents.  Quick response and clearance has a significant impact on mobility and safety.  </a:t>
            </a:r>
          </a:p>
          <a:p>
            <a:r>
              <a:rPr lang="en-US" sz="900" b="1" dirty="0"/>
              <a:t>Interaction:</a:t>
            </a:r>
          </a:p>
          <a:p>
            <a:r>
              <a:rPr lang="en-US" sz="900" b="1" dirty="0"/>
              <a:t>Notes: </a:t>
            </a:r>
            <a:endParaRPr lang="en-US" sz="900" dirty="0"/>
          </a:p>
        </p:txBody>
      </p:sp>
    </p:spTree>
    <p:extLst>
      <p:ext uri="{BB962C8B-B14F-4D97-AF65-F5344CB8AC3E}">
        <p14:creationId xmlns:p14="http://schemas.microsoft.com/office/powerpoint/2010/main" val="3109775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374650"/>
            <a:ext cx="4572000" cy="3429000"/>
          </a:xfrm>
          <a:prstGeom prst="rect">
            <a:avLst/>
          </a:prstGeom>
        </p:spPr>
      </p:sp>
      <p:sp>
        <p:nvSpPr>
          <p:cNvPr id="3" name="Notes Placeholder 2"/>
          <p:cNvSpPr>
            <a:spLocks noGrp="1"/>
          </p:cNvSpPr>
          <p:nvPr>
            <p:ph type="body" idx="1"/>
          </p:nvPr>
        </p:nvSpPr>
        <p:spPr>
          <a:xfrm>
            <a:off x="372718" y="3972393"/>
            <a:ext cx="6112565" cy="4572000"/>
          </a:xfrm>
          <a:prstGeom prst="rect">
            <a:avLst/>
          </a:prstGeom>
        </p:spPr>
        <p:txBody>
          <a:bodyPr>
            <a:noAutofit/>
          </a:bodyPr>
          <a:lstStyle/>
          <a:p>
            <a:pPr defTabSz="897301">
              <a:defRPr/>
            </a:pPr>
            <a:r>
              <a:rPr lang="en-US" b="1" dirty="0"/>
              <a:t>Key Message: </a:t>
            </a:r>
            <a:r>
              <a:rPr lang="en-US" dirty="0"/>
              <a:t>The Work Zone Safety and Mobility Rule affects all transportation agencies that receive federal funding and has three distinct goals.</a:t>
            </a:r>
            <a:endParaRPr lang="en-US" b="1" dirty="0"/>
          </a:p>
          <a:p>
            <a:pPr defTabSz="897301">
              <a:defRPr/>
            </a:pPr>
            <a:r>
              <a:rPr lang="en-US" b="1" dirty="0"/>
              <a:t>Background Information:</a:t>
            </a:r>
          </a:p>
          <a:p>
            <a:pPr defTabSz="897301">
              <a:defRPr/>
            </a:pPr>
            <a:r>
              <a:rPr lang="en-US" i="1" dirty="0">
                <a:ea typeface="Calibri" pitchFamily="34" charset="0"/>
                <a:cs typeface="Times New Roman" pitchFamily="18" charset="0"/>
              </a:rPr>
              <a:t>The Work Zone Safety and Mobility Rule (Rule) was published on September 9, 2004 in the Federal Register. </a:t>
            </a:r>
            <a:r>
              <a:rPr lang="en-US" i="1" u="sng" dirty="0">
                <a:ea typeface="Calibri" pitchFamily="34" charset="0"/>
                <a:cs typeface="Times New Roman" pitchFamily="18" charset="0"/>
              </a:rPr>
              <a:t>All state and local governments that receive federal-aid funding</a:t>
            </a:r>
            <a:r>
              <a:rPr lang="en-US" i="1" dirty="0">
                <a:ea typeface="Calibri" pitchFamily="34" charset="0"/>
                <a:cs typeface="Times New Roman" pitchFamily="18" charset="0"/>
              </a:rPr>
              <a:t> were required to comply with the provisions of the rule no later than October 12, 2007. The Rule updates and broadens the former regulation at 23 CFR 630 Subpart J to address more of the current issues affecting work zone safety and mobility. The changes to the regulation encourage the broader consideration of the safety and mobility impacts of work zones across project development and the implementation of strategies that help manage these impacts during project delivery. Subpart J and Subpart K have specific language that outlines State and local agency responsibilities with respect to work zone safety and mobility.</a:t>
            </a:r>
            <a:endParaRPr lang="en-US" dirty="0"/>
          </a:p>
          <a:p>
            <a:endParaRPr lang="en-US" dirty="0"/>
          </a:p>
          <a:p>
            <a:r>
              <a:rPr lang="en-US" dirty="0"/>
              <a:t>The goals of the new rule are to:</a:t>
            </a:r>
          </a:p>
          <a:p>
            <a:r>
              <a:rPr lang="en-US" dirty="0"/>
              <a:t>Expand thinking to address corridor, network, and regional issues while planning and designing road projects.</a:t>
            </a:r>
          </a:p>
          <a:p>
            <a:r>
              <a:rPr lang="en-US" dirty="0"/>
              <a:t>Expand work zone impact mitigation beyond traffic safety and control by developing Transportation Management Plans (TMPs) for road projects. A TMP always consists of temporary traffic control strategies, and where necessary, it also consists of transportation operations and public information strategies.</a:t>
            </a:r>
          </a:p>
          <a:p>
            <a:r>
              <a:rPr lang="en-US" dirty="0"/>
              <a:t>Advocate innovative thinking in work zone planning, design, and management, so as to consider alternative/innovative design, construction, contracting, and transportation management strategies.</a:t>
            </a:r>
          </a:p>
          <a:p>
            <a:endParaRPr lang="en-US" dirty="0"/>
          </a:p>
          <a:p>
            <a:r>
              <a:rPr lang="en-US" dirty="0"/>
              <a:t>The rule can be defined by three primary components:</a:t>
            </a:r>
          </a:p>
          <a:p>
            <a:r>
              <a:rPr lang="en-US" dirty="0"/>
              <a:t>Policy-level provisions that help states implement an overall work zone safety and mobility policy for the systematic consideration and management of work zone impacts.</a:t>
            </a:r>
          </a:p>
          <a:p>
            <a:r>
              <a:rPr lang="en-US" dirty="0"/>
              <a:t>State-level processes and procedures that help states implement and sustain their respective work zone policies.</a:t>
            </a:r>
          </a:p>
          <a:p>
            <a:r>
              <a:rPr lang="en-US" dirty="0"/>
              <a:t>Project-level procedures that help states assess and manage the work zone impacts of individual projects.</a:t>
            </a:r>
          </a:p>
          <a:p>
            <a:pPr>
              <a:spcBef>
                <a:spcPts val="0"/>
              </a:spcBef>
            </a:pPr>
            <a:r>
              <a:rPr lang="en-US" b="1" dirty="0"/>
              <a:t>Interaction:</a:t>
            </a:r>
            <a:endParaRPr lang="en-US" dirty="0"/>
          </a:p>
          <a:p>
            <a:pPr>
              <a:spcBef>
                <a:spcPts val="0"/>
              </a:spcBef>
            </a:pPr>
            <a:r>
              <a:rPr lang="en-US" b="1" dirty="0"/>
              <a:t>Notes: </a:t>
            </a:r>
            <a:endParaRPr lang="en-US" dirty="0"/>
          </a:p>
        </p:txBody>
      </p:sp>
    </p:spTree>
    <p:extLst>
      <p:ext uri="{BB962C8B-B14F-4D97-AF65-F5344CB8AC3E}">
        <p14:creationId xmlns:p14="http://schemas.microsoft.com/office/powerpoint/2010/main" val="7369667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374650"/>
            <a:ext cx="4572000" cy="3429000"/>
          </a:xfrm>
          <a:prstGeom prst="rect">
            <a:avLst/>
          </a:prstGeom>
        </p:spPr>
      </p:sp>
      <p:sp>
        <p:nvSpPr>
          <p:cNvPr id="3" name="Notes Placeholder 2"/>
          <p:cNvSpPr>
            <a:spLocks noGrp="1"/>
          </p:cNvSpPr>
          <p:nvPr>
            <p:ph type="body" idx="1"/>
          </p:nvPr>
        </p:nvSpPr>
        <p:spPr>
          <a:xfrm>
            <a:off x="372718" y="3972393"/>
            <a:ext cx="6112565" cy="4572000"/>
          </a:xfrm>
          <a:prstGeom prst="rect">
            <a:avLst/>
          </a:prstGeom>
        </p:spPr>
        <p:txBody>
          <a:bodyPr>
            <a:noAutofit/>
          </a:bodyPr>
          <a:lstStyle/>
          <a:p>
            <a:pPr defTabSz="897301">
              <a:defRPr/>
            </a:pPr>
            <a:r>
              <a:rPr lang="en-US" b="1" dirty="0"/>
              <a:t>Key Message: </a:t>
            </a:r>
            <a:r>
              <a:rPr lang="en-US" dirty="0"/>
              <a:t>The Work Zone Safety and Mobility Rule affects all transportation agencies that receive federal funding and has three distinct goals.</a:t>
            </a:r>
            <a:endParaRPr lang="en-US" b="1" dirty="0"/>
          </a:p>
          <a:p>
            <a:pPr defTabSz="897301">
              <a:defRPr/>
            </a:pPr>
            <a:r>
              <a:rPr lang="en-US" b="1" dirty="0"/>
              <a:t>Background Information:</a:t>
            </a:r>
          </a:p>
          <a:p>
            <a:pPr defTabSz="897301">
              <a:defRPr/>
            </a:pPr>
            <a:r>
              <a:rPr lang="en-US" i="1" dirty="0">
                <a:ea typeface="Calibri" pitchFamily="34" charset="0"/>
                <a:cs typeface="Times New Roman" pitchFamily="18" charset="0"/>
              </a:rPr>
              <a:t>The Work Zone Safety and Mobility Rule (Rule) was published on September 9, 2004 in the Federal Register. </a:t>
            </a:r>
            <a:r>
              <a:rPr lang="en-US" i="1" u="sng" dirty="0">
                <a:ea typeface="Calibri" pitchFamily="34" charset="0"/>
                <a:cs typeface="Times New Roman" pitchFamily="18" charset="0"/>
              </a:rPr>
              <a:t>All state and local governments that receive federal-aid funding</a:t>
            </a:r>
            <a:r>
              <a:rPr lang="en-US" i="1" dirty="0">
                <a:ea typeface="Calibri" pitchFamily="34" charset="0"/>
                <a:cs typeface="Times New Roman" pitchFamily="18" charset="0"/>
              </a:rPr>
              <a:t> were required to comply with the provisions of the rule no later than October 12, 2007. The Rule updates and broadens the former regulation at 23 CFR 630 Subpart J to address more of the current issues affecting work zone safety and mobility. The changes to the regulation encourage the broader consideration of the safety and mobility impacts of work zones across project development and the implementation of strategies that help manage these impacts during project delivery. Subpart J and Subpart K have specific language that outlines State and local agency responsibilities with respect to work zone safety and mobility.</a:t>
            </a:r>
            <a:endParaRPr lang="en-US" dirty="0"/>
          </a:p>
          <a:p>
            <a:endParaRPr lang="en-US" dirty="0"/>
          </a:p>
          <a:p>
            <a:r>
              <a:rPr lang="en-US" dirty="0"/>
              <a:t>The goals of the new rule are to:</a:t>
            </a:r>
          </a:p>
          <a:p>
            <a:r>
              <a:rPr lang="en-US" dirty="0"/>
              <a:t>Expand thinking to address corridor, network, and regional issues while planning and designing road projects.</a:t>
            </a:r>
          </a:p>
          <a:p>
            <a:r>
              <a:rPr lang="en-US" dirty="0"/>
              <a:t>Expand work zone impact mitigation beyond traffic safety and control by developing Transportation Management Plans (TMPs) for road projects. A TMP always consists of temporary traffic control strategies, and where necessary, it also consists of transportation operations and public information strategies.</a:t>
            </a:r>
          </a:p>
          <a:p>
            <a:r>
              <a:rPr lang="en-US" dirty="0"/>
              <a:t>Advocate innovative thinking in work zone planning, design, and management, so as to consider alternative/innovative design, construction, contracting, and transportation management strategies.</a:t>
            </a:r>
          </a:p>
          <a:p>
            <a:endParaRPr lang="en-US" dirty="0"/>
          </a:p>
          <a:p>
            <a:r>
              <a:rPr lang="en-US" dirty="0"/>
              <a:t>The rule can be defined by three primary components:</a:t>
            </a:r>
          </a:p>
          <a:p>
            <a:r>
              <a:rPr lang="en-US" dirty="0"/>
              <a:t>Policy-level provisions that help states implement an overall work zone safety and mobility policy for the systematic consideration and management of work zone impacts.</a:t>
            </a:r>
          </a:p>
          <a:p>
            <a:r>
              <a:rPr lang="en-US" dirty="0"/>
              <a:t>State-level processes and procedures that help states implement and sustain their respective work zone policies.</a:t>
            </a:r>
          </a:p>
          <a:p>
            <a:r>
              <a:rPr lang="en-US" dirty="0"/>
              <a:t>Project-level procedures that help states assess and manage the work zone impacts of individual projects.</a:t>
            </a:r>
          </a:p>
          <a:p>
            <a:pPr>
              <a:spcBef>
                <a:spcPts val="0"/>
              </a:spcBef>
            </a:pPr>
            <a:r>
              <a:rPr lang="en-US" b="1" dirty="0"/>
              <a:t>Interaction:</a:t>
            </a:r>
            <a:endParaRPr lang="en-US" dirty="0"/>
          </a:p>
          <a:p>
            <a:pPr>
              <a:spcBef>
                <a:spcPts val="0"/>
              </a:spcBef>
            </a:pPr>
            <a:r>
              <a:rPr lang="en-US" b="1" dirty="0"/>
              <a:t>Notes: </a:t>
            </a:r>
            <a:endParaRPr lang="en-US" dirty="0"/>
          </a:p>
        </p:txBody>
      </p:sp>
    </p:spTree>
    <p:extLst>
      <p:ext uri="{BB962C8B-B14F-4D97-AF65-F5344CB8AC3E}">
        <p14:creationId xmlns:p14="http://schemas.microsoft.com/office/powerpoint/2010/main" val="4155131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2"/>
          <p:cNvSpPr>
            <a:spLocks noGrp="1" noRot="1" noChangeAspect="1" noChangeArrowheads="1" noTextEdit="1"/>
          </p:cNvSpPr>
          <p:nvPr>
            <p:ph type="sldImg"/>
          </p:nvPr>
        </p:nvSpPr>
        <p:spPr>
          <a:xfrm>
            <a:off x="1144588" y="687388"/>
            <a:ext cx="4572000" cy="3429000"/>
          </a:xfrm>
          <a:prstGeom prst="rect">
            <a:avLst/>
          </a:prstGeom>
          <a:ln/>
        </p:spPr>
      </p:sp>
      <p:sp>
        <p:nvSpPr>
          <p:cNvPr id="173060" name="Rectangle 3"/>
          <p:cNvSpPr>
            <a:spLocks noGrp="1" noChangeArrowheads="1"/>
          </p:cNvSpPr>
          <p:nvPr>
            <p:ph type="body" idx="1"/>
          </p:nvPr>
        </p:nvSpPr>
        <p:spPr>
          <a:xfrm>
            <a:off x="335447" y="4344333"/>
            <a:ext cx="6187108" cy="4499864"/>
          </a:xfrm>
          <a:prstGeom prst="rect">
            <a:avLst/>
          </a:prstGeom>
          <a:noFill/>
          <a:ln/>
        </p:spPr>
        <p:txBody>
          <a:bodyPr/>
          <a:lstStyle/>
          <a:p>
            <a:pPr defTabSz="896981">
              <a:spcBef>
                <a:spcPts val="0"/>
              </a:spcBef>
              <a:defRPr/>
            </a:pPr>
            <a:r>
              <a:rPr lang="en-US" b="1" dirty="0"/>
              <a:t>Key Message:  </a:t>
            </a:r>
            <a:r>
              <a:rPr lang="en-US" dirty="0"/>
              <a:t>Agencies can use one or more solutions in combination to improve work zone safety, which are typically planned for during the design phase and applied during the active work zone phase.  </a:t>
            </a:r>
          </a:p>
          <a:p>
            <a:pPr>
              <a:spcBef>
                <a:spcPts val="0"/>
              </a:spcBef>
            </a:pPr>
            <a:r>
              <a:rPr lang="en-US" b="1" dirty="0"/>
              <a:t>Background Information:</a:t>
            </a:r>
          </a:p>
          <a:p>
            <a:pPr>
              <a:spcBef>
                <a:spcPts val="0"/>
              </a:spcBef>
            </a:pPr>
            <a:r>
              <a:rPr lang="en-US" dirty="0"/>
              <a:t>The following solutions represent the most common techniques.</a:t>
            </a:r>
          </a:p>
          <a:p>
            <a:pPr marL="168184" indent="-168184">
              <a:spcBef>
                <a:spcPts val="0"/>
              </a:spcBef>
              <a:buFont typeface="Arial" pitchFamily="34" charset="0"/>
              <a:buChar char="•"/>
            </a:pPr>
            <a:r>
              <a:rPr lang="en-US" b="1" i="1" dirty="0"/>
              <a:t>Transportation Management Plans (TMP)</a:t>
            </a:r>
            <a:r>
              <a:rPr lang="en-US" dirty="0"/>
              <a:t> are formal plans that define project-specific strategies to be employed during the active work zone phase to lessen the effects of the work zone on the users.  </a:t>
            </a:r>
          </a:p>
          <a:p>
            <a:pPr marL="358792" lvl="1" indent="-168184">
              <a:spcBef>
                <a:spcPts val="0"/>
              </a:spcBef>
              <a:buFont typeface="Arial" pitchFamily="34" charset="0"/>
              <a:buChar char="•"/>
            </a:pPr>
            <a:r>
              <a:rPr lang="en-US" dirty="0"/>
              <a:t>If major impacts are anticipated, projects will have TMPs comprised of three components:  </a:t>
            </a:r>
          </a:p>
          <a:p>
            <a:pPr marL="538188" lvl="3" indent="-168184">
              <a:spcBef>
                <a:spcPts val="0"/>
              </a:spcBef>
              <a:buFont typeface="Arial" pitchFamily="34" charset="0"/>
              <a:buChar char="•"/>
            </a:pPr>
            <a:r>
              <a:rPr lang="en-US" dirty="0"/>
              <a:t>Temporary Traffic Control strategies; Public Information strategies; and Transportation Operations (including emergency response) strategies.</a:t>
            </a:r>
          </a:p>
          <a:p>
            <a:pPr marL="168184" indent="-168184">
              <a:spcBef>
                <a:spcPts val="0"/>
              </a:spcBef>
              <a:buFont typeface="Arial" pitchFamily="34" charset="0"/>
              <a:buChar char="•"/>
            </a:pPr>
            <a:r>
              <a:rPr lang="en-US" b="1" i="1" dirty="0"/>
              <a:t>Intelligent Transportation Systems (ITS).</a:t>
            </a:r>
            <a:r>
              <a:rPr lang="en-US" dirty="0"/>
              <a:t> ITS use can provide the means to collect both safety and mobility data and relay messages to road users of upcoming incidents, congestion, and delay, in addition to suggesting alternate routes. </a:t>
            </a:r>
          </a:p>
          <a:p>
            <a:pPr marL="168184" indent="-168184">
              <a:spcBef>
                <a:spcPts val="0"/>
              </a:spcBef>
              <a:buFont typeface="Arial" pitchFamily="34" charset="0"/>
              <a:buChar char="•"/>
            </a:pPr>
            <a:r>
              <a:rPr lang="en-US" b="1" i="1" dirty="0"/>
              <a:t>Positive Protection.  </a:t>
            </a:r>
            <a:r>
              <a:rPr lang="en-US" dirty="0"/>
              <a:t>Several types of positive protection devices are available to enhance worker and motorist safety in work zones.  They include several types of rigid traffic barriers, shadow vehicles with truck-mounted attenuators, and vehicle arresting systems that prevent road users from entering a closed section of roadway.</a:t>
            </a:r>
          </a:p>
          <a:p>
            <a:pPr marL="168184" indent="-168184">
              <a:spcBef>
                <a:spcPts val="0"/>
              </a:spcBef>
              <a:buFont typeface="Arial" pitchFamily="34" charset="0"/>
              <a:buChar char="•"/>
            </a:pPr>
            <a:r>
              <a:rPr lang="en-US" b="1" i="1" dirty="0"/>
              <a:t>Proactive and Reactive Solutions.  </a:t>
            </a:r>
            <a:r>
              <a:rPr lang="en-US" dirty="0"/>
              <a:t>Variable speed limits (VSL) can be used to proactively address potential or existing safety issues prior to work zones; for example, VSL can be used to slow road users upstream of an active work zone in order to mimic speed limit conditions at the site.  </a:t>
            </a:r>
          </a:p>
          <a:p>
            <a:pPr marL="168184" indent="-168184">
              <a:spcBef>
                <a:spcPts val="0"/>
              </a:spcBef>
              <a:buFont typeface="Arial" pitchFamily="34" charset="0"/>
              <a:buChar char="•"/>
            </a:pPr>
            <a:r>
              <a:rPr lang="en-US" dirty="0"/>
              <a:t>Changing existing work zone layout or TTCDs can be a reactive solution to address safety issues that have occurred near the active work zone.</a:t>
            </a:r>
          </a:p>
          <a:p>
            <a:pPr marL="168184" indent="-168184">
              <a:spcBef>
                <a:spcPts val="0"/>
              </a:spcBef>
              <a:buFont typeface="Arial" pitchFamily="34" charset="0"/>
              <a:buChar char="•"/>
            </a:pPr>
            <a:r>
              <a:rPr lang="en-US" b="1" i="1" dirty="0"/>
              <a:t>Performance Measures.  </a:t>
            </a:r>
            <a:r>
              <a:rPr lang="en-US" dirty="0"/>
              <a:t>Agencies may establish performance measures to quantify safety or operational goals or limits.  For </a:t>
            </a:r>
            <a:r>
              <a:rPr lang="en-US" b="1" dirty="0"/>
              <a:t>example,</a:t>
            </a:r>
            <a:r>
              <a:rPr lang="en-US" dirty="0"/>
              <a:t> an agency can set a goal of zero work zone fatalities or fewer than 10 minutes of additional delay to be when traveling through a work zone.</a:t>
            </a:r>
          </a:p>
          <a:p>
            <a:pPr>
              <a:spcBef>
                <a:spcPts val="0"/>
              </a:spcBef>
            </a:pPr>
            <a:r>
              <a:rPr lang="en-US" b="1" dirty="0"/>
              <a:t>Interaction:  </a:t>
            </a:r>
            <a:r>
              <a:rPr lang="en-US" dirty="0"/>
              <a:t>Ask participants to identify solutions before showing the bullets.</a:t>
            </a:r>
          </a:p>
          <a:p>
            <a:pPr>
              <a:spcBef>
                <a:spcPts val="0"/>
              </a:spcBef>
            </a:pPr>
            <a:r>
              <a:rPr lang="en-US" b="1" dirty="0"/>
              <a:t>Notes: </a:t>
            </a:r>
            <a:endParaRPr lang="en-US" dirty="0"/>
          </a:p>
        </p:txBody>
      </p:sp>
    </p:spTree>
    <p:extLst>
      <p:ext uri="{BB962C8B-B14F-4D97-AF65-F5344CB8AC3E}">
        <p14:creationId xmlns:p14="http://schemas.microsoft.com/office/powerpoint/2010/main" val="25468865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Rectangle 2"/>
          <p:cNvSpPr>
            <a:spLocks noGrp="1" noRot="1" noChangeAspect="1" noChangeArrowheads="1" noTextEdit="1"/>
          </p:cNvSpPr>
          <p:nvPr>
            <p:ph type="sldImg"/>
          </p:nvPr>
        </p:nvSpPr>
        <p:spPr>
          <a:xfrm>
            <a:off x="1144588" y="687388"/>
            <a:ext cx="4572000" cy="3429000"/>
          </a:xfrm>
          <a:prstGeom prst="rect">
            <a:avLst/>
          </a:prstGeom>
          <a:ln/>
        </p:spPr>
      </p:sp>
      <p:sp>
        <p:nvSpPr>
          <p:cNvPr id="161796"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Understand basic WZRSA concepts.</a:t>
            </a:r>
          </a:p>
          <a:p>
            <a:endParaRPr lang="en-US" sz="1100" b="1" dirty="0"/>
          </a:p>
          <a:p>
            <a:r>
              <a:rPr lang="en-US" sz="1100" b="1" dirty="0"/>
              <a:t>Background Information:</a:t>
            </a:r>
          </a:p>
          <a:p>
            <a:pPr eaLnBrk="1" hangingPunct="1"/>
            <a:r>
              <a:rPr lang="en-US" sz="1100" dirty="0"/>
              <a:t>In this section, we will answer these questions:</a:t>
            </a:r>
          </a:p>
          <a:p>
            <a:pPr marL="168184" indent="-168184" eaLnBrk="1" hangingPunct="1">
              <a:buFont typeface="Arial" pitchFamily="34" charset="0"/>
              <a:buChar char="•"/>
            </a:pPr>
            <a:r>
              <a:rPr lang="en-US" sz="1100" dirty="0"/>
              <a:t>What is a work zone road safety audit?  </a:t>
            </a:r>
          </a:p>
          <a:p>
            <a:pPr marL="168184" indent="-168184" eaLnBrk="1" hangingPunct="1">
              <a:buFont typeface="Arial" pitchFamily="34" charset="0"/>
              <a:buChar char="•"/>
            </a:pPr>
            <a:r>
              <a:rPr lang="en-US" sz="1100" dirty="0"/>
              <a:t>Why do we need WZRSAs?  </a:t>
            </a:r>
          </a:p>
          <a:p>
            <a:pPr marL="168184" indent="-168184" eaLnBrk="1" hangingPunct="1">
              <a:buFont typeface="Arial" pitchFamily="34" charset="0"/>
              <a:buChar char="•"/>
            </a:pPr>
            <a:r>
              <a:rPr lang="en-US" sz="1100" dirty="0"/>
              <a:t>When do we conduct a WZRSA?  Audits can be conducted at the planning stage, in the design process, or during an active work zone.  These slides deal with the different stages at which audits can be conducted.</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0765649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sz="1100" b="1" dirty="0"/>
              <a:t>Key Message:  </a:t>
            </a:r>
            <a:r>
              <a:rPr lang="en-US" sz="1100" dirty="0"/>
              <a:t>Define work zone road safety audit.</a:t>
            </a:r>
            <a:endParaRPr lang="en-US" sz="1100" b="1" dirty="0"/>
          </a:p>
          <a:p>
            <a:r>
              <a:rPr lang="en-US" sz="1100" b="1" dirty="0"/>
              <a:t>Background Information:</a:t>
            </a:r>
          </a:p>
          <a:p>
            <a:pPr marL="171379" indent="-171379">
              <a:buFont typeface="Arial" pitchFamily="34" charset="0"/>
              <a:buChar char="•"/>
            </a:pPr>
            <a:r>
              <a:rPr lang="en-US" sz="1100" dirty="0"/>
              <a:t>Definition of Work Zone Road Safety Audit (WZRSA): A formal safety performance evaluation which can be performed at any stage of a planned or existing work zone (project planning and design, or in active work zones) by an independent, multidisciplinary team.  It qualitatively estimates and reports on potential work zone safety issues, identifies opportunities for improvements in work zone safety for all road users and workers, and culminates in the development and presentation of a final report citing work zone safety enhancement recommendations.</a:t>
            </a:r>
          </a:p>
          <a:p>
            <a:pPr marL="171379" indent="-171379">
              <a:buFont typeface="Arial" pitchFamily="34" charset="0"/>
              <a:buChar char="•"/>
            </a:pPr>
            <a:r>
              <a:rPr lang="en-US" sz="1100" dirty="0"/>
              <a:t>A WZRSA has three main attributes:</a:t>
            </a:r>
          </a:p>
          <a:p>
            <a:endParaRPr lang="en-US" sz="1100" dirty="0"/>
          </a:p>
          <a:p>
            <a:pPr marL="623819" indent="-514138" eaLnBrk="1" fontAlgn="auto" hangingPunct="1">
              <a:spcAft>
                <a:spcPts val="0"/>
              </a:spcAft>
              <a:buClr>
                <a:schemeClr val="accent3"/>
              </a:buClr>
              <a:buFont typeface="+mj-lt"/>
              <a:buAutoNum type="arabicPeriod"/>
              <a:defRPr/>
            </a:pPr>
            <a:r>
              <a:rPr lang="en-US" sz="1100" dirty="0">
                <a:cs typeface="Arial" pitchFamily="34" charset="0"/>
              </a:rPr>
              <a:t>A WZRSA is a formal safety performance examination with a structured process</a:t>
            </a:r>
          </a:p>
          <a:p>
            <a:pPr marL="623819" indent="-514138" eaLnBrk="1" fontAlgn="auto" hangingPunct="1">
              <a:spcAft>
                <a:spcPts val="0"/>
              </a:spcAft>
              <a:buClr>
                <a:schemeClr val="accent3"/>
              </a:buClr>
              <a:buFont typeface="+mj-lt"/>
              <a:buAutoNum type="arabicPeriod"/>
              <a:defRPr/>
            </a:pPr>
            <a:r>
              <a:rPr lang="en-US" sz="1100" dirty="0">
                <a:cs typeface="Arial" pitchFamily="34" charset="0"/>
              </a:rPr>
              <a:t>A WZRSA can be used on an existing WZ or when planning a future work zone</a:t>
            </a:r>
          </a:p>
          <a:p>
            <a:pPr marL="623819" indent="-514138" eaLnBrk="1" fontAlgn="auto" hangingPunct="1">
              <a:spcAft>
                <a:spcPts val="0"/>
              </a:spcAft>
              <a:buClr>
                <a:schemeClr val="accent3"/>
              </a:buClr>
              <a:buFont typeface="+mj-lt"/>
              <a:buAutoNum type="arabicPeriod"/>
              <a:defRPr/>
            </a:pPr>
            <a:r>
              <a:rPr lang="en-US" sz="1100" dirty="0">
                <a:cs typeface="Arial" pitchFamily="34" charset="0"/>
              </a:rPr>
              <a:t>The WZRSA is an independent look at the work area by a multidisciplinary team of subject matter experts.</a:t>
            </a:r>
          </a:p>
          <a:p>
            <a:pPr marL="623819" indent="-514138" eaLnBrk="1" fontAlgn="auto" hangingPunct="1">
              <a:spcAft>
                <a:spcPts val="0"/>
              </a:spcAft>
              <a:buClr>
                <a:schemeClr val="accent3"/>
              </a:buClr>
              <a:buFont typeface="+mj-lt"/>
              <a:buAutoNum type="arabicPeriod"/>
              <a:defRPr/>
            </a:pPr>
            <a:r>
              <a:rPr lang="en-US" sz="1100" dirty="0">
                <a:cs typeface="Arial" pitchFamily="34" charset="0"/>
              </a:rPr>
              <a:t>A WZRSA focuses solely on safety.</a:t>
            </a:r>
            <a:endParaRPr lang="en-US" sz="1100" dirty="0"/>
          </a:p>
          <a:p>
            <a:endParaRPr lang="en-US" sz="1100" dirty="0"/>
          </a:p>
          <a:p>
            <a:r>
              <a:rPr lang="en-US" sz="1100" b="1" dirty="0"/>
              <a:t>Interaction:</a:t>
            </a:r>
          </a:p>
          <a:p>
            <a:r>
              <a:rPr lang="en-US" sz="1100" b="1" dirty="0"/>
              <a:t>Notes:</a:t>
            </a:r>
            <a:endParaRPr lang="en-US" sz="1100" dirty="0"/>
          </a:p>
        </p:txBody>
      </p:sp>
    </p:spTree>
    <p:extLst>
      <p:ext uri="{BB962C8B-B14F-4D97-AF65-F5344CB8AC3E}">
        <p14:creationId xmlns:p14="http://schemas.microsoft.com/office/powerpoint/2010/main" val="2359253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sz="1100" b="1" dirty="0"/>
              <a:t>Key Message:  </a:t>
            </a:r>
            <a:r>
              <a:rPr lang="en-US" sz="1100" dirty="0"/>
              <a:t>Further clarify the meaning of WZRSA.</a:t>
            </a:r>
            <a:endParaRPr lang="en-US" sz="1100" b="1" dirty="0"/>
          </a:p>
          <a:p>
            <a:endParaRPr lang="en-US" sz="1100" b="1" dirty="0"/>
          </a:p>
          <a:p>
            <a:r>
              <a:rPr lang="en-US" sz="1100" b="1" dirty="0"/>
              <a:t>Background Information:</a:t>
            </a:r>
          </a:p>
          <a:p>
            <a:pPr defTabSz="896981">
              <a:defRPr/>
            </a:pPr>
            <a:r>
              <a:rPr lang="en-US" sz="1100" dirty="0"/>
              <a:t>What is a WZRSA? The basic principles of a RSA are used to conduct WZRSA, however, the difference between the two can be found in the tailored approach and considerations toward work zones that takes place during a specific project phase. </a:t>
            </a:r>
          </a:p>
          <a:p>
            <a:r>
              <a:rPr lang="en-US" sz="1100" dirty="0"/>
              <a:t>Specifically:</a:t>
            </a:r>
          </a:p>
          <a:p>
            <a:pPr marL="215966" indent="-215966" eaLnBrk="1" hangingPunct="1">
              <a:buFontTx/>
              <a:buAutoNum type="arabicPeriod"/>
            </a:pPr>
            <a:r>
              <a:rPr lang="en-US" sz="1100" dirty="0"/>
              <a:t>It is also important to note that the WZRSA team may need to consider the safety performance of the project from the perspective of all work zone users. Participants may be able to name other possible road users, such as public safety vehicles (police or fire), maintenance vehicles, older drivers, pedestrians, etc.</a:t>
            </a:r>
          </a:p>
          <a:p>
            <a:pPr marL="215966" indent="-215966" eaLnBrk="1" hangingPunct="1">
              <a:buFontTx/>
              <a:buAutoNum type="arabicPeriod"/>
            </a:pPr>
            <a:r>
              <a:rPr lang="en-US" sz="1100" dirty="0"/>
              <a:t>How do various work zone elements interact with road users and workers?  What site specific conditions exist that affect the work zone?</a:t>
            </a:r>
          </a:p>
          <a:p>
            <a:pPr marL="215966" indent="-215966" eaLnBrk="1" hangingPunct="1">
              <a:buFontTx/>
              <a:buAutoNum type="arabicPeriod"/>
            </a:pPr>
            <a:r>
              <a:rPr lang="en-US" sz="1100" dirty="0"/>
              <a:t>An WZRSA does not simply identify potential problems – it may also identify potential solutions and possible mitigation measures to address these risks.  </a:t>
            </a:r>
            <a:endParaRPr lang="en-US" sz="1100" b="1" dirty="0"/>
          </a:p>
          <a:p>
            <a:endParaRPr lang="en-US" sz="1100" b="1" dirty="0"/>
          </a:p>
          <a:p>
            <a:r>
              <a:rPr lang="en-US" sz="1100" b="1" dirty="0"/>
              <a:t>Interaction:  </a:t>
            </a:r>
            <a:r>
              <a:rPr lang="en-US" sz="1100" dirty="0"/>
              <a:t>Ask the class for an example of a potential work zone safety issue and solution.  Example issue:  drivers are particularly aggressive within the work zone.  Potential solution: Targeted enforcement effort.</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070408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p:txBody>
          <a:bodyPr/>
          <a:lstStyle/>
          <a:p>
            <a:pPr>
              <a:defRPr/>
            </a:pPr>
            <a:fld id="{3E64AC31-B40C-4442-9F05-E9E0051C4988}" type="slidenum">
              <a:rPr lang="en-US"/>
              <a:pPr>
                <a:defRPr/>
              </a:pPr>
              <a:t>3</a:t>
            </a:fld>
            <a:endParaRPr lang="en-US" dirty="0"/>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77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b="1" dirty="0"/>
              <a:t>Key Message: </a:t>
            </a:r>
            <a:r>
              <a:rPr lang="en-US" dirty="0"/>
              <a:t>Introduce ATSSA</a:t>
            </a:r>
            <a:endParaRPr lang="en-US" b="1" dirty="0"/>
          </a:p>
          <a:p>
            <a:pPr eaLnBrk="1" hangingPunct="1"/>
            <a:r>
              <a:rPr lang="en-US" b="1" dirty="0"/>
              <a:t>Est. Presentation Time: </a:t>
            </a:r>
            <a:r>
              <a:rPr lang="en-US" dirty="0"/>
              <a:t>Less than 1 minute(s)</a:t>
            </a:r>
            <a:endParaRPr lang="en-US" b="1" dirty="0"/>
          </a:p>
          <a:p>
            <a:pPr eaLnBrk="1" hangingPunct="1"/>
            <a:r>
              <a:rPr lang="en-US" b="1" dirty="0"/>
              <a:t>Explanation of Cues/Builds: </a:t>
            </a:r>
            <a:r>
              <a:rPr lang="en-US" dirty="0"/>
              <a:t>None</a:t>
            </a:r>
          </a:p>
          <a:p>
            <a:pPr eaLnBrk="1" hangingPunct="1"/>
            <a:r>
              <a:rPr lang="en-US" b="1" dirty="0"/>
              <a:t>Suggested Comments: </a:t>
            </a:r>
            <a:r>
              <a:rPr lang="en-US" dirty="0"/>
              <a:t>This course is presented to you by ATSSA, a national leader in work zone training.</a:t>
            </a:r>
          </a:p>
          <a:p>
            <a:pPr eaLnBrk="1" hangingPunct="1"/>
            <a:r>
              <a:rPr lang="en-US" b="1" dirty="0"/>
              <a:t>Suggested Questions: </a:t>
            </a:r>
            <a:r>
              <a:rPr lang="en-US" dirty="0"/>
              <a:t>How many of you have taken courses with ATSSA before? Which ones?</a:t>
            </a:r>
          </a:p>
          <a:p>
            <a:pPr eaLnBrk="1" hangingPunct="1"/>
            <a:r>
              <a:rPr lang="en-US" b="1" dirty="0"/>
              <a:t>Additional Information: </a:t>
            </a:r>
            <a:r>
              <a:rPr lang="en-US" dirty="0"/>
              <a:t>None</a:t>
            </a:r>
            <a:endParaRPr lang="en-US" b="1" dirty="0"/>
          </a:p>
          <a:p>
            <a:pPr eaLnBrk="1" hangingPunct="1"/>
            <a:r>
              <a:rPr lang="en-US" b="1" dirty="0"/>
              <a:t>Possible Problems: </a:t>
            </a:r>
            <a:r>
              <a:rPr lang="en-US" dirty="0"/>
              <a:t>Spell out the acronym. Do not assume everyone is familiar.</a:t>
            </a:r>
          </a:p>
        </p:txBody>
      </p:sp>
    </p:spTree>
    <p:extLst>
      <p:ext uri="{BB962C8B-B14F-4D97-AF65-F5344CB8AC3E}">
        <p14:creationId xmlns:p14="http://schemas.microsoft.com/office/powerpoint/2010/main" val="11683456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a:t>
            </a:r>
            <a:r>
              <a:rPr lang="en-US" sz="1100" dirty="0"/>
              <a:t>  Define what a WZRSA is not.</a:t>
            </a:r>
            <a:endParaRPr lang="en-US" sz="1100" b="1" dirty="0"/>
          </a:p>
          <a:p>
            <a:endParaRPr lang="en-US" sz="1100" b="1" dirty="0"/>
          </a:p>
          <a:p>
            <a:r>
              <a:rPr lang="en-US" sz="1100" b="1" dirty="0"/>
              <a:t>Background Information:</a:t>
            </a:r>
          </a:p>
          <a:p>
            <a:pPr marL="168184" indent="-168184">
              <a:buFont typeface="Arial" pitchFamily="34" charset="0"/>
              <a:buChar char="•"/>
            </a:pPr>
            <a:r>
              <a:rPr lang="en-US" sz="1100" dirty="0"/>
              <a:t>As covered in the previous slide, a WZRSA is not </a:t>
            </a:r>
            <a:r>
              <a:rPr lang="en-US" sz="1100" dirty="0">
                <a:cs typeface="Arial" pitchFamily="34" charset="0"/>
              </a:rPr>
              <a:t>a simple standards check for adherence to State and Federal guidelines – Remember, it is a formal process.</a:t>
            </a:r>
          </a:p>
          <a:p>
            <a:pPr marL="168184" indent="-168184">
              <a:buFont typeface="Arial" pitchFamily="34" charset="0"/>
              <a:buChar char="•"/>
            </a:pPr>
            <a:r>
              <a:rPr lang="en-US" sz="1100" dirty="0">
                <a:cs typeface="Arial" pitchFamily="34" charset="0"/>
              </a:rPr>
              <a:t>Because we conduct a WZRSA, it should not be viewed as an just an opportunity to redesign the project, and</a:t>
            </a:r>
          </a:p>
          <a:p>
            <a:pPr marL="168184" indent="-168184">
              <a:buFont typeface="Arial" pitchFamily="34" charset="0"/>
              <a:buChar char="•"/>
            </a:pPr>
            <a:r>
              <a:rPr lang="en-US" sz="1100" dirty="0">
                <a:cs typeface="Arial" pitchFamily="34" charset="0"/>
              </a:rPr>
              <a:t>It is much more than a work zone inspection.  </a:t>
            </a:r>
          </a:p>
          <a:p>
            <a:pPr marL="358792" lvl="1" indent="-168184">
              <a:buFont typeface="Arial" pitchFamily="34" charset="0"/>
              <a:buChar char="•"/>
            </a:pPr>
            <a:r>
              <a:rPr lang="en-US" sz="1100" dirty="0">
                <a:cs typeface="Arial" pitchFamily="34" charset="0"/>
              </a:rPr>
              <a:t>The WZRSA involves an independent, multi-disciplinary team of stakeholder, subject matter experts, and professionals that take a holistic look at the entire area measured against acceptable standards.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237934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Rectangle 2"/>
          <p:cNvSpPr>
            <a:spLocks noGrp="1" noRot="1" noChangeAspect="1" noChangeArrowheads="1" noTextEdit="1"/>
          </p:cNvSpPr>
          <p:nvPr>
            <p:ph type="sldImg"/>
          </p:nvPr>
        </p:nvSpPr>
        <p:spPr>
          <a:xfrm>
            <a:off x="1144588" y="687388"/>
            <a:ext cx="4572000" cy="3429000"/>
          </a:xfrm>
          <a:prstGeom prst="rect">
            <a:avLst/>
          </a:prstGeom>
          <a:ln/>
        </p:spPr>
      </p:sp>
      <p:sp>
        <p:nvSpPr>
          <p:cNvPr id="161796" name="Rectangle 3"/>
          <p:cNvSpPr>
            <a:spLocks noGrp="1" noChangeArrowheads="1"/>
          </p:cNvSpPr>
          <p:nvPr>
            <p:ph type="body" idx="1"/>
          </p:nvPr>
        </p:nvSpPr>
        <p:spPr>
          <a:xfrm>
            <a:off x="686722" y="4344332"/>
            <a:ext cx="5484557" cy="4113561"/>
          </a:xfrm>
          <a:prstGeom prst="rect">
            <a:avLst/>
          </a:prstGeom>
          <a:noFill/>
          <a:ln/>
        </p:spPr>
        <p:txBody>
          <a:bodyPr/>
          <a:lstStyle/>
          <a:p>
            <a:r>
              <a:rPr lang="en-US" b="1" dirty="0"/>
              <a:t>Key Message:</a:t>
            </a:r>
            <a:r>
              <a:rPr lang="en-US" dirty="0"/>
              <a:t>  Discuss different types of safety evaluations that can be performed to promote work zone safety.</a:t>
            </a:r>
            <a:endParaRPr lang="en-US" b="1" dirty="0"/>
          </a:p>
          <a:p>
            <a:r>
              <a:rPr lang="en-US" b="1" dirty="0"/>
              <a:t>Background Information: </a:t>
            </a:r>
            <a:r>
              <a:rPr lang="en-US" dirty="0"/>
              <a:t>Evaluating work zone safety is not a new concept.  This slide presents a few of safety evaluations that are performed on work zones. </a:t>
            </a:r>
            <a:endParaRPr lang="en-US" b="1" i="1" dirty="0"/>
          </a:p>
          <a:p>
            <a:pPr marL="168184" indent="-168184" defTabSz="896981">
              <a:buFont typeface="Arial" pitchFamily="34" charset="0"/>
              <a:buChar char="•"/>
              <a:defRPr/>
            </a:pPr>
            <a:r>
              <a:rPr lang="en-US" b="1" i="1" dirty="0"/>
              <a:t>Work Zone Process Review: </a:t>
            </a:r>
            <a:r>
              <a:rPr lang="en-US" dirty="0"/>
              <a:t>A work zone process review is a periodic evaluation of work zone policies, processes, procedures, and work zone impacts that aids in the process of addressing and managing the safety and mobility impacts of work zones.  The process review helps assess the effectiveness of a program or a set of processes and procedures.</a:t>
            </a:r>
          </a:p>
          <a:p>
            <a:pPr marL="168184" indent="-168184" defTabSz="896981">
              <a:buFont typeface="Arial" pitchFamily="34" charset="0"/>
              <a:buChar char="•"/>
              <a:defRPr/>
            </a:pPr>
            <a:r>
              <a:rPr lang="en-US" b="1" i="1" dirty="0"/>
              <a:t>Work Zone Inspection</a:t>
            </a:r>
            <a:r>
              <a:rPr lang="en-US" dirty="0"/>
              <a:t>: A work zone inspection is a review of temporary traffic control devices (TTCD) and safety/mobility strategies that have been deployed per an approved plan, standards and specifications in an active work zone.  Specific project inspections are typically performed by a member of the agency responsible for the road work. Compliance and deficiencies are documented formally, using a work zone inspection sheet, or informally, using visual judgment.  Work zone inspection sheets can vary in complexity and categories, but typically identify criteria deemed most critical to the work zone (e.g., signing quality/location, whether the work zone set-up matches design plans, presence of flaggers, safety/mobility concerns, etc.).</a:t>
            </a:r>
          </a:p>
          <a:p>
            <a:pPr marL="168184" indent="-168184" defTabSz="896981">
              <a:buFont typeface="Arial" pitchFamily="34" charset="0"/>
              <a:buChar char="•"/>
              <a:defRPr/>
            </a:pPr>
            <a:r>
              <a:rPr lang="en-US" b="1" i="1" dirty="0"/>
              <a:t>WZRSA</a:t>
            </a:r>
            <a:r>
              <a:rPr lang="en-US" dirty="0"/>
              <a:t>: A WZRSA is a formal safety performance evaluation which can be performed at any stage of a planned or existing work zone (project planning and design, or in active work zones) by an independent, multidisciplinary team, and considers methods of improving safety in a work zone.</a:t>
            </a:r>
          </a:p>
          <a:p>
            <a:pPr defTabSz="896981">
              <a:defRPr/>
            </a:pPr>
            <a:r>
              <a:rPr lang="en-US" dirty="0"/>
              <a:t>The recommendation to perform a WZRSA may arise as a result of conducting a work zone process review or a work zone inspection.</a:t>
            </a:r>
          </a:p>
          <a:p>
            <a:r>
              <a:rPr lang="en-US" b="1" dirty="0"/>
              <a:t>Interaction:</a:t>
            </a:r>
          </a:p>
          <a:p>
            <a:r>
              <a:rPr lang="en-US" b="1" dirty="0"/>
              <a:t>Notes:</a:t>
            </a:r>
            <a:endParaRPr lang="en-US" dirty="0"/>
          </a:p>
        </p:txBody>
      </p:sp>
    </p:spTree>
    <p:extLst>
      <p:ext uri="{BB962C8B-B14F-4D97-AF65-F5344CB8AC3E}">
        <p14:creationId xmlns:p14="http://schemas.microsoft.com/office/powerpoint/2010/main" val="273315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223631" y="4344331"/>
            <a:ext cx="6410739" cy="4574817"/>
          </a:xfrm>
          <a:prstGeom prst="rect">
            <a:avLst/>
          </a:prstGeom>
        </p:spPr>
        <p:txBody>
          <a:bodyPr>
            <a:noAutofit/>
          </a:bodyPr>
          <a:lstStyle/>
          <a:p>
            <a:r>
              <a:rPr lang="en-US" b="1" dirty="0"/>
              <a:t>Key Message:  </a:t>
            </a:r>
            <a:r>
              <a:rPr lang="en-US" dirty="0"/>
              <a:t>Discuss the differences between work zone inspections and a WZRSA.</a:t>
            </a:r>
            <a:endParaRPr lang="en-US" b="1" dirty="0"/>
          </a:p>
          <a:p>
            <a:r>
              <a:rPr lang="en-US" b="1" dirty="0"/>
              <a:t>Background Information: </a:t>
            </a:r>
            <a:r>
              <a:rPr lang="en-US" dirty="0"/>
              <a:t>Let’s take a look at WZ Inspections v. WZRSA.  Most state DOTs have established </a:t>
            </a:r>
            <a:r>
              <a:rPr lang="en-US" b="1" i="1" dirty="0"/>
              <a:t>work zone inspection </a:t>
            </a:r>
            <a:r>
              <a:rPr lang="en-US" dirty="0"/>
              <a:t>processes through their hazard elimination and correction programs.  </a:t>
            </a:r>
          </a:p>
          <a:p>
            <a:pPr marL="171379" indent="-171379" defTabSz="914024" eaLnBrk="1" fontAlgn="auto" hangingPunct="1">
              <a:spcBef>
                <a:spcPts val="0"/>
              </a:spcBef>
              <a:spcAft>
                <a:spcPts val="0"/>
              </a:spcAft>
              <a:buFont typeface="Arial" pitchFamily="34" charset="0"/>
              <a:buChar char="•"/>
              <a:defRPr/>
            </a:pPr>
            <a:r>
              <a:rPr lang="en-US" b="1" i="1" dirty="0"/>
              <a:t>Work Zone Inspection</a:t>
            </a:r>
            <a:r>
              <a:rPr lang="en-US" dirty="0"/>
              <a:t> – </a:t>
            </a:r>
          </a:p>
          <a:p>
            <a:pPr marL="358792" lvl="1" indent="-171379" defTabSz="914024" eaLnBrk="1" fontAlgn="auto" hangingPunct="1">
              <a:spcBef>
                <a:spcPts val="0"/>
              </a:spcBef>
              <a:spcAft>
                <a:spcPts val="0"/>
              </a:spcAft>
              <a:buFont typeface="Arial" pitchFamily="34" charset="0"/>
              <a:buChar char="•"/>
              <a:defRPr/>
            </a:pPr>
            <a:r>
              <a:rPr lang="en-US" b="1" dirty="0"/>
              <a:t>Definition: </a:t>
            </a:r>
            <a:r>
              <a:rPr lang="en-US" dirty="0"/>
              <a:t>A work zone inspection is a review of temporary traffic control devices (TTCD) and safety/mobility strategies that have been deployed per an approved plan, standards and specifications in an active work zone.  Specific project inspections are typically performed by a member of the agency responsible for the road work. </a:t>
            </a:r>
          </a:p>
          <a:p>
            <a:pPr marL="358792" lvl="1" indent="-171379" defTabSz="914024" eaLnBrk="1" fontAlgn="auto" hangingPunct="1">
              <a:spcBef>
                <a:spcPts val="0"/>
              </a:spcBef>
              <a:spcAft>
                <a:spcPts val="0"/>
              </a:spcAft>
              <a:buFont typeface="Arial" pitchFamily="34" charset="0"/>
              <a:buChar char="•"/>
              <a:defRPr/>
            </a:pPr>
            <a:r>
              <a:rPr lang="en-US" dirty="0"/>
              <a:t>Compliance and deficiencies are documented formally, using a work zone inspection sheet, or informally, using visual judgment.  Work zone inspection sheets can vary in complexity and categories, but typically identify criteria deemed most critical to the work zone (e.g., signing quality/location, whether the work zone set-up matches design plans, presence of flaggers, safety/mobility concerns, etc.).</a:t>
            </a:r>
            <a:endParaRPr lang="en-US" b="1" i="1" dirty="0"/>
          </a:p>
          <a:p>
            <a:pPr marL="358792" lvl="1" indent="-171379" defTabSz="914024" eaLnBrk="1" fontAlgn="auto" hangingPunct="1">
              <a:spcBef>
                <a:spcPts val="0"/>
              </a:spcBef>
              <a:spcAft>
                <a:spcPts val="0"/>
              </a:spcAft>
              <a:buFont typeface="Arial" pitchFamily="34" charset="0"/>
              <a:buChar char="•"/>
              <a:defRPr/>
            </a:pPr>
            <a:r>
              <a:rPr lang="en-US" b="1" i="1" dirty="0"/>
              <a:t>work zone inspections </a:t>
            </a:r>
            <a:r>
              <a:rPr lang="en-US" dirty="0"/>
              <a:t>are often motivated by a high frequency and/or severity of crashes, and are consequently </a:t>
            </a:r>
            <a:r>
              <a:rPr lang="en-US" i="1" dirty="0"/>
              <a:t>“reactive” </a:t>
            </a:r>
            <a:r>
              <a:rPr lang="en-US" dirty="0"/>
              <a:t>in nature; </a:t>
            </a:r>
            <a:r>
              <a:rPr lang="en-US" b="1" i="1" dirty="0"/>
              <a:t>RSAs </a:t>
            </a:r>
            <a:r>
              <a:rPr lang="en-US" dirty="0"/>
              <a:t>are a more </a:t>
            </a:r>
            <a:r>
              <a:rPr lang="en-US" i="1" dirty="0"/>
              <a:t>“proactive” </a:t>
            </a:r>
            <a:r>
              <a:rPr lang="en-US" dirty="0"/>
              <a:t>review of a design or finished project  that attempts to prevent conflicts before they occur. </a:t>
            </a:r>
          </a:p>
          <a:p>
            <a:pPr marL="358792" lvl="1" indent="-168184" eaLnBrk="1" hangingPunct="1">
              <a:spcBef>
                <a:spcPts val="0"/>
              </a:spcBef>
              <a:buFont typeface="Arial" pitchFamily="34" charset="0"/>
              <a:buChar char="•"/>
            </a:pPr>
            <a:r>
              <a:rPr lang="en-US" b="1" i="1" dirty="0"/>
              <a:t>work zone inspections </a:t>
            </a:r>
            <a:r>
              <a:rPr lang="en-US" dirty="0"/>
              <a:t>often involve an </a:t>
            </a:r>
            <a:r>
              <a:rPr lang="en-US" i="1" dirty="0"/>
              <a:t>in-house team </a:t>
            </a:r>
            <a:r>
              <a:rPr lang="en-US" dirty="0"/>
              <a:t>of engineers, whereas, a </a:t>
            </a:r>
            <a:r>
              <a:rPr lang="en-US" b="1" i="1" dirty="0"/>
              <a:t>WZRSA</a:t>
            </a:r>
            <a:r>
              <a:rPr lang="en-US" dirty="0"/>
              <a:t> involves an </a:t>
            </a:r>
            <a:r>
              <a:rPr lang="en-US" i="1" dirty="0"/>
              <a:t>independent team </a:t>
            </a:r>
            <a:r>
              <a:rPr lang="en-US" dirty="0"/>
              <a:t>who consequently bring “fresh eyes” to the project.</a:t>
            </a:r>
          </a:p>
          <a:p>
            <a:pPr marL="358792" lvl="1" indent="-168184" eaLnBrk="1" hangingPunct="1">
              <a:spcBef>
                <a:spcPts val="0"/>
              </a:spcBef>
              <a:buFont typeface="Arial" pitchFamily="34" charset="0"/>
              <a:buChar char="•"/>
            </a:pPr>
            <a:r>
              <a:rPr lang="en-US" b="1" i="1" dirty="0"/>
              <a:t>work zone inspections </a:t>
            </a:r>
            <a:r>
              <a:rPr lang="en-US" dirty="0"/>
              <a:t>may rely primarily on </a:t>
            </a:r>
            <a:r>
              <a:rPr lang="en-US" b="1" dirty="0"/>
              <a:t>crash reports </a:t>
            </a:r>
            <a:r>
              <a:rPr lang="en-US" dirty="0"/>
              <a:t>to identify likely problems, but a </a:t>
            </a:r>
            <a:r>
              <a:rPr lang="en-US" b="1" i="1" dirty="0"/>
              <a:t>WZRSA</a:t>
            </a:r>
            <a:r>
              <a:rPr lang="en-US" dirty="0"/>
              <a:t> relies on the </a:t>
            </a:r>
            <a:r>
              <a:rPr lang="en-US" i="1" dirty="0"/>
              <a:t>field review</a:t>
            </a:r>
            <a:r>
              <a:rPr lang="en-US" dirty="0"/>
              <a:t>, which we will discuss in greater detail.</a:t>
            </a:r>
          </a:p>
          <a:p>
            <a:pPr marL="358792" lvl="1" indent="-168184" eaLnBrk="1" hangingPunct="1">
              <a:spcBef>
                <a:spcPts val="0"/>
              </a:spcBef>
              <a:buFont typeface="Arial" pitchFamily="34" charset="0"/>
              <a:buChar char="•"/>
            </a:pPr>
            <a:r>
              <a:rPr lang="en-US" b="1" i="1" dirty="0"/>
              <a:t>work zone inspections</a:t>
            </a:r>
            <a:r>
              <a:rPr lang="en-US" i="1" dirty="0"/>
              <a:t> </a:t>
            </a:r>
            <a:r>
              <a:rPr lang="en-US" dirty="0"/>
              <a:t>are based in large part on </a:t>
            </a:r>
            <a:r>
              <a:rPr lang="en-US" i="1" dirty="0"/>
              <a:t>compliance</a:t>
            </a:r>
            <a:r>
              <a:rPr lang="en-US" b="1" i="1" dirty="0"/>
              <a:t> </a:t>
            </a:r>
            <a:r>
              <a:rPr lang="en-US" dirty="0"/>
              <a:t>with standards in the MUTCD, whereas, a </a:t>
            </a:r>
            <a:r>
              <a:rPr lang="en-US" b="1" i="1" dirty="0"/>
              <a:t>WZRSA</a:t>
            </a:r>
            <a:r>
              <a:rPr lang="en-US" b="1" dirty="0"/>
              <a:t> </a:t>
            </a:r>
            <a:r>
              <a:rPr lang="en-US" dirty="0"/>
              <a:t>uses compliance with standards and guidelines as a starting point, but looks also at issues such as traffic operations and human factors.</a:t>
            </a:r>
            <a:r>
              <a:rPr lang="en-US" dirty="0">
                <a:latin typeface="Times New Roman" pitchFamily="18" charset="0"/>
              </a:rPr>
              <a:t>  </a:t>
            </a:r>
            <a:r>
              <a:rPr lang="en-US" dirty="0"/>
              <a:t>A </a:t>
            </a:r>
            <a:r>
              <a:rPr lang="en-US" b="1" i="1" dirty="0"/>
              <a:t>WZRSA </a:t>
            </a:r>
            <a:r>
              <a:rPr lang="en-US" dirty="0"/>
              <a:t>looks for ways to enhance safety beyond minimum standards.</a:t>
            </a:r>
          </a:p>
          <a:p>
            <a:pPr marL="358792" lvl="1" indent="-168184" eaLnBrk="1" hangingPunct="1">
              <a:spcBef>
                <a:spcPts val="0"/>
              </a:spcBef>
              <a:buFont typeface="Arial" pitchFamily="34" charset="0"/>
              <a:buChar char="•"/>
            </a:pPr>
            <a:r>
              <a:rPr lang="en-US" b="1" i="1" dirty="0"/>
              <a:t>work zone inspections</a:t>
            </a:r>
            <a:r>
              <a:rPr lang="en-US" b="1" dirty="0"/>
              <a:t> </a:t>
            </a:r>
            <a:r>
              <a:rPr lang="en-US" dirty="0"/>
              <a:t>are performed </a:t>
            </a:r>
            <a:r>
              <a:rPr lang="en-US" i="1" dirty="0"/>
              <a:t>during active work zone </a:t>
            </a:r>
            <a:r>
              <a:rPr lang="en-US" dirty="0"/>
              <a:t>conditions; </a:t>
            </a:r>
            <a:r>
              <a:rPr lang="en-US" b="1" i="1" dirty="0"/>
              <a:t>WZRSA</a:t>
            </a:r>
            <a:r>
              <a:rPr lang="en-US" b="1" dirty="0"/>
              <a:t> </a:t>
            </a:r>
            <a:r>
              <a:rPr lang="en-US" dirty="0"/>
              <a:t>can be performed during the </a:t>
            </a:r>
            <a:r>
              <a:rPr lang="en-US" i="1" dirty="0"/>
              <a:t>planning and design phases, or during an active work zone.</a:t>
            </a:r>
          </a:p>
          <a:p>
            <a:pPr>
              <a:spcBef>
                <a:spcPts val="0"/>
              </a:spcBef>
            </a:pPr>
            <a:r>
              <a:rPr lang="en-US" b="1" dirty="0"/>
              <a:t>Interaction:  Ask participants to compare a WZ inspection with a WZRSA before showing the bullets for the WZRSA.</a:t>
            </a:r>
          </a:p>
          <a:p>
            <a:pPr>
              <a:spcBef>
                <a:spcPts val="0"/>
              </a:spcBef>
            </a:pPr>
            <a:r>
              <a:rPr lang="en-US" b="1" dirty="0"/>
              <a:t>Notes:</a:t>
            </a:r>
            <a:endParaRPr lang="en-US" dirty="0"/>
          </a:p>
        </p:txBody>
      </p:sp>
    </p:spTree>
    <p:extLst>
      <p:ext uri="{BB962C8B-B14F-4D97-AF65-F5344CB8AC3E}">
        <p14:creationId xmlns:p14="http://schemas.microsoft.com/office/powerpoint/2010/main" val="1260169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a:t>
            </a:r>
            <a:r>
              <a:rPr lang="en-US" sz="1100" dirty="0"/>
              <a:t>  Introduce practitioners to why a WZRSA is a useful tool.</a:t>
            </a:r>
            <a:endParaRPr lang="en-US" sz="1100" b="1" dirty="0"/>
          </a:p>
          <a:p>
            <a:endParaRPr lang="en-US" sz="1100" b="1" dirty="0"/>
          </a:p>
          <a:p>
            <a:r>
              <a:rPr lang="en-US" sz="1100" b="1" dirty="0"/>
              <a:t>Background Information:</a:t>
            </a:r>
          </a:p>
          <a:p>
            <a:pPr marL="171379" indent="-171379" eaLnBrk="1" hangingPunct="1">
              <a:buFont typeface="Arial" pitchFamily="34" charset="0"/>
              <a:buChar char="•"/>
            </a:pPr>
            <a:r>
              <a:rPr lang="en-US" sz="1100" dirty="0"/>
              <a:t>The previous slides have shown that a RSA is useful to address deficiencies in the work zone environment, as well as to mitigate the consequences of driver error.</a:t>
            </a:r>
          </a:p>
          <a:p>
            <a:pPr marL="171379" indent="-171379" eaLnBrk="1" hangingPunct="1">
              <a:buFont typeface="Arial" pitchFamily="34" charset="0"/>
              <a:buChar char="•"/>
            </a:pPr>
            <a:r>
              <a:rPr lang="en-US" sz="1100" dirty="0"/>
              <a:t>The next two slides show that a WZRSA is also needed to make work zone safety an explicit consideration in road projects and explain </a:t>
            </a:r>
            <a:r>
              <a:rPr lang="en-US" sz="1100" b="1" dirty="0"/>
              <a:t>WHY</a:t>
            </a:r>
            <a:r>
              <a:rPr lang="en-US" sz="1100" dirty="0"/>
              <a:t> we need them.  </a:t>
            </a:r>
          </a:p>
          <a:p>
            <a:pPr marL="171379" indent="-171379" eaLnBrk="1" hangingPunct="1">
              <a:buFont typeface="Arial" pitchFamily="34" charset="0"/>
              <a:buChar char="•"/>
              <a:defRPr/>
            </a:pPr>
            <a:r>
              <a:rPr lang="en-US" sz="1100" dirty="0"/>
              <a:t>Relatively few work zone safety issues are identified in crash reports.</a:t>
            </a:r>
          </a:p>
          <a:p>
            <a:pPr marL="358792" lvl="2" indent="-171379" defTabSz="914024" eaLnBrk="1" hangingPunct="1">
              <a:buFont typeface="Arial" pitchFamily="34" charset="0"/>
              <a:buChar char="•"/>
              <a:defRPr/>
            </a:pPr>
            <a:r>
              <a:rPr lang="en-US" sz="1100" dirty="0"/>
              <a:t>Executing a WZRSA can make a work zone safer, resulting in mitigating risk claims, reducing the societal cost of crashes, reducing project costs, mitigating congestion, and lessening the crash severity levels.  </a:t>
            </a:r>
          </a:p>
          <a:p>
            <a:pPr marL="171379" indent="-171379" eaLnBrk="1" hangingPunct="1">
              <a:buFont typeface="Arial" pitchFamily="34" charset="0"/>
              <a:buChar char="•"/>
              <a:defRPr/>
            </a:pPr>
            <a:r>
              <a:rPr lang="en-US" sz="1100" dirty="0"/>
              <a:t>Proactive safety anticipates driver errors.</a:t>
            </a:r>
          </a:p>
          <a:p>
            <a:pPr marL="171379" indent="-171379" eaLnBrk="1" hangingPunct="1">
              <a:buFont typeface="Arial" pitchFamily="34" charset="0"/>
              <a:buChar char="•"/>
              <a:defRPr/>
            </a:pPr>
            <a:r>
              <a:rPr lang="en-US" sz="1100" dirty="0"/>
              <a:t>Results can be incorporated into planning and design documents affording early detection of safety issues and ultimately conserve cost and increase mobility.</a:t>
            </a:r>
          </a:p>
          <a:p>
            <a:pPr marL="171379" indent="-171379" eaLnBrk="1" hangingPunct="1">
              <a:buFont typeface="Arial" pitchFamily="34" charset="0"/>
              <a:buChar char="•"/>
              <a:defRPr/>
            </a:pPr>
            <a:r>
              <a:rPr lang="en-US" sz="1100" dirty="0"/>
              <a:t>Results can be implemented immediately.</a:t>
            </a:r>
          </a:p>
          <a:p>
            <a:endParaRPr lang="en-US" sz="1100" b="1" dirty="0"/>
          </a:p>
          <a:p>
            <a:r>
              <a:rPr lang="en-US" sz="1100" b="1" dirty="0"/>
              <a:t>Interaction:</a:t>
            </a:r>
          </a:p>
          <a:p>
            <a:r>
              <a:rPr lang="en-US" sz="1100" b="1" dirty="0"/>
              <a:t>Notes: </a:t>
            </a:r>
            <a:endParaRPr lang="en-US" sz="1100" dirty="0"/>
          </a:p>
        </p:txBody>
      </p:sp>
    </p:spTree>
    <p:extLst>
      <p:ext uri="{BB962C8B-B14F-4D97-AF65-F5344CB8AC3E}">
        <p14:creationId xmlns:p14="http://schemas.microsoft.com/office/powerpoint/2010/main" val="22303467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2"/>
          <p:cNvSpPr>
            <a:spLocks noGrp="1" noRot="1" noChangeAspect="1" noChangeArrowheads="1" noTextEdit="1"/>
          </p:cNvSpPr>
          <p:nvPr>
            <p:ph type="sldImg"/>
          </p:nvPr>
        </p:nvSpPr>
        <p:spPr>
          <a:xfrm>
            <a:off x="1144588" y="687388"/>
            <a:ext cx="4572000" cy="3429000"/>
          </a:xfrm>
          <a:prstGeom prst="rect">
            <a:avLst/>
          </a:prstGeom>
          <a:ln/>
        </p:spPr>
      </p:sp>
      <p:sp>
        <p:nvSpPr>
          <p:cNvPr id="172036" name="Rectangle 3"/>
          <p:cNvSpPr>
            <a:spLocks noGrp="1" noChangeArrowheads="1"/>
          </p:cNvSpPr>
          <p:nvPr>
            <p:ph type="body" idx="1"/>
          </p:nvPr>
        </p:nvSpPr>
        <p:spPr>
          <a:xfrm>
            <a:off x="686722" y="4344332"/>
            <a:ext cx="5484557" cy="4113561"/>
          </a:xfrm>
          <a:prstGeom prst="rect">
            <a:avLst/>
          </a:prstGeom>
          <a:noFill/>
          <a:ln/>
        </p:spPr>
        <p:txBody>
          <a:bodyPr/>
          <a:lstStyle/>
          <a:p>
            <a:pPr>
              <a:spcBef>
                <a:spcPts val="0"/>
              </a:spcBef>
            </a:pPr>
            <a:r>
              <a:rPr lang="en-US" b="1" dirty="0"/>
              <a:t>Key Message:</a:t>
            </a:r>
            <a:r>
              <a:rPr lang="en-US" dirty="0"/>
              <a:t>  A WZRSA helps to make safety an explicit consideration during the planning, design, and implementation of work zones.</a:t>
            </a:r>
            <a:endParaRPr lang="en-US" b="1" dirty="0"/>
          </a:p>
          <a:p>
            <a:pPr>
              <a:spcBef>
                <a:spcPts val="0"/>
              </a:spcBef>
            </a:pPr>
            <a:r>
              <a:rPr lang="en-US" b="1" dirty="0"/>
              <a:t>Background Information:  USE THIS SLIDE AS A BRAINSTORMING SLIDE.  </a:t>
            </a:r>
            <a:r>
              <a:rPr lang="en-US" b="1" i="1" dirty="0"/>
              <a:t>Get audience participation to draft the list of competing interests.  </a:t>
            </a:r>
            <a:r>
              <a:rPr lang="en-US" i="1" dirty="0"/>
              <a:t>See where they’re coming from then relate all of their ideas back to the WZRSA.</a:t>
            </a:r>
          </a:p>
          <a:p>
            <a:pPr eaLnBrk="1" hangingPunct="1">
              <a:spcBef>
                <a:spcPts val="0"/>
              </a:spcBef>
            </a:pPr>
            <a:r>
              <a:rPr lang="en-US" dirty="0"/>
              <a:t>This list shows the competing interests that typically affect roadway design, construction, and maintenance:</a:t>
            </a:r>
          </a:p>
          <a:p>
            <a:pPr marL="168184" indent="-168184" eaLnBrk="1" hangingPunct="1">
              <a:spcBef>
                <a:spcPts val="0"/>
              </a:spcBef>
              <a:buFont typeface="Arial" pitchFamily="34" charset="0"/>
              <a:buChar char="•"/>
            </a:pPr>
            <a:r>
              <a:rPr lang="en-US" i="1" dirty="0"/>
              <a:t>right of way:</a:t>
            </a:r>
            <a:r>
              <a:rPr lang="en-US" dirty="0"/>
              <a:t>  Limited land (right of way) is often associated with cost, since acquiring additional land for improved roads is often very costly, especially in developed areas.</a:t>
            </a:r>
          </a:p>
          <a:p>
            <a:pPr marL="168184" indent="-168184" eaLnBrk="1" hangingPunct="1">
              <a:spcBef>
                <a:spcPts val="0"/>
              </a:spcBef>
              <a:buFont typeface="Arial" pitchFamily="34" charset="0"/>
              <a:buChar char="•"/>
            </a:pPr>
            <a:r>
              <a:rPr lang="en-US" i="1" dirty="0"/>
              <a:t>environment:</a:t>
            </a:r>
            <a:r>
              <a:rPr lang="en-US" dirty="0"/>
              <a:t>  concerns include limiting or reducing the amount of land taken for roadways, with the object of preserving land for aesthetic purposes or wildlife buffer/habitat. </a:t>
            </a:r>
          </a:p>
          <a:p>
            <a:pPr marL="168184" indent="-168184" eaLnBrk="1" hangingPunct="1">
              <a:spcBef>
                <a:spcPts val="0"/>
              </a:spcBef>
              <a:buFont typeface="Arial" pitchFamily="34" charset="0"/>
              <a:buChar char="•"/>
            </a:pPr>
            <a:r>
              <a:rPr lang="en-US" i="1" dirty="0"/>
              <a:t>topographic and geotechnical conditions</a:t>
            </a:r>
            <a:r>
              <a:rPr lang="en-US" dirty="0"/>
              <a:t>:  concerns include unstable soil, steep terrain, or large rock formations that the road must go through or around.</a:t>
            </a:r>
          </a:p>
          <a:p>
            <a:pPr marL="168184" indent="-168184" eaLnBrk="1" hangingPunct="1">
              <a:spcBef>
                <a:spcPts val="0"/>
              </a:spcBef>
              <a:buFont typeface="Arial" pitchFamily="34" charset="0"/>
              <a:buChar char="•"/>
            </a:pPr>
            <a:r>
              <a:rPr lang="en-US" i="1" dirty="0"/>
              <a:t>socioeconomic issues:</a:t>
            </a:r>
            <a:r>
              <a:rPr lang="en-US" dirty="0"/>
              <a:t>  issues include the disruption to established land uses by a new or upgraded roadway, the temporary impacts of roadway construction, and the impacts of roadways on communities.</a:t>
            </a:r>
          </a:p>
          <a:p>
            <a:pPr marL="168184" indent="-168184" eaLnBrk="1" hangingPunct="1">
              <a:spcBef>
                <a:spcPts val="0"/>
              </a:spcBef>
              <a:buFont typeface="Arial" pitchFamily="34" charset="0"/>
              <a:buChar char="•"/>
            </a:pPr>
            <a:r>
              <a:rPr lang="en-US" i="1" dirty="0"/>
              <a:t>capacity/efficiency:  </a:t>
            </a:r>
            <a:r>
              <a:rPr lang="en-US" dirty="0"/>
              <a:t>the need for safety and efficiency improvements may contradict each other.  An example is the introduction of a four-way STOP, which may be unwarranted under volume criteria, but warranted under collision criteria.</a:t>
            </a:r>
          </a:p>
          <a:p>
            <a:pPr marL="168184" indent="-168184" eaLnBrk="1" hangingPunct="1">
              <a:spcBef>
                <a:spcPts val="0"/>
              </a:spcBef>
              <a:buFont typeface="Arial" pitchFamily="34" charset="0"/>
              <a:buChar char="•"/>
            </a:pPr>
            <a:r>
              <a:rPr lang="en-US" i="1" dirty="0"/>
              <a:t>politics:  </a:t>
            </a:r>
            <a:r>
              <a:rPr lang="en-US" dirty="0"/>
              <a:t>concerns could include redirecting traffic from one street to another in an effort to satisfy vocal neighborhood interests.</a:t>
            </a:r>
            <a:endParaRPr lang="en-US" i="1" dirty="0"/>
          </a:p>
          <a:p>
            <a:pPr eaLnBrk="1" hangingPunct="1">
              <a:spcBef>
                <a:spcPts val="0"/>
              </a:spcBef>
            </a:pPr>
            <a:r>
              <a:rPr lang="en-US" dirty="0"/>
              <a:t>Finally, there is also road </a:t>
            </a:r>
            <a:r>
              <a:rPr lang="en-US" i="1" dirty="0"/>
              <a:t>safety</a:t>
            </a:r>
            <a:r>
              <a:rPr lang="en-US" dirty="0"/>
              <a:t>, which can sometimes get “pushed off the table” in the midst of all these other competing interests.  </a:t>
            </a:r>
          </a:p>
          <a:p>
            <a:pPr>
              <a:spcBef>
                <a:spcPts val="0"/>
              </a:spcBef>
            </a:pPr>
            <a:r>
              <a:rPr lang="en-US" b="1" dirty="0"/>
              <a:t>Interaction:</a:t>
            </a:r>
          </a:p>
          <a:p>
            <a:pPr>
              <a:spcBef>
                <a:spcPts val="0"/>
              </a:spcBef>
            </a:pPr>
            <a:r>
              <a:rPr lang="en-US" b="1" dirty="0"/>
              <a:t>Notes:  </a:t>
            </a:r>
            <a:r>
              <a:rPr lang="en-US" dirty="0"/>
              <a:t>Image Source: http://www.ops.fhwa.dot.gov/wz/traffic_analysis/index.htm</a:t>
            </a:r>
          </a:p>
        </p:txBody>
      </p:sp>
    </p:spTree>
    <p:extLst>
      <p:ext uri="{BB962C8B-B14F-4D97-AF65-F5344CB8AC3E}">
        <p14:creationId xmlns:p14="http://schemas.microsoft.com/office/powerpoint/2010/main" val="8931770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sz="1100" b="1" dirty="0"/>
              <a:t>Key Message:  </a:t>
            </a:r>
            <a:r>
              <a:rPr lang="en-US" sz="1100" dirty="0"/>
              <a:t>Define project characteristics that can exist that make a project a good candidate for a WZRSA.</a:t>
            </a:r>
          </a:p>
          <a:p>
            <a:endParaRPr lang="en-US" sz="1100" dirty="0"/>
          </a:p>
          <a:p>
            <a:r>
              <a:rPr lang="en-US" sz="1100" b="1" dirty="0"/>
              <a:t>Background Information:</a:t>
            </a:r>
          </a:p>
          <a:p>
            <a:pPr marL="168184" indent="-168184" defTabSz="896981">
              <a:buFont typeface="Arial" pitchFamily="34" charset="0"/>
              <a:buChar char="•"/>
              <a:defRPr/>
            </a:pPr>
            <a:r>
              <a:rPr lang="en-US" sz="1100" dirty="0"/>
              <a:t>A WZRSA can be beneficial to perform on a project when the following situations exist:</a:t>
            </a:r>
          </a:p>
          <a:p>
            <a:pPr marL="168184" indent="-168184">
              <a:buFont typeface="Arial" pitchFamily="34" charset="0"/>
              <a:buChar char="•"/>
            </a:pPr>
            <a:r>
              <a:rPr lang="en-US" sz="1100" dirty="0"/>
              <a:t>The project location is in proximity to another work zone, and either can have overlapping effects on the other; </a:t>
            </a:r>
          </a:p>
          <a:p>
            <a:pPr marL="168184" indent="-168184" defTabSz="896981">
              <a:buFont typeface="Arial" pitchFamily="34" charset="0"/>
              <a:buChar char="•"/>
              <a:defRPr/>
            </a:pPr>
            <a:r>
              <a:rPr lang="en-US" sz="1100" dirty="0">
                <a:ea typeface="Calibri" pitchFamily="34" charset="0"/>
                <a:cs typeface="Times New Roman" pitchFamily="18" charset="0"/>
              </a:rPr>
              <a:t>Project is considered “significant” according the Work Zone Mobility Rule;</a:t>
            </a:r>
          </a:p>
          <a:p>
            <a:pPr marL="168184" indent="-168184">
              <a:buFont typeface="Arial" pitchFamily="34" charset="0"/>
              <a:buChar char="•"/>
            </a:pPr>
            <a:r>
              <a:rPr lang="en-US" sz="1100" dirty="0"/>
              <a:t>The project is high-profile in nature;</a:t>
            </a:r>
          </a:p>
          <a:p>
            <a:pPr marL="168184" indent="-168184">
              <a:buFont typeface="Arial" pitchFamily="34" charset="0"/>
              <a:buChar char="•"/>
            </a:pPr>
            <a:r>
              <a:rPr lang="en-US" sz="1100" dirty="0"/>
              <a:t>The proposed project location has a history of safety and mobility issues;</a:t>
            </a:r>
          </a:p>
          <a:p>
            <a:pPr marL="168184" indent="-168184">
              <a:buFont typeface="Arial" pitchFamily="34" charset="0"/>
              <a:buChar char="•"/>
            </a:pPr>
            <a:r>
              <a:rPr lang="en-US" sz="1100" dirty="0"/>
              <a:t>The project has a complex traffic control plan;</a:t>
            </a:r>
          </a:p>
          <a:p>
            <a:pPr marL="168184" indent="-168184">
              <a:buFont typeface="Arial" pitchFamily="34" charset="0"/>
              <a:buChar char="•"/>
            </a:pPr>
            <a:r>
              <a:rPr lang="en-US" sz="1100" dirty="0"/>
              <a:t>Multiple construction stages exist;</a:t>
            </a:r>
          </a:p>
          <a:p>
            <a:pPr marL="168184" indent="-168184">
              <a:buFont typeface="Arial" pitchFamily="34" charset="0"/>
              <a:buChar char="•"/>
            </a:pPr>
            <a:r>
              <a:rPr lang="en-US" sz="1100" dirty="0"/>
              <a:t>The contractor proposes changes to the traffic control plan; and/or</a:t>
            </a:r>
          </a:p>
          <a:p>
            <a:pPr marL="168184" indent="-168184">
              <a:buFont typeface="Arial" pitchFamily="34" charset="0"/>
              <a:buChar char="•"/>
            </a:pPr>
            <a:r>
              <a:rPr lang="en-US" sz="1100" dirty="0"/>
              <a:t>The active work zone has not met performance goals or is not performing as expected in safety, mobility, or visibility categories.</a:t>
            </a:r>
          </a:p>
          <a:p>
            <a:endParaRPr lang="en-US" sz="1100" b="1" dirty="0"/>
          </a:p>
          <a:p>
            <a:r>
              <a:rPr lang="en-US" sz="1100" b="1" dirty="0"/>
              <a:t>Interaction:  </a:t>
            </a:r>
            <a:r>
              <a:rPr lang="en-US" sz="1100" dirty="0"/>
              <a:t>Ask the group to name other project characteristics that would make a WZRSA a potential tool.</a:t>
            </a:r>
            <a:endParaRPr lang="en-US" sz="1100" b="1" dirty="0"/>
          </a:p>
          <a:p>
            <a:r>
              <a:rPr lang="en-US" sz="1100" b="1" dirty="0"/>
              <a:t>Notes:</a:t>
            </a:r>
            <a:endParaRPr lang="en-US" sz="1100" dirty="0"/>
          </a:p>
        </p:txBody>
      </p:sp>
    </p:spTree>
    <p:extLst>
      <p:ext uri="{BB962C8B-B14F-4D97-AF65-F5344CB8AC3E}">
        <p14:creationId xmlns:p14="http://schemas.microsoft.com/office/powerpoint/2010/main" val="35520505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sz="1100" b="1" dirty="0"/>
              <a:t>Key Message:  </a:t>
            </a:r>
            <a:r>
              <a:rPr lang="en-US" sz="1100" dirty="0"/>
              <a:t>Define project characteristics that can exist that make a project a good candidate for a WZRSA.</a:t>
            </a:r>
          </a:p>
          <a:p>
            <a:endParaRPr lang="en-US" sz="1100" dirty="0"/>
          </a:p>
          <a:p>
            <a:r>
              <a:rPr lang="en-US" sz="1100" b="1" dirty="0"/>
              <a:t>Background Information:</a:t>
            </a:r>
          </a:p>
          <a:p>
            <a:pPr marL="168184" indent="-168184" defTabSz="896981">
              <a:buFont typeface="Arial" pitchFamily="34" charset="0"/>
              <a:buChar char="•"/>
              <a:defRPr/>
            </a:pPr>
            <a:r>
              <a:rPr lang="en-US" sz="1100" dirty="0"/>
              <a:t>A WZRSA can be beneficial to perform on a project when the following situations exist:</a:t>
            </a:r>
          </a:p>
          <a:p>
            <a:pPr marL="168184" indent="-168184">
              <a:buFont typeface="Arial" pitchFamily="34" charset="0"/>
              <a:buChar char="•"/>
            </a:pPr>
            <a:r>
              <a:rPr lang="en-US" sz="1100" dirty="0"/>
              <a:t>The project location is in proximity to another work zone, and either can have overlapping effects on the other; </a:t>
            </a:r>
          </a:p>
          <a:p>
            <a:pPr marL="168184" indent="-168184" defTabSz="896981">
              <a:buFont typeface="Arial" pitchFamily="34" charset="0"/>
              <a:buChar char="•"/>
              <a:defRPr/>
            </a:pPr>
            <a:r>
              <a:rPr lang="en-US" sz="1100" dirty="0">
                <a:ea typeface="Calibri" pitchFamily="34" charset="0"/>
                <a:cs typeface="Times New Roman" pitchFamily="18" charset="0"/>
              </a:rPr>
              <a:t>Project is considered “significant” according the Work Zone Mobility Rule;</a:t>
            </a:r>
          </a:p>
          <a:p>
            <a:pPr marL="168184" indent="-168184">
              <a:buFont typeface="Arial" pitchFamily="34" charset="0"/>
              <a:buChar char="•"/>
            </a:pPr>
            <a:r>
              <a:rPr lang="en-US" sz="1100" dirty="0"/>
              <a:t>The project is high-profile in nature;</a:t>
            </a:r>
          </a:p>
          <a:p>
            <a:pPr marL="168184" indent="-168184">
              <a:buFont typeface="Arial" pitchFamily="34" charset="0"/>
              <a:buChar char="•"/>
            </a:pPr>
            <a:r>
              <a:rPr lang="en-US" sz="1100" dirty="0"/>
              <a:t>The proposed project location has a history of safety and mobility issues;</a:t>
            </a:r>
          </a:p>
          <a:p>
            <a:pPr marL="168184" indent="-168184">
              <a:buFont typeface="Arial" pitchFamily="34" charset="0"/>
              <a:buChar char="•"/>
            </a:pPr>
            <a:r>
              <a:rPr lang="en-US" sz="1100" dirty="0"/>
              <a:t>The project has a complex traffic control plan;</a:t>
            </a:r>
          </a:p>
          <a:p>
            <a:pPr marL="168184" indent="-168184">
              <a:buFont typeface="Arial" pitchFamily="34" charset="0"/>
              <a:buChar char="•"/>
            </a:pPr>
            <a:r>
              <a:rPr lang="en-US" sz="1100" dirty="0"/>
              <a:t>Multiple construction stages exist;</a:t>
            </a:r>
          </a:p>
          <a:p>
            <a:pPr marL="168184" indent="-168184">
              <a:buFont typeface="Arial" pitchFamily="34" charset="0"/>
              <a:buChar char="•"/>
            </a:pPr>
            <a:r>
              <a:rPr lang="en-US" sz="1100" dirty="0"/>
              <a:t>The contractor proposes changes to the traffic control plan; and/or</a:t>
            </a:r>
          </a:p>
          <a:p>
            <a:pPr marL="168184" indent="-168184">
              <a:buFont typeface="Arial" pitchFamily="34" charset="0"/>
              <a:buChar char="•"/>
            </a:pPr>
            <a:r>
              <a:rPr lang="en-US" sz="1100" dirty="0"/>
              <a:t>The active work zone has not met performance goals or is not performing as expected in safety, mobility, or visibility categories.</a:t>
            </a:r>
          </a:p>
          <a:p>
            <a:endParaRPr lang="en-US" sz="1100" b="1" dirty="0"/>
          </a:p>
          <a:p>
            <a:r>
              <a:rPr lang="en-US" sz="1100" b="1" dirty="0"/>
              <a:t>Interaction:  </a:t>
            </a:r>
            <a:r>
              <a:rPr lang="en-US" sz="1100" dirty="0"/>
              <a:t>Ask the group to name other project characteristics that would make a WZRSA a potential tool.</a:t>
            </a:r>
            <a:endParaRPr lang="en-US" sz="1100" b="1" dirty="0"/>
          </a:p>
          <a:p>
            <a:r>
              <a:rPr lang="en-US" sz="1100" b="1" dirty="0"/>
              <a:t>Notes:</a:t>
            </a:r>
            <a:endParaRPr lang="en-US" sz="1100" dirty="0"/>
          </a:p>
        </p:txBody>
      </p:sp>
    </p:spTree>
    <p:extLst>
      <p:ext uri="{BB962C8B-B14F-4D97-AF65-F5344CB8AC3E}">
        <p14:creationId xmlns:p14="http://schemas.microsoft.com/office/powerpoint/2010/main" val="31486064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b="1" dirty="0"/>
              <a:t>Key Message:  </a:t>
            </a:r>
            <a:r>
              <a:rPr lang="en-US" dirty="0"/>
              <a:t>A WZRSA can be conducted anytime during planning, design, and active phases.</a:t>
            </a:r>
            <a:endParaRPr lang="en-US" b="1" dirty="0"/>
          </a:p>
          <a:p>
            <a:r>
              <a:rPr lang="en-US" b="1" dirty="0"/>
              <a:t>Background Information:</a:t>
            </a:r>
          </a:p>
          <a:p>
            <a:pPr marL="171379" indent="-171379">
              <a:spcBef>
                <a:spcPts val="196"/>
              </a:spcBef>
              <a:buFont typeface="Arial" pitchFamily="34" charset="0"/>
              <a:buChar char="•"/>
            </a:pPr>
            <a:r>
              <a:rPr lang="en-US" dirty="0"/>
              <a:t>For large-scale projects, the </a:t>
            </a:r>
            <a:r>
              <a:rPr lang="en-US" b="1" dirty="0"/>
              <a:t>planning and design </a:t>
            </a:r>
            <a:r>
              <a:rPr lang="en-US" dirty="0"/>
              <a:t>of work zones occurs over a span of many years and involves a team comprised of diverse backgrounds and interests.  </a:t>
            </a:r>
          </a:p>
          <a:p>
            <a:pPr marL="171379" indent="-171379">
              <a:spcBef>
                <a:spcPts val="196"/>
              </a:spcBef>
              <a:buFont typeface="Arial" pitchFamily="34" charset="0"/>
              <a:buChar char="•"/>
            </a:pPr>
            <a:r>
              <a:rPr lang="en-US" dirty="0"/>
              <a:t>During the </a:t>
            </a:r>
            <a:r>
              <a:rPr lang="en-US" b="1" dirty="0"/>
              <a:t>planning phase</a:t>
            </a:r>
            <a:r>
              <a:rPr lang="en-US" dirty="0"/>
              <a:t>, work zones can be conceptual in nature and may only exist through discussions and considerations of those responsible for assigning a proposed budget and timeline to the project. </a:t>
            </a:r>
          </a:p>
          <a:p>
            <a:pPr marL="171379" indent="-171379">
              <a:spcBef>
                <a:spcPts val="196"/>
              </a:spcBef>
              <a:buFont typeface="Arial" pitchFamily="34" charset="0"/>
              <a:buChar char="•"/>
            </a:pPr>
            <a:r>
              <a:rPr lang="en-US" dirty="0"/>
              <a:t>During </a:t>
            </a:r>
            <a:r>
              <a:rPr lang="en-US" b="1" dirty="0"/>
              <a:t>design</a:t>
            </a:r>
            <a:r>
              <a:rPr lang="en-US" dirty="0"/>
              <a:t>, there are usually several iterations of modifications to the work zone design to ensure the inclusion of various traffic control components, operational and safety considerations for each roadway user type, and strategies to mitigate potential negative impacts to operational safety and mobility.  Throughout the project development process, the work zone exists only on paper and in the minds of those responsible for its design.</a:t>
            </a:r>
          </a:p>
          <a:p>
            <a:pPr marL="171379" indent="-171379">
              <a:spcBef>
                <a:spcPts val="196"/>
              </a:spcBef>
              <a:buFont typeface="Arial" pitchFamily="34" charset="0"/>
              <a:buChar char="•"/>
            </a:pPr>
            <a:r>
              <a:rPr lang="en-US" dirty="0"/>
              <a:t>A WZRSA may also be conducted on active work zones. Active work zones can consist of installed TTCDs, safety and mobility strategies that have been deployed, and the presence of construction equipment and workers.</a:t>
            </a:r>
          </a:p>
          <a:p>
            <a:pPr marL="171379" indent="-171379">
              <a:spcBef>
                <a:spcPts val="196"/>
              </a:spcBef>
              <a:buFont typeface="Arial" pitchFamily="34" charset="0"/>
              <a:buChar char="•"/>
            </a:pPr>
            <a:r>
              <a:rPr lang="en-US" dirty="0"/>
              <a:t>While greater opportunities for change and project savings can occur during project planning and design, safety improvements can still be realized during active work zones.</a:t>
            </a:r>
          </a:p>
          <a:p>
            <a:pPr defTabSz="896981" eaLnBrk="1" hangingPunct="1">
              <a:spcBef>
                <a:spcPts val="196"/>
              </a:spcBef>
              <a:defRPr/>
            </a:pPr>
            <a:endParaRPr lang="en-US" dirty="0"/>
          </a:p>
          <a:p>
            <a:pPr defTabSz="896981" eaLnBrk="1" hangingPunct="1">
              <a:spcBef>
                <a:spcPts val="196"/>
              </a:spcBef>
              <a:defRPr/>
            </a:pPr>
            <a:r>
              <a:rPr lang="en-US" dirty="0"/>
              <a:t>In summary, a WZRSA can be conducted at any stage of the work zone development process.</a:t>
            </a:r>
          </a:p>
          <a:p>
            <a:pPr marL="216150" indent="-216150" defTabSz="896981" eaLnBrk="1" hangingPunct="1">
              <a:spcBef>
                <a:spcPts val="196"/>
              </a:spcBef>
              <a:buFontTx/>
              <a:buAutoNum type="arabicPeriod"/>
              <a:defRPr/>
            </a:pPr>
            <a:r>
              <a:rPr lang="en-US" dirty="0"/>
              <a:t>The earlier an WZRSA is conducted, the more potential it has to identify potential safety issues before they cause collisions.</a:t>
            </a:r>
          </a:p>
          <a:p>
            <a:pPr marL="216150" indent="-216150" eaLnBrk="1" hangingPunct="1">
              <a:spcBef>
                <a:spcPts val="196"/>
              </a:spcBef>
              <a:buAutoNum type="arabicPeriod"/>
            </a:pPr>
            <a:r>
              <a:rPr lang="en-US" dirty="0"/>
              <a:t>The longer you wait, the more resistance you’re likely to encounter.</a:t>
            </a:r>
          </a:p>
          <a:p>
            <a:r>
              <a:rPr lang="en-US" b="1" dirty="0"/>
              <a:t>Interaction:</a:t>
            </a:r>
          </a:p>
          <a:p>
            <a:r>
              <a:rPr lang="en-US" b="1" dirty="0"/>
              <a:t>Notes:</a:t>
            </a:r>
            <a:endParaRPr lang="en-US" dirty="0"/>
          </a:p>
        </p:txBody>
      </p:sp>
    </p:spTree>
    <p:extLst>
      <p:ext uri="{BB962C8B-B14F-4D97-AF65-F5344CB8AC3E}">
        <p14:creationId xmlns:p14="http://schemas.microsoft.com/office/powerpoint/2010/main" val="2965584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2"/>
          <p:cNvSpPr>
            <a:spLocks noGrp="1" noRot="1" noChangeAspect="1" noChangeArrowheads="1" noTextEdit="1"/>
          </p:cNvSpPr>
          <p:nvPr>
            <p:ph type="sldImg"/>
          </p:nvPr>
        </p:nvSpPr>
        <p:spPr>
          <a:xfrm>
            <a:off x="1144588" y="687388"/>
            <a:ext cx="4572000" cy="3429000"/>
          </a:xfrm>
          <a:prstGeom prst="rect">
            <a:avLst/>
          </a:prstGeom>
          <a:ln/>
        </p:spPr>
      </p:sp>
      <p:sp>
        <p:nvSpPr>
          <p:cNvPr id="173060"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a:t>
            </a:r>
            <a:r>
              <a:rPr lang="en-US" sz="1100" dirty="0"/>
              <a:t>  Share appropriate phase-specific considerations during the planning and design of work zones.</a:t>
            </a:r>
            <a:endParaRPr lang="en-US" sz="1100" b="1" dirty="0"/>
          </a:p>
          <a:p>
            <a:r>
              <a:rPr lang="en-US" sz="1100" b="1" dirty="0"/>
              <a:t>Background Information:</a:t>
            </a:r>
          </a:p>
          <a:p>
            <a:r>
              <a:rPr lang="en-US" sz="1100" dirty="0"/>
              <a:t>During these phases, specific considerations should be given to:</a:t>
            </a:r>
          </a:p>
          <a:p>
            <a:pPr marL="168184" indent="-168184">
              <a:buFont typeface="Arial" pitchFamily="34" charset="0"/>
              <a:buChar char="•"/>
            </a:pPr>
            <a:r>
              <a:rPr lang="en-US" sz="1100" dirty="0"/>
              <a:t>Whether work zone safety and mobility goals are complementary;</a:t>
            </a:r>
          </a:p>
          <a:p>
            <a:pPr marL="168184" indent="-168184">
              <a:buFont typeface="Arial" pitchFamily="34" charset="0"/>
              <a:buChar char="•"/>
            </a:pPr>
            <a:r>
              <a:rPr lang="en-US" sz="1100" dirty="0"/>
              <a:t>Geometric design of the work zone;</a:t>
            </a:r>
          </a:p>
          <a:p>
            <a:pPr marL="168184" indent="-168184">
              <a:buFont typeface="Arial" pitchFamily="34" charset="0"/>
              <a:buChar char="•"/>
            </a:pPr>
            <a:r>
              <a:rPr lang="en-US" sz="1100" dirty="0"/>
              <a:t>Work zone staging;</a:t>
            </a:r>
          </a:p>
          <a:p>
            <a:pPr marL="168184" indent="-168184">
              <a:buFont typeface="Arial" pitchFamily="34" charset="0"/>
              <a:buChar char="•"/>
            </a:pPr>
            <a:r>
              <a:rPr lang="en-US" sz="1100" dirty="0"/>
              <a:t>Construction techniques;</a:t>
            </a:r>
          </a:p>
          <a:p>
            <a:pPr marL="168184" indent="-168184">
              <a:buFont typeface="Arial" pitchFamily="34" charset="0"/>
              <a:buChar char="•"/>
            </a:pPr>
            <a:r>
              <a:rPr lang="en-US" sz="1100" dirty="0"/>
              <a:t>Construction duration;</a:t>
            </a:r>
          </a:p>
          <a:p>
            <a:pPr marL="168184" indent="-168184">
              <a:buFont typeface="Arial" pitchFamily="34" charset="0"/>
              <a:buChar char="•"/>
            </a:pPr>
            <a:r>
              <a:rPr lang="en-US" sz="1100" dirty="0"/>
              <a:t>The impacts the work zone will have on roadway users, workers, transit, railroads, schools, businesses, parking, detours, pedestrians, emergency response, special events, seasonal travel, and surrounding communities;</a:t>
            </a:r>
          </a:p>
          <a:p>
            <a:pPr marL="168184" indent="-168184">
              <a:buFont typeface="Arial" pitchFamily="34" charset="0"/>
              <a:buChar char="•"/>
            </a:pPr>
            <a:r>
              <a:rPr lang="en-US" sz="1100" dirty="0"/>
              <a:t>Identification of the type and placement of temporary traffic control and safety devices;</a:t>
            </a:r>
          </a:p>
          <a:p>
            <a:pPr marL="168184" indent="-168184">
              <a:buFont typeface="Arial" pitchFamily="34" charset="0"/>
              <a:buChar char="•"/>
            </a:pPr>
            <a:r>
              <a:rPr lang="en-US" sz="1100" dirty="0"/>
              <a:t>Identification of transportation management strategies;</a:t>
            </a:r>
          </a:p>
          <a:p>
            <a:pPr marL="168184" indent="-168184">
              <a:buFont typeface="Arial" pitchFamily="34" charset="0"/>
              <a:buChar char="•"/>
            </a:pPr>
            <a:r>
              <a:rPr lang="en-US" sz="1100" dirty="0"/>
              <a:t>Project costs;</a:t>
            </a:r>
          </a:p>
          <a:p>
            <a:pPr marL="168184" indent="-168184">
              <a:buFont typeface="Arial" pitchFamily="34" charset="0"/>
              <a:buChar char="•"/>
            </a:pPr>
            <a:r>
              <a:rPr lang="en-US" sz="1100" dirty="0"/>
              <a:t>Involving the public and other stakeholders; and</a:t>
            </a:r>
          </a:p>
          <a:p>
            <a:pPr marL="168184" indent="-168184">
              <a:buFont typeface="Arial" pitchFamily="34" charset="0"/>
              <a:buChar char="•"/>
            </a:pPr>
            <a:r>
              <a:rPr lang="en-US" sz="1100" dirty="0"/>
              <a:t>Communication channels for use during the active work zone phase.</a:t>
            </a:r>
          </a:p>
          <a:p>
            <a:r>
              <a:rPr lang="en-US" sz="1100" b="1" dirty="0"/>
              <a:t>Interaction:</a:t>
            </a:r>
          </a:p>
          <a:p>
            <a:r>
              <a:rPr lang="en-US" sz="1100" b="1" dirty="0"/>
              <a:t>Notes:</a:t>
            </a:r>
            <a:endParaRPr lang="en-US" sz="1100" dirty="0"/>
          </a:p>
        </p:txBody>
      </p:sp>
    </p:spTree>
    <p:extLst>
      <p:ext uri="{BB962C8B-B14F-4D97-AF65-F5344CB8AC3E}">
        <p14:creationId xmlns:p14="http://schemas.microsoft.com/office/powerpoint/2010/main" val="2757699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2"/>
          <p:cNvSpPr>
            <a:spLocks noGrp="1" noRot="1" noChangeAspect="1" noChangeArrowheads="1" noTextEdit="1"/>
          </p:cNvSpPr>
          <p:nvPr>
            <p:ph type="sldImg"/>
          </p:nvPr>
        </p:nvSpPr>
        <p:spPr>
          <a:xfrm>
            <a:off x="1144588" y="687388"/>
            <a:ext cx="4572000" cy="3429000"/>
          </a:xfrm>
          <a:prstGeom prst="rect">
            <a:avLst/>
          </a:prstGeom>
          <a:ln/>
        </p:spPr>
      </p:sp>
      <p:sp>
        <p:nvSpPr>
          <p:cNvPr id="173060"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Construction, utility, operations, and maintenance activities in an active work zone can have a definite and immediate impact on roadway users. </a:t>
            </a:r>
          </a:p>
          <a:p>
            <a:endParaRPr lang="en-US" sz="1100" b="1" dirty="0"/>
          </a:p>
          <a:p>
            <a:r>
              <a:rPr lang="en-US" sz="1100" b="1" dirty="0"/>
              <a:t>Background Information:</a:t>
            </a:r>
          </a:p>
          <a:p>
            <a:r>
              <a:rPr lang="en-US" sz="1100" dirty="0"/>
              <a:t>Active work zones can include work being performed during a short- or long-term duration, in addition to a moving operation.  Active work zones can consist of installed TTCDs, safety and mobility strategies that have been deployed, and the presence of construction equipment and workers.  Chronological phases of a work zone include set-up, active work zone, non-active work zone (e.g., overnight in between working days), and take-down/removal.</a:t>
            </a:r>
          </a:p>
          <a:p>
            <a:endParaRPr lang="en-US" sz="1100" dirty="0"/>
          </a:p>
          <a:p>
            <a:r>
              <a:rPr lang="en-US" sz="1100" dirty="0"/>
              <a:t>During the active work zone phase, specific considerations should be given to:</a:t>
            </a:r>
          </a:p>
          <a:p>
            <a:pPr marL="168184" indent="-168184">
              <a:buFont typeface="Arial" pitchFamily="34" charset="0"/>
              <a:buChar char="•"/>
            </a:pPr>
            <a:r>
              <a:rPr lang="en-US" sz="1100" dirty="0"/>
              <a:t>Whether safety and mobility performance goals are being met in the work zone; and</a:t>
            </a:r>
          </a:p>
          <a:p>
            <a:pPr marL="168184" indent="-168184">
              <a:buFont typeface="Arial" pitchFamily="34" charset="0"/>
              <a:buChar char="•"/>
            </a:pPr>
            <a:r>
              <a:rPr lang="en-US" sz="1100" dirty="0"/>
              <a:t>If the transportation management plan is performing as needed.</a:t>
            </a:r>
          </a:p>
          <a:p>
            <a:endParaRPr lang="en-US" sz="1100" b="1" dirty="0"/>
          </a:p>
          <a:p>
            <a:r>
              <a:rPr lang="en-US" sz="1100" b="1" dirty="0"/>
              <a:t>Interaction:</a:t>
            </a:r>
          </a:p>
          <a:p>
            <a:r>
              <a:rPr lang="en-US" sz="1100" b="1" dirty="0"/>
              <a:t>Notes: </a:t>
            </a:r>
            <a:r>
              <a:rPr lang="en-US" sz="1100" dirty="0"/>
              <a:t>Photo sources:  </a:t>
            </a:r>
          </a:p>
          <a:p>
            <a:pPr lvl="0"/>
            <a:r>
              <a:rPr lang="en-US" dirty="0"/>
              <a:t>http://www.dbiservices.com/asset-maintenance-toll-roads-public-private-partnerships</a:t>
            </a:r>
          </a:p>
          <a:p>
            <a:pPr lvl="0"/>
            <a:r>
              <a:rPr lang="en-US" dirty="0"/>
              <a:t>http://www.justdrivepa.org/Traffic-Safety-Information-Center/Work-Zone/</a:t>
            </a:r>
          </a:p>
          <a:p>
            <a:pPr lvl="0"/>
            <a:r>
              <a:rPr lang="en-US" dirty="0"/>
              <a:t>http://ntl.bts.gov/lib/38000/38500/38510/ch10.htm</a:t>
            </a:r>
          </a:p>
        </p:txBody>
      </p:sp>
    </p:spTree>
    <p:extLst>
      <p:ext uri="{BB962C8B-B14F-4D97-AF65-F5344CB8AC3E}">
        <p14:creationId xmlns:p14="http://schemas.microsoft.com/office/powerpoint/2010/main" val="1926143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Rectangle 2"/>
          <p:cNvSpPr>
            <a:spLocks noGrp="1" noRot="1" noChangeAspect="1" noChangeArrowheads="1" noTextEdit="1"/>
          </p:cNvSpPr>
          <p:nvPr>
            <p:ph type="sldImg"/>
          </p:nvPr>
        </p:nvSpPr>
        <p:spPr>
          <a:xfrm>
            <a:off x="1143000" y="687388"/>
            <a:ext cx="4572000" cy="3429000"/>
          </a:xfrm>
          <a:prstGeom prst="rect">
            <a:avLst/>
          </a:prstGeom>
          <a:ln/>
        </p:spPr>
      </p:sp>
      <p:sp>
        <p:nvSpPr>
          <p:cNvPr id="15360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cs typeface="Times New Roman" pitchFamily="18" charset="0"/>
              </a:rPr>
              <a:t>Key Message:  </a:t>
            </a:r>
            <a:r>
              <a:rPr lang="en-US" sz="1100" dirty="0">
                <a:cs typeface="Times New Roman" pitchFamily="18" charset="0"/>
              </a:rPr>
              <a:t>Work zone road safety audits are a mechanism to reduce fatalities and severe injuries in work zones.</a:t>
            </a:r>
          </a:p>
          <a:p>
            <a:endParaRPr lang="en-US" sz="1100" b="1" dirty="0">
              <a:cs typeface="Times New Roman" pitchFamily="18" charset="0"/>
            </a:endParaRPr>
          </a:p>
          <a:p>
            <a:r>
              <a:rPr lang="en-US" sz="1100" b="1" dirty="0">
                <a:cs typeface="Times New Roman" pitchFamily="18" charset="0"/>
              </a:rPr>
              <a:t>Background Information:</a:t>
            </a:r>
          </a:p>
          <a:p>
            <a:pPr marL="168184" indent="-168184" eaLnBrk="1" hangingPunct="1">
              <a:buFont typeface="Arial" pitchFamily="34" charset="0"/>
              <a:buChar char="•"/>
            </a:pPr>
            <a:r>
              <a:rPr lang="en-US" sz="1100" dirty="0">
                <a:cs typeface="Times New Roman" pitchFamily="18" charset="0"/>
              </a:rPr>
              <a:t>A WZRSA is but one tool in our quest towards zero deaths.</a:t>
            </a:r>
          </a:p>
          <a:p>
            <a:pPr marL="168184" indent="-168184" eaLnBrk="1" hangingPunct="1">
              <a:buFont typeface="Arial" pitchFamily="34" charset="0"/>
              <a:buChar char="•"/>
            </a:pPr>
            <a:r>
              <a:rPr lang="en-US" sz="1100" dirty="0">
                <a:cs typeface="Times New Roman" pitchFamily="18" charset="0"/>
              </a:rPr>
              <a:t>We know where we want to be, so it is wise to keep that in mind as we plan.</a:t>
            </a:r>
          </a:p>
          <a:p>
            <a:pPr marL="168184" indent="-168184">
              <a:buFont typeface="Arial" pitchFamily="34" charset="0"/>
              <a:buChar char="•"/>
            </a:pPr>
            <a:r>
              <a:rPr lang="en-US" sz="1100" dirty="0">
                <a:cs typeface="Times New Roman" pitchFamily="18" charset="0"/>
              </a:rPr>
              <a:t>Our goal is to further reduce the number and severity of crashes in WZ</a:t>
            </a:r>
          </a:p>
          <a:p>
            <a:pPr marL="168184" indent="-168184">
              <a:buFont typeface="Arial" pitchFamily="34" charset="0"/>
              <a:buChar char="•"/>
            </a:pPr>
            <a:r>
              <a:rPr lang="en-US" sz="1100" dirty="0">
                <a:cs typeface="Times New Roman" pitchFamily="18" charset="0"/>
              </a:rPr>
              <a:t>Paying attention to both the safety of the motorists and our WZ workers</a:t>
            </a:r>
          </a:p>
          <a:p>
            <a:endParaRPr lang="en-US" sz="1100" b="1" dirty="0">
              <a:cs typeface="Times New Roman" pitchFamily="18" charset="0"/>
            </a:endParaRPr>
          </a:p>
          <a:p>
            <a:r>
              <a:rPr lang="en-US" sz="1100" b="1" dirty="0">
                <a:cs typeface="Times New Roman" pitchFamily="18" charset="0"/>
              </a:rPr>
              <a:t>Interaction:</a:t>
            </a:r>
          </a:p>
          <a:p>
            <a:endParaRPr lang="en-US" sz="1100" b="1" dirty="0">
              <a:cs typeface="Times New Roman" pitchFamily="18" charset="0"/>
            </a:endParaRPr>
          </a:p>
          <a:p>
            <a:r>
              <a:rPr lang="en-US" sz="1100" b="1" dirty="0">
                <a:cs typeface="Times New Roman" pitchFamily="18" charset="0"/>
              </a:rPr>
              <a:t>Notes:</a:t>
            </a:r>
          </a:p>
          <a:p>
            <a:pPr defTabSz="896981">
              <a:defRPr/>
            </a:pPr>
            <a:r>
              <a:rPr lang="en-US" sz="1100" dirty="0">
                <a:cs typeface="Times New Roman" pitchFamily="18" charset="0"/>
              </a:rPr>
              <a:t>Photo from: https://wsdotblog.blogspot.com/2021/06/rise-in-work-zone-crashes-concern-for.html </a:t>
            </a:r>
          </a:p>
        </p:txBody>
      </p:sp>
    </p:spTree>
    <p:extLst>
      <p:ext uri="{BB962C8B-B14F-4D97-AF65-F5344CB8AC3E}">
        <p14:creationId xmlns:p14="http://schemas.microsoft.com/office/powerpoint/2010/main" val="36301039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2" name="Rectangle 2"/>
          <p:cNvSpPr>
            <a:spLocks noGrp="1" noRot="1" noChangeAspect="1" noChangeArrowheads="1" noTextEdit="1"/>
          </p:cNvSpPr>
          <p:nvPr>
            <p:ph type="sldImg"/>
          </p:nvPr>
        </p:nvSpPr>
        <p:spPr>
          <a:xfrm>
            <a:off x="1144588" y="687388"/>
            <a:ext cx="4572000" cy="3429000"/>
          </a:xfrm>
          <a:prstGeom prst="rect">
            <a:avLst/>
          </a:prstGeom>
          <a:ln/>
        </p:spPr>
      </p:sp>
      <p:sp>
        <p:nvSpPr>
          <p:cNvPr id="176133"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There are four main components of work zone safety:  geometry, operations, road users, and the environment.</a:t>
            </a:r>
            <a:endParaRPr lang="en-US" sz="1100" b="1" dirty="0"/>
          </a:p>
          <a:p>
            <a:endParaRPr lang="en-US" sz="1100" b="1" dirty="0"/>
          </a:p>
          <a:p>
            <a:r>
              <a:rPr lang="en-US" sz="1100" b="1" dirty="0"/>
              <a:t>Background Information:  </a:t>
            </a:r>
            <a:r>
              <a:rPr lang="en-US" sz="1100" dirty="0"/>
              <a:t>Each of these contribute to work zone safety on their own and can also interact to affect work zone safety.</a:t>
            </a:r>
            <a:endParaRPr lang="en-US" sz="1100" b="1" dirty="0"/>
          </a:p>
          <a:p>
            <a:pPr marL="168184" indent="-168184" eaLnBrk="1" hangingPunct="1">
              <a:buFont typeface="Arial" pitchFamily="34" charset="0"/>
              <a:buChar char="•"/>
            </a:pPr>
            <a:r>
              <a:rPr lang="en-GB" sz="1100" dirty="0"/>
              <a:t>Ask: how might the road safety basics (geometry, operations, road users, and environment) differ in the different phases of the a WZRSAs?  </a:t>
            </a:r>
          </a:p>
          <a:p>
            <a:pPr marL="168184" indent="-168184" eaLnBrk="1" hangingPunct="1">
              <a:buFont typeface="Arial" pitchFamily="34" charset="0"/>
              <a:buChar char="•"/>
            </a:pPr>
            <a:r>
              <a:rPr lang="en-GB" sz="1100" dirty="0"/>
              <a:t>Also, how do these basic considerations change with respect to traditional road safety assessments?</a:t>
            </a:r>
          </a:p>
          <a:p>
            <a:endParaRPr lang="en-US" sz="1100" b="1" dirty="0"/>
          </a:p>
          <a:p>
            <a:r>
              <a:rPr lang="en-US" sz="1100" b="1" dirty="0"/>
              <a:t>Interaction:  </a:t>
            </a:r>
            <a:r>
              <a:rPr lang="en-GB" sz="1100" b="1" dirty="0"/>
              <a:t>BRAINSTORM!  (This will be a very interactive section.  Allow several minutes per slide in this section on GORE.)</a:t>
            </a:r>
            <a:endParaRPr lang="en-US" sz="1100" b="1" dirty="0"/>
          </a:p>
          <a:p>
            <a:endParaRPr lang="en-US" sz="1100" b="1" dirty="0"/>
          </a:p>
          <a:p>
            <a:r>
              <a:rPr lang="en-US" sz="1100" b="1" dirty="0"/>
              <a:t>Notes:</a:t>
            </a:r>
            <a:endParaRPr lang="en-GB" sz="1100" dirty="0"/>
          </a:p>
        </p:txBody>
      </p:sp>
    </p:spTree>
    <p:extLst>
      <p:ext uri="{BB962C8B-B14F-4D97-AF65-F5344CB8AC3E}">
        <p14:creationId xmlns:p14="http://schemas.microsoft.com/office/powerpoint/2010/main" val="4118773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6" name="Rectangle 2"/>
          <p:cNvSpPr>
            <a:spLocks noGrp="1" noRot="1" noChangeAspect="1" noChangeArrowheads="1" noTextEdit="1"/>
          </p:cNvSpPr>
          <p:nvPr>
            <p:ph type="sldImg"/>
          </p:nvPr>
        </p:nvSpPr>
        <p:spPr>
          <a:xfrm>
            <a:off x="1144588" y="687388"/>
            <a:ext cx="4572000" cy="3429000"/>
          </a:xfrm>
          <a:prstGeom prst="rect">
            <a:avLst/>
          </a:prstGeom>
          <a:ln/>
        </p:spPr>
      </p:sp>
      <p:sp>
        <p:nvSpPr>
          <p:cNvPr id="177157"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a:t>
            </a:r>
            <a:r>
              <a:rPr lang="en-US" sz="1100" dirty="0"/>
              <a:t>  Define the aspects of work zone geometry.</a:t>
            </a:r>
            <a:endParaRPr lang="en-US" sz="1100" b="1" dirty="0"/>
          </a:p>
          <a:p>
            <a:endParaRPr lang="en-US" sz="1100" b="1" dirty="0"/>
          </a:p>
          <a:p>
            <a:r>
              <a:rPr lang="en-US" sz="1100" b="1" dirty="0"/>
              <a:t>Background Information:</a:t>
            </a:r>
          </a:p>
          <a:p>
            <a:pPr marL="168184" indent="-168184" eaLnBrk="1" hangingPunct="1">
              <a:buFont typeface="Arial" pitchFamily="34" charset="0"/>
              <a:buChar char="•"/>
            </a:pPr>
            <a:endParaRPr lang="en-GB" sz="1100" dirty="0"/>
          </a:p>
          <a:p>
            <a:pPr marL="168184" indent="-168184" eaLnBrk="1" hangingPunct="1">
              <a:buFont typeface="Arial" pitchFamily="34" charset="0"/>
              <a:buChar char="•"/>
            </a:pPr>
            <a:r>
              <a:rPr lang="en-GB" sz="1100" dirty="0"/>
              <a:t>Brainstorm situations where work zones might change the way you typically assess the geometrical aspects of road safety?  (i.e., you might have to consider new roadside hazards (such as construction equipment) that aren’t typically there)</a:t>
            </a:r>
          </a:p>
          <a:p>
            <a:endParaRPr lang="en-US" sz="1100" b="1" dirty="0"/>
          </a:p>
          <a:p>
            <a:pPr defTabSz="896981">
              <a:defRPr/>
            </a:pPr>
            <a:r>
              <a:rPr lang="en-US" sz="1100" b="1" dirty="0"/>
              <a:t>Interaction:  </a:t>
            </a:r>
            <a:r>
              <a:rPr lang="en-GB" sz="1100" dirty="0"/>
              <a:t>Ask audience for suggestions before showing considerations.</a:t>
            </a:r>
          </a:p>
          <a:p>
            <a:endParaRPr lang="en-US" sz="1100" b="1" dirty="0"/>
          </a:p>
          <a:p>
            <a:endParaRPr lang="en-US" sz="1100" b="1" dirty="0"/>
          </a:p>
          <a:p>
            <a:r>
              <a:rPr lang="en-US" sz="1100" b="1" dirty="0"/>
              <a:t>Notes:</a:t>
            </a:r>
            <a:endParaRPr lang="en-GB" sz="1100" dirty="0"/>
          </a:p>
        </p:txBody>
      </p:sp>
    </p:spTree>
    <p:extLst>
      <p:ext uri="{BB962C8B-B14F-4D97-AF65-F5344CB8AC3E}">
        <p14:creationId xmlns:p14="http://schemas.microsoft.com/office/powerpoint/2010/main" val="33495547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0" name="Rectangle 2"/>
          <p:cNvSpPr>
            <a:spLocks noGrp="1" noRot="1" noChangeAspect="1" noChangeArrowheads="1" noTextEdit="1"/>
          </p:cNvSpPr>
          <p:nvPr>
            <p:ph type="sldImg"/>
          </p:nvPr>
        </p:nvSpPr>
        <p:spPr>
          <a:xfrm>
            <a:off x="1144588" y="687388"/>
            <a:ext cx="4572000" cy="3429000"/>
          </a:xfrm>
          <a:prstGeom prst="rect">
            <a:avLst/>
          </a:prstGeom>
          <a:ln/>
        </p:spPr>
      </p:sp>
      <p:sp>
        <p:nvSpPr>
          <p:cNvPr id="178181"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Define the aspects of work zone operations.</a:t>
            </a:r>
            <a:endParaRPr lang="en-US" sz="1100" b="1" dirty="0"/>
          </a:p>
          <a:p>
            <a:endParaRPr lang="en-US" sz="1100" b="1" dirty="0"/>
          </a:p>
          <a:p>
            <a:r>
              <a:rPr lang="en-US" sz="1100" b="1" dirty="0"/>
              <a:t>Background Information:</a:t>
            </a:r>
          </a:p>
          <a:p>
            <a:pPr marL="168184" indent="-168184" eaLnBrk="1" hangingPunct="1">
              <a:buFont typeface="Arial" pitchFamily="34" charset="0"/>
              <a:buChar char="•"/>
            </a:pPr>
            <a:endParaRPr lang="en-GB" sz="1100" dirty="0"/>
          </a:p>
          <a:p>
            <a:pPr marL="168184" indent="-168184" eaLnBrk="1" hangingPunct="1">
              <a:buFont typeface="Arial" pitchFamily="34" charset="0"/>
              <a:buChar char="•"/>
            </a:pPr>
            <a:r>
              <a:rPr lang="en-GB" sz="1100" dirty="0"/>
              <a:t>How do your assessment methods change when you have to consider operations in a work zone?</a:t>
            </a:r>
          </a:p>
          <a:p>
            <a:pPr marL="168184" indent="-168184" eaLnBrk="1" hangingPunct="1">
              <a:buFont typeface="Arial" pitchFamily="34" charset="0"/>
              <a:buChar char="•"/>
            </a:pPr>
            <a:endParaRPr lang="en-GB" sz="1100" b="1" dirty="0"/>
          </a:p>
          <a:p>
            <a:pPr defTabSz="896981">
              <a:defRPr/>
            </a:pPr>
            <a:r>
              <a:rPr lang="en-US" sz="1100" b="1" dirty="0"/>
              <a:t>Interaction:  </a:t>
            </a:r>
            <a:r>
              <a:rPr lang="en-GB" sz="1100" dirty="0"/>
              <a:t>Ask audience for suggestions before showing considerations.  Then, ask the class to cite an example of an unintended consequence:  Example of an intended consequence is overloading other routes when drivers avoid a work zone.</a:t>
            </a:r>
          </a:p>
          <a:p>
            <a:endParaRPr lang="en-US" sz="1100" b="1" dirty="0"/>
          </a:p>
          <a:p>
            <a:r>
              <a:rPr lang="en-US" sz="1100" b="1" dirty="0"/>
              <a:t>Notes:</a:t>
            </a:r>
            <a:endParaRPr lang="en-GB" sz="1100" b="1" dirty="0"/>
          </a:p>
        </p:txBody>
      </p:sp>
    </p:spTree>
    <p:extLst>
      <p:ext uri="{BB962C8B-B14F-4D97-AF65-F5344CB8AC3E}">
        <p14:creationId xmlns:p14="http://schemas.microsoft.com/office/powerpoint/2010/main" val="21386728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4" name="Rectangle 2"/>
          <p:cNvSpPr>
            <a:spLocks noGrp="1" noRot="1" noChangeAspect="1" noChangeArrowheads="1" noTextEdit="1"/>
          </p:cNvSpPr>
          <p:nvPr>
            <p:ph type="sldImg"/>
          </p:nvPr>
        </p:nvSpPr>
        <p:spPr>
          <a:xfrm>
            <a:off x="1144588" y="687388"/>
            <a:ext cx="4572000" cy="3429000"/>
          </a:xfrm>
          <a:prstGeom prst="rect">
            <a:avLst/>
          </a:prstGeom>
          <a:ln/>
        </p:spPr>
      </p:sp>
      <p:sp>
        <p:nvSpPr>
          <p:cNvPr id="179205"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Define the aspects of human factors in work zones.</a:t>
            </a:r>
            <a:endParaRPr lang="en-US" sz="1100" b="1" dirty="0"/>
          </a:p>
          <a:p>
            <a:endParaRPr lang="en-US" sz="1100" b="1" dirty="0"/>
          </a:p>
          <a:p>
            <a:r>
              <a:rPr lang="en-US" sz="1100" b="1" dirty="0"/>
              <a:t>Background Information:</a:t>
            </a:r>
          </a:p>
          <a:p>
            <a:pPr marL="168184" indent="-168184" eaLnBrk="1" hangingPunct="1"/>
            <a:r>
              <a:rPr lang="en-GB" sz="1100" dirty="0"/>
              <a:t>Examples of special needs could be impaired drivers, older drivers, Amish, etc.</a:t>
            </a:r>
          </a:p>
          <a:p>
            <a:pPr marL="168184" indent="-168184" eaLnBrk="1" hangingPunct="1"/>
            <a:endParaRPr lang="en-GB" sz="1100" dirty="0"/>
          </a:p>
          <a:p>
            <a:pPr marL="168184" indent="-168184" eaLnBrk="1" hangingPunct="1">
              <a:buFont typeface="Arial" pitchFamily="34" charset="0"/>
              <a:buChar char="•"/>
            </a:pPr>
            <a:r>
              <a:rPr lang="en-GB" sz="1100" dirty="0"/>
              <a:t>How do your assessment methods change when you have to consider road users and other human factors in a work zone?</a:t>
            </a:r>
          </a:p>
          <a:p>
            <a:pPr marL="168184" indent="-168184" eaLnBrk="1" hangingPunct="1">
              <a:buFont typeface="Arial" pitchFamily="34" charset="0"/>
              <a:buChar char="•"/>
            </a:pPr>
            <a:endParaRPr lang="en-GB" sz="1100" b="1" dirty="0"/>
          </a:p>
          <a:p>
            <a:r>
              <a:rPr lang="en-US" sz="1100" b="1" dirty="0"/>
              <a:t>Interaction:  </a:t>
            </a:r>
            <a:r>
              <a:rPr lang="en-GB" sz="1100" dirty="0"/>
              <a:t>Ask audience for suggestions before showing considerations. </a:t>
            </a:r>
            <a:endParaRPr lang="en-US" sz="1100" b="1" dirty="0"/>
          </a:p>
          <a:p>
            <a:endParaRPr lang="en-US" sz="1100" b="1" dirty="0"/>
          </a:p>
          <a:p>
            <a:r>
              <a:rPr lang="en-US" sz="1100" b="1" dirty="0"/>
              <a:t>Notes:</a:t>
            </a:r>
            <a:endParaRPr lang="en-GB" sz="1100" dirty="0"/>
          </a:p>
        </p:txBody>
      </p:sp>
    </p:spTree>
    <p:extLst>
      <p:ext uri="{BB962C8B-B14F-4D97-AF65-F5344CB8AC3E}">
        <p14:creationId xmlns:p14="http://schemas.microsoft.com/office/powerpoint/2010/main" val="37386220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8" name="Rectangle 2"/>
          <p:cNvSpPr>
            <a:spLocks noGrp="1" noRot="1" noChangeAspect="1" noChangeArrowheads="1" noTextEdit="1"/>
          </p:cNvSpPr>
          <p:nvPr>
            <p:ph type="sldImg"/>
          </p:nvPr>
        </p:nvSpPr>
        <p:spPr>
          <a:xfrm>
            <a:off x="1144588" y="687388"/>
            <a:ext cx="4572000" cy="3429000"/>
          </a:xfrm>
          <a:prstGeom prst="rect">
            <a:avLst/>
          </a:prstGeom>
          <a:ln/>
        </p:spPr>
      </p:sp>
      <p:sp>
        <p:nvSpPr>
          <p:cNvPr id="180229"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Define the aspects of environmental factors in work zones.</a:t>
            </a:r>
            <a:endParaRPr lang="en-US" sz="1100" b="1" dirty="0"/>
          </a:p>
          <a:p>
            <a:endParaRPr lang="en-US" sz="1100" b="1" dirty="0"/>
          </a:p>
          <a:p>
            <a:r>
              <a:rPr lang="en-US" sz="1100" b="1" dirty="0"/>
              <a:t>Background Information:</a:t>
            </a:r>
          </a:p>
          <a:p>
            <a:pPr eaLnBrk="1" hangingPunct="1"/>
            <a:r>
              <a:rPr lang="en-US" sz="1100" dirty="0"/>
              <a:t>Examples of topography can include sand, dust, wind, etc.</a:t>
            </a:r>
          </a:p>
          <a:p>
            <a:pPr eaLnBrk="1" hangingPunct="1"/>
            <a:endParaRPr lang="en-GB" sz="1100" dirty="0"/>
          </a:p>
          <a:p>
            <a:pPr marL="168184" indent="-168184" eaLnBrk="1" hangingPunct="1">
              <a:buFont typeface="Arial" pitchFamily="34" charset="0"/>
              <a:buChar char="•"/>
            </a:pPr>
            <a:r>
              <a:rPr lang="en-GB" sz="1100" dirty="0"/>
              <a:t>How do your assessment methods change when you have to consider environmental conditions in a work zone?</a:t>
            </a:r>
          </a:p>
          <a:p>
            <a:pPr marL="168184" indent="-168184" eaLnBrk="1" hangingPunct="1">
              <a:buFont typeface="Arial" pitchFamily="34" charset="0"/>
              <a:buChar char="•"/>
            </a:pPr>
            <a:endParaRPr lang="en-GB" sz="1100" b="1" dirty="0"/>
          </a:p>
          <a:p>
            <a:r>
              <a:rPr lang="en-US" sz="1100" b="1" dirty="0"/>
              <a:t>Interaction:  </a:t>
            </a:r>
            <a:r>
              <a:rPr lang="en-GB" sz="1100" dirty="0"/>
              <a:t>Ask audience for suggestions before showing considerations. </a:t>
            </a:r>
            <a:endParaRPr lang="en-US" sz="1100" b="1" dirty="0"/>
          </a:p>
          <a:p>
            <a:endParaRPr lang="en-US" sz="1100" b="1" dirty="0"/>
          </a:p>
          <a:p>
            <a:r>
              <a:rPr lang="en-US" sz="1100" b="1" dirty="0"/>
              <a:t>Notes:</a:t>
            </a:r>
            <a:endParaRPr lang="en-US" sz="1100" dirty="0"/>
          </a:p>
        </p:txBody>
      </p:sp>
    </p:spTree>
    <p:extLst>
      <p:ext uri="{BB962C8B-B14F-4D97-AF65-F5344CB8AC3E}">
        <p14:creationId xmlns:p14="http://schemas.microsoft.com/office/powerpoint/2010/main" val="24595538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Rectangle 2"/>
          <p:cNvSpPr>
            <a:spLocks noGrp="1" noRot="1" noChangeAspect="1" noChangeArrowheads="1" noTextEdit="1"/>
          </p:cNvSpPr>
          <p:nvPr>
            <p:ph type="sldImg"/>
          </p:nvPr>
        </p:nvSpPr>
        <p:spPr>
          <a:xfrm>
            <a:off x="1144588" y="687388"/>
            <a:ext cx="4572000" cy="3429000"/>
          </a:xfrm>
          <a:prstGeom prst="rect">
            <a:avLst/>
          </a:prstGeom>
          <a:ln/>
        </p:spPr>
      </p:sp>
      <p:sp>
        <p:nvSpPr>
          <p:cNvPr id="185348" name="Rectangle 3"/>
          <p:cNvSpPr>
            <a:spLocks noGrp="1" noChangeArrowheads="1"/>
          </p:cNvSpPr>
          <p:nvPr>
            <p:ph type="body" idx="1"/>
          </p:nvPr>
        </p:nvSpPr>
        <p:spPr>
          <a:xfrm>
            <a:off x="686722" y="4344332"/>
            <a:ext cx="5484557" cy="4113561"/>
          </a:xfrm>
          <a:prstGeom prst="rect">
            <a:avLst/>
          </a:prstGeom>
          <a:noFill/>
          <a:ln/>
        </p:spPr>
        <p:txBody>
          <a:bodyPr/>
          <a:lstStyle/>
          <a:p>
            <a:pPr defTabSz="896981">
              <a:defRPr/>
            </a:pPr>
            <a:r>
              <a:rPr lang="en-US" sz="1100" b="1" dirty="0"/>
              <a:t>Key Message:  </a:t>
            </a:r>
            <a:r>
              <a:rPr lang="en-US" sz="1100" dirty="0"/>
              <a:t>Public agencies sometimes resist a RSA program because they perceive that it will increase project costs, delay implementation of a project, tie up staff, or increase their liability.   </a:t>
            </a:r>
          </a:p>
          <a:p>
            <a:endParaRPr lang="en-US" sz="1100" b="1" dirty="0"/>
          </a:p>
          <a:p>
            <a:r>
              <a:rPr lang="en-US" sz="1100" b="1" dirty="0"/>
              <a:t>Background Information:</a:t>
            </a:r>
          </a:p>
          <a:p>
            <a:pPr marL="168184" indent="-168184" eaLnBrk="1" hangingPunct="1">
              <a:buFont typeface="Arial" pitchFamily="34" charset="0"/>
              <a:buChar char="•"/>
            </a:pPr>
            <a:r>
              <a:rPr lang="en-US" sz="1100" dirty="0"/>
              <a:t>We will address these challenges in this section, starting with responsibilities of all the parties, including the road agency, in the RSA process.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8968042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Rectangle 2"/>
          <p:cNvSpPr>
            <a:spLocks noGrp="1" noRot="1" noChangeAspect="1" noChangeArrowheads="1" noTextEdit="1"/>
          </p:cNvSpPr>
          <p:nvPr>
            <p:ph type="sldImg"/>
          </p:nvPr>
        </p:nvSpPr>
        <p:spPr>
          <a:xfrm>
            <a:off x="1144588" y="687388"/>
            <a:ext cx="4572000" cy="3429000"/>
          </a:xfrm>
          <a:prstGeom prst="rect">
            <a:avLst/>
          </a:prstGeom>
          <a:ln/>
        </p:spPr>
      </p:sp>
      <p:sp>
        <p:nvSpPr>
          <p:cNvPr id="186372" name="Rectangle 3"/>
          <p:cNvSpPr>
            <a:spLocks noGrp="1" noChangeArrowheads="1"/>
          </p:cNvSpPr>
          <p:nvPr>
            <p:ph type="body" idx="1"/>
          </p:nvPr>
        </p:nvSpPr>
        <p:spPr>
          <a:xfrm>
            <a:off x="447261" y="4344332"/>
            <a:ext cx="6038022" cy="4113561"/>
          </a:xfrm>
          <a:prstGeom prst="rect">
            <a:avLst/>
          </a:prstGeom>
          <a:noFill/>
          <a:ln/>
        </p:spPr>
        <p:txBody>
          <a:bodyPr>
            <a:noAutofit/>
          </a:bodyPr>
          <a:lstStyle/>
          <a:p>
            <a:pPr>
              <a:spcBef>
                <a:spcPts val="0"/>
              </a:spcBef>
            </a:pPr>
            <a:r>
              <a:rPr lang="en-US" b="1" dirty="0"/>
              <a:t>Key Message:</a:t>
            </a:r>
            <a:r>
              <a:rPr lang="en-US" dirty="0"/>
              <a:t>  The road owner has several responsibilities in order to have a successful WZRSA performed.</a:t>
            </a:r>
            <a:endParaRPr lang="en-US" b="1" dirty="0"/>
          </a:p>
          <a:p>
            <a:pPr>
              <a:spcBef>
                <a:spcPts val="0"/>
              </a:spcBef>
            </a:pPr>
            <a:r>
              <a:rPr lang="en-US" b="1" dirty="0"/>
              <a:t>Background Information: </a:t>
            </a:r>
            <a:r>
              <a:rPr lang="en-US" dirty="0"/>
              <a:t>These responsibilities reflect the 3-step audit process discussed earlier.   Typically, support from senior management in the road agency is vital to the success of a WZRSA and the RSA program as a whole.  </a:t>
            </a:r>
          </a:p>
          <a:p>
            <a:pPr marL="168184" indent="-168184">
              <a:spcBef>
                <a:spcPts val="0"/>
              </a:spcBef>
              <a:buFont typeface="Arial" pitchFamily="34" charset="0"/>
              <a:buChar char="•"/>
            </a:pPr>
            <a:r>
              <a:rPr lang="en-US" dirty="0"/>
              <a:t>Commitment of resources is critical, including: time within the project schedule for conducting the WZRSA; incorporating any improvements resulting from the WZRSA; funds to perform the WZRSA ; staff to represent the road agency in the WZRSA process.</a:t>
            </a:r>
          </a:p>
          <a:p>
            <a:pPr marL="168184" indent="-168184" eaLnBrk="1" hangingPunct="1">
              <a:spcBef>
                <a:spcPts val="0"/>
              </a:spcBef>
              <a:buFont typeface="Arial" pitchFamily="34" charset="0"/>
              <a:buChar char="•"/>
            </a:pPr>
            <a:r>
              <a:rPr lang="en-US" dirty="0"/>
              <a:t>The road agency usually selects the audit team, which can be composed of road agency staff, consultants, or a mix of the two.</a:t>
            </a:r>
          </a:p>
          <a:p>
            <a:pPr marL="168184" indent="-168184" eaLnBrk="1" hangingPunct="1">
              <a:spcBef>
                <a:spcPts val="0"/>
              </a:spcBef>
              <a:buFont typeface="Arial" pitchFamily="34" charset="0"/>
              <a:buChar char="•"/>
            </a:pPr>
            <a:r>
              <a:rPr lang="en-US" dirty="0"/>
              <a:t>Prior to the start of the audit, road agency staff should provide required information such as traffic volumes and collision records.  For design stage audits, view the design drawings and reports.</a:t>
            </a:r>
          </a:p>
          <a:p>
            <a:pPr marL="168184" indent="-168184" eaLnBrk="1" hangingPunct="1">
              <a:spcBef>
                <a:spcPts val="0"/>
              </a:spcBef>
              <a:buFont typeface="Arial" pitchFamily="34" charset="0"/>
              <a:buChar char="•"/>
            </a:pPr>
            <a:r>
              <a:rPr lang="en-US" dirty="0"/>
              <a:t>The road agency should attend the WZRSA start-up and wrap-up meeting.  At the </a:t>
            </a:r>
            <a:r>
              <a:rPr lang="en-US" i="1" dirty="0"/>
              <a:t>start-up meeting,</a:t>
            </a:r>
            <a:r>
              <a:rPr lang="en-US" dirty="0"/>
              <a:t> road agency staff should be prepared to describe issues, challenges, and constraints.  At the </a:t>
            </a:r>
            <a:r>
              <a:rPr lang="en-US" i="1" dirty="0"/>
              <a:t>wrap-up meeting</a:t>
            </a:r>
            <a:r>
              <a:rPr lang="en-US" dirty="0"/>
              <a:t>, the road agency is invited to consider any suggested mitigation measures identified by the audit team, but can suggest alternative measures or adopt no measures.  </a:t>
            </a:r>
          </a:p>
          <a:p>
            <a:pPr marL="168184" indent="-168184" eaLnBrk="1" hangingPunct="1">
              <a:spcBef>
                <a:spcPts val="0"/>
              </a:spcBef>
              <a:buFont typeface="Arial" pitchFamily="34" charset="0"/>
              <a:buChar char="•"/>
            </a:pPr>
            <a:r>
              <a:rPr lang="en-US" dirty="0"/>
              <a:t>The road agency summarizes its responses and intended actions in a </a:t>
            </a:r>
            <a:r>
              <a:rPr lang="en-US" i="1" dirty="0"/>
              <a:t>response letter</a:t>
            </a:r>
            <a:r>
              <a:rPr lang="en-US" dirty="0"/>
              <a:t>.</a:t>
            </a:r>
          </a:p>
          <a:p>
            <a:pPr marL="168184" indent="-168184" eaLnBrk="1" hangingPunct="1">
              <a:spcBef>
                <a:spcPts val="0"/>
              </a:spcBef>
              <a:buFont typeface="Arial" pitchFamily="34" charset="0"/>
              <a:buChar char="•"/>
            </a:pPr>
            <a:r>
              <a:rPr lang="en-US" dirty="0"/>
              <a:t>In the case of a </a:t>
            </a:r>
            <a:r>
              <a:rPr lang="en-US" i="1" dirty="0"/>
              <a:t>Design-stage WZRSA</a:t>
            </a:r>
            <a:r>
              <a:rPr lang="en-US" dirty="0"/>
              <a:t>, the designer should also attend the start-up and wrap-up meetings to provide input.  </a:t>
            </a:r>
          </a:p>
          <a:p>
            <a:pPr marL="358792" lvl="1" indent="-168184" eaLnBrk="1" hangingPunct="1">
              <a:spcBef>
                <a:spcPts val="0"/>
              </a:spcBef>
              <a:buFont typeface="Arial" pitchFamily="34" charset="0"/>
              <a:buChar char="•"/>
            </a:pPr>
            <a:r>
              <a:rPr lang="en-US" dirty="0"/>
              <a:t>It is important to note that a well-run WZRSA is not a critical review of the designer’s work, but rather a review of the design with a focus on how safety can be incorporated into it.  </a:t>
            </a:r>
          </a:p>
          <a:p>
            <a:pPr marL="358792" lvl="1" indent="-168184" eaLnBrk="1" hangingPunct="1">
              <a:spcBef>
                <a:spcPts val="0"/>
              </a:spcBef>
              <a:buFont typeface="Arial" pitchFamily="34" charset="0"/>
              <a:buChar char="•"/>
            </a:pPr>
            <a:r>
              <a:rPr lang="en-US" dirty="0"/>
              <a:t>RSAs in which the designer and audit team work together in a spirit of cooperation are generally the most productive in terms of ensuring that the audit team fully understands design issues and challenges, with the result that suggested mitigation measures to address safety issues are practical and reasonable.</a:t>
            </a:r>
          </a:p>
          <a:p>
            <a:pPr>
              <a:spcBef>
                <a:spcPts val="0"/>
              </a:spcBef>
            </a:pPr>
            <a:r>
              <a:rPr lang="en-US" b="1" dirty="0"/>
              <a:t>Interaction:</a:t>
            </a:r>
          </a:p>
          <a:p>
            <a:pPr>
              <a:spcBef>
                <a:spcPts val="0"/>
              </a:spcBef>
            </a:pPr>
            <a:r>
              <a:rPr lang="en-US" b="1" dirty="0"/>
              <a:t>Notes:</a:t>
            </a:r>
            <a:endParaRPr lang="en-US" dirty="0"/>
          </a:p>
        </p:txBody>
      </p:sp>
    </p:spTree>
    <p:extLst>
      <p:ext uri="{BB962C8B-B14F-4D97-AF65-F5344CB8AC3E}">
        <p14:creationId xmlns:p14="http://schemas.microsoft.com/office/powerpoint/2010/main" val="20187473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The WZRSA team has several responsibilities that contribute to a successful WZRSA.</a:t>
            </a:r>
            <a:endParaRPr lang="en-US" sz="1100" b="1" dirty="0"/>
          </a:p>
          <a:p>
            <a:endParaRPr lang="en-US" sz="1100" b="1" dirty="0"/>
          </a:p>
          <a:p>
            <a:r>
              <a:rPr lang="en-US" sz="1100" b="1" dirty="0"/>
              <a:t>Background Information:</a:t>
            </a:r>
          </a:p>
          <a:p>
            <a:pPr marL="171379" indent="-171379" eaLnBrk="1" hangingPunct="1">
              <a:buFont typeface="Arial" pitchFamily="34" charset="0"/>
              <a:buChar char="•"/>
            </a:pPr>
            <a:r>
              <a:rPr lang="en-US" sz="1100" dirty="0"/>
              <a:t>The audit team attends the pre-audit meeting with the road owner and project team to understand the project, its purpose, its background, and the constraints that have influenced the design.  </a:t>
            </a:r>
          </a:p>
          <a:p>
            <a:pPr marL="171379" indent="-171379" eaLnBrk="1" hangingPunct="1">
              <a:buFont typeface="Arial" pitchFamily="34" charset="0"/>
              <a:buChar char="•"/>
            </a:pPr>
            <a:r>
              <a:rPr lang="en-US" sz="1100" dirty="0"/>
              <a:t>The audit team reviews drawings and other information to identify safety issues.  </a:t>
            </a:r>
          </a:p>
          <a:p>
            <a:pPr marL="171379" indent="-171379" eaLnBrk="1" hangingPunct="1">
              <a:buFont typeface="Arial" pitchFamily="34" charset="0"/>
              <a:buChar char="•"/>
            </a:pPr>
            <a:r>
              <a:rPr lang="en-US" sz="1100" dirty="0"/>
              <a:t>The audit team conducts a field review to understand the context of the road and to identify safety issues.  </a:t>
            </a:r>
          </a:p>
          <a:p>
            <a:pPr marL="171379" indent="-171379" eaLnBrk="1" hangingPunct="1">
              <a:buFont typeface="Arial" pitchFamily="34" charset="0"/>
              <a:buChar char="•"/>
            </a:pPr>
            <a:r>
              <a:rPr lang="en-US" sz="1100" dirty="0"/>
              <a:t>Practical suggestions for mitigating all safety issues need to be identified.  For design phase audits, these suggestions must be able to be incorporated in the design plans.  Mitigation measures can be finalized with input from the road agency (and designer, if applicable).  </a:t>
            </a:r>
          </a:p>
          <a:p>
            <a:pPr marL="171379" indent="-171379" eaLnBrk="1" hangingPunct="1">
              <a:buFont typeface="Arial" pitchFamily="34" charset="0"/>
              <a:buChar char="•"/>
            </a:pPr>
            <a:r>
              <a:rPr lang="en-US" sz="1100" dirty="0"/>
              <a:t>At the post-audit meeting, the audit team presents a summary of safety issues and potential mitigation to address them.</a:t>
            </a:r>
          </a:p>
          <a:p>
            <a:pPr eaLnBrk="1" hangingPunct="1"/>
            <a:endParaRPr lang="en-US" sz="1100"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40470568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The WZRSA team has several responsibilities that contribute to a successful WZRSA.</a:t>
            </a:r>
            <a:endParaRPr lang="en-US" sz="1100" b="1" dirty="0"/>
          </a:p>
          <a:p>
            <a:endParaRPr lang="en-US" sz="1100" b="1" dirty="0"/>
          </a:p>
          <a:p>
            <a:r>
              <a:rPr lang="en-US" sz="1100" b="1" dirty="0"/>
              <a:t>Background Information:</a:t>
            </a:r>
          </a:p>
          <a:p>
            <a:pPr marL="171379" indent="-171379" eaLnBrk="1" hangingPunct="1">
              <a:buFont typeface="Arial" pitchFamily="34" charset="0"/>
              <a:buChar char="•"/>
            </a:pPr>
            <a:r>
              <a:rPr lang="en-US" sz="1100" dirty="0"/>
              <a:t>The audit team attends the pre-audit meeting with the road owner and project team to understand the project, its purpose, its background, and the constraints that have influenced the design.  </a:t>
            </a:r>
          </a:p>
          <a:p>
            <a:pPr marL="171379" indent="-171379" eaLnBrk="1" hangingPunct="1">
              <a:buFont typeface="Arial" pitchFamily="34" charset="0"/>
              <a:buChar char="•"/>
            </a:pPr>
            <a:r>
              <a:rPr lang="en-US" sz="1100" dirty="0"/>
              <a:t>The audit team reviews drawings and other information to identify safety issues.  </a:t>
            </a:r>
          </a:p>
          <a:p>
            <a:pPr marL="171379" indent="-171379" eaLnBrk="1" hangingPunct="1">
              <a:buFont typeface="Arial" pitchFamily="34" charset="0"/>
              <a:buChar char="•"/>
            </a:pPr>
            <a:r>
              <a:rPr lang="en-US" sz="1100" dirty="0"/>
              <a:t>The audit team conducts a field review to understand the context of the road and to identify safety issues.  </a:t>
            </a:r>
          </a:p>
          <a:p>
            <a:pPr marL="171379" indent="-171379" eaLnBrk="1" hangingPunct="1">
              <a:buFont typeface="Arial" pitchFamily="34" charset="0"/>
              <a:buChar char="•"/>
            </a:pPr>
            <a:r>
              <a:rPr lang="en-US" sz="1100" dirty="0"/>
              <a:t>Practical suggestions for mitigating all safety issues need to be identified.  For design phase audits, these suggestions must be able to be incorporated in the design plans.  Mitigation measures can be finalized with input from the road agency (and designer, if applicable).  </a:t>
            </a:r>
          </a:p>
          <a:p>
            <a:pPr marL="171379" indent="-171379" eaLnBrk="1" hangingPunct="1">
              <a:buFont typeface="Arial" pitchFamily="34" charset="0"/>
              <a:buChar char="•"/>
            </a:pPr>
            <a:r>
              <a:rPr lang="en-US" sz="1100" dirty="0"/>
              <a:t>At the post-audit meeting, the audit team presents a summary of safety issues and potential mitigation to address them.</a:t>
            </a:r>
          </a:p>
          <a:p>
            <a:pPr eaLnBrk="1" hangingPunct="1"/>
            <a:endParaRPr lang="en-US" sz="1100"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5385460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marL="171379" indent="-171379" eaLnBrk="1" hangingPunct="1"/>
            <a:r>
              <a:rPr lang="en-US" sz="1100" b="1" dirty="0"/>
              <a:t>Key Message:  </a:t>
            </a:r>
            <a:r>
              <a:rPr lang="en-US" sz="1100" dirty="0"/>
              <a:t>There are several questions that confront us concerning the WZRSA –  the most significant of which revolves around TIME.  Fortunately, a WZRSAs require a relatively low investment of time and the benefits can be high.</a:t>
            </a:r>
          </a:p>
          <a:p>
            <a:r>
              <a:rPr lang="en-US" sz="1100" b="1" dirty="0"/>
              <a:t>Background Information:</a:t>
            </a:r>
          </a:p>
          <a:p>
            <a:pPr marL="171379" indent="-171379" eaLnBrk="1" hangingPunct="1">
              <a:buFont typeface="Arial" pitchFamily="34" charset="0"/>
              <a:buChar char="•"/>
            </a:pPr>
            <a:r>
              <a:rPr lang="en-US" sz="1100" dirty="0"/>
              <a:t>Will the WZRSA delay the project?  (This concern is usually expressed with reference to planning/design audits.)</a:t>
            </a:r>
          </a:p>
          <a:p>
            <a:pPr marL="628391" lvl="1" indent="-171379" defTabSz="914024" eaLnBrk="1" fontAlgn="auto" hangingPunct="1">
              <a:spcBef>
                <a:spcPts val="0"/>
              </a:spcBef>
              <a:spcAft>
                <a:spcPts val="0"/>
              </a:spcAft>
              <a:buFont typeface="Arial" pitchFamily="34" charset="0"/>
              <a:buChar char="•"/>
              <a:defRPr/>
            </a:pPr>
            <a:r>
              <a:rPr lang="en-US" sz="1100" dirty="0"/>
              <a:t>Pre-construction audits typically require little time to complete once materials have been made available to the audit team. </a:t>
            </a:r>
          </a:p>
          <a:p>
            <a:pPr marL="1085402" lvl="2" indent="-171379" defTabSz="914024" eaLnBrk="1" fontAlgn="auto" hangingPunct="1">
              <a:spcBef>
                <a:spcPts val="0"/>
              </a:spcBef>
              <a:spcAft>
                <a:spcPts val="0"/>
              </a:spcAft>
              <a:buFont typeface="Arial" pitchFamily="34" charset="0"/>
              <a:buChar char="•"/>
              <a:defRPr/>
            </a:pPr>
            <a:r>
              <a:rPr lang="en-US" sz="1100" i="1" dirty="0"/>
              <a:t>An early-stage  WZRSA</a:t>
            </a:r>
            <a:r>
              <a:rPr lang="en-US" sz="1100" dirty="0"/>
              <a:t> can occur </a:t>
            </a:r>
            <a:r>
              <a:rPr lang="en-US" sz="1100" u="sng" dirty="0"/>
              <a:t>concurrently</a:t>
            </a:r>
            <a:r>
              <a:rPr lang="en-US" sz="1100" dirty="0"/>
              <a:t> with the agency’s review of planning documents and design drawings</a:t>
            </a:r>
            <a:r>
              <a:rPr lang="en-US" sz="1100" i="1" dirty="0"/>
              <a:t>.</a:t>
            </a:r>
            <a:endParaRPr lang="en-US" sz="1100" dirty="0"/>
          </a:p>
          <a:p>
            <a:pPr marL="628391" lvl="1" indent="-171379" eaLnBrk="1" hangingPunct="1">
              <a:buFont typeface="Arial" pitchFamily="34" charset="0"/>
              <a:buChar char="•"/>
            </a:pPr>
            <a:r>
              <a:rPr lang="en-US" sz="1100" dirty="0"/>
              <a:t>Medium- or large-size projects usually require 2 to 3 weeks to complete the WZRSA (from start-up meeting to submission of WZRSA report); </a:t>
            </a:r>
          </a:p>
          <a:p>
            <a:pPr marL="628391" lvl="1" indent="-171379" eaLnBrk="1" hangingPunct="1">
              <a:buFont typeface="Arial" pitchFamily="34" charset="0"/>
              <a:buChar char="•"/>
            </a:pPr>
            <a:r>
              <a:rPr lang="en-US" sz="1100" dirty="0"/>
              <a:t>smaller projects require less time, though usually not less than a week.  </a:t>
            </a:r>
          </a:p>
          <a:p>
            <a:pPr marL="171379" indent="-171379" eaLnBrk="1" hangingPunct="1">
              <a:buFont typeface="Arial" pitchFamily="34" charset="0"/>
              <a:buChar char="•"/>
            </a:pPr>
            <a:r>
              <a:rPr lang="en-US" sz="1100" dirty="0"/>
              <a:t>A further investment of time is then required for the road agency to consider the items in the WZRSA report and formulate a response to them.  </a:t>
            </a:r>
          </a:p>
          <a:p>
            <a:pPr marL="616673" lvl="1" indent="-168184">
              <a:buFont typeface="Arial" pitchFamily="34" charset="0"/>
              <a:buChar char="•"/>
            </a:pPr>
            <a:r>
              <a:rPr lang="en-US" sz="1100" i="1" dirty="0"/>
              <a:t>Active work zone: Will a WZRSA affect the project schedule?</a:t>
            </a:r>
            <a:endParaRPr lang="en-US" sz="1100" dirty="0"/>
          </a:p>
          <a:p>
            <a:pPr marL="1065165" lvl="2" indent="-168184">
              <a:buFont typeface="Arial" pitchFamily="34" charset="0"/>
              <a:buChar char="•"/>
              <a:defRPr/>
            </a:pPr>
            <a:r>
              <a:rPr lang="en-US" sz="1100" dirty="0"/>
              <a:t>Active WZRSA occur while work is going on, with recommendations designed to be implemented </a:t>
            </a:r>
            <a:r>
              <a:rPr lang="en-US" sz="1100" u="sng" dirty="0"/>
              <a:t>without affecting schedule.</a:t>
            </a:r>
          </a:p>
          <a:p>
            <a:r>
              <a:rPr lang="en-US" sz="1100" b="1" dirty="0"/>
              <a:t>Interaction: </a:t>
            </a:r>
            <a:r>
              <a:rPr lang="en-US" sz="1100" dirty="0"/>
              <a:t>Ask participants to describe which projects might be good candidates for WZRSAs.</a:t>
            </a:r>
          </a:p>
          <a:p>
            <a:r>
              <a:rPr lang="en-US" sz="1100" b="1" dirty="0"/>
              <a:t>Notes:</a:t>
            </a:r>
            <a:endParaRPr lang="en-US" sz="1100" dirty="0"/>
          </a:p>
        </p:txBody>
      </p:sp>
    </p:spTree>
    <p:extLst>
      <p:ext uri="{BB962C8B-B14F-4D97-AF65-F5344CB8AC3E}">
        <p14:creationId xmlns:p14="http://schemas.microsoft.com/office/powerpoint/2010/main" val="1643116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cs typeface="Times New Roman" pitchFamily="18" charset="0"/>
              </a:rPr>
              <a:t>Key Message:  </a:t>
            </a:r>
            <a:r>
              <a:rPr lang="en-US" sz="1100" dirty="0">
                <a:cs typeface="Times New Roman" pitchFamily="18" charset="0"/>
              </a:rPr>
              <a:t>Define Objectives</a:t>
            </a:r>
          </a:p>
          <a:p>
            <a:r>
              <a:rPr lang="en-US" sz="1100" b="1" dirty="0">
                <a:cs typeface="Times New Roman" pitchFamily="18" charset="0"/>
              </a:rPr>
              <a:t>Background Information:</a:t>
            </a:r>
          </a:p>
          <a:p>
            <a:pPr marL="224245" indent="-224245" eaLnBrk="1" fontAlgn="auto" hangingPunct="1">
              <a:spcBef>
                <a:spcPts val="0"/>
              </a:spcBef>
              <a:spcAft>
                <a:spcPts val="0"/>
              </a:spcAft>
              <a:buFont typeface="+mj-lt"/>
              <a:buAutoNum type="arabicPeriod"/>
              <a:defRPr/>
            </a:pPr>
            <a:r>
              <a:rPr lang="en-US" sz="1100" dirty="0">
                <a:cs typeface="Times New Roman" pitchFamily="18" charset="0"/>
              </a:rPr>
              <a:t>To introduce Work Zone Road Safety Audit (WZRSA) as a useful tool to reduce roadway and worker fatalities and injuries</a:t>
            </a:r>
          </a:p>
          <a:p>
            <a:pPr marL="672735" lvl="1" indent="-224245" eaLnBrk="1" fontAlgn="auto" hangingPunct="1">
              <a:spcBef>
                <a:spcPts val="0"/>
              </a:spcBef>
              <a:spcAft>
                <a:spcPts val="0"/>
              </a:spcAft>
              <a:buFont typeface="+mj-lt"/>
              <a:buAutoNum type="alphaLcParenR"/>
              <a:defRPr/>
            </a:pPr>
            <a:r>
              <a:rPr lang="en-US" dirty="0">
                <a:cs typeface="Times New Roman" pitchFamily="18" charset="0"/>
              </a:rPr>
              <a:t>to provide a process to individuals or agencies for performing a formal safety examination of a work zone in order to improve the safety of workers and all roadway users in active work zones.  </a:t>
            </a:r>
          </a:p>
          <a:p>
            <a:pPr marL="672735" lvl="1" indent="-224245" eaLnBrk="1" fontAlgn="auto" hangingPunct="1">
              <a:spcBef>
                <a:spcPts val="0"/>
              </a:spcBef>
              <a:spcAft>
                <a:spcPts val="0"/>
              </a:spcAft>
              <a:buFont typeface="+mj-lt"/>
              <a:buAutoNum type="alphaLcParenR"/>
              <a:defRPr/>
            </a:pPr>
            <a:r>
              <a:rPr lang="en-US" dirty="0">
                <a:cs typeface="Times New Roman" pitchFamily="18" charset="0"/>
              </a:rPr>
              <a:t>These guidelines expand on the current WZRSA guidance to include details on how the Eight-Step WZRSA process and prompt lists can apply specifically to work zones. </a:t>
            </a:r>
          </a:p>
          <a:p>
            <a:pPr marL="224245" indent="-224245" eaLnBrk="1" fontAlgn="auto" hangingPunct="1">
              <a:spcBef>
                <a:spcPts val="0"/>
              </a:spcBef>
              <a:spcAft>
                <a:spcPts val="0"/>
              </a:spcAft>
              <a:buFont typeface="+mj-lt"/>
              <a:buAutoNum type="arabicPeriod"/>
              <a:defRPr/>
            </a:pPr>
            <a:r>
              <a:rPr lang="en-US" sz="1100" dirty="0">
                <a:cs typeface="Times New Roman" pitchFamily="18" charset="0"/>
              </a:rPr>
              <a:t>Give an overview of the WZRSA</a:t>
            </a:r>
          </a:p>
          <a:p>
            <a:pPr marL="224245" indent="-224245" eaLnBrk="1" fontAlgn="auto" hangingPunct="1">
              <a:spcBef>
                <a:spcPts val="0"/>
              </a:spcBef>
              <a:spcAft>
                <a:spcPts val="0"/>
              </a:spcAft>
              <a:buFont typeface="+mj-lt"/>
              <a:buAutoNum type="arabicPeriod"/>
              <a:defRPr/>
            </a:pPr>
            <a:r>
              <a:rPr lang="en-US" sz="1100" dirty="0">
                <a:cs typeface="Times New Roman" pitchFamily="18" charset="0"/>
              </a:rPr>
              <a:t>Review Work Zone issues such as:</a:t>
            </a:r>
          </a:p>
          <a:p>
            <a:pPr marL="672735" lvl="1" indent="-224245" eaLnBrk="1" fontAlgn="auto" hangingPunct="1">
              <a:spcBef>
                <a:spcPts val="0"/>
              </a:spcBef>
              <a:spcAft>
                <a:spcPts val="0"/>
              </a:spcAft>
              <a:buFont typeface="+mj-lt"/>
              <a:buAutoNum type="alphaLcParenR"/>
              <a:defRPr/>
            </a:pPr>
            <a:r>
              <a:rPr lang="en-US" dirty="0">
                <a:cs typeface="Times New Roman" pitchFamily="18" charset="0"/>
              </a:rPr>
              <a:t>the overall problem</a:t>
            </a:r>
          </a:p>
          <a:p>
            <a:pPr marL="672735" lvl="1" indent="-224245" eaLnBrk="1" fontAlgn="auto" hangingPunct="1">
              <a:spcBef>
                <a:spcPts val="0"/>
              </a:spcBef>
              <a:spcAft>
                <a:spcPts val="0"/>
              </a:spcAft>
              <a:buFont typeface="+mj-lt"/>
              <a:buAutoNum type="alphaLcParenR"/>
              <a:defRPr/>
            </a:pPr>
            <a:r>
              <a:rPr lang="en-US" dirty="0">
                <a:cs typeface="Times New Roman" pitchFamily="18" charset="0"/>
              </a:rPr>
              <a:t>Factors contributing to work zone crashes </a:t>
            </a:r>
          </a:p>
          <a:p>
            <a:pPr marL="672735" lvl="1" indent="-224245" eaLnBrk="1" fontAlgn="auto" hangingPunct="1">
              <a:spcBef>
                <a:spcPts val="0"/>
              </a:spcBef>
              <a:spcAft>
                <a:spcPts val="0"/>
              </a:spcAft>
              <a:buFont typeface="+mj-lt"/>
              <a:buAutoNum type="alphaLcParenR"/>
              <a:defRPr/>
            </a:pPr>
            <a:r>
              <a:rPr lang="en-US" dirty="0">
                <a:cs typeface="Times New Roman" pitchFamily="18" charset="0"/>
              </a:rPr>
              <a:t>Difference between WZRSA, WZ Inspection, WZ Process Review</a:t>
            </a:r>
          </a:p>
          <a:p>
            <a:pPr marL="672735" lvl="1" indent="-224245" eaLnBrk="1" fontAlgn="auto" hangingPunct="1">
              <a:spcBef>
                <a:spcPts val="0"/>
              </a:spcBef>
              <a:spcAft>
                <a:spcPts val="0"/>
              </a:spcAft>
              <a:buFont typeface="+mj-lt"/>
              <a:buAutoNum type="alphaLcParenR"/>
              <a:defRPr/>
            </a:pPr>
            <a:r>
              <a:rPr lang="en-US" dirty="0">
                <a:cs typeface="Times New Roman" pitchFamily="18" charset="0"/>
              </a:rPr>
              <a:t>How to Choose the Right Project and Phase to Conduct a WZRSA</a:t>
            </a:r>
          </a:p>
          <a:p>
            <a:pPr marL="672735" lvl="1" indent="-224245" eaLnBrk="1" fontAlgn="auto" hangingPunct="1">
              <a:spcBef>
                <a:spcPts val="0"/>
              </a:spcBef>
              <a:spcAft>
                <a:spcPts val="0"/>
              </a:spcAft>
              <a:buFont typeface="+mj-lt"/>
              <a:buAutoNum type="alphaLcParenR"/>
              <a:defRPr/>
            </a:pPr>
            <a:r>
              <a:rPr lang="en-US" dirty="0">
                <a:cs typeface="Times New Roman" pitchFamily="18" charset="0"/>
              </a:rPr>
              <a:t>Anticipated Challenges in Conducting a WZRSA</a:t>
            </a:r>
          </a:p>
          <a:p>
            <a:pPr marL="224245" indent="-224245" eaLnBrk="1" fontAlgn="auto" hangingPunct="1">
              <a:spcBef>
                <a:spcPts val="0"/>
              </a:spcBef>
              <a:spcAft>
                <a:spcPts val="0"/>
              </a:spcAft>
              <a:buFont typeface="+mj-lt"/>
              <a:buAutoNum type="arabicPeriod"/>
              <a:defRPr/>
            </a:pPr>
            <a:r>
              <a:rPr lang="en-US" sz="1100" dirty="0">
                <a:cs typeface="Times New Roman" pitchFamily="18" charset="0"/>
              </a:rPr>
              <a:t>Discuss what a WZRSA </a:t>
            </a:r>
            <a:r>
              <a:rPr lang="en-US" sz="1100" u="sng" dirty="0">
                <a:cs typeface="Times New Roman" pitchFamily="18" charset="0"/>
              </a:rPr>
              <a:t>IS and IS NOT</a:t>
            </a:r>
          </a:p>
          <a:p>
            <a:pPr marL="224245" indent="-224245" eaLnBrk="1" fontAlgn="auto" hangingPunct="1">
              <a:spcBef>
                <a:spcPts val="0"/>
              </a:spcBef>
              <a:spcAft>
                <a:spcPts val="0"/>
              </a:spcAft>
              <a:buFont typeface="+mj-lt"/>
              <a:buAutoNum type="arabicPeriod"/>
              <a:defRPr/>
            </a:pPr>
            <a:r>
              <a:rPr lang="en-US" sz="1100" dirty="0">
                <a:cs typeface="Times New Roman" pitchFamily="18" charset="0"/>
              </a:rPr>
              <a:t>Discuss the Eight-Step WZRSA Process</a:t>
            </a:r>
          </a:p>
          <a:p>
            <a:pPr marL="224245" indent="-224245" eaLnBrk="1" fontAlgn="auto" hangingPunct="1">
              <a:spcBef>
                <a:spcPts val="0"/>
              </a:spcBef>
              <a:spcAft>
                <a:spcPts val="0"/>
              </a:spcAft>
              <a:buFont typeface="+mj-lt"/>
              <a:buAutoNum type="arabicPeriod"/>
              <a:defRPr/>
            </a:pPr>
            <a:r>
              <a:rPr lang="en-US" sz="1100" dirty="0">
                <a:cs typeface="Times New Roman" pitchFamily="18" charset="0"/>
              </a:rPr>
              <a:t>And examine a recent case in Florida</a:t>
            </a:r>
          </a:p>
          <a:p>
            <a:pPr marL="224245" indent="-224245" eaLnBrk="1" fontAlgn="auto" hangingPunct="1">
              <a:spcBef>
                <a:spcPts val="0"/>
              </a:spcBef>
              <a:spcAft>
                <a:spcPts val="0"/>
              </a:spcAft>
              <a:buFont typeface="+mj-lt"/>
              <a:buAutoNum type="arabicPeriod"/>
              <a:defRPr/>
            </a:pPr>
            <a:r>
              <a:rPr lang="en-US" sz="1100" dirty="0">
                <a:cs typeface="Times New Roman" pitchFamily="18" charset="0"/>
              </a:rPr>
              <a:t>Perform a WZRSA</a:t>
            </a:r>
            <a:endParaRPr lang="en-US" sz="1100" b="1" dirty="0">
              <a:cs typeface="Times New Roman" pitchFamily="18" charset="0"/>
            </a:endParaRPr>
          </a:p>
          <a:p>
            <a:r>
              <a:rPr lang="en-US" sz="1100" b="1" dirty="0">
                <a:cs typeface="Times New Roman" pitchFamily="18" charset="0"/>
              </a:rPr>
              <a:t>Interaction:</a:t>
            </a:r>
          </a:p>
          <a:p>
            <a:r>
              <a:rPr lang="en-US" sz="1100" b="1" dirty="0">
                <a:cs typeface="Times New Roman" pitchFamily="18" charset="0"/>
              </a:rPr>
              <a:t>Notes:  </a:t>
            </a:r>
            <a:r>
              <a:rPr lang="en-US" sz="1100" dirty="0">
                <a:cs typeface="Times New Roman" pitchFamily="18" charset="0"/>
              </a:rPr>
              <a:t>(Photo: http://www.iowadot.gov/workzone/images/work_zone_safety_header.jpg)</a:t>
            </a:r>
          </a:p>
        </p:txBody>
      </p:sp>
    </p:spTree>
    <p:extLst>
      <p:ext uri="{BB962C8B-B14F-4D97-AF65-F5344CB8AC3E}">
        <p14:creationId xmlns:p14="http://schemas.microsoft.com/office/powerpoint/2010/main" val="41052912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defTabSz="896981">
              <a:spcBef>
                <a:spcPts val="196"/>
              </a:spcBef>
              <a:defRPr/>
            </a:pPr>
            <a:r>
              <a:rPr lang="en-US" sz="1100" b="1" dirty="0"/>
              <a:t>Key Message:  </a:t>
            </a:r>
            <a:r>
              <a:rPr lang="en-US" sz="1100" dirty="0"/>
              <a:t>For both pre- and post-construction audits, many road agencies are concerned that the WZRSA will drive up costs by generating an extensive list of safety issues for which potentially costly solutions will be identified, which must be funded using limited financial resources.</a:t>
            </a:r>
          </a:p>
          <a:p>
            <a:pPr>
              <a:spcBef>
                <a:spcPts val="196"/>
              </a:spcBef>
            </a:pPr>
            <a:r>
              <a:rPr lang="en-US" sz="1100" b="1" dirty="0"/>
              <a:t>Background Information:</a:t>
            </a:r>
          </a:p>
          <a:p>
            <a:pPr marL="171379" indent="-171379" eaLnBrk="1" hangingPunct="1">
              <a:spcBef>
                <a:spcPts val="196"/>
              </a:spcBef>
              <a:buFont typeface="Arial" pitchFamily="34" charset="0"/>
              <a:buChar char="•"/>
            </a:pPr>
            <a:r>
              <a:rPr lang="en-US" sz="1100" dirty="0"/>
              <a:t>The road agency reviews all audit suggestions and </a:t>
            </a:r>
            <a:r>
              <a:rPr lang="en-US" sz="1100" b="1" dirty="0"/>
              <a:t>accepts or declines </a:t>
            </a:r>
            <a:r>
              <a:rPr lang="en-US" sz="1100" dirty="0"/>
              <a:t>them on the basis of a variety of reasons.  </a:t>
            </a:r>
          </a:p>
          <a:p>
            <a:pPr marL="171379" indent="-171379" eaLnBrk="1" hangingPunct="1">
              <a:spcBef>
                <a:spcPts val="196"/>
              </a:spcBef>
              <a:buFont typeface="Arial" pitchFamily="34" charset="0"/>
              <a:buChar char="•"/>
            </a:pPr>
            <a:r>
              <a:rPr lang="en-US" sz="1100" dirty="0"/>
              <a:t>The road owner remains responsible for design decisions.</a:t>
            </a:r>
          </a:p>
          <a:p>
            <a:pPr marL="171379" indent="-171379" eaLnBrk="1" hangingPunct="1">
              <a:lnSpc>
                <a:spcPct val="90000"/>
              </a:lnSpc>
              <a:spcBef>
                <a:spcPts val="196"/>
              </a:spcBef>
              <a:buFont typeface="Arial" pitchFamily="34" charset="0"/>
              <a:buChar char="•"/>
            </a:pPr>
            <a:r>
              <a:rPr lang="en-US" sz="1100" b="1" dirty="0"/>
              <a:t>Mitigate Problems: </a:t>
            </a:r>
            <a:r>
              <a:rPr lang="en-US" sz="1100" dirty="0"/>
              <a:t>In audits completed for the FHWA pilot RSA series in 2004/5, the audit team frequently focused on </a:t>
            </a:r>
            <a:r>
              <a:rPr lang="en-US" sz="1100" b="1" dirty="0"/>
              <a:t>low-cost safety improvements </a:t>
            </a:r>
            <a:r>
              <a:rPr lang="en-US" sz="1100" dirty="0"/>
              <a:t>such as</a:t>
            </a:r>
            <a:r>
              <a:rPr lang="en-US" sz="1100" b="1" dirty="0"/>
              <a:t> </a:t>
            </a:r>
            <a:r>
              <a:rPr lang="en-US" sz="1100" dirty="0"/>
              <a:t>signing, pavement markings, delineation, access consolidation, enhanced signal displays, and pedestrian improvements.</a:t>
            </a:r>
          </a:p>
          <a:p>
            <a:pPr marL="171379" indent="-171379" eaLnBrk="1" hangingPunct="1">
              <a:lnSpc>
                <a:spcPct val="90000"/>
              </a:lnSpc>
              <a:spcBef>
                <a:spcPts val="196"/>
              </a:spcBef>
              <a:buFont typeface="Arial" pitchFamily="34" charset="0"/>
              <a:buChar char="•"/>
            </a:pPr>
            <a:r>
              <a:rPr lang="en-US" sz="1100" dirty="0"/>
              <a:t>The WZRSA should involve the ongoing participation and involvement of the road agency, who can </a:t>
            </a:r>
            <a:r>
              <a:rPr lang="en-US" sz="1100" b="1" dirty="0"/>
              <a:t>pre-screen</a:t>
            </a:r>
            <a:r>
              <a:rPr lang="en-US" sz="1100" dirty="0"/>
              <a:t> potential mitigation measures to advise on whether they are considered technically and financially feasible.  There is generally no reason to include infeasible mitigation measures in the formal audit report, since they have already been identified as unlikely to be implemented.  </a:t>
            </a:r>
            <a:r>
              <a:rPr lang="en-US" sz="1100" i="1" dirty="0"/>
              <a:t>However, even if no feasible mitigation measures can be suggested, each </a:t>
            </a:r>
            <a:r>
              <a:rPr lang="en-US" sz="1100" i="1" u="sng" dirty="0"/>
              <a:t>safety issue</a:t>
            </a:r>
            <a:r>
              <a:rPr lang="en-US" sz="1100" i="1" dirty="0"/>
              <a:t> identified by the audit team should be included in the audit report.  </a:t>
            </a:r>
            <a:r>
              <a:rPr lang="en-US" sz="1100" dirty="0"/>
              <a:t>The audit team can issue the WZRSA report (with findings and recommendations) in draft form to the road agency for their comments and any further input.</a:t>
            </a:r>
          </a:p>
          <a:p>
            <a:pPr marL="171379" indent="-171379" eaLnBrk="1" hangingPunct="1">
              <a:lnSpc>
                <a:spcPct val="90000"/>
              </a:lnSpc>
              <a:spcBef>
                <a:spcPts val="196"/>
              </a:spcBef>
              <a:buFont typeface="Arial" pitchFamily="34" charset="0"/>
              <a:buChar char="•"/>
            </a:pPr>
            <a:r>
              <a:rPr lang="en-US" sz="1100" dirty="0"/>
              <a:t>For early stage audits, the audit team should ensure that all suggestions are consistent with the stage of the audit.  </a:t>
            </a:r>
            <a:endParaRPr lang="en-US" sz="1100" b="1" i="1" dirty="0"/>
          </a:p>
          <a:p>
            <a:pPr marL="0" marR="0" indent="0" algn="l" defTabSz="914400" rtl="0" eaLnBrk="0" fontAlgn="base" latinLnBrk="0" hangingPunct="0">
              <a:lnSpc>
                <a:spcPct val="100000"/>
              </a:lnSpc>
              <a:spcBef>
                <a:spcPts val="196"/>
              </a:spcBef>
              <a:spcAft>
                <a:spcPct val="0"/>
              </a:spcAft>
              <a:buClrTx/>
              <a:buSzTx/>
              <a:buFontTx/>
              <a:buNone/>
              <a:tabLst/>
              <a:defRPr/>
            </a:pPr>
            <a:r>
              <a:rPr lang="en-US" sz="1100" b="1" dirty="0"/>
              <a:t>Interaction:</a:t>
            </a:r>
            <a:endParaRPr lang="en-US" sz="1100" dirty="0">
              <a:solidFill>
                <a:schemeClr val="tx2"/>
              </a:solidFill>
            </a:endParaRPr>
          </a:p>
          <a:p>
            <a:pPr>
              <a:spcBef>
                <a:spcPts val="196"/>
              </a:spcBef>
            </a:pPr>
            <a:endParaRPr lang="en-US" sz="1100" b="1" dirty="0"/>
          </a:p>
          <a:p>
            <a:pPr>
              <a:spcBef>
                <a:spcPts val="196"/>
              </a:spcBef>
            </a:pPr>
            <a:r>
              <a:rPr lang="en-US" sz="1100" b="1" dirty="0"/>
              <a:t>Notes:</a:t>
            </a:r>
            <a:endParaRPr lang="en-US" sz="1100" dirty="0"/>
          </a:p>
        </p:txBody>
      </p:sp>
    </p:spTree>
    <p:extLst>
      <p:ext uri="{BB962C8B-B14F-4D97-AF65-F5344CB8AC3E}">
        <p14:creationId xmlns:p14="http://schemas.microsoft.com/office/powerpoint/2010/main" val="6724823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defTabSz="896981">
              <a:spcBef>
                <a:spcPts val="196"/>
              </a:spcBef>
              <a:defRPr/>
            </a:pPr>
            <a:r>
              <a:rPr lang="en-US" sz="1100" b="1" dirty="0"/>
              <a:t>Key Message:  </a:t>
            </a:r>
            <a:r>
              <a:rPr lang="en-US" sz="1100" dirty="0"/>
              <a:t>For both pre- and post-construction audits, many road agencies are concerned that the WZRSA will drive up costs by generating an extensive list of safety issues for which potentially costly solutions will be identified, which must be funded using limited financial resources.</a:t>
            </a:r>
          </a:p>
          <a:p>
            <a:pPr>
              <a:spcBef>
                <a:spcPts val="196"/>
              </a:spcBef>
            </a:pPr>
            <a:r>
              <a:rPr lang="en-US" sz="1100" b="1" dirty="0"/>
              <a:t>Background Information:</a:t>
            </a:r>
          </a:p>
          <a:p>
            <a:pPr marL="171379" indent="-171379" eaLnBrk="1" hangingPunct="1">
              <a:spcBef>
                <a:spcPts val="196"/>
              </a:spcBef>
              <a:buFont typeface="Arial" pitchFamily="34" charset="0"/>
              <a:buChar char="•"/>
            </a:pPr>
            <a:r>
              <a:rPr lang="en-US" sz="1100" dirty="0"/>
              <a:t>The road agency reviews all audit suggestions and </a:t>
            </a:r>
            <a:r>
              <a:rPr lang="en-US" sz="1100" b="1" dirty="0"/>
              <a:t>accepts or declines </a:t>
            </a:r>
            <a:r>
              <a:rPr lang="en-US" sz="1100" dirty="0"/>
              <a:t>them on the basis of a variety of reasons.  </a:t>
            </a:r>
          </a:p>
          <a:p>
            <a:pPr marL="171379" indent="-171379" eaLnBrk="1" hangingPunct="1">
              <a:spcBef>
                <a:spcPts val="196"/>
              </a:spcBef>
              <a:buFont typeface="Arial" pitchFamily="34" charset="0"/>
              <a:buChar char="•"/>
            </a:pPr>
            <a:r>
              <a:rPr lang="en-US" sz="1100" dirty="0"/>
              <a:t>The road owner remains responsible for design decisions.</a:t>
            </a:r>
          </a:p>
          <a:p>
            <a:pPr marL="171379" indent="-171379" eaLnBrk="1" hangingPunct="1">
              <a:lnSpc>
                <a:spcPct val="90000"/>
              </a:lnSpc>
              <a:spcBef>
                <a:spcPts val="196"/>
              </a:spcBef>
              <a:buFont typeface="Arial" pitchFamily="34" charset="0"/>
              <a:buChar char="•"/>
            </a:pPr>
            <a:r>
              <a:rPr lang="en-US" sz="1100" b="1" dirty="0"/>
              <a:t>Mitigate Problems: </a:t>
            </a:r>
            <a:r>
              <a:rPr lang="en-US" sz="1100" dirty="0"/>
              <a:t>In audits completed for the FHWA pilot RSA series in 2004/5, the audit team frequently focused on </a:t>
            </a:r>
            <a:r>
              <a:rPr lang="en-US" sz="1100" b="1" dirty="0"/>
              <a:t>low-cost safety improvements </a:t>
            </a:r>
            <a:r>
              <a:rPr lang="en-US" sz="1100" dirty="0"/>
              <a:t>such as</a:t>
            </a:r>
            <a:r>
              <a:rPr lang="en-US" sz="1100" b="1" dirty="0"/>
              <a:t> </a:t>
            </a:r>
            <a:r>
              <a:rPr lang="en-US" sz="1100" dirty="0"/>
              <a:t>signing, pavement markings, delineation, access consolidation, enhanced signal displays, and pedestrian improvements.</a:t>
            </a:r>
          </a:p>
          <a:p>
            <a:pPr marL="171379" indent="-171379" eaLnBrk="1" hangingPunct="1">
              <a:lnSpc>
                <a:spcPct val="90000"/>
              </a:lnSpc>
              <a:spcBef>
                <a:spcPts val="196"/>
              </a:spcBef>
              <a:buFont typeface="Arial" pitchFamily="34" charset="0"/>
              <a:buChar char="•"/>
            </a:pPr>
            <a:r>
              <a:rPr lang="en-US" sz="1100" dirty="0"/>
              <a:t>The WZRSA should involve the ongoing participation and involvement of the road agency, who can </a:t>
            </a:r>
            <a:r>
              <a:rPr lang="en-US" sz="1100" b="1" dirty="0"/>
              <a:t>pre-screen</a:t>
            </a:r>
            <a:r>
              <a:rPr lang="en-US" sz="1100" dirty="0"/>
              <a:t> potential mitigation measures to advise on whether they are considered technically and financially feasible.  There is generally no reason to include infeasible mitigation measures in the formal audit report, since they have already been identified as unlikely to be implemented.  </a:t>
            </a:r>
            <a:r>
              <a:rPr lang="en-US" sz="1100" i="1" dirty="0"/>
              <a:t>However, even if no feasible mitigation measures can be suggested, each </a:t>
            </a:r>
            <a:r>
              <a:rPr lang="en-US" sz="1100" i="1" u="sng" dirty="0"/>
              <a:t>safety issue</a:t>
            </a:r>
            <a:r>
              <a:rPr lang="en-US" sz="1100" i="1" dirty="0"/>
              <a:t> identified by the audit team should be included in the audit report.  </a:t>
            </a:r>
            <a:r>
              <a:rPr lang="en-US" sz="1100" dirty="0"/>
              <a:t>The audit team can issue the WZRSA report (with findings and recommendations) in draft form to the road agency for their comments and any further input.</a:t>
            </a:r>
          </a:p>
          <a:p>
            <a:pPr marL="171379" indent="-171379" eaLnBrk="1" hangingPunct="1">
              <a:lnSpc>
                <a:spcPct val="90000"/>
              </a:lnSpc>
              <a:spcBef>
                <a:spcPts val="196"/>
              </a:spcBef>
              <a:buFont typeface="Arial" pitchFamily="34" charset="0"/>
              <a:buChar char="•"/>
            </a:pPr>
            <a:r>
              <a:rPr lang="en-US" sz="1100" dirty="0"/>
              <a:t>For early stage audits, the audit team should ensure that all suggestions are consistent with the stage of the audit.  </a:t>
            </a:r>
            <a:endParaRPr lang="en-US" sz="1100" b="1" i="1" dirty="0"/>
          </a:p>
          <a:p>
            <a:pPr marL="0" marR="0" indent="0" algn="l" defTabSz="914400" rtl="0" eaLnBrk="0" fontAlgn="base" latinLnBrk="0" hangingPunct="0">
              <a:lnSpc>
                <a:spcPct val="100000"/>
              </a:lnSpc>
              <a:spcBef>
                <a:spcPts val="196"/>
              </a:spcBef>
              <a:spcAft>
                <a:spcPct val="0"/>
              </a:spcAft>
              <a:buClrTx/>
              <a:buSzTx/>
              <a:buFontTx/>
              <a:buNone/>
              <a:tabLst/>
              <a:defRPr/>
            </a:pPr>
            <a:r>
              <a:rPr lang="en-US" sz="1100" b="1" dirty="0"/>
              <a:t>Interaction: </a:t>
            </a:r>
            <a:r>
              <a:rPr lang="en-US" sz="1100" dirty="0">
                <a:solidFill>
                  <a:schemeClr val="tx2"/>
                </a:solidFill>
              </a:rPr>
              <a:t>Will a WZRSA drive up costs?</a:t>
            </a:r>
          </a:p>
          <a:p>
            <a:pPr>
              <a:spcBef>
                <a:spcPts val="196"/>
              </a:spcBef>
            </a:pPr>
            <a:endParaRPr lang="en-US" sz="1100" b="1" dirty="0"/>
          </a:p>
          <a:p>
            <a:pPr>
              <a:spcBef>
                <a:spcPts val="196"/>
              </a:spcBef>
            </a:pPr>
            <a:r>
              <a:rPr lang="en-US" sz="1100" b="1" dirty="0"/>
              <a:t>Notes:</a:t>
            </a:r>
            <a:endParaRPr lang="en-US" sz="1100" dirty="0"/>
          </a:p>
        </p:txBody>
      </p:sp>
    </p:spTree>
    <p:extLst>
      <p:ext uri="{BB962C8B-B14F-4D97-AF65-F5344CB8AC3E}">
        <p14:creationId xmlns:p14="http://schemas.microsoft.com/office/powerpoint/2010/main" val="39155394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defTabSz="896981">
              <a:defRPr/>
            </a:pPr>
            <a:r>
              <a:rPr lang="en-US" sz="1100" b="1" dirty="0"/>
              <a:t>Key Message:  </a:t>
            </a:r>
            <a:r>
              <a:rPr lang="en-US" sz="1100" dirty="0"/>
              <a:t>With all of the road work that is performed, there are risk issues, but with the proper planning, strong policies, and good decisions, we can minimize the risks.</a:t>
            </a:r>
          </a:p>
          <a:p>
            <a:endParaRPr lang="en-US" sz="1100" b="1" dirty="0"/>
          </a:p>
          <a:p>
            <a:r>
              <a:rPr lang="en-US" sz="1100" b="1" dirty="0"/>
              <a:t>Background Information:</a:t>
            </a:r>
          </a:p>
          <a:p>
            <a:pPr marL="171379" indent="-171379" eaLnBrk="1" hangingPunct="1">
              <a:buFont typeface="Arial" pitchFamily="34" charset="0"/>
              <a:buChar char="•"/>
            </a:pPr>
            <a:r>
              <a:rPr lang="en-US" sz="1100" dirty="0"/>
              <a:t>There </a:t>
            </a:r>
            <a:r>
              <a:rPr lang="en-US" sz="1100" i="1" dirty="0"/>
              <a:t>are</a:t>
            </a:r>
            <a:r>
              <a:rPr lang="en-US" sz="1100" dirty="0"/>
              <a:t> legal considerations and implications that pertain to road safety audits.  Staff should consult the road agency’s attorney on the legalities specific to their jurisdiction.</a:t>
            </a:r>
          </a:p>
          <a:p>
            <a:pPr marL="171379" indent="-171379" eaLnBrk="1" hangingPunct="1">
              <a:buFont typeface="Arial" pitchFamily="34" charset="0"/>
              <a:buChar char="•"/>
            </a:pPr>
            <a:r>
              <a:rPr lang="en-US" sz="1100" dirty="0"/>
              <a:t>Road agencies can be taken to court with or without a road safety audit.  What matters is taking proactive steps that contribute to the defense of the lawsuit.  </a:t>
            </a:r>
          </a:p>
          <a:p>
            <a:pPr marL="171379" indent="-171379" eaLnBrk="1" hangingPunct="1">
              <a:buFont typeface="Arial" pitchFamily="34" charset="0"/>
              <a:buChar char="•"/>
            </a:pPr>
            <a:r>
              <a:rPr lang="en-US" sz="1100" dirty="0"/>
              <a:t>A RSA IS proactive and demonstrate that an agency is taking extra steps to ensure that the safety of a project is of paramount consideration.  </a:t>
            </a:r>
          </a:p>
          <a:p>
            <a:pPr marL="171379" indent="-171379" eaLnBrk="1" hangingPunct="1">
              <a:buFont typeface="Arial" pitchFamily="34" charset="0"/>
              <a:buChar char="•"/>
            </a:pPr>
            <a:r>
              <a:rPr lang="en-US" sz="1100" dirty="0"/>
              <a:t>The road safety audit (the RSA report and the agency’s response letter) can constitute part of a risk management system that shows that the road agency is exercising good faith in managing its risks.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42092937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defTabSz="896981">
              <a:defRPr/>
            </a:pPr>
            <a:r>
              <a:rPr lang="en-US" sz="1100" b="1" dirty="0"/>
              <a:t>Key Message:  </a:t>
            </a:r>
            <a:r>
              <a:rPr lang="en-US" sz="1100" dirty="0"/>
              <a:t>With all of the road work that is performed, there are risk issues, but with the proper planning, strong policies, and good decisions, we can minimize the risks.</a:t>
            </a:r>
          </a:p>
          <a:p>
            <a:endParaRPr lang="en-US" sz="1100" b="1" dirty="0"/>
          </a:p>
          <a:p>
            <a:r>
              <a:rPr lang="en-US" sz="1100" b="1" dirty="0"/>
              <a:t>Background Information:</a:t>
            </a:r>
          </a:p>
          <a:p>
            <a:pPr marL="171379" indent="-171379" eaLnBrk="1" hangingPunct="1">
              <a:buFont typeface="Arial" pitchFamily="34" charset="0"/>
              <a:buChar char="•"/>
            </a:pPr>
            <a:r>
              <a:rPr lang="en-US" sz="1100" dirty="0"/>
              <a:t>There </a:t>
            </a:r>
            <a:r>
              <a:rPr lang="en-US" sz="1100" i="1" dirty="0"/>
              <a:t>are</a:t>
            </a:r>
            <a:r>
              <a:rPr lang="en-US" sz="1100" dirty="0"/>
              <a:t> legal considerations and implications that pertain to road safety audits.  Staff should consult the road agency’s attorney on the legalities specific to their jurisdiction.</a:t>
            </a:r>
          </a:p>
          <a:p>
            <a:pPr marL="171379" indent="-171379" eaLnBrk="1" hangingPunct="1">
              <a:buFont typeface="Arial" pitchFamily="34" charset="0"/>
              <a:buChar char="•"/>
            </a:pPr>
            <a:r>
              <a:rPr lang="en-US" sz="1100" dirty="0"/>
              <a:t>Road agencies can be taken to court with or without a road safety audit.  What matters is taking proactive steps that contribute to the defense of the lawsuit.  </a:t>
            </a:r>
          </a:p>
          <a:p>
            <a:pPr marL="171379" indent="-171379" eaLnBrk="1" hangingPunct="1">
              <a:buFont typeface="Arial" pitchFamily="34" charset="0"/>
              <a:buChar char="•"/>
            </a:pPr>
            <a:r>
              <a:rPr lang="en-US" sz="1100" dirty="0"/>
              <a:t>A RSA IS proactive and demonstrate that an agency is taking extra steps to ensure that the safety of a project is of paramount consideration.  </a:t>
            </a:r>
          </a:p>
          <a:p>
            <a:pPr marL="171379" indent="-171379" eaLnBrk="1" hangingPunct="1">
              <a:buFont typeface="Arial" pitchFamily="34" charset="0"/>
              <a:buChar char="•"/>
            </a:pPr>
            <a:r>
              <a:rPr lang="en-US" sz="1100" dirty="0"/>
              <a:t>The road safety audit (the RSA report and the agency’s response letter) can constitute part of a risk management system that shows that the road agency is exercising good faith in managing its risks.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42409943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defTabSz="896981">
              <a:defRPr/>
            </a:pPr>
            <a:r>
              <a:rPr lang="en-US" sz="1100" b="1" dirty="0"/>
              <a:t>Key Message:  </a:t>
            </a:r>
            <a:r>
              <a:rPr lang="en-US" sz="1100" dirty="0"/>
              <a:t>In a 2004 Report on </a:t>
            </a:r>
            <a:r>
              <a:rPr lang="en-US" sz="1100" u="sng" dirty="0"/>
              <a:t>Road Safety Audits (NCHRP Synthesis 336)</a:t>
            </a:r>
            <a:r>
              <a:rPr lang="en-US" sz="1100" dirty="0"/>
              <a:t> conducted by Eugene Wilson and Martin Lipinski for National Cooperative Highway Research Program, Transportation Research Board, there were a number of comments regarding risk and liability.</a:t>
            </a:r>
            <a:endParaRPr lang="en-US" sz="1100" b="1" dirty="0"/>
          </a:p>
          <a:p>
            <a:endParaRPr lang="en-US" sz="1100" b="1" dirty="0"/>
          </a:p>
          <a:p>
            <a:r>
              <a:rPr lang="en-US" sz="1100" b="1" dirty="0"/>
              <a:t>Background Information:</a:t>
            </a:r>
          </a:p>
          <a:p>
            <a:pPr marL="171379" indent="-171379" eaLnBrk="1" hangingPunct="1">
              <a:buFont typeface="Arial" pitchFamily="34" charset="0"/>
              <a:buChar char="•"/>
            </a:pPr>
            <a:r>
              <a:rPr lang="en-US" sz="1100" dirty="0"/>
              <a:t>Here are two views expressed agencies responding to a questionnaire regarding their experiences with RSAs.  </a:t>
            </a:r>
          </a:p>
          <a:p>
            <a:pPr marL="171379" indent="-171379" eaLnBrk="1" hangingPunct="1">
              <a:buFont typeface="Arial" pitchFamily="34" charset="0"/>
              <a:buChar char="•"/>
            </a:pPr>
            <a:r>
              <a:rPr lang="en-US" sz="1100" dirty="0"/>
              <a:t>Another respondent noted that, “[w]hen findings cannot be implemented, an exception report is developed to address liability and mitigating measures.”</a:t>
            </a:r>
          </a:p>
          <a:p>
            <a:pPr marL="171379" indent="-171379" eaLnBrk="1" hangingPunct="1">
              <a:buFont typeface="Arial" pitchFamily="34" charset="0"/>
              <a:buChar char="•"/>
            </a:pPr>
            <a:r>
              <a:rPr lang="en-US" sz="1100" dirty="0"/>
              <a:t>It is doubtful that we will every live in a Utopian society free of law suits, but we do know that with proper management, we can minimize our risk.</a:t>
            </a:r>
          </a:p>
          <a:p>
            <a:pPr marL="171379" indent="-171379" eaLnBrk="1" hangingPunct="1">
              <a:buFont typeface="Arial" pitchFamily="34" charset="0"/>
              <a:buChar char="•"/>
            </a:pPr>
            <a:r>
              <a:rPr lang="en-US" sz="1100" dirty="0"/>
              <a:t>And this is a good segway into our next topic, WZRSA Procedures.</a:t>
            </a:r>
          </a:p>
          <a:p>
            <a:endParaRPr lang="en-US" sz="1100" b="1" dirty="0"/>
          </a:p>
          <a:p>
            <a:r>
              <a:rPr lang="en-US" sz="1100" b="1" dirty="0"/>
              <a:t>Interaction:</a:t>
            </a:r>
          </a:p>
          <a:p>
            <a:endParaRPr lang="en-US" sz="1100" b="1" dirty="0"/>
          </a:p>
          <a:p>
            <a:pPr defTabSz="897301">
              <a:defRPr/>
            </a:pPr>
            <a:r>
              <a:rPr lang="en-US" sz="1100" b="1" dirty="0"/>
              <a:t>Notes:  </a:t>
            </a:r>
            <a:r>
              <a:rPr lang="en-US" sz="1100" dirty="0">
                <a:solidFill>
                  <a:schemeClr val="bg1"/>
                </a:solidFill>
              </a:rPr>
              <a:t>Reported in </a:t>
            </a:r>
            <a:r>
              <a:rPr lang="en-US" sz="1100" u="sng" dirty="0">
                <a:solidFill>
                  <a:schemeClr val="bg1"/>
                </a:solidFill>
              </a:rPr>
              <a:t>Road Safety Audits (NCHRP Synthesis 336)</a:t>
            </a:r>
            <a:r>
              <a:rPr lang="en-US" sz="1100" dirty="0">
                <a:solidFill>
                  <a:schemeClr val="bg1"/>
                </a:solidFill>
              </a:rPr>
              <a:t> (Eugene Wilson and Martin Lipinski for National Cooperative Highway Research Program, Transportation Research Board, 2004)</a:t>
            </a:r>
          </a:p>
          <a:p>
            <a:endParaRPr lang="en-US" sz="1100" dirty="0"/>
          </a:p>
        </p:txBody>
      </p:sp>
    </p:spTree>
    <p:extLst>
      <p:ext uri="{BB962C8B-B14F-4D97-AF65-F5344CB8AC3E}">
        <p14:creationId xmlns:p14="http://schemas.microsoft.com/office/powerpoint/2010/main" val="5089094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Review the objectives for Module 1</a:t>
            </a:r>
          </a:p>
          <a:p>
            <a:endParaRPr lang="en-US" sz="1100" b="1" dirty="0"/>
          </a:p>
          <a:p>
            <a:r>
              <a:rPr lang="en-US" sz="1100" b="1" dirty="0"/>
              <a:t>Background Information:</a:t>
            </a:r>
          </a:p>
          <a:p>
            <a:pPr marL="168184" indent="-168184">
              <a:lnSpc>
                <a:spcPct val="115000"/>
              </a:lnSpc>
              <a:spcBef>
                <a:spcPts val="0"/>
              </a:spcBef>
              <a:spcAft>
                <a:spcPts val="0"/>
              </a:spcAft>
              <a:buFont typeface="Arial" pitchFamily="34" charset="0"/>
              <a:buChar char="•"/>
            </a:pPr>
            <a:r>
              <a:rPr lang="en-US" sz="1100" dirty="0">
                <a:ea typeface="Calibri"/>
                <a:cs typeface="Times New Roman"/>
              </a:rPr>
              <a:t>Describe why work zone crashes occur</a:t>
            </a:r>
          </a:p>
          <a:p>
            <a:pPr marL="168184" indent="-168184">
              <a:lnSpc>
                <a:spcPct val="115000"/>
              </a:lnSpc>
              <a:spcBef>
                <a:spcPts val="0"/>
              </a:spcBef>
              <a:spcAft>
                <a:spcPts val="0"/>
              </a:spcAft>
              <a:buFont typeface="Arial" pitchFamily="34" charset="0"/>
              <a:buChar char="•"/>
            </a:pPr>
            <a:r>
              <a:rPr lang="en-US" sz="1100" dirty="0">
                <a:ea typeface="Calibri"/>
                <a:cs typeface="Times New Roman"/>
              </a:rPr>
              <a:t>Differentiate between WZRSA, WZ Inspection, WZ Process Review</a:t>
            </a:r>
          </a:p>
          <a:p>
            <a:pPr marL="168184" indent="-168184">
              <a:lnSpc>
                <a:spcPct val="115000"/>
              </a:lnSpc>
              <a:spcBef>
                <a:spcPts val="0"/>
              </a:spcBef>
              <a:spcAft>
                <a:spcPts val="0"/>
              </a:spcAft>
              <a:buFont typeface="Arial" pitchFamily="34" charset="0"/>
              <a:buChar char="•"/>
            </a:pPr>
            <a:r>
              <a:rPr lang="en-US" sz="1100" dirty="0">
                <a:ea typeface="Calibri"/>
                <a:cs typeface="Times New Roman"/>
              </a:rPr>
              <a:t>Identify challenges in conducting a WZRSA</a:t>
            </a:r>
          </a:p>
          <a:p>
            <a:endParaRPr lang="en-US" sz="1100" b="1" dirty="0"/>
          </a:p>
          <a:p>
            <a:r>
              <a:rPr lang="en-US" sz="1100" b="1" dirty="0"/>
              <a:t>Interaction:</a:t>
            </a:r>
          </a:p>
          <a:p>
            <a:endParaRPr lang="en-US" sz="1100" b="1" dirty="0"/>
          </a:p>
          <a:p>
            <a:r>
              <a:rPr lang="en-US" sz="1100" b="1" dirty="0"/>
              <a:t>Notes:  </a:t>
            </a:r>
            <a:r>
              <a:rPr lang="en-US" sz="1100" dirty="0"/>
              <a:t>(Photo: http://www.iowadot.gov/workzone/images/work_zone_safety_header.jpg)</a:t>
            </a:r>
          </a:p>
        </p:txBody>
      </p:sp>
    </p:spTree>
    <p:extLst>
      <p:ext uri="{BB962C8B-B14F-4D97-AF65-F5344CB8AC3E}">
        <p14:creationId xmlns:p14="http://schemas.microsoft.com/office/powerpoint/2010/main" val="31078766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14A7722B-0BDD-4583-93C9-E44B8B967AC8}" type="slidenum">
              <a:rPr lang="en-US"/>
              <a:pPr>
                <a:defRPr/>
              </a:pPr>
              <a:t>57</a:t>
            </a:fld>
            <a:endParaRPr lang="en-US" dirty="0"/>
          </a:p>
        </p:txBody>
      </p:sp>
      <p:sp>
        <p:nvSpPr>
          <p:cNvPr id="154627" name="Rectangle 2"/>
          <p:cNvSpPr>
            <a:spLocks noGrp="1" noRot="1" noChangeAspect="1" noChangeArrowheads="1" noTextEdit="1"/>
          </p:cNvSpPr>
          <p:nvPr>
            <p:ph type="sldImg"/>
          </p:nvPr>
        </p:nvSpPr>
        <p:spPr bwMode="auto">
          <a:xfrm>
            <a:off x="1108075" y="654050"/>
            <a:ext cx="4646613" cy="3484563"/>
          </a:xfrm>
          <a:noFill/>
          <a:ln>
            <a:solidFill>
              <a:srgbClr val="000000"/>
            </a:solidFill>
            <a:miter lim="800000"/>
            <a:headEnd/>
            <a:tailEnd/>
          </a:ln>
        </p:spPr>
      </p:sp>
      <p:sp>
        <p:nvSpPr>
          <p:cNvPr id="154628" name="Rectangle 3"/>
          <p:cNvSpPr>
            <a:spLocks noGrp="1" noChangeArrowheads="1"/>
          </p:cNvSpPr>
          <p:nvPr>
            <p:ph type="body" idx="1"/>
          </p:nvPr>
        </p:nvSpPr>
        <p:spPr bwMode="auto">
          <a:xfrm>
            <a:off x="609600" y="4356100"/>
            <a:ext cx="5638800" cy="4138613"/>
          </a:xfrm>
          <a:noFill/>
        </p:spPr>
        <p:txBody>
          <a:bodyPr wrap="square" numCol="1" anchor="t" anchorCtr="0" compatLnSpc="1">
            <a:prstTxWarp prst="textNoShape">
              <a:avLst/>
            </a:prstTxWarp>
          </a:bodyPr>
          <a:lstStyle/>
          <a:p>
            <a:r>
              <a:rPr lang="en-US" sz="1800" b="1" dirty="0"/>
              <a:t>Key Message:  </a:t>
            </a:r>
            <a:r>
              <a:rPr lang="en-US" sz="1800" dirty="0"/>
              <a:t>Introduce Module 2</a:t>
            </a:r>
          </a:p>
          <a:p>
            <a:endParaRPr lang="en-US" sz="1800" b="1" dirty="0"/>
          </a:p>
          <a:p>
            <a:r>
              <a:rPr lang="en-US" sz="1800" b="1" dirty="0"/>
              <a:t>Background Information:</a:t>
            </a:r>
          </a:p>
          <a:p>
            <a:endParaRPr lang="en-US" sz="1800" b="1" dirty="0"/>
          </a:p>
          <a:p>
            <a:r>
              <a:rPr lang="en-US" sz="1800" b="1" dirty="0"/>
              <a:t>Interaction:</a:t>
            </a:r>
          </a:p>
          <a:p>
            <a:endParaRPr lang="en-US" sz="1800" b="1" dirty="0"/>
          </a:p>
          <a:p>
            <a:r>
              <a:rPr lang="en-US" sz="1800" b="1" dirty="0"/>
              <a:t>Notes:</a:t>
            </a:r>
            <a:endParaRPr lang="en-US" sz="1800" dirty="0"/>
          </a:p>
          <a:p>
            <a:pPr eaLnBrk="1" hangingPunct="1"/>
            <a:endParaRPr lang="en-US" sz="1800" dirty="0"/>
          </a:p>
        </p:txBody>
      </p:sp>
    </p:spTree>
    <p:extLst>
      <p:ext uri="{BB962C8B-B14F-4D97-AF65-F5344CB8AC3E}">
        <p14:creationId xmlns:p14="http://schemas.microsoft.com/office/powerpoint/2010/main" val="42647654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Rot="1" noChangeAspect="1" noChangeArrowheads="1" noTextEdit="1"/>
          </p:cNvSpPr>
          <p:nvPr>
            <p:ph type="sldImg"/>
          </p:nvPr>
        </p:nvSpPr>
        <p:spPr>
          <a:xfrm>
            <a:off x="1144588" y="687388"/>
            <a:ext cx="4572000" cy="3429000"/>
          </a:xfrm>
          <a:prstGeom prst="rect">
            <a:avLst/>
          </a:prstGeom>
          <a:ln/>
        </p:spPr>
      </p:sp>
      <p:sp>
        <p:nvSpPr>
          <p:cNvPr id="15462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Define the objectives for Module 2</a:t>
            </a:r>
          </a:p>
          <a:p>
            <a:endParaRPr lang="en-US" sz="1100" b="1" dirty="0"/>
          </a:p>
          <a:p>
            <a:r>
              <a:rPr lang="en-US" sz="1100" b="1" dirty="0"/>
              <a:t>Background Information:</a:t>
            </a:r>
          </a:p>
          <a:p>
            <a:pPr marL="168184" indent="-168184">
              <a:buFont typeface="Arial" pitchFamily="34" charset="0"/>
              <a:buChar char="•"/>
            </a:pPr>
            <a:r>
              <a:rPr lang="en-US" sz="1100" dirty="0"/>
              <a:t>STEP 5:  Conduct Audit Analysis and Prepare Report of Findings</a:t>
            </a:r>
          </a:p>
          <a:p>
            <a:pPr marL="358792" lvl="1" indent="-168184">
              <a:buFont typeface="Arial" pitchFamily="34" charset="0"/>
              <a:buChar char="•"/>
            </a:pPr>
            <a:r>
              <a:rPr lang="en-US" sz="1100" dirty="0"/>
              <a:t>Describe how to conduct the WZRSA</a:t>
            </a:r>
          </a:p>
          <a:p>
            <a:pPr marL="358792" lvl="1" indent="-168184">
              <a:buFont typeface="Arial" pitchFamily="34" charset="0"/>
              <a:buChar char="•"/>
            </a:pPr>
            <a:r>
              <a:rPr lang="en-US" sz="1100" dirty="0"/>
              <a:t>Explain how to identify and prioritize safety issues</a:t>
            </a:r>
          </a:p>
          <a:p>
            <a:pPr marL="358792" lvl="1" indent="-168184">
              <a:buFont typeface="Arial" pitchFamily="34" charset="0"/>
              <a:buChar char="•"/>
            </a:pPr>
            <a:r>
              <a:rPr lang="en-US" sz="1100" dirty="0"/>
              <a:t>Outline the basic components of a WZRSA report</a:t>
            </a:r>
          </a:p>
          <a:p>
            <a:pPr marL="168184" indent="-168184">
              <a:buFont typeface="Arial" pitchFamily="34" charset="0"/>
              <a:buChar char="•"/>
            </a:pPr>
            <a:r>
              <a:rPr lang="en-US" sz="1100" dirty="0"/>
              <a:t>STEP 6:  Present Audit Findings to Road Owner</a:t>
            </a:r>
          </a:p>
          <a:p>
            <a:pPr marL="358792" lvl="1" indent="-168184">
              <a:buFont typeface="Arial" pitchFamily="34" charset="0"/>
              <a:buChar char="•"/>
            </a:pPr>
            <a:r>
              <a:rPr lang="en-US" sz="1100" dirty="0"/>
              <a:t>Explain what to present to the road owner at the conclusion of the WZRSA</a:t>
            </a:r>
          </a:p>
          <a:p>
            <a:pPr marL="358792" lvl="1" indent="-168184">
              <a:buFont typeface="Arial" pitchFamily="34" charset="0"/>
              <a:buChar char="•"/>
            </a:pPr>
            <a:r>
              <a:rPr lang="en-US" sz="1100" dirty="0"/>
              <a:t>Describe what to include in the formal report</a:t>
            </a:r>
          </a:p>
          <a:p>
            <a:pPr marL="168184" indent="-168184">
              <a:buFont typeface="Arial" pitchFamily="34" charset="0"/>
              <a:buChar char="•"/>
            </a:pPr>
            <a:r>
              <a:rPr lang="en-US" sz="1100" dirty="0"/>
              <a:t>STEP 7:  Road Owner Prepares Formal Response</a:t>
            </a:r>
          </a:p>
          <a:p>
            <a:pPr marL="358792" lvl="1" indent="-168184">
              <a:buFont typeface="Arial" pitchFamily="34" charset="0"/>
              <a:buChar char="•"/>
            </a:pPr>
            <a:r>
              <a:rPr lang="en-US" sz="1100" dirty="0"/>
              <a:t>Understand how to appropriately respond to the WZRSA report</a:t>
            </a:r>
          </a:p>
          <a:p>
            <a:pPr marL="168184" indent="-168184">
              <a:buFont typeface="Arial" pitchFamily="34" charset="0"/>
              <a:buChar char="•"/>
            </a:pPr>
            <a:r>
              <a:rPr lang="en-US" sz="1100" dirty="0"/>
              <a:t>STEP 8:  Incorporate Findings into the Project and Evaluate Results</a:t>
            </a:r>
          </a:p>
          <a:p>
            <a:pPr marL="358792" lvl="1" indent="-168184">
              <a:buFont typeface="Arial" pitchFamily="34" charset="0"/>
              <a:buChar char="•"/>
            </a:pPr>
            <a:r>
              <a:rPr lang="en-US" sz="1100" dirty="0"/>
              <a:t>Identify the steps for implementing the suggested improvements</a:t>
            </a:r>
          </a:p>
          <a:p>
            <a:endParaRPr lang="en-US" sz="1100" b="1" dirty="0"/>
          </a:p>
          <a:p>
            <a:r>
              <a:rPr lang="en-US" sz="1100" b="1" dirty="0"/>
              <a:t>Interaction:</a:t>
            </a:r>
          </a:p>
          <a:p>
            <a:r>
              <a:rPr lang="en-US" sz="1100" b="1" dirty="0"/>
              <a:t>Notes:  </a:t>
            </a:r>
            <a:r>
              <a:rPr lang="en-US" sz="1100" dirty="0"/>
              <a:t>(Photo: http://www.iowadot.gov/workzone/images/work_zone_safety_header.jpg)</a:t>
            </a:r>
          </a:p>
        </p:txBody>
      </p:sp>
    </p:spTree>
    <p:extLst>
      <p:ext uri="{BB962C8B-B14F-4D97-AF65-F5344CB8AC3E}">
        <p14:creationId xmlns:p14="http://schemas.microsoft.com/office/powerpoint/2010/main" val="40885115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2"/>
          <p:cNvSpPr>
            <a:spLocks noGrp="1" noRot="1" noChangeAspect="1" noChangeArrowheads="1" noTextEdit="1"/>
          </p:cNvSpPr>
          <p:nvPr>
            <p:ph type="sldImg"/>
          </p:nvPr>
        </p:nvSpPr>
        <p:spPr>
          <a:xfrm>
            <a:off x="1144588" y="687388"/>
            <a:ext cx="4572000" cy="3429000"/>
          </a:xfrm>
          <a:prstGeom prst="rect">
            <a:avLst/>
          </a:prstGeom>
          <a:ln/>
        </p:spPr>
      </p:sp>
      <p:sp>
        <p:nvSpPr>
          <p:cNvPr id="19558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Introduce the WZRSA Eight-Step Procedure</a:t>
            </a:r>
            <a:endParaRPr lang="en-US" sz="1100" b="1" dirty="0"/>
          </a:p>
          <a:p>
            <a:endParaRPr lang="en-US" sz="1100" b="1" dirty="0"/>
          </a:p>
          <a:p>
            <a:r>
              <a:rPr lang="en-US" sz="1100" b="1" dirty="0"/>
              <a:t>Background Information:  </a:t>
            </a:r>
            <a:r>
              <a:rPr lang="en-US" sz="1100" dirty="0"/>
              <a:t>Follows the same process as other RSAs with a focus on work zones.</a:t>
            </a:r>
            <a:endParaRPr lang="en-US" sz="1100" b="1" dirty="0"/>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5613469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Introduce Step 1.</a:t>
            </a:r>
          </a:p>
          <a:p>
            <a:endParaRPr lang="en-US" sz="1100" b="1" dirty="0"/>
          </a:p>
          <a:p>
            <a:pPr defTabSz="896981">
              <a:defRPr/>
            </a:pPr>
            <a:r>
              <a:rPr lang="en-US" sz="1100" b="1" dirty="0"/>
              <a:t>Background Information:  </a:t>
            </a:r>
            <a:r>
              <a:rPr lang="en-US" sz="1100" dirty="0"/>
              <a:t>Let’s take a look at our first step in the process:  Identify the Project.</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718868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latin typeface="Arial" panose="020B0604020202020204" pitchFamily="34" charset="0"/>
                <a:ea typeface="+mn-ea"/>
                <a:cs typeface="Times New Roman" pitchFamily="18" charset="0"/>
              </a:rPr>
              <a:t>Key Message: </a:t>
            </a:r>
            <a:r>
              <a:rPr lang="en-US" sz="1200" kern="1200" dirty="0">
                <a:solidFill>
                  <a:schemeClr val="tx1"/>
                </a:solidFill>
                <a:latin typeface="Arial" panose="020B0604020202020204" pitchFamily="34" charset="0"/>
                <a:ea typeface="+mn-ea"/>
                <a:cs typeface="Times New Roman" pitchFamily="18" charset="0"/>
              </a:rPr>
              <a:t>Produce highly‐productive and engaging class room</a:t>
            </a:r>
          </a:p>
          <a:p>
            <a:r>
              <a:rPr lang="en-US" sz="1200" b="1" kern="1200" dirty="0">
                <a:solidFill>
                  <a:schemeClr val="tx1"/>
                </a:solidFill>
                <a:latin typeface="Arial" panose="020B0604020202020204" pitchFamily="34" charset="0"/>
                <a:ea typeface="+mn-ea"/>
                <a:cs typeface="Times New Roman" pitchFamily="18" charset="0"/>
              </a:rPr>
              <a:t>Background Information: </a:t>
            </a:r>
            <a:r>
              <a:rPr lang="en-US" sz="1200" kern="1200" dirty="0">
                <a:solidFill>
                  <a:schemeClr val="tx1"/>
                </a:solidFill>
                <a:latin typeface="Arial" panose="020B0604020202020204" pitchFamily="34" charset="0"/>
                <a:ea typeface="Times New Roman"/>
                <a:cs typeface="Times New Roman" pitchFamily="18" charset="0"/>
              </a:rPr>
              <a:t>Review workshop agenda/times with attendees, as noted in the instructor guide.</a:t>
            </a:r>
          </a:p>
          <a:p>
            <a:r>
              <a:rPr lang="en-US" sz="1200" b="1" kern="1200" dirty="0">
                <a:solidFill>
                  <a:schemeClr val="tx1"/>
                </a:solidFill>
                <a:latin typeface="Arial" panose="020B0604020202020204" pitchFamily="34" charset="0"/>
                <a:ea typeface="+mn-ea"/>
                <a:cs typeface="Times New Roman" pitchFamily="18" charset="0"/>
              </a:rPr>
              <a:t>Interaction:</a:t>
            </a:r>
          </a:p>
          <a:p>
            <a:r>
              <a:rPr lang="en-US" sz="1200" b="1" kern="1200" dirty="0">
                <a:solidFill>
                  <a:schemeClr val="tx1"/>
                </a:solidFill>
                <a:latin typeface="Arial" panose="020B0604020202020204" pitchFamily="34" charset="0"/>
                <a:ea typeface="+mn-ea"/>
                <a:cs typeface="Times New Roman" pitchFamily="18" charset="0"/>
              </a:rPr>
              <a:t>Notes: </a:t>
            </a:r>
            <a:r>
              <a:rPr lang="en-US" sz="1200" b="0" kern="1200" dirty="0">
                <a:solidFill>
                  <a:schemeClr val="tx1"/>
                </a:solidFill>
                <a:latin typeface="Arial" panose="020B0604020202020204" pitchFamily="34" charset="0"/>
                <a:ea typeface="+mn-ea"/>
                <a:cs typeface="Times New Roman" pitchFamily="18" charset="0"/>
              </a:rPr>
              <a:t>Give a timeline for completing each module; expectation for the test</a:t>
            </a:r>
          </a:p>
          <a:p>
            <a:endParaRPr lang="en-US" dirty="0"/>
          </a:p>
        </p:txBody>
      </p:sp>
      <p:sp>
        <p:nvSpPr>
          <p:cNvPr id="4" name="Slide Number Placeholder 3"/>
          <p:cNvSpPr>
            <a:spLocks noGrp="1"/>
          </p:cNvSpPr>
          <p:nvPr>
            <p:ph type="sldNum" sz="quarter" idx="10"/>
          </p:nvPr>
        </p:nvSpPr>
        <p:spPr/>
        <p:txBody>
          <a:bodyPr/>
          <a:lstStyle/>
          <a:p>
            <a:fld id="{0E1B1AF0-C06B-43A4-9DD2-9C62DF9A7FCA}" type="slidenum">
              <a:rPr lang="en-US" smtClean="0"/>
              <a:pPr/>
              <a:t>6</a:t>
            </a:fld>
            <a:endParaRPr lang="en-US" dirty="0"/>
          </a:p>
        </p:txBody>
      </p:sp>
    </p:spTree>
    <p:extLst>
      <p:ext uri="{BB962C8B-B14F-4D97-AF65-F5344CB8AC3E}">
        <p14:creationId xmlns:p14="http://schemas.microsoft.com/office/powerpoint/2010/main" val="32329577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defTabSz="896981">
              <a:spcBef>
                <a:spcPts val="0"/>
              </a:spcBef>
              <a:spcAft>
                <a:spcPts val="196"/>
              </a:spcAft>
              <a:defRPr/>
            </a:pPr>
            <a:r>
              <a:rPr lang="en-US" sz="1100" b="1" dirty="0"/>
              <a:t>Key Message:  </a:t>
            </a:r>
            <a:r>
              <a:rPr lang="en-US" sz="1100" dirty="0">
                <a:ea typeface="Calibri"/>
                <a:cs typeface="Times New Roman"/>
              </a:rPr>
              <a:t>A WZRSA can be conducted during the project planning, design, and active work zone phases. </a:t>
            </a:r>
          </a:p>
          <a:p>
            <a:pPr>
              <a:spcBef>
                <a:spcPts val="0"/>
              </a:spcBef>
              <a:spcAft>
                <a:spcPts val="196"/>
              </a:spcAft>
            </a:pPr>
            <a:r>
              <a:rPr lang="en-US" sz="1100" b="1" dirty="0"/>
              <a:t>Background Information:</a:t>
            </a:r>
          </a:p>
          <a:p>
            <a:pPr marL="171379" marR="142815" indent="-171379" fontAlgn="t">
              <a:lnSpc>
                <a:spcPct val="115000"/>
              </a:lnSpc>
              <a:spcBef>
                <a:spcPts val="0"/>
              </a:spcBef>
              <a:spcAft>
                <a:spcPts val="196"/>
              </a:spcAft>
              <a:buFont typeface="Arial" pitchFamily="34" charset="0"/>
              <a:buChar char="•"/>
            </a:pPr>
            <a:r>
              <a:rPr lang="en-US" sz="1100" dirty="0">
                <a:solidFill>
                  <a:srgbClr val="000000"/>
                </a:solidFill>
                <a:ea typeface="Times New Roman"/>
                <a:cs typeface="Times New Roman"/>
              </a:rPr>
              <a:t>The primary WZRSA tasks should include: </a:t>
            </a:r>
          </a:p>
          <a:p>
            <a:pPr marL="358792" marR="142815" lvl="1" indent="-224245" fontAlgn="t">
              <a:lnSpc>
                <a:spcPct val="115000"/>
              </a:lnSpc>
              <a:spcBef>
                <a:spcPts val="0"/>
              </a:spcBef>
              <a:spcAft>
                <a:spcPts val="196"/>
              </a:spcAft>
              <a:buFont typeface="+mj-lt"/>
              <a:buAutoNum type="arabicPeriod"/>
            </a:pPr>
            <a:r>
              <a:rPr lang="en-US" sz="1100" dirty="0">
                <a:solidFill>
                  <a:srgbClr val="000000"/>
                </a:solidFill>
                <a:ea typeface="Times New Roman"/>
                <a:cs typeface="Times New Roman"/>
              </a:rPr>
              <a:t>Checking the work zone activity area configuration, examining the implementation of TTCDs, and assessing driver behavior, and </a:t>
            </a:r>
          </a:p>
          <a:p>
            <a:pPr marL="358792" marR="142815" lvl="1" indent="-224245" fontAlgn="t">
              <a:lnSpc>
                <a:spcPct val="115000"/>
              </a:lnSpc>
              <a:spcBef>
                <a:spcPts val="0"/>
              </a:spcBef>
              <a:spcAft>
                <a:spcPts val="196"/>
              </a:spcAft>
              <a:buFont typeface="+mj-lt"/>
              <a:buAutoNum type="arabicPeriod"/>
            </a:pPr>
            <a:r>
              <a:rPr lang="en-US" sz="1100" dirty="0">
                <a:solidFill>
                  <a:srgbClr val="000000"/>
                </a:solidFill>
                <a:ea typeface="Times New Roman"/>
                <a:cs typeface="Times New Roman"/>
              </a:rPr>
              <a:t>Reviewing project design and TMP.</a:t>
            </a:r>
          </a:p>
          <a:p>
            <a:pPr marL="168184" marR="142815" indent="-168184" fontAlgn="t">
              <a:lnSpc>
                <a:spcPct val="115000"/>
              </a:lnSpc>
              <a:spcBef>
                <a:spcPts val="0"/>
              </a:spcBef>
              <a:spcAft>
                <a:spcPts val="196"/>
              </a:spcAft>
              <a:buFont typeface="Arial" pitchFamily="34" charset="0"/>
              <a:buChar char="•"/>
            </a:pPr>
            <a:r>
              <a:rPr lang="en-US" sz="1100" dirty="0">
                <a:solidFill>
                  <a:srgbClr val="000000"/>
                </a:solidFill>
                <a:ea typeface="Calibri"/>
              </a:rPr>
              <a:t>A WZRSA can be beneficial on a project when the following situations exist:</a:t>
            </a:r>
          </a:p>
          <a:p>
            <a:pPr marL="358792" lvl="1" indent="-168184">
              <a:lnSpc>
                <a:spcPct val="115000"/>
              </a:lnSpc>
              <a:spcBef>
                <a:spcPts val="0"/>
              </a:spcBef>
              <a:spcAft>
                <a:spcPts val="196"/>
              </a:spcAft>
              <a:buFont typeface="Arial" pitchFamily="34" charset="0"/>
              <a:buChar char="•"/>
            </a:pPr>
            <a:r>
              <a:rPr lang="en-US" sz="1100" dirty="0">
                <a:solidFill>
                  <a:srgbClr val="000000"/>
                </a:solidFill>
                <a:ea typeface="Calibri"/>
              </a:rPr>
              <a:t>The project location is in proximity to another work zone, and either can have overlapping effects on the other </a:t>
            </a:r>
          </a:p>
          <a:p>
            <a:pPr marL="358792" lvl="1" indent="-168184">
              <a:lnSpc>
                <a:spcPct val="115000"/>
              </a:lnSpc>
              <a:spcBef>
                <a:spcPts val="0"/>
              </a:spcBef>
              <a:spcAft>
                <a:spcPts val="196"/>
              </a:spcAft>
              <a:buFont typeface="Arial" pitchFamily="34" charset="0"/>
              <a:buChar char="•"/>
            </a:pPr>
            <a:r>
              <a:rPr lang="en-US" sz="1100" dirty="0">
                <a:solidFill>
                  <a:srgbClr val="000000"/>
                </a:solidFill>
                <a:ea typeface="Calibri"/>
              </a:rPr>
              <a:t>The project is high-profile in nature</a:t>
            </a:r>
          </a:p>
          <a:p>
            <a:pPr marL="358792" lvl="1" indent="-168184">
              <a:lnSpc>
                <a:spcPct val="115000"/>
              </a:lnSpc>
              <a:spcBef>
                <a:spcPts val="0"/>
              </a:spcBef>
              <a:spcAft>
                <a:spcPts val="196"/>
              </a:spcAft>
              <a:buFont typeface="Arial" pitchFamily="34" charset="0"/>
              <a:buChar char="•"/>
            </a:pPr>
            <a:r>
              <a:rPr lang="en-US" sz="1100" dirty="0">
                <a:solidFill>
                  <a:srgbClr val="000000"/>
                </a:solidFill>
                <a:ea typeface="Calibri"/>
              </a:rPr>
              <a:t>The proposed project location has a history of safety and mobility issues</a:t>
            </a:r>
          </a:p>
          <a:p>
            <a:pPr marL="358792" lvl="1" indent="-168184">
              <a:lnSpc>
                <a:spcPct val="115000"/>
              </a:lnSpc>
              <a:spcBef>
                <a:spcPts val="0"/>
              </a:spcBef>
              <a:spcAft>
                <a:spcPts val="196"/>
              </a:spcAft>
              <a:buFont typeface="Arial" pitchFamily="34" charset="0"/>
              <a:buChar char="•"/>
            </a:pPr>
            <a:r>
              <a:rPr lang="en-US" sz="1100" dirty="0">
                <a:solidFill>
                  <a:srgbClr val="000000"/>
                </a:solidFill>
                <a:ea typeface="Calibri"/>
              </a:rPr>
              <a:t>The project has a complex traffic control plan</a:t>
            </a:r>
          </a:p>
          <a:p>
            <a:pPr marL="358792" lvl="1" indent="-168184">
              <a:lnSpc>
                <a:spcPct val="115000"/>
              </a:lnSpc>
              <a:spcBef>
                <a:spcPts val="0"/>
              </a:spcBef>
              <a:spcAft>
                <a:spcPts val="196"/>
              </a:spcAft>
              <a:buFont typeface="Arial" pitchFamily="34" charset="0"/>
              <a:buChar char="•"/>
            </a:pPr>
            <a:r>
              <a:rPr lang="en-US" sz="1100" dirty="0">
                <a:solidFill>
                  <a:srgbClr val="000000"/>
                </a:solidFill>
                <a:ea typeface="Calibri"/>
              </a:rPr>
              <a:t>Multiple construction stages exist</a:t>
            </a:r>
          </a:p>
          <a:p>
            <a:pPr marL="358792" lvl="1" indent="-168184">
              <a:lnSpc>
                <a:spcPct val="115000"/>
              </a:lnSpc>
              <a:spcBef>
                <a:spcPts val="0"/>
              </a:spcBef>
              <a:spcAft>
                <a:spcPts val="196"/>
              </a:spcAft>
              <a:buFont typeface="Arial" pitchFamily="34" charset="0"/>
              <a:buChar char="•"/>
            </a:pPr>
            <a:r>
              <a:rPr lang="en-US" sz="1100" dirty="0">
                <a:solidFill>
                  <a:srgbClr val="000000"/>
                </a:solidFill>
                <a:ea typeface="Calibri"/>
              </a:rPr>
              <a:t>The contractor proposes changes to the traffic control plan</a:t>
            </a:r>
          </a:p>
          <a:p>
            <a:pPr marL="358792" lvl="1" indent="-168184">
              <a:lnSpc>
                <a:spcPct val="115000"/>
              </a:lnSpc>
              <a:spcBef>
                <a:spcPts val="0"/>
              </a:spcBef>
              <a:spcAft>
                <a:spcPts val="196"/>
              </a:spcAft>
              <a:buFont typeface="Arial" pitchFamily="34" charset="0"/>
              <a:buChar char="•"/>
            </a:pPr>
            <a:r>
              <a:rPr lang="en-US" sz="1100" dirty="0">
                <a:solidFill>
                  <a:srgbClr val="000000"/>
                </a:solidFill>
                <a:ea typeface="Calibri"/>
              </a:rPr>
              <a:t>The active work zone has not met performance goals or is not performing as expected in safety, mobility, or visibility categories</a:t>
            </a:r>
          </a:p>
          <a:p>
            <a:pPr marL="0" lvl="1" defTabSz="896981">
              <a:spcBef>
                <a:spcPts val="0"/>
              </a:spcBef>
              <a:spcAft>
                <a:spcPts val="196"/>
              </a:spcAft>
              <a:defRPr/>
            </a:pPr>
            <a:r>
              <a:rPr lang="en-US" sz="1100" b="1" dirty="0"/>
              <a:t>Interaction:  </a:t>
            </a:r>
            <a:r>
              <a:rPr lang="en-US" sz="1100" dirty="0">
                <a:solidFill>
                  <a:srgbClr val="000000"/>
                </a:solidFill>
                <a:ea typeface="Calibri"/>
              </a:rPr>
              <a:t>Solicit input from class on other considerations that make a project a good candidate for WZRSA.</a:t>
            </a:r>
          </a:p>
          <a:p>
            <a:pPr marL="0" lvl="1" defTabSz="896981">
              <a:spcBef>
                <a:spcPts val="0"/>
              </a:spcBef>
              <a:spcAft>
                <a:spcPts val="196"/>
              </a:spcAft>
              <a:defRPr/>
            </a:pPr>
            <a:r>
              <a:rPr lang="en-US" sz="1100" b="1" dirty="0"/>
              <a:t>Notes:</a:t>
            </a:r>
            <a:endParaRPr lang="en-US" sz="1100" b="1" dirty="0">
              <a:solidFill>
                <a:srgbClr val="000000"/>
              </a:solidFill>
              <a:ea typeface="Calibri"/>
            </a:endParaRPr>
          </a:p>
        </p:txBody>
      </p:sp>
    </p:spTree>
    <p:extLst>
      <p:ext uri="{BB962C8B-B14F-4D97-AF65-F5344CB8AC3E}">
        <p14:creationId xmlns:p14="http://schemas.microsoft.com/office/powerpoint/2010/main" val="2225904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2"/>
          <p:cNvSpPr>
            <a:spLocks noGrp="1" noRot="1" noChangeAspect="1" noChangeArrowheads="1" noTextEdit="1"/>
          </p:cNvSpPr>
          <p:nvPr>
            <p:ph type="sldImg"/>
          </p:nvPr>
        </p:nvSpPr>
        <p:spPr>
          <a:xfrm>
            <a:off x="1144588" y="687388"/>
            <a:ext cx="4572000" cy="3429000"/>
          </a:xfrm>
          <a:prstGeom prst="rect">
            <a:avLst/>
          </a:prstGeom>
          <a:ln/>
        </p:spPr>
      </p:sp>
      <p:sp>
        <p:nvSpPr>
          <p:cNvPr id="201733"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WZRSA can have several positive effects when performed during planning, design, and even active work zone phases.</a:t>
            </a:r>
            <a:endParaRPr lang="en-US" sz="1100" b="1" dirty="0"/>
          </a:p>
          <a:p>
            <a:endParaRPr lang="en-US" sz="1100" b="1" dirty="0"/>
          </a:p>
          <a:p>
            <a:r>
              <a:rPr lang="en-US" sz="1100" b="1" dirty="0"/>
              <a:t>Background Information:</a:t>
            </a:r>
          </a:p>
          <a:p>
            <a:pPr marL="168184" indent="-168184" defTabSz="896981" eaLnBrk="1" hangingPunct="1">
              <a:buFont typeface="Arial" pitchFamily="34" charset="0"/>
              <a:buChar char="•"/>
              <a:defRPr/>
            </a:pPr>
            <a:r>
              <a:rPr lang="en-US" sz="1100" dirty="0"/>
              <a:t>A WZRSA can lead to the selection of more effective traffic control strategies during the planning and design phases. </a:t>
            </a:r>
          </a:p>
          <a:p>
            <a:pPr marL="168184" indent="-168184" defTabSz="896981" eaLnBrk="1" hangingPunct="1">
              <a:buFont typeface="Arial" pitchFamily="34" charset="0"/>
              <a:buChar char="•"/>
              <a:defRPr/>
            </a:pPr>
            <a:r>
              <a:rPr lang="en-US" sz="1100" dirty="0"/>
              <a:t>A WZRSA can also modify construction or work zone staging efforts before or during an active work zone, which gives the potential for project cost savings while being less intrusive to motorists.   </a:t>
            </a:r>
            <a:endParaRPr lang="en-US" sz="1100" b="1" dirty="0"/>
          </a:p>
          <a:p>
            <a:pPr marL="168184" indent="-168184" defTabSz="896981" eaLnBrk="1" hangingPunct="1">
              <a:buFont typeface="Arial" pitchFamily="34" charset="0"/>
              <a:buChar char="•"/>
              <a:defRPr/>
            </a:pPr>
            <a:r>
              <a:rPr lang="en-US" sz="1100" dirty="0"/>
              <a:t>These tangible results show how recommendations from a WZRSA could translate into project time and cost savings and provide for enhanced safety and mobility aspects within the work zone. </a:t>
            </a:r>
          </a:p>
          <a:p>
            <a:endParaRPr lang="en-US" sz="1100" b="1" dirty="0"/>
          </a:p>
          <a:p>
            <a:r>
              <a:rPr lang="en-US" sz="1100" b="1" dirty="0"/>
              <a:t>Interaction:  </a:t>
            </a:r>
            <a:r>
              <a:rPr lang="en-US" sz="1100" dirty="0"/>
              <a:t>Ask participants to give an example of when cost savings and positive safety/mobility impacts might occur as a result of modifications to construction or work zone staging efforts.</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8559947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2"/>
          <p:cNvSpPr>
            <a:spLocks noGrp="1" noRot="1" noChangeAspect="1" noChangeArrowheads="1" noTextEdit="1"/>
          </p:cNvSpPr>
          <p:nvPr>
            <p:ph type="sldImg"/>
          </p:nvPr>
        </p:nvSpPr>
        <p:spPr>
          <a:xfrm>
            <a:off x="1144588" y="687388"/>
            <a:ext cx="4572000" cy="3429000"/>
          </a:xfrm>
          <a:prstGeom prst="rect">
            <a:avLst/>
          </a:prstGeom>
          <a:ln/>
        </p:spPr>
      </p:sp>
      <p:sp>
        <p:nvSpPr>
          <p:cNvPr id="201733"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A WZRSA pilot was conducted to test the guidelines and prompt lists.  The pilot took place January 28 – February 1, 2013 in Tampa, FL. </a:t>
            </a:r>
          </a:p>
          <a:p>
            <a:endParaRPr lang="en-US" sz="1100" b="1" dirty="0"/>
          </a:p>
          <a:p>
            <a:r>
              <a:rPr lang="en-US" sz="1100" b="1" dirty="0"/>
              <a:t>Background Information:</a:t>
            </a:r>
          </a:p>
          <a:p>
            <a:pPr marL="168219" indent="-168219" eaLnBrk="1" hangingPunct="1">
              <a:buFont typeface="Arial" pitchFamily="34" charset="0"/>
              <a:buChar char="•"/>
            </a:pPr>
            <a:r>
              <a:rPr lang="en-US" sz="1100" dirty="0"/>
              <a:t>The team tested the process in an Active Work Zone and on a project in the Design Phase.</a:t>
            </a:r>
          </a:p>
          <a:p>
            <a:pPr marL="168219" indent="-168219" defTabSz="897169" eaLnBrk="1" hangingPunct="1">
              <a:buFont typeface="Arial" pitchFamily="34" charset="0"/>
              <a:buChar char="•"/>
              <a:defRPr/>
            </a:pPr>
            <a:r>
              <a:rPr lang="en-US" sz="1100" dirty="0"/>
              <a:t>The ATSSA team held pre-coordination meetings and exchanged emails in the month leading to the pilot event with Florida Department of Transportation (DOT) in advance of the pilot event to identify projects, choose members of the WZRSA team, collect project data, and coordinate logistics. </a:t>
            </a:r>
          </a:p>
          <a:p>
            <a:pPr marL="168219" indent="-168219" eaLnBrk="1" hangingPunct="1">
              <a:buFont typeface="Arial" pitchFamily="34" charset="0"/>
              <a:buChar char="•"/>
            </a:pPr>
            <a:r>
              <a:rPr lang="en-US" sz="1100" dirty="0"/>
              <a:t>During the pre-coordination meetings and once on site, the WZRSA teams followed the process as outlined in the pre-final draft of the </a:t>
            </a:r>
            <a:r>
              <a:rPr lang="en-US" sz="1100" i="1" dirty="0"/>
              <a:t>Work Zone Road Safety Audit Guidelines &amp; Prompt Lists.</a:t>
            </a:r>
            <a:r>
              <a:rPr lang="en-US" sz="1100" dirty="0"/>
              <a:t> </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2182406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2"/>
          <p:cNvSpPr>
            <a:spLocks noGrp="1" noRot="1" noChangeAspect="1" noChangeArrowheads="1" noTextEdit="1"/>
          </p:cNvSpPr>
          <p:nvPr>
            <p:ph type="sldImg"/>
          </p:nvPr>
        </p:nvSpPr>
        <p:spPr>
          <a:xfrm>
            <a:off x="1144588" y="687388"/>
            <a:ext cx="4572000" cy="3429000"/>
          </a:xfrm>
          <a:prstGeom prst="rect">
            <a:avLst/>
          </a:prstGeom>
          <a:ln/>
        </p:spPr>
      </p:sp>
      <p:sp>
        <p:nvSpPr>
          <p:cNvPr id="201733" name="Rectangle 3"/>
          <p:cNvSpPr>
            <a:spLocks noGrp="1" noChangeArrowheads="1"/>
          </p:cNvSpPr>
          <p:nvPr>
            <p:ph type="body" idx="1"/>
          </p:nvPr>
        </p:nvSpPr>
        <p:spPr>
          <a:xfrm>
            <a:off x="686722" y="4344332"/>
            <a:ext cx="5484557" cy="4113561"/>
          </a:xfrm>
          <a:prstGeom prst="rect">
            <a:avLst/>
          </a:prstGeom>
          <a:noFill/>
          <a:ln/>
        </p:spPr>
        <p:txBody>
          <a:bodyPr/>
          <a:lstStyle/>
          <a:p>
            <a:pPr defTabSz="897169">
              <a:spcBef>
                <a:spcPts val="0"/>
              </a:spcBef>
              <a:defRPr/>
            </a:pPr>
            <a:r>
              <a:rPr lang="en-US" sz="1100" b="1" dirty="0"/>
              <a:t>Key Message:  </a:t>
            </a:r>
            <a:r>
              <a:rPr lang="en-US" sz="1100" dirty="0"/>
              <a:t>Describe the 118</a:t>
            </a:r>
            <a:r>
              <a:rPr lang="en-US" sz="1100" baseline="30000" dirty="0"/>
              <a:t>th</a:t>
            </a:r>
            <a:r>
              <a:rPr lang="en-US" sz="1100" dirty="0"/>
              <a:t> Avenue project.</a:t>
            </a:r>
            <a:endParaRPr lang="en-US" sz="1100" b="1" dirty="0"/>
          </a:p>
          <a:p>
            <a:pPr>
              <a:spcBef>
                <a:spcPts val="0"/>
              </a:spcBef>
            </a:pPr>
            <a:r>
              <a:rPr lang="en-US" sz="1100" b="1" dirty="0"/>
              <a:t>Background Information: </a:t>
            </a:r>
            <a:r>
              <a:rPr lang="en-US" sz="1100" u="sng" dirty="0"/>
              <a:t>Design Phase</a:t>
            </a:r>
            <a:r>
              <a:rPr lang="en-US" sz="1100" dirty="0"/>
              <a:t> </a:t>
            </a:r>
          </a:p>
          <a:p>
            <a:pPr marL="168219" indent="-168219">
              <a:spcBef>
                <a:spcPts val="0"/>
              </a:spcBef>
              <a:buFont typeface="Arial" pitchFamily="34" charset="0"/>
              <a:buChar char="•"/>
            </a:pPr>
            <a:r>
              <a:rPr lang="en-US" sz="1100" dirty="0"/>
              <a:t>The ATSSA team and Florida DOT chose a design project on 118</a:t>
            </a:r>
            <a:r>
              <a:rPr lang="en-US" sz="1100" baseline="30000" dirty="0"/>
              <a:t>th</a:t>
            </a:r>
            <a:r>
              <a:rPr lang="en-US" sz="1100" dirty="0"/>
              <a:t> Ave. at the 60 percent completion level for the design phase WZRSA.  </a:t>
            </a:r>
          </a:p>
          <a:p>
            <a:pPr marL="168219" indent="-168219">
              <a:spcBef>
                <a:spcPts val="0"/>
              </a:spcBef>
              <a:buFont typeface="Arial" pitchFamily="34" charset="0"/>
              <a:buChar char="•"/>
            </a:pPr>
            <a:r>
              <a:rPr lang="en-US" sz="1100" dirty="0"/>
              <a:t>The existing 118th Ave. is a six-lane urban divided highway with major intersections at US 19 and 49</a:t>
            </a:r>
            <a:r>
              <a:rPr lang="en-US" sz="1100" baseline="30000" dirty="0"/>
              <a:t>th</a:t>
            </a:r>
            <a:r>
              <a:rPr lang="en-US" sz="1100" dirty="0"/>
              <a:t> Street. </a:t>
            </a:r>
          </a:p>
          <a:p>
            <a:pPr marL="168219" indent="-168219">
              <a:spcBef>
                <a:spcPts val="0"/>
              </a:spcBef>
              <a:buFont typeface="Arial" pitchFamily="34" charset="0"/>
              <a:buChar char="•"/>
            </a:pPr>
            <a:r>
              <a:rPr lang="en-US" sz="1100" dirty="0"/>
              <a:t>The facility has a posted speed of 45mph and is classified as a minor arterial.  </a:t>
            </a:r>
          </a:p>
          <a:p>
            <a:pPr marL="168219" indent="-168219">
              <a:spcBef>
                <a:spcPts val="0"/>
              </a:spcBef>
              <a:buFont typeface="Arial" pitchFamily="34" charset="0"/>
              <a:buChar char="•"/>
            </a:pPr>
            <a:r>
              <a:rPr lang="en-US" sz="1100" dirty="0"/>
              <a:t>The proposed roadway will be an urban principal arterial; it consists of a multi-lane elevated roadway with frontage roads.  </a:t>
            </a:r>
          </a:p>
          <a:p>
            <a:pPr marL="168219" indent="-168219">
              <a:spcBef>
                <a:spcPts val="0"/>
              </a:spcBef>
              <a:buFont typeface="Arial" pitchFamily="34" charset="0"/>
              <a:buChar char="•"/>
            </a:pPr>
            <a:r>
              <a:rPr lang="en-US" sz="1100" dirty="0"/>
              <a:t>The design speed is 60 mph for the new mainline express lanes, 40 mph for flyover ramps, and 45 mph for frontage roads and mainline ramps.  </a:t>
            </a:r>
          </a:p>
          <a:p>
            <a:pPr marL="168219" indent="-168219">
              <a:spcBef>
                <a:spcPts val="0"/>
              </a:spcBef>
              <a:buFont typeface="Arial" pitchFamily="34" charset="0"/>
              <a:buChar char="•"/>
            </a:pPr>
            <a:r>
              <a:rPr lang="en-US" sz="1100" dirty="0"/>
              <a:t>During the active work zone phase, the design team plans to utilize several local roads as detour routes.  </a:t>
            </a:r>
          </a:p>
          <a:p>
            <a:pPr marL="168219" indent="-168219">
              <a:spcBef>
                <a:spcPts val="0"/>
              </a:spcBef>
              <a:buFont typeface="Arial" pitchFamily="34" charset="0"/>
              <a:buChar char="•"/>
            </a:pPr>
            <a:r>
              <a:rPr lang="en-US" sz="1100" dirty="0"/>
              <a:t>Special work zone staging and construction techniques were considered due to the proximity of a nearby small airport.</a:t>
            </a:r>
          </a:p>
          <a:p>
            <a:pPr marL="168219" indent="-168219" defTabSz="897169">
              <a:spcBef>
                <a:spcPts val="0"/>
              </a:spcBef>
              <a:buFont typeface="Arial" pitchFamily="34" charset="0"/>
              <a:buChar char="•"/>
              <a:defRPr/>
            </a:pPr>
            <a:r>
              <a:rPr lang="en-US" sz="1100" dirty="0"/>
              <a:t>This project was chosen due to its significant construction and traffic control staging, impact on multiple road users (including transit, pedestrians, and bicyclists), effect on local businesses and emergency service providers, and proximity to an airport.  Since the project’s design was approximately 60 percent complete at the time of the WZRSA, semi-significant recommendations could be made during the WZRSA and incorporated as a result.  </a:t>
            </a:r>
          </a:p>
          <a:p>
            <a:pPr>
              <a:spcBef>
                <a:spcPts val="0"/>
              </a:spcBef>
            </a:pPr>
            <a:r>
              <a:rPr lang="en-US" sz="1100" b="1" dirty="0"/>
              <a:t>Interaction:</a:t>
            </a:r>
          </a:p>
          <a:p>
            <a:pPr>
              <a:spcBef>
                <a:spcPts val="0"/>
              </a:spcBef>
            </a:pPr>
            <a:r>
              <a:rPr lang="en-US" sz="1100" b="1" dirty="0"/>
              <a:t>Notes:</a:t>
            </a:r>
            <a:endParaRPr lang="en-US" sz="1100" dirty="0"/>
          </a:p>
        </p:txBody>
      </p:sp>
    </p:spTree>
    <p:extLst>
      <p:ext uri="{BB962C8B-B14F-4D97-AF65-F5344CB8AC3E}">
        <p14:creationId xmlns:p14="http://schemas.microsoft.com/office/powerpoint/2010/main" val="39069314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2"/>
          <p:cNvSpPr>
            <a:spLocks noGrp="1" noRot="1" noChangeAspect="1" noChangeArrowheads="1" noTextEdit="1"/>
          </p:cNvSpPr>
          <p:nvPr>
            <p:ph type="sldImg"/>
          </p:nvPr>
        </p:nvSpPr>
        <p:spPr>
          <a:xfrm>
            <a:off x="1144588" y="687388"/>
            <a:ext cx="4572000" cy="3429000"/>
          </a:xfrm>
          <a:prstGeom prst="rect">
            <a:avLst/>
          </a:prstGeom>
          <a:ln/>
        </p:spPr>
      </p:sp>
      <p:sp>
        <p:nvSpPr>
          <p:cNvPr id="201733" name="Rectangle 3"/>
          <p:cNvSpPr>
            <a:spLocks noGrp="1" noChangeArrowheads="1"/>
          </p:cNvSpPr>
          <p:nvPr>
            <p:ph type="body" idx="1"/>
          </p:nvPr>
        </p:nvSpPr>
        <p:spPr>
          <a:xfrm>
            <a:off x="686722" y="4344332"/>
            <a:ext cx="5484557" cy="4113561"/>
          </a:xfrm>
          <a:prstGeom prst="rect">
            <a:avLst/>
          </a:prstGeom>
          <a:noFill/>
          <a:ln/>
        </p:spPr>
        <p:txBody>
          <a:bodyPr/>
          <a:lstStyle/>
          <a:p>
            <a:pPr defTabSz="897169">
              <a:spcBef>
                <a:spcPts val="0"/>
              </a:spcBef>
              <a:defRPr/>
            </a:pPr>
            <a:r>
              <a:rPr lang="en-US" sz="1100" b="1" dirty="0"/>
              <a:t>Key Message:  </a:t>
            </a:r>
            <a:r>
              <a:rPr lang="en-US" sz="1100" dirty="0"/>
              <a:t>Describe the I-275 project.</a:t>
            </a:r>
            <a:endParaRPr lang="en-US" sz="1100" b="1" dirty="0"/>
          </a:p>
          <a:p>
            <a:pPr>
              <a:spcBef>
                <a:spcPts val="0"/>
              </a:spcBef>
            </a:pPr>
            <a:r>
              <a:rPr lang="en-US" sz="1100" b="1" dirty="0"/>
              <a:t>Background Information:</a:t>
            </a:r>
          </a:p>
          <a:p>
            <a:pPr marL="168219" indent="-168219">
              <a:spcBef>
                <a:spcPts val="0"/>
              </a:spcBef>
              <a:buFont typeface="Arial" pitchFamily="34" charset="0"/>
              <a:buChar char="•"/>
            </a:pPr>
            <a:r>
              <a:rPr lang="en-US" sz="1100" u="sng" dirty="0"/>
              <a:t>Active Work Zone Phase</a:t>
            </a:r>
            <a:r>
              <a:rPr lang="en-US" sz="1100" dirty="0"/>
              <a:t> – The ATSSA team and Florida DOT chose a construction project on Interstate 275 (I-275) for the active WZRSA.  </a:t>
            </a:r>
          </a:p>
          <a:p>
            <a:pPr marL="168219" indent="-168219">
              <a:spcBef>
                <a:spcPts val="0"/>
              </a:spcBef>
              <a:buFont typeface="Arial" pitchFamily="34" charset="0"/>
              <a:buChar char="•"/>
            </a:pPr>
            <a:r>
              <a:rPr lang="en-US" sz="1100" dirty="0"/>
              <a:t>I-275 is an urban freeway/expressway with a speed limit of 65 mph.   </a:t>
            </a:r>
          </a:p>
          <a:p>
            <a:pPr marL="168219" indent="-168219">
              <a:spcBef>
                <a:spcPts val="0"/>
              </a:spcBef>
              <a:buFont typeface="Arial" pitchFamily="34" charset="0"/>
              <a:buChar char="•"/>
            </a:pPr>
            <a:r>
              <a:rPr lang="en-US" sz="1100" dirty="0"/>
              <a:t>The design speed is 60 mph from SR 60 to Himes Ave., 65 mph from Himes Ave. to Willow Ave., </a:t>
            </a:r>
          </a:p>
          <a:p>
            <a:pPr marL="168219" indent="-168219">
              <a:spcBef>
                <a:spcPts val="0"/>
              </a:spcBef>
              <a:buFont typeface="Arial" pitchFamily="34" charset="0"/>
              <a:buChar char="•"/>
            </a:pPr>
            <a:r>
              <a:rPr lang="en-US" sz="1100" dirty="0"/>
              <a:t>and 50 mph from Willow Ave. to the Hillsborough River.  </a:t>
            </a:r>
          </a:p>
          <a:p>
            <a:pPr marL="168219" indent="-168219">
              <a:spcBef>
                <a:spcPts val="0"/>
              </a:spcBef>
              <a:buFont typeface="Arial" pitchFamily="34" charset="0"/>
              <a:buChar char="•"/>
            </a:pPr>
            <a:r>
              <a:rPr lang="en-US" sz="1100" dirty="0"/>
              <a:t>This project is a complete reconstruction of I-275 from SR 60 (Memorial Highway) to the Hillsborough River, which is approximately 4 miles in length.  </a:t>
            </a:r>
          </a:p>
          <a:p>
            <a:pPr marL="168219" indent="-168219">
              <a:spcBef>
                <a:spcPts val="0"/>
              </a:spcBef>
              <a:buFont typeface="Arial" pitchFamily="34" charset="0"/>
              <a:buChar char="•"/>
            </a:pPr>
            <a:r>
              <a:rPr lang="en-US" sz="1100" dirty="0"/>
              <a:t>The project will replace 13 bridges, widen three bridges, and construct three new bridges.  </a:t>
            </a:r>
          </a:p>
          <a:p>
            <a:pPr marL="168219" indent="-168219">
              <a:spcBef>
                <a:spcPts val="0"/>
              </a:spcBef>
              <a:buFont typeface="Arial" pitchFamily="34" charset="0"/>
              <a:buChar char="•"/>
            </a:pPr>
            <a:r>
              <a:rPr lang="en-US" sz="1100" dirty="0"/>
              <a:t>It also involves constructing mechanically stabilized earth walls, earthwork fills, drainage, concrete and asphalt pavements, lighting, signing, intelligent transportation systems (ITS), landscaping, and architectural treatments.  </a:t>
            </a:r>
          </a:p>
          <a:p>
            <a:pPr marL="168219" indent="-168219">
              <a:spcBef>
                <a:spcPts val="0"/>
              </a:spcBef>
              <a:buFont typeface="Arial" pitchFamily="34" charset="0"/>
              <a:buChar char="•"/>
            </a:pPr>
            <a:r>
              <a:rPr lang="en-US" sz="1100" dirty="0"/>
              <a:t>The active work zone spans several construction seasons, shifts traffic to newly constructed lanes over several segments, and replaces two former right-hand exits with temporary left-hand exits from the freeway.  </a:t>
            </a:r>
          </a:p>
          <a:p>
            <a:pPr marL="168219" indent="-168219" defTabSz="897169">
              <a:spcBef>
                <a:spcPts val="0"/>
              </a:spcBef>
              <a:buFont typeface="Arial" pitchFamily="34" charset="0"/>
              <a:buChar char="•"/>
              <a:defRPr/>
            </a:pPr>
            <a:r>
              <a:rPr lang="en-US" sz="1100" dirty="0"/>
              <a:t>During the WZRSA, the team focused its review on two specific locations at the request of the project manager: the Armenia/Howard interchange and Ashley/Kay interchange. </a:t>
            </a:r>
          </a:p>
          <a:p>
            <a:pPr>
              <a:spcBef>
                <a:spcPts val="0"/>
              </a:spcBef>
            </a:pPr>
            <a:r>
              <a:rPr lang="en-US" sz="1100" b="1" dirty="0"/>
              <a:t>Interaction:</a:t>
            </a:r>
          </a:p>
          <a:p>
            <a:pPr>
              <a:spcBef>
                <a:spcPts val="0"/>
              </a:spcBef>
            </a:pPr>
            <a:r>
              <a:rPr lang="en-US" sz="1100" b="1" dirty="0"/>
              <a:t>Notes:</a:t>
            </a:r>
            <a:endParaRPr lang="en-US" sz="1100" dirty="0"/>
          </a:p>
        </p:txBody>
      </p:sp>
    </p:spTree>
    <p:extLst>
      <p:ext uri="{BB962C8B-B14F-4D97-AF65-F5344CB8AC3E}">
        <p14:creationId xmlns:p14="http://schemas.microsoft.com/office/powerpoint/2010/main" val="14724425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2"/>
          <p:cNvSpPr>
            <a:spLocks noGrp="1" noRot="1" noChangeAspect="1" noChangeArrowheads="1" noTextEdit="1"/>
          </p:cNvSpPr>
          <p:nvPr>
            <p:ph type="sldImg"/>
          </p:nvPr>
        </p:nvSpPr>
        <p:spPr>
          <a:xfrm>
            <a:off x="1144588" y="687388"/>
            <a:ext cx="4572000" cy="3429000"/>
          </a:xfrm>
          <a:prstGeom prst="rect">
            <a:avLst/>
          </a:prstGeom>
          <a:ln/>
        </p:spPr>
      </p:sp>
      <p:sp>
        <p:nvSpPr>
          <p:cNvPr id="201733"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Describe the I-275 project.</a:t>
            </a:r>
            <a:endParaRPr lang="en-US" sz="1100" u="sng" dirty="0"/>
          </a:p>
          <a:p>
            <a:endParaRPr lang="en-US" sz="1100" b="1" dirty="0"/>
          </a:p>
          <a:p>
            <a:r>
              <a:rPr lang="en-US" sz="1100" b="1" dirty="0"/>
              <a:t>Background Information:</a:t>
            </a:r>
          </a:p>
          <a:p>
            <a:pPr marL="168219" indent="-168219" defTabSz="897169">
              <a:buFont typeface="Arial" pitchFamily="34" charset="0"/>
              <a:buChar char="•"/>
              <a:defRPr/>
            </a:pPr>
            <a:r>
              <a:rPr lang="en-US" sz="1100" dirty="0"/>
              <a:t>During the WZRSA, the team focused its review on two specific locations at the request of the project manager: the Armenia/Howard interchange and Ashley/Kay interchange. </a:t>
            </a:r>
          </a:p>
          <a:p>
            <a:pPr marL="168219" indent="-168219">
              <a:buFont typeface="Arial" pitchFamily="34" charset="0"/>
              <a:buChar char="•"/>
            </a:pPr>
            <a:endParaRPr lang="en-US" sz="1100" dirty="0"/>
          </a:p>
          <a:p>
            <a:pPr marL="168219" indent="-168219">
              <a:buFont typeface="Arial" pitchFamily="34" charset="0"/>
              <a:buChar char="•"/>
            </a:pPr>
            <a:r>
              <a:rPr lang="en-US" sz="1100" dirty="0"/>
              <a:t>The Ashley/Kay interchange was technically outside of the work zone limits, but traffic merging onto I-275 from the interchange immediately entered the work zone.  The Ashley Street ramp merges with the Kay Street ramp before merging with I-275 approximately 200 feet later.  </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5806005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2"/>
          <p:cNvSpPr>
            <a:spLocks noGrp="1" noRot="1" noChangeAspect="1" noChangeArrowheads="1" noTextEdit="1"/>
          </p:cNvSpPr>
          <p:nvPr>
            <p:ph type="sldImg"/>
          </p:nvPr>
        </p:nvSpPr>
        <p:spPr>
          <a:xfrm>
            <a:off x="1144588" y="687388"/>
            <a:ext cx="4572000" cy="3429000"/>
          </a:xfrm>
          <a:prstGeom prst="rect">
            <a:avLst/>
          </a:prstGeom>
          <a:ln/>
        </p:spPr>
      </p:sp>
      <p:sp>
        <p:nvSpPr>
          <p:cNvPr id="201733"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Describe the I-275 project.</a:t>
            </a:r>
            <a:endParaRPr lang="en-US" sz="1100" u="sng" dirty="0"/>
          </a:p>
          <a:p>
            <a:endParaRPr lang="en-US" sz="1100" b="1" dirty="0"/>
          </a:p>
          <a:p>
            <a:r>
              <a:rPr lang="en-US" sz="1100" b="1" dirty="0"/>
              <a:t>Background Information:</a:t>
            </a:r>
          </a:p>
          <a:p>
            <a:pPr marL="168219" indent="-168219" defTabSz="897169">
              <a:buFont typeface="Arial" pitchFamily="34" charset="0"/>
              <a:buChar char="•"/>
              <a:defRPr/>
            </a:pPr>
            <a:r>
              <a:rPr lang="en-US" sz="1100" dirty="0"/>
              <a:t>During the WZRSA, the team focused its review on two specific locations at the request of the project manager: the Armenia/Howard interchange and Ashley/Kay interchange. </a:t>
            </a:r>
          </a:p>
          <a:p>
            <a:pPr marL="168219" indent="-168219">
              <a:buFont typeface="Arial" pitchFamily="34" charset="0"/>
              <a:buChar char="•"/>
            </a:pPr>
            <a:endParaRPr lang="en-US" sz="1100" dirty="0"/>
          </a:p>
          <a:p>
            <a:pPr marL="168219" indent="-168219">
              <a:buFont typeface="Arial" pitchFamily="34" charset="0"/>
              <a:buChar char="•"/>
            </a:pPr>
            <a:r>
              <a:rPr lang="en-US" sz="1100" dirty="0"/>
              <a:t>The Armenia/Howard interchanges were typical right hand exits prior to construction.  During the active work zone, however, both exits were converted to left hand exits.  Traffic was led to either Armenia Avenue or Howard Avenue, depending on the direction traveled.  Both exits at Armenia and Howard Avenues were signalized intersections, along with successive signals along each corridor with approximately 300-400’  temporary signal spacing.</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2153720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Introduce Step 2.</a:t>
            </a:r>
          </a:p>
          <a:p>
            <a:endParaRPr lang="en-US" sz="1100" b="1" dirty="0"/>
          </a:p>
          <a:p>
            <a:r>
              <a:rPr lang="en-US" sz="1100" b="1" dirty="0"/>
              <a:t>Background Information:</a:t>
            </a:r>
          </a:p>
          <a:p>
            <a:pPr defTabSz="914024" eaLnBrk="1" fontAlgn="auto" hangingPunct="1">
              <a:spcBef>
                <a:spcPts val="0"/>
              </a:spcBef>
              <a:spcAft>
                <a:spcPts val="0"/>
              </a:spcAft>
              <a:defRPr/>
            </a:pPr>
            <a:r>
              <a:rPr lang="en-US" sz="1100" dirty="0"/>
              <a:t>The second step in the process is to select a WZRSA team.</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761711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r>
              <a:rPr lang="en-US" b="1" dirty="0"/>
              <a:t>Key Message:</a:t>
            </a:r>
            <a:r>
              <a:rPr lang="en-US" dirty="0"/>
              <a:t>  Selecting an appropriate WZRSA team and team leader can affect the quality and thoroughness of considerations during the WZRSA.</a:t>
            </a:r>
            <a:endParaRPr lang="en-US" b="1" dirty="0"/>
          </a:p>
          <a:p>
            <a:r>
              <a:rPr lang="en-US" b="1" dirty="0"/>
              <a:t>Background Information:</a:t>
            </a:r>
          </a:p>
          <a:p>
            <a:pPr>
              <a:spcBef>
                <a:spcPts val="196"/>
              </a:spcBef>
            </a:pPr>
            <a:r>
              <a:rPr lang="en-US" u="sng" dirty="0"/>
              <a:t>The Objective of the WZRSA Team: </a:t>
            </a:r>
          </a:p>
          <a:p>
            <a:pPr marL="171379" indent="-171379">
              <a:spcBef>
                <a:spcPts val="196"/>
              </a:spcBef>
              <a:buFont typeface="Arial" pitchFamily="34" charset="0"/>
              <a:buChar char="•"/>
            </a:pPr>
            <a:r>
              <a:rPr lang="en-US" dirty="0"/>
              <a:t>The objective of selecting an audit team is to choose an independent, qualified, and multidisciplinary group of experts who can successfully conduct a WZRSA.  </a:t>
            </a:r>
          </a:p>
          <a:p>
            <a:pPr marL="171379" indent="-171379">
              <a:spcBef>
                <a:spcPts val="196"/>
              </a:spcBef>
              <a:buFont typeface="Arial" pitchFamily="34" charset="0"/>
              <a:buChar char="•"/>
            </a:pPr>
            <a:r>
              <a:rPr lang="en-US" dirty="0"/>
              <a:t>It is important to assemble an WZRSA team that has sufficient competency to contribute to the objective of the WZRSA, while still providing a “birds-eye” view and fresh perspective.  </a:t>
            </a:r>
          </a:p>
          <a:p>
            <a:pPr marL="171379" indent="-171379">
              <a:spcBef>
                <a:spcPts val="196"/>
              </a:spcBef>
              <a:buFont typeface="Arial" pitchFamily="34" charset="0"/>
              <a:buChar char="•"/>
            </a:pPr>
            <a:r>
              <a:rPr lang="en-US" dirty="0"/>
              <a:t>By building a team that spans many disciplinary fields and extends past engineering lines, well-rounded insights can contribute to out-of-the-box solutions. </a:t>
            </a:r>
          </a:p>
          <a:p>
            <a:pPr marL="171379" indent="-171379">
              <a:spcBef>
                <a:spcPts val="196"/>
              </a:spcBef>
              <a:buFont typeface="Arial" pitchFamily="34" charset="0"/>
              <a:buChar char="•"/>
            </a:pPr>
            <a:r>
              <a:rPr lang="en-US" dirty="0"/>
              <a:t>Team members are encouraged to share insights on all aspects of the safety examination as they are not only safety professionals, but road users as well.  </a:t>
            </a:r>
          </a:p>
          <a:p>
            <a:pPr marL="171379" indent="-171379">
              <a:spcBef>
                <a:spcPts val="196"/>
              </a:spcBef>
              <a:buFont typeface="Arial" pitchFamily="34" charset="0"/>
              <a:buChar char="•"/>
            </a:pPr>
            <a:r>
              <a:rPr lang="en-US" dirty="0"/>
              <a:t>Previous RSA experience is not required; specific subject matter expertise should be the most important factor for team selection.</a:t>
            </a:r>
          </a:p>
          <a:p>
            <a:pPr>
              <a:spcBef>
                <a:spcPts val="196"/>
              </a:spcBef>
            </a:pPr>
            <a:r>
              <a:rPr lang="en-US" u="sng" dirty="0"/>
              <a:t>Selecting the Team Leader:</a:t>
            </a:r>
          </a:p>
          <a:p>
            <a:pPr marL="171379" indent="-171379">
              <a:spcBef>
                <a:spcPts val="196"/>
              </a:spcBef>
              <a:buFont typeface="Arial" pitchFamily="34" charset="0"/>
              <a:buChar char="•"/>
            </a:pPr>
            <a:r>
              <a:rPr lang="en-US" dirty="0"/>
              <a:t>The road owner is responsible for selecting the WZRSA team leader. </a:t>
            </a:r>
          </a:p>
          <a:p>
            <a:pPr marL="171379" indent="-171379">
              <a:spcBef>
                <a:spcPts val="196"/>
              </a:spcBef>
              <a:buFont typeface="Arial" pitchFamily="34" charset="0"/>
              <a:buChar char="•"/>
            </a:pPr>
            <a:r>
              <a:rPr lang="en-US" dirty="0"/>
              <a:t>The team leader should have a thorough understanding of the RSA process and possess excellent communications and leadership skills. </a:t>
            </a:r>
          </a:p>
          <a:p>
            <a:pPr marL="171379" indent="-171379">
              <a:spcBef>
                <a:spcPts val="196"/>
              </a:spcBef>
              <a:buFont typeface="Arial" pitchFamily="34" charset="0"/>
              <a:buChar char="•"/>
            </a:pPr>
            <a:r>
              <a:rPr lang="en-US" dirty="0"/>
              <a:t>The team leader will have the ultimate say on the WZRSA final report and will serve as the primary point of contact between the road owner, the design team, and the audit team. </a:t>
            </a:r>
          </a:p>
          <a:p>
            <a:pPr marL="171379" indent="-171379">
              <a:spcBef>
                <a:spcPts val="196"/>
              </a:spcBef>
              <a:buFont typeface="Arial" pitchFamily="34" charset="0"/>
              <a:buChar char="•"/>
            </a:pPr>
            <a:r>
              <a:rPr lang="en-US" dirty="0"/>
              <a:t>The road owner and the WZRSA team leader should select a set of qualified individuals from a variety of organizations – within the agency, from another public agency, or from other outside sources.  </a:t>
            </a:r>
          </a:p>
          <a:p>
            <a:r>
              <a:rPr lang="en-US" b="1" dirty="0"/>
              <a:t>Interaction:</a:t>
            </a:r>
          </a:p>
          <a:p>
            <a:r>
              <a:rPr lang="en-US" b="1" dirty="0"/>
              <a:t>Notes:</a:t>
            </a:r>
            <a:endParaRPr lang="en-US" dirty="0"/>
          </a:p>
        </p:txBody>
      </p:sp>
    </p:spTree>
    <p:extLst>
      <p:ext uri="{BB962C8B-B14F-4D97-AF65-F5344CB8AC3E}">
        <p14:creationId xmlns:p14="http://schemas.microsoft.com/office/powerpoint/2010/main" val="318713103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a:spcBef>
                <a:spcPts val="0"/>
              </a:spcBef>
            </a:pPr>
            <a:r>
              <a:rPr lang="en-US" b="1" dirty="0"/>
              <a:t>Key Message:  </a:t>
            </a:r>
            <a:r>
              <a:rPr lang="en-US" dirty="0"/>
              <a:t>Discuss the needed skills, expertise, and qualities of the WZRSA team.</a:t>
            </a:r>
          </a:p>
          <a:p>
            <a:pPr>
              <a:spcBef>
                <a:spcPts val="0"/>
              </a:spcBef>
            </a:pPr>
            <a:r>
              <a:rPr lang="en-US" b="1" dirty="0"/>
              <a:t>Background Information:</a:t>
            </a:r>
          </a:p>
          <a:p>
            <a:pPr>
              <a:spcBef>
                <a:spcPts val="0"/>
              </a:spcBef>
            </a:pPr>
            <a:r>
              <a:rPr lang="en-US" u="sng" dirty="0"/>
              <a:t>Needed Skills of the WZRSA Team</a:t>
            </a:r>
            <a:r>
              <a:rPr lang="en-US" dirty="0"/>
              <a:t>.  </a:t>
            </a:r>
          </a:p>
          <a:p>
            <a:pPr marL="171379" indent="-171379">
              <a:spcBef>
                <a:spcPts val="0"/>
              </a:spcBef>
              <a:buFont typeface="Arial" pitchFamily="34" charset="0"/>
              <a:buChar char="•"/>
            </a:pPr>
            <a:r>
              <a:rPr lang="en-US" dirty="0"/>
              <a:t>Must be impartial and must not have been involved in the project development process. </a:t>
            </a:r>
          </a:p>
          <a:p>
            <a:pPr marL="171379" indent="-171379">
              <a:spcBef>
                <a:spcPts val="0"/>
              </a:spcBef>
              <a:buFont typeface="Arial" pitchFamily="34" charset="0"/>
              <a:buChar char="•"/>
            </a:pPr>
            <a:r>
              <a:rPr lang="en-US" dirty="0"/>
              <a:t>The freedom, ability, and comfort of auditors to comment frankly on potentially controversial safety issues are crucial to the success of the WZRSA.  </a:t>
            </a:r>
          </a:p>
          <a:p>
            <a:pPr marL="171379" indent="-171379">
              <a:spcBef>
                <a:spcPts val="0"/>
              </a:spcBef>
              <a:buFont typeface="Arial" pitchFamily="34" charset="0"/>
              <a:buChar char="•"/>
            </a:pPr>
            <a:r>
              <a:rPr lang="en-US" dirty="0"/>
              <a:t>Individuals with no prior input or participation in the project can also be able to provide a fresh viewpoint from a perspective </a:t>
            </a:r>
          </a:p>
          <a:p>
            <a:pPr marL="171379" indent="-171379">
              <a:spcBef>
                <a:spcPts val="0"/>
              </a:spcBef>
              <a:buFont typeface="Arial" pitchFamily="34" charset="0"/>
              <a:buChar char="•"/>
            </a:pPr>
            <a:r>
              <a:rPr lang="en-US" dirty="0"/>
              <a:t>The audit team should represent a group of individuals that possess skills that will ensure the most critical aspects of the project are addressed.</a:t>
            </a:r>
          </a:p>
          <a:p>
            <a:pPr marL="171379" indent="-171379">
              <a:spcBef>
                <a:spcPts val="0"/>
              </a:spcBef>
              <a:buFont typeface="Arial" pitchFamily="34" charset="0"/>
              <a:buChar char="•"/>
            </a:pPr>
            <a:r>
              <a:rPr lang="en-US" dirty="0"/>
              <a:t>Generally, WZRSA teams have five to eight members, but can be larger on complex projects</a:t>
            </a:r>
          </a:p>
          <a:p>
            <a:pPr>
              <a:spcBef>
                <a:spcPts val="0"/>
              </a:spcBef>
            </a:pPr>
            <a:r>
              <a:rPr lang="en-US" u="sng" dirty="0"/>
              <a:t>Team Composition.  </a:t>
            </a:r>
            <a:r>
              <a:rPr lang="en-US" dirty="0"/>
              <a:t>Depending on the nature of the project and the phase in which the WZRSA is to be conducted, those to consider serving on an WZRSA team can include a variety of people.</a:t>
            </a:r>
          </a:p>
          <a:p>
            <a:pPr marL="171379" indent="-171379">
              <a:spcBef>
                <a:spcPts val="0"/>
              </a:spcBef>
              <a:buFont typeface="Arial" pitchFamily="34" charset="0"/>
              <a:buChar char="•"/>
            </a:pPr>
            <a:r>
              <a:rPr lang="en-US" dirty="0"/>
              <a:t>It can also prove beneficial to include a member of the community in which the work zone will be or is taking place.  Community members can have insights that contribute to a more robust review.  Their participation on the team can also assist in gaining public support for the project or work zone.</a:t>
            </a:r>
          </a:p>
          <a:p>
            <a:pPr marL="171379" indent="-171379">
              <a:spcBef>
                <a:spcPts val="0"/>
              </a:spcBef>
              <a:buFont typeface="Arial" pitchFamily="34" charset="0"/>
              <a:buChar char="•"/>
            </a:pPr>
            <a:r>
              <a:rPr lang="en-US" dirty="0"/>
              <a:t>In addition to those listed above, WZRSA team members should be added and considered based on specific phases of a project being assessed.  </a:t>
            </a:r>
          </a:p>
          <a:p>
            <a:pPr marL="171379" indent="-171379">
              <a:spcBef>
                <a:spcPts val="0"/>
              </a:spcBef>
              <a:buFont typeface="Arial" pitchFamily="34" charset="0"/>
              <a:buChar char="•"/>
            </a:pPr>
            <a:r>
              <a:rPr lang="en-US" dirty="0"/>
              <a:t>Areas of specialty that would further supplement the core skills will vary depending on the WZRSA phase (planning, design, or active work zone).  </a:t>
            </a:r>
          </a:p>
          <a:p>
            <a:pPr marL="171379" indent="-171379">
              <a:spcBef>
                <a:spcPts val="0"/>
              </a:spcBef>
              <a:buFont typeface="Arial" pitchFamily="34" charset="0"/>
              <a:buChar char="•"/>
            </a:pPr>
            <a:r>
              <a:rPr lang="en-US" dirty="0"/>
              <a:t>Core team members should include DOT staff versed in work zone and safety concepts and law enforcement, at a minimum. </a:t>
            </a:r>
          </a:p>
          <a:p>
            <a:pPr>
              <a:spcBef>
                <a:spcPts val="0"/>
              </a:spcBef>
            </a:pPr>
            <a:r>
              <a:rPr lang="en-US" dirty="0"/>
              <a:t>It is beneficial to have team members who are good communicators, both oral and written, and who work well in group exercises.</a:t>
            </a:r>
          </a:p>
          <a:p>
            <a:pPr>
              <a:spcBef>
                <a:spcPts val="0"/>
              </a:spcBef>
            </a:pPr>
            <a:r>
              <a:rPr lang="en-US" b="1" dirty="0"/>
              <a:t>Interaction:  </a:t>
            </a:r>
            <a:r>
              <a:rPr lang="en-US" dirty="0"/>
              <a:t>What other general attributes can be good for team members to possess?</a:t>
            </a:r>
          </a:p>
          <a:p>
            <a:pPr>
              <a:spcBef>
                <a:spcPts val="0"/>
              </a:spcBef>
            </a:pPr>
            <a:r>
              <a:rPr lang="en-US" b="1" dirty="0"/>
              <a:t>Notes:</a:t>
            </a:r>
            <a:endParaRPr lang="en-US" dirty="0"/>
          </a:p>
        </p:txBody>
      </p:sp>
    </p:spTree>
    <p:extLst>
      <p:ext uri="{BB962C8B-B14F-4D97-AF65-F5344CB8AC3E}">
        <p14:creationId xmlns:p14="http://schemas.microsoft.com/office/powerpoint/2010/main" val="3309063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Rectangle 2"/>
          <p:cNvSpPr>
            <a:spLocks noGrp="1" noRot="1" noChangeAspect="1" noChangeArrowheads="1" noTextEdit="1"/>
          </p:cNvSpPr>
          <p:nvPr>
            <p:ph type="sldImg"/>
          </p:nvPr>
        </p:nvSpPr>
        <p:spPr>
          <a:xfrm>
            <a:off x="1144588" y="687388"/>
            <a:ext cx="4572000" cy="3429000"/>
          </a:xfrm>
          <a:prstGeom prst="rect">
            <a:avLst/>
          </a:prstGeom>
          <a:ln/>
        </p:spPr>
      </p:sp>
      <p:sp>
        <p:nvSpPr>
          <p:cNvPr id="157700"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Get to know attendees and their roles</a:t>
            </a:r>
          </a:p>
          <a:p>
            <a:endParaRPr lang="en-US" sz="1100" b="1" dirty="0"/>
          </a:p>
          <a:p>
            <a:r>
              <a:rPr lang="en-US" sz="1100" b="1" dirty="0"/>
              <a:t>Background Information:</a:t>
            </a:r>
          </a:p>
          <a:p>
            <a:pPr marL="168184" indent="-168184" eaLnBrk="1" hangingPunct="1">
              <a:buFont typeface="Arial" pitchFamily="34" charset="0"/>
              <a:buChar char="•"/>
            </a:pPr>
            <a:r>
              <a:rPr lang="en-US" sz="1100" dirty="0"/>
              <a:t>Facilitator leads a self-introduction session for the attendees</a:t>
            </a:r>
          </a:p>
          <a:p>
            <a:pPr marL="168184" indent="-168184" eaLnBrk="1" hangingPunct="1">
              <a:buFont typeface="Arial" pitchFamily="34" charset="0"/>
              <a:buChar char="•"/>
            </a:pPr>
            <a:r>
              <a:rPr lang="en-US" sz="1100" dirty="0"/>
              <a:t>Questions for each attendee:</a:t>
            </a:r>
          </a:p>
          <a:p>
            <a:pPr marL="678965" lvl="1" indent="-168184" eaLnBrk="1" hangingPunct="1">
              <a:buFont typeface="Arial" pitchFamily="34" charset="0"/>
              <a:buChar char="•"/>
            </a:pPr>
            <a:r>
              <a:rPr lang="en-US" sz="1100" dirty="0"/>
              <a:t>Who are you?</a:t>
            </a:r>
          </a:p>
          <a:p>
            <a:pPr marL="678965" lvl="1" indent="-168184" eaLnBrk="1" hangingPunct="1">
              <a:buFont typeface="Arial" pitchFamily="34" charset="0"/>
              <a:buChar char="•"/>
            </a:pPr>
            <a:r>
              <a:rPr lang="en-US" sz="1100" dirty="0"/>
              <a:t>What is your position?</a:t>
            </a:r>
          </a:p>
          <a:p>
            <a:pPr marL="678965" lvl="1" indent="-168184" eaLnBrk="1" hangingPunct="1">
              <a:buFont typeface="Arial" pitchFamily="34" charset="0"/>
              <a:buChar char="•"/>
            </a:pPr>
            <a:r>
              <a:rPr lang="en-US" sz="1100" dirty="0"/>
              <a:t>Who is your employer?</a:t>
            </a:r>
          </a:p>
          <a:p>
            <a:pPr marL="678965" lvl="1" indent="-168184" eaLnBrk="1" hangingPunct="1">
              <a:buFont typeface="Arial" pitchFamily="34" charset="0"/>
              <a:buChar char="•"/>
            </a:pPr>
            <a:r>
              <a:rPr lang="en-US" sz="1100" dirty="0"/>
              <a:t>What is your expectation for this workshop?</a:t>
            </a:r>
          </a:p>
          <a:p>
            <a:pPr marL="1127454" lvl="2" indent="-168184" eaLnBrk="1" hangingPunct="1">
              <a:buFont typeface="Arial" pitchFamily="34" charset="0"/>
              <a:buChar char="•"/>
            </a:pPr>
            <a:r>
              <a:rPr lang="en-US" sz="1100" b="1" dirty="0"/>
              <a:t>The presenter may write the class expectations on a flip chart and review them at the end of the workshop to ensure that the expectations were met.</a:t>
            </a:r>
          </a:p>
          <a:p>
            <a:endParaRPr lang="en-US" sz="1100" b="1" dirty="0"/>
          </a:p>
          <a:p>
            <a:pPr marL="0" lvl="1" defTabSz="896981">
              <a:defRPr/>
            </a:pPr>
            <a:r>
              <a:rPr lang="en-US" sz="1100" b="1" dirty="0"/>
              <a:t>Interaction: Ask them about their experience with work zones or RSAs.</a:t>
            </a:r>
          </a:p>
          <a:p>
            <a:endParaRPr lang="en-US" sz="1100" b="1" dirty="0"/>
          </a:p>
          <a:p>
            <a:r>
              <a:rPr lang="en-US" sz="1100" b="1" dirty="0"/>
              <a:t>Notes: &lt; Use this section to record any improvements to the course&gt;</a:t>
            </a:r>
            <a:endParaRPr lang="en-US" sz="1100" dirty="0"/>
          </a:p>
        </p:txBody>
      </p:sp>
    </p:spTree>
    <p:extLst>
      <p:ext uri="{BB962C8B-B14F-4D97-AF65-F5344CB8AC3E}">
        <p14:creationId xmlns:p14="http://schemas.microsoft.com/office/powerpoint/2010/main" val="4930004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Rectangle 2"/>
          <p:cNvSpPr>
            <a:spLocks noGrp="1" noRot="1" noChangeAspect="1" noChangeArrowheads="1" noTextEdit="1"/>
          </p:cNvSpPr>
          <p:nvPr>
            <p:ph type="sldImg"/>
          </p:nvPr>
        </p:nvSpPr>
        <p:spPr>
          <a:xfrm>
            <a:off x="1143000" y="687388"/>
            <a:ext cx="4572000" cy="3429000"/>
          </a:xfrm>
          <a:prstGeom prst="rect">
            <a:avLst/>
          </a:prstGeom>
          <a:ln/>
        </p:spPr>
      </p:sp>
      <p:sp>
        <p:nvSpPr>
          <p:cNvPr id="20480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Selecting a WZRSA team varies, in part, by the project phase in which the WZRSA is to be conducted.</a:t>
            </a:r>
            <a:endParaRPr lang="en-US" sz="1100" b="1" dirty="0"/>
          </a:p>
          <a:p>
            <a:endParaRPr lang="en-US" sz="1100" b="1" dirty="0"/>
          </a:p>
          <a:p>
            <a:r>
              <a:rPr lang="en-US" sz="1100" b="1" dirty="0"/>
              <a:t>Background Information:</a:t>
            </a:r>
          </a:p>
          <a:p>
            <a:pPr marL="168184" indent="-168184">
              <a:buFont typeface="Arial" pitchFamily="34" charset="0"/>
              <a:buChar char="•"/>
            </a:pPr>
            <a:r>
              <a:rPr lang="en-US" sz="1100" dirty="0"/>
              <a:t>In the planning phase, the WZRSA team discusses high-level concepts and can not rely on drawings or formalized plans.  </a:t>
            </a:r>
          </a:p>
          <a:p>
            <a:pPr marL="168184" indent="-168184">
              <a:buFont typeface="Arial" pitchFamily="34" charset="0"/>
              <a:buChar char="•"/>
            </a:pPr>
            <a:r>
              <a:rPr lang="en-US" sz="1100" dirty="0"/>
              <a:t>In addition to the WZRSA team members listed previously, additional members should include a representative who is familiar with the local road network and affected communities, and someone who is familiar with other planned projects in the vicinity of the work zone being examined.</a:t>
            </a:r>
          </a:p>
          <a:p>
            <a:endParaRPr lang="en-US" sz="1100" b="1" dirty="0"/>
          </a:p>
          <a:p>
            <a:pPr defTabSz="896981">
              <a:defRPr/>
            </a:pPr>
            <a:r>
              <a:rPr lang="en-US" sz="1100" b="1" dirty="0"/>
              <a:t>Interaction:  </a:t>
            </a:r>
            <a:r>
              <a:rPr lang="en-US" sz="1100" dirty="0"/>
              <a:t>How would your team change if you were conducting a WZRSA during the planning phase, preliminary design phase, final design stage, or active work zone phase?</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69931334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Rectangle 2"/>
          <p:cNvSpPr>
            <a:spLocks noGrp="1" noRot="1" noChangeAspect="1" noChangeArrowheads="1" noTextEdit="1"/>
          </p:cNvSpPr>
          <p:nvPr>
            <p:ph type="sldImg"/>
          </p:nvPr>
        </p:nvSpPr>
        <p:spPr>
          <a:xfrm>
            <a:off x="1143000" y="687388"/>
            <a:ext cx="4572000" cy="3429000"/>
          </a:xfrm>
          <a:prstGeom prst="rect">
            <a:avLst/>
          </a:prstGeom>
          <a:ln/>
        </p:spPr>
      </p:sp>
      <p:sp>
        <p:nvSpPr>
          <p:cNvPr id="20480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Selecting a WZRSA team varies, in part, by the project phase in which the WZRSA is to be conducted.</a:t>
            </a:r>
            <a:endParaRPr lang="en-US" sz="1100" b="1" dirty="0"/>
          </a:p>
          <a:p>
            <a:endParaRPr lang="en-US" sz="1100" b="1" dirty="0"/>
          </a:p>
          <a:p>
            <a:r>
              <a:rPr lang="en-US" sz="1100" b="1" dirty="0"/>
              <a:t>Background Information:</a:t>
            </a:r>
          </a:p>
          <a:p>
            <a:r>
              <a:rPr lang="en-US" sz="1100" dirty="0"/>
              <a:t>In the preliminary design phase, members of the WZRSA team must rely on drawings to determine what the project will include and how traffic flow, accessibility, and safety will be maintained during the project. They need to be able to visualize the road in three dimensions with all its appurtenances. A field investigation of the site of a proposed road will help in visualizing the design and will assist the audit team in better understanding how the new project will transition into existing roads. In addition to the WZRSA team members listed above, a preliminary design phase WZRSA should have a road design engineer skilled in horizontal and vertical road alignment, road cross-section elements, and intersection layout.</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4600262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Rectangle 2"/>
          <p:cNvSpPr>
            <a:spLocks noGrp="1" noRot="1" noChangeAspect="1" noChangeArrowheads="1" noTextEdit="1"/>
          </p:cNvSpPr>
          <p:nvPr>
            <p:ph type="sldImg"/>
          </p:nvPr>
        </p:nvSpPr>
        <p:spPr>
          <a:xfrm>
            <a:off x="1143000" y="687388"/>
            <a:ext cx="4572000" cy="3429000"/>
          </a:xfrm>
          <a:prstGeom prst="rect">
            <a:avLst/>
          </a:prstGeom>
          <a:ln/>
        </p:spPr>
      </p:sp>
      <p:sp>
        <p:nvSpPr>
          <p:cNvPr id="20480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Selecting a WZRSA team varies, in part, by the project phase in which the WZRSA is to be conducted.</a:t>
            </a:r>
            <a:endParaRPr lang="en-US" sz="1100" b="1" dirty="0"/>
          </a:p>
          <a:p>
            <a:endParaRPr lang="en-US" sz="1100" b="1" dirty="0"/>
          </a:p>
          <a:p>
            <a:r>
              <a:rPr lang="en-US" sz="1100" b="1" dirty="0"/>
              <a:t>Background Information:</a:t>
            </a:r>
          </a:p>
          <a:p>
            <a:r>
              <a:rPr lang="en-US" sz="1100" dirty="0"/>
              <a:t>A final design phase WZRSA team should have a traffic operations engineer skilled in traffic signal control; traffic signs; delineation; pavement markings; pedestrian, bicycle, and transit facilities; and a road design engineer skilled in roadside protection and work zone TTC. Consideration should also be given to individuals with experience in road maintenance, enforcement, first response, schools, highway-rail grade crossings, and other areas.</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02225999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Rectangle 2"/>
          <p:cNvSpPr>
            <a:spLocks noGrp="1" noRot="1" noChangeAspect="1" noChangeArrowheads="1" noTextEdit="1"/>
          </p:cNvSpPr>
          <p:nvPr>
            <p:ph type="sldImg"/>
          </p:nvPr>
        </p:nvSpPr>
        <p:spPr>
          <a:xfrm>
            <a:off x="1143000" y="687388"/>
            <a:ext cx="4572000" cy="3429000"/>
          </a:xfrm>
          <a:prstGeom prst="rect">
            <a:avLst/>
          </a:prstGeom>
          <a:ln/>
        </p:spPr>
      </p:sp>
      <p:sp>
        <p:nvSpPr>
          <p:cNvPr id="20480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Selecting a WZRSA team varies, in part, by the project phase in which the WZRSA is to be conducted.</a:t>
            </a:r>
            <a:endParaRPr lang="en-US" sz="1100" b="1" dirty="0"/>
          </a:p>
          <a:p>
            <a:endParaRPr lang="en-US" sz="1100" b="1" dirty="0"/>
          </a:p>
          <a:p>
            <a:r>
              <a:rPr lang="en-US" sz="1100" b="1" dirty="0"/>
              <a:t>Background Information:</a:t>
            </a:r>
          </a:p>
          <a:p>
            <a:r>
              <a:rPr lang="en-US" sz="1100" dirty="0"/>
              <a:t>In the active work zone phase RSA, the WZRSA team should also include experts in human factors/positive guidance, maintenance, and law enforcement, in addition to the WZRSA team members listed above.  During this phase, the team should have sufficient expertise to also consider ingress and egress to/from the work zone, work space and activity area issues, and work zone TTCD setup and removal.</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7244360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 WZRSA team for the Florida Pilot WZRSA was chosen to encompass a variety of disciplines.</a:t>
            </a:r>
          </a:p>
          <a:p>
            <a:endParaRPr lang="en-US" sz="1100" b="1" dirty="0"/>
          </a:p>
          <a:p>
            <a:r>
              <a:rPr lang="en-US" sz="1100" b="1" dirty="0"/>
              <a:t>Background Information:  </a:t>
            </a:r>
            <a:r>
              <a:rPr lang="en-US" sz="1100" dirty="0"/>
              <a:t>Discuss team composition</a:t>
            </a:r>
          </a:p>
          <a:p>
            <a:pPr marL="168219" indent="-168219" eaLnBrk="1" hangingPunct="1">
              <a:buFont typeface="Arial" pitchFamily="34" charset="0"/>
              <a:buChar char="•"/>
            </a:pPr>
            <a:r>
              <a:rPr lang="en-US" sz="1100" dirty="0"/>
              <a:t>The independent, multi-disciplinary WZRSA team was selected by Florida DOT and the ATSSA team</a:t>
            </a:r>
          </a:p>
          <a:p>
            <a:pPr marL="168219" indent="-168219" eaLnBrk="1" hangingPunct="1">
              <a:buFont typeface="Arial" pitchFamily="34" charset="0"/>
              <a:buChar char="•"/>
            </a:pPr>
            <a:r>
              <a:rPr lang="en-US" sz="1100" dirty="0"/>
              <a:t>The same team conducted a WZRSA for both projects.</a:t>
            </a:r>
          </a:p>
          <a:p>
            <a:endParaRPr lang="en-US" sz="1100" b="1" dirty="0"/>
          </a:p>
          <a:p>
            <a:r>
              <a:rPr lang="en-US" sz="1100" b="1" dirty="0"/>
              <a:t>Interaction:  Ask:  </a:t>
            </a:r>
            <a:r>
              <a:rPr lang="en-US" sz="1100" dirty="0"/>
              <a:t>What other disciplines could have been represented for the design phase WZRSA?  What about for the Active WZRSA?</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5162599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Introduce Step 3.</a:t>
            </a:r>
          </a:p>
          <a:p>
            <a:endParaRPr lang="en-US" sz="1100" b="1" dirty="0"/>
          </a:p>
          <a:p>
            <a:r>
              <a:rPr lang="en-US" sz="1100" b="1" dirty="0"/>
              <a:t>Background Information:</a:t>
            </a:r>
          </a:p>
          <a:p>
            <a:pPr defTabSz="914215" eaLnBrk="1" fontAlgn="auto" hangingPunct="1">
              <a:spcBef>
                <a:spcPts val="0"/>
              </a:spcBef>
              <a:spcAft>
                <a:spcPts val="0"/>
              </a:spcAft>
              <a:defRPr/>
            </a:pPr>
            <a:r>
              <a:rPr lang="en-US" sz="1100" dirty="0"/>
              <a:t>Step 3:  Conduct a Pre Audit Meeting:</a:t>
            </a:r>
          </a:p>
          <a:p>
            <a:pPr marL="171416" indent="-171416" defTabSz="914215" eaLnBrk="1" fontAlgn="auto" hangingPunct="1">
              <a:spcBef>
                <a:spcPts val="0"/>
              </a:spcBef>
              <a:spcAft>
                <a:spcPts val="0"/>
              </a:spcAft>
              <a:buFont typeface="Arial" pitchFamily="34" charset="0"/>
              <a:buChar char="•"/>
              <a:defRPr/>
            </a:pPr>
            <a:r>
              <a:rPr lang="en-US" sz="1100" dirty="0"/>
              <a:t>The pre-audit meeting is comprised of two parts:  the project overview meeting with the road owner and the review of project information. </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8985692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defTabSz="896981">
              <a:spcBef>
                <a:spcPts val="0"/>
              </a:spcBef>
              <a:defRPr/>
            </a:pPr>
            <a:r>
              <a:rPr lang="en-US" b="1" dirty="0"/>
              <a:t>Key Message:  </a:t>
            </a:r>
            <a:r>
              <a:rPr lang="en-US" dirty="0"/>
              <a:t>The project overview meeting is an opportunity for the road owner to formally meet the WZRSA team and kick off the WZRSA.  </a:t>
            </a:r>
          </a:p>
          <a:p>
            <a:pPr defTabSz="896981">
              <a:spcBef>
                <a:spcPts val="0"/>
              </a:spcBef>
              <a:defRPr/>
            </a:pPr>
            <a:endParaRPr lang="en-US" dirty="0"/>
          </a:p>
          <a:p>
            <a:pPr>
              <a:spcBef>
                <a:spcPts val="0"/>
              </a:spcBef>
            </a:pPr>
            <a:r>
              <a:rPr lang="en-US" b="1" dirty="0"/>
              <a:t>Background Information:</a:t>
            </a:r>
          </a:p>
          <a:p>
            <a:pPr marL="171379" indent="-171379">
              <a:spcBef>
                <a:spcPts val="0"/>
              </a:spcBef>
              <a:buFont typeface="Arial" pitchFamily="34" charset="0"/>
              <a:buChar char="•"/>
            </a:pPr>
            <a:r>
              <a:rPr lang="en-US" dirty="0"/>
              <a:t>The road owner should introduce the WZRSA team leader and give details related to the following topics:</a:t>
            </a:r>
          </a:p>
          <a:p>
            <a:pPr marL="358792" lvl="1" indent="-171379">
              <a:spcBef>
                <a:spcPts val="0"/>
              </a:spcBef>
              <a:buFont typeface="Arial" pitchFamily="34" charset="0"/>
              <a:buChar char="•"/>
            </a:pPr>
            <a:r>
              <a:rPr lang="en-US" dirty="0"/>
              <a:t>Specific goals and objectives for the WZRSA;</a:t>
            </a:r>
          </a:p>
          <a:p>
            <a:pPr marL="358792" lvl="1" indent="-171379">
              <a:spcBef>
                <a:spcPts val="0"/>
              </a:spcBef>
              <a:buFont typeface="Arial" pitchFamily="34" charset="0"/>
              <a:buChar char="•"/>
            </a:pPr>
            <a:r>
              <a:rPr lang="en-US" dirty="0"/>
              <a:t>Concerns with the roadway section where the work zone will take place;</a:t>
            </a:r>
          </a:p>
          <a:p>
            <a:pPr marL="358792" lvl="1" indent="-171379">
              <a:spcBef>
                <a:spcPts val="0"/>
              </a:spcBef>
              <a:buFont typeface="Arial" pitchFamily="34" charset="0"/>
              <a:buChar char="•"/>
            </a:pPr>
            <a:r>
              <a:rPr lang="en-US" dirty="0"/>
              <a:t>Safety concerns with similar projects;</a:t>
            </a:r>
          </a:p>
          <a:p>
            <a:pPr marL="358792" lvl="1" indent="-171379">
              <a:spcBef>
                <a:spcPts val="0"/>
              </a:spcBef>
              <a:buFont typeface="Arial" pitchFamily="34" charset="0"/>
              <a:buChar char="•"/>
            </a:pPr>
            <a:r>
              <a:rPr lang="en-US" dirty="0"/>
              <a:t>Work zone schedule and duration; </a:t>
            </a:r>
          </a:p>
          <a:p>
            <a:pPr marL="358792" lvl="1" indent="-171379">
              <a:spcBef>
                <a:spcPts val="0"/>
              </a:spcBef>
              <a:buFont typeface="Arial" pitchFamily="34" charset="0"/>
              <a:buChar char="•"/>
            </a:pPr>
            <a:r>
              <a:rPr lang="en-US" dirty="0"/>
              <a:t>State laws and agency policies related to work zone activities (e.g., no texting and driving, how speed limits are established); </a:t>
            </a:r>
          </a:p>
          <a:p>
            <a:pPr marL="358792" lvl="1" indent="-171379">
              <a:spcBef>
                <a:spcPts val="0"/>
              </a:spcBef>
              <a:buFont typeface="Arial" pitchFamily="34" charset="0"/>
              <a:buChar char="•"/>
            </a:pPr>
            <a:r>
              <a:rPr lang="en-US" dirty="0"/>
              <a:t>Constraints and limitations associated with the project, including guidelines by which the WZRSA will be conducted and the types and extent of recommendations that can be made by the team; and</a:t>
            </a:r>
          </a:p>
          <a:p>
            <a:pPr marL="358792" lvl="1" indent="-171379">
              <a:spcBef>
                <a:spcPts val="0"/>
              </a:spcBef>
              <a:buFont typeface="Arial" pitchFamily="34" charset="0"/>
              <a:buChar char="•"/>
            </a:pPr>
            <a:r>
              <a:rPr lang="en-US" dirty="0"/>
              <a:t>Guidance on the level of risk associated with the various safety issues identified (e.g., low, medium, or high). </a:t>
            </a:r>
          </a:p>
          <a:p>
            <a:pPr marL="171379" indent="-171379">
              <a:spcBef>
                <a:spcPts val="0"/>
              </a:spcBef>
              <a:buFont typeface="Arial" pitchFamily="34" charset="0"/>
              <a:buChar char="•"/>
            </a:pPr>
            <a:r>
              <a:rPr lang="en-US" dirty="0"/>
              <a:t>Once introduced to the team, the WZRSA team leader should be prepared to discuss the following:</a:t>
            </a:r>
          </a:p>
          <a:p>
            <a:pPr marL="358792" lvl="1" indent="-171379">
              <a:spcBef>
                <a:spcPts val="0"/>
              </a:spcBef>
              <a:buFont typeface="Arial" pitchFamily="34" charset="0"/>
              <a:buChar char="•"/>
            </a:pPr>
            <a:r>
              <a:rPr lang="en-US" dirty="0"/>
              <a:t>Identification of individual team members’ roles;</a:t>
            </a:r>
          </a:p>
          <a:p>
            <a:pPr marL="358792" lvl="1" indent="-171379">
              <a:spcBef>
                <a:spcPts val="0"/>
              </a:spcBef>
              <a:buFont typeface="Arial" pitchFamily="34" charset="0"/>
              <a:buChar char="•"/>
            </a:pPr>
            <a:r>
              <a:rPr lang="en-US" dirty="0"/>
              <a:t>Reviewing the WZRSA process; and</a:t>
            </a:r>
          </a:p>
          <a:p>
            <a:pPr marL="358792" lvl="1" indent="-171379">
              <a:spcBef>
                <a:spcPts val="0"/>
              </a:spcBef>
              <a:buFont typeface="Arial" pitchFamily="34" charset="0"/>
              <a:buChar char="•"/>
            </a:pPr>
            <a:r>
              <a:rPr lang="en-US" dirty="0"/>
              <a:t>Summarizing the contact information of the road owner, all relevant project contacts, and all team members.</a:t>
            </a:r>
          </a:p>
          <a:p>
            <a:pPr marL="358792" lvl="1" indent="-171379">
              <a:spcBef>
                <a:spcPts val="0"/>
              </a:spcBef>
              <a:buFont typeface="Arial" pitchFamily="34" charset="0"/>
              <a:buChar char="•"/>
            </a:pPr>
            <a:endParaRPr lang="en-US" dirty="0"/>
          </a:p>
          <a:p>
            <a:pPr>
              <a:spcBef>
                <a:spcPts val="0"/>
              </a:spcBef>
            </a:pPr>
            <a:r>
              <a:rPr lang="en-US" b="1" dirty="0"/>
              <a:t>Interaction:</a:t>
            </a:r>
          </a:p>
          <a:p>
            <a:pPr>
              <a:spcBef>
                <a:spcPts val="0"/>
              </a:spcBef>
            </a:pPr>
            <a:r>
              <a:rPr lang="en-US" b="1" dirty="0"/>
              <a:t>Notes:</a:t>
            </a:r>
            <a:endParaRPr lang="en-US" dirty="0"/>
          </a:p>
        </p:txBody>
      </p:sp>
    </p:spTree>
    <p:extLst>
      <p:ext uri="{BB962C8B-B14F-4D97-AF65-F5344CB8AC3E}">
        <p14:creationId xmlns:p14="http://schemas.microsoft.com/office/powerpoint/2010/main" val="98285655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defTabSz="896981">
              <a:spcBef>
                <a:spcPts val="0"/>
              </a:spcBef>
              <a:defRPr/>
            </a:pPr>
            <a:r>
              <a:rPr lang="en-US" b="1" dirty="0"/>
              <a:t>Key Message:  </a:t>
            </a:r>
            <a:r>
              <a:rPr lang="en-US" dirty="0"/>
              <a:t>The project overview meeting is an opportunity for the road owner to formally meet the WZRSA team and kick off the WZRSA.  </a:t>
            </a:r>
          </a:p>
          <a:p>
            <a:pPr defTabSz="896981">
              <a:spcBef>
                <a:spcPts val="0"/>
              </a:spcBef>
              <a:defRPr/>
            </a:pPr>
            <a:endParaRPr lang="en-US" dirty="0"/>
          </a:p>
          <a:p>
            <a:pPr>
              <a:spcBef>
                <a:spcPts val="0"/>
              </a:spcBef>
            </a:pPr>
            <a:r>
              <a:rPr lang="en-US" b="1" dirty="0"/>
              <a:t>Background Information:</a:t>
            </a:r>
          </a:p>
          <a:p>
            <a:pPr marL="171379" indent="-171379">
              <a:spcBef>
                <a:spcPts val="0"/>
              </a:spcBef>
              <a:buFont typeface="Arial" pitchFamily="34" charset="0"/>
              <a:buChar char="•"/>
            </a:pPr>
            <a:r>
              <a:rPr lang="en-US" dirty="0"/>
              <a:t>The road owner should introduce the WZRSA team leader and give details related to the following topics:</a:t>
            </a:r>
          </a:p>
          <a:p>
            <a:pPr marL="358792" lvl="1" indent="-171379">
              <a:spcBef>
                <a:spcPts val="0"/>
              </a:spcBef>
              <a:buFont typeface="Arial" pitchFamily="34" charset="0"/>
              <a:buChar char="•"/>
            </a:pPr>
            <a:r>
              <a:rPr lang="en-US" dirty="0"/>
              <a:t>Specific goals and objectives for the WZRSA;</a:t>
            </a:r>
          </a:p>
          <a:p>
            <a:pPr marL="358792" lvl="1" indent="-171379">
              <a:spcBef>
                <a:spcPts val="0"/>
              </a:spcBef>
              <a:buFont typeface="Arial" pitchFamily="34" charset="0"/>
              <a:buChar char="•"/>
            </a:pPr>
            <a:r>
              <a:rPr lang="en-US" dirty="0"/>
              <a:t>Concerns with the roadway section where the work zone will take place;</a:t>
            </a:r>
          </a:p>
          <a:p>
            <a:pPr marL="358792" lvl="1" indent="-171379">
              <a:spcBef>
                <a:spcPts val="0"/>
              </a:spcBef>
              <a:buFont typeface="Arial" pitchFamily="34" charset="0"/>
              <a:buChar char="•"/>
            </a:pPr>
            <a:r>
              <a:rPr lang="en-US" dirty="0"/>
              <a:t>Safety concerns with similar projects;</a:t>
            </a:r>
          </a:p>
          <a:p>
            <a:pPr marL="358792" lvl="1" indent="-171379">
              <a:spcBef>
                <a:spcPts val="0"/>
              </a:spcBef>
              <a:buFont typeface="Arial" pitchFamily="34" charset="0"/>
              <a:buChar char="•"/>
            </a:pPr>
            <a:r>
              <a:rPr lang="en-US" dirty="0"/>
              <a:t>Work zone schedule and duration; </a:t>
            </a:r>
          </a:p>
          <a:p>
            <a:pPr marL="358792" lvl="1" indent="-171379">
              <a:spcBef>
                <a:spcPts val="0"/>
              </a:spcBef>
              <a:buFont typeface="Arial" pitchFamily="34" charset="0"/>
              <a:buChar char="•"/>
            </a:pPr>
            <a:r>
              <a:rPr lang="en-US" dirty="0"/>
              <a:t>State laws and agency policies related to work zone activities (e.g., no texting and driving, how speed limits are established); </a:t>
            </a:r>
          </a:p>
          <a:p>
            <a:pPr marL="358792" lvl="1" indent="-171379">
              <a:spcBef>
                <a:spcPts val="0"/>
              </a:spcBef>
              <a:buFont typeface="Arial" pitchFamily="34" charset="0"/>
              <a:buChar char="•"/>
            </a:pPr>
            <a:r>
              <a:rPr lang="en-US" dirty="0"/>
              <a:t>Constraints and limitations associated with the project, including guidelines by which the WZRSA will be conducted and the types and extent of recommendations that can be made by the team; and</a:t>
            </a:r>
          </a:p>
          <a:p>
            <a:pPr marL="358792" lvl="1" indent="-171379">
              <a:spcBef>
                <a:spcPts val="0"/>
              </a:spcBef>
              <a:buFont typeface="Arial" pitchFamily="34" charset="0"/>
              <a:buChar char="•"/>
            </a:pPr>
            <a:r>
              <a:rPr lang="en-US" dirty="0"/>
              <a:t>Guidance on the level of risk associated with the various safety issues identified (e.g., low, medium, or high). </a:t>
            </a:r>
          </a:p>
          <a:p>
            <a:pPr marL="171379" indent="-171379">
              <a:spcBef>
                <a:spcPts val="0"/>
              </a:spcBef>
              <a:buFont typeface="Arial" pitchFamily="34" charset="0"/>
              <a:buChar char="•"/>
            </a:pPr>
            <a:r>
              <a:rPr lang="en-US" dirty="0"/>
              <a:t>Once introduced to the team, the WZRSA team leader should be prepared to discuss the following:</a:t>
            </a:r>
          </a:p>
          <a:p>
            <a:pPr marL="358792" lvl="1" indent="-171379">
              <a:spcBef>
                <a:spcPts val="0"/>
              </a:spcBef>
              <a:buFont typeface="Arial" pitchFamily="34" charset="0"/>
              <a:buChar char="•"/>
            </a:pPr>
            <a:r>
              <a:rPr lang="en-US" dirty="0"/>
              <a:t>Identification of individual team members’ roles;</a:t>
            </a:r>
          </a:p>
          <a:p>
            <a:pPr marL="358792" lvl="1" indent="-171379">
              <a:spcBef>
                <a:spcPts val="0"/>
              </a:spcBef>
              <a:buFont typeface="Arial" pitchFamily="34" charset="0"/>
              <a:buChar char="•"/>
            </a:pPr>
            <a:r>
              <a:rPr lang="en-US" dirty="0"/>
              <a:t>Reviewing the WZRSA process; and</a:t>
            </a:r>
          </a:p>
          <a:p>
            <a:pPr marL="358792" lvl="1" indent="-171379">
              <a:spcBef>
                <a:spcPts val="0"/>
              </a:spcBef>
              <a:buFont typeface="Arial" pitchFamily="34" charset="0"/>
              <a:buChar char="•"/>
            </a:pPr>
            <a:r>
              <a:rPr lang="en-US" dirty="0"/>
              <a:t>Summarizing the contact information of the road owner, all relevant project contacts, and all team members.</a:t>
            </a:r>
          </a:p>
          <a:p>
            <a:pPr marL="358792" lvl="1" indent="-171379">
              <a:spcBef>
                <a:spcPts val="0"/>
              </a:spcBef>
              <a:buFont typeface="Arial" pitchFamily="34" charset="0"/>
              <a:buChar char="•"/>
            </a:pPr>
            <a:endParaRPr lang="en-US" dirty="0"/>
          </a:p>
          <a:p>
            <a:pPr>
              <a:spcBef>
                <a:spcPts val="0"/>
              </a:spcBef>
            </a:pPr>
            <a:r>
              <a:rPr lang="en-US" b="1" dirty="0"/>
              <a:t>Interaction:</a:t>
            </a:r>
          </a:p>
          <a:p>
            <a:pPr>
              <a:spcBef>
                <a:spcPts val="0"/>
              </a:spcBef>
            </a:pPr>
            <a:r>
              <a:rPr lang="en-US" b="1" dirty="0"/>
              <a:t>Notes:</a:t>
            </a:r>
            <a:endParaRPr lang="en-US" dirty="0"/>
          </a:p>
        </p:txBody>
      </p:sp>
    </p:spTree>
    <p:extLst>
      <p:ext uri="{BB962C8B-B14F-4D97-AF65-F5344CB8AC3E}">
        <p14:creationId xmlns:p14="http://schemas.microsoft.com/office/powerpoint/2010/main" val="362976496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a:spcBef>
                <a:spcPts val="196"/>
              </a:spcBef>
            </a:pPr>
            <a:r>
              <a:rPr lang="en-US" sz="1100" b="1" dirty="0"/>
              <a:t>Key Message:  </a:t>
            </a:r>
            <a:r>
              <a:rPr lang="en-US" sz="1100" dirty="0"/>
              <a:t>During the project overview meeting, the road owner provides pertinent basic information related to the location and design criteria of the work zone.  </a:t>
            </a:r>
          </a:p>
          <a:p>
            <a:pPr>
              <a:spcBef>
                <a:spcPts val="196"/>
              </a:spcBef>
            </a:pPr>
            <a:r>
              <a:rPr lang="en-US" sz="1100" b="1" dirty="0"/>
              <a:t>Background Information:</a:t>
            </a:r>
          </a:p>
          <a:p>
            <a:pPr marL="171379" indent="-171379">
              <a:spcBef>
                <a:spcPts val="196"/>
              </a:spcBef>
              <a:buFont typeface="Arial" pitchFamily="34" charset="0"/>
              <a:buChar char="•"/>
            </a:pPr>
            <a:r>
              <a:rPr lang="en-US" sz="1100" dirty="0"/>
              <a:t>Based on the project phase, the road owner should be prepared to summarize:</a:t>
            </a:r>
          </a:p>
          <a:p>
            <a:pPr marL="358792" lvl="1" indent="-171379">
              <a:spcBef>
                <a:spcPts val="196"/>
              </a:spcBef>
              <a:buFont typeface="Arial" pitchFamily="34" charset="0"/>
              <a:buChar char="•"/>
            </a:pPr>
            <a:r>
              <a:rPr lang="en-US" sz="1100" dirty="0"/>
              <a:t>Project description and type of work to be conducted;</a:t>
            </a:r>
          </a:p>
          <a:p>
            <a:pPr marL="358792" lvl="1" indent="-171379">
              <a:spcBef>
                <a:spcPts val="196"/>
              </a:spcBef>
              <a:buFont typeface="Arial" pitchFamily="34" charset="0"/>
              <a:buChar char="•"/>
            </a:pPr>
            <a:r>
              <a:rPr lang="en-US" sz="1100" dirty="0"/>
              <a:t>Geographical area information and maps;</a:t>
            </a:r>
          </a:p>
          <a:p>
            <a:pPr marL="358792" lvl="1" indent="-171379">
              <a:spcBef>
                <a:spcPts val="196"/>
              </a:spcBef>
              <a:buFont typeface="Arial" pitchFamily="34" charset="0"/>
              <a:buChar char="•"/>
            </a:pPr>
            <a:r>
              <a:rPr lang="en-US" sz="1100" dirty="0"/>
              <a:t>Roadway classification, speed limit and design speed;</a:t>
            </a:r>
          </a:p>
          <a:p>
            <a:pPr marL="358792" lvl="1" indent="-171379">
              <a:spcBef>
                <a:spcPts val="196"/>
              </a:spcBef>
              <a:buFont typeface="Arial" pitchFamily="34" charset="0"/>
              <a:buChar char="•"/>
            </a:pPr>
            <a:r>
              <a:rPr lang="en-US" sz="1100" dirty="0"/>
              <a:t>Availability of adjacent road networks;</a:t>
            </a:r>
          </a:p>
          <a:p>
            <a:pPr marL="358792" lvl="1" indent="-171379">
              <a:spcBef>
                <a:spcPts val="196"/>
              </a:spcBef>
              <a:buFont typeface="Arial" pitchFamily="34" charset="0"/>
              <a:buChar char="•"/>
            </a:pPr>
            <a:r>
              <a:rPr lang="en-US" sz="1100" dirty="0"/>
              <a:t>Potential impacts to and from emergency service provider locations;</a:t>
            </a:r>
          </a:p>
          <a:p>
            <a:pPr marL="358792" lvl="1" indent="-171379">
              <a:spcBef>
                <a:spcPts val="196"/>
              </a:spcBef>
              <a:buFont typeface="Arial" pitchFamily="34" charset="0"/>
              <a:buChar char="•"/>
            </a:pPr>
            <a:r>
              <a:rPr lang="en-US" sz="1100" dirty="0"/>
              <a:t>Historical crash and volume data near the planned work zone, including variations by days of the week and seasonally;</a:t>
            </a:r>
          </a:p>
          <a:p>
            <a:pPr marL="358792" lvl="1" indent="-171379">
              <a:spcBef>
                <a:spcPts val="196"/>
              </a:spcBef>
              <a:buFont typeface="Arial" pitchFamily="34" charset="0"/>
              <a:buChar char="•"/>
            </a:pPr>
            <a:r>
              <a:rPr lang="en-US" sz="1100" dirty="0"/>
              <a:t>Statewide work zone crash data trends;</a:t>
            </a:r>
          </a:p>
          <a:p>
            <a:pPr marL="358792" lvl="1" indent="-171379">
              <a:spcBef>
                <a:spcPts val="196"/>
              </a:spcBef>
              <a:buFont typeface="Arial" pitchFamily="34" charset="0"/>
              <a:buChar char="•"/>
            </a:pPr>
            <a:r>
              <a:rPr lang="en-US" sz="1100" dirty="0"/>
              <a:t>Findings from previous corridor studies conducted within the area of the planned work zone;</a:t>
            </a:r>
          </a:p>
          <a:p>
            <a:pPr marL="358792" lvl="1" indent="-171379">
              <a:spcBef>
                <a:spcPts val="196"/>
              </a:spcBef>
              <a:buFont typeface="Arial" pitchFamily="34" charset="0"/>
              <a:buChar char="•"/>
            </a:pPr>
            <a:r>
              <a:rPr lang="en-US" sz="1100" dirty="0"/>
              <a:t>How the limits of the work zone were decided; </a:t>
            </a:r>
          </a:p>
          <a:p>
            <a:pPr marL="358792" lvl="1" indent="-171379">
              <a:spcBef>
                <a:spcPts val="196"/>
              </a:spcBef>
              <a:buFont typeface="Arial" pitchFamily="34" charset="0"/>
              <a:buChar char="•"/>
            </a:pPr>
            <a:r>
              <a:rPr lang="en-US" sz="1100" dirty="0"/>
              <a:t>The number and types of road users within the work zone; </a:t>
            </a:r>
          </a:p>
          <a:p>
            <a:pPr marL="358792" lvl="1" indent="-171379">
              <a:spcBef>
                <a:spcPts val="196"/>
              </a:spcBef>
              <a:buFont typeface="Arial" pitchFamily="34" charset="0"/>
              <a:buChar char="•"/>
            </a:pPr>
            <a:r>
              <a:rPr lang="en-US" sz="1100" dirty="0"/>
              <a:t>Number, severity, and cause of crashes that have occurred within the active work zone; and</a:t>
            </a:r>
          </a:p>
          <a:p>
            <a:pPr marL="358792" lvl="1" indent="-171379">
              <a:spcBef>
                <a:spcPts val="196"/>
              </a:spcBef>
              <a:buFont typeface="Arial" pitchFamily="34" charset="0"/>
              <a:buChar char="•"/>
            </a:pPr>
            <a:r>
              <a:rPr lang="en-US" sz="1100" dirty="0"/>
              <a:t>Hours/days of work zone operation.</a:t>
            </a:r>
          </a:p>
          <a:p>
            <a:pPr>
              <a:spcBef>
                <a:spcPts val="196"/>
              </a:spcBef>
            </a:pPr>
            <a:r>
              <a:rPr lang="en-US" sz="1100" b="1" dirty="0"/>
              <a:t>Interaction:</a:t>
            </a:r>
          </a:p>
          <a:p>
            <a:pPr>
              <a:spcBef>
                <a:spcPts val="196"/>
              </a:spcBef>
            </a:pPr>
            <a:r>
              <a:rPr lang="en-US" sz="1100" b="1" dirty="0"/>
              <a:t>Notes:</a:t>
            </a:r>
            <a:endParaRPr lang="en-US" sz="1100" dirty="0"/>
          </a:p>
        </p:txBody>
      </p:sp>
    </p:spTree>
    <p:extLst>
      <p:ext uri="{BB962C8B-B14F-4D97-AF65-F5344CB8AC3E}">
        <p14:creationId xmlns:p14="http://schemas.microsoft.com/office/powerpoint/2010/main" val="55201443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Other project information can prove beneficial for the WZRSA team to review.</a:t>
            </a:r>
          </a:p>
          <a:p>
            <a:endParaRPr lang="en-US" sz="1100" b="1" dirty="0"/>
          </a:p>
          <a:p>
            <a:r>
              <a:rPr lang="en-US" sz="1100" b="1" dirty="0"/>
              <a:t>Background Information:</a:t>
            </a:r>
          </a:p>
          <a:p>
            <a:endParaRPr lang="en-US" sz="1100" b="1" dirty="0"/>
          </a:p>
          <a:p>
            <a:r>
              <a:rPr lang="en-US" sz="1100" b="1" dirty="0"/>
              <a:t>Interaction:  </a:t>
            </a:r>
            <a:r>
              <a:rPr lang="en-US" sz="1100" dirty="0"/>
              <a:t>BRAINSTORM!</a:t>
            </a:r>
          </a:p>
          <a:p>
            <a:r>
              <a:rPr lang="en-US" sz="1100" dirty="0"/>
              <a:t>Speaker notes:  Spend 2-3 minutes soliciting feedback from the group based on planning, design, and active work zone phases.  </a:t>
            </a:r>
          </a:p>
          <a:p>
            <a:endParaRPr lang="en-US" sz="1100" dirty="0"/>
          </a:p>
          <a:p>
            <a:r>
              <a:rPr lang="en-US" sz="1100" u="sng" dirty="0"/>
              <a:t>Examples</a:t>
            </a:r>
          </a:p>
          <a:p>
            <a:r>
              <a:rPr lang="en-US" sz="1100" dirty="0"/>
              <a:t>Planning phase:  the project’s significance, according to the Work Zone Mobility Rule</a:t>
            </a:r>
          </a:p>
          <a:p>
            <a:r>
              <a:rPr lang="en-US" sz="1100" dirty="0"/>
              <a:t>Design phase:  if other work zones are being planned or designed in proximity of the project, to become active at the same time.</a:t>
            </a:r>
          </a:p>
          <a:p>
            <a:r>
              <a:rPr lang="en-US" sz="1100" dirty="0"/>
              <a:t>Active work zone phase:  the number of type of motorists complaints regarding the active work zone</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610911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xfrm>
            <a:off x="3884613" y="8685213"/>
            <a:ext cx="2971800" cy="457200"/>
          </a:xfrm>
          <a:prstGeom prst="rect">
            <a:avLst/>
          </a:prstGeom>
        </p:spPr>
        <p:txBody>
          <a:bodyPr/>
          <a:lstStyle/>
          <a:p>
            <a:pPr>
              <a:defRPr/>
            </a:pPr>
            <a:fld id="{60C873C6-9AA9-4A0D-B86B-46931E3F6033}" type="slidenum">
              <a:rPr lang="en-US"/>
              <a:pPr>
                <a:defRPr/>
              </a:pPr>
              <a:t>8</a:t>
            </a:fld>
            <a:endParaRPr lang="en-US" dirty="0"/>
          </a:p>
        </p:txBody>
      </p:sp>
      <p:sp>
        <p:nvSpPr>
          <p:cNvPr id="163843" name="Rectangle 2"/>
          <p:cNvSpPr>
            <a:spLocks noGrp="1" noRot="1" noChangeAspect="1" noChangeArrowheads="1" noTextEdit="1"/>
          </p:cNvSpPr>
          <p:nvPr>
            <p:ph type="sldImg"/>
          </p:nvPr>
        </p:nvSpPr>
        <p:spPr bwMode="auto">
          <a:xfrm>
            <a:off x="1112838" y="695325"/>
            <a:ext cx="4646612" cy="3484563"/>
          </a:xfrm>
          <a:noFill/>
          <a:ln>
            <a:solidFill>
              <a:srgbClr val="000000"/>
            </a:solidFill>
            <a:miter lim="800000"/>
            <a:headEnd/>
            <a:tailEnd/>
          </a:ln>
        </p:spPr>
      </p:sp>
      <p:sp>
        <p:nvSpPr>
          <p:cNvPr id="163844" name="Rectangle 3"/>
          <p:cNvSpPr>
            <a:spLocks noGrp="1" noChangeArrowheads="1"/>
          </p:cNvSpPr>
          <p:nvPr>
            <p:ph type="body" idx="1"/>
          </p:nvPr>
        </p:nvSpPr>
        <p:spPr bwMode="auto">
          <a:xfrm>
            <a:off x="685800" y="4572000"/>
            <a:ext cx="5638800" cy="4283075"/>
          </a:xfrm>
          <a:noFill/>
        </p:spPr>
        <p:txBody>
          <a:bodyPr wrap="square" numCol="1" anchor="t" anchorCtr="0" compatLnSpc="1">
            <a:prstTxWarp prst="textNoShape">
              <a:avLst/>
            </a:prstTxWarp>
          </a:bodyPr>
          <a:lstStyle/>
          <a:p>
            <a:pPr eaLnBrk="1" hangingPunct="1"/>
            <a:r>
              <a:rPr lang="en-US" b="1" dirty="0"/>
              <a:t>Key Message: </a:t>
            </a:r>
            <a:r>
              <a:rPr lang="en-US" dirty="0"/>
              <a:t>Introduce yourself</a:t>
            </a:r>
            <a:endParaRPr lang="en-US" b="1" dirty="0"/>
          </a:p>
          <a:p>
            <a:pPr eaLnBrk="1" hangingPunct="1"/>
            <a:r>
              <a:rPr lang="en-US" b="1" dirty="0"/>
              <a:t>Est. Presentation Time:  </a:t>
            </a:r>
            <a:r>
              <a:rPr lang="en-US" dirty="0"/>
              <a:t>1-2 minute(s)</a:t>
            </a:r>
            <a:endParaRPr lang="en-US" b="1" dirty="0"/>
          </a:p>
          <a:p>
            <a:pPr eaLnBrk="1" hangingPunct="1"/>
            <a:r>
              <a:rPr lang="en-US" b="1" dirty="0"/>
              <a:t>Explanation of Cues/Builds: </a:t>
            </a:r>
            <a:r>
              <a:rPr lang="en-US" dirty="0"/>
              <a:t>None</a:t>
            </a:r>
          </a:p>
          <a:p>
            <a:pPr eaLnBrk="1" hangingPunct="1"/>
            <a:r>
              <a:rPr lang="en-US" b="1" dirty="0"/>
              <a:t>Suggested Comments: </a:t>
            </a:r>
            <a:r>
              <a:rPr lang="en-US" dirty="0"/>
              <a:t>As I said earlier, my name is _______. I have been teaching for ATSSA for ___ years. I got my experience working for _____ where I worked for __ years. You may call me by my first name. </a:t>
            </a:r>
            <a:endParaRPr lang="en-US" b="1" dirty="0"/>
          </a:p>
          <a:p>
            <a:pPr eaLnBrk="1" hangingPunct="1"/>
            <a:r>
              <a:rPr lang="en-US" b="1" dirty="0"/>
              <a:t>Suggested Questions: </a:t>
            </a:r>
            <a:r>
              <a:rPr lang="en-US" dirty="0"/>
              <a:t>None</a:t>
            </a:r>
          </a:p>
          <a:p>
            <a:pPr eaLnBrk="1" hangingPunct="1"/>
            <a:r>
              <a:rPr lang="en-US" b="1" dirty="0"/>
              <a:t>Additional Information: </a:t>
            </a:r>
            <a:r>
              <a:rPr lang="en-US" dirty="0"/>
              <a:t>The purpose of this is to establish credibility as an instructor. Limit the experience listed to things related to work zone safety.</a:t>
            </a:r>
            <a:endParaRPr lang="en-US" b="1" dirty="0"/>
          </a:p>
          <a:p>
            <a:pPr eaLnBrk="1" hangingPunct="1"/>
            <a:r>
              <a:rPr lang="en-US" b="1" dirty="0"/>
              <a:t>Possible Problems: </a:t>
            </a:r>
            <a:r>
              <a:rPr lang="en-US" dirty="0"/>
              <a:t>Too much of a resume here may create the impression that you are above your audience and may be a barrier to communication. Say that you welcome questions.</a:t>
            </a:r>
          </a:p>
          <a:p>
            <a:pPr eaLnBrk="1" hangingPunct="1"/>
            <a:endParaRPr lang="en-US" sz="1800" dirty="0"/>
          </a:p>
        </p:txBody>
      </p:sp>
    </p:spTree>
    <p:extLst>
      <p:ext uri="{BB962C8B-B14F-4D97-AF65-F5344CB8AC3E}">
        <p14:creationId xmlns:p14="http://schemas.microsoft.com/office/powerpoint/2010/main" val="3455144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 road owner(s) conducted a pre-audit meeting with the WZRSA team to convey important project information.</a:t>
            </a:r>
            <a:endParaRPr lang="en-US" sz="1100" b="1" dirty="0"/>
          </a:p>
          <a:p>
            <a:endParaRPr lang="en-US" sz="1100" b="1" dirty="0"/>
          </a:p>
          <a:p>
            <a:r>
              <a:rPr lang="en-US" sz="1100" b="1" dirty="0"/>
              <a:t>Background Information:</a:t>
            </a:r>
          </a:p>
          <a:p>
            <a:pPr marL="168219" indent="-168219">
              <a:lnSpc>
                <a:spcPct val="115000"/>
              </a:lnSpc>
              <a:spcBef>
                <a:spcPts val="1178"/>
              </a:spcBef>
              <a:spcAft>
                <a:spcPts val="589"/>
              </a:spcAft>
              <a:buFont typeface="Arial" pitchFamily="34" charset="0"/>
              <a:buChar char="•"/>
            </a:pPr>
            <a:r>
              <a:rPr lang="en-US" sz="1100" dirty="0">
                <a:ea typeface="Calibri"/>
                <a:cs typeface="Arial" panose="020B0604020202020204" pitchFamily="34" charset="0"/>
              </a:rPr>
              <a:t>Each </a:t>
            </a:r>
            <a:r>
              <a:rPr lang="en-US" sz="1100" dirty="0">
                <a:ea typeface="Calibri"/>
                <a:cs typeface="Times New Roman"/>
              </a:rPr>
              <a:t>road owner presented project information of their respective project, which included:</a:t>
            </a:r>
          </a:p>
          <a:p>
            <a:pPr marL="785023" lvl="1" indent="-336439">
              <a:spcBef>
                <a:spcPts val="294"/>
              </a:spcBef>
              <a:spcAft>
                <a:spcPts val="294"/>
              </a:spcAft>
              <a:buFont typeface="Arial" pitchFamily="34" charset="0"/>
              <a:buChar char="•"/>
            </a:pPr>
            <a:r>
              <a:rPr lang="en-US" sz="1100" dirty="0">
                <a:ea typeface="Calibri"/>
                <a:cs typeface="Times New Roman"/>
              </a:rPr>
              <a:t>Geographic information about the project</a:t>
            </a:r>
          </a:p>
          <a:p>
            <a:pPr marL="785023" lvl="1" indent="-336439">
              <a:spcBef>
                <a:spcPts val="294"/>
              </a:spcBef>
              <a:spcAft>
                <a:spcPts val="294"/>
              </a:spcAft>
              <a:buFont typeface="Arial" pitchFamily="34" charset="0"/>
              <a:buChar char="•"/>
            </a:pPr>
            <a:r>
              <a:rPr lang="en-US" sz="1100" dirty="0">
                <a:ea typeface="Calibri"/>
                <a:cs typeface="Times New Roman"/>
              </a:rPr>
              <a:t>A summary of the crash history</a:t>
            </a:r>
          </a:p>
          <a:p>
            <a:pPr marL="785023" lvl="1" indent="-336439">
              <a:spcBef>
                <a:spcPts val="294"/>
              </a:spcBef>
              <a:spcAft>
                <a:spcPts val="294"/>
              </a:spcAft>
              <a:buFont typeface="Arial" pitchFamily="34" charset="0"/>
              <a:buChar char="•"/>
            </a:pPr>
            <a:r>
              <a:rPr lang="en-US" sz="1100" dirty="0">
                <a:ea typeface="Calibri"/>
                <a:cs typeface="Times New Roman"/>
              </a:rPr>
              <a:t>Specific safety concerns about the location</a:t>
            </a:r>
          </a:p>
          <a:p>
            <a:pPr marL="785023" lvl="1" indent="-336439">
              <a:spcBef>
                <a:spcPts val="294"/>
              </a:spcBef>
              <a:spcAft>
                <a:spcPts val="294"/>
              </a:spcAft>
              <a:buFont typeface="Arial" pitchFamily="34" charset="0"/>
              <a:buChar char="•"/>
            </a:pPr>
            <a:r>
              <a:rPr lang="en-US" sz="1100" dirty="0">
                <a:ea typeface="Calibri"/>
                <a:cs typeface="Times New Roman"/>
              </a:rPr>
              <a:t>Answered questions posed by the team</a:t>
            </a:r>
          </a:p>
          <a:p>
            <a:endParaRPr lang="en-US" sz="1100" b="1" dirty="0"/>
          </a:p>
          <a:p>
            <a:r>
              <a:rPr lang="en-US" sz="1100" b="1" dirty="0"/>
              <a:t>Interaction:</a:t>
            </a:r>
          </a:p>
          <a:p>
            <a:endParaRPr lang="en-US" sz="1100" b="1" dirty="0"/>
          </a:p>
          <a:p>
            <a:r>
              <a:rPr lang="en-US" sz="1100" b="1" dirty="0"/>
              <a:t>Notes:</a:t>
            </a:r>
            <a:endParaRPr lang="en-US" sz="1100" dirty="0">
              <a:ea typeface="Calibri"/>
              <a:cs typeface="Times New Roman"/>
            </a:endParaRPr>
          </a:p>
        </p:txBody>
      </p:sp>
    </p:spTree>
    <p:extLst>
      <p:ext uri="{BB962C8B-B14F-4D97-AF65-F5344CB8AC3E}">
        <p14:creationId xmlns:p14="http://schemas.microsoft.com/office/powerpoint/2010/main" val="19680842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a:spcAft>
                <a:spcPts val="196"/>
              </a:spcAft>
            </a:pPr>
            <a:r>
              <a:rPr lang="en-US" sz="1100" b="1" dirty="0"/>
              <a:t>Key Message:  </a:t>
            </a:r>
            <a:r>
              <a:rPr lang="en-US" sz="1100" dirty="0"/>
              <a:t>Describe other project information that the road owner should share during the pre-audit meeting.</a:t>
            </a:r>
            <a:endParaRPr lang="en-US" sz="1100" b="1" dirty="0"/>
          </a:p>
          <a:p>
            <a:pPr>
              <a:spcAft>
                <a:spcPts val="196"/>
              </a:spcAft>
            </a:pPr>
            <a:r>
              <a:rPr lang="en-US" sz="1100" b="1" dirty="0"/>
              <a:t>Background Information:</a:t>
            </a:r>
          </a:p>
          <a:p>
            <a:pPr marL="168219" indent="-168219">
              <a:lnSpc>
                <a:spcPct val="115000"/>
              </a:lnSpc>
              <a:spcBef>
                <a:spcPts val="0"/>
              </a:spcBef>
              <a:spcAft>
                <a:spcPts val="196"/>
              </a:spcAft>
              <a:buFont typeface="Arial" pitchFamily="34" charset="0"/>
              <a:buChar char="•"/>
            </a:pPr>
            <a:r>
              <a:rPr lang="en-US" sz="1100" dirty="0">
                <a:ea typeface="Calibri"/>
                <a:cs typeface="Times New Roman"/>
              </a:rPr>
              <a:t>Other information that was presented by each road owner included the following:</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Project description and type of work being conducted, Hours/days of work zone operation;</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Geographical area information and maps;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Roadway classification, speed limit and design speed;</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Availability of adjacent road networks;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Impacts to and from emergency service provider locations;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Historical crash and volume data near the work zone, including variations by days of the week and seasonally;</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Statewide work zone crash data trends;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Number, severity, and cause of crashes that have occurred within the active work zone; and</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The number and types of road users present within the limits of the work zone and how they are being accommodated.</a:t>
            </a:r>
          </a:p>
          <a:p>
            <a:pPr>
              <a:spcAft>
                <a:spcPts val="196"/>
              </a:spcAft>
            </a:pPr>
            <a:r>
              <a:rPr lang="en-US" sz="1100" b="1" dirty="0"/>
              <a:t>Interaction:</a:t>
            </a:r>
          </a:p>
          <a:p>
            <a:pPr>
              <a:spcAft>
                <a:spcPts val="196"/>
              </a:spcAft>
            </a:pPr>
            <a:r>
              <a:rPr lang="en-US" sz="1100" b="1" dirty="0"/>
              <a:t>Notes:</a:t>
            </a:r>
            <a:endParaRPr lang="en-US" sz="1100" dirty="0"/>
          </a:p>
        </p:txBody>
      </p:sp>
    </p:spTree>
    <p:extLst>
      <p:ext uri="{BB962C8B-B14F-4D97-AF65-F5344CB8AC3E}">
        <p14:creationId xmlns:p14="http://schemas.microsoft.com/office/powerpoint/2010/main" val="11029375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a:spcAft>
                <a:spcPts val="196"/>
              </a:spcAft>
            </a:pPr>
            <a:r>
              <a:rPr lang="en-US" sz="1100" b="1" dirty="0"/>
              <a:t>Key Message:  </a:t>
            </a:r>
            <a:r>
              <a:rPr lang="en-US" sz="1100" dirty="0"/>
              <a:t>Describe other project information that the road owner should share during the pre-audit meeting.</a:t>
            </a:r>
            <a:endParaRPr lang="en-US" sz="1100" b="1" dirty="0"/>
          </a:p>
          <a:p>
            <a:pPr>
              <a:spcAft>
                <a:spcPts val="196"/>
              </a:spcAft>
            </a:pPr>
            <a:r>
              <a:rPr lang="en-US" sz="1100" b="1" dirty="0"/>
              <a:t>Background Information:</a:t>
            </a:r>
          </a:p>
          <a:p>
            <a:pPr marL="168219" indent="-168219">
              <a:lnSpc>
                <a:spcPct val="115000"/>
              </a:lnSpc>
              <a:spcBef>
                <a:spcPts val="0"/>
              </a:spcBef>
              <a:spcAft>
                <a:spcPts val="196"/>
              </a:spcAft>
              <a:buFont typeface="Arial" pitchFamily="34" charset="0"/>
              <a:buChar char="•"/>
            </a:pPr>
            <a:r>
              <a:rPr lang="en-US" sz="1100" dirty="0">
                <a:ea typeface="Calibri"/>
                <a:cs typeface="Times New Roman"/>
              </a:rPr>
              <a:t>Other information that was presented by each road owner included the following:</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Project description and type of work being conducted, Hours/days of work zone operation;</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Geographical area information and maps;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Roadway classification, speed limit and design speed;</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Availability of adjacent road networks;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Impacts to and from emergency service provider locations;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Historical crash and volume data near the work zone, including variations by days of the week and seasonally;</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Statewide work zone crash data trends;</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Number, severity, and cause of crashes that have occurred within the active work zone; and</a:t>
            </a:r>
          </a:p>
          <a:p>
            <a:pPr marL="669762" lvl="1" indent="-221177">
              <a:spcBef>
                <a:spcPts val="0"/>
              </a:spcBef>
              <a:spcAft>
                <a:spcPts val="196"/>
              </a:spcAft>
              <a:buFont typeface="Arial" pitchFamily="34" charset="0"/>
              <a:buChar char="•"/>
            </a:pPr>
            <a:r>
              <a:rPr lang="en-US" sz="1100" dirty="0">
                <a:ea typeface="MS PGothic"/>
                <a:cs typeface="Arial" panose="020B0604020202020204" pitchFamily="34" charset="0"/>
              </a:rPr>
              <a:t>The number and types of road users present within the limits of the work zone and how they are being accommodated.</a:t>
            </a:r>
          </a:p>
          <a:p>
            <a:pPr>
              <a:spcAft>
                <a:spcPts val="196"/>
              </a:spcAft>
            </a:pPr>
            <a:r>
              <a:rPr lang="en-US" sz="1100" b="1" dirty="0"/>
              <a:t>Interaction:</a:t>
            </a:r>
          </a:p>
          <a:p>
            <a:pPr marL="0" marR="0" lvl="0" indent="0" algn="l" defTabSz="914400" rtl="0" eaLnBrk="1" fontAlgn="auto" latinLnBrk="0" hangingPunct="1">
              <a:lnSpc>
                <a:spcPct val="100000"/>
              </a:lnSpc>
              <a:spcBef>
                <a:spcPts val="0"/>
              </a:spcBef>
              <a:spcAft>
                <a:spcPts val="196"/>
              </a:spcAft>
              <a:buClrTx/>
              <a:buSzTx/>
              <a:buFontTx/>
              <a:buNone/>
              <a:tabLst/>
              <a:defRPr/>
            </a:pPr>
            <a:r>
              <a:rPr lang="en-US" sz="1100" b="1" dirty="0"/>
              <a:t>Notes: </a:t>
            </a:r>
            <a:r>
              <a:rPr lang="en-US" sz="1100" dirty="0">
                <a:solidFill>
                  <a:srgbClr val="000000"/>
                </a:solidFill>
                <a:latin typeface="Arial" panose="020B0604020202020204" pitchFamily="34" charset="0"/>
                <a:ea typeface="MS PGothic"/>
                <a:cs typeface="Arial" panose="020B0604020202020204" pitchFamily="34" charset="0"/>
              </a:rPr>
              <a:t>Number, severity, and cause of crashes in the active work zone</a:t>
            </a:r>
          </a:p>
          <a:p>
            <a:pPr>
              <a:spcAft>
                <a:spcPts val="196"/>
              </a:spcAft>
            </a:pPr>
            <a:endParaRPr lang="en-US" sz="1100" dirty="0"/>
          </a:p>
        </p:txBody>
      </p:sp>
    </p:spTree>
    <p:extLst>
      <p:ext uri="{BB962C8B-B14F-4D97-AF65-F5344CB8AC3E}">
        <p14:creationId xmlns:p14="http://schemas.microsoft.com/office/powerpoint/2010/main" val="211867340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Introduce Step 4.</a:t>
            </a:r>
            <a:endParaRPr lang="en-US" sz="1100" b="1" dirty="0"/>
          </a:p>
          <a:p>
            <a:endParaRPr lang="en-US" sz="1100" b="1" dirty="0"/>
          </a:p>
          <a:p>
            <a:r>
              <a:rPr lang="en-US" sz="1100" b="1" dirty="0"/>
              <a:t>Background Information:</a:t>
            </a:r>
          </a:p>
          <a:p>
            <a:pPr defTabSz="914024" eaLnBrk="1" fontAlgn="auto" hangingPunct="1">
              <a:spcBef>
                <a:spcPts val="0"/>
              </a:spcBef>
              <a:spcAft>
                <a:spcPts val="0"/>
              </a:spcAft>
              <a:defRPr/>
            </a:pPr>
            <a:r>
              <a:rPr lang="en-US" sz="1100" dirty="0"/>
              <a:t>In Step 4, the WZRSA team begins to review project-specific documentation and drawings and visits the site where the work zone is planned or active. The team will use prompt lists to identify work zone safety considerations that are relevant to the phase in which the WZRSA is conducted.  The prompt lists can help the team to consider certain elements of the work zone that might be otherwise overlooked.</a:t>
            </a:r>
            <a:endParaRPr lang="en-US" sz="1100" b="1" i="1" dirty="0"/>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9830933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fontScale="92500" lnSpcReduction="10000"/>
          </a:bodyPr>
          <a:lstStyle/>
          <a:p>
            <a:pPr defTabSz="896981">
              <a:defRPr/>
            </a:pPr>
            <a:r>
              <a:rPr lang="en-US" b="1" dirty="0"/>
              <a:t>Key Message:  </a:t>
            </a:r>
            <a:r>
              <a:rPr lang="en-US" dirty="0"/>
              <a:t>The team’s review of design drawings will be crucial to understanding the interaction between the proposed work zone and its environment.</a:t>
            </a:r>
          </a:p>
          <a:p>
            <a:endParaRPr lang="en-US" b="1" dirty="0"/>
          </a:p>
          <a:p>
            <a:r>
              <a:rPr lang="en-US" b="1" dirty="0"/>
              <a:t>Background Information:</a:t>
            </a:r>
          </a:p>
          <a:p>
            <a:pPr marL="171379" indent="-171379" defTabSz="914024" eaLnBrk="1" fontAlgn="auto" hangingPunct="1">
              <a:spcBef>
                <a:spcPts val="0"/>
              </a:spcBef>
              <a:spcAft>
                <a:spcPts val="0"/>
              </a:spcAft>
              <a:buFont typeface="Arial" pitchFamily="34" charset="0"/>
              <a:buChar char="•"/>
              <a:defRPr/>
            </a:pPr>
            <a:r>
              <a:rPr lang="en-US" b="0" dirty="0"/>
              <a:t>Team should review the plans as a group</a:t>
            </a:r>
          </a:p>
          <a:p>
            <a:pPr marL="171379" indent="-171379" defTabSz="914024" eaLnBrk="1" fontAlgn="auto" hangingPunct="1">
              <a:spcBef>
                <a:spcPts val="0"/>
              </a:spcBef>
              <a:spcAft>
                <a:spcPts val="0"/>
              </a:spcAft>
              <a:buFont typeface="Arial" pitchFamily="34" charset="0"/>
              <a:buChar char="•"/>
              <a:defRPr/>
            </a:pPr>
            <a:r>
              <a:rPr lang="en-US" b="0" dirty="0"/>
              <a:t>The WZRSA team should examine the design drawings in detail, imagining how the road would appear from the perspective of road users (including drivers of different vehicle types and older drivers) and, if applicable, cyclists and pedestrians (including pedestrians of different age groups and abilities). </a:t>
            </a:r>
          </a:p>
          <a:p>
            <a:pPr marL="171379" indent="-171379" defTabSz="914024" eaLnBrk="1" fontAlgn="auto" hangingPunct="1">
              <a:spcBef>
                <a:spcPts val="0"/>
              </a:spcBef>
              <a:spcAft>
                <a:spcPts val="0"/>
              </a:spcAft>
              <a:buFont typeface="Arial" pitchFamily="34" charset="0"/>
              <a:buChar char="•"/>
              <a:defRPr/>
            </a:pPr>
            <a:r>
              <a:rPr lang="en-US" b="0" dirty="0"/>
              <a:t>A useful approach is to review the design drawings systematically in one direction at a time for each road section and to review each movement individually at freeway interchanges and at-grade intersections.  </a:t>
            </a:r>
          </a:p>
          <a:p>
            <a:pPr marL="171379" indent="-171379" defTabSz="914024" eaLnBrk="1" fontAlgn="auto" hangingPunct="1">
              <a:spcBef>
                <a:spcPts val="0"/>
              </a:spcBef>
              <a:spcAft>
                <a:spcPts val="0"/>
              </a:spcAft>
              <a:buFont typeface="Arial" pitchFamily="34" charset="0"/>
              <a:buChar char="•"/>
              <a:defRPr/>
            </a:pPr>
            <a:r>
              <a:rPr lang="en-US" b="0" dirty="0"/>
              <a:t>Simulation models can also be a helpful tool for visualizing how the work zone will appear to roadway users.</a:t>
            </a:r>
          </a:p>
          <a:p>
            <a:pPr marL="171379" indent="-171379" defTabSz="914024" eaLnBrk="1" fontAlgn="auto" hangingPunct="1">
              <a:spcBef>
                <a:spcPts val="0"/>
              </a:spcBef>
              <a:spcAft>
                <a:spcPts val="0"/>
              </a:spcAft>
              <a:buFont typeface="Arial" pitchFamily="34" charset="0"/>
              <a:buChar char="•"/>
              <a:defRPr/>
            </a:pPr>
            <a:r>
              <a:rPr lang="en-US" b="0" dirty="0"/>
              <a:t>The WZRSA team members may use prompt lists as a reminder of relevant aspects of the WZRSA – Prompt lists will be discussed in further detail later in the presentation.</a:t>
            </a:r>
          </a:p>
          <a:p>
            <a:pPr marL="171379" indent="-171379" defTabSz="914024" eaLnBrk="1" fontAlgn="auto" hangingPunct="1">
              <a:spcBef>
                <a:spcPts val="0"/>
              </a:spcBef>
              <a:spcAft>
                <a:spcPts val="0"/>
              </a:spcAft>
              <a:buFont typeface="Arial" pitchFamily="34" charset="0"/>
              <a:buChar char="•"/>
              <a:defRPr/>
            </a:pPr>
            <a:r>
              <a:rPr lang="en-US" b="0" dirty="0"/>
              <a:t>During the field review, it may be possible to verify identified issues and discover additional safety issues that might not be evident from the design drawings and other project data.</a:t>
            </a:r>
          </a:p>
          <a:p>
            <a:endParaRPr lang="en-US" b="1" dirty="0"/>
          </a:p>
          <a:p>
            <a:r>
              <a:rPr lang="en-US" b="1" dirty="0"/>
              <a:t>Interaction:</a:t>
            </a:r>
          </a:p>
          <a:p>
            <a:endParaRPr lang="en-US" b="1" dirty="0"/>
          </a:p>
          <a:p>
            <a:r>
              <a:rPr lang="en-US" b="1" dirty="0"/>
              <a:t>Notes:</a:t>
            </a:r>
            <a:endParaRPr lang="en-US" dirty="0"/>
          </a:p>
        </p:txBody>
      </p:sp>
    </p:spTree>
    <p:extLst>
      <p:ext uri="{BB962C8B-B14F-4D97-AF65-F5344CB8AC3E}">
        <p14:creationId xmlns:p14="http://schemas.microsoft.com/office/powerpoint/2010/main" val="247587587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2"/>
          <p:cNvSpPr>
            <a:spLocks noGrp="1" noRot="1" noChangeAspect="1" noChangeArrowheads="1" noTextEdit="1"/>
          </p:cNvSpPr>
          <p:nvPr>
            <p:ph type="sldImg"/>
          </p:nvPr>
        </p:nvSpPr>
        <p:spPr>
          <a:xfrm>
            <a:off x="1144588" y="687388"/>
            <a:ext cx="4572000" cy="3429000"/>
          </a:xfrm>
          <a:prstGeom prst="rect">
            <a:avLst/>
          </a:prstGeom>
          <a:ln/>
        </p:spPr>
      </p:sp>
      <p:sp>
        <p:nvSpPr>
          <p:cNvPr id="21504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During this early phase in the project’s life, there are several considerations that can affect future safety and mobility outcomes during the active work zone phase. </a:t>
            </a:r>
            <a:endParaRPr lang="en-US" sz="1100" b="1" dirty="0"/>
          </a:p>
          <a:p>
            <a:endParaRPr lang="en-US" sz="1100" b="1" dirty="0"/>
          </a:p>
          <a:p>
            <a:r>
              <a:rPr lang="en-US" sz="1100" b="1" dirty="0"/>
              <a:t>Background Information:</a:t>
            </a:r>
          </a:p>
          <a:p>
            <a:r>
              <a:rPr lang="en-US" sz="1100" dirty="0"/>
              <a:t>While no formal plans can exist, the planning phase is ideal for reviewing:</a:t>
            </a:r>
          </a:p>
          <a:p>
            <a:pPr marL="168184" indent="-168184">
              <a:buFont typeface="Arial" pitchFamily="34" charset="0"/>
              <a:buChar char="•"/>
            </a:pPr>
            <a:r>
              <a:rPr lang="en-US" sz="1100" dirty="0"/>
              <a:t>Project significance, according to the Final Rule on Work Zone Safety and Mobility (§ 630.1010) and State or local policy (which leads to developing a TMP and its components);</a:t>
            </a:r>
          </a:p>
          <a:p>
            <a:pPr marL="168184" indent="-168184">
              <a:buFont typeface="Arial" pitchFamily="34" charset="0"/>
              <a:buChar char="•"/>
            </a:pPr>
            <a:r>
              <a:rPr lang="en-US" sz="1100" dirty="0"/>
              <a:t>Consideration of planned adjacent projects and work zones;</a:t>
            </a:r>
          </a:p>
          <a:p>
            <a:pPr marL="168184" indent="-168184">
              <a:buFont typeface="Arial" pitchFamily="34" charset="0"/>
              <a:buChar char="•"/>
            </a:pPr>
            <a:r>
              <a:rPr lang="en-US" sz="1100" dirty="0"/>
              <a:t>The availability of alternate road networks;</a:t>
            </a:r>
          </a:p>
          <a:p>
            <a:pPr marL="168184" indent="-168184">
              <a:buFont typeface="Arial" pitchFamily="34" charset="0"/>
              <a:buChar char="•"/>
            </a:pPr>
            <a:r>
              <a:rPr lang="en-US" sz="1100" dirty="0"/>
              <a:t>Geometric and sight distance considerations at the work zone location; and</a:t>
            </a:r>
          </a:p>
          <a:p>
            <a:pPr marL="168184" indent="-168184">
              <a:buFont typeface="Arial" pitchFamily="34" charset="0"/>
              <a:buChar char="•"/>
            </a:pPr>
            <a:r>
              <a:rPr lang="en-US" sz="1100" dirty="0"/>
              <a:t>Impacts to businesses and communities in the vicinity.</a:t>
            </a:r>
          </a:p>
          <a:p>
            <a:r>
              <a:rPr lang="en-US" sz="1100" dirty="0"/>
              <a:t>Other considerations within this step of the WZRSA process should include a review of project timing with respect to seasonal travel volumes, the presence of school and bus routes, tourism events, and local impacts to schools, businesses, military posts, and local festivals and events.</a:t>
            </a:r>
          </a:p>
          <a:p>
            <a:pPr eaLnBrk="1" hangingPunct="1">
              <a:lnSpc>
                <a:spcPct val="90000"/>
              </a:lnSpc>
            </a:pPr>
            <a:endParaRPr lang="en-US" sz="1100" b="1" dirty="0"/>
          </a:p>
          <a:p>
            <a:r>
              <a:rPr lang="en-US" sz="1100" b="1" dirty="0"/>
              <a:t>Interaction:</a:t>
            </a:r>
          </a:p>
          <a:p>
            <a:endParaRPr lang="en-US" sz="1100" b="1" dirty="0"/>
          </a:p>
          <a:p>
            <a:r>
              <a:rPr lang="en-US" sz="1100" b="1" dirty="0"/>
              <a:t>Notes: </a:t>
            </a:r>
            <a:r>
              <a:rPr lang="en-US" sz="1100" dirty="0"/>
              <a:t>(Photo: </a:t>
            </a:r>
            <a:r>
              <a:rPr lang="en-US" sz="900" dirty="0"/>
              <a:t>http://ops.fhwa.dot.gov/wz/resources/final_rule/tmp_examples/sample_tmps/sec_f.htm</a:t>
            </a:r>
            <a:r>
              <a:rPr lang="en-US" sz="1100" dirty="0"/>
              <a:t>)</a:t>
            </a:r>
          </a:p>
        </p:txBody>
      </p:sp>
    </p:spTree>
    <p:extLst>
      <p:ext uri="{BB962C8B-B14F-4D97-AF65-F5344CB8AC3E}">
        <p14:creationId xmlns:p14="http://schemas.microsoft.com/office/powerpoint/2010/main" val="62038230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2"/>
          <p:cNvSpPr>
            <a:spLocks noGrp="1" noRot="1" noChangeAspect="1" noChangeArrowheads="1" noTextEdit="1"/>
          </p:cNvSpPr>
          <p:nvPr>
            <p:ph type="sldImg"/>
          </p:nvPr>
        </p:nvSpPr>
        <p:spPr>
          <a:xfrm>
            <a:off x="1144588" y="687388"/>
            <a:ext cx="4572000" cy="3429000"/>
          </a:xfrm>
          <a:prstGeom prst="rect">
            <a:avLst/>
          </a:prstGeom>
          <a:ln/>
        </p:spPr>
      </p:sp>
      <p:sp>
        <p:nvSpPr>
          <p:cNvPr id="215044"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During preliminary design, it is common to produce basic plans that indicate horizontal and vertical alignments, general limits of the work zone, and possibly a determination of how to stage the work. </a:t>
            </a:r>
            <a:endParaRPr lang="en-US" sz="1100" b="1" dirty="0"/>
          </a:p>
          <a:p>
            <a:endParaRPr lang="en-US" sz="1100" b="1" dirty="0"/>
          </a:p>
          <a:p>
            <a:r>
              <a:rPr lang="en-US" sz="1100" b="1" dirty="0"/>
              <a:t>Background Information:</a:t>
            </a:r>
          </a:p>
          <a:p>
            <a:r>
              <a:rPr lang="en-US" sz="1100" dirty="0"/>
              <a:t>In addition to reviewing the planning phase information, the team can also review:</a:t>
            </a:r>
          </a:p>
          <a:p>
            <a:pPr marL="168184" indent="-168184">
              <a:buFont typeface="Arial" pitchFamily="34" charset="0"/>
              <a:buChar char="•"/>
            </a:pPr>
            <a:r>
              <a:rPr lang="en-US" sz="1100" dirty="0"/>
              <a:t>How work zone activities affect all roadway users, such as pedestrians, bicyclists, motorcyclists, older and teen drivers, motor carriers, and Americans with Disabilities Act (ADA) considerations</a:t>
            </a:r>
          </a:p>
          <a:p>
            <a:pPr marL="168184" indent="-168184">
              <a:buFont typeface="Arial" pitchFamily="34" charset="0"/>
              <a:buChar char="•"/>
            </a:pPr>
            <a:r>
              <a:rPr lang="en-US" sz="1100" dirty="0"/>
              <a:t>Impacts to work zone safety and mobility goals, including tradeoffs between the two</a:t>
            </a:r>
          </a:p>
          <a:p>
            <a:pPr marL="168184" indent="-168184">
              <a:buFont typeface="Arial" pitchFamily="34" charset="0"/>
              <a:buChar char="•"/>
            </a:pPr>
            <a:r>
              <a:rPr lang="en-US" sz="1100" dirty="0"/>
              <a:t>Assessments made during considerations for alternate design concepts, construction staging, and construction techniques</a:t>
            </a:r>
          </a:p>
          <a:p>
            <a:pPr marL="168184" indent="-168184">
              <a:buFont typeface="Arial" pitchFamily="34" charset="0"/>
              <a:buChar char="•"/>
            </a:pPr>
            <a:r>
              <a:rPr lang="en-US" sz="1100" dirty="0"/>
              <a:t>Environmental documents and design commitments </a:t>
            </a:r>
          </a:p>
          <a:p>
            <a:pPr marL="168184" indent="-168184">
              <a:buFont typeface="Arial" pitchFamily="34" charset="0"/>
              <a:buChar char="•"/>
            </a:pPr>
            <a:r>
              <a:rPr lang="en-US" sz="1100" dirty="0"/>
              <a:t>Impacts contributed by adjacent projects and work zones</a:t>
            </a:r>
          </a:p>
          <a:p>
            <a:pPr marL="168184" indent="-168184">
              <a:buFont typeface="Arial" pitchFamily="34" charset="0"/>
              <a:buChar char="•"/>
            </a:pPr>
            <a:r>
              <a:rPr lang="en-US" sz="1100" dirty="0"/>
              <a:t>Impacts from seasonal travel</a:t>
            </a:r>
            <a:endParaRPr lang="en-US" sz="1100" b="1" dirty="0"/>
          </a:p>
          <a:p>
            <a:endParaRPr lang="en-US" sz="1100" b="1" dirty="0"/>
          </a:p>
          <a:p>
            <a:r>
              <a:rPr lang="en-US" sz="1100" b="1" dirty="0"/>
              <a:t>Interaction:</a:t>
            </a:r>
          </a:p>
          <a:p>
            <a:endParaRPr lang="en-US" sz="1100" b="1" dirty="0"/>
          </a:p>
          <a:p>
            <a:r>
              <a:rPr lang="en-US" sz="1100" b="1" dirty="0"/>
              <a:t>Notes: </a:t>
            </a:r>
            <a:r>
              <a:rPr lang="en-US" sz="1100" dirty="0"/>
              <a:t>(Photo: http://www.dedham-ma.gov/index.cfm?pid=12646)</a:t>
            </a:r>
          </a:p>
        </p:txBody>
      </p:sp>
    </p:spTree>
    <p:extLst>
      <p:ext uri="{BB962C8B-B14F-4D97-AF65-F5344CB8AC3E}">
        <p14:creationId xmlns:p14="http://schemas.microsoft.com/office/powerpoint/2010/main" val="136440997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2"/>
          <p:cNvSpPr>
            <a:spLocks noGrp="1" noRot="1" noChangeAspect="1" noChangeArrowheads="1" noTextEdit="1"/>
          </p:cNvSpPr>
          <p:nvPr>
            <p:ph type="sldImg"/>
          </p:nvPr>
        </p:nvSpPr>
        <p:spPr>
          <a:xfrm>
            <a:off x="1144588" y="687388"/>
            <a:ext cx="4572000" cy="3429000"/>
          </a:xfrm>
          <a:prstGeom prst="rect">
            <a:avLst/>
          </a:prstGeom>
          <a:ln/>
        </p:spPr>
      </p:sp>
      <p:sp>
        <p:nvSpPr>
          <p:cNvPr id="215044" name="Rectangle 3"/>
          <p:cNvSpPr>
            <a:spLocks noGrp="1" noChangeArrowheads="1"/>
          </p:cNvSpPr>
          <p:nvPr>
            <p:ph type="body" idx="1"/>
          </p:nvPr>
        </p:nvSpPr>
        <p:spPr>
          <a:xfrm>
            <a:off x="686722" y="4344332"/>
            <a:ext cx="5484557" cy="4113561"/>
          </a:xfrm>
          <a:prstGeom prst="rect">
            <a:avLst/>
          </a:prstGeom>
          <a:noFill/>
          <a:ln/>
        </p:spPr>
        <p:txBody>
          <a:bodyPr/>
          <a:lstStyle/>
          <a:p>
            <a:pPr>
              <a:spcBef>
                <a:spcPts val="0"/>
              </a:spcBef>
              <a:spcAft>
                <a:spcPts val="196"/>
              </a:spcAft>
            </a:pPr>
            <a:r>
              <a:rPr lang="en-US" b="1" dirty="0"/>
              <a:t>Key Message:  </a:t>
            </a:r>
            <a:r>
              <a:rPr lang="en-US" dirty="0"/>
              <a:t>In the final design phase, activities include the development of temporary traffic control plans (TTCP), construction staging plans, a work zone impacts assessment, a TMP, and a detailed set of project plans that address the remainder of design considerations before being bid upon by contractors. </a:t>
            </a:r>
            <a:endParaRPr lang="en-US" b="1" dirty="0"/>
          </a:p>
          <a:p>
            <a:pPr>
              <a:spcBef>
                <a:spcPts val="0"/>
              </a:spcBef>
              <a:spcAft>
                <a:spcPts val="196"/>
              </a:spcAft>
            </a:pPr>
            <a:r>
              <a:rPr lang="en-US" b="1" dirty="0"/>
              <a:t>Background Information:</a:t>
            </a:r>
          </a:p>
          <a:p>
            <a:pPr>
              <a:spcBef>
                <a:spcPts val="0"/>
              </a:spcBef>
              <a:spcAft>
                <a:spcPts val="196"/>
              </a:spcAft>
            </a:pPr>
            <a:r>
              <a:rPr lang="en-US" dirty="0"/>
              <a:t>In addition to reviewing the planning and preliminary design phase information, the team can also review:</a:t>
            </a:r>
          </a:p>
          <a:p>
            <a:pPr marL="168219" indent="-168219">
              <a:spcBef>
                <a:spcPts val="0"/>
              </a:spcBef>
              <a:spcAft>
                <a:spcPts val="196"/>
              </a:spcAft>
              <a:buFont typeface="Arial" pitchFamily="34" charset="0"/>
              <a:buChar char="•"/>
            </a:pPr>
            <a:r>
              <a:rPr lang="en-US" dirty="0"/>
              <a:t>Strategies appearing in the TMP that correlate with defined safety and mobility goals</a:t>
            </a:r>
          </a:p>
          <a:p>
            <a:pPr marL="168219" indent="-168219">
              <a:spcBef>
                <a:spcPts val="0"/>
              </a:spcBef>
              <a:spcAft>
                <a:spcPts val="196"/>
              </a:spcAft>
              <a:buFont typeface="Arial" pitchFamily="34" charset="0"/>
              <a:buChar char="•"/>
            </a:pPr>
            <a:r>
              <a:rPr lang="en-US" dirty="0"/>
              <a:t>Available ITS, interactive communications, and safety devices that are incorporated into the TMP and TTCP</a:t>
            </a:r>
          </a:p>
          <a:p>
            <a:pPr marL="168219" indent="-168219">
              <a:spcBef>
                <a:spcPts val="0"/>
              </a:spcBef>
              <a:spcAft>
                <a:spcPts val="196"/>
              </a:spcAft>
              <a:buFont typeface="Arial" pitchFamily="34" charset="0"/>
              <a:buChar char="•"/>
            </a:pPr>
            <a:r>
              <a:rPr lang="en-US" dirty="0"/>
              <a:t>The impact of construction staging, phasing, and methods on safety and mobility have been mitigated</a:t>
            </a:r>
          </a:p>
          <a:p>
            <a:pPr marL="168219" indent="-168219">
              <a:spcBef>
                <a:spcPts val="0"/>
              </a:spcBef>
              <a:spcAft>
                <a:spcPts val="196"/>
              </a:spcAft>
              <a:buFont typeface="Arial" pitchFamily="34" charset="0"/>
              <a:buChar char="•"/>
            </a:pPr>
            <a:r>
              <a:rPr lang="en-US" dirty="0"/>
              <a:t>Projects across a corridor have been coordinated</a:t>
            </a:r>
          </a:p>
          <a:p>
            <a:pPr marL="168219" indent="-168219">
              <a:spcBef>
                <a:spcPts val="0"/>
              </a:spcBef>
              <a:spcAft>
                <a:spcPts val="196"/>
              </a:spcAft>
              <a:buFont typeface="Arial" pitchFamily="34" charset="0"/>
              <a:buChar char="•"/>
            </a:pPr>
            <a:r>
              <a:rPr lang="en-US" dirty="0"/>
              <a:t>Roadway geometry and characteristics within the work zone limits provide for optimal safety and mobility</a:t>
            </a:r>
          </a:p>
          <a:p>
            <a:pPr marL="168219" indent="-168219">
              <a:spcBef>
                <a:spcPts val="0"/>
              </a:spcBef>
              <a:spcAft>
                <a:spcPts val="196"/>
              </a:spcAft>
              <a:buFont typeface="Arial" pitchFamily="34" charset="0"/>
              <a:buChar char="•"/>
            </a:pPr>
            <a:r>
              <a:rPr lang="en-US" dirty="0"/>
              <a:t>TTC does not conflict with itself or with existing traffic control</a:t>
            </a:r>
          </a:p>
          <a:p>
            <a:pPr marL="168219" indent="-168219">
              <a:spcBef>
                <a:spcPts val="0"/>
              </a:spcBef>
              <a:spcAft>
                <a:spcPts val="196"/>
              </a:spcAft>
              <a:buFont typeface="Arial" pitchFamily="34" charset="0"/>
              <a:buChar char="•"/>
            </a:pPr>
            <a:r>
              <a:rPr lang="en-US" dirty="0"/>
              <a:t>TTC does not adversely affect specific roadway users, or if it does, those impacts are mitigated (e.g., motorcycles and transverse rumble strips)</a:t>
            </a:r>
          </a:p>
          <a:p>
            <a:pPr marL="168219" indent="-168219">
              <a:spcBef>
                <a:spcPts val="0"/>
              </a:spcBef>
              <a:spcAft>
                <a:spcPts val="196"/>
              </a:spcAft>
              <a:buFont typeface="Arial" pitchFamily="34" charset="0"/>
              <a:buChar char="•"/>
            </a:pPr>
            <a:r>
              <a:rPr lang="en-US" dirty="0"/>
              <a:t>The interaction between work zone activities and other transit modes provides for optimal safety and mobility for all, including interaction with bus routes/stops, light rail, and other occurrences</a:t>
            </a:r>
          </a:p>
          <a:p>
            <a:pPr>
              <a:spcBef>
                <a:spcPts val="0"/>
              </a:spcBef>
              <a:spcAft>
                <a:spcPts val="196"/>
              </a:spcAft>
            </a:pPr>
            <a:r>
              <a:rPr lang="en-US" b="1" dirty="0"/>
              <a:t>Interaction:</a:t>
            </a:r>
          </a:p>
          <a:p>
            <a:pPr>
              <a:spcBef>
                <a:spcPts val="0"/>
              </a:spcBef>
              <a:spcAft>
                <a:spcPts val="196"/>
              </a:spcAft>
            </a:pPr>
            <a:r>
              <a:rPr lang="en-US" b="1" dirty="0"/>
              <a:t>Notes: </a:t>
            </a:r>
            <a:r>
              <a:rPr lang="en-US" dirty="0"/>
              <a:t>(Photo: http://www.dedham-ma.gov/index.cfm?pid=12646)</a:t>
            </a:r>
          </a:p>
        </p:txBody>
      </p:sp>
    </p:spTree>
    <p:extLst>
      <p:ext uri="{BB962C8B-B14F-4D97-AF65-F5344CB8AC3E}">
        <p14:creationId xmlns:p14="http://schemas.microsoft.com/office/powerpoint/2010/main" val="264277559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2"/>
          <p:cNvSpPr>
            <a:spLocks noGrp="1" noRot="1" noChangeAspect="1" noChangeArrowheads="1" noTextEdit="1"/>
          </p:cNvSpPr>
          <p:nvPr>
            <p:ph type="sldImg"/>
          </p:nvPr>
        </p:nvSpPr>
        <p:spPr>
          <a:xfrm>
            <a:off x="1144588" y="687388"/>
            <a:ext cx="4572000" cy="3429000"/>
          </a:xfrm>
          <a:prstGeom prst="rect">
            <a:avLst/>
          </a:prstGeom>
          <a:ln/>
        </p:spPr>
      </p:sp>
      <p:sp>
        <p:nvSpPr>
          <p:cNvPr id="215044" name="Rectangle 3"/>
          <p:cNvSpPr>
            <a:spLocks noGrp="1" noChangeArrowheads="1"/>
          </p:cNvSpPr>
          <p:nvPr>
            <p:ph type="body" idx="1"/>
          </p:nvPr>
        </p:nvSpPr>
        <p:spPr>
          <a:xfrm>
            <a:off x="686722" y="4344332"/>
            <a:ext cx="5484557" cy="4113561"/>
          </a:xfrm>
          <a:prstGeom prst="rect">
            <a:avLst/>
          </a:prstGeom>
          <a:noFill/>
          <a:ln/>
        </p:spPr>
        <p:txBody>
          <a:bodyPr/>
          <a:lstStyle/>
          <a:p>
            <a:pPr>
              <a:spcBef>
                <a:spcPts val="196"/>
              </a:spcBef>
            </a:pPr>
            <a:r>
              <a:rPr lang="en-US" sz="1100" b="1" dirty="0"/>
              <a:t>Key Message:  </a:t>
            </a:r>
            <a:r>
              <a:rPr lang="en-US" sz="1100" dirty="0"/>
              <a:t>In this phase, work zone activities are in full-effect.  Transportation management strategies and TTCDs are deployed and monitored for effectiveness based on measurements against safety and mobility goals determined during the design phase.  The active work zone phase provides a real-time opportunity to ensure that plans are executed and achieving favorable results. </a:t>
            </a:r>
            <a:endParaRPr lang="en-US" sz="1100" b="1" dirty="0"/>
          </a:p>
          <a:p>
            <a:pPr>
              <a:spcBef>
                <a:spcPts val="196"/>
              </a:spcBef>
            </a:pPr>
            <a:r>
              <a:rPr lang="en-US" sz="1100" b="1" dirty="0"/>
              <a:t>Background Information:</a:t>
            </a:r>
          </a:p>
          <a:p>
            <a:r>
              <a:rPr lang="en-US" sz="1100" dirty="0"/>
              <a:t>In addition to reviewing the planning and design phase information, the team can also review:</a:t>
            </a:r>
          </a:p>
          <a:p>
            <a:pPr marL="168184" indent="-168184">
              <a:spcBef>
                <a:spcPts val="196"/>
              </a:spcBef>
              <a:buFont typeface="Arial" pitchFamily="34" charset="0"/>
              <a:buChar char="•"/>
            </a:pPr>
            <a:r>
              <a:rPr lang="en-US" sz="1100" dirty="0"/>
              <a:t>Road user expectations are aligned with proper deployment and use of transportation management strategies and TTCDs (e.g., drivers have been informed of upcoming back of queue, flagger ahead, or a change in speeds);</a:t>
            </a:r>
          </a:p>
          <a:p>
            <a:pPr marL="168184" indent="-168184">
              <a:spcBef>
                <a:spcPts val="196"/>
              </a:spcBef>
              <a:buFont typeface="Arial" pitchFamily="34" charset="0"/>
              <a:buChar char="•"/>
            </a:pPr>
            <a:r>
              <a:rPr lang="en-US" sz="1100" dirty="0"/>
              <a:t>The transportation management strategies, TTC, and speed limit are appropriate for field conditions;</a:t>
            </a:r>
          </a:p>
          <a:p>
            <a:pPr marL="168184" indent="-168184">
              <a:spcBef>
                <a:spcPts val="196"/>
              </a:spcBef>
              <a:buFont typeface="Arial" pitchFamily="34" charset="0"/>
              <a:buChar char="•"/>
            </a:pPr>
            <a:r>
              <a:rPr lang="en-US" sz="1100" dirty="0"/>
              <a:t>The work zone provides road users with the appropriate amount and type of guidance;</a:t>
            </a:r>
          </a:p>
          <a:p>
            <a:pPr marL="168184" indent="-168184">
              <a:spcBef>
                <a:spcPts val="196"/>
              </a:spcBef>
              <a:buFont typeface="Arial" pitchFamily="34" charset="0"/>
              <a:buChar char="•"/>
            </a:pPr>
            <a:r>
              <a:rPr lang="en-US" sz="1100" dirty="0"/>
              <a:t>Roadway and geometric conditions meet driver expectations;</a:t>
            </a:r>
          </a:p>
          <a:p>
            <a:pPr marL="168184" indent="-168184">
              <a:spcBef>
                <a:spcPts val="196"/>
              </a:spcBef>
              <a:buFont typeface="Arial" pitchFamily="34" charset="0"/>
              <a:buChar char="•"/>
            </a:pPr>
            <a:r>
              <a:rPr lang="en-US" sz="1100" dirty="0"/>
              <a:t>Roadway and geometric conditions support work zone safety and mobility goals; </a:t>
            </a:r>
          </a:p>
          <a:p>
            <a:pPr marL="168184" indent="-168184">
              <a:spcBef>
                <a:spcPts val="196"/>
              </a:spcBef>
              <a:buFont typeface="Arial" pitchFamily="34" charset="0"/>
              <a:buChar char="•"/>
            </a:pPr>
            <a:r>
              <a:rPr lang="en-US" sz="1100" dirty="0"/>
              <a:t>Interaction with other transit modes exists (e.g., rail, light rail, transit); </a:t>
            </a:r>
          </a:p>
          <a:p>
            <a:pPr marL="168184" indent="-168184">
              <a:spcBef>
                <a:spcPts val="196"/>
              </a:spcBef>
              <a:buFont typeface="Arial" pitchFamily="34" charset="0"/>
              <a:buChar char="•"/>
            </a:pPr>
            <a:r>
              <a:rPr lang="en-US" sz="1100" dirty="0"/>
              <a:t>Enforcement and EMS are properly accommodated; </a:t>
            </a:r>
          </a:p>
          <a:p>
            <a:pPr marL="168184" indent="-168184">
              <a:spcBef>
                <a:spcPts val="196"/>
              </a:spcBef>
              <a:buFont typeface="Arial" pitchFamily="34" charset="0"/>
              <a:buChar char="•"/>
            </a:pPr>
            <a:r>
              <a:rPr lang="en-US" sz="1100" dirty="0"/>
              <a:t>Access for road workers and construction equipment; and</a:t>
            </a:r>
          </a:p>
          <a:p>
            <a:pPr marL="168184" indent="-168184">
              <a:spcBef>
                <a:spcPts val="196"/>
              </a:spcBef>
              <a:buFont typeface="Arial" pitchFamily="34" charset="0"/>
              <a:buChar char="•"/>
            </a:pPr>
            <a:r>
              <a:rPr lang="en-US" sz="1100" dirty="0"/>
              <a:t>All road users are accommodated within the work zone.</a:t>
            </a:r>
          </a:p>
          <a:p>
            <a:pPr>
              <a:spcBef>
                <a:spcPts val="196"/>
              </a:spcBef>
            </a:pPr>
            <a:r>
              <a:rPr lang="en-US" sz="1100" b="1" dirty="0"/>
              <a:t>Interaction:</a:t>
            </a:r>
          </a:p>
          <a:p>
            <a:pPr>
              <a:spcBef>
                <a:spcPts val="196"/>
              </a:spcBef>
            </a:pPr>
            <a:r>
              <a:rPr lang="en-US" sz="1100" b="1" dirty="0"/>
              <a:t>Notes: </a:t>
            </a:r>
            <a:r>
              <a:rPr lang="en-US" sz="1100" dirty="0"/>
              <a:t>(Photo: http://www.nationlaw.com/accidents-injuries/work-zone-accidents/)</a:t>
            </a:r>
          </a:p>
        </p:txBody>
      </p:sp>
    </p:spTree>
    <p:extLst>
      <p:ext uri="{BB962C8B-B14F-4D97-AF65-F5344CB8AC3E}">
        <p14:creationId xmlns:p14="http://schemas.microsoft.com/office/powerpoint/2010/main" val="110430393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pPr defTabSz="897169">
              <a:defRPr/>
            </a:pPr>
            <a:r>
              <a:rPr lang="en-US" sz="1100" b="1" dirty="0"/>
              <a:t>Key Message:   </a:t>
            </a:r>
            <a:r>
              <a:rPr lang="en-US" sz="1100" dirty="0"/>
              <a:t>The team reviewed the project data, drawings, and available crash data, and asked follow up questions of the road owner.  </a:t>
            </a:r>
          </a:p>
          <a:p>
            <a:endParaRPr lang="en-US" sz="1100" b="1" dirty="0"/>
          </a:p>
          <a:p>
            <a:r>
              <a:rPr lang="en-US" sz="1100" b="1" dirty="0"/>
              <a:t>Background Information:</a:t>
            </a:r>
          </a:p>
          <a:p>
            <a:pPr marL="168219" indent="-168219" eaLnBrk="1" hangingPunct="1">
              <a:buFont typeface="Arial" pitchFamily="34" charset="0"/>
              <a:buChar char="•"/>
            </a:pPr>
            <a:r>
              <a:rPr lang="en-US" sz="1100" dirty="0"/>
              <a:t>For the I-275 WZRSA, the team reviewed temporary traffic control plans (TTCP), the transportation management plan (TMP), and the construction staging.</a:t>
            </a:r>
          </a:p>
          <a:p>
            <a:pPr marL="168219" indent="-168219" eaLnBrk="1" hangingPunct="1">
              <a:buFont typeface="Arial" pitchFamily="34" charset="0"/>
              <a:buChar char="•"/>
            </a:pPr>
            <a:r>
              <a:rPr lang="en-US" sz="1100" dirty="0"/>
              <a:t>The team also asked about historical crashes that occurred prior to the work zone and those that had happened during the active work zone within the four mile segment.  The contractor supplied detailed crash information pertaining to type and causation.</a:t>
            </a:r>
          </a:p>
          <a:p>
            <a:pPr marL="168219" indent="-168219" eaLnBrk="1" hangingPunct="1">
              <a:buFont typeface="Arial" pitchFamily="34" charset="0"/>
              <a:buChar char="•"/>
            </a:pPr>
            <a:r>
              <a:rPr lang="en-US" sz="1100" dirty="0"/>
              <a:t>The team visited the Transportation Management Center (TMC) to observe traffic in the work zone using live feed from cameras in the field.  This was a valuable experience that allowed the team to become oriented to the project and observe traffic patterns and driver behavior.  </a:t>
            </a:r>
          </a:p>
          <a:p>
            <a:pPr marL="168219" indent="-168219" eaLnBrk="1" hangingPunct="1">
              <a:buFont typeface="Arial" pitchFamily="34" charset="0"/>
              <a:buChar char="•"/>
            </a:pPr>
            <a:endParaRPr lang="en-US" sz="1100"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768709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p:txBody>
          <a:bodyPr/>
          <a:lstStyle/>
          <a:p>
            <a:pPr>
              <a:defRPr/>
            </a:pPr>
            <a:fld id="{3997EDAF-E252-4D3C-9222-D6169774ECA9}" type="slidenum">
              <a:rPr lang="en-US"/>
              <a:pPr>
                <a:defRPr/>
              </a:pPr>
              <a:t>9</a:t>
            </a:fld>
            <a:endParaRPr lang="en-US" dirty="0"/>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4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b="1" dirty="0"/>
              <a:t>Key Message: </a:t>
            </a:r>
            <a:r>
              <a:rPr lang="en-US" dirty="0"/>
              <a:t>Housekeeping rules</a:t>
            </a:r>
            <a:endParaRPr lang="en-US" b="1" dirty="0"/>
          </a:p>
          <a:p>
            <a:pPr eaLnBrk="1" hangingPunct="1"/>
            <a:r>
              <a:rPr lang="en-US" b="1" dirty="0"/>
              <a:t>Est. Presentation Time: </a:t>
            </a:r>
            <a:r>
              <a:rPr lang="en-US" dirty="0"/>
              <a:t>Less than 1</a:t>
            </a:r>
            <a:r>
              <a:rPr lang="en-US" b="1" dirty="0"/>
              <a:t> </a:t>
            </a:r>
            <a:r>
              <a:rPr lang="en-US" dirty="0"/>
              <a:t>minute(s)</a:t>
            </a:r>
            <a:endParaRPr lang="en-US" b="1" dirty="0"/>
          </a:p>
          <a:p>
            <a:pPr eaLnBrk="1" hangingPunct="1"/>
            <a:r>
              <a:rPr lang="en-US" b="1" dirty="0"/>
              <a:t>Explanation of Cues/Builds: </a:t>
            </a:r>
            <a:r>
              <a:rPr lang="en-US" dirty="0"/>
              <a:t>None</a:t>
            </a:r>
          </a:p>
          <a:p>
            <a:pPr eaLnBrk="1" hangingPunct="1"/>
            <a:r>
              <a:rPr lang="en-US" b="1" dirty="0"/>
              <a:t>Suggested Comments: </a:t>
            </a:r>
            <a:r>
              <a:rPr lang="en-US" dirty="0"/>
              <a:t>Self explanatory</a:t>
            </a:r>
            <a:endParaRPr lang="en-US" b="1" dirty="0"/>
          </a:p>
          <a:p>
            <a:pPr eaLnBrk="1" hangingPunct="1"/>
            <a:r>
              <a:rPr lang="en-US" b="1" dirty="0"/>
              <a:t>Suggested Questions: </a:t>
            </a:r>
            <a:r>
              <a:rPr lang="en-US" dirty="0"/>
              <a:t>None</a:t>
            </a:r>
          </a:p>
          <a:p>
            <a:pPr eaLnBrk="1" hangingPunct="1"/>
            <a:r>
              <a:rPr lang="en-US" b="1" dirty="0"/>
              <a:t>Additional Information: </a:t>
            </a:r>
            <a:r>
              <a:rPr lang="en-US" dirty="0"/>
              <a:t>Make sure you go through the emergency exit procedures. This reinforces safety!</a:t>
            </a:r>
            <a:endParaRPr lang="en-US" b="1" dirty="0"/>
          </a:p>
          <a:p>
            <a:pPr eaLnBrk="1" hangingPunct="1"/>
            <a:r>
              <a:rPr lang="en-US" b="1" dirty="0"/>
              <a:t>Possible Problems: </a:t>
            </a:r>
            <a:r>
              <a:rPr lang="en-US" dirty="0"/>
              <a:t>If lunch is provided, change the slide as needed.</a:t>
            </a:r>
          </a:p>
          <a:p>
            <a:pPr eaLnBrk="1" hangingPunct="1"/>
            <a:endParaRPr lang="en-US" dirty="0"/>
          </a:p>
        </p:txBody>
      </p:sp>
    </p:spTree>
    <p:extLst>
      <p:ext uri="{BB962C8B-B14F-4D97-AF65-F5344CB8AC3E}">
        <p14:creationId xmlns:p14="http://schemas.microsoft.com/office/powerpoint/2010/main" val="22926348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1143000" y="687388"/>
            <a:ext cx="4572000" cy="3429000"/>
          </a:xfrm>
          <a:prstGeom prst="rect">
            <a:avLst/>
          </a:prstGeom>
          <a:ln/>
        </p:spPr>
      </p:sp>
      <p:sp>
        <p:nvSpPr>
          <p:cNvPr id="247812"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 team reviewed the project data, drawings, and available crash data, and asked follow up questions of the road owner. </a:t>
            </a:r>
            <a:endParaRPr lang="en-US" sz="1100" b="1" dirty="0"/>
          </a:p>
          <a:p>
            <a:endParaRPr lang="en-US" sz="1100" b="1" dirty="0"/>
          </a:p>
          <a:p>
            <a:r>
              <a:rPr lang="en-US" sz="1100" b="1" dirty="0"/>
              <a:t>Background Information:</a:t>
            </a:r>
          </a:p>
          <a:p>
            <a:pPr marL="168219" indent="-168219" defTabSz="897169" eaLnBrk="1" hangingPunct="1">
              <a:buFont typeface="Arial" pitchFamily="34" charset="0"/>
              <a:buChar char="•"/>
              <a:defRPr/>
            </a:pPr>
            <a:r>
              <a:rPr lang="en-US" sz="1100" dirty="0"/>
              <a:t>The team reviewed the project plans at 60% completion level, including the temporary traffic control plan (TTCP), the transportation management plan (TMP), and discussed construction staging.</a:t>
            </a:r>
          </a:p>
          <a:p>
            <a:pPr marL="168219" indent="-168219" defTabSz="897169" eaLnBrk="1" hangingPunct="1">
              <a:buFont typeface="Arial" pitchFamily="34" charset="0"/>
              <a:buChar char="•"/>
              <a:defRPr/>
            </a:pPr>
            <a:r>
              <a:rPr lang="en-US" sz="1100" dirty="0"/>
              <a:t>The corridor has existing sidewalks so the team reviewed how the TTCP impacted pedestrian traffic and accommodations.</a:t>
            </a:r>
          </a:p>
          <a:p>
            <a:pPr marL="168219" indent="-168219" defTabSz="897169" eaLnBrk="1" hangingPunct="1">
              <a:buFont typeface="Arial" pitchFamily="34" charset="0"/>
              <a:buChar char="•"/>
              <a:defRPr/>
            </a:pPr>
            <a:r>
              <a:rPr lang="en-US" sz="1100" dirty="0"/>
              <a:t>A small airport (in the red circle) is situated near the future work zone.  Since the project entails constructing flyovers with overhead cranes, the team looked at potential conflicts with air traffic.</a:t>
            </a:r>
          </a:p>
          <a:p>
            <a:pPr marL="168219" indent="-168219" defTabSz="897169" eaLnBrk="1" hangingPunct="1">
              <a:buFont typeface="Arial" pitchFamily="34" charset="0"/>
              <a:buChar char="•"/>
              <a:defRPr/>
            </a:pPr>
            <a:r>
              <a:rPr lang="en-US" sz="1100" dirty="0"/>
              <a:t>The road owner oriented the team to the project location by using a web-based mapping system to “drive through” the project and answer any questions that arose.</a:t>
            </a:r>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730476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r>
              <a:rPr lang="en-US" sz="1100" b="1" dirty="0"/>
              <a:t>Key Message:  </a:t>
            </a:r>
            <a:r>
              <a:rPr lang="en-US" sz="1100" dirty="0"/>
              <a:t>Before the field review, the team should prepare for their trip by taking several steps.</a:t>
            </a:r>
            <a:endParaRPr lang="en-US" sz="1100" b="1" dirty="0"/>
          </a:p>
          <a:p>
            <a:endParaRPr lang="en-US" sz="1100" b="1" dirty="0"/>
          </a:p>
          <a:p>
            <a:r>
              <a:rPr lang="en-US" sz="1100" b="1" dirty="0"/>
              <a:t>Background Information:</a:t>
            </a:r>
          </a:p>
          <a:p>
            <a:pPr marL="171379" indent="-171379">
              <a:buFont typeface="Arial" pitchFamily="34" charset="0"/>
              <a:buChar char="•"/>
            </a:pPr>
            <a:r>
              <a:rPr lang="en-US" sz="1100" dirty="0"/>
              <a:t>As the team moves into the Field Review, they should take these steps:</a:t>
            </a:r>
          </a:p>
          <a:p>
            <a:pPr marL="171379" indent="-171379">
              <a:buFont typeface="Arial" pitchFamily="34" charset="0"/>
              <a:buChar char="•"/>
            </a:pPr>
            <a:endParaRPr lang="en-US" sz="1100" dirty="0"/>
          </a:p>
          <a:p>
            <a:pPr marL="171379" indent="-171379"/>
            <a:r>
              <a:rPr lang="en-US" sz="1100" u="sng" dirty="0"/>
              <a:t>Trip Preparation</a:t>
            </a:r>
          </a:p>
          <a:p>
            <a:pPr marL="171379" indent="-171379">
              <a:buFont typeface="Arial" pitchFamily="34" charset="0"/>
              <a:buChar char="•"/>
            </a:pPr>
            <a:r>
              <a:rPr lang="en-US" sz="1100" dirty="0"/>
              <a:t>Arrange transportation and equipment - it’s best if all WZRSA team members can ride through the work zone together in one vehicle.</a:t>
            </a:r>
          </a:p>
          <a:p>
            <a:pPr marL="171379" indent="-171379">
              <a:buFont typeface="Arial" pitchFamily="34" charset="0"/>
              <a:buChar char="•"/>
            </a:pPr>
            <a:r>
              <a:rPr lang="en-US" sz="1100" dirty="0"/>
              <a:t>Designate note-taker and photographer</a:t>
            </a:r>
          </a:p>
          <a:p>
            <a:pPr marL="171379" indent="-171379">
              <a:buFont typeface="Arial" pitchFamily="34" charset="0"/>
              <a:buChar char="•"/>
            </a:pPr>
            <a:r>
              <a:rPr lang="en-US" sz="1100" dirty="0"/>
              <a:t>Ensure safety of the WZRSA team</a:t>
            </a:r>
          </a:p>
          <a:p>
            <a:pPr marL="358792" lvl="1" indent="-171379">
              <a:buFont typeface="Arial" pitchFamily="34" charset="0"/>
              <a:buChar char="•"/>
            </a:pPr>
            <a:r>
              <a:rPr lang="en-US" sz="1100" dirty="0"/>
              <a:t>For team members who are not accustomed to working in traffic or around work zone activities, the team leader can consider conducting basic safety and awareness training prior to visiting the work zone site.</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6158231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Autofit/>
          </a:bodyPr>
          <a:lstStyle/>
          <a:p>
            <a:pPr>
              <a:spcAft>
                <a:spcPts val="0"/>
              </a:spcAft>
            </a:pPr>
            <a:r>
              <a:rPr lang="en-US" sz="1100" b="1" dirty="0"/>
              <a:t>Key Message:  </a:t>
            </a:r>
            <a:r>
              <a:rPr lang="en-US" sz="1100" dirty="0"/>
              <a:t>Before the field review, the team should gather the equipment they will need during the review.</a:t>
            </a:r>
            <a:endParaRPr lang="en-US" sz="1100" b="1" dirty="0"/>
          </a:p>
          <a:p>
            <a:pPr>
              <a:spcAft>
                <a:spcPts val="0"/>
              </a:spcAft>
            </a:pPr>
            <a:r>
              <a:rPr lang="en-US" sz="1100" b="1" dirty="0"/>
              <a:t>Background Information: </a:t>
            </a:r>
            <a:r>
              <a:rPr lang="en-US" sz="1100" dirty="0"/>
              <a:t>As the team moves into the Field Review, they should take these steps:</a:t>
            </a:r>
          </a:p>
          <a:p>
            <a:pPr>
              <a:spcAft>
                <a:spcPts val="393"/>
              </a:spcAft>
            </a:pPr>
            <a:r>
              <a:rPr lang="en-US" sz="1100" u="sng" dirty="0">
                <a:cs typeface="Arial" pitchFamily="34" charset="0"/>
              </a:rPr>
              <a:t>Gather Equipment</a:t>
            </a:r>
          </a:p>
          <a:p>
            <a:pPr marL="358792" lvl="1" indent="-168184">
              <a:lnSpc>
                <a:spcPct val="90000"/>
              </a:lnSpc>
              <a:spcBef>
                <a:spcPts val="20"/>
              </a:spcBef>
              <a:spcAft>
                <a:spcPts val="0"/>
              </a:spcAft>
              <a:buFont typeface="Arial" pitchFamily="34" charset="0"/>
              <a:buChar char="•"/>
              <a:defRPr/>
            </a:pPr>
            <a:r>
              <a:rPr lang="en-US" sz="1100" dirty="0">
                <a:cs typeface="Arial" pitchFamily="34" charset="0"/>
              </a:rPr>
              <a:t>Drawings and/or aerial photos of site</a:t>
            </a:r>
          </a:p>
          <a:p>
            <a:pPr marL="358792" lvl="2" indent="-168184">
              <a:lnSpc>
                <a:spcPct val="90000"/>
              </a:lnSpc>
              <a:spcBef>
                <a:spcPts val="20"/>
              </a:spcBef>
              <a:spcAft>
                <a:spcPts val="0"/>
              </a:spcAft>
              <a:buFont typeface="Arial" pitchFamily="34" charset="0"/>
              <a:buChar char="•"/>
              <a:defRPr/>
            </a:pPr>
            <a:r>
              <a:rPr lang="en-US" sz="1100" dirty="0">
                <a:cs typeface="Arial" pitchFamily="34" charset="0"/>
              </a:rPr>
              <a:t>Camera (still and video)</a:t>
            </a:r>
          </a:p>
          <a:p>
            <a:pPr marL="538188" lvl="4" indent="-168184">
              <a:spcBef>
                <a:spcPts val="20"/>
              </a:spcBef>
              <a:spcAft>
                <a:spcPts val="0"/>
              </a:spcAft>
              <a:buFont typeface="Arial" pitchFamily="34" charset="0"/>
              <a:buChar char="•"/>
            </a:pPr>
            <a:r>
              <a:rPr lang="en-US" sz="1100" dirty="0"/>
              <a:t>Photographs and video should be an integral part of capturing elements during the field review.</a:t>
            </a:r>
          </a:p>
          <a:p>
            <a:pPr marL="717584" lvl="6" indent="-168184" defTabSz="914024">
              <a:spcBef>
                <a:spcPts val="20"/>
              </a:spcBef>
              <a:buFont typeface="Arial" pitchFamily="34" charset="0"/>
              <a:buChar char="•"/>
              <a:defRPr/>
            </a:pPr>
            <a:r>
              <a:rPr lang="en-US" sz="1100" dirty="0">
                <a:latin typeface="Arial" panose="020B0604020202020204" pitchFamily="34" charset="0"/>
              </a:rPr>
              <a:t>They can also be used to communicate actual field conditions during the presentation of findings to the road owner. </a:t>
            </a:r>
          </a:p>
          <a:p>
            <a:pPr marL="717584" lvl="6" indent="-168184" defTabSz="914024">
              <a:spcBef>
                <a:spcPts val="20"/>
              </a:spcBef>
              <a:buFont typeface="Arial" pitchFamily="34" charset="0"/>
              <a:buChar char="•"/>
              <a:defRPr/>
            </a:pPr>
            <a:r>
              <a:rPr lang="en-US" sz="1100" dirty="0">
                <a:latin typeface="Arial" panose="020B0604020202020204" pitchFamily="34" charset="0"/>
              </a:rPr>
              <a:t>During the field review, the team should take photographs and video footage of anything that may need to be reviewed or revisited while writing the WZRSA final report or while presenting the findings to the road owner. </a:t>
            </a:r>
          </a:p>
          <a:p>
            <a:pPr marL="358792" lvl="1" indent="-168184" defTabSz="914024" eaLnBrk="1" fontAlgn="auto" hangingPunct="1">
              <a:lnSpc>
                <a:spcPct val="90000"/>
              </a:lnSpc>
              <a:spcBef>
                <a:spcPts val="20"/>
              </a:spcBef>
              <a:spcAft>
                <a:spcPts val="0"/>
              </a:spcAft>
              <a:buFont typeface="Arial" pitchFamily="34" charset="0"/>
              <a:buChar char="•"/>
              <a:defRPr/>
            </a:pPr>
            <a:r>
              <a:rPr lang="en-US" sz="1100" dirty="0">
                <a:cs typeface="Arial" pitchFamily="34" charset="0"/>
              </a:rPr>
              <a:t>High-visibility vests  </a:t>
            </a:r>
          </a:p>
          <a:p>
            <a:pPr marL="538188" lvl="3" indent="-168184" defTabSz="914024" eaLnBrk="1" fontAlgn="auto" hangingPunct="1">
              <a:lnSpc>
                <a:spcPct val="90000"/>
              </a:lnSpc>
              <a:spcBef>
                <a:spcPts val="20"/>
              </a:spcBef>
              <a:spcAft>
                <a:spcPts val="0"/>
              </a:spcAft>
              <a:buFont typeface="Arial" pitchFamily="34" charset="0"/>
              <a:buChar char="•"/>
              <a:defRPr/>
            </a:pPr>
            <a:r>
              <a:rPr lang="en-US" sz="1100" dirty="0"/>
              <a:t>Members shall use proper safety equipment and traffic control at all times, and the potential for adverse impacts on road traffic and audit team safety must be managed during the field review.   </a:t>
            </a:r>
            <a:endParaRPr lang="en-US" sz="1100" dirty="0">
              <a:cs typeface="Arial" pitchFamily="34" charset="0"/>
            </a:endParaRPr>
          </a:p>
          <a:p>
            <a:pPr marL="358792" lvl="1" indent="-168184">
              <a:lnSpc>
                <a:spcPct val="90000"/>
              </a:lnSpc>
              <a:spcBef>
                <a:spcPts val="20"/>
              </a:spcBef>
              <a:spcAft>
                <a:spcPts val="0"/>
              </a:spcAft>
              <a:buFont typeface="Arial" pitchFamily="34" charset="0"/>
              <a:buChar char="•"/>
              <a:defRPr/>
            </a:pPr>
            <a:r>
              <a:rPr lang="en-US" sz="1100" dirty="0">
                <a:cs typeface="Arial" pitchFamily="34" charset="0"/>
              </a:rPr>
              <a:t>Prompt list (optional)</a:t>
            </a:r>
          </a:p>
          <a:p>
            <a:endParaRPr lang="en-US" sz="1100" b="1" dirty="0"/>
          </a:p>
          <a:p>
            <a:r>
              <a:rPr lang="en-US" sz="1100" b="1" dirty="0"/>
              <a:t>Interaction:</a:t>
            </a:r>
          </a:p>
          <a:p>
            <a:r>
              <a:rPr lang="en-US" sz="1100" b="1" dirty="0"/>
              <a:t>Notes:</a:t>
            </a:r>
            <a:endParaRPr lang="en-US" sz="1100" dirty="0"/>
          </a:p>
        </p:txBody>
      </p:sp>
    </p:spTree>
    <p:extLst>
      <p:ext uri="{BB962C8B-B14F-4D97-AF65-F5344CB8AC3E}">
        <p14:creationId xmlns:p14="http://schemas.microsoft.com/office/powerpoint/2010/main" val="165845615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a:prstGeom prst="rect">
            <a:avLst/>
          </a:prstGeom>
        </p:spPr>
      </p:sp>
      <p:sp>
        <p:nvSpPr>
          <p:cNvPr id="3" name="Notes Placeholder 2"/>
          <p:cNvSpPr>
            <a:spLocks noGrp="1"/>
          </p:cNvSpPr>
          <p:nvPr>
            <p:ph type="body" idx="1"/>
          </p:nvPr>
        </p:nvSpPr>
        <p:spPr>
          <a:xfrm>
            <a:off x="686722" y="4344332"/>
            <a:ext cx="5484557" cy="4113561"/>
          </a:xfrm>
          <a:prstGeom prst="rect">
            <a:avLst/>
          </a:prstGeom>
        </p:spPr>
        <p:txBody>
          <a:bodyPr>
            <a:normAutofit/>
          </a:bodyPr>
          <a:lstStyle/>
          <a:p>
            <a:pPr defTabSz="896981">
              <a:defRPr/>
            </a:pPr>
            <a:r>
              <a:rPr lang="en-US" sz="1100" b="1" dirty="0"/>
              <a:t>Key Message:  </a:t>
            </a:r>
            <a:r>
              <a:rPr lang="en-US" sz="1100" dirty="0"/>
              <a:t>Driving and walking the site allows the team to see the work zone from each road users’ perspective and to see the traffic control elements as each road user sees them.  </a:t>
            </a:r>
          </a:p>
          <a:p>
            <a:endParaRPr lang="en-US" sz="1100" b="1" dirty="0"/>
          </a:p>
          <a:p>
            <a:r>
              <a:rPr lang="en-US" sz="1100" b="1" dirty="0"/>
              <a:t>Background Information:</a:t>
            </a:r>
          </a:p>
          <a:p>
            <a:pPr marL="277675" indent="-168184" defTabSz="914024" eaLnBrk="1" fontAlgn="auto" hangingPunct="1">
              <a:lnSpc>
                <a:spcPct val="90000"/>
              </a:lnSpc>
              <a:spcBef>
                <a:spcPts val="300"/>
              </a:spcBef>
              <a:spcAft>
                <a:spcPts val="0"/>
              </a:spcAft>
              <a:buFont typeface="Arial" pitchFamily="34" charset="0"/>
              <a:buChar char="•"/>
              <a:defRPr/>
            </a:pPr>
            <a:r>
              <a:rPr lang="en-US" sz="1100" dirty="0"/>
              <a:t>As the team is driving through, it is important to keep in mind that a driver’s perspective will vary depending on the type of vehicle being driven.  Photos or video taken from other road user perspectives can help document key items for later reference.</a:t>
            </a:r>
          </a:p>
          <a:p>
            <a:pPr marL="277675" indent="-168184" defTabSz="914024" eaLnBrk="1" fontAlgn="auto" hangingPunct="1">
              <a:lnSpc>
                <a:spcPct val="90000"/>
              </a:lnSpc>
              <a:spcBef>
                <a:spcPts val="300"/>
              </a:spcBef>
              <a:spcAft>
                <a:spcPts val="0"/>
              </a:spcAft>
              <a:buFont typeface="Arial" pitchFamily="34" charset="0"/>
              <a:buChar char="•"/>
              <a:defRPr/>
            </a:pPr>
            <a:r>
              <a:rPr lang="en-US" sz="1100" dirty="0"/>
              <a:t>For example, a commercial motor vehicle driver will view the work zone differently than a motorcyclist traveling through the same work zone. </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302616574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2"/>
          <p:cNvSpPr>
            <a:spLocks noGrp="1" noRot="1" noChangeAspect="1" noChangeArrowheads="1" noTextEdit="1"/>
          </p:cNvSpPr>
          <p:nvPr>
            <p:ph type="sldImg"/>
          </p:nvPr>
        </p:nvSpPr>
        <p:spPr>
          <a:xfrm>
            <a:off x="1144588" y="449263"/>
            <a:ext cx="4572000" cy="3429000"/>
          </a:xfrm>
          <a:prstGeom prst="rect">
            <a:avLst/>
          </a:prstGeom>
          <a:ln/>
        </p:spPr>
      </p:sp>
      <p:sp>
        <p:nvSpPr>
          <p:cNvPr id="215044" name="Rectangle 3"/>
          <p:cNvSpPr>
            <a:spLocks noGrp="1" noChangeArrowheads="1"/>
          </p:cNvSpPr>
          <p:nvPr>
            <p:ph type="body" idx="1"/>
          </p:nvPr>
        </p:nvSpPr>
        <p:spPr>
          <a:xfrm>
            <a:off x="223630" y="3972393"/>
            <a:ext cx="6634370" cy="4946754"/>
          </a:xfrm>
          <a:prstGeom prst="rect">
            <a:avLst/>
          </a:prstGeom>
          <a:noFill/>
          <a:ln/>
        </p:spPr>
        <p:txBody>
          <a:bodyPr/>
          <a:lstStyle/>
          <a:p>
            <a:r>
              <a:rPr lang="en-US" sz="1100" b="1" dirty="0"/>
              <a:t>Key Message:  </a:t>
            </a:r>
            <a:r>
              <a:rPr lang="en-US" sz="1100" dirty="0"/>
              <a:t>During the field review, the team should make careful observations with respect to road users, driver behavior, and other considerations.</a:t>
            </a:r>
            <a:endParaRPr lang="en-US" sz="1100" b="1" dirty="0"/>
          </a:p>
          <a:p>
            <a:r>
              <a:rPr lang="en-US" sz="1100" b="1" dirty="0"/>
              <a:t>Background Information:</a:t>
            </a:r>
          </a:p>
          <a:p>
            <a:pPr marL="168184" indent="-168184" eaLnBrk="1" hangingPunct="1">
              <a:lnSpc>
                <a:spcPct val="90000"/>
              </a:lnSpc>
              <a:buFont typeface="Arial" pitchFamily="34" charset="0"/>
              <a:buChar char="•"/>
            </a:pPr>
            <a:r>
              <a:rPr lang="en-US" sz="1100" dirty="0"/>
              <a:t>Observe road user characteristics:</a:t>
            </a:r>
          </a:p>
          <a:p>
            <a:pPr marL="616676" lvl="1" indent="-168184" eaLnBrk="1" hangingPunct="1">
              <a:lnSpc>
                <a:spcPct val="90000"/>
              </a:lnSpc>
              <a:buFont typeface="Arial" pitchFamily="34" charset="0"/>
              <a:buChar char="•"/>
            </a:pPr>
            <a:r>
              <a:rPr lang="en-US" sz="1100" dirty="0"/>
              <a:t>What are typical speeds?  </a:t>
            </a:r>
          </a:p>
          <a:p>
            <a:pPr marL="616676" lvl="1" indent="-168184" eaLnBrk="1" hangingPunct="1">
              <a:lnSpc>
                <a:spcPct val="90000"/>
              </a:lnSpc>
              <a:buFont typeface="Arial" pitchFamily="34" charset="0"/>
              <a:buChar char="•"/>
            </a:pPr>
            <a:r>
              <a:rPr lang="en-US" sz="1100" dirty="0"/>
              <a:t>What is the typical traffic mix, including heavy vehicles, farm equipment, cyclists?  </a:t>
            </a:r>
          </a:p>
          <a:p>
            <a:pPr marL="616676" lvl="1" indent="-168184" eaLnBrk="1" hangingPunct="1">
              <a:lnSpc>
                <a:spcPct val="90000"/>
              </a:lnSpc>
              <a:buFont typeface="Arial" pitchFamily="34" charset="0"/>
              <a:buChar char="•"/>
            </a:pPr>
            <a:r>
              <a:rPr lang="en-US" sz="1100" dirty="0"/>
              <a:t>Does traffic tend to queue at certain times of the day or in certain lanes?</a:t>
            </a:r>
          </a:p>
          <a:p>
            <a:pPr marL="168184" indent="-168184" eaLnBrk="1" hangingPunct="1">
              <a:lnSpc>
                <a:spcPct val="90000"/>
              </a:lnSpc>
              <a:buFont typeface="Arial" pitchFamily="34" charset="0"/>
              <a:buChar char="•"/>
            </a:pPr>
            <a:r>
              <a:rPr lang="en-US" sz="1100" dirty="0"/>
              <a:t>Observe driver behavior:  </a:t>
            </a:r>
          </a:p>
          <a:p>
            <a:pPr marL="616676" lvl="1" indent="-168184" eaLnBrk="1" hangingPunct="1">
              <a:lnSpc>
                <a:spcPct val="90000"/>
              </a:lnSpc>
              <a:buFont typeface="Arial" pitchFamily="34" charset="0"/>
              <a:buChar char="•"/>
            </a:pPr>
            <a:r>
              <a:rPr lang="en-US" sz="1100" dirty="0"/>
              <a:t>How are road users (motorists, pedestrians, etc.) navigating through the project limits?  </a:t>
            </a:r>
          </a:p>
          <a:p>
            <a:pPr marL="616676" lvl="1" indent="-168184" eaLnBrk="1" hangingPunct="1">
              <a:lnSpc>
                <a:spcPct val="90000"/>
              </a:lnSpc>
              <a:buFont typeface="Arial" pitchFamily="34" charset="0"/>
              <a:buChar char="•"/>
            </a:pPr>
            <a:r>
              <a:rPr lang="en-US" sz="1100" dirty="0"/>
              <a:t>Did you witness any unlawful maneuvers?  </a:t>
            </a:r>
          </a:p>
          <a:p>
            <a:pPr marL="616676" lvl="1" indent="-168184" eaLnBrk="1" hangingPunct="1">
              <a:lnSpc>
                <a:spcPct val="90000"/>
              </a:lnSpc>
              <a:buFont typeface="Arial" pitchFamily="34" charset="0"/>
              <a:buChar char="•"/>
            </a:pPr>
            <a:r>
              <a:rPr lang="en-US" sz="1100" dirty="0"/>
              <a:t>Do any users seemed confused by the geometry or traffic control devices?</a:t>
            </a:r>
          </a:p>
          <a:p>
            <a:pPr marL="168184" indent="-168184" eaLnBrk="1" hangingPunct="1">
              <a:lnSpc>
                <a:spcPct val="90000"/>
              </a:lnSpc>
              <a:buFont typeface="Arial" pitchFamily="34" charset="0"/>
              <a:buChar char="•"/>
            </a:pPr>
            <a:r>
              <a:rPr lang="en-US" sz="1100" dirty="0"/>
              <a:t>Observe whether queuing exists:  </a:t>
            </a:r>
          </a:p>
          <a:p>
            <a:pPr marL="616676" lvl="1" indent="-168184" eaLnBrk="1" hangingPunct="1">
              <a:lnSpc>
                <a:spcPct val="90000"/>
              </a:lnSpc>
              <a:buFont typeface="Arial" pitchFamily="34" charset="0"/>
              <a:buChar char="•"/>
            </a:pPr>
            <a:r>
              <a:rPr lang="en-US" sz="1100" dirty="0"/>
              <a:t>How long is the queue?  </a:t>
            </a:r>
          </a:p>
          <a:p>
            <a:pPr marL="616676" lvl="1" indent="-168184" eaLnBrk="1" hangingPunct="1">
              <a:lnSpc>
                <a:spcPct val="90000"/>
              </a:lnSpc>
              <a:buFont typeface="Arial" pitchFamily="34" charset="0"/>
              <a:buChar char="•"/>
            </a:pPr>
            <a:r>
              <a:rPr lang="en-US" sz="1100" dirty="0"/>
              <a:t>Where in the work zone does queuing occur?</a:t>
            </a:r>
          </a:p>
          <a:p>
            <a:pPr marL="168184" indent="-168184" eaLnBrk="1" hangingPunct="1">
              <a:lnSpc>
                <a:spcPct val="90000"/>
              </a:lnSpc>
              <a:buFont typeface="Arial" pitchFamily="34" charset="0"/>
              <a:buChar char="•"/>
            </a:pPr>
            <a:r>
              <a:rPr lang="en-US" sz="1100" dirty="0"/>
              <a:t>Observe surrounding land uses:  </a:t>
            </a:r>
          </a:p>
          <a:p>
            <a:pPr marL="616676" lvl="1" indent="-168184" eaLnBrk="1" hangingPunct="1">
              <a:lnSpc>
                <a:spcPct val="90000"/>
              </a:lnSpc>
              <a:buFont typeface="Arial" pitchFamily="34" charset="0"/>
              <a:buChar char="•"/>
            </a:pPr>
            <a:r>
              <a:rPr lang="en-US" sz="1100" dirty="0"/>
              <a:t>What are the existing developments contributing traffic to the audit site?  </a:t>
            </a:r>
          </a:p>
          <a:p>
            <a:pPr marL="616676" lvl="1" indent="-168184" eaLnBrk="1" hangingPunct="1">
              <a:lnSpc>
                <a:spcPct val="90000"/>
              </a:lnSpc>
              <a:buFont typeface="Arial" pitchFamily="34" charset="0"/>
              <a:buChar char="•"/>
            </a:pPr>
            <a:r>
              <a:rPr lang="en-US" sz="1100" dirty="0"/>
              <a:t>Are there any driveways that might affect the planned roadway? </a:t>
            </a:r>
          </a:p>
          <a:p>
            <a:pPr marL="616676" lvl="1" indent="-168184" eaLnBrk="1" hangingPunct="1">
              <a:lnSpc>
                <a:spcPct val="90000"/>
              </a:lnSpc>
              <a:buFont typeface="Arial" pitchFamily="34" charset="0"/>
              <a:buChar char="•"/>
            </a:pPr>
            <a:r>
              <a:rPr lang="en-US" sz="1100" dirty="0"/>
              <a:t>What are the typical traffic patterns associated with the adjacent land uses (for example, weekend traffic near a sports field)?</a:t>
            </a:r>
          </a:p>
          <a:p>
            <a:pPr marL="168184" indent="-168184" eaLnBrk="1" hangingPunct="1">
              <a:lnSpc>
                <a:spcPct val="90000"/>
              </a:lnSpc>
              <a:buFont typeface="Arial" pitchFamily="34" charset="0"/>
              <a:buChar char="•"/>
            </a:pPr>
            <a:r>
              <a:rPr lang="en-US" sz="1100" dirty="0"/>
              <a:t>Observe link points to the adjacent transportation network:  </a:t>
            </a:r>
          </a:p>
          <a:p>
            <a:pPr marL="616676" lvl="1" indent="-168184" eaLnBrk="1" hangingPunct="1">
              <a:lnSpc>
                <a:spcPct val="90000"/>
              </a:lnSpc>
              <a:buFont typeface="Arial" pitchFamily="34" charset="0"/>
              <a:buChar char="•"/>
            </a:pPr>
            <a:r>
              <a:rPr lang="en-US" sz="1100" dirty="0"/>
              <a:t>Are there at-grade railway crossings in the vicinity of the audit site that could delay traffic?  </a:t>
            </a:r>
          </a:p>
          <a:p>
            <a:pPr marL="616676" lvl="1" indent="-168184" eaLnBrk="1" hangingPunct="1">
              <a:lnSpc>
                <a:spcPct val="90000"/>
              </a:lnSpc>
              <a:buFont typeface="Arial" pitchFamily="34" charset="0"/>
              <a:buChar char="•"/>
            </a:pPr>
            <a:r>
              <a:rPr lang="en-US" sz="1100" dirty="0"/>
              <a:t>Are interchange ramps close to the site?</a:t>
            </a:r>
            <a:endParaRPr lang="en-US" sz="1100" b="1" dirty="0"/>
          </a:p>
          <a:p>
            <a:r>
              <a:rPr lang="en-US" sz="1100" b="1" dirty="0"/>
              <a:t>Interaction:</a:t>
            </a:r>
          </a:p>
          <a:p>
            <a:r>
              <a:rPr lang="en-US" sz="1100" b="1" dirty="0"/>
              <a:t>Notes:</a:t>
            </a:r>
          </a:p>
        </p:txBody>
      </p:sp>
    </p:spTree>
    <p:extLst>
      <p:ext uri="{BB962C8B-B14F-4D97-AF65-F5344CB8AC3E}">
        <p14:creationId xmlns:p14="http://schemas.microsoft.com/office/powerpoint/2010/main" val="291726440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7" name="Rectangle 2"/>
          <p:cNvSpPr>
            <a:spLocks noGrp="1" noRot="1" noChangeAspect="1" noChangeArrowheads="1" noTextEdit="1"/>
          </p:cNvSpPr>
          <p:nvPr>
            <p:ph type="sldImg"/>
          </p:nvPr>
        </p:nvSpPr>
        <p:spPr>
          <a:xfrm>
            <a:off x="1143000" y="687388"/>
            <a:ext cx="4572000" cy="3429000"/>
          </a:xfrm>
          <a:prstGeom prst="rect">
            <a:avLst/>
          </a:prstGeom>
          <a:ln/>
        </p:spPr>
      </p:sp>
      <p:sp>
        <p:nvSpPr>
          <p:cNvPr id="21606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There are common items that are frequently found in work zones that the team should observe during the field review.</a:t>
            </a:r>
            <a:endParaRPr lang="en-US" sz="1100" b="1" dirty="0"/>
          </a:p>
          <a:p>
            <a:endParaRPr lang="en-US" sz="1100" b="1" dirty="0"/>
          </a:p>
          <a:p>
            <a:r>
              <a:rPr lang="en-US" sz="1100" b="1" dirty="0"/>
              <a:t>Background Information:</a:t>
            </a:r>
          </a:p>
          <a:p>
            <a:pPr marL="168244" indent="-168244" defTabSz="896981" eaLnBrk="1" hangingPunct="1">
              <a:buFont typeface="Arial" pitchFamily="34" charset="0"/>
              <a:buChar char="•"/>
              <a:defRPr/>
            </a:pPr>
            <a:r>
              <a:rPr lang="en-US" sz="1100" dirty="0"/>
              <a:t>The team should: </a:t>
            </a:r>
          </a:p>
          <a:p>
            <a:pPr marL="616736" lvl="1" indent="-168244" defTabSz="896981" eaLnBrk="1" hangingPunct="1">
              <a:buFont typeface="Arial" pitchFamily="34" charset="0"/>
              <a:buChar char="•"/>
              <a:defRPr/>
            </a:pPr>
            <a:r>
              <a:rPr lang="en-US" sz="1100" dirty="0"/>
              <a:t>review each approach throughout the work zone to determine if sight distance obstructions exist  </a:t>
            </a:r>
          </a:p>
          <a:p>
            <a:pPr marL="616736" lvl="1" indent="-168244" defTabSz="896981" eaLnBrk="1" hangingPunct="1">
              <a:buFont typeface="Arial" pitchFamily="34" charset="0"/>
              <a:buChar char="•"/>
              <a:defRPr/>
            </a:pPr>
            <a:r>
              <a:rPr lang="en-US" sz="1100" dirty="0"/>
              <a:t>investigate pedestrian and bicyclist facilities, particularly at points where they come into conflict with vehicular traffic  </a:t>
            </a:r>
          </a:p>
          <a:p>
            <a:pPr marL="616736" lvl="1" indent="-168244" defTabSz="896981" eaLnBrk="1" hangingPunct="1">
              <a:buFont typeface="Arial" pitchFamily="34" charset="0"/>
              <a:buChar char="•"/>
              <a:defRPr/>
            </a:pPr>
            <a:r>
              <a:rPr lang="en-US" sz="1100" dirty="0"/>
              <a:t>review locations with pedestrian traffic - if the work zone is on a route with sidewalks and/or a bike path, the team will want to consider the perspectives of these users and how the work zone impacts their ability to travel.</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236279229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1" kern="1200" dirty="0">
                <a:solidFill>
                  <a:schemeClr val="tx1"/>
                </a:solidFill>
                <a:ea typeface="+mn-ea"/>
                <a:cs typeface="+mn-cs"/>
              </a:rPr>
              <a:t>Key Message:  </a:t>
            </a:r>
            <a:r>
              <a:rPr lang="en-US" sz="1100" kern="1200" dirty="0">
                <a:solidFill>
                  <a:schemeClr val="tx1"/>
                </a:solidFill>
                <a:ea typeface="+mn-ea"/>
                <a:cs typeface="+mn-cs"/>
              </a:rPr>
              <a:t>There are common items that are frequently found in work zones that the team should observe during the field review.</a:t>
            </a:r>
            <a:endParaRPr lang="en-US" sz="1100" b="1"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Background Information:</a:t>
            </a:r>
          </a:p>
          <a:p>
            <a:pPr marL="168244" indent="-168244" defTabSz="896981" eaLnBrk="1" hangingPunct="1">
              <a:buFont typeface="Arial" pitchFamily="34" charset="0"/>
              <a:buChar char="•"/>
              <a:defRPr/>
            </a:pPr>
            <a:r>
              <a:rPr lang="en-US" sz="1100" kern="1200" dirty="0">
                <a:solidFill>
                  <a:schemeClr val="tx1"/>
                </a:solidFill>
                <a:ea typeface="+mn-ea"/>
                <a:cs typeface="+mn-cs"/>
              </a:rPr>
              <a:t>The team should: </a:t>
            </a:r>
          </a:p>
          <a:p>
            <a:pPr marL="616736" lvl="1" indent="-168244" defTabSz="896981" eaLnBrk="1" hangingPunct="1">
              <a:buFont typeface="Arial" pitchFamily="34" charset="0"/>
              <a:buChar char="•"/>
              <a:defRPr/>
            </a:pPr>
            <a:r>
              <a:rPr lang="en-US" sz="1100" kern="1200" dirty="0">
                <a:solidFill>
                  <a:schemeClr val="tx1"/>
                </a:solidFill>
                <a:ea typeface="+mn-ea"/>
                <a:cs typeface="+mn-cs"/>
              </a:rPr>
              <a:t>Explain</a:t>
            </a:r>
            <a:r>
              <a:rPr lang="en-US" sz="1100" kern="1200" baseline="0" dirty="0">
                <a:solidFill>
                  <a:schemeClr val="tx1"/>
                </a:solidFill>
                <a:ea typeface="+mn-ea"/>
                <a:cs typeface="+mn-cs"/>
              </a:rPr>
              <a:t> the issues associated with the photos.</a:t>
            </a:r>
          </a:p>
          <a:p>
            <a:pPr marL="616736" lvl="1" indent="-168244" defTabSz="896981" eaLnBrk="1" hangingPunct="1">
              <a:buFont typeface="Arial" pitchFamily="34" charset="0"/>
              <a:buChar char="•"/>
              <a:defRPr/>
            </a:pPr>
            <a:r>
              <a:rPr lang="en-US" sz="1100" kern="1200" baseline="0" dirty="0">
                <a:solidFill>
                  <a:schemeClr val="tx1"/>
                </a:solidFill>
                <a:ea typeface="+mn-ea"/>
                <a:cs typeface="+mn-cs"/>
              </a:rPr>
              <a:t>Emphasize that these setups MEET TTC standards but may not be safe.</a:t>
            </a:r>
            <a:endParaRPr lang="en-US" sz="110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Interaction: </a:t>
            </a:r>
            <a:r>
              <a:rPr lang="en-US" sz="1100" b="0" kern="1200" dirty="0">
                <a:solidFill>
                  <a:schemeClr val="tx1"/>
                </a:solidFill>
                <a:ea typeface="+mn-ea"/>
                <a:cs typeface="+mn-cs"/>
              </a:rPr>
              <a:t>What is</a:t>
            </a:r>
            <a:r>
              <a:rPr lang="en-US" sz="1100" b="0" kern="1200" baseline="0" dirty="0">
                <a:solidFill>
                  <a:schemeClr val="tx1"/>
                </a:solidFill>
                <a:ea typeface="+mn-ea"/>
                <a:cs typeface="+mn-cs"/>
              </a:rPr>
              <a:t> wrong with this? Is it safe? Would this warrant a recommendation? Which recommendation would you make?</a:t>
            </a:r>
            <a:endParaRPr lang="en-US" sz="1100" b="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Notes: </a:t>
            </a:r>
            <a:r>
              <a:rPr lang="en-US" sz="1100" b="0" kern="1200" dirty="0">
                <a:solidFill>
                  <a:schemeClr val="tx1"/>
                </a:solidFill>
                <a:ea typeface="+mn-ea"/>
                <a:cs typeface="+mn-cs"/>
              </a:rPr>
              <a:t>Try to generate discussion.</a:t>
            </a:r>
          </a:p>
          <a:p>
            <a:endParaRPr lang="en-US" dirty="0"/>
          </a:p>
        </p:txBody>
      </p:sp>
    </p:spTree>
    <p:extLst>
      <p:ext uri="{BB962C8B-B14F-4D97-AF65-F5344CB8AC3E}">
        <p14:creationId xmlns:p14="http://schemas.microsoft.com/office/powerpoint/2010/main" val="361734031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7" name="Rectangle 2"/>
          <p:cNvSpPr>
            <a:spLocks noGrp="1" noRot="1" noChangeAspect="1" noChangeArrowheads="1" noTextEdit="1"/>
          </p:cNvSpPr>
          <p:nvPr>
            <p:ph type="sldImg"/>
          </p:nvPr>
        </p:nvSpPr>
        <p:spPr>
          <a:xfrm>
            <a:off x="1143000" y="687388"/>
            <a:ext cx="4572000" cy="3429000"/>
          </a:xfrm>
          <a:prstGeom prst="rect">
            <a:avLst/>
          </a:prstGeom>
          <a:ln/>
        </p:spPr>
      </p:sp>
      <p:sp>
        <p:nvSpPr>
          <p:cNvPr id="21606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There are common items that are frequently found in work zones that the team should observe during the field review.</a:t>
            </a:r>
            <a:endParaRPr lang="en-US" sz="1100" b="1" dirty="0"/>
          </a:p>
          <a:p>
            <a:endParaRPr lang="en-US" sz="1100" b="1" dirty="0"/>
          </a:p>
          <a:p>
            <a:r>
              <a:rPr lang="en-US" sz="1100" b="1" dirty="0"/>
              <a:t>Background Information:</a:t>
            </a:r>
          </a:p>
          <a:p>
            <a:pPr marL="168244" indent="-168244" defTabSz="896981" eaLnBrk="1" hangingPunct="1">
              <a:buFont typeface="Arial" pitchFamily="34" charset="0"/>
              <a:buChar char="•"/>
              <a:defRPr/>
            </a:pPr>
            <a:r>
              <a:rPr lang="en-US" sz="1100" dirty="0"/>
              <a:t>The team should: </a:t>
            </a:r>
          </a:p>
          <a:p>
            <a:pPr marL="616736" lvl="1" indent="-168244" defTabSz="896981" eaLnBrk="1" hangingPunct="1">
              <a:buFont typeface="Arial" pitchFamily="34" charset="0"/>
              <a:buChar char="•"/>
              <a:defRPr/>
            </a:pPr>
            <a:r>
              <a:rPr lang="en-US" sz="1100" dirty="0"/>
              <a:t>review each approach throughout the work zone to determine if sight distance obstructions exist  </a:t>
            </a:r>
          </a:p>
          <a:p>
            <a:pPr marL="616736" lvl="1" indent="-168244" defTabSz="896981" eaLnBrk="1" hangingPunct="1">
              <a:buFont typeface="Arial" pitchFamily="34" charset="0"/>
              <a:buChar char="•"/>
              <a:defRPr/>
            </a:pPr>
            <a:r>
              <a:rPr lang="en-US" sz="1100" dirty="0"/>
              <a:t>investigate pedestrian and bicyclist facilities, particularly at points where they come into conflict with vehicular traffic  </a:t>
            </a:r>
          </a:p>
          <a:p>
            <a:pPr marL="616736" lvl="1" indent="-168244" defTabSz="896981" eaLnBrk="1" hangingPunct="1">
              <a:buFont typeface="Arial" pitchFamily="34" charset="0"/>
              <a:buChar char="•"/>
              <a:defRPr/>
            </a:pPr>
            <a:r>
              <a:rPr lang="en-US" sz="1100" dirty="0"/>
              <a:t>review locations with pedestrian traffic - if the work zone is on a route with sidewalks and/or a bike path, the team will want to consider the perspectives of these users and how the work zone impacts their ability to travel.</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18365403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7" name="Rectangle 2"/>
          <p:cNvSpPr>
            <a:spLocks noGrp="1" noRot="1" noChangeAspect="1" noChangeArrowheads="1" noTextEdit="1"/>
          </p:cNvSpPr>
          <p:nvPr>
            <p:ph type="sldImg"/>
          </p:nvPr>
        </p:nvSpPr>
        <p:spPr>
          <a:xfrm>
            <a:off x="1143000" y="687388"/>
            <a:ext cx="4572000" cy="3429000"/>
          </a:xfrm>
          <a:prstGeom prst="rect">
            <a:avLst/>
          </a:prstGeom>
          <a:ln/>
        </p:spPr>
      </p:sp>
      <p:sp>
        <p:nvSpPr>
          <p:cNvPr id="216068" name="Rectangle 3"/>
          <p:cNvSpPr>
            <a:spLocks noGrp="1" noChangeArrowheads="1"/>
          </p:cNvSpPr>
          <p:nvPr>
            <p:ph type="body" idx="1"/>
          </p:nvPr>
        </p:nvSpPr>
        <p:spPr>
          <a:xfrm>
            <a:off x="686722" y="4344332"/>
            <a:ext cx="5484557" cy="4113561"/>
          </a:xfrm>
          <a:prstGeom prst="rect">
            <a:avLst/>
          </a:prstGeom>
          <a:noFill/>
          <a:ln/>
        </p:spPr>
        <p:txBody>
          <a:bodyPr/>
          <a:lstStyle/>
          <a:p>
            <a:r>
              <a:rPr lang="en-US" sz="1100" b="1" dirty="0"/>
              <a:t>Key Message:  </a:t>
            </a:r>
            <a:r>
              <a:rPr lang="en-US" sz="1100" dirty="0"/>
              <a:t>There are common items that are frequently found in work zones that the team should observe during the field review.</a:t>
            </a:r>
            <a:endParaRPr lang="en-US" sz="1100" b="1" dirty="0"/>
          </a:p>
          <a:p>
            <a:endParaRPr lang="en-US" sz="1100" b="1" dirty="0"/>
          </a:p>
          <a:p>
            <a:r>
              <a:rPr lang="en-US" sz="1100" b="1" dirty="0"/>
              <a:t>Background Information:</a:t>
            </a:r>
          </a:p>
          <a:p>
            <a:pPr marL="168244" indent="-168244" defTabSz="896981" eaLnBrk="1" hangingPunct="1">
              <a:buFont typeface="Arial" pitchFamily="34" charset="0"/>
              <a:buChar char="•"/>
              <a:defRPr/>
            </a:pPr>
            <a:r>
              <a:rPr lang="en-US" sz="1100" dirty="0"/>
              <a:t>The team should: </a:t>
            </a:r>
          </a:p>
          <a:p>
            <a:pPr marL="616736" lvl="1" indent="-168244" defTabSz="896981" eaLnBrk="1" hangingPunct="1">
              <a:buFont typeface="Arial" pitchFamily="34" charset="0"/>
              <a:buChar char="•"/>
              <a:defRPr/>
            </a:pPr>
            <a:r>
              <a:rPr lang="en-US" sz="1100" dirty="0"/>
              <a:t>review each approach throughout the work zone to determine if sight distance obstructions exist  </a:t>
            </a:r>
          </a:p>
          <a:p>
            <a:pPr marL="616736" lvl="1" indent="-168244" defTabSz="896981" eaLnBrk="1" hangingPunct="1">
              <a:buFont typeface="Arial" pitchFamily="34" charset="0"/>
              <a:buChar char="•"/>
              <a:defRPr/>
            </a:pPr>
            <a:r>
              <a:rPr lang="en-US" sz="1100" dirty="0"/>
              <a:t>investigate pedestrian and bicyclist facilities, particularly at points where they come into conflict with vehicular traffic  </a:t>
            </a:r>
          </a:p>
          <a:p>
            <a:pPr marL="616736" lvl="1" indent="-168244" defTabSz="896981" eaLnBrk="1" hangingPunct="1">
              <a:buFont typeface="Arial" pitchFamily="34" charset="0"/>
              <a:buChar char="•"/>
              <a:defRPr/>
            </a:pPr>
            <a:r>
              <a:rPr lang="en-US" sz="1100" dirty="0"/>
              <a:t>review locations with pedestrian traffic - if the work zone is on a route with sidewalks and/or a bike path, the team will want to consider the perspectives of these users and how the work zone impacts their ability to travel.</a:t>
            </a:r>
          </a:p>
          <a:p>
            <a:endParaRPr lang="en-US" sz="1100" b="1" dirty="0"/>
          </a:p>
          <a:p>
            <a:r>
              <a:rPr lang="en-US" sz="1100" b="1" dirty="0"/>
              <a:t>Interaction:</a:t>
            </a:r>
          </a:p>
          <a:p>
            <a:endParaRPr lang="en-US" sz="1100" b="1" dirty="0"/>
          </a:p>
          <a:p>
            <a:r>
              <a:rPr lang="en-US" sz="1100" b="1" dirty="0"/>
              <a:t>Notes:</a:t>
            </a:r>
            <a:endParaRPr lang="en-US" sz="1100" dirty="0"/>
          </a:p>
        </p:txBody>
      </p:sp>
    </p:spTree>
    <p:extLst>
      <p:ext uri="{BB962C8B-B14F-4D97-AF65-F5344CB8AC3E}">
        <p14:creationId xmlns:p14="http://schemas.microsoft.com/office/powerpoint/2010/main" val="46571270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1" kern="1200" dirty="0">
                <a:solidFill>
                  <a:schemeClr val="tx1"/>
                </a:solidFill>
                <a:ea typeface="+mn-ea"/>
                <a:cs typeface="+mn-cs"/>
              </a:rPr>
              <a:t>Key Message:  </a:t>
            </a:r>
            <a:r>
              <a:rPr lang="en-US" sz="1100" kern="1200" dirty="0">
                <a:solidFill>
                  <a:schemeClr val="tx1"/>
                </a:solidFill>
                <a:ea typeface="+mn-ea"/>
                <a:cs typeface="+mn-cs"/>
              </a:rPr>
              <a:t>There are common items that are frequently found in work zones that the team should observe during the field review.</a:t>
            </a:r>
            <a:endParaRPr lang="en-US" sz="1100" b="1"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Background Information:</a:t>
            </a:r>
          </a:p>
          <a:p>
            <a:pPr marL="168244" indent="-168244" defTabSz="896981" eaLnBrk="1" hangingPunct="1">
              <a:buFont typeface="Arial" pitchFamily="34" charset="0"/>
              <a:buChar char="•"/>
              <a:defRPr/>
            </a:pPr>
            <a:r>
              <a:rPr lang="en-US" sz="1100" kern="1200" dirty="0">
                <a:solidFill>
                  <a:schemeClr val="tx1"/>
                </a:solidFill>
                <a:ea typeface="+mn-ea"/>
                <a:cs typeface="+mn-cs"/>
              </a:rPr>
              <a:t>The team should: </a:t>
            </a:r>
          </a:p>
          <a:p>
            <a:pPr marL="616736" lvl="1" indent="-168244" defTabSz="896981" eaLnBrk="1" hangingPunct="1">
              <a:buFont typeface="Arial" pitchFamily="34" charset="0"/>
              <a:buChar char="•"/>
              <a:defRPr/>
            </a:pPr>
            <a:r>
              <a:rPr lang="en-US" sz="1100" kern="1200" dirty="0">
                <a:solidFill>
                  <a:schemeClr val="tx1"/>
                </a:solidFill>
                <a:ea typeface="+mn-ea"/>
                <a:cs typeface="+mn-cs"/>
              </a:rPr>
              <a:t>Explain</a:t>
            </a:r>
            <a:r>
              <a:rPr lang="en-US" sz="1100" kern="1200" baseline="0" dirty="0">
                <a:solidFill>
                  <a:schemeClr val="tx1"/>
                </a:solidFill>
                <a:ea typeface="+mn-ea"/>
                <a:cs typeface="+mn-cs"/>
              </a:rPr>
              <a:t> the issues associated with the photos.</a:t>
            </a:r>
          </a:p>
          <a:p>
            <a:pPr marL="616736" lvl="1" indent="-168244" defTabSz="896981" eaLnBrk="1" hangingPunct="1">
              <a:buFont typeface="Arial" pitchFamily="34" charset="0"/>
              <a:buChar char="•"/>
              <a:defRPr/>
            </a:pPr>
            <a:r>
              <a:rPr lang="en-US" sz="1100" kern="1200" baseline="0" dirty="0">
                <a:solidFill>
                  <a:schemeClr val="tx1"/>
                </a:solidFill>
                <a:ea typeface="+mn-ea"/>
                <a:cs typeface="+mn-cs"/>
              </a:rPr>
              <a:t>Emphasize that these setups MAY MEET TTC standards but may not be safe.</a:t>
            </a:r>
            <a:endParaRPr lang="en-US" sz="110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Interaction: </a:t>
            </a:r>
            <a:r>
              <a:rPr lang="en-US" sz="1100" b="0" kern="1200" dirty="0">
                <a:solidFill>
                  <a:schemeClr val="tx1"/>
                </a:solidFill>
                <a:ea typeface="+mn-ea"/>
                <a:cs typeface="+mn-cs"/>
              </a:rPr>
              <a:t>What is</a:t>
            </a:r>
            <a:r>
              <a:rPr lang="en-US" sz="1100" b="0" kern="1200" baseline="0" dirty="0">
                <a:solidFill>
                  <a:schemeClr val="tx1"/>
                </a:solidFill>
                <a:ea typeface="+mn-ea"/>
                <a:cs typeface="+mn-cs"/>
              </a:rPr>
              <a:t> wrong with this? Is it safe? Would this warrant a recommendation? Which recommendation would you make?</a:t>
            </a:r>
            <a:endParaRPr lang="en-US" sz="1100" b="0" kern="1200" dirty="0">
              <a:solidFill>
                <a:schemeClr val="tx1"/>
              </a:solidFill>
              <a:ea typeface="+mn-ea"/>
              <a:cs typeface="+mn-cs"/>
            </a:endParaRPr>
          </a:p>
          <a:p>
            <a:endParaRPr lang="en-US" sz="1100" b="1" kern="1200" dirty="0">
              <a:solidFill>
                <a:schemeClr val="tx1"/>
              </a:solidFill>
              <a:ea typeface="+mn-ea"/>
              <a:cs typeface="+mn-cs"/>
            </a:endParaRPr>
          </a:p>
          <a:p>
            <a:r>
              <a:rPr lang="en-US" sz="1100" b="1" kern="1200" dirty="0">
                <a:solidFill>
                  <a:schemeClr val="tx1"/>
                </a:solidFill>
                <a:ea typeface="+mn-ea"/>
                <a:cs typeface="+mn-cs"/>
              </a:rPr>
              <a:t>Notes: </a:t>
            </a:r>
            <a:r>
              <a:rPr lang="en-US" sz="1100" b="0" kern="1200" dirty="0">
                <a:solidFill>
                  <a:schemeClr val="tx1"/>
                </a:solidFill>
                <a:ea typeface="+mn-ea"/>
                <a:cs typeface="+mn-cs"/>
              </a:rPr>
              <a:t>Try to generate discussion.</a:t>
            </a:r>
          </a:p>
          <a:p>
            <a:endParaRPr lang="en-US" dirty="0"/>
          </a:p>
        </p:txBody>
      </p:sp>
    </p:spTree>
    <p:extLst>
      <p:ext uri="{BB962C8B-B14F-4D97-AF65-F5344CB8AC3E}">
        <p14:creationId xmlns:p14="http://schemas.microsoft.com/office/powerpoint/2010/main" val="1948627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5703" y="1416947"/>
            <a:ext cx="7772400" cy="1470025"/>
          </a:xfrm>
        </p:spPr>
        <p:txBody>
          <a:bodyPr>
            <a:normAutofit/>
          </a:bodyPr>
          <a:lstStyle>
            <a:lvl1pPr algn="ctr">
              <a:defRPr sz="3600" i="0"/>
            </a:lvl1pPr>
          </a:lstStyle>
          <a:p>
            <a:r>
              <a:rPr lang="en-US"/>
              <a:t>Click to edit Master title style</a:t>
            </a:r>
          </a:p>
        </p:txBody>
      </p:sp>
      <p:sp>
        <p:nvSpPr>
          <p:cNvPr id="3" name="Subtitle 2"/>
          <p:cNvSpPr>
            <a:spLocks noGrp="1"/>
          </p:cNvSpPr>
          <p:nvPr>
            <p:ph type="subTitle" idx="1"/>
          </p:nvPr>
        </p:nvSpPr>
        <p:spPr>
          <a:xfrm>
            <a:off x="1351503" y="3182801"/>
            <a:ext cx="6400800" cy="1150042"/>
          </a:xfrm>
        </p:spPr>
        <p:txBody>
          <a:bodyPr anchor="ctr"/>
          <a:lstStyle>
            <a:lvl1pPr marL="0" indent="0" algn="ctr">
              <a:buNone/>
              <a:defRPr b="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ext Placeholder 10"/>
          <p:cNvSpPr>
            <a:spLocks noGrp="1"/>
          </p:cNvSpPr>
          <p:nvPr>
            <p:ph type="body" sz="quarter" idx="11"/>
          </p:nvPr>
        </p:nvSpPr>
        <p:spPr>
          <a:xfrm>
            <a:off x="2870814" y="5177506"/>
            <a:ext cx="3362178" cy="407377"/>
          </a:xfrm>
        </p:spPr>
        <p:txBody>
          <a:bodyPr anchor="ctr">
            <a:noAutofit/>
          </a:bodyPr>
          <a:lstStyle>
            <a:lvl1pPr marL="0" indent="0" algn="ctr">
              <a:buNone/>
              <a:defRPr sz="1800">
                <a:solidFill>
                  <a:schemeClr val="bg1">
                    <a:lumMod val="50000"/>
                  </a:schemeClr>
                </a:solidFill>
                <a:latin typeface="Arial" panose="020B0604020202020204" pitchFamily="34" charset="0"/>
                <a:cs typeface="Arial" panose="020B0604020202020204" pitchFamily="34" charset="0"/>
              </a:defRPr>
            </a:lvl1pPr>
            <a:lvl2pPr marL="457200" indent="0">
              <a:buNone/>
              <a:defRPr sz="1600">
                <a:solidFill>
                  <a:schemeClr val="bg1">
                    <a:lumMod val="50000"/>
                  </a:schemeClr>
                </a:solidFill>
                <a:latin typeface="Arial" panose="020B0604020202020204" pitchFamily="34" charset="0"/>
                <a:cs typeface="Arial" panose="020B0604020202020204" pitchFamily="34" charset="0"/>
              </a:defRPr>
            </a:lvl2pPr>
            <a:lvl3pPr marL="914400" indent="0">
              <a:buNone/>
              <a:defRPr sz="1600">
                <a:solidFill>
                  <a:schemeClr val="bg1">
                    <a:lumMod val="50000"/>
                  </a:schemeClr>
                </a:solidFill>
                <a:latin typeface="Arial" panose="020B0604020202020204" pitchFamily="34" charset="0"/>
                <a:cs typeface="Arial" panose="020B0604020202020204" pitchFamily="34" charset="0"/>
              </a:defRPr>
            </a:lvl3pPr>
            <a:lvl4pPr marL="1371600" indent="0">
              <a:buNone/>
              <a:defRPr sz="1600">
                <a:solidFill>
                  <a:schemeClr val="bg1">
                    <a:lumMod val="50000"/>
                  </a:schemeClr>
                </a:solidFill>
                <a:latin typeface="Arial" panose="020B0604020202020204" pitchFamily="34" charset="0"/>
                <a:cs typeface="Arial" panose="020B0604020202020204" pitchFamily="34" charset="0"/>
              </a:defRPr>
            </a:lvl4pPr>
            <a:lvl5pPr marL="1828800" indent="0">
              <a:buNone/>
              <a:defRPr sz="1600">
                <a:solidFill>
                  <a:schemeClr val="bg1">
                    <a:lumMod val="50000"/>
                  </a:schemeClr>
                </a:solidFill>
                <a:latin typeface="Arial" panose="020B0604020202020204" pitchFamily="34" charset="0"/>
                <a:cs typeface="Arial" panose="020B0604020202020204" pitchFamily="34" charset="0"/>
              </a:defRPr>
            </a:lvl5pPr>
          </a:lstStyle>
          <a:p>
            <a:pPr lvl="0"/>
            <a:r>
              <a:rPr lang="en-US" dirty="0"/>
              <a:t>Click to edit Master text style</a:t>
            </a:r>
          </a:p>
        </p:txBody>
      </p:sp>
    </p:spTree>
    <p:extLst>
      <p:ext uri="{BB962C8B-B14F-4D97-AF65-F5344CB8AC3E}">
        <p14:creationId xmlns:p14="http://schemas.microsoft.com/office/powerpoint/2010/main" val="2378464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5703" y="1416947"/>
            <a:ext cx="7772400" cy="1470025"/>
          </a:xfrm>
        </p:spPr>
        <p:txBody>
          <a:bodyPr>
            <a:normAutofit/>
          </a:bodyPr>
          <a:lstStyle>
            <a:lvl1pPr algn="ctr">
              <a:defRPr sz="3600" i="0"/>
            </a:lvl1pPr>
          </a:lstStyle>
          <a:p>
            <a:r>
              <a:rPr lang="en-US"/>
              <a:t>Click to edit Master title style</a:t>
            </a:r>
          </a:p>
        </p:txBody>
      </p:sp>
      <p:sp>
        <p:nvSpPr>
          <p:cNvPr id="3" name="Subtitle 2"/>
          <p:cNvSpPr>
            <a:spLocks noGrp="1"/>
          </p:cNvSpPr>
          <p:nvPr>
            <p:ph type="subTitle" idx="1"/>
          </p:nvPr>
        </p:nvSpPr>
        <p:spPr>
          <a:xfrm>
            <a:off x="1351503" y="3182801"/>
            <a:ext cx="6400800" cy="1150042"/>
          </a:xfrm>
        </p:spPr>
        <p:txBody>
          <a:bodyPr anchor="ctr"/>
          <a:lstStyle>
            <a:lvl1pPr marL="0" indent="0" algn="ctr">
              <a:buNone/>
              <a:defRPr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ext Placeholder 10"/>
          <p:cNvSpPr>
            <a:spLocks noGrp="1"/>
          </p:cNvSpPr>
          <p:nvPr>
            <p:ph type="body" sz="quarter" idx="11"/>
          </p:nvPr>
        </p:nvSpPr>
        <p:spPr>
          <a:xfrm>
            <a:off x="2870814" y="5177506"/>
            <a:ext cx="3362178" cy="407377"/>
          </a:xfrm>
        </p:spPr>
        <p:txBody>
          <a:bodyPr anchor="ctr">
            <a:noAutofit/>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457200" indent="0">
              <a:buNone/>
              <a:defRPr sz="1600">
                <a:solidFill>
                  <a:schemeClr val="bg1">
                    <a:lumMod val="50000"/>
                  </a:schemeClr>
                </a:solidFill>
                <a:latin typeface="Arial" panose="020B0604020202020204" pitchFamily="34" charset="0"/>
                <a:cs typeface="Arial" panose="020B0604020202020204" pitchFamily="34" charset="0"/>
              </a:defRPr>
            </a:lvl2pPr>
            <a:lvl3pPr marL="914400" indent="0">
              <a:buNone/>
              <a:defRPr sz="1600">
                <a:solidFill>
                  <a:schemeClr val="bg1">
                    <a:lumMod val="50000"/>
                  </a:schemeClr>
                </a:solidFill>
                <a:latin typeface="Arial" panose="020B0604020202020204" pitchFamily="34" charset="0"/>
                <a:cs typeface="Arial" panose="020B0604020202020204" pitchFamily="34" charset="0"/>
              </a:defRPr>
            </a:lvl3pPr>
            <a:lvl4pPr marL="1371600" indent="0">
              <a:buNone/>
              <a:defRPr sz="1600">
                <a:solidFill>
                  <a:schemeClr val="bg1">
                    <a:lumMod val="50000"/>
                  </a:schemeClr>
                </a:solidFill>
                <a:latin typeface="Arial" panose="020B0604020202020204" pitchFamily="34" charset="0"/>
                <a:cs typeface="Arial" panose="020B0604020202020204" pitchFamily="34" charset="0"/>
              </a:defRPr>
            </a:lvl4pPr>
            <a:lvl5pPr marL="1828800" indent="0">
              <a:buNone/>
              <a:defRPr sz="1600">
                <a:solidFill>
                  <a:schemeClr val="bg1">
                    <a:lumMod val="50000"/>
                  </a:schemeClr>
                </a:solidFill>
                <a:latin typeface="Arial" panose="020B0604020202020204" pitchFamily="34" charset="0"/>
                <a:cs typeface="Arial" panose="020B0604020202020204" pitchFamily="34" charset="0"/>
              </a:defRPr>
            </a:lvl5pPr>
          </a:lstStyle>
          <a:p>
            <a:pPr lvl="0"/>
            <a:r>
              <a:rPr lang="en-US" dirty="0"/>
              <a:t>Click to edit Master text style</a:t>
            </a:r>
          </a:p>
        </p:txBody>
      </p:sp>
    </p:spTree>
    <p:extLst>
      <p:ext uri="{BB962C8B-B14F-4D97-AF65-F5344CB8AC3E}">
        <p14:creationId xmlns:p14="http://schemas.microsoft.com/office/powerpoint/2010/main" val="235745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2" name="Title 1"/>
          <p:cNvSpPr>
            <a:spLocks noGrp="1"/>
          </p:cNvSpPr>
          <p:nvPr>
            <p:ph type="title"/>
          </p:nvPr>
        </p:nvSpPr>
        <p:spPr>
          <a:xfrm>
            <a:off x="471559" y="2651489"/>
            <a:ext cx="8229600" cy="839787"/>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531894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0458" y="583552"/>
            <a:ext cx="8229600" cy="839787"/>
          </a:xfrm>
        </p:spPr>
        <p:txBody>
          <a:bodyPr/>
          <a:lstStyle/>
          <a:p>
            <a:r>
              <a:rPr lang="en-US"/>
              <a:t>Click to edit Master title style</a:t>
            </a:r>
          </a:p>
        </p:txBody>
      </p:sp>
    </p:spTree>
    <p:extLst>
      <p:ext uri="{BB962C8B-B14F-4D97-AF65-F5344CB8AC3E}">
        <p14:creationId xmlns:p14="http://schemas.microsoft.com/office/powerpoint/2010/main" val="2973495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6992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458" y="1343465"/>
            <a:ext cx="8229600" cy="43961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0458" y="582134"/>
            <a:ext cx="8229600" cy="659859"/>
          </a:xfrm>
        </p:spPr>
        <p:txBody>
          <a:bodyPr>
            <a:normAutofit/>
          </a:bodyPr>
          <a:lstStyle>
            <a:lvl1pPr algn="l">
              <a:defRPr sz="36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848477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11807"/>
            <a:ext cx="4038600" cy="4484082"/>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311807"/>
            <a:ext cx="4038600" cy="4484082"/>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22437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652886"/>
            <a:ext cx="6170026"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295423"/>
            <a:ext cx="5486400" cy="40936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19624"/>
            <a:ext cx="6170026" cy="6044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767891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0458" y="541348"/>
            <a:ext cx="8229600" cy="8397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4214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81910"/>
            <a:ext cx="4040188" cy="36913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4214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81910"/>
            <a:ext cx="4041775" cy="36913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7457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81348"/>
            <a:ext cx="3008313" cy="900528"/>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309489"/>
            <a:ext cx="5111750" cy="5423095"/>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181876"/>
            <a:ext cx="3008313" cy="456477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97110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5703" y="1416947"/>
            <a:ext cx="7772400" cy="1470025"/>
          </a:xfrm>
        </p:spPr>
        <p:txBody>
          <a:bodyPr>
            <a:normAutofit/>
          </a:bodyPr>
          <a:lstStyle>
            <a:lvl1pPr algn="ctr">
              <a:defRPr sz="3600" i="0"/>
            </a:lvl1pPr>
          </a:lstStyle>
          <a:p>
            <a:r>
              <a:rPr lang="en-US"/>
              <a:t>Click to edit Master title style</a:t>
            </a:r>
          </a:p>
        </p:txBody>
      </p:sp>
      <p:sp>
        <p:nvSpPr>
          <p:cNvPr id="3" name="Subtitle 2"/>
          <p:cNvSpPr>
            <a:spLocks noGrp="1"/>
          </p:cNvSpPr>
          <p:nvPr>
            <p:ph type="subTitle" idx="1"/>
          </p:nvPr>
        </p:nvSpPr>
        <p:spPr>
          <a:xfrm>
            <a:off x="1351503" y="3182801"/>
            <a:ext cx="6400800" cy="1150042"/>
          </a:xfrm>
        </p:spPr>
        <p:txBody>
          <a:bodyPr anchor="ctr"/>
          <a:lstStyle>
            <a:lvl1pPr marL="0" indent="0" algn="ctr">
              <a:buNone/>
              <a:defRPr b="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ext Placeholder 10"/>
          <p:cNvSpPr>
            <a:spLocks noGrp="1"/>
          </p:cNvSpPr>
          <p:nvPr>
            <p:ph type="body" sz="quarter" idx="11"/>
          </p:nvPr>
        </p:nvSpPr>
        <p:spPr>
          <a:xfrm>
            <a:off x="2870814" y="5177506"/>
            <a:ext cx="3362178" cy="407377"/>
          </a:xfrm>
        </p:spPr>
        <p:txBody>
          <a:bodyPr anchor="ctr">
            <a:noAutofit/>
          </a:bodyPr>
          <a:lstStyle>
            <a:lvl1pPr marL="0" indent="0" algn="ctr">
              <a:buNone/>
              <a:defRPr sz="1800">
                <a:solidFill>
                  <a:schemeClr val="bg1">
                    <a:lumMod val="50000"/>
                  </a:schemeClr>
                </a:solidFill>
                <a:latin typeface="Arial" panose="020B0604020202020204" pitchFamily="34" charset="0"/>
                <a:cs typeface="Arial" panose="020B0604020202020204" pitchFamily="34" charset="0"/>
              </a:defRPr>
            </a:lvl1pPr>
            <a:lvl2pPr marL="457200" indent="0">
              <a:buNone/>
              <a:defRPr sz="1600">
                <a:solidFill>
                  <a:schemeClr val="bg1">
                    <a:lumMod val="50000"/>
                  </a:schemeClr>
                </a:solidFill>
                <a:latin typeface="Arial" panose="020B0604020202020204" pitchFamily="34" charset="0"/>
                <a:cs typeface="Arial" panose="020B0604020202020204" pitchFamily="34" charset="0"/>
              </a:defRPr>
            </a:lvl2pPr>
            <a:lvl3pPr marL="914400" indent="0">
              <a:buNone/>
              <a:defRPr sz="1600">
                <a:solidFill>
                  <a:schemeClr val="bg1">
                    <a:lumMod val="50000"/>
                  </a:schemeClr>
                </a:solidFill>
                <a:latin typeface="Arial" panose="020B0604020202020204" pitchFamily="34" charset="0"/>
                <a:cs typeface="Arial" panose="020B0604020202020204" pitchFamily="34" charset="0"/>
              </a:defRPr>
            </a:lvl3pPr>
            <a:lvl4pPr marL="1371600" indent="0">
              <a:buNone/>
              <a:defRPr sz="1600">
                <a:solidFill>
                  <a:schemeClr val="bg1">
                    <a:lumMod val="50000"/>
                  </a:schemeClr>
                </a:solidFill>
                <a:latin typeface="Arial" panose="020B0604020202020204" pitchFamily="34" charset="0"/>
                <a:cs typeface="Arial" panose="020B0604020202020204" pitchFamily="34" charset="0"/>
              </a:defRPr>
            </a:lvl4pPr>
            <a:lvl5pPr marL="1828800" indent="0">
              <a:buNone/>
              <a:defRPr sz="1600">
                <a:solidFill>
                  <a:schemeClr val="bg1">
                    <a:lumMod val="50000"/>
                  </a:schemeClr>
                </a:solidFill>
                <a:latin typeface="Arial" panose="020B0604020202020204" pitchFamily="34" charset="0"/>
                <a:cs typeface="Arial" panose="020B0604020202020204" pitchFamily="34" charset="0"/>
              </a:defRPr>
            </a:lvl5pPr>
          </a:lstStyle>
          <a:p>
            <a:pPr lvl="0"/>
            <a:r>
              <a:rPr lang="en-US" dirty="0"/>
              <a:t>Click to edit Master text style</a:t>
            </a:r>
          </a:p>
        </p:txBody>
      </p:sp>
    </p:spTree>
    <p:extLst>
      <p:ext uri="{BB962C8B-B14F-4D97-AF65-F5344CB8AC3E}">
        <p14:creationId xmlns:p14="http://schemas.microsoft.com/office/powerpoint/2010/main" val="4087537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2" name="Title 1"/>
          <p:cNvSpPr>
            <a:spLocks noGrp="1"/>
          </p:cNvSpPr>
          <p:nvPr>
            <p:ph type="title"/>
          </p:nvPr>
        </p:nvSpPr>
        <p:spPr>
          <a:xfrm>
            <a:off x="471559" y="2651489"/>
            <a:ext cx="8229600" cy="839787"/>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3733750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0458" y="456940"/>
            <a:ext cx="8229600" cy="839787"/>
          </a:xfrm>
        </p:spPr>
        <p:txBody>
          <a:bodyPr/>
          <a:lstStyle/>
          <a:p>
            <a:r>
              <a:rPr lang="en-US"/>
              <a:t>Click to edit Master title style</a:t>
            </a:r>
          </a:p>
        </p:txBody>
      </p:sp>
    </p:spTree>
    <p:extLst>
      <p:ext uri="{BB962C8B-B14F-4D97-AF65-F5344CB8AC3E}">
        <p14:creationId xmlns:p14="http://schemas.microsoft.com/office/powerpoint/2010/main" val="4037446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994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458" y="1343465"/>
            <a:ext cx="8229600" cy="43961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0458" y="589168"/>
            <a:ext cx="8229600" cy="659859"/>
          </a:xfrm>
        </p:spPr>
        <p:txBody>
          <a:bodyPr>
            <a:normAutofit/>
          </a:bodyPr>
          <a:lstStyle>
            <a:lvl1pPr algn="l">
              <a:defRPr sz="3600" b="1">
                <a:solidFill>
                  <a:srgbClr val="00ACA1"/>
                </a:solidFill>
              </a:defRPr>
            </a:lvl1pPr>
          </a:lstStyle>
          <a:p>
            <a:r>
              <a:rPr lang="en-US" dirty="0"/>
              <a:t>Click to edit Master title style</a:t>
            </a:r>
          </a:p>
        </p:txBody>
      </p:sp>
    </p:spTree>
    <p:extLst>
      <p:ext uri="{BB962C8B-B14F-4D97-AF65-F5344CB8AC3E}">
        <p14:creationId xmlns:p14="http://schemas.microsoft.com/office/powerpoint/2010/main" val="40114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11807"/>
            <a:ext cx="4038600" cy="4484082"/>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311807"/>
            <a:ext cx="4038600" cy="4484082"/>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8701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652886"/>
            <a:ext cx="6170026"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295423"/>
            <a:ext cx="5486400" cy="40936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19624"/>
            <a:ext cx="6170026" cy="6044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3379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0458" y="527280"/>
            <a:ext cx="8229600" cy="8397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46477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04535"/>
            <a:ext cx="4040188" cy="37124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46477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04535"/>
            <a:ext cx="4041775" cy="37124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2387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81348"/>
            <a:ext cx="3008313" cy="900528"/>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309489"/>
            <a:ext cx="5111750" cy="5423095"/>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181876"/>
            <a:ext cx="3008313" cy="456477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2941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4.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3.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0458" y="1343465"/>
            <a:ext cx="8229600" cy="439615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450458" y="435838"/>
            <a:ext cx="8229600" cy="839787"/>
          </a:xfrm>
          <a:prstGeom prst="rect">
            <a:avLst/>
          </a:prstGeom>
        </p:spPr>
        <p:txBody>
          <a:bodyPr vert="horz" lIns="91440" tIns="45720" rIns="91440" bIns="45720" rtlCol="0" anchor="ctr">
            <a:normAutofit/>
          </a:bodyPr>
          <a:lstStyle/>
          <a:p>
            <a:r>
              <a:rPr lang="en-US" dirty="0"/>
              <a:t>Click to edit Master title style</a:t>
            </a:r>
          </a:p>
        </p:txBody>
      </p:sp>
      <p:sp>
        <p:nvSpPr>
          <p:cNvPr id="7" name="TextBox 6"/>
          <p:cNvSpPr txBox="1"/>
          <p:nvPr userDrawn="1"/>
        </p:nvSpPr>
        <p:spPr>
          <a:xfrm>
            <a:off x="6087469" y="6222094"/>
            <a:ext cx="1079500" cy="338554"/>
          </a:xfrm>
          <a:prstGeom prst="rect">
            <a:avLst/>
          </a:prstGeom>
          <a:noFill/>
        </p:spPr>
        <p:txBody>
          <a:bodyPr wrap="square" rtlCol="0">
            <a:spAutoFit/>
          </a:bodyPr>
          <a:lstStyle/>
          <a:p>
            <a:pPr algn="r"/>
            <a:r>
              <a:rPr lang="en-US" sz="1600" dirty="0">
                <a:latin typeface="Arial" panose="020B0604020202020204" pitchFamily="34" charset="0"/>
                <a:cs typeface="Arial" panose="020B0604020202020204" pitchFamily="34" charset="0"/>
              </a:rPr>
              <a:t>1-</a:t>
            </a:r>
            <a:fld id="{1A673F19-6629-45D1-8D19-81BA6E1546A3}" type="slidenum">
              <a:rPr lang="en-US" sz="1600" smtClean="0">
                <a:latin typeface="Arial" panose="020B0604020202020204" pitchFamily="34" charset="0"/>
                <a:cs typeface="Arial" panose="020B0604020202020204" pitchFamily="34" charset="0"/>
              </a:rPr>
              <a:pPr algn="r"/>
              <a:t>‹#›</a:t>
            </a:fld>
            <a:endParaRPr lang="en-US" sz="16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7B53F91-D498-47E8-80DE-C31636A9D18D}"/>
              </a:ext>
            </a:extLst>
          </p:cNvPr>
          <p:cNvPicPr>
            <a:picLocks noChangeAspect="1"/>
          </p:cNvPicPr>
          <p:nvPr userDrawn="1"/>
        </p:nvPicPr>
        <p:blipFill>
          <a:blip r:embed="rId11"/>
          <a:stretch>
            <a:fillRect/>
          </a:stretch>
        </p:blipFill>
        <p:spPr>
          <a:xfrm>
            <a:off x="7315200" y="6149667"/>
            <a:ext cx="1524000" cy="385542"/>
          </a:xfrm>
          <a:prstGeom prst="rect">
            <a:avLst/>
          </a:prstGeom>
        </p:spPr>
      </p:pic>
      <p:pic>
        <p:nvPicPr>
          <p:cNvPr id="4" name="Picture 3" descr="A blue and white logo&#10;&#10;AI-generated content may be incorrect.">
            <a:extLst>
              <a:ext uri="{FF2B5EF4-FFF2-40B4-BE49-F238E27FC236}">
                <a16:creationId xmlns:a16="http://schemas.microsoft.com/office/drawing/2014/main" id="{EACCE3D2-8E5A-898C-7FD2-0C9134BAF25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50458" y="6144037"/>
            <a:ext cx="1291087" cy="391172"/>
          </a:xfrm>
          <a:prstGeom prst="rect">
            <a:avLst/>
          </a:prstGeom>
        </p:spPr>
      </p:pic>
    </p:spTree>
    <p:extLst>
      <p:ext uri="{BB962C8B-B14F-4D97-AF65-F5344CB8AC3E}">
        <p14:creationId xmlns:p14="http://schemas.microsoft.com/office/powerpoint/2010/main" val="2742917741"/>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4" r:id="rId3"/>
    <p:sldLayoutId id="2147483655" r:id="rId4"/>
    <p:sldLayoutId id="2147483650" r:id="rId5"/>
    <p:sldLayoutId id="2147483652" r:id="rId6"/>
    <p:sldLayoutId id="2147483657" r:id="rId7"/>
    <p:sldLayoutId id="2147483653" r:id="rId8"/>
    <p:sldLayoutId id="2147483656" r:id="rId9"/>
  </p:sldLayoutIdLst>
  <p:txStyles>
    <p:title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ACA1"/>
            </a:gs>
            <a:gs pos="50000">
              <a:srgbClr val="00ACA1"/>
            </a:gs>
            <a:gs pos="100000">
              <a:srgbClr val="004C47"/>
            </a:gs>
          </a:gsLst>
          <a:lin ang="16200000" scaled="1"/>
        </a:gra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5942417"/>
            <a:ext cx="9143999" cy="914400"/>
          </a:xfrm>
          <a:prstGeom prst="rect">
            <a:avLst/>
          </a:prstGeom>
          <a:effectLst/>
        </p:spPr>
      </p:pic>
      <p:sp>
        <p:nvSpPr>
          <p:cNvPr id="3" name="Text Placeholder 2"/>
          <p:cNvSpPr>
            <a:spLocks noGrp="1"/>
          </p:cNvSpPr>
          <p:nvPr>
            <p:ph type="body" idx="1"/>
          </p:nvPr>
        </p:nvSpPr>
        <p:spPr>
          <a:xfrm>
            <a:off x="450458" y="1343465"/>
            <a:ext cx="8229600" cy="439615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64309" y="6052907"/>
            <a:ext cx="1386840" cy="693420"/>
          </a:xfrm>
          <a:prstGeom prst="rect">
            <a:avLst/>
          </a:prstGeom>
        </p:spPr>
      </p:pic>
      <p:sp>
        <p:nvSpPr>
          <p:cNvPr id="12" name="TextBox 11"/>
          <p:cNvSpPr txBox="1"/>
          <p:nvPr/>
        </p:nvSpPr>
        <p:spPr>
          <a:xfrm>
            <a:off x="3951445" y="6367106"/>
            <a:ext cx="3474284" cy="461665"/>
          </a:xfrm>
          <a:prstGeom prst="rect">
            <a:avLst/>
          </a:prstGeom>
          <a:noFill/>
        </p:spPr>
        <p:txBody>
          <a:bodyPr wrap="none" rtlCol="0">
            <a:spAutoFit/>
          </a:bodyPr>
          <a:lstStyle/>
          <a:p>
            <a:pPr algn="r">
              <a:lnSpc>
                <a:spcPct val="100000"/>
              </a:lnSpc>
            </a:pPr>
            <a:r>
              <a:rPr lang="en-US" sz="1200" b="1" dirty="0">
                <a:solidFill>
                  <a:srgbClr val="00ACA1"/>
                </a:solidFill>
                <a:latin typeface="Arial" panose="020B0604020202020204" pitchFamily="34" charset="0"/>
                <a:cs typeface="Arial" panose="020B0604020202020204" pitchFamily="34" charset="0"/>
              </a:rPr>
              <a:t>American</a:t>
            </a:r>
            <a:r>
              <a:rPr lang="en-US" sz="1200" b="1" baseline="0" dirty="0">
                <a:solidFill>
                  <a:srgbClr val="00ACA1"/>
                </a:solidFill>
                <a:latin typeface="Arial" panose="020B0604020202020204" pitchFamily="34" charset="0"/>
                <a:cs typeface="Arial" panose="020B0604020202020204" pitchFamily="34" charset="0"/>
              </a:rPr>
              <a:t> Traffic Safety Services Association</a:t>
            </a:r>
          </a:p>
          <a:p>
            <a:pPr algn="r">
              <a:lnSpc>
                <a:spcPct val="100000"/>
              </a:lnSpc>
            </a:pPr>
            <a:r>
              <a:rPr lang="en-US" sz="1200" b="1" baseline="0" dirty="0">
                <a:solidFill>
                  <a:srgbClr val="00ACA1"/>
                </a:solidFill>
                <a:latin typeface="Arial" panose="020B0604020202020204" pitchFamily="34" charset="0"/>
                <a:cs typeface="Arial" panose="020B0604020202020204" pitchFamily="34" charset="0"/>
              </a:rPr>
              <a:t>www.atssa.com</a:t>
            </a:r>
            <a:endParaRPr lang="en-US" sz="1200" b="1" dirty="0">
              <a:solidFill>
                <a:srgbClr val="00ACA1"/>
              </a:solidFill>
              <a:latin typeface="Arial" panose="020B0604020202020204" pitchFamily="34" charset="0"/>
              <a:cs typeface="Arial" panose="020B0604020202020204" pitchFamily="34" charset="0"/>
            </a:endParaRPr>
          </a:p>
        </p:txBody>
      </p:sp>
      <p:sp>
        <p:nvSpPr>
          <p:cNvPr id="2" name="Title Placeholder 1"/>
          <p:cNvSpPr>
            <a:spLocks noGrp="1"/>
          </p:cNvSpPr>
          <p:nvPr>
            <p:ph type="title"/>
          </p:nvPr>
        </p:nvSpPr>
        <p:spPr>
          <a:xfrm>
            <a:off x="450458" y="435838"/>
            <a:ext cx="8229600" cy="839787"/>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215613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88" r:id="rId10"/>
  </p:sldLayoutIdLst>
  <p:txStyles>
    <p:titleStyle>
      <a:lvl1pPr algn="l" defTabSz="914400" rtl="0" eaLnBrk="1" latinLnBrk="0" hangingPunct="1">
        <a:spcBef>
          <a:spcPct val="0"/>
        </a:spcBef>
        <a:buNone/>
        <a:defRPr sz="3600" b="1" i="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9.xml"/><Relationship Id="rId1" Type="http://schemas.openxmlformats.org/officeDocument/2006/relationships/slideLayout" Target="../slideLayouts/slideLayout4.xml"/><Relationship Id="rId4" Type="http://schemas.openxmlformats.org/officeDocument/2006/relationships/image" Target="../media/image74.jpeg"/></Relationships>
</file>

<file path=ppt/slides/_rels/slide10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jpeg"/><Relationship Id="rId7" Type="http://schemas.openxmlformats.org/officeDocument/2006/relationships/image" Target="../media/image86.png"/><Relationship Id="rId2" Type="http://schemas.openxmlformats.org/officeDocument/2006/relationships/notesSlide" Target="../notesSlides/notesSlide110.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8.pn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notesSlide" Target="../notesSlides/notesSlide114.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17.xml"/><Relationship Id="rId1" Type="http://schemas.openxmlformats.org/officeDocument/2006/relationships/slideLayout" Target="../slideLayouts/slideLayout4.xml"/><Relationship Id="rId4" Type="http://schemas.openxmlformats.org/officeDocument/2006/relationships/image" Target="../media/image91.png"/></Relationships>
</file>

<file path=ppt/slides/_rels/slide11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18.xml"/><Relationship Id="rId1" Type="http://schemas.openxmlformats.org/officeDocument/2006/relationships/slideLayout" Target="../slideLayouts/slideLayout4.xml"/><Relationship Id="rId4" Type="http://schemas.openxmlformats.org/officeDocument/2006/relationships/image" Target="../media/image93.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19.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95.png"/></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1.xml"/><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6.xml"/><Relationship Id="rId1" Type="http://schemas.openxmlformats.org/officeDocument/2006/relationships/slideLayout" Target="../slideLayouts/slideLayout4.xml"/><Relationship Id="rId4" Type="http://schemas.openxmlformats.org/officeDocument/2006/relationships/image" Target="../media/image97.pn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30.xml"/><Relationship Id="rId1" Type="http://schemas.openxmlformats.org/officeDocument/2006/relationships/slideLayout" Target="../slideLayouts/slideLayout4.xml"/><Relationship Id="rId6" Type="http://schemas.microsoft.com/office/2007/relationships/hdphoto" Target="../media/hdphoto7.wdp"/><Relationship Id="rId5" Type="http://schemas.openxmlformats.org/officeDocument/2006/relationships/image" Target="../media/image100.png"/><Relationship Id="rId4" Type="http://schemas.openxmlformats.org/officeDocument/2006/relationships/image" Target="../media/image99.jpeg"/></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40.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2.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23.png"/></Relationships>
</file>

<file path=ppt/slides/_rels/slide14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43.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9.xml"/><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5.xml"/><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0.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2.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5.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1.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hyperlink" Target="http://www.fhwa.dot.gov/publications/publicroads/06jan/03.cfm"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hyperlink" Target="https://ops.fhwa.dot.gov/wz/workersafety/wzfrwebinar/ca/index.htm" TargetMode="Externa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1.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hdphoto" Target="../media/hdphoto2.wdp"/><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5.xml"/><Relationship Id="rId11" Type="http://schemas.openxmlformats.org/officeDocument/2006/relationships/image" Target="../media/image30.png"/><Relationship Id="rId5" Type="http://schemas.openxmlformats.org/officeDocument/2006/relationships/diagramQuickStyle" Target="../diagrams/quickStyle5.xml"/><Relationship Id="rId10" Type="http://schemas.openxmlformats.org/officeDocument/2006/relationships/image" Target="../media/image29.jpeg"/><Relationship Id="rId4" Type="http://schemas.openxmlformats.org/officeDocument/2006/relationships/diagramLayout" Target="../diagrams/layout5.xml"/><Relationship Id="rId9" Type="http://schemas.openxmlformats.org/officeDocument/2006/relationships/image" Target="../media/image28.jpeg"/><Relationship Id="rId14" Type="http://schemas.microsoft.com/office/2007/relationships/hdphoto" Target="../media/hdphoto3.wdp"/></Relationships>
</file>

<file path=ppt/slides/_rels/slide4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3.jpeg"/></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microsoft.com/office/2007/relationships/hdphoto" Target="../media/hdphoto4.wdp"/><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0.xml"/><Relationship Id="rId1" Type="http://schemas.openxmlformats.org/officeDocument/2006/relationships/slideLayout" Target="../slideLayouts/slideLayout4.xml"/><Relationship Id="rId5" Type="http://schemas.openxmlformats.org/officeDocument/2006/relationships/image" Target="../media/image39.jpeg"/><Relationship Id="rId4" Type="http://schemas.openxmlformats.org/officeDocument/2006/relationships/image" Target="../media/image38.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3.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6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6.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93.xml"/><Relationship Id="rId1" Type="http://schemas.openxmlformats.org/officeDocument/2006/relationships/slideLayout" Target="../slideLayouts/slideLayout4.xml"/><Relationship Id="rId4" Type="http://schemas.openxmlformats.org/officeDocument/2006/relationships/image" Target="../media/image60.jpeg"/></Relationships>
</file>

<file path=ppt/slides/_rels/slide9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94.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63.png"/><Relationship Id="rId4" Type="http://schemas.openxmlformats.org/officeDocument/2006/relationships/image" Target="../media/image62.jpeg"/></Relationships>
</file>

<file path=ppt/slides/_rels/slide9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95.xml"/><Relationship Id="rId1" Type="http://schemas.openxmlformats.org/officeDocument/2006/relationships/slideLayout" Target="../slideLayouts/slideLayout4.xml"/><Relationship Id="rId4" Type="http://schemas.openxmlformats.org/officeDocument/2006/relationships/image" Target="../media/image65.jpeg"/></Relationships>
</file>

<file path=ppt/slides/_rels/slide9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96.xml"/><Relationship Id="rId1" Type="http://schemas.openxmlformats.org/officeDocument/2006/relationships/slideLayout" Target="../slideLayouts/slideLayout4.xml"/><Relationship Id="rId4" Type="http://schemas.openxmlformats.org/officeDocument/2006/relationships/image" Target="../media/image67.jpeg"/></Relationships>
</file>

<file path=ppt/slides/_rels/slide9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7.xml"/><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image" Target="../media/image69.jpeg"/></Relationships>
</file>

<file path=ppt/slides/_rels/slide9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8.xml"/><Relationship Id="rId1" Type="http://schemas.openxmlformats.org/officeDocument/2006/relationships/slideLayout" Target="../slideLayouts/slideLayout4.xml"/><Relationship Id="rId4" Type="http://schemas.openxmlformats.org/officeDocument/2006/relationships/image" Target="../media/image7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Road Work Ahead Traffic Sign">
            <a:extLst>
              <a:ext uri="{FF2B5EF4-FFF2-40B4-BE49-F238E27FC236}">
                <a16:creationId xmlns:a16="http://schemas.microsoft.com/office/drawing/2014/main" id="{ACD76743-E15B-44A9-9978-0DD5D63B8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217" y="1753720"/>
            <a:ext cx="2892686" cy="2892686"/>
          </a:xfrm>
          <a:prstGeom prst="rect">
            <a:avLst/>
          </a:prstGeom>
        </p:spPr>
      </p:pic>
      <p:pic>
        <p:nvPicPr>
          <p:cNvPr id="18" name="Picture 3" descr="RSA logo with a road sketch as the S">
            <a:extLst>
              <a:ext uri="{FF2B5EF4-FFF2-40B4-BE49-F238E27FC236}">
                <a16:creationId xmlns:a16="http://schemas.microsoft.com/office/drawing/2014/main" id="{188D3187-83E3-4110-A76C-C54DCA29637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9587" y="4133803"/>
            <a:ext cx="2236398" cy="950357"/>
          </a:xfrm>
          <a:prstGeom prst="rect">
            <a:avLst/>
          </a:prstGeom>
          <a:noFill/>
          <a:ln w="9525">
            <a:noFill/>
            <a:miter lim="800000"/>
            <a:headEnd/>
            <a:tailEnd/>
          </a:ln>
        </p:spPr>
      </p:pic>
      <p:sp>
        <p:nvSpPr>
          <p:cNvPr id="8" name="Rectangle 2">
            <a:extLst>
              <a:ext uri="{FF2B5EF4-FFF2-40B4-BE49-F238E27FC236}">
                <a16:creationId xmlns:a16="http://schemas.microsoft.com/office/drawing/2014/main" id="{6E01E361-19D1-4867-9A67-266FEE131B32}"/>
              </a:ext>
            </a:extLst>
          </p:cNvPr>
          <p:cNvSpPr txBox="1">
            <a:spLocks noChangeArrowheads="1"/>
          </p:cNvSpPr>
          <p:nvPr/>
        </p:nvSpPr>
        <p:spPr bwMode="auto">
          <a:xfrm>
            <a:off x="0" y="0"/>
            <a:ext cx="9144000" cy="950357"/>
          </a:xfrm>
          <a:prstGeom prst="rect">
            <a:avLst/>
          </a:prstGeom>
          <a:solidFill>
            <a:srgbClr val="008080"/>
          </a:solidFill>
          <a:ln w="9525">
            <a:noFill/>
            <a:miter lim="800000"/>
            <a:headEnd/>
            <a:tailEnd/>
          </a:ln>
        </p:spPr>
        <p:txBody>
          <a:bodyPr anchor="ctr"/>
          <a:lstStyle/>
          <a:p>
            <a:pPr algn="ctr">
              <a:defRPr/>
            </a:pPr>
            <a:r>
              <a:rPr lang="en-US" sz="3200" b="1" dirty="0">
                <a:solidFill>
                  <a:schemeClr val="bg1"/>
                </a:solidFill>
                <a:latin typeface="Arial" panose="020B0604020202020204" pitchFamily="34" charset="0"/>
                <a:ea typeface="+mj-ea"/>
                <a:cs typeface="+mj-cs"/>
              </a:rPr>
              <a:t>American Traffic Safety Services Association</a:t>
            </a:r>
            <a:endParaRPr lang="en-US" sz="4000" b="1" dirty="0">
              <a:solidFill>
                <a:schemeClr val="bg1"/>
              </a:solidFill>
              <a:latin typeface="Arial" panose="020B0604020202020204" pitchFamily="34" charset="0"/>
              <a:ea typeface="+mj-ea"/>
              <a:cs typeface="+mj-cs"/>
            </a:endParaRPr>
          </a:p>
        </p:txBody>
      </p:sp>
      <p:sp>
        <p:nvSpPr>
          <p:cNvPr id="10" name="Rectangle 2">
            <a:extLst>
              <a:ext uri="{FF2B5EF4-FFF2-40B4-BE49-F238E27FC236}">
                <a16:creationId xmlns:a16="http://schemas.microsoft.com/office/drawing/2014/main" id="{6D0DAF1C-C609-495B-987F-D07C977C1497}"/>
              </a:ext>
            </a:extLst>
          </p:cNvPr>
          <p:cNvSpPr>
            <a:spLocks noGrp="1" noChangeArrowheads="1"/>
          </p:cNvSpPr>
          <p:nvPr>
            <p:ph type="title"/>
          </p:nvPr>
        </p:nvSpPr>
        <p:spPr>
          <a:xfrm>
            <a:off x="3938903" y="1753720"/>
            <a:ext cx="5069629" cy="3193708"/>
          </a:xfrm>
        </p:spPr>
        <p:txBody>
          <a:bodyPr>
            <a:normAutofit/>
          </a:bodyPr>
          <a:lstStyle/>
          <a:p>
            <a:pPr lvl="0" algn="ctr" fontAlgn="base">
              <a:spcAft>
                <a:spcPct val="0"/>
              </a:spcAft>
              <a:defRPr/>
            </a:pPr>
            <a:r>
              <a:rPr lang="en-US" sz="4800" dirty="0"/>
              <a:t>Work Zone</a:t>
            </a:r>
            <a:br>
              <a:rPr lang="en-US" sz="4800" dirty="0"/>
            </a:br>
            <a:r>
              <a:rPr lang="en-US" sz="4800" dirty="0"/>
              <a:t>Road Safety Audits</a:t>
            </a:r>
          </a:p>
        </p:txBody>
      </p:sp>
      <p:sp>
        <p:nvSpPr>
          <p:cNvPr id="2" name="Google Shape;74;p1">
            <a:extLst>
              <a:ext uri="{FF2B5EF4-FFF2-40B4-BE49-F238E27FC236}">
                <a16:creationId xmlns:a16="http://schemas.microsoft.com/office/drawing/2014/main" id="{3EE23685-AE2F-8523-431D-5D27425DA889}"/>
              </a:ext>
            </a:extLst>
          </p:cNvPr>
          <p:cNvSpPr/>
          <p:nvPr/>
        </p:nvSpPr>
        <p:spPr>
          <a:xfrm>
            <a:off x="2816058" y="5209482"/>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13406409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83458" y="0"/>
            <a:ext cx="8804787" cy="1371600"/>
          </a:xfrm>
        </p:spPr>
        <p:txBody>
          <a:bodyPr>
            <a:normAutofit/>
          </a:bodyPr>
          <a:lstStyle/>
          <a:p>
            <a:pPr eaLnBrk="1" hangingPunct="1"/>
            <a:r>
              <a:rPr lang="en-US" dirty="0">
                <a:solidFill>
                  <a:srgbClr val="00ACA1"/>
                </a:solidFill>
              </a:rPr>
              <a:t>WZRSA Exam</a:t>
            </a:r>
          </a:p>
        </p:txBody>
      </p:sp>
      <p:sp>
        <p:nvSpPr>
          <p:cNvPr id="32771" name="Rectangle 3"/>
          <p:cNvSpPr>
            <a:spLocks noGrp="1" noChangeArrowheads="1"/>
          </p:cNvSpPr>
          <p:nvPr>
            <p:ph type="body" idx="1"/>
          </p:nvPr>
        </p:nvSpPr>
        <p:spPr>
          <a:xfrm>
            <a:off x="480440" y="1274618"/>
            <a:ext cx="6699678" cy="3616037"/>
          </a:xfrm>
        </p:spPr>
        <p:txBody>
          <a:bodyPr/>
          <a:lstStyle/>
          <a:p>
            <a:pPr eaLnBrk="1" hangingPunct="1"/>
            <a:r>
              <a:rPr lang="en-US" dirty="0"/>
              <a:t>25 multiple choice questions @ 4 points each = 100 pts</a:t>
            </a:r>
          </a:p>
          <a:p>
            <a:pPr eaLnBrk="1" hangingPunct="1"/>
            <a:r>
              <a:rPr lang="en-US" dirty="0"/>
              <a:t>Passing score: 80%</a:t>
            </a:r>
          </a:p>
          <a:p>
            <a:pPr eaLnBrk="1" hangingPunct="1"/>
            <a:r>
              <a:rPr lang="en-US" dirty="0"/>
              <a:t>One hour time limit</a:t>
            </a:r>
          </a:p>
          <a:p>
            <a:pPr eaLnBrk="1" hangingPunct="1"/>
            <a:r>
              <a:rPr lang="en-US" dirty="0"/>
              <a:t>Open book, open notes</a:t>
            </a:r>
          </a:p>
        </p:txBody>
      </p:sp>
    </p:spTree>
    <p:extLst>
      <p:ext uri="{BB962C8B-B14F-4D97-AF65-F5344CB8AC3E}">
        <p14:creationId xmlns:p14="http://schemas.microsoft.com/office/powerpoint/2010/main" val="3120995558"/>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rums at intersection with pedestrians nearby">
            <a:extLst>
              <a:ext uri="{C183D7F6-B498-43B3-948B-1728B52AA6E4}">
                <adec:decorative xmlns:adec="http://schemas.microsoft.com/office/drawing/2017/decorative" val="0"/>
              </a:ext>
            </a:extLst>
          </p:cNvPr>
          <p:cNvPicPr>
            <a:picLocks noChangeAspect="1" noChangeArrowheads="1"/>
          </p:cNvPicPr>
          <p:nvPr/>
        </p:nvPicPr>
        <p:blipFill>
          <a:blip r:embed="rId3" cstate="print"/>
          <a:srcRect l="40833" t="22223" b="28889"/>
          <a:stretch>
            <a:fillRect/>
          </a:stretch>
        </p:blipFill>
        <p:spPr bwMode="auto">
          <a:xfrm>
            <a:off x="533400" y="3193117"/>
            <a:ext cx="4038600" cy="2502833"/>
          </a:xfrm>
          <a:prstGeom prst="rect">
            <a:avLst/>
          </a:prstGeom>
          <a:noFill/>
          <a:ln w="9525">
            <a:noFill/>
            <a:miter lim="800000"/>
            <a:headEnd/>
            <a:tailEnd/>
          </a:ln>
        </p:spPr>
      </p:pic>
      <p:sp>
        <p:nvSpPr>
          <p:cNvPr id="6" name="Oval 10"/>
          <p:cNvSpPr>
            <a:spLocks noChangeArrowheads="1"/>
          </p:cNvSpPr>
          <p:nvPr/>
        </p:nvSpPr>
        <p:spPr bwMode="auto">
          <a:xfrm>
            <a:off x="1397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7" name="Rectangle 4"/>
          <p:cNvSpPr txBox="1">
            <a:spLocks noChangeArrowheads="1"/>
          </p:cNvSpPr>
          <p:nvPr/>
        </p:nvSpPr>
        <p:spPr>
          <a:xfrm>
            <a:off x="381000" y="1676400"/>
            <a:ext cx="4191000" cy="48006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Conflicts with pedestrians</a:t>
            </a:r>
          </a:p>
          <a:p>
            <a:pPr marL="347350" indent="-347350">
              <a:lnSpc>
                <a:spcPct val="90000"/>
              </a:lnSpc>
              <a:spcBef>
                <a:spcPts val="300"/>
              </a:spcBef>
              <a:buFont typeface="Arial" pitchFamily="34" charset="0"/>
              <a:buChar char="•"/>
              <a:defRPr/>
            </a:pPr>
            <a:r>
              <a:rPr lang="en-US" sz="2800" dirty="0">
                <a:latin typeface="Arial" panose="020B0604020202020204" pitchFamily="34" charset="0"/>
              </a:rPr>
              <a:t>Constructability issues</a:t>
            </a:r>
            <a:endParaRPr lang="en-US" sz="2800" b="0" dirty="0">
              <a:solidFill>
                <a:schemeClr val="tx1"/>
              </a:solidFill>
              <a:latin typeface="Arial" panose="020B0604020202020204" pitchFamily="34" charset="0"/>
            </a:endParaRPr>
          </a:p>
          <a:p>
            <a:pPr marL="623668" indent="-514170">
              <a:lnSpc>
                <a:spcPct val="90000"/>
              </a:lnSpc>
              <a:spcBef>
                <a:spcPts val="300"/>
              </a:spcBef>
              <a:buClr>
                <a:srgbClr val="A04DA3"/>
              </a:buClr>
              <a:buFont typeface="Arial" pitchFamily="34" charset="0"/>
              <a:buChar char="•"/>
              <a:defRPr/>
            </a:pPr>
            <a:endParaRPr lang="en-US" sz="24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pic>
        <p:nvPicPr>
          <p:cNvPr id="8" name="Picture 2" descr="Pedestrian access warning sign with cones and yellow caution tape "/>
          <p:cNvPicPr>
            <a:picLocks noChangeAspect="1" noChangeArrowheads="1"/>
          </p:cNvPicPr>
          <p:nvPr/>
        </p:nvPicPr>
        <p:blipFill>
          <a:blip r:embed="rId4" cstate="print"/>
          <a:srcRect/>
          <a:stretch>
            <a:fillRect/>
          </a:stretch>
        </p:blipFill>
        <p:spPr bwMode="auto">
          <a:xfrm>
            <a:off x="4682837" y="1676400"/>
            <a:ext cx="3759200" cy="2819400"/>
          </a:xfrm>
          <a:prstGeom prst="rect">
            <a:avLst/>
          </a:prstGeom>
          <a:noFill/>
        </p:spPr>
      </p:pic>
      <p:sp>
        <p:nvSpPr>
          <p:cNvPr id="9" name="Rectangle 2">
            <a:extLst>
              <a:ext uri="{FF2B5EF4-FFF2-40B4-BE49-F238E27FC236}">
                <a16:creationId xmlns:a16="http://schemas.microsoft.com/office/drawing/2014/main" id="{907DB12A-73CE-42C9-A679-94D2734F5B34}"/>
              </a:ext>
            </a:extLst>
          </p:cNvPr>
          <p:cNvSpPr txBox="1">
            <a:spLocks noChangeArrowheads="1"/>
          </p:cNvSpPr>
          <p:nvPr/>
        </p:nvSpPr>
        <p:spPr>
          <a:xfrm>
            <a:off x="1066800" y="0"/>
            <a:ext cx="80772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Field Review: Common Items</a:t>
            </a:r>
          </a:p>
        </p:txBody>
      </p:sp>
      <p:sp>
        <p:nvSpPr>
          <p:cNvPr id="3" name="Google Shape;74;p1">
            <a:extLst>
              <a:ext uri="{FF2B5EF4-FFF2-40B4-BE49-F238E27FC236}">
                <a16:creationId xmlns:a16="http://schemas.microsoft.com/office/drawing/2014/main" id="{83B5CF22-75AD-4031-4F4E-B3900CAFA635}"/>
              </a:ext>
            </a:extLst>
          </p:cNvPr>
          <p:cNvSpPr/>
          <p:nvPr/>
        </p:nvSpPr>
        <p:spPr>
          <a:xfrm>
            <a:off x="7358583" y="463061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3270490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us stop sign near work zone with person away from sign circled"/>
          <p:cNvPicPr>
            <a:picLocks noChangeAspect="1" noChangeArrowheads="1"/>
          </p:cNvPicPr>
          <p:nvPr/>
        </p:nvPicPr>
        <p:blipFill>
          <a:blip r:embed="rId3" cstate="print"/>
          <a:srcRect l="8333" t="27778" r="7500" b="32222"/>
          <a:stretch>
            <a:fillRect/>
          </a:stretch>
        </p:blipFill>
        <p:spPr bwMode="auto">
          <a:xfrm>
            <a:off x="0" y="2667000"/>
            <a:ext cx="9144000" cy="3259248"/>
          </a:xfrm>
          <a:prstGeom prst="rect">
            <a:avLst/>
          </a:prstGeom>
          <a:noFill/>
        </p:spPr>
      </p:pic>
      <p:sp>
        <p:nvSpPr>
          <p:cNvPr id="4" name="Oval 10"/>
          <p:cNvSpPr>
            <a:spLocks noChangeArrowheads="1"/>
          </p:cNvSpPr>
          <p:nvPr/>
        </p:nvSpPr>
        <p:spPr bwMode="auto">
          <a:xfrm>
            <a:off x="1397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5" name="Rectangle 4"/>
          <p:cNvSpPr txBox="1">
            <a:spLocks noChangeArrowheads="1"/>
          </p:cNvSpPr>
          <p:nvPr/>
        </p:nvSpPr>
        <p:spPr>
          <a:xfrm>
            <a:off x="381000" y="1676400"/>
            <a:ext cx="4191000" cy="48006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Transit stop issues</a:t>
            </a:r>
          </a:p>
          <a:p>
            <a:pPr marL="623668" indent="-514170">
              <a:lnSpc>
                <a:spcPct val="90000"/>
              </a:lnSpc>
              <a:spcBef>
                <a:spcPts val="300"/>
              </a:spcBef>
              <a:buClr>
                <a:srgbClr val="A04DA3"/>
              </a:buClr>
              <a:buFont typeface="Arial" pitchFamily="34" charset="0"/>
              <a:buChar char="•"/>
              <a:defRPr/>
            </a:pPr>
            <a:endParaRPr lang="en-US" sz="24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sp>
        <p:nvSpPr>
          <p:cNvPr id="6" name="Rectangle 2">
            <a:extLst>
              <a:ext uri="{FF2B5EF4-FFF2-40B4-BE49-F238E27FC236}">
                <a16:creationId xmlns:a16="http://schemas.microsoft.com/office/drawing/2014/main" id="{441E9592-8D02-481E-89B4-998640FE35B7}"/>
              </a:ext>
            </a:extLst>
          </p:cNvPr>
          <p:cNvSpPr txBox="1">
            <a:spLocks noChangeArrowheads="1"/>
          </p:cNvSpPr>
          <p:nvPr/>
        </p:nvSpPr>
        <p:spPr>
          <a:xfrm>
            <a:off x="1066800" y="0"/>
            <a:ext cx="80772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Field Review: Common Items</a:t>
            </a:r>
          </a:p>
        </p:txBody>
      </p:sp>
      <p:sp>
        <p:nvSpPr>
          <p:cNvPr id="7" name="Google Shape;74;p1">
            <a:extLst>
              <a:ext uri="{FF2B5EF4-FFF2-40B4-BE49-F238E27FC236}">
                <a16:creationId xmlns:a16="http://schemas.microsoft.com/office/drawing/2014/main" id="{4681E80E-FDB5-4B5A-537A-4970D270AD12}"/>
              </a:ext>
            </a:extLst>
          </p:cNvPr>
          <p:cNvSpPr/>
          <p:nvPr/>
        </p:nvSpPr>
        <p:spPr>
          <a:xfrm>
            <a:off x="7888519" y="5926248"/>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97710447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rums at stop controlled intersection with concrete barrier separating work zone"/>
          <p:cNvPicPr>
            <a:picLocks noChangeAspect="1" noChangeArrowheads="1"/>
          </p:cNvPicPr>
          <p:nvPr/>
        </p:nvPicPr>
        <p:blipFill>
          <a:blip r:embed="rId3" cstate="print"/>
          <a:srcRect b="23333"/>
          <a:stretch>
            <a:fillRect/>
          </a:stretch>
        </p:blipFill>
        <p:spPr bwMode="auto">
          <a:xfrm>
            <a:off x="1715813" y="2186867"/>
            <a:ext cx="5977759" cy="3437212"/>
          </a:xfrm>
          <a:prstGeom prst="rect">
            <a:avLst/>
          </a:prstGeom>
          <a:noFill/>
          <a:ln w="9525">
            <a:noFill/>
            <a:miter lim="800000"/>
            <a:headEnd/>
            <a:tailEnd/>
          </a:ln>
        </p:spPr>
      </p:pic>
      <p:sp>
        <p:nvSpPr>
          <p:cNvPr id="4" name="Oval 10"/>
          <p:cNvSpPr>
            <a:spLocks noChangeArrowheads="1"/>
          </p:cNvSpPr>
          <p:nvPr/>
        </p:nvSpPr>
        <p:spPr bwMode="auto">
          <a:xfrm>
            <a:off x="1397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5" name="Rectangle 4"/>
          <p:cNvSpPr/>
          <p:nvPr/>
        </p:nvSpPr>
        <p:spPr>
          <a:xfrm>
            <a:off x="527707" y="1348668"/>
            <a:ext cx="4833054" cy="480131"/>
          </a:xfrm>
          <a:prstGeom prst="rect">
            <a:avLst/>
          </a:prstGeom>
        </p:spPr>
        <p:txBody>
          <a:bodyPr wrap="none">
            <a:spAutoFit/>
          </a:bodyPr>
          <a:lstStyle/>
          <a:p>
            <a:pPr marL="347350" indent="-347350">
              <a:lnSpc>
                <a:spcPct val="90000"/>
              </a:lnSpc>
              <a:spcBef>
                <a:spcPts val="300"/>
              </a:spcBef>
              <a:buFont typeface="Arial" pitchFamily="34" charset="0"/>
              <a:buChar char="•"/>
              <a:defRPr/>
            </a:pPr>
            <a:r>
              <a:rPr lang="en-US" sz="2800" dirty="0">
                <a:latin typeface="Arial" panose="020B0604020202020204" pitchFamily="34" charset="0"/>
              </a:rPr>
              <a:t>Sight distance obstructions</a:t>
            </a:r>
          </a:p>
        </p:txBody>
      </p:sp>
      <p:sp>
        <p:nvSpPr>
          <p:cNvPr id="6" name="Rectangle 2">
            <a:extLst>
              <a:ext uri="{FF2B5EF4-FFF2-40B4-BE49-F238E27FC236}">
                <a16:creationId xmlns:a16="http://schemas.microsoft.com/office/drawing/2014/main" id="{3D83004B-BDEE-49E6-AD5B-E496BCD9DE20}"/>
              </a:ext>
            </a:extLst>
          </p:cNvPr>
          <p:cNvSpPr txBox="1">
            <a:spLocks noChangeArrowheads="1"/>
          </p:cNvSpPr>
          <p:nvPr/>
        </p:nvSpPr>
        <p:spPr>
          <a:xfrm>
            <a:off x="1066800" y="0"/>
            <a:ext cx="80772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Field Review: Common Items</a:t>
            </a:r>
          </a:p>
        </p:txBody>
      </p:sp>
      <p:sp>
        <p:nvSpPr>
          <p:cNvPr id="7" name="Google Shape;74;p1">
            <a:extLst>
              <a:ext uri="{FF2B5EF4-FFF2-40B4-BE49-F238E27FC236}">
                <a16:creationId xmlns:a16="http://schemas.microsoft.com/office/drawing/2014/main" id="{01CFD8DC-91B7-72F0-A30C-9D80AC811568}"/>
              </a:ext>
            </a:extLst>
          </p:cNvPr>
          <p:cNvSpPr/>
          <p:nvPr/>
        </p:nvSpPr>
        <p:spPr>
          <a:xfrm>
            <a:off x="6722632" y="5735966"/>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31470300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7" name="Oval 11"/>
          <p:cNvSpPr>
            <a:spLocks noChangeArrowheads="1"/>
          </p:cNvSpPr>
          <p:nvPr/>
        </p:nvSpPr>
        <p:spPr bwMode="auto">
          <a:xfrm>
            <a:off x="152400" y="1905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8" name="Rectangle 2"/>
          <p:cNvSpPr txBox="1">
            <a:spLocks noChangeArrowheads="1"/>
          </p:cNvSpPr>
          <p:nvPr/>
        </p:nvSpPr>
        <p:spPr>
          <a:xfrm>
            <a:off x="1143000" y="85726"/>
            <a:ext cx="8001000" cy="1295400"/>
          </a:xfrm>
          <a:prstGeom prst="rect">
            <a:avLst/>
          </a:prstGeom>
        </p:spPr>
        <p:txBody>
          <a:bodyPr lIns="91407" tIns="45704" rIns="91407" bIns="45704"/>
          <a:lstStyle/>
          <a:p>
            <a:pPr>
              <a:defRPr/>
            </a:pPr>
            <a:r>
              <a:rPr lang="en-US" sz="3600" b="1" dirty="0">
                <a:solidFill>
                  <a:srgbClr val="00ACA1"/>
                </a:solidFill>
                <a:latin typeface="Arial" panose="020B0604020202020204" pitchFamily="34" charset="0"/>
                <a:ea typeface="+mj-ea"/>
                <a:cs typeface="+mj-cs"/>
              </a:rPr>
              <a:t>Field Reviews:</a:t>
            </a:r>
          </a:p>
          <a:p>
            <a:pPr>
              <a:defRPr/>
            </a:pPr>
            <a:r>
              <a:rPr lang="en-US" sz="3600" b="1" dirty="0">
                <a:solidFill>
                  <a:srgbClr val="00ACA1"/>
                </a:solidFill>
                <a:latin typeface="Arial" panose="020B0604020202020204" pitchFamily="34" charset="0"/>
                <a:ea typeface="+mj-ea"/>
                <a:cs typeface="+mj-cs"/>
              </a:rPr>
              <a:t>Variable Conditions  to Observe</a:t>
            </a:r>
          </a:p>
        </p:txBody>
      </p:sp>
      <p:sp>
        <p:nvSpPr>
          <p:cNvPr id="9" name="Rectangle 4"/>
          <p:cNvSpPr txBox="1">
            <a:spLocks noChangeArrowheads="1"/>
          </p:cNvSpPr>
          <p:nvPr/>
        </p:nvSpPr>
        <p:spPr>
          <a:xfrm>
            <a:off x="420413" y="1647826"/>
            <a:ext cx="3804746" cy="16002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Peak and off-peak traffic periods</a:t>
            </a:r>
          </a:p>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Dry and wet weather conditions</a:t>
            </a:r>
          </a:p>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Day and night conditions</a:t>
            </a:r>
          </a:p>
          <a:p>
            <a:pPr marL="804550" lvl="1" indent="-347350">
              <a:lnSpc>
                <a:spcPct val="90000"/>
              </a:lnSpc>
              <a:spcBef>
                <a:spcPts val="300"/>
              </a:spcBef>
              <a:buFont typeface="Arial" pitchFamily="34" charset="0"/>
              <a:buChar char="•"/>
              <a:defRPr/>
            </a:pPr>
            <a:r>
              <a:rPr lang="en-US" sz="2800" dirty="0">
                <a:latin typeface="Arial" panose="020B0604020202020204" pitchFamily="34" charset="0"/>
              </a:rPr>
              <a:t>Glare</a:t>
            </a:r>
          </a:p>
          <a:p>
            <a:pPr marL="804550" lvl="1"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Illumination</a:t>
            </a:r>
          </a:p>
          <a:p>
            <a:pPr marL="623668" indent="-514170">
              <a:lnSpc>
                <a:spcPct val="90000"/>
              </a:lnSpc>
              <a:spcBef>
                <a:spcPts val="300"/>
              </a:spcBef>
              <a:buClr>
                <a:srgbClr val="A04DA3"/>
              </a:buClr>
              <a:buFont typeface="Arial" pitchFamily="34" charset="0"/>
              <a:buChar char="•"/>
              <a:defRPr/>
            </a:pPr>
            <a:endParaRPr lang="en-US" sz="28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pic>
        <p:nvPicPr>
          <p:cNvPr id="116738" name="Picture 2" descr="Cars in work zone with truck and arrow board showing merge right"/>
          <p:cNvPicPr>
            <a:picLocks noChangeAspect="1" noChangeArrowheads="1"/>
          </p:cNvPicPr>
          <p:nvPr/>
        </p:nvPicPr>
        <p:blipFill>
          <a:blip r:embed="rId3" cstate="print"/>
          <a:srcRect/>
          <a:stretch>
            <a:fillRect/>
          </a:stretch>
        </p:blipFill>
        <p:spPr bwMode="auto">
          <a:xfrm>
            <a:off x="4762019" y="2160590"/>
            <a:ext cx="3619500" cy="2219326"/>
          </a:xfrm>
          <a:prstGeom prst="rect">
            <a:avLst/>
          </a:prstGeom>
          <a:noFill/>
        </p:spPr>
      </p:pic>
      <p:sp>
        <p:nvSpPr>
          <p:cNvPr id="116742" name="AutoShape 6" descr="data:image/jpeg;base64,/9j/4AAQSkZJRgABAQAAAQABAAD/2wCEAAkGBhQSEBQUEhIVFRAVFRQVDxQUFBQUFRYUFBAWFRUUFRUXHCYeFxkjGRQUHy8gIycpLC4sFh4xNTAsNSYrLCkBCQoKDgwOGg8PGikcHRwpLCwsKSwsKSwpKSwpKikpKSwsKSkpLCksKSksKSwpKSwsKSkpLCwpKSopKSkpLCwpKf/AABEIAJkAywMBIgACEQEDEQH/xAAcAAAABwEBAAAAAAAAAAAAAAABAgMEBQYIAAf/xABGEAABAwEFAQoKCQIGAwAAAAABAAIRAwQFEiExQQYHEyJRYXGRk9EXMkJTVHKBorLwFCMlc6Gxs8HhUvEVFjVEYpI0Y4P/xAAZAQADAQEBAAAAAAAAAAAAAAAAAQIDBAX/xAAhEQADAQACAwADAQEAAAAAAAAAARECEiEDMUETUYFxYf/aAAwDAQACEQMRAD8Acbs9863Wa32ijSfTFKm8NYDSa4wWNOZ25kqG8MN4+cpdi1Md8Zn2ra/vB+kxVzAo7IpcvDDePnKXYtXeGG8fOUuxaqdgXBiVYUuXhgvHzlPsWrvDBePnKXYtVPDF3Bo7Clv8MF4+cpdi1d4Ybx85S7Fqp5YgLUdhS5eGC8fOUuxajDfevHzlLsWqlhqVYxHYPRcBvu3j5yn2LVx33Lx85S7FqrNOzSEZ1iPIqhPMsTt968fOUuxaiHfhvHzlLsWqsV6MJo9qnspaLgd+S8vOUuxag8Mt5ecpdi1UshEKKaIux35by85S7FqDwy3l5yl2LVSSghHZURd/DNeXnKXYtXeGa8vOUuxaqQuRQiLv4Zry85S7Fq7wzXl5yl2LVSFyKERd/DNeXnKXYtXeGW8vOUuxaqQuRQheqO/HeJc0GpSguAP1LdCRzrQQWR7P47fWb8QWuR89apCZnnfDo/alqP8A7B+kxV3gF6zum3DVK9qr1mgFrngASJnA0aKAfuCqh4plvHIn2Jwy4ab6KLwK7glab23K1KBDXthxz9ijzdDhmQYShLy0RbKCP9EUxdl3F7wI1MK/UN7NxbJIkeLzzokPOWzyWpZ4SDmq3bp7iNneWHZt5edVeq1IGmumINanVClKQanlmqQQmiGWvcluf4eoGkZHXm51bbdvdCnTe8HEQMhCbb3d8sa8MLQC7IHavQrfb2U6bnEghozC0LxlTsztelkwuKhqrVcN1FuD6jiABns6VU65UMle+hm4JMhLEIC1QaoRhcQjwilBSYRchXIKAXIV0JgAEK4BCUgDWbx2+s34gtchZHsw47fWb8QWuAqySzy6+N1LrPeFohxhrxDNhljdfnYl6O+KTVD3DiAZt+dNqhN3Fka6218HCOcXjhQAAGwxsRygzr0qIsV2Q6agingccT8UYmtlwBZtAH4qrCMvbcL5a78p169A1CBTcA5oaWuPjQA7k00Uvuop2YWV04dOLhwzr3ryS0WmmyDTLp/5CCZnjILReNSAHYoIkTOhGX4Qlaa628uE1cN5tpVwQ0ET5QHKvV27oaOGcYyGY/NeB0rSQZTlt7uG06FBjnc9otG7+/xVqENDS0DimBJC8+rukp3a7Zi/ZRtR0lSS9V0CUdj0mUUOQmInbsvQ0zIOezvU07dI5wqEFxZxJBMEySNk86pYqKRsVf6qsOVrCPY/+VVEqEvG04nEjQlRjylajpSXBk7MkmxpCMIzgl6NNKPoKSqR70mU5rNSBCC0wkLkK6EF0LCEIUMIChQuKGECBB7P47fWb8QWuB89ayPZvHZ6zfiC1wFWQZ5LuqaHW+uOEwScJIE5YWHCepRIs4DMFW0PAY5zhRAABxCC9rpmDzjYg3WWprb0tOKS01ADBiPq2J65tB9ITMx9VUzME5CB5WZ00VSnPyacKha2sBMTHk5+TsSVW0N4sR4oBxmcxtGwdA2K403UWNLX2dgqCYMN47R5QAPWoC8rRTJMBgI8iBrzKXDRVP8A0hfpPR7OhGaZBcNBqi1n8w6kehU4h4wE6tJIJzER/V0JMn2J1ojI9O3PmTbFqnotDTAJIBIBMTAnMxtjWOZWewWWztpUqlSgHteSwOaSwyMswTH4hTTTWJ7KSXIpcp+8K1mcwhtNzagJkjIamNSdkKAq04RRcXKBiTuyVoFTPyRH/cJmGpWgRxpJnDxcpnjDXkyRRQLwh5UDTKJOaVoNkphAwcUDnFSLbAS3EAcIMExlJGQnlTZ9nhMUnsYEZormJepTSDipKQRwQLigTKOIXSulAgYKKhhcSgEGsw47fWb8QWuAskWfx2+s34gtbhVkGZ43wHxetrzy4Rv6TES6bflwbyY2HkKNvhD7Utf3g/SYq+x8dISTMdIv1OiyqAxwcX+S5slzT/xIzhBSslNrvrKDcETTqOLQHgTiLYznKM9oVTq3q1zGtfikSJaY8niTzTqlbBbLPGAsLi4ATicIIM55wW5aQpbpt48xdvosd5votEBgLdhjP+VVbYGudIy0Ajp2qRvC3cVtJ4OFmM03tIM4iCAZ2CEwNWk2qCHE0wJkicwyYI5MUBF6F+Ne076CvZWdT0mgHhshmFsiQOPGRg/ipCreQFJtKpiDgZxZ4CZ0cCMoA1SduvQhopurPLIxBoeWgzmCWjKYhR1au57GhudNvFDRm5oBLpnWJcdehRm/Tfyav8AtlB7Yc9rgHgupmMnNB8Zp2jnTerRc1jXkfVvJwHE2cjnxQZHtTaq1xJycRnGR0/ZImk7+k9SqMnTx8TFzB0R2UjOh05OUJrwZ5FPWBz3UKoNRxaWCGySIa/C0xsjOOlBj1CGeM+kfwfyXo+43e+FqpMqh7G0yIcC/G/ECQeKPFE7CvPzQOHTNrgHbTDv5H4q83Fdj7FaqZPGpuh9MhzX5E5Y8GQdt9oQ2k4NLql5duKNOn9Gp1GijUnhARJJgcbPkIEAKAvne/oUqT3OtTcTR/QSZGyAdSpi3Xy9zajiSTwYNMgHJ3CDIc8BUa9rfVqzAcWknjQYcRqARqdeopJp+i9X6ipVsimFVyeWrJxTWo2VZihAoE5p2F7sw0kexLG6KgzLYHOR87Em4bZy9ehguhTlvuRjMHB1mVMTGufEjA8jNhnWAoytZcJh2WsexTna0qi9ePWRsSgQoIVmYpZvHb6zfiC1uFkmzeO31m/EFrYKsiM5b4rvtW1/eD9JirpJ1+YVh3xT9q2v7wZ//ACYq9iUfTP6LNs55edS923Qx5xScQ1bz8o5lEWatlB2adCkLJbcJyPR3Ji7Jxl3tORHSj2q6hTovdlgAxEbMtvTCClaw8YhrtCd2S8SOjaD3JkptOlVoXJWrudUoYBSLjhLnBuXQZICmLluV9EFz3UqjHxJaXFwgcsRGeik7wbiY5zAfFILRrppG0KKpX2KuMsMRBLXQCThziABsOWqj0zZvll6+ilvs7CJaoa0fP906ruc4FwBjljJR1VxOqdQo0NqjBsVlo3W83f8ASAGtbDqby54a3AHDDwbQJc4uB61W3UZ1028vsUqy+6rbN9FAaaZIJykxOcZxtlRvl1xNPHx75C9xMqDHWDRLXtBdLwWgyRAA2wdcsudWe6bgrUmMqkRTqNqEPDcJgv8AL6muEDQFVm6LzDKVdnCBhexp2OxFj3NFMtOhdy5wM1MMv60PpljyAKLQKbRHiuhrYy1g56Erm8mtx07PFpKJf0sX+M8G95qUjGNmA6CBhyz6FD3oxtWXCaYh5a5uxzC8Q4DVpBaJ2EptUaGUq1QuFU/VkEYhBORDC4cbWZPJEJAkEAl5xPZiDBnOIwAQSNC0HJY1006aKfaBJSeGFL3phFQAzIDYOGMzrPL/AHUc2niMfOq71ptHmtcWOrwu40SwS04mZ4S7MxM59IGXInlqvyi6yUqQs9MPpkl9Ql0vkGAcwcpG3ZsTO2XoHOEzia3AJEiNPyTMluB0ZPaAB/2LXfsp4udmy3xbS9Epcu6PgGVmCnTdwzSwlzA7CJ1ZPTtSe6TdA61OY5zWNwMFMBrQ3it0J58z1IP8UEAMsFAwAA7g69QnLXN8T0BNKtne4yaRbtwhjmtHsOgT+l63rjCPwoCxO+DzSb2KzmE7O3jt9ZvxBazCyfQHHb6zfiC1gFeBGb98f/VrX94P0mKutCsW+P8A6ta/vB+kxV5oUskM9sQRs+Slm1OT2IrRzLqbIMcuYQJkpYLZBB6xyhT7aOIBzdufzzqogkFT1x3oGuhxljtTtB/qQ/2iZR8ys5p5tv8ACYWyiIJaACdYACnLfQ2jp6QdoPIoS0VOZC7Ac3ZamfQbTTc9oqEg0wW8YkQRDicupQlqsNRgaXtIa8Sx2Ra4czgYkbRqNqNaaYd0/OSCla3NpmniPBkgubORI0dGkpLMpvvyckl+hpwR507u26w9xxOwhrS4kQejI6pMnqTK8HkEch0Efvrmm0TmvsfutFDhWgNL4cHPLmhhOEyWwCQWnIGc4lK4qjS57HNgnRsNjORDYOmnsUQKgzyGnKJ/NPrvfNMHU5z1qOJTc9D+naquEAnICGy4nWdkRtST5jPDIEDxjlzSenrSb3kaJu+0J8UTzf7D1ac5mPYmNqqRkJz1PzolH1iim0gCD1qhL/ohTa0Az4+RE5AEHMJYvbmXMknPxoHG7kjantyiCnNWzzhz8kDq/upZohyb2qspBtN5Y0yHQBi6MUSB0FMhb358d+IiCcRzHITOYVotdqsRsAptpOFraQXu2EScuqNip5YRsQjXeXn6SFiszn6SdiTtFKFYNxG6kWQvJpsfjbh4w0E6z+yjr2tTajiWtAnYMkhawuNIqieO31m/EFq4LKNLx2+s34gtXBa4MDOG+KPta1/eD9JigWBTW+RUi9rX94P0mKt8KpaFCRY8BI2t+hGoTThVxqSlAg8FoBC6naITBrs0rCYNFouq+jhDHEx5B5J1HQfwRrwZtGu1Vyi9S9lteIYXajTnHIklCGN31UmXJauzPJI4VYhJ8wegoLLTbWMHC0xxZkAmYgu2e1ORSlCLMBoB0JQvO4mhA3fhMObBGoITinQI0RweX8U4pPG0gcpKZAiG8qTqWeU9aWu0mecEdB50m9sJD7XTIypQSD6ak3hIPpICkY6zI1N7m6GeYp46miijKRoqMKlckk6SiYlKiyNOz90lUsWenVKVNOxiyoQj8MU9pWTmRa1jRRwa0Xy9vrN+ILWoWT6NCHt9ZvxBawC0yZszRvlf6tbPvB+kxVqVZd8ofa9s+8H6LFWgkM5CCuQAoAM5KUnSEmCuBgpC9i6cUqiQCFphBnCZp1cY/wCQ15+dJOppnSrQZGqkWPDhI9o50IliQKXY5IvbCKDCoQ5cxN7R4p6D+SXp1uVBWaHAjYRCGgTjGtitIDxmcwRmQdqfueq2WOY+CDketS7K+UHI7P5Uro28r5aopVam5dCUc9JnNBmg7c0bgJSTGJ/ZXKGzo8eaJNouHP8AmuwKWZTBSFqsn4aHb1rOnV+OIjS2Ek9HqyNc/wA/5Td1WVSMn0HogY2+s34gtRhZXou47fWb8QWqAtcGOjwTd5uHt1a8rTVpWWo+k94LHDDBHBsEiTygqB8HN4+hVfd71pZy5OdiM0+Dm8fQqvu967wc3j6FV93vWllycCmavBzePoVX3e9cd7m8fQqvu960qhRBGbKe97eO2xVfd70fwe3h6HV93vWkFyUEZxbvf3h6HV93vTihuGvBpn6HV5/F71oYrk+IoeDHcRbT/tKnu96RduEt3olT3e9e/rkexcEZ+G4W3+iVfd70q3cVb/RKnU3vXviFEDijwB24W3eiVPd703fuBt/olXqb3rQy5Jj4ozt/kO8PQ6vu96MNwd4eh1epvetDrk+I4Z8ZuFt/olX3e9OqW4i3bbJU/DvXvJXJfjpedNHiFPcfbR/tanu96c/5Ttkf+NU6h3r2YLlP4karz6R4Ratw9tdpZanUO9RlXe/vD0Or7vetFIU140jPXkbM5UtwF4hzT9DqwHCfF5RzrRoKKjqskM//2Q=="/>
          <p:cNvSpPr>
            <a:spLocks noChangeAspect="1" noChangeArrowheads="1"/>
          </p:cNvSpPr>
          <p:nvPr/>
        </p:nvSpPr>
        <p:spPr bwMode="auto">
          <a:xfrm>
            <a:off x="0" y="-693738"/>
            <a:ext cx="1933575" cy="1457326"/>
          </a:xfrm>
          <a:prstGeom prst="rect">
            <a:avLst/>
          </a:prstGeom>
          <a:noFill/>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endParaRPr>
          </a:p>
        </p:txBody>
      </p:sp>
      <p:sp>
        <p:nvSpPr>
          <p:cNvPr id="5" name="Google Shape;74;p1">
            <a:extLst>
              <a:ext uri="{FF2B5EF4-FFF2-40B4-BE49-F238E27FC236}">
                <a16:creationId xmlns:a16="http://schemas.microsoft.com/office/drawing/2014/main" id="{63E95AE1-CDF7-5FBE-9DE3-9D051AB35E5D}"/>
              </a:ext>
            </a:extLst>
          </p:cNvPr>
          <p:cNvSpPr/>
          <p:nvPr/>
        </p:nvSpPr>
        <p:spPr>
          <a:xfrm>
            <a:off x="7410579" y="4495541"/>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8009943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45476" y="0"/>
            <a:ext cx="7898524" cy="1295400"/>
          </a:xfrm>
        </p:spPr>
        <p:txBody>
          <a:bodyPr>
            <a:noAutofit/>
          </a:bodyPr>
          <a:lstStyle/>
          <a:p>
            <a:r>
              <a:rPr lang="en-US" b="1" dirty="0"/>
              <a:t>Field Review: Prompt Lists</a:t>
            </a:r>
          </a:p>
        </p:txBody>
      </p:sp>
      <p:sp>
        <p:nvSpPr>
          <p:cNvPr id="10" name="Text Placeholder 2"/>
          <p:cNvSpPr>
            <a:spLocks noGrp="1"/>
          </p:cNvSpPr>
          <p:nvPr>
            <p:ph type="body" sz="quarter" idx="4294967295"/>
          </p:nvPr>
        </p:nvSpPr>
        <p:spPr>
          <a:xfrm>
            <a:off x="533400" y="1524000"/>
            <a:ext cx="3276600" cy="2590800"/>
          </a:xfrm>
        </p:spPr>
        <p:txBody>
          <a:bodyPr>
            <a:noAutofit/>
          </a:bodyPr>
          <a:lstStyle/>
          <a:p>
            <a:pPr>
              <a:spcBef>
                <a:spcPts val="300"/>
              </a:spcBef>
              <a:spcAft>
                <a:spcPts val="300"/>
              </a:spcAft>
              <a:defRPr/>
            </a:pPr>
            <a:r>
              <a:rPr lang="en-US" dirty="0"/>
              <a:t>Provide structure to the site visit</a:t>
            </a:r>
          </a:p>
          <a:p>
            <a:pPr>
              <a:spcBef>
                <a:spcPts val="300"/>
              </a:spcBef>
              <a:spcAft>
                <a:spcPts val="300"/>
              </a:spcAft>
              <a:defRPr/>
            </a:pPr>
            <a:r>
              <a:rPr lang="en-US" dirty="0"/>
              <a:t>Reminds the team what to look for</a:t>
            </a:r>
          </a:p>
          <a:p>
            <a:pPr>
              <a:spcBef>
                <a:spcPts val="300"/>
              </a:spcBef>
              <a:spcAft>
                <a:spcPts val="300"/>
              </a:spcAft>
              <a:defRPr/>
            </a:pPr>
            <a:r>
              <a:rPr lang="en-US" dirty="0"/>
              <a:t>Ensure that nothing is overlooked</a:t>
            </a:r>
          </a:p>
          <a:p>
            <a:endParaRPr lang="en-US" sz="2800" dirty="0"/>
          </a:p>
        </p:txBody>
      </p:sp>
      <p:sp>
        <p:nvSpPr>
          <p:cNvPr id="4" name="Oval 9"/>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104</a:t>
            </a:fld>
            <a:endParaRPr lang="en-US" dirty="0">
              <a:solidFill>
                <a:prstClr val="white"/>
              </a:solidFill>
              <a:latin typeface="Arial" panose="020B0604020202020204" pitchFamily="34" charset="0"/>
            </a:endParaRPr>
          </a:p>
        </p:txBody>
      </p:sp>
      <p:pic>
        <p:nvPicPr>
          <p:cNvPr id="8" name="Picture 2" descr="People standing on project site reviewing plans document"/>
          <p:cNvPicPr>
            <a:picLocks noChangeAspect="1" noChangeArrowheads="1"/>
          </p:cNvPicPr>
          <p:nvPr/>
        </p:nvPicPr>
        <p:blipFill>
          <a:blip r:embed="rId3" cstate="print">
            <a:lum bright="12000" contrast="6000"/>
          </a:blip>
          <a:srcRect/>
          <a:stretch>
            <a:fillRect/>
          </a:stretch>
        </p:blipFill>
        <p:spPr bwMode="auto">
          <a:xfrm>
            <a:off x="4624552" y="1524000"/>
            <a:ext cx="2942897" cy="4094466"/>
          </a:xfrm>
          <a:prstGeom prst="rect">
            <a:avLst/>
          </a:prstGeom>
          <a:noFill/>
          <a:ln w="9525">
            <a:solidFill>
              <a:schemeClr val="tx1"/>
            </a:solidFill>
            <a:miter lim="800000"/>
            <a:headEnd/>
            <a:tailEnd/>
          </a:ln>
        </p:spPr>
      </p:pic>
      <p:sp>
        <p:nvSpPr>
          <p:cNvPr id="5" name="Google Shape;74;p1">
            <a:extLst>
              <a:ext uri="{FF2B5EF4-FFF2-40B4-BE49-F238E27FC236}">
                <a16:creationId xmlns:a16="http://schemas.microsoft.com/office/drawing/2014/main" id="{FE953BA2-98B4-997F-2357-1A925119C038}"/>
              </a:ext>
            </a:extLst>
          </p:cNvPr>
          <p:cNvSpPr/>
          <p:nvPr/>
        </p:nvSpPr>
        <p:spPr>
          <a:xfrm>
            <a:off x="6348559" y="574245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1549044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9186" y="0"/>
            <a:ext cx="4001814" cy="1295400"/>
          </a:xfrm>
        </p:spPr>
        <p:txBody>
          <a:bodyPr>
            <a:noAutofit/>
          </a:bodyPr>
          <a:lstStyle/>
          <a:p>
            <a:r>
              <a:rPr lang="en-US" b="1" dirty="0"/>
              <a:t>When</a:t>
            </a:r>
            <a:r>
              <a:rPr lang="en-US" dirty="0">
                <a:latin typeface="Arial Black" pitchFamily="34" charset="0"/>
              </a:rPr>
              <a:t> </a:t>
            </a:r>
            <a:r>
              <a:rPr lang="en-US" b="1" dirty="0"/>
              <a:t>to</a:t>
            </a:r>
            <a:r>
              <a:rPr lang="en-US" dirty="0">
                <a:latin typeface="Arial Black" pitchFamily="34" charset="0"/>
              </a:rPr>
              <a:t> </a:t>
            </a:r>
            <a:r>
              <a:rPr lang="en-US" b="1" dirty="0"/>
              <a:t>Use a Prompt List</a:t>
            </a:r>
          </a:p>
        </p:txBody>
      </p:sp>
      <p:sp>
        <p:nvSpPr>
          <p:cNvPr id="4" name="Text Placeholder 2"/>
          <p:cNvSpPr>
            <a:spLocks noGrp="1"/>
          </p:cNvSpPr>
          <p:nvPr>
            <p:ph type="body" sz="quarter" idx="4294967295"/>
          </p:nvPr>
        </p:nvSpPr>
        <p:spPr>
          <a:xfrm>
            <a:off x="762000" y="1458067"/>
            <a:ext cx="3429000" cy="3733800"/>
          </a:xfrm>
        </p:spPr>
        <p:txBody>
          <a:bodyPr>
            <a:noAutofit/>
          </a:bodyPr>
          <a:lstStyle/>
          <a:p>
            <a:pPr marL="347350" indent="-347350">
              <a:spcBef>
                <a:spcPts val="300"/>
              </a:spcBef>
              <a:spcAft>
                <a:spcPts val="300"/>
              </a:spcAft>
              <a:defRPr/>
            </a:pPr>
            <a:r>
              <a:rPr lang="en-US" dirty="0"/>
              <a:t>Reviewing project data</a:t>
            </a:r>
          </a:p>
          <a:p>
            <a:pPr marL="347350" indent="-347350">
              <a:spcBef>
                <a:spcPts val="300"/>
              </a:spcBef>
              <a:spcAft>
                <a:spcPts val="300"/>
              </a:spcAft>
              <a:defRPr/>
            </a:pPr>
            <a:r>
              <a:rPr lang="en-US" dirty="0"/>
              <a:t>Conducting site visits</a:t>
            </a:r>
          </a:p>
          <a:p>
            <a:pPr marL="347350" indent="-347350">
              <a:spcBef>
                <a:spcPts val="300"/>
              </a:spcBef>
              <a:spcAft>
                <a:spcPts val="300"/>
              </a:spcAft>
              <a:defRPr/>
            </a:pPr>
            <a:r>
              <a:rPr lang="en-US" dirty="0"/>
              <a:t>Conducting the WZRSA analysis</a:t>
            </a:r>
          </a:p>
          <a:p>
            <a:pPr marL="347350" indent="-347350">
              <a:spcBef>
                <a:spcPts val="300"/>
              </a:spcBef>
              <a:spcAft>
                <a:spcPts val="300"/>
              </a:spcAft>
              <a:defRPr/>
            </a:pPr>
            <a:r>
              <a:rPr lang="en-US" dirty="0"/>
              <a:t>Writing the WZRSA report</a:t>
            </a:r>
          </a:p>
          <a:p>
            <a:pPr>
              <a:spcAft>
                <a:spcPts val="300"/>
              </a:spcAft>
            </a:pPr>
            <a:endParaRPr lang="en-US" dirty="0"/>
          </a:p>
        </p:txBody>
      </p:sp>
      <p:pic>
        <p:nvPicPr>
          <p:cNvPr id="1027" name="Picture 3" descr="Example of a Prompt Lis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89636" y="945930"/>
            <a:ext cx="3061137" cy="42459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105</a:t>
            </a:fld>
            <a:endParaRPr lang="en-US" dirty="0">
              <a:solidFill>
                <a:prstClr val="white"/>
              </a:solidFill>
              <a:latin typeface="Arial" panose="020B0604020202020204" pitchFamily="34" charset="0"/>
            </a:endParaRPr>
          </a:p>
        </p:txBody>
      </p:sp>
      <p:sp>
        <p:nvSpPr>
          <p:cNvPr id="5" name="Google Shape;74;p1">
            <a:extLst>
              <a:ext uri="{FF2B5EF4-FFF2-40B4-BE49-F238E27FC236}">
                <a16:creationId xmlns:a16="http://schemas.microsoft.com/office/drawing/2014/main" id="{73A0846C-5C3F-B56C-3236-36A07ADA9524}"/>
              </a:ext>
            </a:extLst>
          </p:cNvPr>
          <p:cNvSpPr/>
          <p:nvPr/>
        </p:nvSpPr>
        <p:spPr>
          <a:xfrm>
            <a:off x="7179833" y="5295641"/>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1494441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0"/>
            <a:ext cx="3962400" cy="1295400"/>
          </a:xfrm>
        </p:spPr>
        <p:txBody>
          <a:bodyPr>
            <a:noAutofit/>
          </a:bodyPr>
          <a:lstStyle/>
          <a:p>
            <a:r>
              <a:rPr lang="en-US" b="1" dirty="0"/>
              <a:t>How to Use a Prompt List</a:t>
            </a:r>
          </a:p>
        </p:txBody>
      </p:sp>
      <p:sp>
        <p:nvSpPr>
          <p:cNvPr id="4" name="Text Placeholder 2"/>
          <p:cNvSpPr>
            <a:spLocks noGrp="1"/>
          </p:cNvSpPr>
          <p:nvPr>
            <p:ph type="body" sz="quarter" idx="4294967295"/>
          </p:nvPr>
        </p:nvSpPr>
        <p:spPr>
          <a:xfrm>
            <a:off x="228600" y="1676400"/>
            <a:ext cx="3733800" cy="4267200"/>
          </a:xfrm>
        </p:spPr>
        <p:txBody>
          <a:bodyPr>
            <a:noAutofit/>
          </a:bodyPr>
          <a:lstStyle/>
          <a:p>
            <a:pPr marL="347350" indent="-347350">
              <a:spcBef>
                <a:spcPts val="300"/>
              </a:spcBef>
              <a:spcAft>
                <a:spcPts val="300"/>
              </a:spcAft>
              <a:buFont typeface="Georgia" pitchFamily="18" charset="0"/>
              <a:buChar char="•"/>
              <a:defRPr/>
            </a:pPr>
            <a:r>
              <a:rPr lang="en-US" dirty="0"/>
              <a:t>Individually or as a group</a:t>
            </a:r>
          </a:p>
          <a:p>
            <a:pPr marL="347350" indent="-347350">
              <a:spcBef>
                <a:spcPts val="300"/>
              </a:spcBef>
              <a:spcAft>
                <a:spcPts val="300"/>
              </a:spcAft>
              <a:buFont typeface="Georgia" pitchFamily="18" charset="0"/>
              <a:buChar char="•"/>
              <a:defRPr/>
            </a:pPr>
            <a:r>
              <a:rPr lang="en-US" dirty="0"/>
              <a:t>Use as a guide</a:t>
            </a:r>
          </a:p>
          <a:p>
            <a:pPr marL="347350" indent="-347350">
              <a:spcBef>
                <a:spcPts val="300"/>
              </a:spcBef>
              <a:spcAft>
                <a:spcPts val="300"/>
              </a:spcAft>
              <a:buFont typeface="Georgia" pitchFamily="18" charset="0"/>
              <a:buChar char="•"/>
              <a:defRPr/>
            </a:pPr>
            <a:r>
              <a:rPr lang="en-US" dirty="0"/>
              <a:t>Think about broad issues</a:t>
            </a:r>
          </a:p>
          <a:p>
            <a:pPr marL="347350" indent="-347350">
              <a:spcBef>
                <a:spcPts val="300"/>
              </a:spcBef>
              <a:spcAft>
                <a:spcPts val="300"/>
              </a:spcAft>
              <a:buFont typeface="Georgia" pitchFamily="18" charset="0"/>
              <a:buChar char="•"/>
              <a:defRPr/>
            </a:pPr>
            <a:r>
              <a:rPr lang="en-US" dirty="0"/>
              <a:t>Take note of unaddressed safety concerns</a:t>
            </a:r>
          </a:p>
          <a:p>
            <a:pPr marL="364996" indent="-255498">
              <a:lnSpc>
                <a:spcPct val="120000"/>
              </a:lnSpc>
              <a:spcBef>
                <a:spcPts val="300"/>
              </a:spcBef>
              <a:buClr>
                <a:srgbClr val="A04DA3"/>
              </a:buClr>
              <a:buFont typeface="Georgia" pitchFamily="18" charset="0"/>
              <a:buChar char="•"/>
              <a:defRPr/>
            </a:pPr>
            <a:endParaRPr lang="en-US" sz="3000" dirty="0"/>
          </a:p>
          <a:p>
            <a:endParaRPr lang="en-US" sz="2800" dirty="0"/>
          </a:p>
        </p:txBody>
      </p:sp>
      <p:pic>
        <p:nvPicPr>
          <p:cNvPr id="6" name="Picture 3" descr="Example of a Prompt Lis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90545" y="647700"/>
            <a:ext cx="3549869" cy="49238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106</a:t>
            </a:fld>
            <a:endParaRPr lang="en-US" dirty="0">
              <a:solidFill>
                <a:prstClr val="white"/>
              </a:solidFill>
              <a:latin typeface="Arial" panose="020B0604020202020204" pitchFamily="34" charset="0"/>
            </a:endParaRPr>
          </a:p>
        </p:txBody>
      </p:sp>
      <p:sp>
        <p:nvSpPr>
          <p:cNvPr id="5" name="Google Shape;74;p1">
            <a:extLst>
              <a:ext uri="{FF2B5EF4-FFF2-40B4-BE49-F238E27FC236}">
                <a16:creationId xmlns:a16="http://schemas.microsoft.com/office/drawing/2014/main" id="{0B4C3610-8A5E-FA54-5D59-57E9012C0F99}"/>
              </a:ext>
            </a:extLst>
          </p:cNvPr>
          <p:cNvSpPr/>
          <p:nvPr/>
        </p:nvSpPr>
        <p:spPr>
          <a:xfrm>
            <a:off x="7069474" y="5654996"/>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0084434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371600" y="0"/>
            <a:ext cx="7772400" cy="1295400"/>
          </a:xfrm>
        </p:spPr>
        <p:txBody>
          <a:bodyPr>
            <a:normAutofit/>
          </a:bodyPr>
          <a:lstStyle/>
          <a:p>
            <a:pPr eaLnBrk="1" hangingPunct="1"/>
            <a:r>
              <a:rPr lang="en-US" b="1" dirty="0"/>
              <a:t>Field Review: I-275 Example</a:t>
            </a:r>
          </a:p>
        </p:txBody>
      </p:sp>
      <p:sp>
        <p:nvSpPr>
          <p:cNvPr id="3" name="Rectangle 2"/>
          <p:cNvSpPr/>
          <p:nvPr/>
        </p:nvSpPr>
        <p:spPr>
          <a:xfrm>
            <a:off x="304800" y="1757838"/>
            <a:ext cx="3557752" cy="3693319"/>
          </a:xfrm>
          <a:prstGeom prst="rect">
            <a:avLst/>
          </a:prstGeom>
        </p:spPr>
        <p:txBody>
          <a:bodyPr wrap="square">
            <a:spAutoFit/>
          </a:bodyPr>
          <a:lstStyle/>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Drove the entire work zone</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Walked the area of the two interchanges</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Observed driver and pedestrian behavior</a:t>
            </a:r>
          </a:p>
        </p:txBody>
      </p:sp>
      <p:pic>
        <p:nvPicPr>
          <p:cNvPr id="7" name="Picture 6" descr="RSA team near guardrail ">
            <a:extLst>
              <a:ext uri="{C183D7F6-B498-43B3-948B-1728B52AA6E4}">
                <adec:decorative xmlns:adec="http://schemas.microsoft.com/office/drawing/2017/decorative" val="0"/>
              </a:ext>
            </a:extLst>
          </p:cNvPr>
          <p:cNvPicPr>
            <a:picLocks noChangeAspect="1"/>
          </p:cNvPicPr>
          <p:nvPr/>
        </p:nvPicPr>
        <p:blipFill>
          <a:blip r:embed="rId3" cstate="email">
            <a:extLst>
              <a:ext uri="{28A0092B-C50C-407E-A947-70E740481C1C}">
                <a14:useLocalDpi xmlns:a14="http://schemas.microsoft.com/office/drawing/2010/main"/>
              </a:ext>
            </a:extLst>
          </a:blip>
          <a:srcRect l="38205"/>
          <a:stretch>
            <a:fillRect/>
          </a:stretch>
        </p:blipFill>
        <p:spPr>
          <a:xfrm>
            <a:off x="4963510" y="1624703"/>
            <a:ext cx="3022602" cy="3826454"/>
          </a:xfrm>
          <a:prstGeom prst="rect">
            <a:avLst/>
          </a:prstGeom>
        </p:spPr>
      </p:pic>
      <p:sp>
        <p:nvSpPr>
          <p:cNvPr id="6" name="Oval 9"/>
          <p:cNvSpPr>
            <a:spLocks noChangeArrowheads="1"/>
          </p:cNvSpPr>
          <p:nvPr/>
        </p:nvSpPr>
        <p:spPr bwMode="auto">
          <a:xfrm>
            <a:off x="162791"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E8DFE20F-8EEB-5A12-ADC2-DDB2CEF7D476}"/>
              </a:ext>
            </a:extLst>
          </p:cNvPr>
          <p:cNvSpPr/>
          <p:nvPr/>
        </p:nvSpPr>
        <p:spPr>
          <a:xfrm>
            <a:off x="7015172" y="553427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073374624"/>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481958" y="0"/>
            <a:ext cx="7662041" cy="1295400"/>
          </a:xfrm>
        </p:spPr>
        <p:txBody>
          <a:bodyPr>
            <a:normAutofit/>
          </a:bodyPr>
          <a:lstStyle/>
          <a:p>
            <a:pPr eaLnBrk="1" hangingPunct="1"/>
            <a:r>
              <a:rPr lang="en-US" b="1" dirty="0"/>
              <a:t>Field Review: 118</a:t>
            </a:r>
            <a:r>
              <a:rPr lang="en-US" b="1" baseline="30000" dirty="0"/>
              <a:t>th</a:t>
            </a:r>
            <a:r>
              <a:rPr lang="en-US" b="1" dirty="0"/>
              <a:t> Avenue</a:t>
            </a:r>
          </a:p>
        </p:txBody>
      </p:sp>
      <p:sp>
        <p:nvSpPr>
          <p:cNvPr id="3" name="Rectangle 2"/>
          <p:cNvSpPr/>
          <p:nvPr/>
        </p:nvSpPr>
        <p:spPr>
          <a:xfrm>
            <a:off x="152399" y="1600200"/>
            <a:ext cx="7214755" cy="2908489"/>
          </a:xfrm>
          <a:prstGeom prst="rect">
            <a:avLst/>
          </a:prstGeom>
        </p:spPr>
        <p:txBody>
          <a:bodyPr wrap="square">
            <a:spAutoFit/>
          </a:bodyPr>
          <a:lstStyle/>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Drove through the proposed WZ</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Viewed detour routes</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Visited firehouse affected by the construction</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Received valuable input from first responders</a:t>
            </a:r>
          </a:p>
        </p:txBody>
      </p:sp>
      <p:sp>
        <p:nvSpPr>
          <p:cNvPr id="7" name="Oval 9"/>
          <p:cNvSpPr>
            <a:spLocks noChangeArrowheads="1"/>
          </p:cNvSpPr>
          <p:nvPr/>
        </p:nvSpPr>
        <p:spPr bwMode="auto">
          <a:xfrm>
            <a:off x="266700" y="9525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Tree>
    <p:extLst>
      <p:ext uri="{BB962C8B-B14F-4D97-AF65-F5344CB8AC3E}">
        <p14:creationId xmlns:p14="http://schemas.microsoft.com/office/powerpoint/2010/main" val="2268876013"/>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6858000" y="5799075"/>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109</a:t>
            </a:fld>
            <a:endParaRPr lang="en-US" dirty="0">
              <a:solidFill>
                <a:prstClr val="white"/>
              </a:solidFill>
              <a:latin typeface="Arial" panose="020B0604020202020204" pitchFamily="34" charset="0"/>
            </a:endParaRPr>
          </a:p>
        </p:txBody>
      </p:sp>
      <p:grpSp>
        <p:nvGrpSpPr>
          <p:cNvPr id="3" name="Group 48">
            <a:extLst>
              <a:ext uri="{C183D7F6-B498-43B3-948B-1728B52AA6E4}">
                <adec:decorative xmlns:adec="http://schemas.microsoft.com/office/drawing/2017/decorative" val="1"/>
              </a:ext>
            </a:extLst>
          </p:cNvPr>
          <p:cNvGrpSpPr/>
          <p:nvPr/>
        </p:nvGrpSpPr>
        <p:grpSpPr>
          <a:xfrm>
            <a:off x="381000" y="846072"/>
            <a:ext cx="8204200" cy="4200526"/>
            <a:chOff x="457200" y="1983657"/>
            <a:chExt cx="8534400" cy="4645743"/>
          </a:xfrm>
        </p:grpSpPr>
        <p:sp>
          <p:nvSpPr>
            <p:cNvPr id="50"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1"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2"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3"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4"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5"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6"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7"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8" name="Oval 5" descr="1&#10;Identify &#10;Project  &#10;"/>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59" name="Oval 7" descr="3&#10;Conduct &#10;Pre-audit &#10;Meeting&#10;"/>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60" name="Oval 9"/>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61" name="Oval 11" descr="6&#10;Present  &#10;Findings to &#10;Road&#10; Owner"/>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62" name="Oval 10" descr="7&#10;Prepare &#10;Formal&#10;Response&#10;"/>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63" name="Oval 12" descr="8&#10;Incorporate &#10;Findings&#10;&amp; Evaluate&#10;Results&#10;"/>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64" name="Oval 5" descr="2&#10;Select RSA &#10;Team&#10;"/>
          <p:cNvSpPr>
            <a:spLocks noChangeArrowheads="1"/>
          </p:cNvSpPr>
          <p:nvPr/>
        </p:nvSpPr>
        <p:spPr bwMode="auto">
          <a:xfrm>
            <a:off x="762000" y="2979672"/>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65" name="Oval 7" descr="4&#10;Perform &#10;Data &amp; Field &#10;Reviews&#10; "/>
          <p:cNvSpPr>
            <a:spLocks noChangeArrowheads="1"/>
          </p:cNvSpPr>
          <p:nvPr/>
        </p:nvSpPr>
        <p:spPr bwMode="auto">
          <a:xfrm>
            <a:off x="3505200" y="3055872"/>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6" name="Oval 27" descr="5&#10;Conduct Analysis&#10;&amp; Prepare &#10;Report&#10;"/>
          <p:cNvSpPr>
            <a:spLocks noChangeArrowheads="1"/>
          </p:cNvSpPr>
          <p:nvPr/>
        </p:nvSpPr>
        <p:spPr bwMode="auto">
          <a:xfrm>
            <a:off x="3352800" y="1074672"/>
            <a:ext cx="2771775" cy="2535621"/>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400" b="1" dirty="0">
                <a:solidFill>
                  <a:srgbClr val="C00000"/>
                </a:solidFill>
                <a:latin typeface="Arial" panose="020B0604020202020204" pitchFamily="34" charset="0"/>
                <a:cs typeface="Arial" charset="0"/>
              </a:rPr>
              <a:t>5</a:t>
            </a:r>
          </a:p>
          <a:p>
            <a:pPr algn="ctr">
              <a:defRPr/>
            </a:pPr>
            <a:r>
              <a:rPr lang="en-US" sz="2400" b="1" dirty="0">
                <a:solidFill>
                  <a:srgbClr val="C00000"/>
                </a:solidFill>
                <a:latin typeface="Arial" panose="020B0604020202020204" pitchFamily="34" charset="0"/>
                <a:cs typeface="Arial" charset="0"/>
              </a:rPr>
              <a:t>Conduct Analysis</a:t>
            </a:r>
          </a:p>
          <a:p>
            <a:pPr algn="ctr">
              <a:defRPr/>
            </a:pPr>
            <a:r>
              <a:rPr lang="en-US" sz="2400" b="1" dirty="0">
                <a:solidFill>
                  <a:srgbClr val="C00000"/>
                </a:solidFill>
                <a:latin typeface="Arial" panose="020B0604020202020204" pitchFamily="34" charset="0"/>
                <a:cs typeface="Arial" charset="0"/>
              </a:rPr>
              <a:t>&amp; Prepare </a:t>
            </a:r>
          </a:p>
          <a:p>
            <a:pPr algn="ctr">
              <a:defRPr/>
            </a:pPr>
            <a:r>
              <a:rPr lang="en-US" sz="2400" b="1" dirty="0">
                <a:solidFill>
                  <a:srgbClr val="C00000"/>
                </a:solidFill>
                <a:latin typeface="Arial" panose="020B0604020202020204" pitchFamily="34" charset="0"/>
                <a:cs typeface="Arial" charset="0"/>
              </a:rPr>
              <a:t>Report</a:t>
            </a:r>
          </a:p>
        </p:txBody>
      </p:sp>
      <p:sp>
        <p:nvSpPr>
          <p:cNvPr id="27" name="Oval 23" descr="RSA Team"/>
          <p:cNvSpPr>
            <a:spLocks noChangeArrowheads="1"/>
          </p:cNvSpPr>
          <p:nvPr/>
        </p:nvSpPr>
        <p:spPr bwMode="auto">
          <a:xfrm>
            <a:off x="4800600" y="5113272"/>
            <a:ext cx="381000" cy="381000"/>
          </a:xfrm>
          <a:prstGeom prst="ellipse">
            <a:avLst/>
          </a:prstGeom>
          <a:solidFill>
            <a:srgbClr val="0070C0"/>
          </a:solidFill>
          <a:ln w="9525">
            <a:noFill/>
            <a:round/>
            <a:headEnd/>
            <a:tailEnd/>
          </a:ln>
        </p:spPr>
        <p:txBody>
          <a:bodyPr wrap="none" anchor="ctr"/>
          <a:lstStyle/>
          <a:p>
            <a:pPr>
              <a:defRPr/>
            </a:pPr>
            <a:r>
              <a:rPr lang="en-US" sz="24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RSA Team</a:t>
            </a:r>
          </a:p>
        </p:txBody>
      </p:sp>
      <p:sp>
        <p:nvSpPr>
          <p:cNvPr id="28" name="Oval 24" descr="Road Owner"/>
          <p:cNvSpPr>
            <a:spLocks noChangeArrowheads="1"/>
          </p:cNvSpPr>
          <p:nvPr/>
        </p:nvSpPr>
        <p:spPr bwMode="auto">
          <a:xfrm>
            <a:off x="4800600" y="5570472"/>
            <a:ext cx="381000" cy="381000"/>
          </a:xfrm>
          <a:prstGeom prst="ellipse">
            <a:avLst/>
          </a:prstGeom>
          <a:solidFill>
            <a:schemeClr val="tx2">
              <a:lumMod val="40000"/>
              <a:lumOff val="60000"/>
              <a:alpha val="50000"/>
            </a:schemeClr>
          </a:solidFill>
          <a:ln w="9525">
            <a:solidFill>
              <a:schemeClr val="accent1">
                <a:lumMod val="60000"/>
                <a:lumOff val="40000"/>
              </a:schemeClr>
            </a:solidFill>
            <a:round/>
            <a:headEnd/>
            <a:tailEnd/>
          </a:ln>
        </p:spPr>
        <p:txBody>
          <a:bodyPr wrap="none" anchor="ctr"/>
          <a:lstStyle/>
          <a:p>
            <a:pPr>
              <a:defRPr/>
            </a:pPr>
            <a:r>
              <a:rPr lang="en-US" sz="28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Road Owner</a:t>
            </a:r>
          </a:p>
        </p:txBody>
      </p:sp>
      <p:sp>
        <p:nvSpPr>
          <p:cNvPr id="29" name="TextBox 28"/>
          <p:cNvSpPr txBox="1"/>
          <p:nvPr/>
        </p:nvSpPr>
        <p:spPr>
          <a:xfrm>
            <a:off x="4876800" y="4656072"/>
            <a:ext cx="2286000" cy="400110"/>
          </a:xfrm>
          <a:prstGeom prst="rect">
            <a:avLst/>
          </a:prstGeom>
          <a:noFill/>
        </p:spPr>
        <p:txBody>
          <a:bodyPr wrap="square" rtlCol="0">
            <a:spAutoFit/>
          </a:bodyPr>
          <a:lstStyle/>
          <a:p>
            <a:pPr algn="ctr"/>
            <a:r>
              <a:rPr lang="en-US" sz="2000" b="1" dirty="0">
                <a:solidFill>
                  <a:schemeClr val="tx1"/>
                </a:solidFill>
                <a:latin typeface="Arial" panose="020B0604020202020204" pitchFamily="34" charset="0"/>
              </a:rPr>
              <a:t>Responsibilities</a:t>
            </a:r>
          </a:p>
        </p:txBody>
      </p:sp>
      <p:sp>
        <p:nvSpPr>
          <p:cNvPr id="25" name="Title 1">
            <a:extLst>
              <a:ext uri="{FF2B5EF4-FFF2-40B4-BE49-F238E27FC236}">
                <a16:creationId xmlns:a16="http://schemas.microsoft.com/office/drawing/2014/main" id="{283917CC-AFE4-464E-B294-7C03FAF5A358}"/>
              </a:ext>
            </a:extLst>
          </p:cNvPr>
          <p:cNvSpPr txBox="1">
            <a:spLocks/>
          </p:cNvSpPr>
          <p:nvPr/>
        </p:nvSpPr>
        <p:spPr>
          <a:xfrm>
            <a:off x="268014" y="-1652"/>
            <a:ext cx="8875986"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a:r>
              <a:rPr lang="en-US" kern="0" dirty="0"/>
              <a:t>Step 5. Conduct Analysis &amp; Prepare WZRSA Report</a:t>
            </a:r>
          </a:p>
        </p:txBody>
      </p:sp>
      <p:sp>
        <p:nvSpPr>
          <p:cNvPr id="2" name="Google Shape;74;p1">
            <a:extLst>
              <a:ext uri="{FF2B5EF4-FFF2-40B4-BE49-F238E27FC236}">
                <a16:creationId xmlns:a16="http://schemas.microsoft.com/office/drawing/2014/main" id="{D41A1512-51F4-3AFD-5EF8-106786757FE1}"/>
              </a:ext>
            </a:extLst>
          </p:cNvPr>
          <p:cNvSpPr/>
          <p:nvPr/>
        </p:nvSpPr>
        <p:spPr>
          <a:xfrm>
            <a:off x="7560058" y="494763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711576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858" y="243204"/>
            <a:ext cx="8229600" cy="839787"/>
          </a:xfrm>
        </p:spPr>
        <p:txBody>
          <a:bodyPr>
            <a:normAutofit/>
          </a:bodyPr>
          <a:lstStyle/>
          <a:p>
            <a:r>
              <a:rPr lang="en-US" dirty="0"/>
              <a:t>What is an RSA?</a:t>
            </a:r>
          </a:p>
        </p:txBody>
      </p:sp>
      <p:sp>
        <p:nvSpPr>
          <p:cNvPr id="4" name="Rectangle 3"/>
          <p:cNvSpPr>
            <a:spLocks noGrp="1" noChangeArrowheads="1"/>
          </p:cNvSpPr>
          <p:nvPr>
            <p:ph type="body" sz="quarter" idx="4294967295"/>
          </p:nvPr>
        </p:nvSpPr>
        <p:spPr>
          <a:xfrm>
            <a:off x="298058" y="1389860"/>
            <a:ext cx="3130942" cy="4648200"/>
          </a:xfrm>
        </p:spPr>
        <p:txBody>
          <a:bodyPr>
            <a:noAutofit/>
          </a:bodyPr>
          <a:lstStyle/>
          <a:p>
            <a:pPr marL="347350" indent="-347350">
              <a:lnSpc>
                <a:spcPct val="90000"/>
              </a:lnSpc>
              <a:buFont typeface="Georgia"/>
              <a:buChar char="•"/>
              <a:defRPr/>
            </a:pPr>
            <a:r>
              <a:rPr lang="en-US" dirty="0"/>
              <a:t>A formal safety performance examination </a:t>
            </a:r>
          </a:p>
          <a:p>
            <a:pPr marL="347350" indent="-347350">
              <a:lnSpc>
                <a:spcPct val="90000"/>
              </a:lnSpc>
              <a:buNone/>
              <a:defRPr/>
            </a:pPr>
            <a:endParaRPr lang="en-US" dirty="0"/>
          </a:p>
          <a:p>
            <a:pPr marL="347350" indent="-347350">
              <a:lnSpc>
                <a:spcPct val="90000"/>
              </a:lnSpc>
              <a:buFont typeface="Georgia"/>
              <a:buChar char="•"/>
              <a:defRPr/>
            </a:pPr>
            <a:r>
              <a:rPr lang="en-US" dirty="0"/>
              <a:t>Existing road or future project</a:t>
            </a:r>
          </a:p>
          <a:p>
            <a:pPr marL="347350" indent="-347350">
              <a:lnSpc>
                <a:spcPct val="90000"/>
              </a:lnSpc>
              <a:buFont typeface="Georgia"/>
              <a:buChar char="•"/>
              <a:defRPr/>
            </a:pPr>
            <a:endParaRPr lang="en-US" dirty="0"/>
          </a:p>
          <a:p>
            <a:pPr marL="347350" indent="-347350">
              <a:lnSpc>
                <a:spcPct val="90000"/>
              </a:lnSpc>
              <a:buFont typeface="Georgia"/>
              <a:buChar char="•"/>
              <a:defRPr/>
            </a:pPr>
            <a:r>
              <a:rPr lang="en-US" dirty="0"/>
              <a:t>Independent, multidisciplinary team</a:t>
            </a:r>
          </a:p>
          <a:p>
            <a:pPr marL="347350" indent="-347350">
              <a:lnSpc>
                <a:spcPct val="90000"/>
              </a:lnSpc>
              <a:buNone/>
              <a:defRPr/>
            </a:pPr>
            <a:endParaRPr lang="en-US" sz="12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11</a:t>
            </a:fld>
            <a:endParaRPr lang="en-US" dirty="0">
              <a:solidFill>
                <a:prstClr val="white"/>
              </a:solidFill>
              <a:latin typeface="Arial" panose="020B0604020202020204" pitchFamily="34" charset="0"/>
            </a:endParaRPr>
          </a:p>
        </p:txBody>
      </p:sp>
      <p:pic>
        <p:nvPicPr>
          <p:cNvPr id="250882" name="Picture 2" descr="Blank freeway exit sign"/>
          <p:cNvPicPr>
            <a:picLocks noChangeAspect="1" noChangeArrowheads="1"/>
          </p:cNvPicPr>
          <p:nvPr/>
        </p:nvPicPr>
        <p:blipFill>
          <a:blip r:embed="rId3" cstate="print"/>
          <a:srcRect t="15790" b="15789"/>
          <a:stretch>
            <a:fillRect/>
          </a:stretch>
        </p:blipFill>
        <p:spPr bwMode="auto">
          <a:xfrm>
            <a:off x="4336658" y="1797845"/>
            <a:ext cx="4343400" cy="2971800"/>
          </a:xfrm>
          <a:prstGeom prst="rect">
            <a:avLst/>
          </a:prstGeom>
          <a:noFill/>
        </p:spPr>
      </p:pic>
      <p:sp>
        <p:nvSpPr>
          <p:cNvPr id="6" name="TextBox 5" descr="RSA"/>
          <p:cNvSpPr txBox="1"/>
          <p:nvPr/>
        </p:nvSpPr>
        <p:spPr>
          <a:xfrm>
            <a:off x="5603686" y="2747304"/>
            <a:ext cx="2514600" cy="769409"/>
          </a:xfrm>
          <a:prstGeom prst="rect">
            <a:avLst/>
          </a:prstGeom>
          <a:noFill/>
        </p:spPr>
        <p:txBody>
          <a:bodyPr wrap="square" lIns="91407" tIns="45704" rIns="91407" bIns="45704" rtlCol="0">
            <a:spAutoFit/>
          </a:bodyPr>
          <a:lstStyle/>
          <a:p>
            <a:pPr algn="ctr"/>
            <a:r>
              <a:rPr lang="en-US" sz="4400" b="1" dirty="0">
                <a:solidFill>
                  <a:schemeClr val="bg1"/>
                </a:solidFill>
                <a:latin typeface="Arial" panose="020B0604020202020204" pitchFamily="34" charset="0"/>
              </a:rPr>
              <a:t>RSA</a:t>
            </a:r>
          </a:p>
        </p:txBody>
      </p:sp>
      <p:sp>
        <p:nvSpPr>
          <p:cNvPr id="5" name="Google Shape;74;p1">
            <a:extLst>
              <a:ext uri="{FF2B5EF4-FFF2-40B4-BE49-F238E27FC236}">
                <a16:creationId xmlns:a16="http://schemas.microsoft.com/office/drawing/2014/main" id="{601D721A-1163-EA3A-64D3-F67D0889453A}"/>
              </a:ext>
            </a:extLst>
          </p:cNvPr>
          <p:cNvSpPr/>
          <p:nvPr/>
        </p:nvSpPr>
        <p:spPr>
          <a:xfrm>
            <a:off x="7460858" y="4858890"/>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76516426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66648" y="0"/>
            <a:ext cx="7977352" cy="1295400"/>
          </a:xfrm>
        </p:spPr>
        <p:txBody>
          <a:bodyPr>
            <a:noAutofit/>
          </a:bodyPr>
          <a:lstStyle/>
          <a:p>
            <a:r>
              <a:rPr lang="en-US" b="1" dirty="0"/>
              <a:t>Conduct Audit Analysis</a:t>
            </a:r>
          </a:p>
        </p:txBody>
      </p:sp>
      <p:sp>
        <p:nvSpPr>
          <p:cNvPr id="10" name="Text Placeholder 2"/>
          <p:cNvSpPr>
            <a:spLocks noGrp="1"/>
          </p:cNvSpPr>
          <p:nvPr>
            <p:ph type="body" sz="quarter" idx="4294967295"/>
          </p:nvPr>
        </p:nvSpPr>
        <p:spPr>
          <a:xfrm>
            <a:off x="228599" y="1600200"/>
            <a:ext cx="7284027" cy="4419600"/>
          </a:xfrm>
        </p:spPr>
        <p:txBody>
          <a:bodyPr>
            <a:noAutofit/>
          </a:bodyPr>
          <a:lstStyle/>
          <a:p>
            <a:pPr marL="347350" indent="-347350">
              <a:spcBef>
                <a:spcPts val="300"/>
              </a:spcBef>
              <a:spcAft>
                <a:spcPts val="300"/>
              </a:spcAft>
              <a:defRPr/>
            </a:pPr>
            <a:r>
              <a:rPr lang="en-US" dirty="0"/>
              <a:t>Identify and prioritize safety concerns</a:t>
            </a:r>
          </a:p>
          <a:p>
            <a:pPr marL="347350" indent="-347350">
              <a:spcBef>
                <a:spcPts val="300"/>
              </a:spcBef>
              <a:spcAft>
                <a:spcPts val="300"/>
              </a:spcAft>
              <a:defRPr/>
            </a:pPr>
            <a:r>
              <a:rPr lang="en-US" dirty="0"/>
              <a:t>Develop preliminary suggestions</a:t>
            </a:r>
          </a:p>
          <a:p>
            <a:pPr marL="347350" indent="-347350">
              <a:spcBef>
                <a:spcPts val="300"/>
              </a:spcBef>
              <a:spcAft>
                <a:spcPts val="300"/>
              </a:spcAft>
              <a:defRPr/>
            </a:pPr>
            <a:r>
              <a:rPr lang="en-US" dirty="0"/>
              <a:t>Compose presentation of early findings</a:t>
            </a:r>
          </a:p>
          <a:p>
            <a:endParaRPr lang="en-US" sz="2800" dirty="0"/>
          </a:p>
        </p:txBody>
      </p:sp>
      <p:sp>
        <p:nvSpPr>
          <p:cNvPr id="4" name="Oval 12"/>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5</a:t>
            </a: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110</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5036493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90" name="Oval 18"/>
          <p:cNvSpPr>
            <a:spLocks noChangeArrowheads="1"/>
          </p:cNvSpPr>
          <p:nvPr/>
        </p:nvSpPr>
        <p:spPr bwMode="auto">
          <a:xfrm>
            <a:off x="209550" y="22225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5</a:t>
            </a:r>
          </a:p>
        </p:txBody>
      </p:sp>
      <p:sp>
        <p:nvSpPr>
          <p:cNvPr id="84999" name="Text Box 3"/>
          <p:cNvSpPr txBox="1">
            <a:spLocks noChangeArrowheads="1"/>
          </p:cNvSpPr>
          <p:nvPr/>
        </p:nvSpPr>
        <p:spPr bwMode="auto">
          <a:xfrm>
            <a:off x="1295400" y="304800"/>
            <a:ext cx="78486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Resources &amp; References</a:t>
            </a:r>
          </a:p>
        </p:txBody>
      </p:sp>
      <p:pic>
        <p:nvPicPr>
          <p:cNvPr id="109570" name="Picture 2" descr="Manual on Uniform Traffic Control devices&#10;&#10;"/>
          <p:cNvPicPr>
            <a:picLocks noChangeAspect="1" noChangeArrowheads="1"/>
          </p:cNvPicPr>
          <p:nvPr/>
        </p:nvPicPr>
        <p:blipFill>
          <a:blip r:embed="rId3" cstate="print"/>
          <a:srcRect/>
          <a:stretch>
            <a:fillRect/>
          </a:stretch>
        </p:blipFill>
        <p:spPr bwMode="auto">
          <a:xfrm>
            <a:off x="304800" y="1616174"/>
            <a:ext cx="1905000" cy="2464595"/>
          </a:xfrm>
          <a:prstGeom prst="rect">
            <a:avLst/>
          </a:prstGeom>
          <a:noFill/>
        </p:spPr>
      </p:pic>
      <p:pic>
        <p:nvPicPr>
          <p:cNvPr id="109571" name="Picture 3" descr="Applying the Americans with Disabilities Act in Work Zones: A practitioner guide"/>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90802" y="3140176"/>
            <a:ext cx="2412833" cy="3081938"/>
          </a:xfrm>
          <a:prstGeom prst="rect">
            <a:avLst/>
          </a:prstGeom>
          <a:noFill/>
          <a:ln w="9525">
            <a:noFill/>
            <a:miter lim="800000"/>
            <a:headEnd/>
            <a:tailEnd/>
          </a:ln>
        </p:spPr>
      </p:pic>
      <p:pic>
        <p:nvPicPr>
          <p:cNvPr id="109572" name="Picture 4" descr="Strategies on Improving Worker Safety in Work Zone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2001" y="3597380"/>
            <a:ext cx="1764612" cy="2296257"/>
          </a:xfrm>
          <a:prstGeom prst="rect">
            <a:avLst/>
          </a:prstGeom>
          <a:noFill/>
          <a:ln w="9525">
            <a:noFill/>
            <a:miter lim="800000"/>
            <a:headEnd/>
            <a:tailEnd/>
          </a:ln>
        </p:spPr>
      </p:pic>
      <p:pic>
        <p:nvPicPr>
          <p:cNvPr id="109573" name="Picture 5" descr="Guidelines On work Zone Access and Egress"/>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86000" y="1235175"/>
            <a:ext cx="1706980" cy="2217616"/>
          </a:xfrm>
          <a:prstGeom prst="rect">
            <a:avLst/>
          </a:prstGeom>
          <a:noFill/>
          <a:ln w="9525">
            <a:noFill/>
            <a:miter lim="800000"/>
            <a:headEnd/>
            <a:tailEnd/>
          </a:ln>
        </p:spPr>
      </p:pic>
      <p:pic>
        <p:nvPicPr>
          <p:cNvPr id="109576" name="Picture 8" descr="Worker Safety and Visibility"/>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86402" y="1311375"/>
            <a:ext cx="1836453" cy="2819400"/>
          </a:xfrm>
          <a:prstGeom prst="rect">
            <a:avLst/>
          </a:prstGeom>
          <a:noFill/>
          <a:ln w="9525">
            <a:noFill/>
            <a:miter lim="800000"/>
            <a:headEnd/>
            <a:tailEnd/>
          </a:ln>
        </p:spPr>
      </p:pic>
      <p:pic>
        <p:nvPicPr>
          <p:cNvPr id="109574" name="Picture 6" descr="Guidelines on the use of Positive protection in temporary traffic control zones"/>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76801" y="3216380"/>
            <a:ext cx="1765634" cy="2288925"/>
          </a:xfrm>
          <a:prstGeom prst="rect">
            <a:avLst/>
          </a:prstGeom>
          <a:noFill/>
          <a:ln w="9525">
            <a:noFill/>
            <a:miter lim="800000"/>
            <a:headEnd/>
            <a:tailEnd/>
          </a:ln>
        </p:spPr>
      </p:pic>
      <p:pic>
        <p:nvPicPr>
          <p:cNvPr id="109575" name="Picture 7" descr="Guidelines on Motorcycle and Bicycle Work Zone Safety"/>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34200" y="2378180"/>
            <a:ext cx="1828800" cy="2370811"/>
          </a:xfrm>
          <a:prstGeom prst="rect">
            <a:avLst/>
          </a:prstGeom>
          <a:noFill/>
          <a:ln w="9525">
            <a:noFill/>
            <a:miter lim="800000"/>
            <a:headEnd/>
            <a:tailEnd/>
          </a:ln>
        </p:spPr>
      </p:pic>
      <p:sp>
        <p:nvSpPr>
          <p:cNvPr id="2" name="Google Shape;74;p1">
            <a:extLst>
              <a:ext uri="{FF2B5EF4-FFF2-40B4-BE49-F238E27FC236}">
                <a16:creationId xmlns:a16="http://schemas.microsoft.com/office/drawing/2014/main" id="{4AB1080D-C47B-459E-23F4-D7ECF3B0BD8A}"/>
              </a:ext>
            </a:extLst>
          </p:cNvPr>
          <p:cNvSpPr/>
          <p:nvPr/>
        </p:nvSpPr>
        <p:spPr>
          <a:xfrm>
            <a:off x="6986555" y="495139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91804665"/>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66800" y="0"/>
            <a:ext cx="8077200" cy="1295400"/>
          </a:xfrm>
        </p:spPr>
        <p:txBody>
          <a:bodyPr>
            <a:noAutofit/>
          </a:bodyPr>
          <a:lstStyle/>
          <a:p>
            <a:r>
              <a:rPr lang="en-US" b="1" dirty="0"/>
              <a:t>Conduct</a:t>
            </a:r>
            <a:r>
              <a:rPr lang="en-US" dirty="0">
                <a:latin typeface="Arial Black" pitchFamily="34" charset="0"/>
              </a:rPr>
              <a:t> </a:t>
            </a:r>
            <a:r>
              <a:rPr lang="en-US" b="1" dirty="0"/>
              <a:t>Audit</a:t>
            </a:r>
            <a:r>
              <a:rPr lang="en-US" dirty="0">
                <a:latin typeface="Arial Black" pitchFamily="34" charset="0"/>
              </a:rPr>
              <a:t> </a:t>
            </a:r>
            <a:r>
              <a:rPr lang="en-US" dirty="0"/>
              <a:t>Analysis:</a:t>
            </a:r>
            <a:br>
              <a:rPr lang="en-US" dirty="0"/>
            </a:br>
            <a:r>
              <a:rPr lang="en-US" dirty="0"/>
              <a:t>Mitigate Safety Concerns</a:t>
            </a:r>
            <a:endParaRPr lang="en-US" b="1" dirty="0"/>
          </a:p>
        </p:txBody>
      </p:sp>
      <p:sp>
        <p:nvSpPr>
          <p:cNvPr id="4" name="Oval 12"/>
          <p:cNvSpPr>
            <a:spLocks noChangeArrowheads="1"/>
          </p:cNvSpPr>
          <p:nvPr/>
        </p:nvSpPr>
        <p:spPr bwMode="auto">
          <a:xfrm>
            <a:off x="148458" y="163602"/>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5</a:t>
            </a:r>
          </a:p>
        </p:txBody>
      </p:sp>
      <p:sp>
        <p:nvSpPr>
          <p:cNvPr id="5" name="Slide Number Placeholder 4"/>
          <p:cNvSpPr>
            <a:spLocks noGrp="1"/>
          </p:cNvSpPr>
          <p:nvPr>
            <p:ph type="sldNum" sz="quarter" idx="4294967295"/>
          </p:nvPr>
        </p:nvSpPr>
        <p:spPr>
          <a:xfrm>
            <a:off x="6885590" y="6475655"/>
            <a:ext cx="2106010" cy="366474"/>
          </a:xfrm>
          <a:prstGeom prst="rect">
            <a:avLst/>
          </a:prstGeom>
        </p:spPr>
        <p:txBody>
          <a:bodyPr/>
          <a:lstStyle/>
          <a:p>
            <a:fld id="{4E0DB3EF-A03F-467E-9BD4-91965475E497}" type="slidenum">
              <a:rPr lang="en-US" smtClean="0">
                <a:solidFill>
                  <a:prstClr val="white"/>
                </a:solidFill>
                <a:latin typeface="Arial" panose="020B0604020202020204" pitchFamily="34" charset="0"/>
              </a:rPr>
              <a:pPr/>
              <a:t>112</a:t>
            </a:fld>
            <a:endParaRPr lang="en-US" dirty="0">
              <a:solidFill>
                <a:prstClr val="white"/>
              </a:solidFill>
              <a:latin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749497332"/>
              </p:ext>
            </p:extLst>
          </p:nvPr>
        </p:nvGraphicFramePr>
        <p:xfrm>
          <a:off x="567558" y="3153103"/>
          <a:ext cx="8198397" cy="2407920"/>
        </p:xfrm>
        <a:graphic>
          <a:graphicData uri="http://schemas.openxmlformats.org/drawingml/2006/table">
            <a:tbl>
              <a:tblPr firstRow="1" bandRow="1">
                <a:tableStyleId>{00A15C55-8517-42AA-B614-E9B94910E393}</a:tableStyleId>
              </a:tblPr>
              <a:tblGrid>
                <a:gridCol w="3760733">
                  <a:extLst>
                    <a:ext uri="{9D8B030D-6E8A-4147-A177-3AD203B41FA5}">
                      <a16:colId xmlns:a16="http://schemas.microsoft.com/office/drawing/2014/main" val="20000"/>
                    </a:ext>
                  </a:extLst>
                </a:gridCol>
                <a:gridCol w="4437664">
                  <a:extLst>
                    <a:ext uri="{9D8B030D-6E8A-4147-A177-3AD203B41FA5}">
                      <a16:colId xmlns:a16="http://schemas.microsoft.com/office/drawing/2014/main" val="20001"/>
                    </a:ext>
                  </a:extLst>
                </a:gridCol>
              </a:tblGrid>
              <a:tr h="448437">
                <a:tc>
                  <a:txBody>
                    <a:bodyPr/>
                    <a:lstStyle/>
                    <a:p>
                      <a:pPr algn="ctr"/>
                      <a:r>
                        <a:rPr lang="en-US" sz="2800" dirty="0">
                          <a:latin typeface="Arial" panose="020B0604020202020204" pitchFamily="34" charset="0"/>
                        </a:rPr>
                        <a:t>Short Term</a:t>
                      </a:r>
                    </a:p>
                  </a:txBody>
                  <a:tcPr/>
                </a:tc>
                <a:tc>
                  <a:txBody>
                    <a:bodyPr/>
                    <a:lstStyle/>
                    <a:p>
                      <a:pPr algn="ctr"/>
                      <a:r>
                        <a:rPr lang="en-US" sz="2800" dirty="0">
                          <a:latin typeface="Arial" panose="020B0604020202020204" pitchFamily="34" charset="0"/>
                        </a:rPr>
                        <a:t>Long Term</a:t>
                      </a:r>
                    </a:p>
                  </a:txBody>
                  <a:tcPr/>
                </a:tc>
                <a:extLst>
                  <a:ext uri="{0D108BD9-81ED-4DB2-BD59-A6C34878D82A}">
                    <a16:rowId xmlns:a16="http://schemas.microsoft.com/office/drawing/2014/main" val="10000"/>
                  </a:ext>
                </a:extLst>
              </a:tr>
              <a:tr h="926664">
                <a:tc>
                  <a:txBody>
                    <a:bodyPr/>
                    <a:lstStyle/>
                    <a:p>
                      <a:pPr algn="ctr"/>
                      <a:r>
                        <a:rPr lang="en-US" sz="2800" dirty="0">
                          <a:latin typeface="Arial" panose="020B0604020202020204" pitchFamily="34" charset="0"/>
                        </a:rPr>
                        <a:t>Reduce</a:t>
                      </a:r>
                      <a:r>
                        <a:rPr lang="en-US" sz="2800" baseline="0" dirty="0">
                          <a:latin typeface="Arial" panose="020B0604020202020204" pitchFamily="34" charset="0"/>
                        </a:rPr>
                        <a:t> work zone speed limits</a:t>
                      </a:r>
                      <a:endParaRPr lang="en-US" sz="2800" dirty="0">
                        <a:latin typeface="Arial" panose="020B0604020202020204" pitchFamily="34" charset="0"/>
                      </a:endParaRPr>
                    </a:p>
                  </a:txBody>
                  <a:tcPr>
                    <a:solidFill>
                      <a:schemeClr val="bg1"/>
                    </a:solidFill>
                  </a:tcPr>
                </a:tc>
                <a:tc>
                  <a:txBody>
                    <a:bodyPr/>
                    <a:lstStyle/>
                    <a:p>
                      <a:pPr algn="ctr"/>
                      <a:r>
                        <a:rPr lang="en-US" sz="2800" dirty="0">
                          <a:latin typeface="Arial" panose="020B0604020202020204" pitchFamily="34" charset="0"/>
                        </a:rPr>
                        <a:t>Day work v. night</a:t>
                      </a:r>
                      <a:r>
                        <a:rPr lang="en-US" sz="2800" baseline="0" dirty="0">
                          <a:latin typeface="Arial" panose="020B0604020202020204" pitchFamily="34" charset="0"/>
                        </a:rPr>
                        <a:t> work</a:t>
                      </a:r>
                      <a:endParaRPr lang="en-US" sz="2800" dirty="0">
                        <a:latin typeface="Arial" panose="020B0604020202020204" pitchFamily="34" charset="0"/>
                      </a:endParaRPr>
                    </a:p>
                  </a:txBody>
                  <a:tcPr>
                    <a:solidFill>
                      <a:schemeClr val="bg1"/>
                    </a:solidFill>
                  </a:tcPr>
                </a:tc>
                <a:extLst>
                  <a:ext uri="{0D108BD9-81ED-4DB2-BD59-A6C34878D82A}">
                    <a16:rowId xmlns:a16="http://schemas.microsoft.com/office/drawing/2014/main" val="10001"/>
                  </a:ext>
                </a:extLst>
              </a:tr>
              <a:tr h="926664">
                <a:tc>
                  <a:txBody>
                    <a:bodyPr/>
                    <a:lstStyle/>
                    <a:p>
                      <a:pPr algn="ctr"/>
                      <a:r>
                        <a:rPr lang="en-US" sz="2800" dirty="0">
                          <a:latin typeface="Arial" panose="020B0604020202020204" pitchFamily="34" charset="0"/>
                        </a:rPr>
                        <a:t>Signing &amp; pavement</a:t>
                      </a:r>
                      <a:r>
                        <a:rPr lang="en-US" sz="2800" baseline="0" dirty="0">
                          <a:latin typeface="Arial" panose="020B0604020202020204" pitchFamily="34" charset="0"/>
                        </a:rPr>
                        <a:t> markings</a:t>
                      </a:r>
                      <a:endParaRPr lang="en-US" sz="2800" dirty="0">
                        <a:latin typeface="Arial" panose="020B0604020202020204" pitchFamily="34" charset="0"/>
                      </a:endParaRPr>
                    </a:p>
                  </a:txBody>
                  <a:tcPr>
                    <a:solidFill>
                      <a:schemeClr val="bg1"/>
                    </a:solidFill>
                  </a:tcPr>
                </a:tc>
                <a:tc>
                  <a:txBody>
                    <a:bodyPr/>
                    <a:lstStyle/>
                    <a:p>
                      <a:pPr algn="ctr"/>
                      <a:r>
                        <a:rPr lang="en-US" sz="2800" dirty="0">
                          <a:latin typeface="Arial" panose="020B0604020202020204" pitchFamily="34" charset="0"/>
                        </a:rPr>
                        <a:t>Lane closures</a:t>
                      </a:r>
                    </a:p>
                  </a:txBody>
                  <a:tcPr>
                    <a:solidFill>
                      <a:schemeClr val="bg1"/>
                    </a:solidFill>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425456716"/>
              </p:ext>
            </p:extLst>
          </p:nvPr>
        </p:nvGraphicFramePr>
        <p:xfrm>
          <a:off x="567558" y="1546403"/>
          <a:ext cx="8424042" cy="1643818"/>
        </p:xfrm>
        <a:graphic>
          <a:graphicData uri="http://schemas.openxmlformats.org/drawingml/2006/table">
            <a:tbl>
              <a:tblPr firstRow="1" bandRow="1">
                <a:tableStyleId>{00A15C55-8517-42AA-B614-E9B94910E393}</a:tableStyleId>
              </a:tblPr>
              <a:tblGrid>
                <a:gridCol w="2808014">
                  <a:extLst>
                    <a:ext uri="{9D8B030D-6E8A-4147-A177-3AD203B41FA5}">
                      <a16:colId xmlns:a16="http://schemas.microsoft.com/office/drawing/2014/main" val="20000"/>
                    </a:ext>
                  </a:extLst>
                </a:gridCol>
                <a:gridCol w="2808014">
                  <a:extLst>
                    <a:ext uri="{9D8B030D-6E8A-4147-A177-3AD203B41FA5}">
                      <a16:colId xmlns:a16="http://schemas.microsoft.com/office/drawing/2014/main" val="20001"/>
                    </a:ext>
                  </a:extLst>
                </a:gridCol>
                <a:gridCol w="2808014">
                  <a:extLst>
                    <a:ext uri="{9D8B030D-6E8A-4147-A177-3AD203B41FA5}">
                      <a16:colId xmlns:a16="http://schemas.microsoft.com/office/drawing/2014/main" val="20002"/>
                    </a:ext>
                  </a:extLst>
                </a:gridCol>
              </a:tblGrid>
              <a:tr h="419363">
                <a:tc>
                  <a:txBody>
                    <a:bodyPr/>
                    <a:lstStyle/>
                    <a:p>
                      <a:pPr algn="ctr"/>
                      <a:r>
                        <a:rPr lang="en-US" sz="2800" dirty="0">
                          <a:latin typeface="Arial" panose="020B0604020202020204" pitchFamily="34" charset="0"/>
                        </a:rPr>
                        <a:t>Low Cost</a:t>
                      </a:r>
                    </a:p>
                  </a:txBody>
                  <a:tcPr/>
                </a:tc>
                <a:tc>
                  <a:txBody>
                    <a:bodyPr/>
                    <a:lstStyle/>
                    <a:p>
                      <a:pPr algn="ctr"/>
                      <a:r>
                        <a:rPr lang="en-US" sz="2800" dirty="0">
                          <a:latin typeface="Arial" panose="020B0604020202020204" pitchFamily="34" charset="0"/>
                        </a:rPr>
                        <a:t>Medium</a:t>
                      </a:r>
                      <a:r>
                        <a:rPr lang="en-US" sz="2800" baseline="0" dirty="0">
                          <a:latin typeface="Arial" panose="020B0604020202020204" pitchFamily="34" charset="0"/>
                        </a:rPr>
                        <a:t> Cost</a:t>
                      </a:r>
                      <a:endParaRPr lang="en-US" sz="2800" dirty="0">
                        <a:latin typeface="Arial" panose="020B0604020202020204" pitchFamily="34" charset="0"/>
                      </a:endParaRPr>
                    </a:p>
                  </a:txBody>
                  <a:tcPr/>
                </a:tc>
                <a:tc>
                  <a:txBody>
                    <a:bodyPr/>
                    <a:lstStyle/>
                    <a:p>
                      <a:pPr algn="ctr"/>
                      <a:r>
                        <a:rPr lang="en-US" sz="2800" dirty="0">
                          <a:latin typeface="Arial" panose="020B0604020202020204" pitchFamily="34" charset="0"/>
                        </a:rPr>
                        <a:t>High Cost</a:t>
                      </a:r>
                    </a:p>
                  </a:txBody>
                  <a:tcPr/>
                </a:tc>
                <a:extLst>
                  <a:ext uri="{0D108BD9-81ED-4DB2-BD59-A6C34878D82A}">
                    <a16:rowId xmlns:a16="http://schemas.microsoft.com/office/drawing/2014/main" val="10000"/>
                  </a:ext>
                </a:extLst>
              </a:tr>
              <a:tr h="1125658">
                <a:tc>
                  <a:txBody>
                    <a:bodyPr/>
                    <a:lstStyle/>
                    <a:p>
                      <a:pPr algn="ctr"/>
                      <a:r>
                        <a:rPr lang="en-US" sz="2800" dirty="0">
                          <a:latin typeface="Arial" panose="020B0604020202020204" pitchFamily="34" charset="0"/>
                        </a:rPr>
                        <a:t>Enhance</a:t>
                      </a:r>
                      <a:r>
                        <a:rPr lang="en-US" sz="2800" baseline="0" dirty="0">
                          <a:latin typeface="Arial" panose="020B0604020202020204" pitchFamily="34" charset="0"/>
                        </a:rPr>
                        <a:t> sign sheeting</a:t>
                      </a:r>
                      <a:endParaRPr lang="en-US" sz="2800" dirty="0">
                        <a:latin typeface="Arial" panose="020B0604020202020204" pitchFamily="34" charset="0"/>
                      </a:endParaRPr>
                    </a:p>
                  </a:txBody>
                  <a:tcPr>
                    <a:solidFill>
                      <a:schemeClr val="bg1"/>
                    </a:solidFill>
                  </a:tcPr>
                </a:tc>
                <a:tc>
                  <a:txBody>
                    <a:bodyPr/>
                    <a:lstStyle/>
                    <a:p>
                      <a:pPr algn="ctr"/>
                      <a:r>
                        <a:rPr lang="en-US" sz="2800" dirty="0">
                          <a:latin typeface="Arial" panose="020B0604020202020204" pitchFamily="34" charset="0"/>
                        </a:rPr>
                        <a:t>Use enforcement</a:t>
                      </a:r>
                    </a:p>
                  </a:txBody>
                  <a:tcPr>
                    <a:solidFill>
                      <a:schemeClr val="bg1"/>
                    </a:solidFill>
                  </a:tcPr>
                </a:tc>
                <a:tc>
                  <a:txBody>
                    <a:bodyPr/>
                    <a:lstStyle/>
                    <a:p>
                      <a:pPr algn="ctr"/>
                      <a:r>
                        <a:rPr lang="en-US" sz="2800" dirty="0">
                          <a:latin typeface="Arial" panose="020B0604020202020204" pitchFamily="34" charset="0"/>
                        </a:rPr>
                        <a:t>Use portable concrete</a:t>
                      </a:r>
                      <a:r>
                        <a:rPr lang="en-US" sz="2800" baseline="0" dirty="0">
                          <a:latin typeface="Arial" panose="020B0604020202020204" pitchFamily="34" charset="0"/>
                        </a:rPr>
                        <a:t> </a:t>
                      </a:r>
                      <a:r>
                        <a:rPr lang="en-US" sz="2800" dirty="0">
                          <a:latin typeface="Arial" panose="020B0604020202020204" pitchFamily="34" charset="0"/>
                        </a:rPr>
                        <a:t>barrier</a:t>
                      </a:r>
                    </a:p>
                  </a:txBody>
                  <a:tcPr>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7729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1143000" y="0"/>
            <a:ext cx="8001000" cy="1295400"/>
          </a:xfrm>
        </p:spPr>
        <p:txBody>
          <a:bodyPr>
            <a:noAutofit/>
          </a:bodyPr>
          <a:lstStyle/>
          <a:p>
            <a:pPr eaLnBrk="1" hangingPunct="1"/>
            <a:r>
              <a:rPr lang="en-US" b="1" dirty="0"/>
              <a:t>Using Relative Risk</a:t>
            </a:r>
            <a:br>
              <a:rPr lang="en-US" b="1" dirty="0"/>
            </a:br>
            <a:r>
              <a:rPr lang="en-US" b="1" dirty="0"/>
              <a:t>to Prioritize Safety Issues</a:t>
            </a:r>
          </a:p>
        </p:txBody>
      </p:sp>
      <p:graphicFrame>
        <p:nvGraphicFramePr>
          <p:cNvPr id="1287171" name="Group 3"/>
          <p:cNvGraphicFramePr>
            <a:graphicFrameLocks noGrp="1"/>
          </p:cNvGraphicFramePr>
          <p:nvPr>
            <p:ph type="tbl" idx="4294967295"/>
            <p:extLst>
              <p:ext uri="{D42A27DB-BD31-4B8C-83A1-F6EECF244321}">
                <p14:modId xmlns:p14="http://schemas.microsoft.com/office/powerpoint/2010/main" val="857032927"/>
              </p:ext>
            </p:extLst>
          </p:nvPr>
        </p:nvGraphicFramePr>
        <p:xfrm>
          <a:off x="0" y="1504153"/>
          <a:ext cx="9143999" cy="4343402"/>
        </p:xfrm>
        <a:graphic>
          <a:graphicData uri="http://schemas.openxmlformats.org/drawingml/2006/table">
            <a:tbl>
              <a:tblPr/>
              <a:tblGrid>
                <a:gridCol w="2349062">
                  <a:extLst>
                    <a:ext uri="{9D8B030D-6E8A-4147-A177-3AD203B41FA5}">
                      <a16:colId xmlns:a16="http://schemas.microsoft.com/office/drawing/2014/main" val="20000"/>
                    </a:ext>
                  </a:extLst>
                </a:gridCol>
                <a:gridCol w="2141294">
                  <a:extLst>
                    <a:ext uri="{9D8B030D-6E8A-4147-A177-3AD203B41FA5}">
                      <a16:colId xmlns:a16="http://schemas.microsoft.com/office/drawing/2014/main" val="20001"/>
                    </a:ext>
                  </a:extLst>
                </a:gridCol>
                <a:gridCol w="1307987">
                  <a:extLst>
                    <a:ext uri="{9D8B030D-6E8A-4147-A177-3AD203B41FA5}">
                      <a16:colId xmlns:a16="http://schemas.microsoft.com/office/drawing/2014/main" val="20002"/>
                    </a:ext>
                  </a:extLst>
                </a:gridCol>
                <a:gridCol w="1129394">
                  <a:extLst>
                    <a:ext uri="{9D8B030D-6E8A-4147-A177-3AD203B41FA5}">
                      <a16:colId xmlns:a16="http://schemas.microsoft.com/office/drawing/2014/main" val="20003"/>
                    </a:ext>
                  </a:extLst>
                </a:gridCol>
                <a:gridCol w="1046048">
                  <a:extLst>
                    <a:ext uri="{9D8B030D-6E8A-4147-A177-3AD203B41FA5}">
                      <a16:colId xmlns:a16="http://schemas.microsoft.com/office/drawing/2014/main" val="20004"/>
                    </a:ext>
                  </a:extLst>
                </a:gridCol>
                <a:gridCol w="1170214">
                  <a:extLst>
                    <a:ext uri="{9D8B030D-6E8A-4147-A177-3AD203B41FA5}">
                      <a16:colId xmlns:a16="http://schemas.microsoft.com/office/drawing/2014/main" val="20005"/>
                    </a:ext>
                  </a:extLst>
                </a:gridCol>
              </a:tblGrid>
              <a:tr h="680151">
                <a:tc rowSpan="2"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RISK CATEGORY</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hMerge="1">
                  <a:txBody>
                    <a:bodyPr/>
                    <a:lstStyle/>
                    <a:p>
                      <a:endParaRPr lang="en-US"/>
                    </a:p>
                  </a:txBody>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SEVERITY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62461">
                <a:tc gridSpan="2" vMerge="1">
                  <a:txBody>
                    <a:bodyPr/>
                    <a:lstStyle/>
                    <a:p>
                      <a:endParaRPr lang="en-US"/>
                    </a:p>
                  </a:txBody>
                  <a:tcPr/>
                </a:tc>
                <a:tc hMerge="1"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Neg-ligible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Low</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Med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High</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97855">
                <a:tc row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Crash</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Frequency</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Category</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Frequent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F</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extLst>
                  <a:ext uri="{0D108BD9-81ED-4DB2-BD59-A6C34878D82A}">
                    <a16:rowId xmlns:a16="http://schemas.microsoft.com/office/drawing/2014/main" val="10002"/>
                  </a:ext>
                </a:extLst>
              </a:tr>
              <a:tr h="641423">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Occasional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FF66">
                            <a:gamma/>
                            <a:shade val="46275"/>
                            <a:invGamma/>
                          </a:srgbClr>
                        </a:gs>
                        <a:gs pos="100000">
                          <a:srgbClr val="FFFF66"/>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extLst>
                  <a:ext uri="{0D108BD9-81ED-4DB2-BD59-A6C34878D82A}">
                    <a16:rowId xmlns:a16="http://schemas.microsoft.com/office/drawing/2014/main" val="10003"/>
                  </a:ext>
                </a:extLst>
              </a:tr>
              <a:tr h="681361">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Infrequent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FF66">
                            <a:gamma/>
                            <a:shade val="46275"/>
                            <a:invGamma/>
                          </a:srgbClr>
                        </a:gs>
                        <a:gs pos="100000">
                          <a:srgbClr val="FFFF66"/>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extLst>
                  <a:ext uri="{0D108BD9-81ED-4DB2-BD59-A6C34878D82A}">
                    <a16:rowId xmlns:a16="http://schemas.microsoft.com/office/drawing/2014/main" val="10004"/>
                  </a:ext>
                </a:extLst>
              </a:tr>
              <a:tr h="680151">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Rare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FFF66">
                            <a:gamma/>
                            <a:shade val="46275"/>
                            <a:invGamma/>
                          </a:srgbClr>
                        </a:gs>
                        <a:gs pos="100000">
                          <a:srgbClr val="FFFF66"/>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extLst>
                  <a:ext uri="{0D108BD9-81ED-4DB2-BD59-A6C34878D82A}">
                    <a16:rowId xmlns:a16="http://schemas.microsoft.com/office/drawing/2014/main" val="10005"/>
                  </a:ext>
                </a:extLst>
              </a:tr>
            </a:tbl>
          </a:graphicData>
        </a:graphic>
      </p:graphicFrame>
      <p:sp>
        <p:nvSpPr>
          <p:cNvPr id="89133" name="Slide Number Placeholder 10"/>
          <p:cNvSpPr txBox="1">
            <a:spLocks/>
          </p:cNvSpPr>
          <p:nvPr/>
        </p:nvSpPr>
        <p:spPr bwMode="auto">
          <a:xfrm>
            <a:off x="0" y="-23810"/>
            <a:ext cx="762000" cy="366713"/>
          </a:xfrm>
          <a:prstGeom prst="rect">
            <a:avLst/>
          </a:prstGeom>
          <a:noFill/>
          <a:ln w="9525">
            <a:noFill/>
            <a:miter lim="800000"/>
            <a:headEnd/>
            <a:tailEnd/>
          </a:ln>
        </p:spPr>
        <p:txBody>
          <a:bodyPr lIns="91407" tIns="45704" rIns="91407" bIns="45704"/>
          <a:lstStyle/>
          <a:p>
            <a:fld id="{BC62F778-D812-4296-B808-D5804081DE46}" type="slidenum">
              <a:rPr lang="en-US" sz="1800">
                <a:solidFill>
                  <a:srgbClr val="FFFFFF"/>
                </a:solidFill>
                <a:latin typeface="Arial" panose="020B0604020202020204" pitchFamily="34" charset="0"/>
              </a:rPr>
              <a:pPr/>
              <a:t>113</a:t>
            </a:fld>
            <a:endParaRPr lang="en-US" sz="1800" dirty="0">
              <a:solidFill>
                <a:srgbClr val="FFFFFF"/>
              </a:solidFill>
              <a:latin typeface="Arial" panose="020B0604020202020204" pitchFamily="34" charset="0"/>
            </a:endParaRPr>
          </a:p>
        </p:txBody>
      </p:sp>
      <p:sp>
        <p:nvSpPr>
          <p:cNvPr id="5" name="Oval 9"/>
          <p:cNvSpPr>
            <a:spLocks noChangeArrowheads="1"/>
          </p:cNvSpPr>
          <p:nvPr/>
        </p:nvSpPr>
        <p:spPr bwMode="auto">
          <a:xfrm>
            <a:off x="152400" y="184943"/>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5</a:t>
            </a:r>
          </a:p>
        </p:txBody>
      </p:sp>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113</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4085846667"/>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3000" y="0"/>
            <a:ext cx="8001000" cy="1295400"/>
          </a:xfrm>
        </p:spPr>
        <p:txBody>
          <a:bodyPr>
            <a:noAutofit/>
          </a:bodyPr>
          <a:lstStyle/>
          <a:p>
            <a:r>
              <a:rPr lang="en-US" dirty="0"/>
              <a:t>WZRSA Report Outline</a:t>
            </a:r>
            <a:endParaRPr lang="en-US" b="1" dirty="0"/>
          </a:p>
        </p:txBody>
      </p:sp>
      <p:sp>
        <p:nvSpPr>
          <p:cNvPr id="10" name="Text Placeholder 2"/>
          <p:cNvSpPr>
            <a:spLocks noGrp="1"/>
          </p:cNvSpPr>
          <p:nvPr>
            <p:ph type="body" sz="quarter" idx="4294967295"/>
          </p:nvPr>
        </p:nvSpPr>
        <p:spPr>
          <a:xfrm>
            <a:off x="283779" y="1450428"/>
            <a:ext cx="8250621" cy="4721772"/>
          </a:xfrm>
        </p:spPr>
        <p:txBody>
          <a:bodyPr>
            <a:noAutofit/>
          </a:bodyPr>
          <a:lstStyle/>
          <a:p>
            <a:pPr marL="457039" lvl="1" indent="0">
              <a:spcBef>
                <a:spcPts val="300"/>
              </a:spcBef>
              <a:spcAft>
                <a:spcPts val="300"/>
              </a:spcAft>
              <a:buNone/>
            </a:pPr>
            <a:r>
              <a:rPr lang="en-US" b="1" dirty="0">
                <a:solidFill>
                  <a:srgbClr val="C00000"/>
                </a:solidFill>
              </a:rPr>
              <a:t>1.0  Introduction</a:t>
            </a:r>
          </a:p>
          <a:p>
            <a:pPr lvl="2">
              <a:spcBef>
                <a:spcPts val="300"/>
              </a:spcBef>
              <a:spcAft>
                <a:spcPts val="300"/>
              </a:spcAft>
            </a:pPr>
            <a:r>
              <a:rPr lang="en-US" dirty="0"/>
              <a:t>Scope/purpose, project stage, items reviewed </a:t>
            </a:r>
          </a:p>
          <a:p>
            <a:pPr marL="457039" lvl="1" indent="0">
              <a:spcBef>
                <a:spcPts val="300"/>
              </a:spcBef>
              <a:spcAft>
                <a:spcPts val="300"/>
              </a:spcAft>
              <a:buNone/>
            </a:pPr>
            <a:r>
              <a:rPr lang="en-US" b="1" dirty="0">
                <a:solidFill>
                  <a:srgbClr val="C00000"/>
                </a:solidFill>
              </a:rPr>
              <a:t>2.0  Background</a:t>
            </a:r>
          </a:p>
          <a:p>
            <a:pPr lvl="2">
              <a:spcBef>
                <a:spcPts val="300"/>
              </a:spcBef>
              <a:spcAft>
                <a:spcPts val="300"/>
              </a:spcAft>
            </a:pPr>
            <a:r>
              <a:rPr lang="en-US" dirty="0"/>
              <a:t>Audit team, general site visit observations </a:t>
            </a:r>
          </a:p>
          <a:p>
            <a:pPr marL="457039" lvl="1" indent="0">
              <a:spcBef>
                <a:spcPts val="300"/>
              </a:spcBef>
              <a:spcAft>
                <a:spcPts val="300"/>
              </a:spcAft>
              <a:buNone/>
            </a:pPr>
            <a:r>
              <a:rPr lang="en-US" b="1" dirty="0">
                <a:solidFill>
                  <a:srgbClr val="C00000"/>
                </a:solidFill>
              </a:rPr>
              <a:t>3.0  Findings and Recommendations</a:t>
            </a:r>
          </a:p>
          <a:p>
            <a:pPr lvl="2">
              <a:spcBef>
                <a:spcPts val="300"/>
              </a:spcBef>
              <a:spcAft>
                <a:spcPts val="300"/>
              </a:spcAft>
            </a:pPr>
            <a:r>
              <a:rPr lang="en-US" dirty="0"/>
              <a:t>Description of </a:t>
            </a:r>
            <a:r>
              <a:rPr lang="en-US" u="sng" dirty="0"/>
              <a:t>each</a:t>
            </a:r>
            <a:r>
              <a:rPr lang="en-US" dirty="0"/>
              <a:t> issue, evaluation of work zone safety risk, and suggestions</a:t>
            </a:r>
          </a:p>
          <a:p>
            <a:endParaRPr lang="en-US" sz="2800" dirty="0"/>
          </a:p>
        </p:txBody>
      </p:sp>
      <p:sp>
        <p:nvSpPr>
          <p:cNvPr id="4" name="Oval 12"/>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5</a:t>
            </a: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114</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42408922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05344" y="-19050"/>
            <a:ext cx="7938655" cy="1295400"/>
          </a:xfrm>
        </p:spPr>
        <p:txBody>
          <a:bodyPr>
            <a:noAutofit/>
          </a:bodyPr>
          <a:lstStyle/>
          <a:p>
            <a:r>
              <a:rPr lang="en-US" b="1" dirty="0"/>
              <a:t>WZRSA Report: For Each Item:</a:t>
            </a:r>
          </a:p>
        </p:txBody>
      </p:sp>
      <p:grpSp>
        <p:nvGrpSpPr>
          <p:cNvPr id="10" name="Group 21">
            <a:extLst>
              <a:ext uri="{C183D7F6-B498-43B3-948B-1728B52AA6E4}">
                <adec:decorative xmlns:adec="http://schemas.microsoft.com/office/drawing/2017/decorative" val="1"/>
              </a:ext>
            </a:extLst>
          </p:cNvPr>
          <p:cNvGrpSpPr/>
          <p:nvPr/>
        </p:nvGrpSpPr>
        <p:grpSpPr>
          <a:xfrm>
            <a:off x="533400" y="1600200"/>
            <a:ext cx="8610600" cy="4267200"/>
            <a:chOff x="533400" y="2133600"/>
            <a:chExt cx="9179224" cy="4267200"/>
          </a:xfrm>
        </p:grpSpPr>
        <p:grpSp>
          <p:nvGrpSpPr>
            <p:cNvPr id="17" name="Group 20"/>
            <p:cNvGrpSpPr/>
            <p:nvPr/>
          </p:nvGrpSpPr>
          <p:grpSpPr>
            <a:xfrm>
              <a:off x="533400" y="2133600"/>
              <a:ext cx="9179224" cy="4267200"/>
              <a:chOff x="533400" y="2133600"/>
              <a:chExt cx="9179224" cy="4267200"/>
            </a:xfrm>
          </p:grpSpPr>
          <p:grpSp>
            <p:nvGrpSpPr>
              <p:cNvPr id="18" name="Group 19"/>
              <p:cNvGrpSpPr/>
              <p:nvPr/>
            </p:nvGrpSpPr>
            <p:grpSpPr>
              <a:xfrm>
                <a:off x="533400" y="2133600"/>
                <a:ext cx="9179224" cy="4267200"/>
                <a:chOff x="533400" y="2133600"/>
                <a:chExt cx="9179224" cy="4267200"/>
              </a:xfrm>
            </p:grpSpPr>
            <p:grpSp>
              <p:nvGrpSpPr>
                <p:cNvPr id="19" name="Group 18"/>
                <p:cNvGrpSpPr/>
                <p:nvPr/>
              </p:nvGrpSpPr>
              <p:grpSpPr>
                <a:xfrm>
                  <a:off x="533400" y="2133600"/>
                  <a:ext cx="9179224" cy="4267200"/>
                  <a:chOff x="533400" y="2133600"/>
                  <a:chExt cx="9179224" cy="4267200"/>
                </a:xfrm>
              </p:grpSpPr>
              <p:sp>
                <p:nvSpPr>
                  <p:cNvPr id="4" name="Rectangle 3"/>
                  <p:cNvSpPr txBox="1">
                    <a:spLocks noChangeArrowheads="1"/>
                  </p:cNvSpPr>
                  <p:nvPr/>
                </p:nvSpPr>
                <p:spPr>
                  <a:xfrm>
                    <a:off x="5082396" y="2304396"/>
                    <a:ext cx="4630228" cy="3657600"/>
                  </a:xfrm>
                  <a:prstGeom prst="rect">
                    <a:avLst/>
                  </a:prstGeom>
                </p:spPr>
                <p:txBody>
                  <a:bodyPr/>
                  <a:lstStyle/>
                  <a:p>
                    <a:pPr marL="547496" indent="-411019" defTabSz="457039" fontAlgn="auto">
                      <a:lnSpc>
                        <a:spcPct val="90000"/>
                      </a:lnSpc>
                      <a:spcBef>
                        <a:spcPct val="20000"/>
                      </a:spcBef>
                      <a:spcAft>
                        <a:spcPts val="0"/>
                      </a:spcAft>
                      <a:defRPr/>
                    </a:pPr>
                    <a:r>
                      <a:rPr lang="en-US" sz="2800" b="0" dirty="0">
                        <a:solidFill>
                          <a:schemeClr val="tx1"/>
                        </a:solidFill>
                        <a:latin typeface="Arial" panose="020B0604020202020204" pitchFamily="34" charset="0"/>
                      </a:rPr>
                      <a:t>Safety concern</a:t>
                    </a:r>
                  </a:p>
                  <a:p>
                    <a:pPr marL="547496" indent="-411019" defTabSz="457039" fontAlgn="auto">
                      <a:lnSpc>
                        <a:spcPct val="90000"/>
                      </a:lnSpc>
                      <a:spcBef>
                        <a:spcPct val="20000"/>
                      </a:spcBef>
                      <a:spcAft>
                        <a:spcPts val="0"/>
                      </a:spcAft>
                      <a:defRPr/>
                    </a:pPr>
                    <a:endParaRPr lang="en-US" sz="2800" b="0" dirty="0">
                      <a:solidFill>
                        <a:schemeClr val="tx1"/>
                      </a:solidFill>
                      <a:latin typeface="Arial" panose="020B0604020202020204" pitchFamily="34" charset="0"/>
                    </a:endParaRPr>
                  </a:p>
                  <a:p>
                    <a:pPr marL="547496" indent="-411019" defTabSz="457039" fontAlgn="auto">
                      <a:lnSpc>
                        <a:spcPct val="90000"/>
                      </a:lnSpc>
                      <a:spcBef>
                        <a:spcPct val="20000"/>
                      </a:spcBef>
                      <a:spcAft>
                        <a:spcPts val="0"/>
                      </a:spcAft>
                      <a:defRPr/>
                    </a:pPr>
                    <a:r>
                      <a:rPr lang="en-US" sz="2800" b="0" dirty="0">
                        <a:solidFill>
                          <a:schemeClr val="tx1"/>
                        </a:solidFill>
                        <a:latin typeface="Arial" panose="020B0604020202020204" pitchFamily="34" charset="0"/>
                      </a:rPr>
                      <a:t>Description</a:t>
                    </a:r>
                  </a:p>
                  <a:p>
                    <a:pPr marL="547496" indent="-411019" defTabSz="457039" fontAlgn="auto">
                      <a:lnSpc>
                        <a:spcPct val="90000"/>
                      </a:lnSpc>
                      <a:spcBef>
                        <a:spcPct val="20000"/>
                      </a:spcBef>
                      <a:spcAft>
                        <a:spcPts val="0"/>
                      </a:spcAft>
                      <a:defRPr/>
                    </a:pPr>
                    <a:endParaRPr lang="en-US" sz="2800" b="0" dirty="0">
                      <a:solidFill>
                        <a:schemeClr val="tx1"/>
                      </a:solidFill>
                      <a:latin typeface="Arial" panose="020B0604020202020204" pitchFamily="34" charset="0"/>
                    </a:endParaRPr>
                  </a:p>
                  <a:p>
                    <a:pPr marL="547496" indent="-411019" defTabSz="457039" fontAlgn="auto">
                      <a:lnSpc>
                        <a:spcPct val="90000"/>
                      </a:lnSpc>
                      <a:spcBef>
                        <a:spcPct val="20000"/>
                      </a:spcBef>
                      <a:spcAft>
                        <a:spcPts val="0"/>
                      </a:spcAft>
                      <a:defRPr/>
                    </a:pPr>
                    <a:endParaRPr lang="en-US" sz="2800" b="0" dirty="0">
                      <a:solidFill>
                        <a:schemeClr val="tx1"/>
                      </a:solidFill>
                      <a:latin typeface="Arial" panose="020B0604020202020204" pitchFamily="34" charset="0"/>
                    </a:endParaRPr>
                  </a:p>
                  <a:p>
                    <a:pPr marL="547496" indent="-411019" defTabSz="457039" fontAlgn="auto">
                      <a:lnSpc>
                        <a:spcPct val="90000"/>
                      </a:lnSpc>
                      <a:spcBef>
                        <a:spcPct val="20000"/>
                      </a:spcBef>
                      <a:spcAft>
                        <a:spcPts val="0"/>
                      </a:spcAft>
                      <a:defRPr/>
                    </a:pPr>
                    <a:r>
                      <a:rPr lang="en-US" sz="2800" b="0" dirty="0">
                        <a:solidFill>
                          <a:schemeClr val="tx1"/>
                        </a:solidFill>
                        <a:latin typeface="Arial" panose="020B0604020202020204" pitchFamily="34" charset="0"/>
                      </a:rPr>
                      <a:t>Prioritization (optional)</a:t>
                    </a:r>
                  </a:p>
                  <a:p>
                    <a:pPr marL="547496" indent="-411019" defTabSz="457039" fontAlgn="auto">
                      <a:lnSpc>
                        <a:spcPct val="90000"/>
                      </a:lnSpc>
                      <a:spcBef>
                        <a:spcPct val="20000"/>
                      </a:spcBef>
                      <a:spcAft>
                        <a:spcPts val="0"/>
                      </a:spcAft>
                      <a:defRPr/>
                    </a:pPr>
                    <a:endParaRPr lang="en-US" sz="2800" b="0" dirty="0">
                      <a:solidFill>
                        <a:schemeClr val="tx1"/>
                      </a:solidFill>
                      <a:latin typeface="Arial" panose="020B0604020202020204" pitchFamily="34" charset="0"/>
                    </a:endParaRPr>
                  </a:p>
                  <a:p>
                    <a:pPr marL="547496" indent="-411019" defTabSz="457039" fontAlgn="auto">
                      <a:lnSpc>
                        <a:spcPct val="90000"/>
                      </a:lnSpc>
                      <a:spcBef>
                        <a:spcPct val="20000"/>
                      </a:spcBef>
                      <a:spcAft>
                        <a:spcPts val="0"/>
                      </a:spcAft>
                      <a:defRPr/>
                    </a:pPr>
                    <a:r>
                      <a:rPr lang="en-US" sz="2800" b="0" dirty="0">
                        <a:solidFill>
                          <a:schemeClr val="tx1"/>
                        </a:solidFill>
                        <a:latin typeface="Arial" panose="020B0604020202020204" pitchFamily="34" charset="0"/>
                      </a:rPr>
                      <a:t>Suggestions (optional)</a:t>
                    </a:r>
                  </a:p>
                </p:txBody>
              </p:sp>
              <p:grpSp>
                <p:nvGrpSpPr>
                  <p:cNvPr id="22" name="Group 2"/>
                  <p:cNvGrpSpPr/>
                  <p:nvPr/>
                </p:nvGrpSpPr>
                <p:grpSpPr>
                  <a:xfrm>
                    <a:off x="533400" y="2133600"/>
                    <a:ext cx="4030663" cy="4267200"/>
                    <a:chOff x="533400" y="2133600"/>
                    <a:chExt cx="4030663" cy="4267200"/>
                  </a:xfrm>
                </p:grpSpPr>
                <p:pic>
                  <p:nvPicPr>
                    <p:cNvPr id="5"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l="19212"/>
                    <a:stretch>
                      <a:fillRect/>
                    </a:stretch>
                  </p:blipFill>
                  <p:spPr>
                    <a:xfrm>
                      <a:off x="533400" y="2133600"/>
                      <a:ext cx="4030663" cy="4267200"/>
                    </a:xfrm>
                    <a:prstGeom prst="rect">
                      <a:avLst/>
                    </a:prstGeom>
                  </p:spPr>
                </p:pic>
                <p:sp>
                  <p:nvSpPr>
                    <p:cNvPr id="11" name="Rectangle 9"/>
                    <p:cNvSpPr>
                      <a:spLocks noChangeArrowheads="1"/>
                    </p:cNvSpPr>
                    <p:nvPr/>
                  </p:nvSpPr>
                  <p:spPr bwMode="auto">
                    <a:xfrm>
                      <a:off x="533400" y="2209800"/>
                      <a:ext cx="3581400" cy="3962400"/>
                    </a:xfrm>
                    <a:prstGeom prst="rect">
                      <a:avLst/>
                    </a:prstGeom>
                    <a:noFill/>
                    <a:ln w="9525" algn="ctr">
                      <a:solidFill>
                        <a:schemeClr val="tx1"/>
                      </a:solidFill>
                      <a:miter lim="800000"/>
                      <a:headEnd/>
                      <a:tailEnd/>
                    </a:ln>
                  </p:spPr>
                  <p:txBody>
                    <a:bodyPr wrap="none" anchor="ctr"/>
                    <a:lstStyle/>
                    <a:p>
                      <a:endParaRPr lang="en-US" dirty="0">
                        <a:latin typeface="Arial" panose="020B0604020202020204" pitchFamily="34" charset="0"/>
                        <a:cs typeface="Arial" charset="0"/>
                      </a:endParaRPr>
                    </a:p>
                  </p:txBody>
                </p:sp>
              </p:grpSp>
            </p:grpSp>
            <p:sp>
              <p:nvSpPr>
                <p:cNvPr id="12" name="Rectangle 11"/>
                <p:cNvSpPr/>
                <p:nvPr/>
              </p:nvSpPr>
              <p:spPr>
                <a:xfrm>
                  <a:off x="685800" y="2317750"/>
                  <a:ext cx="3352800" cy="304800"/>
                </a:xfrm>
                <a:prstGeom prst="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grpSp>
          <p:sp>
            <p:nvSpPr>
              <p:cNvPr id="13" name="Rectangle 12"/>
              <p:cNvSpPr/>
              <p:nvPr/>
            </p:nvSpPr>
            <p:spPr>
              <a:xfrm>
                <a:off x="762000" y="2667000"/>
                <a:ext cx="3200400" cy="1752600"/>
              </a:xfrm>
              <a:prstGeom prst="rect">
                <a:avLst/>
              </a:prstGeom>
              <a:solidFill>
                <a:srgbClr val="92D05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grpSp>
        <p:sp>
          <p:nvSpPr>
            <p:cNvPr id="14" name="Rectangle 13"/>
            <p:cNvSpPr/>
            <p:nvPr/>
          </p:nvSpPr>
          <p:spPr>
            <a:xfrm>
              <a:off x="914400" y="4616450"/>
              <a:ext cx="2743200" cy="457200"/>
            </a:xfrm>
            <a:prstGeom prst="rect">
              <a:avLst/>
            </a:prstGeom>
            <a:solidFill>
              <a:srgbClr val="00B0F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grpSp>
      <p:sp>
        <p:nvSpPr>
          <p:cNvPr id="15" name="Rectangle 14">
            <a:extLst>
              <a:ext uri="{C183D7F6-B498-43B3-948B-1728B52AA6E4}">
                <adec:decorative xmlns:adec="http://schemas.microsoft.com/office/drawing/2017/decorative" val="1"/>
              </a:ext>
            </a:extLst>
          </p:cNvPr>
          <p:cNvSpPr/>
          <p:nvPr/>
        </p:nvSpPr>
        <p:spPr>
          <a:xfrm>
            <a:off x="829743" y="4659313"/>
            <a:ext cx="2859186" cy="838200"/>
          </a:xfrm>
          <a:prstGeom prst="rect">
            <a:avLst/>
          </a:prstGeom>
          <a:solidFill>
            <a:srgbClr val="FF99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 name="Oval 12"/>
          <p:cNvSpPr>
            <a:spLocks noChangeArrowheads="1"/>
          </p:cNvSpPr>
          <p:nvPr/>
        </p:nvSpPr>
        <p:spPr bwMode="auto">
          <a:xfrm>
            <a:off x="228600" y="180975"/>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5</a:t>
            </a:r>
          </a:p>
        </p:txBody>
      </p:sp>
      <p:sp>
        <p:nvSpPr>
          <p:cNvPr id="24" name="Slide Number Placeholder 23"/>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115</a:t>
            </a:fld>
            <a:endParaRPr lang="en-US" dirty="0">
              <a:solidFill>
                <a:prstClr val="white"/>
              </a:solidFill>
              <a:latin typeface="Arial" panose="020B0604020202020204" pitchFamily="34" charset="0"/>
            </a:endParaRPr>
          </a:p>
        </p:txBody>
      </p:sp>
      <p:sp>
        <p:nvSpPr>
          <p:cNvPr id="23" name="Left Arrow 22">
            <a:extLst>
              <a:ext uri="{C183D7F6-B498-43B3-948B-1728B52AA6E4}">
                <adec:decorative xmlns:adec="http://schemas.microsoft.com/office/drawing/2017/decorative" val="1"/>
              </a:ext>
            </a:extLst>
          </p:cNvPr>
          <p:cNvSpPr/>
          <p:nvPr/>
        </p:nvSpPr>
        <p:spPr>
          <a:xfrm>
            <a:off x="4229100" y="1600200"/>
            <a:ext cx="533400" cy="685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Left Arrow 24">
            <a:extLst>
              <a:ext uri="{C183D7F6-B498-43B3-948B-1728B52AA6E4}">
                <adec:decorative xmlns:adec="http://schemas.microsoft.com/office/drawing/2017/decorative" val="1"/>
              </a:ext>
            </a:extLst>
          </p:cNvPr>
          <p:cNvSpPr/>
          <p:nvPr/>
        </p:nvSpPr>
        <p:spPr>
          <a:xfrm>
            <a:off x="4229100" y="2667000"/>
            <a:ext cx="533400" cy="685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6" name="Left Arrow 25">
            <a:extLst>
              <a:ext uri="{C183D7F6-B498-43B3-948B-1728B52AA6E4}">
                <adec:decorative xmlns:adec="http://schemas.microsoft.com/office/drawing/2017/decorative" val="1"/>
              </a:ext>
            </a:extLst>
          </p:cNvPr>
          <p:cNvSpPr/>
          <p:nvPr/>
        </p:nvSpPr>
        <p:spPr>
          <a:xfrm>
            <a:off x="4229100" y="3977926"/>
            <a:ext cx="533400" cy="685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7" name="Left Arrow 26">
            <a:extLst>
              <a:ext uri="{C183D7F6-B498-43B3-948B-1728B52AA6E4}">
                <adec:decorative xmlns:adec="http://schemas.microsoft.com/office/drawing/2017/decorative" val="1"/>
              </a:ext>
            </a:extLst>
          </p:cNvPr>
          <p:cNvSpPr/>
          <p:nvPr/>
        </p:nvSpPr>
        <p:spPr>
          <a:xfrm>
            <a:off x="4229100" y="4915968"/>
            <a:ext cx="533400" cy="685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Google Shape;74;p1">
            <a:extLst>
              <a:ext uri="{FF2B5EF4-FFF2-40B4-BE49-F238E27FC236}">
                <a16:creationId xmlns:a16="http://schemas.microsoft.com/office/drawing/2014/main" id="{48892861-ED4B-42C4-E69D-27DB8D3EC725}"/>
              </a:ext>
            </a:extLst>
          </p:cNvPr>
          <p:cNvSpPr/>
          <p:nvPr/>
        </p:nvSpPr>
        <p:spPr>
          <a:xfrm>
            <a:off x="3050404" y="5863372"/>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4043535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2"/>
          <p:cNvSpPr>
            <a:spLocks noChangeArrowheads="1"/>
          </p:cNvSpPr>
          <p:nvPr/>
        </p:nvSpPr>
        <p:spPr bwMode="auto">
          <a:xfrm>
            <a:off x="266700"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5</a:t>
            </a:r>
          </a:p>
        </p:txBody>
      </p:sp>
      <p:sp>
        <p:nvSpPr>
          <p:cNvPr id="83972" name="Text Box 3"/>
          <p:cNvSpPr txBox="1">
            <a:spLocks noChangeArrowheads="1"/>
          </p:cNvSpPr>
          <p:nvPr/>
        </p:nvSpPr>
        <p:spPr bwMode="auto">
          <a:xfrm>
            <a:off x="1219200" y="433473"/>
            <a:ext cx="79248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WZRSA Report Writing Guide</a:t>
            </a:r>
          </a:p>
        </p:txBody>
      </p:sp>
      <p:sp>
        <p:nvSpPr>
          <p:cNvPr id="7" name="Rectangle 3"/>
          <p:cNvSpPr txBox="1">
            <a:spLocks noChangeArrowheads="1"/>
          </p:cNvSpPr>
          <p:nvPr/>
        </p:nvSpPr>
        <p:spPr>
          <a:xfrm>
            <a:off x="378372" y="1521373"/>
            <a:ext cx="8001000" cy="3454400"/>
          </a:xfrm>
          <a:prstGeom prst="rect">
            <a:avLst/>
          </a:prstGeom>
        </p:spPr>
        <p:txBody>
          <a:bodyPr lIns="91407" tIns="45704" rIns="91407" bIns="45704"/>
          <a:lstStyle/>
          <a:p>
            <a:pPr marL="365125" indent="-255588">
              <a:spcBef>
                <a:spcPts val="300"/>
              </a:spcBef>
              <a:spcAft>
                <a:spcPts val="300"/>
              </a:spcAft>
              <a:buFont typeface="Georgia" pitchFamily="18" charset="0"/>
              <a:buChar char="•"/>
              <a:defRPr/>
            </a:pPr>
            <a:r>
              <a:rPr lang="en-US" sz="3200" b="0" dirty="0">
                <a:solidFill>
                  <a:schemeClr val="tx1"/>
                </a:solidFill>
                <a:latin typeface="Arial" panose="020B0604020202020204" pitchFamily="34" charset="0"/>
              </a:rPr>
              <a:t>Avoid broad descriptions of safety issues</a:t>
            </a:r>
          </a:p>
          <a:p>
            <a:pPr marL="365125" indent="-255588">
              <a:spcBef>
                <a:spcPts val="300"/>
              </a:spcBef>
              <a:spcAft>
                <a:spcPts val="300"/>
              </a:spcAft>
              <a:buFont typeface="Georgia" pitchFamily="18" charset="0"/>
              <a:buChar char="•"/>
              <a:defRPr/>
            </a:pPr>
            <a:r>
              <a:rPr lang="en-US" sz="3200" b="0" dirty="0">
                <a:solidFill>
                  <a:schemeClr val="tx1"/>
                </a:solidFill>
                <a:latin typeface="Arial" panose="020B0604020202020204" pitchFamily="34" charset="0"/>
              </a:rPr>
              <a:t>Describe issues in detail</a:t>
            </a:r>
          </a:p>
          <a:p>
            <a:pPr marL="365125" indent="-255588">
              <a:spcBef>
                <a:spcPts val="300"/>
              </a:spcBef>
              <a:spcAft>
                <a:spcPts val="300"/>
              </a:spcAft>
              <a:buFont typeface="Georgia" pitchFamily="18" charset="0"/>
              <a:buChar char="•"/>
              <a:defRPr/>
            </a:pPr>
            <a:r>
              <a:rPr lang="en-US" sz="3200" b="0" dirty="0">
                <a:solidFill>
                  <a:schemeClr val="tx1"/>
                </a:solidFill>
                <a:latin typeface="Arial" panose="020B0604020202020204" pitchFamily="34" charset="0"/>
              </a:rPr>
              <a:t>Suggest realistic improvements</a:t>
            </a:r>
          </a:p>
          <a:p>
            <a:pPr marL="822325" lvl="1" indent="-255588">
              <a:spcBef>
                <a:spcPts val="300"/>
              </a:spcBef>
              <a:spcAft>
                <a:spcPts val="300"/>
              </a:spcAft>
              <a:buFont typeface="Georgia" pitchFamily="18" charset="0"/>
              <a:buChar char="•"/>
              <a:defRPr/>
            </a:pPr>
            <a:endParaRPr lang="en-US" sz="2800" b="0" dirty="0">
              <a:solidFill>
                <a:schemeClr val="tx1"/>
              </a:solidFill>
              <a:latin typeface="Arial" panose="020B0604020202020204" pitchFamily="34" charset="0"/>
            </a:endParaRPr>
          </a:p>
          <a:p>
            <a:pPr marL="365125" indent="-255588">
              <a:spcBef>
                <a:spcPts val="300"/>
              </a:spcBef>
              <a:spcAft>
                <a:spcPts val="300"/>
              </a:spcAft>
              <a:defRPr/>
            </a:pPr>
            <a:r>
              <a:rPr lang="en-US" sz="4000" b="1" dirty="0">
                <a:solidFill>
                  <a:schemeClr val="tx1"/>
                </a:solidFill>
                <a:latin typeface="Arial" panose="020B0604020202020204" pitchFamily="34" charset="0"/>
              </a:rPr>
              <a:t>Your turn!</a:t>
            </a:r>
          </a:p>
          <a:p>
            <a:pPr marL="822325" lvl="1" indent="-255588">
              <a:lnSpc>
                <a:spcPct val="12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spTree>
    <p:extLst>
      <p:ext uri="{BB962C8B-B14F-4D97-AF65-F5344CB8AC3E}">
        <p14:creationId xmlns:p14="http://schemas.microsoft.com/office/powerpoint/2010/main" val="145142888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569026" y="0"/>
            <a:ext cx="7574973" cy="1295400"/>
          </a:xfrm>
        </p:spPr>
        <p:txBody>
          <a:bodyPr>
            <a:noAutofit/>
          </a:bodyPr>
          <a:lstStyle/>
          <a:p>
            <a:pPr eaLnBrk="1" hangingPunct="1"/>
            <a:r>
              <a:rPr lang="en-US" sz="3200" b="1" dirty="0"/>
              <a:t>Conduct Audit Analysis and Prepare Report of Findings: I-275 EXAMPLE</a:t>
            </a:r>
            <a:endParaRPr lang="en-US" sz="3200" b="1" u="sng" dirty="0"/>
          </a:p>
        </p:txBody>
      </p:sp>
      <p:sp>
        <p:nvSpPr>
          <p:cNvPr id="3" name="Rectangle 2"/>
          <p:cNvSpPr/>
          <p:nvPr/>
        </p:nvSpPr>
        <p:spPr>
          <a:xfrm>
            <a:off x="897919" y="1628268"/>
            <a:ext cx="6240636" cy="2985433"/>
          </a:xfrm>
          <a:prstGeom prst="rect">
            <a:avLst/>
          </a:prstGeom>
        </p:spPr>
        <p:txBody>
          <a:bodyPr wrap="square">
            <a:spAutoFit/>
          </a:bodyPr>
          <a:lstStyle/>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Reconvened at Florida DOT District Office </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Discussed the team’s observations</a:t>
            </a:r>
          </a:p>
          <a:p>
            <a:pPr marL="804672" lvl="2" indent="-347472">
              <a:spcBef>
                <a:spcPts val="300"/>
              </a:spcBef>
              <a:spcAft>
                <a:spcPts val="300"/>
              </a:spcAft>
              <a:buFont typeface="Arial" pitchFamily="34" charset="0"/>
              <a:buChar char="•"/>
            </a:pPr>
            <a:r>
              <a:rPr lang="en-US" sz="2800" dirty="0">
                <a:latin typeface="Arial" panose="020B0604020202020204" pitchFamily="34" charset="0"/>
              </a:rPr>
              <a:t>G</a:t>
            </a:r>
            <a:r>
              <a:rPr lang="en-US" sz="2800" b="0" dirty="0">
                <a:solidFill>
                  <a:schemeClr val="tx1"/>
                </a:solidFill>
                <a:latin typeface="Arial" panose="020B0604020202020204" pitchFamily="34" charset="0"/>
              </a:rPr>
              <a:t>ood findings</a:t>
            </a:r>
          </a:p>
          <a:p>
            <a:pPr marL="804672" lvl="2" indent="-347472">
              <a:spcBef>
                <a:spcPts val="300"/>
              </a:spcBef>
              <a:spcAft>
                <a:spcPts val="300"/>
              </a:spcAft>
              <a:buFont typeface="Arial" pitchFamily="34" charset="0"/>
              <a:buChar char="•"/>
            </a:pPr>
            <a:r>
              <a:rPr lang="en-US" sz="2800" dirty="0">
                <a:latin typeface="Arial" panose="020B0604020202020204" pitchFamily="34" charset="0"/>
              </a:rPr>
              <a:t>P</a:t>
            </a:r>
            <a:r>
              <a:rPr lang="en-US" sz="2800" b="0" dirty="0">
                <a:solidFill>
                  <a:schemeClr val="tx1"/>
                </a:solidFill>
                <a:latin typeface="Arial" panose="020B0604020202020204" pitchFamily="34" charset="0"/>
              </a:rPr>
              <a:t>otential safety issues</a:t>
            </a:r>
          </a:p>
          <a:p>
            <a:pPr marL="628650" lvl="1" indent="-450850">
              <a:spcBef>
                <a:spcPts val="300"/>
              </a:spcBef>
              <a:spcAft>
                <a:spcPts val="300"/>
              </a:spcAft>
              <a:buFont typeface="Arial" pitchFamily="34" charset="0"/>
              <a:buChar char="•"/>
            </a:pPr>
            <a:endParaRPr lang="en-US" sz="2800" b="0" i="1" dirty="0">
              <a:solidFill>
                <a:schemeClr val="tx1"/>
              </a:solidFill>
              <a:latin typeface="Arial" panose="020B0604020202020204" pitchFamily="34" charset="0"/>
            </a:endParaRPr>
          </a:p>
        </p:txBody>
      </p:sp>
      <p:sp>
        <p:nvSpPr>
          <p:cNvPr id="6" name="Oval 9"/>
          <p:cNvSpPr>
            <a:spLocks noChangeArrowheads="1"/>
          </p:cNvSpPr>
          <p:nvPr/>
        </p:nvSpPr>
        <p:spPr bwMode="auto">
          <a:xfrm>
            <a:off x="252846"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Tree>
    <p:extLst>
      <p:ext uri="{BB962C8B-B14F-4D97-AF65-F5344CB8AC3E}">
        <p14:creationId xmlns:p14="http://schemas.microsoft.com/office/powerpoint/2010/main" val="2829775305"/>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569026" y="0"/>
            <a:ext cx="7574973" cy="1295400"/>
          </a:xfrm>
        </p:spPr>
        <p:txBody>
          <a:bodyPr>
            <a:noAutofit/>
          </a:bodyPr>
          <a:lstStyle/>
          <a:p>
            <a:pPr eaLnBrk="1" hangingPunct="1"/>
            <a:r>
              <a:rPr lang="en-US" sz="3200" b="1" dirty="0"/>
              <a:t>Conduct Audit Analysis and Prepare Report of Findings: I-275 Example</a:t>
            </a:r>
            <a:endParaRPr lang="en-US" sz="3200" b="1" u="sng" dirty="0"/>
          </a:p>
        </p:txBody>
      </p:sp>
      <p:pic>
        <p:nvPicPr>
          <p:cNvPr id="317442" name="Picture 2" descr="merge area on interstate">
            <a:extLst>
              <a:ext uri="{C183D7F6-B498-43B3-948B-1728B52AA6E4}">
                <adec:decorative xmlns:adec="http://schemas.microsoft.com/office/drawing/2017/decorative" val="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1752600"/>
            <a:ext cx="4495800" cy="3371850"/>
          </a:xfrm>
          <a:prstGeom prst="rect">
            <a:avLst/>
          </a:prstGeom>
          <a:noFill/>
          <a:ln w="9525">
            <a:noFill/>
            <a:miter lim="800000"/>
            <a:headEnd/>
            <a:tailEnd/>
          </a:ln>
        </p:spPr>
      </p:pic>
      <p:sp>
        <p:nvSpPr>
          <p:cNvPr id="7" name="TextBox 6" descr="Left hand merge at Ashley/Kay ramps&#10;"/>
          <p:cNvSpPr txBox="1"/>
          <p:nvPr/>
        </p:nvSpPr>
        <p:spPr>
          <a:xfrm>
            <a:off x="1143000" y="4889608"/>
            <a:ext cx="3581400" cy="954107"/>
          </a:xfrm>
          <a:prstGeom prst="rect">
            <a:avLst/>
          </a:prstGeom>
          <a:solidFill>
            <a:schemeClr val="bg1"/>
          </a:solidFill>
        </p:spPr>
        <p:txBody>
          <a:bodyPr wrap="square" rtlCol="0">
            <a:spAutoFit/>
          </a:bodyPr>
          <a:lstStyle/>
          <a:p>
            <a:pPr algn="ctr"/>
            <a:r>
              <a:rPr lang="en-US" sz="2800" dirty="0">
                <a:latin typeface="Arial" panose="020B0604020202020204" pitchFamily="34" charset="0"/>
              </a:rPr>
              <a:t>Left hand merge at Ashley/Kay ramps</a:t>
            </a:r>
          </a:p>
        </p:txBody>
      </p:sp>
      <p:pic>
        <p:nvPicPr>
          <p:cNvPr id="317443" name="Picture 3" descr="merge area on interstate with worker inspecting sign">
            <a:extLst>
              <a:ext uri="{C183D7F6-B498-43B3-948B-1728B52AA6E4}">
                <adec:decorative xmlns:adec="http://schemas.microsoft.com/office/drawing/2017/decorative" val="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75200" y="1752600"/>
            <a:ext cx="4368800" cy="3276600"/>
          </a:xfrm>
          <a:prstGeom prst="rect">
            <a:avLst/>
          </a:prstGeom>
          <a:noFill/>
          <a:ln w="9525">
            <a:noFill/>
            <a:miter lim="800000"/>
            <a:headEnd/>
            <a:tailEnd/>
          </a:ln>
        </p:spPr>
      </p:pic>
      <p:sp>
        <p:nvSpPr>
          <p:cNvPr id="9" name="TextBox 8" descr="Sign placement is high&#10;"/>
          <p:cNvSpPr txBox="1"/>
          <p:nvPr/>
        </p:nvSpPr>
        <p:spPr>
          <a:xfrm>
            <a:off x="4995040" y="4955390"/>
            <a:ext cx="2895600" cy="954107"/>
          </a:xfrm>
          <a:prstGeom prst="rect">
            <a:avLst/>
          </a:prstGeom>
          <a:solidFill>
            <a:schemeClr val="bg1"/>
          </a:solidFill>
        </p:spPr>
        <p:txBody>
          <a:bodyPr wrap="square" rtlCol="0">
            <a:spAutoFit/>
          </a:bodyPr>
          <a:lstStyle/>
          <a:p>
            <a:pPr algn="ctr"/>
            <a:r>
              <a:rPr lang="en-US" sz="2800" dirty="0">
                <a:latin typeface="Arial" panose="020B0604020202020204" pitchFamily="34" charset="0"/>
              </a:rPr>
              <a:t>Sign placement is high</a:t>
            </a:r>
          </a:p>
        </p:txBody>
      </p:sp>
      <p:sp>
        <p:nvSpPr>
          <p:cNvPr id="8" name="Oval 9"/>
          <p:cNvSpPr>
            <a:spLocks noChangeArrowheads="1"/>
          </p:cNvSpPr>
          <p:nvPr/>
        </p:nvSpPr>
        <p:spPr bwMode="auto">
          <a:xfrm>
            <a:off x="197427"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4" name="Google Shape;74;p1">
            <a:extLst>
              <a:ext uri="{FF2B5EF4-FFF2-40B4-BE49-F238E27FC236}">
                <a16:creationId xmlns:a16="http://schemas.microsoft.com/office/drawing/2014/main" id="{ADF435AD-C897-2D81-D22F-A319991D63E2}"/>
              </a:ext>
            </a:extLst>
          </p:cNvPr>
          <p:cNvSpPr/>
          <p:nvPr/>
        </p:nvSpPr>
        <p:spPr>
          <a:xfrm>
            <a:off x="7757486" y="548640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924726095"/>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466" name="Picture 2" descr="Cars on the highwa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 y="1752600"/>
            <a:ext cx="4673600" cy="3505200"/>
          </a:xfrm>
          <a:prstGeom prst="rect">
            <a:avLst/>
          </a:prstGeom>
          <a:noFill/>
          <a:ln w="9525">
            <a:noFill/>
            <a:miter lim="800000"/>
            <a:headEnd/>
            <a:tailEnd/>
          </a:ln>
        </p:spPr>
      </p:pic>
      <p:sp>
        <p:nvSpPr>
          <p:cNvPr id="110594" name="Rectangle 2"/>
          <p:cNvSpPr>
            <a:spLocks noGrp="1" noChangeArrowheads="1"/>
          </p:cNvSpPr>
          <p:nvPr>
            <p:ph type="title" idx="4294967295"/>
          </p:nvPr>
        </p:nvSpPr>
        <p:spPr>
          <a:xfrm>
            <a:off x="1371600" y="0"/>
            <a:ext cx="7772400" cy="1295400"/>
          </a:xfrm>
        </p:spPr>
        <p:txBody>
          <a:bodyPr>
            <a:noAutofit/>
          </a:bodyPr>
          <a:lstStyle/>
          <a:p>
            <a:pPr eaLnBrk="1" hangingPunct="1"/>
            <a:r>
              <a:rPr lang="en-US" sz="3200" b="1" dirty="0"/>
              <a:t>Conduct Audit Analysis and Prepare Report of Findings: I-275 Example</a:t>
            </a:r>
            <a:endParaRPr lang="en-US" sz="3200" b="1" u="sng" dirty="0"/>
          </a:p>
        </p:txBody>
      </p:sp>
      <p:sp>
        <p:nvSpPr>
          <p:cNvPr id="7" name="TextBox 6" descr="Ashley/Kay ramps merge with I-275&#10;"/>
          <p:cNvSpPr txBox="1"/>
          <p:nvPr/>
        </p:nvSpPr>
        <p:spPr>
          <a:xfrm>
            <a:off x="533400" y="4889928"/>
            <a:ext cx="3502572" cy="954107"/>
          </a:xfrm>
          <a:prstGeom prst="rect">
            <a:avLst/>
          </a:prstGeom>
          <a:solidFill>
            <a:schemeClr val="bg1"/>
          </a:solidFill>
        </p:spPr>
        <p:txBody>
          <a:bodyPr wrap="square" rtlCol="0">
            <a:spAutoFit/>
          </a:bodyPr>
          <a:lstStyle/>
          <a:p>
            <a:pPr algn="ctr"/>
            <a:r>
              <a:rPr lang="en-US" sz="2800" dirty="0">
                <a:latin typeface="Arial" panose="020B0604020202020204" pitchFamily="34" charset="0"/>
              </a:rPr>
              <a:t>Ashley/Kay ramps merge with I-275</a:t>
            </a:r>
          </a:p>
        </p:txBody>
      </p:sp>
      <p:pic>
        <p:nvPicPr>
          <p:cNvPr id="318467" name="Picture 3" descr="Truck across a pedestrian crosswalk"/>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29200" y="1752600"/>
            <a:ext cx="3774831" cy="3505200"/>
          </a:xfrm>
          <a:prstGeom prst="rect">
            <a:avLst/>
          </a:prstGeom>
          <a:noFill/>
          <a:ln w="9525">
            <a:noFill/>
            <a:miter lim="800000"/>
            <a:headEnd/>
            <a:tailEnd/>
          </a:ln>
        </p:spPr>
      </p:pic>
      <p:sp>
        <p:nvSpPr>
          <p:cNvPr id="12" name="TextBox 11" descr="Pedestrian crosswalk&#10;"/>
          <p:cNvSpPr txBox="1"/>
          <p:nvPr/>
        </p:nvSpPr>
        <p:spPr>
          <a:xfrm>
            <a:off x="4953000" y="4892546"/>
            <a:ext cx="2567152" cy="954107"/>
          </a:xfrm>
          <a:prstGeom prst="rect">
            <a:avLst/>
          </a:prstGeom>
          <a:solidFill>
            <a:schemeClr val="bg1"/>
          </a:solidFill>
        </p:spPr>
        <p:txBody>
          <a:bodyPr wrap="square" rtlCol="0">
            <a:spAutoFit/>
          </a:bodyPr>
          <a:lstStyle/>
          <a:p>
            <a:pPr algn="ctr"/>
            <a:r>
              <a:rPr lang="en-US" sz="2800" dirty="0">
                <a:latin typeface="Arial" panose="020B0604020202020204" pitchFamily="34" charset="0"/>
              </a:rPr>
              <a:t>Pedestrian crosswalk</a:t>
            </a:r>
          </a:p>
        </p:txBody>
      </p:sp>
      <p:sp>
        <p:nvSpPr>
          <p:cNvPr id="8" name="Oval 9"/>
          <p:cNvSpPr>
            <a:spLocks noChangeArrowheads="1"/>
          </p:cNvSpPr>
          <p:nvPr/>
        </p:nvSpPr>
        <p:spPr bwMode="auto">
          <a:xfrm>
            <a:off x="152400"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8E51654B-2B3C-FA9B-8824-B8D3C491C2DB}"/>
              </a:ext>
            </a:extLst>
          </p:cNvPr>
          <p:cNvSpPr/>
          <p:nvPr/>
        </p:nvSpPr>
        <p:spPr>
          <a:xfrm>
            <a:off x="7639660" y="5591807"/>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57989549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530" y="267251"/>
            <a:ext cx="8229600" cy="839787"/>
          </a:xfrm>
        </p:spPr>
        <p:txBody>
          <a:bodyPr>
            <a:normAutofit/>
          </a:bodyPr>
          <a:lstStyle/>
          <a:p>
            <a:r>
              <a:rPr lang="en-US" dirty="0"/>
              <a:t>What is an RSA?</a:t>
            </a:r>
          </a:p>
        </p:txBody>
      </p:sp>
      <p:sp>
        <p:nvSpPr>
          <p:cNvPr id="4" name="Rectangle 3"/>
          <p:cNvSpPr>
            <a:spLocks noGrp="1" noChangeArrowheads="1"/>
          </p:cNvSpPr>
          <p:nvPr>
            <p:ph type="body" sz="quarter" idx="4294967295"/>
          </p:nvPr>
        </p:nvSpPr>
        <p:spPr>
          <a:xfrm>
            <a:off x="450458" y="1296727"/>
            <a:ext cx="8229600" cy="4648200"/>
          </a:xfrm>
        </p:spPr>
        <p:txBody>
          <a:bodyPr>
            <a:noAutofit/>
          </a:bodyPr>
          <a:lstStyle/>
          <a:p>
            <a:pPr marL="347350" indent="-347350">
              <a:lnSpc>
                <a:spcPct val="90000"/>
              </a:lnSpc>
              <a:buFont typeface="Georgia"/>
              <a:buChar char="•"/>
              <a:defRPr/>
            </a:pPr>
            <a:r>
              <a:rPr lang="en-US" dirty="0"/>
              <a:t>Audit or assessment?</a:t>
            </a:r>
          </a:p>
          <a:p>
            <a:pPr marL="347350" indent="-347350">
              <a:lnSpc>
                <a:spcPct val="90000"/>
              </a:lnSpc>
              <a:buFont typeface="Georgia"/>
              <a:buChar char="•"/>
              <a:defRPr/>
            </a:pPr>
            <a:r>
              <a:rPr lang="en-US" dirty="0"/>
              <a:t>History</a:t>
            </a:r>
          </a:p>
          <a:p>
            <a:pPr marL="347350" indent="-347350">
              <a:lnSpc>
                <a:spcPct val="90000"/>
              </a:lnSpc>
              <a:buFont typeface="Georgia"/>
              <a:buChar char="•"/>
              <a:defRPr/>
            </a:pPr>
            <a:r>
              <a:rPr lang="en-US" dirty="0"/>
              <a:t>Some states with active RSA programs:</a:t>
            </a:r>
          </a:p>
          <a:p>
            <a:pPr marL="747259" lvl="1" indent="-347350">
              <a:lnSpc>
                <a:spcPct val="90000"/>
              </a:lnSpc>
              <a:buFont typeface="Georgia"/>
              <a:buChar char="•"/>
              <a:defRPr/>
            </a:pPr>
            <a:r>
              <a:rPr lang="en-US" dirty="0"/>
              <a:t>Florida</a:t>
            </a:r>
          </a:p>
          <a:p>
            <a:pPr marL="747259" lvl="1" indent="-347350">
              <a:lnSpc>
                <a:spcPct val="90000"/>
              </a:lnSpc>
              <a:buFont typeface="Georgia"/>
              <a:buChar char="•"/>
              <a:defRPr/>
            </a:pPr>
            <a:r>
              <a:rPr lang="en-US" dirty="0"/>
              <a:t>Kansas</a:t>
            </a:r>
          </a:p>
          <a:p>
            <a:pPr marL="747259" lvl="1" indent="-347350">
              <a:lnSpc>
                <a:spcPct val="90000"/>
              </a:lnSpc>
              <a:buFont typeface="Georgia"/>
              <a:buChar char="•"/>
              <a:defRPr/>
            </a:pPr>
            <a:r>
              <a:rPr lang="en-US" dirty="0"/>
              <a:t>Nevada</a:t>
            </a:r>
          </a:p>
          <a:p>
            <a:pPr marL="747259" lvl="1" indent="-347350">
              <a:lnSpc>
                <a:spcPct val="90000"/>
              </a:lnSpc>
              <a:buFont typeface="Georgia"/>
              <a:buChar char="•"/>
              <a:defRPr/>
            </a:pPr>
            <a:r>
              <a:rPr lang="en-US" dirty="0"/>
              <a:t>Arizona</a:t>
            </a:r>
          </a:p>
          <a:p>
            <a:pPr marL="747259" lvl="1" indent="-347350">
              <a:lnSpc>
                <a:spcPct val="90000"/>
              </a:lnSpc>
              <a:buFont typeface="Georgia"/>
              <a:buChar char="•"/>
              <a:defRPr/>
            </a:pPr>
            <a:r>
              <a:rPr lang="en-US" dirty="0"/>
              <a:t>Maryland</a:t>
            </a:r>
          </a:p>
          <a:p>
            <a:pPr marL="747259" lvl="1" indent="-347350">
              <a:lnSpc>
                <a:spcPct val="90000"/>
              </a:lnSpc>
              <a:buFont typeface="Georgia"/>
              <a:buChar char="•"/>
              <a:defRPr/>
            </a:pPr>
            <a:r>
              <a:rPr lang="en-US" dirty="0"/>
              <a:t>Massachusetts</a:t>
            </a:r>
          </a:p>
          <a:p>
            <a:pPr marL="623859" indent="-514170">
              <a:buClr>
                <a:schemeClr val="accent3"/>
              </a:buClr>
              <a:buFont typeface="+mj-lt"/>
              <a:buAutoNum type="arabicPeriod"/>
              <a:defRPr/>
            </a:pPr>
            <a:endParaRPr lang="en-US"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12</a:t>
            </a:fld>
            <a:endParaRPr lang="en-US" dirty="0">
              <a:solidFill>
                <a:prstClr val="white"/>
              </a:solidFill>
              <a:latin typeface="Arial" panose="020B0604020202020204" pitchFamily="34" charset="0"/>
            </a:endParaRPr>
          </a:p>
        </p:txBody>
      </p:sp>
      <p:pic>
        <p:nvPicPr>
          <p:cNvPr id="7" name="Picture 2" descr="Blank freeway exit sign"/>
          <p:cNvPicPr>
            <a:picLocks noChangeAspect="1" noChangeArrowheads="1"/>
          </p:cNvPicPr>
          <p:nvPr/>
        </p:nvPicPr>
        <p:blipFill>
          <a:blip r:embed="rId3" cstate="print"/>
          <a:srcRect t="15790" b="15789"/>
          <a:stretch>
            <a:fillRect/>
          </a:stretch>
        </p:blipFill>
        <p:spPr bwMode="auto">
          <a:xfrm>
            <a:off x="4307730" y="2790217"/>
            <a:ext cx="4343400" cy="2971800"/>
          </a:xfrm>
          <a:prstGeom prst="rect">
            <a:avLst/>
          </a:prstGeom>
          <a:noFill/>
        </p:spPr>
      </p:pic>
      <p:sp>
        <p:nvSpPr>
          <p:cNvPr id="8" name="TextBox 7"/>
          <p:cNvSpPr txBox="1"/>
          <p:nvPr/>
        </p:nvSpPr>
        <p:spPr>
          <a:xfrm>
            <a:off x="5450730" y="3704617"/>
            <a:ext cx="2514600" cy="769409"/>
          </a:xfrm>
          <a:prstGeom prst="rect">
            <a:avLst/>
          </a:prstGeom>
          <a:noFill/>
        </p:spPr>
        <p:txBody>
          <a:bodyPr wrap="square" lIns="91407" tIns="45704" rIns="91407" bIns="45704" rtlCol="0">
            <a:spAutoFit/>
          </a:bodyPr>
          <a:lstStyle/>
          <a:p>
            <a:pPr algn="ctr"/>
            <a:r>
              <a:rPr lang="en-US" sz="4400" b="1" dirty="0">
                <a:solidFill>
                  <a:schemeClr val="bg1"/>
                </a:solidFill>
                <a:latin typeface="Arial" panose="020B0604020202020204" pitchFamily="34" charset="0"/>
              </a:rPr>
              <a:t>RSA</a:t>
            </a:r>
          </a:p>
        </p:txBody>
      </p:sp>
      <p:sp>
        <p:nvSpPr>
          <p:cNvPr id="5" name="Google Shape;74;p1">
            <a:extLst>
              <a:ext uri="{FF2B5EF4-FFF2-40B4-BE49-F238E27FC236}">
                <a16:creationId xmlns:a16="http://schemas.microsoft.com/office/drawing/2014/main" id="{EBD66900-D8F8-CB0C-1E99-406295CA857E}"/>
              </a:ext>
            </a:extLst>
          </p:cNvPr>
          <p:cNvSpPr/>
          <p:nvPr/>
        </p:nvSpPr>
        <p:spPr>
          <a:xfrm>
            <a:off x="7772400" y="5790201"/>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460666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Cars at signalized intersection">
            <a:extLst>
              <a:ext uri="{C183D7F6-B498-43B3-948B-1728B52AA6E4}">
                <adec:decorative xmlns:adec="http://schemas.microsoft.com/office/drawing/2017/decorative" val="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0131" y="1295400"/>
            <a:ext cx="6124903" cy="4593677"/>
          </a:xfrm>
          <a:prstGeom prst="rect">
            <a:avLst/>
          </a:prstGeom>
          <a:noFill/>
          <a:ln w="9525">
            <a:noFill/>
            <a:miter lim="800000"/>
            <a:headEnd/>
            <a:tailEnd/>
          </a:ln>
          <a:effectLst/>
        </p:spPr>
      </p:pic>
      <p:sp>
        <p:nvSpPr>
          <p:cNvPr id="110594" name="Rectangle 2"/>
          <p:cNvSpPr>
            <a:spLocks noGrp="1" noChangeArrowheads="1"/>
          </p:cNvSpPr>
          <p:nvPr>
            <p:ph type="title" idx="4294967295"/>
          </p:nvPr>
        </p:nvSpPr>
        <p:spPr>
          <a:xfrm>
            <a:off x="1548244" y="0"/>
            <a:ext cx="7595755" cy="1295400"/>
          </a:xfrm>
        </p:spPr>
        <p:txBody>
          <a:bodyPr>
            <a:noAutofit/>
          </a:bodyPr>
          <a:lstStyle/>
          <a:p>
            <a:pPr eaLnBrk="1" hangingPunct="1"/>
            <a:r>
              <a:rPr lang="en-US" sz="3200" b="1" dirty="0"/>
              <a:t>Conduct Audit Analysis and Prepare Report of Findings: I-275 Example</a:t>
            </a:r>
            <a:endParaRPr lang="en-US" sz="3200" b="1" u="sng" dirty="0"/>
          </a:p>
        </p:txBody>
      </p:sp>
      <p:sp>
        <p:nvSpPr>
          <p:cNvPr id="7" name="TextBox 6" descr="Successive signalized intersections on Howard and Armenia Avenues&#10;"/>
          <p:cNvSpPr txBox="1"/>
          <p:nvPr/>
        </p:nvSpPr>
        <p:spPr>
          <a:xfrm>
            <a:off x="5181600" y="1665889"/>
            <a:ext cx="3602421" cy="2246769"/>
          </a:xfrm>
          <a:prstGeom prst="rect">
            <a:avLst/>
          </a:prstGeom>
          <a:solidFill>
            <a:schemeClr val="bg1"/>
          </a:solidFill>
          <a:ln>
            <a:solidFill>
              <a:srgbClr val="C00000"/>
            </a:solidFill>
          </a:ln>
        </p:spPr>
        <p:txBody>
          <a:bodyPr wrap="square" rtlCol="0">
            <a:spAutoFit/>
          </a:bodyPr>
          <a:lstStyle/>
          <a:p>
            <a:pPr algn="ctr"/>
            <a:r>
              <a:rPr lang="en-US" sz="2800" dirty="0">
                <a:latin typeface="Arial" panose="020B0604020202020204" pitchFamily="34" charset="0"/>
              </a:rPr>
              <a:t>Successive signalized intersections on Howard and Armenia Avenues</a:t>
            </a:r>
          </a:p>
        </p:txBody>
      </p:sp>
      <p:sp>
        <p:nvSpPr>
          <p:cNvPr id="6" name="Oval 9"/>
          <p:cNvSpPr>
            <a:spLocks noChangeArrowheads="1"/>
          </p:cNvSpPr>
          <p:nvPr/>
        </p:nvSpPr>
        <p:spPr bwMode="auto">
          <a:xfrm>
            <a:off x="260131" y="101402"/>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A8C2AA1B-EA04-2C5C-1119-BB5870ECD1B3}"/>
              </a:ext>
            </a:extLst>
          </p:cNvPr>
          <p:cNvSpPr/>
          <p:nvPr/>
        </p:nvSpPr>
        <p:spPr>
          <a:xfrm>
            <a:off x="5305231" y="6013385"/>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3" name="Picture 4">
            <a:extLst>
              <a:ext uri="{FF2B5EF4-FFF2-40B4-BE49-F238E27FC236}">
                <a16:creationId xmlns:a16="http://schemas.microsoft.com/office/drawing/2014/main" id="{8906C144-1AAC-F850-A4B1-365290068FEF}"/>
              </a:ext>
              <a:ext uri="{C183D7F6-B498-43B3-948B-1728B52AA6E4}">
                <adec:decorative xmlns:adec="http://schemas.microsoft.com/office/drawing/2017/decorative" val="1"/>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a:ext>
            </a:extLst>
          </a:blip>
          <a:srcRect l="27703" t="90405" r="67207" b="4845"/>
          <a:stretch/>
        </p:blipFill>
        <p:spPr bwMode="auto">
          <a:xfrm>
            <a:off x="1963882" y="5476009"/>
            <a:ext cx="311728" cy="218209"/>
          </a:xfrm>
          <a:prstGeom prst="rect">
            <a:avLst/>
          </a:prstGeom>
          <a:noFill/>
          <a:ln w="9525">
            <a:noFill/>
            <a:miter lim="800000"/>
            <a:headEnd/>
            <a:tailEnd/>
          </a:ln>
          <a:effectLst/>
        </p:spPr>
      </p:pic>
    </p:spTree>
    <p:extLst>
      <p:ext uri="{BB962C8B-B14F-4D97-AF65-F5344CB8AC3E}">
        <p14:creationId xmlns:p14="http://schemas.microsoft.com/office/powerpoint/2010/main" val="1649493066"/>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1517072" y="0"/>
            <a:ext cx="7626927" cy="1295400"/>
          </a:xfrm>
        </p:spPr>
        <p:txBody>
          <a:bodyPr>
            <a:noAutofit/>
          </a:bodyPr>
          <a:lstStyle/>
          <a:p>
            <a:pPr eaLnBrk="1" hangingPunct="1"/>
            <a:r>
              <a:rPr lang="en-US" sz="3200" b="1" dirty="0"/>
              <a:t>Use Relative Risk to Prioritize</a:t>
            </a:r>
            <a:br>
              <a:rPr lang="en-US" sz="3200" b="1" dirty="0"/>
            </a:br>
            <a:r>
              <a:rPr lang="en-US" sz="3200" b="1" dirty="0"/>
              <a:t>Safety Issues: I-275 Example</a:t>
            </a:r>
          </a:p>
        </p:txBody>
      </p:sp>
      <p:graphicFrame>
        <p:nvGraphicFramePr>
          <p:cNvPr id="1287171" name="Group 3"/>
          <p:cNvGraphicFramePr>
            <a:graphicFrameLocks noGrp="1"/>
          </p:cNvGraphicFramePr>
          <p:nvPr>
            <p:ph type="tbl" idx="4294967295"/>
            <p:extLst>
              <p:ext uri="{D42A27DB-BD31-4B8C-83A1-F6EECF244321}">
                <p14:modId xmlns:p14="http://schemas.microsoft.com/office/powerpoint/2010/main" val="1356819752"/>
              </p:ext>
            </p:extLst>
          </p:nvPr>
        </p:nvGraphicFramePr>
        <p:xfrm>
          <a:off x="0" y="1452720"/>
          <a:ext cx="9144000" cy="4495800"/>
        </p:xfrm>
        <a:graphic>
          <a:graphicData uri="http://schemas.openxmlformats.org/drawingml/2006/table">
            <a:tbl>
              <a:tblPr/>
              <a:tblGrid>
                <a:gridCol w="2191407">
                  <a:extLst>
                    <a:ext uri="{9D8B030D-6E8A-4147-A177-3AD203B41FA5}">
                      <a16:colId xmlns:a16="http://schemas.microsoft.com/office/drawing/2014/main" val="20000"/>
                    </a:ext>
                  </a:extLst>
                </a:gridCol>
                <a:gridCol w="2298950">
                  <a:extLst>
                    <a:ext uri="{9D8B030D-6E8A-4147-A177-3AD203B41FA5}">
                      <a16:colId xmlns:a16="http://schemas.microsoft.com/office/drawing/2014/main" val="20001"/>
                    </a:ext>
                  </a:extLst>
                </a:gridCol>
                <a:gridCol w="1307987">
                  <a:extLst>
                    <a:ext uri="{9D8B030D-6E8A-4147-A177-3AD203B41FA5}">
                      <a16:colId xmlns:a16="http://schemas.microsoft.com/office/drawing/2014/main" val="20002"/>
                    </a:ext>
                  </a:extLst>
                </a:gridCol>
                <a:gridCol w="1129394">
                  <a:extLst>
                    <a:ext uri="{9D8B030D-6E8A-4147-A177-3AD203B41FA5}">
                      <a16:colId xmlns:a16="http://schemas.microsoft.com/office/drawing/2014/main" val="20003"/>
                    </a:ext>
                  </a:extLst>
                </a:gridCol>
                <a:gridCol w="1046048">
                  <a:extLst>
                    <a:ext uri="{9D8B030D-6E8A-4147-A177-3AD203B41FA5}">
                      <a16:colId xmlns:a16="http://schemas.microsoft.com/office/drawing/2014/main" val="20004"/>
                    </a:ext>
                  </a:extLst>
                </a:gridCol>
                <a:gridCol w="1170214">
                  <a:extLst>
                    <a:ext uri="{9D8B030D-6E8A-4147-A177-3AD203B41FA5}">
                      <a16:colId xmlns:a16="http://schemas.microsoft.com/office/drawing/2014/main" val="20005"/>
                    </a:ext>
                  </a:extLst>
                </a:gridCol>
              </a:tblGrid>
              <a:tr h="705315">
                <a:tc rowSpan="2"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RISK CATEGORY</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hMerge="1">
                  <a:txBody>
                    <a:bodyPr/>
                    <a:lstStyle/>
                    <a:p>
                      <a:endParaRPr lang="en-US"/>
                    </a:p>
                  </a:txBody>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SEVERITY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93470">
                <a:tc gridSpan="2" vMerge="1">
                  <a:txBody>
                    <a:bodyPr/>
                    <a:lstStyle/>
                    <a:p>
                      <a:endParaRPr lang="en-US"/>
                    </a:p>
                  </a:txBody>
                  <a:tcPr/>
                </a:tc>
                <a:tc hMerge="1"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Neg-ligible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Low</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Med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ysClr val="windowText" lastClr="000000"/>
                          </a:solidFill>
                          <a:effectLst/>
                          <a:latin typeface="Arial" panose="020B0604020202020204" pitchFamily="34" charset="0"/>
                        </a:rPr>
                        <a:t>High</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619974">
                <a:tc row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Crash</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Frequency</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Category</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Frequent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F</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extLst>
                  <a:ext uri="{0D108BD9-81ED-4DB2-BD59-A6C34878D82A}">
                    <a16:rowId xmlns:a16="http://schemas.microsoft.com/office/drawing/2014/main" val="10002"/>
                  </a:ext>
                </a:extLst>
              </a:tr>
              <a:tr h="665155">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Occasional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FF66">
                            <a:gamma/>
                            <a:shade val="46275"/>
                            <a:invGamma/>
                          </a:srgbClr>
                        </a:gs>
                        <a:gs pos="100000">
                          <a:srgbClr val="FFFF66"/>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extLst>
                  <a:ext uri="{0D108BD9-81ED-4DB2-BD59-A6C34878D82A}">
                    <a16:rowId xmlns:a16="http://schemas.microsoft.com/office/drawing/2014/main" val="10003"/>
                  </a:ext>
                </a:extLst>
              </a:tr>
              <a:tr h="706571">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Infrequent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FF66">
                            <a:gamma/>
                            <a:shade val="46275"/>
                            <a:invGamma/>
                          </a:srgbClr>
                        </a:gs>
                        <a:gs pos="100000">
                          <a:srgbClr val="FFFF66"/>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accent2">
                            <a:gamma/>
                            <a:shade val="46275"/>
                            <a:invGamma/>
                          </a:schemeClr>
                        </a:gs>
                        <a:gs pos="100000">
                          <a:schemeClr val="accent2"/>
                        </a:gs>
                      </a:gsLst>
                      <a:lin ang="18900000" scaled="1"/>
                    </a:gradFill>
                  </a:tcPr>
                </a:tc>
                <a:extLst>
                  <a:ext uri="{0D108BD9-81ED-4DB2-BD59-A6C34878D82A}">
                    <a16:rowId xmlns:a16="http://schemas.microsoft.com/office/drawing/2014/main" val="10004"/>
                  </a:ext>
                </a:extLst>
              </a:tr>
              <a:tr h="705315">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anose="020B0604020202020204" pitchFamily="34" charset="0"/>
                        </a:rPr>
                        <a:t>Rare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FFF66">
                            <a:gamma/>
                            <a:shade val="46275"/>
                            <a:invGamma/>
                          </a:srgbClr>
                        </a:gs>
                        <a:gs pos="100000">
                          <a:srgbClr val="FFFF66"/>
                        </a:gs>
                      </a:gsLst>
                      <a:lin ang="189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Arial" panose="020B0604020202020204" pitchFamily="34" charset="0"/>
                        </a:rPr>
                        <a:t>C</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F9933">
                            <a:gamma/>
                            <a:shade val="46275"/>
                            <a:invGamma/>
                          </a:srgbClr>
                        </a:gs>
                        <a:gs pos="100000">
                          <a:srgbClr val="FF9933"/>
                        </a:gs>
                      </a:gsLst>
                      <a:lin ang="18900000" scaled="1"/>
                    </a:gradFill>
                  </a:tcP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121</a:t>
            </a:fld>
            <a:endParaRPr lang="en-US" dirty="0">
              <a:solidFill>
                <a:prstClr val="white"/>
              </a:solidFill>
              <a:latin typeface="Arial" panose="020B0604020202020204" pitchFamily="34" charset="0"/>
            </a:endParaRPr>
          </a:p>
        </p:txBody>
      </p:sp>
      <p:sp>
        <p:nvSpPr>
          <p:cNvPr id="7" name="Oval 9"/>
          <p:cNvSpPr>
            <a:spLocks noChangeArrowheads="1"/>
          </p:cNvSpPr>
          <p:nvPr/>
        </p:nvSpPr>
        <p:spPr bwMode="auto">
          <a:xfrm>
            <a:off x="162791" y="9525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Tree>
    <p:extLst>
      <p:ext uri="{BB962C8B-B14F-4D97-AF65-F5344CB8AC3E}">
        <p14:creationId xmlns:p14="http://schemas.microsoft.com/office/powerpoint/2010/main" val="1357027268"/>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481958" y="-38100"/>
            <a:ext cx="7662041" cy="1295400"/>
          </a:xfrm>
        </p:spPr>
        <p:txBody>
          <a:bodyPr>
            <a:noAutofit/>
          </a:bodyPr>
          <a:lstStyle/>
          <a:p>
            <a:pPr eaLnBrk="1" hangingPunct="1"/>
            <a:r>
              <a:rPr lang="en-US" b="1" dirty="0"/>
              <a:t>Observations:</a:t>
            </a:r>
            <a:br>
              <a:rPr lang="en-US" b="1" dirty="0"/>
            </a:br>
            <a:r>
              <a:rPr lang="en-US" b="1" dirty="0"/>
              <a:t>118</a:t>
            </a:r>
            <a:r>
              <a:rPr lang="en-US" b="1" baseline="30000" dirty="0"/>
              <a:t>th</a:t>
            </a:r>
            <a:r>
              <a:rPr lang="en-US" b="1" dirty="0"/>
              <a:t> Ave Example</a:t>
            </a:r>
            <a:endParaRPr lang="en-US" b="1" u="sng" dirty="0"/>
          </a:p>
        </p:txBody>
      </p:sp>
      <p:sp>
        <p:nvSpPr>
          <p:cNvPr id="9" name="Content Placeholder 2"/>
          <p:cNvSpPr txBox="1">
            <a:spLocks/>
          </p:cNvSpPr>
          <p:nvPr/>
        </p:nvSpPr>
        <p:spPr>
          <a:xfrm>
            <a:off x="304800" y="1600200"/>
            <a:ext cx="5197366" cy="4525963"/>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Detour Routes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Inadequate capacity</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Signing/striping issues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Limited sight distance due to on street parking</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Signal phasing</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pic>
        <p:nvPicPr>
          <p:cNvPr id="11" name="Picture 2" descr="Cars at intersection near interstate entrance">
            <a:extLst>
              <a:ext uri="{C183D7F6-B498-43B3-948B-1728B52AA6E4}">
                <adec:decorative xmlns:adec="http://schemas.microsoft.com/office/drawing/2017/decorative" val="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t="26718" r="63385" b="19542"/>
          <a:stretch>
            <a:fillRect/>
          </a:stretch>
        </p:blipFill>
        <p:spPr bwMode="auto">
          <a:xfrm>
            <a:off x="5757042" y="451945"/>
            <a:ext cx="2590800" cy="5052062"/>
          </a:xfrm>
          <a:prstGeom prst="rect">
            <a:avLst/>
          </a:prstGeom>
          <a:noFill/>
          <a:ln w="9525">
            <a:noFill/>
            <a:miter lim="800000"/>
            <a:headEnd/>
            <a:tailEnd/>
          </a:ln>
        </p:spPr>
      </p:pic>
      <p:sp>
        <p:nvSpPr>
          <p:cNvPr id="6" name="Oval 9"/>
          <p:cNvSpPr>
            <a:spLocks noChangeArrowheads="1"/>
          </p:cNvSpPr>
          <p:nvPr/>
        </p:nvSpPr>
        <p:spPr bwMode="auto">
          <a:xfrm>
            <a:off x="243708" y="1524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595A8857-C4E1-70D1-8AB9-74B68F3FB1FB}"/>
              </a:ext>
            </a:extLst>
          </p:cNvPr>
          <p:cNvSpPr/>
          <p:nvPr/>
        </p:nvSpPr>
        <p:spPr>
          <a:xfrm>
            <a:off x="7376902" y="5587358"/>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170104104"/>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6984128" y="5799070"/>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123</a:t>
            </a:fld>
            <a:endParaRPr lang="en-US" dirty="0">
              <a:solidFill>
                <a:prstClr val="white"/>
              </a:solidFill>
              <a:latin typeface="Arial" panose="020B0604020202020204" pitchFamily="34" charset="0"/>
            </a:endParaRPr>
          </a:p>
        </p:txBody>
      </p:sp>
      <p:grpSp>
        <p:nvGrpSpPr>
          <p:cNvPr id="3" name="Group 48">
            <a:extLst>
              <a:ext uri="{C183D7F6-B498-43B3-948B-1728B52AA6E4}">
                <adec:decorative xmlns:adec="http://schemas.microsoft.com/office/drawing/2017/decorative" val="1"/>
              </a:ext>
            </a:extLst>
          </p:cNvPr>
          <p:cNvGrpSpPr/>
          <p:nvPr/>
        </p:nvGrpSpPr>
        <p:grpSpPr>
          <a:xfrm>
            <a:off x="507128" y="1293741"/>
            <a:ext cx="8204200" cy="4200526"/>
            <a:chOff x="457200" y="1983657"/>
            <a:chExt cx="8534400" cy="4645743"/>
          </a:xfrm>
        </p:grpSpPr>
        <p:sp>
          <p:nvSpPr>
            <p:cNvPr id="50"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1"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2"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3"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4"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5"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6"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7"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8" name="Oval 5" descr="1&#10;Identify &#10;Project  &#10;"/>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59" name="Oval 7" descr="3&#10;Conduct &#10;Pre-audit &#10;Meeting&#10;"/>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60" name="Oval 9" descr="5&#10;Analysis &amp;&#10;Prepare &#10;Report of &#10;Findings&#10;"/>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61" name="Oval 11"/>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62" name="Oval 10">
              <a:extLst>
                <a:ext uri="{C183D7F6-B498-43B3-948B-1728B52AA6E4}">
                  <adec:decorative xmlns:adec="http://schemas.microsoft.com/office/drawing/2017/decorative" val="1"/>
                </a:ext>
              </a:extLst>
            </p:cNvPr>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63" name="Oval 12" descr="8&#10;Incorporate &#10;Findings&#10;&amp; Evaluate&#10;Results&#10;"/>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64" name="Oval 5" descr="2&#10;Select RSA &#10;Team&#10;"/>
          <p:cNvSpPr>
            <a:spLocks noChangeArrowheads="1"/>
          </p:cNvSpPr>
          <p:nvPr/>
        </p:nvSpPr>
        <p:spPr bwMode="auto">
          <a:xfrm>
            <a:off x="888128" y="3427341"/>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65" name="Oval 7" descr="4&#10;Perform &#10;Data &amp; Field &#10;Review"/>
          <p:cNvSpPr>
            <a:spLocks noChangeArrowheads="1"/>
          </p:cNvSpPr>
          <p:nvPr/>
        </p:nvSpPr>
        <p:spPr bwMode="auto">
          <a:xfrm>
            <a:off x="3631328" y="3503541"/>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7" name="Oval 27" descr="6&#10;Present WZRSA&#10;Findings to Road&#10;Owner&#10;"/>
          <p:cNvSpPr>
            <a:spLocks noChangeArrowheads="1"/>
          </p:cNvSpPr>
          <p:nvPr/>
        </p:nvSpPr>
        <p:spPr bwMode="auto">
          <a:xfrm>
            <a:off x="4774328" y="912741"/>
            <a:ext cx="2773135" cy="2705100"/>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400" b="1" dirty="0">
                <a:solidFill>
                  <a:srgbClr val="C00000"/>
                </a:solidFill>
                <a:latin typeface="Arial" panose="020B0604020202020204" pitchFamily="34" charset="0"/>
                <a:cs typeface="Arial" charset="0"/>
              </a:rPr>
              <a:t>6</a:t>
            </a:r>
          </a:p>
          <a:p>
            <a:pPr algn="ctr">
              <a:defRPr/>
            </a:pPr>
            <a:r>
              <a:rPr lang="en-US" sz="2400" b="1" dirty="0">
                <a:solidFill>
                  <a:srgbClr val="C00000"/>
                </a:solidFill>
                <a:latin typeface="Arial" panose="020B0604020202020204" pitchFamily="34" charset="0"/>
                <a:cs typeface="Arial" charset="0"/>
              </a:rPr>
              <a:t>Present WZRSA</a:t>
            </a:r>
          </a:p>
          <a:p>
            <a:pPr algn="ctr">
              <a:defRPr/>
            </a:pPr>
            <a:r>
              <a:rPr lang="en-US" sz="2400" b="1" dirty="0">
                <a:solidFill>
                  <a:srgbClr val="C00000"/>
                </a:solidFill>
                <a:latin typeface="Arial" panose="020B0604020202020204" pitchFamily="34" charset="0"/>
                <a:cs typeface="Arial" charset="0"/>
              </a:rPr>
              <a:t>Findings to Road</a:t>
            </a:r>
          </a:p>
          <a:p>
            <a:pPr algn="ctr">
              <a:defRPr/>
            </a:pPr>
            <a:r>
              <a:rPr lang="en-US" sz="2400" b="1" dirty="0">
                <a:solidFill>
                  <a:srgbClr val="C00000"/>
                </a:solidFill>
                <a:latin typeface="Arial" panose="020B0604020202020204" pitchFamily="34" charset="0"/>
                <a:cs typeface="Arial" charset="0"/>
              </a:rPr>
              <a:t>Owner</a:t>
            </a:r>
          </a:p>
        </p:txBody>
      </p:sp>
      <p:sp>
        <p:nvSpPr>
          <p:cNvPr id="26" name="Oval 23"/>
          <p:cNvSpPr>
            <a:spLocks noChangeArrowheads="1"/>
          </p:cNvSpPr>
          <p:nvPr/>
        </p:nvSpPr>
        <p:spPr bwMode="auto">
          <a:xfrm>
            <a:off x="4926728" y="5113267"/>
            <a:ext cx="381000" cy="381000"/>
          </a:xfrm>
          <a:prstGeom prst="ellipse">
            <a:avLst/>
          </a:prstGeom>
          <a:solidFill>
            <a:srgbClr val="0070C0"/>
          </a:solidFill>
          <a:ln w="9525">
            <a:noFill/>
            <a:round/>
            <a:headEnd/>
            <a:tailEnd/>
          </a:ln>
        </p:spPr>
        <p:txBody>
          <a:bodyPr wrap="none" anchor="ctr"/>
          <a:lstStyle/>
          <a:p>
            <a:pPr>
              <a:defRPr/>
            </a:pPr>
            <a:r>
              <a:rPr lang="en-US" sz="24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RSA Team</a:t>
            </a:r>
          </a:p>
        </p:txBody>
      </p:sp>
      <p:sp>
        <p:nvSpPr>
          <p:cNvPr id="28" name="Oval 24"/>
          <p:cNvSpPr>
            <a:spLocks noChangeArrowheads="1"/>
          </p:cNvSpPr>
          <p:nvPr/>
        </p:nvSpPr>
        <p:spPr bwMode="auto">
          <a:xfrm>
            <a:off x="4926728" y="5570467"/>
            <a:ext cx="381000" cy="381000"/>
          </a:xfrm>
          <a:prstGeom prst="ellipse">
            <a:avLst/>
          </a:prstGeom>
          <a:solidFill>
            <a:schemeClr val="tx2">
              <a:lumMod val="40000"/>
              <a:lumOff val="60000"/>
              <a:alpha val="50000"/>
            </a:schemeClr>
          </a:solidFill>
          <a:ln w="9525">
            <a:solidFill>
              <a:schemeClr val="accent1">
                <a:lumMod val="60000"/>
                <a:lumOff val="40000"/>
              </a:schemeClr>
            </a:solidFill>
            <a:round/>
            <a:headEnd/>
            <a:tailEnd/>
          </a:ln>
        </p:spPr>
        <p:txBody>
          <a:bodyPr wrap="none" anchor="ctr"/>
          <a:lstStyle/>
          <a:p>
            <a:pPr>
              <a:defRPr/>
            </a:pPr>
            <a:r>
              <a:rPr lang="en-US" sz="28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Road Owner</a:t>
            </a:r>
          </a:p>
        </p:txBody>
      </p:sp>
      <p:sp>
        <p:nvSpPr>
          <p:cNvPr id="29" name="TextBox 28"/>
          <p:cNvSpPr txBox="1"/>
          <p:nvPr/>
        </p:nvSpPr>
        <p:spPr>
          <a:xfrm>
            <a:off x="4830911" y="4726838"/>
            <a:ext cx="2286000" cy="400110"/>
          </a:xfrm>
          <a:prstGeom prst="rect">
            <a:avLst/>
          </a:prstGeom>
          <a:noFill/>
        </p:spPr>
        <p:txBody>
          <a:bodyPr wrap="square" rtlCol="0">
            <a:spAutoFit/>
          </a:bodyPr>
          <a:lstStyle/>
          <a:p>
            <a:pPr algn="ctr"/>
            <a:r>
              <a:rPr lang="en-US" sz="2000" b="1" dirty="0">
                <a:solidFill>
                  <a:schemeClr val="tx1"/>
                </a:solidFill>
                <a:latin typeface="Arial" panose="020B0604020202020204" pitchFamily="34" charset="0"/>
              </a:rPr>
              <a:t>Responsibilities</a:t>
            </a:r>
          </a:p>
        </p:txBody>
      </p:sp>
      <p:sp>
        <p:nvSpPr>
          <p:cNvPr id="25" name="Rectangle 2">
            <a:extLst>
              <a:ext uri="{FF2B5EF4-FFF2-40B4-BE49-F238E27FC236}">
                <a16:creationId xmlns:a16="http://schemas.microsoft.com/office/drawing/2014/main" id="{AFB1EAF3-471D-4506-8559-08E4DFE3EFA4}"/>
              </a:ext>
            </a:extLst>
          </p:cNvPr>
          <p:cNvSpPr txBox="1">
            <a:spLocks noChangeArrowheads="1"/>
          </p:cNvSpPr>
          <p:nvPr/>
        </p:nvSpPr>
        <p:spPr>
          <a:xfrm>
            <a:off x="110360" y="21748"/>
            <a:ext cx="9033640"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a:r>
              <a:rPr lang="en-US" kern="0" dirty="0"/>
              <a:t>Step 6. Present WZRSA</a:t>
            </a:r>
          </a:p>
          <a:p>
            <a:pPr lvl="0"/>
            <a:r>
              <a:rPr lang="en-US" kern="0" dirty="0"/>
              <a:t>Findings to Road Owner</a:t>
            </a:r>
          </a:p>
        </p:txBody>
      </p:sp>
      <p:sp>
        <p:nvSpPr>
          <p:cNvPr id="2" name="Google Shape;74;p1">
            <a:extLst>
              <a:ext uri="{FF2B5EF4-FFF2-40B4-BE49-F238E27FC236}">
                <a16:creationId xmlns:a16="http://schemas.microsoft.com/office/drawing/2014/main" id="{9E86B29F-6B09-D9B7-B472-B16324C861DC}"/>
              </a:ext>
            </a:extLst>
          </p:cNvPr>
          <p:cNvSpPr/>
          <p:nvPr/>
        </p:nvSpPr>
        <p:spPr>
          <a:xfrm>
            <a:off x="7740388" y="5437852"/>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6305139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3000" y="-38100"/>
            <a:ext cx="8001000" cy="1295400"/>
          </a:xfrm>
        </p:spPr>
        <p:txBody>
          <a:bodyPr>
            <a:noAutofit/>
          </a:bodyPr>
          <a:lstStyle/>
          <a:p>
            <a:r>
              <a:rPr lang="en-US" dirty="0"/>
              <a:t>Present Audit Findings</a:t>
            </a:r>
          </a:p>
        </p:txBody>
      </p:sp>
      <p:sp>
        <p:nvSpPr>
          <p:cNvPr id="10" name="Text Placeholder 2"/>
          <p:cNvSpPr>
            <a:spLocks noGrp="1"/>
          </p:cNvSpPr>
          <p:nvPr>
            <p:ph type="body" sz="quarter" idx="4294967295"/>
          </p:nvPr>
        </p:nvSpPr>
        <p:spPr>
          <a:xfrm>
            <a:off x="152400" y="1534511"/>
            <a:ext cx="7495309" cy="4419600"/>
          </a:xfrm>
        </p:spPr>
        <p:txBody>
          <a:bodyPr>
            <a:noAutofit/>
          </a:bodyPr>
          <a:lstStyle/>
          <a:p>
            <a:pPr marL="347350" indent="-347350">
              <a:spcBef>
                <a:spcPts val="300"/>
              </a:spcBef>
              <a:spcAft>
                <a:spcPts val="300"/>
              </a:spcAft>
              <a:defRPr/>
            </a:pPr>
            <a:r>
              <a:rPr lang="en-US" dirty="0"/>
              <a:t>Introduction</a:t>
            </a:r>
          </a:p>
          <a:p>
            <a:pPr marL="747400" lvl="1" indent="-347350">
              <a:spcBef>
                <a:spcPts val="300"/>
              </a:spcBef>
              <a:spcAft>
                <a:spcPts val="300"/>
              </a:spcAft>
              <a:defRPr/>
            </a:pPr>
            <a:r>
              <a:rPr lang="en-US" dirty="0"/>
              <a:t>Say thanks!</a:t>
            </a:r>
          </a:p>
          <a:p>
            <a:pPr marL="347350" indent="-347350">
              <a:spcBef>
                <a:spcPts val="300"/>
              </a:spcBef>
              <a:spcAft>
                <a:spcPts val="300"/>
              </a:spcAft>
              <a:defRPr/>
            </a:pPr>
            <a:r>
              <a:rPr lang="en-US" dirty="0"/>
              <a:t>Cite good aspects</a:t>
            </a:r>
          </a:p>
          <a:p>
            <a:pPr marL="347350" indent="-347350">
              <a:spcBef>
                <a:spcPts val="300"/>
              </a:spcBef>
              <a:spcAft>
                <a:spcPts val="300"/>
              </a:spcAft>
              <a:defRPr/>
            </a:pPr>
            <a:r>
              <a:rPr lang="en-US" dirty="0"/>
              <a:t>Discuss safety concerns</a:t>
            </a:r>
          </a:p>
          <a:p>
            <a:pPr marL="347350" indent="-347350">
              <a:spcBef>
                <a:spcPts val="300"/>
              </a:spcBef>
              <a:spcAft>
                <a:spcPts val="300"/>
              </a:spcAft>
              <a:defRPr/>
            </a:pPr>
            <a:r>
              <a:rPr lang="en-US" dirty="0"/>
              <a:t>Present findings and suggestions</a:t>
            </a:r>
          </a:p>
          <a:p>
            <a:pPr marL="347350" indent="-347350">
              <a:spcBef>
                <a:spcPts val="300"/>
              </a:spcBef>
              <a:spcAft>
                <a:spcPts val="300"/>
              </a:spcAft>
              <a:defRPr/>
            </a:pPr>
            <a:r>
              <a:rPr lang="en-US" dirty="0"/>
              <a:t>Assist road owner in making best choices</a:t>
            </a:r>
          </a:p>
          <a:p>
            <a:pPr>
              <a:spcAft>
                <a:spcPts val="300"/>
              </a:spcAft>
            </a:pPr>
            <a:endParaRPr lang="en-US" i="1" dirty="0"/>
          </a:p>
        </p:txBody>
      </p:sp>
      <p:sp>
        <p:nvSpPr>
          <p:cNvPr id="5" name="Oval 9"/>
          <p:cNvSpPr>
            <a:spLocks noChangeArrowheads="1"/>
          </p:cNvSpPr>
          <p:nvPr/>
        </p:nvSpPr>
        <p:spPr bwMode="auto">
          <a:xfrm>
            <a:off x="214745" y="1905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6</a:t>
            </a: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124</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17121635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4" name="Oval 10"/>
          <p:cNvSpPr>
            <a:spLocks noChangeArrowheads="1"/>
          </p:cNvSpPr>
          <p:nvPr/>
        </p:nvSpPr>
        <p:spPr bwMode="auto">
          <a:xfrm>
            <a:off x="228600"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6</a:t>
            </a:r>
          </a:p>
        </p:txBody>
      </p:sp>
      <p:sp>
        <p:nvSpPr>
          <p:cNvPr id="96260" name="Text Box 3"/>
          <p:cNvSpPr txBox="1">
            <a:spLocks noChangeArrowheads="1"/>
          </p:cNvSpPr>
          <p:nvPr/>
        </p:nvSpPr>
        <p:spPr bwMode="auto">
          <a:xfrm>
            <a:off x="1371600" y="200593"/>
            <a:ext cx="7772400"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rPr>
              <a:t>Present Audit Findings:</a:t>
            </a:r>
          </a:p>
          <a:p>
            <a:r>
              <a:rPr lang="en-US" sz="3600" b="1" dirty="0">
                <a:solidFill>
                  <a:srgbClr val="00ACA1"/>
                </a:solidFill>
                <a:latin typeface="Arial" panose="020B0604020202020204" pitchFamily="34" charset="0"/>
              </a:rPr>
              <a:t>Factor-in Feedback</a:t>
            </a:r>
          </a:p>
        </p:txBody>
      </p:sp>
      <p:sp>
        <p:nvSpPr>
          <p:cNvPr id="8" name="Rectangle 3"/>
          <p:cNvSpPr txBox="1">
            <a:spLocks noChangeArrowheads="1"/>
          </p:cNvSpPr>
          <p:nvPr/>
        </p:nvSpPr>
        <p:spPr>
          <a:xfrm>
            <a:off x="1371600" y="1866900"/>
            <a:ext cx="3657600" cy="3124200"/>
          </a:xfrm>
          <a:prstGeom prst="rect">
            <a:avLst/>
          </a:prstGeom>
        </p:spPr>
        <p:txBody>
          <a:bodyPr lIns="91407" tIns="45704" rIns="91407" bIns="45704"/>
          <a:lstStyle/>
          <a:p>
            <a:pPr marL="347350" indent="-347350">
              <a:spcBef>
                <a:spcPts val="300"/>
              </a:spcBef>
              <a:spcAft>
                <a:spcPts val="300"/>
              </a:spcAft>
              <a:buFont typeface="Georgia" pitchFamily="18" charset="0"/>
              <a:buChar char="•"/>
              <a:defRPr/>
            </a:pPr>
            <a:r>
              <a:rPr lang="en-US" sz="2800" b="0" dirty="0">
                <a:solidFill>
                  <a:schemeClr val="tx1"/>
                </a:solidFill>
                <a:latin typeface="Arial" panose="020B0604020202020204" pitchFamily="34" charset="0"/>
              </a:rPr>
              <a:t>Review and revise</a:t>
            </a:r>
          </a:p>
          <a:p>
            <a:pPr marL="804550" lvl="1" indent="-347350">
              <a:spcBef>
                <a:spcPts val="300"/>
              </a:spcBef>
              <a:spcAft>
                <a:spcPts val="300"/>
              </a:spcAft>
              <a:buFont typeface="Georgia" pitchFamily="18" charset="0"/>
              <a:buChar char="•"/>
              <a:defRPr/>
            </a:pPr>
            <a:r>
              <a:rPr lang="en-US" sz="2800" dirty="0">
                <a:latin typeface="Arial" panose="020B0604020202020204" pitchFamily="34" charset="0"/>
              </a:rPr>
              <a:t>F</a:t>
            </a:r>
            <a:r>
              <a:rPr lang="en-US" sz="2800" b="0" dirty="0">
                <a:solidFill>
                  <a:schemeClr val="tx1"/>
                </a:solidFill>
                <a:latin typeface="Arial" panose="020B0604020202020204" pitchFamily="34" charset="0"/>
              </a:rPr>
              <a:t>indings</a:t>
            </a:r>
          </a:p>
          <a:p>
            <a:pPr marL="804550" lvl="1" indent="-347350">
              <a:spcBef>
                <a:spcPts val="300"/>
              </a:spcBef>
              <a:spcAft>
                <a:spcPts val="300"/>
              </a:spcAft>
              <a:buFont typeface="Georgia" pitchFamily="18" charset="0"/>
              <a:buChar char="•"/>
              <a:defRPr/>
            </a:pPr>
            <a:r>
              <a:rPr lang="en-US" sz="2800" dirty="0">
                <a:latin typeface="Arial" panose="020B0604020202020204" pitchFamily="34" charset="0"/>
              </a:rPr>
              <a:t>F</a:t>
            </a:r>
            <a:r>
              <a:rPr lang="en-US" sz="2800" b="0" dirty="0">
                <a:solidFill>
                  <a:schemeClr val="tx1"/>
                </a:solidFill>
                <a:latin typeface="Arial" panose="020B0604020202020204" pitchFamily="34" charset="0"/>
              </a:rPr>
              <a:t>eedback</a:t>
            </a:r>
          </a:p>
          <a:p>
            <a:pPr marL="347350" indent="-347350">
              <a:spcBef>
                <a:spcPts val="300"/>
              </a:spcBef>
              <a:spcAft>
                <a:spcPts val="300"/>
              </a:spcAft>
              <a:buFont typeface="Georgia" pitchFamily="18" charset="0"/>
              <a:buChar char="•"/>
              <a:defRPr/>
            </a:pPr>
            <a:r>
              <a:rPr lang="en-US" sz="2800" b="0" dirty="0">
                <a:solidFill>
                  <a:schemeClr val="tx1"/>
                </a:solidFill>
                <a:latin typeface="Arial" panose="020B0604020202020204" pitchFamily="34" charset="0"/>
              </a:rPr>
              <a:t>Initiate formal report</a:t>
            </a:r>
          </a:p>
        </p:txBody>
      </p:sp>
    </p:spTree>
    <p:extLst>
      <p:ext uri="{BB962C8B-B14F-4D97-AF65-F5344CB8AC3E}">
        <p14:creationId xmlns:p14="http://schemas.microsoft.com/office/powerpoint/2010/main" val="3856132612"/>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447800" y="-38100"/>
            <a:ext cx="7696200" cy="1295400"/>
          </a:xfrm>
        </p:spPr>
        <p:txBody>
          <a:bodyPr>
            <a:noAutofit/>
          </a:bodyPr>
          <a:lstStyle/>
          <a:p>
            <a:pPr eaLnBrk="1" hangingPunct="1"/>
            <a:r>
              <a:rPr lang="en-US" b="1" dirty="0"/>
              <a:t>Present Audit Findings:</a:t>
            </a:r>
            <a:br>
              <a:rPr lang="en-US" dirty="0"/>
            </a:br>
            <a:r>
              <a:rPr lang="en-US" dirty="0"/>
              <a:t>Example</a:t>
            </a:r>
            <a:endParaRPr lang="en-US" b="1" dirty="0"/>
          </a:p>
        </p:txBody>
      </p:sp>
      <p:sp>
        <p:nvSpPr>
          <p:cNvPr id="3" name="Rectangle 2"/>
          <p:cNvSpPr/>
          <p:nvPr/>
        </p:nvSpPr>
        <p:spPr>
          <a:xfrm>
            <a:off x="381000" y="1600200"/>
            <a:ext cx="7027718" cy="3493264"/>
          </a:xfrm>
          <a:prstGeom prst="rect">
            <a:avLst/>
          </a:prstGeom>
        </p:spPr>
        <p:txBody>
          <a:bodyPr wrap="square">
            <a:spAutoFit/>
          </a:bodyPr>
          <a:lstStyle/>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Reconvened at </a:t>
            </a:r>
            <a:r>
              <a:rPr lang="en-US" sz="2800" dirty="0">
                <a:latin typeface="Arial" panose="020B0604020202020204" pitchFamily="34" charset="0"/>
              </a:rPr>
              <a:t>F</a:t>
            </a:r>
            <a:r>
              <a:rPr lang="en-US" sz="2800" b="0" dirty="0">
                <a:solidFill>
                  <a:schemeClr val="tx1"/>
                </a:solidFill>
                <a:latin typeface="Arial" panose="020B0604020202020204" pitchFamily="34" charset="0"/>
              </a:rPr>
              <a:t>lorida DOT district office </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Discussed the teams' observations</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Developed recommendations</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Drafted the report</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Debrief meeting </a:t>
            </a:r>
          </a:p>
          <a:p>
            <a:pPr marL="628650" lvl="1" indent="-450850">
              <a:spcBef>
                <a:spcPts val="300"/>
              </a:spcBef>
              <a:spcAft>
                <a:spcPts val="300"/>
              </a:spcAft>
              <a:buFont typeface="Arial" pitchFamily="34" charset="0"/>
              <a:buChar char="•"/>
            </a:pPr>
            <a:endParaRPr lang="en-US" sz="2800" b="0" i="1" dirty="0">
              <a:solidFill>
                <a:schemeClr val="tx1"/>
              </a:solidFill>
              <a:latin typeface="Arial" panose="020B0604020202020204" pitchFamily="34" charset="0"/>
            </a:endParaRPr>
          </a:p>
        </p:txBody>
      </p:sp>
      <p:sp>
        <p:nvSpPr>
          <p:cNvPr id="6" name="Oval 9"/>
          <p:cNvSpPr>
            <a:spLocks noChangeArrowheads="1"/>
          </p:cNvSpPr>
          <p:nvPr/>
        </p:nvSpPr>
        <p:spPr bwMode="auto">
          <a:xfrm>
            <a:off x="162791" y="1524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Tree>
    <p:extLst>
      <p:ext uri="{BB962C8B-B14F-4D97-AF65-F5344CB8AC3E}">
        <p14:creationId xmlns:p14="http://schemas.microsoft.com/office/powerpoint/2010/main" val="2064416413"/>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693718" y="0"/>
            <a:ext cx="7450282" cy="1295400"/>
          </a:xfrm>
        </p:spPr>
        <p:txBody>
          <a:bodyPr>
            <a:noAutofit/>
          </a:bodyPr>
          <a:lstStyle/>
          <a:p>
            <a:pPr lvl="0" eaLnBrk="1" hangingPunct="1"/>
            <a:r>
              <a:rPr lang="en-US" b="1" dirty="0"/>
              <a:t>Present Audit Findings:</a:t>
            </a:r>
            <a:br>
              <a:rPr lang="en-US" b="1" dirty="0"/>
            </a:br>
            <a:r>
              <a:rPr lang="en-US" b="1" dirty="0"/>
              <a:t>I-275 </a:t>
            </a:r>
            <a:r>
              <a:rPr lang="en-US" dirty="0"/>
              <a:t>Positive Comments</a:t>
            </a:r>
            <a:endParaRPr lang="en-US" b="1" u="sng" dirty="0"/>
          </a:p>
        </p:txBody>
      </p:sp>
      <p:pic>
        <p:nvPicPr>
          <p:cNvPr id="316418" name="Picture 2" descr="Cars at intersection near interstate entrance">
            <a:extLst>
              <a:ext uri="{C183D7F6-B498-43B3-948B-1728B52AA6E4}">
                <adec:decorative xmlns:adec="http://schemas.microsoft.com/office/drawing/2017/decorative" val="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t="26718" b="19542"/>
          <a:stretch>
            <a:fillRect/>
          </a:stretch>
        </p:blipFill>
        <p:spPr bwMode="auto">
          <a:xfrm>
            <a:off x="304800" y="1752599"/>
            <a:ext cx="4162210" cy="2971801"/>
          </a:xfrm>
          <a:prstGeom prst="rect">
            <a:avLst/>
          </a:prstGeom>
          <a:noFill/>
          <a:ln w="9525">
            <a:noFill/>
            <a:miter lim="800000"/>
            <a:headEnd/>
            <a:tailEnd/>
          </a:ln>
        </p:spPr>
      </p:pic>
      <p:sp>
        <p:nvSpPr>
          <p:cNvPr id="7" name="TextBox 6"/>
          <p:cNvSpPr txBox="1"/>
          <p:nvPr/>
        </p:nvSpPr>
        <p:spPr>
          <a:xfrm>
            <a:off x="304800" y="4800600"/>
            <a:ext cx="4038600" cy="523220"/>
          </a:xfrm>
          <a:prstGeom prst="rect">
            <a:avLst/>
          </a:prstGeom>
          <a:solidFill>
            <a:schemeClr val="bg1"/>
          </a:solidFill>
        </p:spPr>
        <p:txBody>
          <a:bodyPr wrap="square" rtlCol="0">
            <a:spAutoFit/>
          </a:bodyPr>
          <a:lstStyle/>
          <a:p>
            <a:pPr algn="ctr"/>
            <a:r>
              <a:rPr lang="en-US" sz="2800" dirty="0">
                <a:latin typeface="Arial" panose="020B0604020202020204" pitchFamily="34" charset="0"/>
              </a:rPr>
              <a:t>Good signal visibility</a:t>
            </a:r>
          </a:p>
        </p:txBody>
      </p:sp>
      <p:pic>
        <p:nvPicPr>
          <p:cNvPr id="316419" name="Picture 3" descr="Raised pavement markers on interstate">
            <a:extLst>
              <a:ext uri="{C183D7F6-B498-43B3-948B-1728B52AA6E4}">
                <adec:decorative xmlns:adec="http://schemas.microsoft.com/office/drawing/2017/decorative" val="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1853625"/>
            <a:ext cx="4263664" cy="2887096"/>
          </a:xfrm>
          <a:prstGeom prst="rect">
            <a:avLst/>
          </a:prstGeom>
          <a:noFill/>
          <a:ln w="9525">
            <a:noFill/>
            <a:miter lim="800000"/>
            <a:headEnd/>
            <a:tailEnd/>
          </a:ln>
        </p:spPr>
      </p:pic>
      <p:sp>
        <p:nvSpPr>
          <p:cNvPr id="9" name="TextBox 8"/>
          <p:cNvSpPr txBox="1"/>
          <p:nvPr/>
        </p:nvSpPr>
        <p:spPr>
          <a:xfrm>
            <a:off x="5012871" y="4825425"/>
            <a:ext cx="3521529" cy="954107"/>
          </a:xfrm>
          <a:prstGeom prst="rect">
            <a:avLst/>
          </a:prstGeom>
          <a:solidFill>
            <a:schemeClr val="bg1"/>
          </a:solidFill>
        </p:spPr>
        <p:txBody>
          <a:bodyPr wrap="square" rtlCol="0">
            <a:spAutoFit/>
          </a:bodyPr>
          <a:lstStyle/>
          <a:p>
            <a:pPr algn="ctr"/>
            <a:r>
              <a:rPr lang="en-US" sz="2800" dirty="0">
                <a:latin typeface="Arial" panose="020B0604020202020204" pitchFamily="34" charset="0"/>
              </a:rPr>
              <a:t>Raised Pavement Markers work well</a:t>
            </a:r>
          </a:p>
        </p:txBody>
      </p:sp>
      <p:sp>
        <p:nvSpPr>
          <p:cNvPr id="8" name="Oval 9"/>
          <p:cNvSpPr>
            <a:spLocks noChangeArrowheads="1"/>
          </p:cNvSpPr>
          <p:nvPr/>
        </p:nvSpPr>
        <p:spPr bwMode="auto">
          <a:xfrm>
            <a:off x="240902"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9916DC90-668C-A707-A059-98372C5CB6DA}"/>
              </a:ext>
            </a:extLst>
          </p:cNvPr>
          <p:cNvSpPr/>
          <p:nvPr/>
        </p:nvSpPr>
        <p:spPr>
          <a:xfrm>
            <a:off x="7771561" y="5779532"/>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207949666"/>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454726" y="0"/>
            <a:ext cx="7689273" cy="1295400"/>
          </a:xfrm>
        </p:spPr>
        <p:txBody>
          <a:bodyPr>
            <a:noAutofit/>
          </a:bodyPr>
          <a:lstStyle/>
          <a:p>
            <a:r>
              <a:rPr lang="en-US" b="1" dirty="0"/>
              <a:t>Sample Findings:</a:t>
            </a:r>
            <a:br>
              <a:rPr lang="en-US" b="1" dirty="0"/>
            </a:br>
            <a:r>
              <a:rPr lang="en-US" b="1" dirty="0"/>
              <a:t>I-275 Example</a:t>
            </a:r>
          </a:p>
        </p:txBody>
      </p:sp>
      <p:graphicFrame>
        <p:nvGraphicFramePr>
          <p:cNvPr id="2" name="Table 1"/>
          <p:cNvGraphicFramePr>
            <a:graphicFrameLocks noGrp="1"/>
          </p:cNvGraphicFramePr>
          <p:nvPr>
            <p:extLst>
              <p:ext uri="{D42A27DB-BD31-4B8C-83A1-F6EECF244321}">
                <p14:modId xmlns:p14="http://schemas.microsoft.com/office/powerpoint/2010/main" val="2180636449"/>
              </p:ext>
            </p:extLst>
          </p:nvPr>
        </p:nvGraphicFramePr>
        <p:xfrm>
          <a:off x="0" y="1732630"/>
          <a:ext cx="9144000" cy="4074987"/>
        </p:xfrm>
        <a:graphic>
          <a:graphicData uri="http://schemas.openxmlformats.org/drawingml/2006/table">
            <a:tbl>
              <a:tblPr firstRow="1" bandRow="1">
                <a:tableStyleId>{775DCB02-9BB8-47FD-8907-85C794F793BA}</a:tableStyleId>
              </a:tblPr>
              <a:tblGrid>
                <a:gridCol w="4883727">
                  <a:extLst>
                    <a:ext uri="{9D8B030D-6E8A-4147-A177-3AD203B41FA5}">
                      <a16:colId xmlns:a16="http://schemas.microsoft.com/office/drawing/2014/main" val="20000"/>
                    </a:ext>
                  </a:extLst>
                </a:gridCol>
                <a:gridCol w="4260273">
                  <a:extLst>
                    <a:ext uri="{9D8B030D-6E8A-4147-A177-3AD203B41FA5}">
                      <a16:colId xmlns:a16="http://schemas.microsoft.com/office/drawing/2014/main" val="20001"/>
                    </a:ext>
                  </a:extLst>
                </a:gridCol>
              </a:tblGrid>
              <a:tr h="533399">
                <a:tc>
                  <a:txBody>
                    <a:bodyPr/>
                    <a:lstStyle/>
                    <a:p>
                      <a:pPr marL="0" marR="0" algn="ctr">
                        <a:lnSpc>
                          <a:spcPct val="115000"/>
                        </a:lnSpc>
                        <a:spcBef>
                          <a:spcPts val="0"/>
                        </a:spcBef>
                        <a:spcAft>
                          <a:spcPts val="1000"/>
                        </a:spcAft>
                      </a:pPr>
                      <a:r>
                        <a:rPr lang="en-US" sz="2800" dirty="0">
                          <a:effectLst/>
                          <a:latin typeface="Arial" panose="020B0604020202020204" pitchFamily="34" charset="0"/>
                        </a:rPr>
                        <a:t>WZRSA Team Observation/</a:t>
                      </a:r>
                      <a:endParaRPr lang="en-US" sz="2000" dirty="0">
                        <a:effectLst/>
                        <a:latin typeface="Arial" panose="020B0604020202020204" pitchFamily="34" charset="0"/>
                        <a:ea typeface="Calibri"/>
                        <a:cs typeface="Times New Roman"/>
                      </a:endParaRPr>
                    </a:p>
                  </a:txBody>
                  <a:tcPr anchor="b"/>
                </a:tc>
                <a:tc>
                  <a:txBody>
                    <a:bodyPr/>
                    <a:lstStyle/>
                    <a:p>
                      <a:pPr marL="0" marR="0" algn="ctr">
                        <a:lnSpc>
                          <a:spcPct val="115000"/>
                        </a:lnSpc>
                        <a:spcBef>
                          <a:spcPts val="0"/>
                        </a:spcBef>
                        <a:spcAft>
                          <a:spcPts val="1000"/>
                        </a:spcAft>
                      </a:pPr>
                      <a:r>
                        <a:rPr lang="en-US" sz="2800" dirty="0">
                          <a:effectLst/>
                          <a:latin typeface="Arial" panose="020B0604020202020204" pitchFamily="34" charset="0"/>
                        </a:rPr>
                        <a:t>Recommendation</a:t>
                      </a:r>
                      <a:endParaRPr lang="en-US" sz="2000" dirty="0">
                        <a:effectLst/>
                        <a:latin typeface="Arial" panose="020B0604020202020204" pitchFamily="34" charset="0"/>
                        <a:ea typeface="Calibri"/>
                        <a:cs typeface="Times New Roman"/>
                      </a:endParaRPr>
                    </a:p>
                  </a:txBody>
                  <a:tcPr anchor="b"/>
                </a:tc>
                <a:extLst>
                  <a:ext uri="{0D108BD9-81ED-4DB2-BD59-A6C34878D82A}">
                    <a16:rowId xmlns:a16="http://schemas.microsoft.com/office/drawing/2014/main" val="10000"/>
                  </a:ext>
                </a:extLst>
              </a:tr>
              <a:tr h="636319">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Speeding on the corridor increases at night as congestion decreases</a:t>
                      </a:r>
                      <a:endParaRPr lang="en-US" sz="2800" dirty="0">
                        <a:effectLst/>
                        <a:latin typeface="Arial" panose="020B0604020202020204" pitchFamily="34" charset="0"/>
                        <a:ea typeface="Calibri"/>
                        <a:cs typeface="Times New Roman"/>
                      </a:endParaRPr>
                    </a:p>
                  </a:txBody>
                  <a:tcPr anchor="ctr">
                    <a:solidFill>
                      <a:schemeClr val="bg1"/>
                    </a:solidFill>
                  </a:tcPr>
                </a:tc>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Increase enforcement during non-peak hours</a:t>
                      </a:r>
                      <a:endParaRPr lang="en-US" sz="2800" dirty="0">
                        <a:effectLst/>
                        <a:latin typeface="Arial" panose="020B0604020202020204" pitchFamily="34" charset="0"/>
                        <a:ea typeface="Calibri"/>
                        <a:cs typeface="Times New Roman"/>
                      </a:endParaRPr>
                    </a:p>
                  </a:txBody>
                  <a:tcPr>
                    <a:solidFill>
                      <a:schemeClr val="bg1"/>
                    </a:solidFill>
                  </a:tcPr>
                </a:tc>
                <a:extLst>
                  <a:ext uri="{0D108BD9-81ED-4DB2-BD59-A6C34878D82A}">
                    <a16:rowId xmlns:a16="http://schemas.microsoft.com/office/drawing/2014/main" val="10001"/>
                  </a:ext>
                </a:extLst>
              </a:tr>
              <a:tr h="636319">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Pedestrian crosswalks at Howard and Armenia are parallel bars and vehicles stop within crosswalk</a:t>
                      </a:r>
                      <a:endParaRPr lang="en-US" sz="2800" dirty="0">
                        <a:effectLst/>
                        <a:latin typeface="Arial" panose="020B0604020202020204" pitchFamily="34" charset="0"/>
                        <a:ea typeface="Calibri"/>
                        <a:cs typeface="Times New Roman"/>
                      </a:endParaRPr>
                    </a:p>
                  </a:txBody>
                  <a:tcPr anchor="ctr">
                    <a:solidFill>
                      <a:schemeClr val="bg1"/>
                    </a:solidFill>
                  </a:tcPr>
                </a:tc>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Provide special emphasis crosswalks</a:t>
                      </a:r>
                      <a:endParaRPr lang="en-US" sz="2800" dirty="0">
                        <a:effectLst/>
                        <a:latin typeface="Arial" panose="020B0604020202020204" pitchFamily="34" charset="0"/>
                        <a:ea typeface="Calibri"/>
                        <a:cs typeface="Times New Roman"/>
                      </a:endParaRPr>
                    </a:p>
                  </a:txBody>
                  <a:tcPr>
                    <a:solidFill>
                      <a:schemeClr val="bg1"/>
                    </a:solidFill>
                  </a:tcPr>
                </a:tc>
                <a:extLst>
                  <a:ext uri="{0D108BD9-81ED-4DB2-BD59-A6C34878D82A}">
                    <a16:rowId xmlns:a16="http://schemas.microsoft.com/office/drawing/2014/main" val="10002"/>
                  </a:ext>
                </a:extLst>
              </a:tr>
            </a:tbl>
          </a:graphicData>
        </a:graphic>
      </p:graphicFrame>
      <p:sp>
        <p:nvSpPr>
          <p:cNvPr id="5" name="Oval 9"/>
          <p:cNvSpPr>
            <a:spLocks noChangeArrowheads="1"/>
          </p:cNvSpPr>
          <p:nvPr/>
        </p:nvSpPr>
        <p:spPr bwMode="auto">
          <a:xfrm>
            <a:off x="142009" y="133624"/>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Tree>
    <p:extLst>
      <p:ext uri="{BB962C8B-B14F-4D97-AF65-F5344CB8AC3E}">
        <p14:creationId xmlns:p14="http://schemas.microsoft.com/office/powerpoint/2010/main" val="1826085680"/>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24467940"/>
              </p:ext>
            </p:extLst>
          </p:nvPr>
        </p:nvGraphicFramePr>
        <p:xfrm>
          <a:off x="38100" y="1457420"/>
          <a:ext cx="9105900" cy="4565715"/>
        </p:xfrm>
        <a:graphic>
          <a:graphicData uri="http://schemas.openxmlformats.org/drawingml/2006/table">
            <a:tbl>
              <a:tblPr firstRow="1" bandRow="1">
                <a:tableStyleId>{775DCB02-9BB8-47FD-8907-85C794F793BA}</a:tableStyleId>
              </a:tblPr>
              <a:tblGrid>
                <a:gridCol w="4762500">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tblGrid>
              <a:tr h="449285">
                <a:tc>
                  <a:txBody>
                    <a:bodyPr/>
                    <a:lstStyle/>
                    <a:p>
                      <a:pPr marL="0" marR="0" algn="ctr">
                        <a:lnSpc>
                          <a:spcPct val="115000"/>
                        </a:lnSpc>
                        <a:spcBef>
                          <a:spcPts val="0"/>
                        </a:spcBef>
                        <a:spcAft>
                          <a:spcPts val="1000"/>
                        </a:spcAft>
                      </a:pPr>
                      <a:r>
                        <a:rPr lang="en-US" sz="2800" dirty="0">
                          <a:effectLst/>
                          <a:latin typeface="Arial" panose="020B0604020202020204" pitchFamily="34" charset="0"/>
                        </a:rPr>
                        <a:t>WZRSA Team Observation</a:t>
                      </a:r>
                      <a:endParaRPr lang="en-US" sz="2000" dirty="0">
                        <a:effectLst/>
                        <a:latin typeface="Arial" panose="020B0604020202020204" pitchFamily="34" charset="0"/>
                        <a:ea typeface="Calibri"/>
                        <a:cs typeface="Times New Roman"/>
                      </a:endParaRPr>
                    </a:p>
                  </a:txBody>
                  <a:tcPr anchor="b"/>
                </a:tc>
                <a:tc>
                  <a:txBody>
                    <a:bodyPr/>
                    <a:lstStyle/>
                    <a:p>
                      <a:pPr marL="0" marR="0" algn="ctr">
                        <a:lnSpc>
                          <a:spcPct val="115000"/>
                        </a:lnSpc>
                        <a:spcBef>
                          <a:spcPts val="0"/>
                        </a:spcBef>
                        <a:spcAft>
                          <a:spcPts val="1000"/>
                        </a:spcAft>
                      </a:pPr>
                      <a:r>
                        <a:rPr lang="en-US" sz="2800" dirty="0">
                          <a:effectLst/>
                          <a:latin typeface="Arial" panose="020B0604020202020204" pitchFamily="34" charset="0"/>
                        </a:rPr>
                        <a:t>Recommendation</a:t>
                      </a:r>
                      <a:endParaRPr lang="en-US" sz="2000" dirty="0">
                        <a:effectLst/>
                        <a:latin typeface="Arial" panose="020B0604020202020204" pitchFamily="34" charset="0"/>
                        <a:ea typeface="Calibri"/>
                        <a:cs typeface="Times New Roman"/>
                      </a:endParaRPr>
                    </a:p>
                  </a:txBody>
                  <a:tcPr anchor="b"/>
                </a:tc>
                <a:extLst>
                  <a:ext uri="{0D108BD9-81ED-4DB2-BD59-A6C34878D82A}">
                    <a16:rowId xmlns:a16="http://schemas.microsoft.com/office/drawing/2014/main" val="10000"/>
                  </a:ext>
                </a:extLst>
              </a:tr>
              <a:tr h="636319">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Successive signalized intersections have inconsistent alignment of signal heads</a:t>
                      </a:r>
                      <a:endParaRPr lang="en-US" sz="2800" dirty="0">
                        <a:effectLst/>
                        <a:latin typeface="Arial" panose="020B0604020202020204" pitchFamily="34" charset="0"/>
                        <a:ea typeface="Calibri"/>
                        <a:cs typeface="Times New Roman"/>
                      </a:endParaRPr>
                    </a:p>
                  </a:txBody>
                  <a:tcPr>
                    <a:solidFill>
                      <a:schemeClr val="bg1"/>
                    </a:solidFill>
                  </a:tcPr>
                </a:tc>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Realign signals heads at either lane line or travel line and provide optically limited heads</a:t>
                      </a:r>
                      <a:endParaRPr lang="en-US" sz="2800" dirty="0">
                        <a:effectLst/>
                        <a:latin typeface="Arial" panose="020B0604020202020204" pitchFamily="34" charset="0"/>
                        <a:ea typeface="Calibri"/>
                        <a:cs typeface="Times New Roman"/>
                      </a:endParaRPr>
                    </a:p>
                  </a:txBody>
                  <a:tcPr anchor="ctr">
                    <a:solidFill>
                      <a:schemeClr val="bg1"/>
                    </a:solidFill>
                  </a:tcPr>
                </a:tc>
                <a:extLst>
                  <a:ext uri="{0D108BD9-81ED-4DB2-BD59-A6C34878D82A}">
                    <a16:rowId xmlns:a16="http://schemas.microsoft.com/office/drawing/2014/main" val="10001"/>
                  </a:ext>
                </a:extLst>
              </a:tr>
              <a:tr h="636319">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Yield signs on the Kay Street approach appear high with faded yield pavement markings</a:t>
                      </a:r>
                      <a:endParaRPr lang="en-US" sz="2800" dirty="0">
                        <a:effectLst/>
                        <a:latin typeface="Arial" panose="020B0604020202020204" pitchFamily="34" charset="0"/>
                        <a:ea typeface="Calibri"/>
                        <a:cs typeface="Times New Roman"/>
                      </a:endParaRPr>
                    </a:p>
                  </a:txBody>
                  <a:tcPr>
                    <a:solidFill>
                      <a:schemeClr val="bg1"/>
                    </a:solidFill>
                  </a:tcPr>
                </a:tc>
                <a:tc>
                  <a:txBody>
                    <a:bodyPr/>
                    <a:lstStyle/>
                    <a:p>
                      <a:pPr marL="457200" marR="0" indent="-457200" algn="l" defTabSz="914400" rtl="0" eaLnBrk="1" latinLnBrk="0" hangingPunct="1">
                        <a:lnSpc>
                          <a:spcPct val="115000"/>
                        </a:lnSpc>
                        <a:spcBef>
                          <a:spcPts val="0"/>
                        </a:spcBef>
                        <a:spcAft>
                          <a:spcPts val="1000"/>
                        </a:spcAft>
                        <a:buFont typeface="Arial" panose="020B0604020202020204" pitchFamily="34" charset="0"/>
                        <a:buChar char="•"/>
                      </a:pPr>
                      <a:r>
                        <a:rPr lang="en-US" sz="2800" kern="1200" dirty="0">
                          <a:solidFill>
                            <a:schemeClr val="dk1"/>
                          </a:solidFill>
                          <a:effectLst/>
                          <a:latin typeface="Arial" panose="020B0604020202020204" pitchFamily="34" charset="0"/>
                          <a:ea typeface="+mn-ea"/>
                          <a:cs typeface="+mn-cs"/>
                        </a:rPr>
                        <a:t>Lower yield signs and improve pavement markings</a:t>
                      </a:r>
                    </a:p>
                  </a:txBody>
                  <a:tcPr>
                    <a:solidFill>
                      <a:schemeClr val="bg1"/>
                    </a:solidFill>
                  </a:tcPr>
                </a:tc>
                <a:extLst>
                  <a:ext uri="{0D108BD9-81ED-4DB2-BD59-A6C34878D82A}">
                    <a16:rowId xmlns:a16="http://schemas.microsoft.com/office/drawing/2014/main" val="10002"/>
                  </a:ext>
                </a:extLst>
              </a:tr>
            </a:tbl>
          </a:graphicData>
        </a:graphic>
      </p:graphicFrame>
      <p:sp>
        <p:nvSpPr>
          <p:cNvPr id="5" name="Oval 9"/>
          <p:cNvSpPr>
            <a:spLocks noChangeArrowheads="1"/>
          </p:cNvSpPr>
          <p:nvPr/>
        </p:nvSpPr>
        <p:spPr bwMode="auto">
          <a:xfrm>
            <a:off x="173182" y="16749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7" name="Rectangle 2">
            <a:extLst>
              <a:ext uri="{FF2B5EF4-FFF2-40B4-BE49-F238E27FC236}">
                <a16:creationId xmlns:a16="http://schemas.microsoft.com/office/drawing/2014/main" id="{88CBB5AA-808C-4165-BF8C-09E86F95258C}"/>
              </a:ext>
            </a:extLst>
          </p:cNvPr>
          <p:cNvSpPr txBox="1">
            <a:spLocks noChangeArrowheads="1"/>
          </p:cNvSpPr>
          <p:nvPr/>
        </p:nvSpPr>
        <p:spPr>
          <a:xfrm>
            <a:off x="1465118" y="0"/>
            <a:ext cx="7678882"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Sample Findings:</a:t>
            </a:r>
            <a:br>
              <a:rPr lang="en-US" dirty="0"/>
            </a:br>
            <a:r>
              <a:rPr lang="en-US" dirty="0"/>
              <a:t>I-275 Example</a:t>
            </a:r>
          </a:p>
        </p:txBody>
      </p:sp>
    </p:spTree>
    <p:extLst>
      <p:ext uri="{BB962C8B-B14F-4D97-AF65-F5344CB8AC3E}">
        <p14:creationId xmlns:p14="http://schemas.microsoft.com/office/powerpoint/2010/main" val="62290975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This workshop discusses the application of the RSA process to highway work zones&#10;">
            <a:extLst>
              <a:ext uri="{FF2B5EF4-FFF2-40B4-BE49-F238E27FC236}">
                <a16:creationId xmlns:a16="http://schemas.microsoft.com/office/drawing/2014/main" id="{CFC7973B-EA05-46DC-9682-1231D59601DC}"/>
              </a:ext>
            </a:extLst>
          </p:cNvPr>
          <p:cNvSpPr txBox="1"/>
          <p:nvPr/>
        </p:nvSpPr>
        <p:spPr>
          <a:xfrm>
            <a:off x="972766" y="1439694"/>
            <a:ext cx="7509753" cy="1569660"/>
          </a:xfrm>
          <a:prstGeom prst="rect">
            <a:avLst/>
          </a:prstGeom>
          <a:solidFill>
            <a:schemeClr val="bg1"/>
          </a:solidFill>
          <a:ln>
            <a:solidFill>
              <a:srgbClr val="C00000"/>
            </a:solidFill>
          </a:ln>
        </p:spPr>
        <p:txBody>
          <a:bodyPr wrap="square" rtlCol="0">
            <a:spAutoFit/>
          </a:bodyPr>
          <a:lstStyle/>
          <a:p>
            <a:pPr algn="ctr"/>
            <a:r>
              <a:rPr lang="en-US" sz="3200" b="1" dirty="0">
                <a:solidFill>
                  <a:srgbClr val="C00000"/>
                </a:solidFill>
                <a:latin typeface="Arial" panose="020B0604020202020204" pitchFamily="34" charset="0"/>
              </a:rPr>
              <a:t>This workshop discusses the application of the RSA process to highway work zones</a:t>
            </a:r>
          </a:p>
        </p:txBody>
      </p:sp>
    </p:spTree>
    <p:extLst>
      <p:ext uri="{BB962C8B-B14F-4D97-AF65-F5344CB8AC3E}">
        <p14:creationId xmlns:p14="http://schemas.microsoft.com/office/powerpoint/2010/main" val="18694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78343206"/>
              </p:ext>
            </p:extLst>
          </p:nvPr>
        </p:nvGraphicFramePr>
        <p:xfrm>
          <a:off x="19050" y="1454728"/>
          <a:ext cx="9105900" cy="4536914"/>
        </p:xfrm>
        <a:graphic>
          <a:graphicData uri="http://schemas.openxmlformats.org/drawingml/2006/table">
            <a:tbl>
              <a:tblPr firstRow="1" bandRow="1">
                <a:tableStyleId>{775DCB02-9BB8-47FD-8907-85C794F793BA}</a:tableStyleId>
              </a:tblPr>
              <a:tblGrid>
                <a:gridCol w="4802332">
                  <a:extLst>
                    <a:ext uri="{9D8B030D-6E8A-4147-A177-3AD203B41FA5}">
                      <a16:colId xmlns:a16="http://schemas.microsoft.com/office/drawing/2014/main" val="20000"/>
                    </a:ext>
                  </a:extLst>
                </a:gridCol>
                <a:gridCol w="4303568">
                  <a:extLst>
                    <a:ext uri="{9D8B030D-6E8A-4147-A177-3AD203B41FA5}">
                      <a16:colId xmlns:a16="http://schemas.microsoft.com/office/drawing/2014/main" val="20001"/>
                    </a:ext>
                  </a:extLst>
                </a:gridCol>
              </a:tblGrid>
              <a:tr h="509156">
                <a:tc>
                  <a:txBody>
                    <a:bodyPr/>
                    <a:lstStyle/>
                    <a:p>
                      <a:pPr marL="0" marR="0" algn="ctr">
                        <a:lnSpc>
                          <a:spcPct val="115000"/>
                        </a:lnSpc>
                        <a:spcBef>
                          <a:spcPts val="0"/>
                        </a:spcBef>
                        <a:spcAft>
                          <a:spcPts val="1000"/>
                        </a:spcAft>
                      </a:pPr>
                      <a:r>
                        <a:rPr lang="en-US" sz="2800" dirty="0">
                          <a:effectLst/>
                          <a:latin typeface="Arial" panose="020B0604020202020204" pitchFamily="34" charset="0"/>
                        </a:rPr>
                        <a:t>WZRSA Team Observation</a:t>
                      </a:r>
                      <a:endParaRPr lang="en-US" sz="2000" dirty="0">
                        <a:effectLst/>
                        <a:latin typeface="Arial" panose="020B0604020202020204" pitchFamily="34" charset="0"/>
                        <a:ea typeface="Calibri"/>
                        <a:cs typeface="Times New Roman"/>
                      </a:endParaRPr>
                    </a:p>
                  </a:txBody>
                  <a:tcPr anchor="b"/>
                </a:tc>
                <a:tc>
                  <a:txBody>
                    <a:bodyPr/>
                    <a:lstStyle/>
                    <a:p>
                      <a:pPr marL="0" marR="0" algn="ctr">
                        <a:lnSpc>
                          <a:spcPct val="115000"/>
                        </a:lnSpc>
                        <a:spcBef>
                          <a:spcPts val="0"/>
                        </a:spcBef>
                        <a:spcAft>
                          <a:spcPts val="1000"/>
                        </a:spcAft>
                      </a:pPr>
                      <a:r>
                        <a:rPr lang="en-US" sz="2800" dirty="0">
                          <a:effectLst/>
                          <a:latin typeface="Arial" panose="020B0604020202020204" pitchFamily="34" charset="0"/>
                        </a:rPr>
                        <a:t>Recommendation</a:t>
                      </a:r>
                      <a:endParaRPr lang="en-US" sz="2000" dirty="0">
                        <a:effectLst/>
                        <a:latin typeface="Arial" panose="020B0604020202020204" pitchFamily="34" charset="0"/>
                        <a:ea typeface="Calibri"/>
                        <a:cs typeface="Times New Roman"/>
                      </a:endParaRPr>
                    </a:p>
                  </a:txBody>
                  <a:tcPr anchor="b"/>
                </a:tc>
                <a:extLst>
                  <a:ext uri="{0D108BD9-81ED-4DB2-BD59-A6C34878D82A}">
                    <a16:rowId xmlns:a16="http://schemas.microsoft.com/office/drawing/2014/main" val="10000"/>
                  </a:ext>
                </a:extLst>
              </a:tr>
              <a:tr h="2269265">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Yielding the left-hand traffic at the Ashley/ Kay merge goes against driver expectations</a:t>
                      </a:r>
                      <a:endParaRPr lang="en-US" sz="2800" dirty="0">
                        <a:effectLst/>
                        <a:latin typeface="Arial" panose="020B0604020202020204" pitchFamily="34" charset="0"/>
                        <a:ea typeface="Calibri"/>
                        <a:cs typeface="Times New Roman"/>
                      </a:endParaRPr>
                    </a:p>
                  </a:txBody>
                  <a:tcPr>
                    <a:solidFill>
                      <a:schemeClr val="bg1"/>
                    </a:solidFill>
                  </a:tcPr>
                </a:tc>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Reverse the yield condition</a:t>
                      </a:r>
                      <a:endParaRPr lang="en-US" sz="2800" dirty="0">
                        <a:effectLst/>
                        <a:latin typeface="Arial" panose="020B0604020202020204" pitchFamily="34" charset="0"/>
                        <a:ea typeface="Calibri"/>
                        <a:cs typeface="Times New Roman"/>
                      </a:endParaRPr>
                    </a:p>
                  </a:txBody>
                  <a:tcPr>
                    <a:solidFill>
                      <a:schemeClr val="bg1"/>
                    </a:solidFill>
                  </a:tcPr>
                </a:tc>
                <a:extLst>
                  <a:ext uri="{0D108BD9-81ED-4DB2-BD59-A6C34878D82A}">
                    <a16:rowId xmlns:a16="http://schemas.microsoft.com/office/drawing/2014/main" val="10001"/>
                  </a:ext>
                </a:extLst>
              </a:tr>
              <a:tr h="1727200">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Ashley/Kay Street merge onto the mainline feels quick</a:t>
                      </a:r>
                      <a:endParaRPr lang="en-US" sz="2800" dirty="0">
                        <a:effectLst/>
                        <a:latin typeface="Arial" panose="020B0604020202020204" pitchFamily="34" charset="0"/>
                        <a:ea typeface="Calibri"/>
                        <a:cs typeface="Times New Roman"/>
                      </a:endParaRPr>
                    </a:p>
                  </a:txBody>
                  <a:tcPr>
                    <a:solidFill>
                      <a:schemeClr val="bg1"/>
                    </a:solidFill>
                  </a:tcPr>
                </a:tc>
                <a:tc>
                  <a:txBody>
                    <a:bodyPr/>
                    <a:lstStyle/>
                    <a:p>
                      <a:pPr marL="457200" marR="0" indent="-457200">
                        <a:lnSpc>
                          <a:spcPct val="115000"/>
                        </a:lnSpc>
                        <a:spcBef>
                          <a:spcPts val="0"/>
                        </a:spcBef>
                        <a:spcAft>
                          <a:spcPts val="1000"/>
                        </a:spcAft>
                        <a:buFont typeface="Arial" panose="020B0604020202020204" pitchFamily="34" charset="0"/>
                        <a:buChar char="•"/>
                      </a:pPr>
                      <a:r>
                        <a:rPr lang="en-US" sz="2800" dirty="0">
                          <a:effectLst/>
                          <a:latin typeface="Arial" panose="020B0604020202020204" pitchFamily="34" charset="0"/>
                        </a:rPr>
                        <a:t>Extend the merge area at Ashley/Kay Street by shifting the barriers</a:t>
                      </a:r>
                      <a:endParaRPr lang="en-US" sz="2800" dirty="0">
                        <a:effectLst/>
                        <a:latin typeface="Arial" panose="020B0604020202020204" pitchFamily="34" charset="0"/>
                        <a:ea typeface="Calibri"/>
                        <a:cs typeface="Times New Roman"/>
                      </a:endParaRPr>
                    </a:p>
                  </a:txBody>
                  <a:tcPr>
                    <a:solidFill>
                      <a:schemeClr val="bg1"/>
                    </a:solidFill>
                  </a:tcPr>
                </a:tc>
                <a:extLst>
                  <a:ext uri="{0D108BD9-81ED-4DB2-BD59-A6C34878D82A}">
                    <a16:rowId xmlns:a16="http://schemas.microsoft.com/office/drawing/2014/main" val="10002"/>
                  </a:ext>
                </a:extLst>
              </a:tr>
            </a:tbl>
          </a:graphicData>
        </a:graphic>
      </p:graphicFrame>
      <p:sp>
        <p:nvSpPr>
          <p:cNvPr id="5" name="Oval 9"/>
          <p:cNvSpPr>
            <a:spLocks noChangeArrowheads="1"/>
          </p:cNvSpPr>
          <p:nvPr/>
        </p:nvSpPr>
        <p:spPr bwMode="auto">
          <a:xfrm>
            <a:off x="142009"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7" name="Rectangle 2">
            <a:extLst>
              <a:ext uri="{FF2B5EF4-FFF2-40B4-BE49-F238E27FC236}">
                <a16:creationId xmlns:a16="http://schemas.microsoft.com/office/drawing/2014/main" id="{784169DC-1FE5-4D70-96A3-7EF32506A91D}"/>
              </a:ext>
            </a:extLst>
          </p:cNvPr>
          <p:cNvSpPr txBox="1">
            <a:spLocks noChangeArrowheads="1"/>
          </p:cNvSpPr>
          <p:nvPr/>
        </p:nvSpPr>
        <p:spPr>
          <a:xfrm>
            <a:off x="1454726" y="0"/>
            <a:ext cx="7689273"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Sample Findings:</a:t>
            </a:r>
            <a:br>
              <a:rPr lang="en-US" dirty="0"/>
            </a:br>
            <a:r>
              <a:rPr lang="en-US" dirty="0"/>
              <a:t>I-275 Example</a:t>
            </a:r>
          </a:p>
        </p:txBody>
      </p:sp>
    </p:spTree>
    <p:extLst>
      <p:ext uri="{BB962C8B-B14F-4D97-AF65-F5344CB8AC3E}">
        <p14:creationId xmlns:p14="http://schemas.microsoft.com/office/powerpoint/2010/main" val="1269633311"/>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558636" y="0"/>
            <a:ext cx="7585364" cy="1295400"/>
          </a:xfrm>
        </p:spPr>
        <p:txBody>
          <a:bodyPr>
            <a:noAutofit/>
          </a:bodyPr>
          <a:lstStyle/>
          <a:p>
            <a:pPr eaLnBrk="1" hangingPunct="1"/>
            <a:r>
              <a:rPr lang="en-US" b="1" dirty="0"/>
              <a:t>Sample Audit Findings: </a:t>
            </a:r>
            <a:br>
              <a:rPr lang="en-US" b="1" dirty="0"/>
            </a:br>
            <a:r>
              <a:rPr lang="en-US" b="1" dirty="0"/>
              <a:t>118</a:t>
            </a:r>
            <a:r>
              <a:rPr lang="en-US" b="1" baseline="30000" dirty="0"/>
              <a:t>th</a:t>
            </a:r>
            <a:r>
              <a:rPr lang="en-US" b="1" dirty="0"/>
              <a:t> Ave: Positive Findings</a:t>
            </a:r>
            <a:endParaRPr lang="en-US" b="1" u="sng" dirty="0"/>
          </a:p>
        </p:txBody>
      </p:sp>
      <p:sp>
        <p:nvSpPr>
          <p:cNvPr id="8" name="Content Placeholder 2"/>
          <p:cNvSpPr txBox="1">
            <a:spLocks/>
          </p:cNvSpPr>
          <p:nvPr/>
        </p:nvSpPr>
        <p:spPr>
          <a:xfrm>
            <a:off x="228600" y="1752600"/>
            <a:ext cx="8229600" cy="17526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Design team has “thought of it all”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Local fire house is interested/informed about project and provided additional comments</a:t>
            </a:r>
          </a:p>
        </p:txBody>
      </p:sp>
      <p:pic>
        <p:nvPicPr>
          <p:cNvPr id="11" name="Picture 2" descr="Work zone RSA team in meeting roo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0550" y="3310467"/>
            <a:ext cx="3352800" cy="2514600"/>
          </a:xfrm>
          <a:prstGeom prst="rect">
            <a:avLst/>
          </a:prstGeom>
          <a:noFill/>
        </p:spPr>
      </p:pic>
      <p:pic>
        <p:nvPicPr>
          <p:cNvPr id="12" name="Picture 3" descr="Image of the Pinellas Park Fire Administration and Station 35 Sign&#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305300" y="3310467"/>
            <a:ext cx="3349625" cy="2512218"/>
          </a:xfrm>
          <a:prstGeom prst="rect">
            <a:avLst/>
          </a:prstGeom>
          <a:noFill/>
        </p:spPr>
      </p:pic>
      <p:sp>
        <p:nvSpPr>
          <p:cNvPr id="7" name="Oval 9"/>
          <p:cNvSpPr>
            <a:spLocks noChangeArrowheads="1"/>
          </p:cNvSpPr>
          <p:nvPr/>
        </p:nvSpPr>
        <p:spPr bwMode="auto">
          <a:xfrm>
            <a:off x="176645"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3" name="Google Shape;74;p1">
            <a:extLst>
              <a:ext uri="{FF2B5EF4-FFF2-40B4-BE49-F238E27FC236}">
                <a16:creationId xmlns:a16="http://schemas.microsoft.com/office/drawing/2014/main" id="{8D7DA4CD-25C6-869A-3EF0-224A139595E4}"/>
              </a:ext>
            </a:extLst>
          </p:cNvPr>
          <p:cNvSpPr/>
          <p:nvPr/>
        </p:nvSpPr>
        <p:spPr>
          <a:xfrm>
            <a:off x="6306443" y="5822685"/>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4" name="Picture 2" descr="E:\RSA Work Zone I275\IMG_1110.JPG">
            <a:extLst>
              <a:ext uri="{FF2B5EF4-FFF2-40B4-BE49-F238E27FC236}">
                <a16:creationId xmlns:a16="http://schemas.microsoft.com/office/drawing/2014/main" id="{5128535F-10EB-5123-1890-D61E6A920E7E}"/>
              </a:ext>
            </a:extLst>
          </p:cNvPr>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artisticBlur/>
                    </a14:imgEffect>
                  </a14:imgLayer>
                </a14:imgProps>
              </a:ext>
              <a:ext uri="{28A0092B-C50C-407E-A947-70E740481C1C}">
                <a14:useLocalDpi xmlns:a14="http://schemas.microsoft.com/office/drawing/2010/main"/>
              </a:ext>
            </a:extLst>
          </a:blip>
          <a:srcRect l="68027" t="78818" r="17407" b="11678"/>
          <a:stretch/>
        </p:blipFill>
        <p:spPr bwMode="auto">
          <a:xfrm>
            <a:off x="2888673" y="5309754"/>
            <a:ext cx="488372" cy="238991"/>
          </a:xfrm>
          <a:prstGeom prst="rect">
            <a:avLst/>
          </a:prstGeom>
          <a:noFill/>
        </p:spPr>
      </p:pic>
    </p:spTree>
    <p:extLst>
      <p:ext uri="{BB962C8B-B14F-4D97-AF65-F5344CB8AC3E}">
        <p14:creationId xmlns:p14="http://schemas.microsoft.com/office/powerpoint/2010/main" val="2118723224"/>
      </p:ext>
    </p:ext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91840412"/>
              </p:ext>
            </p:extLst>
          </p:nvPr>
        </p:nvGraphicFramePr>
        <p:xfrm>
          <a:off x="0" y="1395843"/>
          <a:ext cx="9220200" cy="4582912"/>
        </p:xfrm>
        <a:graphic>
          <a:graphicData uri="http://schemas.openxmlformats.org/drawingml/2006/table">
            <a:tbl>
              <a:tblPr firstRow="1" bandRow="1">
                <a:tableStyleId>{775DCB02-9BB8-47FD-8907-85C794F793BA}</a:tableStyleId>
              </a:tblPr>
              <a:tblGrid>
                <a:gridCol w="5673436">
                  <a:extLst>
                    <a:ext uri="{9D8B030D-6E8A-4147-A177-3AD203B41FA5}">
                      <a16:colId xmlns:a16="http://schemas.microsoft.com/office/drawing/2014/main" val="20000"/>
                    </a:ext>
                  </a:extLst>
                </a:gridCol>
                <a:gridCol w="3546764">
                  <a:extLst>
                    <a:ext uri="{9D8B030D-6E8A-4147-A177-3AD203B41FA5}">
                      <a16:colId xmlns:a16="http://schemas.microsoft.com/office/drawing/2014/main" val="20001"/>
                    </a:ext>
                  </a:extLst>
                </a:gridCol>
              </a:tblGrid>
              <a:tr h="557646">
                <a:tc>
                  <a:txBody>
                    <a:bodyPr/>
                    <a:lstStyle/>
                    <a:p>
                      <a:pPr marL="0" marR="0" algn="ctr">
                        <a:lnSpc>
                          <a:spcPct val="115000"/>
                        </a:lnSpc>
                        <a:spcBef>
                          <a:spcPts val="0"/>
                        </a:spcBef>
                        <a:spcAft>
                          <a:spcPts val="0"/>
                        </a:spcAft>
                      </a:pPr>
                      <a:r>
                        <a:rPr lang="en-US" sz="2800" kern="1200" dirty="0">
                          <a:effectLst/>
                          <a:latin typeface="Arial" panose="020B0604020202020204" pitchFamily="34" charset="0"/>
                        </a:rPr>
                        <a:t>WZRSA Team Observation</a:t>
                      </a:r>
                      <a:endParaRPr lang="en-US" sz="1800" dirty="0">
                        <a:effectLst/>
                        <a:latin typeface="Arial" panose="020B0604020202020204" pitchFamily="34" charset="0"/>
                        <a:ea typeface="Calibri"/>
                        <a:cs typeface="Times New Roman"/>
                      </a:endParaRPr>
                    </a:p>
                  </a:txBody>
                  <a:tcPr anchor="ctr"/>
                </a:tc>
                <a:tc>
                  <a:txBody>
                    <a:bodyPr/>
                    <a:lstStyle/>
                    <a:p>
                      <a:pPr marL="0" marR="0" algn="ctr" defTabSz="914079" rtl="0" eaLnBrk="1" latinLnBrk="0" hangingPunct="1">
                        <a:lnSpc>
                          <a:spcPct val="115000"/>
                        </a:lnSpc>
                        <a:spcBef>
                          <a:spcPts val="0"/>
                        </a:spcBef>
                        <a:spcAft>
                          <a:spcPts val="0"/>
                        </a:spcAft>
                      </a:pPr>
                      <a:r>
                        <a:rPr lang="en-US" sz="2800" kern="1200" dirty="0">
                          <a:effectLst/>
                          <a:latin typeface="Arial" panose="020B0604020202020204" pitchFamily="34" charset="0"/>
                        </a:rPr>
                        <a:t>Recommendation</a:t>
                      </a:r>
                      <a:endParaRPr lang="en-US" sz="2800" b="1" kern="1200" dirty="0">
                        <a:solidFill>
                          <a:srgbClr val="FFFFFF"/>
                        </a:solidFill>
                        <a:effectLst/>
                        <a:latin typeface="Arial" panose="020B0604020202020204" pitchFamily="34" charset="0"/>
                        <a:ea typeface="Times New Roman"/>
                        <a:cs typeface="Arial"/>
                      </a:endParaRPr>
                    </a:p>
                  </a:txBody>
                  <a:tcPr anchor="ctr"/>
                </a:tc>
                <a:extLst>
                  <a:ext uri="{0D108BD9-81ED-4DB2-BD59-A6C34878D82A}">
                    <a16:rowId xmlns:a16="http://schemas.microsoft.com/office/drawing/2014/main" val="10000"/>
                  </a:ext>
                </a:extLst>
              </a:tr>
              <a:tr h="990600">
                <a:tc>
                  <a:txBody>
                    <a:bodyPr/>
                    <a:lstStyle/>
                    <a:p>
                      <a:pPr marL="457200" marR="0" indent="-457200">
                        <a:lnSpc>
                          <a:spcPct val="115000"/>
                        </a:lnSpc>
                        <a:spcBef>
                          <a:spcPts val="0"/>
                        </a:spcBef>
                        <a:spcAft>
                          <a:spcPts val="0"/>
                        </a:spcAft>
                        <a:buFont typeface="Arial" panose="020B0604020202020204" pitchFamily="34" charset="0"/>
                        <a:buChar char="•"/>
                      </a:pPr>
                      <a:r>
                        <a:rPr lang="en-US" sz="2800" kern="1200" dirty="0">
                          <a:effectLst/>
                          <a:latin typeface="Arial" panose="020B0604020202020204" pitchFamily="34" charset="0"/>
                        </a:rPr>
                        <a:t>Long construction duration</a:t>
                      </a:r>
                      <a:endParaRPr lang="en-US" sz="2800" dirty="0">
                        <a:effectLst/>
                        <a:latin typeface="Arial" panose="020B0604020202020204" pitchFamily="34" charset="0"/>
                        <a:ea typeface="Calibri"/>
                        <a:cs typeface="Times New Roman"/>
                      </a:endParaRPr>
                    </a:p>
                  </a:txBody>
                  <a:tcPr>
                    <a:solidFill>
                      <a:schemeClr val="bg1"/>
                    </a:solidFill>
                  </a:tcPr>
                </a:tc>
                <a:tc>
                  <a:txBody>
                    <a:bodyPr/>
                    <a:lstStyle/>
                    <a:p>
                      <a:pPr marL="457200" marR="0" indent="-457200">
                        <a:lnSpc>
                          <a:spcPct val="115000"/>
                        </a:lnSpc>
                        <a:spcBef>
                          <a:spcPts val="0"/>
                        </a:spcBef>
                        <a:spcAft>
                          <a:spcPts val="0"/>
                        </a:spcAft>
                        <a:buFont typeface="Arial" panose="020B0604020202020204" pitchFamily="34" charset="0"/>
                        <a:buChar char="•"/>
                      </a:pPr>
                      <a:r>
                        <a:rPr lang="en-US" sz="2800" kern="1200" dirty="0">
                          <a:effectLst/>
                          <a:latin typeface="Arial" panose="020B0604020202020204" pitchFamily="34" charset="0"/>
                        </a:rPr>
                        <a:t>Potentially close 118</a:t>
                      </a:r>
                      <a:r>
                        <a:rPr lang="en-US" sz="2800" kern="1200" baseline="30000" dirty="0">
                          <a:effectLst/>
                          <a:latin typeface="Arial" panose="020B0604020202020204" pitchFamily="34" charset="0"/>
                        </a:rPr>
                        <a:t>th</a:t>
                      </a:r>
                      <a:r>
                        <a:rPr lang="en-US" sz="2800" kern="1200" dirty="0">
                          <a:effectLst/>
                          <a:latin typeface="Arial" panose="020B0604020202020204" pitchFamily="34" charset="0"/>
                        </a:rPr>
                        <a:t> Ave. and move all traffic to detour routes</a:t>
                      </a:r>
                      <a:endParaRPr lang="en-US" sz="2800" dirty="0">
                        <a:effectLst/>
                        <a:latin typeface="Arial" panose="020B0604020202020204" pitchFamily="34" charset="0"/>
                        <a:ea typeface="Calibri"/>
                        <a:cs typeface="Times New Roman"/>
                      </a:endParaRPr>
                    </a:p>
                  </a:txBody>
                  <a:tcPr>
                    <a:solidFill>
                      <a:schemeClr val="bg1"/>
                    </a:solidFill>
                  </a:tcPr>
                </a:tc>
                <a:extLst>
                  <a:ext uri="{0D108BD9-81ED-4DB2-BD59-A6C34878D82A}">
                    <a16:rowId xmlns:a16="http://schemas.microsoft.com/office/drawing/2014/main" val="10001"/>
                  </a:ext>
                </a:extLst>
              </a:tr>
              <a:tr h="1600200">
                <a:tc>
                  <a:txBody>
                    <a:bodyPr/>
                    <a:lstStyle/>
                    <a:p>
                      <a:pPr marL="457200" marR="0" indent="-457200">
                        <a:lnSpc>
                          <a:spcPct val="115000"/>
                        </a:lnSpc>
                        <a:spcBef>
                          <a:spcPts val="0"/>
                        </a:spcBef>
                        <a:spcAft>
                          <a:spcPts val="0"/>
                        </a:spcAft>
                        <a:buFont typeface="Arial" panose="020B0604020202020204" pitchFamily="34" charset="0"/>
                        <a:buChar char="•"/>
                      </a:pPr>
                      <a:r>
                        <a:rPr lang="en-US" sz="2800" kern="1200" dirty="0">
                          <a:effectLst/>
                          <a:latin typeface="Arial" panose="020B0604020202020204" pitchFamily="34" charset="0"/>
                        </a:rPr>
                        <a:t>Detour routes have inadequate capacity, signing/striping issues, limited sight distance due to parking, signal phasing</a:t>
                      </a:r>
                      <a:endParaRPr lang="en-US" sz="2800" dirty="0">
                        <a:effectLst/>
                        <a:latin typeface="Arial" panose="020B0604020202020204" pitchFamily="34" charset="0"/>
                        <a:ea typeface="Calibri"/>
                        <a:cs typeface="Times New Roman"/>
                      </a:endParaRPr>
                    </a:p>
                  </a:txBody>
                  <a:tcPr>
                    <a:solidFill>
                      <a:schemeClr val="bg1"/>
                    </a:solidFill>
                  </a:tcPr>
                </a:tc>
                <a:tc>
                  <a:txBody>
                    <a:bodyPr/>
                    <a:lstStyle/>
                    <a:p>
                      <a:pPr marL="457200" marR="0" indent="-457200">
                        <a:lnSpc>
                          <a:spcPct val="115000"/>
                        </a:lnSpc>
                        <a:spcBef>
                          <a:spcPts val="0"/>
                        </a:spcBef>
                        <a:spcAft>
                          <a:spcPts val="0"/>
                        </a:spcAft>
                        <a:buFont typeface="Arial" panose="020B0604020202020204" pitchFamily="34" charset="0"/>
                        <a:buChar char="•"/>
                      </a:pPr>
                      <a:r>
                        <a:rPr lang="en-US" sz="2800" kern="1200" dirty="0">
                          <a:effectLst/>
                          <a:latin typeface="Arial" panose="020B0604020202020204" pitchFamily="34" charset="0"/>
                        </a:rPr>
                        <a:t>Consolidate detour routes and make upgrades to observed items</a:t>
                      </a:r>
                      <a:endParaRPr lang="en-US" sz="2800" dirty="0">
                        <a:effectLst/>
                        <a:latin typeface="Arial" panose="020B0604020202020204" pitchFamily="34" charset="0"/>
                        <a:ea typeface="Calibri"/>
                        <a:cs typeface="Times New Roman"/>
                      </a:endParaRPr>
                    </a:p>
                  </a:txBody>
                  <a:tcPr>
                    <a:solidFill>
                      <a:schemeClr val="bg1"/>
                    </a:solidFill>
                  </a:tcPr>
                </a:tc>
                <a:extLst>
                  <a:ext uri="{0D108BD9-81ED-4DB2-BD59-A6C34878D82A}">
                    <a16:rowId xmlns:a16="http://schemas.microsoft.com/office/drawing/2014/main" val="10002"/>
                  </a:ext>
                </a:extLst>
              </a:tr>
            </a:tbl>
          </a:graphicData>
        </a:graphic>
      </p:graphicFrame>
      <p:sp>
        <p:nvSpPr>
          <p:cNvPr id="110594" name="Rectangle 2"/>
          <p:cNvSpPr>
            <a:spLocks noGrp="1" noChangeArrowheads="1"/>
          </p:cNvSpPr>
          <p:nvPr>
            <p:ph type="title" idx="4294967295"/>
          </p:nvPr>
        </p:nvSpPr>
        <p:spPr>
          <a:xfrm>
            <a:off x="1548244" y="0"/>
            <a:ext cx="7512629" cy="1295400"/>
          </a:xfrm>
        </p:spPr>
        <p:txBody>
          <a:bodyPr>
            <a:noAutofit/>
          </a:bodyPr>
          <a:lstStyle/>
          <a:p>
            <a:r>
              <a:rPr lang="en-US" b="1" dirty="0"/>
              <a:t>Sample Audit Findings: </a:t>
            </a:r>
            <a:br>
              <a:rPr lang="en-US" b="1" dirty="0"/>
            </a:br>
            <a:r>
              <a:rPr lang="en-US" b="1" dirty="0"/>
              <a:t>118</a:t>
            </a:r>
            <a:r>
              <a:rPr lang="en-US" b="1" baseline="30000" dirty="0"/>
              <a:t>th</a:t>
            </a:r>
            <a:r>
              <a:rPr lang="en-US" b="1" dirty="0"/>
              <a:t> Ave Example</a:t>
            </a:r>
          </a:p>
        </p:txBody>
      </p:sp>
      <p:sp>
        <p:nvSpPr>
          <p:cNvPr id="6" name="Oval 9"/>
          <p:cNvSpPr>
            <a:spLocks noChangeArrowheads="1"/>
          </p:cNvSpPr>
          <p:nvPr/>
        </p:nvSpPr>
        <p:spPr bwMode="auto">
          <a:xfrm>
            <a:off x="245918" y="9525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Tree>
    <p:extLst>
      <p:ext uri="{BB962C8B-B14F-4D97-AF65-F5344CB8AC3E}">
        <p14:creationId xmlns:p14="http://schemas.microsoft.com/office/powerpoint/2010/main" val="3613353345"/>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6858000" y="5799676"/>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133</a:t>
            </a:fld>
            <a:endParaRPr lang="en-US" dirty="0">
              <a:solidFill>
                <a:prstClr val="white"/>
              </a:solidFill>
              <a:latin typeface="Arial" panose="020B0604020202020204" pitchFamily="34" charset="0"/>
            </a:endParaRPr>
          </a:p>
        </p:txBody>
      </p:sp>
      <p:grpSp>
        <p:nvGrpSpPr>
          <p:cNvPr id="3" name="Group 48">
            <a:extLst>
              <a:ext uri="{C183D7F6-B498-43B3-948B-1728B52AA6E4}">
                <adec:decorative xmlns:adec="http://schemas.microsoft.com/office/drawing/2017/decorative" val="1"/>
              </a:ext>
            </a:extLst>
          </p:cNvPr>
          <p:cNvGrpSpPr/>
          <p:nvPr/>
        </p:nvGrpSpPr>
        <p:grpSpPr>
          <a:xfrm>
            <a:off x="381000" y="846673"/>
            <a:ext cx="8204200" cy="4200526"/>
            <a:chOff x="457200" y="1983657"/>
            <a:chExt cx="8534400" cy="4645743"/>
          </a:xfrm>
        </p:grpSpPr>
        <p:sp>
          <p:nvSpPr>
            <p:cNvPr id="50"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1"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2"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3"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4"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5"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6"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7"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8" name="Oval 5" descr="1&#10;Identify &#10;Project  &#10;"/>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59" name="Oval 7" descr="3&#10;Conduct &#10;Pre-audit &#10;Meeting"/>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60" name="Oval 9" descr="5&#10;Analysis &amp;&#10;Prepare &#10;Report of &#10;Findings&#10;"/>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61" name="Oval 11" descr="6&#10;Present  &#10;Findings to &#10;Road&#10; Own"/>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62" name="Oval 10"/>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63" name="Oval 12"/>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64" name="Oval 5" descr="2&#10;Select RSA &#10;Team&#10;"/>
          <p:cNvSpPr>
            <a:spLocks noChangeArrowheads="1"/>
          </p:cNvSpPr>
          <p:nvPr/>
        </p:nvSpPr>
        <p:spPr bwMode="auto">
          <a:xfrm>
            <a:off x="762000" y="2980273"/>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65" name="Oval 7" descr="4&#10;Perform &#10;Data &amp; Field &#10;Reviews&#10;"/>
          <p:cNvSpPr>
            <a:spLocks noChangeArrowheads="1"/>
          </p:cNvSpPr>
          <p:nvPr/>
        </p:nvSpPr>
        <p:spPr bwMode="auto">
          <a:xfrm>
            <a:off x="3505200" y="3056473"/>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7" name="Oval 27" descr="7&#10;Road Owner &#10;Prepares &#10;Formal &#10;Response&#10;"/>
          <p:cNvSpPr>
            <a:spLocks noChangeArrowheads="1"/>
          </p:cNvSpPr>
          <p:nvPr/>
        </p:nvSpPr>
        <p:spPr bwMode="auto">
          <a:xfrm>
            <a:off x="6172200" y="1303873"/>
            <a:ext cx="2628219" cy="2486242"/>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400" b="1" dirty="0">
                <a:solidFill>
                  <a:srgbClr val="C00000"/>
                </a:solidFill>
                <a:latin typeface="Arial" panose="020B0604020202020204" pitchFamily="34" charset="0"/>
                <a:cs typeface="Arial" charset="0"/>
              </a:rPr>
              <a:t>7</a:t>
            </a:r>
          </a:p>
          <a:p>
            <a:pPr algn="ctr">
              <a:defRPr/>
            </a:pPr>
            <a:r>
              <a:rPr lang="en-US" sz="2400" b="1" dirty="0">
                <a:solidFill>
                  <a:srgbClr val="C00000"/>
                </a:solidFill>
                <a:latin typeface="Arial" panose="020B0604020202020204" pitchFamily="34" charset="0"/>
                <a:cs typeface="Arial" charset="0"/>
              </a:rPr>
              <a:t>Road Owner </a:t>
            </a:r>
          </a:p>
          <a:p>
            <a:pPr algn="ctr">
              <a:defRPr/>
            </a:pPr>
            <a:r>
              <a:rPr lang="en-US" sz="2400" b="1" dirty="0">
                <a:solidFill>
                  <a:srgbClr val="C00000"/>
                </a:solidFill>
                <a:latin typeface="Arial" panose="020B0604020202020204" pitchFamily="34" charset="0"/>
                <a:cs typeface="Arial" charset="0"/>
              </a:rPr>
              <a:t>Prepares </a:t>
            </a:r>
          </a:p>
          <a:p>
            <a:pPr algn="ctr">
              <a:defRPr/>
            </a:pPr>
            <a:r>
              <a:rPr lang="en-US" sz="2400" b="1" dirty="0">
                <a:solidFill>
                  <a:srgbClr val="C00000"/>
                </a:solidFill>
                <a:latin typeface="Arial" panose="020B0604020202020204" pitchFamily="34" charset="0"/>
                <a:cs typeface="Arial" charset="0"/>
              </a:rPr>
              <a:t>Formal </a:t>
            </a:r>
          </a:p>
          <a:p>
            <a:pPr algn="ctr">
              <a:defRPr/>
            </a:pPr>
            <a:r>
              <a:rPr lang="en-US" sz="2400" b="1" dirty="0">
                <a:solidFill>
                  <a:srgbClr val="C00000"/>
                </a:solidFill>
                <a:latin typeface="Arial" panose="020B0604020202020204" pitchFamily="34" charset="0"/>
                <a:cs typeface="Arial" charset="0"/>
              </a:rPr>
              <a:t>Response</a:t>
            </a:r>
          </a:p>
        </p:txBody>
      </p:sp>
      <p:sp>
        <p:nvSpPr>
          <p:cNvPr id="26" name="Oval 23" descr="RSA Team"/>
          <p:cNvSpPr>
            <a:spLocks noChangeArrowheads="1"/>
          </p:cNvSpPr>
          <p:nvPr/>
        </p:nvSpPr>
        <p:spPr bwMode="auto">
          <a:xfrm>
            <a:off x="4800600" y="5113873"/>
            <a:ext cx="381000" cy="381000"/>
          </a:xfrm>
          <a:prstGeom prst="ellipse">
            <a:avLst/>
          </a:prstGeom>
          <a:solidFill>
            <a:srgbClr val="0070C0"/>
          </a:solidFill>
          <a:ln w="9525">
            <a:noFill/>
            <a:round/>
            <a:headEnd/>
            <a:tailEnd/>
          </a:ln>
        </p:spPr>
        <p:txBody>
          <a:bodyPr wrap="none" anchor="ctr"/>
          <a:lstStyle/>
          <a:p>
            <a:pPr>
              <a:defRPr/>
            </a:pPr>
            <a:r>
              <a:rPr lang="en-US" sz="24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RSA Team</a:t>
            </a:r>
          </a:p>
        </p:txBody>
      </p:sp>
      <p:sp>
        <p:nvSpPr>
          <p:cNvPr id="28" name="Oval 24" descr="Road Owner"/>
          <p:cNvSpPr>
            <a:spLocks noChangeArrowheads="1"/>
          </p:cNvSpPr>
          <p:nvPr/>
        </p:nvSpPr>
        <p:spPr bwMode="auto">
          <a:xfrm>
            <a:off x="4800600" y="5571073"/>
            <a:ext cx="381000" cy="381000"/>
          </a:xfrm>
          <a:prstGeom prst="ellipse">
            <a:avLst/>
          </a:prstGeom>
          <a:solidFill>
            <a:schemeClr val="tx2">
              <a:lumMod val="40000"/>
              <a:lumOff val="60000"/>
              <a:alpha val="50000"/>
            </a:schemeClr>
          </a:solidFill>
          <a:ln w="9525">
            <a:solidFill>
              <a:schemeClr val="accent1">
                <a:lumMod val="60000"/>
                <a:lumOff val="40000"/>
              </a:schemeClr>
            </a:solidFill>
            <a:round/>
            <a:headEnd/>
            <a:tailEnd/>
          </a:ln>
        </p:spPr>
        <p:txBody>
          <a:bodyPr wrap="none" anchor="ctr"/>
          <a:lstStyle/>
          <a:p>
            <a:pPr>
              <a:defRPr/>
            </a:pPr>
            <a:r>
              <a:rPr lang="en-US" sz="28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Road Owner</a:t>
            </a:r>
          </a:p>
        </p:txBody>
      </p:sp>
      <p:sp>
        <p:nvSpPr>
          <p:cNvPr id="29" name="TextBox 28" descr="Responsibilities"/>
          <p:cNvSpPr txBox="1"/>
          <p:nvPr/>
        </p:nvSpPr>
        <p:spPr>
          <a:xfrm>
            <a:off x="4876800" y="4656673"/>
            <a:ext cx="2286000" cy="400110"/>
          </a:xfrm>
          <a:prstGeom prst="rect">
            <a:avLst/>
          </a:prstGeom>
          <a:noFill/>
        </p:spPr>
        <p:txBody>
          <a:bodyPr wrap="square" rtlCol="0">
            <a:spAutoFit/>
          </a:bodyPr>
          <a:lstStyle/>
          <a:p>
            <a:pPr algn="ctr"/>
            <a:r>
              <a:rPr lang="en-US" sz="2000" b="1" dirty="0">
                <a:solidFill>
                  <a:schemeClr val="tx1"/>
                </a:solidFill>
                <a:latin typeface="Arial" panose="020B0604020202020204" pitchFamily="34" charset="0"/>
              </a:rPr>
              <a:t>Responsibilities</a:t>
            </a:r>
          </a:p>
        </p:txBody>
      </p:sp>
      <p:sp>
        <p:nvSpPr>
          <p:cNvPr id="25" name="Rectangle 2">
            <a:extLst>
              <a:ext uri="{FF2B5EF4-FFF2-40B4-BE49-F238E27FC236}">
                <a16:creationId xmlns:a16="http://schemas.microsoft.com/office/drawing/2014/main" id="{845EDF14-8E0D-4910-90B9-2606D1D24B83}"/>
              </a:ext>
            </a:extLst>
          </p:cNvPr>
          <p:cNvSpPr txBox="1">
            <a:spLocks noChangeArrowheads="1"/>
          </p:cNvSpPr>
          <p:nvPr/>
        </p:nvSpPr>
        <p:spPr>
          <a:xfrm>
            <a:off x="135467" y="0"/>
            <a:ext cx="9008533"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Step 7. Road Owner Prepares</a:t>
            </a:r>
          </a:p>
          <a:p>
            <a:r>
              <a:rPr lang="en-US" dirty="0"/>
              <a:t>Formal Response</a:t>
            </a:r>
          </a:p>
        </p:txBody>
      </p:sp>
      <p:sp>
        <p:nvSpPr>
          <p:cNvPr id="2" name="Google Shape;74;p1">
            <a:extLst>
              <a:ext uri="{FF2B5EF4-FFF2-40B4-BE49-F238E27FC236}">
                <a16:creationId xmlns:a16="http://schemas.microsoft.com/office/drawing/2014/main" id="{C6267755-3BFD-C568-E218-F8741909FF1F}"/>
              </a:ext>
            </a:extLst>
          </p:cNvPr>
          <p:cNvSpPr/>
          <p:nvPr/>
        </p:nvSpPr>
        <p:spPr>
          <a:xfrm>
            <a:off x="7591479" y="504719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15012997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3000" y="-38100"/>
            <a:ext cx="8001000" cy="1295400"/>
          </a:xfrm>
        </p:spPr>
        <p:txBody>
          <a:bodyPr>
            <a:noAutofit/>
          </a:bodyPr>
          <a:lstStyle/>
          <a:p>
            <a:r>
              <a:rPr lang="en-US" b="1" dirty="0"/>
              <a:t>Formal WZRSA Response</a:t>
            </a:r>
          </a:p>
        </p:txBody>
      </p:sp>
      <p:sp>
        <p:nvSpPr>
          <p:cNvPr id="7" name="Text Placeholder 2"/>
          <p:cNvSpPr>
            <a:spLocks noGrp="1"/>
          </p:cNvSpPr>
          <p:nvPr>
            <p:ph type="body" sz="quarter" idx="4294967295"/>
          </p:nvPr>
        </p:nvSpPr>
        <p:spPr>
          <a:xfrm>
            <a:off x="571500" y="4656391"/>
            <a:ext cx="7807325" cy="1075169"/>
          </a:xfrm>
          <a:ln>
            <a:solidFill>
              <a:srgbClr val="C00000"/>
            </a:solidFill>
          </a:ln>
        </p:spPr>
        <p:txBody>
          <a:bodyPr>
            <a:noAutofit/>
          </a:bodyPr>
          <a:lstStyle/>
          <a:p>
            <a:pPr marL="109499" indent="0" algn="ctr">
              <a:spcBef>
                <a:spcPts val="300"/>
              </a:spcBef>
              <a:spcAft>
                <a:spcPts val="300"/>
              </a:spcAft>
              <a:buClr>
                <a:srgbClr val="A04DA3"/>
              </a:buClr>
              <a:buNone/>
              <a:defRPr/>
            </a:pPr>
            <a:r>
              <a:rPr lang="en-US" sz="3200" b="1" dirty="0">
                <a:solidFill>
                  <a:srgbClr val="C00000"/>
                </a:solidFill>
              </a:rPr>
              <a:t>How will the road owner address the concerns in the WZRSA?</a:t>
            </a:r>
          </a:p>
        </p:txBody>
      </p:sp>
      <p:sp>
        <p:nvSpPr>
          <p:cNvPr id="5" name="Oval 9"/>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dirty="0">
                <a:solidFill>
                  <a:schemeClr val="bg1"/>
                </a:solidFill>
                <a:latin typeface="Arial Black" pitchFamily="34" charset="0"/>
                <a:cs typeface="Arial" charset="0"/>
              </a:rPr>
              <a:t>7</a:t>
            </a:r>
            <a:endParaRPr lang="en-US" sz="1800" dirty="0">
              <a:solidFill>
                <a:schemeClr val="bg1"/>
              </a:solidFill>
              <a:latin typeface="Arial Black" pitchFamily="34" charset="0"/>
              <a:cs typeface="Arial" charset="0"/>
            </a:endParaRPr>
          </a:p>
        </p:txBody>
      </p:sp>
      <p:sp>
        <p:nvSpPr>
          <p:cNvPr id="8" name="Rectangle 7"/>
          <p:cNvSpPr/>
          <p:nvPr/>
        </p:nvSpPr>
        <p:spPr>
          <a:xfrm>
            <a:off x="228599" y="1600200"/>
            <a:ext cx="6774873" cy="2514502"/>
          </a:xfrm>
          <a:prstGeom prst="rect">
            <a:avLst/>
          </a:prstGeom>
        </p:spPr>
        <p:txBody>
          <a:bodyPr wrap="square" lIns="91407" tIns="45704" rIns="91407" bIns="45704">
            <a:spAutoFit/>
          </a:bodyPr>
          <a:lstStyle/>
          <a:p>
            <a:pPr marL="231775" indent="-231775">
              <a:lnSpc>
                <a:spcPct val="120000"/>
              </a:lnSpc>
              <a:spcBef>
                <a:spcPts val="300"/>
              </a:spcBef>
              <a:buFont typeface="Arial" pitchFamily="34" charset="0"/>
              <a:buChar char="•"/>
              <a:defRPr/>
            </a:pPr>
            <a:r>
              <a:rPr lang="en-US" sz="2800" b="0" dirty="0">
                <a:solidFill>
                  <a:schemeClr val="tx1"/>
                </a:solidFill>
                <a:latin typeface="Arial" panose="020B0604020202020204" pitchFamily="34" charset="0"/>
                <a:cs typeface="Arial" pitchFamily="34" charset="0"/>
              </a:rPr>
              <a:t>Responses may include:</a:t>
            </a:r>
          </a:p>
          <a:p>
            <a:pPr marL="739775" lvl="1" indent="-231775">
              <a:lnSpc>
                <a:spcPct val="120000"/>
              </a:lnSpc>
              <a:spcBef>
                <a:spcPts val="300"/>
              </a:spcBef>
              <a:buFont typeface="Arial" pitchFamily="34" charset="0"/>
              <a:buChar char="•"/>
              <a:defRPr/>
            </a:pPr>
            <a:r>
              <a:rPr lang="en-US" sz="2800" b="0" dirty="0">
                <a:solidFill>
                  <a:schemeClr val="tx1"/>
                </a:solidFill>
                <a:latin typeface="Arial" panose="020B0604020202020204" pitchFamily="34" charset="0"/>
                <a:cs typeface="Arial" pitchFamily="34" charset="0"/>
              </a:rPr>
              <a:t>What they plan to do</a:t>
            </a:r>
          </a:p>
          <a:p>
            <a:pPr marL="739775" lvl="1" indent="-231775">
              <a:lnSpc>
                <a:spcPct val="120000"/>
              </a:lnSpc>
              <a:spcBef>
                <a:spcPts val="300"/>
              </a:spcBef>
              <a:buFont typeface="Arial" pitchFamily="34" charset="0"/>
              <a:buChar char="•"/>
              <a:defRPr/>
            </a:pPr>
            <a:r>
              <a:rPr lang="en-US" sz="2800" b="0" dirty="0">
                <a:solidFill>
                  <a:schemeClr val="tx1"/>
                </a:solidFill>
                <a:latin typeface="Arial" panose="020B0604020202020204" pitchFamily="34" charset="0"/>
                <a:cs typeface="Arial" pitchFamily="34" charset="0"/>
              </a:rPr>
              <a:t>Why they choose not to address a problem</a:t>
            </a:r>
          </a:p>
          <a:p>
            <a:endParaRPr lang="en-US" dirty="0">
              <a:latin typeface="Arial" panose="020B0604020202020204" pitchFamily="34" charset="0"/>
            </a:endParaRP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134</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360535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9200" y="0"/>
            <a:ext cx="7924800" cy="1295400"/>
          </a:xfrm>
        </p:spPr>
        <p:txBody>
          <a:bodyPr>
            <a:noAutofit/>
          </a:bodyPr>
          <a:lstStyle/>
          <a:p>
            <a:r>
              <a:rPr lang="en-US" b="1" dirty="0"/>
              <a:t>Formal WZRSA Response:</a:t>
            </a:r>
            <a:br>
              <a:rPr lang="en-US" b="1" dirty="0"/>
            </a:br>
            <a:r>
              <a:rPr lang="en-US" b="1" dirty="0"/>
              <a:t>Choosing the Response</a:t>
            </a:r>
          </a:p>
        </p:txBody>
      </p:sp>
      <p:sp>
        <p:nvSpPr>
          <p:cNvPr id="5" name="Oval 9"/>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800" dirty="0">
                <a:solidFill>
                  <a:schemeClr val="bg1"/>
                </a:solidFill>
                <a:latin typeface="Arial Black" pitchFamily="34" charset="0"/>
                <a:cs typeface="Arial" charset="0"/>
              </a:rPr>
              <a:t>Step</a:t>
            </a:r>
          </a:p>
          <a:p>
            <a:pPr algn="ctr">
              <a:defRPr/>
            </a:pPr>
            <a:r>
              <a:rPr lang="en-US" dirty="0">
                <a:solidFill>
                  <a:schemeClr val="bg1"/>
                </a:solidFill>
                <a:latin typeface="Arial Black" pitchFamily="34" charset="0"/>
                <a:cs typeface="Arial" charset="0"/>
              </a:rPr>
              <a:t>7</a:t>
            </a:r>
            <a:endParaRPr lang="en-US" sz="1800" dirty="0">
              <a:solidFill>
                <a:schemeClr val="bg1"/>
              </a:solidFill>
              <a:latin typeface="Arial Black" pitchFamily="34" charset="0"/>
              <a:cs typeface="Arial"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611796132"/>
              </p:ext>
            </p:extLst>
          </p:nvPr>
        </p:nvGraphicFramePr>
        <p:xfrm>
          <a:off x="0" y="1283466"/>
          <a:ext cx="9144000" cy="4642766"/>
        </p:xfrm>
        <a:graphic>
          <a:graphicData uri="http://schemas.openxmlformats.org/drawingml/2006/table">
            <a:tbl>
              <a:tblPr firstRow="1" firstCol="1" bandRow="1">
                <a:tableStyleId>{775DCB02-9BB8-47FD-8907-85C794F793BA}</a:tableStyleId>
              </a:tblPr>
              <a:tblGrid>
                <a:gridCol w="4821382">
                  <a:extLst>
                    <a:ext uri="{9D8B030D-6E8A-4147-A177-3AD203B41FA5}">
                      <a16:colId xmlns:a16="http://schemas.microsoft.com/office/drawing/2014/main" val="20000"/>
                    </a:ext>
                  </a:extLst>
                </a:gridCol>
                <a:gridCol w="4322618">
                  <a:extLst>
                    <a:ext uri="{9D8B030D-6E8A-4147-A177-3AD203B41FA5}">
                      <a16:colId xmlns:a16="http://schemas.microsoft.com/office/drawing/2014/main" val="20001"/>
                    </a:ext>
                  </a:extLst>
                </a:gridCol>
              </a:tblGrid>
              <a:tr h="633671">
                <a:tc>
                  <a:txBody>
                    <a:bodyPr/>
                    <a:lstStyle/>
                    <a:p>
                      <a:pPr marL="109855" marR="0" algn="ctr">
                        <a:lnSpc>
                          <a:spcPct val="120000"/>
                        </a:lnSpc>
                        <a:spcBef>
                          <a:spcPts val="300"/>
                        </a:spcBef>
                        <a:spcAft>
                          <a:spcPts val="0"/>
                        </a:spcAft>
                      </a:pPr>
                      <a:r>
                        <a:rPr lang="en-US" sz="2800" u="none" kern="1200" dirty="0">
                          <a:effectLst/>
                          <a:latin typeface="Arial" panose="020B0604020202020204" pitchFamily="34" charset="0"/>
                        </a:rPr>
                        <a:t>  </a:t>
                      </a:r>
                      <a:r>
                        <a:rPr lang="en-US" sz="2800" u="sng" kern="1200" dirty="0">
                          <a:effectLst/>
                          <a:latin typeface="Arial" panose="020B0604020202020204" pitchFamily="34" charset="0"/>
                        </a:rPr>
                        <a:t>Address Concerns</a:t>
                      </a:r>
                      <a:endParaRPr lang="en-US" sz="2800" i="1" u="sng" dirty="0">
                        <a:solidFill>
                          <a:srgbClr val="365F91"/>
                        </a:solidFill>
                        <a:effectLst/>
                        <a:latin typeface="Arial" panose="020B0604020202020204" pitchFamily="34" charset="0"/>
                        <a:ea typeface="Times New Roman"/>
                      </a:endParaRPr>
                    </a:p>
                  </a:txBody>
                  <a:tcPr marL="68580" marR="68580" marT="0" marB="0" anchor="ctr"/>
                </a:tc>
                <a:tc>
                  <a:txBody>
                    <a:bodyPr/>
                    <a:lstStyle/>
                    <a:p>
                      <a:pPr marL="0" marR="0" algn="ctr">
                        <a:lnSpc>
                          <a:spcPct val="120000"/>
                        </a:lnSpc>
                        <a:spcBef>
                          <a:spcPts val="300"/>
                        </a:spcBef>
                        <a:spcAft>
                          <a:spcPts val="0"/>
                        </a:spcAft>
                      </a:pPr>
                      <a:r>
                        <a:rPr lang="en-US" sz="2800" u="none" kern="1200" dirty="0">
                          <a:effectLst/>
                          <a:latin typeface="Arial" panose="020B0604020202020204" pitchFamily="34" charset="0"/>
                        </a:rPr>
                        <a:t>    </a:t>
                      </a:r>
                      <a:r>
                        <a:rPr lang="en-US" sz="2800" u="sng" kern="1200" dirty="0">
                          <a:effectLst/>
                          <a:latin typeface="Arial" panose="020B0604020202020204" pitchFamily="34" charset="0"/>
                        </a:rPr>
                        <a:t>Decline Suggestions</a:t>
                      </a:r>
                      <a:endParaRPr lang="en-US" sz="2800" i="1" u="sng" dirty="0">
                        <a:solidFill>
                          <a:srgbClr val="365F91"/>
                        </a:solidFill>
                        <a:effectLst/>
                        <a:latin typeface="Arial" panose="020B0604020202020204" pitchFamily="34" charset="0"/>
                        <a:ea typeface="Times New Roman"/>
                      </a:endParaRPr>
                    </a:p>
                  </a:txBody>
                  <a:tcPr marL="68580" marR="68580" marT="0" marB="0" anchor="ctr"/>
                </a:tc>
                <a:extLst>
                  <a:ext uri="{0D108BD9-81ED-4DB2-BD59-A6C34878D82A}">
                    <a16:rowId xmlns:a16="http://schemas.microsoft.com/office/drawing/2014/main" val="10000"/>
                  </a:ext>
                </a:extLst>
              </a:tr>
              <a:tr h="680171">
                <a:tc>
                  <a:txBody>
                    <a:bodyPr/>
                    <a:lstStyle/>
                    <a:p>
                      <a:pPr marL="571500" marR="0" indent="-342900">
                        <a:lnSpc>
                          <a:spcPct val="120000"/>
                        </a:lnSpc>
                        <a:spcBef>
                          <a:spcPts val="0"/>
                        </a:spcBef>
                        <a:spcAft>
                          <a:spcPts val="0"/>
                        </a:spcAft>
                        <a:buFont typeface="Wingdings" pitchFamily="2" charset="2"/>
                        <a:buChar char="ü"/>
                      </a:pPr>
                      <a:r>
                        <a:rPr lang="en-US" sz="2800" b="0" kern="1200" dirty="0">
                          <a:effectLst/>
                          <a:latin typeface="Arial" panose="020B0604020202020204" pitchFamily="34" charset="0"/>
                        </a:rPr>
                        <a:t>Within project scope?</a:t>
                      </a:r>
                      <a:endParaRPr lang="en-US" sz="2800" b="0" dirty="0">
                        <a:solidFill>
                          <a:srgbClr val="365F91"/>
                        </a:solidFill>
                        <a:effectLst/>
                        <a:latin typeface="Arial" panose="020B0604020202020204" pitchFamily="34" charset="0"/>
                        <a:ea typeface="Calibri"/>
                        <a:cs typeface="Times New Roman"/>
                      </a:endParaRPr>
                    </a:p>
                  </a:txBody>
                  <a:tcPr marL="68580" marR="68580" marT="0" marB="0">
                    <a:solidFill>
                      <a:schemeClr val="bg1"/>
                    </a:solidFill>
                  </a:tcPr>
                </a:tc>
                <a:tc>
                  <a:txBody>
                    <a:bodyPr/>
                    <a:lstStyle/>
                    <a:p>
                      <a:pPr marL="571500" marR="0" indent="-342900">
                        <a:lnSpc>
                          <a:spcPct val="120000"/>
                        </a:lnSpc>
                        <a:spcBef>
                          <a:spcPts val="300"/>
                        </a:spcBef>
                        <a:spcAft>
                          <a:spcPts val="0"/>
                        </a:spcAft>
                        <a:buFont typeface="Wingdings" pitchFamily="2" charset="2"/>
                        <a:buChar char="ü"/>
                      </a:pPr>
                      <a:r>
                        <a:rPr lang="en-US" sz="2800" b="0" kern="1200" dirty="0">
                          <a:effectLst/>
                          <a:latin typeface="Arial" panose="020B0604020202020204" pitchFamily="34" charset="0"/>
                        </a:rPr>
                        <a:t>Commit to a more cost-efficient option</a:t>
                      </a:r>
                      <a:endParaRPr lang="en-US" sz="2800" b="0" dirty="0">
                        <a:solidFill>
                          <a:srgbClr val="365F91"/>
                        </a:solidFill>
                        <a:effectLst/>
                        <a:latin typeface="Arial" panose="020B0604020202020204" pitchFamily="34" charset="0"/>
                        <a:ea typeface="Times New Roman"/>
                      </a:endParaRPr>
                    </a:p>
                  </a:txBody>
                  <a:tcPr marL="68580" marR="68580" marT="0" marB="0">
                    <a:solidFill>
                      <a:schemeClr val="bg1"/>
                    </a:solidFill>
                  </a:tcPr>
                </a:tc>
                <a:extLst>
                  <a:ext uri="{0D108BD9-81ED-4DB2-BD59-A6C34878D82A}">
                    <a16:rowId xmlns:a16="http://schemas.microsoft.com/office/drawing/2014/main" val="10001"/>
                  </a:ext>
                </a:extLst>
              </a:tr>
              <a:tr h="1020257">
                <a:tc>
                  <a:txBody>
                    <a:bodyPr/>
                    <a:lstStyle/>
                    <a:p>
                      <a:pPr marL="571500" marR="0" indent="-342900">
                        <a:lnSpc>
                          <a:spcPct val="120000"/>
                        </a:lnSpc>
                        <a:spcBef>
                          <a:spcPts val="0"/>
                        </a:spcBef>
                        <a:spcAft>
                          <a:spcPts val="0"/>
                        </a:spcAft>
                        <a:buFont typeface="Wingdings" pitchFamily="2" charset="2"/>
                        <a:buChar char="ü"/>
                      </a:pPr>
                      <a:r>
                        <a:rPr lang="en-US" sz="2800" b="0" kern="1200" dirty="0">
                          <a:effectLst/>
                          <a:latin typeface="Arial" panose="020B0604020202020204" pitchFamily="34" charset="0"/>
                        </a:rPr>
                        <a:t>Reduction in crashes?</a:t>
                      </a:r>
                    </a:p>
                    <a:p>
                      <a:pPr marL="571500" marR="0" indent="-342900">
                        <a:lnSpc>
                          <a:spcPct val="120000"/>
                        </a:lnSpc>
                        <a:spcBef>
                          <a:spcPts val="0"/>
                        </a:spcBef>
                        <a:spcAft>
                          <a:spcPts val="0"/>
                        </a:spcAft>
                        <a:buFont typeface="Wingdings" pitchFamily="2" charset="2"/>
                        <a:buChar char="ü"/>
                      </a:pPr>
                      <a:r>
                        <a:rPr lang="en-US" sz="2800" b="0" kern="1200" dirty="0">
                          <a:effectLst/>
                          <a:latin typeface="Arial" panose="020B0604020202020204" pitchFamily="34" charset="0"/>
                        </a:rPr>
                        <a:t>Reduction in severity?</a:t>
                      </a:r>
                      <a:endParaRPr lang="en-US" sz="2800" b="0" dirty="0">
                        <a:solidFill>
                          <a:srgbClr val="365F91"/>
                        </a:solidFill>
                        <a:effectLst/>
                        <a:latin typeface="Arial" panose="020B0604020202020204" pitchFamily="34" charset="0"/>
                        <a:ea typeface="Calibri"/>
                        <a:cs typeface="Times New Roman"/>
                      </a:endParaRPr>
                    </a:p>
                  </a:txBody>
                  <a:tcPr marL="68580" marR="68580" marT="0" marB="0">
                    <a:solidFill>
                      <a:schemeClr val="bg1"/>
                    </a:solidFill>
                  </a:tcPr>
                </a:tc>
                <a:tc>
                  <a:txBody>
                    <a:bodyPr/>
                    <a:lstStyle/>
                    <a:p>
                      <a:pPr marL="571500" marR="0" indent="-342900">
                        <a:lnSpc>
                          <a:spcPct val="120000"/>
                        </a:lnSpc>
                        <a:spcBef>
                          <a:spcPts val="300"/>
                        </a:spcBef>
                        <a:spcAft>
                          <a:spcPts val="0"/>
                        </a:spcAft>
                        <a:buFont typeface="Wingdings" pitchFamily="2" charset="2"/>
                        <a:buChar char="ü"/>
                      </a:pPr>
                      <a:r>
                        <a:rPr lang="en-US" sz="2800" b="0" kern="1200" dirty="0">
                          <a:effectLst/>
                          <a:latin typeface="Arial" panose="020B0604020202020204" pitchFamily="34" charset="0"/>
                        </a:rPr>
                        <a:t>Explain reasoning for declining a suggestion</a:t>
                      </a:r>
                      <a:endParaRPr lang="en-US" sz="2800" b="0" dirty="0">
                        <a:solidFill>
                          <a:srgbClr val="365F91"/>
                        </a:solidFill>
                        <a:effectLst/>
                        <a:latin typeface="Arial" panose="020B0604020202020204" pitchFamily="34" charset="0"/>
                        <a:ea typeface="Times New Roman"/>
                      </a:endParaRPr>
                    </a:p>
                  </a:txBody>
                  <a:tcPr marL="68580" marR="68580" marT="0" marB="0">
                    <a:solidFill>
                      <a:schemeClr val="bg1"/>
                    </a:solidFill>
                  </a:tcPr>
                </a:tc>
                <a:extLst>
                  <a:ext uri="{0D108BD9-81ED-4DB2-BD59-A6C34878D82A}">
                    <a16:rowId xmlns:a16="http://schemas.microsoft.com/office/drawing/2014/main" val="10002"/>
                  </a:ext>
                </a:extLst>
              </a:tr>
              <a:tr h="522624">
                <a:tc>
                  <a:txBody>
                    <a:bodyPr/>
                    <a:lstStyle/>
                    <a:p>
                      <a:pPr marL="571500" marR="0" indent="-342900">
                        <a:lnSpc>
                          <a:spcPct val="120000"/>
                        </a:lnSpc>
                        <a:spcBef>
                          <a:spcPts val="0"/>
                        </a:spcBef>
                        <a:spcAft>
                          <a:spcPts val="0"/>
                        </a:spcAft>
                        <a:buFont typeface="Wingdings" pitchFamily="2" charset="2"/>
                        <a:buChar char="ü"/>
                      </a:pPr>
                      <a:r>
                        <a:rPr lang="en-US" sz="2800" b="0" kern="1200" dirty="0">
                          <a:effectLst/>
                          <a:latin typeface="Arial" panose="020B0604020202020204" pitchFamily="34" charset="0"/>
                        </a:rPr>
                        <a:t>Most cost efficient option?</a:t>
                      </a:r>
                      <a:endParaRPr lang="en-US" sz="2800" b="0" dirty="0">
                        <a:solidFill>
                          <a:srgbClr val="365F91"/>
                        </a:solidFill>
                        <a:effectLst/>
                        <a:latin typeface="Arial" panose="020B0604020202020204" pitchFamily="34" charset="0"/>
                        <a:ea typeface="Calibri"/>
                        <a:cs typeface="Times New Roman"/>
                      </a:endParaRPr>
                    </a:p>
                  </a:txBody>
                  <a:tcPr marL="68580" marR="68580" marT="0" marB="0">
                    <a:solidFill>
                      <a:schemeClr val="bg1"/>
                    </a:solidFill>
                  </a:tcPr>
                </a:tc>
                <a:tc rowSpan="2">
                  <a:txBody>
                    <a:bodyPr/>
                    <a:lstStyle/>
                    <a:p>
                      <a:pPr marL="228600" marR="0" indent="0">
                        <a:lnSpc>
                          <a:spcPct val="120000"/>
                        </a:lnSpc>
                        <a:spcBef>
                          <a:spcPts val="300"/>
                        </a:spcBef>
                        <a:spcAft>
                          <a:spcPts val="0"/>
                        </a:spcAft>
                        <a:buFont typeface="Wingdings" pitchFamily="2" charset="2"/>
                        <a:buNone/>
                      </a:pPr>
                      <a:r>
                        <a:rPr lang="en-US" sz="2800" b="0" kern="1200" dirty="0">
                          <a:effectLst/>
                          <a:latin typeface="Arial" panose="020B0604020202020204" pitchFamily="34" charset="0"/>
                        </a:rPr>
                        <a:t> </a:t>
                      </a:r>
                      <a:endParaRPr lang="en-US" sz="2800" b="0" dirty="0">
                        <a:effectLst/>
                        <a:latin typeface="Arial" panose="020B0604020202020204" pitchFamily="34" charset="0"/>
                      </a:endParaRPr>
                    </a:p>
                    <a:p>
                      <a:pPr marL="228600" marR="0" indent="0">
                        <a:lnSpc>
                          <a:spcPct val="120000"/>
                        </a:lnSpc>
                        <a:spcBef>
                          <a:spcPts val="300"/>
                        </a:spcBef>
                        <a:spcAft>
                          <a:spcPts val="0"/>
                        </a:spcAft>
                        <a:buFont typeface="Wingdings" pitchFamily="2" charset="2"/>
                        <a:buNone/>
                      </a:pPr>
                      <a:r>
                        <a:rPr lang="en-US" sz="2800" b="0" kern="1200" dirty="0">
                          <a:effectLst/>
                          <a:latin typeface="Arial" panose="020B0604020202020204" pitchFamily="34" charset="0"/>
                        </a:rPr>
                        <a:t> </a:t>
                      </a:r>
                      <a:endParaRPr lang="en-US" sz="2800" b="0" dirty="0">
                        <a:solidFill>
                          <a:srgbClr val="365F91"/>
                        </a:solidFill>
                        <a:effectLst/>
                        <a:latin typeface="Arial" panose="020B0604020202020204" pitchFamily="34" charset="0"/>
                        <a:ea typeface="Times New Roman"/>
                      </a:endParaRPr>
                    </a:p>
                  </a:txBody>
                  <a:tcPr marL="68580" marR="68580" marT="0" marB="0">
                    <a:solidFill>
                      <a:schemeClr val="bg1"/>
                    </a:solidFill>
                  </a:tcPr>
                </a:tc>
                <a:extLst>
                  <a:ext uri="{0D108BD9-81ED-4DB2-BD59-A6C34878D82A}">
                    <a16:rowId xmlns:a16="http://schemas.microsoft.com/office/drawing/2014/main" val="10003"/>
                  </a:ext>
                </a:extLst>
              </a:tr>
              <a:tr h="817334">
                <a:tc>
                  <a:txBody>
                    <a:bodyPr/>
                    <a:lstStyle/>
                    <a:p>
                      <a:pPr marL="514350" marR="0" indent="-285750">
                        <a:lnSpc>
                          <a:spcPct val="120000"/>
                        </a:lnSpc>
                        <a:spcBef>
                          <a:spcPts val="0"/>
                        </a:spcBef>
                        <a:spcAft>
                          <a:spcPts val="0"/>
                        </a:spcAft>
                        <a:buFont typeface="Wingdings" pitchFamily="2" charset="2"/>
                        <a:buChar char="ü"/>
                      </a:pPr>
                      <a:r>
                        <a:rPr lang="en-US" sz="2800" b="0" kern="1200" dirty="0">
                          <a:effectLst/>
                          <a:latin typeface="Arial" panose="020B0604020202020204" pitchFamily="34" charset="0"/>
                        </a:rPr>
                        <a:t>Bonus: Also addresses other non-safety related problems</a:t>
                      </a:r>
                      <a:endParaRPr lang="en-US" sz="2800" b="0" dirty="0">
                        <a:solidFill>
                          <a:srgbClr val="365F91"/>
                        </a:solidFill>
                        <a:effectLst/>
                        <a:latin typeface="Arial" panose="020B0604020202020204" pitchFamily="34" charset="0"/>
                        <a:ea typeface="Calibri"/>
                        <a:cs typeface="Times New Roman"/>
                      </a:endParaRPr>
                    </a:p>
                  </a:txBody>
                  <a:tcPr marL="68580" marR="68580" marT="0" marB="0">
                    <a:solidFill>
                      <a:schemeClr val="bg1"/>
                    </a:solidFill>
                  </a:tcPr>
                </a:tc>
                <a:tc vMerge="1">
                  <a:txBody>
                    <a:bodyPr/>
                    <a:lstStyle/>
                    <a:p>
                      <a:pPr marL="228600" marR="0">
                        <a:lnSpc>
                          <a:spcPct val="120000"/>
                        </a:lnSpc>
                        <a:spcBef>
                          <a:spcPts val="300"/>
                        </a:spcBef>
                        <a:spcAft>
                          <a:spcPts val="0"/>
                        </a:spcAft>
                      </a:pPr>
                      <a:endParaRPr lang="en-US" sz="1100" dirty="0">
                        <a:solidFill>
                          <a:srgbClr val="365F91"/>
                        </a:solidFill>
                        <a:effectLst/>
                        <a:latin typeface="Calibri"/>
                        <a:ea typeface="Times New Roman"/>
                      </a:endParaRPr>
                    </a:p>
                  </a:txBody>
                  <a:tcPr marL="68580" marR="68580" marT="0" marB="0">
                    <a:lnL>
                      <a:noFill/>
                    </a:lnL>
                    <a:lnR>
                      <a:noFill/>
                    </a:lnR>
                    <a:lnT>
                      <a:noFill/>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1487812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rc 21">
            <a:extLst>
              <a:ext uri="{C183D7F6-B498-43B3-948B-1728B52AA6E4}">
                <adec:decorative xmlns:adec="http://schemas.microsoft.com/office/drawing/2017/decorative" val="1"/>
              </a:ext>
            </a:extLst>
          </p:cNvPr>
          <p:cNvSpPr/>
          <p:nvPr/>
        </p:nvSpPr>
        <p:spPr>
          <a:xfrm>
            <a:off x="228600" y="1997075"/>
            <a:ext cx="76200" cy="76200"/>
          </a:xfrm>
          <a:prstGeom prst="arc">
            <a:avLst/>
          </a:prstGeom>
        </p:spPr>
        <p:style>
          <a:lnRef idx="1">
            <a:schemeClr val="accent1"/>
          </a:lnRef>
          <a:fillRef idx="0">
            <a:schemeClr val="accent1"/>
          </a:fillRef>
          <a:effectRef idx="0">
            <a:schemeClr val="accent1"/>
          </a:effectRef>
          <a:fontRef idx="minor">
            <a:schemeClr val="tx1"/>
          </a:fontRef>
        </p:style>
        <p:txBody>
          <a:bodyPr lIns="91407" tIns="45704" rIns="91407" bIns="45704" anchor="ctr"/>
          <a:lstStyle/>
          <a:p>
            <a:pPr algn="ctr">
              <a:defRPr/>
            </a:pPr>
            <a:endParaRPr lang="en-US" i="1" dirty="0">
              <a:latin typeface="Arial" panose="020B0604020202020204" pitchFamily="34" charset="0"/>
            </a:endParaRPr>
          </a:p>
        </p:txBody>
      </p:sp>
      <p:sp>
        <p:nvSpPr>
          <p:cNvPr id="13" name="Oval 18"/>
          <p:cNvSpPr>
            <a:spLocks noChangeArrowheads="1"/>
          </p:cNvSpPr>
          <p:nvPr/>
        </p:nvSpPr>
        <p:spPr bwMode="auto">
          <a:xfrm>
            <a:off x="190264"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7</a:t>
            </a:r>
          </a:p>
        </p:txBody>
      </p:sp>
      <p:sp>
        <p:nvSpPr>
          <p:cNvPr id="100360" name="Text Box 3"/>
          <p:cNvSpPr txBox="1">
            <a:spLocks noChangeArrowheads="1"/>
          </p:cNvSpPr>
          <p:nvPr/>
        </p:nvSpPr>
        <p:spPr bwMode="auto">
          <a:xfrm>
            <a:off x="1219200" y="287867"/>
            <a:ext cx="7924800" cy="1318256"/>
          </a:xfrm>
          <a:prstGeom prst="rect">
            <a:avLst/>
          </a:prstGeom>
          <a:noFill/>
          <a:ln w="9525">
            <a:noFill/>
            <a:miter lim="800000"/>
            <a:headEnd/>
            <a:tailEnd/>
          </a:ln>
        </p:spPr>
        <p:txBody>
          <a:bodyPr wrap="square" lIns="91407" tIns="45704" rIns="91407" bIns="45704">
            <a:spAutoFit/>
          </a:bodyPr>
          <a:lstStyle/>
          <a:p>
            <a:r>
              <a:rPr lang="en-US" sz="4000" b="1" dirty="0">
                <a:solidFill>
                  <a:srgbClr val="00ACA1"/>
                </a:solidFill>
                <a:latin typeface="Arial" panose="020B0604020202020204" pitchFamily="34" charset="0"/>
                <a:ea typeface="+mj-ea"/>
                <a:cs typeface="+mj-cs"/>
              </a:rPr>
              <a:t>Response Letter: Action Taken</a:t>
            </a:r>
          </a:p>
          <a:p>
            <a:pPr algn="ctr"/>
            <a:endParaRPr lang="en-US" sz="4000" b="1" i="1" dirty="0">
              <a:solidFill>
                <a:schemeClr val="accent4">
                  <a:lumMod val="50000"/>
                </a:schemeClr>
              </a:solidFill>
              <a:latin typeface="Arial" panose="020B0604020202020204" pitchFamily="34" charset="0"/>
              <a:ea typeface="+mj-ea"/>
              <a:cs typeface="+mj-cs"/>
            </a:endParaRPr>
          </a:p>
        </p:txBody>
      </p:sp>
      <p:graphicFrame>
        <p:nvGraphicFramePr>
          <p:cNvPr id="15" name="Table 14"/>
          <p:cNvGraphicFramePr>
            <a:graphicFrameLocks noGrp="1"/>
          </p:cNvGraphicFramePr>
          <p:nvPr>
            <p:extLst>
              <p:ext uri="{D42A27DB-BD31-4B8C-83A1-F6EECF244321}">
                <p14:modId xmlns:p14="http://schemas.microsoft.com/office/powerpoint/2010/main" val="3115916409"/>
              </p:ext>
            </p:extLst>
          </p:nvPr>
        </p:nvGraphicFramePr>
        <p:xfrm>
          <a:off x="0" y="1615439"/>
          <a:ext cx="9144000" cy="4311227"/>
        </p:xfrm>
        <a:graphic>
          <a:graphicData uri="http://schemas.openxmlformats.org/drawingml/2006/table">
            <a:tbl>
              <a:tblPr firstRow="1" bandRow="1">
                <a:tableStyleId>{5C22544A-7EE6-4342-B048-85BDC9FD1C3A}</a:tableStyleId>
              </a:tblPr>
              <a:tblGrid>
                <a:gridCol w="4245428">
                  <a:extLst>
                    <a:ext uri="{9D8B030D-6E8A-4147-A177-3AD203B41FA5}">
                      <a16:colId xmlns:a16="http://schemas.microsoft.com/office/drawing/2014/main" val="20000"/>
                    </a:ext>
                  </a:extLst>
                </a:gridCol>
                <a:gridCol w="4898572">
                  <a:extLst>
                    <a:ext uri="{9D8B030D-6E8A-4147-A177-3AD203B41FA5}">
                      <a16:colId xmlns:a16="http://schemas.microsoft.com/office/drawing/2014/main" val="20001"/>
                    </a:ext>
                  </a:extLst>
                </a:gridCol>
              </a:tblGrid>
              <a:tr h="563776">
                <a:tc>
                  <a:txBody>
                    <a:bodyPr/>
                    <a:lstStyle/>
                    <a:p>
                      <a:pPr algn="ctr"/>
                      <a:r>
                        <a:rPr lang="en-US" sz="2800" dirty="0">
                          <a:latin typeface="Arial" panose="020B0604020202020204" pitchFamily="34" charset="0"/>
                        </a:rPr>
                        <a:t>Suggestion</a:t>
                      </a:r>
                      <a:r>
                        <a:rPr lang="en-US" sz="2800" baseline="0" dirty="0">
                          <a:latin typeface="Arial" panose="020B0604020202020204" pitchFamily="34" charset="0"/>
                        </a:rPr>
                        <a:t> 1</a:t>
                      </a:r>
                      <a:endParaRPr lang="en-US" sz="2800" dirty="0">
                        <a:latin typeface="Arial" panose="020B0604020202020204" pitchFamily="34" charset="0"/>
                      </a:endParaRPr>
                    </a:p>
                  </a:txBody>
                  <a:tcPr>
                    <a:solidFill>
                      <a:schemeClr val="tx1"/>
                    </a:solidFill>
                  </a:tcPr>
                </a:tc>
                <a:tc>
                  <a:txBody>
                    <a:bodyPr/>
                    <a:lstStyle/>
                    <a:p>
                      <a:pPr algn="ctr"/>
                      <a:r>
                        <a:rPr lang="en-US" sz="2800" dirty="0">
                          <a:latin typeface="Arial" panose="020B0604020202020204" pitchFamily="34" charset="0"/>
                        </a:rPr>
                        <a:t>Action Taken</a:t>
                      </a:r>
                    </a:p>
                  </a:txBody>
                  <a:tcPr>
                    <a:solidFill>
                      <a:schemeClr val="tx1"/>
                    </a:solidFill>
                  </a:tcPr>
                </a:tc>
                <a:extLst>
                  <a:ext uri="{0D108BD9-81ED-4DB2-BD59-A6C34878D82A}">
                    <a16:rowId xmlns:a16="http://schemas.microsoft.com/office/drawing/2014/main" val="10000"/>
                  </a:ext>
                </a:extLst>
              </a:tr>
              <a:tr h="3747451">
                <a:tc>
                  <a:txBody>
                    <a:bodyPr/>
                    <a:lstStyle/>
                    <a:p>
                      <a:r>
                        <a:rPr lang="en-US" sz="2800" b="0" i="0" dirty="0">
                          <a:solidFill>
                            <a:schemeClr val="tx1"/>
                          </a:solidFill>
                          <a:latin typeface="Arial" panose="020B0604020202020204" pitchFamily="34" charset="0"/>
                          <a:cs typeface="Arial" charset="0"/>
                        </a:rPr>
                        <a:t>Consider total road closure instead of  a complex multiple-phased active work zone</a:t>
                      </a:r>
                      <a:endParaRPr lang="en-US" sz="2800" i="0" dirty="0">
                        <a:solidFill>
                          <a:schemeClr val="tx1"/>
                        </a:solidFill>
                        <a:latin typeface="Arial" panose="020B0604020202020204"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i="0" dirty="0">
                          <a:solidFill>
                            <a:schemeClr val="tx1"/>
                          </a:solidFill>
                          <a:latin typeface="Arial" panose="020B0604020202020204" pitchFamily="34" charset="0"/>
                          <a:cs typeface="Arial" charset="0"/>
                        </a:rPr>
                        <a:t>Planning Division will recommend a total road closure and appropriate detours be within the scope of this project when submitted to Design Division</a:t>
                      </a:r>
                    </a:p>
                    <a:p>
                      <a:endParaRPr lang="en-US" sz="2400" i="0" dirty="0">
                        <a:solidFill>
                          <a:schemeClr val="tx1"/>
                        </a:solidFill>
                        <a:latin typeface="Arial" panose="020B0604020202020204" pitchFamily="34" charset="0"/>
                      </a:endParaRPr>
                    </a:p>
                  </a:txBody>
                  <a:tcPr>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6936298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rc 21">
            <a:extLst>
              <a:ext uri="{C183D7F6-B498-43B3-948B-1728B52AA6E4}">
                <adec:decorative xmlns:adec="http://schemas.microsoft.com/office/drawing/2017/decorative" val="1"/>
              </a:ext>
            </a:extLst>
          </p:cNvPr>
          <p:cNvSpPr/>
          <p:nvPr/>
        </p:nvSpPr>
        <p:spPr>
          <a:xfrm>
            <a:off x="228600" y="1997075"/>
            <a:ext cx="76200" cy="76200"/>
          </a:xfrm>
          <a:prstGeom prst="arc">
            <a:avLst/>
          </a:prstGeom>
        </p:spPr>
        <p:style>
          <a:lnRef idx="1">
            <a:schemeClr val="accent1"/>
          </a:lnRef>
          <a:fillRef idx="0">
            <a:schemeClr val="accent1"/>
          </a:fillRef>
          <a:effectRef idx="0">
            <a:schemeClr val="accent1"/>
          </a:effectRef>
          <a:fontRef idx="minor">
            <a:schemeClr val="tx1"/>
          </a:fontRef>
        </p:style>
        <p:txBody>
          <a:bodyPr lIns="91407" tIns="45704" rIns="91407" bIns="45704" anchor="ctr"/>
          <a:lstStyle/>
          <a:p>
            <a:pPr algn="ctr">
              <a:defRPr/>
            </a:pPr>
            <a:endParaRPr lang="en-US" i="1" dirty="0">
              <a:latin typeface="Arial" panose="020B0604020202020204" pitchFamily="34" charset="0"/>
            </a:endParaRPr>
          </a:p>
        </p:txBody>
      </p:sp>
      <p:sp>
        <p:nvSpPr>
          <p:cNvPr id="13" name="Oval 18"/>
          <p:cNvSpPr>
            <a:spLocks noChangeArrowheads="1"/>
          </p:cNvSpPr>
          <p:nvPr/>
        </p:nvSpPr>
        <p:spPr bwMode="auto">
          <a:xfrm>
            <a:off x="190264"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7</a:t>
            </a:r>
          </a:p>
        </p:txBody>
      </p:sp>
      <p:sp>
        <p:nvSpPr>
          <p:cNvPr id="100360" name="Text Box 3"/>
          <p:cNvSpPr txBox="1">
            <a:spLocks noChangeArrowheads="1"/>
          </p:cNvSpPr>
          <p:nvPr/>
        </p:nvSpPr>
        <p:spPr bwMode="auto">
          <a:xfrm>
            <a:off x="1219200" y="133204"/>
            <a:ext cx="7924800"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Response Letter:</a:t>
            </a:r>
          </a:p>
          <a:p>
            <a:r>
              <a:rPr lang="en-US" sz="3600" b="1" dirty="0">
                <a:solidFill>
                  <a:srgbClr val="00ACA1"/>
                </a:solidFill>
                <a:latin typeface="Arial" panose="020B0604020202020204" pitchFamily="34" charset="0"/>
                <a:ea typeface="+mj-ea"/>
                <a:cs typeface="+mj-cs"/>
              </a:rPr>
              <a:t>Reason for Not Taking Action</a:t>
            </a:r>
          </a:p>
        </p:txBody>
      </p:sp>
      <p:graphicFrame>
        <p:nvGraphicFramePr>
          <p:cNvPr id="15" name="Table 14">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5102606"/>
              </p:ext>
            </p:extLst>
          </p:nvPr>
        </p:nvGraphicFramePr>
        <p:xfrm>
          <a:off x="0" y="1676400"/>
          <a:ext cx="9144000" cy="4236791"/>
        </p:xfrm>
        <a:graphic>
          <a:graphicData uri="http://schemas.openxmlformats.org/drawingml/2006/table">
            <a:tbl>
              <a:tblPr firstRow="1" bandRow="1">
                <a:tableStyleId>{5C22544A-7EE6-4342-B048-85BDC9FD1C3A}</a:tableStyleId>
              </a:tblPr>
              <a:tblGrid>
                <a:gridCol w="4245428">
                  <a:extLst>
                    <a:ext uri="{9D8B030D-6E8A-4147-A177-3AD203B41FA5}">
                      <a16:colId xmlns:a16="http://schemas.microsoft.com/office/drawing/2014/main" val="20000"/>
                    </a:ext>
                  </a:extLst>
                </a:gridCol>
                <a:gridCol w="4898572">
                  <a:extLst>
                    <a:ext uri="{9D8B030D-6E8A-4147-A177-3AD203B41FA5}">
                      <a16:colId xmlns:a16="http://schemas.microsoft.com/office/drawing/2014/main" val="20001"/>
                    </a:ext>
                  </a:extLst>
                </a:gridCol>
              </a:tblGrid>
              <a:tr h="497769">
                <a:tc>
                  <a:txBody>
                    <a:bodyPr/>
                    <a:lstStyle/>
                    <a:p>
                      <a:pPr algn="ctr"/>
                      <a:r>
                        <a:rPr lang="en-US" sz="2800" dirty="0">
                          <a:latin typeface="Arial" panose="020B0604020202020204" pitchFamily="34" charset="0"/>
                        </a:rPr>
                        <a:t>Suggestion</a:t>
                      </a:r>
                      <a:r>
                        <a:rPr lang="en-US" sz="2800" baseline="0" dirty="0">
                          <a:latin typeface="Arial" panose="020B0604020202020204" pitchFamily="34" charset="0"/>
                        </a:rPr>
                        <a:t> 2</a:t>
                      </a:r>
                      <a:endParaRPr lang="en-US" sz="2800" dirty="0">
                        <a:latin typeface="Arial" panose="020B0604020202020204" pitchFamily="34" charset="0"/>
                      </a:endParaRPr>
                    </a:p>
                  </a:txBody>
                  <a:tcPr>
                    <a:solidFill>
                      <a:schemeClr val="tx1"/>
                    </a:solidFill>
                  </a:tcPr>
                </a:tc>
                <a:tc>
                  <a:txBody>
                    <a:bodyPr/>
                    <a:lstStyle/>
                    <a:p>
                      <a:pPr algn="ctr"/>
                      <a:r>
                        <a:rPr lang="en-US" sz="2800" dirty="0">
                          <a:latin typeface="Arial" panose="020B0604020202020204" pitchFamily="34" charset="0"/>
                        </a:rPr>
                        <a:t>Action Taken</a:t>
                      </a:r>
                    </a:p>
                  </a:txBody>
                  <a:tcPr>
                    <a:solidFill>
                      <a:schemeClr val="tx1"/>
                    </a:solidFill>
                  </a:tcPr>
                </a:tc>
                <a:extLst>
                  <a:ext uri="{0D108BD9-81ED-4DB2-BD59-A6C34878D82A}">
                    <a16:rowId xmlns:a16="http://schemas.microsoft.com/office/drawing/2014/main" val="10000"/>
                  </a:ext>
                </a:extLst>
              </a:tr>
              <a:tr h="3718631">
                <a:tc>
                  <a:txBody>
                    <a:bodyPr/>
                    <a:lstStyle/>
                    <a:p>
                      <a:r>
                        <a:rPr lang="en-US" sz="2800" b="0" i="0" dirty="0">
                          <a:solidFill>
                            <a:schemeClr val="tx1"/>
                          </a:solidFill>
                          <a:latin typeface="Arial" panose="020B0604020202020204" pitchFamily="34" charset="0"/>
                          <a:cs typeface="Arial" charset="0"/>
                        </a:rPr>
                        <a:t>Consider total road closure instead of  a complex multiple-phased active work zone</a:t>
                      </a:r>
                      <a:endParaRPr lang="en-US" sz="2800" i="0" dirty="0">
                        <a:latin typeface="Arial" panose="020B0604020202020204"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i="0" dirty="0">
                          <a:solidFill>
                            <a:srgbClr val="C00000"/>
                          </a:solidFill>
                          <a:latin typeface="Arial" panose="020B0604020202020204" pitchFamily="34" charset="0"/>
                          <a:cs typeface="Arial" charset="0"/>
                        </a:rPr>
                        <a:t>This is not feasible for the following reasons:  Detouring traffic onto adjacent road networks will impact the road network adversely, adding to  pre-existing congestion and safety issues</a:t>
                      </a:r>
                    </a:p>
                    <a:p>
                      <a:endParaRPr lang="en-US" sz="2400" i="0" dirty="0">
                        <a:latin typeface="Arial" panose="020B0604020202020204" pitchFamily="34" charset="0"/>
                      </a:endParaRPr>
                    </a:p>
                  </a:txBody>
                  <a:tcPr>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8811220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sz="half" idx="4294967295"/>
          </p:nvPr>
        </p:nvSpPr>
        <p:spPr>
          <a:xfrm>
            <a:off x="2860964" y="1657350"/>
            <a:ext cx="4114800" cy="3543300"/>
          </a:xfrm>
        </p:spPr>
        <p:txBody>
          <a:bodyPr>
            <a:normAutofit fontScale="92500"/>
          </a:bodyPr>
          <a:lstStyle/>
          <a:p>
            <a:pPr marL="547496" indent="-411019">
              <a:spcBef>
                <a:spcPct val="0"/>
              </a:spcBef>
              <a:buNone/>
              <a:defRPr/>
            </a:pPr>
            <a:endParaRPr lang="en-US" sz="3600" i="1" dirty="0">
              <a:solidFill>
                <a:srgbClr val="006A3A"/>
              </a:solidFill>
              <a:cs typeface="Times New Roman (Arabic)" charset="-78"/>
            </a:endParaRPr>
          </a:p>
          <a:p>
            <a:pPr marL="0" indent="-411019" algn="ctr">
              <a:spcBef>
                <a:spcPct val="0"/>
              </a:spcBef>
              <a:buNone/>
              <a:defRPr/>
            </a:pPr>
            <a:r>
              <a:rPr lang="en-US" sz="3600" b="1" dirty="0">
                <a:solidFill>
                  <a:srgbClr val="C00000"/>
                </a:solidFill>
                <a:cs typeface="Courier New" pitchFamily="49" charset="0"/>
              </a:rPr>
              <a:t>“We will not consider modifying lane closure times.  We do not feel that it is needed.”</a:t>
            </a:r>
          </a:p>
        </p:txBody>
      </p:sp>
      <p:sp>
        <p:nvSpPr>
          <p:cNvPr id="105482" name="Oval 10"/>
          <p:cNvSpPr>
            <a:spLocks noChangeArrowheads="1"/>
          </p:cNvSpPr>
          <p:nvPr/>
        </p:nvSpPr>
        <p:spPr bwMode="auto">
          <a:xfrm>
            <a:off x="221672" y="17022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7</a:t>
            </a:r>
          </a:p>
        </p:txBody>
      </p:sp>
      <p:sp>
        <p:nvSpPr>
          <p:cNvPr id="101381" name="Text Box 3"/>
          <p:cNvSpPr txBox="1">
            <a:spLocks noChangeArrowheads="1"/>
          </p:cNvSpPr>
          <p:nvPr/>
        </p:nvSpPr>
        <p:spPr bwMode="auto">
          <a:xfrm>
            <a:off x="1371600" y="282746"/>
            <a:ext cx="77724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Sample Inadequate Response</a:t>
            </a:r>
          </a:p>
        </p:txBody>
      </p:sp>
    </p:spTree>
    <p:extLst>
      <p:ext uri="{BB962C8B-B14F-4D97-AF65-F5344CB8AC3E}">
        <p14:creationId xmlns:p14="http://schemas.microsoft.com/office/powerpoint/2010/main" val="121721814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sz="half" idx="4294967295"/>
          </p:nvPr>
        </p:nvSpPr>
        <p:spPr>
          <a:xfrm>
            <a:off x="1295400" y="1371600"/>
            <a:ext cx="6739467" cy="4114800"/>
          </a:xfrm>
        </p:spPr>
        <p:txBody>
          <a:bodyPr>
            <a:noAutofit/>
          </a:bodyPr>
          <a:lstStyle/>
          <a:p>
            <a:pPr marL="0" indent="-411163" algn="ctr" eaLnBrk="1" hangingPunct="1">
              <a:spcBef>
                <a:spcPct val="0"/>
              </a:spcBef>
              <a:buFontTx/>
              <a:buNone/>
              <a:defRPr/>
            </a:pPr>
            <a:r>
              <a:rPr lang="en-CA" i="1" dirty="0"/>
              <a:t>“</a:t>
            </a:r>
            <a:r>
              <a:rPr lang="en-CA" i="1" dirty="0">
                <a:solidFill>
                  <a:srgbClr val="000078"/>
                </a:solidFill>
                <a:cs typeface="Courier New" pitchFamily="49" charset="0"/>
              </a:rPr>
              <a:t>While we understand how modifying lane closure times would reduce queuing, doing so would lengthen the duration of the project into another construction season. The additional staging and associated construction methods for this extended duration will cost approximately $1,800,000 representing about 15 percent of the total project cost.”</a:t>
            </a:r>
            <a:endParaRPr lang="en-US" i="1" dirty="0">
              <a:solidFill>
                <a:srgbClr val="000078"/>
              </a:solidFill>
              <a:cs typeface="Courier New" pitchFamily="49" charset="0"/>
            </a:endParaRPr>
          </a:p>
        </p:txBody>
      </p:sp>
      <p:sp>
        <p:nvSpPr>
          <p:cNvPr id="105482" name="Oval 10"/>
          <p:cNvSpPr>
            <a:spLocks noChangeArrowheads="1"/>
          </p:cNvSpPr>
          <p:nvPr/>
        </p:nvSpPr>
        <p:spPr bwMode="auto">
          <a:xfrm>
            <a:off x="190500" y="112931"/>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7</a:t>
            </a:r>
          </a:p>
        </p:txBody>
      </p:sp>
      <p:sp>
        <p:nvSpPr>
          <p:cNvPr id="102405" name="Text Box 3"/>
          <p:cNvSpPr txBox="1">
            <a:spLocks noChangeArrowheads="1"/>
          </p:cNvSpPr>
          <p:nvPr/>
        </p:nvSpPr>
        <p:spPr bwMode="auto">
          <a:xfrm>
            <a:off x="1295400" y="304800"/>
            <a:ext cx="7848599" cy="646331"/>
          </a:xfrm>
          <a:prstGeom prst="rect">
            <a:avLst/>
          </a:prstGeom>
          <a:noFill/>
          <a:ln w="9525">
            <a:noFill/>
            <a:miter lim="800000"/>
            <a:headEnd/>
            <a:tailEnd/>
          </a:ln>
        </p:spPr>
        <p:txBody>
          <a:bodyPr wrap="square">
            <a:spAutoFit/>
          </a:bodyPr>
          <a:lstStyle/>
          <a:p>
            <a:pPr marL="547688" indent="-411163" eaLnBrk="1" hangingPunct="1">
              <a:buFontTx/>
              <a:buNone/>
              <a:defRPr/>
            </a:pPr>
            <a:r>
              <a:rPr lang="en-CA" sz="3600" b="1" dirty="0">
                <a:solidFill>
                  <a:srgbClr val="00ACA1"/>
                </a:solidFill>
                <a:latin typeface="Arial" panose="020B0604020202020204" pitchFamily="34" charset="0"/>
              </a:rPr>
              <a:t>Sample Adequate Response</a:t>
            </a:r>
          </a:p>
        </p:txBody>
      </p:sp>
    </p:spTree>
    <p:extLst>
      <p:ext uri="{BB962C8B-B14F-4D97-AF65-F5344CB8AC3E}">
        <p14:creationId xmlns:p14="http://schemas.microsoft.com/office/powerpoint/2010/main" val="644537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457200" y="0"/>
            <a:ext cx="8686800" cy="1295400"/>
          </a:xfrm>
        </p:spPr>
        <p:txBody>
          <a:bodyPr/>
          <a:lstStyle/>
          <a:p>
            <a:pPr eaLnBrk="1" hangingPunct="1">
              <a:defRPr/>
            </a:pPr>
            <a:r>
              <a:rPr lang="en-US" dirty="0"/>
              <a:t>The “Parking Lot”</a:t>
            </a:r>
          </a:p>
        </p:txBody>
      </p:sp>
      <p:sp>
        <p:nvSpPr>
          <p:cNvPr id="20483" name="Rectangle 3"/>
          <p:cNvSpPr>
            <a:spLocks noGrp="1" noChangeArrowheads="1"/>
          </p:cNvSpPr>
          <p:nvPr>
            <p:ph type="body" idx="1"/>
          </p:nvPr>
        </p:nvSpPr>
        <p:spPr>
          <a:xfrm>
            <a:off x="457200" y="1752600"/>
            <a:ext cx="6307282" cy="4267200"/>
          </a:xfrm>
        </p:spPr>
        <p:txBody>
          <a:bodyPr/>
          <a:lstStyle/>
          <a:p>
            <a:pPr eaLnBrk="1" hangingPunct="1"/>
            <a:r>
              <a:rPr lang="en-US" dirty="0"/>
              <a:t>Questions to be discussed later will be </a:t>
            </a:r>
            <a:r>
              <a:rPr lang="en-US" b="1" i="1" dirty="0">
                <a:solidFill>
                  <a:srgbClr val="000099"/>
                </a:solidFill>
              </a:rPr>
              <a:t>“parked”</a:t>
            </a:r>
            <a:r>
              <a:rPr lang="en-US" dirty="0"/>
              <a:t> until they are discussed</a:t>
            </a:r>
          </a:p>
          <a:p>
            <a:pPr eaLnBrk="1" hangingPunct="1"/>
            <a:r>
              <a:rPr lang="en-US" dirty="0"/>
              <a:t>Will review at the end to make sure they were answered</a:t>
            </a:r>
          </a:p>
        </p:txBody>
      </p:sp>
    </p:spTree>
    <p:extLst>
      <p:ext uri="{BB962C8B-B14F-4D97-AF65-F5344CB8AC3E}">
        <p14:creationId xmlns:p14="http://schemas.microsoft.com/office/powerpoint/2010/main" val="3524267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6858000" y="5782735"/>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140</a:t>
            </a:fld>
            <a:endParaRPr lang="en-US" dirty="0">
              <a:solidFill>
                <a:prstClr val="white"/>
              </a:solidFill>
              <a:latin typeface="Arial" panose="020B0604020202020204" pitchFamily="34" charset="0"/>
            </a:endParaRPr>
          </a:p>
        </p:txBody>
      </p:sp>
      <p:grpSp>
        <p:nvGrpSpPr>
          <p:cNvPr id="3" name="Group 48">
            <a:extLst>
              <a:ext uri="{C183D7F6-B498-43B3-948B-1728B52AA6E4}">
                <adec:decorative xmlns:adec="http://schemas.microsoft.com/office/drawing/2017/decorative" val="1"/>
              </a:ext>
            </a:extLst>
          </p:cNvPr>
          <p:cNvGrpSpPr/>
          <p:nvPr/>
        </p:nvGrpSpPr>
        <p:grpSpPr>
          <a:xfrm>
            <a:off x="381000" y="829732"/>
            <a:ext cx="8204200" cy="4200526"/>
            <a:chOff x="457200" y="1983657"/>
            <a:chExt cx="8534400" cy="4645743"/>
          </a:xfrm>
        </p:grpSpPr>
        <p:sp>
          <p:nvSpPr>
            <p:cNvPr id="50"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1"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2"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3"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4"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5"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6"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7"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8" name="Oval 5" descr="1&#10;Identify &#10;Project  &#10;"/>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59" name="Oval 7" descr="3&#10;Conduct &#10;Pre-audit &#10;Meeting&#10;"/>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60" name="Oval 9" descr="5&#10;Analysis &amp;&#10;Prepare &#10;Report of &#10;Findings&#10;"/>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61" name="Oval 11" descr="6&#10;Present  &#10;Findings to &#10;Road&#10; Owner"/>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62" name="Oval 10" descr="7&#10;Prepare &#10;Formal&#10;Response"/>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63" name="Oval 12"/>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64" name="Oval 5" descr="2&#10;Select RSA &#10;Team"/>
          <p:cNvSpPr>
            <a:spLocks noChangeArrowheads="1"/>
          </p:cNvSpPr>
          <p:nvPr/>
        </p:nvSpPr>
        <p:spPr bwMode="auto">
          <a:xfrm>
            <a:off x="762000" y="2963332"/>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65" name="Oval 7" descr="4&#10;Perform &#10;Data &amp; Field &#10;Reviews&#10;"/>
          <p:cNvSpPr>
            <a:spLocks noChangeArrowheads="1"/>
          </p:cNvSpPr>
          <p:nvPr/>
        </p:nvSpPr>
        <p:spPr bwMode="auto">
          <a:xfrm>
            <a:off x="3505200" y="3039532"/>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7" name="Oval 27" descr="8&#10;Incorporate &#10;Findings&#10;"/>
          <p:cNvSpPr>
            <a:spLocks noChangeArrowheads="1"/>
          </p:cNvSpPr>
          <p:nvPr/>
        </p:nvSpPr>
        <p:spPr bwMode="auto">
          <a:xfrm>
            <a:off x="6324600" y="2658532"/>
            <a:ext cx="2520602" cy="2554452"/>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800" b="1" dirty="0">
                <a:solidFill>
                  <a:srgbClr val="C00000"/>
                </a:solidFill>
                <a:latin typeface="Arial" panose="020B0604020202020204" pitchFamily="34" charset="0"/>
                <a:cs typeface="Arial" charset="0"/>
              </a:rPr>
              <a:t>8</a:t>
            </a:r>
          </a:p>
          <a:p>
            <a:pPr algn="ctr">
              <a:defRPr/>
            </a:pPr>
            <a:r>
              <a:rPr lang="en-US" sz="2800" b="1" dirty="0">
                <a:solidFill>
                  <a:srgbClr val="C00000"/>
                </a:solidFill>
                <a:latin typeface="Arial" panose="020B0604020202020204" pitchFamily="34" charset="0"/>
                <a:cs typeface="Arial" charset="0"/>
              </a:rPr>
              <a:t>Incorporate </a:t>
            </a:r>
          </a:p>
          <a:p>
            <a:pPr algn="ctr">
              <a:defRPr/>
            </a:pPr>
            <a:r>
              <a:rPr lang="en-US" sz="2800" b="1" dirty="0">
                <a:solidFill>
                  <a:srgbClr val="C00000"/>
                </a:solidFill>
                <a:latin typeface="Arial" panose="020B0604020202020204" pitchFamily="34" charset="0"/>
                <a:cs typeface="Arial" charset="0"/>
              </a:rPr>
              <a:t>Findings</a:t>
            </a:r>
          </a:p>
        </p:txBody>
      </p:sp>
      <p:sp>
        <p:nvSpPr>
          <p:cNvPr id="26" name="Oval 23" descr="RSA Team"/>
          <p:cNvSpPr>
            <a:spLocks noChangeArrowheads="1"/>
          </p:cNvSpPr>
          <p:nvPr/>
        </p:nvSpPr>
        <p:spPr bwMode="auto">
          <a:xfrm>
            <a:off x="4343400" y="5096932"/>
            <a:ext cx="381000" cy="381000"/>
          </a:xfrm>
          <a:prstGeom prst="ellipse">
            <a:avLst/>
          </a:prstGeom>
          <a:solidFill>
            <a:srgbClr val="0070C0"/>
          </a:solidFill>
          <a:ln w="9525">
            <a:noFill/>
            <a:round/>
            <a:headEnd/>
            <a:tailEnd/>
          </a:ln>
        </p:spPr>
        <p:txBody>
          <a:bodyPr wrap="none" anchor="ctr"/>
          <a:lstStyle/>
          <a:p>
            <a:pPr>
              <a:defRPr/>
            </a:pPr>
            <a:r>
              <a:rPr lang="en-US" sz="24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RSA Team</a:t>
            </a:r>
          </a:p>
        </p:txBody>
      </p:sp>
      <p:sp>
        <p:nvSpPr>
          <p:cNvPr id="28" name="Oval 24" descr="Road Owner"/>
          <p:cNvSpPr>
            <a:spLocks noChangeArrowheads="1"/>
          </p:cNvSpPr>
          <p:nvPr/>
        </p:nvSpPr>
        <p:spPr bwMode="auto">
          <a:xfrm>
            <a:off x="4343400" y="5554132"/>
            <a:ext cx="381000" cy="381000"/>
          </a:xfrm>
          <a:prstGeom prst="ellipse">
            <a:avLst/>
          </a:prstGeom>
          <a:solidFill>
            <a:schemeClr val="tx2">
              <a:lumMod val="40000"/>
              <a:lumOff val="60000"/>
              <a:alpha val="50000"/>
            </a:schemeClr>
          </a:solidFill>
          <a:ln w="9525">
            <a:solidFill>
              <a:schemeClr val="accent1">
                <a:lumMod val="60000"/>
                <a:lumOff val="40000"/>
              </a:schemeClr>
            </a:solidFill>
            <a:round/>
            <a:headEnd/>
            <a:tailEnd/>
          </a:ln>
        </p:spPr>
        <p:txBody>
          <a:bodyPr wrap="none" anchor="ctr"/>
          <a:lstStyle/>
          <a:p>
            <a:pPr>
              <a:defRPr/>
            </a:pPr>
            <a:r>
              <a:rPr lang="en-US" sz="28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Road Owner</a:t>
            </a:r>
          </a:p>
        </p:txBody>
      </p:sp>
      <p:sp>
        <p:nvSpPr>
          <p:cNvPr id="29" name="TextBox 28" descr="Responsibilities"/>
          <p:cNvSpPr txBox="1"/>
          <p:nvPr/>
        </p:nvSpPr>
        <p:spPr>
          <a:xfrm>
            <a:off x="4419600" y="4639732"/>
            <a:ext cx="2286000" cy="400110"/>
          </a:xfrm>
          <a:prstGeom prst="rect">
            <a:avLst/>
          </a:prstGeom>
          <a:noFill/>
        </p:spPr>
        <p:txBody>
          <a:bodyPr wrap="square" rtlCol="0">
            <a:spAutoFit/>
          </a:bodyPr>
          <a:lstStyle/>
          <a:p>
            <a:pPr algn="ctr"/>
            <a:r>
              <a:rPr lang="en-US" sz="2000" b="1" dirty="0">
                <a:solidFill>
                  <a:schemeClr val="tx1"/>
                </a:solidFill>
                <a:latin typeface="Arial" panose="020B0604020202020204" pitchFamily="34" charset="0"/>
              </a:rPr>
              <a:t>Responsibilities</a:t>
            </a:r>
          </a:p>
        </p:txBody>
      </p:sp>
      <p:sp>
        <p:nvSpPr>
          <p:cNvPr id="25" name="Text Box 3">
            <a:extLst>
              <a:ext uri="{FF2B5EF4-FFF2-40B4-BE49-F238E27FC236}">
                <a16:creationId xmlns:a16="http://schemas.microsoft.com/office/drawing/2014/main" id="{A847096E-2674-46DD-824D-3F7E0949CAC1}"/>
              </a:ext>
            </a:extLst>
          </p:cNvPr>
          <p:cNvSpPr txBox="1">
            <a:spLocks noChangeArrowheads="1"/>
          </p:cNvSpPr>
          <p:nvPr/>
        </p:nvSpPr>
        <p:spPr bwMode="auto">
          <a:xfrm>
            <a:off x="381000" y="182564"/>
            <a:ext cx="8762999" cy="646331"/>
          </a:xfrm>
          <a:prstGeom prst="rect">
            <a:avLst/>
          </a:prstGeom>
          <a:noFill/>
          <a:ln w="9525">
            <a:noFill/>
            <a:miter lim="800000"/>
            <a:headEnd/>
            <a:tailEnd/>
          </a:ln>
        </p:spPr>
        <p:txBody>
          <a:bodyPr wrap="square">
            <a:spAutoFit/>
          </a:bodyPr>
          <a:lstStyle/>
          <a:p>
            <a:pPr lvl="0"/>
            <a:r>
              <a:rPr lang="en-US" sz="3600" b="1" kern="0" dirty="0">
                <a:solidFill>
                  <a:srgbClr val="00ACA1"/>
                </a:solidFill>
                <a:latin typeface="Arial" panose="020B0604020202020204" pitchFamily="34" charset="0"/>
              </a:rPr>
              <a:t>Step 8. Incorporate Findings</a:t>
            </a:r>
          </a:p>
        </p:txBody>
      </p:sp>
      <p:sp>
        <p:nvSpPr>
          <p:cNvPr id="2" name="Google Shape;74;p1">
            <a:extLst>
              <a:ext uri="{FF2B5EF4-FFF2-40B4-BE49-F238E27FC236}">
                <a16:creationId xmlns:a16="http://schemas.microsoft.com/office/drawing/2014/main" id="{6ED9653E-9F77-851C-4C28-617385F191BB}"/>
              </a:ext>
            </a:extLst>
          </p:cNvPr>
          <p:cNvSpPr/>
          <p:nvPr/>
        </p:nvSpPr>
        <p:spPr>
          <a:xfrm>
            <a:off x="7531708" y="5393317"/>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35226160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3000" y="-38100"/>
            <a:ext cx="8001000" cy="1295400"/>
          </a:xfrm>
        </p:spPr>
        <p:txBody>
          <a:bodyPr>
            <a:noAutofit/>
          </a:bodyPr>
          <a:lstStyle/>
          <a:p>
            <a:r>
              <a:rPr lang="en-US" b="1" dirty="0"/>
              <a:t>Incorporate WZRSA Findings</a:t>
            </a:r>
          </a:p>
        </p:txBody>
      </p:sp>
      <p:sp>
        <p:nvSpPr>
          <p:cNvPr id="7" name="Text Placeholder 2"/>
          <p:cNvSpPr>
            <a:spLocks noGrp="1"/>
          </p:cNvSpPr>
          <p:nvPr>
            <p:ph type="body" sz="quarter" idx="4294967295"/>
          </p:nvPr>
        </p:nvSpPr>
        <p:spPr>
          <a:xfrm>
            <a:off x="347134" y="1606551"/>
            <a:ext cx="3276600" cy="4724400"/>
          </a:xfrm>
        </p:spPr>
        <p:txBody>
          <a:bodyPr>
            <a:normAutofit/>
          </a:bodyPr>
          <a:lstStyle/>
          <a:p>
            <a:pPr marL="364858" indent="-255498">
              <a:spcBef>
                <a:spcPts val="300"/>
              </a:spcBef>
              <a:spcAft>
                <a:spcPts val="300"/>
              </a:spcAft>
              <a:buFont typeface="Arial" pitchFamily="34" charset="0"/>
              <a:buChar char="•"/>
              <a:defRPr/>
            </a:pPr>
            <a:r>
              <a:rPr lang="en-US" dirty="0"/>
              <a:t>Measure</a:t>
            </a:r>
          </a:p>
          <a:p>
            <a:pPr marL="364858" indent="-255498">
              <a:spcBef>
                <a:spcPts val="300"/>
              </a:spcBef>
              <a:spcAft>
                <a:spcPts val="300"/>
              </a:spcAft>
              <a:buFont typeface="Arial" pitchFamily="34" charset="0"/>
              <a:buChar char="•"/>
              <a:defRPr/>
            </a:pPr>
            <a:r>
              <a:rPr lang="en-US" dirty="0"/>
              <a:t>Document</a:t>
            </a:r>
          </a:p>
          <a:p>
            <a:pPr marL="364858" indent="-255498">
              <a:spcBef>
                <a:spcPts val="300"/>
              </a:spcBef>
              <a:spcAft>
                <a:spcPts val="300"/>
              </a:spcAft>
              <a:buFont typeface="Arial" pitchFamily="34" charset="0"/>
              <a:buChar char="•"/>
              <a:defRPr/>
            </a:pPr>
            <a:r>
              <a:rPr lang="en-US" dirty="0"/>
              <a:t>Communicate the results of the selected strategy</a:t>
            </a:r>
          </a:p>
          <a:p>
            <a:pPr marL="764908" lvl="1" indent="-255498">
              <a:lnSpc>
                <a:spcPct val="120000"/>
              </a:lnSpc>
              <a:spcBef>
                <a:spcPts val="300"/>
              </a:spcBef>
              <a:buClr>
                <a:srgbClr val="A04DA3"/>
              </a:buClr>
              <a:buFont typeface="Georgia" pitchFamily="18" charset="0"/>
              <a:buChar char="•"/>
              <a:defRPr/>
            </a:pPr>
            <a:endParaRPr lang="en-US" sz="20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141</a:t>
            </a:fld>
            <a:endParaRPr lang="en-US" dirty="0">
              <a:solidFill>
                <a:prstClr val="white"/>
              </a:solidFill>
              <a:latin typeface="Arial" panose="020B0604020202020204" pitchFamily="34" charset="0"/>
            </a:endParaRPr>
          </a:p>
        </p:txBody>
      </p:sp>
      <p:sp>
        <p:nvSpPr>
          <p:cNvPr id="6" name="Oval 10"/>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8</a:t>
            </a:r>
          </a:p>
        </p:txBody>
      </p:sp>
      <p:pic>
        <p:nvPicPr>
          <p:cNvPr id="8" name="Picture 7" descr="Drums with skewed vehicle image and building in background"/>
          <p:cNvPicPr>
            <a:picLocks noChangeAspect="1" noChangeArrowheads="1"/>
          </p:cNvPicPr>
          <p:nvPr/>
        </p:nvPicPr>
        <p:blipFill>
          <a:blip r:embed="rId3" cstate="print"/>
          <a:srcRect/>
          <a:stretch>
            <a:fillRect/>
          </a:stretch>
        </p:blipFill>
        <p:spPr bwMode="auto">
          <a:xfrm>
            <a:off x="4715933" y="1606551"/>
            <a:ext cx="2548467" cy="3997139"/>
          </a:xfrm>
          <a:prstGeom prst="rect">
            <a:avLst/>
          </a:prstGeom>
          <a:noFill/>
        </p:spPr>
      </p:pic>
      <p:sp>
        <p:nvSpPr>
          <p:cNvPr id="5" name="Google Shape;74;p1">
            <a:extLst>
              <a:ext uri="{FF2B5EF4-FFF2-40B4-BE49-F238E27FC236}">
                <a16:creationId xmlns:a16="http://schemas.microsoft.com/office/drawing/2014/main" id="{1F32A798-B6B1-03BA-E022-8B02CBCB4918}"/>
              </a:ext>
            </a:extLst>
          </p:cNvPr>
          <p:cNvSpPr/>
          <p:nvPr/>
        </p:nvSpPr>
        <p:spPr>
          <a:xfrm>
            <a:off x="6293460" y="560369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89200342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3000" y="-38100"/>
            <a:ext cx="8001000" cy="1295400"/>
          </a:xfrm>
        </p:spPr>
        <p:txBody>
          <a:bodyPr>
            <a:noAutofit/>
          </a:bodyPr>
          <a:lstStyle/>
          <a:p>
            <a:r>
              <a:rPr lang="en-US" dirty="0"/>
              <a:t>Use The WZRSA As</a:t>
            </a:r>
            <a:br>
              <a:rPr lang="en-US" dirty="0"/>
            </a:br>
            <a:r>
              <a:rPr lang="en-US" dirty="0"/>
              <a:t>a Learning Opportunity</a:t>
            </a:r>
          </a:p>
        </p:txBody>
      </p:sp>
      <p:sp>
        <p:nvSpPr>
          <p:cNvPr id="7" name="Text Placeholder 2"/>
          <p:cNvSpPr>
            <a:spLocks noGrp="1"/>
          </p:cNvSpPr>
          <p:nvPr>
            <p:ph type="body" sz="quarter" idx="4294967295"/>
          </p:nvPr>
        </p:nvSpPr>
        <p:spPr>
          <a:xfrm>
            <a:off x="152400" y="1485903"/>
            <a:ext cx="8839200" cy="4186764"/>
          </a:xfrm>
        </p:spPr>
        <p:txBody>
          <a:bodyPr>
            <a:normAutofit/>
          </a:bodyPr>
          <a:lstStyle/>
          <a:p>
            <a:pPr marL="364858" indent="-255498">
              <a:spcBef>
                <a:spcPts val="300"/>
              </a:spcBef>
              <a:spcAft>
                <a:spcPts val="300"/>
              </a:spcAft>
              <a:buFont typeface="Arial" pitchFamily="34" charset="0"/>
              <a:buChar char="•"/>
              <a:defRPr/>
            </a:pPr>
            <a:r>
              <a:rPr lang="en-US" dirty="0"/>
              <a:t>A holistic approach to</a:t>
            </a:r>
          </a:p>
          <a:p>
            <a:pPr marL="764908" lvl="1" indent="-255498">
              <a:spcBef>
                <a:spcPts val="300"/>
              </a:spcBef>
              <a:spcAft>
                <a:spcPts val="300"/>
              </a:spcAft>
              <a:buFont typeface="Arial" pitchFamily="34" charset="0"/>
              <a:buChar char="•"/>
              <a:defRPr/>
            </a:pPr>
            <a:r>
              <a:rPr lang="en-US" dirty="0"/>
              <a:t>WZ design</a:t>
            </a:r>
          </a:p>
          <a:p>
            <a:pPr marL="764908" lvl="1" indent="-255498">
              <a:spcBef>
                <a:spcPts val="300"/>
              </a:spcBef>
              <a:spcAft>
                <a:spcPts val="300"/>
              </a:spcAft>
              <a:buFont typeface="Arial" pitchFamily="34" charset="0"/>
              <a:buChar char="•"/>
              <a:defRPr/>
            </a:pPr>
            <a:r>
              <a:rPr lang="en-US" dirty="0"/>
              <a:t>Operations</a:t>
            </a:r>
          </a:p>
          <a:p>
            <a:pPr marL="764908" lvl="1" indent="-255498">
              <a:spcBef>
                <a:spcPts val="300"/>
              </a:spcBef>
              <a:spcAft>
                <a:spcPts val="300"/>
              </a:spcAft>
              <a:buFont typeface="Arial" pitchFamily="34" charset="0"/>
              <a:buChar char="•"/>
              <a:defRPr/>
            </a:pPr>
            <a:r>
              <a:rPr lang="en-US" dirty="0"/>
              <a:t>Human factors</a:t>
            </a:r>
          </a:p>
          <a:p>
            <a:pPr marL="764908" lvl="1" indent="-255498">
              <a:spcBef>
                <a:spcPts val="300"/>
              </a:spcBef>
              <a:spcAft>
                <a:spcPts val="300"/>
              </a:spcAft>
              <a:buFont typeface="Arial" pitchFamily="34" charset="0"/>
              <a:buChar char="•"/>
              <a:defRPr/>
            </a:pPr>
            <a:r>
              <a:rPr lang="en-US" dirty="0"/>
              <a:t>Safety</a:t>
            </a:r>
          </a:p>
          <a:p>
            <a:pPr marL="364858" indent="-255498">
              <a:spcBef>
                <a:spcPts val="300"/>
              </a:spcBef>
              <a:spcAft>
                <a:spcPts val="300"/>
              </a:spcAft>
              <a:buFont typeface="Arial" pitchFamily="34" charset="0"/>
              <a:buChar char="•"/>
              <a:defRPr/>
            </a:pPr>
            <a:r>
              <a:rPr lang="en-US" dirty="0"/>
              <a:t>Apply new knowledge to future knowledge</a:t>
            </a:r>
          </a:p>
          <a:p>
            <a:pPr marL="364858" indent="-255498">
              <a:spcBef>
                <a:spcPts val="300"/>
              </a:spcBef>
              <a:spcAft>
                <a:spcPts val="300"/>
              </a:spcAft>
              <a:buFont typeface="Arial" pitchFamily="34" charset="0"/>
              <a:buChar char="•"/>
              <a:defRPr/>
            </a:pPr>
            <a:r>
              <a:rPr lang="en-US" dirty="0"/>
              <a:t>Refine the WZRSA process and prompt lists to improve future WZRSA</a:t>
            </a:r>
            <a:endParaRPr lang="en-US" sz="20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142</a:t>
            </a:fld>
            <a:endParaRPr lang="en-US" dirty="0">
              <a:solidFill>
                <a:prstClr val="white"/>
              </a:solidFill>
              <a:latin typeface="Arial" panose="020B0604020202020204" pitchFamily="34" charset="0"/>
            </a:endParaRPr>
          </a:p>
        </p:txBody>
      </p:sp>
      <p:sp>
        <p:nvSpPr>
          <p:cNvPr id="6" name="Oval 10"/>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8</a:t>
            </a:r>
          </a:p>
        </p:txBody>
      </p:sp>
      <p:pic>
        <p:nvPicPr>
          <p:cNvPr id="4" name="Picture 3" descr="Workers working on the highway">
            <a:extLst>
              <a:ext uri="{FF2B5EF4-FFF2-40B4-BE49-F238E27FC236}">
                <a16:creationId xmlns:a16="http://schemas.microsoft.com/office/drawing/2014/main" id="{B9008D09-85B2-4D34-8F79-03ACCCF18209}"/>
              </a:ext>
            </a:extLst>
          </p:cNvPr>
          <p:cNvPicPr>
            <a:picLocks noChangeAspect="1"/>
          </p:cNvPicPr>
          <p:nvPr/>
        </p:nvPicPr>
        <p:blipFill>
          <a:blip r:embed="rId3"/>
          <a:stretch>
            <a:fillRect/>
          </a:stretch>
        </p:blipFill>
        <p:spPr>
          <a:xfrm>
            <a:off x="5401735" y="1739398"/>
            <a:ext cx="2082800" cy="2127753"/>
          </a:xfrm>
          <a:prstGeom prst="rect">
            <a:avLst/>
          </a:prstGeom>
        </p:spPr>
      </p:pic>
      <p:sp>
        <p:nvSpPr>
          <p:cNvPr id="5" name="Google Shape;74;p1">
            <a:extLst>
              <a:ext uri="{FF2B5EF4-FFF2-40B4-BE49-F238E27FC236}">
                <a16:creationId xmlns:a16="http://schemas.microsoft.com/office/drawing/2014/main" id="{24531E68-5572-4C6B-B6CE-D9C465AEFD09}"/>
              </a:ext>
            </a:extLst>
          </p:cNvPr>
          <p:cNvSpPr/>
          <p:nvPr/>
        </p:nvSpPr>
        <p:spPr>
          <a:xfrm>
            <a:off x="6604343" y="3849573"/>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57558921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type="body" idx="4294967295"/>
          </p:nvPr>
        </p:nvSpPr>
        <p:spPr>
          <a:xfrm>
            <a:off x="5257800" y="1752600"/>
            <a:ext cx="3276600" cy="3733800"/>
          </a:xfrm>
        </p:spPr>
        <p:txBody>
          <a:bodyPr/>
          <a:lstStyle/>
          <a:p>
            <a:pPr marL="0" indent="0">
              <a:lnSpc>
                <a:spcPct val="110000"/>
              </a:lnSpc>
              <a:buNone/>
              <a:defRPr/>
            </a:pPr>
            <a:r>
              <a:rPr lang="en-US" dirty="0"/>
              <a:t>May depend on:</a:t>
            </a:r>
          </a:p>
          <a:p>
            <a:pPr marL="400050" lvl="1" indent="0">
              <a:lnSpc>
                <a:spcPct val="110000"/>
              </a:lnSpc>
              <a:buFont typeface="Arial" pitchFamily="34" charset="0"/>
              <a:buChar char="•"/>
              <a:defRPr/>
            </a:pPr>
            <a:r>
              <a:rPr lang="en-US" dirty="0"/>
              <a:t> Policy</a:t>
            </a:r>
          </a:p>
          <a:p>
            <a:pPr marL="400050" lvl="1" indent="0">
              <a:lnSpc>
                <a:spcPct val="110000"/>
              </a:lnSpc>
              <a:buFont typeface="Arial" pitchFamily="34" charset="0"/>
              <a:buChar char="•"/>
              <a:defRPr/>
            </a:pPr>
            <a:r>
              <a:rPr lang="en-US" dirty="0"/>
              <a:t> Manpower</a:t>
            </a:r>
          </a:p>
          <a:p>
            <a:pPr marL="400050" lvl="1" indent="0">
              <a:lnSpc>
                <a:spcPct val="110000"/>
              </a:lnSpc>
              <a:buFont typeface="Arial" pitchFamily="34" charset="0"/>
              <a:buChar char="•"/>
              <a:defRPr/>
            </a:pPr>
            <a:r>
              <a:rPr lang="en-US" dirty="0"/>
              <a:t> Funding</a:t>
            </a:r>
          </a:p>
        </p:txBody>
      </p:sp>
      <p:sp>
        <p:nvSpPr>
          <p:cNvPr id="8" name="Oval 10"/>
          <p:cNvSpPr>
            <a:spLocks noChangeArrowheads="1"/>
          </p:cNvSpPr>
          <p:nvPr/>
        </p:nvSpPr>
        <p:spPr bwMode="auto">
          <a:xfrm>
            <a:off x="1524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8</a:t>
            </a:r>
          </a:p>
        </p:txBody>
      </p:sp>
      <p:sp>
        <p:nvSpPr>
          <p:cNvPr id="104453" name="Text Box 3"/>
          <p:cNvSpPr txBox="1">
            <a:spLocks noChangeArrowheads="1"/>
          </p:cNvSpPr>
          <p:nvPr/>
        </p:nvSpPr>
        <p:spPr bwMode="auto">
          <a:xfrm>
            <a:off x="1213339" y="248351"/>
            <a:ext cx="7807569"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Implementation</a:t>
            </a:r>
            <a:r>
              <a:rPr lang="en-US" sz="3600" b="1" dirty="0">
                <a:solidFill>
                  <a:srgbClr val="00ACA1"/>
                </a:solidFill>
                <a:latin typeface="Arial" panose="020B0604020202020204" pitchFamily="34" charset="0"/>
              </a:rPr>
              <a:t> </a:t>
            </a:r>
            <a:r>
              <a:rPr lang="en-US" sz="3600" b="1" dirty="0">
                <a:solidFill>
                  <a:srgbClr val="00ACA1"/>
                </a:solidFill>
                <a:latin typeface="Arial" panose="020B0604020202020204" pitchFamily="34" charset="0"/>
                <a:ea typeface="+mj-ea"/>
                <a:cs typeface="+mj-cs"/>
              </a:rPr>
              <a:t>of Improvements</a:t>
            </a:r>
          </a:p>
        </p:txBody>
      </p:sp>
      <p:pic>
        <p:nvPicPr>
          <p:cNvPr id="7" name="Picture 2" descr="Image of a barrier separating traffic from overpass construction area"/>
          <p:cNvPicPr>
            <a:picLocks noChangeAspect="1" noChangeArrowheads="1"/>
          </p:cNvPicPr>
          <p:nvPr/>
        </p:nvPicPr>
        <p:blipFill>
          <a:blip r:embed="rId3" cstate="print"/>
          <a:srcRect l="30833"/>
          <a:stretch>
            <a:fillRect/>
          </a:stretch>
        </p:blipFill>
        <p:spPr bwMode="auto">
          <a:xfrm>
            <a:off x="571500" y="1333500"/>
            <a:ext cx="4216400" cy="4572000"/>
          </a:xfrm>
          <a:prstGeom prst="rect">
            <a:avLst/>
          </a:prstGeom>
          <a:noFill/>
        </p:spPr>
      </p:pic>
      <p:sp>
        <p:nvSpPr>
          <p:cNvPr id="3" name="Google Shape;74;p1">
            <a:extLst>
              <a:ext uri="{FF2B5EF4-FFF2-40B4-BE49-F238E27FC236}">
                <a16:creationId xmlns:a16="http://schemas.microsoft.com/office/drawing/2014/main" id="{C55ED3D2-635F-DB4B-21DA-7AAC81FAEE68}"/>
              </a:ext>
            </a:extLst>
          </p:cNvPr>
          <p:cNvSpPr/>
          <p:nvPr/>
        </p:nvSpPr>
        <p:spPr>
          <a:xfrm>
            <a:off x="3816960" y="590550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4" name="Picture 2" descr="Image of a barrier&#10;C:\Users\JMM Toshiba\Desktop\Barriers VA\DSCF1747.JPG">
            <a:extLst>
              <a:ext uri="{FF2B5EF4-FFF2-40B4-BE49-F238E27FC236}">
                <a16:creationId xmlns:a16="http://schemas.microsoft.com/office/drawing/2014/main" id="{4F310722-46EB-F71D-1FCB-CA6BE33B6017}"/>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artisticBlur/>
                    </a14:imgEffect>
                  </a14:imgLayer>
                </a14:imgProps>
              </a:ext>
            </a:extLst>
          </a:blip>
          <a:srcRect l="91059" t="75151" r="4168" b="19849"/>
          <a:stretch/>
        </p:blipFill>
        <p:spPr bwMode="auto">
          <a:xfrm>
            <a:off x="4281054" y="4769426"/>
            <a:ext cx="290945" cy="228601"/>
          </a:xfrm>
          <a:prstGeom prst="rect">
            <a:avLst/>
          </a:prstGeom>
          <a:noFill/>
        </p:spPr>
      </p:pic>
    </p:spTree>
    <p:extLst>
      <p:ext uri="{BB962C8B-B14F-4D97-AF65-F5344CB8AC3E}">
        <p14:creationId xmlns:p14="http://schemas.microsoft.com/office/powerpoint/2010/main" val="272229696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57" name="Oval 13"/>
          <p:cNvSpPr>
            <a:spLocks noChangeArrowheads="1"/>
          </p:cNvSpPr>
          <p:nvPr/>
        </p:nvSpPr>
        <p:spPr bwMode="auto">
          <a:xfrm>
            <a:off x="228600" y="3048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8</a:t>
            </a:r>
          </a:p>
        </p:txBody>
      </p:sp>
      <p:sp>
        <p:nvSpPr>
          <p:cNvPr id="105477" name="Text Box 3"/>
          <p:cNvSpPr txBox="1">
            <a:spLocks noChangeArrowheads="1"/>
          </p:cNvSpPr>
          <p:nvPr/>
        </p:nvSpPr>
        <p:spPr bwMode="auto">
          <a:xfrm>
            <a:off x="1295400" y="344302"/>
            <a:ext cx="78486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Implementation of Improvements</a:t>
            </a:r>
          </a:p>
        </p:txBody>
      </p:sp>
      <p:sp>
        <p:nvSpPr>
          <p:cNvPr id="12" name="Rectangle 3"/>
          <p:cNvSpPr txBox="1">
            <a:spLocks noChangeArrowheads="1"/>
          </p:cNvSpPr>
          <p:nvPr/>
        </p:nvSpPr>
        <p:spPr>
          <a:xfrm>
            <a:off x="304800" y="1600200"/>
            <a:ext cx="4654062" cy="4267200"/>
          </a:xfrm>
          <a:prstGeom prst="rect">
            <a:avLst/>
          </a:prstGeom>
        </p:spPr>
        <p:txBody>
          <a:bodyPr lIns="91407" tIns="45704" rIns="91407" bIns="45704"/>
          <a:lstStyle/>
          <a:p>
            <a:pPr marL="231775" indent="-231775">
              <a:spcBef>
                <a:spcPts val="300"/>
              </a:spcBef>
              <a:spcAft>
                <a:spcPts val="300"/>
              </a:spcAft>
              <a:buFont typeface="Arial" pitchFamily="34" charset="0"/>
              <a:buChar char="•"/>
              <a:defRPr/>
            </a:pPr>
            <a:r>
              <a:rPr lang="en-US" sz="2800" b="1" dirty="0">
                <a:solidFill>
                  <a:srgbClr val="C00000"/>
                </a:solidFill>
                <a:latin typeface="Arial" panose="020B0604020202020204" pitchFamily="34" charset="0"/>
              </a:rPr>
              <a:t>Planning phase WZRSA: </a:t>
            </a:r>
          </a:p>
          <a:p>
            <a:pPr marL="508000" lvl="1" indent="-231775">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Submit modified scope</a:t>
            </a:r>
          </a:p>
          <a:p>
            <a:pPr marL="231775" indent="-231775">
              <a:spcBef>
                <a:spcPts val="300"/>
              </a:spcBef>
              <a:spcAft>
                <a:spcPts val="300"/>
              </a:spcAft>
              <a:buFont typeface="Arial" pitchFamily="34" charset="0"/>
              <a:buChar char="•"/>
              <a:defRPr/>
            </a:pPr>
            <a:r>
              <a:rPr lang="en-US" sz="2800" b="1" dirty="0">
                <a:solidFill>
                  <a:srgbClr val="C00000"/>
                </a:solidFill>
                <a:latin typeface="Arial" panose="020B0604020202020204" pitchFamily="34" charset="0"/>
              </a:rPr>
              <a:t>Design phase WZRSA:</a:t>
            </a:r>
          </a:p>
          <a:p>
            <a:pPr marL="508000" lvl="1" indent="-231775">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Change design drawings</a:t>
            </a:r>
          </a:p>
          <a:p>
            <a:pPr marL="231775" indent="-231775">
              <a:spcBef>
                <a:spcPts val="300"/>
              </a:spcBef>
              <a:spcAft>
                <a:spcPts val="300"/>
              </a:spcAft>
              <a:buFont typeface="Arial" pitchFamily="34" charset="0"/>
              <a:buChar char="•"/>
              <a:defRPr/>
            </a:pPr>
            <a:r>
              <a:rPr lang="en-US" sz="2800" b="1" dirty="0">
                <a:solidFill>
                  <a:srgbClr val="C00000"/>
                </a:solidFill>
                <a:latin typeface="Arial" panose="020B0604020202020204" pitchFamily="34" charset="0"/>
              </a:rPr>
              <a:t>Active WZRSA: </a:t>
            </a:r>
          </a:p>
          <a:p>
            <a:pPr marL="508000" lvl="1" indent="-231775">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Incorporate improvements in active WZ</a:t>
            </a:r>
          </a:p>
        </p:txBody>
      </p:sp>
      <p:pic>
        <p:nvPicPr>
          <p:cNvPr id="10" name="Picture 2" descr="Picture of a barrier under an overpass&#10;"/>
          <p:cNvPicPr>
            <a:picLocks noChangeAspect="1" noChangeArrowheads="1"/>
          </p:cNvPicPr>
          <p:nvPr/>
        </p:nvPicPr>
        <p:blipFill>
          <a:blip r:embed="rId3" cstate="print"/>
          <a:srcRect/>
          <a:stretch>
            <a:fillRect/>
          </a:stretch>
        </p:blipFill>
        <p:spPr bwMode="auto">
          <a:xfrm>
            <a:off x="5695817" y="2162343"/>
            <a:ext cx="2725615" cy="2044211"/>
          </a:xfrm>
          <a:prstGeom prst="rect">
            <a:avLst/>
          </a:prstGeom>
          <a:noFill/>
        </p:spPr>
      </p:pic>
      <p:sp>
        <p:nvSpPr>
          <p:cNvPr id="4" name="Google Shape;74;p1">
            <a:extLst>
              <a:ext uri="{FF2B5EF4-FFF2-40B4-BE49-F238E27FC236}">
                <a16:creationId xmlns:a16="http://schemas.microsoft.com/office/drawing/2014/main" id="{8FB11386-24C9-7F8E-DB2C-9620C8E5A5BD}"/>
              </a:ext>
            </a:extLst>
          </p:cNvPr>
          <p:cNvSpPr/>
          <p:nvPr/>
        </p:nvSpPr>
        <p:spPr>
          <a:xfrm>
            <a:off x="7450492" y="4206554"/>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46812650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txBox="1">
            <a:spLocks noChangeArrowheads="1"/>
          </p:cNvSpPr>
          <p:nvPr/>
        </p:nvSpPr>
        <p:spPr>
          <a:xfrm>
            <a:off x="228600" y="1389184"/>
            <a:ext cx="7772400" cy="4495800"/>
          </a:xfrm>
          <a:prstGeom prst="rect">
            <a:avLst/>
          </a:prstGeom>
        </p:spPr>
        <p:txBody>
          <a:bodyPr lIns="91407" tIns="45704" rIns="91407" bIns="45704"/>
          <a:lstStyle/>
          <a:p>
            <a:pPr marL="347472"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Was the WZRSA  performed in the correct phase?</a:t>
            </a:r>
          </a:p>
          <a:p>
            <a:pPr marL="347472"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Were appropriate WZRSA parameters established?</a:t>
            </a:r>
          </a:p>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Was the WZRSA Team the right composition/size?</a:t>
            </a:r>
          </a:p>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Was there enough time to complete the WZRSA?</a:t>
            </a:r>
          </a:p>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Has safety been improved?</a:t>
            </a:r>
            <a:endParaRPr lang="en-US" sz="3200" b="0" dirty="0">
              <a:solidFill>
                <a:schemeClr val="tx1"/>
              </a:solidFill>
              <a:latin typeface="Arial" panose="020B0604020202020204" pitchFamily="34" charset="0"/>
            </a:endParaRPr>
          </a:p>
        </p:txBody>
      </p:sp>
      <p:sp>
        <p:nvSpPr>
          <p:cNvPr id="108557" name="Oval 13"/>
          <p:cNvSpPr>
            <a:spLocks noChangeArrowheads="1"/>
          </p:cNvSpPr>
          <p:nvPr/>
        </p:nvSpPr>
        <p:spPr bwMode="auto">
          <a:xfrm>
            <a:off x="228600" y="1651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8</a:t>
            </a:r>
          </a:p>
        </p:txBody>
      </p:sp>
      <p:sp>
        <p:nvSpPr>
          <p:cNvPr id="105477" name="Text Box 3"/>
          <p:cNvSpPr txBox="1">
            <a:spLocks noChangeArrowheads="1"/>
          </p:cNvSpPr>
          <p:nvPr/>
        </p:nvSpPr>
        <p:spPr bwMode="auto">
          <a:xfrm>
            <a:off x="1371601" y="304800"/>
            <a:ext cx="77724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Learn from the Process: Ask:</a:t>
            </a:r>
          </a:p>
        </p:txBody>
      </p:sp>
    </p:spTree>
    <p:extLst>
      <p:ext uri="{BB962C8B-B14F-4D97-AF65-F5344CB8AC3E}">
        <p14:creationId xmlns:p14="http://schemas.microsoft.com/office/powerpoint/2010/main" val="301815619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txBox="1">
            <a:spLocks noChangeArrowheads="1"/>
          </p:cNvSpPr>
          <p:nvPr/>
        </p:nvSpPr>
        <p:spPr>
          <a:xfrm>
            <a:off x="533400" y="1600200"/>
            <a:ext cx="4865077" cy="4495800"/>
          </a:xfrm>
          <a:prstGeom prst="rect">
            <a:avLst/>
          </a:prstGeom>
        </p:spPr>
        <p:txBody>
          <a:bodyPr lIns="91407" tIns="45704" rIns="91407" bIns="45704"/>
          <a:lstStyle/>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Was the WZRSA process appropriate? </a:t>
            </a:r>
          </a:p>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Are modifications needed? </a:t>
            </a:r>
          </a:p>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How can the findings affect future considerations?</a:t>
            </a:r>
          </a:p>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Does the WZRSA have the support of the road owner &amp; management?</a:t>
            </a:r>
          </a:p>
          <a:p>
            <a:pPr marL="623887" indent="-514350">
              <a:lnSpc>
                <a:spcPct val="120000"/>
              </a:lnSpc>
              <a:spcBef>
                <a:spcPts val="300"/>
              </a:spcBef>
              <a:buClr>
                <a:srgbClr val="A04DA3"/>
              </a:buClr>
              <a:buFont typeface="Arial" pitchFamily="34" charset="0"/>
              <a:buChar char="•"/>
              <a:defRPr/>
            </a:pPr>
            <a:endParaRPr lang="en-US" sz="2500" b="0" dirty="0">
              <a:solidFill>
                <a:schemeClr val="tx1"/>
              </a:solidFill>
              <a:latin typeface="Arial" panose="020B0604020202020204" pitchFamily="34" charset="0"/>
            </a:endParaRPr>
          </a:p>
        </p:txBody>
      </p:sp>
      <p:sp>
        <p:nvSpPr>
          <p:cNvPr id="108557" name="Oval 13"/>
          <p:cNvSpPr>
            <a:spLocks noChangeArrowheads="1"/>
          </p:cNvSpPr>
          <p:nvPr/>
        </p:nvSpPr>
        <p:spPr bwMode="auto">
          <a:xfrm>
            <a:off x="228600" y="1651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8</a:t>
            </a:r>
          </a:p>
        </p:txBody>
      </p:sp>
      <p:sp>
        <p:nvSpPr>
          <p:cNvPr id="6" name="Text Box 3"/>
          <p:cNvSpPr txBox="1">
            <a:spLocks noChangeArrowheads="1"/>
          </p:cNvSpPr>
          <p:nvPr/>
        </p:nvSpPr>
        <p:spPr bwMode="auto">
          <a:xfrm>
            <a:off x="1371601" y="320816"/>
            <a:ext cx="77724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Learn from the Process: Ask:</a:t>
            </a:r>
          </a:p>
        </p:txBody>
      </p:sp>
    </p:spTree>
    <p:extLst>
      <p:ext uri="{BB962C8B-B14F-4D97-AF65-F5344CB8AC3E}">
        <p14:creationId xmlns:p14="http://schemas.microsoft.com/office/powerpoint/2010/main" val="354038311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3"/>
          <p:cNvSpPr txBox="1">
            <a:spLocks noChangeArrowheads="1"/>
          </p:cNvSpPr>
          <p:nvPr/>
        </p:nvSpPr>
        <p:spPr bwMode="auto">
          <a:xfrm>
            <a:off x="231648" y="0"/>
            <a:ext cx="8915400"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Summary:</a:t>
            </a:r>
          </a:p>
          <a:p>
            <a:r>
              <a:rPr lang="en-US" sz="3600" b="1" dirty="0">
                <a:solidFill>
                  <a:srgbClr val="00ACA1"/>
                </a:solidFill>
                <a:latin typeface="Arial" panose="020B0604020202020204" pitchFamily="34" charset="0"/>
                <a:ea typeface="+mj-ea"/>
                <a:cs typeface="+mj-cs"/>
              </a:rPr>
              <a:t>The WZRSA Eight-Step Process</a:t>
            </a:r>
          </a:p>
        </p:txBody>
      </p:sp>
      <p:sp>
        <p:nvSpPr>
          <p:cNvPr id="5" name="Rectangle 3"/>
          <p:cNvSpPr txBox="1">
            <a:spLocks noChangeArrowheads="1"/>
          </p:cNvSpPr>
          <p:nvPr/>
        </p:nvSpPr>
        <p:spPr>
          <a:xfrm>
            <a:off x="228600" y="1676400"/>
            <a:ext cx="8686800" cy="4267200"/>
          </a:xfrm>
          <a:prstGeom prst="rect">
            <a:avLst/>
          </a:prstGeom>
        </p:spPr>
        <p:txBody>
          <a:bodyPr lIns="91407" tIns="45704" rIns="91407" bIns="45704"/>
          <a:lstStyle/>
          <a:p>
            <a:pPr marL="465138" indent="-355600">
              <a:spcBef>
                <a:spcPts val="300"/>
              </a:spcBef>
              <a:spcAft>
                <a:spcPts val="300"/>
              </a:spcAft>
              <a:buFont typeface="+mj-lt"/>
              <a:buAutoNum type="arabicPeriod"/>
              <a:defRPr/>
            </a:pPr>
            <a:r>
              <a:rPr lang="en-US" sz="2800" b="0" dirty="0">
                <a:solidFill>
                  <a:schemeClr val="tx1"/>
                </a:solidFill>
                <a:latin typeface="Arial" panose="020B0604020202020204" pitchFamily="34" charset="0"/>
              </a:rPr>
              <a:t>Identify project or active work zone to be reviewed</a:t>
            </a:r>
          </a:p>
          <a:p>
            <a:pPr marL="465138" indent="-355600">
              <a:spcBef>
                <a:spcPts val="300"/>
              </a:spcBef>
              <a:spcAft>
                <a:spcPts val="300"/>
              </a:spcAft>
              <a:buFont typeface="+mj-lt"/>
              <a:buAutoNum type="arabicPeriod"/>
              <a:defRPr/>
            </a:pPr>
            <a:r>
              <a:rPr lang="en-US" sz="2800" b="0" dirty="0">
                <a:solidFill>
                  <a:schemeClr val="tx1"/>
                </a:solidFill>
                <a:latin typeface="Arial" panose="020B0604020202020204" pitchFamily="34" charset="0"/>
              </a:rPr>
              <a:t>Select an independent, multi-disciplinary team</a:t>
            </a:r>
          </a:p>
          <a:p>
            <a:pPr marL="465138" indent="-355600">
              <a:spcBef>
                <a:spcPts val="300"/>
              </a:spcBef>
              <a:spcAft>
                <a:spcPts val="300"/>
              </a:spcAft>
              <a:buFont typeface="+mj-lt"/>
              <a:buAutoNum type="arabicPeriod"/>
              <a:defRPr/>
            </a:pPr>
            <a:r>
              <a:rPr lang="en-US" sz="2800" b="0" dirty="0">
                <a:solidFill>
                  <a:schemeClr val="tx1"/>
                </a:solidFill>
                <a:latin typeface="Arial" panose="020B0604020202020204" pitchFamily="34" charset="0"/>
              </a:rPr>
              <a:t>Conduct a start-up meeting to review project information and drawings</a:t>
            </a:r>
          </a:p>
          <a:p>
            <a:pPr marL="465138" indent="-355600">
              <a:spcBef>
                <a:spcPts val="300"/>
              </a:spcBef>
              <a:spcAft>
                <a:spcPts val="300"/>
              </a:spcAft>
              <a:buFont typeface="+mj-lt"/>
              <a:buAutoNum type="arabicPeriod"/>
              <a:defRPr/>
            </a:pPr>
            <a:r>
              <a:rPr lang="en-US" sz="2800" b="0" dirty="0">
                <a:solidFill>
                  <a:schemeClr val="tx1"/>
                </a:solidFill>
                <a:latin typeface="Arial" panose="020B0604020202020204" pitchFamily="34" charset="0"/>
              </a:rPr>
              <a:t>Perform field reviews in various conditions</a:t>
            </a:r>
          </a:p>
        </p:txBody>
      </p:sp>
    </p:spTree>
    <p:extLst>
      <p:ext uri="{BB962C8B-B14F-4D97-AF65-F5344CB8AC3E}">
        <p14:creationId xmlns:p14="http://schemas.microsoft.com/office/powerpoint/2010/main" val="77537229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30123" y="1412631"/>
            <a:ext cx="9054553" cy="4343400"/>
          </a:xfrm>
          <a:prstGeom prst="rect">
            <a:avLst/>
          </a:prstGeom>
        </p:spPr>
        <p:txBody>
          <a:bodyPr lIns="91407" tIns="45704" rIns="91407" bIns="45704"/>
          <a:lstStyle/>
          <a:p>
            <a:pPr marL="508000" indent="-398463">
              <a:spcBef>
                <a:spcPts val="300"/>
              </a:spcBef>
              <a:spcAft>
                <a:spcPts val="300"/>
              </a:spcAft>
              <a:buFont typeface="+mj-lt"/>
              <a:buAutoNum type="arabicPeriod" startAt="5"/>
              <a:defRPr/>
            </a:pPr>
            <a:r>
              <a:rPr lang="en-US" sz="2800" b="0" dirty="0">
                <a:solidFill>
                  <a:schemeClr val="tx1"/>
                </a:solidFill>
                <a:latin typeface="Arial" panose="020B0604020202020204" pitchFamily="34" charset="0"/>
              </a:rPr>
              <a:t>Conduct the WZRSA analysis and prepare preliminary findings presentation</a:t>
            </a:r>
          </a:p>
          <a:p>
            <a:pPr marL="508000" indent="-398463">
              <a:spcBef>
                <a:spcPts val="300"/>
              </a:spcBef>
              <a:spcAft>
                <a:spcPts val="300"/>
              </a:spcAft>
              <a:buFont typeface="+mj-lt"/>
              <a:buAutoNum type="arabicPeriod" startAt="5"/>
              <a:defRPr/>
            </a:pPr>
            <a:r>
              <a:rPr lang="en-US" sz="2800" b="0" dirty="0">
                <a:solidFill>
                  <a:schemeClr val="tx1"/>
                </a:solidFill>
                <a:latin typeface="Arial" panose="020B0604020202020204" pitchFamily="34" charset="0"/>
              </a:rPr>
              <a:t>Present preliminary WZRSA findings to road owner and project team</a:t>
            </a:r>
          </a:p>
          <a:p>
            <a:pPr marL="508000" indent="-398463">
              <a:spcBef>
                <a:spcPts val="300"/>
              </a:spcBef>
              <a:spcAft>
                <a:spcPts val="300"/>
              </a:spcAft>
              <a:buFont typeface="+mj-lt"/>
              <a:buAutoNum type="arabicPeriod" startAt="5"/>
              <a:defRPr/>
            </a:pPr>
            <a:r>
              <a:rPr lang="en-US" sz="2800" b="0" dirty="0">
                <a:solidFill>
                  <a:schemeClr val="tx1"/>
                </a:solidFill>
                <a:latin typeface="Arial" panose="020B0604020202020204" pitchFamily="34" charset="0"/>
              </a:rPr>
              <a:t>Road owner prepares formal response</a:t>
            </a:r>
          </a:p>
          <a:p>
            <a:pPr marL="508000" indent="-398463">
              <a:spcBef>
                <a:spcPts val="300"/>
              </a:spcBef>
              <a:spcAft>
                <a:spcPts val="300"/>
              </a:spcAft>
              <a:buFont typeface="+mj-lt"/>
              <a:buAutoNum type="arabicPeriod" startAt="5"/>
              <a:defRPr/>
            </a:pPr>
            <a:r>
              <a:rPr lang="en-US" sz="2800" b="0" dirty="0">
                <a:solidFill>
                  <a:schemeClr val="tx1"/>
                </a:solidFill>
                <a:latin typeface="Arial" panose="020B0604020202020204" pitchFamily="34" charset="0"/>
              </a:rPr>
              <a:t>Incorporate findings into the project where appropriate</a:t>
            </a:r>
          </a:p>
        </p:txBody>
      </p:sp>
      <p:sp>
        <p:nvSpPr>
          <p:cNvPr id="6" name="Text Box 3">
            <a:extLst>
              <a:ext uri="{FF2B5EF4-FFF2-40B4-BE49-F238E27FC236}">
                <a16:creationId xmlns:a16="http://schemas.microsoft.com/office/drawing/2014/main" id="{B6757728-D3DD-4E63-9630-20FC354E1D1C}"/>
              </a:ext>
            </a:extLst>
          </p:cNvPr>
          <p:cNvSpPr txBox="1">
            <a:spLocks noChangeArrowheads="1"/>
          </p:cNvSpPr>
          <p:nvPr/>
        </p:nvSpPr>
        <p:spPr bwMode="auto">
          <a:xfrm>
            <a:off x="231648" y="0"/>
            <a:ext cx="8915400"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Summary:</a:t>
            </a:r>
          </a:p>
          <a:p>
            <a:r>
              <a:rPr lang="en-US" sz="3600" b="1" dirty="0">
                <a:solidFill>
                  <a:srgbClr val="00ACA1"/>
                </a:solidFill>
                <a:latin typeface="Arial" panose="020B0604020202020204" pitchFamily="34" charset="0"/>
                <a:ea typeface="+mj-ea"/>
                <a:cs typeface="+mj-cs"/>
              </a:rPr>
              <a:t>The WZRSA Eight-Step Process</a:t>
            </a:r>
          </a:p>
        </p:txBody>
      </p:sp>
    </p:spTree>
    <p:extLst>
      <p:ext uri="{BB962C8B-B14F-4D97-AF65-F5344CB8AC3E}">
        <p14:creationId xmlns:p14="http://schemas.microsoft.com/office/powerpoint/2010/main" val="255446730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149</a:t>
            </a:fld>
            <a:endParaRPr lang="en-US" dirty="0">
              <a:solidFill>
                <a:prstClr val="white"/>
              </a:solidFill>
              <a:latin typeface="Arial" panose="020B0604020202020204" pitchFamily="34" charset="0"/>
            </a:endParaRPr>
          </a:p>
        </p:txBody>
      </p:sp>
      <p:sp>
        <p:nvSpPr>
          <p:cNvPr id="4" name="Text Box 3"/>
          <p:cNvSpPr txBox="1">
            <a:spLocks noChangeArrowheads="1"/>
          </p:cNvSpPr>
          <p:nvPr/>
        </p:nvSpPr>
        <p:spPr bwMode="auto">
          <a:xfrm>
            <a:off x="228600" y="228600"/>
            <a:ext cx="89154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Open Discussion</a:t>
            </a:r>
          </a:p>
        </p:txBody>
      </p:sp>
      <p:sp>
        <p:nvSpPr>
          <p:cNvPr id="6" name="Rectangle 3"/>
          <p:cNvSpPr txBox="1">
            <a:spLocks noChangeArrowheads="1"/>
          </p:cNvSpPr>
          <p:nvPr/>
        </p:nvSpPr>
        <p:spPr>
          <a:xfrm>
            <a:off x="228600" y="1178169"/>
            <a:ext cx="7696200" cy="4495800"/>
          </a:xfrm>
          <a:prstGeom prst="rect">
            <a:avLst/>
          </a:prstGeom>
        </p:spPr>
        <p:txBody>
          <a:bodyPr lIns="91407" tIns="45704" rIns="91407" bIns="45704"/>
          <a:lstStyle/>
          <a:p>
            <a:pPr marL="347472" lvl="0" indent="-347472">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Experiences?</a:t>
            </a:r>
          </a:p>
          <a:p>
            <a:pPr marL="347472" lvl="0" indent="-347472">
              <a:spcBef>
                <a:spcPts val="300"/>
              </a:spcBef>
              <a:spcAft>
                <a:spcPts val="300"/>
              </a:spcAft>
              <a:buFont typeface="Arial" pitchFamily="34" charset="0"/>
              <a:buChar char="•"/>
              <a:defRPr/>
            </a:pPr>
            <a:r>
              <a:rPr lang="en-US" sz="2800" dirty="0">
                <a:latin typeface="Arial" panose="020B0604020202020204" pitchFamily="34" charset="0"/>
              </a:rPr>
              <a:t>Thoughts about the WZRSA process?</a:t>
            </a:r>
            <a:endParaRPr lang="en-US" sz="2400" b="0" dirty="0">
              <a:solidFill>
                <a:schemeClr val="tx1"/>
              </a:solidFill>
              <a:latin typeface="Arial" panose="020B0604020202020204" pitchFamily="34" charset="0"/>
            </a:endParaRPr>
          </a:p>
        </p:txBody>
      </p:sp>
    </p:spTree>
    <p:extLst>
      <p:ext uri="{BB962C8B-B14F-4D97-AF65-F5344CB8AC3E}">
        <p14:creationId xmlns:p14="http://schemas.microsoft.com/office/powerpoint/2010/main" val="2919651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381000" y="0"/>
            <a:ext cx="8305800" cy="1371600"/>
          </a:xfrm>
        </p:spPr>
        <p:txBody>
          <a:bodyPr/>
          <a:lstStyle/>
          <a:p>
            <a:pPr eaLnBrk="1" hangingPunct="1"/>
            <a:r>
              <a:rPr lang="en-US" dirty="0">
                <a:solidFill>
                  <a:srgbClr val="00ACA1"/>
                </a:solidFill>
              </a:rPr>
              <a:t>Notes</a:t>
            </a:r>
          </a:p>
        </p:txBody>
      </p:sp>
      <p:sp>
        <p:nvSpPr>
          <p:cNvPr id="35844" name="Rectangle 3"/>
          <p:cNvSpPr>
            <a:spLocks noGrp="1" noChangeArrowheads="1"/>
          </p:cNvSpPr>
          <p:nvPr>
            <p:ph type="body" idx="1"/>
          </p:nvPr>
        </p:nvSpPr>
        <p:spPr>
          <a:xfrm>
            <a:off x="381000" y="1589809"/>
            <a:ext cx="7633855" cy="4370440"/>
          </a:xfrm>
        </p:spPr>
        <p:txBody>
          <a:bodyPr>
            <a:normAutofit/>
          </a:bodyPr>
          <a:lstStyle/>
          <a:p>
            <a:pPr eaLnBrk="1" hangingPunct="1"/>
            <a:r>
              <a:rPr lang="en-US" dirty="0"/>
              <a:t>Any opinions, findings, conclusions or recommendations expressed in this course are those of the trainer and the grantee and do not necessarily reflect the view of FHWA</a:t>
            </a:r>
          </a:p>
          <a:p>
            <a:pPr eaLnBrk="1" hangingPunct="1"/>
            <a:r>
              <a:rPr lang="en-US" dirty="0"/>
              <a:t>This course does not constitute a national standard, specification or regulation</a:t>
            </a:r>
          </a:p>
        </p:txBody>
      </p:sp>
    </p:spTree>
    <p:extLst>
      <p:ext uri="{BB962C8B-B14F-4D97-AF65-F5344CB8AC3E}">
        <p14:creationId xmlns:p14="http://schemas.microsoft.com/office/powerpoint/2010/main" val="294351040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4"/>
          <p:cNvSpPr>
            <a:spLocks noGrp="1"/>
          </p:cNvSpPr>
          <p:nvPr>
            <p:ph type="ctrTitle" idx="4294967295"/>
          </p:nvPr>
        </p:nvSpPr>
        <p:spPr>
          <a:xfrm>
            <a:off x="386862" y="0"/>
            <a:ext cx="8757138" cy="1295400"/>
          </a:xfrm>
        </p:spPr>
        <p:txBody>
          <a:bodyPr>
            <a:normAutofit/>
          </a:bodyPr>
          <a:lstStyle/>
          <a:p>
            <a:r>
              <a:rPr lang="en-US" b="1" dirty="0"/>
              <a:t>Five Key Factors for Success</a:t>
            </a:r>
          </a:p>
        </p:txBody>
      </p:sp>
      <p:pic>
        <p:nvPicPr>
          <p:cNvPr id="129028" name="Picture 3" descr="RSA logo with a road sketch as the 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0887" y="1805354"/>
            <a:ext cx="6503913" cy="2763838"/>
          </a:xfrm>
          <a:prstGeom prst="rect">
            <a:avLst/>
          </a:prstGeom>
          <a:noFill/>
          <a:ln w="9525">
            <a:noFill/>
            <a:miter lim="800000"/>
            <a:headEnd/>
            <a:tailEnd/>
          </a:ln>
        </p:spPr>
      </p:pic>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150</a:t>
            </a:fld>
            <a:endParaRPr lang="en-US" dirty="0">
              <a:solidFill>
                <a:prstClr val="white"/>
              </a:solidFill>
              <a:latin typeface="Arial" panose="020B0604020202020204" pitchFamily="34" charset="0"/>
            </a:endParaRPr>
          </a:p>
        </p:txBody>
      </p:sp>
      <p:sp>
        <p:nvSpPr>
          <p:cNvPr id="5" name="Google Shape;74;p1">
            <a:extLst>
              <a:ext uri="{FF2B5EF4-FFF2-40B4-BE49-F238E27FC236}">
                <a16:creationId xmlns:a16="http://schemas.microsoft.com/office/drawing/2014/main" id="{A7752CB3-1B9F-0263-CF7A-5704D1292FB2}"/>
              </a:ext>
            </a:extLst>
          </p:cNvPr>
          <p:cNvSpPr/>
          <p:nvPr/>
        </p:nvSpPr>
        <p:spPr>
          <a:xfrm>
            <a:off x="6858000" y="4569192"/>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51536273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idx="4294967295"/>
          </p:nvPr>
        </p:nvSpPr>
        <p:spPr>
          <a:xfrm>
            <a:off x="304800" y="1600200"/>
            <a:ext cx="8534400" cy="1752600"/>
          </a:xfrm>
        </p:spPr>
        <p:txBody>
          <a:bodyPr>
            <a:normAutofit/>
          </a:bodyPr>
          <a:lstStyle/>
          <a:p>
            <a:pPr algn="ctr" eaLnBrk="1" hangingPunct="1"/>
            <a:r>
              <a:rPr lang="en-US" b="1" dirty="0">
                <a:solidFill>
                  <a:schemeClr val="tx1"/>
                </a:solidFill>
              </a:rPr>
              <a:t>WZRSA suggestions should be consistent with the project phase</a:t>
            </a:r>
          </a:p>
        </p:txBody>
      </p:sp>
      <p:sp>
        <p:nvSpPr>
          <p:cNvPr id="9" name="Title 4"/>
          <p:cNvSpPr txBox="1">
            <a:spLocks/>
          </p:cNvSpPr>
          <p:nvPr/>
        </p:nvSpPr>
        <p:spPr>
          <a:xfrm>
            <a:off x="304800" y="0"/>
            <a:ext cx="8839200" cy="1295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Key Factor for Success #1 </a:t>
            </a:r>
          </a:p>
        </p:txBody>
      </p:sp>
    </p:spTree>
    <p:extLst>
      <p:ext uri="{BB962C8B-B14F-4D97-AF65-F5344CB8AC3E}">
        <p14:creationId xmlns:p14="http://schemas.microsoft.com/office/powerpoint/2010/main" val="3383788167"/>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idx="4294967295"/>
          </p:nvPr>
        </p:nvSpPr>
        <p:spPr>
          <a:xfrm>
            <a:off x="265176" y="1295400"/>
            <a:ext cx="8562301" cy="3429000"/>
          </a:xfrm>
        </p:spPr>
        <p:txBody>
          <a:bodyPr>
            <a:noAutofit/>
          </a:bodyPr>
          <a:lstStyle/>
          <a:p>
            <a:pPr algn="ctr" eaLnBrk="1" hangingPunct="1"/>
            <a:r>
              <a:rPr lang="en-US" sz="3600" dirty="0">
                <a:solidFill>
                  <a:schemeClr val="tx1"/>
                </a:solidFill>
              </a:rPr>
              <a:t>Preliminary WZRSA results (findings and suggestions) have been presented to the Road Owner twice, both verbally and in draft form, before the final report is prepared</a:t>
            </a:r>
          </a:p>
        </p:txBody>
      </p:sp>
      <p:sp>
        <p:nvSpPr>
          <p:cNvPr id="14" name="Title 4"/>
          <p:cNvSpPr txBox="1">
            <a:spLocks/>
          </p:cNvSpPr>
          <p:nvPr/>
        </p:nvSpPr>
        <p:spPr bwMode="auto">
          <a:xfrm>
            <a:off x="1676400" y="-76200"/>
            <a:ext cx="6629400" cy="457200"/>
          </a:xfrm>
          <a:prstGeom prst="rect">
            <a:avLst/>
          </a:prstGeom>
          <a:noFill/>
          <a:ln w="9525">
            <a:noFill/>
            <a:miter lim="800000"/>
            <a:headEnd/>
            <a:tailEnd/>
          </a:ln>
        </p:spPr>
        <p:txBody>
          <a:bodyPr anchor="ctr"/>
          <a:lstStyle/>
          <a:p>
            <a:pPr algn="r">
              <a:defRPr/>
            </a:pPr>
            <a:r>
              <a:rPr lang="en-US" sz="1600" b="0" dirty="0">
                <a:solidFill>
                  <a:schemeClr val="bg1"/>
                </a:solidFill>
                <a:latin typeface="Arial" panose="020B0604020202020204" pitchFamily="34" charset="0"/>
                <a:ea typeface="+mj-ea"/>
                <a:cs typeface="+mj-cs"/>
              </a:rPr>
              <a:t>Key Factors for Success</a:t>
            </a:r>
          </a:p>
        </p:txBody>
      </p:sp>
      <p:sp>
        <p:nvSpPr>
          <p:cNvPr id="7" name="Title 4"/>
          <p:cNvSpPr txBox="1">
            <a:spLocks/>
          </p:cNvSpPr>
          <p:nvPr/>
        </p:nvSpPr>
        <p:spPr>
          <a:xfrm>
            <a:off x="386862" y="0"/>
            <a:ext cx="8757138" cy="1295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Key Factor for Success #2 </a:t>
            </a:r>
          </a:p>
        </p:txBody>
      </p:sp>
    </p:spTree>
    <p:extLst>
      <p:ext uri="{BB962C8B-B14F-4D97-AF65-F5344CB8AC3E}">
        <p14:creationId xmlns:p14="http://schemas.microsoft.com/office/powerpoint/2010/main" val="2642712479"/>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idx="4294967295"/>
          </p:nvPr>
        </p:nvSpPr>
        <p:spPr>
          <a:xfrm>
            <a:off x="404446" y="1866900"/>
            <a:ext cx="8340969" cy="1600200"/>
          </a:xfrm>
        </p:spPr>
        <p:txBody>
          <a:bodyPr>
            <a:noAutofit/>
          </a:bodyPr>
          <a:lstStyle/>
          <a:p>
            <a:pPr algn="ctr"/>
            <a:r>
              <a:rPr lang="en-US" sz="3600" b="1" dirty="0">
                <a:solidFill>
                  <a:srgbClr val="00504A"/>
                </a:solidFill>
              </a:rPr>
              <a:t>The WZRSA process has been used to help implement innovative road safety measures</a:t>
            </a:r>
          </a:p>
        </p:txBody>
      </p:sp>
      <p:sp>
        <p:nvSpPr>
          <p:cNvPr id="6" name="Title 4"/>
          <p:cNvSpPr txBox="1">
            <a:spLocks/>
          </p:cNvSpPr>
          <p:nvPr/>
        </p:nvSpPr>
        <p:spPr bwMode="auto">
          <a:xfrm>
            <a:off x="1676400" y="-76200"/>
            <a:ext cx="6629400" cy="457200"/>
          </a:xfrm>
          <a:prstGeom prst="rect">
            <a:avLst/>
          </a:prstGeom>
          <a:noFill/>
          <a:ln w="9525">
            <a:noFill/>
            <a:miter lim="800000"/>
            <a:headEnd/>
            <a:tailEnd/>
          </a:ln>
        </p:spPr>
        <p:txBody>
          <a:bodyPr anchor="ctr"/>
          <a:lstStyle/>
          <a:p>
            <a:pPr algn="r">
              <a:defRPr/>
            </a:pPr>
            <a:r>
              <a:rPr lang="en-US" sz="1600" b="0" dirty="0">
                <a:solidFill>
                  <a:schemeClr val="bg1"/>
                </a:solidFill>
                <a:latin typeface="Arial" panose="020B0604020202020204" pitchFamily="34" charset="0"/>
                <a:ea typeface="+mj-ea"/>
                <a:cs typeface="+mj-cs"/>
              </a:rPr>
              <a:t>Key Factors for Success</a:t>
            </a:r>
          </a:p>
        </p:txBody>
      </p:sp>
      <p:sp>
        <p:nvSpPr>
          <p:cNvPr id="8" name="Title 4"/>
          <p:cNvSpPr txBox="1">
            <a:spLocks/>
          </p:cNvSpPr>
          <p:nvPr/>
        </p:nvSpPr>
        <p:spPr>
          <a:xfrm>
            <a:off x="404446" y="0"/>
            <a:ext cx="8739554" cy="1295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Key Factor for Success #3 </a:t>
            </a:r>
          </a:p>
        </p:txBody>
      </p:sp>
    </p:spTree>
    <p:extLst>
      <p:ext uri="{BB962C8B-B14F-4D97-AF65-F5344CB8AC3E}">
        <p14:creationId xmlns:p14="http://schemas.microsoft.com/office/powerpoint/2010/main" val="1846105586"/>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idx="4294967295"/>
          </p:nvPr>
        </p:nvSpPr>
        <p:spPr>
          <a:xfrm>
            <a:off x="609600" y="2057400"/>
            <a:ext cx="8153400" cy="1828800"/>
          </a:xfrm>
        </p:spPr>
        <p:txBody>
          <a:bodyPr>
            <a:noAutofit/>
          </a:bodyPr>
          <a:lstStyle/>
          <a:p>
            <a:pPr algn="ctr"/>
            <a:r>
              <a:rPr lang="en-US" sz="3600" b="1" dirty="0">
                <a:solidFill>
                  <a:srgbClr val="00504A"/>
                </a:solidFill>
              </a:rPr>
              <a:t>WZRSA Teams should be composed of a multi-disciplinary group of qualified professionals</a:t>
            </a:r>
          </a:p>
        </p:txBody>
      </p:sp>
      <p:sp>
        <p:nvSpPr>
          <p:cNvPr id="11" name="Title 4"/>
          <p:cNvSpPr txBox="1">
            <a:spLocks/>
          </p:cNvSpPr>
          <p:nvPr/>
        </p:nvSpPr>
        <p:spPr bwMode="auto">
          <a:xfrm>
            <a:off x="1676400" y="-76200"/>
            <a:ext cx="6629400" cy="457200"/>
          </a:xfrm>
          <a:prstGeom prst="rect">
            <a:avLst/>
          </a:prstGeom>
          <a:noFill/>
          <a:ln w="9525">
            <a:noFill/>
            <a:miter lim="800000"/>
            <a:headEnd/>
            <a:tailEnd/>
          </a:ln>
        </p:spPr>
        <p:txBody>
          <a:bodyPr anchor="ctr"/>
          <a:lstStyle/>
          <a:p>
            <a:pPr algn="r">
              <a:defRPr/>
            </a:pPr>
            <a:r>
              <a:rPr lang="en-US" sz="1600" b="0" dirty="0">
                <a:solidFill>
                  <a:schemeClr val="bg1"/>
                </a:solidFill>
                <a:latin typeface="Arial" panose="020B0604020202020204" pitchFamily="34" charset="0"/>
                <a:ea typeface="+mj-ea"/>
                <a:cs typeface="+mj-cs"/>
              </a:rPr>
              <a:t>Key Factors for Success</a:t>
            </a:r>
          </a:p>
        </p:txBody>
      </p:sp>
      <p:sp>
        <p:nvSpPr>
          <p:cNvPr id="8" name="Title 4"/>
          <p:cNvSpPr txBox="1">
            <a:spLocks/>
          </p:cNvSpPr>
          <p:nvPr/>
        </p:nvSpPr>
        <p:spPr>
          <a:xfrm>
            <a:off x="228600" y="0"/>
            <a:ext cx="8915400" cy="1295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Key Factor for Success #4</a:t>
            </a:r>
          </a:p>
        </p:txBody>
      </p:sp>
    </p:spTree>
    <p:extLst>
      <p:ext uri="{BB962C8B-B14F-4D97-AF65-F5344CB8AC3E}">
        <p14:creationId xmlns:p14="http://schemas.microsoft.com/office/powerpoint/2010/main" val="3488269547"/>
      </p:ext>
    </p:extLst>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idx="4294967295"/>
          </p:nvPr>
        </p:nvSpPr>
        <p:spPr>
          <a:xfrm>
            <a:off x="1496099" y="2324100"/>
            <a:ext cx="6148754" cy="1295400"/>
          </a:xfrm>
        </p:spPr>
        <p:txBody>
          <a:bodyPr>
            <a:normAutofit fontScale="90000"/>
          </a:bodyPr>
          <a:lstStyle/>
          <a:p>
            <a:pPr algn="ctr"/>
            <a:r>
              <a:rPr lang="en-US" sz="4000" b="1" dirty="0">
                <a:solidFill>
                  <a:schemeClr val="tx1"/>
                </a:solidFill>
              </a:rPr>
              <a:t>WZRSA reports should be brief and succinct</a:t>
            </a:r>
            <a:endParaRPr lang="en-US" sz="3600" b="1" i="1" dirty="0">
              <a:solidFill>
                <a:schemeClr val="tx1"/>
              </a:solidFill>
            </a:endParaRPr>
          </a:p>
        </p:txBody>
      </p:sp>
      <p:sp>
        <p:nvSpPr>
          <p:cNvPr id="7" name="Title 4"/>
          <p:cNvSpPr txBox="1">
            <a:spLocks/>
          </p:cNvSpPr>
          <p:nvPr/>
        </p:nvSpPr>
        <p:spPr bwMode="auto">
          <a:xfrm>
            <a:off x="1676400" y="-76200"/>
            <a:ext cx="6629400" cy="457200"/>
          </a:xfrm>
          <a:prstGeom prst="rect">
            <a:avLst/>
          </a:prstGeom>
          <a:noFill/>
          <a:ln w="9525">
            <a:noFill/>
            <a:miter lim="800000"/>
            <a:headEnd/>
            <a:tailEnd/>
          </a:ln>
        </p:spPr>
        <p:txBody>
          <a:bodyPr anchor="ctr"/>
          <a:lstStyle/>
          <a:p>
            <a:pPr algn="r">
              <a:defRPr/>
            </a:pPr>
            <a:r>
              <a:rPr lang="en-US" sz="1600" b="0" dirty="0">
                <a:solidFill>
                  <a:schemeClr val="bg1"/>
                </a:solidFill>
                <a:latin typeface="Arial" panose="020B0604020202020204" pitchFamily="34" charset="0"/>
                <a:ea typeface="+mj-ea"/>
                <a:cs typeface="+mj-cs"/>
              </a:rPr>
              <a:t>Key Factors for Success</a:t>
            </a:r>
          </a:p>
        </p:txBody>
      </p:sp>
      <p:sp>
        <p:nvSpPr>
          <p:cNvPr id="8" name="Title 4"/>
          <p:cNvSpPr txBox="1">
            <a:spLocks/>
          </p:cNvSpPr>
          <p:nvPr/>
        </p:nvSpPr>
        <p:spPr>
          <a:xfrm>
            <a:off x="457200" y="0"/>
            <a:ext cx="8686800" cy="1295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Key Factor for Success #5</a:t>
            </a:r>
          </a:p>
        </p:txBody>
      </p:sp>
    </p:spTree>
    <p:extLst>
      <p:ext uri="{BB962C8B-B14F-4D97-AF65-F5344CB8AC3E}">
        <p14:creationId xmlns:p14="http://schemas.microsoft.com/office/powerpoint/2010/main" val="1076649843"/>
      </p:ext>
    </p:extLst>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4"/>
          <p:cNvSpPr>
            <a:spLocks noGrp="1"/>
          </p:cNvSpPr>
          <p:nvPr>
            <p:ph type="ctrTitle" idx="4294967295"/>
          </p:nvPr>
        </p:nvSpPr>
        <p:spPr>
          <a:xfrm>
            <a:off x="263768" y="0"/>
            <a:ext cx="8880231" cy="1295400"/>
          </a:xfrm>
        </p:spPr>
        <p:txBody>
          <a:bodyPr>
            <a:normAutofit/>
          </a:bodyPr>
          <a:lstStyle/>
          <a:p>
            <a:pPr eaLnBrk="1" hangingPunct="1"/>
            <a:r>
              <a:rPr lang="en-US" b="1" dirty="0"/>
              <a:t>Lessons Learned</a:t>
            </a:r>
          </a:p>
        </p:txBody>
      </p:sp>
      <p:pic>
        <p:nvPicPr>
          <p:cNvPr id="137220" name="Picture 3" descr="RSA logo with a road sketch as the 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2133600"/>
            <a:ext cx="6276032" cy="2667000"/>
          </a:xfrm>
          <a:prstGeom prst="rect">
            <a:avLst/>
          </a:prstGeom>
          <a:noFill/>
          <a:ln w="9525">
            <a:noFill/>
            <a:miter lim="800000"/>
            <a:headEnd/>
            <a:tailEnd/>
          </a:ln>
        </p:spPr>
      </p:pic>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156</a:t>
            </a:fld>
            <a:endParaRPr lang="en-US" dirty="0">
              <a:solidFill>
                <a:prstClr val="white"/>
              </a:solidFill>
              <a:latin typeface="Arial" panose="020B0604020202020204" pitchFamily="34" charset="0"/>
            </a:endParaRPr>
          </a:p>
        </p:txBody>
      </p:sp>
      <p:sp>
        <p:nvSpPr>
          <p:cNvPr id="3" name="Google Shape;74;p1">
            <a:extLst>
              <a:ext uri="{FF2B5EF4-FFF2-40B4-BE49-F238E27FC236}">
                <a16:creationId xmlns:a16="http://schemas.microsoft.com/office/drawing/2014/main" id="{5BF89B28-621F-238F-795B-12E7D7806CD8}"/>
              </a:ext>
            </a:extLst>
          </p:cNvPr>
          <p:cNvSpPr/>
          <p:nvPr/>
        </p:nvSpPr>
        <p:spPr>
          <a:xfrm>
            <a:off x="6649060" y="480060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0961024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idx="4294967295"/>
          </p:nvPr>
        </p:nvSpPr>
        <p:spPr>
          <a:xfrm>
            <a:off x="380999" y="1219200"/>
            <a:ext cx="7609610" cy="4419600"/>
          </a:xfrm>
        </p:spPr>
        <p:txBody>
          <a:bodyPr>
            <a:noAutofit/>
          </a:bodyPr>
          <a:lstStyle/>
          <a:p>
            <a:pPr eaLnBrk="1" hangingPunct="1"/>
            <a:r>
              <a:rPr lang="en-US" sz="3600" b="1" dirty="0">
                <a:solidFill>
                  <a:schemeClr val="tx1"/>
                </a:solidFill>
              </a:rPr>
              <a:t>The WZRSA Team must acquire a clear understanding of the project background and constraints</a:t>
            </a:r>
          </a:p>
        </p:txBody>
      </p:sp>
      <p:sp>
        <p:nvSpPr>
          <p:cNvPr id="6" name="Title 4"/>
          <p:cNvSpPr txBox="1">
            <a:spLocks/>
          </p:cNvSpPr>
          <p:nvPr/>
        </p:nvSpPr>
        <p:spPr>
          <a:xfrm>
            <a:off x="381000" y="0"/>
            <a:ext cx="87630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Lesson Learned #1 </a:t>
            </a:r>
          </a:p>
        </p:txBody>
      </p:sp>
    </p:spTree>
    <p:extLst>
      <p:ext uri="{BB962C8B-B14F-4D97-AF65-F5344CB8AC3E}">
        <p14:creationId xmlns:p14="http://schemas.microsoft.com/office/powerpoint/2010/main" val="269894371"/>
      </p:ext>
    </p:extLst>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idx="4294967295"/>
          </p:nvPr>
        </p:nvSpPr>
        <p:spPr>
          <a:xfrm>
            <a:off x="381000" y="2057398"/>
            <a:ext cx="7734300" cy="2862263"/>
          </a:xfrm>
        </p:spPr>
        <p:txBody>
          <a:bodyPr>
            <a:noAutofit/>
          </a:bodyPr>
          <a:lstStyle/>
          <a:p>
            <a:r>
              <a:rPr lang="en-US" sz="3600" b="1" dirty="0">
                <a:solidFill>
                  <a:schemeClr val="tx1"/>
                </a:solidFill>
              </a:rPr>
              <a:t>The WZRSA Team and Road Owner must work cooperatively </a:t>
            </a:r>
          </a:p>
        </p:txBody>
      </p:sp>
      <p:sp>
        <p:nvSpPr>
          <p:cNvPr id="8" name="Title 4"/>
          <p:cNvSpPr txBox="1">
            <a:spLocks/>
          </p:cNvSpPr>
          <p:nvPr/>
        </p:nvSpPr>
        <p:spPr>
          <a:xfrm>
            <a:off x="381000" y="158261"/>
            <a:ext cx="87630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Lesson Learned #2 </a:t>
            </a:r>
          </a:p>
        </p:txBody>
      </p:sp>
    </p:spTree>
    <p:extLst>
      <p:ext uri="{BB962C8B-B14F-4D97-AF65-F5344CB8AC3E}">
        <p14:creationId xmlns:p14="http://schemas.microsoft.com/office/powerpoint/2010/main" val="1685275487"/>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idx="4294967295"/>
          </p:nvPr>
        </p:nvSpPr>
        <p:spPr>
          <a:xfrm>
            <a:off x="457199" y="1752600"/>
            <a:ext cx="7138555" cy="3810000"/>
          </a:xfrm>
        </p:spPr>
        <p:txBody>
          <a:bodyPr>
            <a:normAutofit/>
          </a:bodyPr>
          <a:lstStyle/>
          <a:p>
            <a:pPr eaLnBrk="1" hangingPunct="1"/>
            <a:r>
              <a:rPr lang="en-US" sz="4000" b="1" dirty="0">
                <a:solidFill>
                  <a:schemeClr val="tx1"/>
                </a:solidFill>
              </a:rPr>
              <a:t>A “Local Champion” can greatly help facilitate the establishment of  WZRSA</a:t>
            </a:r>
            <a:br>
              <a:rPr lang="en-US" sz="3600" i="1" dirty="0"/>
            </a:br>
            <a:endParaRPr lang="en-US" sz="3600" b="1" i="1" dirty="0"/>
          </a:p>
        </p:txBody>
      </p:sp>
      <p:sp>
        <p:nvSpPr>
          <p:cNvPr id="10" name="Title 4"/>
          <p:cNvSpPr txBox="1">
            <a:spLocks/>
          </p:cNvSpPr>
          <p:nvPr/>
        </p:nvSpPr>
        <p:spPr bwMode="auto">
          <a:xfrm>
            <a:off x="76200" y="-76200"/>
            <a:ext cx="6629400" cy="457200"/>
          </a:xfrm>
          <a:prstGeom prst="rect">
            <a:avLst/>
          </a:prstGeom>
          <a:noFill/>
          <a:ln w="9525">
            <a:noFill/>
            <a:miter lim="800000"/>
            <a:headEnd/>
            <a:tailEnd/>
          </a:ln>
        </p:spPr>
        <p:txBody>
          <a:bodyPr anchor="ctr"/>
          <a:lstStyle/>
          <a:p>
            <a:pPr>
              <a:defRPr/>
            </a:pPr>
            <a:r>
              <a:rPr lang="en-US" sz="1600" b="0" dirty="0">
                <a:solidFill>
                  <a:schemeClr val="bg1"/>
                </a:solidFill>
                <a:latin typeface="Arial" panose="020B0604020202020204" pitchFamily="34" charset="0"/>
                <a:ea typeface="+mj-ea"/>
                <a:cs typeface="+mj-cs"/>
              </a:rPr>
              <a:t>Lessons Learned</a:t>
            </a:r>
          </a:p>
        </p:txBody>
      </p:sp>
      <p:sp>
        <p:nvSpPr>
          <p:cNvPr id="7" name="Title 4"/>
          <p:cNvSpPr txBox="1">
            <a:spLocks/>
          </p:cNvSpPr>
          <p:nvPr/>
        </p:nvSpPr>
        <p:spPr>
          <a:xfrm>
            <a:off x="457200" y="0"/>
            <a:ext cx="86868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US" sz="3600" b="1" dirty="0">
                <a:solidFill>
                  <a:srgbClr val="00ACA1"/>
                </a:solidFill>
                <a:latin typeface="Arial" panose="020B0604020202020204" pitchFamily="34" charset="0"/>
              </a:rPr>
              <a:t>Lesson Learned #3 </a:t>
            </a:r>
          </a:p>
        </p:txBody>
      </p:sp>
    </p:spTree>
    <p:extLst>
      <p:ext uri="{BB962C8B-B14F-4D97-AF65-F5344CB8AC3E}">
        <p14:creationId xmlns:p14="http://schemas.microsoft.com/office/powerpoint/2010/main" val="403112497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ad Work Ahead">
            <a:extLst>
              <a:ext uri="{FF2B5EF4-FFF2-40B4-BE49-F238E27FC236}">
                <a16:creationId xmlns:a16="http://schemas.microsoft.com/office/drawing/2014/main" id="{623A852D-C8AC-4F8E-9AAB-3F41645C6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217" y="1770049"/>
            <a:ext cx="2892686" cy="2892686"/>
          </a:xfrm>
          <a:prstGeom prst="rect">
            <a:avLst/>
          </a:prstGeom>
        </p:spPr>
      </p:pic>
      <p:sp>
        <p:nvSpPr>
          <p:cNvPr id="9" name="Rectangle 3"/>
          <p:cNvSpPr txBox="1">
            <a:spLocks noChangeArrowheads="1"/>
          </p:cNvSpPr>
          <p:nvPr/>
        </p:nvSpPr>
        <p:spPr bwMode="auto">
          <a:xfrm>
            <a:off x="4143983" y="1873375"/>
            <a:ext cx="4591141" cy="2078139"/>
          </a:xfrm>
          <a:prstGeom prst="rect">
            <a:avLst/>
          </a:prstGeom>
          <a:no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4000" b="1" dirty="0">
                <a:solidFill>
                  <a:srgbClr val="00ACA1"/>
                </a:solidFill>
                <a:latin typeface="Arial" panose="020B0604020202020204" pitchFamily="34" charset="0"/>
                <a:ea typeface="+mj-ea"/>
                <a:cs typeface="+mj-cs"/>
              </a:rPr>
              <a:t>Module 1:</a:t>
            </a:r>
            <a:br>
              <a:rPr lang="en-US" sz="4000" b="1" dirty="0">
                <a:solidFill>
                  <a:srgbClr val="00ACA1"/>
                </a:solidFill>
                <a:latin typeface="Arial" panose="020B0604020202020204" pitchFamily="34" charset="0"/>
                <a:ea typeface="+mj-ea"/>
                <a:cs typeface="+mj-cs"/>
              </a:rPr>
            </a:br>
            <a:r>
              <a:rPr lang="en-US" sz="4000" b="1" dirty="0">
                <a:solidFill>
                  <a:srgbClr val="00ACA1"/>
                </a:solidFill>
                <a:latin typeface="Arial" panose="020B0604020202020204" pitchFamily="34" charset="0"/>
                <a:ea typeface="+mj-ea"/>
                <a:cs typeface="+mj-cs"/>
              </a:rPr>
              <a:t>Overview of  Work Zone RSAs </a:t>
            </a:r>
          </a:p>
        </p:txBody>
      </p:sp>
      <p:pic>
        <p:nvPicPr>
          <p:cNvPr id="15" name="Picture 3" descr="RSA logo with a road sketch as the S">
            <a:extLst>
              <a:ext uri="{FF2B5EF4-FFF2-40B4-BE49-F238E27FC236}">
                <a16:creationId xmlns:a16="http://schemas.microsoft.com/office/drawing/2014/main" id="{D9AA1604-41D0-44D2-8E79-1AB4EC8DDE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9587" y="4150132"/>
            <a:ext cx="2236398" cy="950357"/>
          </a:xfrm>
          <a:prstGeom prst="rect">
            <a:avLst/>
          </a:prstGeom>
          <a:noFill/>
          <a:ln w="9525">
            <a:noFill/>
            <a:miter lim="800000"/>
            <a:headEnd/>
            <a:tailEnd/>
          </a:ln>
        </p:spPr>
      </p:pic>
      <p:sp>
        <p:nvSpPr>
          <p:cNvPr id="11" name="Rectangle 3">
            <a:extLst>
              <a:ext uri="{FF2B5EF4-FFF2-40B4-BE49-F238E27FC236}">
                <a16:creationId xmlns:a16="http://schemas.microsoft.com/office/drawing/2014/main" id="{B3A2B99F-4989-4AFC-8E0E-FD246908AE4C}"/>
              </a:ext>
            </a:extLst>
          </p:cNvPr>
          <p:cNvSpPr txBox="1">
            <a:spLocks noChangeArrowheads="1"/>
          </p:cNvSpPr>
          <p:nvPr/>
        </p:nvSpPr>
        <p:spPr bwMode="auto">
          <a:xfrm>
            <a:off x="0" y="1"/>
            <a:ext cx="9144000" cy="1209742"/>
          </a:xfrm>
          <a:prstGeom prst="rect">
            <a:avLst/>
          </a:prstGeom>
          <a:solidFill>
            <a:srgbClr val="00ACA1"/>
          </a:solid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3600" b="1" dirty="0">
                <a:solidFill>
                  <a:schemeClr val="bg1"/>
                </a:solidFill>
                <a:latin typeface="Arial" panose="020B0604020202020204" pitchFamily="34" charset="0"/>
                <a:ea typeface="+mj-ea"/>
                <a:cs typeface="+mj-cs"/>
              </a:rPr>
              <a:t>Work Zone Road Safety Audits</a:t>
            </a:r>
          </a:p>
        </p:txBody>
      </p:sp>
      <p:sp>
        <p:nvSpPr>
          <p:cNvPr id="2" name="Google Shape;74;p1">
            <a:extLst>
              <a:ext uri="{FF2B5EF4-FFF2-40B4-BE49-F238E27FC236}">
                <a16:creationId xmlns:a16="http://schemas.microsoft.com/office/drawing/2014/main" id="{8D4376FF-9B85-F5B3-BE09-FE52FBC49FA5}"/>
              </a:ext>
            </a:extLst>
          </p:cNvPr>
          <p:cNvSpPr/>
          <p:nvPr/>
        </p:nvSpPr>
        <p:spPr>
          <a:xfrm>
            <a:off x="2816058" y="5209482"/>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321456933"/>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57200" y="0"/>
            <a:ext cx="8686800" cy="1295400"/>
          </a:xfrm>
        </p:spPr>
        <p:txBody>
          <a:bodyPr>
            <a:normAutofit/>
          </a:bodyPr>
          <a:lstStyle/>
          <a:p>
            <a:r>
              <a:rPr lang="en-US" dirty="0"/>
              <a:t>Module 2 Recap</a:t>
            </a:r>
          </a:p>
        </p:txBody>
      </p:sp>
      <p:sp>
        <p:nvSpPr>
          <p:cNvPr id="8" name="Rectangle 7"/>
          <p:cNvSpPr/>
          <p:nvPr/>
        </p:nvSpPr>
        <p:spPr>
          <a:xfrm>
            <a:off x="268224" y="1371600"/>
            <a:ext cx="8610600" cy="2708401"/>
          </a:xfrm>
          <a:prstGeom prst="rect">
            <a:avLst/>
          </a:prstGeom>
        </p:spPr>
        <p:txBody>
          <a:bodyPr wrap="square" lIns="91407" tIns="45704" rIns="91407" bIns="45704">
            <a:spAutoFit/>
          </a:bodyPr>
          <a:lstStyle/>
          <a:p>
            <a:pPr marL="347350" indent="-347350">
              <a:spcBef>
                <a:spcPts val="600"/>
              </a:spcBef>
              <a:spcAft>
                <a:spcPts val="600"/>
              </a:spcAft>
              <a:buFont typeface="Arial" pitchFamily="34" charset="0"/>
              <a:buChar char="•"/>
            </a:pPr>
            <a:r>
              <a:rPr lang="en-US" sz="2800" b="0" dirty="0">
                <a:solidFill>
                  <a:schemeClr val="tx1"/>
                </a:solidFill>
                <a:latin typeface="Arial" panose="020B0604020202020204" pitchFamily="34" charset="0"/>
              </a:rPr>
              <a:t>Identify projects and phases to conduct a WZRSA</a:t>
            </a:r>
          </a:p>
          <a:p>
            <a:pPr marL="347350" indent="-347350">
              <a:spcBef>
                <a:spcPts val="600"/>
              </a:spcBef>
              <a:spcAft>
                <a:spcPts val="600"/>
              </a:spcAft>
              <a:buFont typeface="Arial" pitchFamily="34" charset="0"/>
              <a:buChar char="•"/>
            </a:pPr>
            <a:r>
              <a:rPr lang="en-US" sz="2800" dirty="0">
                <a:latin typeface="Arial" panose="020B0604020202020204" pitchFamily="34" charset="0"/>
              </a:rPr>
              <a:t>L</a:t>
            </a:r>
            <a:r>
              <a:rPr lang="en-US" sz="2800" b="0" dirty="0">
                <a:solidFill>
                  <a:schemeClr val="tx1"/>
                </a:solidFill>
                <a:latin typeface="Arial" panose="020B0604020202020204" pitchFamily="34" charset="0"/>
              </a:rPr>
              <a:t>ist reasons to consider conducting an WZRSA</a:t>
            </a:r>
          </a:p>
          <a:p>
            <a:pPr marL="347350" indent="-347350">
              <a:spcBef>
                <a:spcPts val="600"/>
              </a:spcBef>
              <a:spcAft>
                <a:spcPts val="600"/>
              </a:spcAft>
              <a:buFont typeface="Arial" pitchFamily="34" charset="0"/>
              <a:buChar char="•"/>
            </a:pPr>
            <a:r>
              <a:rPr lang="en-US" sz="2800" b="0" dirty="0">
                <a:solidFill>
                  <a:schemeClr val="tx1"/>
                </a:solidFill>
                <a:latin typeface="Arial" panose="020B0604020202020204" pitchFamily="34" charset="0"/>
              </a:rPr>
              <a:t>Identify core skills for a WZRSA team</a:t>
            </a:r>
          </a:p>
          <a:p>
            <a:pPr marL="347350" indent="-347350">
              <a:spcBef>
                <a:spcPts val="600"/>
              </a:spcBef>
              <a:spcAft>
                <a:spcPts val="600"/>
              </a:spcAft>
              <a:buFont typeface="Arial" pitchFamily="34" charset="0"/>
              <a:buChar char="•"/>
            </a:pPr>
            <a:r>
              <a:rPr lang="en-US" sz="2800" b="0" dirty="0">
                <a:solidFill>
                  <a:schemeClr val="tx1"/>
                </a:solidFill>
                <a:latin typeface="Arial" panose="020B0604020202020204" pitchFamily="34" charset="0"/>
              </a:rPr>
              <a:t>List some potential topics to discuss and review during the pre-audit meeting</a:t>
            </a:r>
          </a:p>
        </p:txBody>
      </p:sp>
    </p:spTree>
    <p:extLst>
      <p:ext uri="{BB962C8B-B14F-4D97-AF65-F5344CB8AC3E}">
        <p14:creationId xmlns:p14="http://schemas.microsoft.com/office/powerpoint/2010/main" val="3721729017"/>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ad Work Ahead sign">
            <a:extLst>
              <a:ext uri="{FF2B5EF4-FFF2-40B4-BE49-F238E27FC236}">
                <a16:creationId xmlns:a16="http://schemas.microsoft.com/office/drawing/2014/main" id="{623A852D-C8AC-4F8E-9AAB-3F41645C6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217" y="1770049"/>
            <a:ext cx="2892686" cy="2892686"/>
          </a:xfrm>
          <a:prstGeom prst="rect">
            <a:avLst/>
          </a:prstGeom>
        </p:spPr>
      </p:pic>
      <p:sp>
        <p:nvSpPr>
          <p:cNvPr id="9" name="Rectangle 3" descr="Exam"/>
          <p:cNvSpPr txBox="1">
            <a:spLocks noChangeArrowheads="1"/>
          </p:cNvSpPr>
          <p:nvPr/>
        </p:nvSpPr>
        <p:spPr bwMode="auto">
          <a:xfrm>
            <a:off x="4225626" y="1254998"/>
            <a:ext cx="4591141" cy="3407737"/>
          </a:xfrm>
          <a:prstGeom prst="rect">
            <a:avLst/>
          </a:prstGeom>
          <a:no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4000" b="1" dirty="0">
                <a:solidFill>
                  <a:srgbClr val="00ACA1"/>
                </a:solidFill>
                <a:latin typeface="Arial" panose="020B0604020202020204" pitchFamily="34" charset="0"/>
                <a:ea typeface="+mj-ea"/>
                <a:cs typeface="+mj-cs"/>
              </a:rPr>
              <a:t>Exam</a:t>
            </a:r>
          </a:p>
        </p:txBody>
      </p:sp>
      <p:pic>
        <p:nvPicPr>
          <p:cNvPr id="15" name="Picture 3" descr="RSA logo with a road sketch as the S">
            <a:extLst>
              <a:ext uri="{FF2B5EF4-FFF2-40B4-BE49-F238E27FC236}">
                <a16:creationId xmlns:a16="http://schemas.microsoft.com/office/drawing/2014/main" id="{D9AA1604-41D0-44D2-8E79-1AB4EC8DDE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9587" y="4150132"/>
            <a:ext cx="2236398" cy="950357"/>
          </a:xfrm>
          <a:prstGeom prst="rect">
            <a:avLst/>
          </a:prstGeom>
          <a:noFill/>
          <a:ln w="9525">
            <a:noFill/>
            <a:miter lim="800000"/>
            <a:headEnd/>
            <a:tailEnd/>
          </a:ln>
        </p:spPr>
      </p:pic>
      <p:sp>
        <p:nvSpPr>
          <p:cNvPr id="8" name="Rectangle 3">
            <a:extLst>
              <a:ext uri="{FF2B5EF4-FFF2-40B4-BE49-F238E27FC236}">
                <a16:creationId xmlns:a16="http://schemas.microsoft.com/office/drawing/2014/main" id="{4CD11A29-ADBD-4CC7-8F67-45F0A2EF5C3D}"/>
              </a:ext>
            </a:extLst>
          </p:cNvPr>
          <p:cNvSpPr txBox="1">
            <a:spLocks noChangeArrowheads="1"/>
          </p:cNvSpPr>
          <p:nvPr/>
        </p:nvSpPr>
        <p:spPr bwMode="auto">
          <a:xfrm>
            <a:off x="0" y="1"/>
            <a:ext cx="9144000" cy="1209742"/>
          </a:xfrm>
          <a:prstGeom prst="rect">
            <a:avLst/>
          </a:prstGeom>
          <a:solidFill>
            <a:srgbClr val="00ACA1"/>
          </a:solid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3600" b="1" dirty="0">
                <a:solidFill>
                  <a:schemeClr val="bg1"/>
                </a:solidFill>
                <a:latin typeface="Arial" panose="020B0604020202020204" pitchFamily="34" charset="0"/>
                <a:ea typeface="+mj-ea"/>
                <a:cs typeface="+mj-cs"/>
              </a:rPr>
              <a:t>Work Zone Road Safety Audits</a:t>
            </a:r>
          </a:p>
        </p:txBody>
      </p:sp>
      <p:sp>
        <p:nvSpPr>
          <p:cNvPr id="2" name="Google Shape;74;p1">
            <a:extLst>
              <a:ext uri="{FF2B5EF4-FFF2-40B4-BE49-F238E27FC236}">
                <a16:creationId xmlns:a16="http://schemas.microsoft.com/office/drawing/2014/main" id="{46B196CD-99BE-FB66-F482-B2A6EDE0AF99}"/>
              </a:ext>
            </a:extLst>
          </p:cNvPr>
          <p:cNvSpPr/>
          <p:nvPr/>
        </p:nvSpPr>
        <p:spPr>
          <a:xfrm>
            <a:off x="2492560" y="518295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105208596"/>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83458" y="0"/>
            <a:ext cx="8804787" cy="1371600"/>
          </a:xfrm>
        </p:spPr>
        <p:txBody>
          <a:bodyPr>
            <a:normAutofit/>
          </a:bodyPr>
          <a:lstStyle/>
          <a:p>
            <a:pPr eaLnBrk="1" hangingPunct="1"/>
            <a:r>
              <a:rPr lang="en-US" dirty="0">
                <a:solidFill>
                  <a:srgbClr val="00ACA1"/>
                </a:solidFill>
              </a:rPr>
              <a:t>WZRSA Exam</a:t>
            </a:r>
          </a:p>
        </p:txBody>
      </p:sp>
      <p:sp>
        <p:nvSpPr>
          <p:cNvPr id="32771" name="Rectangle 3"/>
          <p:cNvSpPr>
            <a:spLocks noGrp="1" noChangeArrowheads="1"/>
          </p:cNvSpPr>
          <p:nvPr>
            <p:ph type="body" idx="1"/>
          </p:nvPr>
        </p:nvSpPr>
        <p:spPr>
          <a:xfrm>
            <a:off x="480439" y="1274618"/>
            <a:ext cx="7323133" cy="3616037"/>
          </a:xfrm>
        </p:spPr>
        <p:txBody>
          <a:bodyPr/>
          <a:lstStyle/>
          <a:p>
            <a:pPr eaLnBrk="1" hangingPunct="1"/>
            <a:r>
              <a:rPr lang="en-US" dirty="0"/>
              <a:t>25 multiple choice questions @ 4 points each = 100 pts</a:t>
            </a:r>
          </a:p>
          <a:p>
            <a:pPr eaLnBrk="1" hangingPunct="1"/>
            <a:r>
              <a:rPr lang="en-US" dirty="0"/>
              <a:t>Passing score: 80%</a:t>
            </a:r>
          </a:p>
          <a:p>
            <a:pPr eaLnBrk="1" hangingPunct="1"/>
            <a:r>
              <a:rPr lang="en-US" dirty="0"/>
              <a:t>One hour time limit</a:t>
            </a:r>
          </a:p>
          <a:p>
            <a:pPr eaLnBrk="1" hangingPunct="1"/>
            <a:r>
              <a:rPr lang="en-US" dirty="0"/>
              <a:t>Open book, open notes</a:t>
            </a:r>
          </a:p>
        </p:txBody>
      </p:sp>
    </p:spTree>
    <p:extLst>
      <p:ext uri="{BB962C8B-B14F-4D97-AF65-F5344CB8AC3E}">
        <p14:creationId xmlns:p14="http://schemas.microsoft.com/office/powerpoint/2010/main" val="2558437874"/>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ad Work Ahead sign">
            <a:extLst>
              <a:ext uri="{FF2B5EF4-FFF2-40B4-BE49-F238E27FC236}">
                <a16:creationId xmlns:a16="http://schemas.microsoft.com/office/drawing/2014/main" id="{623A852D-C8AC-4F8E-9AAB-3F41645C6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217" y="1770049"/>
            <a:ext cx="2892686" cy="2892686"/>
          </a:xfrm>
          <a:prstGeom prst="rect">
            <a:avLst/>
          </a:prstGeom>
        </p:spPr>
      </p:pic>
      <p:sp>
        <p:nvSpPr>
          <p:cNvPr id="9" name="Rectangle 3"/>
          <p:cNvSpPr txBox="1">
            <a:spLocks noChangeArrowheads="1"/>
          </p:cNvSpPr>
          <p:nvPr/>
        </p:nvSpPr>
        <p:spPr bwMode="auto">
          <a:xfrm>
            <a:off x="4225626" y="1254998"/>
            <a:ext cx="4591141" cy="3407737"/>
          </a:xfrm>
          <a:prstGeom prst="rect">
            <a:avLst/>
          </a:prstGeom>
          <a:no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4000" b="1" dirty="0">
                <a:solidFill>
                  <a:srgbClr val="00ACA1"/>
                </a:solidFill>
                <a:latin typeface="Arial" panose="020B0604020202020204" pitchFamily="34" charset="0"/>
                <a:ea typeface="+mj-ea"/>
                <a:cs typeface="+mj-cs"/>
              </a:rPr>
              <a:t>Module 3:</a:t>
            </a:r>
            <a:br>
              <a:rPr lang="en-US" sz="4000" b="1" dirty="0">
                <a:solidFill>
                  <a:srgbClr val="00ACA1"/>
                </a:solidFill>
                <a:latin typeface="Arial" panose="020B0604020202020204" pitchFamily="34" charset="0"/>
                <a:ea typeface="+mj-ea"/>
                <a:cs typeface="+mj-cs"/>
              </a:rPr>
            </a:br>
            <a:r>
              <a:rPr lang="en-US" sz="4000" b="1" dirty="0">
                <a:solidFill>
                  <a:srgbClr val="00ACA1"/>
                </a:solidFill>
                <a:latin typeface="Arial" panose="020B0604020202020204" pitchFamily="34" charset="0"/>
                <a:ea typeface="+mj-ea"/>
                <a:cs typeface="+mj-cs"/>
              </a:rPr>
              <a:t>Conduct WZRSA</a:t>
            </a:r>
          </a:p>
        </p:txBody>
      </p:sp>
      <p:pic>
        <p:nvPicPr>
          <p:cNvPr id="15" name="Picture 3" descr="RSA logo with a road sketch as the S">
            <a:extLst>
              <a:ext uri="{FF2B5EF4-FFF2-40B4-BE49-F238E27FC236}">
                <a16:creationId xmlns:a16="http://schemas.microsoft.com/office/drawing/2014/main" id="{D9AA1604-41D0-44D2-8E79-1AB4EC8DDE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9587" y="4150132"/>
            <a:ext cx="2236398" cy="950357"/>
          </a:xfrm>
          <a:prstGeom prst="rect">
            <a:avLst/>
          </a:prstGeom>
          <a:noFill/>
          <a:ln w="9525">
            <a:noFill/>
            <a:miter lim="800000"/>
            <a:headEnd/>
            <a:tailEnd/>
          </a:ln>
        </p:spPr>
      </p:pic>
      <p:sp>
        <p:nvSpPr>
          <p:cNvPr id="8" name="Rectangle 3">
            <a:extLst>
              <a:ext uri="{FF2B5EF4-FFF2-40B4-BE49-F238E27FC236}">
                <a16:creationId xmlns:a16="http://schemas.microsoft.com/office/drawing/2014/main" id="{81026738-0572-4BE7-986B-7D522B01F120}"/>
              </a:ext>
            </a:extLst>
          </p:cNvPr>
          <p:cNvSpPr txBox="1">
            <a:spLocks noChangeArrowheads="1"/>
          </p:cNvSpPr>
          <p:nvPr/>
        </p:nvSpPr>
        <p:spPr bwMode="auto">
          <a:xfrm>
            <a:off x="0" y="1"/>
            <a:ext cx="9144000" cy="1209742"/>
          </a:xfrm>
          <a:prstGeom prst="rect">
            <a:avLst/>
          </a:prstGeom>
          <a:solidFill>
            <a:srgbClr val="00ACA1"/>
          </a:solid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3600" b="1" dirty="0">
                <a:solidFill>
                  <a:schemeClr val="bg1"/>
                </a:solidFill>
                <a:latin typeface="Arial" panose="020B0604020202020204" pitchFamily="34" charset="0"/>
                <a:ea typeface="+mj-ea"/>
                <a:cs typeface="+mj-cs"/>
              </a:rPr>
              <a:t>Work Zone Road Safety Audits</a:t>
            </a:r>
          </a:p>
        </p:txBody>
      </p:sp>
      <p:sp>
        <p:nvSpPr>
          <p:cNvPr id="2" name="Google Shape;74;p1">
            <a:extLst>
              <a:ext uri="{FF2B5EF4-FFF2-40B4-BE49-F238E27FC236}">
                <a16:creationId xmlns:a16="http://schemas.microsoft.com/office/drawing/2014/main" id="{A313FE0F-EE5A-A97E-87EC-0925561A0760}"/>
              </a:ext>
            </a:extLst>
          </p:cNvPr>
          <p:cNvSpPr/>
          <p:nvPr/>
        </p:nvSpPr>
        <p:spPr>
          <a:xfrm>
            <a:off x="2376116" y="5158021"/>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190436770"/>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281354" y="0"/>
            <a:ext cx="8862646" cy="1295400"/>
          </a:xfrm>
        </p:spPr>
        <p:txBody>
          <a:bodyPr>
            <a:normAutofit/>
          </a:bodyPr>
          <a:lstStyle/>
          <a:p>
            <a:r>
              <a:rPr lang="en-US" b="1" dirty="0"/>
              <a:t>Module 3 Objectives</a:t>
            </a:r>
          </a:p>
        </p:txBody>
      </p:sp>
      <p:sp>
        <p:nvSpPr>
          <p:cNvPr id="8" name="Rectangle 3"/>
          <p:cNvSpPr txBox="1">
            <a:spLocks noChangeArrowheads="1"/>
          </p:cNvSpPr>
          <p:nvPr/>
        </p:nvSpPr>
        <p:spPr>
          <a:xfrm>
            <a:off x="457200" y="1676400"/>
            <a:ext cx="8153400" cy="1474304"/>
          </a:xfrm>
          <a:prstGeom prst="rect">
            <a:avLst/>
          </a:prstGeom>
        </p:spPr>
        <p:txBody>
          <a:bodyPr/>
          <a:lstStyle/>
          <a:p>
            <a:pPr marL="457200" marR="0" lvl="0" indent="-457200"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lang="en-US" sz="2800" kern="0" dirty="0">
                <a:latin typeface="Arial" panose="020B0604020202020204" pitchFamily="34" charset="0"/>
              </a:rPr>
              <a:t>Conduct a real WZRSA</a:t>
            </a:r>
          </a:p>
          <a:p>
            <a:pPr marL="457200" marR="0" lvl="0" indent="-457200"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rPr>
              <a:t>Explain</a:t>
            </a:r>
            <a:r>
              <a:rPr kumimoji="0" lang="en-US" sz="2800" b="0" i="0" u="none" strike="noStrike" kern="0" cap="none" spc="0" normalizeH="0" noProof="0" dirty="0">
                <a:ln>
                  <a:noFill/>
                </a:ln>
                <a:solidFill>
                  <a:schemeClr val="tx1"/>
                </a:solidFill>
                <a:effectLst/>
                <a:uLnTx/>
                <a:uFillTx/>
                <a:latin typeface="Arial" panose="020B0604020202020204" pitchFamily="34" charset="0"/>
                <a:ea typeface="+mn-ea"/>
                <a:cs typeface="+mn-cs"/>
              </a:rPr>
              <a:t> logistics for tomorrow</a:t>
            </a:r>
            <a:endPar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6089941"/>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57200" y="0"/>
            <a:ext cx="8686800" cy="1295400"/>
          </a:xfrm>
        </p:spPr>
        <p:txBody>
          <a:bodyPr>
            <a:normAutofit/>
          </a:bodyPr>
          <a:lstStyle/>
          <a:p>
            <a:r>
              <a:rPr lang="en-US" b="1" dirty="0"/>
              <a:t>Logistics for Tomorrow…</a:t>
            </a:r>
          </a:p>
        </p:txBody>
      </p:sp>
      <p:sp>
        <p:nvSpPr>
          <p:cNvPr id="7" name="Rectangle 3"/>
          <p:cNvSpPr txBox="1">
            <a:spLocks noChangeArrowheads="1"/>
          </p:cNvSpPr>
          <p:nvPr/>
        </p:nvSpPr>
        <p:spPr>
          <a:xfrm>
            <a:off x="533400" y="1322614"/>
            <a:ext cx="8229600" cy="4495800"/>
          </a:xfrm>
          <a:prstGeom prst="rect">
            <a:avLst/>
          </a:prstGeom>
        </p:spPr>
        <p:txBody>
          <a:bodyPr/>
          <a:lstStyle/>
          <a:p>
            <a:pPr marL="457200" marR="0" lvl="0" indent="-457200"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lang="en-US" sz="2800" kern="0" dirty="0">
                <a:latin typeface="Arial" panose="020B0604020202020204" pitchFamily="34" charset="0"/>
              </a:rPr>
              <a:t>Meeting time</a:t>
            </a:r>
          </a:p>
          <a:p>
            <a:pPr marL="457200" marR="0" lvl="0" indent="-457200"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lang="en-US" sz="2800" kern="0" dirty="0">
                <a:latin typeface="Arial" panose="020B0604020202020204" pitchFamily="34" charset="0"/>
              </a:rPr>
              <a:t>Transportation</a:t>
            </a:r>
          </a:p>
          <a:p>
            <a:pPr marL="457200" marR="0" lvl="0" indent="-457200"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lang="en-US" sz="2800" kern="0" dirty="0">
                <a:latin typeface="Arial" panose="020B0604020202020204" pitchFamily="34" charset="0"/>
              </a:rPr>
              <a:t>Team safety</a:t>
            </a:r>
          </a:p>
          <a:p>
            <a:pPr marL="457200" marR="0" lvl="0" indent="-457200"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rPr>
              <a:t>What to bring</a:t>
            </a:r>
          </a:p>
        </p:txBody>
      </p:sp>
    </p:spTree>
    <p:extLst>
      <p:ext uri="{BB962C8B-B14F-4D97-AF65-F5344CB8AC3E}">
        <p14:creationId xmlns:p14="http://schemas.microsoft.com/office/powerpoint/2010/main" val="2057112071"/>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ad work ahead sign">
            <a:extLst>
              <a:ext uri="{FF2B5EF4-FFF2-40B4-BE49-F238E27FC236}">
                <a16:creationId xmlns:a16="http://schemas.microsoft.com/office/drawing/2014/main" id="{623A852D-C8AC-4F8E-9AAB-3F41645C6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217" y="1770049"/>
            <a:ext cx="2892686" cy="2892686"/>
          </a:xfrm>
          <a:prstGeom prst="rect">
            <a:avLst/>
          </a:prstGeom>
        </p:spPr>
      </p:pic>
      <p:sp>
        <p:nvSpPr>
          <p:cNvPr id="9" name="Rectangle 3" descr="Closing"/>
          <p:cNvSpPr txBox="1">
            <a:spLocks noChangeArrowheads="1"/>
          </p:cNvSpPr>
          <p:nvPr/>
        </p:nvSpPr>
        <p:spPr bwMode="auto">
          <a:xfrm>
            <a:off x="4225626" y="1254998"/>
            <a:ext cx="4591141" cy="3407737"/>
          </a:xfrm>
          <a:prstGeom prst="rect">
            <a:avLst/>
          </a:prstGeom>
          <a:no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4000" b="1" dirty="0">
                <a:solidFill>
                  <a:srgbClr val="00ACA1"/>
                </a:solidFill>
                <a:latin typeface="Arial" panose="020B0604020202020204" pitchFamily="34" charset="0"/>
                <a:ea typeface="+mj-ea"/>
                <a:cs typeface="+mj-cs"/>
              </a:rPr>
              <a:t>Closing</a:t>
            </a:r>
          </a:p>
        </p:txBody>
      </p:sp>
      <p:pic>
        <p:nvPicPr>
          <p:cNvPr id="15" name="Picture 3" descr="RSA logo with a road sketch as the S">
            <a:extLst>
              <a:ext uri="{FF2B5EF4-FFF2-40B4-BE49-F238E27FC236}">
                <a16:creationId xmlns:a16="http://schemas.microsoft.com/office/drawing/2014/main" id="{D9AA1604-41D0-44D2-8E79-1AB4EC8DDE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9587" y="4150132"/>
            <a:ext cx="2236398" cy="950357"/>
          </a:xfrm>
          <a:prstGeom prst="rect">
            <a:avLst/>
          </a:prstGeom>
          <a:noFill/>
          <a:ln w="9525">
            <a:noFill/>
            <a:miter lim="800000"/>
            <a:headEnd/>
            <a:tailEnd/>
          </a:ln>
        </p:spPr>
      </p:pic>
      <p:sp>
        <p:nvSpPr>
          <p:cNvPr id="8" name="Rectangle 3">
            <a:extLst>
              <a:ext uri="{FF2B5EF4-FFF2-40B4-BE49-F238E27FC236}">
                <a16:creationId xmlns:a16="http://schemas.microsoft.com/office/drawing/2014/main" id="{C4280092-D9F3-44D5-8E44-3BAA21FE84D6}"/>
              </a:ext>
            </a:extLst>
          </p:cNvPr>
          <p:cNvSpPr txBox="1">
            <a:spLocks noChangeArrowheads="1"/>
          </p:cNvSpPr>
          <p:nvPr/>
        </p:nvSpPr>
        <p:spPr bwMode="auto">
          <a:xfrm>
            <a:off x="0" y="1"/>
            <a:ext cx="9144000" cy="1209742"/>
          </a:xfrm>
          <a:prstGeom prst="rect">
            <a:avLst/>
          </a:prstGeom>
          <a:solidFill>
            <a:srgbClr val="00ACA1"/>
          </a:solid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3600" b="1" dirty="0">
                <a:solidFill>
                  <a:schemeClr val="bg1"/>
                </a:solidFill>
                <a:latin typeface="Arial" panose="020B0604020202020204" pitchFamily="34" charset="0"/>
                <a:ea typeface="+mj-ea"/>
                <a:cs typeface="+mj-cs"/>
              </a:rPr>
              <a:t>Work Zone Road Safety Audits</a:t>
            </a:r>
          </a:p>
        </p:txBody>
      </p:sp>
      <p:sp>
        <p:nvSpPr>
          <p:cNvPr id="2" name="Google Shape;74;p1">
            <a:extLst>
              <a:ext uri="{FF2B5EF4-FFF2-40B4-BE49-F238E27FC236}">
                <a16:creationId xmlns:a16="http://schemas.microsoft.com/office/drawing/2014/main" id="{5145AC6A-3C97-4AF4-970A-98DCE969C306}"/>
              </a:ext>
            </a:extLst>
          </p:cNvPr>
          <p:cNvSpPr/>
          <p:nvPr/>
        </p:nvSpPr>
        <p:spPr>
          <a:xfrm>
            <a:off x="2764133" y="518295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200175503"/>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261256" y="0"/>
            <a:ext cx="8882743" cy="1295400"/>
          </a:xfrm>
        </p:spPr>
        <p:txBody>
          <a:bodyPr>
            <a:normAutofit/>
          </a:bodyPr>
          <a:lstStyle/>
          <a:p>
            <a:r>
              <a:rPr lang="en-US" b="1" dirty="0"/>
              <a:t>Closing Module Objectives</a:t>
            </a:r>
          </a:p>
        </p:txBody>
      </p:sp>
      <p:sp>
        <p:nvSpPr>
          <p:cNvPr id="8" name="Rectangle 3" descr="Review course objectives&#10;Review the “parking lot”&#10;Complete course evaluations&#10;Adjourn&#10;"/>
          <p:cNvSpPr txBox="1">
            <a:spLocks noChangeArrowheads="1"/>
          </p:cNvSpPr>
          <p:nvPr/>
        </p:nvSpPr>
        <p:spPr>
          <a:xfrm>
            <a:off x="457200" y="1371600"/>
            <a:ext cx="8153400" cy="2425148"/>
          </a:xfrm>
          <a:prstGeom prst="rect">
            <a:avLst/>
          </a:prstGeom>
        </p:spPr>
        <p:txBody>
          <a:bodyPr/>
          <a:lstStyle/>
          <a:p>
            <a:pPr marL="293688" marR="0" lvl="0" indent="-293688"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rPr>
              <a:t>Review course objectives</a:t>
            </a:r>
          </a:p>
          <a:p>
            <a:pPr marL="293688" marR="0" lvl="0" indent="-293688"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rPr>
              <a:t>Review the “parking lot”</a:t>
            </a:r>
          </a:p>
          <a:p>
            <a:pPr marL="293688" marR="0" lvl="0" indent="-293688"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rPr>
              <a:t>Complete course evaluations</a:t>
            </a:r>
          </a:p>
          <a:p>
            <a:pPr marL="293688" marR="0" lvl="0" indent="-293688"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rPr>
              <a:t>Adjourn</a:t>
            </a:r>
          </a:p>
        </p:txBody>
      </p:sp>
    </p:spTree>
    <p:extLst>
      <p:ext uri="{BB962C8B-B14F-4D97-AF65-F5344CB8AC3E}">
        <p14:creationId xmlns:p14="http://schemas.microsoft.com/office/powerpoint/2010/main" val="1142366501"/>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304800" y="0"/>
            <a:ext cx="8839200" cy="1219200"/>
          </a:xfrm>
          <a:prstGeom prst="rect">
            <a:avLst/>
          </a:prstGeom>
          <a:noFill/>
          <a:ln w="9525">
            <a:noFill/>
            <a:miter lim="800000"/>
            <a:headEnd/>
            <a:tailEnd/>
          </a:ln>
          <a:effectLst>
            <a:outerShdw dist="28398" dir="3806097" algn="ctr" rotWithShape="0">
              <a:schemeClr val="tx2"/>
            </a:outerShdw>
          </a:effectLst>
        </p:spPr>
        <p:txBody>
          <a:bodyPr vert="horz" wrap="square" lIns="91440" tIns="45720" rIns="91440" bIns="45720" numCol="1" anchor="ctr" anchorCtr="0" compatLnSpc="1">
            <a:prstTxWarp prst="textNoShape">
              <a:avLst/>
            </a:prstTxWarp>
          </a:bodyPr>
          <a:lstStyle/>
          <a:p>
            <a:pPr lvl="0">
              <a:defRPr/>
            </a:pPr>
            <a:r>
              <a:rPr lang="en-US" sz="3600" b="1" kern="0" dirty="0">
                <a:solidFill>
                  <a:srgbClr val="00ACA1"/>
                </a:solidFill>
                <a:latin typeface="Arial" panose="020B0604020202020204" pitchFamily="34" charset="0"/>
                <a:ea typeface="+mj-ea"/>
                <a:cs typeface="+mj-cs"/>
              </a:rPr>
              <a:t>Review of Workshop Objectives</a:t>
            </a:r>
            <a:endParaRPr kumimoji="0" lang="en-US" sz="4400" b="1" u="none" strike="noStrike" kern="0" cap="none" spc="0" normalizeH="0" baseline="0" noProof="0" dirty="0">
              <a:ln>
                <a:noFill/>
              </a:ln>
              <a:solidFill>
                <a:srgbClr val="00ACA1"/>
              </a:solidFill>
              <a:effectLst/>
              <a:uLnTx/>
              <a:uFillTx/>
              <a:latin typeface="Arial" panose="020B0604020202020204" pitchFamily="34" charset="0"/>
              <a:ea typeface="+mj-ea"/>
              <a:cs typeface="+mj-cs"/>
            </a:endParaRPr>
          </a:p>
        </p:txBody>
      </p:sp>
      <p:sp>
        <p:nvSpPr>
          <p:cNvPr id="6" name="Text Placeholder 25"/>
          <p:cNvSpPr txBox="1">
            <a:spLocks/>
          </p:cNvSpPr>
          <p:nvPr/>
        </p:nvSpPr>
        <p:spPr>
          <a:xfrm>
            <a:off x="304800" y="1600200"/>
            <a:ext cx="8610600" cy="4191000"/>
          </a:xfrm>
          <a:prstGeom prst="rect">
            <a:avLst/>
          </a:prstGeom>
        </p:spPr>
        <p:txBody>
          <a:bodyPr lIns="91407" tIns="45704" rIns="91407" bIns="45704"/>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Clr>
                <a:schemeClr val="accent5">
                  <a:lumMod val="50000"/>
                </a:schemeClr>
              </a:buClr>
            </a:pPr>
            <a:r>
              <a:rPr lang="en-US" sz="2800" b="0" dirty="0">
                <a:latin typeface="Arial" panose="020B0604020202020204" pitchFamily="34" charset="0"/>
              </a:rPr>
              <a:t>Describe work zone road safety audits (WZRSA)</a:t>
            </a:r>
          </a:p>
          <a:p>
            <a:pPr fontAlgn="auto">
              <a:spcAft>
                <a:spcPts val="0"/>
              </a:spcAft>
              <a:buClr>
                <a:schemeClr val="accent5">
                  <a:lumMod val="50000"/>
                </a:schemeClr>
              </a:buClr>
            </a:pPr>
            <a:r>
              <a:rPr lang="en-US" sz="2800" b="0" dirty="0">
                <a:latin typeface="Arial" panose="020B0604020202020204" pitchFamily="34" charset="0"/>
              </a:rPr>
              <a:t>Summarize WZRSA basics</a:t>
            </a:r>
          </a:p>
          <a:p>
            <a:pPr fontAlgn="auto">
              <a:spcAft>
                <a:spcPts val="0"/>
              </a:spcAft>
              <a:buClr>
                <a:schemeClr val="accent5">
                  <a:lumMod val="50000"/>
                </a:schemeClr>
              </a:buClr>
            </a:pPr>
            <a:r>
              <a:rPr lang="en-US" sz="2800" b="0" dirty="0">
                <a:latin typeface="Arial" panose="020B0604020202020204" pitchFamily="34" charset="0"/>
              </a:rPr>
              <a:t>Describe work zone safety issues</a:t>
            </a:r>
          </a:p>
          <a:p>
            <a:pPr fontAlgn="auto">
              <a:spcAft>
                <a:spcPts val="0"/>
              </a:spcAft>
              <a:buClr>
                <a:schemeClr val="accent5">
                  <a:lumMod val="50000"/>
                </a:schemeClr>
              </a:buClr>
            </a:pPr>
            <a:r>
              <a:rPr lang="en-US" sz="2800" b="0" dirty="0">
                <a:latin typeface="Arial" panose="020B0604020202020204" pitchFamily="34" charset="0"/>
              </a:rPr>
              <a:t>Describe what a WZRSA - </a:t>
            </a:r>
            <a:r>
              <a:rPr lang="en-US" sz="2800" u="sng" dirty="0">
                <a:latin typeface="Arial" panose="020B0604020202020204" pitchFamily="34" charset="0"/>
              </a:rPr>
              <a:t>IS</a:t>
            </a:r>
            <a:r>
              <a:rPr lang="en-US" sz="2800" b="0" dirty="0">
                <a:latin typeface="Arial" panose="020B0604020202020204" pitchFamily="34" charset="0"/>
              </a:rPr>
              <a:t> and </a:t>
            </a:r>
            <a:r>
              <a:rPr lang="en-US" sz="2800" u="sng" dirty="0">
                <a:latin typeface="Arial" panose="020B0604020202020204" pitchFamily="34" charset="0"/>
              </a:rPr>
              <a:t>IS NOT</a:t>
            </a:r>
            <a:endParaRPr lang="en-US" sz="2800" b="0" dirty="0">
              <a:latin typeface="Arial" panose="020B0604020202020204" pitchFamily="34" charset="0"/>
            </a:endParaRPr>
          </a:p>
          <a:p>
            <a:pPr fontAlgn="auto">
              <a:spcAft>
                <a:spcPts val="0"/>
              </a:spcAft>
              <a:buClr>
                <a:schemeClr val="accent5">
                  <a:lumMod val="50000"/>
                </a:schemeClr>
              </a:buClr>
            </a:pPr>
            <a:r>
              <a:rPr lang="en-US" sz="2800" b="0" dirty="0">
                <a:latin typeface="Arial" panose="020B0604020202020204" pitchFamily="34" charset="0"/>
              </a:rPr>
              <a:t>Illustrate the </a:t>
            </a:r>
            <a:r>
              <a:rPr lang="en-US" sz="2800" dirty="0">
                <a:latin typeface="Arial" panose="020B0604020202020204" pitchFamily="34" charset="0"/>
              </a:rPr>
              <a:t>8-</a:t>
            </a:r>
            <a:r>
              <a:rPr lang="en-US" sz="2800" b="0" dirty="0">
                <a:latin typeface="Arial" panose="020B0604020202020204" pitchFamily="34" charset="0"/>
              </a:rPr>
              <a:t>step WZRSA process</a:t>
            </a:r>
          </a:p>
          <a:p>
            <a:pPr fontAlgn="auto">
              <a:spcAft>
                <a:spcPts val="0"/>
              </a:spcAft>
              <a:buClr>
                <a:schemeClr val="accent5">
                  <a:lumMod val="50000"/>
                </a:schemeClr>
              </a:buClr>
            </a:pPr>
            <a:r>
              <a:rPr lang="en-US" sz="2800" b="0" dirty="0">
                <a:latin typeface="Arial" panose="020B0604020202020204" pitchFamily="34" charset="0"/>
              </a:rPr>
              <a:t>Evaluate a case study</a:t>
            </a:r>
          </a:p>
          <a:p>
            <a:pPr fontAlgn="auto">
              <a:spcAft>
                <a:spcPts val="0"/>
              </a:spcAft>
              <a:buClr>
                <a:schemeClr val="accent5">
                  <a:lumMod val="50000"/>
                </a:schemeClr>
              </a:buClr>
            </a:pPr>
            <a:r>
              <a:rPr lang="en-US" sz="2800" b="0" dirty="0">
                <a:latin typeface="Arial" panose="020B0604020202020204" pitchFamily="34" charset="0"/>
              </a:rPr>
              <a:t>Perform a WZRSA</a:t>
            </a:r>
          </a:p>
          <a:p>
            <a:pPr fontAlgn="auto">
              <a:spcAft>
                <a:spcPts val="0"/>
              </a:spcAft>
              <a:buClr>
                <a:schemeClr val="accent5">
                  <a:lumMod val="50000"/>
                </a:schemeClr>
              </a:buClr>
              <a:buFont typeface="Wingdings" pitchFamily="2" charset="2"/>
              <a:buChar char="§"/>
            </a:pPr>
            <a:endParaRPr lang="en-US" sz="2800" b="0" dirty="0">
              <a:latin typeface="Arial" panose="020B0604020202020204" pitchFamily="34" charset="0"/>
            </a:endParaRPr>
          </a:p>
          <a:p>
            <a:pPr fontAlgn="auto">
              <a:spcAft>
                <a:spcPts val="0"/>
              </a:spcAft>
              <a:buClr>
                <a:schemeClr val="accent5">
                  <a:lumMod val="50000"/>
                </a:schemeClr>
              </a:buClr>
              <a:buFont typeface="Wingdings" pitchFamily="2" charset="2"/>
              <a:buChar char="§"/>
            </a:pPr>
            <a:endParaRPr lang="en-US" sz="2800" b="0" dirty="0">
              <a:latin typeface="Arial" panose="020B0604020202020204" pitchFamily="34" charset="0"/>
            </a:endParaRPr>
          </a:p>
          <a:p>
            <a:pPr fontAlgn="auto">
              <a:spcAft>
                <a:spcPts val="0"/>
              </a:spcAft>
              <a:buClr>
                <a:schemeClr val="accent5">
                  <a:lumMod val="50000"/>
                </a:schemeClr>
              </a:buClr>
              <a:buFont typeface="Wingdings" pitchFamily="2" charset="2"/>
              <a:buChar char="§"/>
            </a:pPr>
            <a:endParaRPr lang="en-US" sz="2800" b="0" dirty="0">
              <a:latin typeface="Arial" panose="020B0604020202020204" pitchFamily="34" charset="0"/>
            </a:endParaRPr>
          </a:p>
        </p:txBody>
      </p:sp>
    </p:spTree>
    <p:extLst>
      <p:ext uri="{BB962C8B-B14F-4D97-AF65-F5344CB8AC3E}">
        <p14:creationId xmlns:p14="http://schemas.microsoft.com/office/powerpoint/2010/main" val="139796087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440870" y="0"/>
            <a:ext cx="8703129" cy="1219200"/>
          </a:xfrm>
        </p:spPr>
        <p:txBody>
          <a:bodyPr/>
          <a:lstStyle/>
          <a:p>
            <a:pPr eaLnBrk="1" hangingPunct="1">
              <a:defRPr/>
            </a:pPr>
            <a:r>
              <a:rPr lang="en-US" dirty="0"/>
              <a:t>The “Parking Lot”</a:t>
            </a:r>
          </a:p>
        </p:txBody>
      </p:sp>
      <p:sp>
        <p:nvSpPr>
          <p:cNvPr id="20483" name="Rectangle 3"/>
          <p:cNvSpPr>
            <a:spLocks noGrp="1" noChangeArrowheads="1"/>
          </p:cNvSpPr>
          <p:nvPr>
            <p:ph type="body" idx="1"/>
          </p:nvPr>
        </p:nvSpPr>
        <p:spPr>
          <a:xfrm>
            <a:off x="920338" y="1219200"/>
            <a:ext cx="5293425" cy="4599214"/>
          </a:xfrm>
        </p:spPr>
        <p:txBody>
          <a:bodyPr/>
          <a:lstStyle/>
          <a:p>
            <a:pPr eaLnBrk="1" hangingPunct="1"/>
            <a:r>
              <a:rPr lang="en-US" dirty="0"/>
              <a:t>Did we “park” any questions until later?</a:t>
            </a:r>
          </a:p>
          <a:p>
            <a:pPr eaLnBrk="1" hangingPunct="1"/>
            <a:r>
              <a:rPr lang="en-US" dirty="0"/>
              <a:t>Have we answered all questions?</a:t>
            </a:r>
          </a:p>
          <a:p>
            <a:pPr eaLnBrk="1" hangingPunct="1"/>
            <a:r>
              <a:rPr lang="en-US" dirty="0"/>
              <a:t>Any pending questions? </a:t>
            </a:r>
          </a:p>
        </p:txBody>
      </p:sp>
    </p:spTree>
    <p:extLst>
      <p:ext uri="{BB962C8B-B14F-4D97-AF65-F5344CB8AC3E}">
        <p14:creationId xmlns:p14="http://schemas.microsoft.com/office/powerpoint/2010/main" val="3211575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326570" y="0"/>
            <a:ext cx="8817429" cy="1295400"/>
          </a:xfrm>
        </p:spPr>
        <p:txBody>
          <a:bodyPr>
            <a:normAutofit/>
          </a:bodyPr>
          <a:lstStyle/>
          <a:p>
            <a:r>
              <a:rPr lang="en-US" b="1" dirty="0"/>
              <a:t>Module 1 Objectives</a:t>
            </a:r>
          </a:p>
        </p:txBody>
      </p:sp>
      <p:sp>
        <p:nvSpPr>
          <p:cNvPr id="7" name="Rectangle 6"/>
          <p:cNvSpPr/>
          <p:nvPr/>
        </p:nvSpPr>
        <p:spPr>
          <a:xfrm>
            <a:off x="429984" y="1630944"/>
            <a:ext cx="8610600" cy="2032255"/>
          </a:xfrm>
          <a:prstGeom prst="rect">
            <a:avLst/>
          </a:prstGeom>
        </p:spPr>
        <p:txBody>
          <a:bodyPr wrap="square" lIns="91407" tIns="45704" rIns="91407" bIns="45704">
            <a:spAutoFit/>
          </a:bodyPr>
          <a:lstStyle/>
          <a:p>
            <a:pPr marL="342900" marR="0" lvl="0" indent="-342900">
              <a:lnSpc>
                <a:spcPct val="115000"/>
              </a:lnSpc>
              <a:spcBef>
                <a:spcPts val="0"/>
              </a:spcBef>
              <a:spcAft>
                <a:spcPts val="0"/>
              </a:spcAft>
              <a:buFont typeface="Symbol"/>
              <a:buChar char=""/>
            </a:pPr>
            <a:r>
              <a:rPr lang="en-US" sz="2800" b="0" dirty="0">
                <a:solidFill>
                  <a:schemeClr val="tx1"/>
                </a:solidFill>
                <a:latin typeface="Arial" panose="020B0604020202020204" pitchFamily="34" charset="0"/>
                <a:ea typeface="Calibri"/>
                <a:cs typeface="Times New Roman"/>
              </a:rPr>
              <a:t>Describe why work zone crashes occur</a:t>
            </a:r>
          </a:p>
          <a:p>
            <a:pPr marL="342900" marR="0" lvl="0" indent="-342900">
              <a:lnSpc>
                <a:spcPct val="115000"/>
              </a:lnSpc>
              <a:spcBef>
                <a:spcPts val="0"/>
              </a:spcBef>
              <a:spcAft>
                <a:spcPts val="0"/>
              </a:spcAft>
              <a:buFont typeface="Symbol"/>
              <a:buChar char=""/>
            </a:pPr>
            <a:r>
              <a:rPr lang="en-US" sz="2800" b="0" dirty="0">
                <a:solidFill>
                  <a:schemeClr val="tx1"/>
                </a:solidFill>
                <a:latin typeface="Arial" panose="020B0604020202020204" pitchFamily="34" charset="0"/>
                <a:ea typeface="Calibri"/>
                <a:cs typeface="Times New Roman"/>
              </a:rPr>
              <a:t>Differentiate among WZRSA, WZ Inspection, WZ Process Review</a:t>
            </a:r>
          </a:p>
          <a:p>
            <a:pPr marL="342900" marR="0" lvl="0" indent="-342900">
              <a:lnSpc>
                <a:spcPct val="115000"/>
              </a:lnSpc>
              <a:spcBef>
                <a:spcPts val="0"/>
              </a:spcBef>
              <a:spcAft>
                <a:spcPts val="1000"/>
              </a:spcAft>
              <a:buFont typeface="Symbol"/>
              <a:buChar char=""/>
            </a:pPr>
            <a:r>
              <a:rPr lang="en-US" sz="2800" b="0" dirty="0">
                <a:solidFill>
                  <a:schemeClr val="tx1"/>
                </a:solidFill>
                <a:latin typeface="Arial" panose="020B0604020202020204" pitchFamily="34" charset="0"/>
                <a:ea typeface="Calibri"/>
                <a:cs typeface="Times New Roman"/>
              </a:rPr>
              <a:t>Identify challenges in conducting a WZRSA</a:t>
            </a:r>
          </a:p>
        </p:txBody>
      </p:sp>
    </p:spTree>
    <p:extLst>
      <p:ext uri="{BB962C8B-B14F-4D97-AF65-F5344CB8AC3E}">
        <p14:creationId xmlns:p14="http://schemas.microsoft.com/office/powerpoint/2010/main" val="683872510"/>
      </p:ext>
    </p:extLst>
  </p:cSld>
  <p:clrMapOvr>
    <a:masterClrMapping/>
  </p:clrMapOvr>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381000" y="0"/>
            <a:ext cx="8763000" cy="1295400"/>
          </a:xfrm>
        </p:spPr>
        <p:txBody>
          <a:bodyPr/>
          <a:lstStyle/>
          <a:p>
            <a:pPr eaLnBrk="1" hangingPunct="1"/>
            <a:r>
              <a:rPr lang="en-US" dirty="0"/>
              <a:t>Course Evaluation Form</a:t>
            </a:r>
          </a:p>
        </p:txBody>
      </p:sp>
      <p:sp>
        <p:nvSpPr>
          <p:cNvPr id="200707" name="TextBox 12"/>
          <p:cNvSpPr txBox="1">
            <a:spLocks noChangeArrowheads="1"/>
          </p:cNvSpPr>
          <p:nvPr/>
        </p:nvSpPr>
        <p:spPr bwMode="auto">
          <a:xfrm>
            <a:off x="391886" y="1589541"/>
            <a:ext cx="7286996" cy="3108543"/>
          </a:xfrm>
          <a:prstGeom prst="rect">
            <a:avLst/>
          </a:prstGeom>
          <a:noFill/>
          <a:ln w="9525">
            <a:noFill/>
            <a:miter lim="800000"/>
            <a:headEnd/>
            <a:tailEnd/>
          </a:ln>
        </p:spPr>
        <p:txBody>
          <a:bodyPr wrap="square">
            <a:spAutoFit/>
          </a:bodyPr>
          <a:lstStyle/>
          <a:p>
            <a:pPr marL="234950" indent="-234950">
              <a:buFont typeface="Arial" charset="0"/>
              <a:buChar char="•"/>
            </a:pPr>
            <a:r>
              <a:rPr lang="en-US" sz="2800" dirty="0">
                <a:latin typeface="Arial" panose="020B0604020202020204" pitchFamily="34" charset="0"/>
              </a:rPr>
              <a:t>Please let us know how you feel about the course</a:t>
            </a:r>
          </a:p>
          <a:p>
            <a:pPr marL="692150" lvl="1" indent="-234950">
              <a:buFont typeface="Arial" charset="0"/>
              <a:buChar char="•"/>
            </a:pPr>
            <a:r>
              <a:rPr lang="en-US" sz="2800" dirty="0">
                <a:latin typeface="Arial" panose="020B0604020202020204" pitchFamily="34" charset="0"/>
              </a:rPr>
              <a:t>Positive or negative</a:t>
            </a:r>
          </a:p>
          <a:p>
            <a:pPr marL="234950" indent="-234950">
              <a:buFont typeface="Arial" charset="0"/>
              <a:buChar char="•"/>
            </a:pPr>
            <a:r>
              <a:rPr lang="en-US" sz="2800" dirty="0">
                <a:latin typeface="Arial" panose="020B0604020202020204" pitchFamily="34" charset="0"/>
              </a:rPr>
              <a:t>How can we do better?</a:t>
            </a:r>
          </a:p>
          <a:p>
            <a:pPr marL="234950" indent="-234950">
              <a:buFont typeface="Arial" charset="0"/>
              <a:buChar char="•"/>
            </a:pPr>
            <a:r>
              <a:rPr lang="en-US" sz="2800" dirty="0">
                <a:latin typeface="Arial" panose="020B0604020202020204" pitchFamily="34" charset="0"/>
              </a:rPr>
              <a:t>Please be specific</a:t>
            </a:r>
          </a:p>
          <a:p>
            <a:pPr marL="234950" indent="-234950">
              <a:buFont typeface="Arial" charset="0"/>
              <a:buChar char="•"/>
            </a:pPr>
            <a:r>
              <a:rPr lang="en-US" sz="2800" dirty="0">
                <a:latin typeface="Arial" panose="020B0604020202020204" pitchFamily="34" charset="0"/>
              </a:rPr>
              <a:t>No name</a:t>
            </a:r>
          </a:p>
          <a:p>
            <a:pPr marL="234950" indent="-234950">
              <a:buFont typeface="Arial" charset="0"/>
              <a:buChar char="•"/>
            </a:pPr>
            <a:r>
              <a:rPr lang="en-US" sz="2800" dirty="0">
                <a:latin typeface="Arial" panose="020B0604020202020204" pitchFamily="34" charset="0"/>
              </a:rPr>
              <a:t>Won’t affect your grade in any way</a:t>
            </a:r>
          </a:p>
        </p:txBody>
      </p:sp>
    </p:spTree>
    <p:extLst>
      <p:ext uri="{BB962C8B-B14F-4D97-AF65-F5344CB8AC3E}">
        <p14:creationId xmlns:p14="http://schemas.microsoft.com/office/powerpoint/2010/main" val="323688041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1" name="Rectangle 2"/>
          <p:cNvSpPr>
            <a:spLocks noGrp="1" noChangeArrowheads="1"/>
          </p:cNvSpPr>
          <p:nvPr>
            <p:ph type="title"/>
          </p:nvPr>
        </p:nvSpPr>
        <p:spPr>
          <a:xfrm>
            <a:off x="391886" y="0"/>
            <a:ext cx="8752114" cy="1295400"/>
          </a:xfrm>
        </p:spPr>
        <p:txBody>
          <a:bodyPr/>
          <a:lstStyle/>
          <a:p>
            <a:pPr eaLnBrk="1" hangingPunct="1"/>
            <a:r>
              <a:rPr lang="en-US" dirty="0"/>
              <a:t>Course Evaluation Form</a:t>
            </a:r>
          </a:p>
        </p:txBody>
      </p:sp>
      <p:sp>
        <p:nvSpPr>
          <p:cNvPr id="12" name="Rectangle 11">
            <a:extLst>
              <a:ext uri="{C183D7F6-B498-43B3-948B-1728B52AA6E4}">
                <adec:decorative xmlns:adec="http://schemas.microsoft.com/office/drawing/2017/decorative" val="1"/>
              </a:ext>
            </a:extLst>
          </p:cNvPr>
          <p:cNvSpPr/>
          <p:nvPr/>
        </p:nvSpPr>
        <p:spPr>
          <a:xfrm>
            <a:off x="3404755" y="2397918"/>
            <a:ext cx="533400" cy="533400"/>
          </a:xfrm>
          <a:prstGeom prst="rect">
            <a:avLst/>
          </a:prstGeom>
          <a:solidFill>
            <a:schemeClr val="bg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201733" name="TextBox 12"/>
          <p:cNvSpPr txBox="1">
            <a:spLocks noChangeArrowheads="1"/>
          </p:cNvSpPr>
          <p:nvPr/>
        </p:nvSpPr>
        <p:spPr bwMode="auto">
          <a:xfrm>
            <a:off x="4389912" y="2397918"/>
            <a:ext cx="2057400" cy="2062163"/>
          </a:xfrm>
          <a:prstGeom prst="rect">
            <a:avLst/>
          </a:prstGeom>
          <a:noFill/>
          <a:ln w="9525">
            <a:noFill/>
            <a:miter lim="800000"/>
            <a:headEnd/>
            <a:tailEnd/>
          </a:ln>
        </p:spPr>
        <p:txBody>
          <a:bodyPr>
            <a:spAutoFit/>
          </a:bodyPr>
          <a:lstStyle/>
          <a:p>
            <a:r>
              <a:rPr lang="en-US" sz="3200" b="1" i="1" dirty="0">
                <a:latin typeface="Arial" panose="020B0604020202020204" pitchFamily="34" charset="0"/>
              </a:rPr>
              <a:t>Mark with an ‘X” or shading</a:t>
            </a:r>
          </a:p>
          <a:p>
            <a:endParaRPr lang="en-US" sz="3200" b="1" i="1" dirty="0">
              <a:latin typeface="Arial" panose="020B0604020202020204" pitchFamily="34" charset="0"/>
            </a:endParaRPr>
          </a:p>
        </p:txBody>
      </p:sp>
      <p:sp>
        <p:nvSpPr>
          <p:cNvPr id="14" name="Rectangle 13">
            <a:extLst>
              <a:ext uri="{C183D7F6-B498-43B3-948B-1728B52AA6E4}">
                <adec:decorative xmlns:adec="http://schemas.microsoft.com/office/drawing/2017/decorative" val="1"/>
              </a:ext>
            </a:extLst>
          </p:cNvPr>
          <p:cNvSpPr/>
          <p:nvPr/>
        </p:nvSpPr>
        <p:spPr>
          <a:xfrm>
            <a:off x="3404755" y="3769518"/>
            <a:ext cx="533400" cy="533400"/>
          </a:xfrm>
          <a:prstGeom prst="rect">
            <a:avLst/>
          </a:prstGeom>
          <a:solidFill>
            <a:schemeClr val="tx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cxnSp>
        <p:nvCxnSpPr>
          <p:cNvPr id="16" name="Straight Connector 15">
            <a:extLst>
              <a:ext uri="{C183D7F6-B498-43B3-948B-1728B52AA6E4}">
                <adec:decorative xmlns:adec="http://schemas.microsoft.com/office/drawing/2017/decorative" val="1"/>
              </a:ext>
            </a:extLst>
          </p:cNvPr>
          <p:cNvCxnSpPr/>
          <p:nvPr/>
        </p:nvCxnSpPr>
        <p:spPr>
          <a:xfrm rot="16200000" flipH="1">
            <a:off x="3404755" y="2397918"/>
            <a:ext cx="533400" cy="53340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C183D7F6-B498-43B3-948B-1728B52AA6E4}">
                <adec:decorative xmlns:adec="http://schemas.microsoft.com/office/drawing/2017/decorative" val="1"/>
              </a:ext>
            </a:extLst>
          </p:cNvPr>
          <p:cNvCxnSpPr/>
          <p:nvPr/>
        </p:nvCxnSpPr>
        <p:spPr>
          <a:xfrm rot="5400000" flipH="1" flipV="1">
            <a:off x="3404755" y="2397918"/>
            <a:ext cx="533400" cy="53340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97753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ad Work Ahead">
            <a:extLst>
              <a:ext uri="{FF2B5EF4-FFF2-40B4-BE49-F238E27FC236}">
                <a16:creationId xmlns:a16="http://schemas.microsoft.com/office/drawing/2014/main" id="{623A852D-C8AC-4F8E-9AAB-3F41645C6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217" y="1770049"/>
            <a:ext cx="2892686" cy="2892686"/>
          </a:xfrm>
          <a:prstGeom prst="rect">
            <a:avLst/>
          </a:prstGeom>
        </p:spPr>
      </p:pic>
      <p:sp>
        <p:nvSpPr>
          <p:cNvPr id="9" name="Rectangle 3"/>
          <p:cNvSpPr txBox="1">
            <a:spLocks noChangeArrowheads="1"/>
          </p:cNvSpPr>
          <p:nvPr/>
        </p:nvSpPr>
        <p:spPr bwMode="auto">
          <a:xfrm>
            <a:off x="4225626" y="1254998"/>
            <a:ext cx="4591141" cy="3407737"/>
          </a:xfrm>
          <a:prstGeom prst="rect">
            <a:avLst/>
          </a:prstGeom>
          <a:no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4000" b="1" dirty="0">
                <a:solidFill>
                  <a:srgbClr val="00ACA1"/>
                </a:solidFill>
                <a:latin typeface="Arial" panose="020B0604020202020204" pitchFamily="34" charset="0"/>
                <a:ea typeface="+mj-ea"/>
                <a:cs typeface="+mj-cs"/>
              </a:rPr>
              <a:t>Thank you for choosing ATSSA for your training needs</a:t>
            </a:r>
          </a:p>
        </p:txBody>
      </p:sp>
      <p:pic>
        <p:nvPicPr>
          <p:cNvPr id="15" name="Picture 3" descr="RSA logo with a road sketch as the S">
            <a:extLst>
              <a:ext uri="{FF2B5EF4-FFF2-40B4-BE49-F238E27FC236}">
                <a16:creationId xmlns:a16="http://schemas.microsoft.com/office/drawing/2014/main" id="{D9AA1604-41D0-44D2-8E79-1AB4EC8DDE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9587" y="4150132"/>
            <a:ext cx="2236398" cy="950357"/>
          </a:xfrm>
          <a:prstGeom prst="rect">
            <a:avLst/>
          </a:prstGeom>
          <a:noFill/>
          <a:ln w="9525">
            <a:noFill/>
            <a:miter lim="800000"/>
            <a:headEnd/>
            <a:tailEnd/>
          </a:ln>
        </p:spPr>
      </p:pic>
      <p:sp>
        <p:nvSpPr>
          <p:cNvPr id="8" name="Rectangle 3">
            <a:extLst>
              <a:ext uri="{FF2B5EF4-FFF2-40B4-BE49-F238E27FC236}">
                <a16:creationId xmlns:a16="http://schemas.microsoft.com/office/drawing/2014/main" id="{8E86CA8C-94D4-45E3-A5E9-24727FFCDC65}"/>
              </a:ext>
            </a:extLst>
          </p:cNvPr>
          <p:cNvSpPr txBox="1">
            <a:spLocks noChangeArrowheads="1"/>
          </p:cNvSpPr>
          <p:nvPr/>
        </p:nvSpPr>
        <p:spPr bwMode="auto">
          <a:xfrm>
            <a:off x="0" y="1"/>
            <a:ext cx="9144000" cy="1209742"/>
          </a:xfrm>
          <a:prstGeom prst="rect">
            <a:avLst/>
          </a:prstGeom>
          <a:solidFill>
            <a:srgbClr val="00ACA1"/>
          </a:solid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3600" b="1" dirty="0">
                <a:solidFill>
                  <a:schemeClr val="bg1"/>
                </a:solidFill>
                <a:latin typeface="Arial" panose="020B0604020202020204" pitchFamily="34" charset="0"/>
                <a:ea typeface="+mj-ea"/>
                <a:cs typeface="+mj-cs"/>
              </a:rPr>
              <a:t>Work Zone Road Safety Audits</a:t>
            </a:r>
          </a:p>
        </p:txBody>
      </p:sp>
      <p:sp>
        <p:nvSpPr>
          <p:cNvPr id="2" name="Google Shape;74;p1">
            <a:extLst>
              <a:ext uri="{FF2B5EF4-FFF2-40B4-BE49-F238E27FC236}">
                <a16:creationId xmlns:a16="http://schemas.microsoft.com/office/drawing/2014/main" id="{136D3784-6368-99C2-DE29-90E49679ED81}"/>
              </a:ext>
            </a:extLst>
          </p:cNvPr>
          <p:cNvSpPr/>
          <p:nvPr/>
        </p:nvSpPr>
        <p:spPr>
          <a:xfrm>
            <a:off x="2764133" y="518295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94476491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Problem</a:t>
            </a:r>
          </a:p>
        </p:txBody>
      </p:sp>
      <p:sp>
        <p:nvSpPr>
          <p:cNvPr id="3" name="Text Placeholder 2"/>
          <p:cNvSpPr>
            <a:spLocks noGrp="1"/>
          </p:cNvSpPr>
          <p:nvPr>
            <p:ph type="body" sz="quarter" idx="4294967295"/>
          </p:nvPr>
        </p:nvSpPr>
        <p:spPr>
          <a:xfrm>
            <a:off x="304800" y="1449127"/>
            <a:ext cx="4038600" cy="4419600"/>
          </a:xfrm>
        </p:spPr>
        <p:txBody>
          <a:bodyPr>
            <a:noAutofit/>
          </a:bodyPr>
          <a:lstStyle/>
          <a:p>
            <a:pPr marL="347472" indent="-347472">
              <a:defRPr/>
            </a:pPr>
            <a:r>
              <a:rPr lang="en-US" b="1" dirty="0"/>
              <a:t>Increase in:</a:t>
            </a:r>
          </a:p>
          <a:p>
            <a:pPr marL="658368" lvl="1" indent="-246888">
              <a:buFont typeface="Arial" pitchFamily="34" charset="0"/>
              <a:buChar char="•"/>
              <a:defRPr/>
            </a:pPr>
            <a:r>
              <a:rPr lang="en-US" dirty="0"/>
              <a:t>Drivers &amp; vehicles</a:t>
            </a:r>
          </a:p>
          <a:p>
            <a:pPr marL="658368" lvl="1" indent="-246888">
              <a:buFont typeface="Arial" pitchFamily="34" charset="0"/>
              <a:buChar char="•"/>
              <a:defRPr/>
            </a:pPr>
            <a:r>
              <a:rPr lang="en-US" dirty="0"/>
              <a:t>Miles traveled</a:t>
            </a:r>
          </a:p>
          <a:p>
            <a:pPr marL="658368" lvl="1" indent="-246888">
              <a:buFont typeface="Arial" pitchFamily="34" charset="0"/>
              <a:buChar char="•"/>
              <a:defRPr/>
            </a:pPr>
            <a:r>
              <a:rPr lang="en-US" dirty="0"/>
              <a:t>Number of work zones</a:t>
            </a:r>
          </a:p>
          <a:p>
            <a:pPr marL="658368" lvl="1" indent="-246888">
              <a:buFont typeface="Arial" pitchFamily="34" charset="0"/>
              <a:buChar char="•"/>
              <a:defRPr/>
            </a:pPr>
            <a:r>
              <a:rPr lang="en-US" dirty="0"/>
              <a:t>Congestion</a:t>
            </a:r>
          </a:p>
          <a:p>
            <a:pPr marL="658368" lvl="1" indent="-246888">
              <a:buFont typeface="Arial" pitchFamily="34" charset="0"/>
              <a:buChar char="•"/>
              <a:defRPr/>
            </a:pPr>
            <a:r>
              <a:rPr lang="en-US" dirty="0"/>
              <a:t>Crashes</a:t>
            </a:r>
          </a:p>
          <a:p>
            <a:pPr marL="658368" lvl="1" indent="-246888">
              <a:buFont typeface="Arial" pitchFamily="34" charset="0"/>
              <a:buChar char="•"/>
              <a:defRPr/>
            </a:pPr>
            <a:r>
              <a:rPr lang="en-US" dirty="0"/>
              <a:t>Distractions</a:t>
            </a:r>
          </a:p>
          <a:p>
            <a:endParaRPr lang="en-US" sz="2800" dirty="0"/>
          </a:p>
        </p:txBody>
      </p:sp>
      <p:sp>
        <p:nvSpPr>
          <p:cNvPr id="5" name="Slide Number Placeholder 4"/>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18</a:t>
            </a:fld>
            <a:endParaRPr lang="en-US" dirty="0">
              <a:solidFill>
                <a:prstClr val="white"/>
              </a:solidFill>
              <a:latin typeface="Arial" panose="020B0604020202020204" pitchFamily="34" charset="0"/>
            </a:endParaRPr>
          </a:p>
        </p:txBody>
      </p:sp>
      <p:sp>
        <p:nvSpPr>
          <p:cNvPr id="7" name="Text Placeholder 2" descr="Car crashed"/>
          <p:cNvSpPr txBox="1">
            <a:spLocks/>
          </p:cNvSpPr>
          <p:nvPr/>
        </p:nvSpPr>
        <p:spPr bwMode="auto">
          <a:xfrm>
            <a:off x="4065815" y="1296724"/>
            <a:ext cx="4343400" cy="441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228600" marR="0" lvl="0" indent="-228600" algn="l" defTabSz="914400" rtl="0" eaLnBrk="0" fontAlgn="base" latinLnBrk="0" hangingPunct="0">
              <a:lnSpc>
                <a:spcPct val="100000"/>
              </a:lnSpc>
              <a:spcBef>
                <a:spcPct val="20000"/>
              </a:spcBef>
              <a:spcAft>
                <a:spcPct val="0"/>
              </a:spcAft>
              <a:buClrTx/>
              <a:buSzPct val="90000"/>
              <a:buFont typeface="Arial" panose="020B0604020202020204" pitchFamily="34" charset="0"/>
              <a:buChar char="•"/>
              <a:tabLst/>
              <a:defRPr/>
            </a:pPr>
            <a:r>
              <a:rPr kumimoji="0" lang="en-US" sz="2800" b="1" u="none" strike="noStrike" kern="0" cap="none" spc="0" normalizeH="0" baseline="0" noProof="0" dirty="0">
                <a:ln>
                  <a:noFill/>
                </a:ln>
                <a:solidFill>
                  <a:schemeClr val="tx1"/>
                </a:solidFill>
                <a:effectLst/>
                <a:uLnTx/>
                <a:uFillTx/>
                <a:latin typeface="Arial" panose="020B0604020202020204" pitchFamily="34" charset="0"/>
                <a:ea typeface="+mn-ea"/>
                <a:cs typeface="+mn-cs"/>
              </a:rPr>
              <a:t>Competition for Resources</a:t>
            </a:r>
          </a:p>
          <a:p>
            <a:pPr marL="658368" marR="0" lvl="1" indent="-246888" algn="l" defTabSz="914400" rtl="0" eaLnBrk="0" fontAlgn="base" latinLnBrk="0" hangingPunct="0">
              <a:lnSpc>
                <a:spcPct val="100000"/>
              </a:lnSpc>
              <a:spcBef>
                <a:spcPct val="20000"/>
              </a:spcBef>
              <a:spcAft>
                <a:spcPct val="0"/>
              </a:spcAft>
              <a:buClrTx/>
              <a:buSzPct val="90000"/>
              <a:buFont typeface="Arial"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rPr>
              <a:t>Budget</a:t>
            </a:r>
          </a:p>
          <a:p>
            <a:pPr marL="658368" marR="0" lvl="1" indent="-246888" algn="l" defTabSz="914400" rtl="0" eaLnBrk="0" fontAlgn="base" latinLnBrk="0" hangingPunct="0">
              <a:lnSpc>
                <a:spcPct val="100000"/>
              </a:lnSpc>
              <a:spcBef>
                <a:spcPct val="20000"/>
              </a:spcBef>
              <a:spcAft>
                <a:spcPct val="0"/>
              </a:spcAft>
              <a:buClrTx/>
              <a:buSzPct val="90000"/>
              <a:buFont typeface="Arial"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rPr>
              <a:t>Staffing</a:t>
            </a:r>
          </a:p>
          <a:p>
            <a:pPr marL="342900" marR="0" lvl="0" indent="-342900" algn="l" defTabSz="914400" rtl="0" eaLnBrk="0" fontAlgn="base" latinLnBrk="0" hangingPunct="0">
              <a:lnSpc>
                <a:spcPct val="100000"/>
              </a:lnSpc>
              <a:spcBef>
                <a:spcPct val="20000"/>
              </a:spcBef>
              <a:spcAft>
                <a:spcPct val="0"/>
              </a:spcAft>
              <a:buClrTx/>
              <a:buSzPct val="90000"/>
              <a:buFontTx/>
              <a:buBlip>
                <a:blip r:embed="rId3"/>
              </a:buBlip>
              <a:tabLst/>
              <a:defRPr/>
            </a:pPr>
            <a:endParaRPr kumimoji="0" lang="en-US" sz="2800" b="0" i="0" u="none" strike="noStrike" kern="0" cap="none" spc="0" normalizeH="0" baseline="0" noProof="0" dirty="0">
              <a:ln>
                <a:noFill/>
              </a:ln>
              <a:solidFill>
                <a:schemeClr val="tx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8009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304800" y="0"/>
            <a:ext cx="8839200" cy="1295400"/>
          </a:xfrm>
        </p:spPr>
        <p:txBody>
          <a:bodyPr>
            <a:normAutofit/>
          </a:bodyPr>
          <a:lstStyle/>
          <a:p>
            <a:r>
              <a:rPr lang="en-US" b="1" dirty="0"/>
              <a:t>The Work Zone Safety Facts</a:t>
            </a:r>
          </a:p>
        </p:txBody>
      </p:sp>
      <p:sp>
        <p:nvSpPr>
          <p:cNvPr id="778243" name="Rectangle 3"/>
          <p:cNvSpPr>
            <a:spLocks noChangeArrowheads="1"/>
          </p:cNvSpPr>
          <p:nvPr/>
        </p:nvSpPr>
        <p:spPr bwMode="auto">
          <a:xfrm>
            <a:off x="1600200" y="2590800"/>
            <a:ext cx="7620000" cy="369300"/>
          </a:xfrm>
          <a:prstGeom prst="rect">
            <a:avLst/>
          </a:prstGeom>
          <a:noFill/>
          <a:ln w="9525">
            <a:noFill/>
            <a:miter lim="800000"/>
            <a:headEnd/>
            <a:tailEnd/>
          </a:ln>
        </p:spPr>
        <p:txBody>
          <a:bodyPr wrap="square" lIns="91407" tIns="45704" rIns="91407" bIns="45704">
            <a:spAutoFit/>
          </a:bodyPr>
          <a:lstStyle/>
          <a:p>
            <a:pPr lvl="1">
              <a:spcBef>
                <a:spcPct val="50000"/>
              </a:spcBef>
              <a:spcAft>
                <a:spcPct val="20000"/>
              </a:spcAft>
              <a:buClr>
                <a:schemeClr val="tx1"/>
              </a:buClr>
              <a:defRPr/>
            </a:pPr>
            <a:r>
              <a:rPr lang="en-US" dirty="0">
                <a:solidFill>
                  <a:srgbClr val="FF0000"/>
                </a:solidFill>
                <a:latin typeface="Arial" panose="020B0604020202020204" pitchFamily="34" charset="0"/>
              </a:rPr>
              <a:t>. </a:t>
            </a:r>
          </a:p>
        </p:txBody>
      </p:sp>
      <p:sp>
        <p:nvSpPr>
          <p:cNvPr id="18436" name="Rectangle 4"/>
          <p:cNvSpPr>
            <a:spLocks noChangeArrowheads="1"/>
          </p:cNvSpPr>
          <p:nvPr/>
        </p:nvSpPr>
        <p:spPr bwMode="auto">
          <a:xfrm>
            <a:off x="304800" y="1295400"/>
            <a:ext cx="3956957" cy="4142640"/>
          </a:xfrm>
          <a:prstGeom prst="rect">
            <a:avLst/>
          </a:prstGeom>
          <a:noFill/>
          <a:ln w="9525">
            <a:noFill/>
            <a:miter lim="800000"/>
            <a:headEnd/>
            <a:tailEnd/>
          </a:ln>
        </p:spPr>
        <p:txBody>
          <a:bodyPr wrap="square" lIns="91407" tIns="45704" rIns="91407" bIns="45704">
            <a:spAutoFit/>
          </a:bodyPr>
          <a:lstStyle/>
          <a:p>
            <a:pPr>
              <a:spcBef>
                <a:spcPct val="50000"/>
              </a:spcBef>
              <a:spcAft>
                <a:spcPct val="20000"/>
              </a:spcAft>
              <a:buClr>
                <a:schemeClr val="hlink"/>
              </a:buClr>
              <a:buSzPct val="80000"/>
              <a:buFont typeface="Wingdings" pitchFamily="2" charset="2"/>
              <a:buNone/>
              <a:defRPr/>
            </a:pPr>
            <a:r>
              <a:rPr lang="en-US" sz="2800" b="1" u="sng" dirty="0">
                <a:latin typeface="Arial" panose="020B0604020202020204" pitchFamily="34" charset="0"/>
              </a:rPr>
              <a:t>Fact</a:t>
            </a:r>
            <a:r>
              <a:rPr lang="en-US" sz="2800" b="1" dirty="0">
                <a:latin typeface="Arial" panose="020B0604020202020204" pitchFamily="34" charset="0"/>
              </a:rPr>
              <a:t>: </a:t>
            </a:r>
            <a:r>
              <a:rPr lang="en-US" sz="2800" dirty="0">
                <a:latin typeface="Arial" panose="020B0604020202020204" pitchFamily="34" charset="0"/>
              </a:rPr>
              <a:t>Work zone fatalities have been reduced dramatically since 2002</a:t>
            </a:r>
            <a:endParaRPr lang="en-US" sz="2800" i="1" dirty="0">
              <a:latin typeface="Arial" panose="020B0604020202020204" pitchFamily="34" charset="0"/>
            </a:endParaRPr>
          </a:p>
          <a:p>
            <a:pPr>
              <a:spcBef>
                <a:spcPct val="50000"/>
              </a:spcBef>
              <a:spcAft>
                <a:spcPct val="20000"/>
              </a:spcAft>
              <a:buClr>
                <a:schemeClr val="hlink"/>
              </a:buClr>
              <a:buSzPct val="80000"/>
              <a:buFont typeface="Wingdings" pitchFamily="2" charset="2"/>
              <a:buNone/>
              <a:defRPr/>
            </a:pPr>
            <a:r>
              <a:rPr lang="en-US" sz="2800" b="1" u="sng" dirty="0">
                <a:latin typeface="Arial" panose="020B0604020202020204" pitchFamily="34" charset="0"/>
              </a:rPr>
              <a:t>Fact</a:t>
            </a:r>
            <a:r>
              <a:rPr lang="en-US" sz="2800" b="1" dirty="0">
                <a:latin typeface="Arial" panose="020B0604020202020204" pitchFamily="34" charset="0"/>
              </a:rPr>
              <a:t>: </a:t>
            </a:r>
            <a:r>
              <a:rPr lang="en-US" sz="2800" dirty="0">
                <a:latin typeface="Arial" panose="020B0604020202020204" pitchFamily="34" charset="0"/>
              </a:rPr>
              <a:t>They are increasing again!</a:t>
            </a:r>
          </a:p>
          <a:p>
            <a:pPr>
              <a:spcBef>
                <a:spcPct val="50000"/>
              </a:spcBef>
              <a:spcAft>
                <a:spcPct val="20000"/>
              </a:spcAft>
              <a:buClr>
                <a:schemeClr val="hlink"/>
              </a:buClr>
              <a:buSzPct val="80000"/>
              <a:defRPr/>
            </a:pPr>
            <a:r>
              <a:rPr lang="en-US" sz="2800" b="1" u="sng" dirty="0">
                <a:latin typeface="Arial" panose="020B0604020202020204" pitchFamily="34" charset="0"/>
              </a:rPr>
              <a:t>Fact</a:t>
            </a:r>
            <a:r>
              <a:rPr lang="en-US" sz="2800" b="1" dirty="0">
                <a:latin typeface="Arial" panose="020B0604020202020204" pitchFamily="34" charset="0"/>
              </a:rPr>
              <a:t>: </a:t>
            </a:r>
            <a:r>
              <a:rPr lang="en-US" sz="2800" dirty="0">
                <a:latin typeface="Arial" panose="020B0604020202020204" pitchFamily="34" charset="0"/>
              </a:rPr>
              <a:t>There is work to be done!</a:t>
            </a:r>
            <a:endParaRPr lang="en-US" sz="1600" i="1" dirty="0">
              <a:latin typeface="Arial" panose="020B0604020202020204" pitchFamily="34" charset="0"/>
            </a:endParaRPr>
          </a:p>
        </p:txBody>
      </p:sp>
      <p:pic>
        <p:nvPicPr>
          <p:cNvPr id="1026" name="Picture 2" descr="Photo of a car crashed into a truck mounted attenuator and a Road Work Ahead: Right Lane Closed warning sig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44786" y="1295400"/>
            <a:ext cx="3801438" cy="28194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Toward Zero Deaths">
            <a:extLst>
              <a:ext uri="{FF2B5EF4-FFF2-40B4-BE49-F238E27FC236}">
                <a16:creationId xmlns:a16="http://schemas.microsoft.com/office/drawing/2014/main" id="{B64DB38E-A618-4DD4-99D0-52F5F71EAA91}"/>
              </a:ext>
            </a:extLst>
          </p:cNvPr>
          <p:cNvPicPr>
            <a:picLocks noChangeAspect="1"/>
          </p:cNvPicPr>
          <p:nvPr/>
        </p:nvPicPr>
        <p:blipFill>
          <a:blip r:embed="rId4"/>
          <a:stretch>
            <a:fillRect/>
          </a:stretch>
        </p:blipFill>
        <p:spPr>
          <a:xfrm>
            <a:off x="4544786" y="4255500"/>
            <a:ext cx="3143250" cy="1419225"/>
          </a:xfrm>
          <a:prstGeom prst="rect">
            <a:avLst/>
          </a:prstGeom>
        </p:spPr>
      </p:pic>
      <p:sp>
        <p:nvSpPr>
          <p:cNvPr id="5" name="Google Shape;74;p1">
            <a:extLst>
              <a:ext uri="{FF2B5EF4-FFF2-40B4-BE49-F238E27FC236}">
                <a16:creationId xmlns:a16="http://schemas.microsoft.com/office/drawing/2014/main" id="{300C9B19-8DAB-4931-133E-669AED12FF06}"/>
              </a:ext>
            </a:extLst>
          </p:cNvPr>
          <p:cNvSpPr/>
          <p:nvPr/>
        </p:nvSpPr>
        <p:spPr>
          <a:xfrm>
            <a:off x="6681476" y="5692334"/>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28183551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7170" name="Rectangle 2"/>
          <p:cNvSpPr>
            <a:spLocks noGrp="1" noChangeArrowheads="1"/>
          </p:cNvSpPr>
          <p:nvPr>
            <p:ph type="title"/>
          </p:nvPr>
        </p:nvSpPr>
        <p:spPr>
          <a:xfrm>
            <a:off x="403123" y="338446"/>
            <a:ext cx="8229600" cy="659859"/>
          </a:xfrm>
        </p:spPr>
        <p:txBody>
          <a:bodyPr/>
          <a:lstStyle/>
          <a:p>
            <a:pPr eaLnBrk="1" hangingPunct="1">
              <a:defRPr/>
            </a:pPr>
            <a:r>
              <a:rPr lang="en-US" dirty="0"/>
              <a:t>About This Course</a:t>
            </a:r>
          </a:p>
        </p:txBody>
      </p:sp>
      <p:sp>
        <p:nvSpPr>
          <p:cNvPr id="5" name="Google Shape;89;p3">
            <a:extLst>
              <a:ext uri="{FF2B5EF4-FFF2-40B4-BE49-F238E27FC236}">
                <a16:creationId xmlns:a16="http://schemas.microsoft.com/office/drawing/2014/main" id="{1B6C414F-E82E-EAC6-0E18-C0B393F8BEE7}"/>
              </a:ext>
            </a:extLst>
          </p:cNvPr>
          <p:cNvSpPr txBox="1">
            <a:spLocks/>
          </p:cNvSpPr>
          <p:nvPr/>
        </p:nvSpPr>
        <p:spPr bwMode="auto">
          <a:xfrm>
            <a:off x="342900" y="1219200"/>
            <a:ext cx="8458199" cy="4985059"/>
          </a:xfrm>
          <a:prstGeom prst="rect">
            <a:avLst/>
          </a:prstGeom>
          <a:noFill/>
          <a:ln w="9525">
            <a:noFill/>
            <a:miter lim="800000"/>
            <a:headEnd/>
            <a:tailEnd/>
          </a:ln>
        </p:spPr>
        <p:txBody>
          <a:bodyPr spcFirstLastPara="1" vert="horz" wrap="square" lIns="91425" tIns="45700" rIns="91425" bIns="45700" numCol="1" anchor="t"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SzPct val="90000"/>
              <a:buBlip>
                <a:blip r:embed="rId3"/>
              </a:buBlip>
              <a:defRPr sz="3200">
                <a:solidFill>
                  <a:schemeClr val="tx1"/>
                </a:solidFill>
                <a:latin typeface="Calibri" pitchFamily="34" charset="0"/>
                <a:ea typeface="+mn-ea"/>
                <a:cs typeface="+mn-cs"/>
              </a:defRPr>
            </a:lvl1pPr>
            <a:lvl2pPr marL="742950" indent="-285750" algn="l" rtl="0" eaLnBrk="0" fontAlgn="base" hangingPunct="0">
              <a:spcBef>
                <a:spcPct val="20000"/>
              </a:spcBef>
              <a:spcAft>
                <a:spcPct val="0"/>
              </a:spcAft>
              <a:buSzPct val="90000"/>
              <a:buBlip>
                <a:blip r:embed="rId3"/>
              </a:buBlip>
              <a:defRPr sz="3200">
                <a:solidFill>
                  <a:schemeClr val="tx1"/>
                </a:solidFill>
                <a:latin typeface="Calibri" pitchFamily="34" charset="0"/>
              </a:defRPr>
            </a:lvl2pPr>
            <a:lvl3pPr marL="1143000" indent="-228600" algn="l" rtl="0" eaLnBrk="0" fontAlgn="base" hangingPunct="0">
              <a:spcBef>
                <a:spcPct val="20000"/>
              </a:spcBef>
              <a:spcAft>
                <a:spcPct val="0"/>
              </a:spcAft>
              <a:buSzPct val="90000"/>
              <a:buBlip>
                <a:blip r:embed="rId3"/>
              </a:buBlip>
              <a:defRPr sz="3200">
                <a:solidFill>
                  <a:schemeClr val="tx1"/>
                </a:solidFill>
                <a:latin typeface="Calibri" pitchFamily="34" charset="0"/>
              </a:defRPr>
            </a:lvl3pPr>
            <a:lvl4pPr marL="1600200" indent="-228600" algn="l" rtl="0" eaLnBrk="0" fontAlgn="base" hangingPunct="0">
              <a:spcBef>
                <a:spcPct val="20000"/>
              </a:spcBef>
              <a:spcAft>
                <a:spcPct val="0"/>
              </a:spcAft>
              <a:buSzPct val="90000"/>
              <a:buBlip>
                <a:blip r:embed="rId3"/>
              </a:buBlip>
              <a:defRPr sz="3200">
                <a:solidFill>
                  <a:schemeClr val="tx1"/>
                </a:solidFill>
                <a:latin typeface="Calibri" pitchFamily="34" charset="0"/>
              </a:defRPr>
            </a:lvl4pPr>
            <a:lvl5pPr marL="2057400" indent="-228600" algn="l" rtl="0" eaLnBrk="0" fontAlgn="base" hangingPunct="0">
              <a:spcBef>
                <a:spcPct val="20000"/>
              </a:spcBef>
              <a:spcAft>
                <a:spcPct val="0"/>
              </a:spcAft>
              <a:buSzPct val="90000"/>
              <a:buBlip>
                <a:blip r:embed="rId3"/>
              </a:buBlip>
              <a:defRPr sz="3200">
                <a:solidFill>
                  <a:schemeClr val="tx1"/>
                </a:solidFill>
                <a:latin typeface="Calibri" pitchFamily="34" charset="0"/>
              </a:defRPr>
            </a:lvl5pPr>
            <a:lvl6pPr marL="2514600" indent="-228600" algn="l" rtl="0" fontAlgn="base">
              <a:spcBef>
                <a:spcPct val="20000"/>
              </a:spcBef>
              <a:spcAft>
                <a:spcPct val="0"/>
              </a:spcAft>
              <a:buSzPct val="90000"/>
              <a:buBlip>
                <a:blip r:embed="rId3"/>
              </a:buBlip>
              <a:defRPr sz="3200">
                <a:solidFill>
                  <a:schemeClr val="tx1"/>
                </a:solidFill>
                <a:latin typeface="+mn-lt"/>
              </a:defRPr>
            </a:lvl6pPr>
            <a:lvl7pPr marL="2971800" indent="-228600" algn="l" rtl="0" fontAlgn="base">
              <a:spcBef>
                <a:spcPct val="20000"/>
              </a:spcBef>
              <a:spcAft>
                <a:spcPct val="0"/>
              </a:spcAft>
              <a:buSzPct val="90000"/>
              <a:buBlip>
                <a:blip r:embed="rId3"/>
              </a:buBlip>
              <a:defRPr sz="3200">
                <a:solidFill>
                  <a:schemeClr val="tx1"/>
                </a:solidFill>
                <a:latin typeface="+mn-lt"/>
              </a:defRPr>
            </a:lvl7pPr>
            <a:lvl8pPr marL="3429000" indent="-228600" algn="l" rtl="0" fontAlgn="base">
              <a:spcBef>
                <a:spcPct val="20000"/>
              </a:spcBef>
              <a:spcAft>
                <a:spcPct val="0"/>
              </a:spcAft>
              <a:buSzPct val="90000"/>
              <a:buBlip>
                <a:blip r:embed="rId3"/>
              </a:buBlip>
              <a:defRPr sz="3200">
                <a:solidFill>
                  <a:schemeClr val="tx1"/>
                </a:solidFill>
                <a:latin typeface="+mn-lt"/>
              </a:defRPr>
            </a:lvl8pPr>
            <a:lvl9pPr marL="3886200" indent="-228600" algn="l" rtl="0" fontAlgn="base">
              <a:spcBef>
                <a:spcPct val="20000"/>
              </a:spcBef>
              <a:spcAft>
                <a:spcPct val="0"/>
              </a:spcAft>
              <a:buSzPct val="90000"/>
              <a:buBlip>
                <a:blip r:embed="rId3"/>
              </a:buBlip>
              <a:defRPr sz="3200">
                <a:solidFill>
                  <a:schemeClr val="tx1"/>
                </a:solidFill>
                <a:latin typeface="+mn-lt"/>
              </a:defRPr>
            </a:lvl9pPr>
          </a:lstStyle>
          <a:p>
            <a:pPr marL="231775" indent="-231775">
              <a:spcBef>
                <a:spcPts val="0"/>
              </a:spcBef>
              <a:spcAft>
                <a:spcPts val="0"/>
              </a:spcAft>
              <a:buClr>
                <a:schemeClr val="dk1"/>
              </a:buClr>
              <a:buSzPct val="65000"/>
              <a:buFont typeface="Noto Sans Symbols"/>
              <a:buChar char="❑"/>
            </a:pPr>
            <a:r>
              <a:rPr lang="en-US" kern="0" dirty="0"/>
              <a:t>This material is based upon work supported by the U.S. Department of Transportation under Cooperative Agreement No. 693JJ31750002. The material was prepared by ATSSA. </a:t>
            </a:r>
          </a:p>
          <a:p>
            <a:pPr marL="231775" indent="-231775">
              <a:spcBef>
                <a:spcPts val="476"/>
              </a:spcBef>
              <a:spcAft>
                <a:spcPts val="0"/>
              </a:spcAft>
              <a:buClr>
                <a:schemeClr val="dk1"/>
              </a:buClr>
              <a:buSzPct val="65000"/>
              <a:buFont typeface="Noto Sans Symbols"/>
              <a:buChar char="❑"/>
            </a:pPr>
            <a:r>
              <a:rPr lang="en-US" kern="0" dirty="0"/>
              <a:t>Any opinions, findings and conclusions or recommendations expressed in this publication are those of the trainer and the grantee and do not necessarily reflect the view of the U.S. Department of Transportation.</a:t>
            </a:r>
          </a:p>
          <a:p>
            <a:pPr marL="231775" indent="-231775">
              <a:spcBef>
                <a:spcPts val="476"/>
              </a:spcBef>
              <a:spcAft>
                <a:spcPts val="0"/>
              </a:spcAft>
              <a:buClr>
                <a:schemeClr val="dk1"/>
              </a:buClr>
              <a:buSzPct val="65000"/>
              <a:buFont typeface="Noto Sans Symbols"/>
              <a:buChar char="❑"/>
            </a:pPr>
            <a:r>
              <a:rPr lang="en-US" kern="0" dirty="0"/>
              <a:t>This course does not constitute a national standard, specification, or regulation. The U.S. Government does not endorse products or manufacturers. Trademarks or manufacturers’ names appear in this document only because they are considered essential to the objective of the document.</a:t>
            </a:r>
          </a:p>
        </p:txBody>
      </p:sp>
    </p:spTree>
    <p:extLst>
      <p:ext uri="{BB962C8B-B14F-4D97-AF65-F5344CB8AC3E}">
        <p14:creationId xmlns:p14="http://schemas.microsoft.com/office/powerpoint/2010/main" val="891258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2"/>
          <p:cNvSpPr>
            <a:spLocks noGrp="1" noChangeArrowheads="1"/>
          </p:cNvSpPr>
          <p:nvPr>
            <p:ph type="title"/>
          </p:nvPr>
        </p:nvSpPr>
        <p:spPr>
          <a:xfrm>
            <a:off x="304800" y="0"/>
            <a:ext cx="8458200" cy="1371600"/>
          </a:xfrm>
        </p:spPr>
        <p:txBody>
          <a:bodyPr/>
          <a:lstStyle/>
          <a:p>
            <a:pPr eaLnBrk="1" hangingPunct="1"/>
            <a:r>
              <a:rPr lang="en-US" dirty="0"/>
              <a:t>Traffic Safety: Is There a Problem?</a:t>
            </a:r>
          </a:p>
        </p:txBody>
      </p:sp>
      <p:sp>
        <p:nvSpPr>
          <p:cNvPr id="49158" name="Rectangle 3"/>
          <p:cNvSpPr>
            <a:spLocks noGrp="1" noChangeArrowheads="1"/>
          </p:cNvSpPr>
          <p:nvPr>
            <p:ph type="body" idx="1"/>
          </p:nvPr>
        </p:nvSpPr>
        <p:spPr>
          <a:xfrm>
            <a:off x="304800" y="1496040"/>
            <a:ext cx="7852064" cy="3945390"/>
          </a:xfrm>
        </p:spPr>
        <p:txBody>
          <a:bodyPr>
            <a:normAutofit/>
          </a:bodyPr>
          <a:lstStyle/>
          <a:p>
            <a:pPr lvl="2">
              <a:buClr>
                <a:srgbClr val="FD2E05"/>
              </a:buClr>
            </a:pPr>
            <a:r>
              <a:rPr lang="en-US" b="1" dirty="0"/>
              <a:t>891 </a:t>
            </a:r>
            <a:r>
              <a:rPr lang="en-US" dirty="0"/>
              <a:t>work zone fatalities in 2022</a:t>
            </a:r>
          </a:p>
          <a:p>
            <a:pPr lvl="2">
              <a:buClr>
                <a:srgbClr val="FD2E05"/>
              </a:buClr>
            </a:pPr>
            <a:r>
              <a:rPr lang="en-US" b="1" dirty="0"/>
              <a:t>94 </a:t>
            </a:r>
            <a:r>
              <a:rPr lang="en-US" dirty="0"/>
              <a:t>worker fatalities</a:t>
            </a:r>
          </a:p>
        </p:txBody>
      </p:sp>
      <p:sp>
        <p:nvSpPr>
          <p:cNvPr id="2" name="TextBox 1">
            <a:extLst>
              <a:ext uri="{FF2B5EF4-FFF2-40B4-BE49-F238E27FC236}">
                <a16:creationId xmlns:a16="http://schemas.microsoft.com/office/drawing/2014/main" id="{A3DCD0F1-0B19-481C-4DCE-11FBA14A375B}"/>
              </a:ext>
            </a:extLst>
          </p:cNvPr>
          <p:cNvSpPr txBox="1"/>
          <p:nvPr/>
        </p:nvSpPr>
        <p:spPr>
          <a:xfrm>
            <a:off x="304800" y="4720183"/>
            <a:ext cx="8200050" cy="338554"/>
          </a:xfrm>
          <a:prstGeom prst="rect">
            <a:avLst/>
          </a:prstGeom>
          <a:noFill/>
        </p:spPr>
        <p:txBody>
          <a:bodyPr wrap="square" rtlCol="0">
            <a:spAutoFit/>
          </a:bodyPr>
          <a:lstStyle/>
          <a:p>
            <a:r>
              <a:rPr lang="en-US" sz="1600" b="1" dirty="0"/>
              <a:t>Source: National Work Zone Safety Information Clearinghouse</a:t>
            </a:r>
          </a:p>
        </p:txBody>
      </p:sp>
    </p:spTree>
    <p:extLst>
      <p:ext uri="{BB962C8B-B14F-4D97-AF65-F5344CB8AC3E}">
        <p14:creationId xmlns:p14="http://schemas.microsoft.com/office/powerpoint/2010/main" val="15677470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5"/>
          <p:cNvSpPr txBox="1">
            <a:spLocks noChangeArrowheads="1"/>
          </p:cNvSpPr>
          <p:nvPr/>
        </p:nvSpPr>
        <p:spPr bwMode="auto">
          <a:xfrm>
            <a:off x="-38592" y="117250"/>
            <a:ext cx="9144000" cy="646331"/>
          </a:xfrm>
          <a:prstGeom prst="rect">
            <a:avLst/>
          </a:prstGeom>
          <a:noFill/>
          <a:ln w="9525">
            <a:noFill/>
            <a:miter lim="800000"/>
            <a:headEnd/>
            <a:tailEnd/>
          </a:ln>
        </p:spPr>
        <p:txBody>
          <a:bodyPr wrap="square">
            <a:spAutoFit/>
          </a:bodyPr>
          <a:lstStyle/>
          <a:p>
            <a:pPr algn="ctr"/>
            <a:r>
              <a:rPr lang="en-US" sz="3600" b="1" dirty="0">
                <a:solidFill>
                  <a:srgbClr val="00ACA1"/>
                </a:solidFill>
                <a:latin typeface="Arial" panose="020B0604020202020204" pitchFamily="34" charset="0"/>
              </a:rPr>
              <a:t>USA Work Zone Fatalities: 2013-2022</a:t>
            </a:r>
            <a:endParaRPr lang="en-US" sz="3600" dirty="0">
              <a:solidFill>
                <a:srgbClr val="00ACA1"/>
              </a:solidFill>
              <a:latin typeface="Arial" panose="020B0604020202020204" pitchFamily="34" charset="0"/>
            </a:endParaRPr>
          </a:p>
        </p:txBody>
      </p:sp>
      <p:sp>
        <p:nvSpPr>
          <p:cNvPr id="2" name="TextBox 1"/>
          <p:cNvSpPr txBox="1"/>
          <p:nvPr/>
        </p:nvSpPr>
        <p:spPr>
          <a:xfrm>
            <a:off x="221674" y="5514109"/>
            <a:ext cx="8200050" cy="338554"/>
          </a:xfrm>
          <a:prstGeom prst="rect">
            <a:avLst/>
          </a:prstGeom>
          <a:noFill/>
        </p:spPr>
        <p:txBody>
          <a:bodyPr wrap="square" rtlCol="0">
            <a:spAutoFit/>
          </a:bodyPr>
          <a:lstStyle/>
          <a:p>
            <a:r>
              <a:rPr lang="en-US" sz="1600" b="1" dirty="0"/>
              <a:t>Source: National Work Zone Safety Information Clearinghouse</a:t>
            </a:r>
          </a:p>
        </p:txBody>
      </p:sp>
      <p:pic>
        <p:nvPicPr>
          <p:cNvPr id="3" name="Picture 2" descr="Chart showing work zone fatalities and injuries from 593 fatalities and 28,000 injuries in 2013 to 891 fatalities and 37,000 injuries in 2022 - while some years show lower fatalities, the general trend is increasing">
            <a:extLst>
              <a:ext uri="{FF2B5EF4-FFF2-40B4-BE49-F238E27FC236}">
                <a16:creationId xmlns:a16="http://schemas.microsoft.com/office/drawing/2014/main" id="{B2034791-08F0-E82E-9D56-55A7FE8AFCE5}"/>
              </a:ext>
            </a:extLst>
          </p:cNvPr>
          <p:cNvPicPr>
            <a:picLocks noChangeAspect="1"/>
          </p:cNvPicPr>
          <p:nvPr/>
        </p:nvPicPr>
        <p:blipFill>
          <a:blip r:embed="rId3"/>
          <a:srcRect t="17223" b="8983"/>
          <a:stretch/>
        </p:blipFill>
        <p:spPr>
          <a:xfrm>
            <a:off x="1692340" y="1174173"/>
            <a:ext cx="6085598" cy="4189203"/>
          </a:xfrm>
          <a:prstGeom prst="rect">
            <a:avLst/>
          </a:prstGeom>
        </p:spPr>
      </p:pic>
    </p:spTree>
    <p:extLst>
      <p:ext uri="{BB962C8B-B14F-4D97-AF65-F5344CB8AC3E}">
        <p14:creationId xmlns:p14="http://schemas.microsoft.com/office/powerpoint/2010/main" val="329998598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5170" y="0"/>
            <a:ext cx="8588829" cy="1295400"/>
          </a:xfrm>
        </p:spPr>
        <p:txBody>
          <a:bodyPr>
            <a:noAutofit/>
          </a:bodyPr>
          <a:lstStyle/>
          <a:p>
            <a:r>
              <a:rPr lang="en-US" b="1" dirty="0"/>
              <a:t>Work Zone Crash Causes</a:t>
            </a:r>
          </a:p>
        </p:txBody>
      </p:sp>
      <p:sp>
        <p:nvSpPr>
          <p:cNvPr id="13" name="TextBox 12"/>
          <p:cNvSpPr txBox="1"/>
          <p:nvPr/>
        </p:nvSpPr>
        <p:spPr>
          <a:xfrm>
            <a:off x="4189186" y="1295400"/>
            <a:ext cx="4802414" cy="5262947"/>
          </a:xfrm>
          <a:prstGeom prst="rect">
            <a:avLst/>
          </a:prstGeom>
          <a:noFill/>
        </p:spPr>
        <p:txBody>
          <a:bodyPr wrap="square" lIns="91407" tIns="45704" rIns="91407" bIns="45704" rtlCol="0">
            <a:spAutoFit/>
          </a:bodyPr>
          <a:lstStyle/>
          <a:p>
            <a:pPr marL="342780" indent="-342780">
              <a:spcBef>
                <a:spcPts val="600"/>
              </a:spcBef>
              <a:buFont typeface="Arial" pitchFamily="34" charset="0"/>
              <a:buChar char="•"/>
            </a:pPr>
            <a:r>
              <a:rPr lang="en-US" sz="2800" b="0" dirty="0">
                <a:solidFill>
                  <a:schemeClr val="tx1"/>
                </a:solidFill>
                <a:latin typeface="Arial" panose="020B0604020202020204" pitchFamily="34" charset="0"/>
                <a:cs typeface="Arial" pitchFamily="34" charset="0"/>
              </a:rPr>
              <a:t>Driver expectations/ behavior</a:t>
            </a:r>
          </a:p>
          <a:p>
            <a:pPr marL="342780" indent="-342780">
              <a:spcBef>
                <a:spcPts val="600"/>
              </a:spcBef>
              <a:buFont typeface="Arial" pitchFamily="34" charset="0"/>
              <a:buChar char="•"/>
            </a:pPr>
            <a:r>
              <a:rPr lang="en-US" sz="2800" b="0" dirty="0">
                <a:solidFill>
                  <a:schemeClr val="tx1"/>
                </a:solidFill>
                <a:latin typeface="Arial" panose="020B0604020202020204" pitchFamily="34" charset="0"/>
                <a:cs typeface="Arial" pitchFamily="34" charset="0"/>
              </a:rPr>
              <a:t>Roadside hazards</a:t>
            </a:r>
          </a:p>
          <a:p>
            <a:pPr marL="342780" indent="-342780">
              <a:spcBef>
                <a:spcPts val="600"/>
              </a:spcBef>
              <a:buFont typeface="Arial" pitchFamily="34" charset="0"/>
              <a:buChar char="•"/>
            </a:pPr>
            <a:r>
              <a:rPr lang="en-US" sz="2800" b="0" dirty="0">
                <a:solidFill>
                  <a:schemeClr val="tx1"/>
                </a:solidFill>
                <a:latin typeface="Arial" panose="020B0604020202020204" pitchFamily="34" charset="0"/>
                <a:cs typeface="Arial" pitchFamily="34" charset="0"/>
              </a:rPr>
              <a:t>Unsuccessful mitigation strategies</a:t>
            </a:r>
          </a:p>
          <a:p>
            <a:pPr marL="342780" indent="-342780">
              <a:spcBef>
                <a:spcPts val="600"/>
              </a:spcBef>
              <a:buFont typeface="Arial" pitchFamily="34" charset="0"/>
              <a:buChar char="•"/>
            </a:pPr>
            <a:r>
              <a:rPr lang="en-US" sz="2800" b="0" dirty="0">
                <a:solidFill>
                  <a:schemeClr val="tx1"/>
                </a:solidFill>
                <a:latin typeface="Arial" panose="020B0604020202020204" pitchFamily="34" charset="0"/>
                <a:cs typeface="Arial" pitchFamily="34" charset="0"/>
              </a:rPr>
              <a:t>Roadway characteristics</a:t>
            </a:r>
          </a:p>
          <a:p>
            <a:pPr marL="342780" indent="-342780">
              <a:spcBef>
                <a:spcPts val="600"/>
              </a:spcBef>
              <a:buFont typeface="Arial" pitchFamily="34" charset="0"/>
              <a:buChar char="•"/>
            </a:pPr>
            <a:r>
              <a:rPr lang="en-US" sz="2800" b="0" dirty="0">
                <a:solidFill>
                  <a:schemeClr val="tx1"/>
                </a:solidFill>
                <a:latin typeface="Arial" panose="020B0604020202020204" pitchFamily="34" charset="0"/>
                <a:cs typeface="Arial" pitchFamily="34" charset="0"/>
              </a:rPr>
              <a:t>Environmental conditions</a:t>
            </a:r>
          </a:p>
          <a:p>
            <a:pPr marL="342780" indent="-342780">
              <a:spcBef>
                <a:spcPts val="600"/>
              </a:spcBef>
              <a:buFont typeface="Arial" pitchFamily="34" charset="0"/>
              <a:buChar char="•"/>
            </a:pPr>
            <a:r>
              <a:rPr lang="en-US" sz="2800" b="0" dirty="0">
                <a:solidFill>
                  <a:schemeClr val="tx1"/>
                </a:solidFill>
                <a:latin typeface="Arial" panose="020B0604020202020204" pitchFamily="34" charset="0"/>
                <a:cs typeface="Arial" pitchFamily="34" charset="0"/>
              </a:rPr>
              <a:t>Secondary crashes</a:t>
            </a:r>
          </a:p>
          <a:p>
            <a:pPr marL="342780" indent="-342780">
              <a:spcBef>
                <a:spcPts val="600"/>
              </a:spcBef>
              <a:buFont typeface="Arial" pitchFamily="34" charset="0"/>
              <a:buChar char="•"/>
            </a:pPr>
            <a:r>
              <a:rPr lang="en-US" sz="2800" b="0" dirty="0">
                <a:solidFill>
                  <a:schemeClr val="tx1"/>
                </a:solidFill>
                <a:latin typeface="Arial" panose="020B0604020202020204" pitchFamily="34" charset="0"/>
                <a:cs typeface="Arial" pitchFamily="34" charset="0"/>
              </a:rPr>
              <a:t>Combined effects</a:t>
            </a:r>
          </a:p>
          <a:p>
            <a:pPr marL="285650" indent="-285650">
              <a:buFont typeface="Arial" pitchFamily="34" charset="0"/>
              <a:buChar char="•"/>
            </a:pPr>
            <a:endParaRPr lang="en-US" dirty="0">
              <a:latin typeface="Arial" panose="020B0604020202020204" pitchFamily="34" charset="0"/>
            </a:endParaRPr>
          </a:p>
          <a:p>
            <a:pPr marL="285650" indent="-285650">
              <a:buFont typeface="Arial" pitchFamily="34" charset="0"/>
              <a:buChar char="•"/>
            </a:pPr>
            <a:endParaRPr lang="en-US" dirty="0">
              <a:latin typeface="Arial" panose="020B0604020202020204" pitchFamily="34" charset="0"/>
            </a:endParaRPr>
          </a:p>
          <a:p>
            <a:pPr marL="285650" indent="-285650">
              <a:buFont typeface="Arial" pitchFamily="34" charset="0"/>
              <a:buChar char="•"/>
            </a:pPr>
            <a:endParaRPr lang="en-US" dirty="0">
              <a:latin typeface="Arial" panose="020B0604020202020204" pitchFamily="34" charset="0"/>
            </a:endParaRP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22</a:t>
            </a:fld>
            <a:endParaRPr lang="en-US" dirty="0">
              <a:solidFill>
                <a:prstClr val="white"/>
              </a:solidFill>
              <a:latin typeface="Arial" panose="020B0604020202020204" pitchFamily="34" charset="0"/>
            </a:endParaRPr>
          </a:p>
        </p:txBody>
      </p:sp>
      <p:pic>
        <p:nvPicPr>
          <p:cNvPr id="242690" name="Picture 2" descr="Skinny drums along a two-lane roadway"/>
          <p:cNvPicPr>
            <a:picLocks noChangeAspect="1" noChangeArrowheads="1"/>
          </p:cNvPicPr>
          <p:nvPr/>
        </p:nvPicPr>
        <p:blipFill>
          <a:blip r:embed="rId3" cstate="print"/>
          <a:srcRect/>
          <a:stretch>
            <a:fillRect/>
          </a:stretch>
        </p:blipFill>
        <p:spPr bwMode="auto">
          <a:xfrm>
            <a:off x="687906" y="3690198"/>
            <a:ext cx="3124200" cy="2340136"/>
          </a:xfrm>
          <a:prstGeom prst="rect">
            <a:avLst/>
          </a:prstGeom>
          <a:noFill/>
        </p:spPr>
      </p:pic>
      <p:pic>
        <p:nvPicPr>
          <p:cNvPr id="11" name="Picture 7" descr="fatal crash scene showing significant damage to vehicle involve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10078" y="1183751"/>
            <a:ext cx="2862270" cy="2499411"/>
          </a:xfrm>
          <a:prstGeom prst="rect">
            <a:avLst/>
          </a:prstGeom>
          <a:noFill/>
          <a:ln w="9525">
            <a:noFill/>
            <a:miter lim="800000"/>
            <a:headEnd/>
            <a:tailEnd/>
          </a:ln>
        </p:spPr>
      </p:pic>
      <p:sp>
        <p:nvSpPr>
          <p:cNvPr id="4" name="Google Shape;74;p1">
            <a:extLst>
              <a:ext uri="{FF2B5EF4-FFF2-40B4-BE49-F238E27FC236}">
                <a16:creationId xmlns:a16="http://schemas.microsoft.com/office/drawing/2014/main" id="{4843DCA9-19CA-F97C-EB70-7FA2A05985F3}"/>
              </a:ext>
            </a:extLst>
          </p:cNvPr>
          <p:cNvSpPr/>
          <p:nvPr/>
        </p:nvSpPr>
        <p:spPr>
          <a:xfrm>
            <a:off x="2781446" y="6077960"/>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264483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4294967295"/>
          </p:nvPr>
        </p:nvSpPr>
        <p:spPr>
          <a:xfrm>
            <a:off x="179614" y="1600200"/>
            <a:ext cx="4341882" cy="2362200"/>
          </a:xfrm>
        </p:spPr>
        <p:txBody>
          <a:bodyPr/>
          <a:lstStyle/>
          <a:p>
            <a:pPr eaLnBrk="1" hangingPunct="1">
              <a:defRPr/>
            </a:pPr>
            <a:r>
              <a:rPr lang="en-US" dirty="0"/>
              <a:t>Minimize work zone impact on mobility and safety</a:t>
            </a:r>
          </a:p>
          <a:p>
            <a:pPr eaLnBrk="1" hangingPunct="1">
              <a:defRPr/>
            </a:pPr>
            <a:endParaRPr lang="en-US" dirty="0"/>
          </a:p>
        </p:txBody>
      </p:sp>
      <p:sp>
        <p:nvSpPr>
          <p:cNvPr id="7" name="Rectangle 2"/>
          <p:cNvSpPr txBox="1">
            <a:spLocks noChangeArrowheads="1"/>
          </p:cNvSpPr>
          <p:nvPr/>
        </p:nvSpPr>
        <p:spPr>
          <a:xfrm>
            <a:off x="414668" y="364672"/>
            <a:ext cx="8305800" cy="838200"/>
          </a:xfrm>
          <a:prstGeom prst="rect">
            <a:avLst/>
          </a:prstGeom>
        </p:spPr>
        <p:txBody>
          <a:bodyPr lIns="91407" tIns="45704" rIns="91407" bIns="45704">
            <a:normAutofit/>
          </a:bodyPr>
          <a:lstStyle/>
          <a:p>
            <a:pPr fontAlgn="auto">
              <a:spcAft>
                <a:spcPts val="0"/>
              </a:spcAft>
              <a:defRPr/>
            </a:pPr>
            <a:r>
              <a:rPr lang="en-US" sz="3600" b="1" dirty="0">
                <a:solidFill>
                  <a:srgbClr val="00ACA1"/>
                </a:solidFill>
                <a:latin typeface="Arial" panose="020B0604020202020204" pitchFamily="34" charset="0"/>
                <a:ea typeface="+mj-ea"/>
                <a:cs typeface="+mj-cs"/>
              </a:rPr>
              <a:t>Mobility Considerations</a:t>
            </a:r>
          </a:p>
        </p:txBody>
      </p:sp>
      <p:pic>
        <p:nvPicPr>
          <p:cNvPr id="8" name="il_fi" descr="Congested freeway with left lane closed through arrow board at exit">
            <a:hlinkClick r:id="rId3"/>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4497822" y="1362891"/>
            <a:ext cx="4198972" cy="3886200"/>
          </a:xfrm>
          <a:prstGeom prst="rect">
            <a:avLst/>
          </a:prstGeom>
          <a:ln>
            <a:noFill/>
          </a:ln>
          <a:effectLst>
            <a:outerShdw blurRad="292100" dist="139700" dir="2700000" algn="tl" rotWithShape="0">
              <a:srgbClr val="333333">
                <a:alpha val="65000"/>
              </a:srgbClr>
            </a:outerShdw>
          </a:effectLst>
        </p:spPr>
      </p:pic>
      <p:sp>
        <p:nvSpPr>
          <p:cNvPr id="9" name="Rectangle 3" descr="26% of California work zone  fatalities occurred a the back of a queue  &#10;"/>
          <p:cNvSpPr txBox="1">
            <a:spLocks noChangeArrowheads="1"/>
          </p:cNvSpPr>
          <p:nvPr/>
        </p:nvSpPr>
        <p:spPr>
          <a:xfrm>
            <a:off x="414668" y="3432160"/>
            <a:ext cx="3848100" cy="1894114"/>
          </a:xfrm>
          <a:prstGeom prst="rect">
            <a:avLst/>
          </a:prstGeom>
          <a:solidFill>
            <a:schemeClr val="bg1"/>
          </a:solidFill>
          <a:ln>
            <a:solidFill>
              <a:srgbClr val="C00000"/>
            </a:solidFill>
          </a:ln>
        </p:spPr>
        <p:txBody>
          <a:bodyPr lIns="91407" tIns="45704" rIns="91407" bIns="45704"/>
          <a:lstStyle/>
          <a:p>
            <a:pPr algn="ctr"/>
            <a:r>
              <a:rPr lang="en-US" sz="2800" b="1" dirty="0">
                <a:latin typeface="Arial" panose="020B0604020202020204" pitchFamily="34" charset="0"/>
              </a:rPr>
              <a:t>26% of California work zone fatalities occurred at the back of a queue  </a:t>
            </a:r>
          </a:p>
        </p:txBody>
      </p:sp>
      <p:sp>
        <p:nvSpPr>
          <p:cNvPr id="5" name="Google Shape;74;p1">
            <a:extLst>
              <a:ext uri="{FF2B5EF4-FFF2-40B4-BE49-F238E27FC236}">
                <a16:creationId xmlns:a16="http://schemas.microsoft.com/office/drawing/2014/main" id="{D898FA53-7946-5B1B-2916-C20D28893D4F}"/>
              </a:ext>
            </a:extLst>
          </p:cNvPr>
          <p:cNvSpPr/>
          <p:nvPr/>
        </p:nvSpPr>
        <p:spPr>
          <a:xfrm>
            <a:off x="7592437" y="5372018"/>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
        <p:nvSpPr>
          <p:cNvPr id="3" name="TextBox 2">
            <a:extLst>
              <a:ext uri="{FF2B5EF4-FFF2-40B4-BE49-F238E27FC236}">
                <a16:creationId xmlns:a16="http://schemas.microsoft.com/office/drawing/2014/main" id="{C00A6309-FD13-5782-741E-B4A22AD18A6E}"/>
              </a:ext>
            </a:extLst>
          </p:cNvPr>
          <p:cNvSpPr txBox="1"/>
          <p:nvPr/>
        </p:nvSpPr>
        <p:spPr>
          <a:xfrm>
            <a:off x="332363" y="5585495"/>
            <a:ext cx="7793328" cy="369332"/>
          </a:xfrm>
          <a:prstGeom prst="rect">
            <a:avLst/>
          </a:prstGeom>
          <a:noFill/>
        </p:spPr>
        <p:txBody>
          <a:bodyPr wrap="square">
            <a:spAutoFit/>
          </a:bodyPr>
          <a:lstStyle/>
          <a:p>
            <a:r>
              <a:rPr lang="en-US" dirty="0"/>
              <a:t>Source: </a:t>
            </a:r>
            <a:r>
              <a:rPr lang="en-US" dirty="0">
                <a:hlinkClick r:id="rId5"/>
              </a:rPr>
              <a:t>https://ops.fhwa.dot.gov/wz/workersafety/wzfrwebinar/ca/index.htm</a:t>
            </a:r>
            <a:r>
              <a:rPr lang="en-US" dirty="0"/>
              <a:t> </a:t>
            </a:r>
          </a:p>
        </p:txBody>
      </p:sp>
    </p:spTree>
    <p:extLst>
      <p:ext uri="{BB962C8B-B14F-4D97-AF65-F5344CB8AC3E}">
        <p14:creationId xmlns:p14="http://schemas.microsoft.com/office/powerpoint/2010/main" val="929267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4294967295"/>
          </p:nvPr>
        </p:nvSpPr>
        <p:spPr>
          <a:xfrm>
            <a:off x="228600" y="1524000"/>
            <a:ext cx="8001000" cy="4724400"/>
          </a:xfrm>
        </p:spPr>
        <p:txBody>
          <a:bodyPr>
            <a:noAutofit/>
          </a:bodyPr>
          <a:lstStyle/>
          <a:p>
            <a:pPr>
              <a:spcBef>
                <a:spcPts val="600"/>
              </a:spcBef>
              <a:spcAft>
                <a:spcPts val="600"/>
              </a:spcAft>
              <a:defRPr/>
            </a:pPr>
            <a:r>
              <a:rPr lang="en-US" dirty="0"/>
              <a:t>Real-time safety needs</a:t>
            </a:r>
          </a:p>
          <a:p>
            <a:pPr>
              <a:spcBef>
                <a:spcPts val="600"/>
              </a:spcBef>
              <a:spcAft>
                <a:spcPts val="600"/>
              </a:spcAft>
              <a:defRPr/>
            </a:pPr>
            <a:r>
              <a:rPr lang="en-US" dirty="0"/>
              <a:t>Potential for cost savings if mitigation happens early</a:t>
            </a:r>
          </a:p>
          <a:p>
            <a:pPr>
              <a:spcBef>
                <a:spcPts val="600"/>
              </a:spcBef>
              <a:spcAft>
                <a:spcPts val="600"/>
              </a:spcAft>
              <a:defRPr/>
            </a:pPr>
            <a:r>
              <a:rPr lang="en-US" dirty="0"/>
              <a:t>Accessible to emergency vehicles/workers</a:t>
            </a:r>
          </a:p>
          <a:p>
            <a:pPr lvl="1" eaLnBrk="1" hangingPunct="1">
              <a:defRPr/>
            </a:pPr>
            <a:endParaRPr lang="en-US" dirty="0"/>
          </a:p>
        </p:txBody>
      </p:sp>
      <p:sp>
        <p:nvSpPr>
          <p:cNvPr id="7" name="Rectangle 2"/>
          <p:cNvSpPr txBox="1">
            <a:spLocks noChangeArrowheads="1"/>
          </p:cNvSpPr>
          <p:nvPr/>
        </p:nvSpPr>
        <p:spPr>
          <a:xfrm>
            <a:off x="228600" y="0"/>
            <a:ext cx="8915400" cy="1295400"/>
          </a:xfrm>
          <a:prstGeom prst="rect">
            <a:avLst/>
          </a:prstGeom>
        </p:spPr>
        <p:txBody>
          <a:bodyPr lIns="91407" tIns="45704" rIns="91407" bIns="45704" anchor="ctr">
            <a:normAutofit/>
          </a:bodyPr>
          <a:lstStyle/>
          <a:p>
            <a:pPr fontAlgn="auto">
              <a:spcAft>
                <a:spcPts val="0"/>
              </a:spcAft>
              <a:defRPr/>
            </a:pPr>
            <a:r>
              <a:rPr lang="en-US" sz="3600" b="1" dirty="0">
                <a:solidFill>
                  <a:srgbClr val="00ACA1"/>
                </a:solidFill>
                <a:latin typeface="Arial" panose="020B0604020202020204" pitchFamily="34" charset="0"/>
                <a:ea typeface="+mj-ea"/>
                <a:cs typeface="+mj-cs"/>
              </a:rPr>
              <a:t>Crash Considerations</a:t>
            </a:r>
          </a:p>
        </p:txBody>
      </p:sp>
    </p:spTree>
    <p:extLst>
      <p:ext uri="{BB962C8B-B14F-4D97-AF65-F5344CB8AC3E}">
        <p14:creationId xmlns:p14="http://schemas.microsoft.com/office/powerpoint/2010/main" val="915584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25</a:t>
            </a:fld>
            <a:endParaRPr lang="en-US" dirty="0">
              <a:solidFill>
                <a:prstClr val="white"/>
              </a:solidFill>
              <a:latin typeface="Arial" panose="020B0604020202020204" pitchFamily="34" charset="0"/>
            </a:endParaRPr>
          </a:p>
        </p:txBody>
      </p:sp>
      <p:sp>
        <p:nvSpPr>
          <p:cNvPr id="4" name="Rectangle 2"/>
          <p:cNvSpPr txBox="1">
            <a:spLocks noChangeArrowheads="1"/>
          </p:cNvSpPr>
          <p:nvPr/>
        </p:nvSpPr>
        <p:spPr>
          <a:xfrm>
            <a:off x="228600" y="0"/>
            <a:ext cx="8915400" cy="1295400"/>
          </a:xfrm>
          <a:prstGeom prst="rect">
            <a:avLst/>
          </a:prstGeom>
        </p:spPr>
        <p:txBody>
          <a:bodyPr lIns="91407" tIns="45704" rIns="91407" bIns="45704" anchor="ctr">
            <a:normAutofit/>
          </a:bodyPr>
          <a:lstStyle/>
          <a:p>
            <a:pPr fontAlgn="auto">
              <a:spcAft>
                <a:spcPts val="0"/>
              </a:spcAft>
              <a:defRPr/>
            </a:pPr>
            <a:r>
              <a:rPr lang="en-US" sz="3600" b="1" dirty="0">
                <a:solidFill>
                  <a:srgbClr val="00ACA1"/>
                </a:solidFill>
                <a:latin typeface="Arial" panose="020B0604020202020204" pitchFamily="34" charset="0"/>
                <a:ea typeface="+mj-ea"/>
                <a:cs typeface="+mj-cs"/>
              </a:rPr>
              <a:t>Work Zone Safety and Mobility Rule</a:t>
            </a:r>
          </a:p>
        </p:txBody>
      </p:sp>
      <p:sp>
        <p:nvSpPr>
          <p:cNvPr id="13" name="Text Placeholder 2"/>
          <p:cNvSpPr txBox="1">
            <a:spLocks/>
          </p:cNvSpPr>
          <p:nvPr/>
        </p:nvSpPr>
        <p:spPr>
          <a:xfrm>
            <a:off x="228600" y="1600201"/>
            <a:ext cx="7536734" cy="4572000"/>
          </a:xfrm>
          <a:prstGeom prst="rect">
            <a:avLst/>
          </a:prstGeom>
        </p:spPr>
        <p:txBody>
          <a:bodyPr vert="horz" lIns="91407" tIns="45704" rIns="91407" bIns="45704" rtlCol="0">
            <a:noAutofit/>
          </a:bodyPr>
          <a:lstStyle/>
          <a:p>
            <a:pPr marL="342900" indent="-284163" defTabSz="914079" fontAlgn="auto">
              <a:spcBef>
                <a:spcPts val="600"/>
              </a:spcBef>
              <a:spcAft>
                <a:spcPts val="600"/>
              </a:spcAft>
              <a:buFont typeface="Arial" pitchFamily="34" charset="0"/>
              <a:buChar char="•"/>
              <a:defRPr/>
            </a:pPr>
            <a:r>
              <a:rPr lang="en-US" sz="2800" b="0" dirty="0">
                <a:solidFill>
                  <a:prstClr val="black"/>
                </a:solidFill>
                <a:latin typeface="Arial" panose="020B0604020202020204" pitchFamily="34" charset="0"/>
              </a:rPr>
              <a:t>Consideration of safety and mobility impacts, from project development to implementation</a:t>
            </a:r>
          </a:p>
          <a:p>
            <a:pPr marL="342900" indent="-284163" defTabSz="914079" fontAlgn="auto">
              <a:spcBef>
                <a:spcPts val="600"/>
              </a:spcBef>
              <a:spcAft>
                <a:spcPts val="600"/>
              </a:spcAft>
              <a:buFont typeface="Arial" pitchFamily="34" charset="0"/>
              <a:buChar char="•"/>
              <a:defRPr/>
            </a:pPr>
            <a:r>
              <a:rPr lang="en-US" sz="2800" b="0" dirty="0">
                <a:solidFill>
                  <a:srgbClr val="000000"/>
                </a:solidFill>
                <a:latin typeface="Arial" panose="020B0604020202020204" pitchFamily="34" charset="0"/>
              </a:rPr>
              <a:t>Address corridor, network, and regional issues</a:t>
            </a:r>
          </a:p>
          <a:p>
            <a:pPr marL="342900" indent="-284163" defTabSz="914079" fontAlgn="auto">
              <a:spcBef>
                <a:spcPts val="600"/>
              </a:spcBef>
              <a:spcAft>
                <a:spcPts val="600"/>
              </a:spcAft>
              <a:buFont typeface="Arial" pitchFamily="34" charset="0"/>
              <a:buChar char="•"/>
              <a:defRPr/>
            </a:pPr>
            <a:r>
              <a:rPr lang="en-US" sz="2800" b="0" dirty="0">
                <a:solidFill>
                  <a:srgbClr val="000000"/>
                </a:solidFill>
                <a:latin typeface="Arial" panose="020B0604020202020204" pitchFamily="34" charset="0"/>
              </a:rPr>
              <a:t>Develop Transportation Management Plans (TMPs)</a:t>
            </a:r>
          </a:p>
        </p:txBody>
      </p:sp>
    </p:spTree>
    <p:extLst>
      <p:ext uri="{BB962C8B-B14F-4D97-AF65-F5344CB8AC3E}">
        <p14:creationId xmlns:p14="http://schemas.microsoft.com/office/powerpoint/2010/main" val="725545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26</a:t>
            </a:fld>
            <a:endParaRPr lang="en-US" dirty="0">
              <a:solidFill>
                <a:prstClr val="white"/>
              </a:solidFill>
              <a:latin typeface="Arial" panose="020B0604020202020204" pitchFamily="34" charset="0"/>
            </a:endParaRPr>
          </a:p>
        </p:txBody>
      </p:sp>
      <p:sp>
        <p:nvSpPr>
          <p:cNvPr id="4" name="Rectangle 2"/>
          <p:cNvSpPr txBox="1">
            <a:spLocks noChangeArrowheads="1"/>
          </p:cNvSpPr>
          <p:nvPr/>
        </p:nvSpPr>
        <p:spPr>
          <a:xfrm>
            <a:off x="375556" y="0"/>
            <a:ext cx="8768443" cy="1295400"/>
          </a:xfrm>
          <a:prstGeom prst="rect">
            <a:avLst/>
          </a:prstGeom>
        </p:spPr>
        <p:txBody>
          <a:bodyPr lIns="91407" tIns="45704" rIns="91407" bIns="45704" anchor="ctr">
            <a:normAutofit/>
          </a:bodyPr>
          <a:lstStyle/>
          <a:p>
            <a:pPr fontAlgn="auto">
              <a:spcAft>
                <a:spcPts val="0"/>
              </a:spcAft>
              <a:defRPr/>
            </a:pPr>
            <a:r>
              <a:rPr lang="en-US" sz="3600" b="1" dirty="0">
                <a:solidFill>
                  <a:srgbClr val="00ACA1"/>
                </a:solidFill>
                <a:latin typeface="Arial" panose="020B0604020202020204" pitchFamily="34" charset="0"/>
                <a:ea typeface="+mj-ea"/>
                <a:cs typeface="+mj-cs"/>
              </a:rPr>
              <a:t>Work Zone Safety and Mobility Rule</a:t>
            </a:r>
          </a:p>
        </p:txBody>
      </p:sp>
      <p:sp>
        <p:nvSpPr>
          <p:cNvPr id="13" name="Text Placeholder 2"/>
          <p:cNvSpPr txBox="1">
            <a:spLocks/>
          </p:cNvSpPr>
          <p:nvPr/>
        </p:nvSpPr>
        <p:spPr>
          <a:xfrm>
            <a:off x="375556" y="1099458"/>
            <a:ext cx="7324108" cy="4343400"/>
          </a:xfrm>
          <a:prstGeom prst="rect">
            <a:avLst/>
          </a:prstGeom>
        </p:spPr>
        <p:txBody>
          <a:bodyPr vert="horz" lIns="91407" tIns="45704" rIns="91407" bIns="45704" rtlCol="0">
            <a:noAutofit/>
          </a:bodyPr>
          <a:lstStyle/>
          <a:p>
            <a:pPr marL="342900" indent="-284163" defTabSz="914079" fontAlgn="auto">
              <a:spcBef>
                <a:spcPts val="600"/>
              </a:spcBef>
              <a:spcAft>
                <a:spcPts val="600"/>
              </a:spcAft>
              <a:buFont typeface="Arial" pitchFamily="34" charset="0"/>
              <a:buChar char="•"/>
              <a:defRPr/>
            </a:pPr>
            <a:r>
              <a:rPr lang="en-US" sz="2800" b="0" dirty="0">
                <a:solidFill>
                  <a:srgbClr val="000000"/>
                </a:solidFill>
                <a:latin typeface="Arial" panose="020B0604020202020204" pitchFamily="34" charset="0"/>
              </a:rPr>
              <a:t>Consider strategies:</a:t>
            </a:r>
          </a:p>
          <a:p>
            <a:pPr marL="800100" lvl="1" indent="-284163" defTabSz="914079">
              <a:spcBef>
                <a:spcPts val="600"/>
              </a:spcBef>
              <a:spcAft>
                <a:spcPts val="600"/>
              </a:spcAft>
              <a:buFont typeface="Arial" pitchFamily="34" charset="0"/>
              <a:buChar char="•"/>
              <a:defRPr/>
            </a:pPr>
            <a:r>
              <a:rPr lang="en-US" sz="2800" b="0" dirty="0">
                <a:solidFill>
                  <a:srgbClr val="000000"/>
                </a:solidFill>
                <a:latin typeface="Arial" panose="020B0604020202020204" pitchFamily="34" charset="0"/>
              </a:rPr>
              <a:t> </a:t>
            </a:r>
            <a:r>
              <a:rPr lang="en-US" sz="2800" dirty="0">
                <a:solidFill>
                  <a:srgbClr val="000000"/>
                </a:solidFill>
                <a:latin typeface="Arial" panose="020B0604020202020204" pitchFamily="34" charset="0"/>
              </a:rPr>
              <a:t>A</a:t>
            </a:r>
            <a:r>
              <a:rPr lang="en-US" sz="2800" b="0" dirty="0">
                <a:solidFill>
                  <a:srgbClr val="000000"/>
                </a:solidFill>
                <a:latin typeface="Arial" panose="020B0604020202020204" pitchFamily="34" charset="0"/>
              </a:rPr>
              <a:t>lternative/innovative design</a:t>
            </a:r>
            <a:endParaRPr lang="en-US" sz="2800" dirty="0">
              <a:solidFill>
                <a:srgbClr val="000000"/>
              </a:solidFill>
              <a:latin typeface="Arial" panose="020B0604020202020204" pitchFamily="34" charset="0"/>
            </a:endParaRPr>
          </a:p>
          <a:p>
            <a:pPr marL="800100" lvl="1" indent="-284163" defTabSz="914079">
              <a:spcBef>
                <a:spcPts val="600"/>
              </a:spcBef>
              <a:spcAft>
                <a:spcPts val="600"/>
              </a:spcAft>
              <a:buFont typeface="Arial" pitchFamily="34" charset="0"/>
              <a:buChar char="•"/>
              <a:defRPr/>
            </a:pPr>
            <a:r>
              <a:rPr lang="en-US" sz="2800" b="0" dirty="0">
                <a:solidFill>
                  <a:srgbClr val="000000"/>
                </a:solidFill>
                <a:latin typeface="Arial" panose="020B0604020202020204" pitchFamily="34" charset="0"/>
              </a:rPr>
              <a:t>Construction</a:t>
            </a:r>
          </a:p>
          <a:p>
            <a:pPr marL="800100" lvl="1" indent="-284163" defTabSz="914079">
              <a:spcBef>
                <a:spcPts val="600"/>
              </a:spcBef>
              <a:spcAft>
                <a:spcPts val="600"/>
              </a:spcAft>
              <a:buFont typeface="Arial" pitchFamily="34" charset="0"/>
              <a:buChar char="•"/>
              <a:defRPr/>
            </a:pPr>
            <a:r>
              <a:rPr lang="en-US" sz="2800" dirty="0">
                <a:solidFill>
                  <a:srgbClr val="000000"/>
                </a:solidFill>
                <a:latin typeface="Arial" panose="020B0604020202020204" pitchFamily="34" charset="0"/>
              </a:rPr>
              <a:t>C</a:t>
            </a:r>
            <a:r>
              <a:rPr lang="en-US" sz="2800" b="0" dirty="0">
                <a:solidFill>
                  <a:srgbClr val="000000"/>
                </a:solidFill>
                <a:latin typeface="Arial" panose="020B0604020202020204" pitchFamily="34" charset="0"/>
              </a:rPr>
              <a:t>ontracting</a:t>
            </a:r>
          </a:p>
          <a:p>
            <a:pPr marL="800100" lvl="1" indent="-284163" defTabSz="914079">
              <a:spcBef>
                <a:spcPts val="600"/>
              </a:spcBef>
              <a:spcAft>
                <a:spcPts val="600"/>
              </a:spcAft>
              <a:buFont typeface="Arial" pitchFamily="34" charset="0"/>
              <a:buChar char="•"/>
              <a:defRPr/>
            </a:pPr>
            <a:r>
              <a:rPr lang="en-US" sz="2800" dirty="0">
                <a:solidFill>
                  <a:srgbClr val="000000"/>
                </a:solidFill>
                <a:latin typeface="Arial" panose="020B0604020202020204" pitchFamily="34" charset="0"/>
              </a:rPr>
              <a:t>T</a:t>
            </a:r>
            <a:r>
              <a:rPr lang="en-US" sz="2800" b="0" dirty="0">
                <a:solidFill>
                  <a:srgbClr val="000000"/>
                </a:solidFill>
                <a:latin typeface="Arial" panose="020B0604020202020204" pitchFamily="34" charset="0"/>
              </a:rPr>
              <a:t>ransportation management</a:t>
            </a:r>
          </a:p>
          <a:p>
            <a:pPr marL="342900" indent="-284163" defTabSz="914079" fontAlgn="auto">
              <a:spcBef>
                <a:spcPts val="600"/>
              </a:spcBef>
              <a:spcAft>
                <a:spcPts val="600"/>
              </a:spcAft>
              <a:buFont typeface="Arial" pitchFamily="34" charset="0"/>
              <a:buChar char="•"/>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rPr>
              <a:t>Affects all State and local governments that receive federal-aid funding</a:t>
            </a:r>
          </a:p>
          <a:p>
            <a:pPr marL="342780" marR="0" lvl="0" indent="-342780" algn="l" defTabSz="914079"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5682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4294967295"/>
          </p:nvPr>
        </p:nvSpPr>
        <p:spPr>
          <a:xfrm>
            <a:off x="782521" y="1405387"/>
            <a:ext cx="6813234" cy="5105400"/>
          </a:xfrm>
        </p:spPr>
        <p:txBody>
          <a:bodyPr>
            <a:noAutofit/>
          </a:bodyPr>
          <a:lstStyle/>
          <a:p>
            <a:pPr marL="223838" indent="-223838">
              <a:spcBef>
                <a:spcPts val="0"/>
              </a:spcBef>
              <a:defRPr/>
            </a:pPr>
            <a:r>
              <a:rPr lang="en-US" dirty="0"/>
              <a:t>Transportation Management Plans (TMP)</a:t>
            </a:r>
          </a:p>
          <a:p>
            <a:pPr marL="223838" indent="-223838">
              <a:spcBef>
                <a:spcPts val="0"/>
              </a:spcBef>
              <a:defRPr/>
            </a:pPr>
            <a:r>
              <a:rPr lang="en-US" dirty="0"/>
              <a:t>Intelligent Transportation Systems (ITS)</a:t>
            </a:r>
          </a:p>
          <a:p>
            <a:pPr marL="223838" indent="-223838">
              <a:spcBef>
                <a:spcPts val="0"/>
              </a:spcBef>
              <a:defRPr/>
            </a:pPr>
            <a:r>
              <a:rPr lang="en-US" dirty="0"/>
              <a:t>Positive protection</a:t>
            </a:r>
          </a:p>
          <a:p>
            <a:pPr marL="223838" indent="-223838">
              <a:spcBef>
                <a:spcPts val="0"/>
              </a:spcBef>
              <a:defRPr/>
            </a:pPr>
            <a:r>
              <a:rPr lang="en-US" dirty="0"/>
              <a:t>Training</a:t>
            </a:r>
          </a:p>
          <a:p>
            <a:pPr marL="223838" indent="-223838">
              <a:spcBef>
                <a:spcPts val="0"/>
              </a:spcBef>
              <a:defRPr/>
            </a:pPr>
            <a:r>
              <a:rPr lang="en-US" dirty="0"/>
              <a:t>Proactive and reactive solutions</a:t>
            </a:r>
          </a:p>
          <a:p>
            <a:pPr marL="223838" indent="-223838">
              <a:spcBef>
                <a:spcPts val="0"/>
              </a:spcBef>
              <a:defRPr/>
            </a:pPr>
            <a:r>
              <a:rPr lang="en-US" dirty="0"/>
              <a:t>Performance measures</a:t>
            </a:r>
          </a:p>
          <a:p>
            <a:pPr marL="223838" indent="-223838">
              <a:spcBef>
                <a:spcPts val="0"/>
              </a:spcBef>
              <a:defRPr/>
            </a:pPr>
            <a:r>
              <a:rPr lang="en-US" b="1" dirty="0">
                <a:solidFill>
                  <a:srgbClr val="C00000"/>
                </a:solidFill>
              </a:rPr>
              <a:t>WZ Road Safety Audits!</a:t>
            </a:r>
          </a:p>
          <a:p>
            <a:pPr lvl="1">
              <a:spcBef>
                <a:spcPts val="0"/>
              </a:spcBef>
              <a:defRPr/>
            </a:pPr>
            <a:endParaRPr lang="en-US" dirty="0"/>
          </a:p>
        </p:txBody>
      </p:sp>
      <p:sp>
        <p:nvSpPr>
          <p:cNvPr id="7" name="Rectangle 2"/>
          <p:cNvSpPr txBox="1">
            <a:spLocks noChangeArrowheads="1"/>
          </p:cNvSpPr>
          <p:nvPr/>
        </p:nvSpPr>
        <p:spPr>
          <a:xfrm>
            <a:off x="381000" y="0"/>
            <a:ext cx="5778260" cy="1295400"/>
          </a:xfrm>
          <a:prstGeom prst="rect">
            <a:avLst/>
          </a:prstGeom>
        </p:spPr>
        <p:txBody>
          <a:bodyPr lIns="91407" tIns="45704" rIns="91407" bIns="45704" anchor="ctr">
            <a:noAutofit/>
          </a:bodyPr>
          <a:lstStyle/>
          <a:p>
            <a:pPr fontAlgn="auto">
              <a:spcAft>
                <a:spcPts val="0"/>
              </a:spcAft>
              <a:defRPr/>
            </a:pPr>
            <a:r>
              <a:rPr lang="en-US" sz="3600" b="1" dirty="0">
                <a:solidFill>
                  <a:srgbClr val="00ACA1"/>
                </a:solidFill>
                <a:latin typeface="Arial" panose="020B0604020202020204" pitchFamily="34" charset="0"/>
                <a:ea typeface="+mj-ea"/>
                <a:cs typeface="+mj-cs"/>
              </a:rPr>
              <a:t>Strategies to Improve Work Zone Safety</a:t>
            </a:r>
          </a:p>
        </p:txBody>
      </p:sp>
    </p:spTree>
    <p:extLst>
      <p:ext uri="{BB962C8B-B14F-4D97-AF65-F5344CB8AC3E}">
        <p14:creationId xmlns:p14="http://schemas.microsoft.com/office/powerpoint/2010/main" val="3347702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651" name="Rectangle 3"/>
          <p:cNvSpPr>
            <a:spLocks noGrp="1" noChangeArrowheads="1"/>
          </p:cNvSpPr>
          <p:nvPr>
            <p:ph idx="4294967295"/>
          </p:nvPr>
        </p:nvSpPr>
        <p:spPr>
          <a:xfrm>
            <a:off x="381000" y="1752600"/>
            <a:ext cx="6487391" cy="3505200"/>
          </a:xfrm>
        </p:spPr>
        <p:txBody>
          <a:bodyPr>
            <a:normAutofit/>
          </a:bodyPr>
          <a:lstStyle/>
          <a:p>
            <a:pPr marL="347350" indent="-347350">
              <a:buFont typeface="Georgia"/>
              <a:buChar char="•"/>
              <a:defRPr/>
            </a:pPr>
            <a:r>
              <a:rPr lang="en-US" dirty="0"/>
              <a:t>What is a WZRSA?</a:t>
            </a:r>
          </a:p>
          <a:p>
            <a:pPr marL="347350" indent="-347350">
              <a:buFont typeface="Georgia"/>
              <a:buChar char="•"/>
              <a:defRPr/>
            </a:pPr>
            <a:r>
              <a:rPr lang="en-US" dirty="0"/>
              <a:t>Why do we need WZRSAs?</a:t>
            </a:r>
          </a:p>
          <a:p>
            <a:pPr marL="347350" indent="-347350">
              <a:buFont typeface="Georgia"/>
              <a:buChar char="•"/>
              <a:defRPr/>
            </a:pPr>
            <a:r>
              <a:rPr lang="en-US" dirty="0"/>
              <a:t>When do we conduct a WZRSA?</a:t>
            </a:r>
          </a:p>
          <a:p>
            <a:pPr marL="347350" indent="-347350">
              <a:buFont typeface="Georgia"/>
              <a:buChar char="•"/>
              <a:defRPr/>
            </a:pPr>
            <a:endParaRPr lang="en-US" b="1" i="1" dirty="0"/>
          </a:p>
          <a:p>
            <a:pPr marL="347350" indent="-347350">
              <a:buFont typeface="Georgia"/>
              <a:buChar char="•"/>
              <a:defRPr/>
            </a:pPr>
            <a:endParaRPr lang="en-US" b="1" i="1" dirty="0"/>
          </a:p>
          <a:p>
            <a:pPr marL="347350" indent="-347350">
              <a:buFont typeface="Georgia"/>
              <a:buChar char="•"/>
              <a:defRPr/>
            </a:pPr>
            <a:endParaRPr lang="en-US" b="1" i="1" dirty="0"/>
          </a:p>
        </p:txBody>
      </p:sp>
      <p:sp>
        <p:nvSpPr>
          <p:cNvPr id="7" name="Rectangle 2"/>
          <p:cNvSpPr>
            <a:spLocks noGrp="1" noChangeArrowheads="1"/>
          </p:cNvSpPr>
          <p:nvPr>
            <p:ph type="title" idx="4294967295"/>
          </p:nvPr>
        </p:nvSpPr>
        <p:spPr>
          <a:xfrm>
            <a:off x="381000" y="0"/>
            <a:ext cx="8763000" cy="1295400"/>
          </a:xfrm>
        </p:spPr>
        <p:txBody>
          <a:bodyPr>
            <a:normAutofit/>
          </a:bodyPr>
          <a:lstStyle/>
          <a:p>
            <a:pPr eaLnBrk="1" hangingPunct="1"/>
            <a:r>
              <a:rPr lang="en-US" b="1" dirty="0"/>
              <a:t>Basic Work Zone RSA Concepts</a:t>
            </a:r>
          </a:p>
        </p:txBody>
      </p:sp>
    </p:spTree>
    <p:extLst>
      <p:ext uri="{BB962C8B-B14F-4D97-AF65-F5344CB8AC3E}">
        <p14:creationId xmlns:p14="http://schemas.microsoft.com/office/powerpoint/2010/main" val="58326361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870" y="304798"/>
            <a:ext cx="8239187" cy="991930"/>
          </a:xfrm>
        </p:spPr>
        <p:txBody>
          <a:bodyPr>
            <a:normAutofit/>
          </a:bodyPr>
          <a:lstStyle/>
          <a:p>
            <a:r>
              <a:rPr lang="en-US" dirty="0"/>
              <a:t>What is a WZRSA?</a:t>
            </a:r>
          </a:p>
        </p:txBody>
      </p:sp>
      <p:sp>
        <p:nvSpPr>
          <p:cNvPr id="4" name="Rectangle 3"/>
          <p:cNvSpPr>
            <a:spLocks noGrp="1" noChangeArrowheads="1"/>
          </p:cNvSpPr>
          <p:nvPr>
            <p:ph type="body" sz="quarter" idx="4294967295"/>
          </p:nvPr>
        </p:nvSpPr>
        <p:spPr>
          <a:xfrm>
            <a:off x="293915" y="1524000"/>
            <a:ext cx="4536878" cy="4572000"/>
          </a:xfrm>
        </p:spPr>
        <p:txBody>
          <a:bodyPr>
            <a:noAutofit/>
          </a:bodyPr>
          <a:lstStyle/>
          <a:p>
            <a:pPr marL="223838" indent="-223838">
              <a:lnSpc>
                <a:spcPct val="90000"/>
              </a:lnSpc>
              <a:buFont typeface="Georgia"/>
              <a:buChar char="•"/>
              <a:defRPr/>
            </a:pPr>
            <a:r>
              <a:rPr lang="en-US" dirty="0"/>
              <a:t>Formal </a:t>
            </a:r>
            <a:r>
              <a:rPr lang="en-US" b="1" dirty="0"/>
              <a:t>safety</a:t>
            </a:r>
            <a:r>
              <a:rPr lang="en-US" dirty="0"/>
              <a:t> performance examination with a structured process</a:t>
            </a:r>
          </a:p>
          <a:p>
            <a:pPr marL="223838" indent="-223838">
              <a:lnSpc>
                <a:spcPct val="90000"/>
              </a:lnSpc>
              <a:buFont typeface="Georgia"/>
              <a:buChar char="•"/>
              <a:defRPr/>
            </a:pPr>
            <a:endParaRPr lang="en-US" sz="1200" dirty="0"/>
          </a:p>
          <a:p>
            <a:pPr marL="223838" indent="-223838">
              <a:lnSpc>
                <a:spcPct val="90000"/>
              </a:lnSpc>
              <a:buFont typeface="Georgia"/>
              <a:buChar char="•"/>
              <a:defRPr/>
            </a:pPr>
            <a:r>
              <a:rPr lang="en-US" dirty="0"/>
              <a:t>Existing or future work zone</a:t>
            </a:r>
          </a:p>
          <a:p>
            <a:pPr marL="223838" indent="-223838">
              <a:lnSpc>
                <a:spcPct val="90000"/>
              </a:lnSpc>
              <a:buFont typeface="Georgia"/>
              <a:buChar char="•"/>
              <a:defRPr/>
            </a:pPr>
            <a:endParaRPr lang="en-US" sz="1200" dirty="0"/>
          </a:p>
          <a:p>
            <a:pPr marL="223838" indent="-223838">
              <a:lnSpc>
                <a:spcPct val="90000"/>
              </a:lnSpc>
              <a:buFont typeface="Georgia"/>
              <a:buChar char="•"/>
              <a:defRPr/>
            </a:pPr>
            <a:r>
              <a:rPr lang="en-US" dirty="0"/>
              <a:t>Independent, multidisciplinary team</a:t>
            </a:r>
          </a:p>
          <a:p>
            <a:pPr marL="223838" indent="-223838">
              <a:lnSpc>
                <a:spcPct val="90000"/>
              </a:lnSpc>
              <a:buFont typeface="Georgia"/>
              <a:buChar char="•"/>
              <a:defRPr/>
            </a:pPr>
            <a:endParaRPr lang="en-US" sz="1200" dirty="0"/>
          </a:p>
          <a:p>
            <a:pPr marL="223838" indent="-223838">
              <a:lnSpc>
                <a:spcPct val="90000"/>
              </a:lnSpc>
              <a:buFont typeface="Georgia"/>
              <a:buChar char="•"/>
              <a:defRPr/>
            </a:pPr>
            <a:r>
              <a:rPr lang="en-US" dirty="0"/>
              <a:t>Focused solely on safety</a:t>
            </a:r>
          </a:p>
          <a:p>
            <a:pPr marL="624078" indent="-514350">
              <a:buClr>
                <a:schemeClr val="accent3"/>
              </a:buClr>
              <a:buFont typeface="+mj-lt"/>
              <a:buAutoNum type="arabicPeriod"/>
              <a:defRPr/>
            </a:pPr>
            <a:endParaRPr lang="en-US" dirty="0"/>
          </a:p>
        </p:txBody>
      </p:sp>
      <p:pic>
        <p:nvPicPr>
          <p:cNvPr id="5" name="Picture 2" descr="Temporary concrete barrier on the roadside with attenuator and drum at end">
            <a:extLst>
              <a:ext uri="{C183D7F6-B498-43B3-948B-1728B52AA6E4}">
                <adec:decorative xmlns:adec="http://schemas.microsoft.com/office/drawing/2017/decorative" val="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94320" y="1943100"/>
            <a:ext cx="3527359" cy="2971800"/>
          </a:xfrm>
          <a:prstGeom prst="rect">
            <a:avLst/>
          </a:prstGeom>
          <a:noFill/>
          <a:ln w="9525">
            <a:noFill/>
            <a:miter lim="800000"/>
            <a:headEnd/>
            <a:tailEnd/>
          </a:ln>
        </p:spPr>
      </p:pic>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29</a:t>
            </a:fld>
            <a:endParaRPr lang="en-US" dirty="0">
              <a:solidFill>
                <a:prstClr val="white"/>
              </a:solidFill>
              <a:latin typeface="Arial" panose="020B0604020202020204" pitchFamily="34" charset="0"/>
            </a:endParaRPr>
          </a:p>
        </p:txBody>
      </p:sp>
      <p:sp>
        <p:nvSpPr>
          <p:cNvPr id="6" name="Google Shape;74;p1">
            <a:extLst>
              <a:ext uri="{FF2B5EF4-FFF2-40B4-BE49-F238E27FC236}">
                <a16:creationId xmlns:a16="http://schemas.microsoft.com/office/drawing/2014/main" id="{3006CA24-632F-2F8C-28FE-AC2593999834}"/>
              </a:ext>
            </a:extLst>
          </p:cNvPr>
          <p:cNvSpPr/>
          <p:nvPr/>
        </p:nvSpPr>
        <p:spPr>
          <a:xfrm>
            <a:off x="7630885" y="4997946"/>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044516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412954" y="0"/>
            <a:ext cx="8731045" cy="1371600"/>
          </a:xfrm>
        </p:spPr>
        <p:txBody>
          <a:bodyPr/>
          <a:lstStyle/>
          <a:p>
            <a:pPr eaLnBrk="1" hangingPunct="1"/>
            <a:r>
              <a:rPr lang="en-US" dirty="0">
                <a:solidFill>
                  <a:srgbClr val="00ACA1"/>
                </a:solidFill>
              </a:rPr>
              <a:t>Developed and Presented by</a:t>
            </a:r>
          </a:p>
        </p:txBody>
      </p:sp>
      <p:pic>
        <p:nvPicPr>
          <p:cNvPr id="5" name="Picture 8" descr="Roadway image showing centerline and image of a person holding a hardhat and wearing a v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014" y="3461455"/>
            <a:ext cx="5040951" cy="113783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merican Traffic Safety Services Association - Safer Roads Save Lives"/>
          <p:cNvPicPr>
            <a:picLocks noChangeAspect="1"/>
          </p:cNvPicPr>
          <p:nvPr/>
        </p:nvPicPr>
        <p:blipFill rotWithShape="1">
          <a:blip r:embed="rId4"/>
          <a:srcRect l="18669"/>
          <a:stretch/>
        </p:blipFill>
        <p:spPr>
          <a:xfrm>
            <a:off x="235973" y="1371600"/>
            <a:ext cx="8768374" cy="1297858"/>
          </a:xfrm>
          <a:prstGeom prst="rect">
            <a:avLst/>
          </a:prstGeom>
        </p:spPr>
      </p:pic>
      <p:sp>
        <p:nvSpPr>
          <p:cNvPr id="3" name="Google Shape;74;p1">
            <a:extLst>
              <a:ext uri="{FF2B5EF4-FFF2-40B4-BE49-F238E27FC236}">
                <a16:creationId xmlns:a16="http://schemas.microsoft.com/office/drawing/2014/main" id="{180AED1F-523B-6C14-6752-DEF0706BE99E}"/>
              </a:ext>
            </a:extLst>
          </p:cNvPr>
          <p:cNvSpPr/>
          <p:nvPr/>
        </p:nvSpPr>
        <p:spPr>
          <a:xfrm>
            <a:off x="7164338" y="4691622"/>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4" name="Picture 3" descr="ATSSA logo showing a cone within the A and safer roads save lives">
            <a:extLst>
              <a:ext uri="{FF2B5EF4-FFF2-40B4-BE49-F238E27FC236}">
                <a16:creationId xmlns:a16="http://schemas.microsoft.com/office/drawing/2014/main" id="{61FE723B-5255-CAD7-2993-1DCD743B12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875" y="3691282"/>
            <a:ext cx="2238375" cy="678180"/>
          </a:xfrm>
          <a:prstGeom prst="rect">
            <a:avLst/>
          </a:prstGeom>
        </p:spPr>
      </p:pic>
    </p:spTree>
    <p:extLst>
      <p:ext uri="{BB962C8B-B14F-4D97-AF65-F5344CB8AC3E}">
        <p14:creationId xmlns:p14="http://schemas.microsoft.com/office/powerpoint/2010/main" val="319115252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79413"/>
            <a:ext cx="8229600" cy="839787"/>
          </a:xfrm>
        </p:spPr>
        <p:txBody>
          <a:bodyPr>
            <a:normAutofit/>
          </a:bodyPr>
          <a:lstStyle/>
          <a:p>
            <a:r>
              <a:rPr lang="en-US" dirty="0"/>
              <a:t>What is a WZRSA?</a:t>
            </a:r>
          </a:p>
        </p:txBody>
      </p:sp>
      <p:sp>
        <p:nvSpPr>
          <p:cNvPr id="3" name="Text Placeholder 2"/>
          <p:cNvSpPr>
            <a:spLocks noGrp="1"/>
          </p:cNvSpPr>
          <p:nvPr>
            <p:ph type="body" sz="quarter" idx="4294967295"/>
          </p:nvPr>
        </p:nvSpPr>
        <p:spPr>
          <a:xfrm>
            <a:off x="381000" y="1382485"/>
            <a:ext cx="7942118" cy="2743200"/>
          </a:xfrm>
        </p:spPr>
        <p:txBody>
          <a:bodyPr>
            <a:noAutofit/>
          </a:bodyPr>
          <a:lstStyle/>
          <a:p>
            <a:pPr marL="347350" indent="-347350">
              <a:lnSpc>
                <a:spcPct val="90000"/>
              </a:lnSpc>
              <a:buFont typeface="Georgia"/>
              <a:buChar char="•"/>
              <a:defRPr/>
            </a:pPr>
            <a:r>
              <a:rPr lang="en-US" dirty="0"/>
              <a:t>Safety of </a:t>
            </a:r>
            <a:r>
              <a:rPr lang="en-US" b="1" dirty="0"/>
              <a:t>all </a:t>
            </a:r>
            <a:r>
              <a:rPr lang="en-US" dirty="0"/>
              <a:t>work zone users</a:t>
            </a:r>
            <a:endParaRPr lang="en-US" sz="1200" dirty="0"/>
          </a:p>
          <a:p>
            <a:pPr marL="347350" indent="-347350">
              <a:lnSpc>
                <a:spcPct val="90000"/>
              </a:lnSpc>
              <a:buFont typeface="Georgia"/>
              <a:buChar char="•"/>
              <a:defRPr/>
            </a:pPr>
            <a:r>
              <a:rPr lang="en-US" dirty="0"/>
              <a:t>Mitigation measures</a:t>
            </a:r>
          </a:p>
          <a:p>
            <a:pPr marL="347350" indent="-347350">
              <a:lnSpc>
                <a:spcPct val="90000"/>
              </a:lnSpc>
              <a:buFont typeface="Georgia"/>
              <a:buChar char="•"/>
              <a:defRPr/>
            </a:pPr>
            <a:r>
              <a:rPr lang="en-US" dirty="0"/>
              <a:t>Interaction of:</a:t>
            </a:r>
          </a:p>
          <a:p>
            <a:pPr marL="747400" lvl="1" indent="-347350">
              <a:lnSpc>
                <a:spcPct val="90000"/>
              </a:lnSpc>
              <a:buFont typeface="Georgia"/>
              <a:buChar char="•"/>
              <a:defRPr/>
            </a:pPr>
            <a:r>
              <a:rPr lang="en-US" dirty="0"/>
              <a:t>Work zone elements</a:t>
            </a:r>
          </a:p>
          <a:p>
            <a:pPr marL="747400" lvl="1" indent="-347350">
              <a:lnSpc>
                <a:spcPct val="90000"/>
              </a:lnSpc>
              <a:buFont typeface="Georgia"/>
              <a:buChar char="•"/>
              <a:defRPr/>
            </a:pPr>
            <a:r>
              <a:rPr lang="en-US" dirty="0"/>
              <a:t>Road users</a:t>
            </a:r>
          </a:p>
          <a:p>
            <a:pPr marL="747400" lvl="1" indent="-347350">
              <a:lnSpc>
                <a:spcPct val="90000"/>
              </a:lnSpc>
              <a:buFont typeface="Georgia"/>
              <a:buChar char="•"/>
              <a:defRPr/>
            </a:pPr>
            <a:r>
              <a:rPr lang="en-US" dirty="0"/>
              <a:t>Workers</a:t>
            </a:r>
          </a:p>
          <a:p>
            <a:pPr marL="747400" lvl="1" indent="-347350">
              <a:lnSpc>
                <a:spcPct val="90000"/>
              </a:lnSpc>
              <a:buFont typeface="Georgia"/>
              <a:buChar char="•"/>
              <a:defRPr/>
            </a:pPr>
            <a:r>
              <a:rPr lang="en-US" dirty="0"/>
              <a:t>Site-specific conditions</a:t>
            </a:r>
          </a:p>
          <a:p>
            <a:pPr marL="347350" indent="-347350">
              <a:lnSpc>
                <a:spcPct val="90000"/>
              </a:lnSpc>
              <a:buFont typeface="Georgia"/>
              <a:buChar char="•"/>
              <a:defRPr/>
            </a:pPr>
            <a:endParaRPr lang="en-US" sz="1200" dirty="0"/>
          </a:p>
          <a:p>
            <a:endParaRPr lang="en-US" sz="2800" dirty="0"/>
          </a:p>
        </p:txBody>
      </p:sp>
      <p:sp>
        <p:nvSpPr>
          <p:cNvPr id="5" name="Slide Number Placeholder 4"/>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30</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467948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5556" y="0"/>
            <a:ext cx="8768443" cy="1295400"/>
          </a:xfrm>
        </p:spPr>
        <p:txBody>
          <a:bodyPr>
            <a:noAutofit/>
          </a:bodyPr>
          <a:lstStyle/>
          <a:p>
            <a:r>
              <a:rPr lang="en-US" b="1" dirty="0"/>
              <a:t>A Work Zone RSA is NOT:</a:t>
            </a:r>
          </a:p>
        </p:txBody>
      </p:sp>
      <p:sp>
        <p:nvSpPr>
          <p:cNvPr id="4" name="Rectangle 3"/>
          <p:cNvSpPr>
            <a:spLocks noGrp="1" noChangeArrowheads="1"/>
          </p:cNvSpPr>
          <p:nvPr>
            <p:ph type="body" sz="quarter" idx="4294967295"/>
          </p:nvPr>
        </p:nvSpPr>
        <p:spPr>
          <a:xfrm>
            <a:off x="375555" y="1295400"/>
            <a:ext cx="7428017" cy="4419600"/>
          </a:xfrm>
        </p:spPr>
        <p:txBody>
          <a:bodyPr>
            <a:noAutofit/>
          </a:bodyPr>
          <a:lstStyle/>
          <a:p>
            <a:pPr marL="347350" indent="-347350">
              <a:defRPr/>
            </a:pPr>
            <a:r>
              <a:rPr lang="en-US" dirty="0">
                <a:cs typeface="Arial" pitchFamily="34" charset="0"/>
              </a:rPr>
              <a:t>A simple standards check for adherence to State and Federal guidelines</a:t>
            </a:r>
          </a:p>
          <a:p>
            <a:pPr marL="347350" indent="-347350">
              <a:defRPr/>
            </a:pPr>
            <a:endParaRPr lang="en-US" sz="1200" dirty="0">
              <a:cs typeface="Arial" pitchFamily="34" charset="0"/>
            </a:endParaRPr>
          </a:p>
          <a:p>
            <a:pPr marL="347350" indent="-347350">
              <a:defRPr/>
            </a:pPr>
            <a:r>
              <a:rPr lang="en-US" dirty="0">
                <a:cs typeface="Arial" pitchFamily="34" charset="0"/>
              </a:rPr>
              <a:t>An opportunity to redesign the project</a:t>
            </a:r>
          </a:p>
          <a:p>
            <a:pPr marL="347350" indent="-347350">
              <a:defRPr/>
            </a:pPr>
            <a:endParaRPr lang="en-US" sz="1200" dirty="0">
              <a:cs typeface="Arial" pitchFamily="34" charset="0"/>
            </a:endParaRPr>
          </a:p>
          <a:p>
            <a:pPr marL="347350" indent="-347350">
              <a:defRPr/>
            </a:pPr>
            <a:r>
              <a:rPr lang="en-US" dirty="0">
                <a:cs typeface="Arial" pitchFamily="34" charset="0"/>
              </a:rPr>
              <a:t>A work zone inspection</a:t>
            </a:r>
          </a:p>
          <a:p>
            <a:pPr marL="365631" indent="-255942">
              <a:buClr>
                <a:schemeClr val="accent3"/>
              </a:buClr>
              <a:buFont typeface="Georgia"/>
              <a:buChar char="•"/>
              <a:defRPr/>
            </a:pPr>
            <a:endParaRPr lang="en-US"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31</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1891565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idx="4294967295"/>
          </p:nvPr>
        </p:nvSpPr>
        <p:spPr>
          <a:xfrm>
            <a:off x="293914" y="0"/>
            <a:ext cx="8850086" cy="1295400"/>
          </a:xfrm>
        </p:spPr>
        <p:txBody>
          <a:bodyPr>
            <a:normAutofit/>
          </a:bodyPr>
          <a:lstStyle/>
          <a:p>
            <a:pPr eaLnBrk="1" hangingPunct="1"/>
            <a:r>
              <a:rPr lang="en-US" b="1" dirty="0"/>
              <a:t>Types of Safety Evaluations</a:t>
            </a:r>
          </a:p>
        </p:txBody>
      </p:sp>
      <p:graphicFrame>
        <p:nvGraphicFramePr>
          <p:cNvPr id="11" name="Diagram 10">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0927913"/>
              </p:ext>
            </p:extLst>
          </p:nvPr>
        </p:nvGraphicFramePr>
        <p:xfrm>
          <a:off x="0" y="1153886"/>
          <a:ext cx="9143999"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Google Shape;74;p1">
            <a:extLst>
              <a:ext uri="{FF2B5EF4-FFF2-40B4-BE49-F238E27FC236}">
                <a16:creationId xmlns:a16="http://schemas.microsoft.com/office/drawing/2014/main" id="{3E1E07A1-C9FF-0D43-3501-FF810A99AE2E}"/>
              </a:ext>
            </a:extLst>
          </p:cNvPr>
          <p:cNvSpPr/>
          <p:nvPr/>
        </p:nvSpPr>
        <p:spPr>
          <a:xfrm>
            <a:off x="5968339" y="5581023"/>
            <a:ext cx="1219200"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99997435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5556" y="0"/>
            <a:ext cx="8768443" cy="1295400"/>
          </a:xfrm>
        </p:spPr>
        <p:txBody>
          <a:bodyPr>
            <a:noAutofit/>
          </a:bodyPr>
          <a:lstStyle/>
          <a:p>
            <a:r>
              <a:rPr lang="en-US" b="1" dirty="0"/>
              <a:t>Comparing WZ Review Types</a:t>
            </a:r>
          </a:p>
        </p:txBody>
      </p:sp>
      <p:sp>
        <p:nvSpPr>
          <p:cNvPr id="4" name="Slide Number Placeholder 3"/>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33</a:t>
            </a:fld>
            <a:endParaRPr lang="en-US" dirty="0">
              <a:solidFill>
                <a:prstClr val="white"/>
              </a:solidFill>
              <a:latin typeface="Arial" panose="020B0604020202020204" pitchFamily="34" charset="0"/>
            </a:endParaRPr>
          </a:p>
        </p:txBody>
      </p:sp>
      <p:graphicFrame>
        <p:nvGraphicFramePr>
          <p:cNvPr id="10" name="Table 9" descr="WZ Inspection&#10;WZRSA&#10;Typically reactive&#10;Proactive &amp; reactive&#10;In-house team&#10;Independent team&#10;Field review only&#10;Enhances safety beyond minimum standards&#10;Standards compliance&#10;Field and plan reviews&#10;Active WZ only&#10;Comprehensive w/human factors&#10;&#10;Planning, design, or active phases&#10;"/>
          <p:cNvGraphicFramePr>
            <a:graphicFrameLocks noGrp="1"/>
          </p:cNvGraphicFramePr>
          <p:nvPr>
            <p:extLst>
              <p:ext uri="{D42A27DB-BD31-4B8C-83A1-F6EECF244321}">
                <p14:modId xmlns:p14="http://schemas.microsoft.com/office/powerpoint/2010/main" val="505802470"/>
              </p:ext>
            </p:extLst>
          </p:nvPr>
        </p:nvGraphicFramePr>
        <p:xfrm>
          <a:off x="0" y="1371600"/>
          <a:ext cx="9144000" cy="449580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3177153">
                  <a:extLst>
                    <a:ext uri="{9D8B030D-6E8A-4147-A177-3AD203B41FA5}">
                      <a16:colId xmlns:a16="http://schemas.microsoft.com/office/drawing/2014/main" val="20000"/>
                    </a:ext>
                  </a:extLst>
                </a:gridCol>
                <a:gridCol w="5966847">
                  <a:extLst>
                    <a:ext uri="{9D8B030D-6E8A-4147-A177-3AD203B41FA5}">
                      <a16:colId xmlns:a16="http://schemas.microsoft.com/office/drawing/2014/main" val="20001"/>
                    </a:ext>
                  </a:extLst>
                </a:gridCol>
              </a:tblGrid>
              <a:tr h="533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i="0" u="none" dirty="0">
                          <a:solidFill>
                            <a:schemeClr val="tx1"/>
                          </a:solidFill>
                          <a:latin typeface="Arial" panose="020B0604020202020204" pitchFamily="34" charset="0"/>
                          <a:cs typeface="Arial" pitchFamily="34" charset="0"/>
                        </a:rPr>
                        <a:t>WZ Inspection</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i="0" u="none" dirty="0">
                          <a:solidFill>
                            <a:schemeClr val="tx1"/>
                          </a:solidFill>
                          <a:latin typeface="Arial" panose="020B0604020202020204" pitchFamily="34" charset="0"/>
                          <a:cs typeface="Arial" pitchFamily="34" charset="0"/>
                        </a:rPr>
                        <a:t>WZRSA</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Typically reactive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dirty="0">
                          <a:solidFill>
                            <a:schemeClr val="tx1"/>
                          </a:solidFill>
                          <a:latin typeface="Arial" panose="020B0604020202020204" pitchFamily="34" charset="0"/>
                          <a:cs typeface="Arial" pitchFamily="34" charset="0"/>
                        </a:rPr>
                        <a:t>Proactive &amp; reactive</a:t>
                      </a:r>
                      <a:endParaRPr lang="en-US" sz="2800" dirty="0">
                        <a:latin typeface="Arial" panose="020B0604020202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In-house team</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Independent team</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Field review only</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Enhances safety beyond minimum standards</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pPr marL="0" lvl="0" indent="4763" defTabSz="457200" fontAlgn="auto">
                        <a:spcBef>
                          <a:spcPct val="20000"/>
                        </a:spcBef>
                        <a:spcAft>
                          <a:spcPts val="0"/>
                        </a:spcAft>
                        <a:buFont typeface="Georgia"/>
                        <a:buNone/>
                        <a:defRPr/>
                      </a:pPr>
                      <a:r>
                        <a:rPr lang="en-US" sz="2800" b="0" dirty="0">
                          <a:solidFill>
                            <a:schemeClr val="tx1"/>
                          </a:solidFill>
                          <a:latin typeface="Arial" panose="020B0604020202020204" pitchFamily="34" charset="0"/>
                          <a:cs typeface="Arial" pitchFamily="34" charset="0"/>
                        </a:rPr>
                        <a:t>Standards</a:t>
                      </a:r>
                      <a:r>
                        <a:rPr lang="en-US" sz="2800" b="0" baseline="0" dirty="0">
                          <a:solidFill>
                            <a:schemeClr val="tx1"/>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compliance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Field </a:t>
                      </a:r>
                      <a:r>
                        <a:rPr lang="en-US" sz="2800" b="0" u="sng" dirty="0">
                          <a:solidFill>
                            <a:schemeClr val="tx1"/>
                          </a:solidFill>
                          <a:latin typeface="Arial" panose="020B0604020202020204" pitchFamily="34" charset="0"/>
                          <a:cs typeface="Arial" pitchFamily="34" charset="0"/>
                        </a:rPr>
                        <a:t>and</a:t>
                      </a:r>
                      <a:r>
                        <a:rPr lang="en-US" sz="2800" b="0" dirty="0">
                          <a:solidFill>
                            <a:schemeClr val="tx1"/>
                          </a:solidFill>
                          <a:latin typeface="Arial" panose="020B0604020202020204" pitchFamily="34" charset="0"/>
                          <a:cs typeface="Arial" pitchFamily="34" charset="0"/>
                        </a:rPr>
                        <a:t> plan reviews</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Active WZ only</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Comprehensive</a:t>
                      </a:r>
                      <a:r>
                        <a:rPr lang="en-US" sz="2800" b="0" baseline="0" dirty="0">
                          <a:solidFill>
                            <a:schemeClr val="tx1"/>
                          </a:solidFill>
                          <a:latin typeface="Arial" panose="020B0604020202020204" pitchFamily="34" charset="0"/>
                          <a:cs typeface="Arial" pitchFamily="34" charset="0"/>
                        </a:rPr>
                        <a:t> w/</a:t>
                      </a:r>
                      <a:r>
                        <a:rPr lang="en-US" sz="2800" b="0" dirty="0">
                          <a:solidFill>
                            <a:schemeClr val="tx1"/>
                          </a:solidFill>
                          <a:latin typeface="Arial" panose="020B0604020202020204" pitchFamily="34" charset="0"/>
                          <a:cs typeface="Arial" pitchFamily="34" charset="0"/>
                        </a:rPr>
                        <a:t>human factors</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70840">
                <a:tc>
                  <a:txBody>
                    <a:bodyPr/>
                    <a:lstStyle/>
                    <a:p>
                      <a:endParaRPr lang="en-US" sz="2800" dirty="0">
                        <a:latin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itchFamily="34" charset="0"/>
                        </a:rPr>
                        <a:t>Planning, design, or active phases</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0350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p:cNvSpPr>
            <a:spLocks noGrp="1"/>
          </p:cNvSpPr>
          <p:nvPr>
            <p:ph type="body" sz="quarter" idx="4294967295"/>
          </p:nvPr>
        </p:nvSpPr>
        <p:spPr>
          <a:xfrm>
            <a:off x="3967843" y="1453243"/>
            <a:ext cx="4947557" cy="4109357"/>
          </a:xfrm>
        </p:spPr>
        <p:txBody>
          <a:bodyPr>
            <a:noAutofit/>
          </a:bodyPr>
          <a:lstStyle/>
          <a:p>
            <a:pPr marL="236538" indent="-236538">
              <a:spcBef>
                <a:spcPts val="0"/>
              </a:spcBef>
              <a:defRPr/>
            </a:pPr>
            <a:r>
              <a:rPr lang="en-US" dirty="0"/>
              <a:t>Few WZ safety issues are identified in crash reports</a:t>
            </a:r>
          </a:p>
          <a:p>
            <a:pPr marL="236538" indent="-236538">
              <a:spcBef>
                <a:spcPts val="0"/>
              </a:spcBef>
              <a:defRPr/>
            </a:pPr>
            <a:r>
              <a:rPr lang="en-US" dirty="0"/>
              <a:t>Proactive safety </a:t>
            </a:r>
            <a:r>
              <a:rPr lang="en-US" u="sng" dirty="0"/>
              <a:t>anticipates</a:t>
            </a:r>
            <a:r>
              <a:rPr lang="en-US" dirty="0"/>
              <a:t> driver errors</a:t>
            </a:r>
          </a:p>
          <a:p>
            <a:pPr marL="236538" indent="-236538">
              <a:spcBef>
                <a:spcPts val="0"/>
              </a:spcBef>
              <a:defRPr/>
            </a:pPr>
            <a:r>
              <a:rPr lang="en-US" dirty="0"/>
              <a:t>Results can be incorporated into planning and design</a:t>
            </a:r>
          </a:p>
          <a:p>
            <a:pPr marL="236538" indent="-236538">
              <a:spcBef>
                <a:spcPts val="0"/>
              </a:spcBef>
              <a:defRPr/>
            </a:pPr>
            <a:r>
              <a:rPr lang="en-US" dirty="0"/>
              <a:t>Results can be implemented immediately</a:t>
            </a:r>
          </a:p>
          <a:p>
            <a:pPr>
              <a:buFont typeface="Arial" pitchFamily="34" charset="0"/>
              <a:buChar char="•"/>
              <a:defRPr/>
            </a:pPr>
            <a:endParaRPr lang="en-US" dirty="0"/>
          </a:p>
          <a:p>
            <a:endParaRPr lang="en-US" sz="2800" dirty="0"/>
          </a:p>
        </p:txBody>
      </p:sp>
      <p:pic>
        <p:nvPicPr>
          <p:cNvPr id="3" name="Picture 2" descr="Workers working on the road in a work zone"/>
          <p:cNvPicPr>
            <a:picLocks noChangeAspect="1"/>
          </p:cNvPicPr>
          <p:nvPr/>
        </p:nvPicPr>
        <p:blipFill>
          <a:blip r:embed="rId3" cstate="email">
            <a:extLst>
              <a:ext uri="{28A0092B-C50C-407E-A947-70E740481C1C}">
                <a14:useLocalDpi xmlns:a14="http://schemas.microsoft.com/office/drawing/2010/main"/>
              </a:ext>
            </a:extLst>
          </a:blip>
          <a:srcRect l="27857"/>
          <a:stretch>
            <a:fillRect/>
          </a:stretch>
        </p:blipFill>
        <p:spPr>
          <a:xfrm>
            <a:off x="304800" y="1828800"/>
            <a:ext cx="3444964" cy="3581400"/>
          </a:xfrm>
          <a:prstGeom prst="rect">
            <a:avLst/>
          </a:prstGeom>
        </p:spPr>
      </p:pic>
      <p:sp>
        <p:nvSpPr>
          <p:cNvPr id="4" name="Slide Number Placeholder 3"/>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34</a:t>
            </a:fld>
            <a:endParaRPr lang="en-US" dirty="0">
              <a:solidFill>
                <a:prstClr val="white"/>
              </a:solidFill>
              <a:latin typeface="Arial" panose="020B0604020202020204" pitchFamily="34" charset="0"/>
            </a:endParaRPr>
          </a:p>
        </p:txBody>
      </p:sp>
      <p:sp>
        <p:nvSpPr>
          <p:cNvPr id="6" name="Text Box 3"/>
          <p:cNvSpPr txBox="1">
            <a:spLocks noChangeArrowheads="1"/>
          </p:cNvSpPr>
          <p:nvPr/>
        </p:nvSpPr>
        <p:spPr bwMode="auto">
          <a:xfrm>
            <a:off x="304800" y="304800"/>
            <a:ext cx="8839200"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Why Do We Need WZRSAs?</a:t>
            </a:r>
          </a:p>
        </p:txBody>
      </p:sp>
      <p:sp>
        <p:nvSpPr>
          <p:cNvPr id="2" name="Google Shape;74;p1">
            <a:extLst>
              <a:ext uri="{FF2B5EF4-FFF2-40B4-BE49-F238E27FC236}">
                <a16:creationId xmlns:a16="http://schemas.microsoft.com/office/drawing/2014/main" id="{7FFB16BC-47B6-2365-FC8A-C15C3D499CA6}"/>
              </a:ext>
            </a:extLst>
          </p:cNvPr>
          <p:cNvSpPr/>
          <p:nvPr/>
        </p:nvSpPr>
        <p:spPr>
          <a:xfrm>
            <a:off x="1880756" y="5404757"/>
            <a:ext cx="2087088"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Washington State DOT</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788536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506186" y="221191"/>
            <a:ext cx="8637814"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Why Do We Need WZRSA?</a:t>
            </a:r>
          </a:p>
        </p:txBody>
      </p:sp>
      <p:sp>
        <p:nvSpPr>
          <p:cNvPr id="32771" name="Rectangle 3"/>
          <p:cNvSpPr>
            <a:spLocks noGrp="1" noChangeArrowheads="1"/>
          </p:cNvSpPr>
          <p:nvPr>
            <p:ph idx="4294967295"/>
          </p:nvPr>
        </p:nvSpPr>
        <p:spPr>
          <a:xfrm>
            <a:off x="430004" y="1396813"/>
            <a:ext cx="3429000" cy="4572000"/>
          </a:xfrm>
        </p:spPr>
        <p:txBody>
          <a:bodyPr>
            <a:noAutofit/>
          </a:bodyPr>
          <a:lstStyle/>
          <a:p>
            <a:pPr indent="0">
              <a:lnSpc>
                <a:spcPct val="90000"/>
              </a:lnSpc>
              <a:buNone/>
              <a:defRPr/>
            </a:pPr>
            <a:r>
              <a:rPr lang="en-US" dirty="0"/>
              <a:t>To manage the competing interests at play in work zones:</a:t>
            </a:r>
          </a:p>
        </p:txBody>
      </p:sp>
      <p:pic>
        <p:nvPicPr>
          <p:cNvPr id="6" name="Picture 5" descr="Stool"/>
          <p:cNvPicPr>
            <a:picLocks noChangeAspect="1" noChangeArrowheads="1"/>
          </p:cNvPicPr>
          <p:nvPr/>
        </p:nvPicPr>
        <p:blipFill>
          <a:blip r:embed="rId3" cstate="print"/>
          <a:srcRect/>
          <a:stretch>
            <a:fillRect/>
          </a:stretch>
        </p:blipFill>
        <p:spPr bwMode="auto">
          <a:xfrm>
            <a:off x="3771909" y="941611"/>
            <a:ext cx="2895600" cy="4127500"/>
          </a:xfrm>
          <a:prstGeom prst="rect">
            <a:avLst/>
          </a:prstGeom>
          <a:noFill/>
          <a:ln w="9525">
            <a:noFill/>
            <a:miter lim="800000"/>
            <a:headEnd/>
            <a:tailEnd/>
          </a:ln>
        </p:spPr>
      </p:pic>
      <p:sp>
        <p:nvSpPr>
          <p:cNvPr id="7" name="Rectangle 6" descr="Mobility"/>
          <p:cNvSpPr/>
          <p:nvPr/>
        </p:nvSpPr>
        <p:spPr>
          <a:xfrm>
            <a:off x="1714509" y="4751611"/>
            <a:ext cx="2743200" cy="707886"/>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4000" b="1" i="1" dirty="0">
                <a:ln w="11430"/>
                <a:solidFill>
                  <a:srgbClr val="C00000"/>
                </a:solidFill>
                <a:effectLst>
                  <a:outerShdw blurRad="80000" dist="40000" dir="5040000" algn="tl">
                    <a:srgbClr val="000000">
                      <a:alpha val="30000"/>
                    </a:srgbClr>
                  </a:outerShdw>
                </a:effectLst>
                <a:latin typeface="Arial" panose="020B0604020202020204" pitchFamily="34" charset="0"/>
              </a:rPr>
              <a:t>Mobility</a:t>
            </a:r>
          </a:p>
        </p:txBody>
      </p:sp>
      <p:sp>
        <p:nvSpPr>
          <p:cNvPr id="8" name="Rectangle 7" descr="Safety"/>
          <p:cNvSpPr/>
          <p:nvPr/>
        </p:nvSpPr>
        <p:spPr>
          <a:xfrm>
            <a:off x="4686309" y="4972770"/>
            <a:ext cx="2057400" cy="769441"/>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4400" b="1" i="1" dirty="0">
                <a:ln w="11430"/>
                <a:solidFill>
                  <a:srgbClr val="C00000"/>
                </a:solidFill>
                <a:effectLst>
                  <a:outerShdw blurRad="80000" dist="40000" dir="5040000" algn="tl">
                    <a:srgbClr val="000000">
                      <a:alpha val="30000"/>
                    </a:srgbClr>
                  </a:outerShdw>
                </a:effectLst>
                <a:latin typeface="Arial" panose="020B0604020202020204" pitchFamily="34" charset="0"/>
              </a:rPr>
              <a:t>Safety</a:t>
            </a:r>
          </a:p>
        </p:txBody>
      </p:sp>
      <p:sp>
        <p:nvSpPr>
          <p:cNvPr id="9" name="Rectangle 8"/>
          <p:cNvSpPr/>
          <p:nvPr/>
        </p:nvSpPr>
        <p:spPr>
          <a:xfrm>
            <a:off x="3771909" y="4065811"/>
            <a:ext cx="1828800" cy="646331"/>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3600" b="1" i="1" dirty="0">
                <a:ln w="11430"/>
                <a:solidFill>
                  <a:srgbClr val="C00000"/>
                </a:solidFill>
                <a:effectLst>
                  <a:outerShdw blurRad="80000" dist="40000" dir="5040000" algn="tl">
                    <a:srgbClr val="000000">
                      <a:alpha val="30000"/>
                    </a:srgbClr>
                  </a:outerShdw>
                </a:effectLst>
                <a:latin typeface="Arial" panose="020B0604020202020204" pitchFamily="34" charset="0"/>
              </a:rPr>
              <a:t>Cost</a:t>
            </a:r>
          </a:p>
        </p:txBody>
      </p:sp>
      <p:sp>
        <p:nvSpPr>
          <p:cNvPr id="10" name="Rectangle 9" descr="Construct-&#10;ability&#10;"/>
          <p:cNvSpPr/>
          <p:nvPr/>
        </p:nvSpPr>
        <p:spPr>
          <a:xfrm>
            <a:off x="6286509" y="3913411"/>
            <a:ext cx="2895600" cy="1200329"/>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3600" b="1" i="1" dirty="0">
                <a:ln w="11430"/>
                <a:solidFill>
                  <a:srgbClr val="C00000"/>
                </a:solidFill>
                <a:effectLst>
                  <a:outerShdw blurRad="80000" dist="40000" dir="5040000" algn="tl">
                    <a:srgbClr val="000000">
                      <a:alpha val="30000"/>
                    </a:srgbClr>
                  </a:outerShdw>
                </a:effectLst>
                <a:latin typeface="Arial" panose="020B0604020202020204" pitchFamily="34" charset="0"/>
              </a:rPr>
              <a:t>Construct-</a:t>
            </a:r>
          </a:p>
          <a:p>
            <a:pPr algn="ctr">
              <a:defRPr/>
            </a:pPr>
            <a:r>
              <a:rPr lang="en-US" sz="3600" b="1" i="1" dirty="0">
                <a:ln w="11430"/>
                <a:solidFill>
                  <a:srgbClr val="C00000"/>
                </a:solidFill>
                <a:effectLst>
                  <a:outerShdw blurRad="80000" dist="40000" dir="5040000" algn="tl">
                    <a:srgbClr val="000000">
                      <a:alpha val="30000"/>
                    </a:srgbClr>
                  </a:outerShdw>
                </a:effectLst>
                <a:latin typeface="Arial" panose="020B0604020202020204" pitchFamily="34" charset="0"/>
              </a:rPr>
              <a:t>ability</a:t>
            </a:r>
          </a:p>
        </p:txBody>
      </p:sp>
      <p:sp>
        <p:nvSpPr>
          <p:cNvPr id="4" name="Google Shape;74;p1">
            <a:extLst>
              <a:ext uri="{FF2B5EF4-FFF2-40B4-BE49-F238E27FC236}">
                <a16:creationId xmlns:a16="http://schemas.microsoft.com/office/drawing/2014/main" id="{7A656918-3336-A908-9084-6DC5B254D92E}"/>
              </a:ext>
            </a:extLst>
          </p:cNvPr>
          <p:cNvSpPr/>
          <p:nvPr/>
        </p:nvSpPr>
        <p:spPr>
          <a:xfrm>
            <a:off x="7345392" y="5459497"/>
            <a:ext cx="1060853"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5199155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36</a:t>
            </a:fld>
            <a:endParaRPr lang="en-US" dirty="0">
              <a:solidFill>
                <a:prstClr val="white"/>
              </a:solidFill>
              <a:latin typeface="Arial" panose="020B0604020202020204" pitchFamily="34" charset="0"/>
            </a:endParaRPr>
          </a:p>
        </p:txBody>
      </p:sp>
      <p:sp>
        <p:nvSpPr>
          <p:cNvPr id="3" name="Title 1"/>
          <p:cNvSpPr txBox="1">
            <a:spLocks/>
          </p:cNvSpPr>
          <p:nvPr/>
        </p:nvSpPr>
        <p:spPr>
          <a:xfrm>
            <a:off x="242596" y="0"/>
            <a:ext cx="8901404" cy="1219200"/>
          </a:xfrm>
          <a:prstGeom prst="rect">
            <a:avLst/>
          </a:prstGeom>
        </p:spPr>
        <p:txBody>
          <a:bodyPr vert="horz" lIns="91407" tIns="45704" rIns="91407" bIns="45704" rtlCol="0" anchor="ctr">
            <a:noAutofit/>
          </a:bodyPr>
          <a:lstStyle/>
          <a:p>
            <a:pPr defTabSz="914079" fontAlgn="auto">
              <a:spcAft>
                <a:spcPts val="0"/>
              </a:spcAft>
              <a:defRPr/>
            </a:pPr>
            <a:r>
              <a:rPr lang="en-US" sz="3600" b="1" dirty="0">
                <a:solidFill>
                  <a:srgbClr val="00ACA1"/>
                </a:solidFill>
                <a:latin typeface="Arial" panose="020B0604020202020204" pitchFamily="34" charset="0"/>
                <a:ea typeface="+mj-ea"/>
                <a:cs typeface="+mj-cs"/>
              </a:rPr>
              <a:t>Good Candidates for a WZRSA</a:t>
            </a:r>
          </a:p>
        </p:txBody>
      </p:sp>
      <p:sp>
        <p:nvSpPr>
          <p:cNvPr id="18433" name="Rectangle 1"/>
          <p:cNvSpPr>
            <a:spLocks noChangeArrowheads="1"/>
          </p:cNvSpPr>
          <p:nvPr/>
        </p:nvSpPr>
        <p:spPr bwMode="auto">
          <a:xfrm>
            <a:off x="419100" y="1479503"/>
            <a:ext cx="3581400" cy="3108511"/>
          </a:xfrm>
          <a:prstGeom prst="rect">
            <a:avLst/>
          </a:prstGeom>
          <a:noFill/>
          <a:ln w="9525">
            <a:noFill/>
            <a:miter lim="800000"/>
            <a:headEnd/>
            <a:tailEnd/>
          </a:ln>
          <a:effectLst/>
        </p:spPr>
        <p:txBody>
          <a:bodyPr vert="horz" wrap="square" lIns="91407" tIns="45704" rIns="91407" bIns="45704" numCol="1" anchor="ctr" anchorCtr="0" compatLnSpc="1">
            <a:prstTxWarp prst="textNoShape">
              <a:avLst/>
            </a:prstTxWarp>
            <a:spAutoFit/>
          </a:bodyPr>
          <a:lstStyle/>
          <a:p>
            <a:pPr marL="347350" indent="-347350" defTabSz="914079">
              <a:buFont typeface="Arial" pitchFamily="34" charset="0"/>
              <a:buChar char="•"/>
            </a:pPr>
            <a:r>
              <a:rPr kumimoji="0" lang="en-US" sz="2800" b="0" u="none" strike="noStrike" cap="none" normalizeH="0" baseline="0" dirty="0">
                <a:ln>
                  <a:noFill/>
                </a:ln>
                <a:solidFill>
                  <a:schemeClr val="tx1"/>
                </a:solidFill>
                <a:effectLst/>
                <a:latin typeface="Arial" panose="020B0604020202020204" pitchFamily="34" charset="0"/>
                <a:ea typeface="Calibri" pitchFamily="34" charset="0"/>
                <a:cs typeface="Times New Roman" pitchFamily="18" charset="0"/>
              </a:rPr>
              <a:t>Proximity to another work zone</a:t>
            </a:r>
          </a:p>
          <a:p>
            <a:pPr marL="347350" indent="-347350" defTabSz="914079">
              <a:buFont typeface="Arial" pitchFamily="34" charset="0"/>
              <a:buChar char="•"/>
            </a:pPr>
            <a:r>
              <a:rPr lang="en-US" sz="2800" b="0" dirty="0">
                <a:solidFill>
                  <a:schemeClr val="tx1"/>
                </a:solidFill>
                <a:latin typeface="Arial" panose="020B0604020202020204" pitchFamily="34" charset="0"/>
                <a:ea typeface="Calibri" pitchFamily="34" charset="0"/>
                <a:cs typeface="Times New Roman" pitchFamily="18" charset="0"/>
              </a:rPr>
              <a:t>Project is considered “significant” </a:t>
            </a:r>
            <a:endParaRPr kumimoji="0" lang="en-US" sz="2800" b="0" u="none" strike="noStrike" cap="none" normalizeH="0" baseline="0" dirty="0">
              <a:ln>
                <a:noFill/>
              </a:ln>
              <a:solidFill>
                <a:schemeClr val="tx1"/>
              </a:solidFill>
              <a:effectLst/>
              <a:latin typeface="Arial" panose="020B0604020202020204" pitchFamily="34" charset="0"/>
              <a:ea typeface="Calibri" pitchFamily="34" charset="0"/>
              <a:cs typeface="Times New Roman" pitchFamily="18" charset="0"/>
            </a:endParaRPr>
          </a:p>
          <a:p>
            <a:pPr marL="347350" indent="-347350" defTabSz="914079">
              <a:buFont typeface="Arial" pitchFamily="34" charset="0"/>
              <a:buChar char="•"/>
            </a:pPr>
            <a:r>
              <a:rPr kumimoji="0" lang="en-US" sz="2800" b="0" u="none" strike="noStrike" cap="none" normalizeH="0" baseline="0" dirty="0">
                <a:ln>
                  <a:noFill/>
                </a:ln>
                <a:solidFill>
                  <a:schemeClr val="tx1"/>
                </a:solidFill>
                <a:effectLst/>
                <a:latin typeface="Arial" panose="020B0604020202020204" pitchFamily="34" charset="0"/>
                <a:ea typeface="Calibri" pitchFamily="34" charset="0"/>
                <a:cs typeface="Times New Roman" pitchFamily="18" charset="0"/>
              </a:rPr>
              <a:t>History of safety and mobility issues</a:t>
            </a:r>
            <a:endParaRPr lang="en-US" sz="2800" b="0" dirty="0">
              <a:solidFill>
                <a:schemeClr val="tx1"/>
              </a:solidFill>
              <a:latin typeface="Arial" panose="020B0604020202020204" pitchFamily="34" charset="0"/>
            </a:endParaRPr>
          </a:p>
        </p:txBody>
      </p:sp>
      <p:pic>
        <p:nvPicPr>
          <p:cNvPr id="6" name="Picture 2" descr="Cars on the highway"/>
          <p:cNvPicPr>
            <a:picLocks noChangeAspect="1" noChangeArrowheads="1"/>
          </p:cNvPicPr>
          <p:nvPr/>
        </p:nvPicPr>
        <p:blipFill>
          <a:blip r:embed="rId3" cstate="print"/>
          <a:srcRect r="42667"/>
          <a:stretch>
            <a:fillRect/>
          </a:stretch>
        </p:blipFill>
        <p:spPr bwMode="auto">
          <a:xfrm>
            <a:off x="4271940" y="1479503"/>
            <a:ext cx="3810000" cy="4452384"/>
          </a:xfrm>
          <a:prstGeom prst="rect">
            <a:avLst/>
          </a:prstGeom>
          <a:noFill/>
          <a:ln w="9525">
            <a:noFill/>
            <a:miter lim="800000"/>
            <a:headEnd/>
            <a:tailEnd/>
          </a:ln>
        </p:spPr>
      </p:pic>
      <p:sp>
        <p:nvSpPr>
          <p:cNvPr id="4" name="Google Shape;74;p1">
            <a:extLst>
              <a:ext uri="{FF2B5EF4-FFF2-40B4-BE49-F238E27FC236}">
                <a16:creationId xmlns:a16="http://schemas.microsoft.com/office/drawing/2014/main" id="{6326B568-E65C-DFF3-8A5B-63390A423DB1}"/>
              </a:ext>
            </a:extLst>
          </p:cNvPr>
          <p:cNvSpPr/>
          <p:nvPr/>
        </p:nvSpPr>
        <p:spPr>
          <a:xfrm>
            <a:off x="7021087" y="5890061"/>
            <a:ext cx="1060853"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259959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37</a:t>
            </a:fld>
            <a:endParaRPr lang="en-US" dirty="0">
              <a:solidFill>
                <a:prstClr val="white"/>
              </a:solidFill>
              <a:latin typeface="Arial" panose="020B0604020202020204" pitchFamily="34" charset="0"/>
            </a:endParaRPr>
          </a:p>
        </p:txBody>
      </p:sp>
      <p:sp>
        <p:nvSpPr>
          <p:cNvPr id="3" name="Title 1"/>
          <p:cNvSpPr txBox="1">
            <a:spLocks/>
          </p:cNvSpPr>
          <p:nvPr/>
        </p:nvSpPr>
        <p:spPr>
          <a:xfrm>
            <a:off x="457200" y="0"/>
            <a:ext cx="8686800" cy="1219200"/>
          </a:xfrm>
          <a:prstGeom prst="rect">
            <a:avLst/>
          </a:prstGeom>
        </p:spPr>
        <p:txBody>
          <a:bodyPr vert="horz" lIns="91407" tIns="45704" rIns="91407" bIns="45704" rtlCol="0" anchor="ctr">
            <a:noAutofit/>
          </a:bodyPr>
          <a:lstStyle/>
          <a:p>
            <a:pPr defTabSz="914079" fontAlgn="auto">
              <a:spcAft>
                <a:spcPts val="0"/>
              </a:spcAft>
              <a:defRPr/>
            </a:pPr>
            <a:r>
              <a:rPr lang="en-US" sz="3600" b="1" dirty="0">
                <a:solidFill>
                  <a:srgbClr val="00ACA1"/>
                </a:solidFill>
                <a:latin typeface="Arial" panose="020B0604020202020204" pitchFamily="34" charset="0"/>
                <a:ea typeface="+mj-ea"/>
                <a:cs typeface="+mj-cs"/>
              </a:rPr>
              <a:t>Good Candidates for a WZRSA</a:t>
            </a:r>
          </a:p>
        </p:txBody>
      </p:sp>
      <p:sp>
        <p:nvSpPr>
          <p:cNvPr id="18433" name="Rectangle 1"/>
          <p:cNvSpPr>
            <a:spLocks noChangeArrowheads="1"/>
          </p:cNvSpPr>
          <p:nvPr/>
        </p:nvSpPr>
        <p:spPr bwMode="auto">
          <a:xfrm>
            <a:off x="457200" y="1449092"/>
            <a:ext cx="3581400" cy="3539398"/>
          </a:xfrm>
          <a:prstGeom prst="rect">
            <a:avLst/>
          </a:prstGeom>
          <a:noFill/>
          <a:ln w="9525">
            <a:noFill/>
            <a:miter lim="800000"/>
            <a:headEnd/>
            <a:tailEnd/>
          </a:ln>
          <a:effectLst/>
        </p:spPr>
        <p:txBody>
          <a:bodyPr vert="horz" wrap="square" lIns="91407" tIns="45704" rIns="91407" bIns="45704" numCol="1" anchor="ctr" anchorCtr="0" compatLnSpc="1">
            <a:prstTxWarp prst="textNoShape">
              <a:avLst/>
            </a:prstTxWarp>
            <a:spAutoFit/>
          </a:bodyPr>
          <a:lstStyle/>
          <a:p>
            <a:pPr marL="347350" indent="-347350" defTabSz="914079">
              <a:buFont typeface="Arial" pitchFamily="34" charset="0"/>
              <a:buChar char="•"/>
            </a:pPr>
            <a:r>
              <a:rPr kumimoji="0" lang="en-US" sz="2800" b="0" u="none" strike="noStrike" cap="none" normalizeH="0" baseline="0" dirty="0">
                <a:ln>
                  <a:noFill/>
                </a:ln>
                <a:solidFill>
                  <a:schemeClr val="tx1"/>
                </a:solidFill>
                <a:effectLst/>
                <a:latin typeface="Arial" panose="020B0604020202020204" pitchFamily="34" charset="0"/>
                <a:ea typeface="Calibri" pitchFamily="34" charset="0"/>
                <a:cs typeface="Times New Roman" pitchFamily="18" charset="0"/>
              </a:rPr>
              <a:t>Complex traffic control plan</a:t>
            </a:r>
          </a:p>
          <a:p>
            <a:pPr marL="347350" indent="-347350" defTabSz="914079">
              <a:buFont typeface="Arial" pitchFamily="34" charset="0"/>
              <a:buChar char="•"/>
            </a:pPr>
            <a:r>
              <a:rPr kumimoji="0" lang="en-US" sz="2800" b="0" u="none" strike="noStrike" cap="none" normalizeH="0" baseline="0" dirty="0">
                <a:ln>
                  <a:noFill/>
                </a:ln>
                <a:solidFill>
                  <a:schemeClr val="tx1"/>
                </a:solidFill>
                <a:effectLst/>
                <a:latin typeface="Arial" panose="020B0604020202020204" pitchFamily="34" charset="0"/>
                <a:ea typeface="Calibri" pitchFamily="34" charset="0"/>
                <a:cs typeface="Times New Roman" pitchFamily="18" charset="0"/>
              </a:rPr>
              <a:t>Multiple construction stages exist</a:t>
            </a:r>
            <a:endParaRPr lang="en-US" sz="2800" b="0" dirty="0">
              <a:solidFill>
                <a:schemeClr val="tx1"/>
              </a:solidFill>
              <a:latin typeface="Arial" panose="020B0604020202020204" pitchFamily="34" charset="0"/>
            </a:endParaRPr>
          </a:p>
          <a:p>
            <a:pPr marL="347350" indent="-347350">
              <a:buFont typeface="Arial" pitchFamily="34" charset="0"/>
              <a:buChar char="•"/>
            </a:pPr>
            <a:r>
              <a:rPr lang="en-US" sz="2800" b="0" dirty="0">
                <a:solidFill>
                  <a:prstClr val="black"/>
                </a:solidFill>
                <a:latin typeface="Arial" panose="020B0604020202020204" pitchFamily="34" charset="0"/>
                <a:ea typeface="Calibri" pitchFamily="34" charset="0"/>
                <a:cs typeface="Times New Roman" pitchFamily="18" charset="0"/>
              </a:rPr>
              <a:t>Active work zone is not performing as expected </a:t>
            </a:r>
          </a:p>
        </p:txBody>
      </p:sp>
      <p:pic>
        <p:nvPicPr>
          <p:cNvPr id="5" name="Picture 2" descr="Image showing construction of an overpass with portable concrete barrier separating traffic from the area"/>
          <p:cNvPicPr>
            <a:picLocks noChangeAspect="1" noChangeArrowheads="1"/>
          </p:cNvPicPr>
          <p:nvPr/>
        </p:nvPicPr>
        <p:blipFill>
          <a:blip r:embed="rId3" cstate="print"/>
          <a:srcRect l="30833"/>
          <a:stretch>
            <a:fillRect/>
          </a:stretch>
        </p:blipFill>
        <p:spPr bwMode="auto">
          <a:xfrm>
            <a:off x="4247243" y="1219200"/>
            <a:ext cx="4216400" cy="4572000"/>
          </a:xfrm>
          <a:prstGeom prst="rect">
            <a:avLst/>
          </a:prstGeom>
          <a:noFill/>
        </p:spPr>
      </p:pic>
      <p:sp>
        <p:nvSpPr>
          <p:cNvPr id="6" name="Google Shape;74;p1">
            <a:extLst>
              <a:ext uri="{FF2B5EF4-FFF2-40B4-BE49-F238E27FC236}">
                <a16:creationId xmlns:a16="http://schemas.microsoft.com/office/drawing/2014/main" id="{BE458BFB-15BC-0976-8098-31F8EAFFFD88}"/>
              </a:ext>
            </a:extLst>
          </p:cNvPr>
          <p:cNvSpPr/>
          <p:nvPr/>
        </p:nvSpPr>
        <p:spPr>
          <a:xfrm>
            <a:off x="7509460" y="5791200"/>
            <a:ext cx="1060853"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7" name="Picture 2" descr="C:\Users\JMM Toshiba\Desktop\Barriers VA\DSCF1747.JPG">
            <a:extLst>
              <a:ext uri="{FF2B5EF4-FFF2-40B4-BE49-F238E27FC236}">
                <a16:creationId xmlns:a16="http://schemas.microsoft.com/office/drawing/2014/main" id="{F834296A-8B26-AFCF-7F88-095E33AE4460}"/>
              </a:ext>
            </a:extLst>
          </p:cNvPr>
          <p:cNvPicPr>
            <a:picLocks noChangeAspect="1" noChangeArrowheads="1"/>
          </p:cNvPicPr>
          <p:nvPr/>
        </p:nvPicPr>
        <p:blipFill rotWithShape="1">
          <a:blip r:embed="rId4" cstate="print">
            <a:alphaModFix/>
            <a:extLst>
              <a:ext uri="{BEBA8EAE-BF5A-486C-A8C5-ECC9F3942E4B}">
                <a14:imgProps xmlns:a14="http://schemas.microsoft.com/office/drawing/2010/main">
                  <a14:imgLayer r:embed="rId5">
                    <a14:imgEffect>
                      <a14:artisticBlur/>
                    </a14:imgEffect>
                  </a14:imgLayer>
                </a14:imgProps>
              </a:ext>
            </a:extLst>
          </a:blip>
          <a:srcRect l="90592" t="75227" r="3954" b="20455"/>
          <a:stretch/>
        </p:blipFill>
        <p:spPr bwMode="auto">
          <a:xfrm>
            <a:off x="7928264" y="4655127"/>
            <a:ext cx="332509" cy="197428"/>
          </a:xfrm>
          <a:prstGeom prst="rect">
            <a:avLst/>
          </a:prstGeom>
          <a:noFill/>
        </p:spPr>
      </p:pic>
    </p:spTree>
    <p:extLst>
      <p:ext uri="{BB962C8B-B14F-4D97-AF65-F5344CB8AC3E}">
        <p14:creationId xmlns:p14="http://schemas.microsoft.com/office/powerpoint/2010/main" val="15727939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1886" y="0"/>
            <a:ext cx="8752114" cy="1295400"/>
          </a:xfrm>
        </p:spPr>
        <p:txBody>
          <a:bodyPr>
            <a:noAutofit/>
          </a:bodyPr>
          <a:lstStyle/>
          <a:p>
            <a:r>
              <a:rPr lang="en-US" dirty="0"/>
              <a:t>When to Conduct a WZRSA?</a:t>
            </a:r>
          </a:p>
        </p:txBody>
      </p:sp>
      <p:sp>
        <p:nvSpPr>
          <p:cNvPr id="10" name="Text Placeholder 2"/>
          <p:cNvSpPr>
            <a:spLocks noGrp="1"/>
          </p:cNvSpPr>
          <p:nvPr>
            <p:ph type="body" sz="quarter" idx="4294967295"/>
          </p:nvPr>
        </p:nvSpPr>
        <p:spPr>
          <a:xfrm>
            <a:off x="76200" y="1219200"/>
            <a:ext cx="3352800" cy="4419600"/>
          </a:xfrm>
        </p:spPr>
        <p:txBody>
          <a:bodyPr/>
          <a:lstStyle/>
          <a:p>
            <a:pPr>
              <a:lnSpc>
                <a:spcPct val="90000"/>
              </a:lnSpc>
              <a:defRPr/>
            </a:pPr>
            <a:endParaRPr lang="en-US" dirty="0"/>
          </a:p>
          <a:p>
            <a:pPr>
              <a:lnSpc>
                <a:spcPct val="90000"/>
              </a:lnSpc>
              <a:defRPr/>
            </a:pPr>
            <a:r>
              <a:rPr lang="en-US" b="1" dirty="0"/>
              <a:t>Early Phases</a:t>
            </a:r>
          </a:p>
          <a:p>
            <a:pPr lvl="1">
              <a:lnSpc>
                <a:spcPct val="90000"/>
              </a:lnSpc>
              <a:buFont typeface="Arial" pitchFamily="34" charset="0"/>
              <a:buChar char="•"/>
              <a:defRPr/>
            </a:pPr>
            <a:r>
              <a:rPr lang="en-US" dirty="0"/>
              <a:t>Planning</a:t>
            </a:r>
          </a:p>
          <a:p>
            <a:pPr lvl="1">
              <a:lnSpc>
                <a:spcPct val="90000"/>
              </a:lnSpc>
              <a:buFont typeface="Arial" pitchFamily="34" charset="0"/>
              <a:buChar char="•"/>
              <a:defRPr/>
            </a:pPr>
            <a:r>
              <a:rPr lang="en-US" dirty="0"/>
              <a:t>Preliminary design</a:t>
            </a:r>
          </a:p>
          <a:p>
            <a:pPr lvl="1">
              <a:lnSpc>
                <a:spcPct val="90000"/>
              </a:lnSpc>
              <a:buFont typeface="Arial" pitchFamily="34" charset="0"/>
              <a:buChar char="•"/>
              <a:defRPr/>
            </a:pPr>
            <a:r>
              <a:rPr lang="en-US" dirty="0"/>
              <a:t>Final design</a:t>
            </a:r>
          </a:p>
          <a:p>
            <a:pPr lvl="1">
              <a:lnSpc>
                <a:spcPct val="90000"/>
              </a:lnSpc>
              <a:defRPr/>
            </a:pPr>
            <a:endParaRPr lang="en-US" sz="2400" dirty="0"/>
          </a:p>
          <a:p>
            <a:pPr>
              <a:lnSpc>
                <a:spcPct val="90000"/>
              </a:lnSpc>
              <a:defRPr/>
            </a:pPr>
            <a:r>
              <a:rPr lang="en-US" b="1" dirty="0"/>
              <a:t>Active Work Zone</a:t>
            </a:r>
          </a:p>
          <a:p>
            <a:endParaRPr lang="en-US" sz="2800" dirty="0"/>
          </a:p>
        </p:txBody>
      </p:sp>
      <p:pic>
        <p:nvPicPr>
          <p:cNvPr id="5" name="Picture 4">
            <a:extLs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3352800" y="1447800"/>
            <a:ext cx="5715000" cy="4038600"/>
          </a:xfrm>
          <a:prstGeom prst="rect">
            <a:avLst/>
          </a:prstGeom>
          <a:noFill/>
          <a:ln w="9525">
            <a:solidFill>
              <a:srgbClr val="C00000"/>
            </a:solidFill>
            <a:miter lim="800000"/>
            <a:headEnd/>
            <a:tailEnd/>
          </a:ln>
        </p:spPr>
      </p:pic>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38</a:t>
            </a:fld>
            <a:endParaRPr lang="en-US" dirty="0">
              <a:solidFill>
                <a:prstClr val="white"/>
              </a:solidFill>
              <a:latin typeface="Arial" panose="020B0604020202020204" pitchFamily="34" charset="0"/>
            </a:endParaRPr>
          </a:p>
        </p:txBody>
      </p:sp>
      <p:sp>
        <p:nvSpPr>
          <p:cNvPr id="4" name="Google Shape;74;p1">
            <a:extLst>
              <a:ext uri="{FF2B5EF4-FFF2-40B4-BE49-F238E27FC236}">
                <a16:creationId xmlns:a16="http://schemas.microsoft.com/office/drawing/2014/main" id="{7CF6B8C5-33FC-ED14-46FF-83DCA235DAE6}"/>
              </a:ext>
            </a:extLst>
          </p:cNvPr>
          <p:cNvSpPr/>
          <p:nvPr/>
        </p:nvSpPr>
        <p:spPr>
          <a:xfrm>
            <a:off x="8006947" y="5612430"/>
            <a:ext cx="1060853"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708566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4294967295"/>
          </p:nvPr>
        </p:nvSpPr>
        <p:spPr>
          <a:xfrm>
            <a:off x="381000" y="1338943"/>
            <a:ext cx="4648200" cy="4572000"/>
          </a:xfrm>
        </p:spPr>
        <p:txBody>
          <a:bodyPr>
            <a:noAutofit/>
          </a:bodyPr>
          <a:lstStyle/>
          <a:p>
            <a:pPr>
              <a:spcBef>
                <a:spcPts val="0"/>
              </a:spcBef>
              <a:defRPr/>
            </a:pPr>
            <a:r>
              <a:rPr lang="en-US" dirty="0"/>
              <a:t>Geometric design</a:t>
            </a:r>
          </a:p>
          <a:p>
            <a:pPr>
              <a:spcBef>
                <a:spcPts val="0"/>
              </a:spcBef>
              <a:defRPr/>
            </a:pPr>
            <a:r>
              <a:rPr lang="en-US" dirty="0"/>
              <a:t>Staging</a:t>
            </a:r>
          </a:p>
          <a:p>
            <a:pPr>
              <a:spcBef>
                <a:spcPts val="0"/>
              </a:spcBef>
              <a:defRPr/>
            </a:pPr>
            <a:r>
              <a:rPr lang="en-US" dirty="0"/>
              <a:t>Construction techniques</a:t>
            </a:r>
          </a:p>
          <a:p>
            <a:pPr>
              <a:spcBef>
                <a:spcPts val="0"/>
              </a:spcBef>
              <a:defRPr/>
            </a:pPr>
            <a:r>
              <a:rPr lang="en-US" dirty="0"/>
              <a:t>Duration</a:t>
            </a:r>
          </a:p>
          <a:p>
            <a:pPr>
              <a:spcBef>
                <a:spcPts val="0"/>
              </a:spcBef>
              <a:defRPr/>
            </a:pPr>
            <a:r>
              <a:rPr lang="en-US" dirty="0"/>
              <a:t>Impacts on all road users</a:t>
            </a:r>
          </a:p>
          <a:p>
            <a:pPr>
              <a:spcBef>
                <a:spcPts val="0"/>
              </a:spcBef>
              <a:defRPr/>
            </a:pPr>
            <a:r>
              <a:rPr lang="en-US" dirty="0"/>
              <a:t>Temporary traffic control</a:t>
            </a:r>
          </a:p>
          <a:p>
            <a:pPr>
              <a:spcBef>
                <a:spcPts val="0"/>
              </a:spcBef>
              <a:defRPr/>
            </a:pPr>
            <a:r>
              <a:rPr lang="en-US" dirty="0"/>
              <a:t>Project costs</a:t>
            </a:r>
          </a:p>
          <a:p>
            <a:pPr>
              <a:spcBef>
                <a:spcPts val="0"/>
              </a:spcBef>
              <a:defRPr/>
            </a:pPr>
            <a:r>
              <a:rPr lang="en-US" dirty="0"/>
              <a:t>Public involvement</a:t>
            </a:r>
          </a:p>
          <a:p>
            <a:pPr>
              <a:spcBef>
                <a:spcPts val="0"/>
              </a:spcBef>
              <a:defRPr/>
            </a:pPr>
            <a:endParaRPr lang="en-US" sz="3600" dirty="0"/>
          </a:p>
        </p:txBody>
      </p:sp>
      <p:sp>
        <p:nvSpPr>
          <p:cNvPr id="6" name="Text Box 3"/>
          <p:cNvSpPr txBox="1">
            <a:spLocks noChangeArrowheads="1"/>
          </p:cNvSpPr>
          <p:nvPr/>
        </p:nvSpPr>
        <p:spPr bwMode="auto">
          <a:xfrm>
            <a:off x="517529" y="228601"/>
            <a:ext cx="8169275"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Planning and Design WZRSAs</a:t>
            </a:r>
          </a:p>
        </p:txBody>
      </p:sp>
      <p:pic>
        <p:nvPicPr>
          <p:cNvPr id="7" name="Picture 2" descr="Vehicles navigating a lane closure with highlights on the activity area with arrow board and cones in a taper">
            <a:extLst>
              <a:ext uri="{C183D7F6-B498-43B3-948B-1728B52AA6E4}">
                <adec:decorative xmlns:adec="http://schemas.microsoft.com/office/drawing/2017/decorative" val="0"/>
              </a:ext>
            </a:extLst>
          </p:cNvPr>
          <p:cNvPicPr>
            <a:picLocks noChangeAspect="1" noChangeArrowheads="1"/>
          </p:cNvPicPr>
          <p:nvPr/>
        </p:nvPicPr>
        <p:blipFill>
          <a:blip r:embed="rId3" cstate="print"/>
          <a:srcRect l="38653" t="23958" r="33236" b="10417"/>
          <a:stretch>
            <a:fillRect/>
          </a:stretch>
        </p:blipFill>
        <p:spPr bwMode="auto">
          <a:xfrm>
            <a:off x="5323114" y="1338943"/>
            <a:ext cx="3064069" cy="4021591"/>
          </a:xfrm>
          <a:prstGeom prst="rect">
            <a:avLst/>
          </a:prstGeom>
          <a:noFill/>
          <a:ln w="9525">
            <a:noFill/>
            <a:miter lim="800000"/>
            <a:headEnd/>
            <a:tailEnd/>
          </a:ln>
        </p:spPr>
      </p:pic>
      <p:sp>
        <p:nvSpPr>
          <p:cNvPr id="2" name="Google Shape;74;p1">
            <a:extLst>
              <a:ext uri="{FF2B5EF4-FFF2-40B4-BE49-F238E27FC236}">
                <a16:creationId xmlns:a16="http://schemas.microsoft.com/office/drawing/2014/main" id="{0F4A5F57-BEB4-A832-7209-3A186DA960D8}"/>
              </a:ext>
            </a:extLst>
          </p:cNvPr>
          <p:cNvSpPr/>
          <p:nvPr/>
        </p:nvSpPr>
        <p:spPr>
          <a:xfrm>
            <a:off x="7326330" y="5395966"/>
            <a:ext cx="1060853"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141676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4294967295"/>
          </p:nvPr>
        </p:nvSpPr>
        <p:spPr>
          <a:xfrm>
            <a:off x="0" y="1295399"/>
            <a:ext cx="8915400" cy="2209800"/>
          </a:xfrm>
        </p:spPr>
        <p:txBody>
          <a:bodyPr>
            <a:noAutofit/>
          </a:bodyPr>
          <a:lstStyle/>
          <a:p>
            <a:pPr marL="365631" indent="-255942" algn="ctr">
              <a:lnSpc>
                <a:spcPct val="90000"/>
              </a:lnSpc>
              <a:spcBef>
                <a:spcPct val="0"/>
              </a:spcBef>
              <a:buClr>
                <a:schemeClr val="accent3"/>
              </a:buClr>
              <a:buNone/>
              <a:defRPr/>
            </a:pPr>
            <a:r>
              <a:rPr lang="en-US" sz="4000" dirty="0"/>
              <a:t>  </a:t>
            </a:r>
            <a:r>
              <a:rPr lang="en-US" b="1" dirty="0">
                <a:solidFill>
                  <a:srgbClr val="C00000"/>
                </a:solidFill>
              </a:rPr>
              <a:t>Reduce the number and severity of  transportation related crashes for roadway users and workers!</a:t>
            </a:r>
          </a:p>
          <a:p>
            <a:pPr marL="365631" indent="-255942">
              <a:lnSpc>
                <a:spcPct val="90000"/>
              </a:lnSpc>
              <a:spcBef>
                <a:spcPct val="0"/>
              </a:spcBef>
              <a:buClr>
                <a:schemeClr val="accent3"/>
              </a:buClr>
              <a:buNone/>
              <a:defRPr/>
            </a:pPr>
            <a:endParaRPr lang="en-US" sz="3600" dirty="0"/>
          </a:p>
          <a:p>
            <a:pPr marL="365631" indent="-255942">
              <a:lnSpc>
                <a:spcPct val="90000"/>
              </a:lnSpc>
              <a:spcBef>
                <a:spcPct val="0"/>
              </a:spcBef>
              <a:buClr>
                <a:schemeClr val="accent3"/>
              </a:buClr>
              <a:buNone/>
              <a:defRPr/>
            </a:pPr>
            <a:endParaRPr lang="en-US" sz="3600" dirty="0"/>
          </a:p>
        </p:txBody>
      </p:sp>
      <p:sp>
        <p:nvSpPr>
          <p:cNvPr id="16386" name="Rectangle 2"/>
          <p:cNvSpPr>
            <a:spLocks noGrp="1" noChangeArrowheads="1"/>
          </p:cNvSpPr>
          <p:nvPr>
            <p:ph type="title" idx="4294967295"/>
          </p:nvPr>
        </p:nvSpPr>
        <p:spPr>
          <a:xfrm>
            <a:off x="294968" y="176980"/>
            <a:ext cx="8849032" cy="1118419"/>
          </a:xfrm>
        </p:spPr>
        <p:txBody>
          <a:bodyPr>
            <a:noAutofit/>
          </a:bodyPr>
          <a:lstStyle/>
          <a:p>
            <a:pPr eaLnBrk="1" hangingPunct="1"/>
            <a:r>
              <a:rPr lang="en-US" b="1" dirty="0"/>
              <a:t>The Goal</a:t>
            </a:r>
            <a:r>
              <a:rPr lang="en-US" dirty="0"/>
              <a:t>: </a:t>
            </a:r>
            <a:r>
              <a:rPr lang="en-US" b="1" dirty="0"/>
              <a:t>Begin with the End In Mind</a:t>
            </a:r>
          </a:p>
        </p:txBody>
      </p:sp>
    </p:spTree>
    <p:extLst>
      <p:ext uri="{BB962C8B-B14F-4D97-AF65-F5344CB8AC3E}">
        <p14:creationId xmlns:p14="http://schemas.microsoft.com/office/powerpoint/2010/main" val="290904107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4294967295"/>
          </p:nvPr>
        </p:nvSpPr>
        <p:spPr>
          <a:xfrm>
            <a:off x="533399" y="1266825"/>
            <a:ext cx="6085609" cy="4324350"/>
          </a:xfrm>
        </p:spPr>
        <p:txBody>
          <a:bodyPr/>
          <a:lstStyle/>
          <a:p>
            <a:pPr>
              <a:spcBef>
                <a:spcPts val="600"/>
              </a:spcBef>
              <a:spcAft>
                <a:spcPts val="600"/>
              </a:spcAft>
              <a:defRPr/>
            </a:pPr>
            <a:r>
              <a:rPr lang="en-US" dirty="0"/>
              <a:t>Ensure safety and mobility goals are being met</a:t>
            </a:r>
          </a:p>
          <a:p>
            <a:pPr>
              <a:spcBef>
                <a:spcPts val="600"/>
              </a:spcBef>
              <a:spcAft>
                <a:spcPts val="600"/>
              </a:spcAft>
              <a:defRPr/>
            </a:pPr>
            <a:r>
              <a:rPr lang="en-US" dirty="0"/>
              <a:t>Verify that the TMP is working effectively</a:t>
            </a:r>
          </a:p>
        </p:txBody>
      </p:sp>
      <p:sp>
        <p:nvSpPr>
          <p:cNvPr id="6" name="Text Box 3"/>
          <p:cNvSpPr txBox="1">
            <a:spLocks noChangeArrowheads="1"/>
          </p:cNvSpPr>
          <p:nvPr/>
        </p:nvSpPr>
        <p:spPr bwMode="auto">
          <a:xfrm>
            <a:off x="533400" y="235836"/>
            <a:ext cx="8610599" cy="646298"/>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Active Work Zone RSA</a:t>
            </a:r>
          </a:p>
        </p:txBody>
      </p:sp>
    </p:spTree>
    <p:extLst>
      <p:ext uri="{BB962C8B-B14F-4D97-AF65-F5344CB8AC3E}">
        <p14:creationId xmlns:p14="http://schemas.microsoft.com/office/powerpoint/2010/main" val="4178604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a:xfrm>
            <a:off x="304800" y="0"/>
            <a:ext cx="8839200" cy="1295400"/>
          </a:xfrm>
          <a:prstGeom prst="rect">
            <a:avLst/>
          </a:prstGeom>
        </p:spPr>
        <p:txBody>
          <a:bodyPr lIns="91407" tIns="45704" rIns="91407" bIns="45704" anchor="ctr">
            <a:normAutofit/>
          </a:bodyPr>
          <a:lstStyle/>
          <a:p>
            <a:pPr fontAlgn="auto">
              <a:spcAft>
                <a:spcPts val="0"/>
              </a:spcAft>
              <a:defRPr/>
            </a:pPr>
            <a:r>
              <a:rPr lang="en-US" sz="3600" b="1" dirty="0">
                <a:solidFill>
                  <a:srgbClr val="00ACA1"/>
                </a:solidFill>
                <a:latin typeface="Arial" panose="020B0604020202020204" pitchFamily="34" charset="0"/>
                <a:ea typeface="+mj-ea"/>
                <a:cs typeface="+mj-cs"/>
              </a:rPr>
              <a:t>Work Zone Safety: Think GORE</a:t>
            </a:r>
          </a:p>
        </p:txBody>
      </p:sp>
      <p:graphicFrame>
        <p:nvGraphicFramePr>
          <p:cNvPr id="16" name="Diagram 15">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3798623"/>
              </p:ext>
            </p:extLst>
          </p:nvPr>
        </p:nvGraphicFramePr>
        <p:xfrm>
          <a:off x="2171699" y="1785255"/>
          <a:ext cx="5317671"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Google Shape;74;p1">
            <a:extLst>
              <a:ext uri="{FF2B5EF4-FFF2-40B4-BE49-F238E27FC236}">
                <a16:creationId xmlns:a16="http://schemas.microsoft.com/office/drawing/2014/main" id="{03332BCD-A536-31F8-498C-EADE483CA101}"/>
              </a:ext>
            </a:extLst>
          </p:cNvPr>
          <p:cNvSpPr/>
          <p:nvPr/>
        </p:nvSpPr>
        <p:spPr>
          <a:xfrm>
            <a:off x="6172939" y="5548364"/>
            <a:ext cx="1060853"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4421376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txBox="1">
            <a:spLocks noChangeArrowheads="1"/>
          </p:cNvSpPr>
          <p:nvPr/>
        </p:nvSpPr>
        <p:spPr>
          <a:xfrm>
            <a:off x="762000" y="1752600"/>
            <a:ext cx="4038600" cy="4343400"/>
          </a:xfrm>
          <a:prstGeom prst="rect">
            <a:avLst/>
          </a:prstGeom>
        </p:spPr>
        <p:txBody>
          <a:bodyPr lIns="91407" tIns="45704" rIns="91407" bIns="45704"/>
          <a:lstStyle/>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Curve</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Gradient</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Cross section</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Clearance</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Sight distance</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Clear zone</a:t>
            </a:r>
          </a:p>
        </p:txBody>
      </p:sp>
      <p:graphicFrame>
        <p:nvGraphicFramePr>
          <p:cNvPr id="11" name="Diagram 10" descr="G - Geometry"/>
          <p:cNvGraphicFramePr/>
          <p:nvPr>
            <p:extLst>
              <p:ext uri="{D42A27DB-BD31-4B8C-83A1-F6EECF244321}">
                <p14:modId xmlns:p14="http://schemas.microsoft.com/office/powerpoint/2010/main" val="2582243028"/>
              </p:ext>
            </p:extLst>
          </p:nvPr>
        </p:nvGraphicFramePr>
        <p:xfrm>
          <a:off x="0" y="228600"/>
          <a:ext cx="91440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2" descr="Cars on the road with orange and white cones in shoulder taper and merging taper"/>
          <p:cNvPicPr>
            <a:picLocks noChangeAspect="1" noChangeArrowheads="1"/>
          </p:cNvPicPr>
          <p:nvPr/>
        </p:nvPicPr>
        <p:blipFill>
          <a:blip r:embed="rId8" cstate="print"/>
          <a:srcRect l="14056" t="18750" r="53148" b="27084"/>
          <a:stretch>
            <a:fillRect/>
          </a:stretch>
        </p:blipFill>
        <p:spPr bwMode="auto">
          <a:xfrm>
            <a:off x="3967843" y="1420586"/>
            <a:ext cx="4267200" cy="3962400"/>
          </a:xfrm>
          <a:prstGeom prst="rect">
            <a:avLst/>
          </a:prstGeom>
          <a:noFill/>
          <a:ln w="9525">
            <a:noFill/>
            <a:miter lim="800000"/>
            <a:headEnd/>
            <a:tailEnd/>
          </a:ln>
        </p:spPr>
      </p:pic>
      <p:sp>
        <p:nvSpPr>
          <p:cNvPr id="2" name="Google Shape;74;p1">
            <a:extLst>
              <a:ext uri="{FF2B5EF4-FFF2-40B4-BE49-F238E27FC236}">
                <a16:creationId xmlns:a16="http://schemas.microsoft.com/office/drawing/2014/main" id="{5DB24B1A-A4E5-1C56-47F7-5549F9D0E846}"/>
              </a:ext>
            </a:extLst>
          </p:cNvPr>
          <p:cNvSpPr/>
          <p:nvPr/>
        </p:nvSpPr>
        <p:spPr>
          <a:xfrm>
            <a:off x="7326330" y="5395966"/>
            <a:ext cx="1060853"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41114787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467500" y="1747157"/>
            <a:ext cx="5181600" cy="3657600"/>
          </a:xfrm>
          <a:prstGeom prst="rect">
            <a:avLst/>
          </a:prstGeom>
        </p:spPr>
        <p:txBody>
          <a:bodyPr lIns="91407" tIns="45704" rIns="91407" bIns="45704"/>
          <a:lstStyle/>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Congestion</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Signing</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Signal operation</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Speeding </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Queuing</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Turning movements</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Frequent stops</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Unintended consequences</a:t>
            </a:r>
          </a:p>
        </p:txBody>
      </p:sp>
      <p:graphicFrame>
        <p:nvGraphicFramePr>
          <p:cNvPr id="13" name="Diagram 12" descr="O - Opearations"/>
          <p:cNvGraphicFramePr/>
          <p:nvPr>
            <p:extLst>
              <p:ext uri="{D42A27DB-BD31-4B8C-83A1-F6EECF244321}">
                <p14:modId xmlns:p14="http://schemas.microsoft.com/office/powerpoint/2010/main" val="2959088812"/>
              </p:ext>
            </p:extLst>
          </p:nvPr>
        </p:nvGraphicFramePr>
        <p:xfrm>
          <a:off x="0" y="304800"/>
          <a:ext cx="9144000" cy="121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9952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304800" y="1752600"/>
            <a:ext cx="4572000" cy="3657600"/>
          </a:xfrm>
          <a:prstGeom prst="rect">
            <a:avLst/>
          </a:prstGeom>
        </p:spPr>
        <p:txBody>
          <a:bodyPr lIns="91407" tIns="45704" rIns="91407" bIns="45704"/>
          <a:lstStyle/>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Driver expectation</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Motorcyclists</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Bicyclists</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Pedestrians</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Special needs</a:t>
            </a:r>
            <a:endParaRPr lang="en-US" sz="3200" b="0" dirty="0">
              <a:solidFill>
                <a:schemeClr val="tx1"/>
              </a:solidFill>
              <a:latin typeface="Arial" panose="020B0604020202020204" pitchFamily="34" charset="0"/>
            </a:endParaRPr>
          </a:p>
        </p:txBody>
      </p:sp>
      <p:graphicFrame>
        <p:nvGraphicFramePr>
          <p:cNvPr id="16" name="Diagram 15" descr="R - Road Users/Human Factors"/>
          <p:cNvGraphicFramePr/>
          <p:nvPr>
            <p:extLst>
              <p:ext uri="{D42A27DB-BD31-4B8C-83A1-F6EECF244321}">
                <p14:modId xmlns:p14="http://schemas.microsoft.com/office/powerpoint/2010/main" val="2241334022"/>
              </p:ext>
            </p:extLst>
          </p:nvPr>
        </p:nvGraphicFramePr>
        <p:xfrm>
          <a:off x="0" y="304800"/>
          <a:ext cx="9144000" cy="106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Picture 17" descr="Person on a motorcycle in work zone&#10;"/>
          <p:cNvPicPr>
            <a:picLocks noChangeAspect="1"/>
          </p:cNvPicPr>
          <p:nvPr/>
        </p:nvPicPr>
        <p:blipFill>
          <a:blip r:embed="rId8" cstate="email"/>
          <a:srcRect/>
          <a:stretch>
            <a:fillRect/>
          </a:stretch>
        </p:blipFill>
        <p:spPr>
          <a:xfrm>
            <a:off x="3482340" y="3831254"/>
            <a:ext cx="4267200" cy="2014892"/>
          </a:xfrm>
          <a:prstGeom prst="rect">
            <a:avLst/>
          </a:prstGeom>
        </p:spPr>
      </p:pic>
      <p:pic>
        <p:nvPicPr>
          <p:cNvPr id="19" name="Picture 2" descr="People riding bicycles through project area"/>
          <p:cNvPicPr>
            <a:picLocks noChangeAspect="1" noChangeArrowheads="1"/>
          </p:cNvPicPr>
          <p:nvPr/>
        </p:nvPicPr>
        <p:blipFill>
          <a:blip r:embed="rId9" cstate="print"/>
          <a:srcRect l="21667" t="25556" r="48333" b="18889"/>
          <a:stretch>
            <a:fillRect/>
          </a:stretch>
        </p:blipFill>
        <p:spPr bwMode="auto">
          <a:xfrm>
            <a:off x="6324600" y="1430437"/>
            <a:ext cx="1920240" cy="2667000"/>
          </a:xfrm>
          <a:prstGeom prst="rect">
            <a:avLst/>
          </a:prstGeom>
          <a:noFill/>
          <a:ln w="9525">
            <a:noFill/>
            <a:miter lim="800000"/>
            <a:headEnd/>
            <a:tailEnd/>
          </a:ln>
        </p:spPr>
      </p:pic>
      <p:pic>
        <p:nvPicPr>
          <p:cNvPr id="20" name="Picture 2" descr="Blind pedestrian with cane near caution tape area"/>
          <p:cNvPicPr>
            <a:picLocks noChangeAspect="1" noChangeArrowheads="1"/>
          </p:cNvPicPr>
          <p:nvPr/>
        </p:nvPicPr>
        <p:blipFill>
          <a:blip r:embed="rId10" cstate="print"/>
          <a:srcRect l="26620" t="20766" r="51020" b="16938"/>
          <a:stretch>
            <a:fillRect/>
          </a:stretch>
        </p:blipFill>
        <p:spPr bwMode="auto">
          <a:xfrm>
            <a:off x="4282440" y="1404256"/>
            <a:ext cx="1524000" cy="2830287"/>
          </a:xfrm>
          <a:prstGeom prst="rect">
            <a:avLst/>
          </a:prstGeom>
          <a:noFill/>
          <a:ln w="9525">
            <a:noFill/>
            <a:miter lim="800000"/>
            <a:headEnd/>
            <a:tailEnd/>
          </a:ln>
        </p:spPr>
      </p:pic>
      <p:sp>
        <p:nvSpPr>
          <p:cNvPr id="2" name="Google Shape;74;p1">
            <a:extLst>
              <a:ext uri="{FF2B5EF4-FFF2-40B4-BE49-F238E27FC236}">
                <a16:creationId xmlns:a16="http://schemas.microsoft.com/office/drawing/2014/main" id="{4CB8DDB6-6498-9F49-57E5-73C5FABBF72B}"/>
              </a:ext>
            </a:extLst>
          </p:cNvPr>
          <p:cNvSpPr/>
          <p:nvPr/>
        </p:nvSpPr>
        <p:spPr>
          <a:xfrm>
            <a:off x="6525491" y="5894637"/>
            <a:ext cx="1289655"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3" name="Picture 2" descr="C:\Users\Juan M. Morales\Documents\JMMA\ATSSA\Urban WZ\Misc Materials\pedestrian 2.jpg">
            <a:extLst>
              <a:ext uri="{FF2B5EF4-FFF2-40B4-BE49-F238E27FC236}">
                <a16:creationId xmlns:a16="http://schemas.microsoft.com/office/drawing/2014/main" id="{F5B41E6C-B11E-1CFB-972D-84ADDF070679}"/>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artisticBlur/>
                    </a14:imgEffect>
                  </a14:imgLayer>
                </a14:imgProps>
              </a:ext>
            </a:extLst>
          </a:blip>
          <a:srcRect l="37017" t="30644" r="60696" b="64095"/>
          <a:stretch/>
        </p:blipFill>
        <p:spPr bwMode="auto">
          <a:xfrm>
            <a:off x="4987636" y="1849582"/>
            <a:ext cx="155864" cy="238991"/>
          </a:xfrm>
          <a:prstGeom prst="rect">
            <a:avLst/>
          </a:prstGeom>
          <a:noFill/>
          <a:ln w="9525">
            <a:noFill/>
            <a:miter lim="800000"/>
            <a:headEnd/>
            <a:tailEnd/>
          </a:ln>
        </p:spPr>
      </p:pic>
      <p:pic>
        <p:nvPicPr>
          <p:cNvPr id="4" name="Picture 2" descr="C:\Users\JMM Toshiba\Documents\My Desktop Pictures\TTC Photos\Searay\Kihei ADA &amp; sidewalk project\DSC03452.JPG">
            <a:extLst>
              <a:ext uri="{FF2B5EF4-FFF2-40B4-BE49-F238E27FC236}">
                <a16:creationId xmlns:a16="http://schemas.microsoft.com/office/drawing/2014/main" id="{C8B8A005-4D99-AF5D-90F3-B9CE79DF7AB2}"/>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artisticBlur/>
                    </a14:imgEffect>
                  </a14:imgLayer>
                </a14:imgProps>
              </a:ext>
            </a:extLst>
          </a:blip>
          <a:srcRect l="30780" t="29813" r="66136" b="65641"/>
          <a:stretch/>
        </p:blipFill>
        <p:spPr bwMode="auto">
          <a:xfrm>
            <a:off x="6920345" y="1631373"/>
            <a:ext cx="197428" cy="218209"/>
          </a:xfrm>
          <a:prstGeom prst="rect">
            <a:avLst/>
          </a:prstGeom>
          <a:noFill/>
          <a:ln w="9525">
            <a:noFill/>
            <a:miter lim="800000"/>
            <a:headEnd/>
            <a:tailEnd/>
          </a:ln>
        </p:spPr>
      </p:pic>
      <p:pic>
        <p:nvPicPr>
          <p:cNvPr id="5" name="Picture 2" descr="C:\Users\JMM Toshiba\Documents\My Desktop Pictures\TTC Photos\Searay\Kihei ADA &amp; sidewalk project\DSC03452.JPG">
            <a:extLst>
              <a:ext uri="{FF2B5EF4-FFF2-40B4-BE49-F238E27FC236}">
                <a16:creationId xmlns:a16="http://schemas.microsoft.com/office/drawing/2014/main" id="{3F5FB527-848D-55B9-110E-721118920D79}"/>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artisticBlur/>
                    </a14:imgEffect>
                  </a14:imgLayer>
                </a14:imgProps>
              </a:ext>
            </a:extLst>
          </a:blip>
          <a:srcRect l="44521" t="32338" r="51742" b="63116"/>
          <a:stretch/>
        </p:blipFill>
        <p:spPr bwMode="auto">
          <a:xfrm>
            <a:off x="7815146" y="1752600"/>
            <a:ext cx="239194" cy="218209"/>
          </a:xfrm>
          <a:prstGeom prst="rect">
            <a:avLst/>
          </a:prstGeom>
          <a:noFill/>
          <a:ln w="9525">
            <a:noFill/>
            <a:miter lim="800000"/>
            <a:headEnd/>
            <a:tailEnd/>
          </a:ln>
        </p:spPr>
      </p:pic>
    </p:spTree>
    <p:extLst>
      <p:ext uri="{BB962C8B-B14F-4D97-AF65-F5344CB8AC3E}">
        <p14:creationId xmlns:p14="http://schemas.microsoft.com/office/powerpoint/2010/main" val="19111380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533400" y="1600200"/>
            <a:ext cx="3810000" cy="3657600"/>
          </a:xfrm>
          <a:prstGeom prst="rect">
            <a:avLst/>
          </a:prstGeom>
        </p:spPr>
        <p:txBody>
          <a:bodyPr lIns="91407" tIns="45704" rIns="91407" bIns="45704"/>
          <a:lstStyle/>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Weather</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Lighting conditions</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Topography</a:t>
            </a:r>
          </a:p>
          <a:p>
            <a:pPr marL="347350" indent="-347350">
              <a:spcBef>
                <a:spcPts val="300"/>
              </a:spcBef>
              <a:buFont typeface="Georgia" pitchFamily="18" charset="0"/>
              <a:buChar char="•"/>
              <a:defRPr/>
            </a:pPr>
            <a:r>
              <a:rPr lang="en-US" sz="2800" dirty="0">
                <a:latin typeface="Arial" panose="020B0604020202020204" pitchFamily="34" charset="0"/>
              </a:rPr>
              <a:t>Glare</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Night work</a:t>
            </a:r>
          </a:p>
        </p:txBody>
      </p:sp>
      <p:graphicFrame>
        <p:nvGraphicFramePr>
          <p:cNvPr id="13" name="Diagram 12" descr="E - Environment"/>
          <p:cNvGraphicFramePr/>
          <p:nvPr>
            <p:extLst>
              <p:ext uri="{D42A27DB-BD31-4B8C-83A1-F6EECF244321}">
                <p14:modId xmlns:p14="http://schemas.microsoft.com/office/powerpoint/2010/main" val="1334470444"/>
              </p:ext>
            </p:extLst>
          </p:nvPr>
        </p:nvGraphicFramePr>
        <p:xfrm>
          <a:off x="0" y="304800"/>
          <a:ext cx="9144000" cy="91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2" descr="Worker directs traffic in Minnesota highway construction zone"/>
          <p:cNvPicPr>
            <a:picLocks noChangeAspect="1" noChangeArrowheads="1"/>
          </p:cNvPicPr>
          <p:nvPr/>
        </p:nvPicPr>
        <p:blipFill>
          <a:blip r:embed="rId8" cstate="print"/>
          <a:srcRect l="12167" r="36122"/>
          <a:stretch>
            <a:fillRect/>
          </a:stretch>
        </p:blipFill>
        <p:spPr bwMode="auto">
          <a:xfrm>
            <a:off x="4876800" y="1219200"/>
            <a:ext cx="3468624" cy="4463303"/>
          </a:xfrm>
          <a:prstGeom prst="rect">
            <a:avLst/>
          </a:prstGeom>
          <a:noFill/>
        </p:spPr>
      </p:pic>
      <p:pic>
        <p:nvPicPr>
          <p:cNvPr id="15" name="Picture 8" descr="Sun glare in background image"/>
          <p:cNvPicPr>
            <a:picLocks noChangeAspect="1" noChangeArrowheads="1"/>
          </p:cNvPicPr>
          <p:nvPr/>
        </p:nvPicPr>
        <p:blipFill>
          <a:blip r:embed="rId9" cstate="email">
            <a:extLst>
              <a:ext uri="{28A0092B-C50C-407E-A947-70E740481C1C}">
                <a14:useLocalDpi xmlns:a14="http://schemas.microsoft.com/office/drawing/2010/main"/>
              </a:ext>
            </a:extLst>
          </a:blip>
          <a:srcRect l="45560"/>
          <a:stretch>
            <a:fillRect/>
          </a:stretch>
        </p:blipFill>
        <p:spPr bwMode="auto">
          <a:xfrm>
            <a:off x="3615972" y="3352800"/>
            <a:ext cx="1912056" cy="2438400"/>
          </a:xfrm>
          <a:prstGeom prst="rect">
            <a:avLst/>
          </a:prstGeom>
          <a:ln>
            <a:noFill/>
          </a:ln>
          <a:effectLst>
            <a:outerShdw blurRad="190500" algn="tl" rotWithShape="0">
              <a:srgbClr val="000000">
                <a:alpha val="70000"/>
              </a:srgbClr>
            </a:outerShdw>
          </a:effectLst>
        </p:spPr>
      </p:pic>
      <p:sp>
        <p:nvSpPr>
          <p:cNvPr id="2" name="Google Shape;74;p1">
            <a:extLst>
              <a:ext uri="{FF2B5EF4-FFF2-40B4-BE49-F238E27FC236}">
                <a16:creationId xmlns:a16="http://schemas.microsoft.com/office/drawing/2014/main" id="{33B4AC04-D2F5-3D51-A895-5FA38F802D8F}"/>
              </a:ext>
            </a:extLst>
          </p:cNvPr>
          <p:cNvSpPr/>
          <p:nvPr/>
        </p:nvSpPr>
        <p:spPr>
          <a:xfrm>
            <a:off x="7055427" y="5682503"/>
            <a:ext cx="128999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703006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359228" y="0"/>
            <a:ext cx="8784771" cy="1295400"/>
          </a:xfrm>
        </p:spPr>
        <p:txBody>
          <a:bodyPr>
            <a:normAutofit/>
          </a:bodyPr>
          <a:lstStyle/>
          <a:p>
            <a:pPr eaLnBrk="1" hangingPunct="1"/>
            <a:r>
              <a:rPr lang="en-US" b="1" dirty="0"/>
              <a:t>Common Issues and Challenges</a:t>
            </a:r>
          </a:p>
        </p:txBody>
      </p:sp>
      <p:graphicFrame>
        <p:nvGraphicFramePr>
          <p:cNvPr id="5" name="Diagram 4">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1721853"/>
              </p:ext>
            </p:extLst>
          </p:nvPr>
        </p:nvGraphicFramePr>
        <p:xfrm>
          <a:off x="990600" y="1611087"/>
          <a:ext cx="7467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5180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idx="4294967295"/>
          </p:nvPr>
        </p:nvSpPr>
        <p:spPr>
          <a:xfrm>
            <a:off x="2438400" y="1524000"/>
            <a:ext cx="6324600" cy="5029200"/>
          </a:xfrm>
        </p:spPr>
        <p:txBody>
          <a:bodyPr>
            <a:noAutofit/>
          </a:bodyPr>
          <a:lstStyle/>
          <a:p>
            <a:pPr>
              <a:buFont typeface="Arial" pitchFamily="34" charset="0"/>
              <a:buChar char="•"/>
              <a:defRPr/>
            </a:pPr>
            <a:r>
              <a:rPr lang="en-US" dirty="0"/>
              <a:t>Commit to the WZRSA process</a:t>
            </a:r>
          </a:p>
          <a:p>
            <a:pPr>
              <a:buFont typeface="Arial" pitchFamily="34" charset="0"/>
              <a:buChar char="•"/>
              <a:defRPr/>
            </a:pPr>
            <a:r>
              <a:rPr lang="en-US" dirty="0"/>
              <a:t>Commit resources (time, funding, and staff)</a:t>
            </a:r>
          </a:p>
          <a:p>
            <a:pPr>
              <a:buFont typeface="Arial" pitchFamily="34" charset="0"/>
              <a:buChar char="•"/>
              <a:defRPr/>
            </a:pPr>
            <a:r>
              <a:rPr lang="en-US" dirty="0"/>
              <a:t>Select WZRSA team</a:t>
            </a:r>
          </a:p>
          <a:p>
            <a:pPr>
              <a:buFont typeface="Arial" pitchFamily="34" charset="0"/>
              <a:buChar char="•"/>
              <a:defRPr/>
            </a:pPr>
            <a:r>
              <a:rPr lang="en-US" dirty="0"/>
              <a:t>Provide required information</a:t>
            </a:r>
          </a:p>
          <a:p>
            <a:pPr>
              <a:buFont typeface="Arial" pitchFamily="34" charset="0"/>
              <a:buChar char="•"/>
              <a:defRPr/>
            </a:pPr>
            <a:r>
              <a:rPr lang="en-US" dirty="0"/>
              <a:t>Attend WZRSA meetings</a:t>
            </a:r>
          </a:p>
          <a:p>
            <a:pPr>
              <a:buFont typeface="Arial" pitchFamily="34" charset="0"/>
              <a:buChar char="•"/>
              <a:defRPr/>
            </a:pPr>
            <a:r>
              <a:rPr lang="en-US" dirty="0"/>
              <a:t>Describe issues, challenges, and constraints</a:t>
            </a:r>
          </a:p>
          <a:p>
            <a:pPr>
              <a:buFont typeface="Arial" pitchFamily="34" charset="0"/>
              <a:buChar char="•"/>
              <a:defRPr/>
            </a:pPr>
            <a:r>
              <a:rPr lang="en-US" dirty="0"/>
              <a:t>Prepare response letter</a:t>
            </a:r>
            <a:endParaRPr lang="en-US" sz="1800" dirty="0"/>
          </a:p>
        </p:txBody>
      </p:sp>
      <p:sp>
        <p:nvSpPr>
          <p:cNvPr id="49155" name="Rectangle 3"/>
          <p:cNvSpPr>
            <a:spLocks noGrp="1" noChangeArrowheads="1"/>
          </p:cNvSpPr>
          <p:nvPr>
            <p:ph type="title" idx="4294967295"/>
          </p:nvPr>
        </p:nvSpPr>
        <p:spPr>
          <a:xfrm>
            <a:off x="277586" y="228600"/>
            <a:ext cx="8866414" cy="1295400"/>
          </a:xfrm>
        </p:spPr>
        <p:txBody>
          <a:bodyPr>
            <a:noAutofit/>
          </a:bodyPr>
          <a:lstStyle/>
          <a:p>
            <a:pPr eaLnBrk="1" hangingPunct="1"/>
            <a:r>
              <a:rPr lang="en-US" b="1" dirty="0"/>
              <a:t>1. WZRSA Responsibilities:</a:t>
            </a:r>
            <a:br>
              <a:rPr lang="en-US" b="1" dirty="0"/>
            </a:br>
            <a:r>
              <a:rPr lang="en-US" dirty="0"/>
              <a:t>Highway Agency / Road Owner</a:t>
            </a:r>
            <a:endParaRPr lang="en-US" b="1" dirty="0"/>
          </a:p>
        </p:txBody>
      </p:sp>
      <p:sp>
        <p:nvSpPr>
          <p:cNvPr id="6" name="Rectangle 5">
            <a:extLst>
              <a:ext uri="{C183D7F6-B498-43B3-948B-1728B52AA6E4}">
                <adec:decorative xmlns:adec="http://schemas.microsoft.com/office/drawing/2017/decorative" val="1"/>
              </a:ext>
            </a:extLst>
          </p:cNvPr>
          <p:cNvSpPr/>
          <p:nvPr/>
        </p:nvSpPr>
        <p:spPr>
          <a:xfrm>
            <a:off x="685800" y="1905000"/>
            <a:ext cx="1295400" cy="3416320"/>
          </a:xfrm>
          <a:prstGeom prst="rect">
            <a:avLst/>
          </a:prstGeom>
          <a:noFill/>
          <a:ln>
            <a:solidFill>
              <a:srgbClr val="C00000"/>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rPr>
              <a:t>D</a:t>
            </a:r>
          </a:p>
          <a:p>
            <a:pPr algn="ctr"/>
            <a:r>
              <a:rPr lang="en-US" sz="7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rPr>
              <a:t>O</a:t>
            </a:r>
          </a:p>
          <a:p>
            <a:pPr algn="ctr"/>
            <a:r>
              <a:rPr lang="en-US" sz="7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rPr>
              <a:t>T</a:t>
            </a:r>
          </a:p>
        </p:txBody>
      </p:sp>
    </p:spTree>
    <p:extLst>
      <p:ext uri="{BB962C8B-B14F-4D97-AF65-F5344CB8AC3E}">
        <p14:creationId xmlns:p14="http://schemas.microsoft.com/office/powerpoint/2010/main" val="983300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p:cNvSpPr>
            <a:spLocks noGrp="1"/>
          </p:cNvSpPr>
          <p:nvPr>
            <p:ph type="body" sz="quarter" idx="4294967295"/>
          </p:nvPr>
        </p:nvSpPr>
        <p:spPr>
          <a:xfrm>
            <a:off x="76200" y="1600200"/>
            <a:ext cx="3810000" cy="4800600"/>
          </a:xfrm>
        </p:spPr>
        <p:txBody>
          <a:bodyPr>
            <a:noAutofit/>
          </a:bodyPr>
          <a:lstStyle/>
          <a:p>
            <a:pPr>
              <a:spcBef>
                <a:spcPts val="0"/>
              </a:spcBef>
              <a:buFont typeface="Arial" pitchFamily="34" charset="0"/>
              <a:buChar char="•"/>
              <a:defRPr/>
            </a:pPr>
            <a:r>
              <a:rPr lang="en-US" dirty="0"/>
              <a:t>Attend pre-review meeting</a:t>
            </a:r>
          </a:p>
          <a:p>
            <a:pPr>
              <a:spcBef>
                <a:spcPts val="0"/>
              </a:spcBef>
              <a:buFont typeface="Arial" pitchFamily="34" charset="0"/>
              <a:buChar char="•"/>
              <a:defRPr/>
            </a:pPr>
            <a:r>
              <a:rPr lang="en-US" dirty="0"/>
              <a:t>Acquire an understanding of:</a:t>
            </a:r>
          </a:p>
          <a:p>
            <a:pPr lvl="1">
              <a:spcBef>
                <a:spcPts val="0"/>
              </a:spcBef>
              <a:buFont typeface="Arial" pitchFamily="34" charset="0"/>
              <a:buChar char="•"/>
              <a:defRPr/>
            </a:pPr>
            <a:r>
              <a:rPr lang="en-US" dirty="0"/>
              <a:t>Project</a:t>
            </a:r>
          </a:p>
          <a:p>
            <a:pPr lvl="1">
              <a:spcBef>
                <a:spcPts val="0"/>
              </a:spcBef>
              <a:buFont typeface="Arial" pitchFamily="34" charset="0"/>
              <a:buChar char="•"/>
              <a:defRPr/>
            </a:pPr>
            <a:r>
              <a:rPr lang="en-US" dirty="0"/>
              <a:t>Challenges</a:t>
            </a:r>
          </a:p>
          <a:p>
            <a:pPr lvl="1">
              <a:spcBef>
                <a:spcPts val="0"/>
              </a:spcBef>
              <a:buFont typeface="Arial" pitchFamily="34" charset="0"/>
              <a:buChar char="•"/>
              <a:defRPr/>
            </a:pPr>
            <a:r>
              <a:rPr lang="en-US" dirty="0"/>
              <a:t>Constraints</a:t>
            </a:r>
          </a:p>
          <a:p>
            <a:pPr>
              <a:buFont typeface="Arial" pitchFamily="34" charset="0"/>
              <a:buChar char="•"/>
              <a:defRPr/>
            </a:pPr>
            <a:r>
              <a:rPr lang="en-US" dirty="0"/>
              <a:t>Review available information</a:t>
            </a:r>
          </a:p>
          <a:p>
            <a:endParaRPr lang="en-US" sz="28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48</a:t>
            </a:fld>
            <a:endParaRPr lang="en-US" dirty="0">
              <a:solidFill>
                <a:prstClr val="white"/>
              </a:solidFill>
              <a:latin typeface="Arial" panose="020B0604020202020204" pitchFamily="34" charset="0"/>
            </a:endParaRPr>
          </a:p>
        </p:txBody>
      </p:sp>
      <p:pic>
        <p:nvPicPr>
          <p:cNvPr id="211970" name="Picture 2" descr="Police officer and workers performing audit near roadway"/>
          <p:cNvPicPr>
            <a:picLocks noChangeAspect="1" noChangeArrowheads="1"/>
          </p:cNvPicPr>
          <p:nvPr/>
        </p:nvPicPr>
        <p:blipFill>
          <a:blip r:embed="rId3" cstate="print"/>
          <a:srcRect l="10000"/>
          <a:stretch>
            <a:fillRect/>
          </a:stretch>
        </p:blipFill>
        <p:spPr bwMode="auto">
          <a:xfrm>
            <a:off x="3728357" y="1600200"/>
            <a:ext cx="5072330" cy="3733800"/>
          </a:xfrm>
          <a:prstGeom prst="rect">
            <a:avLst/>
          </a:prstGeom>
          <a:noFill/>
        </p:spPr>
      </p:pic>
      <p:sp>
        <p:nvSpPr>
          <p:cNvPr id="6" name="Rectangle 3">
            <a:extLst>
              <a:ext uri="{FF2B5EF4-FFF2-40B4-BE49-F238E27FC236}">
                <a16:creationId xmlns:a16="http://schemas.microsoft.com/office/drawing/2014/main" id="{A4C628D2-C719-4B13-BB45-5081BF54F05D}"/>
              </a:ext>
            </a:extLst>
          </p:cNvPr>
          <p:cNvSpPr txBox="1">
            <a:spLocks noChangeArrowheads="1"/>
          </p:cNvSpPr>
          <p:nvPr/>
        </p:nvSpPr>
        <p:spPr>
          <a:xfrm>
            <a:off x="277586" y="228600"/>
            <a:ext cx="8866414"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1. WZRSA Responsibilities:</a:t>
            </a:r>
            <a:br>
              <a:rPr lang="en-US" dirty="0"/>
            </a:br>
            <a:r>
              <a:rPr lang="en-US" dirty="0"/>
              <a:t>WZRSA Team</a:t>
            </a:r>
          </a:p>
        </p:txBody>
      </p:sp>
      <p:sp>
        <p:nvSpPr>
          <p:cNvPr id="7" name="Google Shape;74;p1">
            <a:extLst>
              <a:ext uri="{FF2B5EF4-FFF2-40B4-BE49-F238E27FC236}">
                <a16:creationId xmlns:a16="http://schemas.microsoft.com/office/drawing/2014/main" id="{35A4D1E9-A847-937C-B127-343F435D9D2D}"/>
              </a:ext>
            </a:extLst>
          </p:cNvPr>
          <p:cNvSpPr/>
          <p:nvPr/>
        </p:nvSpPr>
        <p:spPr>
          <a:xfrm>
            <a:off x="7777803" y="5410200"/>
            <a:ext cx="128999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8" name="Picture 2" descr="http://www.fhwa.dot.gov/publications/publicroads/08jan/images/chapt3pic4.jpg">
            <a:extLst>
              <a:ext uri="{FF2B5EF4-FFF2-40B4-BE49-F238E27FC236}">
                <a16:creationId xmlns:a16="http://schemas.microsoft.com/office/drawing/2014/main" id="{90E23E55-432C-638A-3588-4C3505795B7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artisticBlur/>
                    </a14:imgEffect>
                  </a14:imgLayer>
                </a14:imgProps>
              </a:ext>
            </a:extLst>
          </a:blip>
          <a:srcRect l="75733" t="32097" r="17261" b="50928"/>
          <a:stretch/>
        </p:blipFill>
        <p:spPr bwMode="auto">
          <a:xfrm>
            <a:off x="7460673" y="2795155"/>
            <a:ext cx="394854" cy="633845"/>
          </a:xfrm>
          <a:prstGeom prst="rect">
            <a:avLst/>
          </a:prstGeom>
          <a:noFill/>
        </p:spPr>
      </p:pic>
      <p:pic>
        <p:nvPicPr>
          <p:cNvPr id="9" name="Picture 2" descr="http://www.fhwa.dot.gov/publications/publicroads/08jan/images/chapt3pic4.jpg">
            <a:extLst>
              <a:ext uri="{FF2B5EF4-FFF2-40B4-BE49-F238E27FC236}">
                <a16:creationId xmlns:a16="http://schemas.microsoft.com/office/drawing/2014/main" id="{9661E4D6-51B6-F681-C0FE-11E73560346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artisticBlur/>
                    </a14:imgEffect>
                  </a14:imgLayer>
                </a14:imgProps>
              </a:ext>
            </a:extLst>
          </a:blip>
          <a:srcRect l="30931" t="34601" r="62063" b="50928"/>
          <a:stretch/>
        </p:blipFill>
        <p:spPr bwMode="auto">
          <a:xfrm>
            <a:off x="4914899" y="2888673"/>
            <a:ext cx="394855" cy="540327"/>
          </a:xfrm>
          <a:prstGeom prst="rect">
            <a:avLst/>
          </a:prstGeom>
          <a:noFill/>
        </p:spPr>
      </p:pic>
    </p:spTree>
    <p:extLst>
      <p:ext uri="{BB962C8B-B14F-4D97-AF65-F5344CB8AC3E}">
        <p14:creationId xmlns:p14="http://schemas.microsoft.com/office/powerpoint/2010/main" val="33194274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p:cNvSpPr>
            <a:spLocks noGrp="1"/>
          </p:cNvSpPr>
          <p:nvPr>
            <p:ph type="body" sz="quarter" idx="4294967295"/>
          </p:nvPr>
        </p:nvSpPr>
        <p:spPr>
          <a:xfrm>
            <a:off x="228600" y="1524000"/>
            <a:ext cx="4495800" cy="4800600"/>
          </a:xfrm>
        </p:spPr>
        <p:txBody>
          <a:bodyPr>
            <a:noAutofit/>
          </a:bodyPr>
          <a:lstStyle/>
          <a:p>
            <a:pPr>
              <a:buFont typeface="Arial" pitchFamily="34" charset="0"/>
              <a:buChar char="•"/>
              <a:defRPr/>
            </a:pPr>
            <a:r>
              <a:rPr lang="en-US" dirty="0"/>
              <a:t>Conduct field review</a:t>
            </a:r>
          </a:p>
          <a:p>
            <a:pPr>
              <a:buFont typeface="Arial" pitchFamily="34" charset="0"/>
              <a:buChar char="•"/>
              <a:defRPr/>
            </a:pPr>
            <a:r>
              <a:rPr lang="en-US" dirty="0"/>
              <a:t>Identify safety issues</a:t>
            </a:r>
          </a:p>
          <a:p>
            <a:pPr>
              <a:buFont typeface="Arial" pitchFamily="34" charset="0"/>
              <a:buChar char="•"/>
              <a:defRPr/>
            </a:pPr>
            <a:r>
              <a:rPr lang="en-US" dirty="0"/>
              <a:t>Identify feasible suggestions for mitigation</a:t>
            </a:r>
          </a:p>
          <a:p>
            <a:pPr>
              <a:buFont typeface="Arial" pitchFamily="34" charset="0"/>
              <a:buChar char="•"/>
              <a:defRPr/>
            </a:pPr>
            <a:r>
              <a:rPr lang="en-US" dirty="0"/>
              <a:t>Write WZRSA report</a:t>
            </a:r>
          </a:p>
          <a:p>
            <a:pPr>
              <a:buFont typeface="Arial" pitchFamily="34" charset="0"/>
              <a:buChar char="•"/>
              <a:defRPr/>
            </a:pPr>
            <a:r>
              <a:rPr lang="en-US" dirty="0"/>
              <a:t>Present preliminary findings at post-review meeting</a:t>
            </a:r>
          </a:p>
          <a:p>
            <a:endParaRPr lang="en-US" sz="28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49</a:t>
            </a:fld>
            <a:endParaRPr lang="en-US" dirty="0">
              <a:solidFill>
                <a:prstClr val="white"/>
              </a:solidFill>
              <a:latin typeface="Arial" panose="020B0604020202020204" pitchFamily="34" charset="0"/>
            </a:endParaRPr>
          </a:p>
        </p:txBody>
      </p:sp>
      <p:pic>
        <p:nvPicPr>
          <p:cNvPr id="317442" name="Picture 2" descr="Group of workers standing at intersection performing audit"/>
          <p:cNvPicPr>
            <a:picLocks noChangeAspect="1" noChangeArrowheads="1"/>
          </p:cNvPicPr>
          <p:nvPr/>
        </p:nvPicPr>
        <p:blipFill>
          <a:blip r:embed="rId3" cstate="print"/>
          <a:srcRect l="9146" r="8537"/>
          <a:stretch>
            <a:fillRect/>
          </a:stretch>
        </p:blipFill>
        <p:spPr bwMode="auto">
          <a:xfrm>
            <a:off x="4724400" y="1752600"/>
            <a:ext cx="4014440" cy="3657600"/>
          </a:xfrm>
          <a:prstGeom prst="rect">
            <a:avLst/>
          </a:prstGeom>
          <a:noFill/>
        </p:spPr>
      </p:pic>
      <p:sp>
        <p:nvSpPr>
          <p:cNvPr id="7" name="Rectangle 3">
            <a:extLst>
              <a:ext uri="{FF2B5EF4-FFF2-40B4-BE49-F238E27FC236}">
                <a16:creationId xmlns:a16="http://schemas.microsoft.com/office/drawing/2014/main" id="{1949A45E-A0AE-4E6E-9A93-BED5706E0544}"/>
              </a:ext>
            </a:extLst>
          </p:cNvPr>
          <p:cNvSpPr txBox="1">
            <a:spLocks noChangeArrowheads="1"/>
          </p:cNvSpPr>
          <p:nvPr/>
        </p:nvSpPr>
        <p:spPr>
          <a:xfrm>
            <a:off x="277586" y="228600"/>
            <a:ext cx="8866414"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1. WZRSA Responsibilities:</a:t>
            </a:r>
            <a:br>
              <a:rPr lang="en-US" dirty="0"/>
            </a:br>
            <a:r>
              <a:rPr lang="en-US" dirty="0"/>
              <a:t>WZRSA Team</a:t>
            </a:r>
          </a:p>
        </p:txBody>
      </p:sp>
      <p:sp>
        <p:nvSpPr>
          <p:cNvPr id="2" name="TextBox 1" descr="http://safety.fhwa.dot.gov/rsa/benefits/images/photo006.jpg">
            <a:extLst>
              <a:ext uri="{FF2B5EF4-FFF2-40B4-BE49-F238E27FC236}">
                <a16:creationId xmlns:a16="http://schemas.microsoft.com/office/drawing/2014/main" id="{DC08DCA1-3FF5-004B-82F7-AA3FF425CB29}"/>
              </a:ext>
            </a:extLst>
          </p:cNvPr>
          <p:cNvSpPr txBox="1"/>
          <p:nvPr/>
        </p:nvSpPr>
        <p:spPr>
          <a:xfrm>
            <a:off x="4724400" y="5453743"/>
            <a:ext cx="4038600" cy="184666"/>
          </a:xfrm>
          <a:prstGeom prst="rect">
            <a:avLst/>
          </a:prstGeom>
          <a:noFill/>
        </p:spPr>
        <p:txBody>
          <a:bodyPr wrap="square" rtlCol="0">
            <a:spAutoFit/>
          </a:bodyPr>
          <a:lstStyle/>
          <a:p>
            <a:r>
              <a:rPr lang="en-US" sz="600" dirty="0"/>
              <a:t>http://</a:t>
            </a:r>
            <a:r>
              <a:rPr lang="en-US" sz="600" dirty="0" err="1"/>
              <a:t>safety.fhwa.dot.gov</a:t>
            </a:r>
            <a:r>
              <a:rPr lang="en-US" sz="600" dirty="0"/>
              <a:t>/</a:t>
            </a:r>
            <a:r>
              <a:rPr lang="en-US" sz="600" dirty="0" err="1"/>
              <a:t>rsa</a:t>
            </a:r>
            <a:r>
              <a:rPr lang="en-US" sz="600" dirty="0"/>
              <a:t>/benefits/images/photo006.jpg</a:t>
            </a:r>
          </a:p>
        </p:txBody>
      </p:sp>
    </p:spTree>
    <p:extLst>
      <p:ext uri="{BB962C8B-B14F-4D97-AF65-F5344CB8AC3E}">
        <p14:creationId xmlns:p14="http://schemas.microsoft.com/office/powerpoint/2010/main" val="409897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304800" y="0"/>
            <a:ext cx="8839200" cy="1295400"/>
          </a:xfrm>
        </p:spPr>
        <p:txBody>
          <a:bodyPr>
            <a:normAutofit/>
          </a:bodyPr>
          <a:lstStyle/>
          <a:p>
            <a:r>
              <a:rPr lang="en-US" b="1" dirty="0"/>
              <a:t>Workshop Objectives</a:t>
            </a:r>
          </a:p>
        </p:txBody>
      </p:sp>
      <p:sp>
        <p:nvSpPr>
          <p:cNvPr id="6" name="Text Placeholder 25"/>
          <p:cNvSpPr txBox="1">
            <a:spLocks/>
          </p:cNvSpPr>
          <p:nvPr/>
        </p:nvSpPr>
        <p:spPr>
          <a:xfrm>
            <a:off x="304800" y="1384570"/>
            <a:ext cx="8610600" cy="4191000"/>
          </a:xfrm>
          <a:prstGeom prst="rect">
            <a:avLst/>
          </a:prstGeom>
        </p:spPr>
        <p:txBody>
          <a:bodyPr lIns="91407" tIns="45704" rIns="91407" bIns="45704"/>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Clr>
                <a:schemeClr val="accent5">
                  <a:lumMod val="50000"/>
                </a:schemeClr>
              </a:buClr>
            </a:pPr>
            <a:r>
              <a:rPr lang="en-US" sz="2800" b="0" dirty="0">
                <a:latin typeface="Arial" panose="020B0604020202020204" pitchFamily="34" charset="0"/>
              </a:rPr>
              <a:t>Describe work zone road safety audits (WZRSA)</a:t>
            </a:r>
          </a:p>
          <a:p>
            <a:pPr fontAlgn="auto">
              <a:spcAft>
                <a:spcPts val="0"/>
              </a:spcAft>
              <a:buClr>
                <a:schemeClr val="accent5">
                  <a:lumMod val="50000"/>
                </a:schemeClr>
              </a:buClr>
            </a:pPr>
            <a:r>
              <a:rPr lang="en-US" sz="2800" b="0" dirty="0">
                <a:latin typeface="Arial" panose="020B0604020202020204" pitchFamily="34" charset="0"/>
              </a:rPr>
              <a:t>Summarize WZRSA basics</a:t>
            </a:r>
          </a:p>
          <a:p>
            <a:pPr fontAlgn="auto">
              <a:spcAft>
                <a:spcPts val="0"/>
              </a:spcAft>
              <a:buClr>
                <a:schemeClr val="accent5">
                  <a:lumMod val="50000"/>
                </a:schemeClr>
              </a:buClr>
            </a:pPr>
            <a:r>
              <a:rPr lang="en-US" sz="2800" b="0" dirty="0">
                <a:latin typeface="Arial" panose="020B0604020202020204" pitchFamily="34" charset="0"/>
              </a:rPr>
              <a:t>Describe work zone safety issues</a:t>
            </a:r>
          </a:p>
          <a:p>
            <a:pPr fontAlgn="auto">
              <a:spcAft>
                <a:spcPts val="0"/>
              </a:spcAft>
              <a:buClr>
                <a:schemeClr val="accent5">
                  <a:lumMod val="50000"/>
                </a:schemeClr>
              </a:buClr>
            </a:pPr>
            <a:r>
              <a:rPr lang="en-US" sz="2800" b="0" dirty="0">
                <a:latin typeface="Arial" panose="020B0604020202020204" pitchFamily="34" charset="0"/>
              </a:rPr>
              <a:t>Describe what a WZRSA </a:t>
            </a:r>
            <a:r>
              <a:rPr lang="en-US" sz="2800" u="sng" dirty="0">
                <a:latin typeface="Arial" panose="020B0604020202020204" pitchFamily="34" charset="0"/>
              </a:rPr>
              <a:t>IS</a:t>
            </a:r>
            <a:r>
              <a:rPr lang="en-US" sz="2800" b="0" dirty="0">
                <a:latin typeface="Arial" panose="020B0604020202020204" pitchFamily="34" charset="0"/>
              </a:rPr>
              <a:t> and </a:t>
            </a:r>
            <a:r>
              <a:rPr lang="en-US" sz="2800" u="sng" dirty="0">
                <a:latin typeface="Arial" panose="020B0604020202020204" pitchFamily="34" charset="0"/>
              </a:rPr>
              <a:t>IS NOT</a:t>
            </a:r>
            <a:endParaRPr lang="en-US" sz="2800" b="0" dirty="0">
              <a:latin typeface="Arial" panose="020B0604020202020204" pitchFamily="34" charset="0"/>
            </a:endParaRPr>
          </a:p>
          <a:p>
            <a:pPr fontAlgn="auto">
              <a:spcAft>
                <a:spcPts val="0"/>
              </a:spcAft>
              <a:buClr>
                <a:schemeClr val="accent5">
                  <a:lumMod val="50000"/>
                </a:schemeClr>
              </a:buClr>
            </a:pPr>
            <a:r>
              <a:rPr lang="en-US" sz="2800" b="0" dirty="0">
                <a:latin typeface="Arial" panose="020B0604020202020204" pitchFamily="34" charset="0"/>
              </a:rPr>
              <a:t>Illustrate the </a:t>
            </a:r>
            <a:r>
              <a:rPr lang="en-US" sz="2800" dirty="0">
                <a:latin typeface="Arial" panose="020B0604020202020204" pitchFamily="34" charset="0"/>
              </a:rPr>
              <a:t>8-</a:t>
            </a:r>
            <a:r>
              <a:rPr lang="en-US" sz="2800" b="0" dirty="0">
                <a:latin typeface="Arial" panose="020B0604020202020204" pitchFamily="34" charset="0"/>
              </a:rPr>
              <a:t>step WZRSA process</a:t>
            </a:r>
          </a:p>
          <a:p>
            <a:pPr fontAlgn="auto">
              <a:spcAft>
                <a:spcPts val="0"/>
              </a:spcAft>
              <a:buClr>
                <a:schemeClr val="accent5">
                  <a:lumMod val="50000"/>
                </a:schemeClr>
              </a:buClr>
            </a:pPr>
            <a:r>
              <a:rPr lang="en-US" sz="2800" b="0" dirty="0">
                <a:latin typeface="Arial" panose="020B0604020202020204" pitchFamily="34" charset="0"/>
              </a:rPr>
              <a:t>Evaluate a case study</a:t>
            </a:r>
          </a:p>
          <a:p>
            <a:pPr fontAlgn="auto">
              <a:spcAft>
                <a:spcPts val="0"/>
              </a:spcAft>
              <a:buClr>
                <a:schemeClr val="accent5">
                  <a:lumMod val="50000"/>
                </a:schemeClr>
              </a:buClr>
            </a:pPr>
            <a:r>
              <a:rPr lang="en-US" sz="2800" b="0" dirty="0">
                <a:latin typeface="Arial" panose="020B0604020202020204" pitchFamily="34" charset="0"/>
              </a:rPr>
              <a:t>Perform a WZRSA</a:t>
            </a:r>
          </a:p>
          <a:p>
            <a:pPr fontAlgn="auto">
              <a:spcAft>
                <a:spcPts val="0"/>
              </a:spcAft>
              <a:buClr>
                <a:schemeClr val="accent5">
                  <a:lumMod val="50000"/>
                </a:schemeClr>
              </a:buClr>
              <a:buFont typeface="Wingdings" pitchFamily="2" charset="2"/>
              <a:buChar char="§"/>
            </a:pPr>
            <a:endParaRPr lang="en-US" sz="2800" b="0" dirty="0">
              <a:latin typeface="Arial" panose="020B0604020202020204" pitchFamily="34" charset="0"/>
            </a:endParaRPr>
          </a:p>
          <a:p>
            <a:pPr fontAlgn="auto">
              <a:spcAft>
                <a:spcPts val="0"/>
              </a:spcAft>
              <a:buClr>
                <a:schemeClr val="accent5">
                  <a:lumMod val="50000"/>
                </a:schemeClr>
              </a:buClr>
              <a:buFont typeface="Wingdings" pitchFamily="2" charset="2"/>
              <a:buChar char="§"/>
            </a:pPr>
            <a:endParaRPr lang="en-US" sz="2800" b="0" dirty="0">
              <a:latin typeface="Arial" panose="020B0604020202020204" pitchFamily="34" charset="0"/>
            </a:endParaRPr>
          </a:p>
          <a:p>
            <a:pPr fontAlgn="auto">
              <a:spcAft>
                <a:spcPts val="0"/>
              </a:spcAft>
              <a:buClr>
                <a:schemeClr val="accent5">
                  <a:lumMod val="50000"/>
                </a:schemeClr>
              </a:buClr>
              <a:buFont typeface="Wingdings" pitchFamily="2" charset="2"/>
              <a:buChar char="§"/>
            </a:pPr>
            <a:endParaRPr lang="en-US" sz="2800" b="0" dirty="0">
              <a:latin typeface="Arial" panose="020B0604020202020204" pitchFamily="34" charset="0"/>
            </a:endParaRPr>
          </a:p>
        </p:txBody>
      </p:sp>
    </p:spTree>
    <p:extLst>
      <p:ext uri="{BB962C8B-B14F-4D97-AF65-F5344CB8AC3E}">
        <p14:creationId xmlns:p14="http://schemas.microsoft.com/office/powerpoint/2010/main" val="62871115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24542" y="0"/>
            <a:ext cx="8719457" cy="1295400"/>
          </a:xfrm>
        </p:spPr>
        <p:txBody>
          <a:bodyPr>
            <a:noAutofit/>
          </a:bodyPr>
          <a:lstStyle/>
          <a:p>
            <a:pPr>
              <a:defRPr/>
            </a:pPr>
            <a:r>
              <a:rPr lang="en-US" b="1" dirty="0"/>
              <a:t>2. Programming &amp;  Scheduling</a:t>
            </a:r>
          </a:p>
        </p:txBody>
      </p:sp>
      <p:sp>
        <p:nvSpPr>
          <p:cNvPr id="10" name="Text Placeholder 2"/>
          <p:cNvSpPr>
            <a:spLocks noGrp="1"/>
          </p:cNvSpPr>
          <p:nvPr>
            <p:ph type="body" sz="quarter" idx="4294967295"/>
          </p:nvPr>
        </p:nvSpPr>
        <p:spPr>
          <a:xfrm>
            <a:off x="0" y="1447800"/>
            <a:ext cx="8839200" cy="4800600"/>
          </a:xfrm>
        </p:spPr>
        <p:txBody>
          <a:bodyPr>
            <a:noAutofit/>
          </a:bodyPr>
          <a:lstStyle/>
          <a:p>
            <a:pPr lvl="1">
              <a:spcBef>
                <a:spcPts val="300"/>
              </a:spcBef>
              <a:spcAft>
                <a:spcPts val="300"/>
              </a:spcAft>
              <a:buNone/>
            </a:pPr>
            <a:r>
              <a:rPr lang="en-US" b="1" dirty="0"/>
              <a:t>Pre-Construction WZRSA</a:t>
            </a:r>
          </a:p>
          <a:p>
            <a:pPr lvl="1">
              <a:spcBef>
                <a:spcPts val="300"/>
              </a:spcBef>
              <a:spcAft>
                <a:spcPts val="300"/>
              </a:spcAft>
              <a:buFont typeface="Arial" pitchFamily="34" charset="0"/>
              <a:buChar char="•"/>
            </a:pPr>
            <a:r>
              <a:rPr lang="en-US" dirty="0"/>
              <a:t>Can occur </a:t>
            </a:r>
            <a:r>
              <a:rPr lang="en-US" b="1" u="sng" dirty="0">
                <a:solidFill>
                  <a:srgbClr val="C00000"/>
                </a:solidFill>
              </a:rPr>
              <a:t>concurrently</a:t>
            </a:r>
            <a:r>
              <a:rPr lang="en-US" dirty="0"/>
              <a:t>  with the agency’s review of planning documents and design drawings</a:t>
            </a:r>
          </a:p>
          <a:p>
            <a:pPr lvl="1">
              <a:spcBef>
                <a:spcPts val="300"/>
              </a:spcBef>
              <a:spcAft>
                <a:spcPts val="300"/>
              </a:spcAft>
              <a:buFont typeface="Arial" pitchFamily="34" charset="0"/>
              <a:buChar char="•"/>
            </a:pPr>
            <a:endParaRPr lang="en-US" b="1" dirty="0"/>
          </a:p>
          <a:p>
            <a:pPr lvl="1">
              <a:spcBef>
                <a:spcPts val="300"/>
              </a:spcBef>
              <a:spcAft>
                <a:spcPts val="300"/>
              </a:spcAft>
              <a:buNone/>
              <a:defRPr/>
            </a:pPr>
            <a:r>
              <a:rPr lang="en-US" b="1" dirty="0"/>
              <a:t>Active WZRSA</a:t>
            </a:r>
          </a:p>
          <a:p>
            <a:pPr lvl="1">
              <a:spcBef>
                <a:spcPts val="300"/>
              </a:spcBef>
              <a:spcAft>
                <a:spcPts val="300"/>
              </a:spcAft>
              <a:buFont typeface="Arial" pitchFamily="34" charset="0"/>
              <a:buChar char="•"/>
              <a:defRPr/>
            </a:pPr>
            <a:r>
              <a:rPr lang="en-US" dirty="0"/>
              <a:t>Occur while work is going on, with recommendations designed to be implemented </a:t>
            </a:r>
            <a:r>
              <a:rPr lang="en-US" b="1" u="sng" dirty="0">
                <a:solidFill>
                  <a:srgbClr val="C00000"/>
                </a:solidFill>
              </a:rPr>
              <a:t>without affecting schedule</a:t>
            </a:r>
            <a:endParaRPr lang="en-US" b="1" dirty="0">
              <a:solidFill>
                <a:srgbClr val="C00000"/>
              </a:solidFill>
            </a:endParaRPr>
          </a:p>
          <a:p>
            <a:pPr lvl="1">
              <a:spcBef>
                <a:spcPts val="300"/>
              </a:spcBef>
              <a:spcAft>
                <a:spcPts val="300"/>
              </a:spcAft>
              <a:buFont typeface="Wingdings" pitchFamily="2" charset="2"/>
              <a:buChar char="ü"/>
              <a:defRPr/>
            </a:pPr>
            <a:endParaRPr lang="en-US" sz="1600" b="1" u="sng" dirty="0">
              <a:solidFill>
                <a:schemeClr val="accent1"/>
              </a:solidFill>
            </a:endParaRPr>
          </a:p>
          <a:p>
            <a:endParaRPr lang="en-US" sz="24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50</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14150017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7828" y="0"/>
            <a:ext cx="8556171" cy="1295400"/>
          </a:xfrm>
        </p:spPr>
        <p:txBody>
          <a:bodyPr>
            <a:noAutofit/>
          </a:bodyPr>
          <a:lstStyle/>
          <a:p>
            <a:pPr>
              <a:defRPr/>
            </a:pPr>
            <a:r>
              <a:rPr lang="en-US" b="1" dirty="0"/>
              <a:t>3. Effect on Project Cost</a:t>
            </a:r>
          </a:p>
        </p:txBody>
      </p:sp>
      <p:sp>
        <p:nvSpPr>
          <p:cNvPr id="10" name="Text Placeholder 2"/>
          <p:cNvSpPr>
            <a:spLocks noGrp="1"/>
          </p:cNvSpPr>
          <p:nvPr>
            <p:ph type="body" sz="quarter" idx="4294967295"/>
          </p:nvPr>
        </p:nvSpPr>
        <p:spPr>
          <a:xfrm>
            <a:off x="332015" y="1562100"/>
            <a:ext cx="7941128" cy="3733800"/>
          </a:xfrm>
        </p:spPr>
        <p:txBody>
          <a:bodyPr>
            <a:normAutofit/>
          </a:bodyPr>
          <a:lstStyle/>
          <a:p>
            <a:pPr indent="-342780">
              <a:spcBef>
                <a:spcPts val="300"/>
              </a:spcBef>
              <a:spcAft>
                <a:spcPts val="300"/>
              </a:spcAft>
              <a:buFont typeface="Arial" pitchFamily="34" charset="0"/>
              <a:buChar char="•"/>
              <a:defRPr/>
            </a:pPr>
            <a:r>
              <a:rPr lang="en-US" dirty="0"/>
              <a:t>The WZRSA Team provides </a:t>
            </a:r>
            <a:r>
              <a:rPr lang="en-US" u="sng" dirty="0">
                <a:solidFill>
                  <a:srgbClr val="C00000"/>
                </a:solidFill>
              </a:rPr>
              <a:t>suggestions only</a:t>
            </a:r>
            <a:r>
              <a:rPr lang="en-US" dirty="0">
                <a:solidFill>
                  <a:srgbClr val="C00000"/>
                </a:solidFill>
              </a:rPr>
              <a:t>   </a:t>
            </a:r>
          </a:p>
          <a:p>
            <a:pPr indent="-342780">
              <a:spcBef>
                <a:spcPts val="300"/>
              </a:spcBef>
              <a:spcAft>
                <a:spcPts val="300"/>
              </a:spcAft>
              <a:buFont typeface="Arial" pitchFamily="34" charset="0"/>
              <a:buChar char="•"/>
              <a:defRPr/>
            </a:pPr>
            <a:r>
              <a:rPr lang="en-US" dirty="0"/>
              <a:t>The road owner remains responsible for final decisions</a:t>
            </a:r>
          </a:p>
          <a:p>
            <a:endParaRPr lang="en-US" sz="51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51</a:t>
            </a:fld>
            <a:endParaRPr lang="en-US" dirty="0">
              <a:solidFill>
                <a:prstClr val="white"/>
              </a:solidFill>
              <a:latin typeface="Arial" panose="020B0604020202020204" pitchFamily="34" charset="0"/>
            </a:endParaRPr>
          </a:p>
        </p:txBody>
      </p:sp>
      <p:sp>
        <p:nvSpPr>
          <p:cNvPr id="7" name="TextBox 6"/>
          <p:cNvSpPr txBox="1"/>
          <p:nvPr/>
        </p:nvSpPr>
        <p:spPr>
          <a:xfrm>
            <a:off x="870857" y="4802264"/>
            <a:ext cx="7696200" cy="523220"/>
          </a:xfrm>
          <a:prstGeom prst="rect">
            <a:avLst/>
          </a:prstGeom>
          <a:noFill/>
          <a:ln>
            <a:solidFill>
              <a:srgbClr val="C00000"/>
            </a:solidFill>
          </a:ln>
        </p:spPr>
        <p:txBody>
          <a:bodyPr wrap="square" rtlCol="0">
            <a:spAutoFit/>
          </a:bodyPr>
          <a:lstStyle/>
          <a:p>
            <a:pPr algn="ctr"/>
            <a:r>
              <a:rPr lang="en-US" sz="2800" b="1" dirty="0">
                <a:solidFill>
                  <a:srgbClr val="C00000"/>
                </a:solidFill>
                <a:latin typeface="Arial" panose="020B0604020202020204" pitchFamily="34" charset="0"/>
              </a:rPr>
              <a:t>Will a Work Zone RSA drive up costs?</a:t>
            </a:r>
          </a:p>
        </p:txBody>
      </p:sp>
    </p:spTree>
    <p:extLst>
      <p:ext uri="{BB962C8B-B14F-4D97-AF65-F5344CB8AC3E}">
        <p14:creationId xmlns:p14="http://schemas.microsoft.com/office/powerpoint/2010/main" val="1487481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0"/>
            <a:ext cx="8763000" cy="1295400"/>
          </a:xfrm>
        </p:spPr>
        <p:txBody>
          <a:bodyPr>
            <a:noAutofit/>
          </a:bodyPr>
          <a:lstStyle/>
          <a:p>
            <a:pPr>
              <a:defRPr/>
            </a:pPr>
            <a:r>
              <a:rPr lang="en-US" b="1" dirty="0"/>
              <a:t>3. Effect on Project Cost</a:t>
            </a:r>
          </a:p>
        </p:txBody>
      </p:sp>
      <p:sp>
        <p:nvSpPr>
          <p:cNvPr id="10" name="Text Placeholder 2"/>
          <p:cNvSpPr>
            <a:spLocks noGrp="1"/>
          </p:cNvSpPr>
          <p:nvPr>
            <p:ph type="body" sz="quarter" idx="4294967295"/>
          </p:nvPr>
        </p:nvSpPr>
        <p:spPr>
          <a:xfrm>
            <a:off x="380999" y="1409701"/>
            <a:ext cx="7609609" cy="5105400"/>
          </a:xfrm>
        </p:spPr>
        <p:txBody>
          <a:bodyPr>
            <a:normAutofit/>
          </a:bodyPr>
          <a:lstStyle/>
          <a:p>
            <a:pPr indent="-342780">
              <a:spcBef>
                <a:spcPts val="300"/>
              </a:spcBef>
              <a:spcAft>
                <a:spcPts val="300"/>
              </a:spcAft>
              <a:buFont typeface="Arial" pitchFamily="34" charset="0"/>
              <a:buChar char="•"/>
              <a:defRPr/>
            </a:pPr>
            <a:r>
              <a:rPr lang="en-US" b="1" dirty="0">
                <a:sym typeface="Wingdings" pitchFamily="2" charset="2"/>
              </a:rPr>
              <a:t>Mitigate problems:</a:t>
            </a:r>
          </a:p>
          <a:p>
            <a:pPr lvl="1" indent="-342780">
              <a:spcBef>
                <a:spcPts val="300"/>
              </a:spcBef>
              <a:spcAft>
                <a:spcPts val="300"/>
              </a:spcAft>
              <a:defRPr/>
            </a:pPr>
            <a:r>
              <a:rPr lang="en-US" dirty="0">
                <a:sym typeface="Wingdings" pitchFamily="2" charset="2"/>
              </a:rPr>
              <a:t>Focus on low-cost safety improvements</a:t>
            </a:r>
          </a:p>
          <a:p>
            <a:pPr lvl="1" indent="-342780">
              <a:spcBef>
                <a:spcPts val="300"/>
              </a:spcBef>
              <a:spcAft>
                <a:spcPts val="300"/>
              </a:spcAft>
              <a:defRPr/>
            </a:pPr>
            <a:r>
              <a:rPr lang="en-US" dirty="0">
                <a:sym typeface="Wingdings" pitchFamily="2" charset="2"/>
              </a:rPr>
              <a:t>Suggestions can be pre-screened with the road owner</a:t>
            </a:r>
          </a:p>
          <a:p>
            <a:pPr lvl="1" indent="-342780">
              <a:spcBef>
                <a:spcPts val="300"/>
              </a:spcBef>
              <a:spcAft>
                <a:spcPts val="300"/>
              </a:spcAft>
              <a:defRPr/>
            </a:pPr>
            <a:r>
              <a:rPr lang="en-US" dirty="0">
                <a:sym typeface="Wingdings" pitchFamily="2" charset="2"/>
              </a:rPr>
              <a:t>Suggestions must be consistent with the project stage</a:t>
            </a:r>
          </a:p>
          <a:p>
            <a:endParaRPr lang="en-US" sz="51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52</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11583082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1256" y="0"/>
            <a:ext cx="8882743" cy="1295400"/>
          </a:xfrm>
        </p:spPr>
        <p:txBody>
          <a:bodyPr>
            <a:noAutofit/>
          </a:bodyPr>
          <a:lstStyle/>
          <a:p>
            <a:pPr>
              <a:defRPr/>
            </a:pPr>
            <a:r>
              <a:rPr lang="en-US" dirty="0"/>
              <a:t>4. Risk Management</a:t>
            </a:r>
          </a:p>
        </p:txBody>
      </p:sp>
      <p:sp>
        <p:nvSpPr>
          <p:cNvPr id="10" name="Text Placeholder 2"/>
          <p:cNvSpPr>
            <a:spLocks noGrp="1"/>
          </p:cNvSpPr>
          <p:nvPr>
            <p:ph type="body" sz="quarter" idx="4294967295"/>
          </p:nvPr>
        </p:nvSpPr>
        <p:spPr>
          <a:xfrm>
            <a:off x="261256" y="1295400"/>
            <a:ext cx="7854044" cy="5562600"/>
          </a:xfrm>
        </p:spPr>
        <p:txBody>
          <a:bodyPr>
            <a:noAutofit/>
          </a:bodyPr>
          <a:lstStyle/>
          <a:p>
            <a:pPr>
              <a:spcBef>
                <a:spcPts val="600"/>
              </a:spcBef>
              <a:spcAft>
                <a:spcPts val="600"/>
              </a:spcAft>
              <a:buFont typeface="Arial" pitchFamily="34" charset="0"/>
              <a:buChar char="•"/>
              <a:defRPr/>
            </a:pPr>
            <a:r>
              <a:rPr lang="en-US" dirty="0">
                <a:solidFill>
                  <a:schemeClr val="tx2"/>
                </a:solidFill>
              </a:rPr>
              <a:t>What if we identify issues/problems in the WZRSA, but the agency doesn’t address them?</a:t>
            </a:r>
          </a:p>
          <a:p>
            <a:pPr lvl="1">
              <a:spcBef>
                <a:spcPts val="600"/>
              </a:spcBef>
              <a:spcAft>
                <a:spcPts val="600"/>
              </a:spcAft>
              <a:buFont typeface="Arial" pitchFamily="34" charset="0"/>
              <a:buChar char="•"/>
              <a:defRPr/>
            </a:pPr>
            <a:r>
              <a:rPr lang="en-US" dirty="0"/>
              <a:t>Agencies should seek legal advice</a:t>
            </a:r>
          </a:p>
          <a:p>
            <a:pPr lvl="1">
              <a:spcBef>
                <a:spcPts val="600"/>
              </a:spcBef>
              <a:spcAft>
                <a:spcPts val="600"/>
              </a:spcAft>
              <a:buFont typeface="Arial" pitchFamily="34" charset="0"/>
              <a:buChar char="•"/>
              <a:defRPr/>
            </a:pPr>
            <a:r>
              <a:rPr lang="en-US" dirty="0"/>
              <a:t>Agencies can be taken to court with or </a:t>
            </a:r>
            <a:br>
              <a:rPr lang="en-US" dirty="0"/>
            </a:br>
            <a:r>
              <a:rPr lang="en-US" dirty="0"/>
              <a:t>without a RSA</a:t>
            </a:r>
          </a:p>
          <a:p>
            <a:endParaRPr lang="en-US" sz="24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53</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19222537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4928" y="0"/>
            <a:ext cx="8899071" cy="1295400"/>
          </a:xfrm>
        </p:spPr>
        <p:txBody>
          <a:bodyPr>
            <a:noAutofit/>
          </a:bodyPr>
          <a:lstStyle/>
          <a:p>
            <a:pPr>
              <a:defRPr/>
            </a:pPr>
            <a:r>
              <a:rPr lang="en-US" dirty="0"/>
              <a:t>4. Risk Management</a:t>
            </a:r>
          </a:p>
        </p:txBody>
      </p:sp>
      <p:sp>
        <p:nvSpPr>
          <p:cNvPr id="10" name="Text Placeholder 2"/>
          <p:cNvSpPr>
            <a:spLocks noGrp="1"/>
          </p:cNvSpPr>
          <p:nvPr>
            <p:ph type="body" sz="quarter" idx="4294967295"/>
          </p:nvPr>
        </p:nvSpPr>
        <p:spPr>
          <a:xfrm>
            <a:off x="457199" y="1524000"/>
            <a:ext cx="6774873" cy="3886200"/>
          </a:xfrm>
        </p:spPr>
        <p:txBody>
          <a:bodyPr>
            <a:noAutofit/>
          </a:bodyPr>
          <a:lstStyle/>
          <a:p>
            <a:pPr>
              <a:spcBef>
                <a:spcPts val="600"/>
              </a:spcBef>
              <a:spcAft>
                <a:spcPts val="600"/>
              </a:spcAft>
              <a:buFont typeface="Arial" pitchFamily="34" charset="0"/>
              <a:buChar char="•"/>
              <a:defRPr/>
            </a:pPr>
            <a:r>
              <a:rPr lang="en-US" dirty="0">
                <a:solidFill>
                  <a:schemeClr val="tx2"/>
                </a:solidFill>
              </a:rPr>
              <a:t>Does a RSA expose agencies to more risk?</a:t>
            </a:r>
          </a:p>
          <a:p>
            <a:pPr lvl="1">
              <a:spcBef>
                <a:spcPts val="600"/>
              </a:spcBef>
              <a:spcAft>
                <a:spcPts val="600"/>
              </a:spcAft>
              <a:buFont typeface="Arial" pitchFamily="34" charset="0"/>
              <a:buChar char="•"/>
              <a:defRPr/>
            </a:pPr>
            <a:r>
              <a:rPr lang="en-US" dirty="0"/>
              <a:t>RSA can be part of a comprehensive safety management system</a:t>
            </a:r>
          </a:p>
          <a:p>
            <a:endParaRPr lang="en-US" sz="24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54</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3789676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p:cNvSpPr>
            <a:spLocks noGrp="1"/>
          </p:cNvSpPr>
          <p:nvPr>
            <p:ph type="body" sz="quarter" idx="4294967295"/>
          </p:nvPr>
        </p:nvSpPr>
        <p:spPr>
          <a:xfrm>
            <a:off x="244928" y="1562100"/>
            <a:ext cx="8441872" cy="3744686"/>
          </a:xfrm>
        </p:spPr>
        <p:txBody>
          <a:bodyPr>
            <a:normAutofit/>
          </a:bodyPr>
          <a:lstStyle/>
          <a:p>
            <a:pPr>
              <a:lnSpc>
                <a:spcPct val="80000"/>
              </a:lnSpc>
            </a:pPr>
            <a:endParaRPr lang="en-US" sz="2000" b="1" dirty="0">
              <a:latin typeface="Courier New" pitchFamily="49" charset="0"/>
              <a:cs typeface="Courier New" pitchFamily="49" charset="0"/>
            </a:endParaRPr>
          </a:p>
          <a:p>
            <a:pPr>
              <a:spcBef>
                <a:spcPts val="300"/>
              </a:spcBef>
              <a:spcAft>
                <a:spcPts val="600"/>
              </a:spcAft>
              <a:buFont typeface="Arial" pitchFamily="34" charset="0"/>
              <a:buChar char="•"/>
            </a:pPr>
            <a:r>
              <a:rPr lang="en-US" i="1" dirty="0">
                <a:cs typeface="Arial" pitchFamily="34" charset="0"/>
              </a:rPr>
              <a:t>“[RSAs] demonstrate a </a:t>
            </a:r>
            <a:r>
              <a:rPr lang="en-US" b="1" i="1" u="sng" dirty="0">
                <a:cs typeface="Arial" pitchFamily="34" charset="0"/>
              </a:rPr>
              <a:t>proactive</a:t>
            </a:r>
            <a:r>
              <a:rPr lang="en-US" i="1" dirty="0">
                <a:cs typeface="Arial" pitchFamily="34" charset="0"/>
              </a:rPr>
              <a:t> approach to identifying and mitigating safety concerns.”</a:t>
            </a:r>
          </a:p>
          <a:p>
            <a:pPr>
              <a:spcBef>
                <a:spcPts val="300"/>
              </a:spcBef>
              <a:spcAft>
                <a:spcPts val="300"/>
              </a:spcAft>
              <a:buFont typeface="Arial" pitchFamily="34" charset="0"/>
              <a:buChar char="•"/>
            </a:pPr>
            <a:r>
              <a:rPr lang="en-US" i="1" dirty="0">
                <a:cs typeface="Arial" pitchFamily="34" charset="0"/>
              </a:rPr>
              <a:t>“Our attorneys say that once safety issues </a:t>
            </a:r>
            <a:br>
              <a:rPr lang="en-US" i="1" dirty="0">
                <a:cs typeface="Arial" pitchFamily="34" charset="0"/>
              </a:rPr>
            </a:br>
            <a:r>
              <a:rPr lang="en-US" i="1" dirty="0">
                <a:cs typeface="Arial" pitchFamily="34" charset="0"/>
              </a:rPr>
              <a:t>are identified, and if we have financial </a:t>
            </a:r>
            <a:br>
              <a:rPr lang="en-US" i="1" dirty="0">
                <a:cs typeface="Arial" pitchFamily="34" charset="0"/>
              </a:rPr>
            </a:br>
            <a:r>
              <a:rPr lang="en-US" i="1" dirty="0">
                <a:cs typeface="Arial" pitchFamily="34" charset="0"/>
              </a:rPr>
              <a:t>limitations on how much and how fast we can correct the issues, then </a:t>
            </a:r>
            <a:r>
              <a:rPr lang="en-US" b="1" i="1" u="sng" dirty="0">
                <a:cs typeface="Arial" pitchFamily="34" charset="0"/>
              </a:rPr>
              <a:t>the audit will help us</a:t>
            </a:r>
            <a:r>
              <a:rPr lang="en-US" i="1" dirty="0">
                <a:cs typeface="Arial" pitchFamily="34" charset="0"/>
              </a:rPr>
              <a:t> in defense.”</a:t>
            </a:r>
          </a:p>
          <a:p>
            <a:endParaRPr lang="en-US" sz="2800"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55</a:t>
            </a:fld>
            <a:endParaRPr lang="en-US" dirty="0">
              <a:solidFill>
                <a:prstClr val="white"/>
              </a:solidFill>
              <a:latin typeface="Arial" panose="020B0604020202020204" pitchFamily="34" charset="0"/>
            </a:endParaRPr>
          </a:p>
        </p:txBody>
      </p:sp>
      <p:sp>
        <p:nvSpPr>
          <p:cNvPr id="5" name="Title 1">
            <a:extLst>
              <a:ext uri="{FF2B5EF4-FFF2-40B4-BE49-F238E27FC236}">
                <a16:creationId xmlns:a16="http://schemas.microsoft.com/office/drawing/2014/main" id="{3FDB235A-CCBC-4EBB-9B51-36B976A8314C}"/>
              </a:ext>
            </a:extLst>
          </p:cNvPr>
          <p:cNvSpPr txBox="1">
            <a:spLocks/>
          </p:cNvSpPr>
          <p:nvPr/>
        </p:nvSpPr>
        <p:spPr>
          <a:xfrm>
            <a:off x="244928" y="0"/>
            <a:ext cx="8899071"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algn="ctr" eaLnBrk="0" hangingPunct="0">
              <a:defRPr/>
            </a:pPr>
            <a:r>
              <a:rPr lang="en-US" kern="0" dirty="0"/>
              <a:t>NCHRP RSA Questionnaire Responses</a:t>
            </a:r>
          </a:p>
        </p:txBody>
      </p:sp>
    </p:spTree>
    <p:extLst>
      <p:ext uri="{BB962C8B-B14F-4D97-AF65-F5344CB8AC3E}">
        <p14:creationId xmlns:p14="http://schemas.microsoft.com/office/powerpoint/2010/main" val="36168249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57200" y="0"/>
            <a:ext cx="8686800" cy="1295400"/>
          </a:xfrm>
        </p:spPr>
        <p:txBody>
          <a:bodyPr>
            <a:normAutofit/>
          </a:bodyPr>
          <a:lstStyle/>
          <a:p>
            <a:r>
              <a:rPr lang="en-US" b="1" dirty="0"/>
              <a:t>Module 1 Recap</a:t>
            </a:r>
          </a:p>
        </p:txBody>
      </p:sp>
      <p:sp>
        <p:nvSpPr>
          <p:cNvPr id="7" name="Rectangle 6"/>
          <p:cNvSpPr/>
          <p:nvPr/>
        </p:nvSpPr>
        <p:spPr>
          <a:xfrm>
            <a:off x="250371" y="1422272"/>
            <a:ext cx="8458200" cy="2032255"/>
          </a:xfrm>
          <a:prstGeom prst="rect">
            <a:avLst/>
          </a:prstGeom>
        </p:spPr>
        <p:txBody>
          <a:bodyPr wrap="square" lIns="91407" tIns="45704" rIns="91407" bIns="45704">
            <a:spAutoFit/>
          </a:bodyPr>
          <a:lstStyle/>
          <a:p>
            <a:pPr marL="342780" indent="-342780">
              <a:lnSpc>
                <a:spcPct val="115000"/>
              </a:lnSpc>
              <a:spcBef>
                <a:spcPts val="0"/>
              </a:spcBef>
              <a:spcAft>
                <a:spcPts val="0"/>
              </a:spcAft>
              <a:buFont typeface="Arial" pitchFamily="34" charset="0"/>
              <a:buChar char="•"/>
            </a:pPr>
            <a:r>
              <a:rPr lang="en-US" sz="2800" b="0" dirty="0">
                <a:solidFill>
                  <a:schemeClr val="tx1"/>
                </a:solidFill>
                <a:latin typeface="Arial" panose="020B0604020202020204" pitchFamily="34" charset="0"/>
                <a:ea typeface="Calibri"/>
                <a:cs typeface="Times New Roman"/>
              </a:rPr>
              <a:t>Describe why work zone crashes occur</a:t>
            </a:r>
          </a:p>
          <a:p>
            <a:pPr marL="342900" marR="0" lvl="0" indent="-342900">
              <a:lnSpc>
                <a:spcPct val="115000"/>
              </a:lnSpc>
              <a:spcBef>
                <a:spcPts val="0"/>
              </a:spcBef>
              <a:spcAft>
                <a:spcPts val="0"/>
              </a:spcAft>
              <a:buFont typeface="Arial" pitchFamily="34" charset="0"/>
              <a:buChar char="•"/>
            </a:pPr>
            <a:r>
              <a:rPr lang="en-US" sz="2800" b="0" dirty="0">
                <a:solidFill>
                  <a:schemeClr val="tx1"/>
                </a:solidFill>
                <a:latin typeface="Arial" panose="020B0604020202020204" pitchFamily="34" charset="0"/>
                <a:ea typeface="Calibri"/>
                <a:cs typeface="Times New Roman"/>
              </a:rPr>
              <a:t>Differentiate among WZRSA, WZ Inspection, WZ Process Review</a:t>
            </a:r>
          </a:p>
          <a:p>
            <a:pPr marL="342780" indent="-342780">
              <a:lnSpc>
                <a:spcPct val="115000"/>
              </a:lnSpc>
              <a:spcBef>
                <a:spcPts val="0"/>
              </a:spcBef>
              <a:spcAft>
                <a:spcPts val="1000"/>
              </a:spcAft>
              <a:buFont typeface="Arial" pitchFamily="34" charset="0"/>
              <a:buChar char="•"/>
            </a:pPr>
            <a:r>
              <a:rPr lang="en-US" sz="2800" b="0" dirty="0">
                <a:solidFill>
                  <a:schemeClr val="tx1"/>
                </a:solidFill>
                <a:latin typeface="Arial" panose="020B0604020202020204" pitchFamily="34" charset="0"/>
                <a:ea typeface="Calibri"/>
                <a:cs typeface="Times New Roman"/>
              </a:rPr>
              <a:t>Identify challenges in conducting a WZRSA</a:t>
            </a:r>
          </a:p>
        </p:txBody>
      </p:sp>
    </p:spTree>
    <p:extLst>
      <p:ext uri="{BB962C8B-B14F-4D97-AF65-F5344CB8AC3E}">
        <p14:creationId xmlns:p14="http://schemas.microsoft.com/office/powerpoint/2010/main" val="4064922990"/>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ad Work Ahead">
            <a:extLst>
              <a:ext uri="{FF2B5EF4-FFF2-40B4-BE49-F238E27FC236}">
                <a16:creationId xmlns:a16="http://schemas.microsoft.com/office/drawing/2014/main" id="{623A852D-C8AC-4F8E-9AAB-3F41645C6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217" y="1770049"/>
            <a:ext cx="2892686" cy="2892686"/>
          </a:xfrm>
          <a:prstGeom prst="rect">
            <a:avLst/>
          </a:prstGeom>
        </p:spPr>
      </p:pic>
      <p:sp>
        <p:nvSpPr>
          <p:cNvPr id="9" name="Rectangle 3"/>
          <p:cNvSpPr txBox="1">
            <a:spLocks noChangeArrowheads="1"/>
          </p:cNvSpPr>
          <p:nvPr/>
        </p:nvSpPr>
        <p:spPr bwMode="auto">
          <a:xfrm>
            <a:off x="4225626" y="1254998"/>
            <a:ext cx="4591141" cy="3407737"/>
          </a:xfrm>
          <a:prstGeom prst="rect">
            <a:avLst/>
          </a:prstGeom>
          <a:no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4000" b="1" dirty="0">
                <a:solidFill>
                  <a:srgbClr val="00ACA1"/>
                </a:solidFill>
                <a:latin typeface="Arial" panose="020B0604020202020204" pitchFamily="34" charset="0"/>
                <a:ea typeface="+mj-ea"/>
                <a:cs typeface="+mj-cs"/>
              </a:rPr>
              <a:t>Module 2:</a:t>
            </a:r>
            <a:br>
              <a:rPr lang="en-US" sz="4000" b="1" dirty="0">
                <a:solidFill>
                  <a:srgbClr val="00ACA1"/>
                </a:solidFill>
                <a:latin typeface="Arial" panose="020B0604020202020204" pitchFamily="34" charset="0"/>
                <a:ea typeface="+mj-ea"/>
                <a:cs typeface="+mj-cs"/>
              </a:rPr>
            </a:br>
            <a:r>
              <a:rPr lang="en-US" sz="4000" b="1" dirty="0">
                <a:solidFill>
                  <a:srgbClr val="00ACA1"/>
                </a:solidFill>
                <a:latin typeface="Arial" panose="020B0604020202020204" pitchFamily="34" charset="0"/>
                <a:ea typeface="+mj-ea"/>
                <a:cs typeface="+mj-cs"/>
              </a:rPr>
              <a:t>The Eight-Step Work Zone RSA Process</a:t>
            </a:r>
          </a:p>
        </p:txBody>
      </p:sp>
      <p:pic>
        <p:nvPicPr>
          <p:cNvPr id="15" name="Picture 3" descr="RSA logo with a road sketch as the S">
            <a:extLst>
              <a:ext uri="{FF2B5EF4-FFF2-40B4-BE49-F238E27FC236}">
                <a16:creationId xmlns:a16="http://schemas.microsoft.com/office/drawing/2014/main" id="{D9AA1604-41D0-44D2-8E79-1AB4EC8DDE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9587" y="4150132"/>
            <a:ext cx="2236398" cy="950357"/>
          </a:xfrm>
          <a:prstGeom prst="rect">
            <a:avLst/>
          </a:prstGeom>
          <a:noFill/>
          <a:ln w="9525">
            <a:noFill/>
            <a:miter lim="800000"/>
            <a:headEnd/>
            <a:tailEnd/>
          </a:ln>
        </p:spPr>
      </p:pic>
      <p:sp>
        <p:nvSpPr>
          <p:cNvPr id="8" name="Rectangle 3">
            <a:extLst>
              <a:ext uri="{FF2B5EF4-FFF2-40B4-BE49-F238E27FC236}">
                <a16:creationId xmlns:a16="http://schemas.microsoft.com/office/drawing/2014/main" id="{8BAED0BC-94FA-4388-B442-F51FDC0B34BF}"/>
              </a:ext>
            </a:extLst>
          </p:cNvPr>
          <p:cNvSpPr txBox="1">
            <a:spLocks noChangeArrowheads="1"/>
          </p:cNvSpPr>
          <p:nvPr/>
        </p:nvSpPr>
        <p:spPr bwMode="auto">
          <a:xfrm>
            <a:off x="0" y="1"/>
            <a:ext cx="9144000" cy="1209742"/>
          </a:xfrm>
          <a:prstGeom prst="rect">
            <a:avLst/>
          </a:prstGeom>
          <a:solidFill>
            <a:srgbClr val="00ACA1"/>
          </a:solidFill>
          <a:ln w="9525">
            <a:noFill/>
            <a:miter lim="800000"/>
            <a:headEnd/>
            <a:tailEnd/>
          </a:ln>
          <a:effectLst>
            <a:outerShdw dist="28398" dir="3806097" algn="ctr" rotWithShape="0">
              <a:schemeClr val="tx1"/>
            </a:outerShdw>
          </a:effectLst>
        </p:spPr>
        <p:txBody>
          <a:bodyPr vert="horz" wrap="square" lIns="91440" tIns="45720" rIns="91440" bIns="45720" numCol="1" anchor="ctr" anchorCtr="0" compatLnSpc="1">
            <a:prstTxWarp prst="textNoShape">
              <a:avLst/>
            </a:prstTxWarp>
            <a:normAutofit/>
          </a:bodyPr>
          <a:lstStyle/>
          <a:p>
            <a:pPr lvl="0" algn="ctr" fontAlgn="base">
              <a:spcBef>
                <a:spcPct val="0"/>
              </a:spcBef>
              <a:spcAft>
                <a:spcPct val="0"/>
              </a:spcAft>
              <a:defRPr/>
            </a:pPr>
            <a:r>
              <a:rPr lang="en-US" sz="3600" b="1" dirty="0">
                <a:solidFill>
                  <a:schemeClr val="bg1"/>
                </a:solidFill>
                <a:latin typeface="Arial" panose="020B0604020202020204" pitchFamily="34" charset="0"/>
                <a:ea typeface="+mj-ea"/>
                <a:cs typeface="+mj-cs"/>
              </a:rPr>
              <a:t>Work Zone Road Safety Audits</a:t>
            </a:r>
          </a:p>
        </p:txBody>
      </p:sp>
      <p:sp>
        <p:nvSpPr>
          <p:cNvPr id="2" name="Google Shape;74;p1">
            <a:extLst>
              <a:ext uri="{FF2B5EF4-FFF2-40B4-BE49-F238E27FC236}">
                <a16:creationId xmlns:a16="http://schemas.microsoft.com/office/drawing/2014/main" id="{A91FBF5A-4E49-F182-EC57-BFFF4158AEDE}"/>
              </a:ext>
            </a:extLst>
          </p:cNvPr>
          <p:cNvSpPr/>
          <p:nvPr/>
        </p:nvSpPr>
        <p:spPr>
          <a:xfrm>
            <a:off x="2590986" y="5223041"/>
            <a:ext cx="128999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45193124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244928" y="0"/>
            <a:ext cx="8899071" cy="1295400"/>
          </a:xfrm>
        </p:spPr>
        <p:txBody>
          <a:bodyPr>
            <a:normAutofit/>
          </a:bodyPr>
          <a:lstStyle/>
          <a:p>
            <a:r>
              <a:rPr lang="en-US" b="1" dirty="0"/>
              <a:t>Module 2 Objectives</a:t>
            </a:r>
          </a:p>
        </p:txBody>
      </p:sp>
      <p:sp>
        <p:nvSpPr>
          <p:cNvPr id="8" name="Rectangle 7"/>
          <p:cNvSpPr/>
          <p:nvPr/>
        </p:nvSpPr>
        <p:spPr>
          <a:xfrm>
            <a:off x="225552" y="1295400"/>
            <a:ext cx="8534400" cy="2451921"/>
          </a:xfrm>
          <a:prstGeom prst="rect">
            <a:avLst/>
          </a:prstGeom>
        </p:spPr>
        <p:txBody>
          <a:bodyPr wrap="square" lIns="91407" tIns="45704" rIns="91407" bIns="45704">
            <a:spAutoFit/>
          </a:bodyPr>
          <a:lstStyle/>
          <a:p>
            <a:pPr marL="347350" indent="-347350">
              <a:spcBef>
                <a:spcPts val="200"/>
              </a:spcBef>
              <a:spcAft>
                <a:spcPts val="200"/>
              </a:spcAft>
              <a:buFont typeface="Arial" pitchFamily="34" charset="0"/>
              <a:buChar char="•"/>
            </a:pPr>
            <a:r>
              <a:rPr lang="en-US" sz="2800" b="0" dirty="0">
                <a:solidFill>
                  <a:schemeClr val="tx1"/>
                </a:solidFill>
                <a:latin typeface="Arial" panose="020B0604020202020204" pitchFamily="34" charset="0"/>
              </a:rPr>
              <a:t>Describe how/when to conduct the WZRSA</a:t>
            </a:r>
          </a:p>
          <a:p>
            <a:pPr marL="347350" indent="-347350">
              <a:spcBef>
                <a:spcPts val="200"/>
              </a:spcBef>
              <a:spcAft>
                <a:spcPts val="200"/>
              </a:spcAft>
              <a:buFont typeface="Arial" pitchFamily="34" charset="0"/>
              <a:buChar char="•"/>
            </a:pPr>
            <a:r>
              <a:rPr lang="en-US" sz="2800" dirty="0">
                <a:latin typeface="Arial" panose="020B0604020202020204" pitchFamily="34" charset="0"/>
              </a:rPr>
              <a:t>E</a:t>
            </a:r>
            <a:r>
              <a:rPr lang="en-US" sz="2800" b="0" dirty="0">
                <a:solidFill>
                  <a:schemeClr val="tx1"/>
                </a:solidFill>
                <a:latin typeface="Arial" panose="020B0604020202020204" pitchFamily="34" charset="0"/>
              </a:rPr>
              <a:t>xplain the WZRSA Eight-step process</a:t>
            </a:r>
          </a:p>
          <a:p>
            <a:pPr marL="347350" indent="-347350">
              <a:spcBef>
                <a:spcPts val="200"/>
              </a:spcBef>
              <a:spcAft>
                <a:spcPts val="200"/>
              </a:spcAft>
              <a:buFont typeface="Arial" pitchFamily="34" charset="0"/>
              <a:buChar char="•"/>
            </a:pPr>
            <a:r>
              <a:rPr lang="en-US" sz="2800" dirty="0">
                <a:latin typeface="Arial" panose="020B0604020202020204" pitchFamily="34" charset="0"/>
              </a:rPr>
              <a:t>Present case studies from Florida</a:t>
            </a:r>
          </a:p>
          <a:p>
            <a:pPr marL="347350" indent="-347350">
              <a:spcBef>
                <a:spcPts val="200"/>
              </a:spcBef>
              <a:spcAft>
                <a:spcPts val="200"/>
              </a:spcAft>
              <a:buFont typeface="Arial" pitchFamily="34" charset="0"/>
              <a:buChar char="•"/>
            </a:pPr>
            <a:r>
              <a:rPr lang="en-US" sz="2800" b="0" dirty="0">
                <a:solidFill>
                  <a:schemeClr val="tx1"/>
                </a:solidFill>
                <a:latin typeface="Arial" panose="020B0604020202020204" pitchFamily="34" charset="0"/>
              </a:rPr>
              <a:t>Discuss lessons learned</a:t>
            </a:r>
          </a:p>
          <a:p>
            <a:pPr marL="347350" indent="-347350">
              <a:spcBef>
                <a:spcPts val="200"/>
              </a:spcBef>
              <a:spcAft>
                <a:spcPts val="200"/>
              </a:spcAft>
              <a:buFont typeface="Arial" pitchFamily="34" charset="0"/>
              <a:buChar char="•"/>
            </a:pPr>
            <a:r>
              <a:rPr lang="en-US" sz="2800" dirty="0">
                <a:latin typeface="Arial" panose="020B0604020202020204" pitchFamily="34" charset="0"/>
              </a:rPr>
              <a:t>Discuss key factors for success</a:t>
            </a:r>
            <a:endParaRPr lang="en-US" sz="2800" b="0" dirty="0">
              <a:solidFill>
                <a:schemeClr val="tx1"/>
              </a:solidFill>
              <a:latin typeface="Arial" panose="020B0604020202020204" pitchFamily="34" charset="0"/>
            </a:endParaRPr>
          </a:p>
        </p:txBody>
      </p:sp>
    </p:spTree>
    <p:extLst>
      <p:ext uri="{BB962C8B-B14F-4D97-AF65-F5344CB8AC3E}">
        <p14:creationId xmlns:p14="http://schemas.microsoft.com/office/powerpoint/2010/main" val="1613015560"/>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Subtitle 5"/>
          <p:cNvSpPr>
            <a:spLocks noGrp="1"/>
          </p:cNvSpPr>
          <p:nvPr>
            <p:ph type="subTitle" idx="4294967295"/>
          </p:nvPr>
        </p:nvSpPr>
        <p:spPr>
          <a:xfrm>
            <a:off x="195942" y="-278964"/>
            <a:ext cx="8948057" cy="1320800"/>
          </a:xfrm>
        </p:spPr>
        <p:txBody>
          <a:bodyPr anchor="ctr">
            <a:normAutofit/>
          </a:bodyPr>
          <a:lstStyle/>
          <a:p>
            <a:pPr marL="0" indent="0" eaLnBrk="1" hangingPunct="1">
              <a:buNone/>
            </a:pPr>
            <a:r>
              <a:rPr lang="en-US" sz="3600" b="1" dirty="0">
                <a:solidFill>
                  <a:srgbClr val="00ACA1"/>
                </a:solidFill>
              </a:rPr>
              <a:t>The WZRSA Eight-Step Process</a:t>
            </a:r>
          </a:p>
        </p:txBody>
      </p:sp>
      <p:sp>
        <p:nvSpPr>
          <p:cNvPr id="27" name="Oval 16">
            <a:extLst>
              <a:ext uri="{C183D7F6-B498-43B3-948B-1728B52AA6E4}">
                <adec:decorative xmlns:adec="http://schemas.microsoft.com/office/drawing/2017/decorative" val="1"/>
              </a:ext>
            </a:extLst>
          </p:cNvPr>
          <p:cNvSpPr>
            <a:spLocks noChangeArrowheads="1"/>
          </p:cNvSpPr>
          <p:nvPr/>
        </p:nvSpPr>
        <p:spPr bwMode="auto">
          <a:xfrm>
            <a:off x="5108802" y="804158"/>
            <a:ext cx="1977798" cy="1860233"/>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28" name="Oval 15">
            <a:extLst>
              <a:ext uri="{C183D7F6-B498-43B3-948B-1728B52AA6E4}">
                <adec:decorative xmlns:adec="http://schemas.microsoft.com/office/drawing/2017/decorative" val="1"/>
              </a:ext>
            </a:extLst>
          </p:cNvPr>
          <p:cNvSpPr>
            <a:spLocks noChangeArrowheads="1"/>
          </p:cNvSpPr>
          <p:nvPr/>
        </p:nvSpPr>
        <p:spPr bwMode="auto">
          <a:xfrm>
            <a:off x="3750582" y="1422014"/>
            <a:ext cx="1977798" cy="1860233"/>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29" name="Oval 14">
            <a:extLst>
              <a:ext uri="{C183D7F6-B498-43B3-948B-1728B52AA6E4}">
                <adec:decorative xmlns:adec="http://schemas.microsoft.com/office/drawing/2017/decorative" val="1"/>
              </a:ext>
            </a:extLst>
          </p:cNvPr>
          <p:cNvSpPr>
            <a:spLocks noChangeArrowheads="1"/>
          </p:cNvSpPr>
          <p:nvPr/>
        </p:nvSpPr>
        <p:spPr bwMode="auto">
          <a:xfrm>
            <a:off x="3164568" y="2731066"/>
            <a:ext cx="1977798" cy="1860233"/>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30" name="Oval 13">
            <a:extLst>
              <a:ext uri="{C183D7F6-B498-43B3-948B-1728B52AA6E4}">
                <adec:decorative xmlns:adec="http://schemas.microsoft.com/office/drawing/2017/decorative" val="1"/>
              </a:ext>
            </a:extLst>
          </p:cNvPr>
          <p:cNvSpPr>
            <a:spLocks noChangeArrowheads="1"/>
          </p:cNvSpPr>
          <p:nvPr/>
        </p:nvSpPr>
        <p:spPr bwMode="auto">
          <a:xfrm>
            <a:off x="1846036" y="3144451"/>
            <a:ext cx="1977798" cy="1860233"/>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31" name="Oval 20">
            <a:extLst>
              <a:ext uri="{C183D7F6-B498-43B3-948B-1728B52AA6E4}">
                <adec:decorative xmlns:adec="http://schemas.microsoft.com/office/drawing/2017/decorative" val="1"/>
              </a:ext>
            </a:extLst>
          </p:cNvPr>
          <p:cNvSpPr>
            <a:spLocks noChangeArrowheads="1"/>
          </p:cNvSpPr>
          <p:nvPr/>
        </p:nvSpPr>
        <p:spPr bwMode="auto">
          <a:xfrm>
            <a:off x="6607402" y="2937759"/>
            <a:ext cx="1977798" cy="1860233"/>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32" name="Oval 19">
            <a:extLst>
              <a:ext uri="{C183D7F6-B498-43B3-948B-1728B52AA6E4}">
                <adec:decorative xmlns:adec="http://schemas.microsoft.com/office/drawing/2017/decorative" val="1"/>
              </a:ext>
            </a:extLst>
          </p:cNvPr>
          <p:cNvSpPr>
            <a:spLocks noChangeArrowheads="1"/>
          </p:cNvSpPr>
          <p:nvPr/>
        </p:nvSpPr>
        <p:spPr bwMode="auto">
          <a:xfrm>
            <a:off x="6553200" y="1642358"/>
            <a:ext cx="1977798" cy="1860233"/>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33" name="Oval 18">
            <a:extLst>
              <a:ext uri="{C183D7F6-B498-43B3-948B-1728B52AA6E4}">
                <adec:decorative xmlns:adec="http://schemas.microsoft.com/office/drawing/2017/decorative" val="1"/>
              </a:ext>
            </a:extLst>
          </p:cNvPr>
          <p:cNvSpPr>
            <a:spLocks noChangeArrowheads="1"/>
          </p:cNvSpPr>
          <p:nvPr/>
        </p:nvSpPr>
        <p:spPr bwMode="auto">
          <a:xfrm>
            <a:off x="454252" y="2593271"/>
            <a:ext cx="1977798" cy="1860233"/>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34" name="Oval 17">
            <a:extLst>
              <a:ext uri="{C183D7F6-B498-43B3-948B-1728B52AA6E4}">
                <adec:decorative xmlns:adec="http://schemas.microsoft.com/office/drawing/2017/decorative" val="1"/>
              </a:ext>
            </a:extLst>
          </p:cNvPr>
          <p:cNvSpPr>
            <a:spLocks noChangeArrowheads="1"/>
          </p:cNvSpPr>
          <p:nvPr/>
        </p:nvSpPr>
        <p:spPr bwMode="auto">
          <a:xfrm>
            <a:off x="381000" y="1251834"/>
            <a:ext cx="1977798" cy="1860233"/>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35" name="Oval 5" descr="1&#10;Identify &#10;Project"/>
          <p:cNvSpPr>
            <a:spLocks noChangeArrowheads="1"/>
          </p:cNvSpPr>
          <p:nvPr/>
        </p:nvSpPr>
        <p:spPr bwMode="auto">
          <a:xfrm>
            <a:off x="708323" y="1518835"/>
            <a:ext cx="1318532" cy="1240155"/>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defRPr/>
            </a:pPr>
            <a:r>
              <a:rPr lang="en-US" sz="1400" dirty="0">
                <a:latin typeface="Arial Black" pitchFamily="34" charset="0"/>
                <a:cs typeface="Arial" charset="0"/>
              </a:rPr>
              <a:t>1</a:t>
            </a:r>
          </a:p>
          <a:p>
            <a:pPr algn="ctr">
              <a:defRPr/>
            </a:pPr>
            <a:r>
              <a:rPr lang="en-US" sz="1400" b="1" dirty="0">
                <a:latin typeface="Arial" panose="020B0604020202020204" pitchFamily="34" charset="0"/>
                <a:cs typeface="Arial" charset="0"/>
              </a:rPr>
              <a:t>Identify </a:t>
            </a:r>
          </a:p>
          <a:p>
            <a:pPr algn="ctr">
              <a:defRPr/>
            </a:pPr>
            <a:r>
              <a:rPr lang="en-US" sz="1400" b="1" dirty="0">
                <a:latin typeface="Arial" panose="020B0604020202020204" pitchFamily="34" charset="0"/>
                <a:cs typeface="Arial" charset="0"/>
              </a:rPr>
              <a:t>Project  </a:t>
            </a:r>
          </a:p>
        </p:txBody>
      </p:sp>
      <p:sp>
        <p:nvSpPr>
          <p:cNvPr id="37" name="Oval 7" descr="3&#10;Conduct &#10;Pre-audit &#10;Meeting&#10;"/>
          <p:cNvSpPr>
            <a:spLocks noChangeArrowheads="1"/>
          </p:cNvSpPr>
          <p:nvPr/>
        </p:nvSpPr>
        <p:spPr bwMode="auto">
          <a:xfrm>
            <a:off x="2139043" y="3420042"/>
            <a:ext cx="1318532" cy="1240155"/>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endParaRPr lang="en-US" sz="1400" dirty="0">
              <a:latin typeface="Arial Black" pitchFamily="34" charset="0"/>
              <a:cs typeface="Arial" charset="0"/>
            </a:endParaRPr>
          </a:p>
          <a:p>
            <a:pPr algn="ctr"/>
            <a:r>
              <a:rPr lang="en-US" sz="1400" dirty="0">
                <a:latin typeface="Arial Black" pitchFamily="34" charset="0"/>
                <a:cs typeface="Arial" charset="0"/>
              </a:rPr>
              <a:t>3</a:t>
            </a:r>
          </a:p>
          <a:p>
            <a:pPr algn="ctr">
              <a:defRPr/>
            </a:pPr>
            <a:r>
              <a:rPr lang="en-US" sz="1400" b="1" dirty="0">
                <a:latin typeface="Arial" panose="020B0604020202020204" pitchFamily="34" charset="0"/>
                <a:cs typeface="Arial" charset="0"/>
              </a:rPr>
              <a:t>Conduct </a:t>
            </a:r>
          </a:p>
          <a:p>
            <a:pPr algn="ctr">
              <a:defRPr/>
            </a:pPr>
            <a:r>
              <a:rPr lang="en-US" sz="1400" b="1" dirty="0">
                <a:latin typeface="Arial" panose="020B0604020202020204" pitchFamily="34" charset="0"/>
                <a:cs typeface="Arial" charset="0"/>
              </a:rPr>
              <a:t>Pre-audit </a:t>
            </a:r>
          </a:p>
          <a:p>
            <a:pPr algn="ctr">
              <a:defRPr/>
            </a:pPr>
            <a:r>
              <a:rPr lang="en-US" sz="1400" b="1" dirty="0">
                <a:latin typeface="Arial" panose="020B0604020202020204" pitchFamily="34" charset="0"/>
                <a:cs typeface="Arial" charset="0"/>
              </a:rPr>
              <a:t>Meeting</a:t>
            </a:r>
          </a:p>
          <a:p>
            <a:pPr algn="ctr"/>
            <a:r>
              <a:rPr lang="en-US" sz="1400" dirty="0">
                <a:latin typeface="Arial Black" pitchFamily="34" charset="0"/>
                <a:cs typeface="Arial" charset="0"/>
              </a:rPr>
              <a:t> </a:t>
            </a:r>
          </a:p>
        </p:txBody>
      </p:sp>
      <p:sp>
        <p:nvSpPr>
          <p:cNvPr id="39" name="Oval 9" descr="5&#10;Analysis &amp;&#10;Prepare &#10;Report&#10;"/>
          <p:cNvSpPr>
            <a:spLocks noChangeArrowheads="1"/>
          </p:cNvSpPr>
          <p:nvPr/>
        </p:nvSpPr>
        <p:spPr bwMode="auto">
          <a:xfrm>
            <a:off x="3962400" y="1642358"/>
            <a:ext cx="1447800" cy="1371600"/>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r>
              <a:rPr lang="en-US" sz="1400" dirty="0">
                <a:latin typeface="Arial Black" pitchFamily="34" charset="0"/>
                <a:cs typeface="Arial" charset="0"/>
              </a:rPr>
              <a:t>5</a:t>
            </a:r>
          </a:p>
          <a:p>
            <a:pPr algn="ctr">
              <a:defRPr/>
            </a:pPr>
            <a:r>
              <a:rPr lang="en-US" sz="1400" b="1" dirty="0">
                <a:latin typeface="Arial" panose="020B0604020202020204" pitchFamily="34" charset="0"/>
                <a:cs typeface="Arial" charset="0"/>
              </a:rPr>
              <a:t>Analysis &amp;</a:t>
            </a:r>
          </a:p>
          <a:p>
            <a:pPr algn="ctr">
              <a:defRPr/>
            </a:pPr>
            <a:r>
              <a:rPr lang="en-US" sz="1400" b="1" dirty="0">
                <a:latin typeface="Arial" panose="020B0604020202020204" pitchFamily="34" charset="0"/>
                <a:cs typeface="Arial" charset="0"/>
              </a:rPr>
              <a:t>Prepare </a:t>
            </a:r>
          </a:p>
          <a:p>
            <a:pPr algn="ctr">
              <a:defRPr/>
            </a:pPr>
            <a:r>
              <a:rPr lang="en-US" sz="1400" b="1" dirty="0">
                <a:latin typeface="Arial" panose="020B0604020202020204" pitchFamily="34" charset="0"/>
                <a:cs typeface="Arial" charset="0"/>
              </a:rPr>
              <a:t>Report</a:t>
            </a:r>
            <a:endParaRPr lang="en-US" sz="1400" dirty="0">
              <a:latin typeface="Arial Black" pitchFamily="34" charset="0"/>
              <a:cs typeface="Arial" charset="0"/>
            </a:endParaRPr>
          </a:p>
        </p:txBody>
      </p:sp>
      <p:sp>
        <p:nvSpPr>
          <p:cNvPr id="40" name="Oval 11" descr="6&#10;Present  &#10;Findings to &#10;Road&#10; Owner&#10;"/>
          <p:cNvSpPr>
            <a:spLocks noChangeArrowheads="1"/>
          </p:cNvSpPr>
          <p:nvPr/>
        </p:nvSpPr>
        <p:spPr bwMode="auto">
          <a:xfrm>
            <a:off x="5431464" y="1109313"/>
            <a:ext cx="1318532" cy="1264434"/>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r>
              <a:rPr lang="en-US" sz="1400" dirty="0">
                <a:latin typeface="Arial Black" pitchFamily="34" charset="0"/>
                <a:cs typeface="Arial" charset="0"/>
              </a:rPr>
              <a:t>6</a:t>
            </a:r>
          </a:p>
          <a:p>
            <a:pPr algn="ctr">
              <a:defRPr/>
            </a:pPr>
            <a:r>
              <a:rPr lang="en-US" sz="1400" b="1" dirty="0">
                <a:latin typeface="Arial" panose="020B0604020202020204" pitchFamily="34" charset="0"/>
                <a:cs typeface="Arial" charset="0"/>
              </a:rPr>
              <a:t>Present  </a:t>
            </a:r>
          </a:p>
          <a:p>
            <a:pPr algn="ctr">
              <a:defRPr/>
            </a:pPr>
            <a:r>
              <a:rPr lang="en-US" sz="1400" b="1" dirty="0">
                <a:latin typeface="Arial" panose="020B0604020202020204" pitchFamily="34" charset="0"/>
                <a:cs typeface="Arial" charset="0"/>
              </a:rPr>
              <a:t>Findings to </a:t>
            </a:r>
          </a:p>
          <a:p>
            <a:pPr algn="ctr">
              <a:defRPr/>
            </a:pPr>
            <a:r>
              <a:rPr lang="en-US" sz="1400" b="1" dirty="0">
                <a:latin typeface="Arial" panose="020B0604020202020204" pitchFamily="34" charset="0"/>
                <a:cs typeface="Arial" charset="0"/>
              </a:rPr>
              <a:t>Road</a:t>
            </a:r>
          </a:p>
          <a:p>
            <a:pPr algn="ctr">
              <a:defRPr/>
            </a:pPr>
            <a:r>
              <a:rPr lang="en-US" sz="1400" b="1" dirty="0">
                <a:latin typeface="Arial" panose="020B0604020202020204" pitchFamily="34" charset="0"/>
                <a:cs typeface="Arial" charset="0"/>
              </a:rPr>
              <a:t> Owner</a:t>
            </a:r>
          </a:p>
        </p:txBody>
      </p:sp>
      <p:sp>
        <p:nvSpPr>
          <p:cNvPr id="41" name="Oval 10" descr="7&#10;Prepare &#10;Formal&#10;Response&#10;"/>
          <p:cNvSpPr>
            <a:spLocks noChangeArrowheads="1"/>
          </p:cNvSpPr>
          <p:nvPr/>
        </p:nvSpPr>
        <p:spPr bwMode="auto">
          <a:xfrm>
            <a:off x="6911068" y="1870958"/>
            <a:ext cx="1318532" cy="1240155"/>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r>
              <a:rPr lang="en-US" sz="1400" dirty="0">
                <a:latin typeface="Arial Black" pitchFamily="34" charset="0"/>
                <a:cs typeface="Arial" charset="0"/>
              </a:rPr>
              <a:t>7</a:t>
            </a:r>
          </a:p>
          <a:p>
            <a:pPr algn="ctr">
              <a:defRPr/>
            </a:pPr>
            <a:r>
              <a:rPr lang="en-US" sz="1400" b="1" dirty="0">
                <a:latin typeface="Arial" panose="020B0604020202020204" pitchFamily="34" charset="0"/>
                <a:cs typeface="Arial" charset="0"/>
              </a:rPr>
              <a:t>Prepare </a:t>
            </a:r>
          </a:p>
          <a:p>
            <a:pPr algn="ctr">
              <a:defRPr/>
            </a:pPr>
            <a:r>
              <a:rPr lang="en-US" sz="1400" b="1" dirty="0">
                <a:latin typeface="Arial" panose="020B0604020202020204" pitchFamily="34" charset="0"/>
                <a:cs typeface="Arial" charset="0"/>
              </a:rPr>
              <a:t>Formal</a:t>
            </a:r>
          </a:p>
          <a:p>
            <a:pPr algn="ctr">
              <a:defRPr/>
            </a:pPr>
            <a:r>
              <a:rPr lang="en-US" sz="1400" b="1" dirty="0">
                <a:latin typeface="Arial" panose="020B0604020202020204" pitchFamily="34" charset="0"/>
                <a:cs typeface="Arial" charset="0"/>
              </a:rPr>
              <a:t>Response</a:t>
            </a:r>
          </a:p>
        </p:txBody>
      </p:sp>
      <p:sp>
        <p:nvSpPr>
          <p:cNvPr id="42" name="Oval 12" descr="8&#10;Incorporate &#10;Findings&#10;&amp; Evaluate&#10;Results&#10;"/>
          <p:cNvSpPr>
            <a:spLocks noChangeArrowheads="1"/>
          </p:cNvSpPr>
          <p:nvPr/>
        </p:nvSpPr>
        <p:spPr bwMode="auto">
          <a:xfrm>
            <a:off x="6932213" y="3273951"/>
            <a:ext cx="1318532" cy="1240155"/>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endParaRPr lang="en-US" sz="1400" dirty="0">
              <a:latin typeface="Arial Black" pitchFamily="34" charset="0"/>
              <a:cs typeface="Arial" charset="0"/>
            </a:endParaRPr>
          </a:p>
          <a:p>
            <a:pPr algn="ctr"/>
            <a:r>
              <a:rPr lang="en-US" sz="1400" dirty="0">
                <a:latin typeface="Arial Black" pitchFamily="34" charset="0"/>
                <a:cs typeface="Arial" charset="0"/>
              </a:rPr>
              <a:t>8</a:t>
            </a:r>
          </a:p>
          <a:p>
            <a:pPr algn="ctr">
              <a:defRPr/>
            </a:pPr>
            <a:r>
              <a:rPr lang="en-US" sz="1400" b="1" dirty="0">
                <a:latin typeface="Arial" panose="020B0604020202020204" pitchFamily="34" charset="0"/>
                <a:cs typeface="Arial" charset="0"/>
              </a:rPr>
              <a:t>Incorporate </a:t>
            </a:r>
          </a:p>
          <a:p>
            <a:pPr algn="ctr">
              <a:defRPr/>
            </a:pPr>
            <a:r>
              <a:rPr lang="en-US" sz="1400" b="1" dirty="0">
                <a:latin typeface="Arial" panose="020B0604020202020204" pitchFamily="34" charset="0"/>
                <a:cs typeface="Arial" charset="0"/>
              </a:rPr>
              <a:t>Findings</a:t>
            </a:r>
          </a:p>
          <a:p>
            <a:pPr algn="ctr">
              <a:defRPr/>
            </a:pPr>
            <a:r>
              <a:rPr lang="en-US" sz="1400" b="1" dirty="0">
                <a:latin typeface="Arial" panose="020B0604020202020204" pitchFamily="34" charset="0"/>
                <a:cs typeface="Arial" charset="0"/>
              </a:rPr>
              <a:t>&amp; Evaluate</a:t>
            </a:r>
          </a:p>
          <a:p>
            <a:pPr algn="ctr">
              <a:defRPr/>
            </a:pPr>
            <a:r>
              <a:rPr lang="en-US" sz="1400" b="1" dirty="0">
                <a:latin typeface="Arial" panose="020B0604020202020204" pitchFamily="34" charset="0"/>
                <a:cs typeface="Arial" charset="0"/>
              </a:rPr>
              <a:t>Results</a:t>
            </a:r>
          </a:p>
          <a:p>
            <a:pPr algn="ctr"/>
            <a:r>
              <a:rPr lang="en-US" sz="1400" dirty="0">
                <a:latin typeface="Arial Black" pitchFamily="34" charset="0"/>
                <a:cs typeface="Arial" charset="0"/>
              </a:rPr>
              <a:t> </a:t>
            </a:r>
          </a:p>
        </p:txBody>
      </p:sp>
      <p:sp>
        <p:nvSpPr>
          <p:cNvPr id="43" name="Oval 5" descr="2&#10;Select RSA &#10;Team&#10;"/>
          <p:cNvSpPr>
            <a:spLocks noChangeArrowheads="1"/>
          </p:cNvSpPr>
          <p:nvPr/>
        </p:nvSpPr>
        <p:spPr bwMode="auto">
          <a:xfrm>
            <a:off x="762000" y="2937758"/>
            <a:ext cx="1318532" cy="1240155"/>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defRPr/>
            </a:pPr>
            <a:r>
              <a:rPr lang="en-US" sz="1400" dirty="0">
                <a:latin typeface="Arial Black" pitchFamily="34" charset="0"/>
                <a:cs typeface="Arial" charset="0"/>
              </a:rPr>
              <a:t>2</a:t>
            </a:r>
          </a:p>
          <a:p>
            <a:pPr algn="ctr">
              <a:defRPr/>
            </a:pPr>
            <a:r>
              <a:rPr lang="en-US" sz="1400" b="1" dirty="0">
                <a:latin typeface="Arial" panose="020B0604020202020204" pitchFamily="34" charset="0"/>
                <a:cs typeface="Arial" charset="0"/>
              </a:rPr>
              <a:t>Select RSA </a:t>
            </a:r>
          </a:p>
          <a:p>
            <a:pPr algn="ctr">
              <a:defRPr/>
            </a:pPr>
            <a:r>
              <a:rPr lang="en-US" sz="1400" b="1" dirty="0">
                <a:latin typeface="Arial" panose="020B0604020202020204" pitchFamily="34" charset="0"/>
                <a:cs typeface="Arial" charset="0"/>
              </a:rPr>
              <a:t>Team</a:t>
            </a:r>
          </a:p>
        </p:txBody>
      </p:sp>
      <p:sp>
        <p:nvSpPr>
          <p:cNvPr id="44" name="Oval 7" descr="4&#10;Perform &#10;Data &amp; Field &#10;Reviews&#10;"/>
          <p:cNvSpPr>
            <a:spLocks noChangeArrowheads="1"/>
          </p:cNvSpPr>
          <p:nvPr/>
        </p:nvSpPr>
        <p:spPr bwMode="auto">
          <a:xfrm>
            <a:off x="3505200" y="3013958"/>
            <a:ext cx="1318532" cy="1240155"/>
          </a:xfrm>
          <a:prstGeom prst="ellipse">
            <a:avLst/>
          </a:prstGeom>
          <a:solidFill>
            <a:schemeClr val="bg1"/>
          </a:solidFill>
          <a:ln w="76200">
            <a:solidFill>
              <a:schemeClr val="tx2">
                <a:lumMod val="60000"/>
                <a:lumOff val="40000"/>
              </a:schemeClr>
            </a:solidFill>
            <a:round/>
            <a:headEnd/>
            <a:tailEnd/>
          </a:ln>
          <a:effectLst/>
        </p:spPr>
        <p:txBody>
          <a:bodyPr wrap="none" anchor="ctr"/>
          <a:lstStyle/>
          <a:p>
            <a:pPr algn="ctr"/>
            <a:endParaRPr lang="en-US" sz="1400" dirty="0">
              <a:latin typeface="Arial Black" pitchFamily="34" charset="0"/>
              <a:cs typeface="Arial" charset="0"/>
            </a:endParaRPr>
          </a:p>
          <a:p>
            <a:pPr algn="ctr"/>
            <a:r>
              <a:rPr lang="en-US" sz="1400" dirty="0">
                <a:latin typeface="Arial Black" pitchFamily="34" charset="0"/>
                <a:cs typeface="Arial" charset="0"/>
              </a:rPr>
              <a:t>4</a:t>
            </a:r>
          </a:p>
          <a:p>
            <a:pPr algn="ctr">
              <a:defRPr/>
            </a:pPr>
            <a:r>
              <a:rPr lang="en-US" sz="1400" b="1" dirty="0">
                <a:latin typeface="Arial" panose="020B0604020202020204" pitchFamily="34" charset="0"/>
                <a:cs typeface="Arial" charset="0"/>
              </a:rPr>
              <a:t>Perform </a:t>
            </a:r>
          </a:p>
          <a:p>
            <a:pPr algn="ctr">
              <a:defRPr/>
            </a:pPr>
            <a:r>
              <a:rPr lang="en-US" sz="1400" b="1" dirty="0">
                <a:latin typeface="Arial" panose="020B0604020202020204" pitchFamily="34" charset="0"/>
                <a:cs typeface="Arial" charset="0"/>
              </a:rPr>
              <a:t>Data &amp; Field </a:t>
            </a:r>
          </a:p>
          <a:p>
            <a:pPr algn="ctr">
              <a:defRPr/>
            </a:pPr>
            <a:r>
              <a:rPr lang="en-US" sz="1400" b="1" dirty="0">
                <a:latin typeface="Arial" panose="020B0604020202020204" pitchFamily="34" charset="0"/>
                <a:cs typeface="Arial" charset="0"/>
              </a:rPr>
              <a:t>Reviews</a:t>
            </a:r>
          </a:p>
          <a:p>
            <a:pPr algn="ctr"/>
            <a:r>
              <a:rPr lang="en-US" sz="1400" dirty="0">
                <a:latin typeface="Arial Black" pitchFamily="34" charset="0"/>
                <a:cs typeface="Arial" charset="0"/>
              </a:rPr>
              <a:t> </a:t>
            </a:r>
          </a:p>
        </p:txBody>
      </p:sp>
      <p:sp>
        <p:nvSpPr>
          <p:cNvPr id="25" name="Oval 23"/>
          <p:cNvSpPr>
            <a:spLocks noChangeArrowheads="1"/>
          </p:cNvSpPr>
          <p:nvPr/>
        </p:nvSpPr>
        <p:spPr bwMode="auto">
          <a:xfrm>
            <a:off x="4648200" y="5071358"/>
            <a:ext cx="381000" cy="381000"/>
          </a:xfrm>
          <a:prstGeom prst="ellipse">
            <a:avLst/>
          </a:prstGeom>
          <a:solidFill>
            <a:srgbClr val="0070C0"/>
          </a:solidFill>
          <a:ln w="9525">
            <a:noFill/>
            <a:round/>
            <a:headEnd/>
            <a:tailEnd/>
          </a:ln>
        </p:spPr>
        <p:txBody>
          <a:bodyPr wrap="none" anchor="ctr"/>
          <a:lstStyle/>
          <a:p>
            <a:pPr>
              <a:defRPr/>
            </a:pPr>
            <a:r>
              <a:rPr lang="en-US" sz="2400" dirty="0">
                <a:latin typeface="Arial" panose="020B0604020202020204" pitchFamily="34" charset="0"/>
                <a:cs typeface="Arial" pitchFamily="34" charset="0"/>
              </a:rPr>
              <a:t>      </a:t>
            </a:r>
            <a:r>
              <a:rPr lang="en-US" sz="2800" dirty="0">
                <a:latin typeface="Arial" panose="020B0604020202020204" pitchFamily="34" charset="0"/>
                <a:cs typeface="Arial" pitchFamily="34" charset="0"/>
              </a:rPr>
              <a:t>RSA Team</a:t>
            </a:r>
          </a:p>
        </p:txBody>
      </p:sp>
      <p:sp>
        <p:nvSpPr>
          <p:cNvPr id="26" name="Oval 24"/>
          <p:cNvSpPr>
            <a:spLocks noChangeArrowheads="1"/>
          </p:cNvSpPr>
          <p:nvPr/>
        </p:nvSpPr>
        <p:spPr bwMode="auto">
          <a:xfrm>
            <a:off x="4648200" y="5528558"/>
            <a:ext cx="381000" cy="3810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r>
              <a:rPr lang="en-US" dirty="0">
                <a:latin typeface="Arial" panose="020B0604020202020204" pitchFamily="34" charset="0"/>
                <a:cs typeface="Arial" charset="0"/>
              </a:rPr>
              <a:t>        </a:t>
            </a:r>
            <a:r>
              <a:rPr lang="en-US" sz="2800" dirty="0">
                <a:latin typeface="Arial" panose="020B0604020202020204" pitchFamily="34" charset="0"/>
                <a:cs typeface="Arial" charset="0"/>
              </a:rPr>
              <a:t>Road Owner</a:t>
            </a:r>
          </a:p>
        </p:txBody>
      </p:sp>
      <p:sp>
        <p:nvSpPr>
          <p:cNvPr id="36" name="TextBox 35"/>
          <p:cNvSpPr txBox="1"/>
          <p:nvPr/>
        </p:nvSpPr>
        <p:spPr>
          <a:xfrm>
            <a:off x="4724400" y="4614158"/>
            <a:ext cx="2286000" cy="400110"/>
          </a:xfrm>
          <a:prstGeom prst="rect">
            <a:avLst/>
          </a:prstGeom>
          <a:noFill/>
        </p:spPr>
        <p:txBody>
          <a:bodyPr wrap="square" rtlCol="0">
            <a:spAutoFit/>
          </a:bodyPr>
          <a:lstStyle/>
          <a:p>
            <a:pPr algn="ctr"/>
            <a:r>
              <a:rPr lang="en-US" sz="2000" b="1" dirty="0">
                <a:latin typeface="Arial" panose="020B0604020202020204" pitchFamily="34" charset="0"/>
              </a:rPr>
              <a:t>Responsibilities</a:t>
            </a:r>
          </a:p>
        </p:txBody>
      </p:sp>
      <p:sp>
        <p:nvSpPr>
          <p:cNvPr id="4" name="Google Shape;74;p1">
            <a:extLst>
              <a:ext uri="{FF2B5EF4-FFF2-40B4-BE49-F238E27FC236}">
                <a16:creationId xmlns:a16="http://schemas.microsoft.com/office/drawing/2014/main" id="{6F5F0C79-ACBE-7852-F568-99DBE096D3C2}"/>
              </a:ext>
            </a:extLst>
          </p:cNvPr>
          <p:cNvSpPr/>
          <p:nvPr/>
        </p:nvSpPr>
        <p:spPr>
          <a:xfrm>
            <a:off x="7443541" y="4814213"/>
            <a:ext cx="128999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625970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descr="Workshop Agenda/Modules">
            <a:extLst>
              <a:ext uri="{FF2B5EF4-FFF2-40B4-BE49-F238E27FC236}">
                <a16:creationId xmlns:a16="http://schemas.microsoft.com/office/drawing/2014/main" id="{ED020387-CF27-46B6-861E-78EA2DDB17BA}"/>
              </a:ext>
            </a:extLst>
          </p:cNvPr>
          <p:cNvSpPr txBox="1">
            <a:spLocks noChangeArrowheads="1"/>
          </p:cNvSpPr>
          <p:nvPr/>
        </p:nvSpPr>
        <p:spPr>
          <a:xfrm>
            <a:off x="383458" y="0"/>
            <a:ext cx="8760542"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Workshop Agenda/Modules</a:t>
            </a:r>
          </a:p>
        </p:txBody>
      </p:sp>
      <p:graphicFrame>
        <p:nvGraphicFramePr>
          <p:cNvPr id="4" name="Table 3">
            <a:extLst>
              <a:ext uri="{FF2B5EF4-FFF2-40B4-BE49-F238E27FC236}">
                <a16:creationId xmlns:a16="http://schemas.microsoft.com/office/drawing/2014/main" id="{C641CEDA-A569-4F0B-8F05-8A5BE73FEAD2}"/>
              </a:ext>
            </a:extLst>
          </p:cNvPr>
          <p:cNvGraphicFramePr>
            <a:graphicFrameLocks noGrp="1"/>
          </p:cNvGraphicFramePr>
          <p:nvPr>
            <p:extLst>
              <p:ext uri="{D42A27DB-BD31-4B8C-83A1-F6EECF244321}">
                <p14:modId xmlns:p14="http://schemas.microsoft.com/office/powerpoint/2010/main" val="3796525833"/>
              </p:ext>
            </p:extLst>
          </p:nvPr>
        </p:nvGraphicFramePr>
        <p:xfrm>
          <a:off x="693175" y="1295400"/>
          <a:ext cx="7447936" cy="1981200"/>
        </p:xfrm>
        <a:graphic>
          <a:graphicData uri="http://schemas.openxmlformats.org/drawingml/2006/table">
            <a:tbl>
              <a:tblPr firstRow="1" bandRow="1">
                <a:tableStyleId>{5C22544A-7EE6-4342-B048-85BDC9FD1C3A}</a:tableStyleId>
              </a:tblPr>
              <a:tblGrid>
                <a:gridCol w="480512">
                  <a:extLst>
                    <a:ext uri="{9D8B030D-6E8A-4147-A177-3AD203B41FA5}">
                      <a16:colId xmlns:a16="http://schemas.microsoft.com/office/drawing/2014/main" val="255147353"/>
                    </a:ext>
                  </a:extLst>
                </a:gridCol>
                <a:gridCol w="6967424">
                  <a:extLst>
                    <a:ext uri="{9D8B030D-6E8A-4147-A177-3AD203B41FA5}">
                      <a16:colId xmlns:a16="http://schemas.microsoft.com/office/drawing/2014/main" val="3423524059"/>
                    </a:ext>
                  </a:extLst>
                </a:gridCol>
              </a:tblGrid>
              <a:tr h="370840">
                <a:tc>
                  <a:txBody>
                    <a:bodyPr/>
                    <a:lstStyle/>
                    <a:p>
                      <a:endParaRPr lang="en-US" sz="2800" dirty="0">
                        <a:latin typeface="Arial" panose="020B0604020202020204" pitchFamily="34" charset="0"/>
                        <a:cs typeface="Arial" panose="020B0604020202020204" pitchFamily="34" charset="0"/>
                      </a:endParaRPr>
                    </a:p>
                  </a:txBody>
                  <a:tcPr/>
                </a:tc>
                <a:tc>
                  <a:txBody>
                    <a:bodyPr/>
                    <a:lstStyle/>
                    <a:p>
                      <a:pPr algn="ctr"/>
                      <a:r>
                        <a:rPr lang="en-US" sz="2800" dirty="0">
                          <a:latin typeface="Arial" panose="020B0604020202020204" pitchFamily="34" charset="0"/>
                          <a:cs typeface="Arial" panose="020B0604020202020204" pitchFamily="34" charset="0"/>
                        </a:rPr>
                        <a:t>DAY 1</a:t>
                      </a:r>
                    </a:p>
                  </a:txBody>
                  <a:tcPr/>
                </a:tc>
                <a:extLst>
                  <a:ext uri="{0D108BD9-81ED-4DB2-BD59-A6C34878D82A}">
                    <a16:rowId xmlns:a16="http://schemas.microsoft.com/office/drawing/2014/main" val="1950902621"/>
                  </a:ext>
                </a:extLst>
              </a:tr>
              <a:tr h="370840">
                <a:tc>
                  <a:txBody>
                    <a:bodyPr/>
                    <a:lstStyle/>
                    <a:p>
                      <a:r>
                        <a:rPr lang="en-US" sz="2800" dirty="0">
                          <a:latin typeface="Arial" panose="020B0604020202020204" pitchFamily="34" charset="0"/>
                          <a:cs typeface="Arial" panose="020B060402020202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ea typeface="Times New Roman"/>
                          <a:cs typeface="Arial" panose="020B0604020202020204" pitchFamily="34" charset="0"/>
                        </a:rPr>
                        <a:t>Overview of Work</a:t>
                      </a:r>
                      <a:r>
                        <a:rPr lang="en-US" sz="2800" b="0" baseline="0" dirty="0">
                          <a:solidFill>
                            <a:schemeClr val="tx1"/>
                          </a:solidFill>
                          <a:latin typeface="Arial" panose="020B0604020202020204" pitchFamily="34" charset="0"/>
                          <a:ea typeface="Times New Roman"/>
                          <a:cs typeface="Arial" panose="020B0604020202020204" pitchFamily="34" charset="0"/>
                        </a:rPr>
                        <a:t> Zone </a:t>
                      </a:r>
                      <a:r>
                        <a:rPr lang="en-US" sz="2800" b="0" dirty="0">
                          <a:solidFill>
                            <a:schemeClr val="tx1"/>
                          </a:solidFill>
                          <a:latin typeface="Arial" panose="020B0604020202020204" pitchFamily="34" charset="0"/>
                          <a:ea typeface="Times New Roman"/>
                          <a:cs typeface="Arial" panose="020B0604020202020204" pitchFamily="34" charset="0"/>
                        </a:rPr>
                        <a:t>RSAs</a:t>
                      </a:r>
                      <a:endParaRPr lang="en-US" sz="2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15745564"/>
                  </a:ext>
                </a:extLst>
              </a:tr>
              <a:tr h="370840">
                <a:tc>
                  <a:txBody>
                    <a:bodyPr/>
                    <a:lstStyle/>
                    <a:p>
                      <a:r>
                        <a:rPr lang="en-US" sz="2800" dirty="0">
                          <a:latin typeface="Arial" panose="020B0604020202020204" pitchFamily="34" charset="0"/>
                          <a:cs typeface="Arial" panose="020B0604020202020204" pitchFamily="34" charset="0"/>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anose="020B0604020202020204" pitchFamily="34" charset="0"/>
                        </a:rPr>
                        <a:t>Work Zone RSA Eight-Step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a:solidFill>
                            <a:schemeClr val="tx1"/>
                          </a:solidFill>
                          <a:latin typeface="Arial" panose="020B0604020202020204" pitchFamily="34" charset="0"/>
                          <a:cs typeface="Arial" panose="020B0604020202020204" pitchFamily="34" charset="0"/>
                        </a:rPr>
                        <a:t> Exam</a:t>
                      </a:r>
                      <a:endParaRPr lang="en-US" sz="2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4426128"/>
                  </a:ext>
                </a:extLst>
              </a:tr>
            </a:tbl>
          </a:graphicData>
        </a:graphic>
      </p:graphicFrame>
      <p:graphicFrame>
        <p:nvGraphicFramePr>
          <p:cNvPr id="5" name="Table 4">
            <a:extLst>
              <a:ext uri="{FF2B5EF4-FFF2-40B4-BE49-F238E27FC236}">
                <a16:creationId xmlns:a16="http://schemas.microsoft.com/office/drawing/2014/main" id="{15EBDCF3-85C7-40D5-B9EC-8C291B8B4A3B}"/>
              </a:ext>
            </a:extLst>
          </p:cNvPr>
          <p:cNvGraphicFramePr>
            <a:graphicFrameLocks noGrp="1"/>
          </p:cNvGraphicFramePr>
          <p:nvPr>
            <p:extLst>
              <p:ext uri="{D42A27DB-BD31-4B8C-83A1-F6EECF244321}">
                <p14:modId xmlns:p14="http://schemas.microsoft.com/office/powerpoint/2010/main" val="4024246852"/>
              </p:ext>
            </p:extLst>
          </p:nvPr>
        </p:nvGraphicFramePr>
        <p:xfrm>
          <a:off x="693175" y="3581400"/>
          <a:ext cx="7447936" cy="1554480"/>
        </p:xfrm>
        <a:graphic>
          <a:graphicData uri="http://schemas.openxmlformats.org/drawingml/2006/table">
            <a:tbl>
              <a:tblPr firstRow="1" bandRow="1">
                <a:tableStyleId>{5C22544A-7EE6-4342-B048-85BDC9FD1C3A}</a:tableStyleId>
              </a:tblPr>
              <a:tblGrid>
                <a:gridCol w="480512">
                  <a:extLst>
                    <a:ext uri="{9D8B030D-6E8A-4147-A177-3AD203B41FA5}">
                      <a16:colId xmlns:a16="http://schemas.microsoft.com/office/drawing/2014/main" val="255147353"/>
                    </a:ext>
                  </a:extLst>
                </a:gridCol>
                <a:gridCol w="6967424">
                  <a:extLst>
                    <a:ext uri="{9D8B030D-6E8A-4147-A177-3AD203B41FA5}">
                      <a16:colId xmlns:a16="http://schemas.microsoft.com/office/drawing/2014/main" val="3423524059"/>
                    </a:ext>
                  </a:extLst>
                </a:gridCol>
              </a:tblGrid>
              <a:tr h="370840">
                <a:tc>
                  <a:txBody>
                    <a:bodyPr/>
                    <a:lstStyle/>
                    <a:p>
                      <a:endParaRPr lang="en-US" sz="2800" dirty="0">
                        <a:latin typeface="Arial" panose="020B0604020202020204" pitchFamily="34" charset="0"/>
                        <a:cs typeface="Arial" panose="020B0604020202020204" pitchFamily="34" charset="0"/>
                      </a:endParaRPr>
                    </a:p>
                  </a:txBody>
                  <a:tcPr/>
                </a:tc>
                <a:tc>
                  <a:txBody>
                    <a:bodyPr/>
                    <a:lstStyle/>
                    <a:p>
                      <a:pPr algn="ctr"/>
                      <a:r>
                        <a:rPr lang="en-US" sz="2800" dirty="0">
                          <a:latin typeface="Arial" panose="020B0604020202020204" pitchFamily="34" charset="0"/>
                          <a:cs typeface="Arial" panose="020B0604020202020204" pitchFamily="34" charset="0"/>
                        </a:rPr>
                        <a:t>DAY 2</a:t>
                      </a:r>
                    </a:p>
                  </a:txBody>
                  <a:tcPr/>
                </a:tc>
                <a:extLst>
                  <a:ext uri="{0D108BD9-81ED-4DB2-BD59-A6C34878D82A}">
                    <a16:rowId xmlns:a16="http://schemas.microsoft.com/office/drawing/2014/main" val="1950902621"/>
                  </a:ext>
                </a:extLst>
              </a:tr>
              <a:tr h="370840">
                <a:tc>
                  <a:txBody>
                    <a:bodyPr/>
                    <a:lstStyle/>
                    <a:p>
                      <a:r>
                        <a:rPr lang="en-US" sz="2800" dirty="0">
                          <a:latin typeface="Arial" panose="020B0604020202020204" pitchFamily="34" charset="0"/>
                          <a:cs typeface="Arial" panose="020B060402020202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ea typeface="Times New Roman"/>
                          <a:cs typeface="Arial" panose="020B0604020202020204" pitchFamily="34" charset="0"/>
                        </a:rPr>
                        <a:t>Conduct WZRSA</a:t>
                      </a:r>
                    </a:p>
                  </a:txBody>
                  <a:tcPr/>
                </a:tc>
                <a:extLst>
                  <a:ext uri="{0D108BD9-81ED-4DB2-BD59-A6C34878D82A}">
                    <a16:rowId xmlns:a16="http://schemas.microsoft.com/office/drawing/2014/main" val="3415745564"/>
                  </a:ext>
                </a:extLst>
              </a:tr>
              <a:tr h="370840">
                <a:tc>
                  <a:txBody>
                    <a:bodyPr/>
                    <a:lstStyle/>
                    <a:p>
                      <a:endParaRPr lang="en-US" sz="2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anose="020B0604020202020204" pitchFamily="34" charset="0"/>
                        </a:rPr>
                        <a:t>Closing</a:t>
                      </a:r>
                      <a:endParaRPr lang="en-US" sz="2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4426128"/>
                  </a:ext>
                </a:extLst>
              </a:tr>
            </a:tbl>
          </a:graphicData>
        </a:graphic>
      </p:graphicFrame>
    </p:spTree>
    <p:extLst>
      <p:ext uri="{BB962C8B-B14F-4D97-AF65-F5344CB8AC3E}">
        <p14:creationId xmlns:p14="http://schemas.microsoft.com/office/powerpoint/2010/main" val="35639787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0"/>
            <a:ext cx="8763000" cy="1295400"/>
          </a:xfrm>
        </p:spPr>
        <p:txBody>
          <a:bodyPr>
            <a:noAutofit/>
          </a:bodyPr>
          <a:lstStyle/>
          <a:p>
            <a:r>
              <a:rPr lang="en-US" b="1" dirty="0"/>
              <a:t>Step 1. Identify the Project</a:t>
            </a:r>
          </a:p>
        </p:txBody>
      </p:sp>
      <p:sp>
        <p:nvSpPr>
          <p:cNvPr id="28" name="Slide Number Placeholder 27"/>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60</a:t>
            </a:fld>
            <a:endParaRPr lang="en-US" dirty="0">
              <a:solidFill>
                <a:prstClr val="white"/>
              </a:solidFill>
              <a:latin typeface="Arial" panose="020B0604020202020204" pitchFamily="34" charset="0"/>
            </a:endParaRPr>
          </a:p>
        </p:txBody>
      </p:sp>
      <p:grpSp>
        <p:nvGrpSpPr>
          <p:cNvPr id="3" name="Group 77">
            <a:extLst>
              <a:ext uri="{C183D7F6-B498-43B3-948B-1728B52AA6E4}">
                <adec:decorative xmlns:adec="http://schemas.microsoft.com/office/drawing/2017/decorative" val="1"/>
              </a:ext>
            </a:extLst>
          </p:cNvPr>
          <p:cNvGrpSpPr/>
          <p:nvPr/>
        </p:nvGrpSpPr>
        <p:grpSpPr>
          <a:xfrm>
            <a:off x="381000" y="1524000"/>
            <a:ext cx="8204200" cy="4200526"/>
            <a:chOff x="457200" y="1983657"/>
            <a:chExt cx="8534400" cy="4645743"/>
          </a:xfrm>
        </p:grpSpPr>
        <p:sp>
          <p:nvSpPr>
            <p:cNvPr id="79"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80"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81"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82"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83"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84"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85"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86"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87" name="Oval 5"/>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88" name="Oval 7"/>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89" name="Oval 9"/>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90" name="Oval 11"/>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91" name="Oval 10"/>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92" name="Oval 12"/>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93" name="Oval 5"/>
          <p:cNvSpPr>
            <a:spLocks noChangeArrowheads="1"/>
          </p:cNvSpPr>
          <p:nvPr/>
        </p:nvSpPr>
        <p:spPr bwMode="auto">
          <a:xfrm>
            <a:off x="762000" y="3657600"/>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94" name="Oval 7"/>
          <p:cNvSpPr>
            <a:spLocks noChangeArrowheads="1"/>
          </p:cNvSpPr>
          <p:nvPr/>
        </p:nvSpPr>
        <p:spPr bwMode="auto">
          <a:xfrm>
            <a:off x="3505200" y="3733800"/>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9" name="Oval 26" descr="1&#10;Identify  the&#10;Project  &#10;"/>
          <p:cNvSpPr>
            <a:spLocks noChangeArrowheads="1"/>
          </p:cNvSpPr>
          <p:nvPr/>
        </p:nvSpPr>
        <p:spPr bwMode="auto">
          <a:xfrm>
            <a:off x="0" y="1600200"/>
            <a:ext cx="2789464" cy="2622503"/>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800" b="1" dirty="0">
                <a:solidFill>
                  <a:srgbClr val="C00000"/>
                </a:solidFill>
                <a:latin typeface="Arial" panose="020B0604020202020204" pitchFamily="34" charset="0"/>
                <a:cs typeface="Arial" charset="0"/>
              </a:rPr>
              <a:t>1</a:t>
            </a:r>
          </a:p>
          <a:p>
            <a:pPr algn="ctr">
              <a:defRPr/>
            </a:pPr>
            <a:r>
              <a:rPr lang="en-US" sz="2800" b="1" dirty="0">
                <a:solidFill>
                  <a:srgbClr val="C00000"/>
                </a:solidFill>
                <a:latin typeface="Arial" panose="020B0604020202020204" pitchFamily="34" charset="0"/>
                <a:cs typeface="Arial" charset="0"/>
              </a:rPr>
              <a:t>Identify the</a:t>
            </a:r>
          </a:p>
          <a:p>
            <a:pPr algn="ctr">
              <a:defRPr/>
            </a:pPr>
            <a:r>
              <a:rPr lang="en-US" sz="2800" b="1" dirty="0">
                <a:solidFill>
                  <a:srgbClr val="C00000"/>
                </a:solidFill>
                <a:latin typeface="Arial" panose="020B0604020202020204" pitchFamily="34" charset="0"/>
                <a:cs typeface="Arial" charset="0"/>
              </a:rPr>
              <a:t>Project  </a:t>
            </a:r>
          </a:p>
        </p:txBody>
      </p:sp>
      <p:sp>
        <p:nvSpPr>
          <p:cNvPr id="4" name="Google Shape;74;p1">
            <a:extLst>
              <a:ext uri="{FF2B5EF4-FFF2-40B4-BE49-F238E27FC236}">
                <a16:creationId xmlns:a16="http://schemas.microsoft.com/office/drawing/2014/main" id="{B8D4512A-143A-01C2-A37B-8FE44EDCCB68}"/>
              </a:ext>
            </a:extLst>
          </p:cNvPr>
          <p:cNvSpPr/>
          <p:nvPr/>
        </p:nvSpPr>
        <p:spPr>
          <a:xfrm>
            <a:off x="7542988" y="5730935"/>
            <a:ext cx="128999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1078204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Design Phase Diagram showing two-lane roadway with flagger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86100" y="1181100"/>
            <a:ext cx="2819400" cy="3576214"/>
          </a:xfrm>
          <a:prstGeom prst="rect">
            <a:avLst/>
          </a:prstGeom>
          <a:noFill/>
          <a:ln w="9525">
            <a:noFill/>
            <a:miter lim="800000"/>
            <a:headEnd/>
            <a:tailEnd/>
          </a:ln>
        </p:spPr>
      </p:pic>
      <p:sp>
        <p:nvSpPr>
          <p:cNvPr id="2" name="Title 1"/>
          <p:cNvSpPr>
            <a:spLocks noGrp="1"/>
          </p:cNvSpPr>
          <p:nvPr>
            <p:ph type="title" idx="4294967295"/>
          </p:nvPr>
        </p:nvSpPr>
        <p:spPr>
          <a:xfrm>
            <a:off x="1518834" y="0"/>
            <a:ext cx="7625166" cy="1295400"/>
          </a:xfrm>
        </p:spPr>
        <p:txBody>
          <a:bodyPr>
            <a:noAutofit/>
          </a:bodyPr>
          <a:lstStyle/>
          <a:p>
            <a:r>
              <a:rPr lang="en-US" b="1" dirty="0"/>
              <a:t>Identify the Project</a:t>
            </a:r>
          </a:p>
        </p:txBody>
      </p:sp>
      <p:sp>
        <p:nvSpPr>
          <p:cNvPr id="5" name="Oval 10"/>
          <p:cNvSpPr>
            <a:spLocks noChangeArrowheads="1"/>
          </p:cNvSpPr>
          <p:nvPr/>
        </p:nvSpPr>
        <p:spPr bwMode="auto">
          <a:xfrm>
            <a:off x="304800" y="3429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1</a:t>
            </a:r>
          </a:p>
        </p:txBody>
      </p:sp>
      <p:pic>
        <p:nvPicPr>
          <p:cNvPr id="6" name="Picture 8" descr="Planning phase diagram"/>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000" y="1828800"/>
            <a:ext cx="2514600" cy="2524125"/>
          </a:xfrm>
          <a:prstGeom prst="rect">
            <a:avLst/>
          </a:prstGeom>
          <a:noFill/>
          <a:ln w="9525">
            <a:noFill/>
            <a:miter lim="800000"/>
            <a:headEnd/>
            <a:tailEnd/>
          </a:ln>
        </p:spPr>
      </p:pic>
      <p:sp>
        <p:nvSpPr>
          <p:cNvPr id="7" name="TextBox 6"/>
          <p:cNvSpPr txBox="1"/>
          <p:nvPr/>
        </p:nvSpPr>
        <p:spPr>
          <a:xfrm>
            <a:off x="228600" y="4495800"/>
            <a:ext cx="2667000" cy="1077186"/>
          </a:xfrm>
          <a:prstGeom prst="rect">
            <a:avLst/>
          </a:prstGeom>
          <a:noFill/>
        </p:spPr>
        <p:txBody>
          <a:bodyPr lIns="91407" tIns="45704" rIns="91407" bIns="45704">
            <a:spAutoFit/>
          </a:bodyPr>
          <a:lstStyle/>
          <a:p>
            <a:pPr algn="ctr">
              <a:defRPr/>
            </a:pPr>
            <a:r>
              <a:rPr lang="en-US" sz="3200" dirty="0">
                <a:solidFill>
                  <a:schemeClr val="tx1"/>
                </a:solidFill>
                <a:latin typeface="Arial" panose="020B0604020202020204" pitchFamily="34" charset="0"/>
                <a:cs typeface="Arial" pitchFamily="34" charset="0"/>
              </a:rPr>
              <a:t>Planning Phase</a:t>
            </a:r>
          </a:p>
        </p:txBody>
      </p:sp>
      <p:sp>
        <p:nvSpPr>
          <p:cNvPr id="8" name="TextBox 7"/>
          <p:cNvSpPr txBox="1"/>
          <p:nvPr/>
        </p:nvSpPr>
        <p:spPr>
          <a:xfrm>
            <a:off x="3352800" y="4861228"/>
            <a:ext cx="2286000" cy="1077186"/>
          </a:xfrm>
          <a:prstGeom prst="rect">
            <a:avLst/>
          </a:prstGeom>
          <a:noFill/>
        </p:spPr>
        <p:txBody>
          <a:bodyPr wrap="square" lIns="91407" tIns="45704" rIns="91407" bIns="45704">
            <a:spAutoFit/>
          </a:bodyPr>
          <a:lstStyle/>
          <a:p>
            <a:pPr algn="ctr">
              <a:defRPr/>
            </a:pPr>
            <a:r>
              <a:rPr lang="en-US" sz="3200" dirty="0">
                <a:solidFill>
                  <a:schemeClr val="tx1"/>
                </a:solidFill>
                <a:latin typeface="Arial" panose="020B0604020202020204" pitchFamily="34" charset="0"/>
                <a:cs typeface="Arial" pitchFamily="34" charset="0"/>
              </a:rPr>
              <a:t>Design Phase</a:t>
            </a:r>
          </a:p>
        </p:txBody>
      </p:sp>
      <p:sp>
        <p:nvSpPr>
          <p:cNvPr id="9" name="TextBox 8"/>
          <p:cNvSpPr txBox="1"/>
          <p:nvPr/>
        </p:nvSpPr>
        <p:spPr>
          <a:xfrm>
            <a:off x="6553200" y="4191000"/>
            <a:ext cx="1828800" cy="1569628"/>
          </a:xfrm>
          <a:prstGeom prst="rect">
            <a:avLst/>
          </a:prstGeom>
          <a:noFill/>
        </p:spPr>
        <p:txBody>
          <a:bodyPr wrap="square" lIns="91407" tIns="45704" rIns="91407" bIns="45704">
            <a:spAutoFit/>
          </a:bodyPr>
          <a:lstStyle/>
          <a:p>
            <a:pPr algn="ctr">
              <a:defRPr/>
            </a:pPr>
            <a:r>
              <a:rPr lang="en-US" sz="3200" dirty="0">
                <a:solidFill>
                  <a:schemeClr val="tx1"/>
                </a:solidFill>
                <a:latin typeface="Arial" panose="020B0604020202020204" pitchFamily="34" charset="0"/>
                <a:cs typeface="Arial" pitchFamily="34" charset="0"/>
              </a:rPr>
              <a:t>Active Work Zone</a:t>
            </a:r>
          </a:p>
        </p:txBody>
      </p:sp>
      <p:pic>
        <p:nvPicPr>
          <p:cNvPr id="11" name="Picture 2" descr="Active Work Zone with speed ahead on portable changeable message sign"/>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96000" y="1905000"/>
            <a:ext cx="2590800" cy="1936686"/>
          </a:xfrm>
          <a:prstGeom prst="rect">
            <a:avLst/>
          </a:prstGeom>
          <a:noFill/>
          <a:ln w="9525">
            <a:noFill/>
            <a:miter lim="800000"/>
            <a:headEnd/>
            <a:tailEnd/>
          </a:ln>
        </p:spPr>
      </p:pic>
      <p:sp>
        <p:nvSpPr>
          <p:cNvPr id="3" name="Google Shape;74;p1">
            <a:extLst>
              <a:ext uri="{FF2B5EF4-FFF2-40B4-BE49-F238E27FC236}">
                <a16:creationId xmlns:a16="http://schemas.microsoft.com/office/drawing/2014/main" id="{B2DF09A7-EFD3-030A-1610-7A4443D1C6D0}"/>
              </a:ext>
            </a:extLst>
          </p:cNvPr>
          <p:cNvSpPr/>
          <p:nvPr/>
        </p:nvSpPr>
        <p:spPr>
          <a:xfrm>
            <a:off x="7854003" y="5775083"/>
            <a:ext cx="128999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950033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a:xfrm>
            <a:off x="706582" y="1593273"/>
            <a:ext cx="6192981" cy="4038600"/>
          </a:xfrm>
          <a:prstGeom prst="rect">
            <a:avLst/>
          </a:prstGeom>
        </p:spPr>
        <p:txBody>
          <a:bodyPr lIns="91407" tIns="45704" rIns="91407" bIns="45704"/>
          <a:lstStyle/>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Make structural changes on paper instead of in concrete</a:t>
            </a:r>
          </a:p>
          <a:p>
            <a:pPr marL="347350" indent="-347350">
              <a:spcBef>
                <a:spcPts val="300"/>
              </a:spcBef>
              <a:buFont typeface="Georgia" pitchFamily="18" charset="0"/>
              <a:buChar char="•"/>
              <a:defRPr/>
            </a:pPr>
            <a:r>
              <a:rPr lang="en-US" sz="2800" b="0" dirty="0">
                <a:solidFill>
                  <a:schemeClr val="tx1"/>
                </a:solidFill>
                <a:latin typeface="Arial" panose="020B0604020202020204" pitchFamily="34" charset="0"/>
              </a:rPr>
              <a:t>Optimize crash and conflict prevention</a:t>
            </a:r>
          </a:p>
          <a:p>
            <a:pPr marL="364996" indent="-255498">
              <a:lnSpc>
                <a:spcPct val="80000"/>
              </a:lnSpc>
              <a:spcBef>
                <a:spcPts val="300"/>
              </a:spcBef>
              <a:buClr>
                <a:srgbClr val="A04DA3"/>
              </a:buClr>
              <a:buFont typeface="Georgia" pitchFamily="18" charset="0"/>
              <a:buChar char="•"/>
              <a:defRPr/>
            </a:pPr>
            <a:endParaRPr lang="en-US" b="0" dirty="0">
              <a:solidFill>
                <a:schemeClr val="tx1"/>
              </a:solidFill>
              <a:latin typeface="Arial" panose="020B0604020202020204" pitchFamily="34" charset="0"/>
            </a:endParaRPr>
          </a:p>
        </p:txBody>
      </p:sp>
      <p:sp>
        <p:nvSpPr>
          <p:cNvPr id="6" name="Oval 10"/>
          <p:cNvSpPr>
            <a:spLocks noChangeArrowheads="1"/>
          </p:cNvSpPr>
          <p:nvPr/>
        </p:nvSpPr>
        <p:spPr bwMode="auto">
          <a:xfrm>
            <a:off x="287483" y="283076"/>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r>
              <a:rPr lang="en-US" dirty="0">
                <a:solidFill>
                  <a:schemeClr val="bg1"/>
                </a:solidFill>
                <a:latin typeface="Arial Black" pitchFamily="34" charset="0"/>
                <a:cs typeface="Arial" charset="0"/>
              </a:rPr>
              <a:t>Step</a:t>
            </a:r>
          </a:p>
          <a:p>
            <a:pPr algn="ctr"/>
            <a:r>
              <a:rPr lang="en-US" dirty="0">
                <a:solidFill>
                  <a:schemeClr val="bg1"/>
                </a:solidFill>
                <a:latin typeface="Arial Black" pitchFamily="34" charset="0"/>
                <a:cs typeface="Arial" charset="0"/>
              </a:rPr>
              <a:t>1</a:t>
            </a:r>
          </a:p>
        </p:txBody>
      </p:sp>
      <p:sp>
        <p:nvSpPr>
          <p:cNvPr id="8" name="Title 1">
            <a:extLst>
              <a:ext uri="{FF2B5EF4-FFF2-40B4-BE49-F238E27FC236}">
                <a16:creationId xmlns:a16="http://schemas.microsoft.com/office/drawing/2014/main" id="{FA4D5195-4F89-41E7-A320-1437001100FD}"/>
              </a:ext>
            </a:extLst>
          </p:cNvPr>
          <p:cNvSpPr txBox="1">
            <a:spLocks/>
          </p:cNvSpPr>
          <p:nvPr/>
        </p:nvSpPr>
        <p:spPr>
          <a:xfrm>
            <a:off x="1518834" y="0"/>
            <a:ext cx="7625166" cy="12954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Identify the Project</a:t>
            </a:r>
          </a:p>
        </p:txBody>
      </p:sp>
    </p:spTree>
    <p:extLst>
      <p:ext uri="{BB962C8B-B14F-4D97-AF65-F5344CB8AC3E}">
        <p14:creationId xmlns:p14="http://schemas.microsoft.com/office/powerpoint/2010/main" val="23610177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219200" y="0"/>
            <a:ext cx="7924800" cy="12954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strike="noStrike" kern="1200" cap="none" spc="0" normalizeH="0" baseline="0" noProof="0" dirty="0">
                <a:ln>
                  <a:noFill/>
                </a:ln>
                <a:solidFill>
                  <a:srgbClr val="00ACA1"/>
                </a:solidFill>
                <a:effectLst/>
                <a:uLnTx/>
                <a:uFillTx/>
                <a:latin typeface="Arial" panose="020B0604020202020204" pitchFamily="34" charset="0"/>
                <a:ea typeface="+mj-ea"/>
                <a:cs typeface="+mj-cs"/>
              </a:rPr>
              <a:t>Example:</a:t>
            </a:r>
            <a:r>
              <a:rPr lang="en-US" sz="3600" b="1" noProof="0" dirty="0">
                <a:solidFill>
                  <a:srgbClr val="00ACA1"/>
                </a:solidFill>
                <a:latin typeface="Arial" panose="020B0604020202020204" pitchFamily="34" charset="0"/>
                <a:ea typeface="+mj-ea"/>
                <a:cs typeface="+mj-cs"/>
              </a:rPr>
              <a:t> </a:t>
            </a:r>
            <a:r>
              <a:rPr kumimoji="0" lang="en-US" sz="3600" b="1" strike="noStrike" kern="1200" cap="none" spc="0" normalizeH="0" baseline="0" noProof="0" dirty="0">
                <a:ln>
                  <a:noFill/>
                </a:ln>
                <a:solidFill>
                  <a:srgbClr val="00ACA1"/>
                </a:solidFill>
                <a:effectLst/>
                <a:uLnTx/>
                <a:uFillTx/>
                <a:latin typeface="Arial" panose="020B0604020202020204" pitchFamily="34" charset="0"/>
                <a:ea typeface="+mj-ea"/>
                <a:cs typeface="+mj-cs"/>
              </a:rPr>
              <a:t>Florida</a:t>
            </a:r>
            <a:r>
              <a:rPr kumimoji="0" lang="en-US" sz="3600" b="1" strike="noStrike" kern="1200" cap="none" spc="0" normalizeH="0" noProof="0" dirty="0">
                <a:ln>
                  <a:noFill/>
                </a:ln>
                <a:solidFill>
                  <a:srgbClr val="00ACA1"/>
                </a:solidFill>
                <a:effectLst/>
                <a:uLnTx/>
                <a:uFillTx/>
                <a:latin typeface="Arial" panose="020B0604020202020204" pitchFamily="34" charset="0"/>
                <a:ea typeface="+mj-ea"/>
                <a:cs typeface="+mj-cs"/>
              </a:rPr>
              <a:t> DOT WZRSAs</a:t>
            </a:r>
            <a:endParaRPr kumimoji="0" lang="en-US" sz="3600" b="1" strike="noStrike" kern="1200" cap="none" spc="0" normalizeH="0" baseline="0" noProof="0" dirty="0">
              <a:ln>
                <a:noFill/>
              </a:ln>
              <a:solidFill>
                <a:srgbClr val="00ACA1"/>
              </a:solidFill>
              <a:effectLst/>
              <a:uLnTx/>
              <a:uFillTx/>
              <a:latin typeface="Arial" panose="020B0604020202020204" pitchFamily="34" charset="0"/>
              <a:ea typeface="+mj-ea"/>
              <a:cs typeface="+mj-cs"/>
            </a:endParaRPr>
          </a:p>
        </p:txBody>
      </p:sp>
      <p:pic>
        <p:nvPicPr>
          <p:cNvPr id="10" name="Picture 9" descr="Map of Florida -- DOT WZRSAs"/>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047068" y="1491712"/>
            <a:ext cx="4663697" cy="4208702"/>
          </a:xfrm>
          <a:prstGeom prst="rect">
            <a:avLst/>
          </a:prstGeom>
        </p:spPr>
      </p:pic>
      <p:sp>
        <p:nvSpPr>
          <p:cNvPr id="11" name="Oval 10" descr="Tampa"/>
          <p:cNvSpPr/>
          <p:nvPr/>
        </p:nvSpPr>
        <p:spPr>
          <a:xfrm>
            <a:off x="4581048" y="3312761"/>
            <a:ext cx="609600" cy="533400"/>
          </a:xfrm>
          <a:prstGeom prst="ellipse">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Oval 9"/>
          <p:cNvSpPr>
            <a:spLocks noChangeArrowheads="1"/>
          </p:cNvSpPr>
          <p:nvPr/>
        </p:nvSpPr>
        <p:spPr bwMode="auto">
          <a:xfrm>
            <a:off x="245919" y="1905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033766B0-BBE7-82A2-7806-0E56563BC292}"/>
              </a:ext>
            </a:extLst>
          </p:cNvPr>
          <p:cNvSpPr/>
          <p:nvPr/>
        </p:nvSpPr>
        <p:spPr>
          <a:xfrm>
            <a:off x="7022730" y="5633873"/>
            <a:ext cx="128999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5727186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6" name="Picture 2">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4300" y="1562100"/>
            <a:ext cx="7010400" cy="3901119"/>
          </a:xfrm>
          <a:prstGeom prst="rect">
            <a:avLst/>
          </a:prstGeom>
          <a:noFill/>
          <a:ln w="9525">
            <a:noFill/>
            <a:miter lim="800000"/>
            <a:headEnd/>
            <a:tailEnd/>
          </a:ln>
        </p:spPr>
      </p:pic>
      <p:sp>
        <p:nvSpPr>
          <p:cNvPr id="9" name="Oval 8">
            <a:extLst>
              <a:ext uri="{C183D7F6-B498-43B3-948B-1728B52AA6E4}">
                <adec:decorative xmlns:adec="http://schemas.microsoft.com/office/drawing/2017/decorative" val="1"/>
              </a:ext>
            </a:extLst>
          </p:cNvPr>
          <p:cNvSpPr/>
          <p:nvPr/>
        </p:nvSpPr>
        <p:spPr>
          <a:xfrm>
            <a:off x="304800" y="3962400"/>
            <a:ext cx="6477000" cy="762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C183D7F6-B498-43B3-948B-1728B52AA6E4}">
                <adec:decorative xmlns:adec="http://schemas.microsoft.com/office/drawing/2017/decorative" val="1"/>
              </a:ext>
            </a:extLst>
          </p:cNvPr>
          <p:cNvSpPr/>
          <p:nvPr/>
        </p:nvSpPr>
        <p:spPr>
          <a:xfrm>
            <a:off x="2514600" y="1905000"/>
            <a:ext cx="2514600" cy="1143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extBox 10" descr="118th Avenue&#10;">
            <a:extLst>
              <a:ext uri="{C183D7F6-B498-43B3-948B-1728B52AA6E4}">
                <adec:decorative xmlns:adec="http://schemas.microsoft.com/office/drawing/2017/decorative" val="0"/>
              </a:ext>
            </a:extLst>
          </p:cNvPr>
          <p:cNvSpPr txBox="1"/>
          <p:nvPr/>
        </p:nvSpPr>
        <p:spPr>
          <a:xfrm>
            <a:off x="2438400" y="4114800"/>
            <a:ext cx="2133600" cy="954107"/>
          </a:xfrm>
          <a:prstGeom prst="rect">
            <a:avLst/>
          </a:prstGeom>
          <a:solidFill>
            <a:schemeClr val="bg1"/>
          </a:solidFill>
        </p:spPr>
        <p:txBody>
          <a:bodyPr wrap="square" rtlCol="0">
            <a:spAutoFit/>
          </a:bodyPr>
          <a:lstStyle/>
          <a:p>
            <a:r>
              <a:rPr lang="en-US" sz="2800" dirty="0">
                <a:latin typeface="Arial" panose="020B0604020202020204" pitchFamily="34" charset="0"/>
              </a:rPr>
              <a:t>118</a:t>
            </a:r>
            <a:r>
              <a:rPr lang="en-US" sz="2800" baseline="30000" dirty="0">
                <a:latin typeface="Arial" panose="020B0604020202020204" pitchFamily="34" charset="0"/>
              </a:rPr>
              <a:t>th</a:t>
            </a:r>
            <a:r>
              <a:rPr lang="en-US" sz="2800" dirty="0">
                <a:latin typeface="Arial" panose="020B0604020202020204" pitchFamily="34" charset="0"/>
              </a:rPr>
              <a:t> Avenue</a:t>
            </a:r>
          </a:p>
        </p:txBody>
      </p:sp>
      <p:pic>
        <p:nvPicPr>
          <p:cNvPr id="313347" name="Picture 3" descr="Car on the highwa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05400" y="1930400"/>
            <a:ext cx="3927262" cy="1823487"/>
          </a:xfrm>
          <a:prstGeom prst="rect">
            <a:avLst/>
          </a:prstGeom>
          <a:noFill/>
          <a:ln w="9525">
            <a:noFill/>
            <a:miter lim="800000"/>
            <a:headEnd/>
            <a:tailEnd/>
          </a:ln>
        </p:spPr>
      </p:pic>
      <p:sp>
        <p:nvSpPr>
          <p:cNvPr id="14" name="TextBox 13" descr="Airport&#10;"/>
          <p:cNvSpPr txBox="1"/>
          <p:nvPr/>
        </p:nvSpPr>
        <p:spPr>
          <a:xfrm>
            <a:off x="2971800" y="2286000"/>
            <a:ext cx="1295400" cy="523220"/>
          </a:xfrm>
          <a:prstGeom prst="rect">
            <a:avLst/>
          </a:prstGeom>
          <a:solidFill>
            <a:schemeClr val="bg1"/>
          </a:solidFill>
        </p:spPr>
        <p:txBody>
          <a:bodyPr wrap="square" rtlCol="0">
            <a:spAutoFit/>
          </a:bodyPr>
          <a:lstStyle/>
          <a:p>
            <a:r>
              <a:rPr lang="en-US" sz="2800" dirty="0">
                <a:latin typeface="Arial" panose="020B0604020202020204" pitchFamily="34" charset="0"/>
              </a:rPr>
              <a:t>Airport</a:t>
            </a:r>
          </a:p>
        </p:txBody>
      </p:sp>
      <p:sp>
        <p:nvSpPr>
          <p:cNvPr id="15" name="Oval 14">
            <a:extLst>
              <a:ext uri="{C183D7F6-B498-43B3-948B-1728B52AA6E4}">
                <adec:decorative xmlns:adec="http://schemas.microsoft.com/office/drawing/2017/decorative" val="1"/>
              </a:ext>
            </a:extLst>
          </p:cNvPr>
          <p:cNvSpPr/>
          <p:nvPr/>
        </p:nvSpPr>
        <p:spPr>
          <a:xfrm>
            <a:off x="2781300" y="4955520"/>
            <a:ext cx="381000" cy="3810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TextBox 15" descr="EMS&#10;"/>
          <p:cNvSpPr txBox="1"/>
          <p:nvPr/>
        </p:nvSpPr>
        <p:spPr>
          <a:xfrm>
            <a:off x="3352799" y="4876800"/>
            <a:ext cx="1064217" cy="523220"/>
          </a:xfrm>
          <a:prstGeom prst="rect">
            <a:avLst/>
          </a:prstGeom>
          <a:solidFill>
            <a:schemeClr val="bg1"/>
          </a:solidFill>
        </p:spPr>
        <p:txBody>
          <a:bodyPr wrap="square" rtlCol="0">
            <a:spAutoFit/>
          </a:bodyPr>
          <a:lstStyle/>
          <a:p>
            <a:r>
              <a:rPr lang="en-US" sz="2800" dirty="0">
                <a:latin typeface="Arial" panose="020B0604020202020204" pitchFamily="34" charset="0"/>
              </a:rPr>
              <a:t>EMS</a:t>
            </a:r>
          </a:p>
        </p:txBody>
      </p:sp>
      <p:sp>
        <p:nvSpPr>
          <p:cNvPr id="13" name="Title 1"/>
          <p:cNvSpPr txBox="1">
            <a:spLocks/>
          </p:cNvSpPr>
          <p:nvPr/>
        </p:nvSpPr>
        <p:spPr>
          <a:xfrm>
            <a:off x="1456840" y="0"/>
            <a:ext cx="7687159" cy="14478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Design Phase WZRSA Example</a:t>
            </a:r>
          </a:p>
        </p:txBody>
      </p:sp>
      <p:sp>
        <p:nvSpPr>
          <p:cNvPr id="12" name="Oval 9"/>
          <p:cNvSpPr>
            <a:spLocks noChangeArrowheads="1"/>
          </p:cNvSpPr>
          <p:nvPr/>
        </p:nvSpPr>
        <p:spPr bwMode="auto">
          <a:xfrm>
            <a:off x="204355" y="17145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4C4949C4-9D4D-0E62-F066-55A7DD245F1D}"/>
              </a:ext>
            </a:extLst>
          </p:cNvPr>
          <p:cNvSpPr/>
          <p:nvPr/>
        </p:nvSpPr>
        <p:spPr>
          <a:xfrm>
            <a:off x="6958445" y="5585338"/>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Google Maps</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5617678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171" y="2129309"/>
            <a:ext cx="9101829" cy="3962400"/>
          </a:xfrm>
          <a:prstGeom prst="rect">
            <a:avLst/>
          </a:prstGeom>
          <a:noFill/>
          <a:ln w="9525">
            <a:solidFill>
              <a:schemeClr val="bg1"/>
            </a:solidFill>
            <a:miter lim="800000"/>
            <a:headEnd/>
            <a:tailEnd/>
          </a:ln>
        </p:spPr>
      </p:pic>
      <p:sp>
        <p:nvSpPr>
          <p:cNvPr id="18" name="Rectangular Callout 17" descr="Ashley/Kay&#10;Interchange&#10;"/>
          <p:cNvSpPr/>
          <p:nvPr/>
        </p:nvSpPr>
        <p:spPr>
          <a:xfrm>
            <a:off x="6705600" y="1364671"/>
            <a:ext cx="2286000" cy="914400"/>
          </a:xfrm>
          <a:prstGeom prst="wedgeRectCallout">
            <a:avLst>
              <a:gd name="adj1" fmla="val 30892"/>
              <a:gd name="adj2" fmla="val 3096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7472" lvl="1" indent="-347472" algn="ctr">
              <a:spcBef>
                <a:spcPts val="0"/>
              </a:spcBef>
              <a:spcAft>
                <a:spcPts val="0"/>
              </a:spcAft>
            </a:pPr>
            <a:r>
              <a:rPr lang="en-US" sz="2400" dirty="0">
                <a:solidFill>
                  <a:schemeClr val="tx1"/>
                </a:solidFill>
                <a:latin typeface="Arial" panose="020B0604020202020204" pitchFamily="34" charset="0"/>
              </a:rPr>
              <a:t>Ashley/Kay</a:t>
            </a:r>
          </a:p>
          <a:p>
            <a:pPr marL="347472" lvl="1" indent="-347472" algn="ctr">
              <a:spcBef>
                <a:spcPts val="0"/>
              </a:spcBef>
              <a:spcAft>
                <a:spcPts val="0"/>
              </a:spcAft>
            </a:pPr>
            <a:r>
              <a:rPr lang="en-US" sz="2400" dirty="0">
                <a:solidFill>
                  <a:schemeClr val="tx1"/>
                </a:solidFill>
                <a:latin typeface="Arial" panose="020B0604020202020204" pitchFamily="34" charset="0"/>
              </a:rPr>
              <a:t>Interchange</a:t>
            </a:r>
            <a:endParaRPr lang="en-US" sz="2400" dirty="0">
              <a:latin typeface="Arial" panose="020B0604020202020204" pitchFamily="34" charset="0"/>
            </a:endParaRPr>
          </a:p>
        </p:txBody>
      </p:sp>
      <p:sp>
        <p:nvSpPr>
          <p:cNvPr id="13" name="Subtitle 2" descr="Interstate 275&#10;"/>
          <p:cNvSpPr txBox="1">
            <a:spLocks/>
          </p:cNvSpPr>
          <p:nvPr/>
        </p:nvSpPr>
        <p:spPr>
          <a:xfrm>
            <a:off x="228599" y="4759031"/>
            <a:ext cx="2654085" cy="457200"/>
          </a:xfrm>
          <a:prstGeom prst="rect">
            <a:avLst/>
          </a:prstGeom>
          <a:solidFill>
            <a:schemeClr val="bg1"/>
          </a:solidFill>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1" i="1" u="none" strike="noStrike" kern="1200" cap="none" spc="0" normalizeH="0" baseline="0" noProof="0" dirty="0">
                <a:ln>
                  <a:noFill/>
                </a:ln>
                <a:solidFill>
                  <a:schemeClr val="tx1"/>
                </a:solidFill>
                <a:effectLst/>
                <a:uLnTx/>
                <a:uFillTx/>
                <a:latin typeface="Arial" panose="020B0604020202020204" pitchFamily="34" charset="0"/>
                <a:ea typeface="+mn-ea"/>
                <a:cs typeface="+mn-cs"/>
              </a:rPr>
              <a:t>Interstate 275</a:t>
            </a:r>
          </a:p>
        </p:txBody>
      </p:sp>
      <p:sp>
        <p:nvSpPr>
          <p:cNvPr id="20" name="Oval 19">
            <a:extLst>
              <a:ext uri="{C183D7F6-B498-43B3-948B-1728B52AA6E4}">
                <adec:decorative xmlns:adec="http://schemas.microsoft.com/office/drawing/2017/decorative" val="1"/>
              </a:ext>
            </a:extLst>
          </p:cNvPr>
          <p:cNvSpPr/>
          <p:nvPr/>
        </p:nvSpPr>
        <p:spPr>
          <a:xfrm>
            <a:off x="8305800" y="4301831"/>
            <a:ext cx="533400" cy="38100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314370" name="AutoShape 9">
            <a:extLst>
              <a:ext uri="{C183D7F6-B498-43B3-948B-1728B52AA6E4}">
                <adec:decorative xmlns:adec="http://schemas.microsoft.com/office/drawing/2017/decorative" val="1"/>
              </a:ext>
            </a:extLst>
          </p:cNvPr>
          <p:cNvCxnSpPr>
            <a:cxnSpLocks noChangeShapeType="1"/>
          </p:cNvCxnSpPr>
          <p:nvPr/>
        </p:nvCxnSpPr>
        <p:spPr bwMode="auto">
          <a:xfrm>
            <a:off x="5811837" y="1953919"/>
            <a:ext cx="1427163" cy="976312"/>
          </a:xfrm>
          <a:prstGeom prst="straightConnector1">
            <a:avLst/>
          </a:prstGeom>
          <a:noFill/>
          <a:ln w="22225">
            <a:solidFill>
              <a:srgbClr val="000000"/>
            </a:solidFill>
            <a:round/>
            <a:headEnd/>
            <a:tailEnd type="triangle" w="med" len="med"/>
          </a:ln>
        </p:spPr>
      </p:cxnSp>
      <p:sp>
        <p:nvSpPr>
          <p:cNvPr id="314371" name="Text Box 10" descr="Memorial Highway to Hillsborough River&#10;"/>
          <p:cNvSpPr txBox="1">
            <a:spLocks noChangeArrowheads="1"/>
          </p:cNvSpPr>
          <p:nvPr/>
        </p:nvSpPr>
        <p:spPr bwMode="auto">
          <a:xfrm>
            <a:off x="304800" y="1288471"/>
            <a:ext cx="3581400" cy="1066800"/>
          </a:xfrm>
          <a:prstGeom prst="rect">
            <a:avLst/>
          </a:prstGeom>
          <a:solidFill>
            <a:srgbClr val="FFFFFF"/>
          </a:solidFill>
          <a:ln w="158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rPr>
              <a:t>Memorial Highway to Hillsborough River</a:t>
            </a:r>
          </a:p>
        </p:txBody>
      </p:sp>
      <p:sp>
        <p:nvSpPr>
          <p:cNvPr id="27" name="Oval 26">
            <a:extLst>
              <a:ext uri="{C183D7F6-B498-43B3-948B-1728B52AA6E4}">
                <adec:decorative xmlns:adec="http://schemas.microsoft.com/office/drawing/2017/decorative" val="1"/>
              </a:ext>
            </a:extLst>
          </p:cNvPr>
          <p:cNvSpPr/>
          <p:nvPr/>
        </p:nvSpPr>
        <p:spPr>
          <a:xfrm>
            <a:off x="6248400" y="4378031"/>
            <a:ext cx="533400" cy="38100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Title 1"/>
          <p:cNvSpPr txBox="1">
            <a:spLocks/>
          </p:cNvSpPr>
          <p:nvPr/>
        </p:nvSpPr>
        <p:spPr>
          <a:xfrm>
            <a:off x="1410346" y="0"/>
            <a:ext cx="7733654" cy="13716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Active WZRSA</a:t>
            </a:r>
          </a:p>
        </p:txBody>
      </p:sp>
      <p:sp>
        <p:nvSpPr>
          <p:cNvPr id="19" name="Rectangular Callout 18" descr="Armenia/Howard&#10;Interchanges&#10;"/>
          <p:cNvSpPr/>
          <p:nvPr/>
        </p:nvSpPr>
        <p:spPr>
          <a:xfrm>
            <a:off x="4114800" y="1364671"/>
            <a:ext cx="2514600" cy="914400"/>
          </a:xfrm>
          <a:prstGeom prst="wedgeRectCallout">
            <a:avLst>
              <a:gd name="adj1" fmla="val 43431"/>
              <a:gd name="adj2" fmla="val 3182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7472" lvl="1" indent="-347472" algn="ctr">
              <a:spcBef>
                <a:spcPts val="0"/>
              </a:spcBef>
              <a:spcAft>
                <a:spcPts val="0"/>
              </a:spcAft>
            </a:pPr>
            <a:r>
              <a:rPr lang="en-US" sz="2400" dirty="0">
                <a:solidFill>
                  <a:schemeClr val="tx1"/>
                </a:solidFill>
                <a:latin typeface="Arial" panose="020B0604020202020204" pitchFamily="34" charset="0"/>
              </a:rPr>
              <a:t>Armenia/Howard</a:t>
            </a:r>
          </a:p>
          <a:p>
            <a:pPr marL="347472" lvl="1" indent="-347472" algn="ctr">
              <a:spcBef>
                <a:spcPts val="0"/>
              </a:spcBef>
              <a:spcAft>
                <a:spcPts val="0"/>
              </a:spcAft>
            </a:pPr>
            <a:r>
              <a:rPr lang="en-US" sz="2400" dirty="0">
                <a:solidFill>
                  <a:schemeClr val="tx1"/>
                </a:solidFill>
                <a:latin typeface="Arial" panose="020B0604020202020204" pitchFamily="34" charset="0"/>
              </a:rPr>
              <a:t>Interchanges</a:t>
            </a:r>
          </a:p>
        </p:txBody>
      </p:sp>
      <p:sp>
        <p:nvSpPr>
          <p:cNvPr id="14" name="Oval 9"/>
          <p:cNvSpPr>
            <a:spLocks noChangeArrowheads="1"/>
          </p:cNvSpPr>
          <p:nvPr/>
        </p:nvSpPr>
        <p:spPr bwMode="auto">
          <a:xfrm>
            <a:off x="152400" y="143609"/>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56B2A968-FA3B-A5DF-E62F-1BE9C53655B0}"/>
              </a:ext>
            </a:extLst>
          </p:cNvPr>
          <p:cNvSpPr/>
          <p:nvPr/>
        </p:nvSpPr>
        <p:spPr>
          <a:xfrm>
            <a:off x="7049721" y="112541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Google Maps</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819424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descr="Concrete traffic barrier lane shift/merge&#10;"/>
          <p:cNvSpPr/>
          <p:nvPr/>
        </p:nvSpPr>
        <p:spPr>
          <a:xfrm>
            <a:off x="1624445" y="5916900"/>
            <a:ext cx="4589319" cy="954107"/>
          </a:xfrm>
          <a:prstGeom prst="rect">
            <a:avLst/>
          </a:prstGeom>
          <a:solidFill>
            <a:schemeClr val="bg1"/>
          </a:solidFill>
        </p:spPr>
        <p:txBody>
          <a:bodyPr wrap="square">
            <a:spAutoFit/>
          </a:bodyPr>
          <a:lstStyle/>
          <a:p>
            <a:pPr marL="347472" lvl="1" indent="-347472">
              <a:spcBef>
                <a:spcPts val="300"/>
              </a:spcBef>
              <a:spcAft>
                <a:spcPts val="300"/>
              </a:spcAft>
            </a:pPr>
            <a:r>
              <a:rPr lang="en-US" sz="2800" b="0" dirty="0">
                <a:solidFill>
                  <a:schemeClr val="tx1"/>
                </a:solidFill>
                <a:latin typeface="Arial" panose="020B0604020202020204" pitchFamily="34" charset="0"/>
              </a:rPr>
              <a:t>Concrete traffic barrier lane shift/merge</a:t>
            </a:r>
          </a:p>
        </p:txBody>
      </p:sp>
      <p:pic>
        <p:nvPicPr>
          <p:cNvPr id="315394" name="Picture 2">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1524000"/>
            <a:ext cx="8639175" cy="4027099"/>
          </a:xfrm>
          <a:prstGeom prst="rect">
            <a:avLst/>
          </a:prstGeom>
          <a:noFill/>
          <a:ln w="9525">
            <a:noFill/>
            <a:miter lim="800000"/>
            <a:headEnd/>
            <a:tailEnd/>
          </a:ln>
        </p:spPr>
      </p:pic>
      <p:sp>
        <p:nvSpPr>
          <p:cNvPr id="18" name="Rectangle 17" descr="Ashley/Kay Interchange&#10;"/>
          <p:cNvSpPr/>
          <p:nvPr/>
        </p:nvSpPr>
        <p:spPr>
          <a:xfrm>
            <a:off x="5410200" y="3352800"/>
            <a:ext cx="3733800" cy="954107"/>
          </a:xfrm>
          <a:prstGeom prst="rect">
            <a:avLst/>
          </a:prstGeom>
          <a:solidFill>
            <a:schemeClr val="bg1"/>
          </a:solidFill>
        </p:spPr>
        <p:txBody>
          <a:bodyPr wrap="square">
            <a:spAutoFit/>
          </a:bodyPr>
          <a:lstStyle/>
          <a:p>
            <a:pPr marL="347472" lvl="1" indent="-347472">
              <a:spcBef>
                <a:spcPts val="300"/>
              </a:spcBef>
              <a:spcAft>
                <a:spcPts val="300"/>
              </a:spcAft>
            </a:pPr>
            <a:r>
              <a:rPr lang="en-US" sz="2800" b="0" dirty="0">
                <a:solidFill>
                  <a:schemeClr val="tx1"/>
                </a:solidFill>
                <a:latin typeface="Arial" panose="020B0604020202020204" pitchFamily="34" charset="0"/>
              </a:rPr>
              <a:t>Ashley/Kay Interchange</a:t>
            </a:r>
          </a:p>
        </p:txBody>
      </p:sp>
      <p:sp>
        <p:nvSpPr>
          <p:cNvPr id="14" name="Oval 13">
            <a:extLst>
              <a:ext uri="{C183D7F6-B498-43B3-948B-1728B52AA6E4}">
                <adec:decorative xmlns:adec="http://schemas.microsoft.com/office/drawing/2017/decorative" val="1"/>
              </a:ext>
            </a:extLst>
          </p:cNvPr>
          <p:cNvSpPr/>
          <p:nvPr/>
        </p:nvSpPr>
        <p:spPr>
          <a:xfrm>
            <a:off x="1981200" y="3200400"/>
            <a:ext cx="3657600" cy="1752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Rectangle 15" descr="Wok zone Begins"/>
          <p:cNvSpPr/>
          <p:nvPr/>
        </p:nvSpPr>
        <p:spPr>
          <a:xfrm>
            <a:off x="304800" y="2590800"/>
            <a:ext cx="1905000" cy="954107"/>
          </a:xfrm>
          <a:prstGeom prst="rect">
            <a:avLst/>
          </a:prstGeom>
          <a:solidFill>
            <a:schemeClr val="bg1"/>
          </a:solidFill>
        </p:spPr>
        <p:txBody>
          <a:bodyPr wrap="square">
            <a:spAutoFit/>
          </a:bodyPr>
          <a:lstStyle/>
          <a:p>
            <a:pPr marL="347472" lvl="1" indent="-347472">
              <a:spcBef>
                <a:spcPts val="300"/>
              </a:spcBef>
              <a:spcAft>
                <a:spcPts val="300"/>
              </a:spcAft>
            </a:pPr>
            <a:r>
              <a:rPr lang="en-US" sz="2800" b="0" dirty="0">
                <a:solidFill>
                  <a:schemeClr val="tx1"/>
                </a:solidFill>
                <a:latin typeface="Arial" panose="020B0604020202020204" pitchFamily="34" charset="0"/>
              </a:rPr>
              <a:t>Work zone begins</a:t>
            </a:r>
          </a:p>
        </p:txBody>
      </p:sp>
      <p:cxnSp>
        <p:nvCxnSpPr>
          <p:cNvPr id="24" name="Straight Arrow Connector 23">
            <a:extLst>
              <a:ext uri="{C183D7F6-B498-43B3-948B-1728B52AA6E4}">
                <adec:decorative xmlns:adec="http://schemas.microsoft.com/office/drawing/2017/decorative" val="1"/>
              </a:ext>
            </a:extLst>
          </p:cNvPr>
          <p:cNvCxnSpPr/>
          <p:nvPr/>
        </p:nvCxnSpPr>
        <p:spPr>
          <a:xfrm flipH="1">
            <a:off x="457200" y="3657600"/>
            <a:ext cx="381000" cy="6858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C183D7F6-B498-43B3-948B-1728B52AA6E4}">
                <adec:decorative xmlns:adec="http://schemas.microsoft.com/office/drawing/2017/decorative" val="1"/>
              </a:ext>
            </a:extLst>
          </p:cNvPr>
          <p:cNvCxnSpPr/>
          <p:nvPr/>
        </p:nvCxnSpPr>
        <p:spPr>
          <a:xfrm flipH="1">
            <a:off x="3810000" y="2133600"/>
            <a:ext cx="3505200" cy="18288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descr="Ashley/Kay merge&#10;"/>
          <p:cNvSpPr/>
          <p:nvPr/>
        </p:nvSpPr>
        <p:spPr>
          <a:xfrm>
            <a:off x="7086600" y="1828800"/>
            <a:ext cx="1905000" cy="954107"/>
          </a:xfrm>
          <a:prstGeom prst="rect">
            <a:avLst/>
          </a:prstGeom>
          <a:solidFill>
            <a:schemeClr val="bg1"/>
          </a:solidFill>
        </p:spPr>
        <p:txBody>
          <a:bodyPr wrap="square">
            <a:spAutoFit/>
          </a:bodyPr>
          <a:lstStyle/>
          <a:p>
            <a:pPr marL="347472" lvl="1" indent="-347472">
              <a:spcBef>
                <a:spcPts val="300"/>
              </a:spcBef>
              <a:spcAft>
                <a:spcPts val="300"/>
              </a:spcAft>
            </a:pPr>
            <a:r>
              <a:rPr lang="en-US" sz="2800" b="0" dirty="0">
                <a:solidFill>
                  <a:schemeClr val="tx1"/>
                </a:solidFill>
                <a:latin typeface="Arial" panose="020B0604020202020204" pitchFamily="34" charset="0"/>
              </a:rPr>
              <a:t>Ashley/Kay merge</a:t>
            </a:r>
          </a:p>
        </p:txBody>
      </p:sp>
      <p:cxnSp>
        <p:nvCxnSpPr>
          <p:cNvPr id="33" name="Straight Arrow Connector 32">
            <a:extLst>
              <a:ext uri="{C183D7F6-B498-43B3-948B-1728B52AA6E4}">
                <adec:decorative xmlns:adec="http://schemas.microsoft.com/office/drawing/2017/decorative" val="1"/>
              </a:ext>
            </a:extLst>
          </p:cNvPr>
          <p:cNvCxnSpPr/>
          <p:nvPr/>
        </p:nvCxnSpPr>
        <p:spPr>
          <a:xfrm flipH="1" flipV="1">
            <a:off x="1524000" y="4267200"/>
            <a:ext cx="1219200" cy="17526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1524000" y="0"/>
            <a:ext cx="7620000" cy="13716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Active WZRSA</a:t>
            </a:r>
          </a:p>
        </p:txBody>
      </p:sp>
      <p:sp>
        <p:nvSpPr>
          <p:cNvPr id="13" name="Oval 9"/>
          <p:cNvSpPr>
            <a:spLocks noChangeArrowheads="1"/>
          </p:cNvSpPr>
          <p:nvPr/>
        </p:nvSpPr>
        <p:spPr bwMode="auto">
          <a:xfrm>
            <a:off x="152400" y="172919"/>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6A96BAC2-A8EE-9FD4-9672-5574FD2ADE9C}"/>
              </a:ext>
            </a:extLst>
          </p:cNvPr>
          <p:cNvSpPr/>
          <p:nvPr/>
        </p:nvSpPr>
        <p:spPr>
          <a:xfrm>
            <a:off x="7454967" y="555109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Google Maps</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3342620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374" name="Picture 6" descr="Picture of a highway with intersection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1538208"/>
            <a:ext cx="8686800" cy="3555383"/>
          </a:xfrm>
          <a:prstGeom prst="rect">
            <a:avLst/>
          </a:prstGeom>
          <a:noFill/>
          <a:ln w="9525">
            <a:noFill/>
            <a:miter lim="800000"/>
            <a:headEnd/>
            <a:tailEnd/>
          </a:ln>
        </p:spPr>
      </p:pic>
      <p:sp>
        <p:nvSpPr>
          <p:cNvPr id="18" name="Rectangle 17" descr="Armenia/Howard Interchanges&#10;"/>
          <p:cNvSpPr/>
          <p:nvPr/>
        </p:nvSpPr>
        <p:spPr>
          <a:xfrm>
            <a:off x="4038600" y="1224438"/>
            <a:ext cx="4876800" cy="954107"/>
          </a:xfrm>
          <a:prstGeom prst="rect">
            <a:avLst/>
          </a:prstGeom>
          <a:solidFill>
            <a:schemeClr val="bg1"/>
          </a:solidFill>
        </p:spPr>
        <p:txBody>
          <a:bodyPr wrap="square">
            <a:spAutoFit/>
          </a:bodyPr>
          <a:lstStyle/>
          <a:p>
            <a:pPr marL="347472" lvl="1" indent="-347472">
              <a:spcBef>
                <a:spcPts val="300"/>
              </a:spcBef>
              <a:spcAft>
                <a:spcPts val="300"/>
              </a:spcAft>
            </a:pPr>
            <a:r>
              <a:rPr lang="en-US" sz="2800" b="0" dirty="0">
                <a:solidFill>
                  <a:schemeClr val="tx1"/>
                </a:solidFill>
                <a:latin typeface="Arial" panose="020B0604020202020204" pitchFamily="34" charset="0"/>
              </a:rPr>
              <a:t>Armenia/Howard Interchanges</a:t>
            </a:r>
          </a:p>
        </p:txBody>
      </p:sp>
      <p:sp>
        <p:nvSpPr>
          <p:cNvPr id="14" name="Oval 13">
            <a:extLst>
              <a:ext uri="{C183D7F6-B498-43B3-948B-1728B52AA6E4}">
                <adec:decorative xmlns:adec="http://schemas.microsoft.com/office/drawing/2017/decorative" val="1"/>
              </a:ext>
            </a:extLst>
          </p:cNvPr>
          <p:cNvSpPr/>
          <p:nvPr/>
        </p:nvSpPr>
        <p:spPr>
          <a:xfrm>
            <a:off x="2133600" y="2681208"/>
            <a:ext cx="3657600" cy="1752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C183D7F6-B498-43B3-948B-1728B52AA6E4}">
                <adec:decorative xmlns:adec="http://schemas.microsoft.com/office/drawing/2017/decorative" val="1"/>
              </a:ext>
            </a:extLst>
          </p:cNvPr>
          <p:cNvSpPr/>
          <p:nvPr/>
        </p:nvSpPr>
        <p:spPr>
          <a:xfrm>
            <a:off x="2743200" y="35956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Oval 10">
            <a:extLst>
              <a:ext uri="{C183D7F6-B498-43B3-948B-1728B52AA6E4}">
                <adec:decorative xmlns:adec="http://schemas.microsoft.com/office/drawing/2017/decorative" val="1"/>
              </a:ext>
            </a:extLst>
          </p:cNvPr>
          <p:cNvSpPr/>
          <p:nvPr/>
        </p:nvSpPr>
        <p:spPr>
          <a:xfrm>
            <a:off x="2743200" y="42052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Oval 11">
            <a:extLst>
              <a:ext uri="{C183D7F6-B498-43B3-948B-1728B52AA6E4}">
                <adec:decorative xmlns:adec="http://schemas.microsoft.com/office/drawing/2017/decorative" val="1"/>
              </a:ext>
            </a:extLst>
          </p:cNvPr>
          <p:cNvSpPr/>
          <p:nvPr/>
        </p:nvSpPr>
        <p:spPr>
          <a:xfrm>
            <a:off x="2743200" y="29098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Oval 12">
            <a:extLst>
              <a:ext uri="{C183D7F6-B498-43B3-948B-1728B52AA6E4}">
                <adec:decorative xmlns:adec="http://schemas.microsoft.com/office/drawing/2017/decorative" val="1"/>
              </a:ext>
            </a:extLst>
          </p:cNvPr>
          <p:cNvSpPr/>
          <p:nvPr/>
        </p:nvSpPr>
        <p:spPr>
          <a:xfrm>
            <a:off x="2743200" y="22240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Oval 14">
            <a:extLst>
              <a:ext uri="{C183D7F6-B498-43B3-948B-1728B52AA6E4}">
                <adec:decorative xmlns:adec="http://schemas.microsoft.com/office/drawing/2017/decorative" val="1"/>
              </a:ext>
            </a:extLst>
          </p:cNvPr>
          <p:cNvSpPr/>
          <p:nvPr/>
        </p:nvSpPr>
        <p:spPr>
          <a:xfrm>
            <a:off x="5181600" y="22240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Oval 15">
            <a:extLst>
              <a:ext uri="{C183D7F6-B498-43B3-948B-1728B52AA6E4}">
                <adec:decorative xmlns:adec="http://schemas.microsoft.com/office/drawing/2017/decorative" val="1"/>
              </a:ext>
            </a:extLst>
          </p:cNvPr>
          <p:cNvSpPr/>
          <p:nvPr/>
        </p:nvSpPr>
        <p:spPr>
          <a:xfrm>
            <a:off x="5105400" y="29098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Oval 16">
            <a:extLst>
              <a:ext uri="{C183D7F6-B498-43B3-948B-1728B52AA6E4}">
                <adec:decorative xmlns:adec="http://schemas.microsoft.com/office/drawing/2017/decorative" val="1"/>
              </a:ext>
            </a:extLst>
          </p:cNvPr>
          <p:cNvSpPr/>
          <p:nvPr/>
        </p:nvSpPr>
        <p:spPr>
          <a:xfrm>
            <a:off x="5105400" y="35956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9" name="Oval 18">
            <a:extLst>
              <a:ext uri="{C183D7F6-B498-43B3-948B-1728B52AA6E4}">
                <adec:decorative xmlns:adec="http://schemas.microsoft.com/office/drawing/2017/decorative" val="1"/>
              </a:ext>
            </a:extLst>
          </p:cNvPr>
          <p:cNvSpPr/>
          <p:nvPr/>
        </p:nvSpPr>
        <p:spPr>
          <a:xfrm>
            <a:off x="5105400" y="4281408"/>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0" name="Oval 19">
            <a:extLst>
              <a:ext uri="{C183D7F6-B498-43B3-948B-1728B52AA6E4}">
                <adec:decorative xmlns:adec="http://schemas.microsoft.com/office/drawing/2017/decorative" val="1"/>
              </a:ext>
            </a:extLst>
          </p:cNvPr>
          <p:cNvSpPr/>
          <p:nvPr/>
        </p:nvSpPr>
        <p:spPr>
          <a:xfrm>
            <a:off x="2514600" y="5346765"/>
            <a:ext cx="2286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TextBox 20" descr="Signalized intersections&#10;"/>
          <p:cNvSpPr txBox="1"/>
          <p:nvPr/>
        </p:nvSpPr>
        <p:spPr>
          <a:xfrm>
            <a:off x="2895600" y="5270565"/>
            <a:ext cx="4724400" cy="523220"/>
          </a:xfrm>
          <a:prstGeom prst="rect">
            <a:avLst/>
          </a:prstGeom>
          <a:noFill/>
        </p:spPr>
        <p:txBody>
          <a:bodyPr wrap="square" rtlCol="0">
            <a:spAutoFit/>
          </a:bodyPr>
          <a:lstStyle/>
          <a:p>
            <a:r>
              <a:rPr lang="en-US" sz="2800" dirty="0">
                <a:solidFill>
                  <a:schemeClr val="tx1"/>
                </a:solidFill>
                <a:latin typeface="Arial" panose="020B0604020202020204" pitchFamily="34" charset="0"/>
              </a:rPr>
              <a:t>Signalized intersections</a:t>
            </a:r>
          </a:p>
        </p:txBody>
      </p:sp>
      <p:sp>
        <p:nvSpPr>
          <p:cNvPr id="23" name="Title 1"/>
          <p:cNvSpPr txBox="1">
            <a:spLocks/>
          </p:cNvSpPr>
          <p:nvPr/>
        </p:nvSpPr>
        <p:spPr>
          <a:xfrm>
            <a:off x="1394846" y="0"/>
            <a:ext cx="7749153" cy="13716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Active WZRSA</a:t>
            </a:r>
          </a:p>
        </p:txBody>
      </p:sp>
      <p:sp>
        <p:nvSpPr>
          <p:cNvPr id="24" name="Oval 9"/>
          <p:cNvSpPr>
            <a:spLocks noChangeArrowheads="1"/>
          </p:cNvSpPr>
          <p:nvPr/>
        </p:nvSpPr>
        <p:spPr bwMode="auto">
          <a:xfrm>
            <a:off x="142009" y="180134"/>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4FE33704-E0F3-8F8D-53EC-EEDFC7C12048}"/>
              </a:ext>
            </a:extLst>
          </p:cNvPr>
          <p:cNvSpPr/>
          <p:nvPr/>
        </p:nvSpPr>
        <p:spPr>
          <a:xfrm>
            <a:off x="7444576" y="5196701"/>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Google Maps</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9055281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6858000" y="5795089"/>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68</a:t>
            </a:fld>
            <a:endParaRPr lang="en-US" dirty="0">
              <a:solidFill>
                <a:prstClr val="white"/>
              </a:solidFill>
              <a:latin typeface="Arial" panose="020B0604020202020204" pitchFamily="34" charset="0"/>
            </a:endParaRPr>
          </a:p>
        </p:txBody>
      </p:sp>
      <p:grpSp>
        <p:nvGrpSpPr>
          <p:cNvPr id="4" name="Group 48">
            <a:extLst>
              <a:ext uri="{C183D7F6-B498-43B3-948B-1728B52AA6E4}">
                <adec:decorative xmlns:adec="http://schemas.microsoft.com/office/drawing/2017/decorative" val="1"/>
              </a:ext>
            </a:extLst>
          </p:cNvPr>
          <p:cNvGrpSpPr/>
          <p:nvPr/>
        </p:nvGrpSpPr>
        <p:grpSpPr>
          <a:xfrm>
            <a:off x="381000" y="842086"/>
            <a:ext cx="8204200" cy="4200526"/>
            <a:chOff x="457200" y="1983657"/>
            <a:chExt cx="8534400" cy="4645743"/>
          </a:xfrm>
        </p:grpSpPr>
        <p:sp>
          <p:nvSpPr>
            <p:cNvPr id="50"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1"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2"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3"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4"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5"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6"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7"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8" name="Oval 5" descr="1&#10;Identify &#10;Project  &#10;"/>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59" name="Oval 7"/>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60" name="Oval 9" descr="5&#10;Analysis &amp;&#10;Prepare &#10;Report of &#10;Findings&#10;"/>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61" name="Oval 11" descr="6&#10;Present  &#10;Findings to &#10;Road&#10; Owne"/>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62" name="Oval 10" descr="7&#10;Prepare &#10;Formal&#10;Response&#10;"/>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63" name="Oval 12" descr="8&#10;Incorporate &#10;Findings&#10;&amp; Evaluate&#10;Results&#10;"/>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64" name="Oval 5"/>
          <p:cNvSpPr>
            <a:spLocks noChangeArrowheads="1"/>
          </p:cNvSpPr>
          <p:nvPr/>
        </p:nvSpPr>
        <p:spPr bwMode="auto">
          <a:xfrm>
            <a:off x="762000" y="2975686"/>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65" name="Oval 7" descr="4&#10;Perform &#10;Data &amp; Field &#10;Reviews&#10;"/>
          <p:cNvSpPr>
            <a:spLocks noChangeArrowheads="1"/>
          </p:cNvSpPr>
          <p:nvPr/>
        </p:nvSpPr>
        <p:spPr bwMode="auto">
          <a:xfrm>
            <a:off x="3505200" y="3051886"/>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9" name="Oval 27" descr="2&#10;Select WZRSA &#10;Team"/>
          <p:cNvSpPr>
            <a:spLocks noChangeArrowheads="1"/>
          </p:cNvSpPr>
          <p:nvPr/>
        </p:nvSpPr>
        <p:spPr bwMode="auto">
          <a:xfrm>
            <a:off x="119860" y="2289886"/>
            <a:ext cx="2699540" cy="2573972"/>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800" dirty="0">
                <a:solidFill>
                  <a:srgbClr val="C00000"/>
                </a:solidFill>
                <a:latin typeface="Arial" panose="020B0604020202020204" pitchFamily="34" charset="0"/>
                <a:cs typeface="Arial" charset="0"/>
              </a:rPr>
              <a:t>2</a:t>
            </a:r>
          </a:p>
          <a:p>
            <a:pPr algn="ctr">
              <a:defRPr/>
            </a:pPr>
            <a:r>
              <a:rPr lang="en-US" sz="2800" b="1" i="1" dirty="0">
                <a:solidFill>
                  <a:srgbClr val="C00000"/>
                </a:solidFill>
                <a:latin typeface="Arial" panose="020B0604020202020204" pitchFamily="34" charset="0"/>
                <a:cs typeface="Arial" charset="0"/>
              </a:rPr>
              <a:t>Select WZRSA </a:t>
            </a:r>
          </a:p>
          <a:p>
            <a:pPr algn="ctr">
              <a:defRPr/>
            </a:pPr>
            <a:r>
              <a:rPr lang="en-US" sz="2800" b="1" i="1" dirty="0">
                <a:solidFill>
                  <a:srgbClr val="C00000"/>
                </a:solidFill>
                <a:latin typeface="Arial" panose="020B0604020202020204" pitchFamily="34" charset="0"/>
                <a:cs typeface="Arial" charset="0"/>
              </a:rPr>
              <a:t>Team</a:t>
            </a:r>
          </a:p>
        </p:txBody>
      </p:sp>
      <p:sp>
        <p:nvSpPr>
          <p:cNvPr id="26" name="Oval 23" descr="RSA Team">
            <a:extLst>
              <a:ext uri="{C183D7F6-B498-43B3-948B-1728B52AA6E4}">
                <adec:decorative xmlns:adec="http://schemas.microsoft.com/office/drawing/2017/decorative" val="0"/>
              </a:ext>
            </a:extLst>
          </p:cNvPr>
          <p:cNvSpPr>
            <a:spLocks noChangeArrowheads="1"/>
          </p:cNvSpPr>
          <p:nvPr/>
        </p:nvSpPr>
        <p:spPr bwMode="auto">
          <a:xfrm>
            <a:off x="4648200" y="5109286"/>
            <a:ext cx="381000" cy="381000"/>
          </a:xfrm>
          <a:prstGeom prst="ellipse">
            <a:avLst/>
          </a:prstGeom>
          <a:solidFill>
            <a:srgbClr val="0070C0"/>
          </a:solidFill>
          <a:ln w="9525">
            <a:noFill/>
            <a:round/>
            <a:headEnd/>
            <a:tailEnd/>
          </a:ln>
        </p:spPr>
        <p:txBody>
          <a:bodyPr wrap="none" anchor="ctr"/>
          <a:lstStyle/>
          <a:p>
            <a:pPr>
              <a:defRPr/>
            </a:pPr>
            <a:r>
              <a:rPr lang="en-US" sz="24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RSA Team</a:t>
            </a:r>
          </a:p>
        </p:txBody>
      </p:sp>
      <p:sp>
        <p:nvSpPr>
          <p:cNvPr id="27" name="Oval 24" descr="Road Owner">
            <a:extLst>
              <a:ext uri="{C183D7F6-B498-43B3-948B-1728B52AA6E4}">
                <adec:decorative xmlns:adec="http://schemas.microsoft.com/office/drawing/2017/decorative" val="0"/>
              </a:ext>
            </a:extLst>
          </p:cNvPr>
          <p:cNvSpPr>
            <a:spLocks noChangeArrowheads="1"/>
          </p:cNvSpPr>
          <p:nvPr/>
        </p:nvSpPr>
        <p:spPr bwMode="auto">
          <a:xfrm>
            <a:off x="4648200" y="5566486"/>
            <a:ext cx="381000" cy="381000"/>
          </a:xfrm>
          <a:prstGeom prst="ellipse">
            <a:avLst/>
          </a:prstGeom>
          <a:solidFill>
            <a:schemeClr val="tx2">
              <a:lumMod val="40000"/>
              <a:lumOff val="60000"/>
              <a:alpha val="50000"/>
            </a:schemeClr>
          </a:solidFill>
          <a:ln w="9525">
            <a:solidFill>
              <a:schemeClr val="accent1">
                <a:lumMod val="60000"/>
                <a:lumOff val="40000"/>
              </a:schemeClr>
            </a:solidFill>
            <a:round/>
            <a:headEnd/>
            <a:tailEnd/>
          </a:ln>
        </p:spPr>
        <p:txBody>
          <a:bodyPr wrap="none" anchor="ctr"/>
          <a:lstStyle/>
          <a:p>
            <a:pPr>
              <a:defRPr/>
            </a:pPr>
            <a:r>
              <a:rPr lang="en-US" sz="28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Road Owner</a:t>
            </a:r>
          </a:p>
        </p:txBody>
      </p:sp>
      <p:sp>
        <p:nvSpPr>
          <p:cNvPr id="28" name="TextBox 27" descr="Responsibilities&#10;"/>
          <p:cNvSpPr txBox="1"/>
          <p:nvPr/>
        </p:nvSpPr>
        <p:spPr>
          <a:xfrm>
            <a:off x="4724400" y="4652086"/>
            <a:ext cx="2286000" cy="400110"/>
          </a:xfrm>
          <a:prstGeom prst="rect">
            <a:avLst/>
          </a:prstGeom>
          <a:noFill/>
        </p:spPr>
        <p:txBody>
          <a:bodyPr wrap="square" rtlCol="0">
            <a:spAutoFit/>
          </a:bodyPr>
          <a:lstStyle/>
          <a:p>
            <a:pPr algn="ctr"/>
            <a:r>
              <a:rPr lang="en-US" sz="2000" b="1" dirty="0">
                <a:solidFill>
                  <a:schemeClr val="tx1"/>
                </a:solidFill>
                <a:latin typeface="Arial" panose="020B0604020202020204" pitchFamily="34" charset="0"/>
              </a:rPr>
              <a:t>Responsibilities</a:t>
            </a:r>
          </a:p>
        </p:txBody>
      </p:sp>
      <p:sp>
        <p:nvSpPr>
          <p:cNvPr id="33" name="Title 1"/>
          <p:cNvSpPr txBox="1">
            <a:spLocks/>
          </p:cNvSpPr>
          <p:nvPr/>
        </p:nvSpPr>
        <p:spPr>
          <a:xfrm>
            <a:off x="381000" y="0"/>
            <a:ext cx="8763000" cy="12192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Step 2. Select WZRSA Team</a:t>
            </a:r>
          </a:p>
        </p:txBody>
      </p:sp>
      <p:sp>
        <p:nvSpPr>
          <p:cNvPr id="2" name="Google Shape;74;p1">
            <a:extLst>
              <a:ext uri="{FF2B5EF4-FFF2-40B4-BE49-F238E27FC236}">
                <a16:creationId xmlns:a16="http://schemas.microsoft.com/office/drawing/2014/main" id="{3E8573CB-8BFA-02EB-C2C1-EA103A580729}"/>
              </a:ext>
            </a:extLst>
          </p:cNvPr>
          <p:cNvSpPr/>
          <p:nvPr/>
        </p:nvSpPr>
        <p:spPr>
          <a:xfrm>
            <a:off x="7766693" y="5122698"/>
            <a:ext cx="112798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5924829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p:cNvSpPr>
            <a:spLocks noGrp="1"/>
          </p:cNvSpPr>
          <p:nvPr>
            <p:ph type="body" sz="quarter" idx="4294967295"/>
          </p:nvPr>
        </p:nvSpPr>
        <p:spPr>
          <a:xfrm>
            <a:off x="3810000" y="1676400"/>
            <a:ext cx="4572000" cy="4419600"/>
          </a:xfrm>
        </p:spPr>
        <p:txBody>
          <a:bodyPr/>
          <a:lstStyle/>
          <a:p>
            <a:pPr marL="347350" indent="-347350">
              <a:spcBef>
                <a:spcPts val="600"/>
              </a:spcBef>
              <a:spcAft>
                <a:spcPts val="600"/>
              </a:spcAft>
              <a:defRPr/>
            </a:pPr>
            <a:r>
              <a:rPr lang="en-US" dirty="0">
                <a:cs typeface="Arial" pitchFamily="34" charset="0"/>
              </a:rPr>
              <a:t>Independent</a:t>
            </a:r>
          </a:p>
          <a:p>
            <a:pPr marL="347350" indent="-347350">
              <a:spcBef>
                <a:spcPts val="600"/>
              </a:spcBef>
              <a:spcAft>
                <a:spcPts val="600"/>
              </a:spcAft>
              <a:defRPr/>
            </a:pPr>
            <a:r>
              <a:rPr lang="en-US" dirty="0">
                <a:cs typeface="Arial" pitchFamily="34" charset="0"/>
              </a:rPr>
              <a:t>Experienced</a:t>
            </a:r>
          </a:p>
          <a:p>
            <a:pPr marL="347350" indent="-347350">
              <a:spcBef>
                <a:spcPts val="600"/>
              </a:spcBef>
              <a:spcAft>
                <a:spcPts val="600"/>
              </a:spcAft>
              <a:defRPr/>
            </a:pPr>
            <a:r>
              <a:rPr lang="en-US" dirty="0">
                <a:cs typeface="Arial" pitchFamily="34" charset="0"/>
              </a:rPr>
              <a:t>Multi-disciplinary</a:t>
            </a:r>
          </a:p>
          <a:p>
            <a:pPr marL="347350" indent="-347350">
              <a:spcBef>
                <a:spcPts val="600"/>
              </a:spcBef>
              <a:spcAft>
                <a:spcPts val="600"/>
              </a:spcAft>
              <a:defRPr/>
            </a:pPr>
            <a:r>
              <a:rPr lang="en-US" dirty="0">
                <a:cs typeface="Arial" pitchFamily="34" charset="0"/>
              </a:rPr>
              <a:t>Choose WZRSA Team Leader with experience in the WZRSA process</a:t>
            </a:r>
          </a:p>
          <a:p>
            <a:pPr marL="623668" indent="-514170">
              <a:spcBef>
                <a:spcPts val="600"/>
              </a:spcBef>
              <a:spcAft>
                <a:spcPts val="600"/>
              </a:spcAft>
              <a:defRPr/>
            </a:pPr>
            <a:endParaRPr lang="en-US" sz="2400" dirty="0">
              <a:cs typeface="Arial" pitchFamily="34" charset="0"/>
            </a:endParaRPr>
          </a:p>
          <a:p>
            <a:pPr marL="623668" indent="-514170">
              <a:lnSpc>
                <a:spcPct val="90000"/>
              </a:lnSpc>
              <a:spcBef>
                <a:spcPts val="300"/>
              </a:spcBef>
              <a:defRPr/>
            </a:pPr>
            <a:endParaRPr lang="en-US" sz="2400" dirty="0">
              <a:cs typeface="Arial" pitchFamily="34" charset="0"/>
            </a:endParaRPr>
          </a:p>
          <a:p>
            <a:endParaRPr lang="en-US" sz="2800" dirty="0"/>
          </a:p>
        </p:txBody>
      </p:sp>
      <p:sp>
        <p:nvSpPr>
          <p:cNvPr id="4" name="Oval 10"/>
          <p:cNvSpPr>
            <a:spLocks noChangeArrowheads="1"/>
          </p:cNvSpPr>
          <p:nvPr/>
        </p:nvSpPr>
        <p:spPr bwMode="auto">
          <a:xfrm>
            <a:off x="301336" y="1905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2</a:t>
            </a:r>
          </a:p>
        </p:txBody>
      </p:sp>
      <p:pic>
        <p:nvPicPr>
          <p:cNvPr id="5" name="Picture 7" descr="People standing near roadway performing audit"/>
          <p:cNvPicPr>
            <a:picLocks noChangeAspect="1" noChangeArrowheads="1"/>
          </p:cNvPicPr>
          <p:nvPr/>
        </p:nvPicPr>
        <p:blipFill>
          <a:blip r:embed="rId3" cstate="email">
            <a:lum bright="12000" contrast="6000"/>
            <a:extLst>
              <a:ext uri="{28A0092B-C50C-407E-A947-70E740481C1C}">
                <a14:useLocalDpi xmlns:a14="http://schemas.microsoft.com/office/drawing/2010/main"/>
              </a:ext>
            </a:extLst>
          </a:blip>
          <a:srcRect l="18868" r="22642"/>
          <a:stretch>
            <a:fillRect/>
          </a:stretch>
        </p:blipFill>
        <p:spPr bwMode="auto">
          <a:xfrm>
            <a:off x="490780" y="1441342"/>
            <a:ext cx="2909412" cy="4145130"/>
          </a:xfrm>
          <a:prstGeom prst="rect">
            <a:avLst/>
          </a:prstGeom>
          <a:noFill/>
          <a:ln w="9525">
            <a:solidFill>
              <a:schemeClr val="tx1"/>
            </a:solidFill>
            <a:miter lim="800000"/>
            <a:headEnd/>
            <a:tailEnd/>
          </a:ln>
        </p:spPr>
      </p:pic>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69</a:t>
            </a:fld>
            <a:endParaRPr lang="en-US" dirty="0">
              <a:solidFill>
                <a:prstClr val="white"/>
              </a:solidFill>
              <a:latin typeface="Arial" panose="020B0604020202020204" pitchFamily="34" charset="0"/>
            </a:endParaRPr>
          </a:p>
        </p:txBody>
      </p:sp>
      <p:sp>
        <p:nvSpPr>
          <p:cNvPr id="7" name="Title 1"/>
          <p:cNvSpPr txBox="1">
            <a:spLocks/>
          </p:cNvSpPr>
          <p:nvPr/>
        </p:nvSpPr>
        <p:spPr>
          <a:xfrm>
            <a:off x="1363850" y="0"/>
            <a:ext cx="7780149" cy="12192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Step 2. Select WZRSA Team</a:t>
            </a:r>
          </a:p>
        </p:txBody>
      </p:sp>
      <p:sp>
        <p:nvSpPr>
          <p:cNvPr id="2" name="Google Shape;74;p1">
            <a:extLst>
              <a:ext uri="{FF2B5EF4-FFF2-40B4-BE49-F238E27FC236}">
                <a16:creationId xmlns:a16="http://schemas.microsoft.com/office/drawing/2014/main" id="{3DC173DE-2E5F-ACE8-E4E5-89425C73B9BD}"/>
              </a:ext>
            </a:extLst>
          </p:cNvPr>
          <p:cNvSpPr/>
          <p:nvPr/>
        </p:nvSpPr>
        <p:spPr>
          <a:xfrm>
            <a:off x="2072475" y="5653883"/>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183285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ctrTitle" idx="4294967295"/>
          </p:nvPr>
        </p:nvSpPr>
        <p:spPr>
          <a:xfrm>
            <a:off x="250722" y="0"/>
            <a:ext cx="8893277" cy="1295400"/>
          </a:xfrm>
        </p:spPr>
        <p:txBody>
          <a:bodyPr>
            <a:normAutofit/>
          </a:bodyPr>
          <a:lstStyle/>
          <a:p>
            <a:pPr eaLnBrk="1" hangingPunct="1"/>
            <a:r>
              <a:rPr lang="en-US" b="1" dirty="0"/>
              <a:t>Introductions</a:t>
            </a:r>
          </a:p>
        </p:txBody>
      </p:sp>
      <p:sp>
        <p:nvSpPr>
          <p:cNvPr id="20483" name="Subtitle 5"/>
          <p:cNvSpPr>
            <a:spLocks noGrp="1"/>
          </p:cNvSpPr>
          <p:nvPr>
            <p:ph type="subTitle" idx="4294967295"/>
          </p:nvPr>
        </p:nvSpPr>
        <p:spPr>
          <a:xfrm>
            <a:off x="381000" y="1600200"/>
            <a:ext cx="7048500" cy="4419600"/>
          </a:xfrm>
        </p:spPr>
        <p:txBody>
          <a:bodyPr>
            <a:normAutofit/>
          </a:bodyPr>
          <a:lstStyle/>
          <a:p>
            <a:r>
              <a:rPr lang="en-US" dirty="0"/>
              <a:t>Who are you?</a:t>
            </a:r>
          </a:p>
          <a:p>
            <a:r>
              <a:rPr lang="en-US" dirty="0"/>
              <a:t>What is your position?</a:t>
            </a:r>
          </a:p>
          <a:p>
            <a:r>
              <a:rPr lang="en-US" dirty="0"/>
              <a:t>Who is your employer?</a:t>
            </a:r>
          </a:p>
          <a:p>
            <a:r>
              <a:rPr lang="en-US" dirty="0"/>
              <a:t>What is your expectation(s) for this workshop?</a:t>
            </a:r>
          </a:p>
          <a:p>
            <a:pPr marL="63478"/>
            <a:endParaRPr lang="en-US" sz="4000" b="1" i="1" dirty="0"/>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7</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6207897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10"/>
          <p:cNvSpPr>
            <a:spLocks noChangeArrowheads="1"/>
          </p:cNvSpPr>
          <p:nvPr/>
        </p:nvSpPr>
        <p:spPr bwMode="auto">
          <a:xfrm>
            <a:off x="297873" y="155493"/>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2</a:t>
            </a:r>
          </a:p>
        </p:txBody>
      </p:sp>
      <p:sp>
        <p:nvSpPr>
          <p:cNvPr id="5" name="Rectangle 3" descr="Traffic Operations"/>
          <p:cNvSpPr>
            <a:spLocks noChangeArrowheads="1"/>
          </p:cNvSpPr>
          <p:nvPr/>
        </p:nvSpPr>
        <p:spPr bwMode="auto">
          <a:xfrm>
            <a:off x="-228600" y="1102963"/>
            <a:ext cx="3348038" cy="351758"/>
          </a:xfrm>
          <a:prstGeom prst="rect">
            <a:avLst/>
          </a:prstGeom>
          <a:noFill/>
          <a:ln w="9525">
            <a:noFill/>
            <a:miter lim="800000"/>
            <a:headEnd/>
            <a:tailEnd/>
          </a:ln>
        </p:spPr>
        <p:txBody>
          <a:bodyPr lIns="91407" tIns="45704" rIns="91407" bIns="45704"/>
          <a:lstStyle/>
          <a:p>
            <a:pPr marL="547496" indent="-411019" algn="ctr">
              <a:spcBef>
                <a:spcPct val="20000"/>
              </a:spcBef>
              <a:buClr>
                <a:srgbClr val="F9F9F9"/>
              </a:buClr>
              <a:buSzPct val="65000"/>
              <a:defRPr/>
            </a:pPr>
            <a:r>
              <a:rPr lang="en-US" sz="2800" dirty="0">
                <a:solidFill>
                  <a:schemeClr val="tx1"/>
                </a:solidFill>
                <a:latin typeface="Arial" panose="020B0604020202020204" pitchFamily="34" charset="0"/>
                <a:cs typeface="Arial" pitchFamily="34" charset="0"/>
              </a:rPr>
              <a:t>Traffic Operations</a:t>
            </a:r>
          </a:p>
        </p:txBody>
      </p:sp>
      <p:pic>
        <p:nvPicPr>
          <p:cNvPr id="6" name="Picture 2" descr="Cars on the highway&#10;&#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2" y="1717944"/>
            <a:ext cx="2412151" cy="1808774"/>
          </a:xfrm>
          <a:prstGeom prst="rect">
            <a:avLst/>
          </a:prstGeom>
          <a:solidFill>
            <a:schemeClr val="bg1"/>
          </a:solidFill>
          <a:ln w="63500">
            <a:solidFill>
              <a:srgbClr val="00003E"/>
            </a:solidFill>
            <a:miter lim="800000"/>
            <a:headEnd/>
            <a:tailEnd/>
          </a:ln>
        </p:spPr>
      </p:pic>
      <p:sp>
        <p:nvSpPr>
          <p:cNvPr id="7" name="Rectangle 3" descr="Geometric Design"/>
          <p:cNvSpPr txBox="1">
            <a:spLocks noChangeArrowheads="1"/>
          </p:cNvSpPr>
          <p:nvPr/>
        </p:nvSpPr>
        <p:spPr bwMode="auto">
          <a:xfrm>
            <a:off x="6324604" y="1032146"/>
            <a:ext cx="2581275" cy="883740"/>
          </a:xfrm>
          <a:prstGeom prst="rect">
            <a:avLst/>
          </a:prstGeom>
          <a:noFill/>
          <a:ln w="9525">
            <a:noFill/>
            <a:miter lim="800000"/>
            <a:headEnd/>
            <a:tailEnd/>
          </a:ln>
        </p:spPr>
        <p:txBody>
          <a:bodyPr lIns="91407" tIns="45704" rIns="91407" bIns="45704"/>
          <a:lstStyle/>
          <a:p>
            <a:pPr indent="-411019" algn="ctr">
              <a:spcBef>
                <a:spcPts val="0"/>
              </a:spcBef>
              <a:buClr>
                <a:srgbClr val="F9F9F9"/>
              </a:buClr>
              <a:buSzPct val="65000"/>
              <a:defRPr/>
            </a:pPr>
            <a:r>
              <a:rPr lang="en-US" sz="2800" dirty="0">
                <a:solidFill>
                  <a:schemeClr val="tx1"/>
                </a:solidFill>
                <a:latin typeface="Arial" panose="020B0604020202020204" pitchFamily="34" charset="0"/>
                <a:cs typeface="Arial" pitchFamily="34" charset="0"/>
              </a:rPr>
              <a:t>Geometric Design</a:t>
            </a:r>
          </a:p>
        </p:txBody>
      </p:sp>
      <p:pic>
        <p:nvPicPr>
          <p:cNvPr id="8" name="Picture 2" descr="People walking in a crosswalk&#10;&#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6800" y="4232544"/>
            <a:ext cx="2838825" cy="1594819"/>
          </a:xfrm>
          <a:prstGeom prst="rect">
            <a:avLst/>
          </a:prstGeom>
          <a:noFill/>
          <a:ln w="63500">
            <a:solidFill>
              <a:srgbClr val="00003E"/>
            </a:solidFill>
            <a:miter lim="800000"/>
            <a:headEnd/>
            <a:tailEnd/>
          </a:ln>
        </p:spPr>
      </p:pic>
      <p:sp>
        <p:nvSpPr>
          <p:cNvPr id="9" name="Rectangle 3" descr="Road Users/ Human Factors&#10;"/>
          <p:cNvSpPr txBox="1">
            <a:spLocks noChangeArrowheads="1"/>
          </p:cNvSpPr>
          <p:nvPr/>
        </p:nvSpPr>
        <p:spPr bwMode="auto">
          <a:xfrm>
            <a:off x="3886200" y="3622242"/>
            <a:ext cx="1828800" cy="1447800"/>
          </a:xfrm>
          <a:prstGeom prst="rect">
            <a:avLst/>
          </a:prstGeom>
          <a:noFill/>
          <a:ln w="9525">
            <a:noFill/>
            <a:miter lim="800000"/>
            <a:headEnd/>
            <a:tailEnd/>
          </a:ln>
        </p:spPr>
        <p:txBody>
          <a:bodyPr lIns="91407" tIns="45704" rIns="91407" bIns="45704"/>
          <a:lstStyle/>
          <a:p>
            <a:pPr marL="547496" indent="-411019" algn="ctr">
              <a:spcBef>
                <a:spcPct val="20000"/>
              </a:spcBef>
              <a:buClr>
                <a:srgbClr val="F9F9F9"/>
              </a:buClr>
              <a:buSzPct val="65000"/>
              <a:defRPr/>
            </a:pPr>
            <a:endParaRPr lang="en-US" sz="2800" dirty="0">
              <a:solidFill>
                <a:schemeClr val="tx1"/>
              </a:solidFill>
              <a:latin typeface="Arial" panose="020B0604020202020204" pitchFamily="34" charset="0"/>
              <a:cs typeface="Arial" charset="0"/>
            </a:endParaRPr>
          </a:p>
          <a:p>
            <a:pPr indent="-411019" algn="ctr">
              <a:spcBef>
                <a:spcPts val="0"/>
              </a:spcBef>
              <a:buClr>
                <a:srgbClr val="F9F9F9"/>
              </a:buClr>
              <a:buSzPct val="65000"/>
              <a:defRPr/>
            </a:pPr>
            <a:r>
              <a:rPr lang="en-US" sz="2800" dirty="0">
                <a:solidFill>
                  <a:schemeClr val="tx1"/>
                </a:solidFill>
                <a:latin typeface="Arial" panose="020B0604020202020204" pitchFamily="34" charset="0"/>
                <a:cs typeface="Arial" pitchFamily="34" charset="0"/>
              </a:rPr>
              <a:t>Road Users/ Human Factors</a:t>
            </a:r>
          </a:p>
        </p:txBody>
      </p:sp>
      <p:pic>
        <p:nvPicPr>
          <p:cNvPr id="11" name="Picture 13" descr="Cars on the highway&#1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24600" y="2093563"/>
            <a:ext cx="2571750" cy="3429000"/>
          </a:xfrm>
          <a:prstGeom prst="rect">
            <a:avLst/>
          </a:prstGeom>
          <a:noFill/>
          <a:ln w="63500">
            <a:solidFill>
              <a:schemeClr val="tx1"/>
            </a:solidFill>
            <a:miter lim="800000"/>
            <a:headEnd/>
            <a:tailEnd/>
          </a:ln>
        </p:spPr>
      </p:pic>
      <p:sp>
        <p:nvSpPr>
          <p:cNvPr id="12" name="Rectangle 3" descr="Temporary Traffic &#10;Control&#10;"/>
          <p:cNvSpPr>
            <a:spLocks noChangeArrowheads="1"/>
          </p:cNvSpPr>
          <p:nvPr/>
        </p:nvSpPr>
        <p:spPr bwMode="auto">
          <a:xfrm>
            <a:off x="3200400" y="1179163"/>
            <a:ext cx="3124202" cy="1371599"/>
          </a:xfrm>
          <a:prstGeom prst="rect">
            <a:avLst/>
          </a:prstGeom>
          <a:noFill/>
          <a:ln w="9525">
            <a:noFill/>
            <a:miter lim="800000"/>
            <a:headEnd/>
            <a:tailEnd/>
          </a:ln>
        </p:spPr>
        <p:txBody>
          <a:bodyPr lIns="91407" tIns="45704" rIns="91407" bIns="45704"/>
          <a:lstStyle/>
          <a:p>
            <a:pPr indent="-411019" algn="ctr">
              <a:spcBef>
                <a:spcPts val="0"/>
              </a:spcBef>
              <a:buClr>
                <a:srgbClr val="F9F9F9"/>
              </a:buClr>
              <a:buSzPct val="65000"/>
              <a:defRPr/>
            </a:pPr>
            <a:r>
              <a:rPr lang="en-US" sz="2800" dirty="0">
                <a:solidFill>
                  <a:schemeClr val="tx1"/>
                </a:solidFill>
                <a:latin typeface="Arial" panose="020B0604020202020204" pitchFamily="34" charset="0"/>
                <a:cs typeface="Arial" pitchFamily="34" charset="0"/>
              </a:rPr>
              <a:t>Temporary Traffic </a:t>
            </a:r>
          </a:p>
          <a:p>
            <a:pPr indent="-411019" algn="ctr">
              <a:spcBef>
                <a:spcPts val="0"/>
              </a:spcBef>
              <a:buClr>
                <a:srgbClr val="F9F9F9"/>
              </a:buClr>
              <a:buSzPct val="65000"/>
              <a:defRPr/>
            </a:pPr>
            <a:r>
              <a:rPr lang="en-US" sz="2800" dirty="0">
                <a:solidFill>
                  <a:schemeClr val="tx1"/>
                </a:solidFill>
                <a:latin typeface="Arial" panose="020B0604020202020204" pitchFamily="34" charset="0"/>
                <a:cs typeface="Arial" pitchFamily="34" charset="0"/>
              </a:rPr>
              <a:t>Control</a:t>
            </a:r>
          </a:p>
        </p:txBody>
      </p:sp>
      <p:pic>
        <p:nvPicPr>
          <p:cNvPr id="13" name="Picture 2" descr="Workers on a truck with orange and white traffic cones"/>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886200" y="2245963"/>
            <a:ext cx="1872659" cy="1640912"/>
          </a:xfrm>
          <a:prstGeom prst="rect">
            <a:avLst/>
          </a:prstGeom>
          <a:noFill/>
          <a:ln w="63500">
            <a:solidFill>
              <a:schemeClr val="tx1"/>
            </a:solidFill>
            <a:miter lim="800000"/>
            <a:headEnd/>
            <a:tailEnd/>
          </a:ln>
        </p:spPr>
      </p:pic>
      <p:sp>
        <p:nvSpPr>
          <p:cNvPr id="3" name="Slide Number Placeholder 2"/>
          <p:cNvSpPr>
            <a:spLocks noGrp="1"/>
          </p:cNvSpPr>
          <p:nvPr>
            <p:ph type="sldNum" sz="quarter" idx="4294967295"/>
          </p:nvPr>
        </p:nvSpPr>
        <p:spPr>
          <a:xfrm>
            <a:off x="6858000" y="5903566"/>
            <a:ext cx="2133600" cy="365125"/>
          </a:xfrm>
          <a:prstGeom prst="rect">
            <a:avLst/>
          </a:prstGeom>
        </p:spPr>
        <p:txBody>
          <a:bodyPr/>
          <a:lstStyle/>
          <a:p>
            <a:fld id="{4E0DB3EF-A03F-467E-9BD4-91965475E497}" type="slidenum">
              <a:rPr lang="en-US" sz="2800" smtClean="0">
                <a:solidFill>
                  <a:prstClr val="white"/>
                </a:solidFill>
                <a:latin typeface="Arial" panose="020B0604020202020204" pitchFamily="34" charset="0"/>
              </a:rPr>
              <a:pPr/>
              <a:t>70</a:t>
            </a:fld>
            <a:endParaRPr lang="en-US" sz="2800" dirty="0">
              <a:solidFill>
                <a:prstClr val="white"/>
              </a:solidFill>
              <a:latin typeface="Arial" panose="020B0604020202020204" pitchFamily="34" charset="0"/>
            </a:endParaRPr>
          </a:p>
        </p:txBody>
      </p:sp>
      <p:sp>
        <p:nvSpPr>
          <p:cNvPr id="14" name="Title 1"/>
          <p:cNvSpPr txBox="1">
            <a:spLocks/>
          </p:cNvSpPr>
          <p:nvPr/>
        </p:nvSpPr>
        <p:spPr>
          <a:xfrm>
            <a:off x="1245476" y="0"/>
            <a:ext cx="7898524" cy="13716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Step 2. Select WZRSA Team</a:t>
            </a:r>
          </a:p>
        </p:txBody>
      </p:sp>
      <p:sp>
        <p:nvSpPr>
          <p:cNvPr id="16" name="Google Shape;74;p1">
            <a:extLst>
              <a:ext uri="{FF2B5EF4-FFF2-40B4-BE49-F238E27FC236}">
                <a16:creationId xmlns:a16="http://schemas.microsoft.com/office/drawing/2014/main" id="{520E1B7F-EF88-B653-C2FB-F7C4762A120E}"/>
              </a:ext>
            </a:extLst>
          </p:cNvPr>
          <p:cNvSpPr/>
          <p:nvPr/>
        </p:nvSpPr>
        <p:spPr>
          <a:xfrm>
            <a:off x="7704348" y="5626637"/>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2740664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0" name="Oval 10"/>
          <p:cNvSpPr>
            <a:spLocks noChangeArrowheads="1"/>
          </p:cNvSpPr>
          <p:nvPr/>
        </p:nvSpPr>
        <p:spPr bwMode="auto">
          <a:xfrm>
            <a:off x="198033" y="194866"/>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2</a:t>
            </a:r>
          </a:p>
        </p:txBody>
      </p:sp>
      <p:sp>
        <p:nvSpPr>
          <p:cNvPr id="67593" name="Text Box 3"/>
          <p:cNvSpPr txBox="1">
            <a:spLocks noChangeArrowheads="1"/>
          </p:cNvSpPr>
          <p:nvPr/>
        </p:nvSpPr>
        <p:spPr bwMode="auto">
          <a:xfrm>
            <a:off x="1175292" y="103836"/>
            <a:ext cx="8077196"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Select WZRSA Team:</a:t>
            </a:r>
          </a:p>
          <a:p>
            <a:r>
              <a:rPr lang="en-US" sz="3600" b="1" dirty="0">
                <a:solidFill>
                  <a:srgbClr val="00ACA1"/>
                </a:solidFill>
                <a:latin typeface="Arial" panose="020B0604020202020204" pitchFamily="34" charset="0"/>
                <a:ea typeface="+mj-ea"/>
                <a:cs typeface="+mj-cs"/>
              </a:rPr>
              <a:t>Planning Phase</a:t>
            </a:r>
          </a:p>
        </p:txBody>
      </p:sp>
      <p:sp>
        <p:nvSpPr>
          <p:cNvPr id="14" name="Rectangle 4"/>
          <p:cNvSpPr txBox="1">
            <a:spLocks noChangeArrowheads="1"/>
          </p:cNvSpPr>
          <p:nvPr/>
        </p:nvSpPr>
        <p:spPr>
          <a:xfrm>
            <a:off x="304801" y="1600200"/>
            <a:ext cx="7841672" cy="41148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High-level concepts discussed</a:t>
            </a:r>
          </a:p>
          <a:p>
            <a:pPr marL="347350" indent="-347350">
              <a:lnSpc>
                <a:spcPct val="90000"/>
              </a:lnSpc>
              <a:spcBef>
                <a:spcPts val="300"/>
              </a:spcBef>
              <a:buFont typeface="Arial" pitchFamily="34" charset="0"/>
              <a:buChar char="•"/>
              <a:defRPr/>
            </a:pPr>
            <a:r>
              <a:rPr lang="en-US" sz="2800" b="1" dirty="0">
                <a:latin typeface="Arial" panose="020B0604020202020204" pitchFamily="34" charset="0"/>
              </a:rPr>
              <a:t>Preferred: </a:t>
            </a:r>
            <a:r>
              <a:rPr lang="en-US" sz="2800" dirty="0">
                <a:latin typeface="Arial" panose="020B0604020202020204" pitchFamily="34" charset="0"/>
              </a:rPr>
              <a:t>t</a:t>
            </a:r>
            <a:r>
              <a:rPr lang="en-US" sz="2800" b="0" dirty="0">
                <a:solidFill>
                  <a:schemeClr val="tx1"/>
                </a:solidFill>
                <a:latin typeface="Arial" panose="020B0604020202020204" pitchFamily="34" charset="0"/>
              </a:rPr>
              <a:t>eam members that are familiar with the local roads and communities</a:t>
            </a:r>
            <a:endParaRPr lang="en-US" sz="2800" b="0" dirty="0">
              <a:solidFill>
                <a:srgbClr val="438086"/>
              </a:solidFill>
              <a:latin typeface="Trebuchet MS"/>
            </a:endParaRPr>
          </a:p>
        </p:txBody>
      </p:sp>
    </p:spTree>
    <p:extLst>
      <p:ext uri="{BB962C8B-B14F-4D97-AF65-F5344CB8AC3E}">
        <p14:creationId xmlns:p14="http://schemas.microsoft.com/office/powerpoint/2010/main" val="17144305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0" name="Oval 10"/>
          <p:cNvSpPr>
            <a:spLocks noChangeArrowheads="1"/>
          </p:cNvSpPr>
          <p:nvPr/>
        </p:nvSpPr>
        <p:spPr bwMode="auto">
          <a:xfrm>
            <a:off x="187036" y="169862"/>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2</a:t>
            </a:r>
          </a:p>
        </p:txBody>
      </p:sp>
      <p:sp>
        <p:nvSpPr>
          <p:cNvPr id="14" name="Rectangle 4"/>
          <p:cNvSpPr txBox="1">
            <a:spLocks noChangeArrowheads="1"/>
          </p:cNvSpPr>
          <p:nvPr/>
        </p:nvSpPr>
        <p:spPr>
          <a:xfrm>
            <a:off x="304800" y="1676400"/>
            <a:ext cx="5908964" cy="4419600"/>
          </a:xfrm>
          <a:prstGeom prst="rect">
            <a:avLst/>
          </a:prstGeom>
        </p:spPr>
        <p:txBody>
          <a:bodyPr lIns="91407" tIns="45704" rIns="91407" bIns="45704"/>
          <a:lstStyle/>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Reliance on drawings and traffic flow projections</a:t>
            </a:r>
          </a:p>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Road design engineers are helpful during this phase</a:t>
            </a:r>
            <a:endParaRPr lang="en-US" sz="2800" b="0" dirty="0">
              <a:solidFill>
                <a:srgbClr val="438086"/>
              </a:solidFill>
              <a:latin typeface="Trebuchet MS"/>
            </a:endParaRPr>
          </a:p>
        </p:txBody>
      </p:sp>
      <p:sp>
        <p:nvSpPr>
          <p:cNvPr id="6" name="Text Box 3"/>
          <p:cNvSpPr txBox="1">
            <a:spLocks noChangeArrowheads="1"/>
          </p:cNvSpPr>
          <p:nvPr/>
        </p:nvSpPr>
        <p:spPr bwMode="auto">
          <a:xfrm>
            <a:off x="1131376" y="169862"/>
            <a:ext cx="8012624"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Select WZRSA Team:</a:t>
            </a:r>
          </a:p>
          <a:p>
            <a:r>
              <a:rPr lang="en-US" sz="3600" b="1" dirty="0">
                <a:solidFill>
                  <a:srgbClr val="00ACA1"/>
                </a:solidFill>
                <a:latin typeface="Arial" panose="020B0604020202020204" pitchFamily="34" charset="0"/>
                <a:ea typeface="+mj-ea"/>
                <a:cs typeface="+mj-cs"/>
              </a:rPr>
              <a:t>Preliminary Design Phase</a:t>
            </a:r>
          </a:p>
        </p:txBody>
      </p:sp>
    </p:spTree>
    <p:extLst>
      <p:ext uri="{BB962C8B-B14F-4D97-AF65-F5344CB8AC3E}">
        <p14:creationId xmlns:p14="http://schemas.microsoft.com/office/powerpoint/2010/main" val="38810418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0" name="Oval 10"/>
          <p:cNvSpPr>
            <a:spLocks noChangeArrowheads="1"/>
          </p:cNvSpPr>
          <p:nvPr/>
        </p:nvSpPr>
        <p:spPr bwMode="auto">
          <a:xfrm>
            <a:off x="207818" y="130356"/>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2</a:t>
            </a:r>
          </a:p>
        </p:txBody>
      </p:sp>
      <p:sp>
        <p:nvSpPr>
          <p:cNvPr id="14" name="Rectangle 4"/>
          <p:cNvSpPr txBox="1">
            <a:spLocks noChangeArrowheads="1"/>
          </p:cNvSpPr>
          <p:nvPr/>
        </p:nvSpPr>
        <p:spPr>
          <a:xfrm>
            <a:off x="533400" y="1460715"/>
            <a:ext cx="5732318" cy="4114800"/>
          </a:xfrm>
          <a:prstGeom prst="rect">
            <a:avLst/>
          </a:prstGeom>
        </p:spPr>
        <p:txBody>
          <a:bodyPr lIns="91407" tIns="45704" rIns="91407" bIns="45704"/>
          <a:lstStyle/>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Traffic safety/ operations engineer</a:t>
            </a:r>
          </a:p>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Road design engineer</a:t>
            </a:r>
          </a:p>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Road maintenance</a:t>
            </a:r>
          </a:p>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Enforcement</a:t>
            </a:r>
          </a:p>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First responders</a:t>
            </a:r>
          </a:p>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Schools</a:t>
            </a:r>
          </a:p>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Highway-rail grade crossings</a:t>
            </a:r>
          </a:p>
          <a:p>
            <a:pPr marL="347350" indent="-347350">
              <a:spcBef>
                <a:spcPts val="300"/>
              </a:spcBef>
              <a:spcAft>
                <a:spcPts val="300"/>
              </a:spcAft>
              <a:buFont typeface="Arial" pitchFamily="34" charset="0"/>
              <a:buChar char="•"/>
              <a:defRPr/>
            </a:pPr>
            <a:endParaRPr lang="en-US" b="0" dirty="0">
              <a:solidFill>
                <a:schemeClr val="tx1"/>
              </a:solidFill>
              <a:latin typeface="Arial" panose="020B0604020202020204" pitchFamily="34" charset="0"/>
            </a:endParaRPr>
          </a:p>
        </p:txBody>
      </p:sp>
      <p:sp>
        <p:nvSpPr>
          <p:cNvPr id="7" name="Text Box 3"/>
          <p:cNvSpPr txBox="1">
            <a:spLocks noChangeArrowheads="1"/>
          </p:cNvSpPr>
          <p:nvPr/>
        </p:nvSpPr>
        <p:spPr bwMode="auto">
          <a:xfrm>
            <a:off x="1221787" y="114300"/>
            <a:ext cx="8077196"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Select WZRSA Team:</a:t>
            </a:r>
          </a:p>
          <a:p>
            <a:r>
              <a:rPr lang="en-US" sz="3600" b="1" dirty="0">
                <a:solidFill>
                  <a:srgbClr val="00ACA1"/>
                </a:solidFill>
                <a:latin typeface="Arial" panose="020B0604020202020204" pitchFamily="34" charset="0"/>
                <a:ea typeface="+mj-ea"/>
                <a:cs typeface="+mj-cs"/>
              </a:rPr>
              <a:t>Final Design Phase</a:t>
            </a:r>
          </a:p>
        </p:txBody>
      </p:sp>
    </p:spTree>
    <p:extLst>
      <p:ext uri="{BB962C8B-B14F-4D97-AF65-F5344CB8AC3E}">
        <p14:creationId xmlns:p14="http://schemas.microsoft.com/office/powerpoint/2010/main" val="22815101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0" name="Oval 10"/>
          <p:cNvSpPr>
            <a:spLocks noChangeArrowheads="1"/>
          </p:cNvSpPr>
          <p:nvPr/>
        </p:nvSpPr>
        <p:spPr bwMode="auto">
          <a:xfrm>
            <a:off x="3048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2</a:t>
            </a:r>
          </a:p>
        </p:txBody>
      </p:sp>
      <p:sp>
        <p:nvSpPr>
          <p:cNvPr id="14" name="Rectangle 4"/>
          <p:cNvSpPr txBox="1">
            <a:spLocks noChangeArrowheads="1"/>
          </p:cNvSpPr>
          <p:nvPr/>
        </p:nvSpPr>
        <p:spPr>
          <a:xfrm>
            <a:off x="304800" y="1600200"/>
            <a:ext cx="7020791" cy="3886202"/>
          </a:xfrm>
          <a:prstGeom prst="rect">
            <a:avLst/>
          </a:prstGeom>
        </p:spPr>
        <p:txBody>
          <a:bodyPr lIns="91407" tIns="45704" rIns="91407" bIns="45704"/>
          <a:lstStyle/>
          <a:p>
            <a:pPr marL="347350" indent="-347350">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Any of the previously  mentioned team members plus:</a:t>
            </a:r>
          </a:p>
          <a:p>
            <a:pPr marL="914400" lvl="1" indent="-346075">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Human factors</a:t>
            </a:r>
          </a:p>
          <a:p>
            <a:pPr marL="914400" lvl="1" indent="-346075">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Positive guidance</a:t>
            </a:r>
          </a:p>
          <a:p>
            <a:pPr marL="914400" lvl="1" indent="-346075">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Maintenance</a:t>
            </a:r>
          </a:p>
          <a:p>
            <a:pPr marL="914400" lvl="1" indent="-346075">
              <a:spcBef>
                <a:spcPts val="300"/>
              </a:spcBef>
              <a:spcAft>
                <a:spcPts val="300"/>
              </a:spcAft>
              <a:buFont typeface="Arial" pitchFamily="34" charset="0"/>
              <a:buChar char="•"/>
              <a:defRPr/>
            </a:pPr>
            <a:r>
              <a:rPr lang="en-US" sz="2800" b="0" dirty="0">
                <a:solidFill>
                  <a:schemeClr val="tx1"/>
                </a:solidFill>
                <a:latin typeface="Arial" panose="020B0604020202020204" pitchFamily="34" charset="0"/>
              </a:rPr>
              <a:t>Law enforcement</a:t>
            </a:r>
          </a:p>
        </p:txBody>
      </p:sp>
      <p:sp>
        <p:nvSpPr>
          <p:cNvPr id="6" name="Text Box 3"/>
          <p:cNvSpPr txBox="1">
            <a:spLocks noChangeArrowheads="1"/>
          </p:cNvSpPr>
          <p:nvPr/>
        </p:nvSpPr>
        <p:spPr bwMode="auto">
          <a:xfrm>
            <a:off x="1317356" y="152400"/>
            <a:ext cx="7826644" cy="1200296"/>
          </a:xfrm>
          <a:prstGeom prst="rect">
            <a:avLst/>
          </a:prstGeom>
          <a:noFill/>
          <a:ln w="9525">
            <a:noFill/>
            <a:miter lim="800000"/>
            <a:headEnd/>
            <a:tailEnd/>
          </a:ln>
        </p:spPr>
        <p:txBody>
          <a:bodyPr wrap="square" lIns="91407" tIns="45704" rIns="91407" bIns="45704">
            <a:spAutoFit/>
          </a:bodyPr>
          <a:lstStyle/>
          <a:p>
            <a:r>
              <a:rPr lang="en-US" sz="3600" b="1" dirty="0">
                <a:solidFill>
                  <a:srgbClr val="00ACA1"/>
                </a:solidFill>
                <a:latin typeface="Arial" panose="020B0604020202020204" pitchFamily="34" charset="0"/>
                <a:ea typeface="+mj-ea"/>
                <a:cs typeface="+mj-cs"/>
              </a:rPr>
              <a:t>Select WZRSA Team:</a:t>
            </a:r>
          </a:p>
          <a:p>
            <a:r>
              <a:rPr lang="en-US" sz="3600" b="1" dirty="0">
                <a:solidFill>
                  <a:srgbClr val="00ACA1"/>
                </a:solidFill>
                <a:latin typeface="Arial" panose="020B0604020202020204" pitchFamily="34" charset="0"/>
                <a:ea typeface="+mj-ea"/>
                <a:cs typeface="+mj-cs"/>
              </a:rPr>
              <a:t>Active Work Zone</a:t>
            </a:r>
          </a:p>
        </p:txBody>
      </p:sp>
    </p:spTree>
    <p:extLst>
      <p:ext uri="{BB962C8B-B14F-4D97-AF65-F5344CB8AC3E}">
        <p14:creationId xmlns:p14="http://schemas.microsoft.com/office/powerpoint/2010/main" val="41542095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358685" y="113943"/>
            <a:ext cx="7924800" cy="1219200"/>
          </a:xfrm>
        </p:spPr>
        <p:txBody>
          <a:bodyPr>
            <a:noAutofit/>
          </a:bodyPr>
          <a:lstStyle/>
          <a:p>
            <a:pPr eaLnBrk="1" hangingPunct="1"/>
            <a:r>
              <a:rPr lang="en-US" dirty="0"/>
              <a:t>Disciplines included</a:t>
            </a:r>
            <a:br>
              <a:rPr lang="en-US" dirty="0"/>
            </a:br>
            <a:r>
              <a:rPr lang="en-US" dirty="0"/>
              <a:t>in Florida’s </a:t>
            </a:r>
            <a:r>
              <a:rPr lang="en-US" b="1" dirty="0"/>
              <a:t>WZRSA</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l="12024" r="10678"/>
          <a:stretch>
            <a:fillRect/>
          </a:stretch>
        </p:blipFill>
        <p:spPr bwMode="auto">
          <a:xfrm>
            <a:off x="4007602" y="1663402"/>
            <a:ext cx="4506686" cy="3505200"/>
          </a:xfrm>
          <a:prstGeom prst="rect">
            <a:avLst/>
          </a:prstGeom>
          <a:noFill/>
          <a:ln w="9525">
            <a:noFill/>
            <a:miter lim="800000"/>
            <a:headEnd/>
            <a:tailEnd/>
          </a:ln>
        </p:spPr>
      </p:pic>
      <p:sp>
        <p:nvSpPr>
          <p:cNvPr id="6" name="TextBox 5"/>
          <p:cNvSpPr txBox="1"/>
          <p:nvPr/>
        </p:nvSpPr>
        <p:spPr>
          <a:xfrm>
            <a:off x="453324" y="1663402"/>
            <a:ext cx="3786753" cy="4247317"/>
          </a:xfrm>
          <a:prstGeom prst="rect">
            <a:avLst/>
          </a:prstGeom>
          <a:noFill/>
        </p:spPr>
        <p:txBody>
          <a:bodyPr wrap="square" rtlCol="0">
            <a:spAutoFit/>
          </a:bodyPr>
          <a:lstStyle/>
          <a:p>
            <a:pPr marL="231775" indent="-231775">
              <a:buFont typeface="Arial" pitchFamily="34" charset="0"/>
              <a:buChar char="•"/>
            </a:pPr>
            <a:r>
              <a:rPr lang="en-US" sz="2800" b="0" dirty="0">
                <a:solidFill>
                  <a:schemeClr val="tx1"/>
                </a:solidFill>
                <a:latin typeface="Arial" panose="020B0604020202020204" pitchFamily="34" charset="0"/>
              </a:rPr>
              <a:t>Safety</a:t>
            </a:r>
          </a:p>
          <a:p>
            <a:pPr marL="231775" indent="-231775">
              <a:buFont typeface="Arial" pitchFamily="34" charset="0"/>
              <a:buChar char="•"/>
            </a:pPr>
            <a:r>
              <a:rPr lang="en-US" sz="2800" b="0" dirty="0">
                <a:solidFill>
                  <a:schemeClr val="tx1"/>
                </a:solidFill>
                <a:latin typeface="Arial" panose="020B0604020202020204" pitchFamily="34" charset="0"/>
              </a:rPr>
              <a:t>Work zones</a:t>
            </a:r>
          </a:p>
          <a:p>
            <a:pPr marL="231775" indent="-231775">
              <a:buFont typeface="Arial" pitchFamily="34" charset="0"/>
              <a:buChar char="•"/>
            </a:pPr>
            <a:r>
              <a:rPr lang="en-US" sz="2800" b="0" dirty="0">
                <a:solidFill>
                  <a:schemeClr val="tx1"/>
                </a:solidFill>
                <a:latin typeface="Arial" panose="020B0604020202020204" pitchFamily="34" charset="0"/>
              </a:rPr>
              <a:t>Traffic and traffic operations</a:t>
            </a:r>
          </a:p>
          <a:p>
            <a:pPr marL="231775" indent="-231775">
              <a:buFont typeface="Arial" pitchFamily="34" charset="0"/>
              <a:buChar char="•"/>
            </a:pPr>
            <a:r>
              <a:rPr lang="en-US" sz="2800" b="0" dirty="0">
                <a:solidFill>
                  <a:schemeClr val="tx1"/>
                </a:solidFill>
                <a:latin typeface="Arial" panose="020B0604020202020204" pitchFamily="34" charset="0"/>
              </a:rPr>
              <a:t>RSA process</a:t>
            </a:r>
          </a:p>
          <a:p>
            <a:pPr marL="231775" indent="-231775">
              <a:buFont typeface="Arial" pitchFamily="34" charset="0"/>
              <a:buChar char="•"/>
            </a:pPr>
            <a:r>
              <a:rPr lang="en-US" sz="2800" b="0" dirty="0">
                <a:solidFill>
                  <a:schemeClr val="tx1"/>
                </a:solidFill>
                <a:latin typeface="Arial" panose="020B0604020202020204" pitchFamily="34" charset="0"/>
              </a:rPr>
              <a:t>Maintenance of traffic</a:t>
            </a:r>
          </a:p>
          <a:p>
            <a:pPr marL="231775" indent="-231775">
              <a:buFont typeface="Arial" pitchFamily="34" charset="0"/>
              <a:buChar char="•"/>
            </a:pPr>
            <a:r>
              <a:rPr lang="en-US" sz="2800" b="0" dirty="0">
                <a:solidFill>
                  <a:schemeClr val="tx1"/>
                </a:solidFill>
                <a:latin typeface="Arial" panose="020B0604020202020204" pitchFamily="34" charset="0"/>
              </a:rPr>
              <a:t>Construction</a:t>
            </a:r>
          </a:p>
          <a:p>
            <a:pPr marL="231775" indent="-231775">
              <a:buFont typeface="Arial" pitchFamily="34" charset="0"/>
              <a:buChar char="•"/>
            </a:pPr>
            <a:r>
              <a:rPr lang="en-US" sz="2800" b="0" dirty="0">
                <a:solidFill>
                  <a:schemeClr val="tx1"/>
                </a:solidFill>
                <a:latin typeface="Arial" panose="020B0604020202020204" pitchFamily="34" charset="0"/>
              </a:rPr>
              <a:t>Design</a:t>
            </a:r>
          </a:p>
          <a:p>
            <a:pPr>
              <a:buFont typeface="Arial" pitchFamily="34" charset="0"/>
              <a:buChar char="•"/>
            </a:pPr>
            <a:endParaRPr lang="en-US" dirty="0">
              <a:latin typeface="Arial" panose="020B0604020202020204" pitchFamily="34" charset="0"/>
            </a:endParaRPr>
          </a:p>
        </p:txBody>
      </p:sp>
      <p:sp>
        <p:nvSpPr>
          <p:cNvPr id="8" name="Oval 9"/>
          <p:cNvSpPr>
            <a:spLocks noChangeArrowheads="1"/>
          </p:cNvSpPr>
          <p:nvPr/>
        </p:nvSpPr>
        <p:spPr bwMode="auto">
          <a:xfrm>
            <a:off x="142009" y="113943"/>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CC699222-3818-7700-1B51-1F3DB8841232}"/>
              </a:ext>
            </a:extLst>
          </p:cNvPr>
          <p:cNvSpPr/>
          <p:nvPr/>
        </p:nvSpPr>
        <p:spPr>
          <a:xfrm>
            <a:off x="7543348" y="525268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698351066"/>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4294967295"/>
          </p:nvPr>
        </p:nvSpPr>
        <p:spPr>
          <a:xfrm>
            <a:off x="6858000" y="5702088"/>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76</a:t>
            </a:fld>
            <a:endParaRPr lang="en-US" dirty="0">
              <a:solidFill>
                <a:prstClr val="white"/>
              </a:solidFill>
              <a:latin typeface="Arial" panose="020B0604020202020204" pitchFamily="34" charset="0"/>
            </a:endParaRPr>
          </a:p>
        </p:txBody>
      </p:sp>
      <p:grpSp>
        <p:nvGrpSpPr>
          <p:cNvPr id="3" name="Group 24">
            <a:extLst>
              <a:ext uri="{C183D7F6-B498-43B3-948B-1728B52AA6E4}">
                <adec:decorative xmlns:adec="http://schemas.microsoft.com/office/drawing/2017/decorative" val="1"/>
              </a:ext>
            </a:extLst>
          </p:cNvPr>
          <p:cNvGrpSpPr/>
          <p:nvPr/>
        </p:nvGrpSpPr>
        <p:grpSpPr>
          <a:xfrm>
            <a:off x="381000" y="749085"/>
            <a:ext cx="8204200" cy="4200526"/>
            <a:chOff x="457200" y="1983657"/>
            <a:chExt cx="8534400" cy="4645743"/>
          </a:xfrm>
        </p:grpSpPr>
        <p:sp>
          <p:nvSpPr>
            <p:cNvPr id="47"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48"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49"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0"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1"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2"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3"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4"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5" name="Oval 5" descr="1&#10;Identify &#10;Project"/>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56" name="Oval 7"/>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57" name="Oval 9" descr="5&#10;Analysis &amp;&#10;Prepare &#10;Report of &#10;Findings&#10;"/>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58" name="Oval 11" descr="6&#10;Present  &#10;Findings to &#10;Road&#10; Owner"/>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59" name="Oval 10" descr="7&#10;Prepare &#10;Formal&#10;Response"/>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60" name="Oval 12" descr="8&#10;Incorporate &#10;Findings&#10;&amp; Evaluate&#10;Results&#10;"/>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61" name="Oval 5" descr="2&#10;Select RSA &#10;Team&#10;"/>
          <p:cNvSpPr>
            <a:spLocks noChangeArrowheads="1"/>
          </p:cNvSpPr>
          <p:nvPr/>
        </p:nvSpPr>
        <p:spPr bwMode="auto">
          <a:xfrm>
            <a:off x="762000" y="2882685"/>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62" name="Oval 7" descr="4&#10;Perform &#10;Data &amp; Field &#10;Reviews&#10;"/>
          <p:cNvSpPr>
            <a:spLocks noChangeArrowheads="1"/>
          </p:cNvSpPr>
          <p:nvPr/>
        </p:nvSpPr>
        <p:spPr bwMode="auto">
          <a:xfrm>
            <a:off x="3505200" y="2958885"/>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7" name="Oval 27" descr="3&#10;Conduct a&#10;Pre-Audit &#10;Meeting&#10;"/>
          <p:cNvSpPr>
            <a:spLocks noChangeArrowheads="1"/>
          </p:cNvSpPr>
          <p:nvPr/>
        </p:nvSpPr>
        <p:spPr bwMode="auto">
          <a:xfrm>
            <a:off x="1524000" y="2654085"/>
            <a:ext cx="2543174" cy="2669662"/>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800" b="1" i="1" dirty="0">
                <a:solidFill>
                  <a:srgbClr val="C00000"/>
                </a:solidFill>
                <a:latin typeface="Arial" panose="020B0604020202020204" pitchFamily="34" charset="0"/>
                <a:cs typeface="Arial" charset="0"/>
              </a:rPr>
              <a:t>3</a:t>
            </a:r>
          </a:p>
          <a:p>
            <a:pPr algn="ctr">
              <a:defRPr/>
            </a:pPr>
            <a:r>
              <a:rPr lang="en-US" sz="2800" b="1" i="1" dirty="0">
                <a:solidFill>
                  <a:srgbClr val="C00000"/>
                </a:solidFill>
                <a:latin typeface="Arial" panose="020B0604020202020204" pitchFamily="34" charset="0"/>
                <a:cs typeface="Arial" charset="0"/>
              </a:rPr>
              <a:t>Conduct a</a:t>
            </a:r>
          </a:p>
          <a:p>
            <a:pPr algn="ctr">
              <a:defRPr/>
            </a:pPr>
            <a:r>
              <a:rPr lang="en-US" sz="2800" b="1" i="1" dirty="0">
                <a:solidFill>
                  <a:srgbClr val="C00000"/>
                </a:solidFill>
                <a:latin typeface="Arial" panose="020B0604020202020204" pitchFamily="34" charset="0"/>
                <a:cs typeface="Arial" charset="0"/>
              </a:rPr>
              <a:t>Pre-Audit </a:t>
            </a:r>
          </a:p>
          <a:p>
            <a:pPr algn="ctr">
              <a:defRPr/>
            </a:pPr>
            <a:r>
              <a:rPr lang="en-US" sz="2800" b="1" i="1" dirty="0">
                <a:solidFill>
                  <a:srgbClr val="C00000"/>
                </a:solidFill>
                <a:latin typeface="Arial" panose="020B0604020202020204" pitchFamily="34" charset="0"/>
                <a:cs typeface="Arial" charset="0"/>
              </a:rPr>
              <a:t>Meeting</a:t>
            </a:r>
          </a:p>
          <a:p>
            <a:pPr algn="ctr">
              <a:defRPr/>
            </a:pPr>
            <a:r>
              <a:rPr lang="en-US" sz="2400" dirty="0">
                <a:solidFill>
                  <a:srgbClr val="C00000"/>
                </a:solidFill>
                <a:latin typeface="Arial" panose="020B0604020202020204" pitchFamily="34" charset="0"/>
                <a:cs typeface="Arial" charset="0"/>
              </a:rPr>
              <a:t> </a:t>
            </a:r>
          </a:p>
        </p:txBody>
      </p:sp>
      <p:sp>
        <p:nvSpPr>
          <p:cNvPr id="25" name="Title 1"/>
          <p:cNvSpPr txBox="1">
            <a:spLocks/>
          </p:cNvSpPr>
          <p:nvPr/>
        </p:nvSpPr>
        <p:spPr>
          <a:xfrm>
            <a:off x="228600" y="-203415"/>
            <a:ext cx="8763000" cy="13716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Step 3. Conduct a Pre-Audit Meeting</a:t>
            </a:r>
          </a:p>
        </p:txBody>
      </p:sp>
      <p:sp>
        <p:nvSpPr>
          <p:cNvPr id="26" name="Oval 23" descr="RSA Team"/>
          <p:cNvSpPr>
            <a:spLocks noChangeArrowheads="1"/>
          </p:cNvSpPr>
          <p:nvPr/>
        </p:nvSpPr>
        <p:spPr bwMode="auto">
          <a:xfrm>
            <a:off x="4648200" y="5016285"/>
            <a:ext cx="381000" cy="381000"/>
          </a:xfrm>
          <a:prstGeom prst="ellipse">
            <a:avLst/>
          </a:prstGeom>
          <a:solidFill>
            <a:srgbClr val="0070C0"/>
          </a:solidFill>
          <a:ln w="9525">
            <a:noFill/>
            <a:round/>
            <a:headEnd/>
            <a:tailEnd/>
          </a:ln>
        </p:spPr>
        <p:txBody>
          <a:bodyPr wrap="none" anchor="ctr"/>
          <a:lstStyle/>
          <a:p>
            <a:pPr>
              <a:defRPr/>
            </a:pPr>
            <a:r>
              <a:rPr lang="en-US" sz="24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RSA Team</a:t>
            </a:r>
          </a:p>
        </p:txBody>
      </p:sp>
      <p:sp>
        <p:nvSpPr>
          <p:cNvPr id="28" name="Oval 24" descr="Road Owner"/>
          <p:cNvSpPr>
            <a:spLocks noChangeArrowheads="1"/>
          </p:cNvSpPr>
          <p:nvPr/>
        </p:nvSpPr>
        <p:spPr bwMode="auto">
          <a:xfrm>
            <a:off x="4648200" y="5473485"/>
            <a:ext cx="381000" cy="381000"/>
          </a:xfrm>
          <a:prstGeom prst="ellipse">
            <a:avLst/>
          </a:prstGeom>
          <a:solidFill>
            <a:schemeClr val="tx2">
              <a:lumMod val="40000"/>
              <a:lumOff val="60000"/>
              <a:alpha val="50000"/>
            </a:schemeClr>
          </a:solidFill>
          <a:ln w="9525">
            <a:solidFill>
              <a:schemeClr val="accent1">
                <a:lumMod val="60000"/>
                <a:lumOff val="40000"/>
              </a:schemeClr>
            </a:solidFill>
            <a:round/>
            <a:headEnd/>
            <a:tailEnd/>
          </a:ln>
        </p:spPr>
        <p:txBody>
          <a:bodyPr wrap="none" anchor="ctr"/>
          <a:lstStyle/>
          <a:p>
            <a:pPr>
              <a:defRPr/>
            </a:pPr>
            <a:r>
              <a:rPr lang="en-US" sz="28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Road Owner</a:t>
            </a:r>
          </a:p>
        </p:txBody>
      </p:sp>
      <p:sp>
        <p:nvSpPr>
          <p:cNvPr id="29" name="TextBox 28"/>
          <p:cNvSpPr txBox="1"/>
          <p:nvPr/>
        </p:nvSpPr>
        <p:spPr>
          <a:xfrm>
            <a:off x="4724400" y="4559085"/>
            <a:ext cx="2286000" cy="400110"/>
          </a:xfrm>
          <a:prstGeom prst="rect">
            <a:avLst/>
          </a:prstGeom>
          <a:noFill/>
        </p:spPr>
        <p:txBody>
          <a:bodyPr wrap="square" rtlCol="0">
            <a:spAutoFit/>
          </a:bodyPr>
          <a:lstStyle/>
          <a:p>
            <a:pPr algn="ctr"/>
            <a:r>
              <a:rPr lang="en-US" sz="2000" b="1" dirty="0">
                <a:solidFill>
                  <a:schemeClr val="tx1"/>
                </a:solidFill>
                <a:latin typeface="Arial" panose="020B0604020202020204" pitchFamily="34" charset="0"/>
              </a:rPr>
              <a:t>Responsibilities</a:t>
            </a:r>
          </a:p>
        </p:txBody>
      </p:sp>
      <p:sp>
        <p:nvSpPr>
          <p:cNvPr id="4" name="Google Shape;74;p1">
            <a:extLst>
              <a:ext uri="{FF2B5EF4-FFF2-40B4-BE49-F238E27FC236}">
                <a16:creationId xmlns:a16="http://schemas.microsoft.com/office/drawing/2014/main" id="{4119E074-95AE-CB2E-54B1-401CDC6C5F4A}"/>
              </a:ext>
            </a:extLst>
          </p:cNvPr>
          <p:cNvSpPr/>
          <p:nvPr/>
        </p:nvSpPr>
        <p:spPr>
          <a:xfrm>
            <a:off x="7543348" y="525268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124808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3000" y="47172"/>
            <a:ext cx="8001000" cy="1219200"/>
          </a:xfrm>
        </p:spPr>
        <p:txBody>
          <a:bodyPr>
            <a:noAutofit/>
          </a:bodyPr>
          <a:lstStyle/>
          <a:p>
            <a:r>
              <a:rPr lang="en-US" b="1" dirty="0"/>
              <a:t>Pre-Audit Meeting: </a:t>
            </a:r>
            <a:r>
              <a:rPr lang="en-US" dirty="0"/>
              <a:t>Road</a:t>
            </a:r>
            <a:br>
              <a:rPr lang="en-US" dirty="0"/>
            </a:br>
            <a:r>
              <a:rPr lang="en-US" dirty="0"/>
              <a:t>Owner Responsibilities:</a:t>
            </a:r>
            <a:endParaRPr lang="en-US" sz="4800" b="1" dirty="0"/>
          </a:p>
        </p:txBody>
      </p:sp>
      <p:sp>
        <p:nvSpPr>
          <p:cNvPr id="10" name="Text Placeholder 2"/>
          <p:cNvSpPr>
            <a:spLocks noGrp="1"/>
          </p:cNvSpPr>
          <p:nvPr>
            <p:ph type="body" sz="quarter" idx="4294967295"/>
          </p:nvPr>
        </p:nvSpPr>
        <p:spPr>
          <a:xfrm>
            <a:off x="228600" y="1600200"/>
            <a:ext cx="7678882" cy="4800600"/>
          </a:xfrm>
        </p:spPr>
        <p:txBody>
          <a:bodyPr>
            <a:normAutofit/>
          </a:bodyPr>
          <a:lstStyle/>
          <a:p>
            <a:pPr marL="393700" indent="-285750">
              <a:lnSpc>
                <a:spcPct val="90000"/>
              </a:lnSpc>
              <a:spcBef>
                <a:spcPts val="300"/>
              </a:spcBef>
              <a:buFont typeface="Arial" pitchFamily="34" charset="0"/>
              <a:buChar char="•"/>
              <a:defRPr/>
            </a:pPr>
            <a:r>
              <a:rPr lang="en-US" dirty="0"/>
              <a:t>Communicates basic project information</a:t>
            </a:r>
          </a:p>
          <a:p>
            <a:pPr marL="393700" indent="-285750">
              <a:lnSpc>
                <a:spcPct val="90000"/>
              </a:lnSpc>
              <a:spcBef>
                <a:spcPts val="300"/>
              </a:spcBef>
              <a:buFont typeface="Arial" pitchFamily="34" charset="0"/>
              <a:buChar char="•"/>
              <a:defRPr/>
            </a:pPr>
            <a:r>
              <a:rPr lang="en-US" dirty="0"/>
              <a:t>Reviews</a:t>
            </a:r>
          </a:p>
          <a:p>
            <a:pPr marL="793750" lvl="1">
              <a:lnSpc>
                <a:spcPct val="90000"/>
              </a:lnSpc>
              <a:spcBef>
                <a:spcPts val="300"/>
              </a:spcBef>
              <a:buFont typeface="Arial" pitchFamily="34" charset="0"/>
              <a:buChar char="•"/>
              <a:defRPr/>
            </a:pPr>
            <a:r>
              <a:rPr lang="en-US" dirty="0"/>
              <a:t>Project schedule</a:t>
            </a:r>
          </a:p>
          <a:p>
            <a:pPr marL="793750" lvl="1">
              <a:lnSpc>
                <a:spcPct val="90000"/>
              </a:lnSpc>
              <a:spcBef>
                <a:spcPts val="300"/>
              </a:spcBef>
              <a:buFont typeface="Arial" pitchFamily="34" charset="0"/>
              <a:buChar char="•"/>
              <a:defRPr/>
            </a:pPr>
            <a:r>
              <a:rPr lang="en-US" dirty="0"/>
              <a:t>Duration</a:t>
            </a:r>
          </a:p>
          <a:p>
            <a:pPr marL="393700" indent="-285750">
              <a:lnSpc>
                <a:spcPct val="90000"/>
              </a:lnSpc>
              <a:spcBef>
                <a:spcPts val="300"/>
              </a:spcBef>
              <a:buFont typeface="Arial" pitchFamily="34" charset="0"/>
              <a:buChar char="•"/>
              <a:defRPr/>
            </a:pPr>
            <a:r>
              <a:rPr lang="en-US" dirty="0"/>
              <a:t>Discusses</a:t>
            </a:r>
          </a:p>
          <a:p>
            <a:pPr marL="793750" lvl="1">
              <a:lnSpc>
                <a:spcPct val="90000"/>
              </a:lnSpc>
              <a:spcBef>
                <a:spcPts val="300"/>
              </a:spcBef>
              <a:buFont typeface="Arial" pitchFamily="34" charset="0"/>
              <a:buChar char="•"/>
              <a:defRPr/>
            </a:pPr>
            <a:r>
              <a:rPr lang="en-US" dirty="0"/>
              <a:t>Constraints</a:t>
            </a:r>
          </a:p>
          <a:p>
            <a:pPr marL="793750" lvl="1">
              <a:lnSpc>
                <a:spcPct val="90000"/>
              </a:lnSpc>
              <a:spcBef>
                <a:spcPts val="300"/>
              </a:spcBef>
              <a:buFont typeface="Arial" pitchFamily="34" charset="0"/>
              <a:buChar char="•"/>
              <a:defRPr/>
            </a:pPr>
            <a:r>
              <a:rPr lang="en-US" dirty="0"/>
              <a:t>Limitations</a:t>
            </a:r>
          </a:p>
          <a:p>
            <a:pPr lvl="1">
              <a:buFont typeface="Wingdings" pitchFamily="2" charset="2"/>
              <a:buChar char="ü"/>
            </a:pPr>
            <a:endParaRPr lang="en-US" sz="2000" i="1" dirty="0"/>
          </a:p>
          <a:p>
            <a:endParaRPr lang="en-US" sz="2800" dirty="0"/>
          </a:p>
        </p:txBody>
      </p:sp>
      <p:sp>
        <p:nvSpPr>
          <p:cNvPr id="4" name="Oval 9"/>
          <p:cNvSpPr>
            <a:spLocks noChangeArrowheads="1"/>
          </p:cNvSpPr>
          <p:nvPr/>
        </p:nvSpPr>
        <p:spPr bwMode="auto">
          <a:xfrm>
            <a:off x="2286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3</a:t>
            </a: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77</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4198564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p:cNvSpPr>
            <a:spLocks noGrp="1"/>
          </p:cNvSpPr>
          <p:nvPr>
            <p:ph type="body" sz="quarter" idx="4294967295"/>
          </p:nvPr>
        </p:nvSpPr>
        <p:spPr>
          <a:xfrm>
            <a:off x="228600" y="1828800"/>
            <a:ext cx="5143500" cy="4419600"/>
          </a:xfrm>
        </p:spPr>
        <p:txBody>
          <a:bodyPr>
            <a:normAutofit/>
          </a:bodyPr>
          <a:lstStyle/>
          <a:p>
            <a:pPr marL="452138">
              <a:lnSpc>
                <a:spcPct val="90000"/>
              </a:lnSpc>
              <a:spcBef>
                <a:spcPts val="300"/>
              </a:spcBef>
              <a:buFont typeface="Arial" pitchFamily="34" charset="0"/>
              <a:buChar char="•"/>
              <a:defRPr/>
            </a:pPr>
            <a:r>
              <a:rPr lang="en-US" dirty="0"/>
              <a:t>Identifies individual roles</a:t>
            </a:r>
          </a:p>
          <a:p>
            <a:pPr marL="452138">
              <a:lnSpc>
                <a:spcPct val="90000"/>
              </a:lnSpc>
              <a:spcBef>
                <a:spcPts val="300"/>
              </a:spcBef>
              <a:buFont typeface="Arial" pitchFamily="34" charset="0"/>
              <a:buChar char="•"/>
              <a:defRPr/>
            </a:pPr>
            <a:r>
              <a:rPr lang="en-US" dirty="0"/>
              <a:t>Reviews WZRSA process</a:t>
            </a:r>
          </a:p>
          <a:p>
            <a:pPr lvl="1">
              <a:buFont typeface="Wingdings" pitchFamily="2" charset="2"/>
              <a:buChar char="ü"/>
            </a:pPr>
            <a:endParaRPr lang="en-US" sz="2000" i="1" dirty="0"/>
          </a:p>
          <a:p>
            <a:endParaRPr lang="en-US" sz="2800" dirty="0"/>
          </a:p>
        </p:txBody>
      </p:sp>
      <p:sp>
        <p:nvSpPr>
          <p:cNvPr id="4" name="Oval 9"/>
          <p:cNvSpPr>
            <a:spLocks noChangeArrowheads="1"/>
          </p:cNvSpPr>
          <p:nvPr/>
        </p:nvSpPr>
        <p:spPr bwMode="auto">
          <a:xfrm>
            <a:off x="2286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3</a:t>
            </a: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78</a:t>
            </a:fld>
            <a:endParaRPr lang="en-US" dirty="0">
              <a:solidFill>
                <a:prstClr val="white"/>
              </a:solidFill>
              <a:latin typeface="Arial" panose="020B0604020202020204" pitchFamily="34" charset="0"/>
            </a:endParaRPr>
          </a:p>
        </p:txBody>
      </p:sp>
      <p:sp>
        <p:nvSpPr>
          <p:cNvPr id="9" name="Title 1">
            <a:extLst>
              <a:ext uri="{FF2B5EF4-FFF2-40B4-BE49-F238E27FC236}">
                <a16:creationId xmlns:a16="http://schemas.microsoft.com/office/drawing/2014/main" id="{2DBB3BF9-4051-4203-ACB4-81292604D8F1}"/>
              </a:ext>
            </a:extLst>
          </p:cNvPr>
          <p:cNvSpPr txBox="1">
            <a:spLocks/>
          </p:cNvSpPr>
          <p:nvPr/>
        </p:nvSpPr>
        <p:spPr>
          <a:xfrm>
            <a:off x="1328979" y="152399"/>
            <a:ext cx="8001000" cy="12192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Pre-Audit Meeting: Road</a:t>
            </a:r>
            <a:br>
              <a:rPr lang="en-US" dirty="0"/>
            </a:br>
            <a:r>
              <a:rPr lang="en-US" dirty="0"/>
              <a:t>Owner Responsibilities</a:t>
            </a:r>
            <a:endParaRPr lang="en-US" sz="4800" dirty="0"/>
          </a:p>
        </p:txBody>
      </p:sp>
    </p:spTree>
    <p:extLst>
      <p:ext uri="{BB962C8B-B14F-4D97-AF65-F5344CB8AC3E}">
        <p14:creationId xmlns:p14="http://schemas.microsoft.com/office/powerpoint/2010/main" val="19504183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18288"/>
            <a:ext cx="7772400" cy="1295400"/>
          </a:xfrm>
        </p:spPr>
        <p:txBody>
          <a:bodyPr>
            <a:normAutofit/>
          </a:bodyPr>
          <a:lstStyle/>
          <a:p>
            <a:r>
              <a:rPr lang="en-US" b="1" dirty="0"/>
              <a:t>Review Project Information</a:t>
            </a:r>
          </a:p>
        </p:txBody>
      </p:sp>
      <p:sp>
        <p:nvSpPr>
          <p:cNvPr id="10" name="Text Placeholder 2"/>
          <p:cNvSpPr>
            <a:spLocks noGrp="1"/>
          </p:cNvSpPr>
          <p:nvPr>
            <p:ph type="body" sz="quarter" idx="4294967295"/>
          </p:nvPr>
        </p:nvSpPr>
        <p:spPr>
          <a:xfrm>
            <a:off x="976744" y="1277112"/>
            <a:ext cx="6930737" cy="5334000"/>
          </a:xfrm>
        </p:spPr>
        <p:txBody>
          <a:bodyPr>
            <a:noAutofit/>
          </a:bodyPr>
          <a:lstStyle/>
          <a:p>
            <a:r>
              <a:rPr lang="en-US" dirty="0"/>
              <a:t>Project description</a:t>
            </a:r>
          </a:p>
          <a:p>
            <a:r>
              <a:rPr lang="en-US" dirty="0"/>
              <a:t>Type of work </a:t>
            </a:r>
          </a:p>
          <a:p>
            <a:pPr lvl="0"/>
            <a:r>
              <a:rPr lang="en-US" dirty="0"/>
              <a:t>Geographical information</a:t>
            </a:r>
          </a:p>
          <a:p>
            <a:pPr lvl="0"/>
            <a:r>
              <a:rPr lang="en-US" dirty="0"/>
              <a:t>TTC Plans and TMPs</a:t>
            </a:r>
          </a:p>
          <a:p>
            <a:pPr lvl="0"/>
            <a:r>
              <a:rPr lang="en-US" dirty="0"/>
              <a:t>Roadway classification</a:t>
            </a:r>
          </a:p>
          <a:p>
            <a:pPr lvl="0"/>
            <a:r>
              <a:rPr lang="en-US" dirty="0"/>
              <a:t>Speed limit and design speed</a:t>
            </a:r>
          </a:p>
          <a:p>
            <a:pPr lvl="0"/>
            <a:r>
              <a:rPr lang="en-US" dirty="0"/>
              <a:t>Potential impacts to EMS</a:t>
            </a:r>
          </a:p>
          <a:p>
            <a:pPr lvl="0"/>
            <a:r>
              <a:rPr lang="en-US" dirty="0"/>
              <a:t>Crash history</a:t>
            </a:r>
          </a:p>
          <a:p>
            <a:pPr lvl="0"/>
            <a:r>
              <a:rPr lang="en-US" dirty="0"/>
              <a:t>Traffic data</a:t>
            </a:r>
          </a:p>
          <a:p>
            <a:pPr lvl="0">
              <a:buFont typeface="Arial" pitchFamily="34" charset="0"/>
              <a:buChar char="•"/>
            </a:pPr>
            <a:endParaRPr lang="en-US" sz="2000" dirty="0"/>
          </a:p>
          <a:p>
            <a:pPr>
              <a:buFont typeface="Arial" pitchFamily="34" charset="0"/>
              <a:buChar char="•"/>
            </a:pPr>
            <a:endParaRPr lang="en-US" dirty="0"/>
          </a:p>
        </p:txBody>
      </p:sp>
      <p:sp>
        <p:nvSpPr>
          <p:cNvPr id="5" name="Oval 9"/>
          <p:cNvSpPr>
            <a:spLocks noChangeArrowheads="1"/>
          </p:cNvSpPr>
          <p:nvPr/>
        </p:nvSpPr>
        <p:spPr bwMode="auto">
          <a:xfrm>
            <a:off x="2286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3</a:t>
            </a:r>
          </a:p>
        </p:txBody>
      </p:sp>
      <p:sp>
        <p:nvSpPr>
          <p:cNvPr id="3" name="Slide Number Placeholder 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79</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4146084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383458" y="0"/>
            <a:ext cx="8760542" cy="1335088"/>
          </a:xfrm>
        </p:spPr>
        <p:txBody>
          <a:bodyPr/>
          <a:lstStyle/>
          <a:p>
            <a:pPr eaLnBrk="1" hangingPunct="1"/>
            <a:r>
              <a:rPr lang="en-US" dirty="0"/>
              <a:t>About your Instructor(s)</a:t>
            </a:r>
          </a:p>
        </p:txBody>
      </p:sp>
    </p:spTree>
    <p:extLst>
      <p:ext uri="{BB962C8B-B14F-4D97-AF65-F5344CB8AC3E}">
        <p14:creationId xmlns:p14="http://schemas.microsoft.com/office/powerpoint/2010/main" val="3317852797"/>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80</a:t>
            </a:fld>
            <a:endParaRPr lang="en-US" dirty="0">
              <a:solidFill>
                <a:prstClr val="white"/>
              </a:solidFill>
              <a:latin typeface="Arial" panose="020B0604020202020204" pitchFamily="34" charset="0"/>
            </a:endParaRPr>
          </a:p>
        </p:txBody>
      </p:sp>
      <p:sp>
        <p:nvSpPr>
          <p:cNvPr id="4" name="Oval 9"/>
          <p:cNvSpPr>
            <a:spLocks noChangeArrowheads="1"/>
          </p:cNvSpPr>
          <p:nvPr/>
        </p:nvSpPr>
        <p:spPr bwMode="auto">
          <a:xfrm>
            <a:off x="2286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3</a:t>
            </a:r>
          </a:p>
        </p:txBody>
      </p:sp>
      <p:sp>
        <p:nvSpPr>
          <p:cNvPr id="5" name="Text Placeholder 2"/>
          <p:cNvSpPr txBox="1">
            <a:spLocks/>
          </p:cNvSpPr>
          <p:nvPr/>
        </p:nvSpPr>
        <p:spPr>
          <a:xfrm>
            <a:off x="228600" y="1565329"/>
            <a:ext cx="7408718" cy="4530671"/>
          </a:xfrm>
          <a:prstGeom prst="rect">
            <a:avLst/>
          </a:prstGeom>
        </p:spPr>
        <p:txBody>
          <a:bodyPr vert="horz" lIns="91407" tIns="45704" rIns="91407" bIns="45704" rtlCol="0">
            <a:noAutofit/>
          </a:bodyPr>
          <a:lstStyle/>
          <a:p>
            <a:pPr marL="342780" indent="-342780" defTabSz="914079" fontAlgn="auto">
              <a:spcBef>
                <a:spcPct val="20000"/>
              </a:spcBef>
              <a:spcAft>
                <a:spcPts val="0"/>
              </a:spcAft>
              <a:buFont typeface="Arial" pitchFamily="34" charset="0"/>
              <a:buChar char="•"/>
              <a:defRPr/>
            </a:pPr>
            <a:r>
              <a:rPr lang="en-US" sz="2800" b="0" i="1" dirty="0">
                <a:solidFill>
                  <a:schemeClr val="tx1"/>
                </a:solidFill>
                <a:latin typeface="Arial" panose="020B0604020202020204" pitchFamily="34" charset="0"/>
              </a:rPr>
              <a:t>Based on the project phase, what other types of information may the team want the road owner to share?</a:t>
            </a:r>
          </a:p>
          <a:p>
            <a:pPr marL="342780" indent="-342780" defTabSz="914079" fontAlgn="auto">
              <a:spcBef>
                <a:spcPct val="20000"/>
              </a:spcBef>
              <a:spcAft>
                <a:spcPts val="0"/>
              </a:spcAft>
              <a:buFont typeface="Arial" pitchFamily="34" charset="0"/>
              <a:buChar char="•"/>
              <a:defRPr/>
            </a:pPr>
            <a:r>
              <a:rPr lang="en-US" sz="2800" i="1" dirty="0">
                <a:latin typeface="Arial" panose="020B0604020202020204" pitchFamily="34" charset="0"/>
              </a:rPr>
              <a:t>What else does the WZRSA Team need to assess the safety aspects of this work zone?</a:t>
            </a:r>
            <a:endParaRPr lang="en-US" sz="2800" b="0" i="1" dirty="0">
              <a:solidFill>
                <a:schemeClr val="tx1"/>
              </a:solidFill>
              <a:latin typeface="Arial" panose="020B0604020202020204" pitchFamily="34" charset="0"/>
            </a:endParaRPr>
          </a:p>
          <a:p>
            <a:pPr marL="342780" indent="-342780" defTabSz="914079" fontAlgn="auto">
              <a:spcBef>
                <a:spcPct val="20000"/>
              </a:spcBef>
              <a:spcAft>
                <a:spcPts val="0"/>
              </a:spcAft>
              <a:buFont typeface="Arial" pitchFamily="34" charset="0"/>
              <a:buChar char="•"/>
              <a:defRPr/>
            </a:pPr>
            <a:endParaRPr lang="en-US" sz="2000" b="0" dirty="0">
              <a:solidFill>
                <a:schemeClr val="tx1"/>
              </a:solidFill>
              <a:latin typeface="Arial" panose="020B0604020202020204" pitchFamily="34" charset="0"/>
            </a:endParaRPr>
          </a:p>
          <a:p>
            <a:pPr marL="342780" indent="-342780" defTabSz="914079" fontAlgn="auto">
              <a:spcBef>
                <a:spcPct val="20000"/>
              </a:spcBef>
              <a:spcAft>
                <a:spcPts val="0"/>
              </a:spcAft>
              <a:buFont typeface="Arial" pitchFamily="34" charset="0"/>
              <a:buChar char="•"/>
              <a:defRPr/>
            </a:pPr>
            <a:endParaRPr lang="en-US" b="0" dirty="0">
              <a:solidFill>
                <a:schemeClr val="tx1"/>
              </a:solidFill>
              <a:latin typeface="Arial" panose="020B0604020202020204" pitchFamily="34" charset="0"/>
            </a:endParaRPr>
          </a:p>
        </p:txBody>
      </p:sp>
      <p:sp>
        <p:nvSpPr>
          <p:cNvPr id="7" name="Title 1">
            <a:extLst>
              <a:ext uri="{FF2B5EF4-FFF2-40B4-BE49-F238E27FC236}">
                <a16:creationId xmlns:a16="http://schemas.microsoft.com/office/drawing/2014/main" id="{B0D46CAF-B235-43F4-AEF9-D3BCDF141830}"/>
              </a:ext>
            </a:extLst>
          </p:cNvPr>
          <p:cNvSpPr txBox="1">
            <a:spLocks/>
          </p:cNvSpPr>
          <p:nvPr/>
        </p:nvSpPr>
        <p:spPr>
          <a:xfrm>
            <a:off x="1371600" y="-18288"/>
            <a:ext cx="77724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Other Project Information</a:t>
            </a:r>
          </a:p>
        </p:txBody>
      </p:sp>
    </p:spTree>
    <p:extLst>
      <p:ext uri="{BB962C8B-B14F-4D97-AF65-F5344CB8AC3E}">
        <p14:creationId xmlns:p14="http://schemas.microsoft.com/office/powerpoint/2010/main" val="16299740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524000"/>
            <a:ext cx="5181600" cy="4216539"/>
          </a:xfrm>
          <a:prstGeom prst="rect">
            <a:avLst/>
          </a:prstGeom>
          <a:noFill/>
        </p:spPr>
        <p:txBody>
          <a:bodyPr wrap="square" rtlCol="0">
            <a:spAutoFit/>
          </a:bodyPr>
          <a:lstStyle/>
          <a:p>
            <a:pPr>
              <a:buFont typeface="Arial" pitchFamily="34" charset="0"/>
              <a:buChar char="•"/>
            </a:pPr>
            <a:r>
              <a:rPr lang="en-US" sz="2800" dirty="0">
                <a:solidFill>
                  <a:schemeClr val="tx1"/>
                </a:solidFill>
                <a:latin typeface="Arial" panose="020B0604020202020204" pitchFamily="34" charset="0"/>
              </a:rPr>
              <a:t>  Road owner </a:t>
            </a:r>
            <a:r>
              <a:rPr lang="en-US" sz="2800" dirty="0">
                <a:latin typeface="Arial" panose="020B0604020202020204" pitchFamily="34" charset="0"/>
              </a:rPr>
              <a:t>p</a:t>
            </a:r>
            <a:r>
              <a:rPr lang="en-US" sz="2800" dirty="0">
                <a:solidFill>
                  <a:schemeClr val="tx1"/>
                </a:solidFill>
                <a:latin typeface="Arial" panose="020B0604020202020204" pitchFamily="34" charset="0"/>
              </a:rPr>
              <a:t>resentation</a:t>
            </a:r>
          </a:p>
          <a:p>
            <a:pPr marL="342900" indent="-342900">
              <a:spcBef>
                <a:spcPts val="300"/>
              </a:spcBef>
              <a:spcAft>
                <a:spcPts val="300"/>
              </a:spcAft>
              <a:buFont typeface="Arial" pitchFamily="34" charset="0"/>
              <a:buChar char="•"/>
            </a:pPr>
            <a:r>
              <a:rPr lang="en-US" sz="2800" b="0" dirty="0">
                <a:solidFill>
                  <a:schemeClr val="tx1"/>
                </a:solidFill>
                <a:latin typeface="Arial" panose="020B0604020202020204" pitchFamily="34" charset="0"/>
                <a:ea typeface="Calibri"/>
                <a:cs typeface="Times New Roman"/>
              </a:rPr>
              <a:t>Reviewed project information</a:t>
            </a:r>
          </a:p>
          <a:p>
            <a:pPr marL="342900" indent="-342900">
              <a:spcBef>
                <a:spcPts val="300"/>
              </a:spcBef>
              <a:spcAft>
                <a:spcPts val="300"/>
              </a:spcAft>
              <a:buFont typeface="Arial" pitchFamily="34" charset="0"/>
              <a:buChar char="•"/>
            </a:pPr>
            <a:r>
              <a:rPr lang="en-US" sz="2800" b="0" dirty="0">
                <a:solidFill>
                  <a:schemeClr val="tx1"/>
                </a:solidFill>
                <a:latin typeface="Arial" panose="020B0604020202020204" pitchFamily="34" charset="0"/>
                <a:ea typeface="Calibri"/>
                <a:cs typeface="Times New Roman"/>
              </a:rPr>
              <a:t>Provided a summary of the crash history</a:t>
            </a:r>
          </a:p>
          <a:p>
            <a:pPr marL="342900" indent="-342900">
              <a:spcBef>
                <a:spcPts val="300"/>
              </a:spcBef>
              <a:spcAft>
                <a:spcPts val="300"/>
              </a:spcAft>
              <a:buFont typeface="Arial" pitchFamily="34" charset="0"/>
              <a:buChar char="•"/>
            </a:pPr>
            <a:r>
              <a:rPr lang="en-US" sz="2800" b="0" dirty="0">
                <a:solidFill>
                  <a:schemeClr val="tx1"/>
                </a:solidFill>
                <a:latin typeface="Arial" panose="020B0604020202020204" pitchFamily="34" charset="0"/>
                <a:ea typeface="Calibri"/>
                <a:cs typeface="Times New Roman"/>
              </a:rPr>
              <a:t>Provided specific safety concerns about the location</a:t>
            </a:r>
          </a:p>
          <a:p>
            <a:pPr marL="342900" indent="-342900">
              <a:spcBef>
                <a:spcPts val="300"/>
              </a:spcBef>
              <a:spcAft>
                <a:spcPts val="300"/>
              </a:spcAft>
              <a:buFont typeface="Arial" pitchFamily="34" charset="0"/>
              <a:buChar char="•"/>
            </a:pPr>
            <a:r>
              <a:rPr lang="en-US" sz="2800" b="0" dirty="0">
                <a:solidFill>
                  <a:schemeClr val="tx1"/>
                </a:solidFill>
                <a:latin typeface="Arial" panose="020B0604020202020204" pitchFamily="34" charset="0"/>
                <a:ea typeface="Calibri"/>
                <a:cs typeface="Times New Roman"/>
              </a:rPr>
              <a:t>Answered questions posed by the team</a:t>
            </a:r>
            <a:endParaRPr lang="en-US" sz="2800" b="0" dirty="0">
              <a:solidFill>
                <a:schemeClr val="tx1"/>
              </a:solidFill>
              <a:latin typeface="Arial" panose="020B0604020202020204" pitchFamily="34" charset="0"/>
            </a:endParaRPr>
          </a:p>
          <a:p>
            <a:endParaRPr lang="en-US" sz="2400" i="1" dirty="0">
              <a:solidFill>
                <a:schemeClr val="tx1"/>
              </a:solidFill>
              <a:latin typeface="Arial" panose="020B0604020202020204" pitchFamily="34" charset="0"/>
            </a:endParaRPr>
          </a:p>
        </p:txBody>
      </p:sp>
      <p:pic>
        <p:nvPicPr>
          <p:cNvPr id="9" name="Picture 8">
            <a:extLs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rcRect l="20408" r="6122"/>
          <a:stretch>
            <a:fillRect/>
          </a:stretch>
        </p:blipFill>
        <p:spPr>
          <a:xfrm>
            <a:off x="5486400" y="1524000"/>
            <a:ext cx="3276600" cy="3886200"/>
          </a:xfrm>
          <a:prstGeom prst="rect">
            <a:avLst/>
          </a:prstGeom>
        </p:spPr>
      </p:pic>
      <p:sp>
        <p:nvSpPr>
          <p:cNvPr id="6" name="Oval 9"/>
          <p:cNvSpPr>
            <a:spLocks noChangeArrowheads="1"/>
          </p:cNvSpPr>
          <p:nvPr/>
        </p:nvSpPr>
        <p:spPr bwMode="auto">
          <a:xfrm>
            <a:off x="131618" y="156998"/>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7" name="Title 1">
            <a:extLst>
              <a:ext uri="{FF2B5EF4-FFF2-40B4-BE49-F238E27FC236}">
                <a16:creationId xmlns:a16="http://schemas.microsoft.com/office/drawing/2014/main" id="{F6078CB5-3012-414D-A0A0-0F424118041C}"/>
              </a:ext>
            </a:extLst>
          </p:cNvPr>
          <p:cNvSpPr txBox="1">
            <a:spLocks/>
          </p:cNvSpPr>
          <p:nvPr/>
        </p:nvSpPr>
        <p:spPr>
          <a:xfrm>
            <a:off x="1371600" y="61748"/>
            <a:ext cx="77724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r>
              <a:rPr lang="en-US" dirty="0"/>
              <a:t>Review Project Information</a:t>
            </a:r>
          </a:p>
        </p:txBody>
      </p:sp>
      <p:sp>
        <p:nvSpPr>
          <p:cNvPr id="3" name="Google Shape;74;p1">
            <a:extLst>
              <a:ext uri="{FF2B5EF4-FFF2-40B4-BE49-F238E27FC236}">
                <a16:creationId xmlns:a16="http://schemas.microsoft.com/office/drawing/2014/main" id="{D6023253-2DC7-37C2-D867-E3C0FD104B51}"/>
              </a:ext>
            </a:extLst>
          </p:cNvPr>
          <p:cNvSpPr/>
          <p:nvPr/>
        </p:nvSpPr>
        <p:spPr>
          <a:xfrm>
            <a:off x="7595303" y="5494358"/>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39483503"/>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676400"/>
            <a:ext cx="4052807" cy="3970318"/>
          </a:xfrm>
          <a:prstGeom prst="rect">
            <a:avLst/>
          </a:prstGeom>
          <a:noFill/>
        </p:spPr>
        <p:txBody>
          <a:bodyPr wrap="square" rtlCol="0">
            <a:spAutoFit/>
          </a:bodyPr>
          <a:lstStyle/>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Project description</a:t>
            </a:r>
          </a:p>
          <a:p>
            <a:pPr marL="347472" lvl="1" indent="-342900" eaLnBrk="0" hangingPunct="0">
              <a:spcBef>
                <a:spcPts val="0"/>
              </a:spcBef>
              <a:spcAft>
                <a:spcPts val="0"/>
              </a:spcAft>
              <a:buFont typeface="Symbol"/>
              <a:buChar char=""/>
            </a:pPr>
            <a:r>
              <a:rPr lang="en-US" sz="2800" dirty="0">
                <a:solidFill>
                  <a:srgbClr val="000000"/>
                </a:solidFill>
                <a:latin typeface="Arial" panose="020B0604020202020204" pitchFamily="34" charset="0"/>
                <a:ea typeface="MS PGothic"/>
                <a:cs typeface="Arial" panose="020B0604020202020204" pitchFamily="34" charset="0"/>
              </a:rPr>
              <a:t>T</a:t>
            </a:r>
            <a:r>
              <a:rPr lang="en-US" sz="2800" b="0" dirty="0">
                <a:solidFill>
                  <a:srgbClr val="000000"/>
                </a:solidFill>
                <a:latin typeface="Arial" panose="020B0604020202020204" pitchFamily="34" charset="0"/>
                <a:ea typeface="MS PGothic"/>
                <a:cs typeface="Arial" panose="020B0604020202020204" pitchFamily="34" charset="0"/>
              </a:rPr>
              <a:t>ype of work</a:t>
            </a:r>
            <a:endParaRPr lang="en-US" sz="2800" dirty="0">
              <a:solidFill>
                <a:srgbClr val="000000"/>
              </a:solidFill>
              <a:latin typeface="Arial" panose="020B0604020202020204" pitchFamily="34" charset="0"/>
              <a:ea typeface="MS PGothic"/>
              <a:cs typeface="Arial" panose="020B0604020202020204" pitchFamily="34" charset="0"/>
            </a:endParaRPr>
          </a:p>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Schedule of work zone operation</a:t>
            </a:r>
          </a:p>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Geographical area information and maps</a:t>
            </a:r>
          </a:p>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Roadway classification</a:t>
            </a:r>
          </a:p>
          <a:p>
            <a:pPr marL="347472" lvl="1" indent="-342900" eaLnBrk="0" hangingPunct="0">
              <a:spcBef>
                <a:spcPts val="0"/>
              </a:spcBef>
              <a:spcAft>
                <a:spcPts val="0"/>
              </a:spcAft>
              <a:buFont typeface="Symbol"/>
              <a:buChar char=""/>
            </a:pPr>
            <a:r>
              <a:rPr lang="en-US" sz="2800" dirty="0">
                <a:solidFill>
                  <a:srgbClr val="000000"/>
                </a:solidFill>
                <a:latin typeface="Arial" panose="020B0604020202020204" pitchFamily="34" charset="0"/>
                <a:ea typeface="MS PGothic"/>
                <a:cs typeface="Arial" panose="020B0604020202020204" pitchFamily="34" charset="0"/>
              </a:rPr>
              <a:t>S</a:t>
            </a:r>
            <a:r>
              <a:rPr lang="en-US" sz="2800" b="0" dirty="0">
                <a:solidFill>
                  <a:srgbClr val="000000"/>
                </a:solidFill>
                <a:latin typeface="Arial" panose="020B0604020202020204" pitchFamily="34" charset="0"/>
                <a:ea typeface="MS PGothic"/>
                <a:cs typeface="Arial" panose="020B0604020202020204" pitchFamily="34" charset="0"/>
              </a:rPr>
              <a:t>peeds</a:t>
            </a:r>
          </a:p>
        </p:txBody>
      </p:sp>
      <p:pic>
        <p:nvPicPr>
          <p:cNvPr id="5" name="Picture 4" descr="A graphic of the state of Florida"/>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74772" y="2152164"/>
            <a:ext cx="3511429" cy="3168850"/>
          </a:xfrm>
          <a:prstGeom prst="rect">
            <a:avLst/>
          </a:prstGeom>
        </p:spPr>
      </p:pic>
      <p:sp>
        <p:nvSpPr>
          <p:cNvPr id="6" name="Oval 9"/>
          <p:cNvSpPr>
            <a:spLocks noChangeArrowheads="1"/>
          </p:cNvSpPr>
          <p:nvPr/>
        </p:nvSpPr>
        <p:spPr bwMode="auto">
          <a:xfrm>
            <a:off x="142009" y="106382"/>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8" name="Title 1">
            <a:extLst>
              <a:ext uri="{FF2B5EF4-FFF2-40B4-BE49-F238E27FC236}">
                <a16:creationId xmlns:a16="http://schemas.microsoft.com/office/drawing/2014/main" id="{4EC3E495-CF4E-4CD9-B1BB-73B248D81611}"/>
              </a:ext>
            </a:extLst>
          </p:cNvPr>
          <p:cNvSpPr txBox="1">
            <a:spLocks/>
          </p:cNvSpPr>
          <p:nvPr/>
        </p:nvSpPr>
        <p:spPr>
          <a:xfrm>
            <a:off x="1371600" y="-18289"/>
            <a:ext cx="7772400" cy="150612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Additional Information Provided:</a:t>
            </a:r>
            <a:br>
              <a:rPr lang="en-US" kern="0" dirty="0"/>
            </a:br>
            <a:r>
              <a:rPr lang="en-US" kern="0" dirty="0"/>
              <a:t>Florida WZRSA Example</a:t>
            </a:r>
          </a:p>
        </p:txBody>
      </p:sp>
      <p:sp>
        <p:nvSpPr>
          <p:cNvPr id="3" name="Google Shape;74;p1">
            <a:extLst>
              <a:ext uri="{FF2B5EF4-FFF2-40B4-BE49-F238E27FC236}">
                <a16:creationId xmlns:a16="http://schemas.microsoft.com/office/drawing/2014/main" id="{916F84A6-5487-F80D-37A8-5BA6656DCD50}"/>
              </a:ext>
            </a:extLst>
          </p:cNvPr>
          <p:cNvSpPr/>
          <p:nvPr/>
        </p:nvSpPr>
        <p:spPr>
          <a:xfrm>
            <a:off x="7715860" y="5523627"/>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620487341"/>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653838"/>
            <a:ext cx="4729655" cy="4339650"/>
          </a:xfrm>
          <a:prstGeom prst="rect">
            <a:avLst/>
          </a:prstGeom>
          <a:noFill/>
        </p:spPr>
        <p:txBody>
          <a:bodyPr wrap="square" rtlCol="0">
            <a:spAutoFit/>
          </a:bodyPr>
          <a:lstStyle/>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Availability of adjacent road networks </a:t>
            </a:r>
          </a:p>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Impacts to and from emergency service provider locations</a:t>
            </a:r>
          </a:p>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Historical crash data</a:t>
            </a:r>
          </a:p>
          <a:p>
            <a:pPr marL="347472" lvl="1" indent="-342900" eaLnBrk="0" hangingPunct="0">
              <a:spcBef>
                <a:spcPts val="0"/>
              </a:spcBef>
              <a:spcAft>
                <a:spcPts val="0"/>
              </a:spcAft>
              <a:buFont typeface="Symbol"/>
              <a:buChar char=""/>
            </a:pPr>
            <a:r>
              <a:rPr lang="en-US" sz="2800" dirty="0">
                <a:solidFill>
                  <a:srgbClr val="000000"/>
                </a:solidFill>
                <a:latin typeface="Arial" panose="020B0604020202020204" pitchFamily="34" charset="0"/>
                <a:ea typeface="MS PGothic"/>
                <a:cs typeface="Arial" panose="020B0604020202020204" pitchFamily="34" charset="0"/>
              </a:rPr>
              <a:t>V</a:t>
            </a:r>
            <a:r>
              <a:rPr lang="en-US" sz="2800" b="0" dirty="0">
                <a:solidFill>
                  <a:srgbClr val="000000"/>
                </a:solidFill>
                <a:latin typeface="Arial" panose="020B0604020202020204" pitchFamily="34" charset="0"/>
                <a:ea typeface="MS PGothic"/>
                <a:cs typeface="Arial" panose="020B0604020202020204" pitchFamily="34" charset="0"/>
              </a:rPr>
              <a:t>olume data</a:t>
            </a:r>
          </a:p>
          <a:p>
            <a:pPr marL="347472" lvl="1" indent="-342900" eaLnBrk="0" hangingPunct="0">
              <a:spcBef>
                <a:spcPts val="0"/>
              </a:spcBef>
              <a:spcAft>
                <a:spcPts val="0"/>
              </a:spcAft>
              <a:buFont typeface="Symbol"/>
              <a:buChar char=""/>
            </a:pPr>
            <a:r>
              <a:rPr lang="en-US" sz="2800" b="0" dirty="0">
                <a:solidFill>
                  <a:srgbClr val="000000"/>
                </a:solidFill>
                <a:latin typeface="Arial" panose="020B0604020202020204" pitchFamily="34" charset="0"/>
                <a:ea typeface="MS PGothic"/>
                <a:cs typeface="Arial" panose="020B0604020202020204" pitchFamily="34" charset="0"/>
              </a:rPr>
              <a:t>Other road user considerations</a:t>
            </a:r>
          </a:p>
          <a:p>
            <a:endParaRPr lang="en-US" sz="2400" i="1" dirty="0">
              <a:solidFill>
                <a:schemeClr val="tx1"/>
              </a:solidFill>
              <a:latin typeface="Arial" panose="020B0604020202020204" pitchFamily="34" charset="0"/>
            </a:endParaRPr>
          </a:p>
        </p:txBody>
      </p:sp>
      <p:pic>
        <p:nvPicPr>
          <p:cNvPr id="5" name="Picture 4" descr="A graphic of the state of Florida"/>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73663" y="2033770"/>
            <a:ext cx="3513137" cy="3170392"/>
          </a:xfrm>
          <a:prstGeom prst="rect">
            <a:avLst/>
          </a:prstGeom>
        </p:spPr>
      </p:pic>
      <p:sp>
        <p:nvSpPr>
          <p:cNvPr id="6" name="Oval 9"/>
          <p:cNvSpPr>
            <a:spLocks noChangeArrowheads="1"/>
          </p:cNvSpPr>
          <p:nvPr/>
        </p:nvSpPr>
        <p:spPr bwMode="auto">
          <a:xfrm>
            <a:off x="170481" y="15240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3" name="Rectangle 2">
            <a:extLst>
              <a:ext uri="{FF2B5EF4-FFF2-40B4-BE49-F238E27FC236}">
                <a16:creationId xmlns:a16="http://schemas.microsoft.com/office/drawing/2014/main" id="{C5DCF506-BCCC-462B-B3B5-2729F77695E5}"/>
              </a:ext>
            </a:extLst>
          </p:cNvPr>
          <p:cNvSpPr/>
          <p:nvPr/>
        </p:nvSpPr>
        <p:spPr>
          <a:xfrm>
            <a:off x="1433593" y="267384"/>
            <a:ext cx="7539926" cy="1200329"/>
          </a:xfrm>
          <a:prstGeom prst="rect">
            <a:avLst/>
          </a:prstGeom>
        </p:spPr>
        <p:txBody>
          <a:bodyPr wrap="square">
            <a:spAutoFit/>
          </a:bodyPr>
          <a:lstStyle/>
          <a:p>
            <a:pPr lvl="0" fontAlgn="base">
              <a:spcBef>
                <a:spcPct val="0"/>
              </a:spcBef>
              <a:spcAft>
                <a:spcPct val="0"/>
              </a:spcAft>
              <a:defRPr/>
            </a:pPr>
            <a:r>
              <a:rPr lang="en-US" sz="3600" b="1" kern="0" dirty="0">
                <a:solidFill>
                  <a:srgbClr val="00ACA1"/>
                </a:solidFill>
                <a:latin typeface="Arial" panose="020B0604020202020204" pitchFamily="34" charset="0"/>
              </a:rPr>
              <a:t>Additional Information Provided:</a:t>
            </a:r>
            <a:br>
              <a:rPr lang="en-US" sz="3600" b="1" kern="0" dirty="0">
                <a:solidFill>
                  <a:srgbClr val="00ACA1"/>
                </a:solidFill>
                <a:latin typeface="Arial" panose="020B0604020202020204" pitchFamily="34" charset="0"/>
              </a:rPr>
            </a:br>
            <a:r>
              <a:rPr lang="en-US" sz="3600" b="1" kern="0" dirty="0">
                <a:solidFill>
                  <a:srgbClr val="00ACA1"/>
                </a:solidFill>
                <a:latin typeface="Arial" panose="020B0604020202020204" pitchFamily="34" charset="0"/>
              </a:rPr>
              <a:t>Florida WZRSA Example</a:t>
            </a:r>
          </a:p>
        </p:txBody>
      </p:sp>
      <p:sp>
        <p:nvSpPr>
          <p:cNvPr id="4" name="Google Shape;74;p1">
            <a:extLst>
              <a:ext uri="{FF2B5EF4-FFF2-40B4-BE49-F238E27FC236}">
                <a16:creationId xmlns:a16="http://schemas.microsoft.com/office/drawing/2014/main" id="{81FC4EDD-DEB1-3EF4-1940-0025E8282816}"/>
              </a:ext>
            </a:extLst>
          </p:cNvPr>
          <p:cNvSpPr/>
          <p:nvPr/>
        </p:nvSpPr>
        <p:spPr>
          <a:xfrm>
            <a:off x="7553739" y="5432487"/>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205325526"/>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25"/>
          <p:cNvSpPr>
            <a:spLocks noGrp="1"/>
          </p:cNvSpPr>
          <p:nvPr>
            <p:ph type="sldNum" sz="quarter" idx="4294967295"/>
          </p:nvPr>
        </p:nvSpPr>
        <p:spPr>
          <a:xfrm>
            <a:off x="6858000" y="5657192"/>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84</a:t>
            </a:fld>
            <a:endParaRPr lang="en-US" dirty="0">
              <a:solidFill>
                <a:prstClr val="white"/>
              </a:solidFill>
              <a:latin typeface="Arial" panose="020B0604020202020204" pitchFamily="34" charset="0"/>
            </a:endParaRPr>
          </a:p>
        </p:txBody>
      </p:sp>
      <p:grpSp>
        <p:nvGrpSpPr>
          <p:cNvPr id="3" name="Group 49">
            <a:extLst>
              <a:ext uri="{C183D7F6-B498-43B3-948B-1728B52AA6E4}">
                <adec:decorative xmlns:adec="http://schemas.microsoft.com/office/drawing/2017/decorative" val="1"/>
              </a:ext>
            </a:extLst>
          </p:cNvPr>
          <p:cNvGrpSpPr/>
          <p:nvPr/>
        </p:nvGrpSpPr>
        <p:grpSpPr>
          <a:xfrm>
            <a:off x="381000" y="704189"/>
            <a:ext cx="8204200" cy="4200526"/>
            <a:chOff x="457200" y="1983657"/>
            <a:chExt cx="8534400" cy="4645743"/>
          </a:xfrm>
        </p:grpSpPr>
        <p:sp>
          <p:nvSpPr>
            <p:cNvPr id="51" name="Oval 16"/>
            <p:cNvSpPr>
              <a:spLocks noChangeArrowheads="1"/>
            </p:cNvSpPr>
            <p:nvPr/>
          </p:nvSpPr>
          <p:spPr bwMode="auto">
            <a:xfrm>
              <a:off x="5375285" y="1983657"/>
              <a:ext cx="2057400" cy="2057401"/>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2" name="Oval 15"/>
            <p:cNvSpPr>
              <a:spLocks noChangeArrowheads="1"/>
            </p:cNvSpPr>
            <p:nvPr/>
          </p:nvSpPr>
          <p:spPr bwMode="auto">
            <a:xfrm>
              <a:off x="3962400" y="2667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3" name="Oval 14"/>
            <p:cNvSpPr>
              <a:spLocks noChangeArrowheads="1"/>
            </p:cNvSpPr>
            <p:nvPr/>
          </p:nvSpPr>
          <p:spPr bwMode="auto">
            <a:xfrm>
              <a:off x="3352800" y="41148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4" name="Oval 13"/>
            <p:cNvSpPr>
              <a:spLocks noChangeArrowheads="1"/>
            </p:cNvSpPr>
            <p:nvPr/>
          </p:nvSpPr>
          <p:spPr bwMode="auto">
            <a:xfrm>
              <a:off x="1981200" y="4572000"/>
              <a:ext cx="2057400" cy="2057400"/>
            </a:xfrm>
            <a:prstGeom prst="ellipse">
              <a:avLst/>
            </a:prstGeom>
            <a:solidFill>
              <a:srgbClr val="0070C0"/>
            </a:solidFill>
            <a:ln w="9525">
              <a:noFill/>
              <a:round/>
              <a:headEnd/>
              <a:tailEnd/>
            </a:ln>
          </p:spPr>
          <p:txBody>
            <a:bodyPr wrap="none" anchor="ctr"/>
            <a:lstStyle/>
            <a:p>
              <a:endParaRPr lang="en-US" dirty="0">
                <a:latin typeface="Arial" panose="020B0604020202020204" pitchFamily="34" charset="0"/>
                <a:cs typeface="Arial" charset="0"/>
              </a:endParaRPr>
            </a:p>
          </p:txBody>
        </p:sp>
        <p:sp>
          <p:nvSpPr>
            <p:cNvPr id="55" name="Oval 20"/>
            <p:cNvSpPr>
              <a:spLocks noChangeArrowheads="1"/>
            </p:cNvSpPr>
            <p:nvPr/>
          </p:nvSpPr>
          <p:spPr bwMode="auto">
            <a:xfrm>
              <a:off x="6934200" y="4343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6" name="Oval 19"/>
            <p:cNvSpPr>
              <a:spLocks noChangeArrowheads="1"/>
            </p:cNvSpPr>
            <p:nvPr/>
          </p:nvSpPr>
          <p:spPr bwMode="auto">
            <a:xfrm>
              <a:off x="6877817" y="2910698"/>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7" name="Oval 18"/>
            <p:cNvSpPr>
              <a:spLocks noChangeArrowheads="1"/>
            </p:cNvSpPr>
            <p:nvPr/>
          </p:nvSpPr>
          <p:spPr bwMode="auto">
            <a:xfrm>
              <a:off x="533400" y="3962400"/>
              <a:ext cx="2057400" cy="2057400"/>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8" name="Oval 17"/>
            <p:cNvSpPr>
              <a:spLocks noChangeArrowheads="1"/>
            </p:cNvSpPr>
            <p:nvPr/>
          </p:nvSpPr>
          <p:spPr bwMode="auto">
            <a:xfrm>
              <a:off x="457200" y="2478782"/>
              <a:ext cx="2057400" cy="2057401"/>
            </a:xfrm>
            <a:prstGeom prst="ellipse">
              <a:avLst/>
            </a:prstGeom>
            <a:solidFill>
              <a:srgbClr val="99CCFF">
                <a:alpha val="50195"/>
              </a:srgbClr>
            </a:solidFill>
            <a:ln w="9525">
              <a:solidFill>
                <a:schemeClr val="accent1">
                  <a:lumMod val="60000"/>
                  <a:lumOff val="40000"/>
                </a:schemeClr>
              </a:solidFill>
              <a:round/>
              <a:headEnd/>
              <a:tailEnd/>
            </a:ln>
          </p:spPr>
          <p:txBody>
            <a:bodyPr wrap="none" anchor="ctr"/>
            <a:lstStyle/>
            <a:p>
              <a:endParaRPr lang="en-US" dirty="0">
                <a:latin typeface="Arial" panose="020B0604020202020204" pitchFamily="34" charset="0"/>
                <a:cs typeface="Arial" charset="0"/>
              </a:endParaRPr>
            </a:p>
          </p:txBody>
        </p:sp>
        <p:sp>
          <p:nvSpPr>
            <p:cNvPr id="59" name="Oval 5" descr="1&#10;Identify &#10;Project  &#10;"/>
            <p:cNvSpPr>
              <a:spLocks noChangeArrowheads="1"/>
            </p:cNvSpPr>
            <p:nvPr/>
          </p:nvSpPr>
          <p:spPr bwMode="auto">
            <a:xfrm>
              <a:off x="797697" y="2834762"/>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1</a:t>
              </a:r>
            </a:p>
            <a:p>
              <a:pPr algn="ctr">
                <a:defRPr/>
              </a:pPr>
              <a:r>
                <a:rPr lang="en-US" sz="1200" b="1" dirty="0">
                  <a:solidFill>
                    <a:schemeClr val="bg1"/>
                  </a:solidFill>
                  <a:latin typeface="Arial" panose="020B0604020202020204" pitchFamily="34" charset="0"/>
                  <a:cs typeface="Arial" charset="0"/>
                </a:rPr>
                <a:t>Identify </a:t>
              </a:r>
            </a:p>
            <a:p>
              <a:pPr algn="ctr">
                <a:defRPr/>
              </a:pPr>
              <a:r>
                <a:rPr lang="en-US" sz="1200" b="1" dirty="0">
                  <a:solidFill>
                    <a:schemeClr val="bg1"/>
                  </a:solidFill>
                  <a:latin typeface="Arial" panose="020B0604020202020204" pitchFamily="34" charset="0"/>
                  <a:cs typeface="Arial" charset="0"/>
                </a:rPr>
                <a:t>Project</a:t>
              </a:r>
              <a:r>
                <a:rPr lang="en-US" sz="1200" b="1" dirty="0">
                  <a:solidFill>
                    <a:srgbClr val="AFA473"/>
                  </a:solidFill>
                  <a:latin typeface="Arial" panose="020B0604020202020204" pitchFamily="34" charset="0"/>
                  <a:cs typeface="Arial" charset="0"/>
                </a:rPr>
                <a:t>  </a:t>
              </a:r>
            </a:p>
          </p:txBody>
        </p:sp>
        <p:sp>
          <p:nvSpPr>
            <p:cNvPr id="60" name="Oval 7"/>
            <p:cNvSpPr>
              <a:spLocks noChangeArrowheads="1"/>
            </p:cNvSpPr>
            <p:nvPr/>
          </p:nvSpPr>
          <p:spPr bwMode="auto">
            <a:xfrm>
              <a:off x="2286000" y="4876801"/>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3</a:t>
              </a:r>
            </a:p>
            <a:p>
              <a:pPr algn="ctr">
                <a:defRPr/>
              </a:pPr>
              <a:r>
                <a:rPr lang="en-US" sz="1200" b="1" dirty="0">
                  <a:solidFill>
                    <a:schemeClr val="bg1"/>
                  </a:solidFill>
                  <a:latin typeface="Arial" panose="020B0604020202020204" pitchFamily="34" charset="0"/>
                  <a:cs typeface="Arial" charset="0"/>
                </a:rPr>
                <a:t>Conduct </a:t>
              </a:r>
            </a:p>
            <a:p>
              <a:pPr algn="ctr">
                <a:defRPr/>
              </a:pPr>
              <a:r>
                <a:rPr lang="en-US" sz="1200" b="1" dirty="0">
                  <a:solidFill>
                    <a:schemeClr val="bg1"/>
                  </a:solidFill>
                  <a:latin typeface="Arial" panose="020B0604020202020204" pitchFamily="34" charset="0"/>
                  <a:cs typeface="Arial" charset="0"/>
                </a:rPr>
                <a:t>Pre-audit </a:t>
              </a:r>
            </a:p>
            <a:p>
              <a:pPr algn="ctr">
                <a:defRPr/>
              </a:pPr>
              <a:r>
                <a:rPr lang="en-US" sz="1200" b="1" dirty="0">
                  <a:solidFill>
                    <a:schemeClr val="bg1"/>
                  </a:solidFill>
                  <a:latin typeface="Arial" panose="020B0604020202020204" pitchFamily="34" charset="0"/>
                  <a:cs typeface="Arial" charset="0"/>
                </a:rPr>
                <a:t>Meeting</a:t>
              </a:r>
            </a:p>
            <a:p>
              <a:pPr algn="ctr"/>
              <a:r>
                <a:rPr lang="en-US" dirty="0">
                  <a:solidFill>
                    <a:schemeClr val="bg1"/>
                  </a:solidFill>
                  <a:latin typeface="Arial Black" pitchFamily="34" charset="0"/>
                  <a:cs typeface="Arial" charset="0"/>
                </a:rPr>
                <a:t> </a:t>
              </a:r>
            </a:p>
          </p:txBody>
        </p:sp>
        <p:sp>
          <p:nvSpPr>
            <p:cNvPr id="61" name="Oval 9"/>
            <p:cNvSpPr>
              <a:spLocks noChangeArrowheads="1"/>
            </p:cNvSpPr>
            <p:nvPr/>
          </p:nvSpPr>
          <p:spPr bwMode="auto">
            <a:xfrm>
              <a:off x="4317214" y="300331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5</a:t>
              </a:r>
            </a:p>
            <a:p>
              <a:pPr algn="ctr">
                <a:defRPr/>
              </a:pPr>
              <a:r>
                <a:rPr lang="en-US" sz="1200" b="1" dirty="0">
                  <a:solidFill>
                    <a:schemeClr val="bg1"/>
                  </a:solidFill>
                  <a:latin typeface="Arial" panose="020B0604020202020204" pitchFamily="34" charset="0"/>
                  <a:cs typeface="Arial" charset="0"/>
                </a:rPr>
                <a:t>Analysis &amp;</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Report of </a:t>
              </a:r>
            </a:p>
            <a:p>
              <a:pPr algn="ctr">
                <a:defRPr/>
              </a:pPr>
              <a:r>
                <a:rPr lang="en-US" sz="1200" b="1" dirty="0">
                  <a:solidFill>
                    <a:schemeClr val="bg1"/>
                  </a:solidFill>
                  <a:latin typeface="Arial" panose="020B0604020202020204" pitchFamily="34" charset="0"/>
                  <a:cs typeface="Arial" charset="0"/>
                </a:rPr>
                <a:t>Findings</a:t>
              </a:r>
            </a:p>
            <a:p>
              <a:pPr algn="ctr"/>
              <a:r>
                <a:rPr lang="en-US" dirty="0">
                  <a:solidFill>
                    <a:schemeClr val="bg1"/>
                  </a:solidFill>
                  <a:latin typeface="Arial Black" pitchFamily="34" charset="0"/>
                  <a:cs typeface="Arial" charset="0"/>
                </a:rPr>
                <a:t> </a:t>
              </a:r>
            </a:p>
          </p:txBody>
        </p:sp>
        <p:sp>
          <p:nvSpPr>
            <p:cNvPr id="62" name="Oval 11"/>
            <p:cNvSpPr>
              <a:spLocks noChangeArrowheads="1"/>
            </p:cNvSpPr>
            <p:nvPr/>
          </p:nvSpPr>
          <p:spPr bwMode="auto">
            <a:xfrm>
              <a:off x="5710933" y="2321156"/>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6</a:t>
              </a:r>
            </a:p>
            <a:p>
              <a:pPr algn="ctr">
                <a:defRPr/>
              </a:pPr>
              <a:r>
                <a:rPr lang="en-US" sz="1200" b="1" dirty="0">
                  <a:solidFill>
                    <a:schemeClr val="bg1"/>
                  </a:solidFill>
                  <a:latin typeface="Arial" panose="020B0604020202020204" pitchFamily="34" charset="0"/>
                  <a:cs typeface="Arial" charset="0"/>
                </a:rPr>
                <a:t>Present  </a:t>
              </a:r>
            </a:p>
            <a:p>
              <a:pPr algn="ctr">
                <a:defRPr/>
              </a:pPr>
              <a:r>
                <a:rPr lang="en-US" sz="1200" b="1" dirty="0">
                  <a:solidFill>
                    <a:schemeClr val="bg1"/>
                  </a:solidFill>
                  <a:latin typeface="Arial" panose="020B0604020202020204" pitchFamily="34" charset="0"/>
                  <a:cs typeface="Arial" charset="0"/>
                </a:rPr>
                <a:t>Findings to </a:t>
              </a:r>
            </a:p>
            <a:p>
              <a:pPr algn="ctr">
                <a:defRPr/>
              </a:pPr>
              <a:r>
                <a:rPr lang="en-US" sz="1200" b="1" dirty="0">
                  <a:solidFill>
                    <a:schemeClr val="bg1"/>
                  </a:solidFill>
                  <a:latin typeface="Arial" panose="020B0604020202020204" pitchFamily="34" charset="0"/>
                  <a:cs typeface="Arial" charset="0"/>
                </a:rPr>
                <a:t>Road</a:t>
              </a:r>
            </a:p>
            <a:p>
              <a:pPr algn="ctr">
                <a:defRPr/>
              </a:pPr>
              <a:r>
                <a:rPr lang="en-US" sz="1200" b="1" dirty="0">
                  <a:solidFill>
                    <a:schemeClr val="bg1"/>
                  </a:solidFill>
                  <a:latin typeface="Arial" panose="020B0604020202020204" pitchFamily="34" charset="0"/>
                  <a:cs typeface="Arial" charset="0"/>
                </a:rPr>
                <a:t> Owner</a:t>
              </a:r>
            </a:p>
          </p:txBody>
        </p:sp>
        <p:sp>
          <p:nvSpPr>
            <p:cNvPr id="63" name="Oval 10"/>
            <p:cNvSpPr>
              <a:spLocks noChangeArrowheads="1"/>
            </p:cNvSpPr>
            <p:nvPr/>
          </p:nvSpPr>
          <p:spPr bwMode="auto">
            <a:xfrm>
              <a:off x="7204155" y="3198703"/>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r>
                <a:rPr lang="en-US" sz="1800" dirty="0">
                  <a:solidFill>
                    <a:schemeClr val="bg1"/>
                  </a:solidFill>
                  <a:latin typeface="Arial Black" pitchFamily="34" charset="0"/>
                  <a:cs typeface="Arial" charset="0"/>
                </a:rPr>
                <a:t>7</a:t>
              </a:r>
            </a:p>
            <a:p>
              <a:pPr algn="ctr">
                <a:defRPr/>
              </a:pPr>
              <a:r>
                <a:rPr lang="en-US" sz="1200" b="1" dirty="0">
                  <a:solidFill>
                    <a:schemeClr val="bg1"/>
                  </a:solidFill>
                  <a:latin typeface="Arial" panose="020B0604020202020204" pitchFamily="34" charset="0"/>
                  <a:cs typeface="Arial" charset="0"/>
                </a:rPr>
                <a:t>Prepare </a:t>
              </a:r>
            </a:p>
            <a:p>
              <a:pPr algn="ctr">
                <a:defRPr/>
              </a:pPr>
              <a:r>
                <a:rPr lang="en-US" sz="1200" b="1" dirty="0">
                  <a:solidFill>
                    <a:schemeClr val="bg1"/>
                  </a:solidFill>
                  <a:latin typeface="Arial" panose="020B0604020202020204" pitchFamily="34" charset="0"/>
                  <a:cs typeface="Arial" charset="0"/>
                </a:rPr>
                <a:t>Formal</a:t>
              </a:r>
            </a:p>
            <a:p>
              <a:pPr algn="ctr">
                <a:defRPr/>
              </a:pPr>
              <a:r>
                <a:rPr lang="en-US" sz="1200" b="1" dirty="0">
                  <a:solidFill>
                    <a:schemeClr val="bg1"/>
                  </a:solidFill>
                  <a:latin typeface="Arial" panose="020B0604020202020204" pitchFamily="34" charset="0"/>
                  <a:cs typeface="Arial" charset="0"/>
                </a:rPr>
                <a:t>Response</a:t>
              </a:r>
            </a:p>
          </p:txBody>
        </p:sp>
        <p:sp>
          <p:nvSpPr>
            <p:cNvPr id="64" name="Oval 12"/>
            <p:cNvSpPr>
              <a:spLocks noChangeArrowheads="1"/>
            </p:cNvSpPr>
            <p:nvPr/>
          </p:nvSpPr>
          <p:spPr bwMode="auto">
            <a:xfrm>
              <a:off x="7272084" y="4715225"/>
              <a:ext cx="1371600" cy="1371600"/>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8</a:t>
              </a:r>
            </a:p>
            <a:p>
              <a:pPr algn="ctr">
                <a:defRPr/>
              </a:pPr>
              <a:r>
                <a:rPr lang="en-US" sz="1200" b="1" dirty="0">
                  <a:solidFill>
                    <a:schemeClr val="bg1"/>
                  </a:solidFill>
                  <a:latin typeface="Arial" panose="020B0604020202020204" pitchFamily="34" charset="0"/>
                  <a:cs typeface="Arial" charset="0"/>
                </a:rPr>
                <a:t>Incorporate </a:t>
              </a:r>
            </a:p>
            <a:p>
              <a:pPr algn="ctr">
                <a:defRPr/>
              </a:pPr>
              <a:r>
                <a:rPr lang="en-US" sz="1200" b="1" dirty="0">
                  <a:solidFill>
                    <a:schemeClr val="bg1"/>
                  </a:solidFill>
                  <a:latin typeface="Arial" panose="020B0604020202020204" pitchFamily="34" charset="0"/>
                  <a:cs typeface="Arial" charset="0"/>
                </a:rPr>
                <a:t>Findings</a:t>
              </a:r>
            </a:p>
            <a:p>
              <a:pPr algn="ctr">
                <a:defRPr/>
              </a:pPr>
              <a:r>
                <a:rPr lang="en-US" sz="1200" b="1" dirty="0">
                  <a:solidFill>
                    <a:schemeClr val="bg1"/>
                  </a:solidFill>
                  <a:latin typeface="Arial" panose="020B0604020202020204" pitchFamily="34" charset="0"/>
                  <a:cs typeface="Arial" charset="0"/>
                </a:rPr>
                <a:t>&amp; Evaluate</a:t>
              </a:r>
            </a:p>
            <a:p>
              <a:pPr algn="ctr">
                <a:defRPr/>
              </a:pPr>
              <a:r>
                <a:rPr lang="en-US" sz="1200" b="1" dirty="0">
                  <a:solidFill>
                    <a:schemeClr val="bg1"/>
                  </a:solidFill>
                  <a:latin typeface="Arial" panose="020B0604020202020204" pitchFamily="34" charset="0"/>
                  <a:cs typeface="Arial" charset="0"/>
                </a:rPr>
                <a:t>Results</a:t>
              </a:r>
            </a:p>
            <a:p>
              <a:pPr algn="ctr"/>
              <a:r>
                <a:rPr lang="en-US" dirty="0">
                  <a:solidFill>
                    <a:schemeClr val="bg1"/>
                  </a:solidFill>
                  <a:latin typeface="Arial Black" pitchFamily="34" charset="0"/>
                  <a:cs typeface="Arial" charset="0"/>
                </a:rPr>
                <a:t> </a:t>
              </a:r>
            </a:p>
          </p:txBody>
        </p:sp>
      </p:grpSp>
      <p:sp>
        <p:nvSpPr>
          <p:cNvPr id="65" name="Oval 5" descr="2&#10;Select RSA &#10;Team"/>
          <p:cNvSpPr>
            <a:spLocks noChangeArrowheads="1"/>
          </p:cNvSpPr>
          <p:nvPr/>
        </p:nvSpPr>
        <p:spPr bwMode="auto">
          <a:xfrm>
            <a:off x="762000" y="2837789"/>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defRPr/>
            </a:pPr>
            <a:r>
              <a:rPr lang="en-US" sz="1800" dirty="0">
                <a:solidFill>
                  <a:schemeClr val="bg1"/>
                </a:solidFill>
                <a:latin typeface="Arial Black" pitchFamily="34" charset="0"/>
                <a:cs typeface="Arial" charset="0"/>
              </a:rPr>
              <a:t>2</a:t>
            </a:r>
          </a:p>
          <a:p>
            <a:pPr algn="ctr">
              <a:defRPr/>
            </a:pPr>
            <a:r>
              <a:rPr lang="en-US" sz="1200" b="1" dirty="0">
                <a:solidFill>
                  <a:schemeClr val="bg1"/>
                </a:solidFill>
                <a:latin typeface="Arial" panose="020B0604020202020204" pitchFamily="34" charset="0"/>
                <a:cs typeface="Arial" charset="0"/>
              </a:rPr>
              <a:t>Select RSA </a:t>
            </a:r>
          </a:p>
          <a:p>
            <a:pPr algn="ctr">
              <a:defRPr/>
            </a:pPr>
            <a:r>
              <a:rPr lang="en-US" sz="1200" b="1" dirty="0">
                <a:solidFill>
                  <a:schemeClr val="bg1"/>
                </a:solidFill>
                <a:latin typeface="Arial" panose="020B0604020202020204" pitchFamily="34" charset="0"/>
                <a:cs typeface="Arial" charset="0"/>
              </a:rPr>
              <a:t>Team</a:t>
            </a:r>
            <a:endParaRPr lang="en-US" sz="1200" b="1" dirty="0">
              <a:solidFill>
                <a:srgbClr val="AFA473"/>
              </a:solidFill>
              <a:latin typeface="Arial" panose="020B0604020202020204" pitchFamily="34" charset="0"/>
              <a:cs typeface="Arial" charset="0"/>
            </a:endParaRPr>
          </a:p>
        </p:txBody>
      </p:sp>
      <p:sp>
        <p:nvSpPr>
          <p:cNvPr id="66" name="Oval 7"/>
          <p:cNvSpPr>
            <a:spLocks noChangeArrowheads="1"/>
          </p:cNvSpPr>
          <p:nvPr/>
        </p:nvSpPr>
        <p:spPr bwMode="auto">
          <a:xfrm>
            <a:off x="3505200" y="2913989"/>
            <a:ext cx="1318532" cy="1240155"/>
          </a:xfrm>
          <a:prstGeom prst="ellipse">
            <a:avLst/>
          </a:prstGeom>
          <a:solidFill>
            <a:schemeClr val="tx2">
              <a:lumMod val="40000"/>
              <a:lumOff val="60000"/>
            </a:schemeClr>
          </a:solidFill>
          <a:ln w="76200">
            <a:solidFill>
              <a:schemeClr val="tx2">
                <a:lumMod val="60000"/>
                <a:lumOff val="40000"/>
              </a:schemeClr>
            </a:solidFill>
            <a:round/>
            <a:headEnd/>
            <a:tailEnd/>
          </a:ln>
          <a:effectLst/>
        </p:spPr>
        <p:txBody>
          <a:bodyPr wrap="none" anchor="ctr"/>
          <a:lstStyle/>
          <a:p>
            <a:pPr algn="ctr"/>
            <a:endParaRPr lang="en-US" dirty="0">
              <a:solidFill>
                <a:schemeClr val="bg1"/>
              </a:solidFill>
              <a:latin typeface="Arial Black" pitchFamily="34" charset="0"/>
              <a:cs typeface="Arial" charset="0"/>
            </a:endParaRPr>
          </a:p>
          <a:p>
            <a:pPr algn="ctr"/>
            <a:r>
              <a:rPr lang="en-US" sz="1800" dirty="0">
                <a:solidFill>
                  <a:schemeClr val="bg1"/>
                </a:solidFill>
                <a:latin typeface="Arial Black" pitchFamily="34" charset="0"/>
                <a:cs typeface="Arial" charset="0"/>
              </a:rPr>
              <a:t>4</a:t>
            </a:r>
          </a:p>
          <a:p>
            <a:pPr algn="ctr">
              <a:defRPr/>
            </a:pPr>
            <a:r>
              <a:rPr lang="en-US" sz="1200" b="1" dirty="0">
                <a:solidFill>
                  <a:schemeClr val="bg1"/>
                </a:solidFill>
                <a:latin typeface="Arial" panose="020B0604020202020204" pitchFamily="34" charset="0"/>
                <a:cs typeface="Arial" charset="0"/>
              </a:rPr>
              <a:t>Perform </a:t>
            </a:r>
          </a:p>
          <a:p>
            <a:pPr algn="ctr">
              <a:defRPr/>
            </a:pPr>
            <a:r>
              <a:rPr lang="en-US" sz="1200" b="1" dirty="0">
                <a:solidFill>
                  <a:schemeClr val="bg1"/>
                </a:solidFill>
                <a:latin typeface="Arial" panose="020B0604020202020204" pitchFamily="34" charset="0"/>
                <a:cs typeface="Arial" charset="0"/>
              </a:rPr>
              <a:t>Data &amp; Field </a:t>
            </a:r>
          </a:p>
          <a:p>
            <a:pPr algn="ctr">
              <a:defRPr/>
            </a:pPr>
            <a:r>
              <a:rPr lang="en-US" sz="1200" b="1" dirty="0">
                <a:solidFill>
                  <a:schemeClr val="bg1"/>
                </a:solidFill>
                <a:latin typeface="Arial" panose="020B0604020202020204" pitchFamily="34" charset="0"/>
                <a:cs typeface="Arial" charset="0"/>
              </a:rPr>
              <a:t>Reviews</a:t>
            </a:r>
          </a:p>
          <a:p>
            <a:pPr algn="ctr"/>
            <a:r>
              <a:rPr lang="en-US" dirty="0">
                <a:solidFill>
                  <a:schemeClr val="bg1"/>
                </a:solidFill>
                <a:latin typeface="Arial Black" pitchFamily="34" charset="0"/>
                <a:cs typeface="Arial" charset="0"/>
              </a:rPr>
              <a:t> </a:t>
            </a:r>
          </a:p>
        </p:txBody>
      </p:sp>
      <p:sp>
        <p:nvSpPr>
          <p:cNvPr id="27" name="Oval 28" descr="4&#10;Perform Data&#10;and Field&#10;Reviews"/>
          <p:cNvSpPr>
            <a:spLocks noChangeArrowheads="1"/>
          </p:cNvSpPr>
          <p:nvPr/>
        </p:nvSpPr>
        <p:spPr bwMode="auto">
          <a:xfrm>
            <a:off x="2819400" y="2228189"/>
            <a:ext cx="2770414" cy="2743200"/>
          </a:xfrm>
          <a:prstGeom prst="ellipse">
            <a:avLst/>
          </a:prstGeom>
          <a:solidFill>
            <a:schemeClr val="bg1"/>
          </a:solidFill>
          <a:ln w="76200">
            <a:solidFill>
              <a:schemeClr val="tx2">
                <a:lumMod val="60000"/>
                <a:lumOff val="40000"/>
              </a:schemeClr>
            </a:solidFill>
            <a:round/>
            <a:headEnd/>
            <a:tailEnd/>
          </a:ln>
          <a:effectLst>
            <a:outerShdw dist="849477" dir="3506917" algn="ctr" rotWithShape="0">
              <a:schemeClr val="bg1">
                <a:alpha val="50000"/>
              </a:schemeClr>
            </a:outerShdw>
          </a:effectLst>
        </p:spPr>
        <p:txBody>
          <a:bodyPr wrap="none" anchor="ctr"/>
          <a:lstStyle/>
          <a:p>
            <a:pPr algn="ctr">
              <a:defRPr/>
            </a:pPr>
            <a:r>
              <a:rPr lang="en-US" sz="2800" b="1" dirty="0">
                <a:solidFill>
                  <a:srgbClr val="C00000"/>
                </a:solidFill>
                <a:latin typeface="Arial" panose="020B0604020202020204" pitchFamily="34" charset="0"/>
                <a:cs typeface="Arial" charset="0"/>
              </a:rPr>
              <a:t>4</a:t>
            </a:r>
          </a:p>
          <a:p>
            <a:pPr algn="ctr">
              <a:defRPr/>
            </a:pPr>
            <a:r>
              <a:rPr lang="en-US" sz="2800" b="1" i="1" dirty="0">
                <a:solidFill>
                  <a:srgbClr val="C00000"/>
                </a:solidFill>
                <a:latin typeface="Arial" panose="020B0604020202020204" pitchFamily="34" charset="0"/>
                <a:cs typeface="Arial" charset="0"/>
              </a:rPr>
              <a:t>Perform Data</a:t>
            </a:r>
          </a:p>
          <a:p>
            <a:pPr algn="ctr">
              <a:defRPr/>
            </a:pPr>
            <a:r>
              <a:rPr lang="en-US" sz="2800" b="1" i="1" dirty="0">
                <a:solidFill>
                  <a:srgbClr val="C00000"/>
                </a:solidFill>
                <a:latin typeface="Arial" panose="020B0604020202020204" pitchFamily="34" charset="0"/>
                <a:cs typeface="Arial" charset="0"/>
              </a:rPr>
              <a:t>and Field</a:t>
            </a:r>
          </a:p>
          <a:p>
            <a:pPr algn="ctr">
              <a:defRPr/>
            </a:pPr>
            <a:r>
              <a:rPr lang="en-US" sz="2800" b="1" i="1" dirty="0">
                <a:solidFill>
                  <a:srgbClr val="C00000"/>
                </a:solidFill>
                <a:latin typeface="Arial" panose="020B0604020202020204" pitchFamily="34" charset="0"/>
                <a:cs typeface="Arial" charset="0"/>
              </a:rPr>
              <a:t>Reviews  </a:t>
            </a:r>
          </a:p>
        </p:txBody>
      </p:sp>
      <p:sp>
        <p:nvSpPr>
          <p:cNvPr id="28" name="Title 1"/>
          <p:cNvSpPr txBox="1">
            <a:spLocks/>
          </p:cNvSpPr>
          <p:nvPr/>
        </p:nvSpPr>
        <p:spPr>
          <a:xfrm>
            <a:off x="167481" y="-205824"/>
            <a:ext cx="9144000" cy="1295400"/>
          </a:xfrm>
          <a:prstGeom prst="rect">
            <a:avLst/>
          </a:prstGeom>
        </p:spPr>
        <p:txBody>
          <a:bodyPr vert="horz" lIns="91440" tIns="45720" rIns="91440" bIns="45720" rtlCol="0" anchor="ctr">
            <a:noAutofit/>
          </a:bodyPr>
          <a:lstStyle/>
          <a:p>
            <a:pPr lvl="0" fontAlgn="auto">
              <a:spcAft>
                <a:spcPts val="0"/>
              </a:spcAft>
              <a:defRPr/>
            </a:pPr>
            <a:r>
              <a:rPr lang="en-US" sz="3600" b="1" dirty="0">
                <a:solidFill>
                  <a:srgbClr val="00ACA1"/>
                </a:solidFill>
                <a:latin typeface="Arial" panose="020B0604020202020204" pitchFamily="34" charset="0"/>
                <a:ea typeface="+mj-ea"/>
                <a:cs typeface="+mj-cs"/>
              </a:rPr>
              <a:t>Step 4. Perform Data and Field Reviews </a:t>
            </a:r>
          </a:p>
        </p:txBody>
      </p:sp>
      <p:sp>
        <p:nvSpPr>
          <p:cNvPr id="29" name="Oval 23"/>
          <p:cNvSpPr>
            <a:spLocks noChangeArrowheads="1"/>
          </p:cNvSpPr>
          <p:nvPr/>
        </p:nvSpPr>
        <p:spPr bwMode="auto">
          <a:xfrm>
            <a:off x="4800600" y="4971389"/>
            <a:ext cx="381000" cy="381000"/>
          </a:xfrm>
          <a:prstGeom prst="ellipse">
            <a:avLst/>
          </a:prstGeom>
          <a:solidFill>
            <a:srgbClr val="0070C0"/>
          </a:solidFill>
          <a:ln w="9525">
            <a:noFill/>
            <a:round/>
            <a:headEnd/>
            <a:tailEnd/>
          </a:ln>
        </p:spPr>
        <p:txBody>
          <a:bodyPr wrap="none" anchor="ctr"/>
          <a:lstStyle/>
          <a:p>
            <a:pPr>
              <a:defRPr/>
            </a:pPr>
            <a:r>
              <a:rPr lang="en-US" sz="24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RSA Team</a:t>
            </a:r>
          </a:p>
        </p:txBody>
      </p:sp>
      <p:sp>
        <p:nvSpPr>
          <p:cNvPr id="30" name="Oval 24"/>
          <p:cNvSpPr>
            <a:spLocks noChangeArrowheads="1"/>
          </p:cNvSpPr>
          <p:nvPr/>
        </p:nvSpPr>
        <p:spPr bwMode="auto">
          <a:xfrm>
            <a:off x="4800600" y="5428589"/>
            <a:ext cx="381000" cy="381000"/>
          </a:xfrm>
          <a:prstGeom prst="ellipse">
            <a:avLst/>
          </a:prstGeom>
          <a:solidFill>
            <a:schemeClr val="tx2">
              <a:lumMod val="40000"/>
              <a:lumOff val="60000"/>
              <a:alpha val="50000"/>
            </a:schemeClr>
          </a:solidFill>
          <a:ln w="9525">
            <a:solidFill>
              <a:schemeClr val="accent1">
                <a:lumMod val="60000"/>
                <a:lumOff val="40000"/>
              </a:schemeClr>
            </a:solidFill>
            <a:round/>
            <a:headEnd/>
            <a:tailEnd/>
          </a:ln>
        </p:spPr>
        <p:txBody>
          <a:bodyPr wrap="none" anchor="ctr"/>
          <a:lstStyle/>
          <a:p>
            <a:pPr>
              <a:defRPr/>
            </a:pPr>
            <a:r>
              <a:rPr lang="en-US" sz="2800" dirty="0">
                <a:solidFill>
                  <a:srgbClr val="006A3A"/>
                </a:solidFill>
                <a:latin typeface="Arial" panose="020B0604020202020204" pitchFamily="34" charset="0"/>
                <a:cs typeface="Arial" pitchFamily="34" charset="0"/>
              </a:rPr>
              <a:t>     </a:t>
            </a:r>
            <a:r>
              <a:rPr lang="en-US" sz="2800" b="0" dirty="0">
                <a:solidFill>
                  <a:schemeClr val="tx1"/>
                </a:solidFill>
                <a:latin typeface="Arial" panose="020B0604020202020204" pitchFamily="34" charset="0"/>
                <a:cs typeface="Arial" pitchFamily="34" charset="0"/>
              </a:rPr>
              <a:t>Road Owner</a:t>
            </a:r>
          </a:p>
        </p:txBody>
      </p:sp>
      <p:sp>
        <p:nvSpPr>
          <p:cNvPr id="31" name="TextBox 30"/>
          <p:cNvSpPr txBox="1"/>
          <p:nvPr/>
        </p:nvSpPr>
        <p:spPr>
          <a:xfrm>
            <a:off x="5032665" y="4534971"/>
            <a:ext cx="2286000" cy="400110"/>
          </a:xfrm>
          <a:prstGeom prst="rect">
            <a:avLst/>
          </a:prstGeom>
          <a:noFill/>
        </p:spPr>
        <p:txBody>
          <a:bodyPr wrap="square" rtlCol="0">
            <a:spAutoFit/>
          </a:bodyPr>
          <a:lstStyle/>
          <a:p>
            <a:pPr algn="ctr"/>
            <a:r>
              <a:rPr lang="en-US" sz="2000" b="1" dirty="0">
                <a:solidFill>
                  <a:schemeClr val="tx1"/>
                </a:solidFill>
                <a:latin typeface="Arial" panose="020B0604020202020204" pitchFamily="34" charset="0"/>
              </a:rPr>
              <a:t>Responsibilities</a:t>
            </a:r>
          </a:p>
        </p:txBody>
      </p:sp>
      <p:sp>
        <p:nvSpPr>
          <p:cNvPr id="2" name="Google Shape;74;p1">
            <a:extLst>
              <a:ext uri="{FF2B5EF4-FFF2-40B4-BE49-F238E27FC236}">
                <a16:creationId xmlns:a16="http://schemas.microsoft.com/office/drawing/2014/main" id="{DD0D829B-8FA8-7180-F432-993DA646ABB9}"/>
              </a:ext>
            </a:extLst>
          </p:cNvPr>
          <p:cNvSpPr/>
          <p:nvPr/>
        </p:nvSpPr>
        <p:spPr>
          <a:xfrm>
            <a:off x="7614260" y="4931426"/>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8789060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9200" y="0"/>
            <a:ext cx="7924800" cy="1295400"/>
          </a:xfrm>
        </p:spPr>
        <p:txBody>
          <a:bodyPr>
            <a:normAutofit fontScale="90000"/>
          </a:bodyPr>
          <a:lstStyle/>
          <a:p>
            <a:r>
              <a:rPr lang="en-US" sz="4000" b="1" dirty="0"/>
              <a:t>Review Project Data:</a:t>
            </a:r>
            <a:br>
              <a:rPr lang="en-US" sz="4000" b="1" dirty="0"/>
            </a:br>
            <a:r>
              <a:rPr lang="en-US" sz="4000" dirty="0"/>
              <a:t>Team Reviews Plans:</a:t>
            </a:r>
            <a:endParaRPr lang="en-US" sz="4900" b="1" dirty="0"/>
          </a:p>
        </p:txBody>
      </p:sp>
      <p:sp>
        <p:nvSpPr>
          <p:cNvPr id="10" name="Text Placeholder 2"/>
          <p:cNvSpPr>
            <a:spLocks noGrp="1"/>
          </p:cNvSpPr>
          <p:nvPr>
            <p:ph type="body" sz="quarter" idx="4294967295"/>
          </p:nvPr>
        </p:nvSpPr>
        <p:spPr>
          <a:xfrm>
            <a:off x="457200" y="1600200"/>
            <a:ext cx="3505200" cy="3581400"/>
          </a:xfrm>
        </p:spPr>
        <p:txBody>
          <a:bodyPr/>
          <a:lstStyle/>
          <a:p>
            <a:pPr marL="347350" lvl="1" indent="-347350">
              <a:buFont typeface="Arial" pitchFamily="34" charset="0"/>
              <a:buChar char="•"/>
            </a:pPr>
            <a:r>
              <a:rPr lang="en-US" dirty="0"/>
              <a:t>As a group, individually or both</a:t>
            </a:r>
          </a:p>
          <a:p>
            <a:pPr marL="347350" lvl="1" indent="-347350">
              <a:buFont typeface="Arial" pitchFamily="34" charset="0"/>
              <a:buChar char="•"/>
            </a:pPr>
            <a:r>
              <a:rPr lang="en-US" dirty="0"/>
              <a:t>With all road users in mind</a:t>
            </a:r>
          </a:p>
          <a:p>
            <a:pPr marL="347350" lvl="1" indent="-347350">
              <a:buFont typeface="Arial" pitchFamily="34" charset="0"/>
              <a:buChar char="•"/>
            </a:pPr>
            <a:r>
              <a:rPr lang="en-US" dirty="0"/>
              <a:t>Systematically</a:t>
            </a:r>
          </a:p>
          <a:p>
            <a:pPr lvl="1">
              <a:buFont typeface="Wingdings" pitchFamily="2" charset="2"/>
              <a:buChar char="ü"/>
            </a:pPr>
            <a:endParaRPr lang="en-US" sz="2400" i="1" dirty="0"/>
          </a:p>
          <a:p>
            <a:endParaRPr lang="en-US" sz="2400" u="sng" dirty="0"/>
          </a:p>
        </p:txBody>
      </p:sp>
      <p:sp>
        <p:nvSpPr>
          <p:cNvPr id="4" name="Oval 9"/>
          <p:cNvSpPr>
            <a:spLocks noChangeArrowheads="1"/>
          </p:cNvSpPr>
          <p:nvPr/>
        </p:nvSpPr>
        <p:spPr bwMode="auto">
          <a:xfrm>
            <a:off x="2286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95800" y="1600199"/>
            <a:ext cx="3981061" cy="2786743"/>
          </a:xfrm>
          <a:prstGeom prst="rect">
            <a:avLst/>
          </a:prstGeom>
        </p:spPr>
      </p:pic>
      <p:sp>
        <p:nvSpPr>
          <p:cNvPr id="6" name="TextBox 5"/>
          <p:cNvSpPr txBox="1"/>
          <p:nvPr/>
        </p:nvSpPr>
        <p:spPr>
          <a:xfrm>
            <a:off x="1066800" y="4800600"/>
            <a:ext cx="6858000" cy="954075"/>
          </a:xfrm>
          <a:prstGeom prst="rect">
            <a:avLst/>
          </a:prstGeom>
          <a:noFill/>
          <a:ln>
            <a:solidFill>
              <a:srgbClr val="C00000"/>
            </a:solidFill>
          </a:ln>
        </p:spPr>
        <p:txBody>
          <a:bodyPr wrap="square" lIns="91407" tIns="45704" rIns="91407" bIns="45704" rtlCol="0">
            <a:spAutoFit/>
          </a:bodyPr>
          <a:lstStyle/>
          <a:p>
            <a:pPr algn="ctr"/>
            <a:r>
              <a:rPr lang="en-US" sz="2800" b="1" dirty="0">
                <a:solidFill>
                  <a:srgbClr val="C00000"/>
                </a:solidFill>
                <a:latin typeface="Arial" panose="020B0604020202020204" pitchFamily="34" charset="0"/>
                <a:cs typeface="Arial"/>
              </a:rPr>
              <a:t>The Team may refer to Prompt Lists for relevant aspects of the WZRSA</a:t>
            </a:r>
          </a:p>
        </p:txBody>
      </p:sp>
      <p:sp>
        <p:nvSpPr>
          <p:cNvPr id="3" name="Google Shape;74;p1">
            <a:extLst>
              <a:ext uri="{FF2B5EF4-FFF2-40B4-BE49-F238E27FC236}">
                <a16:creationId xmlns:a16="http://schemas.microsoft.com/office/drawing/2014/main" id="{1C4AC6B9-7F27-EC19-1715-D50951BD473E}"/>
              </a:ext>
            </a:extLst>
          </p:cNvPr>
          <p:cNvSpPr/>
          <p:nvPr/>
        </p:nvSpPr>
        <p:spPr>
          <a:xfrm>
            <a:off x="7505921" y="4466343"/>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47557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idx="4294967295"/>
          </p:nvPr>
        </p:nvSpPr>
        <p:spPr>
          <a:xfrm>
            <a:off x="1143000" y="0"/>
            <a:ext cx="8001000" cy="1295400"/>
          </a:xfrm>
        </p:spPr>
        <p:txBody>
          <a:bodyPr>
            <a:noAutofit/>
          </a:bodyPr>
          <a:lstStyle/>
          <a:p>
            <a:pPr eaLnBrk="1" hangingPunct="1"/>
            <a:r>
              <a:rPr lang="en-US" b="1" dirty="0"/>
              <a:t>Review Project </a:t>
            </a:r>
            <a:r>
              <a:rPr lang="en-US" dirty="0"/>
              <a:t>Data:</a:t>
            </a:r>
            <a:br>
              <a:rPr lang="en-US" dirty="0"/>
            </a:br>
            <a:r>
              <a:rPr lang="en-US" dirty="0"/>
              <a:t>Planning Phase</a:t>
            </a:r>
            <a:endParaRPr lang="en-US" b="1" dirty="0"/>
          </a:p>
        </p:txBody>
      </p:sp>
      <p:sp>
        <p:nvSpPr>
          <p:cNvPr id="1046531" name="Rectangle 3"/>
          <p:cNvSpPr>
            <a:spLocks noGrp="1" noChangeArrowheads="1"/>
          </p:cNvSpPr>
          <p:nvPr>
            <p:ph type="body" sz="half" idx="4294967295"/>
          </p:nvPr>
        </p:nvSpPr>
        <p:spPr>
          <a:xfrm>
            <a:off x="385379" y="1409701"/>
            <a:ext cx="4681921" cy="4953000"/>
          </a:xfrm>
        </p:spPr>
        <p:txBody>
          <a:bodyPr>
            <a:normAutofit/>
          </a:bodyPr>
          <a:lstStyle/>
          <a:p>
            <a:pPr marL="347472" lvl="1" indent="-347472">
              <a:spcBef>
                <a:spcPts val="300"/>
              </a:spcBef>
              <a:spcAft>
                <a:spcPts val="300"/>
              </a:spcAft>
              <a:buFont typeface="Arial" pitchFamily="34" charset="0"/>
              <a:buChar char="•"/>
              <a:defRPr/>
            </a:pPr>
            <a:r>
              <a:rPr lang="en-US" dirty="0"/>
              <a:t>Project significance according to the Rule</a:t>
            </a:r>
          </a:p>
          <a:p>
            <a:pPr marL="347472" lvl="1" indent="-347472">
              <a:spcBef>
                <a:spcPts val="300"/>
              </a:spcBef>
              <a:spcAft>
                <a:spcPts val="300"/>
              </a:spcAft>
              <a:buFont typeface="Arial" pitchFamily="34" charset="0"/>
              <a:buChar char="•"/>
              <a:defRPr/>
            </a:pPr>
            <a:r>
              <a:rPr lang="en-US" dirty="0"/>
              <a:t>Planned adjacent projects and work zones</a:t>
            </a:r>
          </a:p>
          <a:p>
            <a:pPr marL="347472" lvl="1" indent="-347472">
              <a:spcBef>
                <a:spcPts val="300"/>
              </a:spcBef>
              <a:spcAft>
                <a:spcPts val="300"/>
              </a:spcAft>
              <a:buFont typeface="Arial" pitchFamily="34" charset="0"/>
              <a:buChar char="•"/>
              <a:defRPr/>
            </a:pPr>
            <a:r>
              <a:rPr lang="en-US" dirty="0"/>
              <a:t>Alternate road networks</a:t>
            </a:r>
          </a:p>
          <a:p>
            <a:pPr marL="347472" lvl="1" indent="-347472">
              <a:spcBef>
                <a:spcPts val="300"/>
              </a:spcBef>
              <a:spcAft>
                <a:spcPts val="300"/>
              </a:spcAft>
              <a:buFont typeface="Arial" pitchFamily="34" charset="0"/>
              <a:buChar char="•"/>
              <a:defRPr/>
            </a:pPr>
            <a:r>
              <a:rPr lang="en-US" dirty="0"/>
              <a:t>Geometric and sight distance </a:t>
            </a:r>
          </a:p>
          <a:p>
            <a:pPr marL="347472" lvl="1" indent="-347472">
              <a:spcBef>
                <a:spcPts val="300"/>
              </a:spcBef>
              <a:spcAft>
                <a:spcPts val="300"/>
              </a:spcAft>
              <a:buFont typeface="Arial" pitchFamily="34" charset="0"/>
              <a:buChar char="•"/>
              <a:defRPr/>
            </a:pPr>
            <a:r>
              <a:rPr lang="en-US" dirty="0"/>
              <a:t>Impacts to businesses and communities</a:t>
            </a:r>
          </a:p>
        </p:txBody>
      </p:sp>
      <p:sp>
        <p:nvSpPr>
          <p:cNvPr id="5" name="Oval 9"/>
          <p:cNvSpPr>
            <a:spLocks noChangeArrowheads="1"/>
          </p:cNvSpPr>
          <p:nvPr/>
        </p:nvSpPr>
        <p:spPr bwMode="auto">
          <a:xfrm>
            <a:off x="157018" y="157596"/>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pic>
        <p:nvPicPr>
          <p:cNvPr id="9218"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358459" y="1684283"/>
            <a:ext cx="2999082" cy="37337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86</a:t>
            </a:fld>
            <a:endParaRPr lang="en-US" dirty="0">
              <a:solidFill>
                <a:prstClr val="white"/>
              </a:solidFill>
              <a:latin typeface="Arial" panose="020B0604020202020204" pitchFamily="34" charset="0"/>
            </a:endParaRPr>
          </a:p>
        </p:txBody>
      </p:sp>
      <p:sp>
        <p:nvSpPr>
          <p:cNvPr id="3" name="Google Shape;74;p1">
            <a:extLst>
              <a:ext uri="{FF2B5EF4-FFF2-40B4-BE49-F238E27FC236}">
                <a16:creationId xmlns:a16="http://schemas.microsoft.com/office/drawing/2014/main" id="{A1754A35-1F29-9456-2ED7-4D69EA5111E8}"/>
              </a:ext>
            </a:extLst>
          </p:cNvPr>
          <p:cNvSpPr/>
          <p:nvPr/>
        </p:nvSpPr>
        <p:spPr>
          <a:xfrm>
            <a:off x="7386601" y="5560784"/>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9707426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531" name="Rectangle 3"/>
          <p:cNvSpPr>
            <a:spLocks noGrp="1" noChangeArrowheads="1"/>
          </p:cNvSpPr>
          <p:nvPr>
            <p:ph type="body" sz="half" idx="4294967295"/>
          </p:nvPr>
        </p:nvSpPr>
        <p:spPr>
          <a:xfrm>
            <a:off x="381000" y="1676400"/>
            <a:ext cx="4114800" cy="4953000"/>
          </a:xfrm>
        </p:spPr>
        <p:txBody>
          <a:bodyPr>
            <a:normAutofit/>
          </a:bodyPr>
          <a:lstStyle/>
          <a:p>
            <a:pPr marL="347350" lvl="1" indent="-347350">
              <a:spcBef>
                <a:spcPts val="300"/>
              </a:spcBef>
              <a:spcAft>
                <a:spcPts val="300"/>
              </a:spcAft>
              <a:buFont typeface="Arial" pitchFamily="34" charset="0"/>
              <a:buChar char="•"/>
              <a:defRPr/>
            </a:pPr>
            <a:r>
              <a:rPr lang="en-US" dirty="0"/>
              <a:t>Consider all users</a:t>
            </a:r>
          </a:p>
          <a:p>
            <a:pPr marL="347350" lvl="1" indent="-347350">
              <a:spcBef>
                <a:spcPts val="300"/>
              </a:spcBef>
              <a:spcAft>
                <a:spcPts val="300"/>
              </a:spcAft>
              <a:buFont typeface="Arial" pitchFamily="34" charset="0"/>
              <a:buChar char="•"/>
              <a:defRPr/>
            </a:pPr>
            <a:r>
              <a:rPr lang="en-US" dirty="0"/>
              <a:t>Safety vs. mobility goals</a:t>
            </a:r>
          </a:p>
          <a:p>
            <a:pPr marL="347350" lvl="1" indent="-347350">
              <a:spcBef>
                <a:spcPts val="300"/>
              </a:spcBef>
              <a:spcAft>
                <a:spcPts val="300"/>
              </a:spcAft>
              <a:buFont typeface="Arial" pitchFamily="34" charset="0"/>
              <a:buChar char="•"/>
              <a:defRPr/>
            </a:pPr>
            <a:r>
              <a:rPr lang="en-US" dirty="0"/>
              <a:t>Alternative designs</a:t>
            </a:r>
          </a:p>
          <a:p>
            <a:pPr marL="347350" lvl="1" indent="-347350">
              <a:spcBef>
                <a:spcPts val="300"/>
              </a:spcBef>
              <a:spcAft>
                <a:spcPts val="300"/>
              </a:spcAft>
              <a:buFont typeface="Arial" pitchFamily="34" charset="0"/>
              <a:buChar char="•"/>
              <a:defRPr/>
            </a:pPr>
            <a:endParaRPr lang="en-US" dirty="0"/>
          </a:p>
          <a:p>
            <a:pPr lvl="1">
              <a:spcBef>
                <a:spcPts val="300"/>
              </a:spcBef>
              <a:spcAft>
                <a:spcPts val="300"/>
              </a:spcAft>
              <a:defRPr/>
            </a:pPr>
            <a:endParaRPr lang="en-US" i="1" dirty="0"/>
          </a:p>
          <a:p>
            <a:pPr marL="411018" lvl="1" indent="0">
              <a:lnSpc>
                <a:spcPct val="110000"/>
              </a:lnSpc>
              <a:buNone/>
              <a:defRPr/>
            </a:pPr>
            <a:endParaRPr lang="en-US" dirty="0"/>
          </a:p>
          <a:p>
            <a:pPr lvl="1" eaLnBrk="1" hangingPunct="1">
              <a:lnSpc>
                <a:spcPct val="110000"/>
              </a:lnSpc>
              <a:defRPr/>
            </a:pPr>
            <a:endParaRPr lang="en-US" dirty="0"/>
          </a:p>
        </p:txBody>
      </p:sp>
      <p:sp>
        <p:nvSpPr>
          <p:cNvPr id="5" name="Oval 9"/>
          <p:cNvSpPr>
            <a:spLocks noChangeArrowheads="1"/>
          </p:cNvSpPr>
          <p:nvPr/>
        </p:nvSpPr>
        <p:spPr bwMode="auto">
          <a:xfrm>
            <a:off x="235527"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pic>
        <p:nvPicPr>
          <p:cNvPr id="10242" name="Picture 2" descr="Paper plan sets rolled up on a table">
            <a:extLst>
              <a:ext uri="{C183D7F6-B498-43B3-948B-1728B52AA6E4}">
                <adec:decorative xmlns:adec="http://schemas.microsoft.com/office/drawing/2017/decorative" val="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980037" y="3818648"/>
            <a:ext cx="5299841" cy="197255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1182414" y="0"/>
            <a:ext cx="7961586" cy="1295400"/>
          </a:xfrm>
          <a:prstGeom prst="rect">
            <a:avLst/>
          </a:prstGeom>
          <a:noFill/>
          <a:ln w="9525">
            <a:noFill/>
            <a:miter lim="800000"/>
            <a:headEnd/>
            <a:tailEnd/>
          </a:ln>
        </p:spPr>
        <p:txBody>
          <a:bodyPr vert="horz" wrap="square" lIns="91407" tIns="45704" rIns="91407" bIns="45704" numCol="1" anchor="ctr"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eaLnBrk="1" hangingPunct="1"/>
            <a:r>
              <a:rPr lang="en-US" sz="3600" b="1" dirty="0">
                <a:solidFill>
                  <a:srgbClr val="00ACA1"/>
                </a:solidFill>
                <a:latin typeface="Arial" panose="020B0604020202020204" pitchFamily="34" charset="0"/>
              </a:rPr>
              <a:t>Review Project Data:</a:t>
            </a:r>
          </a:p>
          <a:p>
            <a:pPr eaLnBrk="1" hangingPunct="1"/>
            <a:r>
              <a:rPr lang="en-US" sz="3600" b="1" dirty="0">
                <a:solidFill>
                  <a:srgbClr val="00ACA1"/>
                </a:solidFill>
                <a:latin typeface="Arial" panose="020B0604020202020204" pitchFamily="34" charset="0"/>
              </a:rPr>
              <a:t>Preliminary Design Phase</a:t>
            </a:r>
            <a:endParaRPr lang="en-US" sz="4400" b="1" dirty="0">
              <a:solidFill>
                <a:srgbClr val="00ACA1"/>
              </a:solidFill>
              <a:latin typeface="Arial" panose="020B0604020202020204" pitchFamily="34" charset="0"/>
            </a:endParaRPr>
          </a:p>
        </p:txBody>
      </p:sp>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87</a:t>
            </a:fld>
            <a:endParaRPr lang="en-US" dirty="0">
              <a:solidFill>
                <a:prstClr val="white"/>
              </a:solidFill>
              <a:latin typeface="Arial" panose="020B0604020202020204" pitchFamily="34" charset="0"/>
            </a:endParaRPr>
          </a:p>
        </p:txBody>
      </p:sp>
      <p:sp>
        <p:nvSpPr>
          <p:cNvPr id="9" name="Rectangle 3"/>
          <p:cNvSpPr txBox="1">
            <a:spLocks noChangeArrowheads="1"/>
          </p:cNvSpPr>
          <p:nvPr/>
        </p:nvSpPr>
        <p:spPr bwMode="auto">
          <a:xfrm>
            <a:off x="4958556" y="1676400"/>
            <a:ext cx="4642644"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347350" marR="0" lvl="1" indent="-347350" algn="l" defTabSz="914400" rtl="0" eaLnBrk="0" fontAlgn="base" latinLnBrk="0" hangingPunct="0">
              <a:lnSpc>
                <a:spcPct val="100000"/>
              </a:lnSpc>
              <a:spcBef>
                <a:spcPts val="300"/>
              </a:spcBef>
              <a:spcAft>
                <a:spcPts val="300"/>
              </a:spcAft>
              <a:buClrTx/>
              <a:buSzPct val="90000"/>
              <a:buFont typeface="Arial"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rPr>
              <a:t>Seasonal traffic</a:t>
            </a:r>
          </a:p>
          <a:p>
            <a:pPr marL="347350" marR="0" lvl="1" indent="-347350" algn="l" defTabSz="914400" rtl="0" eaLnBrk="0" fontAlgn="base" latinLnBrk="0" hangingPunct="0">
              <a:lnSpc>
                <a:spcPct val="100000"/>
              </a:lnSpc>
              <a:spcBef>
                <a:spcPts val="300"/>
              </a:spcBef>
              <a:spcAft>
                <a:spcPts val="300"/>
              </a:spcAft>
              <a:buClrTx/>
              <a:buSzPct val="90000"/>
              <a:buFont typeface="Arial"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rPr>
              <a:t>Environmental documents</a:t>
            </a:r>
          </a:p>
          <a:p>
            <a:pPr marL="347350" marR="0" lvl="1" indent="-347350" algn="l" defTabSz="914400" rtl="0" eaLnBrk="0" fontAlgn="base" latinLnBrk="0" hangingPunct="0">
              <a:lnSpc>
                <a:spcPct val="100000"/>
              </a:lnSpc>
              <a:spcBef>
                <a:spcPts val="300"/>
              </a:spcBef>
              <a:spcAft>
                <a:spcPts val="300"/>
              </a:spcAft>
              <a:buClrTx/>
              <a:buSzPct val="90000"/>
              <a:buFont typeface="Arial" pitchFamily="34" charset="0"/>
              <a:buChar char="•"/>
              <a:tabLst/>
              <a:defRPr/>
            </a:pPr>
            <a:r>
              <a:rPr kumimoji="0" lang="en-US" sz="2800" b="0" i="0" u="none" strike="noStrike" kern="0" cap="none" spc="0" normalizeH="0" baseline="0" noProof="0" dirty="0">
                <a:ln>
                  <a:noFill/>
                </a:ln>
                <a:solidFill>
                  <a:schemeClr val="tx1"/>
                </a:solidFill>
                <a:effectLst/>
                <a:uLnTx/>
                <a:uFillTx/>
                <a:latin typeface="Arial" panose="020B0604020202020204" pitchFamily="34" charset="0"/>
              </a:rPr>
              <a:t>Adjacent projects</a:t>
            </a:r>
          </a:p>
          <a:p>
            <a:pPr marL="742950" marR="0" lvl="1" indent="-285750" algn="l" defTabSz="914400" rtl="0" eaLnBrk="0" fontAlgn="base" latinLnBrk="0" hangingPunct="0">
              <a:lnSpc>
                <a:spcPct val="100000"/>
              </a:lnSpc>
              <a:spcBef>
                <a:spcPts val="300"/>
              </a:spcBef>
              <a:spcAft>
                <a:spcPts val="300"/>
              </a:spcAft>
              <a:buClrTx/>
              <a:buSzPct val="90000"/>
              <a:buFontTx/>
              <a:buBlip>
                <a:blip r:embed="rId4"/>
              </a:buBlip>
              <a:tabLst/>
              <a:defRPr/>
            </a:pPr>
            <a:endParaRPr kumimoji="0" lang="en-US" sz="3200" b="0" i="1" u="none" strike="noStrike" kern="0" cap="none" spc="0" normalizeH="0" baseline="0" noProof="0" dirty="0">
              <a:ln>
                <a:noFill/>
              </a:ln>
              <a:solidFill>
                <a:schemeClr val="tx1"/>
              </a:solidFill>
              <a:effectLst/>
              <a:uLnTx/>
              <a:uFillTx/>
              <a:latin typeface="Arial" panose="020B0604020202020204" pitchFamily="34" charset="0"/>
            </a:endParaRPr>
          </a:p>
          <a:p>
            <a:pPr marL="411018" marR="0" lvl="1" indent="0" algn="l" defTabSz="914400" rtl="0" eaLnBrk="0" fontAlgn="base" latinLnBrk="0" hangingPunct="0">
              <a:lnSpc>
                <a:spcPct val="110000"/>
              </a:lnSpc>
              <a:spcBef>
                <a:spcPct val="20000"/>
              </a:spcBef>
              <a:spcAft>
                <a:spcPct val="0"/>
              </a:spcAft>
              <a:buClrTx/>
              <a:buSzPct val="90000"/>
              <a:buFontTx/>
              <a:buNone/>
              <a:tabLst/>
              <a:defRPr/>
            </a:pPr>
            <a:endParaRPr kumimoji="0" lang="en-US" sz="3200" b="0" i="0" u="none" strike="noStrike" kern="0" cap="none" spc="0" normalizeH="0" baseline="0" noProof="0" dirty="0">
              <a:ln>
                <a:noFill/>
              </a:ln>
              <a:solidFill>
                <a:schemeClr val="tx1"/>
              </a:solidFill>
              <a:effectLst/>
              <a:uLnTx/>
              <a:uFillTx/>
              <a:latin typeface="Arial" panose="020B0604020202020204" pitchFamily="34" charset="0"/>
            </a:endParaRPr>
          </a:p>
        </p:txBody>
      </p:sp>
      <p:sp>
        <p:nvSpPr>
          <p:cNvPr id="7" name="Google Shape;74;p1">
            <a:extLst>
              <a:ext uri="{FF2B5EF4-FFF2-40B4-BE49-F238E27FC236}">
                <a16:creationId xmlns:a16="http://schemas.microsoft.com/office/drawing/2014/main" id="{B1666E40-A8E8-EEBA-B820-F0CF469A52CB}"/>
              </a:ext>
            </a:extLst>
          </p:cNvPr>
          <p:cNvSpPr/>
          <p:nvPr/>
        </p:nvSpPr>
        <p:spPr>
          <a:xfrm>
            <a:off x="6308938" y="584103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5942169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531" name="Rectangle 3"/>
          <p:cNvSpPr>
            <a:spLocks noGrp="1" noChangeArrowheads="1"/>
          </p:cNvSpPr>
          <p:nvPr>
            <p:ph type="body" sz="half" idx="4294967295"/>
          </p:nvPr>
        </p:nvSpPr>
        <p:spPr>
          <a:xfrm>
            <a:off x="304799" y="1524000"/>
            <a:ext cx="7384473" cy="4953000"/>
          </a:xfrm>
        </p:spPr>
        <p:txBody>
          <a:bodyPr>
            <a:normAutofit/>
          </a:bodyPr>
          <a:lstStyle/>
          <a:p>
            <a:pPr marL="347350" lvl="1" indent="-347350">
              <a:spcBef>
                <a:spcPts val="300"/>
              </a:spcBef>
              <a:spcAft>
                <a:spcPts val="300"/>
              </a:spcAft>
              <a:buFont typeface="Arial" pitchFamily="34" charset="0"/>
              <a:buChar char="•"/>
              <a:defRPr/>
            </a:pPr>
            <a:r>
              <a:rPr lang="en-US" dirty="0"/>
              <a:t>TMP correlates with safety vs. mobility goals</a:t>
            </a:r>
          </a:p>
          <a:p>
            <a:pPr marL="347350" lvl="1" indent="-347350">
              <a:spcBef>
                <a:spcPts val="300"/>
              </a:spcBef>
              <a:spcAft>
                <a:spcPts val="300"/>
              </a:spcAft>
              <a:buFont typeface="Arial" pitchFamily="34" charset="0"/>
              <a:buChar char="•"/>
              <a:defRPr/>
            </a:pPr>
            <a:r>
              <a:rPr lang="en-US" dirty="0"/>
              <a:t>Impacts mitigated</a:t>
            </a:r>
          </a:p>
          <a:p>
            <a:pPr marL="347350" lvl="1" indent="-347350">
              <a:spcBef>
                <a:spcPts val="300"/>
              </a:spcBef>
              <a:spcAft>
                <a:spcPts val="300"/>
              </a:spcAft>
              <a:buFont typeface="Arial" pitchFamily="34" charset="0"/>
              <a:buChar char="•"/>
              <a:defRPr/>
            </a:pPr>
            <a:r>
              <a:rPr lang="en-US" dirty="0"/>
              <a:t>Adjacent work zones</a:t>
            </a:r>
          </a:p>
          <a:p>
            <a:pPr marL="347350" lvl="1" indent="-347350">
              <a:spcBef>
                <a:spcPts val="300"/>
              </a:spcBef>
              <a:spcAft>
                <a:spcPts val="300"/>
              </a:spcAft>
              <a:buFont typeface="Arial" pitchFamily="34" charset="0"/>
              <a:buChar char="•"/>
              <a:defRPr/>
            </a:pPr>
            <a:r>
              <a:rPr lang="en-US" dirty="0"/>
              <a:t>Geometric design</a:t>
            </a:r>
          </a:p>
          <a:p>
            <a:pPr marL="347350" lvl="1" indent="-347350">
              <a:spcBef>
                <a:spcPts val="300"/>
              </a:spcBef>
              <a:spcAft>
                <a:spcPts val="300"/>
              </a:spcAft>
              <a:buFont typeface="Arial" pitchFamily="34" charset="0"/>
              <a:buChar char="•"/>
              <a:defRPr/>
            </a:pPr>
            <a:r>
              <a:rPr lang="en-US" dirty="0"/>
              <a:t>Intermodal transportation accommodated</a:t>
            </a:r>
          </a:p>
          <a:p>
            <a:pPr lvl="1" eaLnBrk="1" hangingPunct="1">
              <a:lnSpc>
                <a:spcPct val="110000"/>
              </a:lnSpc>
              <a:defRPr/>
            </a:pPr>
            <a:endParaRPr lang="en-US" dirty="0"/>
          </a:p>
          <a:p>
            <a:pPr marL="411018" lvl="1" indent="0">
              <a:lnSpc>
                <a:spcPct val="110000"/>
              </a:lnSpc>
              <a:buNone/>
              <a:defRPr/>
            </a:pPr>
            <a:endParaRPr lang="en-US" dirty="0"/>
          </a:p>
          <a:p>
            <a:pPr lvl="1" eaLnBrk="1" hangingPunct="1">
              <a:lnSpc>
                <a:spcPct val="110000"/>
              </a:lnSpc>
              <a:defRPr/>
            </a:pPr>
            <a:endParaRPr lang="en-US" dirty="0"/>
          </a:p>
        </p:txBody>
      </p:sp>
      <p:sp>
        <p:nvSpPr>
          <p:cNvPr id="5" name="Oval 9"/>
          <p:cNvSpPr>
            <a:spLocks noChangeArrowheads="1"/>
          </p:cNvSpPr>
          <p:nvPr/>
        </p:nvSpPr>
        <p:spPr bwMode="auto">
          <a:xfrm>
            <a:off x="304800"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10" name="Rectangle 2"/>
          <p:cNvSpPr txBox="1">
            <a:spLocks noChangeArrowheads="1"/>
          </p:cNvSpPr>
          <p:nvPr/>
        </p:nvSpPr>
        <p:spPr bwMode="auto">
          <a:xfrm>
            <a:off x="1330036" y="0"/>
            <a:ext cx="7813964" cy="1295400"/>
          </a:xfrm>
          <a:prstGeom prst="rect">
            <a:avLst/>
          </a:prstGeom>
          <a:noFill/>
          <a:ln w="9525">
            <a:noFill/>
            <a:miter lim="800000"/>
            <a:headEnd/>
            <a:tailEnd/>
          </a:ln>
        </p:spPr>
        <p:txBody>
          <a:bodyPr vert="horz" wrap="square" lIns="91407" tIns="45704" rIns="91407" bIns="45704" numCol="1" anchor="ctr"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eaLnBrk="1" hangingPunct="1"/>
            <a:r>
              <a:rPr lang="en-US" sz="3600" b="1" dirty="0">
                <a:solidFill>
                  <a:srgbClr val="00ACA1"/>
                </a:solidFill>
                <a:latin typeface="Arial" panose="020B0604020202020204" pitchFamily="34" charset="0"/>
              </a:rPr>
              <a:t>Review Project Data:</a:t>
            </a:r>
          </a:p>
          <a:p>
            <a:pPr eaLnBrk="1" hangingPunct="1"/>
            <a:r>
              <a:rPr lang="en-US" sz="3600" b="1" dirty="0">
                <a:solidFill>
                  <a:srgbClr val="00ACA1"/>
                </a:solidFill>
                <a:latin typeface="Arial" panose="020B0604020202020204" pitchFamily="34" charset="0"/>
              </a:rPr>
              <a:t>Final Design Phase</a:t>
            </a:r>
          </a:p>
        </p:txBody>
      </p:sp>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88</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36605091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531" name="Rectangle 3"/>
          <p:cNvSpPr>
            <a:spLocks noGrp="1" noChangeArrowheads="1"/>
          </p:cNvSpPr>
          <p:nvPr>
            <p:ph type="body" sz="half" idx="4294967295"/>
          </p:nvPr>
        </p:nvSpPr>
        <p:spPr>
          <a:xfrm>
            <a:off x="381000" y="1447800"/>
            <a:ext cx="5181600" cy="5181600"/>
          </a:xfrm>
        </p:spPr>
        <p:txBody>
          <a:bodyPr>
            <a:noAutofit/>
          </a:bodyPr>
          <a:lstStyle/>
          <a:p>
            <a:pPr marL="347350" lvl="1" indent="-347350">
              <a:spcBef>
                <a:spcPts val="300"/>
              </a:spcBef>
              <a:spcAft>
                <a:spcPts val="300"/>
              </a:spcAft>
              <a:buFont typeface="Arial" pitchFamily="34" charset="0"/>
              <a:buChar char="•"/>
              <a:defRPr/>
            </a:pPr>
            <a:r>
              <a:rPr lang="en-US" dirty="0"/>
              <a:t>User expectations</a:t>
            </a:r>
          </a:p>
          <a:p>
            <a:pPr marL="347350" lvl="1" indent="-347350">
              <a:spcBef>
                <a:spcPts val="300"/>
              </a:spcBef>
              <a:spcAft>
                <a:spcPts val="300"/>
              </a:spcAft>
              <a:buFont typeface="Arial" pitchFamily="34" charset="0"/>
              <a:buChar char="•"/>
              <a:defRPr/>
            </a:pPr>
            <a:r>
              <a:rPr lang="en-US" dirty="0"/>
              <a:t>TTC design</a:t>
            </a:r>
          </a:p>
          <a:p>
            <a:pPr marL="347350" lvl="1" indent="-347350">
              <a:spcBef>
                <a:spcPts val="300"/>
              </a:spcBef>
              <a:spcAft>
                <a:spcPts val="300"/>
              </a:spcAft>
              <a:buFont typeface="Arial" pitchFamily="34" charset="0"/>
              <a:buChar char="•"/>
              <a:defRPr/>
            </a:pPr>
            <a:r>
              <a:rPr lang="en-US" dirty="0"/>
              <a:t>Guidance for road users</a:t>
            </a:r>
          </a:p>
          <a:p>
            <a:pPr marL="347350" lvl="1" indent="-347350">
              <a:spcBef>
                <a:spcPts val="300"/>
              </a:spcBef>
              <a:spcAft>
                <a:spcPts val="300"/>
              </a:spcAft>
              <a:buFont typeface="Arial" pitchFamily="34" charset="0"/>
              <a:buChar char="•"/>
              <a:defRPr/>
            </a:pPr>
            <a:r>
              <a:rPr lang="en-US" dirty="0"/>
              <a:t>Roadway and geometric conditions</a:t>
            </a:r>
          </a:p>
          <a:p>
            <a:pPr marL="347350" lvl="1" indent="-347350">
              <a:spcBef>
                <a:spcPts val="300"/>
              </a:spcBef>
              <a:spcAft>
                <a:spcPts val="300"/>
              </a:spcAft>
              <a:buFont typeface="Arial" pitchFamily="34" charset="0"/>
              <a:buChar char="•"/>
              <a:defRPr/>
            </a:pPr>
            <a:r>
              <a:rPr lang="en-US" dirty="0"/>
              <a:t>Intermodal transportation</a:t>
            </a:r>
          </a:p>
          <a:p>
            <a:pPr marL="347350" lvl="1" indent="-347350">
              <a:spcBef>
                <a:spcPts val="300"/>
              </a:spcBef>
              <a:spcAft>
                <a:spcPts val="300"/>
              </a:spcAft>
              <a:buFont typeface="Arial" pitchFamily="34" charset="0"/>
              <a:buChar char="•"/>
              <a:defRPr/>
            </a:pPr>
            <a:r>
              <a:rPr lang="en-US" dirty="0"/>
              <a:t>Accommodations for EMS and law enforcement</a:t>
            </a:r>
          </a:p>
          <a:p>
            <a:pPr marL="347350" lvl="1" indent="-347350">
              <a:spcBef>
                <a:spcPts val="300"/>
              </a:spcBef>
              <a:spcAft>
                <a:spcPts val="300"/>
              </a:spcAft>
              <a:buFont typeface="Arial" pitchFamily="34" charset="0"/>
              <a:buChar char="•"/>
              <a:defRPr/>
            </a:pPr>
            <a:r>
              <a:rPr lang="en-US" dirty="0"/>
              <a:t>Access</a:t>
            </a:r>
          </a:p>
          <a:p>
            <a:pPr lvl="1" eaLnBrk="1" hangingPunct="1">
              <a:defRPr/>
            </a:pPr>
            <a:endParaRPr lang="en-US" dirty="0"/>
          </a:p>
        </p:txBody>
      </p:sp>
      <p:sp>
        <p:nvSpPr>
          <p:cNvPr id="5" name="Oval 9"/>
          <p:cNvSpPr>
            <a:spLocks noChangeArrowheads="1"/>
          </p:cNvSpPr>
          <p:nvPr/>
        </p:nvSpPr>
        <p:spPr bwMode="auto">
          <a:xfrm>
            <a:off x="259772" y="1905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10" name="Rectangle 2"/>
          <p:cNvSpPr txBox="1">
            <a:spLocks noChangeArrowheads="1"/>
          </p:cNvSpPr>
          <p:nvPr/>
        </p:nvSpPr>
        <p:spPr bwMode="auto">
          <a:xfrm>
            <a:off x="1219200" y="0"/>
            <a:ext cx="7924800" cy="1219200"/>
          </a:xfrm>
          <a:prstGeom prst="rect">
            <a:avLst/>
          </a:prstGeom>
          <a:noFill/>
          <a:ln w="9525">
            <a:noFill/>
            <a:miter lim="800000"/>
            <a:headEnd/>
            <a:tailEnd/>
          </a:ln>
        </p:spPr>
        <p:txBody>
          <a:bodyPr vert="horz" wrap="square" lIns="91407" tIns="45704" rIns="91407" bIns="45704" numCol="1" anchor="ctr"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eaLnBrk="1" hangingPunct="1"/>
            <a:r>
              <a:rPr lang="en-US" sz="3600" b="1" dirty="0">
                <a:solidFill>
                  <a:srgbClr val="00ACA1"/>
                </a:solidFill>
                <a:latin typeface="Arial" panose="020B0604020202020204" pitchFamily="34" charset="0"/>
              </a:rPr>
              <a:t>Review Project Data:</a:t>
            </a:r>
          </a:p>
          <a:p>
            <a:pPr eaLnBrk="1" hangingPunct="1"/>
            <a:r>
              <a:rPr lang="en-US" sz="3600" b="1" dirty="0">
                <a:solidFill>
                  <a:srgbClr val="00ACA1"/>
                </a:solidFill>
                <a:latin typeface="Arial" panose="020B0604020202020204" pitchFamily="34" charset="0"/>
              </a:rPr>
              <a:t>Active Work Zone Phase</a:t>
            </a:r>
          </a:p>
        </p:txBody>
      </p:sp>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89</a:t>
            </a:fld>
            <a:endParaRPr lang="en-US" dirty="0">
              <a:solidFill>
                <a:prstClr val="white"/>
              </a:solidFill>
              <a:latin typeface="Arial" panose="020B0604020202020204" pitchFamily="34" charset="0"/>
            </a:endParaRPr>
          </a:p>
        </p:txBody>
      </p:sp>
      <p:pic>
        <p:nvPicPr>
          <p:cNvPr id="2050" name="Picture 2" descr="Work zone with drums and arrow board"/>
          <p:cNvPicPr>
            <a:picLocks noChangeAspect="1" noChangeArrowheads="1"/>
          </p:cNvPicPr>
          <p:nvPr/>
        </p:nvPicPr>
        <p:blipFill>
          <a:blip r:embed="rId3" cstate="print"/>
          <a:srcRect/>
          <a:stretch>
            <a:fillRect/>
          </a:stretch>
        </p:blipFill>
        <p:spPr bwMode="auto">
          <a:xfrm>
            <a:off x="5481667" y="1600200"/>
            <a:ext cx="2752666" cy="4136168"/>
          </a:xfrm>
          <a:prstGeom prst="rect">
            <a:avLst/>
          </a:prstGeom>
          <a:noFill/>
        </p:spPr>
      </p:pic>
      <p:sp>
        <p:nvSpPr>
          <p:cNvPr id="3" name="Google Shape;74;p1">
            <a:extLst>
              <a:ext uri="{FF2B5EF4-FFF2-40B4-BE49-F238E27FC236}">
                <a16:creationId xmlns:a16="http://schemas.microsoft.com/office/drawing/2014/main" id="{ED8FCA76-743D-F721-0A7C-B863E8BB0FFE}"/>
              </a:ext>
            </a:extLst>
          </p:cNvPr>
          <p:cNvSpPr/>
          <p:nvPr/>
        </p:nvSpPr>
        <p:spPr>
          <a:xfrm>
            <a:off x="7202121" y="5765677"/>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124253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4800" y="0"/>
            <a:ext cx="8458200" cy="1371600"/>
          </a:xfrm>
        </p:spPr>
        <p:txBody>
          <a:bodyPr/>
          <a:lstStyle/>
          <a:p>
            <a:pPr eaLnBrk="1" hangingPunct="1"/>
            <a:r>
              <a:rPr lang="en-US" dirty="0"/>
              <a:t>Housekeeping</a:t>
            </a:r>
          </a:p>
        </p:txBody>
      </p:sp>
      <p:sp>
        <p:nvSpPr>
          <p:cNvPr id="23555" name="Rectangle 3"/>
          <p:cNvSpPr>
            <a:spLocks noGrp="1" noChangeArrowheads="1"/>
          </p:cNvSpPr>
          <p:nvPr>
            <p:ph type="body" idx="1"/>
          </p:nvPr>
        </p:nvSpPr>
        <p:spPr>
          <a:xfrm>
            <a:off x="457199" y="1371600"/>
            <a:ext cx="6161809" cy="5080820"/>
          </a:xfrm>
        </p:spPr>
        <p:txBody>
          <a:bodyPr/>
          <a:lstStyle/>
          <a:p>
            <a:pPr eaLnBrk="1" hangingPunct="1"/>
            <a:r>
              <a:rPr lang="en-US" dirty="0"/>
              <a:t>Cell phones off/silent</a:t>
            </a:r>
          </a:p>
          <a:p>
            <a:pPr eaLnBrk="1" hangingPunct="1"/>
            <a:r>
              <a:rPr lang="en-US" dirty="0"/>
              <a:t>No texting</a:t>
            </a:r>
          </a:p>
          <a:p>
            <a:pPr eaLnBrk="1" hangingPunct="1"/>
            <a:r>
              <a:rPr lang="en-US" dirty="0"/>
              <a:t>Restroom location</a:t>
            </a:r>
          </a:p>
          <a:p>
            <a:pPr eaLnBrk="1" hangingPunct="1"/>
            <a:r>
              <a:rPr lang="en-US" dirty="0"/>
              <a:t>Emergency exits</a:t>
            </a:r>
          </a:p>
          <a:p>
            <a:pPr eaLnBrk="1" hangingPunct="1"/>
            <a:r>
              <a:rPr lang="en-US" dirty="0"/>
              <a:t>10 min. break every hour</a:t>
            </a:r>
          </a:p>
          <a:p>
            <a:pPr eaLnBrk="1" hangingPunct="1"/>
            <a:r>
              <a:rPr lang="en-US" dirty="0"/>
              <a:t>Lunch arrangements</a:t>
            </a:r>
          </a:p>
          <a:p>
            <a:pPr eaLnBrk="1" hangingPunct="1"/>
            <a:r>
              <a:rPr lang="en-US" dirty="0"/>
              <a:t>Ending time</a:t>
            </a:r>
          </a:p>
        </p:txBody>
      </p:sp>
    </p:spTree>
    <p:extLst>
      <p:ext uri="{BB962C8B-B14F-4D97-AF65-F5344CB8AC3E}">
        <p14:creationId xmlns:p14="http://schemas.microsoft.com/office/powerpoint/2010/main" val="2906704010"/>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447800" y="0"/>
            <a:ext cx="7696200" cy="1295400"/>
          </a:xfrm>
        </p:spPr>
        <p:txBody>
          <a:bodyPr>
            <a:noAutofit/>
          </a:bodyPr>
          <a:lstStyle/>
          <a:p>
            <a:pPr eaLnBrk="1" hangingPunct="1"/>
            <a:r>
              <a:rPr lang="en-US" b="1" dirty="0"/>
              <a:t>Review Project Data:</a:t>
            </a:r>
            <a:br>
              <a:rPr lang="en-US" b="1" dirty="0"/>
            </a:br>
            <a:r>
              <a:rPr lang="en-US" dirty="0"/>
              <a:t>Florida WZRSA Example</a:t>
            </a:r>
            <a:endParaRPr lang="en-US" b="1" dirty="0"/>
          </a:p>
        </p:txBody>
      </p:sp>
      <p:sp>
        <p:nvSpPr>
          <p:cNvPr id="3" name="Rectangle 2"/>
          <p:cNvSpPr/>
          <p:nvPr/>
        </p:nvSpPr>
        <p:spPr>
          <a:xfrm>
            <a:off x="408590" y="1418897"/>
            <a:ext cx="4887310" cy="4431983"/>
          </a:xfrm>
          <a:prstGeom prst="rect">
            <a:avLst/>
          </a:prstGeom>
        </p:spPr>
        <p:txBody>
          <a:bodyPr wrap="square">
            <a:spAutoFit/>
          </a:bodyPr>
          <a:lstStyle/>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TMP</a:t>
            </a:r>
          </a:p>
          <a:p>
            <a:pPr marL="804672" lvl="2" indent="-347472">
              <a:spcBef>
                <a:spcPts val="300"/>
              </a:spcBef>
              <a:spcAft>
                <a:spcPts val="300"/>
              </a:spcAft>
              <a:buFont typeface="Arial" pitchFamily="34" charset="0"/>
              <a:buChar char="•"/>
            </a:pPr>
            <a:r>
              <a:rPr lang="en-US" sz="2800" dirty="0">
                <a:latin typeface="Arial" panose="020B0604020202020204" pitchFamily="34" charset="0"/>
              </a:rPr>
              <a:t>TTC Plan</a:t>
            </a:r>
            <a:endParaRPr lang="en-US" sz="2800" b="0" dirty="0">
              <a:solidFill>
                <a:schemeClr val="tx1"/>
              </a:solidFill>
              <a:latin typeface="Arial" panose="020B0604020202020204" pitchFamily="34" charset="0"/>
            </a:endParaRP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Construction staging</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Historical crash data</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Work zone crashes/ causes</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Visited the TMC</a:t>
            </a:r>
          </a:p>
          <a:p>
            <a:pPr marL="804672" lvl="2" indent="-347472">
              <a:spcBef>
                <a:spcPts val="300"/>
              </a:spcBef>
              <a:spcAft>
                <a:spcPts val="300"/>
              </a:spcAft>
              <a:buFont typeface="Arial" pitchFamily="34" charset="0"/>
              <a:buChar char="•"/>
            </a:pPr>
            <a:r>
              <a:rPr lang="en-US" sz="2800" dirty="0">
                <a:latin typeface="Arial" panose="020B0604020202020204" pitchFamily="34" charset="0"/>
              </a:rPr>
              <a:t>L</a:t>
            </a:r>
            <a:r>
              <a:rPr lang="en-US" sz="2800" b="0" dirty="0">
                <a:solidFill>
                  <a:schemeClr val="tx1"/>
                </a:solidFill>
                <a:latin typeface="Arial" panose="020B0604020202020204" pitchFamily="34" charset="0"/>
              </a:rPr>
              <a:t>ive video feed of project area</a:t>
            </a:r>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l="9798" r="5944"/>
          <a:stretch>
            <a:fillRect/>
          </a:stretch>
        </p:blipFill>
        <p:spPr>
          <a:xfrm>
            <a:off x="5000297" y="1735830"/>
            <a:ext cx="3812628" cy="3524882"/>
          </a:xfrm>
          <a:prstGeom prst="rect">
            <a:avLst/>
          </a:prstGeom>
        </p:spPr>
      </p:pic>
      <p:sp>
        <p:nvSpPr>
          <p:cNvPr id="6" name="Oval 9"/>
          <p:cNvSpPr>
            <a:spLocks noChangeArrowheads="1"/>
          </p:cNvSpPr>
          <p:nvPr/>
        </p:nvSpPr>
        <p:spPr bwMode="auto">
          <a:xfrm>
            <a:off x="183572" y="95250"/>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ADC504A7-7C2A-B564-CB71-D82E907253D6}"/>
              </a:ext>
            </a:extLst>
          </p:cNvPr>
          <p:cNvSpPr/>
          <p:nvPr/>
        </p:nvSpPr>
        <p:spPr>
          <a:xfrm>
            <a:off x="7764470" y="5331464"/>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069525745"/>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10200" y="1655379"/>
            <a:ext cx="3454399" cy="2590800"/>
          </a:xfrm>
          <a:prstGeom prst="rect">
            <a:avLst/>
          </a:prstGeom>
          <a:noFill/>
        </p:spPr>
      </p:pic>
      <p:sp>
        <p:nvSpPr>
          <p:cNvPr id="110594" name="Rectangle 2"/>
          <p:cNvSpPr>
            <a:spLocks noGrp="1" noChangeArrowheads="1"/>
          </p:cNvSpPr>
          <p:nvPr>
            <p:ph type="title" idx="4294967295"/>
          </p:nvPr>
        </p:nvSpPr>
        <p:spPr>
          <a:xfrm>
            <a:off x="1537854" y="0"/>
            <a:ext cx="7606145" cy="1295400"/>
          </a:xfrm>
        </p:spPr>
        <p:txBody>
          <a:bodyPr>
            <a:noAutofit/>
          </a:bodyPr>
          <a:lstStyle/>
          <a:p>
            <a:pPr eaLnBrk="1" hangingPunct="1"/>
            <a:r>
              <a:rPr lang="en-US" b="1" dirty="0"/>
              <a:t>Review Project Data:</a:t>
            </a:r>
            <a:br>
              <a:rPr lang="en-US" b="1" dirty="0"/>
            </a:br>
            <a:r>
              <a:rPr lang="en-US" b="1" dirty="0"/>
              <a:t>118</a:t>
            </a:r>
            <a:r>
              <a:rPr lang="en-US" b="1" baseline="30000" dirty="0"/>
              <a:t>th</a:t>
            </a:r>
            <a:r>
              <a:rPr lang="en-US" b="1" dirty="0"/>
              <a:t> Avenue</a:t>
            </a:r>
          </a:p>
        </p:txBody>
      </p:sp>
      <p:sp>
        <p:nvSpPr>
          <p:cNvPr id="3" name="Rectangle 2"/>
          <p:cNvSpPr/>
          <p:nvPr/>
        </p:nvSpPr>
        <p:spPr>
          <a:xfrm>
            <a:off x="346841" y="1295400"/>
            <a:ext cx="4792718" cy="4355038"/>
          </a:xfrm>
          <a:prstGeom prst="rect">
            <a:avLst/>
          </a:prstGeom>
          <a:solidFill>
            <a:schemeClr val="bg1"/>
          </a:solidFill>
        </p:spPr>
        <p:txBody>
          <a:bodyPr wrap="square">
            <a:spAutoFit/>
          </a:bodyPr>
          <a:lstStyle/>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Design plans</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TTCP, TMP</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Construction staging</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Pedestrian accommodations</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Impact of vertical flyovers on nearby airport</a:t>
            </a:r>
          </a:p>
          <a:p>
            <a:pPr marL="347472" lvl="1" indent="-347472">
              <a:spcBef>
                <a:spcPts val="300"/>
              </a:spcBef>
              <a:spcAft>
                <a:spcPts val="300"/>
              </a:spcAft>
              <a:buFont typeface="Arial" pitchFamily="34" charset="0"/>
              <a:buChar char="•"/>
            </a:pPr>
            <a:r>
              <a:rPr lang="en-US" sz="2800" b="0" dirty="0">
                <a:solidFill>
                  <a:schemeClr val="tx1"/>
                </a:solidFill>
                <a:latin typeface="Arial" panose="020B0604020202020204" pitchFamily="34" charset="0"/>
              </a:rPr>
              <a:t>Used web-mapping to “drive through”</a:t>
            </a:r>
          </a:p>
        </p:txBody>
      </p:sp>
      <p:sp>
        <p:nvSpPr>
          <p:cNvPr id="4" name="Oval 3">
            <a:extLst>
              <a:ext uri="{C183D7F6-B498-43B3-948B-1728B52AA6E4}">
                <adec:decorative xmlns:adec="http://schemas.microsoft.com/office/drawing/2017/decorative" val="1"/>
              </a:ext>
            </a:extLst>
          </p:cNvPr>
          <p:cNvSpPr/>
          <p:nvPr/>
        </p:nvSpPr>
        <p:spPr>
          <a:xfrm>
            <a:off x="5641428" y="1828800"/>
            <a:ext cx="7620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Oval 9"/>
          <p:cNvSpPr>
            <a:spLocks noChangeArrowheads="1"/>
          </p:cNvSpPr>
          <p:nvPr/>
        </p:nvSpPr>
        <p:spPr bwMode="auto">
          <a:xfrm>
            <a:off x="204355" y="102662"/>
            <a:ext cx="1104900" cy="11049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anchor="ctr"/>
          <a:lstStyle/>
          <a:p>
            <a:pPr algn="ctr">
              <a:defRPr/>
            </a:pPr>
            <a:r>
              <a:rPr lang="en-US" sz="1600" dirty="0">
                <a:solidFill>
                  <a:schemeClr val="bg1"/>
                </a:solidFill>
                <a:latin typeface="Arial Black" pitchFamily="34" charset="0"/>
                <a:cs typeface="Arial" charset="0"/>
              </a:rPr>
              <a:t>Example</a:t>
            </a:r>
          </a:p>
        </p:txBody>
      </p:sp>
      <p:sp>
        <p:nvSpPr>
          <p:cNvPr id="2" name="Google Shape;74;p1">
            <a:extLst>
              <a:ext uri="{FF2B5EF4-FFF2-40B4-BE49-F238E27FC236}">
                <a16:creationId xmlns:a16="http://schemas.microsoft.com/office/drawing/2014/main" id="{FDFFE57E-5334-579A-DF6A-7E17D86445FB}"/>
              </a:ext>
            </a:extLst>
          </p:cNvPr>
          <p:cNvSpPr/>
          <p:nvPr/>
        </p:nvSpPr>
        <p:spPr>
          <a:xfrm>
            <a:off x="7729501" y="4359977"/>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2630292373"/>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18896" y="29028"/>
            <a:ext cx="7725103" cy="1219200"/>
          </a:xfrm>
        </p:spPr>
        <p:txBody>
          <a:bodyPr>
            <a:noAutofit/>
          </a:bodyPr>
          <a:lstStyle/>
          <a:p>
            <a:r>
              <a:rPr lang="en-US" b="1" dirty="0"/>
              <a:t>Field Review: </a:t>
            </a:r>
            <a:r>
              <a:rPr lang="en-US" dirty="0"/>
              <a:t>Team Preparation</a:t>
            </a:r>
            <a:endParaRPr lang="en-US" b="1" dirty="0"/>
          </a:p>
        </p:txBody>
      </p:sp>
      <p:sp>
        <p:nvSpPr>
          <p:cNvPr id="10" name="Text Placeholder 2"/>
          <p:cNvSpPr>
            <a:spLocks noGrp="1"/>
          </p:cNvSpPr>
          <p:nvPr>
            <p:ph type="body" sz="quarter" idx="4294967295"/>
          </p:nvPr>
        </p:nvSpPr>
        <p:spPr>
          <a:xfrm>
            <a:off x="304800" y="1600200"/>
            <a:ext cx="6231082" cy="5029200"/>
          </a:xfrm>
        </p:spPr>
        <p:txBody>
          <a:bodyPr>
            <a:noAutofit/>
          </a:bodyPr>
          <a:lstStyle/>
          <a:p>
            <a:pPr marL="285750" lvl="1">
              <a:spcBef>
                <a:spcPts val="300"/>
              </a:spcBef>
              <a:spcAft>
                <a:spcPts val="300"/>
              </a:spcAft>
              <a:buFont typeface="Arial" pitchFamily="34" charset="0"/>
              <a:buChar char="•"/>
              <a:defRPr/>
            </a:pPr>
            <a:r>
              <a:rPr lang="en-US" dirty="0">
                <a:cs typeface="Arial" pitchFamily="34" charset="0"/>
              </a:rPr>
              <a:t>Transportation</a:t>
            </a:r>
          </a:p>
          <a:p>
            <a:pPr marL="285750" lvl="1">
              <a:spcBef>
                <a:spcPts val="300"/>
              </a:spcBef>
              <a:spcAft>
                <a:spcPts val="300"/>
              </a:spcAft>
              <a:buFont typeface="Arial" pitchFamily="34" charset="0"/>
              <a:buChar char="•"/>
              <a:defRPr/>
            </a:pPr>
            <a:r>
              <a:rPr lang="en-US" dirty="0">
                <a:cs typeface="Arial" pitchFamily="34" charset="0"/>
              </a:rPr>
              <a:t>Equipment</a:t>
            </a:r>
          </a:p>
          <a:p>
            <a:pPr marL="285750" lvl="1">
              <a:spcBef>
                <a:spcPts val="300"/>
              </a:spcBef>
              <a:spcAft>
                <a:spcPts val="300"/>
              </a:spcAft>
              <a:buFont typeface="Arial" pitchFamily="34" charset="0"/>
              <a:buChar char="•"/>
              <a:defRPr/>
            </a:pPr>
            <a:r>
              <a:rPr lang="en-US" dirty="0">
                <a:cs typeface="Arial" pitchFamily="34" charset="0"/>
              </a:rPr>
              <a:t>Note-taker</a:t>
            </a:r>
          </a:p>
          <a:p>
            <a:pPr marL="285750" lvl="1">
              <a:spcBef>
                <a:spcPts val="300"/>
              </a:spcBef>
              <a:spcAft>
                <a:spcPts val="300"/>
              </a:spcAft>
              <a:buFont typeface="Arial" pitchFamily="34" charset="0"/>
              <a:buChar char="•"/>
              <a:defRPr/>
            </a:pPr>
            <a:r>
              <a:rPr lang="en-US" dirty="0">
                <a:cs typeface="Arial" pitchFamily="34" charset="0"/>
              </a:rPr>
              <a:t>Photographer</a:t>
            </a:r>
          </a:p>
          <a:p>
            <a:pPr marL="285750" lvl="1">
              <a:spcBef>
                <a:spcPts val="300"/>
              </a:spcBef>
              <a:spcAft>
                <a:spcPts val="300"/>
              </a:spcAft>
              <a:buFont typeface="Arial" pitchFamily="34" charset="0"/>
              <a:buChar char="•"/>
              <a:defRPr/>
            </a:pPr>
            <a:r>
              <a:rPr lang="en-US" dirty="0">
                <a:cs typeface="Arial" pitchFamily="34" charset="0"/>
              </a:rPr>
              <a:t>Team safety</a:t>
            </a:r>
          </a:p>
          <a:p>
            <a:pPr marL="685800" lvl="2">
              <a:spcBef>
                <a:spcPts val="300"/>
              </a:spcBef>
              <a:spcAft>
                <a:spcPts val="300"/>
              </a:spcAft>
              <a:buFont typeface="Arial" pitchFamily="34" charset="0"/>
              <a:buChar char="•"/>
              <a:defRPr/>
            </a:pPr>
            <a:r>
              <a:rPr lang="en-US" dirty="0">
                <a:cs typeface="Arial" pitchFamily="34" charset="0"/>
              </a:rPr>
              <a:t>PPE</a:t>
            </a:r>
          </a:p>
          <a:p>
            <a:pPr marL="685800" lvl="2">
              <a:spcBef>
                <a:spcPts val="300"/>
              </a:spcBef>
              <a:spcAft>
                <a:spcPts val="300"/>
              </a:spcAft>
              <a:buFont typeface="Arial" pitchFamily="34" charset="0"/>
              <a:buChar char="•"/>
              <a:defRPr/>
            </a:pPr>
            <a:r>
              <a:rPr lang="en-US" dirty="0">
                <a:cs typeface="Arial" pitchFamily="34" charset="0"/>
              </a:rPr>
              <a:t>Class 2 or 3 vests</a:t>
            </a:r>
          </a:p>
          <a:p>
            <a:pPr marL="685800" lvl="2">
              <a:spcBef>
                <a:spcPts val="300"/>
              </a:spcBef>
              <a:spcAft>
                <a:spcPts val="300"/>
              </a:spcAft>
              <a:buFont typeface="Arial" pitchFamily="34" charset="0"/>
              <a:buChar char="•"/>
              <a:defRPr/>
            </a:pPr>
            <a:r>
              <a:rPr lang="en-US" dirty="0">
                <a:cs typeface="Arial" pitchFamily="34" charset="0"/>
              </a:rPr>
              <a:t>Water</a:t>
            </a:r>
          </a:p>
          <a:p>
            <a:pPr marL="285750" indent="-285750">
              <a:spcAft>
                <a:spcPts val="300"/>
              </a:spcAft>
            </a:pPr>
            <a:endParaRPr lang="en-US" sz="2000" dirty="0"/>
          </a:p>
        </p:txBody>
      </p:sp>
      <p:sp>
        <p:nvSpPr>
          <p:cNvPr id="4" name="Oval 9"/>
          <p:cNvSpPr>
            <a:spLocks noChangeArrowheads="1"/>
          </p:cNvSpPr>
          <p:nvPr/>
        </p:nvSpPr>
        <p:spPr bwMode="auto">
          <a:xfrm>
            <a:off x="228600"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13" name="Slide Number Placeholder 1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92</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37711096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47800" y="0"/>
            <a:ext cx="7696200" cy="1295400"/>
          </a:xfrm>
        </p:spPr>
        <p:txBody>
          <a:bodyPr>
            <a:noAutofit/>
          </a:bodyPr>
          <a:lstStyle/>
          <a:p>
            <a:r>
              <a:rPr lang="en-US" b="1" dirty="0"/>
              <a:t>Field </a:t>
            </a:r>
            <a:r>
              <a:rPr lang="en-US" dirty="0"/>
              <a:t>Review: Team Equipment</a:t>
            </a:r>
            <a:endParaRPr lang="en-US" b="1" dirty="0"/>
          </a:p>
        </p:txBody>
      </p:sp>
      <p:sp>
        <p:nvSpPr>
          <p:cNvPr id="4" name="Oval 9"/>
          <p:cNvSpPr>
            <a:spLocks noChangeArrowheads="1"/>
          </p:cNvSpPr>
          <p:nvPr/>
        </p:nvSpPr>
        <p:spPr bwMode="auto">
          <a:xfrm>
            <a:off x="228600"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5" name="Rectangle 4"/>
          <p:cNvSpPr/>
          <p:nvPr/>
        </p:nvSpPr>
        <p:spPr>
          <a:xfrm>
            <a:off x="1172024" y="1413079"/>
            <a:ext cx="4532586" cy="4031841"/>
          </a:xfrm>
          <a:prstGeom prst="rect">
            <a:avLst/>
          </a:prstGeom>
        </p:spPr>
        <p:txBody>
          <a:bodyPr wrap="square" lIns="91407" tIns="45704" rIns="91407" bIns="45704">
            <a:spAutoFit/>
          </a:bodyPr>
          <a:lstStyle/>
          <a:p>
            <a:pPr indent="-282575">
              <a:spcBef>
                <a:spcPts val="600"/>
              </a:spcBef>
              <a:spcAft>
                <a:spcPts val="600"/>
              </a:spcAft>
              <a:buFont typeface="Arial" pitchFamily="34" charset="0"/>
              <a:buChar char="•"/>
              <a:defRPr/>
            </a:pPr>
            <a:r>
              <a:rPr lang="en-US" sz="2800" b="0" dirty="0">
                <a:solidFill>
                  <a:schemeClr val="tx1"/>
                </a:solidFill>
                <a:latin typeface="Arial" panose="020B0604020202020204" pitchFamily="34" charset="0"/>
                <a:cs typeface="Arial" pitchFamily="34" charset="0"/>
              </a:rPr>
              <a:t>Drawings</a:t>
            </a:r>
          </a:p>
          <a:p>
            <a:pPr indent="-282575">
              <a:spcBef>
                <a:spcPts val="600"/>
              </a:spcBef>
              <a:spcAft>
                <a:spcPts val="600"/>
              </a:spcAft>
              <a:buFont typeface="Arial" pitchFamily="34" charset="0"/>
              <a:buChar char="•"/>
              <a:defRPr/>
            </a:pPr>
            <a:r>
              <a:rPr lang="en-US" sz="2800" dirty="0">
                <a:latin typeface="Arial" panose="020B0604020202020204" pitchFamily="34" charset="0"/>
                <a:cs typeface="Arial" pitchFamily="34" charset="0"/>
              </a:rPr>
              <a:t>A</a:t>
            </a:r>
            <a:r>
              <a:rPr lang="en-US" sz="2800" b="0" dirty="0">
                <a:solidFill>
                  <a:schemeClr val="tx1"/>
                </a:solidFill>
                <a:latin typeface="Arial" panose="020B0604020202020204" pitchFamily="34" charset="0"/>
                <a:cs typeface="Arial" pitchFamily="34" charset="0"/>
              </a:rPr>
              <a:t>erial photos</a:t>
            </a:r>
          </a:p>
          <a:p>
            <a:pPr indent="-282575">
              <a:spcBef>
                <a:spcPts val="600"/>
              </a:spcBef>
              <a:spcAft>
                <a:spcPts val="600"/>
              </a:spcAft>
              <a:buFont typeface="Arial" pitchFamily="34" charset="0"/>
              <a:buChar char="•"/>
              <a:defRPr/>
            </a:pPr>
            <a:r>
              <a:rPr lang="en-US" sz="2800" b="0" dirty="0">
                <a:solidFill>
                  <a:schemeClr val="tx1"/>
                </a:solidFill>
                <a:latin typeface="Arial" panose="020B0604020202020204" pitchFamily="34" charset="0"/>
                <a:cs typeface="Arial" pitchFamily="34" charset="0"/>
              </a:rPr>
              <a:t>Cameras (still and video)</a:t>
            </a:r>
          </a:p>
          <a:p>
            <a:pPr indent="-282575">
              <a:spcBef>
                <a:spcPts val="600"/>
              </a:spcBef>
              <a:spcAft>
                <a:spcPts val="600"/>
              </a:spcAft>
              <a:buFont typeface="Arial" pitchFamily="34" charset="0"/>
              <a:buChar char="•"/>
              <a:defRPr/>
            </a:pPr>
            <a:r>
              <a:rPr lang="en-US" sz="2800" dirty="0">
                <a:latin typeface="Arial" panose="020B0604020202020204" pitchFamily="34" charset="0"/>
                <a:cs typeface="Arial" pitchFamily="34" charset="0"/>
              </a:rPr>
              <a:t>Measuring tape</a:t>
            </a:r>
            <a:endParaRPr lang="en-US" sz="2800" b="0" dirty="0">
              <a:solidFill>
                <a:schemeClr val="tx1"/>
              </a:solidFill>
              <a:latin typeface="Arial" panose="020B0604020202020204" pitchFamily="34" charset="0"/>
              <a:cs typeface="Arial" pitchFamily="34" charset="0"/>
            </a:endParaRPr>
          </a:p>
          <a:p>
            <a:pPr indent="-282575">
              <a:spcBef>
                <a:spcPts val="600"/>
              </a:spcBef>
              <a:spcAft>
                <a:spcPts val="600"/>
              </a:spcAft>
              <a:buFont typeface="Arial" pitchFamily="34" charset="0"/>
              <a:buChar char="•"/>
              <a:defRPr/>
            </a:pPr>
            <a:r>
              <a:rPr lang="en-US" sz="2800" b="0" dirty="0">
                <a:solidFill>
                  <a:schemeClr val="tx1"/>
                </a:solidFill>
                <a:latin typeface="Arial" panose="020B0604020202020204" pitchFamily="34" charset="0"/>
                <a:cs typeface="Arial" pitchFamily="34" charset="0"/>
              </a:rPr>
              <a:t>Note pad</a:t>
            </a:r>
          </a:p>
          <a:p>
            <a:pPr indent="-282575">
              <a:spcBef>
                <a:spcPts val="600"/>
              </a:spcBef>
              <a:spcAft>
                <a:spcPts val="600"/>
              </a:spcAft>
              <a:buFont typeface="Arial" pitchFamily="34" charset="0"/>
              <a:buChar char="•"/>
              <a:defRPr/>
            </a:pPr>
            <a:r>
              <a:rPr lang="en-US" sz="2800" dirty="0">
                <a:latin typeface="Arial" panose="020B0604020202020204" pitchFamily="34" charset="0"/>
                <a:cs typeface="Arial" pitchFamily="34" charset="0"/>
              </a:rPr>
              <a:t>Binoculars</a:t>
            </a:r>
          </a:p>
          <a:p>
            <a:pPr indent="-282575">
              <a:spcBef>
                <a:spcPts val="600"/>
              </a:spcBef>
              <a:spcAft>
                <a:spcPts val="600"/>
              </a:spcAft>
              <a:buFont typeface="Arial" pitchFamily="34" charset="0"/>
              <a:buChar char="•"/>
              <a:defRPr/>
            </a:pPr>
            <a:r>
              <a:rPr lang="en-US" sz="2800" b="0" dirty="0">
                <a:solidFill>
                  <a:schemeClr val="tx1"/>
                </a:solidFill>
                <a:latin typeface="Arial" panose="020B0604020202020204" pitchFamily="34" charset="0"/>
                <a:cs typeface="Arial" pitchFamily="34" charset="0"/>
              </a:rPr>
              <a:t>Prompt list</a:t>
            </a:r>
            <a:endParaRPr lang="en-US" sz="3200" b="0" dirty="0">
              <a:solidFill>
                <a:schemeClr val="tx1"/>
              </a:solidFill>
              <a:latin typeface="Arial" panose="020B0604020202020204" pitchFamily="34" charset="0"/>
              <a:cs typeface="Arial" pitchFamily="34" charset="0"/>
            </a:endParaRPr>
          </a:p>
        </p:txBody>
      </p:sp>
      <p:sp>
        <p:nvSpPr>
          <p:cNvPr id="13" name="Slide Number Placeholder 12"/>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93</a:t>
            </a:fld>
            <a:endParaRPr lang="en-US" dirty="0">
              <a:solidFill>
                <a:prstClr val="white"/>
              </a:solidFill>
              <a:latin typeface="Arial" panose="020B0604020202020204" pitchFamily="34" charset="0"/>
            </a:endParaRPr>
          </a:p>
        </p:txBody>
      </p:sp>
    </p:spTree>
    <p:extLst>
      <p:ext uri="{BB962C8B-B14F-4D97-AF65-F5344CB8AC3E}">
        <p14:creationId xmlns:p14="http://schemas.microsoft.com/office/powerpoint/2010/main" val="1456349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18896" y="0"/>
            <a:ext cx="7725103" cy="1295400"/>
          </a:xfrm>
        </p:spPr>
        <p:txBody>
          <a:bodyPr>
            <a:noAutofit/>
          </a:bodyPr>
          <a:lstStyle/>
          <a:p>
            <a:r>
              <a:rPr lang="en-US" b="1" dirty="0"/>
              <a:t>Field </a:t>
            </a:r>
            <a:r>
              <a:rPr lang="en-US" dirty="0"/>
              <a:t>Review:</a:t>
            </a:r>
            <a:br>
              <a:rPr lang="en-US" dirty="0"/>
            </a:br>
            <a:r>
              <a:rPr lang="en-US" dirty="0"/>
              <a:t>Drive and Walk the Site!</a:t>
            </a:r>
            <a:endParaRPr lang="en-US" b="1" dirty="0"/>
          </a:p>
        </p:txBody>
      </p:sp>
      <p:pic>
        <p:nvPicPr>
          <p:cNvPr id="4" name="Picture 11" descr="RSA team near intersectio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1600200"/>
            <a:ext cx="3937000" cy="2952750"/>
          </a:xfrm>
          <a:prstGeom prst="rect">
            <a:avLst/>
          </a:prstGeom>
          <a:noFill/>
          <a:ln w="57150">
            <a:solidFill>
              <a:schemeClr val="bg1"/>
            </a:solidFill>
            <a:miter lim="800000"/>
            <a:headEnd/>
            <a:tailEnd/>
          </a:ln>
        </p:spPr>
      </p:pic>
      <p:sp>
        <p:nvSpPr>
          <p:cNvPr id="6" name="Oval 9"/>
          <p:cNvSpPr>
            <a:spLocks noChangeArrowheads="1"/>
          </p:cNvSpPr>
          <p:nvPr/>
        </p:nvSpPr>
        <p:spPr bwMode="auto">
          <a:xfrm>
            <a:off x="228600"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pic>
        <p:nvPicPr>
          <p:cNvPr id="7" name="Picture 11" descr="Cars driving through standing water on roadwa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02202" y="1989138"/>
            <a:ext cx="3350111" cy="2405062"/>
          </a:xfrm>
          <a:prstGeom prst="rect">
            <a:avLst/>
          </a:prstGeom>
          <a:noFill/>
          <a:ln w="57150">
            <a:solidFill>
              <a:schemeClr val="bg1"/>
            </a:solidFill>
            <a:miter lim="800000"/>
            <a:headEnd/>
            <a:tailEnd/>
          </a:ln>
        </p:spPr>
      </p:pic>
      <p:sp>
        <p:nvSpPr>
          <p:cNvPr id="10" name="Slide Number Placeholder 9"/>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94</a:t>
            </a:fld>
            <a:endParaRPr lang="en-US" dirty="0">
              <a:solidFill>
                <a:prstClr val="white"/>
              </a:solidFill>
              <a:latin typeface="Arial" panose="020B0604020202020204" pitchFamily="34" charset="0"/>
            </a:endParaRPr>
          </a:p>
        </p:txBody>
      </p:sp>
      <p:sp>
        <p:nvSpPr>
          <p:cNvPr id="121859" name="AutoShape 3" descr="data:image/jpeg;base64,/9j/4AAQSkZJRgABAQAAAQABAAD/2wCEAAkGBhQSEBQUEhIVFRAVFRQVDxQUFBQUFRYUFBAWFRUUFRUXHCYeFxkjGRQUHy8gIycpLC4sFh4xNTAsNSYrLCkBCQoKDgwOGg8PGikcHRwpLCwsKSwsKSwpKSwpKikpKSwsKSkpLCksKSksKSwpKSwsKSkpLCwpKSopKSkpLCwpKf/AABEIAJkAywMBIgACEQEDEQH/xAAcAAAABwEBAAAAAAAAAAAAAAABAgMEBQYIAAf/xABGEAABAwEFAQoKCQIGAwAAAAABAAIRAwQFEiExQQYHEyJRYXGRk9EXMkJTVHKBorLwFCMlc6Gxs8HhUvEVFjVEYpI0Y4P/xAAZAQADAQEBAAAAAAAAAAAAAAAAAQIDBAX/xAAhEQADAQACAwADAQEAAAAAAAAAARECEiEDMUETUYFxYf/aAAwDAQACEQMRAD8Acbs9863Wa32ijSfTFKm8NYDSa4wWNOZ25kqG8MN4+cpdi1Md8Zn2ra/vB+kxVzAo7IpcvDDePnKXYtXeGG8fOUuxaqdgXBiVYUuXhgvHzlPsWrvDBePnKXYtVPDF3Bo7Clv8MF4+cpdi1d4Ybx85S7Fqp5YgLUdhS5eGC8fOUuxajDfevHzlLsWqlhqVYxHYPRcBvu3j5yn2LVx33Lx85S7FqrNOzSEZ1iPIqhPMsTt968fOUuxaiHfhvHzlLsWqsV6MJo9qnspaLgd+S8vOUuxag8Mt5ecpdi1UshEKKaIux35by85S7FqDwy3l5yl2LVSSghHZURd/DNeXnKXYtXeGa8vOUuxaqQuRQiLv4Zry85S7Fq7wzXl5yl2LVSFyKERd/DNeXnKXYtXeGW8vOUuxaqQuRQheqO/HeJc0GpSguAP1LdCRzrQQWR7P47fWb8QWuR89apCZnnfDo/alqP8A7B+kxV3gF6zum3DVK9qr1mgFrngASJnA0aKAfuCqh4plvHIn2Jwy4ab6KLwK7glab23K1KBDXthxz9ijzdDhmQYShLy0RbKCP9EUxdl3F7wI1MK/UN7NxbJIkeLzzokPOWzyWpZ4SDmq3bp7iNneWHZt5edVeq1IGmumINanVClKQanlmqQQmiGWvcluf4eoGkZHXm51bbdvdCnTe8HEQMhCbb3d8sa8MLQC7IHavQrfb2U6bnEghozC0LxlTsztelkwuKhqrVcN1FuD6jiABns6VU65UMle+hm4JMhLEIC1QaoRhcQjwilBSYRchXIKAXIV0JgAEK4BCUgDWbx2+s34gtchZHsw47fWb8QWuAqySzy6+N1LrPeFohxhrxDNhljdfnYl6O+KTVD3DiAZt+dNqhN3Fka6218HCOcXjhQAAGwxsRygzr0qIsV2Q6agingccT8UYmtlwBZtAH4qrCMvbcL5a78p169A1CBTcA5oaWuPjQA7k00Uvuop2YWV04dOLhwzr3ryS0WmmyDTLp/5CCZnjILReNSAHYoIkTOhGX4Qlaa628uE1cN5tpVwQ0ET5QHKvV27oaOGcYyGY/NeB0rSQZTlt7uG06FBjnc9otG7+/xVqENDS0DimBJC8+rukp3a7Zi/ZRtR0lSS9V0CUdj0mUUOQmInbsvQ0zIOezvU07dI5wqEFxZxJBMEySNk86pYqKRsVf6qsOVrCPY/+VVEqEvG04nEjQlRjylajpSXBk7MkmxpCMIzgl6NNKPoKSqR70mU5rNSBCC0wkLkK6EF0LCEIUMIChQuKGECBB7P47fWb8QWuB89ayPZvHZ6zfiC1wFWQZ5LuqaHW+uOEwScJIE5YWHCepRIs4DMFW0PAY5zhRAABxCC9rpmDzjYg3WWprb0tOKS01ADBiPq2J65tB9ITMx9VUzME5CB5WZ00VSnPyacKha2sBMTHk5+TsSVW0N4sR4oBxmcxtGwdA2K403UWNLX2dgqCYMN47R5QAPWoC8rRTJMBgI8iBrzKXDRVP8A0hfpPR7OhGaZBcNBqi1n8w6kehU4h4wE6tJIJzER/V0JMn2J1ojI9O3PmTbFqnotDTAJIBIBMTAnMxtjWOZWewWWztpUqlSgHteSwOaSwyMswTH4hTTTWJ7KSXIpcp+8K1mcwhtNzagJkjIamNSdkKAq04RRcXKBiTuyVoFTPyRH/cJmGpWgRxpJnDxcpnjDXkyRRQLwh5UDTKJOaVoNkphAwcUDnFSLbAS3EAcIMExlJGQnlTZ9nhMUnsYEZormJepTSDipKQRwQLigTKOIXSulAgYKKhhcSgEGsw47fWb8QWuAskWfx2+s34gtbhVkGZ43wHxetrzy4Rv6TES6bflwbyY2HkKNvhD7Utf3g/SYq+x8dISTMdIv1OiyqAxwcX+S5slzT/xIzhBSslNrvrKDcETTqOLQHgTiLYznKM9oVTq3q1zGtfikSJaY8niTzTqlbBbLPGAsLi4ATicIIM55wW5aQpbpt48xdvosd5votEBgLdhjP+VVbYGudIy0Ajp2qRvC3cVtJ4OFmM03tIM4iCAZ2CEwNWk2qCHE0wJkicwyYI5MUBF6F+Ne076CvZWdT0mgHhshmFsiQOPGRg/ipCreQFJtKpiDgZxZ4CZ0cCMoA1SduvQhopurPLIxBoeWgzmCWjKYhR1au57GhudNvFDRm5oBLpnWJcdehRm/Tfyav8AtlB7Yc9rgHgupmMnNB8Zp2jnTerRc1jXkfVvJwHE2cjnxQZHtTaq1xJycRnGR0/ZImk7+k9SqMnTx8TFzB0R2UjOh05OUJrwZ5FPWBz3UKoNRxaWCGySIa/C0xsjOOlBj1CGeM+kfwfyXo+43e+FqpMqh7G0yIcC/G/ECQeKPFE7CvPzQOHTNrgHbTDv5H4q83Fdj7FaqZPGpuh9MhzX5E5Y8GQdt9oQ2k4NLql5duKNOn9Gp1GijUnhARJJgcbPkIEAKAvne/oUqT3OtTcTR/QSZGyAdSpi3Xy9zajiSTwYNMgHJ3CDIc8BUa9rfVqzAcWknjQYcRqARqdeopJp+i9X6ipVsimFVyeWrJxTWo2VZihAoE5p2F7sw0kexLG6KgzLYHOR87Em4bZy9ehguhTlvuRjMHB1mVMTGufEjA8jNhnWAoytZcJh2WsexTna0qi9ePWRsSgQoIVmYpZvHb6zfiC1uFkmzeO31m/EFrYKsiM5b4rvtW1/eD9JirpJ1+YVh3xT9q2v7wZ//ACYq9iUfTP6LNs55edS923Qx5xScQ1bz8o5lEWatlB2adCkLJbcJyPR3Ji7Jxl3tORHSj2q6hTovdlgAxEbMtvTCClaw8YhrtCd2S8SOjaD3JkptOlVoXJWrudUoYBSLjhLnBuXQZICmLluV9EFz3UqjHxJaXFwgcsRGeik7wbiY5zAfFILRrppG0KKpX2KuMsMRBLXQCThziABsOWqj0zZvll6+ilvs7CJaoa0fP906ruc4FwBjljJR1VxOqdQo0NqjBsVlo3W83f8ASAGtbDqby54a3AHDDwbQJc4uB61W3UZ1028vsUqy+6rbN9FAaaZIJykxOcZxtlRvl1xNPHx75C9xMqDHWDRLXtBdLwWgyRAA2wdcsudWe6bgrUmMqkRTqNqEPDcJgv8AL6muEDQFVm6LzDKVdnCBhexp2OxFj3NFMtOhdy5wM1MMv60PpljyAKLQKbRHiuhrYy1g56Erm8mtx07PFpKJf0sX+M8G95qUjGNmA6CBhyz6FD3oxtWXCaYh5a5uxzC8Q4DVpBaJ2EptUaGUq1QuFU/VkEYhBORDC4cbWZPJEJAkEAl5xPZiDBnOIwAQSNC0HJY1006aKfaBJSeGFL3phFQAzIDYOGMzrPL/AHUc2niMfOq71ptHmtcWOrwu40SwS04mZ4S7MxM59IGXInlqvyi6yUqQs9MPpkl9Ql0vkGAcwcpG3ZsTO2XoHOEzia3AJEiNPyTMluB0ZPaAB/2LXfsp4udmy3xbS9Epcu6PgGVmCnTdwzSwlzA7CJ1ZPTtSe6TdA61OY5zWNwMFMBrQ3it0J58z1IP8UEAMsFAwAA7g69QnLXN8T0BNKtne4yaRbtwhjmtHsOgT+l63rjCPwoCxO+DzSb2KzmE7O3jt9ZvxBazCyfQHHb6zfiC1gFeBGb98f/VrX94P0mKutCsW+P8A6ta/vB+kxV5oUskM9sQRs+Slm1OT2IrRzLqbIMcuYQJkpYLZBB6xyhT7aOIBzdufzzqogkFT1x3oGuhxljtTtB/qQ/2iZR8ys5p5tv8ACYWyiIJaACdYACnLfQ2jp6QdoPIoS0VOZC7Ac3ZamfQbTTc9oqEg0wW8YkQRDicupQlqsNRgaXtIa8Sx2Ra4czgYkbRqNqNaaYd0/OSCla3NpmniPBkgubORI0dGkpLMpvvyckl+hpwR507u26w9xxOwhrS4kQejI6pMnqTK8HkEch0Efvrmm0TmvsfutFDhWgNL4cHPLmhhOEyWwCQWnIGc4lK4qjS57HNgnRsNjORDYOmnsUQKgzyGnKJ/NPrvfNMHU5z1qOJTc9D+naquEAnICGy4nWdkRtST5jPDIEDxjlzSenrSb3kaJu+0J8UTzf7D1ac5mPYmNqqRkJz1PzolH1iim0gCD1qhL/ohTa0Az4+RE5AEHMJYvbmXMknPxoHG7kjantyiCnNWzzhz8kDq/upZohyb2qspBtN5Y0yHQBi6MUSB0FMhb358d+IiCcRzHITOYVotdqsRsAptpOFraQXu2EScuqNip5YRsQjXeXn6SFiszn6SdiTtFKFYNxG6kWQvJpsfjbh4w0E6z+yjr2tTajiWtAnYMkhawuNIqieO31m/EFq4LKNLx2+s34gtXBa4MDOG+KPta1/eD9JigWBTW+RUi9rX94P0mKt8KpaFCRY8BI2t+hGoTThVxqSlAg8FoBC6naITBrs0rCYNFouq+jhDHEx5B5J1HQfwRrwZtGu1Vyi9S9lteIYXajTnHIklCGN31UmXJauzPJI4VYhJ8wegoLLTbWMHC0xxZkAmYgu2e1ORSlCLMBoB0JQvO4mhA3fhMObBGoITinQI0RweX8U4pPG0gcpKZAiG8qTqWeU9aWu0mecEdB50m9sJD7XTIypQSD6ak3hIPpICkY6zI1N7m6GeYp46miijKRoqMKlckk6SiYlKiyNOz90lUsWenVKVNOxiyoQj8MU9pWTmRa1jRRwa0Xy9vrN+ILWoWT6NCHt9ZvxBawC0yZszRvlf6tbPvB+kxVqVZd8ofa9s+8H6LFWgkM5CCuQAoAM5KUnSEmCuBgpC9i6cUqiQCFphBnCZp1cY/wCQ15+dJOppnSrQZGqkWPDhI9o50IliQKXY5IvbCKDCoQ5cxN7R4p6D+SXp1uVBWaHAjYRCGgTjGtitIDxmcwRmQdqfueq2WOY+CDketS7K+UHI7P5Uro28r5aopVam5dCUc9JnNBmg7c0bgJSTGJ/ZXKGzo8eaJNouHP8AmuwKWZTBSFqsn4aHb1rOnV+OIjS2Ek9HqyNc/wA/5Td1WVSMn0HogY2+s34gtRhZXou47fWb8QWqAtcGOjwTd5uHt1a8rTVpWWo+k94LHDDBHBsEiTygqB8HN4+hVfd71pZy5OdiM0+Dm8fQqvu967wc3j6FV93vWllycCmavBzePoVX3e9cd7m8fQqvu960qhRBGbKe97eO2xVfd70fwe3h6HV93vWkFyUEZxbvf3h6HV93vTihuGvBpn6HV5/F71oYrk+IoeDHcRbT/tKnu96RduEt3olT3e9e/rkexcEZ+G4W3+iVfd70q3cVb/RKnU3vXviFEDijwB24W3eiVPd703fuBt/olXqb3rQy5Jj4ozt/kO8PQ6vu96MNwd4eh1epvetDrk+I4Z8ZuFt/olX3e9OqW4i3bbJU/DvXvJXJfjpedNHiFPcfbR/tanu96c/5Ttkf+NU6h3r2YLlP4karz6R4Ratw9tdpZanUO9RlXe/vD0Or7vetFIU140jPXkbM5UtwF4hzT9DqwHCfF5RzrRoKKjqskM//2Q=="/>
          <p:cNvSpPr>
            <a:spLocks noChangeAspect="1" noChangeArrowheads="1"/>
          </p:cNvSpPr>
          <p:nvPr/>
        </p:nvSpPr>
        <p:spPr bwMode="auto">
          <a:xfrm>
            <a:off x="0" y="-693738"/>
            <a:ext cx="1933575" cy="1457326"/>
          </a:xfrm>
          <a:prstGeom prst="rect">
            <a:avLst/>
          </a:prstGeom>
          <a:noFill/>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endParaRPr>
          </a:p>
        </p:txBody>
      </p:sp>
      <p:sp>
        <p:nvSpPr>
          <p:cNvPr id="121861" name="AutoShape 5" descr="data:image/jpeg;base64,/9j/4AAQSkZJRgABAQAAAQABAAD/2wCEAAkGBhQSEBQUEhIVFRAVFRQVDxQUFBQUFRYUFBAWFRUUFRUXHCYeFxkjGRQUHy8gIycpLC4sFh4xNTAsNSYrLCkBCQoKDgwOGg8PGikcHRwpLCwsKSwsKSwpKSwpKikpKSwsKSkpLCksKSksKSwpKSwsKSkpLCwpKSopKSkpLCwpKf/AABEIAJkAywMBIgACEQEDEQH/xAAcAAAABwEBAAAAAAAAAAAAAAABAgMEBQYIAAf/xABGEAABAwEFAQoKCQIGAwAAAAABAAIRAwQFEiExQQYHEyJRYXGRk9EXMkJTVHKBorLwFCMlc6Gxs8HhUvEVFjVEYpI0Y4P/xAAZAQADAQEBAAAAAAAAAAAAAAAAAQIDBAX/xAAhEQADAQACAwADAQEAAAAAAAAAARECEiEDMUETUYFxYf/aAAwDAQACEQMRAD8Acbs9863Wa32ijSfTFKm8NYDSa4wWNOZ25kqG8MN4+cpdi1Md8Zn2ra/vB+kxVzAo7IpcvDDePnKXYtXeGG8fOUuxaqdgXBiVYUuXhgvHzlPsWrvDBePnKXYtVPDF3Bo7Clv8MF4+cpdi1d4Ybx85S7Fqp5YgLUdhS5eGC8fOUuxajDfevHzlLsWqlhqVYxHYPRcBvu3j5yn2LVx33Lx85S7FqrNOzSEZ1iPIqhPMsTt968fOUuxaiHfhvHzlLsWqsV6MJo9qnspaLgd+S8vOUuxag8Mt5ecpdi1UshEKKaIux35by85S7FqDwy3l5yl2LVSSghHZURd/DNeXnKXYtXeGa8vOUuxaqQuRQiLv4Zry85S7Fq7wzXl5yl2LVSFyKERd/DNeXnKXYtXeGW8vOUuxaqQuRQheqO/HeJc0GpSguAP1LdCRzrQQWR7P47fWb8QWuR89apCZnnfDo/alqP8A7B+kxV3gF6zum3DVK9qr1mgFrngASJnA0aKAfuCqh4plvHIn2Jwy4ab6KLwK7glab23K1KBDXthxz9ijzdDhmQYShLy0RbKCP9EUxdl3F7wI1MK/UN7NxbJIkeLzzokPOWzyWpZ4SDmq3bp7iNneWHZt5edVeq1IGmumINanVClKQanlmqQQmiGWvcluf4eoGkZHXm51bbdvdCnTe8HEQMhCbb3d8sa8MLQC7IHavQrfb2U6bnEghozC0LxlTsztelkwuKhqrVcN1FuD6jiABns6VU65UMle+hm4JMhLEIC1QaoRhcQjwilBSYRchXIKAXIV0JgAEK4BCUgDWbx2+s34gtchZHsw47fWb8QWuAqySzy6+N1LrPeFohxhrxDNhljdfnYl6O+KTVD3DiAZt+dNqhN3Fka6218HCOcXjhQAAGwxsRygzr0qIsV2Q6agingccT8UYmtlwBZtAH4qrCMvbcL5a78p169A1CBTcA5oaWuPjQA7k00Uvuop2YWV04dOLhwzr3ryS0WmmyDTLp/5CCZnjILReNSAHYoIkTOhGX4Qlaa628uE1cN5tpVwQ0ET5QHKvV27oaOGcYyGY/NeB0rSQZTlt7uG06FBjnc9otG7+/xVqENDS0DimBJC8+rukp3a7Zi/ZRtR0lSS9V0CUdj0mUUOQmInbsvQ0zIOezvU07dI5wqEFxZxJBMEySNk86pYqKRsVf6qsOVrCPY/+VVEqEvG04nEjQlRjylajpSXBk7MkmxpCMIzgl6NNKPoKSqR70mU5rNSBCC0wkLkK6EF0LCEIUMIChQuKGECBB7P47fWb8QWuB89ayPZvHZ6zfiC1wFWQZ5LuqaHW+uOEwScJIE5YWHCepRIs4DMFW0PAY5zhRAABxCC9rpmDzjYg3WWprb0tOKS01ADBiPq2J65tB9ITMx9VUzME5CB5WZ00VSnPyacKha2sBMTHk5+TsSVW0N4sR4oBxmcxtGwdA2K403UWNLX2dgqCYMN47R5QAPWoC8rRTJMBgI8iBrzKXDRVP8A0hfpPR7OhGaZBcNBqi1n8w6kehU4h4wE6tJIJzER/V0JMn2J1ojI9O3PmTbFqnotDTAJIBIBMTAnMxtjWOZWewWWztpUqlSgHteSwOaSwyMswTH4hTTTWJ7KSXIpcp+8K1mcwhtNzagJkjIamNSdkKAq04RRcXKBiTuyVoFTPyRH/cJmGpWgRxpJnDxcpnjDXkyRRQLwh5UDTKJOaVoNkphAwcUDnFSLbAS3EAcIMExlJGQnlTZ9nhMUnsYEZormJepTSDipKQRwQLigTKOIXSulAgYKKhhcSgEGsw47fWb8QWuAskWfx2+s34gtbhVkGZ43wHxetrzy4Rv6TES6bflwbyY2HkKNvhD7Utf3g/SYq+x8dISTMdIv1OiyqAxwcX+S5slzT/xIzhBSslNrvrKDcETTqOLQHgTiLYznKM9oVTq3q1zGtfikSJaY8niTzTqlbBbLPGAsLi4ATicIIM55wW5aQpbpt48xdvosd5votEBgLdhjP+VVbYGudIy0Ajp2qRvC3cVtJ4OFmM03tIM4iCAZ2CEwNWk2qCHE0wJkicwyYI5MUBF6F+Ne076CvZWdT0mgHhshmFsiQOPGRg/ipCreQFJtKpiDgZxZ4CZ0cCMoA1SduvQhopurPLIxBoeWgzmCWjKYhR1au57GhudNvFDRm5oBLpnWJcdehRm/Tfyav8AtlB7Yc9rgHgupmMnNB8Zp2jnTerRc1jXkfVvJwHE2cjnxQZHtTaq1xJycRnGR0/ZImk7+k9SqMnTx8TFzB0R2UjOh05OUJrwZ5FPWBz3UKoNRxaWCGySIa/C0xsjOOlBj1CGeM+kfwfyXo+43e+FqpMqh7G0yIcC/G/ECQeKPFE7CvPzQOHTNrgHbTDv5H4q83Fdj7FaqZPGpuh9MhzX5E5Y8GQdt9oQ2k4NLql5duKNOn9Gp1GijUnhARJJgcbPkIEAKAvne/oUqT3OtTcTR/QSZGyAdSpi3Xy9zajiSTwYNMgHJ3CDIc8BUa9rfVqzAcWknjQYcRqARqdeopJp+i9X6ipVsimFVyeWrJxTWo2VZihAoE5p2F7sw0kexLG6KgzLYHOR87Em4bZy9ehguhTlvuRjMHB1mVMTGufEjA8jNhnWAoytZcJh2WsexTna0qi9ePWRsSgQoIVmYpZvHb6zfiC1uFkmzeO31m/EFrYKsiM5b4rvtW1/eD9JirpJ1+YVh3xT9q2v7wZ//ACYq9iUfTP6LNs55edS923Qx5xScQ1bz8o5lEWatlB2adCkLJbcJyPR3Ji7Jxl3tORHSj2q6hTovdlgAxEbMtvTCClaw8YhrtCd2S8SOjaD3JkptOlVoXJWrudUoYBSLjhLnBuXQZICmLluV9EFz3UqjHxJaXFwgcsRGeik7wbiY5zAfFILRrppG0KKpX2KuMsMRBLXQCThziABsOWqj0zZvll6+ilvs7CJaoa0fP906ruc4FwBjljJR1VxOqdQo0NqjBsVlo3W83f8ASAGtbDqby54a3AHDDwbQJc4uB61W3UZ1028vsUqy+6rbN9FAaaZIJykxOcZxtlRvl1xNPHx75C9xMqDHWDRLXtBdLwWgyRAA2wdcsudWe6bgrUmMqkRTqNqEPDcJgv8AL6muEDQFVm6LzDKVdnCBhexp2OxFj3NFMtOhdy5wM1MMv60PpljyAKLQKbRHiuhrYy1g56Erm8mtx07PFpKJf0sX+M8G95qUjGNmA6CBhyz6FD3oxtWXCaYh5a5uxzC8Q4DVpBaJ2EptUaGUq1QuFU/VkEYhBORDC4cbWZPJEJAkEAl5xPZiDBnOIwAQSNC0HJY1006aKfaBJSeGFL3phFQAzIDYOGMzrPL/AHUc2niMfOq71ptHmtcWOrwu40SwS04mZ4S7MxM59IGXInlqvyi6yUqQs9MPpkl9Ql0vkGAcwcpG3ZsTO2XoHOEzia3AJEiNPyTMluB0ZPaAB/2LXfsp4udmy3xbS9Epcu6PgGVmCnTdwzSwlzA7CJ1ZPTtSe6TdA61OY5zWNwMFMBrQ3it0J58z1IP8UEAMsFAwAA7g69QnLXN8T0BNKtne4yaRbtwhjmtHsOgT+l63rjCPwoCxO+DzSb2KzmE7O3jt9ZvxBazCyfQHHb6zfiC1gFeBGb98f/VrX94P0mKutCsW+P8A6ta/vB+kxV5oUskM9sQRs+Slm1OT2IrRzLqbIMcuYQJkpYLZBB6xyhT7aOIBzdufzzqogkFT1x3oGuhxljtTtB/qQ/2iZR8ys5p5tv8ACYWyiIJaACdYACnLfQ2jp6QdoPIoS0VOZC7Ac3ZamfQbTTc9oqEg0wW8YkQRDicupQlqsNRgaXtIa8Sx2Ra4czgYkbRqNqNaaYd0/OSCla3NpmniPBkgubORI0dGkpLMpvvyckl+hpwR507u26w9xxOwhrS4kQejI6pMnqTK8HkEch0Efvrmm0TmvsfutFDhWgNL4cHPLmhhOEyWwCQWnIGc4lK4qjS57HNgnRsNjORDYOmnsUQKgzyGnKJ/NPrvfNMHU5z1qOJTc9D+naquEAnICGy4nWdkRtST5jPDIEDxjlzSenrSb3kaJu+0J8UTzf7D1ac5mPYmNqqRkJz1PzolH1iim0gCD1qhL/ohTa0Az4+RE5AEHMJYvbmXMknPxoHG7kjantyiCnNWzzhz8kDq/upZohyb2qspBtN5Y0yHQBi6MUSB0FMhb358d+IiCcRzHITOYVotdqsRsAptpOFraQXu2EScuqNip5YRsQjXeXn6SFiszn6SdiTtFKFYNxG6kWQvJpsfjbh4w0E6z+yjr2tTajiWtAnYMkhawuNIqieO31m/EFq4LKNLx2+s34gtXBa4MDOG+KPta1/eD9JigWBTW+RUi9rX94P0mKt8KpaFCRY8BI2t+hGoTThVxqSlAg8FoBC6naITBrs0rCYNFouq+jhDHEx5B5J1HQfwRrwZtGu1Vyi9S9lteIYXajTnHIklCGN31UmXJauzPJI4VYhJ8wegoLLTbWMHC0xxZkAmYgu2e1ORSlCLMBoB0JQvO4mhA3fhMObBGoITinQI0RweX8U4pPG0gcpKZAiG8qTqWeU9aWu0mecEdB50m9sJD7XTIypQSD6ak3hIPpICkY6zI1N7m6GeYp46miijKRoqMKlckk6SiYlKiyNOz90lUsWenVKVNOxiyoQj8MU9pWTmRa1jRRwa0Xy9vrN+ILWoWT6NCHt9ZvxBawC0yZszRvlf6tbPvB+kxVqVZd8ofa9s+8H6LFWgkM5CCuQAoAM5KUnSEmCuBgpC9i6cUqiQCFphBnCZp1cY/wCQ15+dJOppnSrQZGqkWPDhI9o50IliQKXY5IvbCKDCoQ5cxN7R4p6D+SXp1uVBWaHAjYRCGgTjGtitIDxmcwRmQdqfueq2WOY+CDketS7K+UHI7P5Uro28r5aopVam5dCUc9JnNBmg7c0bgJSTGJ/ZXKGzo8eaJNouHP8AmuwKWZTBSFqsn4aHb1rOnV+OIjS2Ek9HqyNc/wA/5Td1WVSMn0HogY2+s34gtRhZXou47fWb8QWqAtcGOjwTd5uHt1a8rTVpWWo+k94LHDDBHBsEiTygqB8HN4+hVfd71pZy5OdiM0+Dm8fQqvu967wc3j6FV93vWllycCmavBzePoVX3e9cd7m8fQqvu960qhRBGbKe97eO2xVfd70fwe3h6HV93vWkFyUEZxbvf3h6HV93vTihuGvBpn6HV5/F71oYrk+IoeDHcRbT/tKnu96RduEt3olT3e9e/rkexcEZ+G4W3+iVfd70q3cVb/RKnU3vXviFEDijwB24W3eiVPd703fuBt/olXqb3rQy5Jj4ozt/kO8PQ6vu96MNwd4eh1epvetDrk+I4Z8ZuFt/olX3e9OqW4i3bbJU/DvXvJXJfjpedNHiFPcfbR/tanu96c/5Ttkf+NU6h3r2YLlP4karz6R4Ratw9tdpZanUO9RlXe/vD0Or7vetFIU140jPXkbM5UtwF4hzT9DqwHCfF5RzrRoKKjqskM//2Q=="/>
          <p:cNvSpPr>
            <a:spLocks noChangeAspect="1" noChangeArrowheads="1"/>
          </p:cNvSpPr>
          <p:nvPr/>
        </p:nvSpPr>
        <p:spPr bwMode="auto">
          <a:xfrm>
            <a:off x="0" y="-693738"/>
            <a:ext cx="1933575" cy="1457326"/>
          </a:xfrm>
          <a:prstGeom prst="rect">
            <a:avLst/>
          </a:prstGeom>
          <a:noFill/>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endParaRPr>
          </a:p>
        </p:txBody>
      </p:sp>
      <p:sp>
        <p:nvSpPr>
          <p:cNvPr id="5" name="Google Shape;74;p1">
            <a:extLst>
              <a:ext uri="{FF2B5EF4-FFF2-40B4-BE49-F238E27FC236}">
                <a16:creationId xmlns:a16="http://schemas.microsoft.com/office/drawing/2014/main" id="{C70335F6-3639-6214-B434-0A754E56A623}"/>
              </a:ext>
            </a:extLst>
          </p:cNvPr>
          <p:cNvSpPr/>
          <p:nvPr/>
        </p:nvSpPr>
        <p:spPr>
          <a:xfrm>
            <a:off x="7281373" y="455295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FHWA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7299997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idx="4294967295"/>
          </p:nvPr>
        </p:nvSpPr>
        <p:spPr>
          <a:xfrm>
            <a:off x="1257300" y="0"/>
            <a:ext cx="7886700" cy="1295400"/>
          </a:xfrm>
        </p:spPr>
        <p:txBody>
          <a:bodyPr>
            <a:normAutofit/>
          </a:bodyPr>
          <a:lstStyle/>
          <a:p>
            <a:pPr eaLnBrk="1" hangingPunct="1"/>
            <a:r>
              <a:rPr lang="en-US" b="1" dirty="0"/>
              <a:t>Field Review: Observations</a:t>
            </a:r>
          </a:p>
        </p:txBody>
      </p:sp>
      <p:sp>
        <p:nvSpPr>
          <p:cNvPr id="1046531" name="Rectangle 3"/>
          <p:cNvSpPr>
            <a:spLocks noGrp="1" noChangeArrowheads="1"/>
          </p:cNvSpPr>
          <p:nvPr>
            <p:ph type="body" sz="half" idx="4294967295"/>
          </p:nvPr>
        </p:nvSpPr>
        <p:spPr>
          <a:xfrm>
            <a:off x="228600" y="1524000"/>
            <a:ext cx="4800600" cy="4953000"/>
          </a:xfrm>
        </p:spPr>
        <p:txBody>
          <a:bodyPr>
            <a:noAutofit/>
          </a:bodyPr>
          <a:lstStyle/>
          <a:p>
            <a:pPr marL="347350" lvl="1" indent="-347350">
              <a:lnSpc>
                <a:spcPct val="110000"/>
              </a:lnSpc>
              <a:spcBef>
                <a:spcPts val="300"/>
              </a:spcBef>
              <a:spcAft>
                <a:spcPts val="300"/>
              </a:spcAft>
              <a:buFont typeface="Arial" pitchFamily="34" charset="0"/>
              <a:buChar char="•"/>
              <a:defRPr/>
            </a:pPr>
            <a:r>
              <a:rPr lang="en-US" dirty="0"/>
              <a:t>Road user types</a:t>
            </a:r>
          </a:p>
          <a:p>
            <a:pPr marL="347350" lvl="1" indent="-347350">
              <a:lnSpc>
                <a:spcPct val="110000"/>
              </a:lnSpc>
              <a:spcBef>
                <a:spcPts val="300"/>
              </a:spcBef>
              <a:spcAft>
                <a:spcPts val="300"/>
              </a:spcAft>
              <a:buFont typeface="Arial" pitchFamily="34" charset="0"/>
              <a:buChar char="•"/>
              <a:defRPr/>
            </a:pPr>
            <a:r>
              <a:rPr lang="en-US" dirty="0"/>
              <a:t>Erratic maneuvers</a:t>
            </a:r>
          </a:p>
          <a:p>
            <a:pPr marL="347350" lvl="1" indent="-347350">
              <a:lnSpc>
                <a:spcPct val="110000"/>
              </a:lnSpc>
              <a:spcBef>
                <a:spcPts val="300"/>
              </a:spcBef>
              <a:spcAft>
                <a:spcPts val="300"/>
              </a:spcAft>
              <a:buFont typeface="Arial" pitchFamily="34" charset="0"/>
              <a:buChar char="•"/>
              <a:defRPr/>
            </a:pPr>
            <a:r>
              <a:rPr lang="en-US" dirty="0"/>
              <a:t>Driver behavior</a:t>
            </a:r>
          </a:p>
          <a:p>
            <a:pPr marL="347350" lvl="1" indent="-347350">
              <a:lnSpc>
                <a:spcPct val="110000"/>
              </a:lnSpc>
              <a:spcBef>
                <a:spcPts val="300"/>
              </a:spcBef>
              <a:spcAft>
                <a:spcPts val="300"/>
              </a:spcAft>
              <a:buFont typeface="Arial" pitchFamily="34" charset="0"/>
              <a:buChar char="•"/>
              <a:defRPr/>
            </a:pPr>
            <a:r>
              <a:rPr lang="en-US" dirty="0"/>
              <a:t>Contractor operations</a:t>
            </a:r>
          </a:p>
          <a:p>
            <a:pPr marL="347350" lvl="1" indent="-347350">
              <a:lnSpc>
                <a:spcPct val="110000"/>
              </a:lnSpc>
              <a:spcBef>
                <a:spcPts val="300"/>
              </a:spcBef>
              <a:spcAft>
                <a:spcPts val="300"/>
              </a:spcAft>
              <a:buFont typeface="Arial" pitchFamily="34" charset="0"/>
              <a:buChar char="•"/>
              <a:defRPr/>
            </a:pPr>
            <a:r>
              <a:rPr lang="en-US" dirty="0"/>
              <a:t>Flagger control</a:t>
            </a:r>
          </a:p>
          <a:p>
            <a:pPr marL="347350" lvl="1" indent="-347350">
              <a:lnSpc>
                <a:spcPct val="110000"/>
              </a:lnSpc>
              <a:spcBef>
                <a:spcPts val="300"/>
              </a:spcBef>
              <a:spcAft>
                <a:spcPts val="300"/>
              </a:spcAft>
              <a:buFont typeface="Arial" pitchFamily="34" charset="0"/>
              <a:buChar char="•"/>
              <a:defRPr/>
            </a:pPr>
            <a:r>
              <a:rPr lang="en-US" dirty="0"/>
              <a:t>Worker protection</a:t>
            </a:r>
          </a:p>
          <a:p>
            <a:pPr marL="347350" lvl="1" indent="-347350">
              <a:lnSpc>
                <a:spcPct val="110000"/>
              </a:lnSpc>
              <a:spcBef>
                <a:spcPts val="300"/>
              </a:spcBef>
              <a:spcAft>
                <a:spcPts val="300"/>
              </a:spcAft>
              <a:buFont typeface="Arial" pitchFamily="34" charset="0"/>
              <a:buChar char="•"/>
              <a:defRPr/>
            </a:pPr>
            <a:r>
              <a:rPr lang="en-US" dirty="0"/>
              <a:t>Positive protection</a:t>
            </a:r>
          </a:p>
        </p:txBody>
      </p:sp>
      <p:sp>
        <p:nvSpPr>
          <p:cNvPr id="5" name="Oval 9"/>
          <p:cNvSpPr>
            <a:spLocks noChangeArrowheads="1"/>
          </p:cNvSpPr>
          <p:nvPr/>
        </p:nvSpPr>
        <p:spPr bwMode="auto">
          <a:xfrm>
            <a:off x="228600" y="2286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77830" name="Slide Number Placeholder 9"/>
          <p:cNvSpPr txBox="1">
            <a:spLocks/>
          </p:cNvSpPr>
          <p:nvPr/>
        </p:nvSpPr>
        <p:spPr bwMode="auto">
          <a:xfrm>
            <a:off x="0" y="-23810"/>
            <a:ext cx="762000" cy="366713"/>
          </a:xfrm>
          <a:prstGeom prst="rect">
            <a:avLst/>
          </a:prstGeom>
          <a:noFill/>
          <a:ln w="9525">
            <a:noFill/>
            <a:miter lim="800000"/>
            <a:headEnd/>
            <a:tailEnd/>
          </a:ln>
        </p:spPr>
        <p:txBody>
          <a:bodyPr lIns="91407" tIns="45704" rIns="91407" bIns="45704"/>
          <a:lstStyle/>
          <a:p>
            <a:fld id="{17D34CA6-08E4-41CB-8238-762DB6D62DBF}" type="slidenum">
              <a:rPr lang="en-US" sz="1800">
                <a:solidFill>
                  <a:srgbClr val="FFFFFF"/>
                </a:solidFill>
                <a:latin typeface="Arial" panose="020B0604020202020204" pitchFamily="34" charset="0"/>
              </a:rPr>
              <a:pPr/>
              <a:t>95</a:t>
            </a:fld>
            <a:endParaRPr lang="en-US" sz="1800" dirty="0">
              <a:solidFill>
                <a:srgbClr val="FFFFFF"/>
              </a:solidFill>
              <a:latin typeface="Arial" panose="020B0604020202020204" pitchFamily="34" charset="0"/>
            </a:endParaRPr>
          </a:p>
        </p:txBody>
      </p:sp>
      <p:sp>
        <p:nvSpPr>
          <p:cNvPr id="2" name="Slide Number Placeholder 1"/>
          <p:cNvSpPr>
            <a:spLocks noGrp="1"/>
          </p:cNvSpPr>
          <p:nvPr>
            <p:ph type="sldNum" sz="quarter" idx="4294967295"/>
          </p:nvPr>
        </p:nvSpPr>
        <p:spPr>
          <a:xfrm>
            <a:off x="6858000" y="6477003"/>
            <a:ext cx="2133600" cy="365125"/>
          </a:xfrm>
          <a:prstGeom prst="rect">
            <a:avLst/>
          </a:prstGeom>
        </p:spPr>
        <p:txBody>
          <a:bodyPr/>
          <a:lstStyle/>
          <a:p>
            <a:fld id="{4E0DB3EF-A03F-467E-9BD4-91965475E497}" type="slidenum">
              <a:rPr lang="en-US" smtClean="0">
                <a:solidFill>
                  <a:prstClr val="white"/>
                </a:solidFill>
                <a:latin typeface="Arial" panose="020B0604020202020204" pitchFamily="34" charset="0"/>
              </a:rPr>
              <a:pPr/>
              <a:t>95</a:t>
            </a:fld>
            <a:endParaRPr lang="en-US" dirty="0">
              <a:solidFill>
                <a:prstClr val="white"/>
              </a:solidFill>
              <a:latin typeface="Arial" panose="020B0604020202020204" pitchFamily="34" charset="0"/>
            </a:endParaRPr>
          </a:p>
        </p:txBody>
      </p:sp>
      <p:pic>
        <p:nvPicPr>
          <p:cNvPr id="8" name="Picture 13" descr="Persons on foot in traffic walking across roadwa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23493" y="1234963"/>
            <a:ext cx="3215859" cy="2209800"/>
          </a:xfrm>
          <a:prstGeom prst="rect">
            <a:avLst/>
          </a:prstGeom>
          <a:noFill/>
          <a:ln w="57150">
            <a:solidFill>
              <a:schemeClr val="bg1"/>
            </a:solidFill>
            <a:miter lim="800000"/>
            <a:headEnd/>
            <a:tailEnd/>
          </a:ln>
        </p:spPr>
      </p:pic>
      <p:pic>
        <p:nvPicPr>
          <p:cNvPr id="9" name="Picture 2" descr="Sidewalk obstruction"/>
          <p:cNvPicPr>
            <a:picLocks noChangeAspect="1" noChangeArrowheads="1"/>
          </p:cNvPicPr>
          <p:nvPr/>
        </p:nvPicPr>
        <p:blipFill>
          <a:blip r:embed="rId4" cstate="print"/>
          <a:srcRect/>
          <a:stretch>
            <a:fillRect/>
          </a:stretch>
        </p:blipFill>
        <p:spPr bwMode="auto">
          <a:xfrm>
            <a:off x="4690240" y="3444763"/>
            <a:ext cx="3145222" cy="2358917"/>
          </a:xfrm>
          <a:prstGeom prst="rect">
            <a:avLst/>
          </a:prstGeom>
          <a:noFill/>
          <a:ln w="9525">
            <a:noFill/>
            <a:miter lim="800000"/>
            <a:headEnd/>
            <a:tailEnd/>
          </a:ln>
        </p:spPr>
      </p:pic>
      <p:sp>
        <p:nvSpPr>
          <p:cNvPr id="4" name="Google Shape;74;p1">
            <a:extLst>
              <a:ext uri="{FF2B5EF4-FFF2-40B4-BE49-F238E27FC236}">
                <a16:creationId xmlns:a16="http://schemas.microsoft.com/office/drawing/2014/main" id="{A14B1E07-B3D5-9118-5A1D-3E061ECAE442}"/>
              </a:ext>
            </a:extLst>
          </p:cNvPr>
          <p:cNvSpPr/>
          <p:nvPr/>
        </p:nvSpPr>
        <p:spPr>
          <a:xfrm>
            <a:off x="6797473" y="5803680"/>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pic>
        <p:nvPicPr>
          <p:cNvPr id="6" name="Picture 13" descr="jaywalkers - FHWA-supplied photos 439">
            <a:extLst>
              <a:ext uri="{FF2B5EF4-FFF2-40B4-BE49-F238E27FC236}">
                <a16:creationId xmlns:a16="http://schemas.microsoft.com/office/drawing/2014/main" id="{E3164781-9C10-BA8B-CC6F-AA6BD1DB02BE}"/>
              </a:ext>
            </a:extLst>
          </p:cNvPr>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artisticBlur/>
                    </a14:imgEffect>
                  </a14:imgLayer>
                </a14:imgProps>
              </a:ext>
              <a:ext uri="{28A0092B-C50C-407E-A947-70E740481C1C}">
                <a14:useLocalDpi xmlns:a14="http://schemas.microsoft.com/office/drawing/2010/main"/>
              </a:ext>
            </a:extLst>
          </a:blip>
          <a:srcRect l="66162" t="54773" r="26083" b="36763"/>
          <a:stretch/>
        </p:blipFill>
        <p:spPr bwMode="auto">
          <a:xfrm>
            <a:off x="7678882" y="2441864"/>
            <a:ext cx="249382" cy="187036"/>
          </a:xfrm>
          <a:prstGeom prst="rect">
            <a:avLst/>
          </a:prstGeom>
          <a:noFill/>
          <a:ln w="57150">
            <a:noFill/>
            <a:miter lim="800000"/>
            <a:headEnd/>
            <a:tailEnd/>
          </a:ln>
        </p:spPr>
      </p:pic>
    </p:spTree>
    <p:extLst>
      <p:ext uri="{BB962C8B-B14F-4D97-AF65-F5344CB8AC3E}">
        <p14:creationId xmlns:p14="http://schemas.microsoft.com/office/powerpoint/2010/main" val="16025805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2" name="Oval 10"/>
          <p:cNvSpPr>
            <a:spLocks noChangeArrowheads="1"/>
          </p:cNvSpPr>
          <p:nvPr/>
        </p:nvSpPr>
        <p:spPr bwMode="auto">
          <a:xfrm>
            <a:off x="1397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9" name="Rectangle 4"/>
          <p:cNvSpPr txBox="1">
            <a:spLocks noChangeArrowheads="1"/>
          </p:cNvSpPr>
          <p:nvPr/>
        </p:nvSpPr>
        <p:spPr>
          <a:xfrm>
            <a:off x="304800" y="1524000"/>
            <a:ext cx="3733800" cy="48006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Pedestrian and cyclist considerations</a:t>
            </a:r>
          </a:p>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Accommodations for all road users</a:t>
            </a:r>
          </a:p>
          <a:p>
            <a:pPr marL="804550" lvl="1" indent="-347350">
              <a:lnSpc>
                <a:spcPct val="90000"/>
              </a:lnSpc>
              <a:spcBef>
                <a:spcPts val="300"/>
              </a:spcBef>
              <a:buFont typeface="Arial" pitchFamily="34" charset="0"/>
              <a:buChar char="•"/>
              <a:defRPr/>
            </a:pPr>
            <a:r>
              <a:rPr lang="en-US" sz="2800" dirty="0">
                <a:latin typeface="Arial" panose="020B0604020202020204" pitchFamily="34" charset="0"/>
              </a:rPr>
              <a:t>ADA</a:t>
            </a:r>
            <a:endParaRPr lang="en-US" sz="2800" b="0" dirty="0">
              <a:solidFill>
                <a:schemeClr val="tx1"/>
              </a:solidFill>
              <a:latin typeface="Arial" panose="020B0604020202020204" pitchFamily="34" charset="0"/>
            </a:endParaRPr>
          </a:p>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Visual clutter</a:t>
            </a:r>
          </a:p>
          <a:p>
            <a:pPr marL="347350" indent="-347350">
              <a:lnSpc>
                <a:spcPct val="90000"/>
              </a:lnSpc>
              <a:spcBef>
                <a:spcPts val="300"/>
              </a:spcBef>
              <a:buFont typeface="Arial" pitchFamily="34" charset="0"/>
              <a:buChar char="•"/>
              <a:defRPr/>
            </a:pPr>
            <a:r>
              <a:rPr lang="en-US" sz="2800" dirty="0">
                <a:latin typeface="Arial" panose="020B0604020202020204" pitchFamily="34" charset="0"/>
              </a:rPr>
              <a:t>Lack of positive guidance</a:t>
            </a:r>
            <a:endParaRPr lang="en-US" sz="2800" b="0" dirty="0">
              <a:solidFill>
                <a:schemeClr val="tx1"/>
              </a:solidFill>
              <a:latin typeface="Arial" panose="020B0604020202020204" pitchFamily="34" charset="0"/>
            </a:endParaRPr>
          </a:p>
          <a:p>
            <a:pPr marL="623668" indent="-514170">
              <a:lnSpc>
                <a:spcPct val="90000"/>
              </a:lnSpc>
              <a:spcBef>
                <a:spcPts val="300"/>
              </a:spcBef>
              <a:buClr>
                <a:srgbClr val="A04DA3"/>
              </a:buClr>
              <a:buFont typeface="Arial" pitchFamily="34" charset="0"/>
              <a:buChar char="•"/>
              <a:defRPr/>
            </a:pPr>
            <a:endParaRPr lang="en-US" sz="24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pic>
        <p:nvPicPr>
          <p:cNvPr id="11" name="Picture 2" descr="Water filled barrier providing pedestrian diversion path around sidewalk"/>
          <p:cNvPicPr>
            <a:picLocks noChangeAspect="1" noChangeArrowheads="1"/>
          </p:cNvPicPr>
          <p:nvPr/>
        </p:nvPicPr>
        <p:blipFill>
          <a:blip r:embed="rId3" cstate="print"/>
          <a:srcRect/>
          <a:stretch>
            <a:fillRect/>
          </a:stretch>
        </p:blipFill>
        <p:spPr bwMode="auto">
          <a:xfrm>
            <a:off x="3639897" y="2787949"/>
            <a:ext cx="2655581" cy="1992031"/>
          </a:xfrm>
          <a:prstGeom prst="rect">
            <a:avLst/>
          </a:prstGeom>
          <a:noFill/>
          <a:ln w="9525">
            <a:noFill/>
            <a:miter lim="800000"/>
            <a:headEnd/>
            <a:tailEnd/>
          </a:ln>
        </p:spPr>
      </p:pic>
      <p:pic>
        <p:nvPicPr>
          <p:cNvPr id="14" name="Picture 4" descr="drums near sidewalk under construction"/>
          <p:cNvPicPr>
            <a:picLocks noChangeAspect="1" noChangeArrowheads="1"/>
          </p:cNvPicPr>
          <p:nvPr/>
        </p:nvPicPr>
        <p:blipFill>
          <a:blip r:embed="rId4" cstate="print"/>
          <a:srcRect/>
          <a:stretch>
            <a:fillRect/>
          </a:stretch>
        </p:blipFill>
        <p:spPr bwMode="auto">
          <a:xfrm>
            <a:off x="6492906" y="2101134"/>
            <a:ext cx="2209800" cy="2946400"/>
          </a:xfrm>
          <a:prstGeom prst="rect">
            <a:avLst/>
          </a:prstGeom>
          <a:noFill/>
        </p:spPr>
      </p:pic>
      <p:sp>
        <p:nvSpPr>
          <p:cNvPr id="8" name="Rectangle 2">
            <a:extLst>
              <a:ext uri="{FF2B5EF4-FFF2-40B4-BE49-F238E27FC236}">
                <a16:creationId xmlns:a16="http://schemas.microsoft.com/office/drawing/2014/main" id="{C91D1410-488D-42C4-A6AB-1B45B0C5A0B6}"/>
              </a:ext>
            </a:extLst>
          </p:cNvPr>
          <p:cNvSpPr txBox="1">
            <a:spLocks noChangeArrowheads="1"/>
          </p:cNvSpPr>
          <p:nvPr/>
        </p:nvSpPr>
        <p:spPr>
          <a:xfrm>
            <a:off x="1066800" y="0"/>
            <a:ext cx="80772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Field Review: Common Items</a:t>
            </a:r>
          </a:p>
        </p:txBody>
      </p:sp>
      <p:sp>
        <p:nvSpPr>
          <p:cNvPr id="5" name="Google Shape;74;p1">
            <a:extLst>
              <a:ext uri="{FF2B5EF4-FFF2-40B4-BE49-F238E27FC236}">
                <a16:creationId xmlns:a16="http://schemas.microsoft.com/office/drawing/2014/main" id="{FD8C111C-055D-A1AB-458E-CC394AD2CD87}"/>
              </a:ext>
            </a:extLst>
          </p:cNvPr>
          <p:cNvSpPr/>
          <p:nvPr/>
        </p:nvSpPr>
        <p:spPr>
          <a:xfrm>
            <a:off x="6841518" y="5195176"/>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18500862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xample of a Warning Sign hidden behind a tree&#10;"/>
          <p:cNvPicPr>
            <a:picLocks noChangeAspect="1" noChangeArrowheads="1"/>
          </p:cNvPicPr>
          <p:nvPr/>
        </p:nvPicPr>
        <p:blipFill>
          <a:blip r:embed="rId3" cstate="print"/>
          <a:srcRect/>
          <a:stretch>
            <a:fillRect/>
          </a:stretch>
        </p:blipFill>
        <p:spPr bwMode="auto">
          <a:xfrm>
            <a:off x="5848626" y="1295400"/>
            <a:ext cx="3028950" cy="4038600"/>
          </a:xfrm>
          <a:prstGeom prst="rect">
            <a:avLst/>
          </a:prstGeom>
          <a:noFill/>
        </p:spPr>
      </p:pic>
      <p:sp>
        <p:nvSpPr>
          <p:cNvPr id="4" name="Oval 10"/>
          <p:cNvSpPr>
            <a:spLocks noChangeArrowheads="1"/>
          </p:cNvSpPr>
          <p:nvPr/>
        </p:nvSpPr>
        <p:spPr bwMode="auto">
          <a:xfrm>
            <a:off x="1397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5" name="Rectangle 4"/>
          <p:cNvSpPr txBox="1">
            <a:spLocks noChangeArrowheads="1"/>
          </p:cNvSpPr>
          <p:nvPr/>
        </p:nvSpPr>
        <p:spPr>
          <a:xfrm>
            <a:off x="304800" y="1752600"/>
            <a:ext cx="2362200" cy="48006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dirty="0">
                <a:latin typeface="Arial" panose="020B0604020202020204" pitchFamily="34" charset="0"/>
              </a:rPr>
              <a:t>Visibility of advance warning signs</a:t>
            </a:r>
          </a:p>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Clutter</a:t>
            </a:r>
          </a:p>
          <a:p>
            <a:pPr marL="347350" indent="-347350">
              <a:lnSpc>
                <a:spcPct val="90000"/>
              </a:lnSpc>
              <a:spcBef>
                <a:spcPts val="300"/>
              </a:spcBef>
              <a:buFont typeface="Arial" pitchFamily="34" charset="0"/>
              <a:buChar char="•"/>
              <a:defRPr/>
            </a:pPr>
            <a:endParaRPr lang="en-US" sz="3200" b="0" dirty="0">
              <a:solidFill>
                <a:schemeClr val="tx1"/>
              </a:solidFill>
              <a:latin typeface="Arial" panose="020B0604020202020204" pitchFamily="34" charset="0"/>
            </a:endParaRPr>
          </a:p>
          <a:p>
            <a:pPr marL="623668" indent="-514170">
              <a:lnSpc>
                <a:spcPct val="90000"/>
              </a:lnSpc>
              <a:spcBef>
                <a:spcPts val="300"/>
              </a:spcBef>
              <a:buClr>
                <a:srgbClr val="A04DA3"/>
              </a:buClr>
              <a:buFont typeface="Arial" pitchFamily="34" charset="0"/>
              <a:buChar char="•"/>
              <a:defRPr/>
            </a:pPr>
            <a:endParaRPr lang="en-US" sz="24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pic>
        <p:nvPicPr>
          <p:cNvPr id="6" name="Picture 4" descr="Example of a Road Work Ahead hidden behind signs on the sidewalk&#10;"/>
          <p:cNvPicPr>
            <a:picLocks noChangeAspect="1" noChangeArrowheads="1"/>
          </p:cNvPicPr>
          <p:nvPr/>
        </p:nvPicPr>
        <p:blipFill>
          <a:blip r:embed="rId4" cstate="print"/>
          <a:srcRect l="24167" t="9890" r="31667" b="14286"/>
          <a:stretch>
            <a:fillRect/>
          </a:stretch>
        </p:blipFill>
        <p:spPr bwMode="auto">
          <a:xfrm>
            <a:off x="2774674" y="1542393"/>
            <a:ext cx="2985052" cy="3886200"/>
          </a:xfrm>
          <a:prstGeom prst="rect">
            <a:avLst/>
          </a:prstGeom>
          <a:noFill/>
          <a:ln w="9525">
            <a:noFill/>
            <a:miter lim="800000"/>
            <a:headEnd/>
            <a:tailEnd/>
          </a:ln>
        </p:spPr>
      </p:pic>
      <p:sp>
        <p:nvSpPr>
          <p:cNvPr id="7" name="Rectangle 2">
            <a:extLst>
              <a:ext uri="{FF2B5EF4-FFF2-40B4-BE49-F238E27FC236}">
                <a16:creationId xmlns:a16="http://schemas.microsoft.com/office/drawing/2014/main" id="{FD860CCB-9CBB-4ED6-B2D7-DBF42996E7D6}"/>
              </a:ext>
            </a:extLst>
          </p:cNvPr>
          <p:cNvSpPr txBox="1">
            <a:spLocks noChangeArrowheads="1"/>
          </p:cNvSpPr>
          <p:nvPr/>
        </p:nvSpPr>
        <p:spPr>
          <a:xfrm>
            <a:off x="1066800" y="0"/>
            <a:ext cx="80772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Field Review: Common Items</a:t>
            </a:r>
          </a:p>
        </p:txBody>
      </p:sp>
      <p:sp>
        <p:nvSpPr>
          <p:cNvPr id="8" name="Google Shape;74;p1">
            <a:extLst>
              <a:ext uri="{FF2B5EF4-FFF2-40B4-BE49-F238E27FC236}">
                <a16:creationId xmlns:a16="http://schemas.microsoft.com/office/drawing/2014/main" id="{0E513DC0-6193-4F02-45E1-62C71C2FBDD5}"/>
              </a:ext>
            </a:extLst>
          </p:cNvPr>
          <p:cNvSpPr/>
          <p:nvPr/>
        </p:nvSpPr>
        <p:spPr>
          <a:xfrm>
            <a:off x="7483273" y="543950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8678026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2" name="Oval 10"/>
          <p:cNvSpPr>
            <a:spLocks noChangeArrowheads="1"/>
          </p:cNvSpPr>
          <p:nvPr/>
        </p:nvSpPr>
        <p:spPr bwMode="auto">
          <a:xfrm>
            <a:off x="1397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9" name="Rectangle 4"/>
          <p:cNvSpPr txBox="1">
            <a:spLocks noChangeArrowheads="1"/>
          </p:cNvSpPr>
          <p:nvPr/>
        </p:nvSpPr>
        <p:spPr>
          <a:xfrm>
            <a:off x="304800" y="1524000"/>
            <a:ext cx="3276600" cy="48006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dirty="0">
                <a:latin typeface="Arial" panose="020B0604020202020204" pitchFamily="34" charset="0"/>
              </a:rPr>
              <a:t>Steel plates</a:t>
            </a:r>
          </a:p>
          <a:p>
            <a:pPr marL="347350" indent="-347350">
              <a:lnSpc>
                <a:spcPct val="90000"/>
              </a:lnSpc>
              <a:spcBef>
                <a:spcPts val="300"/>
              </a:spcBef>
              <a:buFont typeface="Arial" pitchFamily="34" charset="0"/>
              <a:buChar char="•"/>
              <a:defRPr/>
            </a:pPr>
            <a:r>
              <a:rPr lang="en-US" sz="2800" dirty="0">
                <a:latin typeface="Arial" panose="020B0604020202020204" pitchFamily="34" charset="0"/>
              </a:rPr>
              <a:t>Clear zone issues</a:t>
            </a:r>
          </a:p>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Bumps</a:t>
            </a:r>
          </a:p>
          <a:p>
            <a:pPr marL="347350" indent="-347350">
              <a:lnSpc>
                <a:spcPct val="90000"/>
              </a:lnSpc>
              <a:spcBef>
                <a:spcPts val="300"/>
              </a:spcBef>
              <a:buFont typeface="Arial" pitchFamily="34" charset="0"/>
              <a:buChar char="•"/>
              <a:defRPr/>
            </a:pPr>
            <a:r>
              <a:rPr lang="en-US" sz="2800" dirty="0">
                <a:latin typeface="Arial" panose="020B0604020202020204" pitchFamily="34" charset="0"/>
              </a:rPr>
              <a:t>Drop-offs</a:t>
            </a:r>
          </a:p>
          <a:p>
            <a:pPr marL="347350" indent="-347350">
              <a:lnSpc>
                <a:spcPct val="90000"/>
              </a:lnSpc>
              <a:spcBef>
                <a:spcPts val="300"/>
              </a:spcBef>
              <a:buFont typeface="Arial" pitchFamily="34" charset="0"/>
              <a:buChar char="•"/>
              <a:defRPr/>
            </a:pPr>
            <a:r>
              <a:rPr lang="en-US" sz="2800" dirty="0">
                <a:latin typeface="Arial" panose="020B0604020202020204" pitchFamily="34" charset="0"/>
              </a:rPr>
              <a:t>Grooved pavements</a:t>
            </a:r>
            <a:endParaRPr lang="en-US" sz="2800" b="0" dirty="0">
              <a:solidFill>
                <a:schemeClr val="tx1"/>
              </a:solidFill>
              <a:latin typeface="Arial" panose="020B0604020202020204" pitchFamily="34" charset="0"/>
            </a:endParaRPr>
          </a:p>
          <a:p>
            <a:pPr marL="623668" indent="-514170">
              <a:lnSpc>
                <a:spcPct val="90000"/>
              </a:lnSpc>
              <a:spcBef>
                <a:spcPts val="300"/>
              </a:spcBef>
              <a:buClr>
                <a:srgbClr val="A04DA3"/>
              </a:buClr>
              <a:buFont typeface="Arial" pitchFamily="34" charset="0"/>
              <a:buChar char="•"/>
              <a:defRPr/>
            </a:pPr>
            <a:endParaRPr lang="en-US" sz="28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pic>
        <p:nvPicPr>
          <p:cNvPr id="6" name="Picture 5" descr="Person on a motorcycle&#10;"/>
          <p:cNvPicPr>
            <a:picLocks noChangeAspect="1"/>
          </p:cNvPicPr>
          <p:nvPr/>
        </p:nvPicPr>
        <p:blipFill>
          <a:blip r:embed="rId3" cstate="email"/>
          <a:stretch>
            <a:fillRect/>
          </a:stretch>
        </p:blipFill>
        <p:spPr>
          <a:xfrm>
            <a:off x="4267200" y="1330035"/>
            <a:ext cx="4267676" cy="2400568"/>
          </a:xfrm>
          <a:prstGeom prst="rect">
            <a:avLst/>
          </a:prstGeom>
        </p:spPr>
      </p:pic>
      <p:pic>
        <p:nvPicPr>
          <p:cNvPr id="7" name="Picture 4" descr="Example of a steel plate&#10;&#10;"/>
          <p:cNvPicPr>
            <a:picLocks noChangeAspect="1"/>
          </p:cNvPicPr>
          <p:nvPr/>
        </p:nvPicPr>
        <p:blipFill>
          <a:blip r:embed="rId4" cstate="print"/>
          <a:srcRect l="25833" t="28722" r="39166" b="47556"/>
          <a:stretch>
            <a:fillRect/>
          </a:stretch>
        </p:blipFill>
        <p:spPr bwMode="auto">
          <a:xfrm>
            <a:off x="2916509" y="3200400"/>
            <a:ext cx="4246291" cy="2514600"/>
          </a:xfrm>
          <a:prstGeom prst="rect">
            <a:avLst/>
          </a:prstGeom>
          <a:noFill/>
          <a:ln w="9525">
            <a:noFill/>
            <a:miter lim="800000"/>
            <a:headEnd/>
            <a:tailEnd/>
          </a:ln>
        </p:spPr>
      </p:pic>
      <p:pic>
        <p:nvPicPr>
          <p:cNvPr id="8" name="Picture 2" descr="Grooved Pavement sign for motorcycles"/>
          <p:cNvPicPr>
            <a:picLocks noChangeAspect="1" noChangeArrowheads="1"/>
          </p:cNvPicPr>
          <p:nvPr/>
        </p:nvPicPr>
        <p:blipFill>
          <a:blip r:embed="rId5" cstate="print"/>
          <a:srcRect l="76720" t="31250" r="6882" b="27083"/>
          <a:stretch>
            <a:fillRect/>
          </a:stretch>
        </p:blipFill>
        <p:spPr bwMode="auto">
          <a:xfrm>
            <a:off x="7166954" y="3276600"/>
            <a:ext cx="1706880" cy="2438400"/>
          </a:xfrm>
          <a:prstGeom prst="rect">
            <a:avLst/>
          </a:prstGeom>
          <a:noFill/>
          <a:ln w="9525">
            <a:noFill/>
            <a:miter lim="800000"/>
            <a:headEnd/>
            <a:tailEnd/>
          </a:ln>
        </p:spPr>
      </p:pic>
      <p:sp>
        <p:nvSpPr>
          <p:cNvPr id="11" name="Rectangle 2">
            <a:extLst>
              <a:ext uri="{FF2B5EF4-FFF2-40B4-BE49-F238E27FC236}">
                <a16:creationId xmlns:a16="http://schemas.microsoft.com/office/drawing/2014/main" id="{B7023E3B-D1E3-47C6-9AB0-3643CB92F631}"/>
              </a:ext>
            </a:extLst>
          </p:cNvPr>
          <p:cNvSpPr txBox="1">
            <a:spLocks noChangeArrowheads="1"/>
          </p:cNvSpPr>
          <p:nvPr/>
        </p:nvSpPr>
        <p:spPr>
          <a:xfrm>
            <a:off x="1066800" y="0"/>
            <a:ext cx="80772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Field Review: Common Items</a:t>
            </a:r>
          </a:p>
        </p:txBody>
      </p:sp>
      <p:sp>
        <p:nvSpPr>
          <p:cNvPr id="2" name="Google Shape;74;p1">
            <a:extLst>
              <a:ext uri="{FF2B5EF4-FFF2-40B4-BE49-F238E27FC236}">
                <a16:creationId xmlns:a16="http://schemas.microsoft.com/office/drawing/2014/main" id="{0EE3654F-A06E-EB14-B7E0-BE1A2270F775}"/>
              </a:ext>
            </a:extLst>
          </p:cNvPr>
          <p:cNvSpPr/>
          <p:nvPr/>
        </p:nvSpPr>
        <p:spPr>
          <a:xfrm>
            <a:off x="6090891" y="5773618"/>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
        <p:nvSpPr>
          <p:cNvPr id="3" name="TextBox 2">
            <a:extLst>
              <a:ext uri="{FF2B5EF4-FFF2-40B4-BE49-F238E27FC236}">
                <a16:creationId xmlns:a16="http://schemas.microsoft.com/office/drawing/2014/main" id="{46565EEC-30E9-B4D2-89EF-3B0186893196}"/>
              </a:ext>
            </a:extLst>
          </p:cNvPr>
          <p:cNvSpPr txBox="1"/>
          <p:nvPr/>
        </p:nvSpPr>
        <p:spPr>
          <a:xfrm>
            <a:off x="7162800" y="5084886"/>
            <a:ext cx="274040" cy="623455"/>
          </a:xfrm>
          <a:prstGeom prst="rect">
            <a:avLst/>
          </a:prstGeom>
          <a:solidFill>
            <a:schemeClr val="bg1"/>
          </a:solidFill>
          <a:ln>
            <a:solidFill>
              <a:schemeClr val="bg1"/>
            </a:solidFill>
          </a:ln>
        </p:spPr>
        <p:txBody>
          <a:bodyPr wrap="square" rtlCol="0">
            <a:spAutoFit/>
          </a:bodyPr>
          <a:lstStyle/>
          <a:p>
            <a:endParaRPr lang="en-US" dirty="0"/>
          </a:p>
        </p:txBody>
      </p:sp>
      <p:sp>
        <p:nvSpPr>
          <p:cNvPr id="4" name="TextBox 3">
            <a:extLst>
              <a:ext uri="{FF2B5EF4-FFF2-40B4-BE49-F238E27FC236}">
                <a16:creationId xmlns:a16="http://schemas.microsoft.com/office/drawing/2014/main" id="{74D1A231-E4C7-7D00-652F-4540E6CEE86D}"/>
              </a:ext>
            </a:extLst>
          </p:cNvPr>
          <p:cNvSpPr txBox="1"/>
          <p:nvPr/>
        </p:nvSpPr>
        <p:spPr>
          <a:xfrm>
            <a:off x="7159335" y="3304576"/>
            <a:ext cx="135083" cy="623455"/>
          </a:xfrm>
          <a:prstGeom prst="rect">
            <a:avLst/>
          </a:prstGeom>
          <a:solidFill>
            <a:schemeClr val="bg1"/>
          </a:solidFill>
          <a:ln>
            <a:solidFill>
              <a:schemeClr val="bg1"/>
            </a:solidFill>
          </a:ln>
        </p:spPr>
        <p:txBody>
          <a:bodyPr wrap="square" rtlCol="0">
            <a:spAutoFit/>
          </a:bodyPr>
          <a:lstStyle/>
          <a:p>
            <a:endParaRPr lang="en-US" dirty="0"/>
          </a:p>
        </p:txBody>
      </p:sp>
    </p:spTree>
    <p:extLst>
      <p:ext uri="{BB962C8B-B14F-4D97-AF65-F5344CB8AC3E}">
        <p14:creationId xmlns:p14="http://schemas.microsoft.com/office/powerpoint/2010/main" val="19548133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2" name="Oval 10"/>
          <p:cNvSpPr>
            <a:spLocks noChangeArrowheads="1"/>
          </p:cNvSpPr>
          <p:nvPr/>
        </p:nvSpPr>
        <p:spPr bwMode="auto">
          <a:xfrm>
            <a:off x="139700" y="152400"/>
            <a:ext cx="838200" cy="838200"/>
          </a:xfrm>
          <a:prstGeom prst="ellipse">
            <a:avLst/>
          </a:prstGeom>
          <a:solidFill>
            <a:srgbClr val="3D3D3D"/>
          </a:solidFill>
          <a:ln w="76200">
            <a:solidFill>
              <a:srgbClr val="AFA473"/>
            </a:solidFill>
            <a:round/>
            <a:headEnd/>
            <a:tailEnd/>
          </a:ln>
          <a:effectLst>
            <a:outerShdw dist="127000" dir="3187806" algn="ctr" rotWithShape="0">
              <a:srgbClr val="161616"/>
            </a:outerShdw>
          </a:effectLst>
        </p:spPr>
        <p:txBody>
          <a:bodyPr wrap="none" lIns="91407" tIns="45704" rIns="91407" bIns="45704" anchor="ctr"/>
          <a:lstStyle/>
          <a:p>
            <a:pPr algn="ctr">
              <a:defRPr/>
            </a:pPr>
            <a:r>
              <a:rPr lang="en-US" sz="1800" dirty="0">
                <a:solidFill>
                  <a:schemeClr val="bg1"/>
                </a:solidFill>
                <a:latin typeface="Arial Black" pitchFamily="34" charset="0"/>
                <a:cs typeface="Arial" charset="0"/>
              </a:rPr>
              <a:t>Step</a:t>
            </a:r>
          </a:p>
          <a:p>
            <a:pPr algn="ctr">
              <a:defRPr/>
            </a:pPr>
            <a:r>
              <a:rPr lang="en-US" sz="1800" dirty="0">
                <a:solidFill>
                  <a:schemeClr val="bg1"/>
                </a:solidFill>
                <a:latin typeface="Arial Black" pitchFamily="34" charset="0"/>
                <a:cs typeface="Arial" charset="0"/>
              </a:rPr>
              <a:t>4</a:t>
            </a:r>
          </a:p>
        </p:txBody>
      </p:sp>
      <p:sp>
        <p:nvSpPr>
          <p:cNvPr id="9" name="Rectangle 4"/>
          <p:cNvSpPr txBox="1">
            <a:spLocks noChangeArrowheads="1"/>
          </p:cNvSpPr>
          <p:nvPr/>
        </p:nvSpPr>
        <p:spPr>
          <a:xfrm>
            <a:off x="381000" y="1676400"/>
            <a:ext cx="4191000" cy="48006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Blocked sidewalks</a:t>
            </a:r>
          </a:p>
          <a:p>
            <a:pPr marL="347350" indent="-347350">
              <a:lnSpc>
                <a:spcPct val="90000"/>
              </a:lnSpc>
              <a:spcBef>
                <a:spcPts val="300"/>
              </a:spcBef>
              <a:buFont typeface="Arial" pitchFamily="34" charset="0"/>
              <a:buChar char="•"/>
              <a:defRPr/>
            </a:pPr>
            <a:r>
              <a:rPr lang="en-US" sz="2800" dirty="0">
                <a:latin typeface="Arial" panose="020B0604020202020204" pitchFamily="34" charset="0"/>
              </a:rPr>
              <a:t>Utility operations</a:t>
            </a:r>
          </a:p>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End-of-queue issues</a:t>
            </a:r>
          </a:p>
          <a:p>
            <a:pPr marL="623668" indent="-514170">
              <a:lnSpc>
                <a:spcPct val="90000"/>
              </a:lnSpc>
              <a:spcBef>
                <a:spcPts val="300"/>
              </a:spcBef>
              <a:buClr>
                <a:srgbClr val="A04DA3"/>
              </a:buClr>
              <a:buFont typeface="Arial" pitchFamily="34" charset="0"/>
              <a:buChar char="•"/>
              <a:defRPr/>
            </a:pPr>
            <a:endParaRPr lang="en-US" sz="24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pic>
        <p:nvPicPr>
          <p:cNvPr id="6" name="Picture 2" descr="Drums in roadway work zone"/>
          <p:cNvPicPr>
            <a:picLocks noChangeAspect="1" noChangeArrowheads="1"/>
          </p:cNvPicPr>
          <p:nvPr/>
        </p:nvPicPr>
        <p:blipFill>
          <a:blip r:embed="rId3" cstate="print"/>
          <a:srcRect l="11667" t="38888" r="20000" b="16667"/>
          <a:stretch>
            <a:fillRect/>
          </a:stretch>
        </p:blipFill>
        <p:spPr bwMode="auto">
          <a:xfrm>
            <a:off x="4632960" y="3221421"/>
            <a:ext cx="4373880" cy="2133600"/>
          </a:xfrm>
          <a:prstGeom prst="rect">
            <a:avLst/>
          </a:prstGeom>
          <a:noFill/>
        </p:spPr>
      </p:pic>
      <p:sp>
        <p:nvSpPr>
          <p:cNvPr id="7" name="Rectangle 4"/>
          <p:cNvSpPr txBox="1">
            <a:spLocks noChangeArrowheads="1"/>
          </p:cNvSpPr>
          <p:nvPr/>
        </p:nvSpPr>
        <p:spPr>
          <a:xfrm>
            <a:off x="4724400" y="1676400"/>
            <a:ext cx="4191000" cy="4800600"/>
          </a:xfrm>
          <a:prstGeom prst="rect">
            <a:avLst/>
          </a:prstGeom>
        </p:spPr>
        <p:txBody>
          <a:bodyPr lIns="91407" tIns="45704" rIns="91407" bIns="45704"/>
          <a:lstStyle/>
          <a:p>
            <a:pPr marL="347350" indent="-347350">
              <a:lnSpc>
                <a:spcPct val="90000"/>
              </a:lnSpc>
              <a:spcBef>
                <a:spcPts val="300"/>
              </a:spcBef>
              <a:buFont typeface="Arial" pitchFamily="34" charset="0"/>
              <a:buChar char="•"/>
              <a:defRPr/>
            </a:pPr>
            <a:r>
              <a:rPr lang="en-US" sz="2800" b="0" dirty="0">
                <a:solidFill>
                  <a:schemeClr val="tx1"/>
                </a:solidFill>
                <a:latin typeface="Arial" panose="020B0604020202020204" pitchFamily="34" charset="0"/>
              </a:rPr>
              <a:t>Turning lanes blocked</a:t>
            </a:r>
          </a:p>
          <a:p>
            <a:pPr marL="347350" indent="-347350">
              <a:lnSpc>
                <a:spcPct val="90000"/>
              </a:lnSpc>
              <a:spcBef>
                <a:spcPts val="300"/>
              </a:spcBef>
              <a:buFont typeface="Arial" pitchFamily="34" charset="0"/>
              <a:buChar char="•"/>
              <a:defRPr/>
            </a:pPr>
            <a:r>
              <a:rPr lang="en-US" sz="2800" dirty="0">
                <a:latin typeface="Arial" panose="020B0604020202020204" pitchFamily="34" charset="0"/>
              </a:rPr>
              <a:t>Lack of advance warning</a:t>
            </a:r>
            <a:endParaRPr lang="en-US" sz="2800" b="0" dirty="0">
              <a:solidFill>
                <a:schemeClr val="tx1"/>
              </a:solidFill>
              <a:latin typeface="Arial" panose="020B0604020202020204" pitchFamily="34" charset="0"/>
            </a:endParaRPr>
          </a:p>
          <a:p>
            <a:pPr marL="623668" indent="-514170">
              <a:lnSpc>
                <a:spcPct val="90000"/>
              </a:lnSpc>
              <a:spcBef>
                <a:spcPts val="300"/>
              </a:spcBef>
              <a:buClr>
                <a:srgbClr val="A04DA3"/>
              </a:buClr>
              <a:buFont typeface="Arial" pitchFamily="34" charset="0"/>
              <a:buChar char="•"/>
              <a:defRPr/>
            </a:pPr>
            <a:endParaRPr lang="en-US" sz="2400" b="0" dirty="0">
              <a:solidFill>
                <a:schemeClr val="tx1"/>
              </a:solidFill>
              <a:latin typeface="Arial" panose="020B0604020202020204" pitchFamily="34" charset="0"/>
            </a:endParaRPr>
          </a:p>
          <a:p>
            <a:pPr marL="364996" indent="-255498">
              <a:lnSpc>
                <a:spcPct val="80000"/>
              </a:lnSpc>
              <a:spcBef>
                <a:spcPts val="300"/>
              </a:spcBef>
              <a:buClr>
                <a:srgbClr val="A04DA3"/>
              </a:buClr>
              <a:buFont typeface="Georgia" pitchFamily="18" charset="0"/>
              <a:buChar char="•"/>
              <a:defRPr/>
            </a:pPr>
            <a:endParaRPr lang="en-US" sz="2800" b="0" dirty="0">
              <a:solidFill>
                <a:schemeClr val="tx1"/>
              </a:solidFill>
              <a:latin typeface="Arial" panose="020B0604020202020204" pitchFamily="34" charset="0"/>
            </a:endParaRPr>
          </a:p>
        </p:txBody>
      </p:sp>
      <p:pic>
        <p:nvPicPr>
          <p:cNvPr id="8" name="Picture 4" descr="Bucket truck blocking sidewalk">
            <a:extLst>
              <a:ext uri="{C183D7F6-B498-43B3-948B-1728B52AA6E4}">
                <adec:decorative xmlns:adec="http://schemas.microsoft.com/office/drawing/2017/decorative" val="0"/>
              </a:ext>
            </a:extLst>
          </p:cNvPr>
          <p:cNvPicPr>
            <a:picLocks noChangeAspect="1" noChangeArrowheads="1"/>
          </p:cNvPicPr>
          <p:nvPr/>
        </p:nvPicPr>
        <p:blipFill>
          <a:blip r:embed="rId4" cstate="print"/>
          <a:srcRect l="29167" t="11111" r="10833" b="40000"/>
          <a:stretch>
            <a:fillRect/>
          </a:stretch>
        </p:blipFill>
        <p:spPr bwMode="auto">
          <a:xfrm>
            <a:off x="350520" y="3331780"/>
            <a:ext cx="4191000" cy="2561167"/>
          </a:xfrm>
          <a:prstGeom prst="rect">
            <a:avLst/>
          </a:prstGeom>
          <a:noFill/>
          <a:ln w="9525">
            <a:noFill/>
            <a:miter lim="800000"/>
            <a:headEnd/>
            <a:tailEnd/>
          </a:ln>
        </p:spPr>
      </p:pic>
      <p:sp>
        <p:nvSpPr>
          <p:cNvPr id="11" name="Rectangle 2">
            <a:extLst>
              <a:ext uri="{FF2B5EF4-FFF2-40B4-BE49-F238E27FC236}">
                <a16:creationId xmlns:a16="http://schemas.microsoft.com/office/drawing/2014/main" id="{45C96B48-8112-40D5-83CF-33AAB6E12B45}"/>
              </a:ext>
            </a:extLst>
          </p:cNvPr>
          <p:cNvSpPr txBox="1">
            <a:spLocks noChangeArrowheads="1"/>
          </p:cNvSpPr>
          <p:nvPr/>
        </p:nvSpPr>
        <p:spPr>
          <a:xfrm>
            <a:off x="1066800" y="0"/>
            <a:ext cx="8077200" cy="1295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rgbClr val="00ACA1"/>
                </a:solidFill>
                <a:latin typeface="Arial" panose="020B0604020202020204" pitchFamily="34" charset="0"/>
                <a:ea typeface="+mj-ea"/>
                <a:cs typeface="Arial" panose="020B0604020202020204" pitchFamily="34" charset="0"/>
              </a:defRPr>
            </a:lvl1pPr>
          </a:lstStyle>
          <a:p>
            <a:pPr lvl="0" fontAlgn="base">
              <a:spcAft>
                <a:spcPct val="0"/>
              </a:spcAft>
              <a:defRPr/>
            </a:pPr>
            <a:r>
              <a:rPr lang="en-US" kern="0" dirty="0"/>
              <a:t>Field Review: Common Items</a:t>
            </a:r>
          </a:p>
        </p:txBody>
      </p:sp>
      <p:sp>
        <p:nvSpPr>
          <p:cNvPr id="3" name="Google Shape;74;p1">
            <a:extLst>
              <a:ext uri="{FF2B5EF4-FFF2-40B4-BE49-F238E27FC236}">
                <a16:creationId xmlns:a16="http://schemas.microsoft.com/office/drawing/2014/main" id="{CC198AB4-A037-8476-8656-9429619FF053}"/>
              </a:ext>
            </a:extLst>
          </p:cNvPr>
          <p:cNvSpPr/>
          <p:nvPr/>
        </p:nvSpPr>
        <p:spPr>
          <a:xfrm>
            <a:off x="7483273" y="5439509"/>
            <a:ext cx="194187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000000"/>
                </a:solidFill>
                <a:latin typeface="Arial" panose="020B0604020202020204" pitchFamily="34" charset="0"/>
                <a:ea typeface="Open Sans"/>
                <a:cs typeface="Arial" panose="020B0604020202020204" pitchFamily="34" charset="0"/>
                <a:sym typeface="Open Sans"/>
              </a:rPr>
              <a:t>Images: ATSSA</a:t>
            </a:r>
            <a:endParaRPr sz="1000" dirty="0">
              <a:solidFill>
                <a:schemeClr val="dk1"/>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340201680"/>
      </p:ext>
    </p:extLst>
  </p:cSld>
  <p:clrMapOvr>
    <a:masterClrMapping/>
  </p:clrMapOvr>
</p:sld>
</file>

<file path=ppt/theme/theme1.xml><?xml version="1.0" encoding="utf-8"?>
<a:theme xmlns:a="http://schemas.openxmlformats.org/drawingml/2006/main" name="ATSSA Theme">
  <a:themeElements>
    <a:clrScheme name="Custom ATSSA">
      <a:dk1>
        <a:srgbClr val="000000"/>
      </a:dk1>
      <a:lt1>
        <a:sysClr val="window" lastClr="FFFFFF"/>
      </a:lt1>
      <a:dk2>
        <a:srgbClr val="00374A"/>
      </a:dk2>
      <a:lt2>
        <a:srgbClr val="D3EDEC"/>
      </a:lt2>
      <a:accent1>
        <a:srgbClr val="4F81BD"/>
      </a:accent1>
      <a:accent2>
        <a:srgbClr val="FFCC00"/>
      </a:accent2>
      <a:accent3>
        <a:srgbClr val="9BBB59"/>
      </a:accent3>
      <a:accent4>
        <a:srgbClr val="8064A2"/>
      </a:accent4>
      <a:accent5>
        <a:srgbClr val="4BACC6"/>
      </a:accent5>
      <a:accent6>
        <a:srgbClr val="F79646"/>
      </a:accent6>
      <a:hlink>
        <a:srgbClr val="00ACA1"/>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TSSA Theme 2">
  <a:themeElements>
    <a:clrScheme name="Custom ATSSA dark">
      <a:dk1>
        <a:srgbClr val="000000"/>
      </a:dk1>
      <a:lt1>
        <a:sysClr val="window" lastClr="FFFFFF"/>
      </a:lt1>
      <a:dk2>
        <a:srgbClr val="00374A"/>
      </a:dk2>
      <a:lt2>
        <a:srgbClr val="D3EDEC"/>
      </a:lt2>
      <a:accent1>
        <a:srgbClr val="4F81BD"/>
      </a:accent1>
      <a:accent2>
        <a:srgbClr val="FFCC00"/>
      </a:accent2>
      <a:accent3>
        <a:srgbClr val="9BBB59"/>
      </a:accent3>
      <a:accent4>
        <a:srgbClr val="8064A2"/>
      </a:accent4>
      <a:accent5>
        <a:srgbClr val="4BACC6"/>
      </a:accent5>
      <a:accent6>
        <a:srgbClr val="F79646"/>
      </a:accent6>
      <a:hlink>
        <a:srgbClr val="BFBFB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1D8726CCB35046823CD2208737B298" ma:contentTypeVersion="17" ma:contentTypeDescription="Create a new document." ma:contentTypeScope="" ma:versionID="a1dfcc3812e8eda223e4bbc003fc5805">
  <xsd:schema xmlns:xsd="http://www.w3.org/2001/XMLSchema" xmlns:xs="http://www.w3.org/2001/XMLSchema" xmlns:p="http://schemas.microsoft.com/office/2006/metadata/properties" xmlns:ns2="f5270e54-c8a0-4b22-84cc-0e31eb95d21e" xmlns:ns3="32c1465c-eec5-42df-ba25-e7b3dc5efb78" targetNamespace="http://schemas.microsoft.com/office/2006/metadata/properties" ma:root="true" ma:fieldsID="ea3ce69e8d0753bef4c975463d142391" ns2:_="" ns3:_="">
    <xsd:import namespace="f5270e54-c8a0-4b22-84cc-0e31eb95d21e"/>
    <xsd:import namespace="32c1465c-eec5-42df-ba25-e7b3dc5efb7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270e54-c8a0-4b22-84cc-0e31eb95d2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a752f70-6a13-4c50-9a09-ea54223a0fa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c1465c-eec5-42df-ba25-e7b3dc5efb7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5f90fc8-047a-47db-90e2-1028f76883af}" ma:internalName="TaxCatchAll" ma:showField="CatchAllData" ma:web="32c1465c-eec5-42df-ba25-e7b3dc5efb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5270e54-c8a0-4b22-84cc-0e31eb95d21e">
      <Terms xmlns="http://schemas.microsoft.com/office/infopath/2007/PartnerControls"/>
    </lcf76f155ced4ddcb4097134ff3c332f>
    <TaxCatchAll xmlns="32c1465c-eec5-42df-ba25-e7b3dc5efb78" xsi:nil="true"/>
  </documentManagement>
</p:properties>
</file>

<file path=customXml/itemProps1.xml><?xml version="1.0" encoding="utf-8"?>
<ds:datastoreItem xmlns:ds="http://schemas.openxmlformats.org/officeDocument/2006/customXml" ds:itemID="{1FFFAE72-F834-4395-A5B0-E0FC32CC04B9}"/>
</file>

<file path=customXml/itemProps2.xml><?xml version="1.0" encoding="utf-8"?>
<ds:datastoreItem xmlns:ds="http://schemas.openxmlformats.org/officeDocument/2006/customXml" ds:itemID="{B608234A-51A1-4163-A98B-D6C7E4C2B196}"/>
</file>

<file path=customXml/itemProps3.xml><?xml version="1.0" encoding="utf-8"?>
<ds:datastoreItem xmlns:ds="http://schemas.openxmlformats.org/officeDocument/2006/customXml" ds:itemID="{F4B74AFD-B53C-4513-9160-00017367B3CE}"/>
</file>

<file path=docProps/app.xml><?xml version="1.0" encoding="utf-8"?>
<Properties xmlns="http://schemas.openxmlformats.org/officeDocument/2006/extended-properties" xmlns:vt="http://schemas.openxmlformats.org/officeDocument/2006/docPropsVTypes">
  <TotalTime>7952</TotalTime>
  <Words>28355</Words>
  <Application>Microsoft Office PowerPoint</Application>
  <PresentationFormat>On-screen Show (4:3)</PresentationFormat>
  <Paragraphs>3594</Paragraphs>
  <Slides>172</Slides>
  <Notes>171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172</vt:i4>
      </vt:variant>
    </vt:vector>
  </HeadingPairs>
  <TitlesOfParts>
    <vt:vector size="186" baseType="lpstr">
      <vt:lpstr>MS PGothic</vt:lpstr>
      <vt:lpstr>Arial</vt:lpstr>
      <vt:lpstr>Arial Black</vt:lpstr>
      <vt:lpstr>Calibri</vt:lpstr>
      <vt:lpstr>Courier New</vt:lpstr>
      <vt:lpstr>Georgia</vt:lpstr>
      <vt:lpstr>Noto Sans Symbols</vt:lpstr>
      <vt:lpstr>Symbol</vt:lpstr>
      <vt:lpstr>Times New Roman</vt:lpstr>
      <vt:lpstr>Times New Roman (Arabic)</vt:lpstr>
      <vt:lpstr>Trebuchet MS</vt:lpstr>
      <vt:lpstr>Wingdings</vt:lpstr>
      <vt:lpstr>ATSSA Theme</vt:lpstr>
      <vt:lpstr>ATSSA Theme 2</vt:lpstr>
      <vt:lpstr>Work Zone Road Safety Audits</vt:lpstr>
      <vt:lpstr>About This Course</vt:lpstr>
      <vt:lpstr>Developed and Presented by</vt:lpstr>
      <vt:lpstr>The Goal: Begin with the End In Mind</vt:lpstr>
      <vt:lpstr>Workshop Objectives</vt:lpstr>
      <vt:lpstr>PowerPoint Presentation</vt:lpstr>
      <vt:lpstr>Introductions</vt:lpstr>
      <vt:lpstr>About your Instructor(s)</vt:lpstr>
      <vt:lpstr>Housekeeping</vt:lpstr>
      <vt:lpstr>WZRSA Exam</vt:lpstr>
      <vt:lpstr>What is an RSA?</vt:lpstr>
      <vt:lpstr>What is an RSA?</vt:lpstr>
      <vt:lpstr>PowerPoint Presentation</vt:lpstr>
      <vt:lpstr>The “Parking Lot”</vt:lpstr>
      <vt:lpstr>Notes</vt:lpstr>
      <vt:lpstr>PowerPoint Presentation</vt:lpstr>
      <vt:lpstr>Module 1 Objectives</vt:lpstr>
      <vt:lpstr>The Problem</vt:lpstr>
      <vt:lpstr>The Work Zone Safety Facts</vt:lpstr>
      <vt:lpstr>Traffic Safety: Is There a Problem?</vt:lpstr>
      <vt:lpstr>PowerPoint Presentation</vt:lpstr>
      <vt:lpstr>Work Zone Crash Causes</vt:lpstr>
      <vt:lpstr>PowerPoint Presentation</vt:lpstr>
      <vt:lpstr>PowerPoint Presentation</vt:lpstr>
      <vt:lpstr>PowerPoint Presentation</vt:lpstr>
      <vt:lpstr>PowerPoint Presentation</vt:lpstr>
      <vt:lpstr>PowerPoint Presentation</vt:lpstr>
      <vt:lpstr>Basic Work Zone RSA Concepts</vt:lpstr>
      <vt:lpstr>What is a WZRSA?</vt:lpstr>
      <vt:lpstr>What is a WZRSA?</vt:lpstr>
      <vt:lpstr>A Work Zone RSA is NOT:</vt:lpstr>
      <vt:lpstr>Types of Safety Evaluations</vt:lpstr>
      <vt:lpstr>Comparing WZ Review Types</vt:lpstr>
      <vt:lpstr>PowerPoint Presentation</vt:lpstr>
      <vt:lpstr>PowerPoint Presentation</vt:lpstr>
      <vt:lpstr>PowerPoint Presentation</vt:lpstr>
      <vt:lpstr>PowerPoint Presentation</vt:lpstr>
      <vt:lpstr>When to Conduct a WZRSA?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Issues and Challenges</vt:lpstr>
      <vt:lpstr>1. WZRSA Responsibilities: Highway Agency / Road Owner</vt:lpstr>
      <vt:lpstr>PowerPoint Presentation</vt:lpstr>
      <vt:lpstr>PowerPoint Presentation</vt:lpstr>
      <vt:lpstr>2. Programming &amp;  Scheduling</vt:lpstr>
      <vt:lpstr>3. Effect on Project Cost</vt:lpstr>
      <vt:lpstr>3. Effect on Project Cost</vt:lpstr>
      <vt:lpstr>4. Risk Management</vt:lpstr>
      <vt:lpstr>4. Risk Management</vt:lpstr>
      <vt:lpstr>PowerPoint Presentation</vt:lpstr>
      <vt:lpstr>Module 1 Recap</vt:lpstr>
      <vt:lpstr>PowerPoint Presentation</vt:lpstr>
      <vt:lpstr>Module 2 Objectives</vt:lpstr>
      <vt:lpstr>PowerPoint Presentation</vt:lpstr>
      <vt:lpstr>Step 1. Identify the Project</vt:lpstr>
      <vt:lpstr>Identify the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Disciplines included in Florida’s WZRSA</vt:lpstr>
      <vt:lpstr>PowerPoint Presentation</vt:lpstr>
      <vt:lpstr>Pre-Audit Meeting: Road Owner Responsibilities:</vt:lpstr>
      <vt:lpstr>PowerPoint Presentation</vt:lpstr>
      <vt:lpstr>Review Project Information</vt:lpstr>
      <vt:lpstr>PowerPoint Presentation</vt:lpstr>
      <vt:lpstr>PowerPoint Presentation</vt:lpstr>
      <vt:lpstr>PowerPoint Presentation</vt:lpstr>
      <vt:lpstr>PowerPoint Presentation</vt:lpstr>
      <vt:lpstr>PowerPoint Presentation</vt:lpstr>
      <vt:lpstr>Review Project Data: Team Reviews Plans:</vt:lpstr>
      <vt:lpstr>Review Project Data: Planning Phase</vt:lpstr>
      <vt:lpstr>PowerPoint Presentation</vt:lpstr>
      <vt:lpstr>PowerPoint Presentation</vt:lpstr>
      <vt:lpstr>PowerPoint Presentation</vt:lpstr>
      <vt:lpstr>Review Project Data: Florida WZRSA Example</vt:lpstr>
      <vt:lpstr>Review Project Data: 118th Avenue</vt:lpstr>
      <vt:lpstr>Field Review: Team Preparation</vt:lpstr>
      <vt:lpstr>Field Review: Team Equipment</vt:lpstr>
      <vt:lpstr>Field Review: Drive and Walk the Site!</vt:lpstr>
      <vt:lpstr>Field Review: Observations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Field Review: Prompt Lists</vt:lpstr>
      <vt:lpstr>When to Use a Prompt List</vt:lpstr>
      <vt:lpstr>How to Use a Prompt List</vt:lpstr>
      <vt:lpstr>Field Review: I-275 Example</vt:lpstr>
      <vt:lpstr>Field Review: 118th Avenue</vt:lpstr>
      <vt:lpstr>PowerPoint Presentation</vt:lpstr>
      <vt:lpstr>Conduct Audit Analysis</vt:lpstr>
      <vt:lpstr>PowerPoint Presentation</vt:lpstr>
      <vt:lpstr>Conduct Audit Analysis: Mitigate Safety Concerns</vt:lpstr>
      <vt:lpstr>Using Relative Risk to Prioritize Safety Issues</vt:lpstr>
      <vt:lpstr>WZRSA Report Outline</vt:lpstr>
      <vt:lpstr>WZRSA Report: For Each Item:</vt:lpstr>
      <vt:lpstr>PowerPoint Presentation</vt:lpstr>
      <vt:lpstr>Conduct Audit Analysis and Prepare Report of Findings: I-275 EXAMPLE</vt:lpstr>
      <vt:lpstr>Conduct Audit Analysis and Prepare Report of Findings: I-275 Example</vt:lpstr>
      <vt:lpstr>Conduct Audit Analysis and Prepare Report of Findings: I-275 Example</vt:lpstr>
      <vt:lpstr>Conduct Audit Analysis and Prepare Report of Findings: I-275 Example</vt:lpstr>
      <vt:lpstr>Use Relative Risk to Prioritize Safety Issues: I-275 Example</vt:lpstr>
      <vt:lpstr>Observations: 118th Ave Example</vt:lpstr>
      <vt:lpstr>PowerPoint Presentation</vt:lpstr>
      <vt:lpstr>Present Audit Findings</vt:lpstr>
      <vt:lpstr>PowerPoint Presentation</vt:lpstr>
      <vt:lpstr>Present Audit Findings: Example</vt:lpstr>
      <vt:lpstr>Present Audit Findings: I-275 Positive Comments</vt:lpstr>
      <vt:lpstr>Sample Findings: I-275 Example</vt:lpstr>
      <vt:lpstr>PowerPoint Presentation</vt:lpstr>
      <vt:lpstr>PowerPoint Presentation</vt:lpstr>
      <vt:lpstr>Sample Audit Findings:  118th Ave: Positive Findings</vt:lpstr>
      <vt:lpstr>Sample Audit Findings:  118th Ave Example</vt:lpstr>
      <vt:lpstr>PowerPoint Presentation</vt:lpstr>
      <vt:lpstr>Formal WZRSA Response</vt:lpstr>
      <vt:lpstr>Formal WZRSA Response: Choosing the Response</vt:lpstr>
      <vt:lpstr>PowerPoint Presentation</vt:lpstr>
      <vt:lpstr>PowerPoint Presentation</vt:lpstr>
      <vt:lpstr>PowerPoint Presentation</vt:lpstr>
      <vt:lpstr>PowerPoint Presentation</vt:lpstr>
      <vt:lpstr>PowerPoint Presentation</vt:lpstr>
      <vt:lpstr>Incorporate WZRSA Findings</vt:lpstr>
      <vt:lpstr>Use The WZRSA As a Learning Opportunity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Five Key Factors for Success</vt:lpstr>
      <vt:lpstr>WZRSA suggestions should be consistent with the project phase</vt:lpstr>
      <vt:lpstr>Preliminary WZRSA results (findings and suggestions) have been presented to the Road Owner twice, both verbally and in draft form, before the final report is prepared</vt:lpstr>
      <vt:lpstr>The WZRSA process has been used to help implement innovative road safety measures</vt:lpstr>
      <vt:lpstr>WZRSA Teams should be composed of a multi-disciplinary group of qualified professionals</vt:lpstr>
      <vt:lpstr>WZRSA reports should be brief and succinct</vt:lpstr>
      <vt:lpstr>Lessons Learned</vt:lpstr>
      <vt:lpstr>The WZRSA Team must acquire a clear understanding of the project background and constraints</vt:lpstr>
      <vt:lpstr>The WZRSA Team and Road Owner must work cooperatively </vt:lpstr>
      <vt:lpstr>A “Local Champion” can greatly help facilitate the establishment of  WZRSA </vt:lpstr>
      <vt:lpstr>Module 2 Recap</vt:lpstr>
      <vt:lpstr>PowerPoint Presentation</vt:lpstr>
      <vt:lpstr>WZRSA Exam</vt:lpstr>
      <vt:lpstr>PowerPoint Presentation</vt:lpstr>
      <vt:lpstr>Module 3 Objectives</vt:lpstr>
      <vt:lpstr>Logistics for Tomorrow…</vt:lpstr>
      <vt:lpstr>PowerPoint Presentation</vt:lpstr>
      <vt:lpstr>Closing Module Objectives</vt:lpstr>
      <vt:lpstr>PowerPoint Presentation</vt:lpstr>
      <vt:lpstr>The “Parking Lot”</vt:lpstr>
      <vt:lpstr>Course Evaluation Form</vt:lpstr>
      <vt:lpstr>Course Evaluation Form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Talis Berg</dc:creator>
  <cp:lastModifiedBy>Tim Luttrell</cp:lastModifiedBy>
  <cp:revision>306</cp:revision>
  <cp:lastPrinted>2015-09-22T17:03:07Z</cp:lastPrinted>
  <dcterms:created xsi:type="dcterms:W3CDTF">2015-09-01T12:37:10Z</dcterms:created>
  <dcterms:modified xsi:type="dcterms:W3CDTF">2025-04-08T00:35:23Z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0x0101000F1D8726CCB35046823CD2208737B298</vt:lpwstr>
  </property>
</Properties>
</file>